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017" r:id="rId2"/>
    <p:sldMasterId id="2147484023" r:id="rId3"/>
    <p:sldMasterId id="2147484029" r:id="rId4"/>
    <p:sldMasterId id="2147484058" r:id="rId5"/>
    <p:sldMasterId id="2147484068" r:id="rId6"/>
  </p:sldMasterIdLst>
  <p:notesMasterIdLst>
    <p:notesMasterId r:id="rId34"/>
  </p:notesMasterIdLst>
  <p:handoutMasterIdLst>
    <p:handoutMasterId r:id="rId35"/>
  </p:handoutMasterIdLst>
  <p:sldIdLst>
    <p:sldId id="441" r:id="rId7"/>
    <p:sldId id="537" r:id="rId8"/>
    <p:sldId id="538" r:id="rId9"/>
    <p:sldId id="544" r:id="rId10"/>
    <p:sldId id="545" r:id="rId11"/>
    <p:sldId id="542" r:id="rId12"/>
    <p:sldId id="541" r:id="rId13"/>
    <p:sldId id="547" r:id="rId14"/>
    <p:sldId id="550" r:id="rId15"/>
    <p:sldId id="551" r:id="rId16"/>
    <p:sldId id="552" r:id="rId17"/>
    <p:sldId id="553" r:id="rId18"/>
    <p:sldId id="554" r:id="rId19"/>
    <p:sldId id="563" r:id="rId20"/>
    <p:sldId id="555" r:id="rId21"/>
    <p:sldId id="565" r:id="rId22"/>
    <p:sldId id="556" r:id="rId23"/>
    <p:sldId id="557" r:id="rId24"/>
    <p:sldId id="558" r:id="rId25"/>
    <p:sldId id="559" r:id="rId26"/>
    <p:sldId id="560" r:id="rId27"/>
    <p:sldId id="561" r:id="rId28"/>
    <p:sldId id="562" r:id="rId29"/>
    <p:sldId id="566" r:id="rId30"/>
    <p:sldId id="571" r:id="rId31"/>
    <p:sldId id="569" r:id="rId32"/>
    <p:sldId id="459" r:id="rId33"/>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Title" id="{6806CDC2-7DB2-48FE-AA67-BF1A6EA1BA64}">
          <p14:sldIdLst>
            <p14:sldId id="441"/>
            <p14:sldId id="537"/>
            <p14:sldId id="538"/>
            <p14:sldId id="544"/>
            <p14:sldId id="545"/>
            <p14:sldId id="542"/>
            <p14:sldId id="541"/>
            <p14:sldId id="547"/>
            <p14:sldId id="550"/>
            <p14:sldId id="551"/>
            <p14:sldId id="552"/>
            <p14:sldId id="553"/>
            <p14:sldId id="554"/>
            <p14:sldId id="563"/>
            <p14:sldId id="555"/>
            <p14:sldId id="565"/>
            <p14:sldId id="556"/>
            <p14:sldId id="557"/>
            <p14:sldId id="558"/>
            <p14:sldId id="559"/>
            <p14:sldId id="560"/>
            <p14:sldId id="561"/>
            <p14:sldId id="562"/>
            <p14:sldId id="566"/>
            <p14:sldId id="571"/>
            <p14:sldId id="569"/>
            <p14:sldId id="4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Marc B Blackmer" initials="MBB"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00BCEB"/>
    <a:srgbClr val="EF0B82"/>
    <a:srgbClr val="BE1E2D"/>
    <a:srgbClr val="36A4D7"/>
    <a:srgbClr val="005173"/>
    <a:srgbClr val="003B56"/>
    <a:srgbClr val="113074"/>
    <a:srgbClr val="FAAB1A"/>
    <a:srgbClr val="0678B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83401" autoAdjust="0"/>
  </p:normalViewPr>
  <p:slideViewPr>
    <p:cSldViewPr snapToGrid="0" snapToObjects="1" showGuides="1">
      <p:cViewPr varScale="1">
        <p:scale>
          <a:sx n="94" d="100"/>
          <a:sy n="94" d="100"/>
        </p:scale>
        <p:origin x="1195" y="82"/>
      </p:cViewPr>
      <p:guideLst/>
    </p:cSldViewPr>
  </p:slideViewPr>
  <p:notesTextViewPr>
    <p:cViewPr>
      <p:scale>
        <a:sx n="125" d="100"/>
        <a:sy n="125" d="100"/>
      </p:scale>
      <p:origin x="0" y="0"/>
    </p:cViewPr>
  </p:notesTextViewPr>
  <p:sorterViewPr>
    <p:cViewPr>
      <p:scale>
        <a:sx n="110" d="100"/>
        <a:sy n="110" d="100"/>
      </p:scale>
      <p:origin x="0" y="0"/>
    </p:cViewPr>
  </p:sorterViewPr>
  <p:notesViewPr>
    <p:cSldViewPr snapToGrid="0" snapToObjects="1" showGuides="1">
      <p:cViewPr varScale="1">
        <p:scale>
          <a:sx n="87" d="100"/>
          <a:sy n="87" d="100"/>
        </p:scale>
        <p:origin x="257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10/6/2020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10/6/2020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a:t>
            </a:fld>
            <a:endParaRPr lang="en-US"/>
          </a:p>
        </p:txBody>
      </p:sp>
    </p:spTree>
    <p:extLst>
      <p:ext uri="{BB962C8B-B14F-4D97-AF65-F5344CB8AC3E}">
        <p14:creationId xmlns:p14="http://schemas.microsoft.com/office/powerpoint/2010/main" val="1737632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200">
              <a:defRPr/>
            </a:pPr>
            <a:fld id="{F97A1FA6-25DE-9E4E-A34D-CF67DE7DBDC7}" type="slidenum">
              <a:rPr lang="en-US" smtClean="0">
                <a:solidFill>
                  <a:prstClr val="black"/>
                </a:solidFill>
              </a:rPr>
              <a:pPr defTabSz="457200">
                <a:defRPr/>
              </a:pPr>
              <a:t>13</a:t>
            </a:fld>
            <a:endParaRPr lang="en-US">
              <a:solidFill>
                <a:prstClr val="black"/>
              </a:solidFill>
            </a:endParaRPr>
          </a:p>
        </p:txBody>
      </p:sp>
    </p:spTree>
    <p:extLst>
      <p:ext uri="{BB962C8B-B14F-4D97-AF65-F5344CB8AC3E}">
        <p14:creationId xmlns:p14="http://schemas.microsoft.com/office/powerpoint/2010/main" val="623691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200">
              <a:defRPr/>
            </a:pPr>
            <a:fld id="{F97A1FA6-25DE-9E4E-A34D-CF67DE7DBDC7}" type="slidenum">
              <a:rPr lang="en-US" smtClean="0">
                <a:solidFill>
                  <a:prstClr val="black"/>
                </a:solidFill>
              </a:rPr>
              <a:pPr defTabSz="457200">
                <a:defRPr/>
              </a:pPr>
              <a:t>14</a:t>
            </a:fld>
            <a:endParaRPr lang="en-US">
              <a:solidFill>
                <a:prstClr val="black"/>
              </a:solidFill>
            </a:endParaRPr>
          </a:p>
        </p:txBody>
      </p:sp>
    </p:spTree>
    <p:extLst>
      <p:ext uri="{BB962C8B-B14F-4D97-AF65-F5344CB8AC3E}">
        <p14:creationId xmlns:p14="http://schemas.microsoft.com/office/powerpoint/2010/main" val="4035293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900" dirty="0">
              <a:latin typeface="CiscoSans ExtraLight" panose="020B0303020201020303" pitchFamily="34" charset="0"/>
            </a:endParaRPr>
          </a:p>
          <a:p>
            <a:pPr marL="285750" indent="-285750">
              <a:buFont typeface="Arial" panose="020B0604020202020204" pitchFamily="34" charset="0"/>
              <a:buChar char="•"/>
            </a:pPr>
            <a:r>
              <a:rPr lang="en-US" sz="900" dirty="0">
                <a:latin typeface="CiscoSans ExtraLight" panose="020B0303020201020303" pitchFamily="34" charset="0"/>
              </a:rPr>
              <a:t>You can’t protect against what you can’t see</a:t>
            </a:r>
          </a:p>
          <a:p>
            <a:endParaRPr lang="en-US" sz="900" dirty="0">
              <a:latin typeface="CiscoSans ExtraLight" panose="020B0303020201020303" pitchFamily="34" charset="0"/>
            </a:endParaRPr>
          </a:p>
          <a:p>
            <a:pPr marL="285750" indent="-285750">
              <a:buFont typeface="Arial" panose="020B0604020202020204" pitchFamily="34" charset="0"/>
              <a:buChar char="•"/>
            </a:pPr>
            <a:r>
              <a:rPr lang="en-US" sz="900" dirty="0">
                <a:latin typeface="CiscoSans ExtraLight" panose="020B0303020201020303" pitchFamily="34" charset="0"/>
                <a:ea typeface="CiscoSans ExtraLight" charset="0"/>
                <a:cs typeface="CiscoSans ExtraLight" charset="0"/>
              </a:rPr>
              <a:t>Get visibility into threat activity across users, hosts, networks, and infrastructure</a:t>
            </a:r>
          </a:p>
          <a:p>
            <a:endParaRPr lang="en-US" sz="900" dirty="0">
              <a:latin typeface="CiscoSans ExtraLight" panose="020B0303020201020303" pitchFamily="34" charset="0"/>
              <a:ea typeface="CiscoSans ExtraLight" charset="0"/>
              <a:cs typeface="CiscoSans ExtraLight" charset="0"/>
            </a:endParaRPr>
          </a:p>
          <a:p>
            <a:pPr marL="285750" indent="-285750">
              <a:buFont typeface="Arial" panose="020B0604020202020204" pitchFamily="34" charset="0"/>
              <a:buChar char="•"/>
            </a:pPr>
            <a:r>
              <a:rPr lang="en-US" sz="900" dirty="0">
                <a:latin typeface="CiscoSans ExtraLight" panose="020B0303020201020303" pitchFamily="34" charset="0"/>
                <a:ea typeface="CiscoSans ExtraLight" charset="0"/>
                <a:cs typeface="CiscoSans ExtraLight" charset="0"/>
              </a:rPr>
              <a:t>Centralized management </a:t>
            </a:r>
            <a:r>
              <a:rPr lang="en-US" sz="900" dirty="0">
                <a:latin typeface="CiscoSans ExtraLight" panose="020B0303020201020303" pitchFamily="34" charset="0"/>
              </a:rPr>
              <a:t>provides contextual threat analysis, with visibility into users and user history on every machine, mobile device, client-side application, operating system, virtual machine-to-machine communications, vulnerabilities, threats, and URLs.</a:t>
            </a:r>
          </a:p>
          <a:p>
            <a:endParaRPr lang="en-US" sz="900" dirty="0">
              <a:latin typeface="CiscoSans ExtraLight" panose="020B0303020201020303" pitchFamily="34" charset="0"/>
            </a:endParaRPr>
          </a:p>
          <a:p>
            <a:pPr marL="285750" indent="-285750">
              <a:buFont typeface="Arial" panose="020B0604020202020204" pitchFamily="34" charset="0"/>
              <a:buChar char="•"/>
            </a:pPr>
            <a:r>
              <a:rPr lang="en-US" sz="900" dirty="0">
                <a:latin typeface="CiscoSans ExtraLight" panose="020B0303020201020303" pitchFamily="34" charset="0"/>
              </a:rPr>
              <a:t>Network file trajectory maps how hosts transfer files, including malware files, across your network to see if  it was blocked or quarantined. This enables you to scope, set outbreak controls, and identify patient zero.  </a:t>
            </a:r>
          </a:p>
          <a:p>
            <a:pPr marL="285750" indent="-285750">
              <a:buFont typeface="Arial" panose="020B0604020202020204" pitchFamily="34" charset="0"/>
              <a:buChar char="•"/>
            </a:pPr>
            <a:endParaRPr lang="en-US" sz="900" dirty="0">
              <a:latin typeface="CiscoSans ExtraLight" panose="020B0303020201020303" pitchFamily="34" charset="0"/>
              <a:ea typeface="CiscoSans ExtraLight" charset="0"/>
              <a:cs typeface="CiscoSans ExtraLight" charset="0"/>
            </a:endParaRPr>
          </a:p>
          <a:p>
            <a:pPr marL="285750" indent="-285750">
              <a:buFont typeface="Arial" panose="020B0604020202020204" pitchFamily="34" charset="0"/>
              <a:buChar char="•"/>
            </a:pPr>
            <a:r>
              <a:rPr lang="en-US" sz="900" dirty="0">
                <a:solidFill>
                  <a:srgbClr val="FF0000"/>
                </a:solidFill>
                <a:latin typeface="CiscoSans ExtraLight" panose="020B0303020201020303" pitchFamily="34" charset="0"/>
              </a:rPr>
              <a:t>Operations and management combined security and network operations (one console or HA pair of consoles provides all updates, patching, reporting, and threat information)</a:t>
            </a:r>
          </a:p>
          <a:p>
            <a:endParaRPr lang="en-US" dirty="0"/>
          </a:p>
        </p:txBody>
      </p:sp>
      <p:sp>
        <p:nvSpPr>
          <p:cNvPr id="4" name="Slide Number Placeholder 3"/>
          <p:cNvSpPr>
            <a:spLocks noGrp="1"/>
          </p:cNvSpPr>
          <p:nvPr>
            <p:ph type="sldNum" sz="quarter" idx="10"/>
          </p:nvPr>
        </p:nvSpPr>
        <p:spPr/>
        <p:txBody>
          <a:bodyPr/>
          <a:lstStyle/>
          <a:p>
            <a:pPr defTabSz="457200">
              <a:defRPr/>
            </a:pPr>
            <a:fld id="{F97A1FA6-25DE-9E4E-A34D-CF67DE7DBDC7}" type="slidenum">
              <a:rPr lang="en-US" smtClean="0">
                <a:solidFill>
                  <a:prstClr val="black"/>
                </a:solidFill>
              </a:rPr>
              <a:pPr defTabSz="457200">
                <a:defRPr/>
              </a:pPr>
              <a:t>15</a:t>
            </a:fld>
            <a:endParaRPr lang="en-US">
              <a:solidFill>
                <a:prstClr val="black"/>
              </a:solidFill>
            </a:endParaRPr>
          </a:p>
        </p:txBody>
      </p:sp>
    </p:spTree>
    <p:extLst>
      <p:ext uri="{BB962C8B-B14F-4D97-AF65-F5344CB8AC3E}">
        <p14:creationId xmlns:p14="http://schemas.microsoft.com/office/powerpoint/2010/main" val="3639495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200">
              <a:defRPr/>
            </a:pPr>
            <a:fld id="{F97A1FA6-25DE-9E4E-A34D-CF67DE7DBDC7}" type="slidenum">
              <a:rPr lang="en-US" smtClean="0">
                <a:solidFill>
                  <a:prstClr val="black"/>
                </a:solidFill>
              </a:rPr>
              <a:pPr defTabSz="457200">
                <a:defRPr/>
              </a:pPr>
              <a:t>17</a:t>
            </a:fld>
            <a:endParaRPr lang="en-US">
              <a:solidFill>
                <a:prstClr val="black"/>
              </a:solidFill>
            </a:endParaRPr>
          </a:p>
        </p:txBody>
      </p:sp>
    </p:spTree>
    <p:extLst>
      <p:ext uri="{BB962C8B-B14F-4D97-AF65-F5344CB8AC3E}">
        <p14:creationId xmlns:p14="http://schemas.microsoft.com/office/powerpoint/2010/main" val="3131284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latin typeface="CiscoSans ExtraLight" panose="020B0303020201020303" pitchFamily="34" charset="0"/>
            </a:endParaRPr>
          </a:p>
          <a:p>
            <a:r>
              <a:rPr lang="en-US" sz="900" dirty="0">
                <a:latin typeface="CiscoSans ExtraLight" panose="020B0303020201020303" pitchFamily="34" charset="0"/>
              </a:rPr>
              <a:t>Firepower 2100’s dual multi-core CPU architecture delivers</a:t>
            </a:r>
          </a:p>
          <a:p>
            <a:pPr marL="171450" lvl="0" indent="-171450">
              <a:buFont typeface="Arial" panose="020B0604020202020204" pitchFamily="34" charset="0"/>
              <a:buChar char="•"/>
            </a:pPr>
            <a:r>
              <a:rPr lang="en-US" sz="900" dirty="0">
                <a:latin typeface="CiscoSans ExtraLight" panose="020B0303020201020303" pitchFamily="34" charset="0"/>
              </a:rPr>
              <a:t>Sustained throughput performance when NGIPS inspection is enabled </a:t>
            </a:r>
          </a:p>
          <a:p>
            <a:pPr marL="171450" lvl="0" indent="-171450">
              <a:buFont typeface="Arial" panose="020B0604020202020204" pitchFamily="34" charset="0"/>
              <a:buChar char="•"/>
            </a:pPr>
            <a:r>
              <a:rPr lang="en-US" sz="900" dirty="0">
                <a:latin typeface="CiscoSans ExtraLight" panose="020B0303020201020303" pitchFamily="34" charset="0"/>
              </a:rPr>
              <a:t>Competing NGFWs degrade 40-60%, and if inspection is disabled, security is compromised</a:t>
            </a:r>
          </a:p>
          <a:p>
            <a:pPr lvl="0"/>
            <a:endParaRPr lang="en-US" sz="900" dirty="0">
              <a:latin typeface="CiscoSans ExtraLight" panose="020B0303020201020303" pitchFamily="34" charset="0"/>
            </a:endParaRPr>
          </a:p>
          <a:p>
            <a:pPr lvl="0"/>
            <a:r>
              <a:rPr lang="en-US" sz="900" dirty="0">
                <a:latin typeface="CiscoSans ExtraLight" panose="020B0303020201020303" pitchFamily="34" charset="0"/>
              </a:rPr>
              <a:t>Cisco NGFW design advantages:</a:t>
            </a:r>
          </a:p>
          <a:p>
            <a:pPr marL="171450" lvl="0" indent="-171450">
              <a:buFont typeface="Arial" panose="020B0604020202020204" pitchFamily="34" charset="0"/>
              <a:buChar char="•"/>
            </a:pPr>
            <a:r>
              <a:rPr lang="en-US" sz="900" dirty="0">
                <a:latin typeface="CiscoSans ExtraLight" panose="020B0303020201020303" pitchFamily="34" charset="0"/>
              </a:rPr>
              <a:t>Flexibility and future-proofing versus ASIC-based designs that inhibit the ability to add new defenses and functions</a:t>
            </a:r>
          </a:p>
          <a:p>
            <a:pPr marL="171450" lvl="0" indent="-171450">
              <a:buFont typeface="Arial" panose="020B0604020202020204" pitchFamily="34" charset="0"/>
              <a:buChar char="•"/>
            </a:pPr>
            <a:endParaRPr lang="en-US" sz="900" dirty="0">
              <a:latin typeface="CiscoSans ExtraLight" panose="020B0303020201020303" pitchFamily="34" charset="0"/>
            </a:endParaRPr>
          </a:p>
          <a:p>
            <a:pPr marL="171450" lvl="0" indent="-171450">
              <a:buFont typeface="Arial" panose="020B0604020202020204" pitchFamily="34" charset="0"/>
              <a:buChar char="•"/>
            </a:pPr>
            <a:r>
              <a:rPr lang="en-US" sz="900" dirty="0">
                <a:latin typeface="CiscoSans ExtraLight" panose="020B0303020201020303" pitchFamily="34" charset="0"/>
              </a:rPr>
              <a:t>Fast path accelerates flows not requiring threat inspection, to further enhance performance</a:t>
            </a:r>
          </a:p>
          <a:p>
            <a:endParaRPr lang="en-US" sz="900" dirty="0">
              <a:latin typeface="CiscoSans ExtraLight" panose="020B0303020201020303" pitchFamily="34" charset="0"/>
            </a:endParaRPr>
          </a:p>
          <a:p>
            <a:pPr marL="171450" indent="-171450">
              <a:buFont typeface="Arial" panose="020B0604020202020204" pitchFamily="34" charset="0"/>
              <a:buChar char="•"/>
            </a:pPr>
            <a:r>
              <a:rPr lang="en-US" sz="900" dirty="0">
                <a:latin typeface="CiscoSans ExtraLight" panose="020B0303020201020303" pitchFamily="34" charset="0"/>
              </a:rPr>
              <a:t>Modbus, DNP3, and </a:t>
            </a:r>
            <a:r>
              <a:rPr lang="en-US" sz="900" dirty="0" err="1">
                <a:latin typeface="CiscoSans ExtraLight" panose="020B0303020201020303" pitchFamily="34" charset="0"/>
              </a:rPr>
              <a:t>BACnet</a:t>
            </a:r>
            <a:r>
              <a:rPr lang="en-US" sz="900" dirty="0">
                <a:latin typeface="CiscoSans ExtraLight" panose="020B0303020201020303" pitchFamily="34" charset="0"/>
              </a:rPr>
              <a:t>. SCADA protocols </a:t>
            </a:r>
          </a:p>
          <a:p>
            <a:pPr marL="171450" indent="-171450">
              <a:buFont typeface="Arial" panose="020B0604020202020204" pitchFamily="34" charset="0"/>
              <a:buChar char="•"/>
            </a:pPr>
            <a:endParaRPr lang="en-US" sz="900" dirty="0">
              <a:latin typeface="CiscoSans ExtraLight" panose="020B0303020201020303" pitchFamily="34" charset="0"/>
            </a:endParaRPr>
          </a:p>
          <a:p>
            <a:pPr marL="171450" indent="-171450">
              <a:buFont typeface="Arial" panose="020B0604020202020204" pitchFamily="34" charset="0"/>
              <a:buChar char="•"/>
            </a:pPr>
            <a:r>
              <a:rPr lang="en-US" sz="900" dirty="0">
                <a:latin typeface="CiscoSans ExtraLight" panose="020B0303020201020303" pitchFamily="34" charset="0"/>
              </a:rPr>
              <a:t>Scanning architecture: </a:t>
            </a:r>
            <a:r>
              <a:rPr lang="en-US" sz="900" dirty="0" err="1">
                <a:latin typeface="CiscoSans ExtraLight" panose="020B0303020201020303" pitchFamily="34" charset="0"/>
              </a:rPr>
              <a:t>OptiFlow</a:t>
            </a:r>
            <a:r>
              <a:rPr lang="en-US" sz="900" dirty="0">
                <a:latin typeface="CiscoSans ExtraLight" panose="020B0303020201020303" pitchFamily="34" charset="0"/>
              </a:rPr>
              <a:t> vs. Single Pass, ASIC, or </a:t>
            </a:r>
            <a:r>
              <a:rPr lang="en-US" sz="900" dirty="0" err="1">
                <a:latin typeface="CiscoSans ExtraLight" panose="020B0303020201020303" pitchFamily="34" charset="0"/>
              </a:rPr>
              <a:t>Multipass</a:t>
            </a:r>
            <a:r>
              <a:rPr lang="en-US" sz="900" dirty="0">
                <a:latin typeface="CiscoSans ExtraLight" panose="020B0303020201020303" pitchFamily="34" charset="0"/>
              </a:rPr>
              <a:t> for competitor firewalls</a:t>
            </a:r>
          </a:p>
          <a:p>
            <a:pPr marL="171450" indent="-171450">
              <a:buFont typeface="Arial" panose="020B0604020202020204" pitchFamily="34" charset="0"/>
              <a:buChar char="•"/>
            </a:pPr>
            <a:endParaRPr lang="en-US" sz="900" dirty="0">
              <a:latin typeface="CiscoSans ExtraLight" panose="020B0303020201020303" pitchFamily="34" charset="0"/>
            </a:endParaRPr>
          </a:p>
          <a:p>
            <a:pPr marL="171450" indent="-171450">
              <a:buFont typeface="Arial" panose="020B0604020202020204" pitchFamily="34" charset="0"/>
              <a:buChar char="•"/>
            </a:pPr>
            <a:r>
              <a:rPr lang="en-US" sz="900" dirty="0">
                <a:latin typeface="CiscoSans ExtraLight" panose="020B0303020201020303" pitchFamily="34" charset="0"/>
              </a:rPr>
              <a:t>Software-defined segmentation (Cisco </a:t>
            </a:r>
            <a:r>
              <a:rPr lang="en-US" sz="900" dirty="0" err="1">
                <a:latin typeface="CiscoSans ExtraLight" panose="020B0303020201020303" pitchFamily="34" charset="0"/>
              </a:rPr>
              <a:t>TrustSec</a:t>
            </a:r>
            <a:r>
              <a:rPr lang="en-US" sz="900" dirty="0">
                <a:latin typeface="CiscoSans ExtraLight" panose="020B0303020201020303" pitchFamily="34" charset="0"/>
              </a:rPr>
              <a:t> and ACI)</a:t>
            </a:r>
          </a:p>
          <a:p>
            <a:pPr marL="171450" lvl="0" indent="-171450">
              <a:buFont typeface="Arial" panose="020B0604020202020204" pitchFamily="34" charset="0"/>
              <a:buChar char="•"/>
            </a:pPr>
            <a:endParaRPr lang="en-US" sz="900" dirty="0">
              <a:latin typeface="CiscoSans ExtraLight" panose="020B0303020201020303" pitchFamily="34" charset="0"/>
            </a:endParaRPr>
          </a:p>
          <a:p>
            <a:endParaRPr lang="en-US" sz="900" dirty="0">
              <a:latin typeface="CiscoSans ExtraLight" panose="020B0303020201020303" pitchFamily="34" charset="0"/>
            </a:endParaRPr>
          </a:p>
          <a:p>
            <a:endParaRPr lang="en-US" dirty="0"/>
          </a:p>
        </p:txBody>
      </p:sp>
      <p:sp>
        <p:nvSpPr>
          <p:cNvPr id="4" name="Slide Number Placeholder 3"/>
          <p:cNvSpPr>
            <a:spLocks noGrp="1"/>
          </p:cNvSpPr>
          <p:nvPr>
            <p:ph type="sldNum" sz="quarter" idx="10"/>
          </p:nvPr>
        </p:nvSpPr>
        <p:spPr/>
        <p:txBody>
          <a:bodyPr/>
          <a:lstStyle/>
          <a:p>
            <a:pPr defTabSz="457200">
              <a:defRPr/>
            </a:pPr>
            <a:fld id="{F97A1FA6-25DE-9E4E-A34D-CF67DE7DBDC7}" type="slidenum">
              <a:rPr lang="en-US" smtClean="0">
                <a:solidFill>
                  <a:prstClr val="black"/>
                </a:solidFill>
              </a:rPr>
              <a:pPr defTabSz="457200">
                <a:defRPr/>
              </a:pPr>
              <a:t>18</a:t>
            </a:fld>
            <a:endParaRPr lang="en-US">
              <a:solidFill>
                <a:prstClr val="black"/>
              </a:solidFill>
            </a:endParaRPr>
          </a:p>
        </p:txBody>
      </p:sp>
    </p:spTree>
    <p:extLst>
      <p:ext uri="{BB962C8B-B14F-4D97-AF65-F5344CB8AC3E}">
        <p14:creationId xmlns:p14="http://schemas.microsoft.com/office/powerpoint/2010/main" val="1552750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200">
              <a:defRPr/>
            </a:pPr>
            <a:fld id="{F97A1FA6-25DE-9E4E-A34D-CF67DE7DBDC7}" type="slidenum">
              <a:rPr lang="en-US" smtClean="0">
                <a:solidFill>
                  <a:prstClr val="black"/>
                </a:solidFill>
              </a:rPr>
              <a:pPr defTabSz="457200">
                <a:defRPr/>
              </a:pPr>
              <a:t>19</a:t>
            </a:fld>
            <a:endParaRPr lang="en-US">
              <a:solidFill>
                <a:prstClr val="black"/>
              </a:solidFill>
            </a:endParaRPr>
          </a:p>
        </p:txBody>
      </p:sp>
    </p:spTree>
    <p:extLst>
      <p:ext uri="{BB962C8B-B14F-4D97-AF65-F5344CB8AC3E}">
        <p14:creationId xmlns:p14="http://schemas.microsoft.com/office/powerpoint/2010/main" val="1740145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latin typeface="CiscoSans ExtraLight" panose="020B0303020201020303" pitchFamily="34" charset="0"/>
            </a:endParaRPr>
          </a:p>
          <a:p>
            <a:pPr marL="171450" indent="-171450">
              <a:buFont typeface="Arial" panose="020B0604020202020204" pitchFamily="34" charset="0"/>
              <a:buChar char="•"/>
            </a:pPr>
            <a:r>
              <a:rPr lang="en-US" sz="1200" dirty="0">
                <a:latin typeface="CiscoSans ExtraLight" panose="020B0303020201020303" pitchFamily="34" charset="0"/>
              </a:rPr>
              <a:t>Automated security intelligence feeds update Cisco NGFW every 2 hours, adjustable to 5-minute interval</a:t>
            </a:r>
          </a:p>
          <a:p>
            <a:pPr marL="171450" indent="-171450">
              <a:buFont typeface="Arial" panose="020B0604020202020204" pitchFamily="34" charset="0"/>
              <a:buChar char="•"/>
            </a:pPr>
            <a:endParaRPr lang="en-US" sz="1200" dirty="0">
              <a:latin typeface="CiscoSans ExtraLight" panose="020B0303020201020303" pitchFamily="34" charset="0"/>
            </a:endParaRPr>
          </a:p>
          <a:p>
            <a:pPr marL="171450" indent="-171450">
              <a:buFont typeface="Arial" panose="020B0604020202020204" pitchFamily="34" charset="0"/>
              <a:buChar char="•"/>
            </a:pPr>
            <a:r>
              <a:rPr lang="en-US" sz="1200" dirty="0" err="1">
                <a:latin typeface="CiscoSans ExtraLight" panose="020B0303020201020303" pitchFamily="34" charset="0"/>
              </a:rPr>
              <a:t>Talos</a:t>
            </a:r>
            <a:r>
              <a:rPr lang="en-US" sz="1200" dirty="0">
                <a:latin typeface="CiscoSans ExtraLight" panose="020B0303020201020303" pitchFamily="34" charset="0"/>
              </a:rPr>
              <a:t> provides ~250 SCADA rules based on Snort. That are geared toward ICS industry. Customers can build rules and import third party rules as well</a:t>
            </a:r>
          </a:p>
          <a:p>
            <a:pPr marL="171450" indent="-171450">
              <a:buFont typeface="Arial" panose="020B0604020202020204" pitchFamily="34" charset="0"/>
              <a:buChar char="•"/>
            </a:pPr>
            <a:endParaRPr lang="en-US" sz="1200" dirty="0">
              <a:latin typeface="CiscoSans ExtraLight" panose="020B0303020201020303" pitchFamily="34" charset="0"/>
            </a:endParaRPr>
          </a:p>
          <a:p>
            <a:pPr marL="171450" indent="-171450">
              <a:buFont typeface="Arial" panose="020B0604020202020204" pitchFamily="34" charset="0"/>
              <a:buChar char="•"/>
            </a:pPr>
            <a:r>
              <a:rPr lang="en-US" sz="1200" dirty="0" err="1">
                <a:latin typeface="CiscoSans ExtraLight" panose="020B0303020201020303" pitchFamily="34" charset="0"/>
              </a:rPr>
              <a:t>Talos</a:t>
            </a:r>
            <a:r>
              <a:rPr lang="en-US" sz="1200" dirty="0">
                <a:latin typeface="CiscoSans ExtraLight" panose="020B0303020201020303" pitchFamily="34" charset="0"/>
              </a:rPr>
              <a:t> 250+ threat researchers and analysts on the front lines of cybersecurity:</a:t>
            </a:r>
          </a:p>
          <a:p>
            <a:pPr marL="514396" lvl="1" indent="-171450">
              <a:buFont typeface="Arial" panose="020B0604020202020204" pitchFamily="34" charset="0"/>
              <a:buChar char="•"/>
            </a:pPr>
            <a:r>
              <a:rPr lang="en-US" sz="1200" dirty="0">
                <a:latin typeface="CiscoSans ExtraLight" panose="020B0303020201020303" pitchFamily="34" charset="0"/>
              </a:rPr>
              <a:t>See 1.5 unique malware samples per day vs. 10s of thousands each for competitors</a:t>
            </a:r>
          </a:p>
          <a:p>
            <a:pPr marL="514396" lvl="1" indent="-171450">
              <a:buFont typeface="Arial" panose="020B0604020202020204" pitchFamily="34" charset="0"/>
              <a:buChar char="•"/>
            </a:pPr>
            <a:endParaRPr lang="en-US" sz="1200" dirty="0">
              <a:latin typeface="CiscoSans ExtraLight" panose="020B0303020201020303" pitchFamily="34" charset="0"/>
            </a:endParaRPr>
          </a:p>
          <a:p>
            <a:pPr marL="514396" lvl="1" indent="-171450">
              <a:buFont typeface="Arial" panose="020B0604020202020204" pitchFamily="34" charset="0"/>
              <a:buChar char="•"/>
            </a:pPr>
            <a:r>
              <a:rPr lang="en-US" sz="1200" dirty="0">
                <a:latin typeface="CiscoSans ExtraLight" panose="020B0303020201020303" pitchFamily="34" charset="0"/>
              </a:rPr>
              <a:t>Block 19.7 billion threats per day</a:t>
            </a:r>
          </a:p>
          <a:p>
            <a:pPr marL="514396" lvl="1" indent="-171450">
              <a:buFont typeface="Arial" panose="020B0604020202020204" pitchFamily="34" charset="0"/>
              <a:buChar char="•"/>
            </a:pPr>
            <a:endParaRPr lang="en-US" sz="1200" dirty="0">
              <a:latin typeface="CiscoSans ExtraLight" panose="020B0303020201020303" pitchFamily="34" charset="0"/>
            </a:endParaRPr>
          </a:p>
          <a:p>
            <a:pPr marL="514396" lvl="1" indent="-171450">
              <a:buFont typeface="Arial" panose="020B0604020202020204" pitchFamily="34" charset="0"/>
              <a:buChar char="•"/>
            </a:pPr>
            <a:r>
              <a:rPr lang="en-US" sz="1200" dirty="0">
                <a:latin typeface="CiscoSans ExtraLight" panose="020B0303020201020303" pitchFamily="34" charset="0"/>
              </a:rPr>
              <a:t>Scan 600 billion email messages per day, more than 85% are spam</a:t>
            </a:r>
          </a:p>
          <a:p>
            <a:pPr marL="514396" lvl="1" indent="-171450">
              <a:buFont typeface="Arial" panose="020B0604020202020204" pitchFamily="34" charset="0"/>
              <a:buChar char="•"/>
            </a:pPr>
            <a:endParaRPr lang="en-US" sz="1200" dirty="0">
              <a:latin typeface="CiscoSans ExtraLight" panose="020B0303020201020303" pitchFamily="34" charset="0"/>
            </a:endParaRPr>
          </a:p>
          <a:p>
            <a:pPr marL="514396" lvl="1" indent="-171450">
              <a:buFont typeface="Arial" panose="020B0604020202020204" pitchFamily="34" charset="0"/>
              <a:buChar char="•"/>
            </a:pPr>
            <a:r>
              <a:rPr lang="en-US" sz="1200" dirty="0">
                <a:latin typeface="CiscoSans ExtraLight" panose="020B0303020201020303" pitchFamily="34" charset="0"/>
              </a:rPr>
              <a:t>Monitor 16 billion web requests per day</a:t>
            </a:r>
          </a:p>
        </p:txBody>
      </p:sp>
      <p:sp>
        <p:nvSpPr>
          <p:cNvPr id="4" name="Slide Number Placeholder 3"/>
          <p:cNvSpPr>
            <a:spLocks noGrp="1"/>
          </p:cNvSpPr>
          <p:nvPr>
            <p:ph type="sldNum" sz="quarter" idx="10"/>
          </p:nvPr>
        </p:nvSpPr>
        <p:spPr/>
        <p:txBody>
          <a:bodyPr/>
          <a:lstStyle/>
          <a:p>
            <a:pPr defTabSz="457200">
              <a:defRPr/>
            </a:pPr>
            <a:fld id="{F97A1FA6-25DE-9E4E-A34D-CF67DE7DBDC7}" type="slidenum">
              <a:rPr lang="en-US" smtClean="0">
                <a:solidFill>
                  <a:prstClr val="black"/>
                </a:solidFill>
              </a:rPr>
              <a:pPr defTabSz="457200">
                <a:defRPr/>
              </a:pPr>
              <a:t>20</a:t>
            </a:fld>
            <a:endParaRPr lang="en-US">
              <a:solidFill>
                <a:prstClr val="black"/>
              </a:solidFill>
            </a:endParaRPr>
          </a:p>
        </p:txBody>
      </p:sp>
    </p:spTree>
    <p:extLst>
      <p:ext uri="{BB962C8B-B14F-4D97-AF65-F5344CB8AC3E}">
        <p14:creationId xmlns:p14="http://schemas.microsoft.com/office/powerpoint/2010/main" val="2488498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200">
              <a:defRPr/>
            </a:pPr>
            <a:fld id="{F97A1FA6-25DE-9E4E-A34D-CF67DE7DBDC7}" type="slidenum">
              <a:rPr lang="en-US" smtClean="0">
                <a:solidFill>
                  <a:prstClr val="black"/>
                </a:solidFill>
              </a:rPr>
              <a:pPr defTabSz="457200">
                <a:defRPr/>
              </a:pPr>
              <a:t>21</a:t>
            </a:fld>
            <a:endParaRPr lang="en-US">
              <a:solidFill>
                <a:prstClr val="black"/>
              </a:solidFill>
            </a:endParaRPr>
          </a:p>
        </p:txBody>
      </p:sp>
    </p:spTree>
    <p:extLst>
      <p:ext uri="{BB962C8B-B14F-4D97-AF65-F5344CB8AC3E}">
        <p14:creationId xmlns:p14="http://schemas.microsoft.com/office/powerpoint/2010/main" val="3869614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buFont typeface="Symbol" panose="05050102010706020507" pitchFamily="18" charset="2"/>
              <a:buNone/>
            </a:pPr>
            <a:endParaRPr lang="en-US" sz="900" dirty="0">
              <a:latin typeface="CiscoSans ExtraLight" panose="020B0303020201020303" pitchFamily="34" charset="0"/>
              <a:ea typeface="Calibri" panose="020F0502020204030204" pitchFamily="34" charset="0"/>
              <a:cs typeface="Times New Roman" panose="02020603050405020304" pitchFamily="18" charset="0"/>
            </a:endParaRPr>
          </a:p>
          <a:p>
            <a:pPr marL="0" indent="0">
              <a:lnSpc>
                <a:spcPct val="107000"/>
              </a:lnSpc>
              <a:buFont typeface="Symbol" panose="05050102010706020507" pitchFamily="18" charset="2"/>
              <a:buNone/>
            </a:pPr>
            <a:endParaRPr lang="en-US" sz="900" dirty="0">
              <a:latin typeface="CiscoSans ExtraLight" panose="020B0303020201020303"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sz="900" dirty="0">
                <a:latin typeface="CiscoSans ExtraLight" panose="020B0303020201020303" pitchFamily="34" charset="0"/>
                <a:ea typeface="Calibri" panose="020F0502020204030204" pitchFamily="34" charset="0"/>
                <a:cs typeface="Times New Roman" panose="02020603050405020304" pitchFamily="18" charset="0"/>
              </a:rPr>
              <a:t>Cisco NGFW is not a </a:t>
            </a:r>
            <a:r>
              <a:rPr lang="en-US" sz="900" dirty="0" err="1">
                <a:latin typeface="CiscoSans ExtraLight" panose="020B0303020201020303" pitchFamily="34" charset="0"/>
                <a:ea typeface="Calibri" panose="020F0502020204030204" pitchFamily="34" charset="0"/>
                <a:cs typeface="Times New Roman" panose="02020603050405020304" pitchFamily="18" charset="0"/>
              </a:rPr>
              <a:t>siloed</a:t>
            </a:r>
            <a:r>
              <a:rPr lang="en-US" sz="900" dirty="0">
                <a:latin typeface="CiscoSans ExtraLight" panose="020B0303020201020303" pitchFamily="34" charset="0"/>
                <a:ea typeface="Calibri" panose="020F0502020204030204" pitchFamily="34" charset="0"/>
                <a:cs typeface="Times New Roman" panose="02020603050405020304" pitchFamily="18" charset="0"/>
              </a:rPr>
              <a:t> point-product. It’s the foundation of Cisco’s integrated security architecture that shares actionable intelligence across the extended network. Cisco is the only vendor that can offer this today</a:t>
            </a:r>
          </a:p>
          <a:p>
            <a:pPr marL="342900" marR="0" lvl="0" indent="-342900">
              <a:lnSpc>
                <a:spcPct val="107000"/>
              </a:lnSpc>
              <a:spcBef>
                <a:spcPts val="0"/>
              </a:spcBef>
              <a:spcAft>
                <a:spcPts val="0"/>
              </a:spcAft>
              <a:buFont typeface="Symbol" panose="05050102010706020507" pitchFamily="18" charset="2"/>
              <a:buChar char=""/>
            </a:pPr>
            <a:endParaRPr lang="en-US" sz="900" dirty="0">
              <a:latin typeface="CiscoSans ExtraLight" panose="020B0303020201020303"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dirty="0">
                <a:latin typeface="CiscoSans ExtraLight" panose="020B0303020201020303" pitchFamily="34" charset="0"/>
                <a:ea typeface="Calibri" panose="020F0502020204030204" pitchFamily="34" charset="0"/>
                <a:cs typeface="Times New Roman" panose="02020603050405020304" pitchFamily="18" charset="0"/>
              </a:rPr>
              <a:t>We give customers visibility in more places so they can see threats once and stop them everywhere</a:t>
            </a:r>
          </a:p>
          <a:p>
            <a:pPr marL="342900" marR="0" lvl="0" indent="-342900">
              <a:lnSpc>
                <a:spcPct val="107000"/>
              </a:lnSpc>
              <a:spcBef>
                <a:spcPts val="0"/>
              </a:spcBef>
              <a:spcAft>
                <a:spcPts val="0"/>
              </a:spcAft>
              <a:buFont typeface="Symbol" panose="05050102010706020507" pitchFamily="18" charset="2"/>
              <a:buChar char=""/>
            </a:pPr>
            <a:endParaRPr lang="en-US" sz="900" dirty="0">
              <a:latin typeface="CiscoSans ExtraLight" panose="020B0303020201020303"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dirty="0">
                <a:latin typeface="CiscoSans ExtraLight" panose="020B0303020201020303" pitchFamily="34" charset="0"/>
                <a:ea typeface="Calibri" panose="020F0502020204030204" pitchFamily="34" charset="0"/>
                <a:cs typeface="Times New Roman" panose="02020603050405020304" pitchFamily="18" charset="0"/>
              </a:rPr>
              <a:t>Data and threat information is easily shared and correlated among different points of presence in the extended network, from endpoint to edge.</a:t>
            </a:r>
          </a:p>
          <a:p>
            <a:pPr marL="342900" marR="0" lvl="0" indent="-342900">
              <a:lnSpc>
                <a:spcPct val="107000"/>
              </a:lnSpc>
              <a:spcBef>
                <a:spcPts val="0"/>
              </a:spcBef>
              <a:spcAft>
                <a:spcPts val="0"/>
              </a:spcAft>
              <a:buFont typeface="Symbol" panose="05050102010706020507" pitchFamily="18" charset="2"/>
              <a:buChar char=""/>
            </a:pPr>
            <a:endParaRPr lang="en-US" sz="900" dirty="0">
              <a:latin typeface="CiscoSans ExtraLight" panose="020B0303020201020303"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dirty="0">
                <a:latin typeface="CiscoSans ExtraLight" panose="020B0303020201020303" pitchFamily="34" charset="0"/>
                <a:ea typeface="Calibri" panose="020F0502020204030204" pitchFamily="34" charset="0"/>
                <a:cs typeface="Times New Roman" panose="02020603050405020304" pitchFamily="18" charset="0"/>
              </a:rPr>
              <a:t>Industry average time to detection is 100 days. Cisco integrated security architecture reduces time to detection to 3.5 hours.</a:t>
            </a:r>
          </a:p>
          <a:p>
            <a:pPr marR="0" lvl="0">
              <a:lnSpc>
                <a:spcPct val="107000"/>
              </a:lnSpc>
              <a:spcBef>
                <a:spcPts val="0"/>
              </a:spcBef>
              <a:spcAft>
                <a:spcPts val="0"/>
              </a:spcAft>
            </a:pPr>
            <a:endParaRPr lang="en-US" sz="900" dirty="0">
              <a:latin typeface="CiscoSans ExtraLight" panose="020B0303020201020303"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900" dirty="0">
                <a:latin typeface="CiscoSans ExtraLight" panose="020B0303020201020303" pitchFamily="34" charset="0"/>
                <a:ea typeface="Calibri" panose="020F0502020204030204" pitchFamily="34" charset="0"/>
                <a:cs typeface="Times New Roman" panose="02020603050405020304" pitchFamily="18" charset="0"/>
              </a:rPr>
              <a:t>Cisco’s integrated security architecture is very powerful against threats like ransomware</a:t>
            </a:r>
          </a:p>
          <a:p>
            <a:endParaRPr lang="en-US" dirty="0"/>
          </a:p>
        </p:txBody>
      </p:sp>
      <p:sp>
        <p:nvSpPr>
          <p:cNvPr id="4" name="Slide Number Placeholder 3"/>
          <p:cNvSpPr>
            <a:spLocks noGrp="1"/>
          </p:cNvSpPr>
          <p:nvPr>
            <p:ph type="sldNum" sz="quarter" idx="10"/>
          </p:nvPr>
        </p:nvSpPr>
        <p:spPr/>
        <p:txBody>
          <a:bodyPr/>
          <a:lstStyle/>
          <a:p>
            <a:pPr defTabSz="457200">
              <a:defRPr/>
            </a:pPr>
            <a:fld id="{F97A1FA6-25DE-9E4E-A34D-CF67DE7DBDC7}" type="slidenum">
              <a:rPr lang="en-US" smtClean="0">
                <a:solidFill>
                  <a:prstClr val="black"/>
                </a:solidFill>
              </a:rPr>
              <a:pPr defTabSz="457200">
                <a:defRPr/>
              </a:pPr>
              <a:t>22</a:t>
            </a:fld>
            <a:endParaRPr lang="en-US">
              <a:solidFill>
                <a:prstClr val="black"/>
              </a:solidFill>
            </a:endParaRPr>
          </a:p>
        </p:txBody>
      </p:sp>
    </p:spTree>
    <p:extLst>
      <p:ext uri="{BB962C8B-B14F-4D97-AF65-F5344CB8AC3E}">
        <p14:creationId xmlns:p14="http://schemas.microsoft.com/office/powerpoint/2010/main" val="1089269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200">
              <a:defRPr/>
            </a:pPr>
            <a:fld id="{F97A1FA6-25DE-9E4E-A34D-CF67DE7DBDC7}" type="slidenum">
              <a:rPr lang="en-US" smtClean="0">
                <a:solidFill>
                  <a:prstClr val="black"/>
                </a:solidFill>
              </a:rPr>
              <a:pPr defTabSz="457200">
                <a:defRPr/>
              </a:pPr>
              <a:t>23</a:t>
            </a:fld>
            <a:endParaRPr lang="en-US">
              <a:solidFill>
                <a:prstClr val="black"/>
              </a:solidFill>
            </a:endParaRPr>
          </a:p>
        </p:txBody>
      </p:sp>
    </p:spTree>
    <p:extLst>
      <p:ext uri="{BB962C8B-B14F-4D97-AF65-F5344CB8AC3E}">
        <p14:creationId xmlns:p14="http://schemas.microsoft.com/office/powerpoint/2010/main" val="2766156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hopes of improving their security, they throw a multitude of disparate point-products at the problem. So now they are managing multiple products with multiple interfaces, and these products don’t necessarily share information,</a:t>
            </a:r>
            <a:r>
              <a:rPr lang="en-US" sz="1200" baseline="0" dirty="0"/>
              <a:t> communicate with one another, or automate security operations.</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a:t>
            </a:fld>
            <a:endParaRPr lang="en-US"/>
          </a:p>
        </p:txBody>
      </p:sp>
    </p:spTree>
    <p:extLst>
      <p:ext uri="{BB962C8B-B14F-4D97-AF65-F5344CB8AC3E}">
        <p14:creationId xmlns:p14="http://schemas.microsoft.com/office/powerpoint/2010/main" val="1984667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offer Cisco NGFWs for every use case</a:t>
            </a:r>
          </a:p>
        </p:txBody>
      </p:sp>
      <p:sp>
        <p:nvSpPr>
          <p:cNvPr id="4" name="Slide Number Placeholder 3"/>
          <p:cNvSpPr>
            <a:spLocks noGrp="1"/>
          </p:cNvSpPr>
          <p:nvPr>
            <p:ph type="sldNum" sz="quarter" idx="10"/>
          </p:nvPr>
        </p:nvSpPr>
        <p:spPr/>
        <p:txBody>
          <a:bodyPr/>
          <a:lstStyle/>
          <a:p>
            <a:fld id="{602DB87D-6B77-4EDA-945D-D9A3E7BC547C}"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911353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4513" indent="-154513"/>
            <a:endParaRPr lang="en-US" dirty="0"/>
          </a:p>
        </p:txBody>
      </p:sp>
      <p:sp>
        <p:nvSpPr>
          <p:cNvPr id="4" name="Slide Number Placeholder 3"/>
          <p:cNvSpPr>
            <a:spLocks noGrp="1"/>
          </p:cNvSpPr>
          <p:nvPr>
            <p:ph type="sldNum" sz="quarter" idx="10"/>
          </p:nvPr>
        </p:nvSpPr>
        <p:spPr/>
        <p:txBody>
          <a:bodyPr/>
          <a:lstStyle/>
          <a:p>
            <a:fld id="{86FE0EF1-5AEC-4B43-93A3-E958DAD8BFAD}"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407098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200">
              <a:defRPr/>
            </a:pPr>
            <a:fld id="{F97A1FA6-25DE-9E4E-A34D-CF67DE7DBDC7}" type="slidenum">
              <a:rPr lang="en-US" smtClean="0">
                <a:solidFill>
                  <a:prstClr val="black"/>
                </a:solidFill>
              </a:rPr>
              <a:pPr defTabSz="457200">
                <a:defRPr/>
              </a:pPr>
              <a:t>26</a:t>
            </a:fld>
            <a:endParaRPr lang="en-US">
              <a:solidFill>
                <a:prstClr val="black"/>
              </a:solidFill>
            </a:endParaRPr>
          </a:p>
        </p:txBody>
      </p:sp>
    </p:spTree>
    <p:extLst>
      <p:ext uri="{BB962C8B-B14F-4D97-AF65-F5344CB8AC3E}">
        <p14:creationId xmlns:p14="http://schemas.microsoft.com/office/powerpoint/2010/main" val="4288703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ea typeface="+mn-ea"/>
                <a:cs typeface="+mn-cs"/>
              </a:rPr>
              <a:t>To create an advanced defense against security threats, a multitude of new point solutions will be added. In fact, t</a:t>
            </a:r>
            <a:r>
              <a:rPr lang="en-US" dirty="0"/>
              <a:t>he average customer relies on more than 5 vendors to secure their network.</a:t>
            </a:r>
          </a:p>
          <a:p>
            <a:endParaRPr lang="en-US" dirty="0"/>
          </a:p>
          <a:p>
            <a:r>
              <a:rPr lang="en-US" sz="900" kern="1200" dirty="0">
                <a:solidFill>
                  <a:schemeClr val="tx1"/>
                </a:solidFill>
                <a:effectLst/>
                <a:ea typeface="+mn-ea"/>
                <a:cs typeface="+mn-cs"/>
              </a:rPr>
              <a:t>These solutions may work for a while but adding solutions that don’t seamlessly integrate with your existing setup can add unnecessary complexity to your environment and actually make you less secure. </a:t>
            </a:r>
          </a:p>
          <a:p>
            <a:endParaRPr lang="en-US" sz="900" kern="1200" dirty="0">
              <a:solidFill>
                <a:schemeClr val="tx1"/>
              </a:solidFill>
              <a:effectLst/>
              <a:ea typeface="+mn-ea"/>
              <a:cs typeface="+mn-cs"/>
            </a:endParaRPr>
          </a:p>
          <a:p>
            <a:r>
              <a:rPr lang="en-US" sz="900" kern="1200" dirty="0">
                <a:solidFill>
                  <a:schemeClr val="tx1"/>
                </a:solidFill>
                <a:effectLst/>
                <a:ea typeface="+mn-ea"/>
                <a:cs typeface="+mn-cs"/>
              </a:rPr>
              <a:t>The more point solutions, the more difficult it is to correlate information between them to gain a clear picture of what is going on in your business. Every new solution comes with another management interface, and each one demands human resources and management hours to set up, set policy, and respond to alerts. You’ve now added complexity without much overall incremental effectiveness since your security solutions don’t work together or share information with each other.  </a:t>
            </a:r>
          </a:p>
          <a:p>
            <a:endParaRPr lang="en-US" sz="900" kern="1200" dirty="0">
              <a:solidFill>
                <a:schemeClr val="tx1"/>
              </a:solidFill>
              <a:effectLst/>
              <a:ea typeface="+mn-ea"/>
              <a:cs typeface="+mn-cs"/>
            </a:endParaRPr>
          </a:p>
          <a:p>
            <a:r>
              <a:rPr lang="en-US" sz="900" kern="1200" dirty="0">
                <a:solidFill>
                  <a:schemeClr val="tx1"/>
                </a:solidFill>
                <a:effectLst/>
                <a:ea typeface="+mn-ea"/>
                <a:cs typeface="+mn-cs"/>
              </a:rPr>
              <a:t>This complexity can also hinder your threat defense. A lack of integrated defense systems can lead to up to 54% of legitimate security threats not being remediated. These threats continue to sit in your environment for far longer than they should, pushing the industry’s average of time to detect threats up to 100 days.</a:t>
            </a:r>
          </a:p>
          <a:p>
            <a:endParaRPr lang="en-US" sz="900" kern="1200" dirty="0">
              <a:solidFill>
                <a:schemeClr val="tx1"/>
              </a:solidFill>
              <a:effectLst/>
              <a:ea typeface="+mn-ea"/>
              <a:cs typeface="+mn-cs"/>
            </a:endParaRPr>
          </a:p>
          <a:p>
            <a:pPr marL="0" marR="0" lvl="0" indent="0" algn="l" defTabSz="685891"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ea typeface="+mn-ea"/>
                <a:cs typeface="+mn-cs"/>
              </a:rPr>
              <a:t>T: </a:t>
            </a:r>
            <a:r>
              <a:rPr lang="en-US" sz="900" b="1" dirty="0"/>
              <a:t>Often times, implementing these point security solutions means sacrificing the efficiency and effectiveness of your overall security posture.</a:t>
            </a:r>
            <a:r>
              <a:rPr lang="en-US" sz="900" kern="1200" dirty="0">
                <a:solidFill>
                  <a:schemeClr val="tx1"/>
                </a:solidFill>
                <a:effectLst/>
                <a:ea typeface="+mn-ea"/>
                <a:cs typeface="+mn-cs"/>
              </a:rPr>
              <a:t> It’s time for a different approach. </a:t>
            </a:r>
          </a:p>
          <a:p>
            <a:r>
              <a:rPr lang="en-US" sz="900" kern="1200" dirty="0">
                <a:solidFill>
                  <a:schemeClr val="tx1"/>
                </a:solidFill>
                <a:effectLst/>
                <a:ea typeface="+mn-ea"/>
                <a:cs typeface="+mn-cs"/>
              </a:rPr>
              <a:t>&lt;Click&gt;</a:t>
            </a:r>
            <a:endParaRPr lang="en-US" b="1"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602DB87D-6B77-4EDA-945D-D9A3E7BC547C}"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04902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7</a:t>
            </a:fld>
            <a:endParaRPr lang="en-US"/>
          </a:p>
        </p:txBody>
      </p:sp>
    </p:spTree>
    <p:extLst>
      <p:ext uri="{BB962C8B-B14F-4D97-AF65-F5344CB8AC3E}">
        <p14:creationId xmlns:p14="http://schemas.microsoft.com/office/powerpoint/2010/main" val="1768753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8</a:t>
            </a:fld>
            <a:endParaRPr lang="en-US"/>
          </a:p>
        </p:txBody>
      </p:sp>
    </p:spTree>
    <p:extLst>
      <p:ext uri="{BB962C8B-B14F-4D97-AF65-F5344CB8AC3E}">
        <p14:creationId xmlns:p14="http://schemas.microsoft.com/office/powerpoint/2010/main" val="99759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9</a:t>
            </a:fld>
            <a:endParaRPr lang="en-US"/>
          </a:p>
        </p:txBody>
      </p:sp>
    </p:spTree>
    <p:extLst>
      <p:ext uri="{BB962C8B-B14F-4D97-AF65-F5344CB8AC3E}">
        <p14:creationId xmlns:p14="http://schemas.microsoft.com/office/powerpoint/2010/main" val="1700853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10</a:t>
            </a:fld>
            <a:endParaRPr lang="en-US"/>
          </a:p>
        </p:txBody>
      </p:sp>
    </p:spTree>
    <p:extLst>
      <p:ext uri="{BB962C8B-B14F-4D97-AF65-F5344CB8AC3E}">
        <p14:creationId xmlns:p14="http://schemas.microsoft.com/office/powerpoint/2010/main" val="1655836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 address these challenges, Cisco NGFW brings the</a:t>
            </a:r>
            <a:r>
              <a:rPr lang="en-US" baseline="0" dirty="0"/>
              <a:t> following capabilities:</a:t>
            </a:r>
            <a:endParaRPr lang="en-US" dirty="0"/>
          </a:p>
        </p:txBody>
      </p:sp>
      <p:sp>
        <p:nvSpPr>
          <p:cNvPr id="4" name="Slide Number Placeholder 3"/>
          <p:cNvSpPr>
            <a:spLocks noGrp="1"/>
          </p:cNvSpPr>
          <p:nvPr>
            <p:ph type="sldNum" sz="quarter" idx="10"/>
          </p:nvPr>
        </p:nvSpPr>
        <p:spPr/>
        <p:txBody>
          <a:bodyPr/>
          <a:lstStyle/>
          <a:p>
            <a:pPr defTabSz="457200">
              <a:defRPr/>
            </a:pPr>
            <a:fld id="{F97A1FA6-25DE-9E4E-A34D-CF67DE7DBDC7}" type="slidenum">
              <a:rPr lang="en-US" smtClean="0">
                <a:solidFill>
                  <a:prstClr val="black"/>
                </a:solidFill>
              </a:rPr>
              <a:pPr defTabSz="457200">
                <a:defRPr/>
              </a:pPr>
              <a:t>11</a:t>
            </a:fld>
            <a:endParaRPr lang="en-US">
              <a:solidFill>
                <a:prstClr val="black"/>
              </a:solidFill>
            </a:endParaRPr>
          </a:p>
        </p:txBody>
      </p:sp>
    </p:spTree>
    <p:extLst>
      <p:ext uri="{BB962C8B-B14F-4D97-AF65-F5344CB8AC3E}">
        <p14:creationId xmlns:p14="http://schemas.microsoft.com/office/powerpoint/2010/main" val="771675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Full list of</a:t>
            </a:r>
            <a:r>
              <a:rPr lang="en-US" baseline="0" dirty="0"/>
              <a:t> bullets:</a:t>
            </a:r>
          </a:p>
          <a:p>
            <a:endParaRPr lang="en-US" baseline="0" dirty="0"/>
          </a:p>
          <a:p>
            <a:pPr marL="182880" indent="-182880">
              <a:buFont typeface="Arial" panose="020B0604020202020204" pitchFamily="34" charset="0"/>
              <a:buChar char="•"/>
            </a:pPr>
            <a:r>
              <a:rPr lang="en-US" sz="900" dirty="0">
                <a:latin typeface="CiscoSans ExtraLight" panose="020B0303020201020303" pitchFamily="34" charset="0"/>
              </a:rPr>
              <a:t>Impact assessment and contextual awareness helps to correlate intrusion events, and tells administrators what needs immediate attention</a:t>
            </a:r>
            <a:br>
              <a:rPr lang="en-US" sz="900" dirty="0">
                <a:latin typeface="CiscoSans ExtraLight" panose="020B0303020201020303" pitchFamily="34" charset="0"/>
              </a:rPr>
            </a:br>
            <a:endParaRPr lang="en-US" sz="900" dirty="0">
              <a:latin typeface="CiscoSans ExtraLight" panose="020B0303020201020303" pitchFamily="34" charset="0"/>
            </a:endParaRPr>
          </a:p>
          <a:p>
            <a:pPr marL="171450" indent="-171450">
              <a:buFont typeface="Arial" panose="020B0604020202020204" pitchFamily="34" charset="0"/>
              <a:buChar char="•"/>
            </a:pPr>
            <a:r>
              <a:rPr lang="en-US" sz="900" dirty="0">
                <a:latin typeface="CiscoSans ExtraLight" panose="020B0303020201020303" pitchFamily="34" charset="0"/>
              </a:rPr>
              <a:t>Includes top-rated next-gen IPS, with real-time contextual awareness and network mapping. </a:t>
            </a:r>
            <a:br>
              <a:rPr lang="en-US" sz="900" dirty="0">
                <a:latin typeface="CiscoSans ExtraLight" panose="020B0303020201020303" pitchFamily="34" charset="0"/>
              </a:rPr>
            </a:br>
            <a:r>
              <a:rPr lang="en-US" sz="900" dirty="0">
                <a:latin typeface="CiscoSans ExtraLight" panose="020B0303020201020303" pitchFamily="34" charset="0"/>
              </a:rPr>
              <a:t> - </a:t>
            </a:r>
            <a:r>
              <a:rPr lang="en-US" sz="900" i="1" dirty="0">
                <a:latin typeface="CiscoSans ExtraLight" panose="020B0303020201020303" pitchFamily="34" charset="0"/>
              </a:rPr>
              <a:t>Competitor IPS is signature based</a:t>
            </a:r>
            <a:br>
              <a:rPr lang="en-US" sz="900" dirty="0">
                <a:latin typeface="CiscoSans ExtraLight" panose="020B0303020201020303" pitchFamily="34" charset="0"/>
              </a:rPr>
            </a:br>
            <a:endParaRPr lang="en-US" sz="900" dirty="0">
              <a:latin typeface="CiscoSans ExtraLight" panose="020B0303020201020303" pitchFamily="34" charset="0"/>
            </a:endParaRPr>
          </a:p>
          <a:p>
            <a:pPr marL="182880" indent="-182880">
              <a:buFont typeface="Arial" panose="020B0604020202020204" pitchFamily="34" charset="0"/>
              <a:buChar char="•"/>
            </a:pPr>
            <a:r>
              <a:rPr lang="en-US" sz="900" dirty="0">
                <a:latin typeface="CiscoSans ExtraLight" panose="020B0303020201020303" pitchFamily="34" charset="0"/>
              </a:rPr>
              <a:t>Security automation and adaptive threat management</a:t>
            </a:r>
            <a:br>
              <a:rPr lang="en-US" sz="900" dirty="0">
                <a:latin typeface="CiscoSans ExtraLight" panose="020B0303020201020303" pitchFamily="34" charset="0"/>
              </a:rPr>
            </a:br>
            <a:r>
              <a:rPr lang="en-US" sz="900" dirty="0">
                <a:latin typeface="CiscoSans ExtraLight" panose="020B0303020201020303" pitchFamily="34" charset="0"/>
              </a:rPr>
              <a:t> </a:t>
            </a:r>
          </a:p>
          <a:p>
            <a:pPr marL="171450" indent="-171450">
              <a:buFont typeface="Arial" panose="020B0604020202020204" pitchFamily="34" charset="0"/>
              <a:buChar char="•"/>
            </a:pPr>
            <a:r>
              <a:rPr lang="en-US" sz="900" dirty="0">
                <a:latin typeface="CiscoSans ExtraLight" panose="020B0303020201020303" pitchFamily="34" charset="0"/>
              </a:rPr>
              <a:t>Built-in sandboxing capabilities (</a:t>
            </a:r>
            <a:r>
              <a:rPr lang="en-US" sz="900" dirty="0" err="1">
                <a:latin typeface="CiscoSans ExtraLight" panose="020B0303020201020303" pitchFamily="34" charset="0"/>
              </a:rPr>
              <a:t>ThreatGrid</a:t>
            </a:r>
            <a:r>
              <a:rPr lang="en-US" sz="900" dirty="0">
                <a:latin typeface="CiscoSans ExtraLight" panose="020B0303020201020303" pitchFamily="34" charset="0"/>
              </a:rPr>
              <a:t>) detect evasive and sandbox-aware malware</a:t>
            </a:r>
          </a:p>
          <a:p>
            <a:endParaRPr lang="en-US" sz="900" dirty="0">
              <a:latin typeface="CiscoSans ExtraLight" panose="020B0303020201020303" pitchFamily="34" charset="0"/>
            </a:endParaRPr>
          </a:p>
          <a:p>
            <a:pPr marL="182880" indent="-182880">
              <a:buFont typeface="Arial" panose="020B0604020202020204" pitchFamily="34" charset="0"/>
              <a:buChar char="•"/>
            </a:pPr>
            <a:r>
              <a:rPr lang="en-US" sz="900" dirty="0">
                <a:latin typeface="CiscoSans ExtraLight" panose="020B0303020201020303" pitchFamily="34" charset="0"/>
              </a:rPr>
              <a:t>Considers file behavior and site reputation using over 1000 behavioral indicators</a:t>
            </a:r>
          </a:p>
          <a:p>
            <a:endParaRPr lang="en-US" sz="900" dirty="0">
              <a:latin typeface="CiscoSans ExtraLight" panose="020B0303020201020303" pitchFamily="34" charset="0"/>
            </a:endParaRPr>
          </a:p>
          <a:p>
            <a:pPr marL="182880" indent="-182880">
              <a:buFont typeface="Arial" panose="020B0604020202020204" pitchFamily="34" charset="0"/>
              <a:buChar char="•"/>
            </a:pPr>
            <a:r>
              <a:rPr lang="en-US" sz="900" dirty="0">
                <a:latin typeface="CiscoSans ExtraLight" panose="020B0303020201020303" pitchFamily="34" charset="0"/>
              </a:rPr>
              <a:t>NSS labs ranks Cisco as leader in breach detection and security effectiveness</a:t>
            </a:r>
          </a:p>
          <a:p>
            <a:endParaRPr lang="en-US" dirty="0"/>
          </a:p>
        </p:txBody>
      </p:sp>
      <p:sp>
        <p:nvSpPr>
          <p:cNvPr id="4" name="Slide Number Placeholder 3"/>
          <p:cNvSpPr>
            <a:spLocks noGrp="1"/>
          </p:cNvSpPr>
          <p:nvPr>
            <p:ph type="sldNum" sz="quarter" idx="10"/>
          </p:nvPr>
        </p:nvSpPr>
        <p:spPr/>
        <p:txBody>
          <a:bodyPr/>
          <a:lstStyle/>
          <a:p>
            <a:pPr defTabSz="457200">
              <a:defRPr/>
            </a:pPr>
            <a:fld id="{F97A1FA6-25DE-9E4E-A34D-CF67DE7DBDC7}" type="slidenum">
              <a:rPr lang="en-US" smtClean="0">
                <a:solidFill>
                  <a:prstClr val="black"/>
                </a:solidFill>
              </a:rPr>
              <a:pPr defTabSz="457200">
                <a:defRPr/>
              </a:pPr>
              <a:t>12</a:t>
            </a:fld>
            <a:endParaRPr lang="en-US">
              <a:solidFill>
                <a:prstClr val="black"/>
              </a:solidFill>
            </a:endParaRPr>
          </a:p>
        </p:txBody>
      </p:sp>
    </p:spTree>
    <p:extLst>
      <p:ext uri="{BB962C8B-B14F-4D97-AF65-F5344CB8AC3E}">
        <p14:creationId xmlns:p14="http://schemas.microsoft.com/office/powerpoint/2010/main" val="1387555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CiscoSans ExtraLight" charset="0"/>
                <a:cs typeface="CiscoSans ExtraLight" charset="0"/>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CiscoSans ExtraLight" charset="0"/>
                <a:ea typeface="+mn-ea"/>
                <a:cs typeface="CiscoSans ExtraLight"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CiscoSans ExtraLight" charset="0"/>
                <a:ea typeface="+mn-ea"/>
                <a:cs typeface="CiscoSans ExtraLight"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CiscoSans ExtraLight" charset="0"/>
                <a:cs typeface="CiscoSans ExtraLight" charset="0"/>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CiscoSans ExtraLight" charset="0"/>
                <a:cs typeface="CiscoSans ExtraLight" charset="0"/>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21229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CiscoSans ExtraLight" charset="0"/>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CiscoSans ExtraLight" charset="0"/>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CiscoSans ExtraLight" charset="0"/>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CiscoSans ExtraLight" charset="0"/>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CiscoSans ExtraLight" charset="0"/>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3164433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Bullet w Heavy Text and Title">
    <p:spTree>
      <p:nvGrpSpPr>
        <p:cNvPr id="1" name=""/>
        <p:cNvGrpSpPr/>
        <p:nvPr/>
      </p:nvGrpSpPr>
      <p:grpSpPr>
        <a:xfrm>
          <a:off x="0" y="0"/>
          <a:ext cx="0" cy="0"/>
          <a:chOff x="0" y="0"/>
          <a:chExt cx="0" cy="0"/>
        </a:xfrm>
      </p:grpSpPr>
      <p:sp>
        <p:nvSpPr>
          <p:cNvPr id="4" name="Title Placeholder 5"/>
          <p:cNvSpPr>
            <a:spLocks noGrp="1"/>
          </p:cNvSpPr>
          <p:nvPr>
            <p:ph type="title"/>
          </p:nvPr>
        </p:nvSpPr>
        <p:spPr bwMode="auto">
          <a:xfrm>
            <a:off x="437766" y="341314"/>
            <a:ext cx="8345488" cy="5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b" anchorCtr="0" compatLnSpc="1">
            <a:prstTxWarp prst="textNoShape">
              <a:avLst/>
            </a:prstTxWarp>
          </a:bodyPr>
          <a:lstStyle/>
          <a:p>
            <a:pPr lvl="0"/>
            <a:r>
              <a:rPr lang="en-CA" dirty="0"/>
              <a:t>Click to edit Master title style</a:t>
            </a:r>
            <a:endParaRPr lang="en-GB" dirty="0"/>
          </a:p>
        </p:txBody>
      </p:sp>
      <p:sp>
        <p:nvSpPr>
          <p:cNvPr id="3" name="Text Placeholder 3"/>
          <p:cNvSpPr>
            <a:spLocks noGrp="1"/>
          </p:cNvSpPr>
          <p:nvPr>
            <p:ph type="body" sz="quarter" idx="10" hasCustomPrompt="1"/>
          </p:nvPr>
        </p:nvSpPr>
        <p:spPr>
          <a:xfrm>
            <a:off x="481092" y="1326132"/>
            <a:ext cx="3901123" cy="3083094"/>
          </a:xfrm>
          <a:prstGeom prst="rect">
            <a:avLst/>
          </a:prstGeom>
        </p:spPr>
        <p:txBody>
          <a:bodyPr lIns="121872" tIns="60936" rIns="121872" bIns="60936">
            <a:noAutofit/>
          </a:bodyPr>
          <a:lstStyle>
            <a:lvl1pPr marL="228509" indent="-171381">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13" indent="-215812">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394" indent="-171381">
              <a:buClr>
                <a:schemeClr val="tx1"/>
              </a:buClr>
              <a:buSzPct val="80000"/>
              <a:buFont typeface="Arial"/>
              <a:buChar char="•"/>
              <a:defRPr sz="1575" b="0" i="0">
                <a:solidFill>
                  <a:schemeClr val="tx1"/>
                </a:solidFill>
                <a:latin typeface="+mn-lt"/>
                <a:cs typeface="CiscoSans ExtraLight"/>
              </a:defRPr>
            </a:lvl3pPr>
            <a:lvl4pPr marL="799774" indent="-171381">
              <a:buClr>
                <a:schemeClr val="tx1"/>
              </a:buClr>
              <a:buSzPct val="80000"/>
              <a:buFont typeface="Arial"/>
              <a:buChar char="•"/>
              <a:defRPr sz="1425" b="0" i="0">
                <a:solidFill>
                  <a:schemeClr val="tx1"/>
                </a:solidFill>
                <a:latin typeface="+mn-lt"/>
                <a:cs typeface="CiscoSans ExtraLight"/>
              </a:defRPr>
            </a:lvl4pPr>
            <a:lvl5pPr marL="971153" indent="-171381">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3"/>
          <p:cNvSpPr>
            <a:spLocks noGrp="1"/>
          </p:cNvSpPr>
          <p:nvPr>
            <p:ph type="body" sz="quarter" idx="11" hasCustomPrompt="1"/>
          </p:nvPr>
        </p:nvSpPr>
        <p:spPr>
          <a:xfrm>
            <a:off x="4593678" y="1326132"/>
            <a:ext cx="4218460" cy="3083094"/>
          </a:xfrm>
          <a:prstGeom prst="rect">
            <a:avLst/>
          </a:prstGeom>
        </p:spPr>
        <p:txBody>
          <a:bodyPr lIns="121872" tIns="60936" rIns="121872" bIns="60936">
            <a:noAutofit/>
          </a:bodyPr>
          <a:lstStyle>
            <a:lvl1pPr marL="228509" indent="-171381">
              <a:lnSpc>
                <a:spcPct val="95000"/>
              </a:lnSpc>
              <a:spcBef>
                <a:spcPts val="1110"/>
              </a:spcBef>
              <a:buClr>
                <a:schemeClr val="tx1"/>
              </a:buClr>
              <a:buSzPct val="80000"/>
              <a:buFont typeface="Arial"/>
              <a:buChar char="•"/>
              <a:defRPr sz="2025" b="0" i="0" baseline="0">
                <a:solidFill>
                  <a:schemeClr val="tx1"/>
                </a:solidFill>
                <a:latin typeface="+mn-lt"/>
                <a:cs typeface="CiscoSans ExtraLight"/>
              </a:defRPr>
            </a:lvl1pPr>
            <a:lvl2pPr marL="457013" indent="-215812">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394" indent="-171381">
              <a:buClr>
                <a:schemeClr val="tx1"/>
              </a:buClr>
              <a:buSzPct val="80000"/>
              <a:buFont typeface="Arial"/>
              <a:buChar char="•"/>
              <a:defRPr sz="1575" b="0" i="0">
                <a:solidFill>
                  <a:schemeClr val="tx1"/>
                </a:solidFill>
                <a:latin typeface="+mn-lt"/>
                <a:cs typeface="CiscoSans ExtraLight"/>
              </a:defRPr>
            </a:lvl3pPr>
            <a:lvl4pPr marL="799774" indent="-171381">
              <a:buClr>
                <a:schemeClr val="tx1"/>
              </a:buClr>
              <a:buSzPct val="80000"/>
              <a:buFont typeface="Arial"/>
              <a:buChar char="•"/>
              <a:defRPr sz="1425" b="0" i="0">
                <a:solidFill>
                  <a:schemeClr val="tx1"/>
                </a:solidFill>
                <a:latin typeface="+mn-lt"/>
                <a:cs typeface="CiscoSans ExtraLight"/>
              </a:defRPr>
            </a:lvl4pPr>
            <a:lvl5pPr marL="971153" indent="-171381">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1550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18" tIns="45709" rIns="91418" bIns="45709">
            <a:noAutofit/>
          </a:bodyPr>
          <a:lstStyle>
            <a:lvl1pPr marL="280921" indent="-223787">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1" rIns="91422" bIns="45711"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350823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Righ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strips(downRigh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strips(downRigh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strips(downRigh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strips(downRight)">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tmplLst>
          <p:tmpl lvl="1">
            <p:tnLst>
              <p:par>
                <p:cTn presetID="18" presetClass="entr" presetSubtype="6"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strips(downRight)">
                      <p:cBhvr>
                        <p:cTn dur="500"/>
                        <p:tgtEl>
                          <p:spTgt spid="4"/>
                        </p:tgtEl>
                      </p:cBhvr>
                    </p:animEffect>
                  </p:childTnLst>
                </p:cTn>
              </p:par>
            </p:tnLst>
          </p:tmpl>
          <p:tmpl lvl="2">
            <p:tnLst>
              <p:par>
                <p:cTn presetID="18" presetClass="entr" presetSubtype="6"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strips(downRight)">
                      <p:cBhvr>
                        <p:cTn dur="500"/>
                        <p:tgtEl>
                          <p:spTgt spid="4"/>
                        </p:tgtEl>
                      </p:cBhvr>
                    </p:animEffect>
                  </p:childTnLst>
                </p:cTn>
              </p:par>
            </p:tnLst>
          </p:tmpl>
          <p:tmpl lvl="3">
            <p:tnLst>
              <p:par>
                <p:cTn presetID="18" presetClass="entr" presetSubtype="6"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strips(downRight)">
                      <p:cBhvr>
                        <p:cTn dur="500"/>
                        <p:tgtEl>
                          <p:spTgt spid="4"/>
                        </p:tgtEl>
                      </p:cBhvr>
                    </p:animEffect>
                  </p:childTnLst>
                </p:cTn>
              </p:par>
            </p:tnLst>
          </p:tmpl>
          <p:tmpl lvl="4">
            <p:tnLst>
              <p:par>
                <p:cTn presetID="18" presetClass="entr" presetSubtype="6"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strips(downRight)">
                      <p:cBhvr>
                        <p:cTn dur="500"/>
                        <p:tgtEl>
                          <p:spTgt spid="4"/>
                        </p:tgtEl>
                      </p:cBhvr>
                    </p:animEffect>
                  </p:childTnLst>
                </p:cTn>
              </p:par>
            </p:tnLst>
          </p:tmpl>
          <p:tmpl lvl="5">
            <p:tnLst>
              <p:par>
                <p:cTn presetID="18" presetClass="entr" presetSubtype="6"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strips(downRight)">
                      <p:cBhvr>
                        <p:cTn dur="500"/>
                        <p:tgtEl>
                          <p:spTgt spid="4"/>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CiscoSans ExtraLight" charset="0"/>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CiscoSans ExtraLight" charset="0"/>
                <a:cs typeface="CiscoSans ExtraLight"/>
              </a:defRPr>
            </a:lvl2pPr>
            <a:lvl3pPr marL="403225" indent="-114300">
              <a:buClr>
                <a:schemeClr val="tx1"/>
              </a:buClr>
              <a:buSzPct val="60000"/>
              <a:buFont typeface="Arial"/>
              <a:buChar char="•"/>
              <a:defRPr sz="1600" b="0" i="0">
                <a:solidFill>
                  <a:schemeClr val="tx1"/>
                </a:solidFill>
                <a:latin typeface="CiscoSans ExtraLight" charset="0"/>
                <a:cs typeface="CiscoSans ExtraLight"/>
              </a:defRPr>
            </a:lvl3pPr>
            <a:lvl4pPr marL="517525" indent="-114300">
              <a:buClr>
                <a:schemeClr val="tx1"/>
              </a:buClr>
              <a:buSzPct val="60000"/>
              <a:buFont typeface="Arial"/>
              <a:buChar char="•"/>
              <a:defRPr sz="1400" b="0" i="0">
                <a:solidFill>
                  <a:schemeClr val="tx1"/>
                </a:solidFill>
                <a:latin typeface="CiscoSans ExtraLight" charset="0"/>
                <a:cs typeface="CiscoSans ExtraLight"/>
              </a:defRPr>
            </a:lvl4pPr>
            <a:lvl5pPr marL="631825" indent="-114300">
              <a:buClr>
                <a:schemeClr val="tx1"/>
              </a:buClr>
              <a:buSzPct val="60000"/>
              <a:buFont typeface="Arial"/>
              <a:buChar char="•"/>
              <a:defRPr sz="1200" b="0" i="0">
                <a:solidFill>
                  <a:schemeClr val="tx1"/>
                </a:solidFill>
                <a:latin typeface="CiscoSans ExtraLight" charset="0"/>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CiscoSans ExtraLight" charset="0"/>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CiscoSans ExtraLight" charset="0"/>
                <a:cs typeface="CiscoSans ExtraLight"/>
              </a:defRPr>
            </a:lvl2pPr>
            <a:lvl3pPr marL="403225" indent="-114300">
              <a:buClr>
                <a:schemeClr val="tx1"/>
              </a:buClr>
              <a:buSzPct val="60000"/>
              <a:buFont typeface="Arial"/>
              <a:buChar char="•"/>
              <a:defRPr sz="1600" b="0" i="0">
                <a:solidFill>
                  <a:schemeClr val="tx1"/>
                </a:solidFill>
                <a:latin typeface="CiscoSans ExtraLight" charset="0"/>
                <a:cs typeface="CiscoSans ExtraLight"/>
              </a:defRPr>
            </a:lvl3pPr>
            <a:lvl4pPr marL="517525" indent="-114300">
              <a:buClr>
                <a:schemeClr val="tx1"/>
              </a:buClr>
              <a:buSzPct val="60000"/>
              <a:buFont typeface="Arial"/>
              <a:buChar char="•"/>
              <a:defRPr sz="1400" b="0" i="0">
                <a:solidFill>
                  <a:schemeClr val="tx1"/>
                </a:solidFill>
                <a:latin typeface="CiscoSans ExtraLight" charset="0"/>
                <a:cs typeface="CiscoSans ExtraLight"/>
              </a:defRPr>
            </a:lvl4pPr>
            <a:lvl5pPr marL="631825" indent="-114300">
              <a:buClr>
                <a:schemeClr val="tx1"/>
              </a:buClr>
              <a:buSzPct val="60000"/>
              <a:buFont typeface="Arial"/>
              <a:buChar char="•"/>
              <a:defRPr sz="1200" b="0" i="0">
                <a:solidFill>
                  <a:schemeClr val="tx1"/>
                </a:solidFill>
                <a:latin typeface="CiscoSans ExtraLight" charset="0"/>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896724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201738"/>
            <a:ext cx="8115300" cy="2804778"/>
          </a:xfrm>
          <a:prstGeom prst="rect">
            <a:avLst/>
          </a:prstGeom>
        </p:spPr>
        <p:txBody>
          <a:bodyPr lIns="91420" tIns="45710" rIns="91420" bIns="45710">
            <a:noAutofit/>
          </a:bodyPr>
          <a:lstStyle>
            <a:lvl1pPr marL="0" indent="0" algn="ctr">
              <a:buNone/>
              <a:defRPr sz="2000" b="0" i="0" baseline="0">
                <a:solidFill>
                  <a:schemeClr val="tx1"/>
                </a:solidFill>
                <a:latin typeface="CiscoSans ExtraLight" charset="0"/>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CiscoSans ExtraLight" charset="0"/>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CiscoSans ExtraLight" charset="0"/>
                <a:cs typeface="CiscoSans ExtraLight"/>
              </a:defRPr>
            </a:lvl1pPr>
          </a:lstStyle>
          <a:p>
            <a:pPr lvl="0"/>
            <a:r>
              <a:rPr lang="en-US" noProof="0" dirty="0"/>
              <a:t>Click icon to add chart</a:t>
            </a:r>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CiscoSans ExtraLight" charset="0"/>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582003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chemeClr val="bg1"/>
              </a:solidFill>
              <a:latin typeface="CiscoSans ExtraLight" charset="0"/>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CiscoSans ExtraLight" charset="0"/>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CiscoSans ExtraLight" charset="0"/>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CiscoSans ExtraLight" charset="0"/>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CiscoSans ExtraLight" charset="0"/>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CiscoSans ExtraLight" charset="0"/>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b="0" i="0" kern="1200" spc="20" baseline="0" dirty="0">
                <a:solidFill>
                  <a:schemeClr val="bg1"/>
                </a:solidFill>
                <a:latin typeface="CiscoSans ExtraLight" charset="0"/>
                <a:ea typeface="ＭＳ Ｐゴシック" charset="0"/>
                <a:cs typeface="CiscoSans Thin"/>
              </a:rPr>
              <a:t>© 2019  Cisco and/or its affiliates. All rights reserved.   </a:t>
            </a:r>
          </a:p>
        </p:txBody>
      </p:sp>
    </p:spTree>
    <p:extLst>
      <p:ext uri="{BB962C8B-B14F-4D97-AF65-F5344CB8AC3E}">
        <p14:creationId xmlns:p14="http://schemas.microsoft.com/office/powerpoint/2010/main" val="3100519972"/>
      </p:ext>
    </p:extLst>
  </p:cSld>
  <p:clrMapOvr>
    <a:masterClrMapping/>
  </p:clrMapOvr>
  <p:extLst>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6209270" y="0"/>
            <a:ext cx="293473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latin typeface="CiscoSans ExtraLight" charset="0"/>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 ExtraLight" charset="0"/>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b="0" i="0">
                <a:latin typeface="CiscoSans ExtraLight" charset="0"/>
              </a:defRPr>
            </a:lvl1pPr>
            <a:lvl2pPr marL="346075" indent="-171450">
              <a:lnSpc>
                <a:spcPct val="100000"/>
              </a:lnSpc>
              <a:buClr>
                <a:schemeClr val="tx1"/>
              </a:buClr>
              <a:buSzPct val="60000"/>
              <a:buFont typeface="Arial" panose="020B0604020202020204" pitchFamily="34" charset="0"/>
              <a:buChar char="•"/>
              <a:defRPr sz="2400" b="0" i="0">
                <a:latin typeface="CiscoSans ExtraLight" charset="0"/>
              </a:defRPr>
            </a:lvl2pPr>
            <a:lvl3pPr marL="457200" indent="-117475">
              <a:lnSpc>
                <a:spcPct val="100000"/>
              </a:lnSpc>
              <a:buClr>
                <a:schemeClr val="tx1"/>
              </a:buClr>
              <a:buSzPct val="60000"/>
              <a:buFont typeface="Arial" panose="020B0604020202020204" pitchFamily="34" charset="0"/>
              <a:buChar char="•"/>
              <a:defRPr sz="2000" b="0" i="0">
                <a:latin typeface="CiscoSans ExtraLight" charset="0"/>
              </a:defRPr>
            </a:lvl3pPr>
            <a:lvl4pPr marL="574675" indent="-117475">
              <a:lnSpc>
                <a:spcPct val="100000"/>
              </a:lnSpc>
              <a:buClr>
                <a:schemeClr val="tx1"/>
              </a:buClr>
              <a:buSzPct val="60000"/>
              <a:buFont typeface="Arial" panose="020B0604020202020204" pitchFamily="34" charset="0"/>
              <a:buChar char="•"/>
              <a:tabLst/>
              <a:defRPr sz="1800" b="0" i="0">
                <a:latin typeface="CiscoSans ExtraLight" charset="0"/>
              </a:defRPr>
            </a:lvl4pPr>
            <a:lvl5pPr marL="744538" indent="-112713">
              <a:lnSpc>
                <a:spcPct val="100000"/>
              </a:lnSpc>
              <a:buClr>
                <a:schemeClr val="tx1"/>
              </a:buClr>
              <a:buSzPct val="60000"/>
              <a:buFont typeface="Arial" panose="020B0604020202020204" pitchFamily="34" charset="0"/>
              <a:buChar char="•"/>
              <a:defRPr sz="1800" b="0" i="0">
                <a:latin typeface="CiscoSans Extra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568354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chemeClr val="bg1"/>
              </a:solidFill>
              <a:latin typeface="CiscoSans ExtraLight" charset="0"/>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 ExtraLight" charset="0"/>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b="0" i="0">
                <a:latin typeface="CiscoSans ExtraLight" charset="0"/>
              </a:defRPr>
            </a:lvl1pPr>
            <a:lvl2pPr marL="228600" indent="-114300">
              <a:lnSpc>
                <a:spcPct val="100000"/>
              </a:lnSpc>
              <a:buClr>
                <a:schemeClr val="tx1"/>
              </a:buClr>
              <a:buSzPct val="60000"/>
              <a:defRPr sz="2000" b="0" i="0">
                <a:latin typeface="CiscoSans ExtraLight" charset="0"/>
              </a:defRPr>
            </a:lvl2pPr>
            <a:lvl3pPr marL="342900" indent="-114300">
              <a:lnSpc>
                <a:spcPct val="100000"/>
              </a:lnSpc>
              <a:buClr>
                <a:schemeClr val="tx1"/>
              </a:buClr>
              <a:buSzPct val="60000"/>
              <a:defRPr sz="1800" b="0" i="0">
                <a:latin typeface="CiscoSans ExtraLight" charset="0"/>
              </a:defRPr>
            </a:lvl3pPr>
            <a:lvl4pPr marL="457200" indent="-123825">
              <a:lnSpc>
                <a:spcPct val="100000"/>
              </a:lnSpc>
              <a:buClr>
                <a:schemeClr val="tx1"/>
              </a:buClr>
              <a:buSzPct val="60000"/>
              <a:defRPr sz="1600" b="0" i="0">
                <a:latin typeface="CiscoSans ExtraLight" charset="0"/>
              </a:defRPr>
            </a:lvl4pPr>
            <a:lvl5pPr marL="574675" indent="-117475">
              <a:lnSpc>
                <a:spcPct val="100000"/>
              </a:lnSpc>
              <a:buClr>
                <a:schemeClr val="tx1"/>
              </a:buClr>
              <a:buSzPct val="60000"/>
              <a:defRPr sz="1600" b="0" i="0">
                <a:latin typeface="CiscoSans Extra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b="0" i="0" kern="1200" dirty="0" smtClean="0">
                <a:solidFill>
                  <a:schemeClr val="bg1"/>
                </a:solidFill>
                <a:latin typeface="CiscoSans ExtraLight" charset="0"/>
                <a:ea typeface="ＭＳ Ｐゴシック" charset="0"/>
                <a:cs typeface="CiscoSans"/>
              </a:defRPr>
            </a:lvl1pPr>
            <a:lvl2pPr marL="228600" indent="-114300">
              <a:buClr>
                <a:schemeClr val="tx2"/>
              </a:buClr>
              <a:buSzPct val="60000"/>
              <a:defRPr sz="2000" b="0" i="0">
                <a:solidFill>
                  <a:schemeClr val="bg1"/>
                </a:solidFill>
                <a:latin typeface="CiscoSans ExtraLight" charset="0"/>
              </a:defRPr>
            </a:lvl2pPr>
            <a:lvl3pPr marL="342900" indent="-114300">
              <a:buClr>
                <a:schemeClr val="tx2"/>
              </a:buClr>
              <a:buSzPct val="60000"/>
              <a:defRPr sz="1800" b="0" i="0">
                <a:solidFill>
                  <a:schemeClr val="bg1"/>
                </a:solidFill>
                <a:latin typeface="CiscoSans ExtraLight" charset="0"/>
              </a:defRPr>
            </a:lvl3pPr>
            <a:lvl4pPr marL="457200" indent="-123825">
              <a:buClr>
                <a:schemeClr val="tx2"/>
              </a:buClr>
              <a:buSzPct val="60000"/>
              <a:defRPr sz="1600" b="0" i="0">
                <a:solidFill>
                  <a:schemeClr val="bg1"/>
                </a:solidFill>
                <a:latin typeface="CiscoSans ExtraLight" charset="0"/>
              </a:defRPr>
            </a:lvl4pPr>
            <a:lvl5pPr marL="574675" indent="-117475">
              <a:buClr>
                <a:schemeClr val="tx2"/>
              </a:buClr>
              <a:buSzPct val="60000"/>
              <a:defRPr sz="1600" b="0" i="0">
                <a:solidFill>
                  <a:schemeClr val="bg1"/>
                </a:solidFill>
                <a:latin typeface="CiscoSans Extra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0551288"/>
      </p:ext>
    </p:extLst>
  </p:cSld>
  <p:clrMapOvr>
    <a:masterClrMapping/>
  </p:clrMapOvr>
  <p:extLst>
    <p:ext uri="{DCECCB84-F9BA-43D5-87BE-67443E8EF086}">
      <p15:sldGuideLst xmlns:p15="http://schemas.microsoft.com/office/powerpoint/2012/main">
        <p15:guide id="4" pos="267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latin typeface="CiscoSans ExtraLight" charset="0"/>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 ExtraLight" charset="0"/>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b="0" i="0">
                <a:latin typeface="CiscoSans ExtraLight" charset="0"/>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b="0" i="0">
                <a:latin typeface="CiscoSans ExtraLight" charset="0"/>
              </a:defRPr>
            </a:lvl1pPr>
          </a:lstStyle>
          <a:p>
            <a:pPr lvl="0"/>
            <a:r>
              <a:rPr lang="en-US" dirty="0"/>
              <a:t>Click to edit Master text styles</a:t>
            </a:r>
          </a:p>
        </p:txBody>
      </p:sp>
    </p:spTree>
    <p:extLst>
      <p:ext uri="{BB962C8B-B14F-4D97-AF65-F5344CB8AC3E}">
        <p14:creationId xmlns:p14="http://schemas.microsoft.com/office/powerpoint/2010/main" val="3339482647"/>
      </p:ext>
    </p:extLst>
  </p:cSld>
  <p:clrMapOvr>
    <a:masterClrMapping/>
  </p:clrMapOvr>
  <p:extLst>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 ExtraLight" charset="0"/>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CiscoSans ExtraLight" charset="0"/>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chemeClr val="tx2"/>
              </a:solidFill>
              <a:latin typeface="CiscoSans ExtraLight" charset="0"/>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 ExtraLight" charset="0"/>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b="0" i="0">
                <a:latin typeface="CiscoSans ExtraLight" charset="0"/>
              </a:defRPr>
            </a:lvl1pPr>
          </a:lstStyle>
          <a:p>
            <a:endParaRPr lang="en-US" dirty="0"/>
          </a:p>
        </p:txBody>
      </p:sp>
    </p:spTree>
    <p:extLst>
      <p:ext uri="{BB962C8B-B14F-4D97-AF65-F5344CB8AC3E}">
        <p14:creationId xmlns:p14="http://schemas.microsoft.com/office/powerpoint/2010/main" val="1642764624"/>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solidFill>
                <a:schemeClr val="bg1"/>
              </a:solidFill>
              <a:latin typeface="CiscoSans ExtraLight" charset="0"/>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 ExtraLight" charset="0"/>
                <a:ea typeface="ＭＳ Ｐゴシック" charset="0"/>
                <a:cs typeface="Tipo de letra del sistema Fina" charset="0"/>
              </a:defRPr>
            </a:lvl1pPr>
          </a:lstStyle>
          <a:p>
            <a:pPr lvl="0"/>
            <a:r>
              <a:rPr lang="en-GB" dirty="0"/>
              <a:t>Click to edit Master title style</a:t>
            </a:r>
          </a:p>
        </p:txBody>
      </p:sp>
    </p:spTree>
    <p:extLst>
      <p:ext uri="{BB962C8B-B14F-4D97-AF65-F5344CB8AC3E}">
        <p14:creationId xmlns:p14="http://schemas.microsoft.com/office/powerpoint/2010/main" val="1884465524"/>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accent1"/>
                </a:solidFill>
                <a:latin typeface="CiscoSans ExtraLight" charset="0"/>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b="0" i="0">
                <a:latin typeface="CiscoSans ExtraLight" charset="0"/>
              </a:defRPr>
            </a:lvl1pPr>
          </a:lstStyle>
          <a:p>
            <a:endParaRPr lang="en-US" dirty="0"/>
          </a:p>
        </p:txBody>
      </p:sp>
    </p:spTree>
    <p:extLst>
      <p:ext uri="{BB962C8B-B14F-4D97-AF65-F5344CB8AC3E}">
        <p14:creationId xmlns:p14="http://schemas.microsoft.com/office/powerpoint/2010/main" val="1538180873"/>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latin typeface="CiscoSans ExtraLight" charset="0"/>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 ExtraLight" charset="0"/>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b="0" i="0">
                <a:latin typeface="CiscoSans ExtraLight" charset="0"/>
              </a:defRPr>
            </a:lvl1pPr>
          </a:lstStyle>
          <a:p>
            <a:endParaRPr lang="en-US" dirty="0"/>
          </a:p>
        </p:txBody>
      </p:sp>
    </p:spTree>
    <p:extLst>
      <p:ext uri="{BB962C8B-B14F-4D97-AF65-F5344CB8AC3E}">
        <p14:creationId xmlns:p14="http://schemas.microsoft.com/office/powerpoint/2010/main" val="1301836755"/>
      </p:ext>
    </p:extLst>
  </p:cSld>
  <p:clrMapOvr>
    <a:masterClrMapping/>
  </p:clrMapOvr>
  <p:extLst>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latin typeface="CiscoSans ExtraLight" charset="0"/>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b="0" i="0" kern="1200" dirty="0">
                <a:solidFill>
                  <a:schemeClr val="bg1"/>
                </a:solidFill>
                <a:latin typeface="CiscoSans ExtraLight" charset="0"/>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b="0" i="0">
                <a:latin typeface="CiscoSans ExtraLight" charset="0"/>
              </a:defRPr>
            </a:lvl1pPr>
          </a:lstStyle>
          <a:p>
            <a:endParaRPr lang="en-US" dirty="0"/>
          </a:p>
        </p:txBody>
      </p:sp>
    </p:spTree>
    <p:extLst>
      <p:ext uri="{BB962C8B-B14F-4D97-AF65-F5344CB8AC3E}">
        <p14:creationId xmlns:p14="http://schemas.microsoft.com/office/powerpoint/2010/main" val="1991378711"/>
      </p:ext>
    </p:extLst>
  </p:cSld>
  <p:clrMapOvr>
    <a:masterClrMapping/>
  </p:clrMapOvr>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 ExtraLight" charset="0"/>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958759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9" name="Picture 8" descr="AN28505_Blue_Nightscape_sm_format_03052015_Flat_Final.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24" y="0"/>
            <a:ext cx="9140776" cy="5143500"/>
          </a:xfrm>
          <a:prstGeom prst="rect">
            <a:avLst/>
          </a:prstGeom>
        </p:spPr>
      </p:pic>
      <p:pic>
        <p:nvPicPr>
          <p:cNvPr id="7" name="Picture 6" descr="logo_black.ai"/>
          <p:cNvPicPr>
            <a:picLocks noChangeAspect="1"/>
          </p:cNvPicPr>
          <p:nvPr/>
        </p:nvPicPr>
        <p:blipFill>
          <a:blip r:embed="rId3">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3003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3245696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egue Photo">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10" name="Picture Placeholder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37231" cy="5143500"/>
          </a:xfrm>
          <a:prstGeom prst="rect">
            <a:avLst/>
          </a:prstGeom>
        </p:spPr>
      </p:pic>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400" b="0" i="0" spc="0" baseline="0">
                <a:solidFill>
                  <a:schemeClr val="bg1"/>
                </a:solidFill>
                <a:latin typeface="+mj-lt"/>
                <a:cs typeface="CiscoSans Thin"/>
              </a:defRPr>
            </a:lvl1pPr>
          </a:lstStyle>
          <a:p>
            <a:r>
              <a:rPr lang="en-GB" dirty="0"/>
              <a:t>Section Title Goes Here</a:t>
            </a:r>
            <a:endParaRPr lang="en-US" dirty="0"/>
          </a:p>
        </p:txBody>
      </p:sp>
      <p:sp>
        <p:nvSpPr>
          <p:cNvPr id="12" name="Rectangle 7"/>
          <p:cNvSpPr>
            <a:spLocks noChangeArrowheads="1"/>
          </p:cNvSpPr>
          <p:nvPr/>
        </p:nvSpPr>
        <p:spPr bwMode="ltGray">
          <a:xfrm>
            <a:off x="8622279" y="4809330"/>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FFFFFF">
                  <a:alpha val="25000"/>
                </a:srgbClr>
              </a:solidFill>
              <a:latin typeface="+mn-lt"/>
              <a:ea typeface="+mn-ea"/>
              <a:cs typeface="CiscoSans Thin"/>
            </a:endParaRPr>
          </a:p>
        </p:txBody>
      </p:sp>
      <p:sp>
        <p:nvSpPr>
          <p:cNvPr id="13" name="Rectangle 4"/>
          <p:cNvSpPr>
            <a:spLocks noChangeArrowheads="1"/>
          </p:cNvSpPr>
          <p:nvPr/>
        </p:nvSpPr>
        <p:spPr bwMode="ltGray">
          <a:xfrm>
            <a:off x="5974080" y="4809330"/>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25000"/>
                  </a:schemeClr>
                </a:solidFill>
                <a:latin typeface="+mn-lt"/>
                <a:ea typeface="+mn-ea"/>
                <a:cs typeface="CiscoSans Thin"/>
              </a:rPr>
              <a:t>© 2015 Cisco and/or its affiliates. All rights reserved. Cisco Confidential</a:t>
            </a:r>
          </a:p>
        </p:txBody>
      </p:sp>
      <p:pic>
        <p:nvPicPr>
          <p:cNvPr id="14" name="Picture 2" descr="C:\Users\spius\Pictures\cisco logo blue gradient.png"/>
          <p:cNvPicPr>
            <a:picLocks noChangeAspect="1" noChangeArrowheads="1"/>
          </p:cNvPicPr>
          <p:nvPr/>
        </p:nvPicPr>
        <p:blipFill>
          <a:blip r:embed="rId3" cstate="screen">
            <a:biLevel thresh="25000"/>
            <a:alphaModFix amt="60000"/>
            <a:extLst>
              <a:ext uri="{28A0092B-C50C-407E-A947-70E740481C1C}">
                <a14:useLocalDpi xmlns:a14="http://schemas.microsoft.com/office/drawing/2010/main"/>
              </a:ext>
            </a:extLst>
          </a:blip>
          <a:srcRect/>
          <a:stretch>
            <a:fillRect/>
          </a:stretch>
        </p:blipFill>
        <p:spPr bwMode="auto">
          <a:xfrm>
            <a:off x="416425" y="4631703"/>
            <a:ext cx="540238" cy="33214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7"/>
          <p:cNvSpPr>
            <a:spLocks noChangeArrowheads="1"/>
          </p:cNvSpPr>
          <p:nvPr userDrawn="1"/>
        </p:nvSpPr>
        <p:spPr bwMode="ltGray">
          <a:xfrm>
            <a:off x="8622279" y="4809330"/>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FFFFFF">
                  <a:alpha val="25000"/>
                </a:srgbClr>
              </a:solidFill>
              <a:latin typeface="+mn-lt"/>
              <a:ea typeface="+mn-ea"/>
              <a:cs typeface="CiscoSans Thin"/>
            </a:endParaRPr>
          </a:p>
        </p:txBody>
      </p:sp>
      <p:sp>
        <p:nvSpPr>
          <p:cNvPr id="16" name="Rectangle 4"/>
          <p:cNvSpPr>
            <a:spLocks noChangeArrowheads="1"/>
          </p:cNvSpPr>
          <p:nvPr userDrawn="1"/>
        </p:nvSpPr>
        <p:spPr bwMode="ltGray">
          <a:xfrm>
            <a:off x="5974080" y="4809330"/>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25000"/>
                  </a:schemeClr>
                </a:solidFill>
                <a:latin typeface="+mn-lt"/>
                <a:ea typeface="+mn-ea"/>
                <a:cs typeface="CiscoSans Thin"/>
              </a:rPr>
              <a:t>© 2015 Cisco and/or its affiliates. All rights reserved. Cisco Confidential</a:t>
            </a:r>
          </a:p>
        </p:txBody>
      </p:sp>
    </p:spTree>
    <p:extLst>
      <p:ext uri="{BB962C8B-B14F-4D97-AF65-F5344CB8AC3E}">
        <p14:creationId xmlns:p14="http://schemas.microsoft.com/office/powerpoint/2010/main" val="1241649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5"/>
          <p:cNvSpPr>
            <a:spLocks noGrp="1"/>
          </p:cNvSpPr>
          <p:nvPr>
            <p:ph type="title"/>
          </p:nvPr>
        </p:nvSpPr>
        <p:spPr bwMode="auto">
          <a:xfrm>
            <a:off x="437766" y="341314"/>
            <a:ext cx="8345488" cy="5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5720" tIns="45720" rIns="45720" bIns="45720" numCol="1" anchor="ctr" anchorCtr="0" compatLnSpc="1">
            <a:prstTxWarp prst="textNoShape">
              <a:avLst/>
            </a:prstTxWarp>
          </a:bodyPr>
          <a:lstStyle>
            <a:lvl1pPr>
              <a:defRPr lang="en-GB" dirty="0"/>
            </a:lvl1pPr>
          </a:lstStyle>
          <a:p>
            <a:pPr lvl="0"/>
            <a:r>
              <a:rPr lang="en-CA" dirty="0"/>
              <a:t>Click to edit Master title style</a:t>
            </a:r>
            <a:endParaRPr lang="en-GB" dirty="0"/>
          </a:p>
        </p:txBody>
      </p:sp>
    </p:spTree>
    <p:extLst>
      <p:ext uri="{BB962C8B-B14F-4D97-AF65-F5344CB8AC3E}">
        <p14:creationId xmlns:p14="http://schemas.microsoft.com/office/powerpoint/2010/main" val="1771107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Blue Blank Slide">
    <p:bg>
      <p:bgPr>
        <a:gradFill>
          <a:gsLst>
            <a:gs pos="0">
              <a:srgbClr val="1064A8"/>
            </a:gs>
            <a:gs pos="69000">
              <a:srgbClr val="011B42"/>
            </a:gs>
            <a:gs pos="100000">
              <a:srgbClr val="0A1528"/>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5166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iscoSans ExtraLight" charset="0"/>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CiscoSans ExtraLight" charset="0"/>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5" name="Picture Placeholder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5" y="0"/>
            <a:ext cx="9142602" cy="5162550"/>
          </a:xfrm>
          <a:prstGeom prst="rect">
            <a:avLst/>
          </a:prstGeom>
        </p:spPr>
      </p:pic>
      <p:pic>
        <p:nvPicPr>
          <p:cNvPr id="3" name="Picture 6" descr="pref_1-line_logo+tagline-rt-white-CMYK.ai"/>
          <p:cNvPicPr>
            <a:picLocks noChangeAspect="1"/>
          </p:cNvPicPr>
          <p:nvPr/>
        </p:nvPicPr>
        <p:blipFill rotWithShape="1">
          <a:blip r:embed="rId3" cstate="screen">
            <a:extLst>
              <a:ext uri="{28A0092B-C50C-407E-A947-70E740481C1C}">
                <a14:useLocalDpi xmlns:a14="http://schemas.microsoft.com/office/drawing/2010/main"/>
              </a:ext>
            </a:extLst>
          </a:blip>
          <a:srcRect l="16701" t="10493" r="59081" b="-1"/>
          <a:stretch/>
        </p:blipFill>
        <p:spPr bwMode="auto">
          <a:xfrm>
            <a:off x="3511296" y="1837944"/>
            <a:ext cx="2121409" cy="166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011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9" name="Picture 8" descr="AN28505_Blue_Nightscape_sm_format_03052015_Flat_Final.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25" y="0"/>
            <a:ext cx="9140776" cy="5143500"/>
          </a:xfrm>
          <a:prstGeom prst="rect">
            <a:avLst/>
          </a:prstGeom>
        </p:spPr>
      </p:pic>
      <p:pic>
        <p:nvPicPr>
          <p:cNvPr id="7" name="Picture 6" descr="logo_black.ai"/>
          <p:cNvPicPr>
            <a:picLocks noChangeAspect="1"/>
          </p:cNvPicPr>
          <p:nvPr/>
        </p:nvPicPr>
        <p:blipFill>
          <a:blip r:embed="rId3">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7" y="3793199"/>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7" y="4033196"/>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7" y="4273193"/>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3" y="3300364"/>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74" indent="0">
              <a:buNone/>
              <a:defRPr/>
            </a:lvl2pPr>
            <a:lvl3pPr marL="427391" indent="0">
              <a:buNone/>
              <a:defRPr/>
            </a:lvl3pPr>
            <a:lvl4pPr marL="516681" indent="0">
              <a:buNone/>
              <a:defRPr/>
            </a:lvl4pPr>
            <a:lvl5pPr marL="601206" indent="0">
              <a:buNone/>
              <a:defRPr/>
            </a:lvl5pPr>
          </a:lstStyle>
          <a:p>
            <a:pPr lvl="0"/>
            <a:r>
              <a:rPr lang="en-GB" dirty="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3125393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egue Photo">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10" name="Picture Placeholder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37231" cy="5143500"/>
          </a:xfrm>
          <a:prstGeom prst="rect">
            <a:avLst/>
          </a:prstGeom>
        </p:spPr>
      </p:pic>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400" b="0" i="0" spc="0" baseline="0">
                <a:solidFill>
                  <a:schemeClr val="bg1"/>
                </a:solidFill>
                <a:latin typeface="+mj-lt"/>
                <a:cs typeface="CiscoSans Thin"/>
              </a:defRPr>
            </a:lvl1pPr>
          </a:lstStyle>
          <a:p>
            <a:r>
              <a:rPr lang="en-GB" dirty="0"/>
              <a:t>Section Title Goes Here</a:t>
            </a:r>
            <a:endParaRPr lang="en-US" dirty="0"/>
          </a:p>
        </p:txBody>
      </p:sp>
      <p:sp>
        <p:nvSpPr>
          <p:cNvPr id="12" name="Rectangle 7"/>
          <p:cNvSpPr>
            <a:spLocks noChangeArrowheads="1"/>
          </p:cNvSpPr>
          <p:nvPr/>
        </p:nvSpPr>
        <p:spPr bwMode="ltGray">
          <a:xfrm>
            <a:off x="8621741" y="4809331"/>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fontAlgn="auto">
              <a:spcBef>
                <a:spcPts val="0"/>
              </a:spcBef>
              <a:spcAft>
                <a:spcPts val="0"/>
              </a:spcAft>
              <a:defRPr/>
            </a:pPr>
            <a:fld id="{4ABDCABE-3F10-B64C-92F1-862014417034}" type="slidenum">
              <a:rPr lang="en-US" sz="600">
                <a:solidFill>
                  <a:srgbClr val="FFFFFF">
                    <a:alpha val="25000"/>
                  </a:srgbClr>
                </a:solidFill>
                <a:latin typeface="+mn-lt"/>
                <a:ea typeface="+mn-ea"/>
                <a:cs typeface="CiscoSans Thin"/>
              </a:rPr>
              <a:pPr algn="r" defTabSz="610729" fontAlgn="auto">
                <a:spcBef>
                  <a:spcPts val="0"/>
                </a:spcBef>
                <a:spcAft>
                  <a:spcPts val="0"/>
                </a:spcAft>
                <a:defRPr/>
              </a:pPr>
              <a:t>‹#›</a:t>
            </a:fld>
            <a:endParaRPr lang="en-US" sz="600" dirty="0">
              <a:solidFill>
                <a:srgbClr val="FFFFFF">
                  <a:alpha val="25000"/>
                </a:srgbClr>
              </a:solidFill>
              <a:latin typeface="+mn-lt"/>
              <a:ea typeface="+mn-ea"/>
              <a:cs typeface="CiscoSans Thin"/>
            </a:endParaRPr>
          </a:p>
        </p:txBody>
      </p:sp>
      <p:sp>
        <p:nvSpPr>
          <p:cNvPr id="13" name="Rectangle 4"/>
          <p:cNvSpPr>
            <a:spLocks noChangeArrowheads="1"/>
          </p:cNvSpPr>
          <p:nvPr/>
        </p:nvSpPr>
        <p:spPr bwMode="ltGray">
          <a:xfrm>
            <a:off x="5974080" y="4809332"/>
            <a:ext cx="2658018" cy="154518"/>
          </a:xfrm>
          <a:prstGeom prst="rect">
            <a:avLst/>
          </a:prstGeom>
          <a:noFill/>
          <a:ln w="9525">
            <a:noFill/>
            <a:miter lim="800000"/>
            <a:headEnd/>
            <a:tailEnd/>
          </a:ln>
          <a:effectLst/>
        </p:spPr>
        <p:txBody>
          <a:bodyPr lIns="61586" tIns="30792" rIns="61586" bIns="30792" anchor="b">
            <a:spAutoFit/>
          </a:bodyPr>
          <a:lstStyle/>
          <a:p>
            <a:pPr defTabSz="610729" fontAlgn="auto">
              <a:spcBef>
                <a:spcPts val="0"/>
              </a:spcBef>
              <a:spcAft>
                <a:spcPts val="0"/>
              </a:spcAft>
              <a:defRPr/>
            </a:pPr>
            <a:r>
              <a:rPr lang="en-US" sz="600" dirty="0">
                <a:solidFill>
                  <a:schemeClr val="bg1">
                    <a:alpha val="25000"/>
                  </a:schemeClr>
                </a:solidFill>
                <a:latin typeface="+mn-lt"/>
                <a:ea typeface="+mn-ea"/>
                <a:cs typeface="CiscoSans Thin"/>
              </a:rPr>
              <a:t>© 2015 Cisco and/or its affiliates. All rights reserved. Cisco Confidential</a:t>
            </a:r>
          </a:p>
        </p:txBody>
      </p:sp>
      <p:pic>
        <p:nvPicPr>
          <p:cNvPr id="14" name="Picture 2" descr="C:\Users\spius\Pictures\cisco logo blue gradient.png"/>
          <p:cNvPicPr>
            <a:picLocks noChangeAspect="1" noChangeArrowheads="1"/>
          </p:cNvPicPr>
          <p:nvPr/>
        </p:nvPicPr>
        <p:blipFill>
          <a:blip r:embed="rId3" cstate="screen">
            <a:biLevel thresh="25000"/>
            <a:alphaModFix amt="60000"/>
            <a:extLst>
              <a:ext uri="{28A0092B-C50C-407E-A947-70E740481C1C}">
                <a14:useLocalDpi xmlns:a14="http://schemas.microsoft.com/office/drawing/2010/main"/>
              </a:ext>
            </a:extLst>
          </a:blip>
          <a:srcRect/>
          <a:stretch>
            <a:fillRect/>
          </a:stretch>
        </p:blipFill>
        <p:spPr bwMode="auto">
          <a:xfrm>
            <a:off x="416426" y="4631704"/>
            <a:ext cx="540238" cy="33214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7"/>
          <p:cNvSpPr>
            <a:spLocks noChangeArrowheads="1"/>
          </p:cNvSpPr>
          <p:nvPr userDrawn="1"/>
        </p:nvSpPr>
        <p:spPr bwMode="ltGray">
          <a:xfrm>
            <a:off x="8621741" y="4809331"/>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fontAlgn="auto">
              <a:spcBef>
                <a:spcPts val="0"/>
              </a:spcBef>
              <a:spcAft>
                <a:spcPts val="0"/>
              </a:spcAft>
              <a:defRPr/>
            </a:pPr>
            <a:fld id="{4ABDCABE-3F10-B64C-92F1-862014417034}" type="slidenum">
              <a:rPr lang="en-US" sz="600">
                <a:solidFill>
                  <a:srgbClr val="FFFFFF">
                    <a:alpha val="25000"/>
                  </a:srgbClr>
                </a:solidFill>
                <a:latin typeface="+mn-lt"/>
                <a:ea typeface="+mn-ea"/>
                <a:cs typeface="CiscoSans Thin"/>
              </a:rPr>
              <a:pPr algn="r" defTabSz="610729" fontAlgn="auto">
                <a:spcBef>
                  <a:spcPts val="0"/>
                </a:spcBef>
                <a:spcAft>
                  <a:spcPts val="0"/>
                </a:spcAft>
                <a:defRPr/>
              </a:pPr>
              <a:t>‹#›</a:t>
            </a:fld>
            <a:endParaRPr lang="en-US" sz="600" dirty="0">
              <a:solidFill>
                <a:srgbClr val="FFFFFF">
                  <a:alpha val="25000"/>
                </a:srgbClr>
              </a:solidFill>
              <a:latin typeface="+mn-lt"/>
              <a:ea typeface="+mn-ea"/>
              <a:cs typeface="CiscoSans Thin"/>
            </a:endParaRPr>
          </a:p>
        </p:txBody>
      </p:sp>
      <p:sp>
        <p:nvSpPr>
          <p:cNvPr id="16" name="Rectangle 4"/>
          <p:cNvSpPr>
            <a:spLocks noChangeArrowheads="1"/>
          </p:cNvSpPr>
          <p:nvPr userDrawn="1"/>
        </p:nvSpPr>
        <p:spPr bwMode="ltGray">
          <a:xfrm>
            <a:off x="5974080" y="4809332"/>
            <a:ext cx="2658018" cy="154518"/>
          </a:xfrm>
          <a:prstGeom prst="rect">
            <a:avLst/>
          </a:prstGeom>
          <a:noFill/>
          <a:ln w="9525">
            <a:noFill/>
            <a:miter lim="800000"/>
            <a:headEnd/>
            <a:tailEnd/>
          </a:ln>
          <a:effectLst/>
        </p:spPr>
        <p:txBody>
          <a:bodyPr lIns="61586" tIns="30792" rIns="61586" bIns="30792" anchor="b">
            <a:spAutoFit/>
          </a:bodyPr>
          <a:lstStyle/>
          <a:p>
            <a:pPr defTabSz="610729" fontAlgn="auto">
              <a:spcBef>
                <a:spcPts val="0"/>
              </a:spcBef>
              <a:spcAft>
                <a:spcPts val="0"/>
              </a:spcAft>
              <a:defRPr/>
            </a:pPr>
            <a:r>
              <a:rPr lang="en-US" sz="600" dirty="0">
                <a:solidFill>
                  <a:schemeClr val="bg1">
                    <a:alpha val="25000"/>
                  </a:schemeClr>
                </a:solidFill>
                <a:latin typeface="+mn-lt"/>
                <a:ea typeface="+mn-ea"/>
                <a:cs typeface="CiscoSans Thin"/>
              </a:rPr>
              <a:t>© 2015 Cisco and/or its affiliates. All rights reserved. Cisco Confidential</a:t>
            </a:r>
          </a:p>
        </p:txBody>
      </p:sp>
    </p:spTree>
    <p:extLst>
      <p:ext uri="{BB962C8B-B14F-4D97-AF65-F5344CB8AC3E}">
        <p14:creationId xmlns:p14="http://schemas.microsoft.com/office/powerpoint/2010/main" val="779643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5"/>
          <p:cNvSpPr>
            <a:spLocks noGrp="1"/>
          </p:cNvSpPr>
          <p:nvPr>
            <p:ph type="title"/>
          </p:nvPr>
        </p:nvSpPr>
        <p:spPr bwMode="auto">
          <a:xfrm>
            <a:off x="437766" y="341314"/>
            <a:ext cx="8345488" cy="5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5720" tIns="45720" rIns="45720" bIns="45720" numCol="1" anchor="ctr" anchorCtr="0" compatLnSpc="1">
            <a:prstTxWarp prst="textNoShape">
              <a:avLst/>
            </a:prstTxWarp>
          </a:bodyPr>
          <a:lstStyle>
            <a:lvl1pPr>
              <a:defRPr lang="en-GB" dirty="0"/>
            </a:lvl1pPr>
          </a:lstStyle>
          <a:p>
            <a:pPr lvl="0"/>
            <a:r>
              <a:rPr lang="en-CA" dirty="0"/>
              <a:t>Click to edit Master title style</a:t>
            </a:r>
            <a:endParaRPr lang="en-GB" dirty="0"/>
          </a:p>
        </p:txBody>
      </p:sp>
    </p:spTree>
    <p:extLst>
      <p:ext uri="{BB962C8B-B14F-4D97-AF65-F5344CB8AC3E}">
        <p14:creationId xmlns:p14="http://schemas.microsoft.com/office/powerpoint/2010/main" val="1103802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5" name="Picture Placeholder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5" y="0"/>
            <a:ext cx="9142602" cy="5162550"/>
          </a:xfrm>
          <a:prstGeom prst="rect">
            <a:avLst/>
          </a:prstGeom>
        </p:spPr>
      </p:pic>
      <p:pic>
        <p:nvPicPr>
          <p:cNvPr id="3" name="Picture 6" descr="pref_1-line_logo+tagline-rt-white-CMYK.ai"/>
          <p:cNvPicPr>
            <a:picLocks noChangeAspect="1"/>
          </p:cNvPicPr>
          <p:nvPr/>
        </p:nvPicPr>
        <p:blipFill rotWithShape="1">
          <a:blip r:embed="rId3" cstate="screen">
            <a:extLst>
              <a:ext uri="{28A0092B-C50C-407E-A947-70E740481C1C}">
                <a14:useLocalDpi xmlns:a14="http://schemas.microsoft.com/office/drawing/2010/main"/>
              </a:ext>
            </a:extLst>
          </a:blip>
          <a:srcRect l="16701" t="10493" r="59081" b="-1"/>
          <a:stretch/>
        </p:blipFill>
        <p:spPr bwMode="auto">
          <a:xfrm>
            <a:off x="3511297" y="1837945"/>
            <a:ext cx="2121409" cy="166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617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7" y="3868769"/>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7" y="4108766"/>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7" y="4348763"/>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3"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74" indent="0">
              <a:buNone/>
              <a:defRPr/>
            </a:lvl2pPr>
            <a:lvl3pPr marL="427391" indent="0">
              <a:buNone/>
              <a:defRPr/>
            </a:lvl3pPr>
            <a:lvl4pPr marL="516681" indent="0">
              <a:buNone/>
              <a:defRPr/>
            </a:lvl4pPr>
            <a:lvl5pPr marL="601206" indent="0">
              <a:buNone/>
              <a:defRPr/>
            </a:lvl5pPr>
          </a:lstStyle>
          <a:p>
            <a:pPr lvl="0"/>
            <a:r>
              <a:rPr lang="en-GB" dirty="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p:nvSpPr>
        <p:spPr bwMode="auto">
          <a:xfrm>
            <a:off x="469496" y="391309"/>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189"/>
            <a:endParaRPr lang="en-US" sz="1800">
              <a:solidFill>
                <a:srgbClr val="005073"/>
              </a:solidFill>
              <a:ea typeface="ＭＳ Ｐゴシック" pitchFamily="34" charset="-128"/>
              <a:cs typeface="+mn-cs"/>
            </a:endParaRPr>
          </a:p>
        </p:txBody>
      </p:sp>
    </p:spTree>
    <p:extLst>
      <p:ext uri="{BB962C8B-B14F-4D97-AF65-F5344CB8AC3E}">
        <p14:creationId xmlns:p14="http://schemas.microsoft.com/office/powerpoint/2010/main" val="3128957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662198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Segue_White">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945115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60">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4" name="Title 1"/>
          <p:cNvSpPr>
            <a:spLocks noGrp="1"/>
          </p:cNvSpPr>
          <p:nvPr>
            <p:ph type="ctrTitle"/>
          </p:nvPr>
        </p:nvSpPr>
        <p:spPr>
          <a:xfrm>
            <a:off x="287923" y="1540552"/>
            <a:ext cx="7972248" cy="2278837"/>
          </a:xfrm>
          <a:prstGeom prst="rect">
            <a:avLst/>
          </a:prstGeom>
        </p:spPr>
        <p:txBody>
          <a:bodyPr>
            <a:noAutofit/>
          </a:bodyPr>
          <a:lstStyle>
            <a:lvl1pPr marL="183596" indent="-399958" algn="l">
              <a:lnSpc>
                <a:spcPct val="90000"/>
              </a:lnSpc>
              <a:defRPr sz="4000" b="0" i="1" spc="0" baseline="0">
                <a:solidFill>
                  <a:schemeClr val="bg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5114245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dirty="0">
              <a:solidFill>
                <a:srgbClr val="005073"/>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60">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4" name="Title 1"/>
          <p:cNvSpPr>
            <a:spLocks noGrp="1"/>
          </p:cNvSpPr>
          <p:nvPr>
            <p:ph type="ctrTitle"/>
          </p:nvPr>
        </p:nvSpPr>
        <p:spPr>
          <a:xfrm>
            <a:off x="287923" y="1540552"/>
            <a:ext cx="7972248" cy="2278837"/>
          </a:xfrm>
          <a:prstGeom prst="rect">
            <a:avLst/>
          </a:prstGeom>
        </p:spPr>
        <p:txBody>
          <a:bodyPr>
            <a:noAutofit/>
          </a:bodyPr>
          <a:lstStyle>
            <a:lvl1pPr marL="183596" indent="-399958" algn="l">
              <a:lnSpc>
                <a:spcPct val="90000"/>
              </a:lnSpc>
              <a:defRPr sz="4000" b="0" i="1" spc="0" baseline="0">
                <a:solidFill>
                  <a:schemeClr val="tx2"/>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792292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2"/>
              </a:solidFill>
              <a:latin typeface="CiscoSans ExtraLight" charset="0"/>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CiscoSans ExtraLight" charset="0"/>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0" spc="0" baseline="0">
                <a:solidFill>
                  <a:schemeClr val="bg1"/>
                </a:solidFill>
                <a:latin typeface="CiscoSans ExtraLight" charset="0"/>
                <a:cs typeface="CiscoSans Thin"/>
              </a:defRPr>
            </a:lvl1pPr>
          </a:lstStyle>
          <a:p>
            <a:r>
              <a:rPr lang="en-US" dirty="0"/>
              <a:t>Click to edit Master title style</a:t>
            </a:r>
          </a:p>
        </p:txBody>
      </p:sp>
    </p:spTree>
    <p:extLst>
      <p:ext uri="{BB962C8B-B14F-4D97-AF65-F5344CB8AC3E}">
        <p14:creationId xmlns:p14="http://schemas.microsoft.com/office/powerpoint/2010/main" val="10998972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p:nvPr>
        </p:nvSpPr>
        <p:spPr bwMode="auto">
          <a:xfrm>
            <a:off x="500064" y="3895663"/>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a:t>Edit Master text styles</a:t>
            </a:r>
          </a:p>
        </p:txBody>
      </p:sp>
    </p:spTree>
    <p:extLst>
      <p:ext uri="{BB962C8B-B14F-4D97-AF65-F5344CB8AC3E}">
        <p14:creationId xmlns:p14="http://schemas.microsoft.com/office/powerpoint/2010/main" val="34947353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p:nvPr>
        </p:nvSpPr>
        <p:spPr>
          <a:xfrm>
            <a:off x="448786" y="3054518"/>
            <a:ext cx="8364236" cy="560153"/>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a:t>Edit Master text styles</a:t>
            </a:r>
          </a:p>
        </p:txBody>
      </p:sp>
    </p:spTree>
    <p:extLst>
      <p:ext uri="{BB962C8B-B14F-4D97-AF65-F5344CB8AC3E}">
        <p14:creationId xmlns:p14="http://schemas.microsoft.com/office/powerpoint/2010/main" val="28499387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516962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1"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a:solidFill>
                <a:srgbClr val="005073"/>
              </a:solidFill>
            </a:endParaRPr>
          </a:p>
        </p:txBody>
      </p:sp>
      <p:sp>
        <p:nvSpPr>
          <p:cNvPr id="5" name="Rectangle 4"/>
          <p:cNvSpPr>
            <a:spLocks noChangeArrowheads="1"/>
          </p:cNvSpPr>
          <p:nvPr/>
        </p:nvSpPr>
        <p:spPr bwMode="ltGray">
          <a:xfrm>
            <a:off x="477680" y="4741655"/>
            <a:ext cx="3466792"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BCEB">
                    <a:lumMod val="75000"/>
                  </a:srgbClr>
                </a:solidFill>
                <a:latin typeface="CiscoSansTT ExtraLigh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2"/>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5083963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594" indent="-171446">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189" indent="-165096">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783" indent="-109535">
              <a:buClr>
                <a:schemeClr val="tx1"/>
              </a:buClr>
              <a:buSzPct val="80000"/>
              <a:buFont typeface="Arial"/>
              <a:buChar char="•"/>
              <a:defRPr sz="1600" b="0" i="0">
                <a:solidFill>
                  <a:schemeClr val="tx1"/>
                </a:solidFill>
                <a:latin typeface="+mn-lt"/>
                <a:ea typeface="CiscoSansTT Thin" charset="0"/>
                <a:cs typeface="CiscoSansTT Thin" charset="0"/>
              </a:defRPr>
            </a:lvl3pPr>
            <a:lvl4pPr marL="911012" indent="-171411">
              <a:buClr>
                <a:schemeClr val="tx1"/>
              </a:buClr>
              <a:buSzPct val="80000"/>
              <a:buFont typeface="Arial"/>
              <a:buChar char="•"/>
              <a:defRPr sz="1400" b="0" i="0">
                <a:solidFill>
                  <a:schemeClr val="tx1"/>
                </a:solidFill>
                <a:latin typeface="+mn-lt"/>
                <a:ea typeface="CiscoSansTT Thin" charset="0"/>
                <a:cs typeface="CiscoSansTT Thin" charset="0"/>
              </a:defRPr>
            </a:lvl4pPr>
            <a:lvl5pPr marL="1082423" indent="-168236">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383708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1" indent="-117472">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18" indent="-114297">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15" indent="-114297">
              <a:buClr>
                <a:schemeClr val="tx1"/>
              </a:buClr>
              <a:buSzPct val="60000"/>
              <a:buFont typeface="Arial"/>
              <a:buChar char="•"/>
              <a:defRPr sz="1600" b="0" i="0">
                <a:solidFill>
                  <a:schemeClr val="tx1"/>
                </a:solidFill>
                <a:latin typeface="+mn-lt"/>
                <a:cs typeface="CiscoSans ExtraLight"/>
              </a:defRPr>
            </a:lvl3pPr>
            <a:lvl4pPr marL="517512" indent="-114297">
              <a:buClr>
                <a:schemeClr val="tx1"/>
              </a:buClr>
              <a:buSzPct val="60000"/>
              <a:buFont typeface="Arial"/>
              <a:buChar char="•"/>
              <a:defRPr sz="1400" b="0" i="0">
                <a:solidFill>
                  <a:schemeClr val="tx1"/>
                </a:solidFill>
                <a:latin typeface="+mn-lt"/>
                <a:cs typeface="CiscoSans ExtraLight"/>
              </a:defRPr>
            </a:lvl4pPr>
            <a:lvl5pPr marL="631809" indent="-114297">
              <a:buClr>
                <a:schemeClr val="tx1"/>
              </a:buClr>
              <a:buSzPct val="60000"/>
              <a:buFont typeface="Arial"/>
              <a:buChar char="•"/>
              <a:defRPr sz="12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1" indent="-117472">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18" indent="-114297">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15" indent="-114297">
              <a:buClr>
                <a:schemeClr val="tx1"/>
              </a:buClr>
              <a:buSzPct val="60000"/>
              <a:buFont typeface="Arial"/>
              <a:buChar char="•"/>
              <a:defRPr sz="1600" b="0" i="0">
                <a:solidFill>
                  <a:schemeClr val="tx1"/>
                </a:solidFill>
                <a:latin typeface="+mn-lt"/>
                <a:cs typeface="CiscoSans ExtraLight"/>
              </a:defRPr>
            </a:lvl3pPr>
            <a:lvl4pPr marL="517512" indent="-114297">
              <a:buClr>
                <a:schemeClr val="tx1"/>
              </a:buClr>
              <a:buSzPct val="60000"/>
              <a:buFont typeface="Arial"/>
              <a:buChar char="•"/>
              <a:defRPr sz="1400" b="0" i="0">
                <a:solidFill>
                  <a:schemeClr val="tx1"/>
                </a:solidFill>
                <a:latin typeface="+mn-lt"/>
                <a:cs typeface="CiscoSans ExtraLight"/>
              </a:defRPr>
            </a:lvl4pPr>
            <a:lvl5pPr marL="631809" indent="-114297">
              <a:buClr>
                <a:schemeClr val="tx1"/>
              </a:buClr>
              <a:buSzPct val="60000"/>
              <a:buFont typeface="Arial"/>
              <a:buChar char="•"/>
              <a:defRPr sz="1200" b="0" i="0">
                <a:solidFill>
                  <a:schemeClr val="tx1"/>
                </a:solidFill>
                <a:latin typeface="+mn-lt"/>
                <a:cs typeface="CiscoSans Extra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4475348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40178539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3091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9"/>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0800988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9"/>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8" y="4148221"/>
            <a:ext cx="7180312" cy="326233"/>
          </a:xfrm>
          <a:prstGeom prst="rect">
            <a:avLst/>
          </a:prstGeom>
        </p:spPr>
        <p:txBody>
          <a:bodyPr wrap="square" lIns="91420" tIns="45710" rIns="91420" bIns="45710" anchor="b" anchorCtr="0">
            <a:noAutofit/>
          </a:bodyPr>
          <a:lstStyle>
            <a:lvl1pPr algn="l" defTabSz="603560">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a:t>Edit Master text styles</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7633626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2"/>
              </a:solidFill>
              <a:latin typeface="CiscoSans ExtraLight" charset="0"/>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CiscoSans ExtraLight" charset="0"/>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0" spc="0" baseline="0">
                <a:solidFill>
                  <a:schemeClr val="tx2"/>
                </a:solidFill>
                <a:latin typeface="CiscoSans ExtraLight" charset="0"/>
                <a:cs typeface="CiscoSans Thin"/>
              </a:defRPr>
            </a:lvl1pPr>
          </a:lstStyle>
          <a:p>
            <a:r>
              <a:rPr lang="en-US" dirty="0"/>
              <a:t>Click to edit Master title style</a:t>
            </a:r>
          </a:p>
        </p:txBody>
      </p:sp>
    </p:spTree>
    <p:extLst>
      <p:ext uri="{BB962C8B-B14F-4D97-AF65-F5344CB8AC3E}">
        <p14:creationId xmlns:p14="http://schemas.microsoft.com/office/powerpoint/2010/main" val="16194845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9"/>
            <a:ext cx="8280057" cy="3073946"/>
          </a:xfrm>
          <a:prstGeom prst="rect">
            <a:avLst/>
          </a:prstGeom>
        </p:spPr>
        <p:txBody>
          <a:bodyPr lIns="91420" tIns="45710" rIns="91420" bIns="45710">
            <a:noAutofit/>
          </a:bodyPr>
          <a:lstStyle>
            <a:lvl1pPr marL="285683" marR="0" indent="-285683" algn="ctr" defTabSz="457094"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Edit Master text styles</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30101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Half_Page_Blank">
    <p:spTree>
      <p:nvGrpSpPr>
        <p:cNvPr id="1" name=""/>
        <p:cNvGrpSpPr/>
        <p:nvPr/>
      </p:nvGrpSpPr>
      <p:grpSpPr>
        <a:xfrm>
          <a:off x="0" y="0"/>
          <a:ext cx="0" cy="0"/>
          <a:chOff x="0" y="0"/>
          <a:chExt cx="0" cy="0"/>
        </a:xfrm>
      </p:grpSpPr>
      <p:sp>
        <p:nvSpPr>
          <p:cNvPr id="5" name="Rectangle 4"/>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a:solidFill>
                <a:srgbClr val="005073"/>
              </a:solidFill>
            </a:endParaRPr>
          </a:p>
        </p:txBody>
      </p:sp>
      <p:sp>
        <p:nvSpPr>
          <p:cNvPr id="4" name="Text Placeholder 3"/>
          <p:cNvSpPr>
            <a:spLocks noGrp="1"/>
          </p:cNvSpPr>
          <p:nvPr>
            <p:ph type="body" sz="quarter" idx="10" hasCustomPrompt="1"/>
          </p:nvPr>
        </p:nvSpPr>
        <p:spPr>
          <a:xfrm>
            <a:off x="462301" y="1665183"/>
            <a:ext cx="3662024" cy="2925868"/>
          </a:xfrm>
          <a:prstGeom prst="rect">
            <a:avLst/>
          </a:prstGeom>
        </p:spPr>
        <p:txBody>
          <a:bodyPr lIns="91420" tIns="45710" rIns="91420" bIns="45710">
            <a:noAutofit/>
          </a:bodyPr>
          <a:lstStyle>
            <a:lvl1pPr marL="174621" indent="-117472">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18" indent="-114297">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15" indent="-114297">
              <a:buClr>
                <a:schemeClr val="tx2"/>
              </a:buClr>
              <a:buSzPct val="60000"/>
              <a:buFont typeface="Arial"/>
              <a:buChar char="•"/>
              <a:defRPr sz="1600" b="0" i="0">
                <a:solidFill>
                  <a:schemeClr val="bg1"/>
                </a:solidFill>
                <a:latin typeface="+mn-lt"/>
                <a:ea typeface="CiscoSansTT Thin" charset="0"/>
                <a:cs typeface="CiscoSansTT Thin" charset="0"/>
              </a:defRPr>
            </a:lvl3pPr>
            <a:lvl4pPr marL="517512" indent="-114297">
              <a:buClr>
                <a:schemeClr val="tx2"/>
              </a:buClr>
              <a:buSzPct val="60000"/>
              <a:buFont typeface="Arial"/>
              <a:buChar char="•"/>
              <a:defRPr sz="1400" b="0" i="0">
                <a:solidFill>
                  <a:schemeClr val="bg1"/>
                </a:solidFill>
                <a:latin typeface="+mn-lt"/>
                <a:ea typeface="CiscoSansTT Thin" charset="0"/>
                <a:cs typeface="CiscoSansTT Thin" charset="0"/>
              </a:defRPr>
            </a:lvl4pPr>
            <a:lvl5pPr marL="631809" indent="-114297">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7" y="341314"/>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US"/>
              <a:t>Click to edit Master title style</a:t>
            </a:r>
            <a:endParaRPr lang="en-GB" dirty="0"/>
          </a:p>
        </p:txBody>
      </p:sp>
      <p:sp>
        <p:nvSpPr>
          <p:cNvPr id="8" name="Rectangle 4"/>
          <p:cNvSpPr>
            <a:spLocks noChangeArrowheads="1"/>
          </p:cNvSpPr>
          <p:nvPr/>
        </p:nvSpPr>
        <p:spPr bwMode="ltGray">
          <a:xfrm>
            <a:off x="477679" y="4741655"/>
            <a:ext cx="3568392"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BCEB">
                    <a:lumMod val="75000"/>
                  </a:srgbClr>
                </a:solidFill>
                <a:latin typeface="CiscoSansTT ExtraLight"/>
                <a:ea typeface="+mn-ea"/>
                <a:cs typeface="CiscoSans Thin"/>
              </a:rPr>
              <a:t>© 2017  Cisco and/or its affiliates. All rights reserved.   Cisco Confidential</a:t>
            </a:r>
          </a:p>
        </p:txBody>
      </p:sp>
    </p:spTree>
    <p:extLst>
      <p:ext uri="{BB962C8B-B14F-4D97-AF65-F5344CB8AC3E}">
        <p14:creationId xmlns:p14="http://schemas.microsoft.com/office/powerpoint/2010/main" val="2089452242"/>
      </p:ext>
    </p:extLst>
  </p:cSld>
  <p:clrMapOvr>
    <a:masterClrMapping/>
  </p:clrMapOvr>
  <p:extLst>
    <p:ext uri="{DCECCB84-F9BA-43D5-87BE-67443E8EF086}">
      <p15:sldGuideLst xmlns:p15="http://schemas.microsoft.com/office/powerpoint/2012/main">
        <p15:guide id="1" pos="288">
          <p15:clr>
            <a:srgbClr val="FBAE40"/>
          </p15:clr>
        </p15:guide>
        <p15:guide id="2" pos="259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_Half_Page_Tex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a:solidFill>
                <a:srgbClr val="005073"/>
              </a:solidFill>
            </a:endParaRPr>
          </a:p>
        </p:txBody>
      </p:sp>
      <p:sp>
        <p:nvSpPr>
          <p:cNvPr id="3" name="Title Placeholder 5"/>
          <p:cNvSpPr>
            <a:spLocks noGrp="1"/>
          </p:cNvSpPr>
          <p:nvPr>
            <p:ph type="title"/>
          </p:nvPr>
        </p:nvSpPr>
        <p:spPr bwMode="auto">
          <a:xfrm>
            <a:off x="419101"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5097464" y="531812"/>
            <a:ext cx="3551237" cy="4059237"/>
          </a:xfrm>
          <a:prstGeom prst="rect">
            <a:avLst/>
          </a:prstGeom>
        </p:spPr>
        <p:txBody>
          <a:bodyPr lIns="0" rIns="0" anchor="ctr" anchorCtr="0"/>
          <a:lstStyle>
            <a:lvl1pPr marL="169859" indent="-169859">
              <a:lnSpc>
                <a:spcPct val="100000"/>
              </a:lnSpc>
              <a:buClr>
                <a:schemeClr val="tx1"/>
              </a:buClr>
              <a:buSzPct val="60000"/>
              <a:buFont typeface="Arial" panose="020B0604020202020204" pitchFamily="34" charset="0"/>
              <a:buChar char="•"/>
              <a:tabLst>
                <a:tab pos="228594" algn="l"/>
              </a:tabLst>
              <a:defRPr sz="2400"/>
            </a:lvl1pPr>
            <a:lvl2pPr marL="346067" indent="-171446">
              <a:lnSpc>
                <a:spcPct val="100000"/>
              </a:lnSpc>
              <a:buClr>
                <a:schemeClr val="tx1"/>
              </a:buClr>
              <a:buSzPct val="60000"/>
              <a:buFont typeface="Arial" panose="020B0604020202020204" pitchFamily="34" charset="0"/>
              <a:buChar char="•"/>
              <a:defRPr sz="2400"/>
            </a:lvl2pPr>
            <a:lvl3pPr marL="457189" indent="-117472">
              <a:lnSpc>
                <a:spcPct val="100000"/>
              </a:lnSpc>
              <a:buClr>
                <a:schemeClr val="tx1"/>
              </a:buClr>
              <a:buSzPct val="60000"/>
              <a:buFont typeface="Arial" panose="020B0604020202020204" pitchFamily="34" charset="0"/>
              <a:buChar char="•"/>
              <a:defRPr sz="2000"/>
            </a:lvl3pPr>
            <a:lvl4pPr marL="574661" indent="-117472">
              <a:lnSpc>
                <a:spcPct val="100000"/>
              </a:lnSpc>
              <a:buClr>
                <a:schemeClr val="tx1"/>
              </a:buClr>
              <a:buSzPct val="60000"/>
              <a:buFont typeface="Arial" panose="020B0604020202020204" pitchFamily="34" charset="0"/>
              <a:buChar char="•"/>
              <a:tabLst/>
              <a:defRPr sz="1800"/>
            </a:lvl4pPr>
            <a:lvl5pPr marL="744520" indent="-112710">
              <a:lnSpc>
                <a:spcPct val="100000"/>
              </a:lnSpc>
              <a:buClr>
                <a:schemeClr val="tx1"/>
              </a:buClr>
              <a:buSzPct val="60000"/>
              <a:buFont typeface="Arial" panose="020B0604020202020204" pitchFamily="34" charset="0"/>
              <a:buChar cha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ChangeArrowheads="1"/>
          </p:cNvSpPr>
          <p:nvPr/>
        </p:nvSpPr>
        <p:spPr bwMode="ltGray">
          <a:xfrm>
            <a:off x="477680" y="4741655"/>
            <a:ext cx="3466792"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BCEB">
                    <a:lumMod val="75000"/>
                  </a:srgbClr>
                </a:solidFill>
                <a:latin typeface="CiscoSansTT ExtraLight"/>
                <a:ea typeface="+mn-ea"/>
                <a:cs typeface="CiscoSans Thin"/>
              </a:rPr>
              <a:t>© 2017  Cisco and/or its affiliates. All rights reserved.   Cisco Confidential</a:t>
            </a:r>
          </a:p>
        </p:txBody>
      </p:sp>
    </p:spTree>
    <p:extLst>
      <p:ext uri="{BB962C8B-B14F-4D97-AF65-F5344CB8AC3E}">
        <p14:creationId xmlns:p14="http://schemas.microsoft.com/office/powerpoint/2010/main" val="2155516453"/>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_Half_Page_Text_2 colum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a:solidFill>
                <a:srgbClr val="005073"/>
              </a:solidFill>
            </a:endParaRPr>
          </a:p>
        </p:txBody>
      </p:sp>
      <p:sp>
        <p:nvSpPr>
          <p:cNvPr id="3" name="Title Placeholder 5"/>
          <p:cNvSpPr>
            <a:spLocks noGrp="1"/>
          </p:cNvSpPr>
          <p:nvPr>
            <p:ph type="title"/>
          </p:nvPr>
        </p:nvSpPr>
        <p:spPr bwMode="auto">
          <a:xfrm>
            <a:off x="437767"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Text Placeholder 5"/>
          <p:cNvSpPr>
            <a:spLocks noGrp="1"/>
          </p:cNvSpPr>
          <p:nvPr>
            <p:ph type="body" sz="quarter" idx="10"/>
          </p:nvPr>
        </p:nvSpPr>
        <p:spPr>
          <a:xfrm>
            <a:off x="5097464" y="510540"/>
            <a:ext cx="3551237" cy="4080510"/>
          </a:xfrm>
          <a:prstGeom prst="rect">
            <a:avLst/>
          </a:prstGeom>
        </p:spPr>
        <p:txBody>
          <a:bodyPr lIns="0" rIns="0"/>
          <a:lstStyle>
            <a:lvl1pPr marL="114297" indent="-114297">
              <a:lnSpc>
                <a:spcPct val="100000"/>
              </a:lnSpc>
              <a:buClr>
                <a:schemeClr val="tx1"/>
              </a:buClr>
              <a:buSzPct val="60000"/>
              <a:defRPr sz="2000"/>
            </a:lvl1pPr>
            <a:lvl2pPr marL="228594" indent="-114297">
              <a:lnSpc>
                <a:spcPct val="100000"/>
              </a:lnSpc>
              <a:buClr>
                <a:schemeClr val="tx1"/>
              </a:buClr>
              <a:buSzPct val="60000"/>
              <a:defRPr sz="2000"/>
            </a:lvl2pPr>
            <a:lvl3pPr marL="342892" indent="-114297">
              <a:lnSpc>
                <a:spcPct val="100000"/>
              </a:lnSpc>
              <a:buClr>
                <a:schemeClr val="tx1"/>
              </a:buClr>
              <a:buSzPct val="60000"/>
              <a:defRPr sz="1800"/>
            </a:lvl3pPr>
            <a:lvl4pPr marL="457189" indent="-123822">
              <a:lnSpc>
                <a:spcPct val="100000"/>
              </a:lnSpc>
              <a:buClr>
                <a:schemeClr val="tx1"/>
              </a:buClr>
              <a:buSzPct val="60000"/>
              <a:defRPr sz="1600"/>
            </a:lvl4pPr>
            <a:lvl5pPr marL="574661" indent="-117472">
              <a:lnSpc>
                <a:spcPct val="100000"/>
              </a:lnSpc>
              <a:buClr>
                <a:schemeClr val="tx1"/>
              </a:buClr>
              <a:buSzPct val="60000"/>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437767" y="1659843"/>
            <a:ext cx="3808797" cy="2931208"/>
          </a:xfrm>
          <a:prstGeom prst="rect">
            <a:avLst/>
          </a:prstGeom>
        </p:spPr>
        <p:txBody>
          <a:bodyPr/>
          <a:lstStyle>
            <a:lvl1pPr marL="114297" indent="-114297">
              <a:buClr>
                <a:schemeClr val="tx2"/>
              </a:buClr>
              <a:buSzPct val="60000"/>
              <a:defRPr lang="en-US" sz="2000" kern="1200" dirty="0" smtClean="0">
                <a:solidFill>
                  <a:schemeClr val="bg1"/>
                </a:solidFill>
                <a:latin typeface="+mn-lt"/>
                <a:ea typeface="ＭＳ Ｐゴシック" charset="0"/>
                <a:cs typeface="CiscoSans"/>
              </a:defRPr>
            </a:lvl1pPr>
            <a:lvl2pPr marL="228594" indent="-114297">
              <a:buClr>
                <a:schemeClr val="tx2"/>
              </a:buClr>
              <a:buSzPct val="60000"/>
              <a:defRPr sz="2000">
                <a:solidFill>
                  <a:schemeClr val="bg1"/>
                </a:solidFill>
              </a:defRPr>
            </a:lvl2pPr>
            <a:lvl3pPr marL="342892" indent="-114297">
              <a:buClr>
                <a:schemeClr val="tx2"/>
              </a:buClr>
              <a:buSzPct val="60000"/>
              <a:defRPr sz="1800">
                <a:solidFill>
                  <a:schemeClr val="bg1"/>
                </a:solidFill>
              </a:defRPr>
            </a:lvl3pPr>
            <a:lvl4pPr marL="457189" indent="-123822">
              <a:buClr>
                <a:schemeClr val="tx2"/>
              </a:buClr>
              <a:buSzPct val="60000"/>
              <a:defRPr sz="1600">
                <a:solidFill>
                  <a:schemeClr val="bg1"/>
                </a:solidFill>
              </a:defRPr>
            </a:lvl4pPr>
            <a:lvl5pPr marL="574661" indent="-117472">
              <a:buClr>
                <a:schemeClr val="tx2"/>
              </a:buClr>
              <a:buSzPct val="60000"/>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4"/>
          <p:cNvSpPr>
            <a:spLocks noChangeArrowheads="1"/>
          </p:cNvSpPr>
          <p:nvPr/>
        </p:nvSpPr>
        <p:spPr bwMode="ltGray">
          <a:xfrm>
            <a:off x="477679" y="4741655"/>
            <a:ext cx="3359215"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BCEB">
                    <a:lumMod val="75000"/>
                  </a:srgbClr>
                </a:solidFill>
                <a:latin typeface="CiscoSansTT ExtraLight"/>
                <a:ea typeface="+mn-ea"/>
                <a:cs typeface="CiscoSans Thin"/>
              </a:rPr>
              <a:t>© 2017  Cisco and/or its affiliates. All rights reserved.   Cisco Confidential</a:t>
            </a:r>
          </a:p>
        </p:txBody>
      </p:sp>
    </p:spTree>
    <p:extLst>
      <p:ext uri="{BB962C8B-B14F-4D97-AF65-F5344CB8AC3E}">
        <p14:creationId xmlns:p14="http://schemas.microsoft.com/office/powerpoint/2010/main" val="237192122"/>
      </p:ext>
    </p:extLst>
  </p:cSld>
  <p:clrMapOvr>
    <a:masterClrMapping/>
  </p:clrMapOvr>
  <p:extLst>
    <p:ext uri="{DCECCB84-F9BA-43D5-87BE-67443E8EF086}">
      <p15:sldGuideLst xmlns:p15="http://schemas.microsoft.com/office/powerpoint/2012/main">
        <p15:guide id="1" pos="267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4_Half_Page_Picture_Caption">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a:solidFill>
                <a:srgbClr val="005073"/>
              </a:solidFill>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5089526" y="531813"/>
            <a:ext cx="3559175" cy="3364846"/>
          </a:xfrm>
          <a:prstGeom prst="rect">
            <a:avLst/>
          </a:prstGeom>
        </p:spPr>
        <p:txBody>
          <a:bodyPr anchor="ctr" anchorCtr="0"/>
          <a:lstStyle>
            <a:lvl1pPr marL="0" indent="0" algn="ctr">
              <a:buNone/>
              <a:defRPr/>
            </a:lvl1pPr>
          </a:lstStyle>
          <a:p>
            <a:r>
              <a:rPr lang="en-US"/>
              <a:t>Click icon to add picture</a:t>
            </a:r>
            <a:endParaRPr lang="en-US" dirty="0"/>
          </a:p>
        </p:txBody>
      </p:sp>
      <p:sp>
        <p:nvSpPr>
          <p:cNvPr id="9" name="Text Placeholder 8"/>
          <p:cNvSpPr>
            <a:spLocks noGrp="1"/>
          </p:cNvSpPr>
          <p:nvPr>
            <p:ph type="body" sz="quarter" idx="11"/>
          </p:nvPr>
        </p:nvSpPr>
        <p:spPr>
          <a:xfrm>
            <a:off x="5089526" y="4062351"/>
            <a:ext cx="3559175" cy="525145"/>
          </a:xfrm>
          <a:prstGeom prst="rect">
            <a:avLst/>
          </a:prstGeom>
        </p:spPr>
        <p:txBody>
          <a:bodyPr lIns="0" tIns="0" rIns="0" bIns="0"/>
          <a:lstStyle>
            <a:lvl1pPr marL="0" indent="0">
              <a:buNone/>
              <a:defRPr sz="1400"/>
            </a:lvl1pPr>
          </a:lstStyle>
          <a:p>
            <a:pPr lvl="0"/>
            <a:r>
              <a:rPr lang="en-US"/>
              <a:t>Edit Master text styles</a:t>
            </a:r>
          </a:p>
        </p:txBody>
      </p:sp>
      <p:sp>
        <p:nvSpPr>
          <p:cNvPr id="10" name="Rectangle 4"/>
          <p:cNvSpPr>
            <a:spLocks noChangeArrowheads="1"/>
          </p:cNvSpPr>
          <p:nvPr/>
        </p:nvSpPr>
        <p:spPr bwMode="ltGray">
          <a:xfrm>
            <a:off x="477680" y="4741655"/>
            <a:ext cx="2863168"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BCEB">
                    <a:lumMod val="75000"/>
                  </a:srgbClr>
                </a:solidFill>
                <a:latin typeface="CiscoSansTT ExtraLight"/>
                <a:ea typeface="+mn-ea"/>
                <a:cs typeface="CiscoSans Thin"/>
              </a:rPr>
              <a:t>© 2017  Cisco and/or its affiliates. All rights reserved.   Cisco Confidential</a:t>
            </a:r>
          </a:p>
        </p:txBody>
      </p:sp>
    </p:spTree>
    <p:extLst>
      <p:ext uri="{BB962C8B-B14F-4D97-AF65-F5344CB8AC3E}">
        <p14:creationId xmlns:p14="http://schemas.microsoft.com/office/powerpoint/2010/main" val="268648911"/>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5" pos="320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5_Half_Page_Pictur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a:solidFill>
                <a:srgbClr val="005073"/>
              </a:solidFill>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5089526" y="531814"/>
            <a:ext cx="3559175" cy="4059236"/>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477679" y="4741655"/>
            <a:ext cx="3263592"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BCEB">
                    <a:lumMod val="75000"/>
                  </a:srgbClr>
                </a:solidFill>
                <a:latin typeface="CiscoSansTT ExtraLight"/>
                <a:ea typeface="+mn-ea"/>
                <a:cs typeface="CiscoSans Thin"/>
              </a:rPr>
              <a:t>© 2017  Cisco and/or its affiliates. All rights reserved.   Cisco Confidential</a:t>
            </a:r>
          </a:p>
        </p:txBody>
      </p:sp>
    </p:spTree>
    <p:extLst>
      <p:ext uri="{BB962C8B-B14F-4D97-AF65-F5344CB8AC3E}">
        <p14:creationId xmlns:p14="http://schemas.microsoft.com/office/powerpoint/2010/main" val="2262072106"/>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5" pos="320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6_Half_Page_Headline Only">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a:solidFill>
                <a:srgbClr val="005073"/>
              </a:solidFill>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8" name="Rectangle 4"/>
          <p:cNvSpPr>
            <a:spLocks noChangeArrowheads="1"/>
          </p:cNvSpPr>
          <p:nvPr/>
        </p:nvSpPr>
        <p:spPr bwMode="ltGray">
          <a:xfrm>
            <a:off x="477679" y="4741655"/>
            <a:ext cx="2946839"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BCEB">
                    <a:lumMod val="75000"/>
                  </a:srgbClr>
                </a:solidFill>
                <a:latin typeface="CiscoSansTT ExtraLight"/>
                <a:ea typeface="+mn-ea"/>
                <a:cs typeface="CiscoSans Thin"/>
              </a:rPr>
              <a:t>© 2017  Cisco and/or its affiliates. All rights reserved.   Cisco Confidential</a:t>
            </a:r>
          </a:p>
        </p:txBody>
      </p:sp>
    </p:spTree>
    <p:extLst>
      <p:ext uri="{BB962C8B-B14F-4D97-AF65-F5344CB8AC3E}">
        <p14:creationId xmlns:p14="http://schemas.microsoft.com/office/powerpoint/2010/main" val="146109783"/>
      </p:ext>
    </p:extLst>
  </p:cSld>
  <p:clrMapOvr>
    <a:masterClrMapping/>
  </p:clrMapOvr>
  <p:extLst>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7_Half_Page_Picture_Full">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a:solidFill>
                <a:srgbClr val="005073"/>
              </a:solidFill>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Picture Placeholder 6"/>
          <p:cNvSpPr>
            <a:spLocks noGrp="1"/>
          </p:cNvSpPr>
          <p:nvPr>
            <p:ph type="pic" sz="quarter" idx="10"/>
          </p:nvPr>
        </p:nvSpPr>
        <p:spPr>
          <a:xfrm>
            <a:off x="4580093" y="0"/>
            <a:ext cx="4563907" cy="5143500"/>
          </a:xfrm>
          <a:prstGeom prst="rect">
            <a:avLst/>
          </a:prstGeom>
        </p:spPr>
        <p:txBody>
          <a:bodyPr anchor="ctr" anchorCtr="0"/>
          <a:lstStyle>
            <a:lvl1pPr marL="0" indent="0" algn="ctr">
              <a:buNone/>
              <a:defRPr/>
            </a:lvl1pPr>
          </a:lstStyle>
          <a:p>
            <a:r>
              <a:rPr lang="en-US"/>
              <a:t>Click icon to add picture</a:t>
            </a:r>
            <a:endParaRPr lang="en-US" dirty="0"/>
          </a:p>
        </p:txBody>
      </p:sp>
      <p:sp>
        <p:nvSpPr>
          <p:cNvPr id="8" name="Rectangle 4"/>
          <p:cNvSpPr>
            <a:spLocks noChangeArrowheads="1"/>
          </p:cNvSpPr>
          <p:nvPr/>
        </p:nvSpPr>
        <p:spPr bwMode="ltGray">
          <a:xfrm>
            <a:off x="477679" y="4741655"/>
            <a:ext cx="3299450"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BCEB">
                    <a:lumMod val="75000"/>
                  </a:srgbClr>
                </a:solidFill>
                <a:latin typeface="CiscoSansTT ExtraLight"/>
                <a:ea typeface="+mn-ea"/>
                <a:cs typeface="CiscoSans Thin"/>
              </a:rPr>
              <a:t>© 2017  Cisco and/or its affiliates. All rights reserved.   Cisco Confidential</a:t>
            </a:r>
          </a:p>
        </p:txBody>
      </p:sp>
    </p:spTree>
    <p:extLst>
      <p:ext uri="{BB962C8B-B14F-4D97-AF65-F5344CB8AC3E}">
        <p14:creationId xmlns:p14="http://schemas.microsoft.com/office/powerpoint/2010/main" val="2958981691"/>
      </p:ext>
    </p:extLst>
  </p:cSld>
  <p:clrMapOvr>
    <a:masterClrMapping/>
  </p:clrMapOvr>
  <p:extLst>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8_Half_Page_Char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a:solidFill>
                <a:srgbClr val="005073"/>
              </a:solidFill>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6" name="Chart Placeholder 5"/>
          <p:cNvSpPr>
            <a:spLocks noGrp="1"/>
          </p:cNvSpPr>
          <p:nvPr>
            <p:ph type="chart" sz="quarter" idx="10"/>
          </p:nvPr>
        </p:nvSpPr>
        <p:spPr>
          <a:xfrm>
            <a:off x="5089526" y="503238"/>
            <a:ext cx="3559175" cy="4087812"/>
          </a:xfrm>
          <a:prstGeom prst="rect">
            <a:avLst/>
          </a:prstGeom>
        </p:spPr>
        <p:txBody>
          <a:bodyPr anchor="ctr" anchorCtr="0"/>
          <a:lstStyle>
            <a:lvl1pPr marL="0" indent="0" algn="ctr">
              <a:buNone/>
              <a:defRPr/>
            </a:lvl1pPr>
          </a:lstStyle>
          <a:p>
            <a:r>
              <a:rPr lang="en-US"/>
              <a:t>Click icon to add chart</a:t>
            </a:r>
          </a:p>
        </p:txBody>
      </p:sp>
      <p:sp>
        <p:nvSpPr>
          <p:cNvPr id="8" name="Rectangle 4"/>
          <p:cNvSpPr>
            <a:spLocks noChangeArrowheads="1"/>
          </p:cNvSpPr>
          <p:nvPr/>
        </p:nvSpPr>
        <p:spPr bwMode="ltGray">
          <a:xfrm>
            <a:off x="477679" y="4741655"/>
            <a:ext cx="3179921"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BCEB">
                    <a:lumMod val="75000"/>
                  </a:srgbClr>
                </a:solidFill>
                <a:latin typeface="CiscoSansTT ExtraLight"/>
                <a:ea typeface="+mn-ea"/>
                <a:cs typeface="CiscoSans Thin"/>
              </a:rPr>
              <a:t>© 2017  Cisco and/or its affiliates. All rights reserved.   Cisco Confidential</a:t>
            </a:r>
          </a:p>
        </p:txBody>
      </p:sp>
    </p:spTree>
    <p:extLst>
      <p:ext uri="{BB962C8B-B14F-4D97-AF65-F5344CB8AC3E}">
        <p14:creationId xmlns:p14="http://schemas.microsoft.com/office/powerpoint/2010/main" val="2179317349"/>
      </p:ext>
    </p:extLst>
  </p:cSld>
  <p:clrMapOvr>
    <a:masterClrMapping/>
  </p:clrMapOvr>
  <p:extLst>
    <p:ext uri="{DCECCB84-F9BA-43D5-87BE-67443E8EF086}">
      <p15:sldGuideLst xmlns:p15="http://schemas.microsoft.com/office/powerpoint/2012/main">
        <p15:guide id="1" orient="horz" pos="2196">
          <p15:clr>
            <a:srgbClr val="FBAE40"/>
          </p15:clr>
        </p15:guide>
        <p15:guide id="2" pos="2675">
          <p15:clr>
            <a:srgbClr val="FBAE40"/>
          </p15:clr>
        </p15:guide>
        <p15:guide id="3" pos="320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9_Half_Page_Table">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a:solidFill>
                <a:srgbClr val="005073"/>
              </a:solidFill>
            </a:endParaRPr>
          </a:p>
        </p:txBody>
      </p:sp>
      <p:sp>
        <p:nvSpPr>
          <p:cNvPr id="3" name="Title Placeholder 5"/>
          <p:cNvSpPr>
            <a:spLocks noGrp="1"/>
          </p:cNvSpPr>
          <p:nvPr>
            <p:ph type="title"/>
          </p:nvPr>
        </p:nvSpPr>
        <p:spPr bwMode="auto">
          <a:xfrm>
            <a:off x="437767" y="1659732"/>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196"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a:t>Click to edit Master title style</a:t>
            </a:r>
            <a:endParaRPr lang="en-GB" dirty="0"/>
          </a:p>
        </p:txBody>
      </p:sp>
      <p:sp>
        <p:nvSpPr>
          <p:cNvPr id="7" name="Table Placeholder 6"/>
          <p:cNvSpPr>
            <a:spLocks noGrp="1"/>
          </p:cNvSpPr>
          <p:nvPr>
            <p:ph type="tbl" sz="quarter" idx="10"/>
          </p:nvPr>
        </p:nvSpPr>
        <p:spPr>
          <a:xfrm>
            <a:off x="5089526" y="503238"/>
            <a:ext cx="3559175" cy="4087812"/>
          </a:xfrm>
          <a:prstGeom prst="rect">
            <a:avLst/>
          </a:prstGeom>
        </p:spPr>
        <p:txBody>
          <a:bodyPr anchor="ctr" anchorCtr="0"/>
          <a:lstStyle>
            <a:lvl1pPr marL="0" indent="0" algn="ctr">
              <a:buNone/>
              <a:defRPr/>
            </a:lvl1pPr>
          </a:lstStyle>
          <a:p>
            <a:r>
              <a:rPr lang="en-US"/>
              <a:t>Click icon to add table</a:t>
            </a:r>
          </a:p>
        </p:txBody>
      </p:sp>
      <p:sp>
        <p:nvSpPr>
          <p:cNvPr id="8" name="Rectangle 4"/>
          <p:cNvSpPr>
            <a:spLocks noChangeArrowheads="1"/>
          </p:cNvSpPr>
          <p:nvPr/>
        </p:nvSpPr>
        <p:spPr bwMode="ltGray">
          <a:xfrm>
            <a:off x="477679" y="4741655"/>
            <a:ext cx="3407027"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BCEB">
                    <a:lumMod val="75000"/>
                  </a:srgbClr>
                </a:solidFill>
                <a:latin typeface="CiscoSansTT ExtraLight"/>
                <a:ea typeface="+mn-ea"/>
                <a:cs typeface="CiscoSans Thin"/>
              </a:rPr>
              <a:t>© 2017  Cisco and/or its affiliates. All rights reserved.   Cisco Confidential</a:t>
            </a:r>
          </a:p>
        </p:txBody>
      </p:sp>
    </p:spTree>
    <p:extLst>
      <p:ext uri="{BB962C8B-B14F-4D97-AF65-F5344CB8AC3E}">
        <p14:creationId xmlns:p14="http://schemas.microsoft.com/office/powerpoint/2010/main" val="3354070123"/>
      </p:ext>
    </p:extLst>
  </p:cSld>
  <p:clrMapOvr>
    <a:masterClrMapping/>
  </p:clrMapOvr>
  <p:extLst>
    <p:ext uri="{DCECCB84-F9BA-43D5-87BE-67443E8EF086}">
      <p15:sldGuideLst xmlns:p15="http://schemas.microsoft.com/office/powerpoint/2012/main">
        <p15:guide id="1" orient="horz" pos="1044">
          <p15:clr>
            <a:srgbClr val="FBAE40"/>
          </p15:clr>
        </p15:guide>
        <p15:guide id="2" orient="horz" pos="2196">
          <p15:clr>
            <a:srgbClr val="FBAE40"/>
          </p15:clr>
        </p15:guide>
        <p15:guide id="3" pos="2675">
          <p15:clr>
            <a:srgbClr val="FBAE40"/>
          </p15:clr>
        </p15:guide>
        <p15:guide id="4" pos="320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0" i="0" baseline="0">
                <a:solidFill>
                  <a:schemeClr val="tx1"/>
                </a:solidFill>
                <a:latin typeface="CiscoSans ExtraLight" charset="0"/>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b="0" i="0">
                <a:solidFill>
                  <a:schemeClr val="bg1"/>
                </a:solidFill>
                <a:latin typeface="CiscoSans ExtraLight" charset="0"/>
              </a:defRPr>
            </a:lvl1pPr>
          </a:lstStyle>
          <a:p>
            <a:pPr lvl="0"/>
            <a:r>
              <a:rPr lang="en-US" dirty="0"/>
              <a:t>Click to edit Master text styles</a:t>
            </a:r>
          </a:p>
        </p:txBody>
      </p:sp>
    </p:spTree>
    <p:extLst>
      <p:ext uri="{BB962C8B-B14F-4D97-AF65-F5344CB8AC3E}">
        <p14:creationId xmlns:p14="http://schemas.microsoft.com/office/powerpoint/2010/main" val="26305647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dirty="0">
              <a:solidFill>
                <a:srgbClr val="005073"/>
              </a:solidFill>
            </a:endParaRPr>
          </a:p>
        </p:txBody>
      </p:sp>
      <p:sp>
        <p:nvSpPr>
          <p:cNvPr id="5" name="Freeform 6"/>
          <p:cNvSpPr>
            <a:spLocks noChangeAspect="1" noEditPoints="1"/>
          </p:cNvSpPr>
          <p:nvPr/>
        </p:nvSpPr>
        <p:spPr bwMode="auto">
          <a:xfrm>
            <a:off x="3762995" y="2129077"/>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defTabSz="457189"/>
            <a:endParaRPr lang="en-US" sz="1800">
              <a:solidFill>
                <a:srgbClr val="005073"/>
              </a:solidFill>
              <a:ea typeface="ＭＳ Ｐゴシック" pitchFamily="34" charset="-128"/>
              <a:cs typeface="+mn-cs"/>
            </a:endParaRPr>
          </a:p>
        </p:txBody>
      </p:sp>
    </p:spTree>
    <p:extLst>
      <p:ext uri="{BB962C8B-B14F-4D97-AF65-F5344CB8AC3E}">
        <p14:creationId xmlns:p14="http://schemas.microsoft.com/office/powerpoint/2010/main" val="374947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5450" y="323851"/>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497" y="3793199"/>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48" indent="0" algn="ctr">
              <a:buNone/>
              <a:defRPr>
                <a:solidFill>
                  <a:schemeClr val="tx1">
                    <a:tint val="75000"/>
                  </a:schemeClr>
                </a:solidFill>
              </a:defRPr>
            </a:lvl2pPr>
            <a:lvl3pPr marL="685703" indent="0" algn="ctr">
              <a:buNone/>
              <a:defRPr>
                <a:solidFill>
                  <a:schemeClr val="tx1">
                    <a:tint val="75000"/>
                  </a:schemeClr>
                </a:solidFill>
              </a:defRPr>
            </a:lvl3pPr>
            <a:lvl4pPr marL="1028553" indent="0" algn="ctr">
              <a:buNone/>
              <a:defRPr>
                <a:solidFill>
                  <a:schemeClr val="tx1">
                    <a:tint val="75000"/>
                  </a:schemeClr>
                </a:solidFill>
              </a:defRPr>
            </a:lvl4pPr>
            <a:lvl5pPr marL="1371407" indent="0" algn="ctr">
              <a:buNone/>
              <a:defRPr>
                <a:solidFill>
                  <a:schemeClr val="tx1">
                    <a:tint val="75000"/>
                  </a:schemeClr>
                </a:solidFill>
              </a:defRPr>
            </a:lvl5pPr>
            <a:lvl6pPr marL="1714254" indent="0" algn="ctr">
              <a:buNone/>
              <a:defRPr>
                <a:solidFill>
                  <a:schemeClr val="tx1">
                    <a:tint val="75000"/>
                  </a:schemeClr>
                </a:solidFill>
              </a:defRPr>
            </a:lvl6pPr>
            <a:lvl7pPr marL="2057110" indent="0" algn="ctr">
              <a:buNone/>
              <a:defRPr>
                <a:solidFill>
                  <a:schemeClr val="tx1">
                    <a:tint val="75000"/>
                  </a:schemeClr>
                </a:solidFill>
              </a:defRPr>
            </a:lvl7pPr>
            <a:lvl8pPr marL="2399960" indent="0" algn="ctr">
              <a:buNone/>
              <a:defRPr>
                <a:solidFill>
                  <a:schemeClr val="tx1">
                    <a:tint val="75000"/>
                  </a:schemeClr>
                </a:solidFill>
              </a:defRPr>
            </a:lvl8pPr>
            <a:lvl9pPr marL="2742814"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7" y="4033196"/>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7" y="4273193"/>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3"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74" indent="0">
              <a:buNone/>
              <a:defRPr/>
            </a:lvl2pPr>
            <a:lvl3pPr marL="427391" indent="0">
              <a:buNone/>
              <a:defRPr/>
            </a:lvl3pPr>
            <a:lvl4pPr marL="516681" indent="0">
              <a:buNone/>
              <a:defRPr/>
            </a:lvl4pPr>
            <a:lvl5pPr marL="601206" indent="0">
              <a:buNone/>
              <a:defRPr/>
            </a:lvl5pPr>
          </a:lstStyle>
          <a:p>
            <a:pPr lvl="0"/>
            <a:r>
              <a:rPr lang="en-US"/>
              <a:t>Click to edit Master text styles</a:t>
            </a:r>
          </a:p>
        </p:txBody>
      </p:sp>
      <p:sp>
        <p:nvSpPr>
          <p:cNvPr id="20" name="Title 1"/>
          <p:cNvSpPr>
            <a:spLocks noGrp="1"/>
          </p:cNvSpPr>
          <p:nvPr>
            <p:ph type="ctrTitle"/>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74493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2_Closing_Photo">
    <p:spTree>
      <p:nvGrpSpPr>
        <p:cNvPr id="1" name=""/>
        <p:cNvGrpSpPr/>
        <p:nvPr/>
      </p:nvGrpSpPr>
      <p:grpSpPr>
        <a:xfrm>
          <a:off x="0" y="0"/>
          <a:ext cx="0" cy="0"/>
          <a:chOff x="0" y="0"/>
          <a:chExt cx="0" cy="0"/>
        </a:xfrm>
      </p:grpSpPr>
      <p:pic>
        <p:nvPicPr>
          <p:cNvPr id="16" name="Picture Placeholder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351" y="0"/>
            <a:ext cx="9141291" cy="51435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31660" y="1643634"/>
            <a:ext cx="2080678" cy="1856232"/>
          </a:xfrm>
          <a:prstGeom prst="rect">
            <a:avLst/>
          </a:prstGeom>
        </p:spPr>
      </p:pic>
    </p:spTree>
    <p:extLst>
      <p:ext uri="{BB962C8B-B14F-4D97-AF65-F5344CB8AC3E}">
        <p14:creationId xmlns:p14="http://schemas.microsoft.com/office/powerpoint/2010/main" val="2230585063"/>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Slide ">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39898" cy="5143500"/>
          </a:xfrm>
          <a:prstGeom prst="rect">
            <a:avLst/>
          </a:prstGeom>
        </p:spPr>
      </p:pic>
      <p:pic>
        <p:nvPicPr>
          <p:cNvPr id="7" name="Picture 6" descr="logo_black.ai"/>
          <p:cNvPicPr>
            <a:picLocks noChangeAspect="1"/>
          </p:cNvPicPr>
          <p:nvPr/>
        </p:nvPicPr>
        <p:blipFill>
          <a:blip r:embed="rId3">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3003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33858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Segue Gradient">
    <p:bg>
      <p:bgPr>
        <a:gradFill rotWithShape="0">
          <a:gsLst>
            <a:gs pos="0">
              <a:srgbClr val="1064A8"/>
            </a:gs>
            <a:gs pos="69000">
              <a:srgbClr val="011B42"/>
            </a:gs>
            <a:gs pos="100000">
              <a:srgbClr val="0A1528"/>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400" b="0" i="0" spc="0" baseline="0">
                <a:solidFill>
                  <a:schemeClr val="bg1"/>
                </a:solidFill>
                <a:latin typeface="+mj-lt"/>
                <a:cs typeface="CiscoSans Thin"/>
              </a:defRPr>
            </a:lvl1pPr>
          </a:lstStyle>
          <a:p>
            <a:r>
              <a:rPr lang="en-GB" dirty="0"/>
              <a:t>Section Title Goes Here</a:t>
            </a:r>
            <a:endParaRPr lang="en-US" dirty="0"/>
          </a:p>
        </p:txBody>
      </p:sp>
      <p:sp>
        <p:nvSpPr>
          <p:cNvPr id="12" name="Rectangle 7"/>
          <p:cNvSpPr>
            <a:spLocks noChangeArrowheads="1"/>
          </p:cNvSpPr>
          <p:nvPr/>
        </p:nvSpPr>
        <p:spPr bwMode="ltGray">
          <a:xfrm>
            <a:off x="8622279" y="4809330"/>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25000"/>
                  </a:srgbClr>
                </a:solidFill>
                <a:latin typeface="Arial"/>
                <a:ea typeface="+mn-ea"/>
                <a:cs typeface="CiscoSans Thin"/>
              </a:rPr>
              <a:pPr algn="r" defTabSz="610744" fontAlgn="auto">
                <a:spcBef>
                  <a:spcPts val="0"/>
                </a:spcBef>
                <a:spcAft>
                  <a:spcPts val="0"/>
                </a:spcAft>
                <a:defRPr/>
              </a:pPr>
              <a:t>‹#›</a:t>
            </a:fld>
            <a:endParaRPr lang="en-US" sz="600" dirty="0">
              <a:solidFill>
                <a:srgbClr val="FFFFFF">
                  <a:alpha val="25000"/>
                </a:srgbClr>
              </a:solidFill>
              <a:latin typeface="Arial"/>
              <a:ea typeface="+mn-ea"/>
              <a:cs typeface="CiscoSans Thin"/>
            </a:endParaRPr>
          </a:p>
        </p:txBody>
      </p:sp>
      <p:pic>
        <p:nvPicPr>
          <p:cNvPr id="14" name="Picture 2" descr="C:\Users\spius\Pictures\cisco logo blue gradient.png"/>
          <p:cNvPicPr>
            <a:picLocks noChangeAspect="1" noChangeArrowheads="1"/>
          </p:cNvPicPr>
          <p:nvPr/>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16425" y="4631703"/>
            <a:ext cx="540238" cy="332145"/>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7"/>
          <p:cNvSpPr>
            <a:spLocks noChangeArrowheads="1"/>
          </p:cNvSpPr>
          <p:nvPr userDrawn="1"/>
        </p:nvSpPr>
        <p:spPr bwMode="ltGray">
          <a:xfrm>
            <a:off x="8622279" y="4809330"/>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25000"/>
                  </a:srgbClr>
                </a:solidFill>
                <a:latin typeface="Arial"/>
                <a:ea typeface="+mn-ea"/>
                <a:cs typeface="CiscoSans Thin"/>
              </a:rPr>
              <a:pPr algn="r" defTabSz="610744" fontAlgn="auto">
                <a:spcBef>
                  <a:spcPts val="0"/>
                </a:spcBef>
                <a:spcAft>
                  <a:spcPts val="0"/>
                </a:spcAft>
                <a:defRPr/>
              </a:pPr>
              <a:t>‹#›</a:t>
            </a:fld>
            <a:endParaRPr lang="en-US" sz="600" dirty="0">
              <a:solidFill>
                <a:srgbClr val="FFFFFF">
                  <a:alpha val="25000"/>
                </a:srgbClr>
              </a:solidFill>
              <a:latin typeface="Arial"/>
              <a:ea typeface="+mn-ea"/>
              <a:cs typeface="CiscoSans Thin"/>
            </a:endParaRPr>
          </a:p>
        </p:txBody>
      </p:sp>
      <p:sp>
        <p:nvSpPr>
          <p:cNvPr id="16" name="Rectangle 4"/>
          <p:cNvSpPr>
            <a:spLocks noChangeArrowheads="1"/>
          </p:cNvSpPr>
          <p:nvPr userDrawn="1"/>
        </p:nvSpPr>
        <p:spPr bwMode="ltGray">
          <a:xfrm>
            <a:off x="5974080" y="4809330"/>
            <a:ext cx="2658018" cy="154518"/>
          </a:xfrm>
          <a:prstGeom prst="rect">
            <a:avLst/>
          </a:prstGeom>
          <a:noFill/>
          <a:ln w="9525">
            <a:noFill/>
            <a:miter lim="800000"/>
            <a:headEnd/>
            <a:tailEnd/>
          </a:ln>
          <a:effectLst/>
        </p:spPr>
        <p:txBody>
          <a:bodyPr lIns="61586" tIns="30792" rIns="61586" bIns="30792" anchor="b">
            <a:spAutoFit/>
          </a:bodyPr>
          <a:lstStyle/>
          <a:p>
            <a:pPr algn="r" defTabSz="610744" fontAlgn="auto">
              <a:spcBef>
                <a:spcPts val="0"/>
              </a:spcBef>
              <a:spcAft>
                <a:spcPts val="0"/>
              </a:spcAft>
              <a:defRPr/>
            </a:pPr>
            <a:r>
              <a:rPr lang="en-US" sz="600" dirty="0">
                <a:solidFill>
                  <a:srgbClr val="FFFFFF">
                    <a:alpha val="25000"/>
                  </a:srgbClr>
                </a:solidFill>
                <a:latin typeface="Arial"/>
                <a:ea typeface="+mn-ea"/>
                <a:cs typeface="CiscoSans Thin"/>
              </a:rPr>
              <a:t>© 2016  Cisco and/or its affiliates. All rights reserved.   </a:t>
            </a:r>
          </a:p>
        </p:txBody>
      </p:sp>
      <p:pic>
        <p:nvPicPr>
          <p:cNvPr id="17"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16425" y="4631703"/>
            <a:ext cx="540238" cy="3321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3741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4604" y="1347788"/>
            <a:ext cx="8328650"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4"/>
            <a:ext cx="8345488" cy="520874"/>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p>
            <a:pPr lvl="0"/>
            <a:r>
              <a:rPr lang="en-CA" dirty="0"/>
              <a:t>Click to edit Master title style</a:t>
            </a:r>
            <a:endParaRPr lang="en-GB" dirty="0"/>
          </a:p>
        </p:txBody>
      </p:sp>
    </p:spTree>
    <p:extLst>
      <p:ext uri="{BB962C8B-B14F-4D97-AF65-F5344CB8AC3E}">
        <p14:creationId xmlns:p14="http://schemas.microsoft.com/office/powerpoint/2010/main" val="341021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5"/>
          <p:cNvSpPr>
            <a:spLocks noGrp="1"/>
          </p:cNvSpPr>
          <p:nvPr>
            <p:ph type="title"/>
          </p:nvPr>
        </p:nvSpPr>
        <p:spPr bwMode="auto">
          <a:xfrm>
            <a:off x="437766" y="341314"/>
            <a:ext cx="8345488" cy="520874"/>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p>
            <a:pPr lvl="0"/>
            <a:r>
              <a:rPr lang="en-CA" dirty="0"/>
              <a:t>Click to edit Master title style</a:t>
            </a:r>
            <a:endParaRPr lang="en-GB" dirty="0"/>
          </a:p>
        </p:txBody>
      </p:sp>
    </p:spTree>
    <p:extLst>
      <p:ext uri="{BB962C8B-B14F-4D97-AF65-F5344CB8AC3E}">
        <p14:creationId xmlns:p14="http://schemas.microsoft.com/office/powerpoint/2010/main" val="360842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504"/>
            <a:ext cx="9148102" cy="5143500"/>
          </a:xfrm>
          <a:prstGeom prst="rect">
            <a:avLst/>
          </a:prstGeom>
        </p:spPr>
      </p:pic>
      <p:pic>
        <p:nvPicPr>
          <p:cNvPr id="3" name="Picture 6" descr="pref_1-line_logo+tagline-rt-white-CMYK.ai"/>
          <p:cNvPicPr>
            <a:picLocks noChangeAspect="1"/>
          </p:cNvPicPr>
          <p:nvPr/>
        </p:nvPicPr>
        <p:blipFill rotWithShape="1">
          <a:blip r:embed="rId3">
            <a:extLst>
              <a:ext uri="{28A0092B-C50C-407E-A947-70E740481C1C}">
                <a14:useLocalDpi xmlns:a14="http://schemas.microsoft.com/office/drawing/2010/main"/>
              </a:ext>
            </a:extLst>
          </a:blip>
          <a:srcRect l="16701" t="10493" r="59081" b="-1"/>
          <a:stretch/>
        </p:blipFill>
        <p:spPr bwMode="auto">
          <a:xfrm>
            <a:off x="3511296" y="1837944"/>
            <a:ext cx="2121409" cy="1662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2267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Bullet Slide With Title and Sub">
    <p:spTree>
      <p:nvGrpSpPr>
        <p:cNvPr id="1" name=""/>
        <p:cNvGrpSpPr/>
        <p:nvPr/>
      </p:nvGrpSpPr>
      <p:grpSpPr>
        <a:xfrm>
          <a:off x="0" y="0"/>
          <a:ext cx="0" cy="0"/>
          <a:chOff x="0" y="0"/>
          <a:chExt cx="0" cy="0"/>
        </a:xfrm>
      </p:grpSpPr>
      <p:sp>
        <p:nvSpPr>
          <p:cNvPr id="6" name="Title Placeholder 5"/>
          <p:cNvSpPr>
            <a:spLocks noGrp="1"/>
          </p:cNvSpPr>
          <p:nvPr>
            <p:ph type="title"/>
          </p:nvPr>
        </p:nvSpPr>
        <p:spPr bwMode="auto">
          <a:xfrm>
            <a:off x="437766" y="341314"/>
            <a:ext cx="8345488" cy="520874"/>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p>
            <a:pPr lvl="0"/>
            <a:r>
              <a:rPr lang="en-CA" dirty="0"/>
              <a:t>Click to edit Master title style</a:t>
            </a:r>
            <a:endParaRPr lang="en-GB" dirty="0"/>
          </a:p>
        </p:txBody>
      </p:sp>
      <p:sp>
        <p:nvSpPr>
          <p:cNvPr id="8" name="Text Placeholder 10"/>
          <p:cNvSpPr>
            <a:spLocks noGrp="1"/>
          </p:cNvSpPr>
          <p:nvPr>
            <p:ph type="body" sz="quarter" idx="11"/>
          </p:nvPr>
        </p:nvSpPr>
        <p:spPr>
          <a:xfrm>
            <a:off x="441123" y="811385"/>
            <a:ext cx="8345926" cy="353934"/>
          </a:xfrm>
          <a:prstGeom prst="rect">
            <a:avLst/>
          </a:prstGeom>
        </p:spPr>
        <p:txBody>
          <a:bodyPr vert="horz"/>
          <a:lstStyle>
            <a:lvl1pPr marL="0" indent="0">
              <a:buNone/>
              <a:defRPr sz="2000">
                <a:ea typeface="Arial"/>
                <a:cs typeface="Arial"/>
              </a:defRPr>
            </a:lvl1pPr>
          </a:lstStyle>
          <a:p>
            <a:pPr lvl="0"/>
            <a:r>
              <a:rPr lang="en-CA" dirty="0"/>
              <a:t>Click to edit Master text styles</a:t>
            </a:r>
          </a:p>
        </p:txBody>
      </p:sp>
      <p:sp>
        <p:nvSpPr>
          <p:cNvPr id="5" name="Text Placeholder 3"/>
          <p:cNvSpPr>
            <a:spLocks noGrp="1"/>
          </p:cNvSpPr>
          <p:nvPr>
            <p:ph type="body" sz="quarter" idx="10" hasCustomPrompt="1"/>
          </p:nvPr>
        </p:nvSpPr>
        <p:spPr>
          <a:xfrm>
            <a:off x="454604"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09772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1" indent="-223787">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96235892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0" i="0" baseline="0">
                <a:solidFill>
                  <a:schemeClr val="tx1"/>
                </a:solidFill>
                <a:latin typeface="CiscoSans ExtraLight" charset="0"/>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0" i="0" baseline="0">
                <a:solidFill>
                  <a:schemeClr val="tx2"/>
                </a:solidFill>
                <a:latin typeface="CiscoSans ExtraLight" charset="0"/>
              </a:defRPr>
            </a:lvl1pPr>
          </a:lstStyle>
          <a:p>
            <a:pPr lvl="0"/>
            <a:r>
              <a:rPr lang="en-US" dirty="0"/>
              <a:t>Click to edit Master text styles</a:t>
            </a:r>
          </a:p>
        </p:txBody>
      </p:sp>
    </p:spTree>
    <p:extLst>
      <p:ext uri="{BB962C8B-B14F-4D97-AF65-F5344CB8AC3E}">
        <p14:creationId xmlns:p14="http://schemas.microsoft.com/office/powerpoint/2010/main" val="1315570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225914523"/>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2">
                    <a:lumMod val="75000"/>
                  </a:schemeClr>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2">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2">
                    <a:lumMod val="75000"/>
                  </a:schemeClr>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2">
                    <a:lumMod val="75000"/>
                  </a:schemeClr>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2">
                    <a:lumMod val="75000"/>
                  </a:schemeClr>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005073"/>
              </a:solidFill>
            </a:endParaRPr>
          </a:p>
        </p:txBody>
      </p:sp>
    </p:spTree>
    <p:extLst>
      <p:ext uri="{BB962C8B-B14F-4D97-AF65-F5344CB8AC3E}">
        <p14:creationId xmlns:p14="http://schemas.microsoft.com/office/powerpoint/2010/main" val="4366151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2">
                    <a:lumMod val="75000"/>
                  </a:schemeClr>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42673266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Segue_White">
    <p:bg>
      <p:bgPr>
        <a:solidFill>
          <a:schemeClr val="bg2">
            <a:lumMod val="75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4062452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lumMod val="75000"/>
                </a:srgbClr>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2">
                    <a:lumMod val="75000"/>
                  </a:schemeClr>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2">
                    <a:lumMod val="75000"/>
                  </a:schemeClr>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2184059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CEB"/>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24643676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a:solidFill>
            <a:schemeClr val="bg2">
              <a:lumMod val="75000"/>
            </a:schemeClr>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8810617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lumMod val="75000"/>
          </a:schemeClr>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9144000" cy="2843212"/>
          </a:xfrm>
          <a:prstGeom prst="rect">
            <a:avLst/>
          </a:prstGeom>
          <a:solidFill>
            <a:schemeClr val="bg2">
              <a:lumMod val="75000"/>
            </a:schemeClr>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0001132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a:solidFill>
            <a:schemeClr val="bg2">
              <a:lumMod val="75000"/>
            </a:schemeClr>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707009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alpha val="60000"/>
                  </a:srgbClr>
                </a:solidFill>
                <a:latin typeface="CiscoSansTT ExtraLight"/>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lumMod val="75000"/>
            </a:schemeClr>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374884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0" i="0" baseline="0">
                <a:solidFill>
                  <a:schemeClr val="tx1"/>
                </a:solidFill>
                <a:latin typeface="CiscoSans ExtraLight" charset="0"/>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2300523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2">
            <a:lumMod val="75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0963921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ullet_Heavy Text">
    <p:bg>
      <p:bgPr>
        <a:solidFill>
          <a:schemeClr val="bg2">
            <a:lumMod val="75000"/>
          </a:schemeClr>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4389150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_Title only">
    <p:bg>
      <p:bgPr>
        <a:solidFill>
          <a:schemeClr val="bg2">
            <a:lumMod val="75000"/>
          </a:schemeClr>
        </a:solidFill>
        <a:effectLst/>
      </p:bgPr>
    </p:bg>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9764521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9838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201738"/>
            <a:ext cx="8115300" cy="280477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9104331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dirty="0"/>
              <a:t>Click icon to add chart</a:t>
            </a:r>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8163521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lumMod val="75000"/>
                </a:srgbClr>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2">
                    <a:lumMod val="75000"/>
                  </a:schemeClr>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2">
                    <a:lumMod val="75000"/>
                  </a:schemeClr>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2">
                    <a:lumMod val="75000"/>
                  </a:schemeClr>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2">
                    <a:lumMod val="75000"/>
                  </a:schemeClr>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2">
                    <a:lumMod val="75000"/>
                  </a:schemeClr>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2">
                    <a:lumMod val="75000"/>
                  </a:schemeClr>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cs typeface="CiscoSans Thin"/>
              </a:rPr>
              <a:t>© 2017  Cisco and/or its affiliates. All rights reserved.   Cisco Confidential</a:t>
            </a:r>
          </a:p>
        </p:txBody>
      </p:sp>
    </p:spTree>
    <p:extLst>
      <p:ext uri="{BB962C8B-B14F-4D97-AF65-F5344CB8AC3E}">
        <p14:creationId xmlns:p14="http://schemas.microsoft.com/office/powerpoint/2010/main" val="1825558248"/>
      </p:ext>
    </p:extLst>
  </p:cSld>
  <p:clrMapOvr>
    <a:masterClrMapping/>
  </p:clrMapOvr>
  <p:extLst>
    <p:ext uri="{DCECCB84-F9BA-43D5-87BE-67443E8EF086}">
      <p15:sldGuideLst xmlns:p15="http://schemas.microsoft.com/office/powerpoint/2012/main">
        <p15:guide id="1" pos="288">
          <p15:clr>
            <a:srgbClr val="FBAE40"/>
          </p15:clr>
        </p15:guide>
        <p15:guide id="2" pos="259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2">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69737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cs typeface="CiscoSans Thin"/>
              </a:rPr>
              <a:t>© 2019  Cisco and/or its affiliates. All rights reserved.   </a:t>
            </a:r>
          </a:p>
        </p:txBody>
      </p:sp>
    </p:spTree>
    <p:extLst>
      <p:ext uri="{BB962C8B-B14F-4D97-AF65-F5344CB8AC3E}">
        <p14:creationId xmlns:p14="http://schemas.microsoft.com/office/powerpoint/2010/main" val="733820765"/>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2">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2">
                    <a:lumMod val="75000"/>
                  </a:schemeClr>
                </a:solidFill>
                <a:latin typeface="+mn-lt"/>
                <a:ea typeface="ＭＳ Ｐゴシック" charset="0"/>
                <a:cs typeface="CiscoSans"/>
              </a:defRPr>
            </a:lvl1pPr>
            <a:lvl2pPr marL="228600" indent="-114300">
              <a:buClr>
                <a:schemeClr val="tx2"/>
              </a:buClr>
              <a:buSzPct val="60000"/>
              <a:defRPr sz="2000">
                <a:solidFill>
                  <a:schemeClr val="bg2">
                    <a:lumMod val="75000"/>
                  </a:schemeClr>
                </a:solidFill>
              </a:defRPr>
            </a:lvl2pPr>
            <a:lvl3pPr marL="342900" indent="-114300">
              <a:buClr>
                <a:schemeClr val="tx2"/>
              </a:buClr>
              <a:buSzPct val="60000"/>
              <a:defRPr sz="1800">
                <a:solidFill>
                  <a:schemeClr val="bg2">
                    <a:lumMod val="75000"/>
                  </a:schemeClr>
                </a:solidFill>
              </a:defRPr>
            </a:lvl3pPr>
            <a:lvl4pPr marL="457200" indent="-123825">
              <a:buClr>
                <a:schemeClr val="tx2"/>
              </a:buClr>
              <a:buSzPct val="60000"/>
              <a:defRPr sz="1600">
                <a:solidFill>
                  <a:schemeClr val="bg2">
                    <a:lumMod val="75000"/>
                  </a:schemeClr>
                </a:solidFill>
              </a:defRPr>
            </a:lvl4pPr>
            <a:lvl5pPr marL="574675" indent="-117475">
              <a:buClr>
                <a:schemeClr val="tx2"/>
              </a:buClr>
              <a:buSzPct val="60000"/>
              <a:defRPr sz="16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cs typeface="CiscoSans Thin"/>
              </a:rPr>
              <a:t>© 2019  Cisco and/or its affiliates. All rights reserved.   </a:t>
            </a:r>
          </a:p>
        </p:txBody>
      </p:sp>
    </p:spTree>
    <p:extLst>
      <p:ext uri="{BB962C8B-B14F-4D97-AF65-F5344CB8AC3E}">
        <p14:creationId xmlns:p14="http://schemas.microsoft.com/office/powerpoint/2010/main" val="244349250"/>
      </p:ext>
    </p:extLst>
  </p:cSld>
  <p:clrMapOvr>
    <a:masterClrMapping/>
  </p:clrMapOvr>
  <p:extLst>
    <p:ext uri="{DCECCB84-F9BA-43D5-87BE-67443E8EF086}">
      <p15:sldGuideLst xmlns:p15="http://schemas.microsoft.com/office/powerpoint/2012/main">
        <p15:guide id="1" pos="2675">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2">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cs typeface="CiscoSans Thin"/>
              </a:rPr>
              <a:t>© 2018  Cisco and/or its affiliates. All rights reserved.   Cisco Confidential</a:t>
            </a:r>
          </a:p>
        </p:txBody>
      </p:sp>
    </p:spTree>
    <p:extLst>
      <p:ext uri="{BB962C8B-B14F-4D97-AF65-F5344CB8AC3E}">
        <p14:creationId xmlns:p14="http://schemas.microsoft.com/office/powerpoint/2010/main" val="471177577"/>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5" pos="320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0" i="0" dirty="0">
              <a:latin typeface="CiscoSans ExtraLight" charset="0"/>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b="0" i="0" spc="20" baseline="0" dirty="0">
                <a:solidFill>
                  <a:schemeClr val="tx2">
                    <a:alpha val="60000"/>
                  </a:schemeClr>
                </a:solidFill>
                <a:latin typeface="CiscoSans ExtraLight" charset="0"/>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0" i="0" baseline="0">
                <a:solidFill>
                  <a:schemeClr val="tx1"/>
                </a:solidFill>
                <a:latin typeface="CiscoSans ExtraLight" charset="0"/>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7140791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BCEB"/>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2">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6"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cs typeface="CiscoSans Thin"/>
              </a:rPr>
              <a:t>© 2018  Cisco and/or its affiliates. All rights reserved.   Cisco Confidential</a:t>
            </a:r>
          </a:p>
        </p:txBody>
      </p:sp>
    </p:spTree>
    <p:extLst>
      <p:ext uri="{BB962C8B-B14F-4D97-AF65-F5344CB8AC3E}">
        <p14:creationId xmlns:p14="http://schemas.microsoft.com/office/powerpoint/2010/main" val="4065394236"/>
      </p:ext>
    </p:extLst>
  </p:cSld>
  <p:clrMapOvr>
    <a:masterClrMapping/>
  </p:clrMapOvr>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5" pos="320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2">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5"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cs typeface="CiscoSans Thin"/>
              </a:rPr>
              <a:t>© 2018  Cisco and/or its affiliates. All rights reserved.   Cisco Confidential</a:t>
            </a:r>
          </a:p>
        </p:txBody>
      </p:sp>
    </p:spTree>
    <p:extLst>
      <p:ext uri="{BB962C8B-B14F-4D97-AF65-F5344CB8AC3E}">
        <p14:creationId xmlns:p14="http://schemas.microsoft.com/office/powerpoint/2010/main" val="1767742207"/>
      </p:ext>
    </p:extLst>
  </p:cSld>
  <p:clrMapOvr>
    <a:masterClrMapping/>
  </p:clrMapOvr>
  <p:extLst>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2">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6"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cs typeface="CiscoSans Thin"/>
              </a:rPr>
              <a:t>© 2018  Cisco and/or its affiliates. All rights reserved.   Cisco Confidential</a:t>
            </a:r>
          </a:p>
        </p:txBody>
      </p:sp>
    </p:spTree>
    <p:extLst>
      <p:ext uri="{BB962C8B-B14F-4D97-AF65-F5344CB8AC3E}">
        <p14:creationId xmlns:p14="http://schemas.microsoft.com/office/powerpoint/2010/main" val="496387297"/>
      </p:ext>
    </p:extLst>
  </p:cSld>
  <p:clrMapOvr>
    <a:masterClrMapping/>
  </p:clrMapOvr>
  <p:extLst>
    <p:ext uri="{DCECCB84-F9BA-43D5-87BE-67443E8EF086}">
      <p15:sldGuideLst xmlns:p15="http://schemas.microsoft.com/office/powerpoint/2012/main">
        <p15:guide id="1" orient="horz" pos="1044">
          <p15:clr>
            <a:srgbClr val="FBAE40"/>
          </p15:clr>
        </p15:guide>
        <p15:guide id="2" orient="horz" pos="2193">
          <p15:clr>
            <a:srgbClr val="FBAE40"/>
          </p15:clr>
        </p15:guide>
        <p15:guide id="3" pos="2675">
          <p15:clr>
            <a:srgbClr val="FBAE40"/>
          </p15:clr>
        </p15:guide>
        <p15:guide id="4" pos="3206">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2">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dirty="0"/>
          </a:p>
        </p:txBody>
      </p:sp>
      <p:sp>
        <p:nvSpPr>
          <p:cNvPr id="7"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cs typeface="CiscoSans Thin"/>
              </a:rPr>
              <a:t>© 2018  Cisco and/or its affiliates. All rights reserved.   Cisco Confidential</a:t>
            </a:r>
          </a:p>
        </p:txBody>
      </p:sp>
    </p:spTree>
    <p:extLst>
      <p:ext uri="{BB962C8B-B14F-4D97-AF65-F5344CB8AC3E}">
        <p14:creationId xmlns:p14="http://schemas.microsoft.com/office/powerpoint/2010/main" val="987620634"/>
      </p:ext>
    </p:extLst>
  </p:cSld>
  <p:clrMapOvr>
    <a:masterClrMapping/>
  </p:clrMapOvr>
  <p:extLst>
    <p:ext uri="{DCECCB84-F9BA-43D5-87BE-67443E8EF086}">
      <p15:sldGuideLst xmlns:p15="http://schemas.microsoft.com/office/powerpoint/2012/main">
        <p15:guide id="1" orient="horz" pos="2196">
          <p15:clr>
            <a:srgbClr val="FBAE40"/>
          </p15:clr>
        </p15:guide>
        <p15:guide id="2" pos="2675">
          <p15:clr>
            <a:srgbClr val="FBAE40"/>
          </p15:clr>
        </p15:guide>
        <p15:guide id="3" pos="320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rgbClr val="005073"/>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2">
                    <a:lumMod val="75000"/>
                  </a:schemeClr>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dirty="0"/>
          </a:p>
        </p:txBody>
      </p:sp>
      <p:sp>
        <p:nvSpPr>
          <p:cNvPr id="6"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cs typeface="CiscoSans Thin"/>
              </a:rPr>
              <a:t>© 2018  Cisco and/or its affiliates. All rights reserved.   Cisco Confidential</a:t>
            </a:r>
          </a:p>
        </p:txBody>
      </p:sp>
    </p:spTree>
    <p:extLst>
      <p:ext uri="{BB962C8B-B14F-4D97-AF65-F5344CB8AC3E}">
        <p14:creationId xmlns:p14="http://schemas.microsoft.com/office/powerpoint/2010/main" val="792956269"/>
      </p:ext>
    </p:extLst>
  </p:cSld>
  <p:clrMapOvr>
    <a:masterClrMapping/>
  </p:clrMapOvr>
  <p:extLst>
    <p:ext uri="{DCECCB84-F9BA-43D5-87BE-67443E8EF086}">
      <p15:sldGuideLst xmlns:p15="http://schemas.microsoft.com/office/powerpoint/2012/main">
        <p15:guide id="1" orient="horz" pos="1044">
          <p15:clr>
            <a:srgbClr val="FBAE40"/>
          </p15:clr>
        </p15:guide>
        <p15:guide id="2" orient="horz" pos="2196">
          <p15:clr>
            <a:srgbClr val="FBAE40"/>
          </p15:clr>
        </p15:guide>
        <p15:guide id="3" pos="2675">
          <p15:clr>
            <a:srgbClr val="FBAE40"/>
          </p15:clr>
        </p15:guide>
        <p15:guide id="4" pos="3206">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073"/>
              </a:solidFill>
            </a:endParaRPr>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005073"/>
              </a:solidFill>
            </a:endParaRPr>
          </a:p>
        </p:txBody>
      </p:sp>
    </p:spTree>
    <p:extLst>
      <p:ext uri="{BB962C8B-B14F-4D97-AF65-F5344CB8AC3E}">
        <p14:creationId xmlns:p14="http://schemas.microsoft.com/office/powerpoint/2010/main" val="34641450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cSld name="1_Blank Slide">
    <p:spTree>
      <p:nvGrpSpPr>
        <p:cNvPr id="1" name=""/>
        <p:cNvGrpSpPr/>
        <p:nvPr/>
      </p:nvGrpSpPr>
      <p:grpSpPr>
        <a:xfrm>
          <a:off x="0" y="0"/>
          <a:ext cx="0" cy="0"/>
          <a:chOff x="0" y="0"/>
          <a:chExt cx="0" cy="0"/>
        </a:xfrm>
      </p:grpSpPr>
      <p:sp>
        <p:nvSpPr>
          <p:cNvPr id="2" name="Rectangle 7"/>
          <p:cNvSpPr>
            <a:spLocks noChangeArrowheads="1"/>
          </p:cNvSpPr>
          <p:nvPr userDrawn="1"/>
        </p:nvSpPr>
        <p:spPr bwMode="ltGray">
          <a:xfrm>
            <a:off x="8622279" y="4809330"/>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5073">
                    <a:alpha val="25000"/>
                  </a:srgbClr>
                </a:solidFill>
                <a:latin typeface="CiscoSansTT ExtraLight"/>
                <a:cs typeface="CiscoSans Thin"/>
              </a:rPr>
              <a:pPr algn="r" defTabSz="610744" fontAlgn="auto">
                <a:spcBef>
                  <a:spcPts val="0"/>
                </a:spcBef>
                <a:spcAft>
                  <a:spcPts val="0"/>
                </a:spcAft>
                <a:defRPr/>
              </a:pPr>
              <a:t>‹#›</a:t>
            </a:fld>
            <a:endParaRPr lang="en-US" sz="600" dirty="0">
              <a:solidFill>
                <a:srgbClr val="005073">
                  <a:alpha val="25000"/>
                </a:srgbClr>
              </a:solidFill>
              <a:latin typeface="CiscoSansTT ExtraLight"/>
              <a:cs typeface="CiscoSans Thin"/>
            </a:endParaRPr>
          </a:p>
        </p:txBody>
      </p:sp>
      <p:sp>
        <p:nvSpPr>
          <p:cNvPr id="3" name="Rectangle 4"/>
          <p:cNvSpPr>
            <a:spLocks noChangeArrowheads="1"/>
          </p:cNvSpPr>
          <p:nvPr userDrawn="1"/>
        </p:nvSpPr>
        <p:spPr bwMode="ltGray">
          <a:xfrm>
            <a:off x="5974080" y="4809330"/>
            <a:ext cx="2658018" cy="154518"/>
          </a:xfrm>
          <a:prstGeom prst="rect">
            <a:avLst/>
          </a:prstGeom>
          <a:noFill/>
          <a:ln w="9525">
            <a:noFill/>
            <a:miter lim="800000"/>
            <a:headEnd/>
            <a:tailEnd/>
          </a:ln>
          <a:effectLst/>
        </p:spPr>
        <p:txBody>
          <a:bodyPr lIns="61586" tIns="30792" rIns="61586" bIns="30792" anchor="b">
            <a:spAutoFit/>
          </a:bodyPr>
          <a:lstStyle/>
          <a:p>
            <a:pPr algn="r" defTabSz="610744" fontAlgn="auto">
              <a:spcBef>
                <a:spcPts val="0"/>
              </a:spcBef>
              <a:spcAft>
                <a:spcPts val="0"/>
              </a:spcAft>
              <a:defRPr/>
            </a:pPr>
            <a:r>
              <a:rPr lang="en-US" sz="600" dirty="0">
                <a:solidFill>
                  <a:srgbClr val="005073">
                    <a:alpha val="25000"/>
                  </a:srgbClr>
                </a:solidFill>
                <a:latin typeface="CiscoSansTT ExtraLight"/>
                <a:cs typeface="CiscoSans Thin"/>
              </a:rPr>
              <a:t>© 2017 Cisco and/or its affiliates. All rights reserved. </a:t>
            </a:r>
          </a:p>
        </p:txBody>
      </p:sp>
      <p:pic>
        <p:nvPicPr>
          <p:cNvPr id="4" name="Picture 2" descr="C:\Users\spius\Pictures\cisco logo blue gradient.png"/>
          <p:cNvPicPr>
            <a:picLocks noChangeAspect="1" noChangeArrowheads="1"/>
          </p:cNvPicPr>
          <p:nvPr userDrawn="1"/>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16425" y="4631703"/>
            <a:ext cx="540238" cy="33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004001"/>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3_Segue">
    <p:bg>
      <p:bgPr>
        <a:gradFill rotWithShape="0">
          <a:gsLst>
            <a:gs pos="0">
              <a:srgbClr val="049FD9"/>
            </a:gs>
            <a:gs pos="100000">
              <a:srgbClr val="004BAF"/>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ea typeface=""/>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
              <a:cs typeface="CiscoSans Thin"/>
            </a:endParaRPr>
          </a:p>
        </p:txBody>
      </p:sp>
      <p:sp>
        <p:nvSpPr>
          <p:cNvPr id="4" name="Rectangle 4"/>
          <p:cNvSpPr>
            <a:spLocks noChangeArrowheads="1"/>
          </p:cNvSpPr>
          <p:nvPr/>
        </p:nvSpPr>
        <p:spPr bwMode="ltGray">
          <a:xfrm>
            <a:off x="5867508" y="4649320"/>
            <a:ext cx="2658018" cy="246851"/>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
                <a:cs typeface="CiscoSans Thin"/>
              </a:rPr>
              <a:t>© 2017</a:t>
            </a:r>
          </a:p>
          <a:p>
            <a:pPr defTabSz="610744" fontAlgn="auto">
              <a:spcBef>
                <a:spcPts val="0"/>
              </a:spcBef>
              <a:spcAft>
                <a:spcPts val="0"/>
              </a:spcAft>
              <a:defRPr/>
            </a:pPr>
            <a:r>
              <a:rPr lang="en-US" sz="600" dirty="0">
                <a:solidFill>
                  <a:srgbClr val="FFFFFF">
                    <a:alpha val="60000"/>
                  </a:srgbClr>
                </a:solidFill>
                <a:latin typeface="Arial"/>
                <a:ea typeface=""/>
                <a:cs typeface="CiscoSans Thin"/>
              </a:rPr>
              <a:t> 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a:t>Click to edit Master title style</a:t>
            </a:r>
            <a:endParaRPr lang="en-US" dirty="0"/>
          </a:p>
        </p:txBody>
      </p:sp>
      <p:pic>
        <p:nvPicPr>
          <p:cNvPr id="10" name="Picture 2"/>
          <p:cNvPicPr>
            <a:picLocks noChangeAspect="1" noChangeArrowheads="1"/>
          </p:cNvPicPr>
          <p:nvPr userDrawn="1"/>
        </p:nvPicPr>
        <p:blipFill>
          <a:blip r:embed="rId2" cstate="screen">
            <a:alphaModFix amt="60000"/>
            <a:biLevel thresh="25000"/>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904779"/>
      </p:ext>
    </p:extLst>
  </p:cSld>
  <p:clrMapOvr>
    <a:masterClrMapping/>
  </p:clrMapOvr>
  <p:transition spd="slow">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1" rIns="91422" bIns="45711"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40718076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9A4B7-BAF2-C547-9ED9-6F963577B09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9BC3D1C-3E03-B94A-85BB-7D7064EBCE41}"/>
              </a:ext>
            </a:extLst>
          </p:cNvPr>
          <p:cNvSpPr>
            <a:spLocks noGrp="1"/>
          </p:cNvSpPr>
          <p:nvPr>
            <p:ph type="ftr" sz="quarter" idx="10"/>
          </p:nvPr>
        </p:nvSpPr>
        <p:spPr>
          <a:xfrm>
            <a:off x="2544814" y="4681592"/>
            <a:ext cx="1930978" cy="274637"/>
          </a:xfrm>
          <a:prstGeom prst="rect">
            <a:avLst/>
          </a:prstGeom>
        </p:spPr>
        <p:txBody>
          <a:bodyPr lIns="0"/>
          <a:lstStyle>
            <a:lvl1pPr>
              <a:defRPr>
                <a:solidFill>
                  <a:schemeClr val="accent4">
                    <a:lumMod val="60000"/>
                    <a:lumOff val="40000"/>
                  </a:schemeClr>
                </a:solidFill>
              </a:defRPr>
            </a:lvl1pPr>
          </a:lstStyle>
          <a:p>
            <a:r>
              <a:rPr lang="en-US">
                <a:solidFill>
                  <a:srgbClr val="676767">
                    <a:lumMod val="60000"/>
                    <a:lumOff val="40000"/>
                  </a:srgbClr>
                </a:solidFill>
              </a:rPr>
              <a:t>Cisco Highly Confidential</a:t>
            </a:r>
            <a:endParaRPr lang="en-US" dirty="0">
              <a:solidFill>
                <a:srgbClr val="676767">
                  <a:lumMod val="60000"/>
                  <a:lumOff val="40000"/>
                </a:srgbClr>
              </a:solidFill>
            </a:endParaRPr>
          </a:p>
        </p:txBody>
      </p:sp>
    </p:spTree>
    <p:extLst>
      <p:ext uri="{BB962C8B-B14F-4D97-AF65-F5344CB8AC3E}">
        <p14:creationId xmlns:p14="http://schemas.microsoft.com/office/powerpoint/2010/main" val="4162397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2.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10" Type="http://schemas.openxmlformats.org/officeDocument/2006/relationships/image" Target="../media/image3.emf"/><Relationship Id="rId4" Type="http://schemas.openxmlformats.org/officeDocument/2006/relationships/slideLayout" Target="../slideLayouts/slideLayout6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theme" Target="../theme/theme6.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3985" r:id="rId14"/>
    <p:sldLayoutId id="2147483986" r:id="rId15"/>
    <p:sldLayoutId id="2147483969" r:id="rId16"/>
    <p:sldLayoutId id="2147483968" r:id="rId17"/>
    <p:sldLayoutId id="2147483973" r:id="rId18"/>
    <p:sldLayoutId id="2147483967" r:id="rId19"/>
    <p:sldLayoutId id="2147483970" r:id="rId20"/>
    <p:sldLayoutId id="2147483987" r:id="rId21"/>
    <p:sldLayoutId id="2147483983" r:id="rId22"/>
    <p:sldLayoutId id="2147483971" r:id="rId23"/>
    <p:sldLayoutId id="2147483972" r:id="rId24"/>
    <p:sldLayoutId id="2147483897" r:id="rId25"/>
  </p:sldLayoutIdLs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CiscoSans ExtraLight" charset="0"/>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1064A8"/>
            </a:gs>
            <a:gs pos="69000">
              <a:srgbClr val="011B42"/>
            </a:gs>
            <a:gs pos="100000">
              <a:srgbClr val="0A1528"/>
            </a:gs>
          </a:gsLst>
          <a:lin ang="5400000" scaled="0"/>
        </a:gra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28616"/>
            <a:ext cx="8345488" cy="53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5720" tIns="45720" rIns="45720" bIns="45720"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622279" y="4809330"/>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25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25000"/>
                </a:schemeClr>
              </a:solidFill>
              <a:latin typeface="+mn-lt"/>
              <a:ea typeface="+mn-ea"/>
              <a:cs typeface="CiscoSans Thin"/>
            </a:endParaRPr>
          </a:p>
        </p:txBody>
      </p:sp>
      <p:sp>
        <p:nvSpPr>
          <p:cNvPr id="13" name="Rectangle 4"/>
          <p:cNvSpPr>
            <a:spLocks noChangeArrowheads="1"/>
          </p:cNvSpPr>
          <p:nvPr/>
        </p:nvSpPr>
        <p:spPr bwMode="ltGray">
          <a:xfrm>
            <a:off x="5974080" y="4809330"/>
            <a:ext cx="2658018" cy="154518"/>
          </a:xfrm>
          <a:prstGeom prst="rect">
            <a:avLst/>
          </a:prstGeom>
          <a:noFill/>
          <a:ln w="9525">
            <a:noFill/>
            <a:miter lim="800000"/>
            <a:headEnd/>
            <a:tailEnd/>
          </a:ln>
          <a:effectLst/>
        </p:spPr>
        <p:txBody>
          <a:bodyPr lIns="61586" tIns="30792" rIns="61586" bIns="30792" anchor="b">
            <a:spAutoFit/>
          </a:bodyPr>
          <a:lstStyle/>
          <a:p>
            <a:pPr algn="r" defTabSz="610744" fontAlgn="auto">
              <a:spcBef>
                <a:spcPts val="0"/>
              </a:spcBef>
              <a:spcAft>
                <a:spcPts val="0"/>
              </a:spcAft>
              <a:defRPr/>
            </a:pPr>
            <a:r>
              <a:rPr lang="en-US" sz="600" dirty="0">
                <a:solidFill>
                  <a:schemeClr val="bg1">
                    <a:alpha val="25000"/>
                  </a:schemeClr>
                </a:solidFill>
                <a:latin typeface="+mn-lt"/>
                <a:ea typeface="+mn-ea"/>
                <a:cs typeface="CiscoSans Thin"/>
              </a:rPr>
              <a:t>© 2017 Cisco and/or its affiliates. All rights reserved. </a:t>
            </a:r>
          </a:p>
        </p:txBody>
      </p:sp>
      <p:pic>
        <p:nvPicPr>
          <p:cNvPr id="7" name="Picture 2" descr="C:\Users\spius\Pictures\cisco logo blue gradient.png"/>
          <p:cNvPicPr>
            <a:picLocks noChangeAspect="1" noChangeArrowheads="1"/>
          </p:cNvPicPr>
          <p:nvPr userDrawn="1"/>
        </p:nvPicPr>
        <p:blipFill>
          <a:blip r:embed="rId7" cstate="screen">
            <a:biLevel thresh="25000"/>
            <a:alphaModFix amt="60000"/>
            <a:extLst>
              <a:ext uri="{28A0092B-C50C-407E-A947-70E740481C1C}">
                <a14:useLocalDpi xmlns:a14="http://schemas.microsoft.com/office/drawing/2010/main"/>
              </a:ext>
            </a:extLst>
          </a:blip>
          <a:srcRect/>
          <a:stretch>
            <a:fillRect/>
          </a:stretch>
        </p:blipFill>
        <p:spPr bwMode="auto">
          <a:xfrm>
            <a:off x="416425" y="4631703"/>
            <a:ext cx="540238" cy="33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953712"/>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Lst>
  <p:txStyles>
    <p:titleStyle>
      <a:lvl1pPr algn="l" defTabSz="684213" rtl="0" eaLnBrk="1" fontAlgn="base" hangingPunct="1">
        <a:lnSpc>
          <a:spcPct val="80000"/>
        </a:lnSpc>
        <a:spcBef>
          <a:spcPct val="0"/>
        </a:spcBef>
        <a:spcAft>
          <a:spcPct val="0"/>
        </a:spcAft>
        <a:defRPr lang="en-US" sz="3000" kern="1200" dirty="0">
          <a:solidFill>
            <a:schemeClr val="bg1"/>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1064A8"/>
            </a:gs>
            <a:gs pos="69000">
              <a:srgbClr val="011B42"/>
            </a:gs>
            <a:gs pos="100000">
              <a:srgbClr val="0A1528"/>
            </a:gs>
          </a:gsLst>
          <a:lin ang="5400000" scaled="0"/>
        </a:gra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28617"/>
            <a:ext cx="8345488" cy="53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5720" tIns="45720" rIns="45720" bIns="45720"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621741" y="4809331"/>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29" fontAlgn="auto">
              <a:spcBef>
                <a:spcPts val="0"/>
              </a:spcBef>
              <a:spcAft>
                <a:spcPts val="0"/>
              </a:spcAft>
              <a:defRPr/>
            </a:pPr>
            <a:fld id="{4ABDCABE-3F10-B64C-92F1-862014417034}" type="slidenum">
              <a:rPr lang="en-US" sz="600">
                <a:solidFill>
                  <a:schemeClr val="bg1">
                    <a:alpha val="25000"/>
                  </a:schemeClr>
                </a:solidFill>
                <a:latin typeface="+mn-lt"/>
                <a:ea typeface="+mn-ea"/>
                <a:cs typeface="CiscoSans Thin"/>
              </a:rPr>
              <a:pPr algn="r" defTabSz="610729" fontAlgn="auto">
                <a:spcBef>
                  <a:spcPts val="0"/>
                </a:spcBef>
                <a:spcAft>
                  <a:spcPts val="0"/>
                </a:spcAft>
                <a:defRPr/>
              </a:pPr>
              <a:t>‹#›</a:t>
            </a:fld>
            <a:endParaRPr lang="en-US" sz="600" dirty="0">
              <a:solidFill>
                <a:schemeClr val="bg1">
                  <a:alpha val="25000"/>
                </a:schemeClr>
              </a:solidFill>
              <a:latin typeface="+mn-lt"/>
              <a:ea typeface="+mn-ea"/>
              <a:cs typeface="CiscoSans Thin"/>
            </a:endParaRPr>
          </a:p>
        </p:txBody>
      </p:sp>
      <p:sp>
        <p:nvSpPr>
          <p:cNvPr id="13" name="Rectangle 4"/>
          <p:cNvSpPr>
            <a:spLocks noChangeArrowheads="1"/>
          </p:cNvSpPr>
          <p:nvPr/>
        </p:nvSpPr>
        <p:spPr bwMode="ltGray">
          <a:xfrm>
            <a:off x="5974080" y="4809331"/>
            <a:ext cx="2658018" cy="154518"/>
          </a:xfrm>
          <a:prstGeom prst="rect">
            <a:avLst/>
          </a:prstGeom>
          <a:noFill/>
          <a:ln w="9525">
            <a:noFill/>
            <a:miter lim="800000"/>
            <a:headEnd/>
            <a:tailEnd/>
          </a:ln>
          <a:effectLst/>
        </p:spPr>
        <p:txBody>
          <a:bodyPr lIns="61586" tIns="30792" rIns="61586" bIns="30792" anchor="b">
            <a:spAutoFit/>
          </a:bodyPr>
          <a:lstStyle/>
          <a:p>
            <a:pPr algn="r" defTabSz="610729" fontAlgn="auto">
              <a:spcBef>
                <a:spcPts val="0"/>
              </a:spcBef>
              <a:spcAft>
                <a:spcPts val="0"/>
              </a:spcAft>
              <a:defRPr/>
            </a:pPr>
            <a:r>
              <a:rPr lang="en-US" sz="600" dirty="0">
                <a:solidFill>
                  <a:schemeClr val="bg1">
                    <a:alpha val="25000"/>
                  </a:schemeClr>
                </a:solidFill>
                <a:latin typeface="+mn-lt"/>
                <a:ea typeface="+mn-ea"/>
                <a:cs typeface="CiscoSans Thin"/>
              </a:rPr>
              <a:t>© 2017 Cisco and/or its affiliates. All rights reserved. </a:t>
            </a:r>
          </a:p>
        </p:txBody>
      </p:sp>
      <p:pic>
        <p:nvPicPr>
          <p:cNvPr id="7" name="Picture 2" descr="C:\Users\spius\Pictures\cisco logo blue gradient.png"/>
          <p:cNvPicPr>
            <a:picLocks noChangeAspect="1" noChangeArrowheads="1"/>
          </p:cNvPicPr>
          <p:nvPr userDrawn="1"/>
        </p:nvPicPr>
        <p:blipFill>
          <a:blip r:embed="rId6" cstate="screen">
            <a:biLevel thresh="25000"/>
            <a:alphaModFix amt="60000"/>
            <a:extLst>
              <a:ext uri="{28A0092B-C50C-407E-A947-70E740481C1C}">
                <a14:useLocalDpi xmlns:a14="http://schemas.microsoft.com/office/drawing/2010/main"/>
              </a:ext>
            </a:extLst>
          </a:blip>
          <a:srcRect/>
          <a:stretch>
            <a:fillRect/>
          </a:stretch>
        </p:blipFill>
        <p:spPr bwMode="auto">
          <a:xfrm>
            <a:off x="416426" y="4631704"/>
            <a:ext cx="540238" cy="33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406466"/>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Lst>
  <p:txStyles>
    <p:titleStyle>
      <a:lvl1pPr algn="l" defTabSz="684196" rtl="0" eaLnBrk="1" fontAlgn="base" hangingPunct="1">
        <a:lnSpc>
          <a:spcPct val="80000"/>
        </a:lnSpc>
        <a:spcBef>
          <a:spcPct val="0"/>
        </a:spcBef>
        <a:spcAft>
          <a:spcPct val="0"/>
        </a:spcAft>
        <a:defRPr lang="en-US" sz="3000" kern="1200" dirty="0">
          <a:solidFill>
            <a:schemeClr val="bg1"/>
          </a:solidFill>
          <a:latin typeface="+mj-lt"/>
          <a:ea typeface="ＭＳ Ｐゴシック" charset="0"/>
          <a:cs typeface="CiscoSans"/>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p:nvSpPr>
        <p:spPr bwMode="ltGray">
          <a:xfrm>
            <a:off x="477680" y="4741655"/>
            <a:ext cx="3401050"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FFFFFF">
                    <a:lumMod val="65000"/>
                  </a:srgbClr>
                </a:solidFill>
                <a:latin typeface="CiscoSansTT ExtraLight"/>
                <a:ea typeface="+mn-ea"/>
                <a:cs typeface="CiscoSans Thin"/>
              </a:rPr>
              <a:t>© 2017  Cisco and/or its affiliates. All rights reserved.   Cisco Confidential</a:t>
            </a:r>
          </a:p>
        </p:txBody>
      </p:sp>
    </p:spTree>
    <p:extLst>
      <p:ext uri="{BB962C8B-B14F-4D97-AF65-F5344CB8AC3E}">
        <p14:creationId xmlns:p14="http://schemas.microsoft.com/office/powerpoint/2010/main" val="587883111"/>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 id="2147484044" r:id="rId15"/>
    <p:sldLayoutId id="2147484045" r:id="rId16"/>
    <p:sldLayoutId id="2147484046" r:id="rId17"/>
    <p:sldLayoutId id="2147484047" r:id="rId18"/>
    <p:sldLayoutId id="2147484048" r:id="rId19"/>
    <p:sldLayoutId id="2147484049" r:id="rId20"/>
    <p:sldLayoutId id="2147484050" r:id="rId21"/>
    <p:sldLayoutId id="2147484051" r:id="rId22"/>
    <p:sldLayoutId id="2147484052" r:id="rId23"/>
    <p:sldLayoutId id="2147484053" r:id="rId24"/>
    <p:sldLayoutId id="2147484054" r:id="rId25"/>
    <p:sldLayoutId id="2147484055" r:id="rId26"/>
    <p:sldLayoutId id="2147484056" r:id="rId27"/>
    <p:sldLayoutId id="2147484057" r:id="rId2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684196"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189"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378"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566"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754" algn="l" defTabSz="684196"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59" indent="-169859" algn="l" defTabSz="684196"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66" indent="-215894" algn="l" defTabSz="684196"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789" indent="-169859" algn="l" defTabSz="684196"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25"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61" indent="-169859" algn="l" defTabSz="684196"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34" indent="-171441" algn="l" defTabSz="685760"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21" indent="-171418" algn="l" defTabSz="685760"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160" indent="0" algn="l" defTabSz="685760" rtl="0" eaLnBrk="1" latinLnBrk="0" hangingPunct="1">
        <a:spcBef>
          <a:spcPct val="20000"/>
        </a:spcBef>
        <a:buFont typeface="Arial" pitchFamily="34" charset="0"/>
        <a:buNone/>
        <a:defRPr sz="1500" kern="1200">
          <a:solidFill>
            <a:schemeClr val="tx1"/>
          </a:solidFill>
          <a:latin typeface="+mn-lt"/>
          <a:ea typeface="+mn-ea"/>
          <a:cs typeface="+mn-cs"/>
        </a:defRPr>
      </a:lvl8pPr>
      <a:lvl9pPr marL="2914481" indent="-171441" algn="l" defTabSz="68576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0" rtl="0" eaLnBrk="1" latinLnBrk="0" hangingPunct="1">
        <a:defRPr sz="1400" kern="1200">
          <a:solidFill>
            <a:schemeClr val="tx1"/>
          </a:solidFill>
          <a:latin typeface="+mn-lt"/>
          <a:ea typeface="+mn-ea"/>
          <a:cs typeface="+mn-cs"/>
        </a:defRPr>
      </a:lvl1pPr>
      <a:lvl2pPr marL="342878" algn="l" defTabSz="685760" rtl="0" eaLnBrk="1" latinLnBrk="0" hangingPunct="1">
        <a:defRPr sz="1400" kern="1200">
          <a:solidFill>
            <a:schemeClr val="tx1"/>
          </a:solidFill>
          <a:latin typeface="+mn-lt"/>
          <a:ea typeface="+mn-ea"/>
          <a:cs typeface="+mn-cs"/>
        </a:defRPr>
      </a:lvl2pPr>
      <a:lvl3pPr marL="685760" algn="l" defTabSz="685760" rtl="0" eaLnBrk="1" latinLnBrk="0" hangingPunct="1">
        <a:defRPr sz="1400" kern="1200">
          <a:solidFill>
            <a:schemeClr val="tx1"/>
          </a:solidFill>
          <a:latin typeface="+mn-lt"/>
          <a:ea typeface="+mn-ea"/>
          <a:cs typeface="+mn-cs"/>
        </a:defRPr>
      </a:lvl3pPr>
      <a:lvl4pPr marL="1028639" algn="l" defTabSz="685760" rtl="0" eaLnBrk="1" latinLnBrk="0" hangingPunct="1">
        <a:defRPr sz="1400" kern="1200">
          <a:solidFill>
            <a:schemeClr val="tx1"/>
          </a:solidFill>
          <a:latin typeface="+mn-lt"/>
          <a:ea typeface="+mn-ea"/>
          <a:cs typeface="+mn-cs"/>
        </a:defRPr>
      </a:lvl4pPr>
      <a:lvl5pPr marL="1371521" algn="l" defTabSz="685760" rtl="0" eaLnBrk="1" latinLnBrk="0" hangingPunct="1">
        <a:defRPr sz="1400" kern="1200">
          <a:solidFill>
            <a:schemeClr val="tx1"/>
          </a:solidFill>
          <a:latin typeface="+mn-lt"/>
          <a:ea typeface="+mn-ea"/>
          <a:cs typeface="+mn-cs"/>
        </a:defRPr>
      </a:lvl5pPr>
      <a:lvl6pPr marL="1714398" algn="l" defTabSz="685760" rtl="0" eaLnBrk="1" latinLnBrk="0" hangingPunct="1">
        <a:defRPr sz="1400" kern="1200">
          <a:solidFill>
            <a:schemeClr val="tx1"/>
          </a:solidFill>
          <a:latin typeface="+mn-lt"/>
          <a:ea typeface="+mn-ea"/>
          <a:cs typeface="+mn-cs"/>
        </a:defRPr>
      </a:lvl6pPr>
      <a:lvl7pPr marL="2057281" algn="l" defTabSz="685760" rtl="0" eaLnBrk="1" latinLnBrk="0" hangingPunct="1">
        <a:defRPr sz="1400" kern="1200">
          <a:solidFill>
            <a:schemeClr val="tx1"/>
          </a:solidFill>
          <a:latin typeface="+mn-lt"/>
          <a:ea typeface="+mn-ea"/>
          <a:cs typeface="+mn-cs"/>
        </a:defRPr>
      </a:lvl7pPr>
      <a:lvl8pPr marL="2400160" algn="l" defTabSz="685760" rtl="0" eaLnBrk="1" latinLnBrk="0" hangingPunct="1">
        <a:defRPr sz="1400" kern="1200">
          <a:solidFill>
            <a:schemeClr val="tx1"/>
          </a:solidFill>
          <a:latin typeface="+mn-lt"/>
          <a:ea typeface="+mn-ea"/>
          <a:cs typeface="+mn-cs"/>
        </a:defRPr>
      </a:lvl8pPr>
      <a:lvl9pPr marL="2743042" algn="l" defTabSz="68576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28616"/>
            <a:ext cx="8345488" cy="53357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622279" y="4809330"/>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Arial"/>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mn-ea"/>
              <a:cs typeface="CiscoSans Thin"/>
            </a:endParaRPr>
          </a:p>
        </p:txBody>
      </p:sp>
      <p:sp>
        <p:nvSpPr>
          <p:cNvPr id="13" name="Rectangle 4"/>
          <p:cNvSpPr>
            <a:spLocks noChangeArrowheads="1"/>
          </p:cNvSpPr>
          <p:nvPr/>
        </p:nvSpPr>
        <p:spPr bwMode="ltGray">
          <a:xfrm>
            <a:off x="5974080" y="4809330"/>
            <a:ext cx="2658018" cy="154518"/>
          </a:xfrm>
          <a:prstGeom prst="rect">
            <a:avLst/>
          </a:prstGeom>
          <a:noFill/>
          <a:ln w="9525">
            <a:noFill/>
            <a:miter lim="800000"/>
            <a:headEnd/>
            <a:tailEnd/>
          </a:ln>
          <a:effectLst/>
        </p:spPr>
        <p:txBody>
          <a:bodyPr lIns="61586" tIns="30792" rIns="61586" bIns="30792" anchor="b">
            <a:spAutoFit/>
          </a:bodyPr>
          <a:lstStyle/>
          <a:p>
            <a:pPr algn="r" defTabSz="610744" fontAlgn="auto">
              <a:spcBef>
                <a:spcPts val="0"/>
              </a:spcBef>
              <a:spcAft>
                <a:spcPts val="0"/>
              </a:spcAft>
              <a:defRPr/>
            </a:pPr>
            <a:r>
              <a:rPr lang="en-US" sz="600" dirty="0">
                <a:solidFill>
                  <a:srgbClr val="000000">
                    <a:alpha val="25000"/>
                  </a:srgbClr>
                </a:solidFill>
                <a:latin typeface="Arial"/>
                <a:ea typeface="+mn-ea"/>
                <a:cs typeface="CiscoSans Thin"/>
              </a:rPr>
              <a:t>© 2019  Cisco and/or its affiliates. All rights reserved. </a:t>
            </a:r>
          </a:p>
        </p:txBody>
      </p:sp>
      <p:pic>
        <p:nvPicPr>
          <p:cNvPr id="15" name="Picture 8" descr="logo_black.ai"/>
          <p:cNvPicPr>
            <a:picLocks noChangeAspect="1"/>
          </p:cNvPicPr>
          <p:nvPr/>
        </p:nvPicPr>
        <p:blipFill>
          <a:blip r:embed="rId10">
            <a:alphaModFix amt="45000"/>
            <a:extLst>
              <a:ext uri="{28A0092B-C50C-407E-A947-70E740481C1C}">
                <a14:useLocalDpi xmlns:a14="http://schemas.microsoft.com/office/drawing/2010/main"/>
              </a:ext>
            </a:extLst>
          </a:blip>
          <a:srcRect/>
          <a:stretch>
            <a:fillRect/>
          </a:stretch>
        </p:blipFill>
        <p:spPr bwMode="auto">
          <a:xfrm>
            <a:off x="425451" y="4630791"/>
            <a:ext cx="539750" cy="333057"/>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descr="logo_black.ai"/>
          <p:cNvPicPr>
            <a:picLocks noChangeAspect="1"/>
          </p:cNvPicPr>
          <p:nvPr userDrawn="1"/>
        </p:nvPicPr>
        <p:blipFill>
          <a:blip r:embed="rId10">
            <a:alphaModFix amt="45000"/>
            <a:extLst>
              <a:ext uri="{28A0092B-C50C-407E-A947-70E740481C1C}">
                <a14:useLocalDpi xmlns:a14="http://schemas.microsoft.com/office/drawing/2010/main"/>
              </a:ext>
            </a:extLst>
          </a:blip>
          <a:srcRect/>
          <a:stretch>
            <a:fillRect/>
          </a:stretch>
        </p:blipFill>
        <p:spPr bwMode="auto">
          <a:xfrm>
            <a:off x="425451" y="4630791"/>
            <a:ext cx="539750" cy="333057"/>
          </a:xfrm>
          <a:prstGeom prst="rect">
            <a:avLst/>
          </a:prstGeom>
          <a:noFill/>
          <a:ln>
            <a:noFill/>
          </a:ln>
          <a:extLst>
            <a:ext uri="{909E8E84-426E-40dd-AFC4-6F175D3DCCD1}">
              <a14:hiddenFill xmlns:a14="http://schemas.microsoft.com/office/drawing/2010/main" xmlns="">
                <a:solidFill>
                  <a:srgbClr val="FFFFFF">
                    <a:alpha val="81960"/>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6255644"/>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4213" rtl="0" eaLnBrk="1" fontAlgn="base" hangingPunct="1">
        <a:lnSpc>
          <a:spcPct val="80000"/>
        </a:lnSpc>
        <a:spcBef>
          <a:spcPct val="0"/>
        </a:spcBef>
        <a:spcAft>
          <a:spcPct val="0"/>
        </a:spcAft>
        <a:defRPr lang="en-US" sz="3000" kern="1200" dirty="0">
          <a:solidFill>
            <a:srgbClr val="011B4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75000"/>
          </a:schemeClr>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5073"/>
                </a:solidFill>
                <a:latin typeface="CiscoSansTT ExtraLight"/>
                <a:cs typeface="CiscoSans Thin"/>
              </a:rPr>
              <a:t>© 2018  Cisco and/or its affiliates. All rights reserved.   Cisco Confidential</a:t>
            </a:r>
          </a:p>
        </p:txBody>
      </p:sp>
    </p:spTree>
    <p:extLst>
      <p:ext uri="{BB962C8B-B14F-4D97-AF65-F5344CB8AC3E}">
        <p14:creationId xmlns:p14="http://schemas.microsoft.com/office/powerpoint/2010/main" val="2405184666"/>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 id="2147484085" r:id="rId17"/>
    <p:sldLayoutId id="2147484086" r:id="rId18"/>
    <p:sldLayoutId id="2147484087" r:id="rId19"/>
    <p:sldLayoutId id="2147484088" r:id="rId20"/>
    <p:sldLayoutId id="2147484089" r:id="rId21"/>
    <p:sldLayoutId id="2147484090" r:id="rId22"/>
    <p:sldLayoutId id="2147484091" r:id="rId23"/>
    <p:sldLayoutId id="2147484092" r:id="rId24"/>
    <p:sldLayoutId id="2147484093" r:id="rId25"/>
    <p:sldLayoutId id="2147484094" r:id="rId26"/>
    <p:sldLayoutId id="2147484095" r:id="rId27"/>
    <p:sldLayoutId id="2147484096" r:id="rId28"/>
    <p:sldLayoutId id="2147484097" r:id="rId29"/>
    <p:sldLayoutId id="2147484098" r:id="rId30"/>
    <p:sldLayoutId id="2147484099" r:id="rId31"/>
  </p:sldLayoutIdLst>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hyperlink" Target="https://www.youtube.com/watch?v=i6GNTwPpZL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hyperlink" Target="http://www.cisco.com/go/ngfw" TargetMode="External"/><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hyperlink" Target="cisco.com/go/ngfw" TargetMode="External"/><Relationship Id="rId2" Type="http://schemas.openxmlformats.org/officeDocument/2006/relationships/notesSlide" Target="../notesSlides/notesSlide20.xml"/><Relationship Id="rId1" Type="http://schemas.openxmlformats.org/officeDocument/2006/relationships/slideLayout" Target="../slideLayouts/slideLayout70.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hyperlink" Target="https://www.youtube.com/watch?v=ynUQe2friYM"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7.xml"/></Relationships>
</file>

<file path=ppt/slides/_rels/slide26.xml.rels><?xml version="1.0" encoding="UTF-8" standalone="yes"?>
<Relationships xmlns="http://schemas.openxmlformats.org/package/2006/relationships"><Relationship Id="rId3" Type="http://schemas.openxmlformats.org/officeDocument/2006/relationships/hyperlink" Target="https://www.cisco.com/c/m/en_us/products/security/firewalls/competitive-comparison.html" TargetMode="External"/><Relationship Id="rId7" Type="http://schemas.openxmlformats.org/officeDocument/2006/relationships/hyperlink" Target="https://www.cisco.com/c/en/us/products/security/portfolio.html"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hyperlink" Target="https://engage2demand.cisco.com/1829?oid=trlsc000907" TargetMode="External"/><Relationship Id="rId5" Type="http://schemas.openxmlformats.org/officeDocument/2006/relationships/hyperlink" Target="https://engage2demand.cisco.com/LP=5449" TargetMode="External"/><Relationship Id="rId4" Type="http://schemas.openxmlformats.org/officeDocument/2006/relationships/hyperlink" Target="https://www.cisco.com/c/dam/en/us/products/se/2018/2/Collateral/upgrade-security-ecosystem-infographic.pdf"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hyperlink" Target="http://www.cisco.com/c/m/en_us/offers/sc04/2016-midyear-cybersecurity-report/index.html?POSITION=SEM&amp;COUNTRY_SITE=us&amp;CAMPAIGN=SC-04+threat-centric+security&amp;CREATIVE=SEM_SC_Security_(BMM)_(B)-Report_MSR&amp;REFERRING_SITE=Bing&amp;COUNTRY=United%20States&amp;KEYWORD=+cisco%20+2016%20+midyear%20+report&amp;KWID=p12066135158&amp;KEYCODE=001344793&amp;utm_source=bing&amp;utm_medium=cpc&amp;utm_campaign=US_SEM_SC_Security%20(BMM)%20(B)&amp;utm_term=+cisco%20+2016%20+midyear%20+report&amp;utm_content=Report_MSR&amp;dclid=CLic1a3esNICFYp7YgodYdAITQ" TargetMode="External"/><Relationship Id="rId4" Type="http://schemas.openxmlformats.org/officeDocument/2006/relationships/hyperlink" Target="http://www.cisco.com/c/dam/m/digital/en_us/Cisco_Annual_Cybersecurity_Report_2017.pdf?_ga=1.194547693.178549878.148596664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463292" y="2899227"/>
            <a:ext cx="8302625" cy="299001"/>
          </a:xfrm>
        </p:spPr>
        <p:txBody>
          <a:bodyPr/>
          <a:lstStyle/>
          <a:p>
            <a:r>
              <a:rPr lang="en-US" sz="1800" dirty="0">
                <a:latin typeface="+mj-lt"/>
              </a:rPr>
              <a:t>More Effective Security with Cisco NGFW + Cisco’s Integrated Architecture</a:t>
            </a:r>
          </a:p>
        </p:txBody>
      </p:sp>
      <p:sp>
        <p:nvSpPr>
          <p:cNvPr id="3" name="Title 2"/>
          <p:cNvSpPr>
            <a:spLocks noGrp="1"/>
          </p:cNvSpPr>
          <p:nvPr>
            <p:ph type="ctrTitle"/>
          </p:nvPr>
        </p:nvSpPr>
        <p:spPr>
          <a:xfrm>
            <a:off x="425765" y="2327741"/>
            <a:ext cx="8340152" cy="644730"/>
          </a:xfrm>
        </p:spPr>
        <p:txBody>
          <a:bodyPr/>
          <a:lstStyle/>
          <a:p>
            <a:r>
              <a:rPr lang="en-US" dirty="0">
                <a:latin typeface="+mj-lt"/>
              </a:rPr>
              <a:t>Security Evolved</a:t>
            </a:r>
          </a:p>
        </p:txBody>
      </p:sp>
      <p:sp>
        <p:nvSpPr>
          <p:cNvPr id="8" name="Rectangle 4"/>
          <p:cNvSpPr>
            <a:spLocks noChangeArrowheads="1"/>
          </p:cNvSpPr>
          <p:nvPr/>
        </p:nvSpPr>
        <p:spPr bwMode="ltGray">
          <a:xfrm>
            <a:off x="4926419" y="4757557"/>
            <a:ext cx="402018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b="0" i="0" kern="1200" spc="20" baseline="0" dirty="0">
                <a:solidFill>
                  <a:schemeClr val="bg1"/>
                </a:solidFill>
                <a:latin typeface="CiscoSans ExtraLight" charset="0"/>
                <a:ea typeface="ＭＳ Ｐゴシック" charset="0"/>
                <a:cs typeface="CiscoSans Thin"/>
              </a:rPr>
              <a:t>© 2019  Cisco and/or its affiliates. All rights reserved.   </a:t>
            </a:r>
          </a:p>
        </p:txBody>
      </p:sp>
    </p:spTree>
    <p:extLst>
      <p:ext uri="{BB962C8B-B14F-4D97-AF65-F5344CB8AC3E}">
        <p14:creationId xmlns:p14="http://schemas.microsoft.com/office/powerpoint/2010/main" val="1076021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282945"/>
            <a:ext cx="8477634" cy="731837"/>
          </a:xfrm>
        </p:spPr>
        <p:txBody>
          <a:bodyPr/>
          <a:lstStyle/>
          <a:p>
            <a:r>
              <a:rPr lang="en-US" sz="2300" dirty="0">
                <a:latin typeface="+mj-lt"/>
              </a:rPr>
              <a:t>Cisco’s next-generation firewall provides built-in IPS and advanced malware capabilities to find and uncover threats fast</a:t>
            </a:r>
          </a:p>
        </p:txBody>
      </p:sp>
      <p:grpSp>
        <p:nvGrpSpPr>
          <p:cNvPr id="1951" name="Group 1950"/>
          <p:cNvGrpSpPr>
            <a:grpSpLocks noChangeAspect="1"/>
          </p:cNvGrpSpPr>
          <p:nvPr/>
        </p:nvGrpSpPr>
        <p:grpSpPr>
          <a:xfrm>
            <a:off x="1633812" y="1993248"/>
            <a:ext cx="6045191" cy="5967815"/>
            <a:chOff x="5063344" y="1140292"/>
            <a:chExt cx="2717148" cy="2826825"/>
          </a:xfrm>
          <a:effectLst/>
        </p:grpSpPr>
        <p:cxnSp>
          <p:nvCxnSpPr>
            <p:cNvPr id="1952" name="Curved Connector 109"/>
            <p:cNvCxnSpPr/>
            <p:nvPr/>
          </p:nvCxnSpPr>
          <p:spPr>
            <a:xfrm>
              <a:off x="5461261" y="3457932"/>
              <a:ext cx="960657" cy="397917"/>
            </a:xfrm>
            <a:prstGeom prst="straightConnector1">
              <a:avLst/>
            </a:prstGeom>
            <a:noFill/>
            <a:ln w="6350" cap="flat" cmpd="sng" algn="ctr">
              <a:solidFill>
                <a:schemeClr val="tx1">
                  <a:alpha val="75000"/>
                </a:schemeClr>
              </a:solidFill>
              <a:prstDash val="dash"/>
            </a:ln>
            <a:effectLst/>
          </p:spPr>
        </p:cxnSp>
        <p:cxnSp>
          <p:nvCxnSpPr>
            <p:cNvPr id="1953" name="Curved Connector 163"/>
            <p:cNvCxnSpPr/>
            <p:nvPr/>
          </p:nvCxnSpPr>
          <p:spPr>
            <a:xfrm flipV="1">
              <a:off x="6421918" y="2497275"/>
              <a:ext cx="1358574" cy="1358574"/>
            </a:xfrm>
            <a:prstGeom prst="straightConnector1">
              <a:avLst/>
            </a:prstGeom>
            <a:noFill/>
            <a:ln w="6350" cap="flat" cmpd="sng" algn="ctr">
              <a:solidFill>
                <a:schemeClr val="tx1">
                  <a:alpha val="75000"/>
                </a:schemeClr>
              </a:solidFill>
              <a:prstDash val="dash"/>
            </a:ln>
            <a:effectLst/>
          </p:spPr>
        </p:cxnSp>
        <p:cxnSp>
          <p:nvCxnSpPr>
            <p:cNvPr id="1954" name="Curved Connector 89"/>
            <p:cNvCxnSpPr/>
            <p:nvPr/>
          </p:nvCxnSpPr>
          <p:spPr>
            <a:xfrm>
              <a:off x="5492559" y="1520174"/>
              <a:ext cx="1890016" cy="1937758"/>
            </a:xfrm>
            <a:prstGeom prst="straightConnector1">
              <a:avLst/>
            </a:prstGeom>
            <a:noFill/>
            <a:ln w="6350" cap="flat" cmpd="sng" algn="ctr">
              <a:solidFill>
                <a:schemeClr val="tx1">
                  <a:alpha val="75000"/>
                </a:schemeClr>
              </a:solidFill>
              <a:prstDash val="dash"/>
            </a:ln>
            <a:effectLst/>
          </p:spPr>
        </p:cxnSp>
        <p:cxnSp>
          <p:nvCxnSpPr>
            <p:cNvPr id="1955" name="Curved Connector 163"/>
            <p:cNvCxnSpPr/>
            <p:nvPr/>
          </p:nvCxnSpPr>
          <p:spPr>
            <a:xfrm flipV="1">
              <a:off x="5461261" y="1569022"/>
              <a:ext cx="1930449" cy="1888910"/>
            </a:xfrm>
            <a:prstGeom prst="straightConnector1">
              <a:avLst/>
            </a:prstGeom>
            <a:noFill/>
            <a:ln w="6350" cap="flat" cmpd="sng" algn="ctr">
              <a:solidFill>
                <a:schemeClr val="tx1">
                  <a:alpha val="75000"/>
                </a:schemeClr>
              </a:solidFill>
              <a:prstDash val="dash"/>
            </a:ln>
            <a:effectLst/>
          </p:spPr>
        </p:cxnSp>
        <p:cxnSp>
          <p:nvCxnSpPr>
            <p:cNvPr id="1956" name="Curved Connector 163"/>
            <p:cNvCxnSpPr/>
            <p:nvPr/>
          </p:nvCxnSpPr>
          <p:spPr>
            <a:xfrm flipV="1">
              <a:off x="5063344" y="1520174"/>
              <a:ext cx="429215" cy="977101"/>
            </a:xfrm>
            <a:prstGeom prst="straightConnector1">
              <a:avLst/>
            </a:prstGeom>
            <a:noFill/>
            <a:ln w="6350" cap="flat" cmpd="sng" algn="ctr">
              <a:solidFill>
                <a:schemeClr val="tx1">
                  <a:alpha val="75000"/>
                </a:schemeClr>
              </a:solidFill>
              <a:prstDash val="dash"/>
            </a:ln>
            <a:effectLst/>
          </p:spPr>
        </p:cxnSp>
        <p:cxnSp>
          <p:nvCxnSpPr>
            <p:cNvPr id="1957" name="Curved Connector 163"/>
            <p:cNvCxnSpPr/>
            <p:nvPr/>
          </p:nvCxnSpPr>
          <p:spPr>
            <a:xfrm flipV="1">
              <a:off x="5063344" y="1569022"/>
              <a:ext cx="2328366" cy="928253"/>
            </a:xfrm>
            <a:prstGeom prst="straightConnector1">
              <a:avLst/>
            </a:prstGeom>
            <a:noFill/>
            <a:ln w="6350" cap="flat" cmpd="sng" algn="ctr">
              <a:solidFill>
                <a:schemeClr val="tx1">
                  <a:alpha val="75000"/>
                </a:schemeClr>
              </a:solidFill>
              <a:prstDash val="dash"/>
            </a:ln>
            <a:effectLst/>
          </p:spPr>
        </p:cxnSp>
        <p:cxnSp>
          <p:nvCxnSpPr>
            <p:cNvPr id="1958" name="Curved Connector 163"/>
            <p:cNvCxnSpPr/>
            <p:nvPr/>
          </p:nvCxnSpPr>
          <p:spPr>
            <a:xfrm>
              <a:off x="5063344" y="2497275"/>
              <a:ext cx="2717148" cy="0"/>
            </a:xfrm>
            <a:prstGeom prst="straightConnector1">
              <a:avLst/>
            </a:prstGeom>
            <a:noFill/>
            <a:ln w="6350" cap="flat" cmpd="sng" algn="ctr">
              <a:solidFill>
                <a:schemeClr val="tx1">
                  <a:alpha val="75000"/>
                </a:schemeClr>
              </a:solidFill>
              <a:prstDash val="dash"/>
            </a:ln>
            <a:effectLst/>
          </p:spPr>
        </p:cxnSp>
        <p:cxnSp>
          <p:nvCxnSpPr>
            <p:cNvPr id="1959" name="Curved Connector 163"/>
            <p:cNvCxnSpPr/>
            <p:nvPr/>
          </p:nvCxnSpPr>
          <p:spPr>
            <a:xfrm>
              <a:off x="5063344" y="2497275"/>
              <a:ext cx="397917" cy="960657"/>
            </a:xfrm>
            <a:prstGeom prst="straightConnector1">
              <a:avLst/>
            </a:prstGeom>
            <a:noFill/>
            <a:ln w="6350" cap="flat" cmpd="sng" algn="ctr">
              <a:solidFill>
                <a:schemeClr val="tx1">
                  <a:alpha val="75000"/>
                </a:schemeClr>
              </a:solidFill>
              <a:prstDash val="dash"/>
            </a:ln>
            <a:effectLst/>
          </p:spPr>
        </p:cxnSp>
        <p:cxnSp>
          <p:nvCxnSpPr>
            <p:cNvPr id="1960" name="Curved Connector 163"/>
            <p:cNvCxnSpPr/>
            <p:nvPr/>
          </p:nvCxnSpPr>
          <p:spPr>
            <a:xfrm>
              <a:off x="5063344" y="2497275"/>
              <a:ext cx="1358574" cy="1358574"/>
            </a:xfrm>
            <a:prstGeom prst="straightConnector1">
              <a:avLst/>
            </a:prstGeom>
            <a:noFill/>
            <a:ln w="6350" cap="flat" cmpd="sng" algn="ctr">
              <a:solidFill>
                <a:schemeClr val="tx1">
                  <a:alpha val="75000"/>
                </a:schemeClr>
              </a:solidFill>
              <a:prstDash val="dash"/>
            </a:ln>
            <a:effectLst/>
          </p:spPr>
        </p:cxnSp>
        <p:cxnSp>
          <p:nvCxnSpPr>
            <p:cNvPr id="1961" name="Curved Connector 163"/>
            <p:cNvCxnSpPr/>
            <p:nvPr/>
          </p:nvCxnSpPr>
          <p:spPr>
            <a:xfrm>
              <a:off x="5461261" y="3457932"/>
              <a:ext cx="1921314" cy="0"/>
            </a:xfrm>
            <a:prstGeom prst="straightConnector1">
              <a:avLst/>
            </a:prstGeom>
            <a:noFill/>
            <a:ln w="6350" cap="flat" cmpd="sng" algn="ctr">
              <a:solidFill>
                <a:schemeClr val="tx1">
                  <a:alpha val="75000"/>
                </a:schemeClr>
              </a:solidFill>
              <a:prstDash val="dash"/>
            </a:ln>
            <a:effectLst/>
          </p:spPr>
        </p:cxnSp>
        <p:cxnSp>
          <p:nvCxnSpPr>
            <p:cNvPr id="1962" name="Curved Connector 163"/>
            <p:cNvCxnSpPr/>
            <p:nvPr/>
          </p:nvCxnSpPr>
          <p:spPr>
            <a:xfrm>
              <a:off x="5063344" y="2497275"/>
              <a:ext cx="2319231" cy="960657"/>
            </a:xfrm>
            <a:prstGeom prst="straightConnector1">
              <a:avLst/>
            </a:prstGeom>
            <a:noFill/>
            <a:ln w="6350" cap="flat" cmpd="sng" algn="ctr">
              <a:solidFill>
                <a:schemeClr val="tx1">
                  <a:alpha val="75000"/>
                </a:schemeClr>
              </a:solidFill>
              <a:prstDash val="dash"/>
            </a:ln>
            <a:effectLst/>
          </p:spPr>
        </p:cxnSp>
        <p:cxnSp>
          <p:nvCxnSpPr>
            <p:cNvPr id="1963" name="Curved Connector 163"/>
            <p:cNvCxnSpPr/>
            <p:nvPr/>
          </p:nvCxnSpPr>
          <p:spPr>
            <a:xfrm flipV="1">
              <a:off x="5461261" y="1520174"/>
              <a:ext cx="31298" cy="1937758"/>
            </a:xfrm>
            <a:prstGeom prst="straightConnector1">
              <a:avLst/>
            </a:prstGeom>
            <a:noFill/>
            <a:ln w="6350" cap="flat" cmpd="sng" algn="ctr">
              <a:solidFill>
                <a:schemeClr val="tx1">
                  <a:alpha val="75000"/>
                </a:schemeClr>
              </a:solidFill>
              <a:prstDash val="dash"/>
            </a:ln>
            <a:effectLst/>
          </p:spPr>
        </p:cxnSp>
        <p:cxnSp>
          <p:nvCxnSpPr>
            <p:cNvPr id="1964" name="Curved Connector 163"/>
            <p:cNvCxnSpPr/>
            <p:nvPr/>
          </p:nvCxnSpPr>
          <p:spPr>
            <a:xfrm flipH="1" flipV="1">
              <a:off x="7391710" y="1569022"/>
              <a:ext cx="388782" cy="928253"/>
            </a:xfrm>
            <a:prstGeom prst="straightConnector1">
              <a:avLst/>
            </a:prstGeom>
            <a:noFill/>
            <a:ln w="6350" cap="flat" cmpd="sng" algn="ctr">
              <a:solidFill>
                <a:schemeClr val="tx1">
                  <a:alpha val="75000"/>
                </a:schemeClr>
              </a:solidFill>
              <a:prstDash val="dash"/>
            </a:ln>
            <a:effectLst/>
          </p:spPr>
        </p:cxnSp>
        <p:cxnSp>
          <p:nvCxnSpPr>
            <p:cNvPr id="1965" name="Curved Connector 163"/>
            <p:cNvCxnSpPr/>
            <p:nvPr/>
          </p:nvCxnSpPr>
          <p:spPr>
            <a:xfrm flipV="1">
              <a:off x="6421918" y="1569022"/>
              <a:ext cx="969792" cy="2286827"/>
            </a:xfrm>
            <a:prstGeom prst="straightConnector1">
              <a:avLst/>
            </a:prstGeom>
            <a:noFill/>
            <a:ln w="6350" cap="flat" cmpd="sng" algn="ctr">
              <a:solidFill>
                <a:schemeClr val="tx1">
                  <a:alpha val="75000"/>
                </a:schemeClr>
              </a:solidFill>
              <a:prstDash val="dash"/>
            </a:ln>
            <a:effectLst/>
          </p:spPr>
        </p:cxnSp>
        <p:cxnSp>
          <p:nvCxnSpPr>
            <p:cNvPr id="1966" name="Curved Connector 87"/>
            <p:cNvCxnSpPr/>
            <p:nvPr/>
          </p:nvCxnSpPr>
          <p:spPr>
            <a:xfrm>
              <a:off x="6399199" y="1140292"/>
              <a:ext cx="992511" cy="428730"/>
            </a:xfrm>
            <a:prstGeom prst="straightConnector1">
              <a:avLst/>
            </a:prstGeom>
            <a:noFill/>
            <a:ln w="6350" cap="flat" cmpd="sng" algn="ctr">
              <a:solidFill>
                <a:schemeClr val="tx1">
                  <a:alpha val="75000"/>
                </a:schemeClr>
              </a:solidFill>
              <a:prstDash val="dash"/>
            </a:ln>
            <a:effectLst/>
          </p:spPr>
        </p:cxnSp>
        <p:cxnSp>
          <p:nvCxnSpPr>
            <p:cNvPr id="1967" name="Curved Connector 89"/>
            <p:cNvCxnSpPr/>
            <p:nvPr/>
          </p:nvCxnSpPr>
          <p:spPr>
            <a:xfrm>
              <a:off x="6399199" y="1140292"/>
              <a:ext cx="1381293" cy="1356983"/>
            </a:xfrm>
            <a:prstGeom prst="straightConnector1">
              <a:avLst/>
            </a:prstGeom>
            <a:noFill/>
            <a:ln w="6350" cap="flat" cmpd="sng" algn="ctr">
              <a:solidFill>
                <a:schemeClr val="tx1">
                  <a:alpha val="75000"/>
                </a:schemeClr>
              </a:solidFill>
              <a:prstDash val="dash"/>
            </a:ln>
            <a:effectLst/>
          </p:spPr>
        </p:cxnSp>
        <p:cxnSp>
          <p:nvCxnSpPr>
            <p:cNvPr id="1968" name="Curved Connector 92"/>
            <p:cNvCxnSpPr/>
            <p:nvPr/>
          </p:nvCxnSpPr>
          <p:spPr>
            <a:xfrm flipH="1">
              <a:off x="5492559" y="1140292"/>
              <a:ext cx="906640" cy="379882"/>
            </a:xfrm>
            <a:prstGeom prst="straightConnector1">
              <a:avLst/>
            </a:prstGeom>
            <a:noFill/>
            <a:ln w="6350" cap="flat" cmpd="sng" algn="ctr">
              <a:solidFill>
                <a:schemeClr val="tx1">
                  <a:alpha val="75000"/>
                </a:schemeClr>
              </a:solidFill>
              <a:prstDash val="dash"/>
            </a:ln>
            <a:effectLst/>
          </p:spPr>
        </p:cxnSp>
        <p:cxnSp>
          <p:nvCxnSpPr>
            <p:cNvPr id="1969" name="Curved Connector 163"/>
            <p:cNvCxnSpPr/>
            <p:nvPr/>
          </p:nvCxnSpPr>
          <p:spPr>
            <a:xfrm flipV="1">
              <a:off x="5063344" y="1140292"/>
              <a:ext cx="1335855" cy="1356983"/>
            </a:xfrm>
            <a:prstGeom prst="straightConnector1">
              <a:avLst/>
            </a:prstGeom>
            <a:noFill/>
            <a:ln w="6350" cap="flat" cmpd="sng" algn="ctr">
              <a:solidFill>
                <a:schemeClr val="tx1">
                  <a:alpha val="75000"/>
                </a:schemeClr>
              </a:solidFill>
              <a:prstDash val="dash"/>
            </a:ln>
            <a:effectLst/>
          </p:spPr>
        </p:cxnSp>
        <p:cxnSp>
          <p:nvCxnSpPr>
            <p:cNvPr id="1970" name="Curved Connector 163"/>
            <p:cNvCxnSpPr/>
            <p:nvPr/>
          </p:nvCxnSpPr>
          <p:spPr>
            <a:xfrm flipH="1" flipV="1">
              <a:off x="6398632" y="1251560"/>
              <a:ext cx="22719" cy="2715557"/>
            </a:xfrm>
            <a:prstGeom prst="straightConnector1">
              <a:avLst/>
            </a:prstGeom>
            <a:noFill/>
            <a:ln w="6350" cap="flat" cmpd="sng" algn="ctr">
              <a:solidFill>
                <a:schemeClr val="tx1">
                  <a:alpha val="75000"/>
                </a:schemeClr>
              </a:solidFill>
              <a:prstDash val="dash"/>
            </a:ln>
            <a:effectLst/>
          </p:spPr>
        </p:cxnSp>
        <p:cxnSp>
          <p:nvCxnSpPr>
            <p:cNvPr id="1971" name="Curved Connector 163"/>
            <p:cNvCxnSpPr/>
            <p:nvPr/>
          </p:nvCxnSpPr>
          <p:spPr>
            <a:xfrm flipV="1">
              <a:off x="5461261" y="1140292"/>
              <a:ext cx="937938" cy="2317640"/>
            </a:xfrm>
            <a:prstGeom prst="straightConnector1">
              <a:avLst/>
            </a:prstGeom>
            <a:noFill/>
            <a:ln w="6350" cap="flat" cmpd="sng" algn="ctr">
              <a:solidFill>
                <a:schemeClr val="tx1">
                  <a:alpha val="75000"/>
                </a:schemeClr>
              </a:solidFill>
              <a:prstDash val="dash"/>
            </a:ln>
            <a:effectLst/>
          </p:spPr>
        </p:cxnSp>
        <p:cxnSp>
          <p:nvCxnSpPr>
            <p:cNvPr id="1972" name="Curved Connector 89"/>
            <p:cNvCxnSpPr/>
            <p:nvPr/>
          </p:nvCxnSpPr>
          <p:spPr>
            <a:xfrm>
              <a:off x="6399199" y="1140292"/>
              <a:ext cx="983376" cy="2317640"/>
            </a:xfrm>
            <a:prstGeom prst="straightConnector1">
              <a:avLst/>
            </a:prstGeom>
            <a:noFill/>
            <a:ln w="6350" cap="flat" cmpd="sng" algn="ctr">
              <a:solidFill>
                <a:schemeClr val="tx1">
                  <a:alpha val="75000"/>
                </a:schemeClr>
              </a:solidFill>
              <a:prstDash val="dash"/>
            </a:ln>
            <a:effectLst/>
          </p:spPr>
        </p:cxnSp>
        <p:cxnSp>
          <p:nvCxnSpPr>
            <p:cNvPr id="1973" name="Curved Connector 163"/>
            <p:cNvCxnSpPr/>
            <p:nvPr/>
          </p:nvCxnSpPr>
          <p:spPr>
            <a:xfrm>
              <a:off x="5492559" y="1520174"/>
              <a:ext cx="1899151" cy="48848"/>
            </a:xfrm>
            <a:prstGeom prst="straightConnector1">
              <a:avLst/>
            </a:prstGeom>
            <a:noFill/>
            <a:ln w="6350" cap="flat" cmpd="sng" algn="ctr">
              <a:solidFill>
                <a:schemeClr val="tx1">
                  <a:alpha val="75000"/>
                </a:schemeClr>
              </a:solidFill>
              <a:prstDash val="dash"/>
            </a:ln>
            <a:effectLst/>
          </p:spPr>
        </p:cxnSp>
        <p:cxnSp>
          <p:nvCxnSpPr>
            <p:cNvPr id="1974" name="Curved Connector 163"/>
            <p:cNvCxnSpPr/>
            <p:nvPr/>
          </p:nvCxnSpPr>
          <p:spPr>
            <a:xfrm flipV="1">
              <a:off x="7382575" y="1569022"/>
              <a:ext cx="9135" cy="1888910"/>
            </a:xfrm>
            <a:prstGeom prst="straightConnector1">
              <a:avLst/>
            </a:prstGeom>
            <a:noFill/>
            <a:ln w="6350" cap="flat" cmpd="sng" algn="ctr">
              <a:solidFill>
                <a:schemeClr val="tx1">
                  <a:alpha val="75000"/>
                </a:schemeClr>
              </a:solidFill>
              <a:prstDash val="dash"/>
            </a:ln>
            <a:effectLst/>
          </p:spPr>
        </p:cxnSp>
        <p:cxnSp>
          <p:nvCxnSpPr>
            <p:cNvPr id="1975" name="Curved Connector 163"/>
            <p:cNvCxnSpPr/>
            <p:nvPr/>
          </p:nvCxnSpPr>
          <p:spPr>
            <a:xfrm>
              <a:off x="5492559" y="1520174"/>
              <a:ext cx="2287933" cy="977101"/>
            </a:xfrm>
            <a:prstGeom prst="straightConnector1">
              <a:avLst/>
            </a:prstGeom>
            <a:noFill/>
            <a:ln w="6350" cap="flat" cmpd="sng" algn="ctr">
              <a:solidFill>
                <a:schemeClr val="tx1">
                  <a:alpha val="75000"/>
                </a:schemeClr>
              </a:solidFill>
              <a:prstDash val="dash"/>
            </a:ln>
            <a:effectLst/>
          </p:spPr>
        </p:cxnSp>
        <p:cxnSp>
          <p:nvCxnSpPr>
            <p:cNvPr id="1976" name="Curved Connector 163"/>
            <p:cNvCxnSpPr/>
            <p:nvPr/>
          </p:nvCxnSpPr>
          <p:spPr>
            <a:xfrm flipV="1">
              <a:off x="5461261" y="2497275"/>
              <a:ext cx="2319231" cy="960657"/>
            </a:xfrm>
            <a:prstGeom prst="straightConnector1">
              <a:avLst/>
            </a:prstGeom>
            <a:noFill/>
            <a:ln w="6350" cap="flat" cmpd="sng" algn="ctr">
              <a:solidFill>
                <a:schemeClr val="tx1">
                  <a:alpha val="75000"/>
                </a:schemeClr>
              </a:solidFill>
              <a:prstDash val="dash"/>
            </a:ln>
            <a:effectLst/>
          </p:spPr>
        </p:cxnSp>
        <p:cxnSp>
          <p:nvCxnSpPr>
            <p:cNvPr id="1977" name="Curved Connector 163"/>
            <p:cNvCxnSpPr/>
            <p:nvPr/>
          </p:nvCxnSpPr>
          <p:spPr>
            <a:xfrm flipV="1">
              <a:off x="7382575" y="2497275"/>
              <a:ext cx="397917" cy="960657"/>
            </a:xfrm>
            <a:prstGeom prst="straightConnector1">
              <a:avLst/>
            </a:prstGeom>
            <a:noFill/>
            <a:ln w="6350" cap="flat" cmpd="sng" algn="ctr">
              <a:solidFill>
                <a:schemeClr val="tx1">
                  <a:alpha val="75000"/>
                </a:schemeClr>
              </a:solidFill>
              <a:prstDash val="dash"/>
            </a:ln>
            <a:effectLst/>
          </p:spPr>
        </p:cxnSp>
        <p:cxnSp>
          <p:nvCxnSpPr>
            <p:cNvPr id="1978" name="Curved Connector 163"/>
            <p:cNvCxnSpPr/>
            <p:nvPr/>
          </p:nvCxnSpPr>
          <p:spPr>
            <a:xfrm flipH="1">
              <a:off x="6421918" y="3457932"/>
              <a:ext cx="960657" cy="397917"/>
            </a:xfrm>
            <a:prstGeom prst="straightConnector1">
              <a:avLst/>
            </a:prstGeom>
            <a:noFill/>
            <a:ln w="6350" cap="flat" cmpd="sng" algn="ctr">
              <a:solidFill>
                <a:schemeClr val="tx1">
                  <a:alpha val="75000"/>
                </a:schemeClr>
              </a:solidFill>
              <a:prstDash val="dash"/>
            </a:ln>
            <a:effectLst/>
          </p:spPr>
        </p:cxnSp>
        <p:cxnSp>
          <p:nvCxnSpPr>
            <p:cNvPr id="1979" name="Curved Connector 163"/>
            <p:cNvCxnSpPr/>
            <p:nvPr/>
          </p:nvCxnSpPr>
          <p:spPr>
            <a:xfrm flipH="1" flipV="1">
              <a:off x="5492559" y="1520174"/>
              <a:ext cx="929359" cy="2335675"/>
            </a:xfrm>
            <a:prstGeom prst="straightConnector1">
              <a:avLst/>
            </a:prstGeom>
            <a:noFill/>
            <a:ln w="6350" cap="flat" cmpd="sng" algn="ctr">
              <a:solidFill>
                <a:schemeClr val="tx1">
                  <a:alpha val="75000"/>
                </a:schemeClr>
              </a:solidFill>
              <a:prstDash val="dash"/>
            </a:ln>
            <a:effectLst/>
          </p:spPr>
        </p:cxnSp>
      </p:grpSp>
      <p:sp>
        <p:nvSpPr>
          <p:cNvPr id="1980" name="Oval 1979"/>
          <p:cNvSpPr>
            <a:spLocks noChangeAspect="1"/>
          </p:cNvSpPr>
          <p:nvPr/>
        </p:nvSpPr>
        <p:spPr bwMode="auto">
          <a:xfrm>
            <a:off x="7478335" y="4427027"/>
            <a:ext cx="549460" cy="549603"/>
          </a:xfrm>
          <a:prstGeom prst="ellipse">
            <a:avLst/>
          </a:prstGeom>
          <a:solidFill>
            <a:srgbClr val="676767"/>
          </a:solidFill>
          <a:ln w="12700" cap="flat">
            <a:noFill/>
            <a:miter lim="800000"/>
            <a:headEnd type="none" w="med" len="med"/>
            <a:tailEnd type="none" w="med" len="med"/>
          </a:ln>
        </p:spPr>
        <p:txBody>
          <a:bodyPr lIns="121872" tIns="60936" rIns="121872" bIns="60936" rtlCol="0" anchor="ctr"/>
          <a:lstStyle/>
          <a:p>
            <a:pPr marL="0" marR="0" lvl="0" indent="0" algn="ctr" defTabSz="68554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rgbClr val="011B42"/>
              </a:solidFill>
              <a:effectLst/>
              <a:uLnTx/>
              <a:uFillTx/>
              <a:latin typeface="CiscoSansTT ExtraLight" panose="020B0303020201020303" pitchFamily="34" charset="0"/>
              <a:ea typeface="Arial" pitchFamily="-107" charset="0"/>
              <a:cs typeface="Arial" pitchFamily="-107" charset="0"/>
              <a:sym typeface="Arial" pitchFamily="-107" charset="0"/>
            </a:endParaRPr>
          </a:p>
        </p:txBody>
      </p:sp>
      <p:sp>
        <p:nvSpPr>
          <p:cNvPr id="1981" name="Oval 1980"/>
          <p:cNvSpPr>
            <a:spLocks noChangeAspect="1"/>
          </p:cNvSpPr>
          <p:nvPr/>
        </p:nvSpPr>
        <p:spPr bwMode="auto">
          <a:xfrm>
            <a:off x="1658760" y="3667387"/>
            <a:ext cx="549460" cy="549603"/>
          </a:xfrm>
          <a:prstGeom prst="ellipse">
            <a:avLst/>
          </a:prstGeom>
          <a:solidFill>
            <a:srgbClr val="676767"/>
          </a:solidFill>
          <a:ln w="12700" cap="flat">
            <a:noFill/>
            <a:miter lim="800000"/>
            <a:headEnd type="none" w="med" len="med"/>
            <a:tailEnd type="none" w="med" len="med"/>
          </a:ln>
        </p:spPr>
        <p:txBody>
          <a:bodyPr lIns="121872" tIns="60936" rIns="121872" bIns="60936" rtlCol="0" anchor="ctr"/>
          <a:lstStyle/>
          <a:p>
            <a:pPr marL="0" marR="0" lvl="0" indent="0" algn="ctr" defTabSz="68554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11B42"/>
              </a:solidFill>
              <a:effectLst/>
              <a:uLnTx/>
              <a:uFillTx/>
              <a:latin typeface="CiscoSansTT ExtraLight" panose="020B0303020201020303" pitchFamily="34" charset="0"/>
              <a:ea typeface="Arial" pitchFamily="-107" charset="0"/>
              <a:cs typeface="Arial" pitchFamily="-107" charset="0"/>
              <a:sym typeface="Arial" pitchFamily="-107" charset="0"/>
            </a:endParaRPr>
          </a:p>
        </p:txBody>
      </p:sp>
      <p:sp>
        <p:nvSpPr>
          <p:cNvPr id="1982" name="Oval 1981"/>
          <p:cNvSpPr>
            <a:spLocks noChangeAspect="1"/>
          </p:cNvSpPr>
          <p:nvPr/>
        </p:nvSpPr>
        <p:spPr bwMode="auto">
          <a:xfrm>
            <a:off x="2232462" y="2621731"/>
            <a:ext cx="549460" cy="549603"/>
          </a:xfrm>
          <a:prstGeom prst="ellipse">
            <a:avLst/>
          </a:prstGeom>
          <a:solidFill>
            <a:srgbClr val="D71F13"/>
          </a:solidFill>
          <a:ln w="25400" cap="flat" cmpd="sng" algn="ctr">
            <a:noFill/>
            <a:prstDash val="solid"/>
          </a:ln>
          <a:effectLst/>
        </p:spPr>
        <p:txBody>
          <a:bodyPr lIns="121872" tIns="60936" rIns="121872" bIns="60936" rtlCol="0" anchor="ctr"/>
          <a:lstStyle/>
          <a:p>
            <a:pPr marL="0" marR="0" lvl="0" indent="0" algn="ctr" defTabSz="1218733"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11B42"/>
              </a:solidFill>
              <a:effectLst/>
              <a:uLnTx/>
              <a:uFillTx/>
              <a:latin typeface="CiscoSansTT ExtraLight" panose="020B0303020201020303" pitchFamily="34" charset="0"/>
              <a:ea typeface="+mn-ea"/>
              <a:cs typeface="+mn-cs"/>
              <a:sym typeface="Arial" pitchFamily="-107" charset="0"/>
            </a:endParaRPr>
          </a:p>
        </p:txBody>
      </p:sp>
      <p:sp>
        <p:nvSpPr>
          <p:cNvPr id="1983" name="Oval 1982"/>
          <p:cNvSpPr>
            <a:spLocks noChangeAspect="1"/>
          </p:cNvSpPr>
          <p:nvPr/>
        </p:nvSpPr>
        <p:spPr bwMode="auto">
          <a:xfrm>
            <a:off x="1279616" y="4462973"/>
            <a:ext cx="549460" cy="549603"/>
          </a:xfrm>
          <a:prstGeom prst="ellipse">
            <a:avLst/>
          </a:prstGeom>
          <a:solidFill>
            <a:srgbClr val="D71F13"/>
          </a:solidFill>
          <a:ln w="12700" cap="flat">
            <a:noFill/>
            <a:miter lim="800000"/>
            <a:headEnd type="none" w="med" len="med"/>
            <a:tailEnd type="none" w="med" len="med"/>
          </a:ln>
        </p:spPr>
        <p:txBody>
          <a:bodyPr lIns="121872" tIns="60936" rIns="121872" bIns="60936" rtlCol="0" anchor="ctr"/>
          <a:lstStyle/>
          <a:p>
            <a:pPr marL="0" marR="0" lvl="0" indent="0" algn="ctr" defTabSz="68554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11B42"/>
              </a:solidFill>
              <a:effectLst/>
              <a:uLnTx/>
              <a:uFillTx/>
              <a:latin typeface="CiscoSansTT ExtraLight" panose="020B0303020201020303" pitchFamily="34" charset="0"/>
              <a:ea typeface="Arial" pitchFamily="-107" charset="0"/>
              <a:cs typeface="Arial" pitchFamily="-107" charset="0"/>
              <a:sym typeface="Arial" pitchFamily="-107" charset="0"/>
            </a:endParaRPr>
          </a:p>
        </p:txBody>
      </p:sp>
      <p:sp>
        <p:nvSpPr>
          <p:cNvPr id="1985" name="Oval 1984"/>
          <p:cNvSpPr>
            <a:spLocks noChangeAspect="1"/>
          </p:cNvSpPr>
          <p:nvPr/>
        </p:nvSpPr>
        <p:spPr bwMode="auto">
          <a:xfrm>
            <a:off x="3256904" y="2141755"/>
            <a:ext cx="549460" cy="549603"/>
          </a:xfrm>
          <a:prstGeom prst="ellipse">
            <a:avLst/>
          </a:prstGeom>
          <a:solidFill>
            <a:srgbClr val="676767"/>
          </a:solidFill>
          <a:ln w="12700" cap="flat">
            <a:noFill/>
            <a:miter lim="800000"/>
            <a:headEnd type="none" w="med" len="med"/>
            <a:tailEnd type="none" w="med" len="med"/>
          </a:ln>
        </p:spPr>
        <p:txBody>
          <a:bodyPr lIns="121872" tIns="60936" rIns="121872" bIns="60936" rtlCol="0" anchor="ctr"/>
          <a:lstStyle/>
          <a:p>
            <a:pPr marL="0" marR="0" lvl="0" indent="0" algn="ctr" defTabSz="68554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11B42"/>
              </a:solidFill>
              <a:effectLst/>
              <a:uLnTx/>
              <a:uFillTx/>
              <a:latin typeface="CiscoSansTT ExtraLight" panose="020B0303020201020303" pitchFamily="34" charset="0"/>
              <a:ea typeface="Arial" pitchFamily="-107" charset="0"/>
              <a:cs typeface="Arial" pitchFamily="-107" charset="0"/>
              <a:sym typeface="Arial" pitchFamily="-107" charset="0"/>
            </a:endParaRPr>
          </a:p>
        </p:txBody>
      </p:sp>
      <p:sp>
        <p:nvSpPr>
          <p:cNvPr id="1986" name="Oval 1985"/>
          <p:cNvSpPr>
            <a:spLocks noChangeAspect="1"/>
          </p:cNvSpPr>
          <p:nvPr/>
        </p:nvSpPr>
        <p:spPr bwMode="auto">
          <a:xfrm>
            <a:off x="6462181" y="2656803"/>
            <a:ext cx="549460" cy="549603"/>
          </a:xfrm>
          <a:prstGeom prst="ellipse">
            <a:avLst/>
          </a:prstGeom>
          <a:solidFill>
            <a:srgbClr val="192954"/>
          </a:solidFill>
          <a:ln w="12700" cap="flat">
            <a:noFill/>
            <a:miter lim="800000"/>
            <a:headEnd type="none" w="med" len="med"/>
            <a:tailEnd type="none" w="med" len="med"/>
          </a:ln>
        </p:spPr>
        <p:txBody>
          <a:bodyPr lIns="121872" tIns="60936" rIns="121872" bIns="60936" rtlCol="0" anchor="ctr"/>
          <a:lstStyle/>
          <a:p>
            <a:pPr marL="0" marR="0" lvl="0" indent="0" algn="ctr" defTabSz="68554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11B42"/>
              </a:solidFill>
              <a:effectLst/>
              <a:uLnTx/>
              <a:uFillTx/>
              <a:latin typeface="CiscoSansTT ExtraLight" panose="020B0303020201020303" pitchFamily="34" charset="0"/>
              <a:ea typeface="Arial" pitchFamily="-107" charset="0"/>
              <a:cs typeface="Arial" pitchFamily="-107" charset="0"/>
              <a:sym typeface="Arial" pitchFamily="-107" charset="0"/>
            </a:endParaRPr>
          </a:p>
        </p:txBody>
      </p:sp>
      <p:sp>
        <p:nvSpPr>
          <p:cNvPr id="1987" name="Oval 1986"/>
          <p:cNvSpPr>
            <a:spLocks noChangeAspect="1"/>
          </p:cNvSpPr>
          <p:nvPr/>
        </p:nvSpPr>
        <p:spPr bwMode="auto">
          <a:xfrm>
            <a:off x="7020832" y="3544123"/>
            <a:ext cx="549460" cy="549603"/>
          </a:xfrm>
          <a:prstGeom prst="ellipse">
            <a:avLst/>
          </a:prstGeom>
          <a:solidFill>
            <a:srgbClr val="676767"/>
          </a:solidFill>
          <a:ln w="12700" cap="flat">
            <a:noFill/>
            <a:miter lim="800000"/>
            <a:headEnd type="none" w="med" len="med"/>
            <a:tailEnd type="none" w="med" len="med"/>
          </a:ln>
        </p:spPr>
        <p:txBody>
          <a:bodyPr lIns="121872" tIns="60936" rIns="121872" bIns="60936" rtlCol="0" anchor="ctr"/>
          <a:lstStyle/>
          <a:p>
            <a:pPr marL="0" marR="0" lvl="0" indent="0" algn="ctr" defTabSz="68554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11B42"/>
              </a:solidFill>
              <a:effectLst/>
              <a:uLnTx/>
              <a:uFillTx/>
              <a:latin typeface="CiscoSansTT ExtraLight" panose="020B0303020201020303" pitchFamily="34" charset="0"/>
              <a:ea typeface="Arial" pitchFamily="-107" charset="0"/>
              <a:cs typeface="Arial" pitchFamily="-107" charset="0"/>
              <a:sym typeface="Arial" pitchFamily="-107" charset="0"/>
            </a:endParaRPr>
          </a:p>
        </p:txBody>
      </p:sp>
      <p:sp>
        <p:nvSpPr>
          <p:cNvPr id="1988" name="Rectangle 1987"/>
          <p:cNvSpPr/>
          <p:nvPr/>
        </p:nvSpPr>
        <p:spPr>
          <a:xfrm>
            <a:off x="2365910" y="1925367"/>
            <a:ext cx="1033520" cy="482413"/>
          </a:xfrm>
          <a:prstGeom prst="rect">
            <a:avLst/>
          </a:prstGeom>
        </p:spPr>
        <p:txBody>
          <a:bodyPr wrap="square" lIns="121872" tIns="60936" rIns="121872" bIns="60936" anchor="ctr">
            <a:noAutofit/>
          </a:bodyPr>
          <a:lstStyle/>
          <a:p>
            <a:pPr algn="ctr" defTabSz="609085" fontAlgn="auto">
              <a:spcBef>
                <a:spcPts val="0"/>
              </a:spcBef>
              <a:spcAft>
                <a:spcPts val="0"/>
              </a:spcAft>
              <a:defRPr/>
            </a:pPr>
            <a:r>
              <a:rPr lang="en-US" sz="1700" kern="0" dirty="0">
                <a:latin typeface="CiscoSansTT ExtraLight" panose="020B0303020201020303" pitchFamily="34" charset="0"/>
                <a:ea typeface="+mn-ea"/>
                <a:cs typeface="CiscoSansTT Light"/>
              </a:rPr>
              <a:t>UTM</a:t>
            </a:r>
          </a:p>
        </p:txBody>
      </p:sp>
      <p:grpSp>
        <p:nvGrpSpPr>
          <p:cNvPr id="1989" name="Group 1988"/>
          <p:cNvGrpSpPr>
            <a:grpSpLocks noChangeAspect="1"/>
          </p:cNvGrpSpPr>
          <p:nvPr/>
        </p:nvGrpSpPr>
        <p:grpSpPr>
          <a:xfrm>
            <a:off x="3392940" y="2271731"/>
            <a:ext cx="291102" cy="274801"/>
            <a:chOff x="6708881" y="680888"/>
            <a:chExt cx="384277" cy="362666"/>
          </a:xfrm>
          <a:solidFill>
            <a:srgbClr val="FFFFFF"/>
          </a:solidFill>
        </p:grpSpPr>
        <p:sp>
          <p:nvSpPr>
            <p:cNvPr id="1990" name="Freeform 15"/>
            <p:cNvSpPr>
              <a:spLocks noEditPoints="1"/>
            </p:cNvSpPr>
            <p:nvPr/>
          </p:nvSpPr>
          <p:spPr bwMode="auto">
            <a:xfrm>
              <a:off x="6708881" y="959749"/>
              <a:ext cx="384277" cy="83805"/>
            </a:xfrm>
            <a:custGeom>
              <a:avLst/>
              <a:gdLst>
                <a:gd name="T0" fmla="*/ 20 w 1353"/>
                <a:gd name="T1" fmla="*/ 295 h 295"/>
                <a:gd name="T2" fmla="*/ 20 w 1353"/>
                <a:gd name="T3" fmla="*/ 0 h 295"/>
                <a:gd name="T4" fmla="*/ 1353 w 1353"/>
                <a:gd name="T5" fmla="*/ 275 h 295"/>
                <a:gd name="T6" fmla="*/ 1006 w 1353"/>
                <a:gd name="T7" fmla="*/ 110 h 295"/>
                <a:gd name="T8" fmla="*/ 1063 w 1353"/>
                <a:gd name="T9" fmla="*/ 72 h 295"/>
                <a:gd name="T10" fmla="*/ 252 w 1353"/>
                <a:gd name="T11" fmla="*/ 110 h 295"/>
                <a:gd name="T12" fmla="*/ 310 w 1353"/>
                <a:gd name="T13" fmla="*/ 72 h 295"/>
                <a:gd name="T14" fmla="*/ 346 w 1353"/>
                <a:gd name="T15" fmla="*/ 110 h 295"/>
                <a:gd name="T16" fmla="*/ 404 w 1353"/>
                <a:gd name="T17" fmla="*/ 72 h 295"/>
                <a:gd name="T18" fmla="*/ 440 w 1353"/>
                <a:gd name="T19" fmla="*/ 110 h 295"/>
                <a:gd name="T20" fmla="*/ 498 w 1353"/>
                <a:gd name="T21" fmla="*/ 72 h 295"/>
                <a:gd name="T22" fmla="*/ 535 w 1353"/>
                <a:gd name="T23" fmla="*/ 110 h 295"/>
                <a:gd name="T24" fmla="*/ 592 w 1353"/>
                <a:gd name="T25" fmla="*/ 72 h 295"/>
                <a:gd name="T26" fmla="*/ 629 w 1353"/>
                <a:gd name="T27" fmla="*/ 110 h 295"/>
                <a:gd name="T28" fmla="*/ 686 w 1353"/>
                <a:gd name="T29" fmla="*/ 72 h 295"/>
                <a:gd name="T30" fmla="*/ 723 w 1353"/>
                <a:gd name="T31" fmla="*/ 110 h 295"/>
                <a:gd name="T32" fmla="*/ 781 w 1353"/>
                <a:gd name="T33" fmla="*/ 72 h 295"/>
                <a:gd name="T34" fmla="*/ 817 w 1353"/>
                <a:gd name="T35" fmla="*/ 110 h 295"/>
                <a:gd name="T36" fmla="*/ 875 w 1353"/>
                <a:gd name="T37" fmla="*/ 72 h 295"/>
                <a:gd name="T38" fmla="*/ 911 w 1353"/>
                <a:gd name="T39" fmla="*/ 110 h 295"/>
                <a:gd name="T40" fmla="*/ 969 w 1353"/>
                <a:gd name="T41" fmla="*/ 72 h 295"/>
                <a:gd name="T42" fmla="*/ 1100 w 1353"/>
                <a:gd name="T43" fmla="*/ 110 h 295"/>
                <a:gd name="T44" fmla="*/ 1157 w 1353"/>
                <a:gd name="T45" fmla="*/ 72 h 295"/>
                <a:gd name="T46" fmla="*/ 1194 w 1353"/>
                <a:gd name="T47" fmla="*/ 110 h 295"/>
                <a:gd name="T48" fmla="*/ 1251 w 1353"/>
                <a:gd name="T49" fmla="*/ 72 h 295"/>
                <a:gd name="T50" fmla="*/ 1004 w 1353"/>
                <a:gd name="T51" fmla="*/ 207 h 295"/>
                <a:gd name="T52" fmla="*/ 1062 w 1353"/>
                <a:gd name="T53" fmla="*/ 169 h 295"/>
                <a:gd name="T54" fmla="*/ 251 w 1353"/>
                <a:gd name="T55" fmla="*/ 207 h 295"/>
                <a:gd name="T56" fmla="*/ 309 w 1353"/>
                <a:gd name="T57" fmla="*/ 169 h 295"/>
                <a:gd name="T58" fmla="*/ 345 w 1353"/>
                <a:gd name="T59" fmla="*/ 207 h 295"/>
                <a:gd name="T60" fmla="*/ 403 w 1353"/>
                <a:gd name="T61" fmla="*/ 169 h 295"/>
                <a:gd name="T62" fmla="*/ 439 w 1353"/>
                <a:gd name="T63" fmla="*/ 207 h 295"/>
                <a:gd name="T64" fmla="*/ 497 w 1353"/>
                <a:gd name="T65" fmla="*/ 169 h 295"/>
                <a:gd name="T66" fmla="*/ 534 w 1353"/>
                <a:gd name="T67" fmla="*/ 207 h 295"/>
                <a:gd name="T68" fmla="*/ 591 w 1353"/>
                <a:gd name="T69" fmla="*/ 169 h 295"/>
                <a:gd name="T70" fmla="*/ 628 w 1353"/>
                <a:gd name="T71" fmla="*/ 207 h 295"/>
                <a:gd name="T72" fmla="*/ 685 w 1353"/>
                <a:gd name="T73" fmla="*/ 169 h 295"/>
                <a:gd name="T74" fmla="*/ 722 w 1353"/>
                <a:gd name="T75" fmla="*/ 207 h 295"/>
                <a:gd name="T76" fmla="*/ 779 w 1353"/>
                <a:gd name="T77" fmla="*/ 169 h 295"/>
                <a:gd name="T78" fmla="*/ 816 w 1353"/>
                <a:gd name="T79" fmla="*/ 207 h 295"/>
                <a:gd name="T80" fmla="*/ 874 w 1353"/>
                <a:gd name="T81" fmla="*/ 169 h 295"/>
                <a:gd name="T82" fmla="*/ 910 w 1353"/>
                <a:gd name="T83" fmla="*/ 207 h 295"/>
                <a:gd name="T84" fmla="*/ 968 w 1353"/>
                <a:gd name="T85" fmla="*/ 169 h 295"/>
                <a:gd name="T86" fmla="*/ 1099 w 1353"/>
                <a:gd name="T87" fmla="*/ 207 h 295"/>
                <a:gd name="T88" fmla="*/ 1156 w 1353"/>
                <a:gd name="T89" fmla="*/ 169 h 295"/>
                <a:gd name="T90" fmla="*/ 1193 w 1353"/>
                <a:gd name="T91" fmla="*/ 207 h 295"/>
                <a:gd name="T92" fmla="*/ 1250 w 1353"/>
                <a:gd name="T93" fmla="*/ 169 h 295"/>
                <a:gd name="T94" fmla="*/ 115 w 1353"/>
                <a:gd name="T95" fmla="*/ 17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3" h="295">
                  <a:moveTo>
                    <a:pt x="1353" y="275"/>
                  </a:moveTo>
                  <a:cubicBezTo>
                    <a:pt x="1353" y="286"/>
                    <a:pt x="1344" y="295"/>
                    <a:pt x="1333" y="295"/>
                  </a:cubicBezTo>
                  <a:cubicBezTo>
                    <a:pt x="20" y="295"/>
                    <a:pt x="20" y="295"/>
                    <a:pt x="20" y="295"/>
                  </a:cubicBezTo>
                  <a:cubicBezTo>
                    <a:pt x="9" y="295"/>
                    <a:pt x="0" y="286"/>
                    <a:pt x="0" y="275"/>
                  </a:cubicBezTo>
                  <a:cubicBezTo>
                    <a:pt x="0" y="20"/>
                    <a:pt x="0" y="20"/>
                    <a:pt x="0" y="20"/>
                  </a:cubicBezTo>
                  <a:cubicBezTo>
                    <a:pt x="0" y="9"/>
                    <a:pt x="9" y="0"/>
                    <a:pt x="20" y="0"/>
                  </a:cubicBezTo>
                  <a:cubicBezTo>
                    <a:pt x="1333" y="0"/>
                    <a:pt x="1333" y="0"/>
                    <a:pt x="1333" y="0"/>
                  </a:cubicBezTo>
                  <a:cubicBezTo>
                    <a:pt x="1344" y="0"/>
                    <a:pt x="1353" y="9"/>
                    <a:pt x="1353" y="20"/>
                  </a:cubicBezTo>
                  <a:lnTo>
                    <a:pt x="1353" y="275"/>
                  </a:lnTo>
                  <a:close/>
                  <a:moveTo>
                    <a:pt x="1063" y="72"/>
                  </a:moveTo>
                  <a:cubicBezTo>
                    <a:pt x="1006" y="72"/>
                    <a:pt x="1006" y="72"/>
                    <a:pt x="1006" y="72"/>
                  </a:cubicBezTo>
                  <a:cubicBezTo>
                    <a:pt x="1006" y="110"/>
                    <a:pt x="1006" y="110"/>
                    <a:pt x="1006" y="110"/>
                  </a:cubicBezTo>
                  <a:cubicBezTo>
                    <a:pt x="1032" y="125"/>
                    <a:pt x="1032" y="125"/>
                    <a:pt x="1032" y="125"/>
                  </a:cubicBezTo>
                  <a:cubicBezTo>
                    <a:pt x="1063" y="110"/>
                    <a:pt x="1063" y="110"/>
                    <a:pt x="1063" y="110"/>
                  </a:cubicBezTo>
                  <a:lnTo>
                    <a:pt x="1063" y="72"/>
                  </a:lnTo>
                  <a:close/>
                  <a:moveTo>
                    <a:pt x="310" y="72"/>
                  </a:moveTo>
                  <a:cubicBezTo>
                    <a:pt x="252" y="72"/>
                    <a:pt x="252" y="72"/>
                    <a:pt x="252" y="72"/>
                  </a:cubicBezTo>
                  <a:cubicBezTo>
                    <a:pt x="252" y="110"/>
                    <a:pt x="252" y="110"/>
                    <a:pt x="252" y="110"/>
                  </a:cubicBezTo>
                  <a:cubicBezTo>
                    <a:pt x="279" y="125"/>
                    <a:pt x="279" y="125"/>
                    <a:pt x="279" y="125"/>
                  </a:cubicBezTo>
                  <a:cubicBezTo>
                    <a:pt x="310" y="110"/>
                    <a:pt x="310" y="110"/>
                    <a:pt x="310" y="110"/>
                  </a:cubicBezTo>
                  <a:lnTo>
                    <a:pt x="310" y="72"/>
                  </a:lnTo>
                  <a:close/>
                  <a:moveTo>
                    <a:pt x="404" y="72"/>
                  </a:moveTo>
                  <a:cubicBezTo>
                    <a:pt x="346" y="72"/>
                    <a:pt x="346" y="72"/>
                    <a:pt x="346" y="72"/>
                  </a:cubicBezTo>
                  <a:cubicBezTo>
                    <a:pt x="346" y="110"/>
                    <a:pt x="346" y="110"/>
                    <a:pt x="346" y="110"/>
                  </a:cubicBezTo>
                  <a:cubicBezTo>
                    <a:pt x="373" y="125"/>
                    <a:pt x="373" y="125"/>
                    <a:pt x="373" y="125"/>
                  </a:cubicBezTo>
                  <a:cubicBezTo>
                    <a:pt x="404" y="110"/>
                    <a:pt x="404" y="110"/>
                    <a:pt x="404" y="110"/>
                  </a:cubicBezTo>
                  <a:lnTo>
                    <a:pt x="404" y="72"/>
                  </a:lnTo>
                  <a:close/>
                  <a:moveTo>
                    <a:pt x="498" y="72"/>
                  </a:moveTo>
                  <a:cubicBezTo>
                    <a:pt x="440" y="72"/>
                    <a:pt x="440" y="72"/>
                    <a:pt x="440" y="72"/>
                  </a:cubicBezTo>
                  <a:cubicBezTo>
                    <a:pt x="440" y="110"/>
                    <a:pt x="440" y="110"/>
                    <a:pt x="440" y="110"/>
                  </a:cubicBezTo>
                  <a:cubicBezTo>
                    <a:pt x="467" y="125"/>
                    <a:pt x="467" y="125"/>
                    <a:pt x="467" y="125"/>
                  </a:cubicBezTo>
                  <a:cubicBezTo>
                    <a:pt x="498" y="110"/>
                    <a:pt x="498" y="110"/>
                    <a:pt x="498" y="110"/>
                  </a:cubicBezTo>
                  <a:lnTo>
                    <a:pt x="498" y="72"/>
                  </a:lnTo>
                  <a:close/>
                  <a:moveTo>
                    <a:pt x="592" y="72"/>
                  </a:moveTo>
                  <a:cubicBezTo>
                    <a:pt x="535" y="72"/>
                    <a:pt x="535" y="72"/>
                    <a:pt x="535" y="72"/>
                  </a:cubicBezTo>
                  <a:cubicBezTo>
                    <a:pt x="535" y="110"/>
                    <a:pt x="535" y="110"/>
                    <a:pt x="535" y="110"/>
                  </a:cubicBezTo>
                  <a:cubicBezTo>
                    <a:pt x="562" y="125"/>
                    <a:pt x="562" y="125"/>
                    <a:pt x="562" y="125"/>
                  </a:cubicBezTo>
                  <a:cubicBezTo>
                    <a:pt x="592" y="110"/>
                    <a:pt x="592" y="110"/>
                    <a:pt x="592" y="110"/>
                  </a:cubicBezTo>
                  <a:lnTo>
                    <a:pt x="592" y="72"/>
                  </a:lnTo>
                  <a:close/>
                  <a:moveTo>
                    <a:pt x="686" y="72"/>
                  </a:moveTo>
                  <a:cubicBezTo>
                    <a:pt x="629" y="72"/>
                    <a:pt x="629" y="72"/>
                    <a:pt x="629" y="72"/>
                  </a:cubicBezTo>
                  <a:cubicBezTo>
                    <a:pt x="629" y="110"/>
                    <a:pt x="629" y="110"/>
                    <a:pt x="629" y="110"/>
                  </a:cubicBezTo>
                  <a:cubicBezTo>
                    <a:pt x="656" y="125"/>
                    <a:pt x="656" y="125"/>
                    <a:pt x="656" y="125"/>
                  </a:cubicBezTo>
                  <a:cubicBezTo>
                    <a:pt x="686" y="110"/>
                    <a:pt x="686" y="110"/>
                    <a:pt x="686" y="110"/>
                  </a:cubicBezTo>
                  <a:lnTo>
                    <a:pt x="686" y="72"/>
                  </a:lnTo>
                  <a:close/>
                  <a:moveTo>
                    <a:pt x="781" y="72"/>
                  </a:moveTo>
                  <a:cubicBezTo>
                    <a:pt x="723" y="72"/>
                    <a:pt x="723" y="72"/>
                    <a:pt x="723" y="72"/>
                  </a:cubicBezTo>
                  <a:cubicBezTo>
                    <a:pt x="723" y="110"/>
                    <a:pt x="723" y="110"/>
                    <a:pt x="723" y="110"/>
                  </a:cubicBezTo>
                  <a:cubicBezTo>
                    <a:pt x="750" y="125"/>
                    <a:pt x="750" y="125"/>
                    <a:pt x="750" y="125"/>
                  </a:cubicBezTo>
                  <a:cubicBezTo>
                    <a:pt x="781" y="110"/>
                    <a:pt x="781" y="110"/>
                    <a:pt x="781" y="110"/>
                  </a:cubicBezTo>
                  <a:lnTo>
                    <a:pt x="781" y="72"/>
                  </a:lnTo>
                  <a:close/>
                  <a:moveTo>
                    <a:pt x="875" y="72"/>
                  </a:moveTo>
                  <a:cubicBezTo>
                    <a:pt x="817" y="72"/>
                    <a:pt x="817" y="72"/>
                    <a:pt x="817" y="72"/>
                  </a:cubicBezTo>
                  <a:cubicBezTo>
                    <a:pt x="817" y="110"/>
                    <a:pt x="817" y="110"/>
                    <a:pt x="817" y="110"/>
                  </a:cubicBezTo>
                  <a:cubicBezTo>
                    <a:pt x="844" y="125"/>
                    <a:pt x="844" y="125"/>
                    <a:pt x="844" y="125"/>
                  </a:cubicBezTo>
                  <a:cubicBezTo>
                    <a:pt x="875" y="110"/>
                    <a:pt x="875" y="110"/>
                    <a:pt x="875" y="110"/>
                  </a:cubicBezTo>
                  <a:lnTo>
                    <a:pt x="875" y="72"/>
                  </a:lnTo>
                  <a:close/>
                  <a:moveTo>
                    <a:pt x="969" y="72"/>
                  </a:moveTo>
                  <a:cubicBezTo>
                    <a:pt x="911" y="72"/>
                    <a:pt x="911" y="72"/>
                    <a:pt x="911" y="72"/>
                  </a:cubicBezTo>
                  <a:cubicBezTo>
                    <a:pt x="911" y="110"/>
                    <a:pt x="911" y="110"/>
                    <a:pt x="911" y="110"/>
                  </a:cubicBezTo>
                  <a:cubicBezTo>
                    <a:pt x="938" y="125"/>
                    <a:pt x="938" y="125"/>
                    <a:pt x="938" y="125"/>
                  </a:cubicBezTo>
                  <a:cubicBezTo>
                    <a:pt x="969" y="110"/>
                    <a:pt x="969" y="110"/>
                    <a:pt x="969" y="110"/>
                  </a:cubicBezTo>
                  <a:lnTo>
                    <a:pt x="969" y="72"/>
                  </a:lnTo>
                  <a:close/>
                  <a:moveTo>
                    <a:pt x="1157" y="72"/>
                  </a:moveTo>
                  <a:cubicBezTo>
                    <a:pt x="1100" y="72"/>
                    <a:pt x="1100" y="72"/>
                    <a:pt x="1100" y="72"/>
                  </a:cubicBezTo>
                  <a:cubicBezTo>
                    <a:pt x="1100" y="110"/>
                    <a:pt x="1100" y="110"/>
                    <a:pt x="1100" y="110"/>
                  </a:cubicBezTo>
                  <a:cubicBezTo>
                    <a:pt x="1127" y="125"/>
                    <a:pt x="1127" y="125"/>
                    <a:pt x="1127" y="125"/>
                  </a:cubicBezTo>
                  <a:cubicBezTo>
                    <a:pt x="1157" y="110"/>
                    <a:pt x="1157" y="110"/>
                    <a:pt x="1157" y="110"/>
                  </a:cubicBezTo>
                  <a:lnTo>
                    <a:pt x="1157" y="72"/>
                  </a:lnTo>
                  <a:close/>
                  <a:moveTo>
                    <a:pt x="1251" y="72"/>
                  </a:moveTo>
                  <a:cubicBezTo>
                    <a:pt x="1194" y="72"/>
                    <a:pt x="1194" y="72"/>
                    <a:pt x="1194" y="72"/>
                  </a:cubicBezTo>
                  <a:cubicBezTo>
                    <a:pt x="1194" y="110"/>
                    <a:pt x="1194" y="110"/>
                    <a:pt x="1194" y="110"/>
                  </a:cubicBezTo>
                  <a:cubicBezTo>
                    <a:pt x="1221" y="125"/>
                    <a:pt x="1221" y="125"/>
                    <a:pt x="1221" y="125"/>
                  </a:cubicBezTo>
                  <a:cubicBezTo>
                    <a:pt x="1251" y="110"/>
                    <a:pt x="1251" y="110"/>
                    <a:pt x="1251" y="110"/>
                  </a:cubicBezTo>
                  <a:lnTo>
                    <a:pt x="1251" y="72"/>
                  </a:lnTo>
                  <a:close/>
                  <a:moveTo>
                    <a:pt x="1062" y="169"/>
                  </a:moveTo>
                  <a:cubicBezTo>
                    <a:pt x="1004" y="169"/>
                    <a:pt x="1004" y="169"/>
                    <a:pt x="1004" y="169"/>
                  </a:cubicBezTo>
                  <a:cubicBezTo>
                    <a:pt x="1004" y="207"/>
                    <a:pt x="1004" y="207"/>
                    <a:pt x="1004" y="207"/>
                  </a:cubicBezTo>
                  <a:cubicBezTo>
                    <a:pt x="1031" y="222"/>
                    <a:pt x="1031" y="222"/>
                    <a:pt x="1031" y="222"/>
                  </a:cubicBezTo>
                  <a:cubicBezTo>
                    <a:pt x="1062" y="207"/>
                    <a:pt x="1062" y="207"/>
                    <a:pt x="1062" y="207"/>
                  </a:cubicBezTo>
                  <a:lnTo>
                    <a:pt x="1062" y="169"/>
                  </a:lnTo>
                  <a:close/>
                  <a:moveTo>
                    <a:pt x="309" y="169"/>
                  </a:moveTo>
                  <a:cubicBezTo>
                    <a:pt x="251" y="169"/>
                    <a:pt x="251" y="169"/>
                    <a:pt x="251" y="169"/>
                  </a:cubicBezTo>
                  <a:cubicBezTo>
                    <a:pt x="251" y="207"/>
                    <a:pt x="251" y="207"/>
                    <a:pt x="251" y="207"/>
                  </a:cubicBezTo>
                  <a:cubicBezTo>
                    <a:pt x="278" y="222"/>
                    <a:pt x="278" y="222"/>
                    <a:pt x="278" y="222"/>
                  </a:cubicBezTo>
                  <a:cubicBezTo>
                    <a:pt x="309" y="207"/>
                    <a:pt x="309" y="207"/>
                    <a:pt x="309" y="207"/>
                  </a:cubicBezTo>
                  <a:lnTo>
                    <a:pt x="309" y="169"/>
                  </a:lnTo>
                  <a:close/>
                  <a:moveTo>
                    <a:pt x="403" y="169"/>
                  </a:moveTo>
                  <a:cubicBezTo>
                    <a:pt x="345" y="169"/>
                    <a:pt x="345" y="169"/>
                    <a:pt x="345" y="169"/>
                  </a:cubicBezTo>
                  <a:cubicBezTo>
                    <a:pt x="345" y="207"/>
                    <a:pt x="345" y="207"/>
                    <a:pt x="345" y="207"/>
                  </a:cubicBezTo>
                  <a:cubicBezTo>
                    <a:pt x="372" y="222"/>
                    <a:pt x="372" y="222"/>
                    <a:pt x="372" y="222"/>
                  </a:cubicBezTo>
                  <a:cubicBezTo>
                    <a:pt x="403" y="207"/>
                    <a:pt x="403" y="207"/>
                    <a:pt x="403" y="207"/>
                  </a:cubicBezTo>
                  <a:lnTo>
                    <a:pt x="403" y="169"/>
                  </a:lnTo>
                  <a:close/>
                  <a:moveTo>
                    <a:pt x="497" y="169"/>
                  </a:moveTo>
                  <a:cubicBezTo>
                    <a:pt x="439" y="169"/>
                    <a:pt x="439" y="169"/>
                    <a:pt x="439" y="169"/>
                  </a:cubicBezTo>
                  <a:cubicBezTo>
                    <a:pt x="439" y="207"/>
                    <a:pt x="439" y="207"/>
                    <a:pt x="439" y="207"/>
                  </a:cubicBezTo>
                  <a:cubicBezTo>
                    <a:pt x="466" y="222"/>
                    <a:pt x="466" y="222"/>
                    <a:pt x="466" y="222"/>
                  </a:cubicBezTo>
                  <a:cubicBezTo>
                    <a:pt x="497" y="207"/>
                    <a:pt x="497" y="207"/>
                    <a:pt x="497" y="207"/>
                  </a:cubicBezTo>
                  <a:lnTo>
                    <a:pt x="497" y="169"/>
                  </a:lnTo>
                  <a:close/>
                  <a:moveTo>
                    <a:pt x="591" y="169"/>
                  </a:moveTo>
                  <a:cubicBezTo>
                    <a:pt x="534" y="169"/>
                    <a:pt x="534" y="169"/>
                    <a:pt x="534" y="169"/>
                  </a:cubicBezTo>
                  <a:cubicBezTo>
                    <a:pt x="534" y="207"/>
                    <a:pt x="534" y="207"/>
                    <a:pt x="534" y="207"/>
                  </a:cubicBezTo>
                  <a:cubicBezTo>
                    <a:pt x="560" y="222"/>
                    <a:pt x="560" y="222"/>
                    <a:pt x="560" y="222"/>
                  </a:cubicBezTo>
                  <a:cubicBezTo>
                    <a:pt x="591" y="207"/>
                    <a:pt x="591" y="207"/>
                    <a:pt x="591" y="207"/>
                  </a:cubicBezTo>
                  <a:lnTo>
                    <a:pt x="591" y="169"/>
                  </a:lnTo>
                  <a:close/>
                  <a:moveTo>
                    <a:pt x="685" y="169"/>
                  </a:moveTo>
                  <a:cubicBezTo>
                    <a:pt x="628" y="169"/>
                    <a:pt x="628" y="169"/>
                    <a:pt x="628" y="169"/>
                  </a:cubicBezTo>
                  <a:cubicBezTo>
                    <a:pt x="628" y="207"/>
                    <a:pt x="628" y="207"/>
                    <a:pt x="628" y="207"/>
                  </a:cubicBezTo>
                  <a:cubicBezTo>
                    <a:pt x="655" y="222"/>
                    <a:pt x="655" y="222"/>
                    <a:pt x="655" y="222"/>
                  </a:cubicBezTo>
                  <a:cubicBezTo>
                    <a:pt x="685" y="207"/>
                    <a:pt x="685" y="207"/>
                    <a:pt x="685" y="207"/>
                  </a:cubicBezTo>
                  <a:lnTo>
                    <a:pt x="685" y="169"/>
                  </a:lnTo>
                  <a:close/>
                  <a:moveTo>
                    <a:pt x="779" y="169"/>
                  </a:moveTo>
                  <a:cubicBezTo>
                    <a:pt x="722" y="169"/>
                    <a:pt x="722" y="169"/>
                    <a:pt x="722" y="169"/>
                  </a:cubicBezTo>
                  <a:cubicBezTo>
                    <a:pt x="722" y="207"/>
                    <a:pt x="722" y="207"/>
                    <a:pt x="722" y="207"/>
                  </a:cubicBezTo>
                  <a:cubicBezTo>
                    <a:pt x="749" y="222"/>
                    <a:pt x="749" y="222"/>
                    <a:pt x="749" y="222"/>
                  </a:cubicBezTo>
                  <a:cubicBezTo>
                    <a:pt x="779" y="207"/>
                    <a:pt x="779" y="207"/>
                    <a:pt x="779" y="207"/>
                  </a:cubicBezTo>
                  <a:lnTo>
                    <a:pt x="779" y="169"/>
                  </a:lnTo>
                  <a:close/>
                  <a:moveTo>
                    <a:pt x="874" y="169"/>
                  </a:moveTo>
                  <a:cubicBezTo>
                    <a:pt x="816" y="169"/>
                    <a:pt x="816" y="169"/>
                    <a:pt x="816" y="169"/>
                  </a:cubicBezTo>
                  <a:cubicBezTo>
                    <a:pt x="816" y="207"/>
                    <a:pt x="816" y="207"/>
                    <a:pt x="816" y="207"/>
                  </a:cubicBezTo>
                  <a:cubicBezTo>
                    <a:pt x="843" y="222"/>
                    <a:pt x="843" y="222"/>
                    <a:pt x="843" y="222"/>
                  </a:cubicBezTo>
                  <a:cubicBezTo>
                    <a:pt x="874" y="207"/>
                    <a:pt x="874" y="207"/>
                    <a:pt x="874" y="207"/>
                  </a:cubicBezTo>
                  <a:lnTo>
                    <a:pt x="874" y="169"/>
                  </a:lnTo>
                  <a:close/>
                  <a:moveTo>
                    <a:pt x="968" y="169"/>
                  </a:moveTo>
                  <a:cubicBezTo>
                    <a:pt x="910" y="169"/>
                    <a:pt x="910" y="169"/>
                    <a:pt x="910" y="169"/>
                  </a:cubicBezTo>
                  <a:cubicBezTo>
                    <a:pt x="910" y="207"/>
                    <a:pt x="910" y="207"/>
                    <a:pt x="910" y="207"/>
                  </a:cubicBezTo>
                  <a:cubicBezTo>
                    <a:pt x="937" y="222"/>
                    <a:pt x="937" y="222"/>
                    <a:pt x="937" y="222"/>
                  </a:cubicBezTo>
                  <a:cubicBezTo>
                    <a:pt x="968" y="207"/>
                    <a:pt x="968" y="207"/>
                    <a:pt x="968" y="207"/>
                  </a:cubicBezTo>
                  <a:lnTo>
                    <a:pt x="968" y="169"/>
                  </a:lnTo>
                  <a:close/>
                  <a:moveTo>
                    <a:pt x="1156" y="169"/>
                  </a:moveTo>
                  <a:cubicBezTo>
                    <a:pt x="1099" y="169"/>
                    <a:pt x="1099" y="169"/>
                    <a:pt x="1099" y="169"/>
                  </a:cubicBezTo>
                  <a:cubicBezTo>
                    <a:pt x="1099" y="207"/>
                    <a:pt x="1099" y="207"/>
                    <a:pt x="1099" y="207"/>
                  </a:cubicBezTo>
                  <a:cubicBezTo>
                    <a:pt x="1125" y="222"/>
                    <a:pt x="1125" y="222"/>
                    <a:pt x="1125" y="222"/>
                  </a:cubicBezTo>
                  <a:cubicBezTo>
                    <a:pt x="1156" y="207"/>
                    <a:pt x="1156" y="207"/>
                    <a:pt x="1156" y="207"/>
                  </a:cubicBezTo>
                  <a:lnTo>
                    <a:pt x="1156" y="169"/>
                  </a:lnTo>
                  <a:close/>
                  <a:moveTo>
                    <a:pt x="1250" y="169"/>
                  </a:moveTo>
                  <a:cubicBezTo>
                    <a:pt x="1193" y="169"/>
                    <a:pt x="1193" y="169"/>
                    <a:pt x="1193" y="169"/>
                  </a:cubicBezTo>
                  <a:cubicBezTo>
                    <a:pt x="1193" y="207"/>
                    <a:pt x="1193" y="207"/>
                    <a:pt x="1193" y="207"/>
                  </a:cubicBezTo>
                  <a:cubicBezTo>
                    <a:pt x="1220" y="222"/>
                    <a:pt x="1220" y="222"/>
                    <a:pt x="1220" y="222"/>
                  </a:cubicBezTo>
                  <a:cubicBezTo>
                    <a:pt x="1250" y="207"/>
                    <a:pt x="1250" y="207"/>
                    <a:pt x="1250" y="207"/>
                  </a:cubicBezTo>
                  <a:lnTo>
                    <a:pt x="1250" y="169"/>
                  </a:lnTo>
                  <a:close/>
                  <a:moveTo>
                    <a:pt x="115" y="115"/>
                  </a:moveTo>
                  <a:cubicBezTo>
                    <a:pt x="99" y="115"/>
                    <a:pt x="85" y="129"/>
                    <a:pt x="85" y="145"/>
                  </a:cubicBezTo>
                  <a:cubicBezTo>
                    <a:pt x="85" y="162"/>
                    <a:pt x="99" y="175"/>
                    <a:pt x="115" y="175"/>
                  </a:cubicBezTo>
                  <a:cubicBezTo>
                    <a:pt x="132" y="175"/>
                    <a:pt x="145" y="162"/>
                    <a:pt x="145" y="145"/>
                  </a:cubicBezTo>
                  <a:cubicBezTo>
                    <a:pt x="145" y="129"/>
                    <a:pt x="132" y="115"/>
                    <a:pt x="115" y="115"/>
                  </a:cubicBezTo>
                  <a:close/>
                </a:path>
              </a:pathLst>
            </a:custGeom>
            <a:grpFill/>
            <a:ln>
              <a:noFill/>
            </a:ln>
          </p:spPr>
          <p:txBody>
            <a:bodyPr vert="horz" wrap="square" lIns="91440" tIns="45720" rIns="91440" bIns="45720" numCol="1" anchor="t" anchorCtr="0" compatLnSpc="1">
              <a:prstTxWarp prst="textNoShape">
                <a:avLst/>
              </a:prstTxWarp>
            </a:bodyPr>
            <a:lstStyle/>
            <a:p>
              <a:pPr defTabSz="1218652"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CiscoSansTT Light"/>
              </a:endParaRPr>
            </a:p>
          </p:txBody>
        </p:sp>
        <p:grpSp>
          <p:nvGrpSpPr>
            <p:cNvPr id="1991" name="Group 1990"/>
            <p:cNvGrpSpPr/>
            <p:nvPr/>
          </p:nvGrpSpPr>
          <p:grpSpPr>
            <a:xfrm rot="11068569">
              <a:off x="6721420" y="680888"/>
              <a:ext cx="364928" cy="256101"/>
              <a:chOff x="8132578" y="3059072"/>
              <a:chExt cx="789359" cy="553959"/>
            </a:xfrm>
            <a:grpFill/>
          </p:grpSpPr>
          <p:sp>
            <p:nvSpPr>
              <p:cNvPr id="1992" name="Freeform 7"/>
              <p:cNvSpPr>
                <a:spLocks/>
              </p:cNvSpPr>
              <p:nvPr/>
            </p:nvSpPr>
            <p:spPr bwMode="auto">
              <a:xfrm>
                <a:off x="8459599" y="3330413"/>
                <a:ext cx="281913" cy="282618"/>
              </a:xfrm>
              <a:custGeom>
                <a:avLst/>
                <a:gdLst/>
                <a:ahLst/>
                <a:cxnLst/>
                <a:rect l="l" t="t" r="r" b="b"/>
                <a:pathLst>
                  <a:path w="281913" h="282618">
                    <a:moveTo>
                      <a:pt x="141765" y="51523"/>
                    </a:moveTo>
                    <a:lnTo>
                      <a:pt x="132619" y="51876"/>
                    </a:lnTo>
                    <a:lnTo>
                      <a:pt x="123473" y="53288"/>
                    </a:lnTo>
                    <a:lnTo>
                      <a:pt x="114678" y="55405"/>
                    </a:lnTo>
                    <a:lnTo>
                      <a:pt x="106588" y="58581"/>
                    </a:lnTo>
                    <a:lnTo>
                      <a:pt x="98497" y="62463"/>
                    </a:lnTo>
                    <a:lnTo>
                      <a:pt x="90758" y="66698"/>
                    </a:lnTo>
                    <a:lnTo>
                      <a:pt x="83722" y="71991"/>
                    </a:lnTo>
                    <a:lnTo>
                      <a:pt x="77390" y="78343"/>
                    </a:lnTo>
                    <a:lnTo>
                      <a:pt x="71410" y="84695"/>
                    </a:lnTo>
                    <a:lnTo>
                      <a:pt x="66134" y="91753"/>
                    </a:lnTo>
                    <a:lnTo>
                      <a:pt x="61560" y="99164"/>
                    </a:lnTo>
                    <a:lnTo>
                      <a:pt x="58043" y="107281"/>
                    </a:lnTo>
                    <a:lnTo>
                      <a:pt x="54877" y="115750"/>
                    </a:lnTo>
                    <a:lnTo>
                      <a:pt x="52766" y="124573"/>
                    </a:lnTo>
                    <a:lnTo>
                      <a:pt x="51007" y="133395"/>
                    </a:lnTo>
                    <a:lnTo>
                      <a:pt x="50655" y="142923"/>
                    </a:lnTo>
                    <a:lnTo>
                      <a:pt x="51359" y="153863"/>
                    </a:lnTo>
                    <a:lnTo>
                      <a:pt x="53470" y="164803"/>
                    </a:lnTo>
                    <a:lnTo>
                      <a:pt x="56636" y="175037"/>
                    </a:lnTo>
                    <a:lnTo>
                      <a:pt x="61209" y="184565"/>
                    </a:lnTo>
                    <a:lnTo>
                      <a:pt x="66485" y="193740"/>
                    </a:lnTo>
                    <a:lnTo>
                      <a:pt x="72817" y="202210"/>
                    </a:lnTo>
                    <a:lnTo>
                      <a:pt x="80204" y="209621"/>
                    </a:lnTo>
                    <a:lnTo>
                      <a:pt x="88025" y="216102"/>
                    </a:lnTo>
                    <a:lnTo>
                      <a:pt x="88082" y="216016"/>
                    </a:lnTo>
                    <a:lnTo>
                      <a:pt x="93711" y="220245"/>
                    </a:lnTo>
                    <a:lnTo>
                      <a:pt x="100043" y="223769"/>
                    </a:lnTo>
                    <a:lnTo>
                      <a:pt x="106375" y="226588"/>
                    </a:lnTo>
                    <a:lnTo>
                      <a:pt x="113410" y="229055"/>
                    </a:lnTo>
                    <a:lnTo>
                      <a:pt x="119742" y="231169"/>
                    </a:lnTo>
                    <a:lnTo>
                      <a:pt x="127130" y="232579"/>
                    </a:lnTo>
                    <a:lnTo>
                      <a:pt x="134165" y="233636"/>
                    </a:lnTo>
                    <a:lnTo>
                      <a:pt x="141553" y="233988"/>
                    </a:lnTo>
                    <a:lnTo>
                      <a:pt x="151051" y="233636"/>
                    </a:lnTo>
                    <a:lnTo>
                      <a:pt x="160197" y="231874"/>
                    </a:lnTo>
                    <a:lnTo>
                      <a:pt x="168640" y="229759"/>
                    </a:lnTo>
                    <a:lnTo>
                      <a:pt x="177434" y="226588"/>
                    </a:lnTo>
                    <a:lnTo>
                      <a:pt x="185525" y="223064"/>
                    </a:lnTo>
                    <a:lnTo>
                      <a:pt x="192561" y="218483"/>
                    </a:lnTo>
                    <a:lnTo>
                      <a:pt x="199597" y="213197"/>
                    </a:lnTo>
                    <a:lnTo>
                      <a:pt x="205929" y="207206"/>
                    </a:lnTo>
                    <a:lnTo>
                      <a:pt x="212261" y="200511"/>
                    </a:lnTo>
                    <a:lnTo>
                      <a:pt x="217537" y="193816"/>
                    </a:lnTo>
                    <a:lnTo>
                      <a:pt x="221759" y="186063"/>
                    </a:lnTo>
                    <a:lnTo>
                      <a:pt x="225628" y="177958"/>
                    </a:lnTo>
                    <a:lnTo>
                      <a:pt x="228794" y="169853"/>
                    </a:lnTo>
                    <a:lnTo>
                      <a:pt x="230905" y="161043"/>
                    </a:lnTo>
                    <a:lnTo>
                      <a:pt x="232312" y="151881"/>
                    </a:lnTo>
                    <a:lnTo>
                      <a:pt x="232664" y="142719"/>
                    </a:lnTo>
                    <a:lnTo>
                      <a:pt x="231960" y="130385"/>
                    </a:lnTo>
                    <a:lnTo>
                      <a:pt x="229498" y="118756"/>
                    </a:lnTo>
                    <a:lnTo>
                      <a:pt x="225980" y="107832"/>
                    </a:lnTo>
                    <a:lnTo>
                      <a:pt x="221055" y="97613"/>
                    </a:lnTo>
                    <a:lnTo>
                      <a:pt x="214371" y="87746"/>
                    </a:lnTo>
                    <a:lnTo>
                      <a:pt x="207336" y="79288"/>
                    </a:lnTo>
                    <a:lnTo>
                      <a:pt x="198893" y="71536"/>
                    </a:lnTo>
                    <a:lnTo>
                      <a:pt x="189395" y="65193"/>
                    </a:lnTo>
                    <a:lnTo>
                      <a:pt x="189411" y="65169"/>
                    </a:lnTo>
                    <a:lnTo>
                      <a:pt x="184330" y="62110"/>
                    </a:lnTo>
                    <a:lnTo>
                      <a:pt x="178701" y="58934"/>
                    </a:lnTo>
                    <a:lnTo>
                      <a:pt x="173073" y="57169"/>
                    </a:lnTo>
                    <a:lnTo>
                      <a:pt x="167444" y="55052"/>
                    </a:lnTo>
                    <a:lnTo>
                      <a:pt x="161113" y="53288"/>
                    </a:lnTo>
                    <a:lnTo>
                      <a:pt x="154781" y="52229"/>
                    </a:lnTo>
                    <a:lnTo>
                      <a:pt x="148449" y="51876"/>
                    </a:lnTo>
                    <a:close/>
                    <a:moveTo>
                      <a:pt x="134378" y="0"/>
                    </a:moveTo>
                    <a:lnTo>
                      <a:pt x="147393" y="0"/>
                    </a:lnTo>
                    <a:lnTo>
                      <a:pt x="151615" y="33172"/>
                    </a:lnTo>
                    <a:lnTo>
                      <a:pt x="154429" y="33525"/>
                    </a:lnTo>
                    <a:lnTo>
                      <a:pt x="156891" y="33878"/>
                    </a:lnTo>
                    <a:lnTo>
                      <a:pt x="159705" y="34231"/>
                    </a:lnTo>
                    <a:lnTo>
                      <a:pt x="162168" y="34584"/>
                    </a:lnTo>
                    <a:lnTo>
                      <a:pt x="164982" y="34937"/>
                    </a:lnTo>
                    <a:lnTo>
                      <a:pt x="167444" y="35996"/>
                    </a:lnTo>
                    <a:lnTo>
                      <a:pt x="169907" y="36348"/>
                    </a:lnTo>
                    <a:lnTo>
                      <a:pt x="172369" y="37054"/>
                    </a:lnTo>
                    <a:lnTo>
                      <a:pt x="188903" y="8117"/>
                    </a:lnTo>
                    <a:lnTo>
                      <a:pt x="200863" y="13057"/>
                    </a:lnTo>
                    <a:lnTo>
                      <a:pt x="192069" y="45524"/>
                    </a:lnTo>
                    <a:lnTo>
                      <a:pt x="194179" y="46582"/>
                    </a:lnTo>
                    <a:lnTo>
                      <a:pt x="196290" y="47641"/>
                    </a:lnTo>
                    <a:lnTo>
                      <a:pt x="197697" y="49053"/>
                    </a:lnTo>
                    <a:lnTo>
                      <a:pt x="199808" y="50111"/>
                    </a:lnTo>
                    <a:lnTo>
                      <a:pt x="199772" y="50165"/>
                    </a:lnTo>
                    <a:lnTo>
                      <a:pt x="202059" y="51802"/>
                    </a:lnTo>
                    <a:lnTo>
                      <a:pt x="204873" y="53564"/>
                    </a:lnTo>
                    <a:lnTo>
                      <a:pt x="207336" y="55326"/>
                    </a:lnTo>
                    <a:lnTo>
                      <a:pt x="209798" y="57440"/>
                    </a:lnTo>
                    <a:lnTo>
                      <a:pt x="236182" y="36649"/>
                    </a:lnTo>
                    <a:lnTo>
                      <a:pt x="244976" y="46164"/>
                    </a:lnTo>
                    <a:lnTo>
                      <a:pt x="224573" y="72241"/>
                    </a:lnTo>
                    <a:lnTo>
                      <a:pt x="227739" y="76469"/>
                    </a:lnTo>
                    <a:lnTo>
                      <a:pt x="230905" y="81050"/>
                    </a:lnTo>
                    <a:lnTo>
                      <a:pt x="233719" y="85279"/>
                    </a:lnTo>
                    <a:lnTo>
                      <a:pt x="236533" y="90213"/>
                    </a:lnTo>
                    <a:lnTo>
                      <a:pt x="268545" y="81403"/>
                    </a:lnTo>
                    <a:lnTo>
                      <a:pt x="273119" y="93032"/>
                    </a:lnTo>
                    <a:lnTo>
                      <a:pt x="244624" y="109594"/>
                    </a:lnTo>
                    <a:lnTo>
                      <a:pt x="245680" y="114880"/>
                    </a:lnTo>
                    <a:lnTo>
                      <a:pt x="247087" y="120166"/>
                    </a:lnTo>
                    <a:lnTo>
                      <a:pt x="247790" y="125452"/>
                    </a:lnTo>
                    <a:lnTo>
                      <a:pt x="248494" y="130738"/>
                    </a:lnTo>
                    <a:lnTo>
                      <a:pt x="281913" y="134966"/>
                    </a:lnTo>
                    <a:lnTo>
                      <a:pt x="281913" y="148005"/>
                    </a:lnTo>
                    <a:lnTo>
                      <a:pt x="248494" y="151881"/>
                    </a:lnTo>
                    <a:lnTo>
                      <a:pt x="247790" y="157167"/>
                    </a:lnTo>
                    <a:lnTo>
                      <a:pt x="247087" y="162453"/>
                    </a:lnTo>
                    <a:lnTo>
                      <a:pt x="245680" y="167739"/>
                    </a:lnTo>
                    <a:lnTo>
                      <a:pt x="244273" y="172672"/>
                    </a:lnTo>
                    <a:lnTo>
                      <a:pt x="273119" y="189234"/>
                    </a:lnTo>
                    <a:lnTo>
                      <a:pt x="268545" y="201568"/>
                    </a:lnTo>
                    <a:lnTo>
                      <a:pt x="236182" y="192406"/>
                    </a:lnTo>
                    <a:lnTo>
                      <a:pt x="233719" y="196987"/>
                    </a:lnTo>
                    <a:lnTo>
                      <a:pt x="230905" y="201568"/>
                    </a:lnTo>
                    <a:lnTo>
                      <a:pt x="227387" y="205797"/>
                    </a:lnTo>
                    <a:lnTo>
                      <a:pt x="224221" y="210026"/>
                    </a:lnTo>
                    <a:lnTo>
                      <a:pt x="244976" y="236807"/>
                    </a:lnTo>
                    <a:lnTo>
                      <a:pt x="236182" y="245617"/>
                    </a:lnTo>
                    <a:lnTo>
                      <a:pt x="209446" y="224826"/>
                    </a:lnTo>
                    <a:lnTo>
                      <a:pt x="207336" y="226588"/>
                    </a:lnTo>
                    <a:lnTo>
                      <a:pt x="204873" y="228350"/>
                    </a:lnTo>
                    <a:lnTo>
                      <a:pt x="202763" y="229759"/>
                    </a:lnTo>
                    <a:lnTo>
                      <a:pt x="200652" y="231521"/>
                    </a:lnTo>
                    <a:lnTo>
                      <a:pt x="198893" y="232579"/>
                    </a:lnTo>
                    <a:lnTo>
                      <a:pt x="196430" y="234341"/>
                    </a:lnTo>
                    <a:lnTo>
                      <a:pt x="194320" y="235398"/>
                    </a:lnTo>
                    <a:lnTo>
                      <a:pt x="191857" y="236807"/>
                    </a:lnTo>
                    <a:lnTo>
                      <a:pt x="200652" y="269227"/>
                    </a:lnTo>
                    <a:lnTo>
                      <a:pt x="188691" y="274513"/>
                    </a:lnTo>
                    <a:lnTo>
                      <a:pt x="172158" y="244912"/>
                    </a:lnTo>
                    <a:lnTo>
                      <a:pt x="169695" y="245617"/>
                    </a:lnTo>
                    <a:lnTo>
                      <a:pt x="166881" y="245969"/>
                    </a:lnTo>
                    <a:lnTo>
                      <a:pt x="164419" y="247027"/>
                    </a:lnTo>
                    <a:lnTo>
                      <a:pt x="161956" y="247379"/>
                    </a:lnTo>
                    <a:lnTo>
                      <a:pt x="159142" y="247731"/>
                    </a:lnTo>
                    <a:lnTo>
                      <a:pt x="156679" y="248084"/>
                    </a:lnTo>
                    <a:lnTo>
                      <a:pt x="153865" y="248436"/>
                    </a:lnTo>
                    <a:lnTo>
                      <a:pt x="151403" y="248789"/>
                    </a:lnTo>
                    <a:lnTo>
                      <a:pt x="147181" y="282618"/>
                    </a:lnTo>
                    <a:lnTo>
                      <a:pt x="134165" y="282618"/>
                    </a:lnTo>
                    <a:lnTo>
                      <a:pt x="129944" y="248789"/>
                    </a:lnTo>
                    <a:lnTo>
                      <a:pt x="127482" y="248436"/>
                    </a:lnTo>
                    <a:lnTo>
                      <a:pt x="124667" y="248084"/>
                    </a:lnTo>
                    <a:lnTo>
                      <a:pt x="122205" y="247731"/>
                    </a:lnTo>
                    <a:lnTo>
                      <a:pt x="119742" y="247379"/>
                    </a:lnTo>
                    <a:lnTo>
                      <a:pt x="116928" y="247027"/>
                    </a:lnTo>
                    <a:lnTo>
                      <a:pt x="114466" y="245969"/>
                    </a:lnTo>
                    <a:lnTo>
                      <a:pt x="112003" y="245617"/>
                    </a:lnTo>
                    <a:lnTo>
                      <a:pt x="109541" y="244912"/>
                    </a:lnTo>
                    <a:lnTo>
                      <a:pt x="92655" y="274513"/>
                    </a:lnTo>
                    <a:lnTo>
                      <a:pt x="80695" y="269227"/>
                    </a:lnTo>
                    <a:lnTo>
                      <a:pt x="89841" y="236807"/>
                    </a:lnTo>
                    <a:lnTo>
                      <a:pt x="87027" y="235045"/>
                    </a:lnTo>
                    <a:lnTo>
                      <a:pt x="84213" y="233636"/>
                    </a:lnTo>
                    <a:lnTo>
                      <a:pt x="81750" y="231521"/>
                    </a:lnTo>
                    <a:lnTo>
                      <a:pt x="79241" y="229950"/>
                    </a:lnTo>
                    <a:lnTo>
                      <a:pt x="79149" y="230089"/>
                    </a:lnTo>
                    <a:lnTo>
                      <a:pt x="77390" y="229030"/>
                    </a:lnTo>
                    <a:lnTo>
                      <a:pt x="75631" y="227619"/>
                    </a:lnTo>
                    <a:lnTo>
                      <a:pt x="74224" y="226560"/>
                    </a:lnTo>
                    <a:lnTo>
                      <a:pt x="72465" y="225148"/>
                    </a:lnTo>
                    <a:lnTo>
                      <a:pt x="45731" y="245969"/>
                    </a:lnTo>
                    <a:lnTo>
                      <a:pt x="36936" y="237147"/>
                    </a:lnTo>
                    <a:lnTo>
                      <a:pt x="56987" y="210327"/>
                    </a:lnTo>
                    <a:lnTo>
                      <a:pt x="53821" y="205739"/>
                    </a:lnTo>
                    <a:lnTo>
                      <a:pt x="51007" y="201857"/>
                    </a:lnTo>
                    <a:lnTo>
                      <a:pt x="48193" y="197269"/>
                    </a:lnTo>
                    <a:lnTo>
                      <a:pt x="45379" y="192682"/>
                    </a:lnTo>
                    <a:lnTo>
                      <a:pt x="13367" y="201857"/>
                    </a:lnTo>
                    <a:lnTo>
                      <a:pt x="8443" y="189506"/>
                    </a:lnTo>
                    <a:lnTo>
                      <a:pt x="37640" y="172920"/>
                    </a:lnTo>
                    <a:lnTo>
                      <a:pt x="36585" y="167979"/>
                    </a:lnTo>
                    <a:lnTo>
                      <a:pt x="35177" y="162686"/>
                    </a:lnTo>
                    <a:lnTo>
                      <a:pt x="34474" y="157392"/>
                    </a:lnTo>
                    <a:lnTo>
                      <a:pt x="33770" y="152099"/>
                    </a:lnTo>
                    <a:lnTo>
                      <a:pt x="0" y="148217"/>
                    </a:lnTo>
                    <a:lnTo>
                      <a:pt x="0" y="135160"/>
                    </a:lnTo>
                    <a:lnTo>
                      <a:pt x="33770" y="130572"/>
                    </a:lnTo>
                    <a:lnTo>
                      <a:pt x="34122" y="125278"/>
                    </a:lnTo>
                    <a:lnTo>
                      <a:pt x="35177" y="119985"/>
                    </a:lnTo>
                    <a:lnTo>
                      <a:pt x="36233" y="115044"/>
                    </a:lnTo>
                    <a:lnTo>
                      <a:pt x="37640" y="109751"/>
                    </a:lnTo>
                    <a:lnTo>
                      <a:pt x="8443" y="93165"/>
                    </a:lnTo>
                    <a:lnTo>
                      <a:pt x="13367" y="81519"/>
                    </a:lnTo>
                    <a:lnTo>
                      <a:pt x="45379" y="90342"/>
                    </a:lnTo>
                    <a:lnTo>
                      <a:pt x="47841" y="85401"/>
                    </a:lnTo>
                    <a:lnTo>
                      <a:pt x="50655" y="81166"/>
                    </a:lnTo>
                    <a:lnTo>
                      <a:pt x="53821" y="76932"/>
                    </a:lnTo>
                    <a:lnTo>
                      <a:pt x="56987" y="72344"/>
                    </a:lnTo>
                    <a:lnTo>
                      <a:pt x="36936" y="46230"/>
                    </a:lnTo>
                    <a:lnTo>
                      <a:pt x="45731" y="36701"/>
                    </a:lnTo>
                    <a:lnTo>
                      <a:pt x="72114" y="57522"/>
                    </a:lnTo>
                    <a:lnTo>
                      <a:pt x="74224" y="55758"/>
                    </a:lnTo>
                    <a:lnTo>
                      <a:pt x="76335" y="54346"/>
                    </a:lnTo>
                    <a:lnTo>
                      <a:pt x="78094" y="52582"/>
                    </a:lnTo>
                    <a:lnTo>
                      <a:pt x="80556" y="50817"/>
                    </a:lnTo>
                    <a:lnTo>
                      <a:pt x="82667" y="49759"/>
                    </a:lnTo>
                    <a:lnTo>
                      <a:pt x="85129" y="47994"/>
                    </a:lnTo>
                    <a:lnTo>
                      <a:pt x="87240" y="46935"/>
                    </a:lnTo>
                    <a:lnTo>
                      <a:pt x="89702" y="45524"/>
                    </a:lnTo>
                    <a:lnTo>
                      <a:pt x="80908" y="13057"/>
                    </a:lnTo>
                    <a:lnTo>
                      <a:pt x="92868" y="8117"/>
                    </a:lnTo>
                    <a:lnTo>
                      <a:pt x="109402" y="37054"/>
                    </a:lnTo>
                    <a:lnTo>
                      <a:pt x="111864" y="36348"/>
                    </a:lnTo>
                    <a:lnTo>
                      <a:pt x="114327" y="35996"/>
                    </a:lnTo>
                    <a:lnTo>
                      <a:pt x="117141" y="34937"/>
                    </a:lnTo>
                    <a:lnTo>
                      <a:pt x="119603" y="34584"/>
                    </a:lnTo>
                    <a:lnTo>
                      <a:pt x="122417" y="34231"/>
                    </a:lnTo>
                    <a:lnTo>
                      <a:pt x="124880" y="33878"/>
                    </a:lnTo>
                    <a:lnTo>
                      <a:pt x="127694" y="33525"/>
                    </a:lnTo>
                    <a:lnTo>
                      <a:pt x="130156" y="33172"/>
                    </a:lnTo>
                    <a:close/>
                  </a:path>
                </a:pathLst>
              </a:custGeom>
              <a:grpFill/>
              <a:ln>
                <a:noFill/>
              </a:ln>
            </p:spPr>
            <p:txBody>
              <a:bodyPr vert="horz" wrap="square" lIns="91416" tIns="45708" rIns="91416" bIns="45708" numCol="1" anchor="t" anchorCtr="0" compatLnSpc="1">
                <a:prstTxWarp prst="textNoShape">
                  <a:avLst/>
                </a:prstTxWarp>
              </a:bodyPr>
              <a:lstStyle/>
              <a:p>
                <a:pPr defTabSz="609352"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CiscoSansTT Light"/>
                </a:endParaRPr>
              </a:p>
            </p:txBody>
          </p:sp>
          <p:sp>
            <p:nvSpPr>
              <p:cNvPr id="1993" name="Freeform 11"/>
              <p:cNvSpPr>
                <a:spLocks/>
              </p:cNvSpPr>
              <p:nvPr/>
            </p:nvSpPr>
            <p:spPr bwMode="auto">
              <a:xfrm>
                <a:off x="8583640" y="3059072"/>
                <a:ext cx="338297" cy="337591"/>
              </a:xfrm>
              <a:custGeom>
                <a:avLst/>
                <a:gdLst/>
                <a:ahLst/>
                <a:cxnLst/>
                <a:rect l="l" t="t" r="r" b="b"/>
                <a:pathLst>
                  <a:path w="338297" h="337591">
                    <a:moveTo>
                      <a:pt x="164083" y="61316"/>
                    </a:moveTo>
                    <a:lnTo>
                      <a:pt x="153144" y="62373"/>
                    </a:lnTo>
                    <a:lnTo>
                      <a:pt x="142558" y="64840"/>
                    </a:lnTo>
                    <a:lnTo>
                      <a:pt x="132325" y="67659"/>
                    </a:lnTo>
                    <a:lnTo>
                      <a:pt x="122444" y="71888"/>
                    </a:lnTo>
                    <a:lnTo>
                      <a:pt x="113623" y="77174"/>
                    </a:lnTo>
                    <a:lnTo>
                      <a:pt x="104801" y="82812"/>
                    </a:lnTo>
                    <a:lnTo>
                      <a:pt x="96685" y="89860"/>
                    </a:lnTo>
                    <a:lnTo>
                      <a:pt x="89275" y="96908"/>
                    </a:lnTo>
                    <a:lnTo>
                      <a:pt x="82218" y="105013"/>
                    </a:lnTo>
                    <a:lnTo>
                      <a:pt x="76219" y="114175"/>
                    </a:lnTo>
                    <a:lnTo>
                      <a:pt x="71279" y="123337"/>
                    </a:lnTo>
                    <a:lnTo>
                      <a:pt x="67044" y="133557"/>
                    </a:lnTo>
                    <a:lnTo>
                      <a:pt x="63516" y="144128"/>
                    </a:lnTo>
                    <a:lnTo>
                      <a:pt x="61752" y="155052"/>
                    </a:lnTo>
                    <a:lnTo>
                      <a:pt x="60340" y="168443"/>
                    </a:lnTo>
                    <a:lnTo>
                      <a:pt x="60693" y="181482"/>
                    </a:lnTo>
                    <a:lnTo>
                      <a:pt x="62810" y="193815"/>
                    </a:lnTo>
                    <a:lnTo>
                      <a:pt x="66692" y="206502"/>
                    </a:lnTo>
                    <a:lnTo>
                      <a:pt x="71279" y="218483"/>
                    </a:lnTo>
                    <a:lnTo>
                      <a:pt x="77630" y="229407"/>
                    </a:lnTo>
                    <a:lnTo>
                      <a:pt x="84688" y="239274"/>
                    </a:lnTo>
                    <a:lnTo>
                      <a:pt x="93509" y="248789"/>
                    </a:lnTo>
                    <a:lnTo>
                      <a:pt x="93464" y="248838"/>
                    </a:lnTo>
                    <a:lnTo>
                      <a:pt x="99760" y="254427"/>
                    </a:lnTo>
                    <a:lnTo>
                      <a:pt x="106111" y="259713"/>
                    </a:lnTo>
                    <a:lnTo>
                      <a:pt x="113169" y="264294"/>
                    </a:lnTo>
                    <a:lnTo>
                      <a:pt x="120932" y="268170"/>
                    </a:lnTo>
                    <a:lnTo>
                      <a:pt x="128695" y="272046"/>
                    </a:lnTo>
                    <a:lnTo>
                      <a:pt x="136811" y="274865"/>
                    </a:lnTo>
                    <a:lnTo>
                      <a:pt x="145279" y="277332"/>
                    </a:lnTo>
                    <a:lnTo>
                      <a:pt x="154101" y="278742"/>
                    </a:lnTo>
                    <a:lnTo>
                      <a:pt x="165746" y="280151"/>
                    </a:lnTo>
                    <a:lnTo>
                      <a:pt x="176684" y="279447"/>
                    </a:lnTo>
                    <a:lnTo>
                      <a:pt x="187270" y="278389"/>
                    </a:lnTo>
                    <a:lnTo>
                      <a:pt x="197856" y="276275"/>
                    </a:lnTo>
                    <a:lnTo>
                      <a:pt x="207737" y="273103"/>
                    </a:lnTo>
                    <a:lnTo>
                      <a:pt x="217617" y="269227"/>
                    </a:lnTo>
                    <a:lnTo>
                      <a:pt x="226791" y="264294"/>
                    </a:lnTo>
                    <a:lnTo>
                      <a:pt x="235966" y="257951"/>
                    </a:lnTo>
                    <a:lnTo>
                      <a:pt x="244082" y="251608"/>
                    </a:lnTo>
                    <a:lnTo>
                      <a:pt x="251492" y="244207"/>
                    </a:lnTo>
                    <a:lnTo>
                      <a:pt x="258196" y="236102"/>
                    </a:lnTo>
                    <a:lnTo>
                      <a:pt x="263842" y="227293"/>
                    </a:lnTo>
                    <a:lnTo>
                      <a:pt x="269135" y="217778"/>
                    </a:lnTo>
                    <a:lnTo>
                      <a:pt x="273370" y="208263"/>
                    </a:lnTo>
                    <a:lnTo>
                      <a:pt x="276546" y="197692"/>
                    </a:lnTo>
                    <a:lnTo>
                      <a:pt x="278663" y="186768"/>
                    </a:lnTo>
                    <a:lnTo>
                      <a:pt x="279721" y="171967"/>
                    </a:lnTo>
                    <a:lnTo>
                      <a:pt x="279016" y="157871"/>
                    </a:lnTo>
                    <a:lnTo>
                      <a:pt x="276546" y="144128"/>
                    </a:lnTo>
                    <a:lnTo>
                      <a:pt x="272311" y="131090"/>
                    </a:lnTo>
                    <a:lnTo>
                      <a:pt x="266312" y="118404"/>
                    </a:lnTo>
                    <a:lnTo>
                      <a:pt x="259608" y="106775"/>
                    </a:lnTo>
                    <a:lnTo>
                      <a:pt x="250433" y="96203"/>
                    </a:lnTo>
                    <a:lnTo>
                      <a:pt x="240906" y="86688"/>
                    </a:lnTo>
                    <a:lnTo>
                      <a:pt x="240944" y="86647"/>
                    </a:lnTo>
                    <a:lnTo>
                      <a:pt x="234656" y="82460"/>
                    </a:lnTo>
                    <a:lnTo>
                      <a:pt x="228657" y="78231"/>
                    </a:lnTo>
                    <a:lnTo>
                      <a:pt x="222305" y="74355"/>
                    </a:lnTo>
                    <a:lnTo>
                      <a:pt x="215601" y="71183"/>
                    </a:lnTo>
                    <a:lnTo>
                      <a:pt x="208897" y="68012"/>
                    </a:lnTo>
                    <a:lnTo>
                      <a:pt x="201486" y="65897"/>
                    </a:lnTo>
                    <a:lnTo>
                      <a:pt x="193723" y="63783"/>
                    </a:lnTo>
                    <a:lnTo>
                      <a:pt x="185960" y="62373"/>
                    </a:lnTo>
                    <a:lnTo>
                      <a:pt x="175021" y="61316"/>
                    </a:lnTo>
                    <a:close/>
                    <a:moveTo>
                      <a:pt x="185960" y="0"/>
                    </a:moveTo>
                    <a:lnTo>
                      <a:pt x="201486" y="2467"/>
                    </a:lnTo>
                    <a:lnTo>
                      <a:pt x="200781" y="42640"/>
                    </a:lnTo>
                    <a:lnTo>
                      <a:pt x="203956" y="43344"/>
                    </a:lnTo>
                    <a:lnTo>
                      <a:pt x="207132" y="44401"/>
                    </a:lnTo>
                    <a:lnTo>
                      <a:pt x="209955" y="45106"/>
                    </a:lnTo>
                    <a:lnTo>
                      <a:pt x="213131" y="46163"/>
                    </a:lnTo>
                    <a:lnTo>
                      <a:pt x="215954" y="47573"/>
                    </a:lnTo>
                    <a:lnTo>
                      <a:pt x="218777" y="48630"/>
                    </a:lnTo>
                    <a:lnTo>
                      <a:pt x="221600" y="50040"/>
                    </a:lnTo>
                    <a:lnTo>
                      <a:pt x="224776" y="51097"/>
                    </a:lnTo>
                    <a:lnTo>
                      <a:pt x="249476" y="19382"/>
                    </a:lnTo>
                    <a:lnTo>
                      <a:pt x="262885" y="27487"/>
                    </a:lnTo>
                    <a:lnTo>
                      <a:pt x="246653" y="64135"/>
                    </a:lnTo>
                    <a:lnTo>
                      <a:pt x="249123" y="65897"/>
                    </a:lnTo>
                    <a:lnTo>
                      <a:pt x="250888" y="67307"/>
                    </a:lnTo>
                    <a:lnTo>
                      <a:pt x="253005" y="69421"/>
                    </a:lnTo>
                    <a:lnTo>
                      <a:pt x="255122" y="71183"/>
                    </a:lnTo>
                    <a:lnTo>
                      <a:pt x="255081" y="71228"/>
                    </a:lnTo>
                    <a:lnTo>
                      <a:pt x="257844" y="73297"/>
                    </a:lnTo>
                    <a:lnTo>
                      <a:pt x="260314" y="75764"/>
                    </a:lnTo>
                    <a:lnTo>
                      <a:pt x="263137" y="78231"/>
                    </a:lnTo>
                    <a:lnTo>
                      <a:pt x="265607" y="81050"/>
                    </a:lnTo>
                    <a:lnTo>
                      <a:pt x="300540" y="61316"/>
                    </a:lnTo>
                    <a:lnTo>
                      <a:pt x="309715" y="74002"/>
                    </a:lnTo>
                    <a:lnTo>
                      <a:pt x="281133" y="101841"/>
                    </a:lnTo>
                    <a:lnTo>
                      <a:pt x="284309" y="107479"/>
                    </a:lnTo>
                    <a:lnTo>
                      <a:pt x="287131" y="113118"/>
                    </a:lnTo>
                    <a:lnTo>
                      <a:pt x="289602" y="118756"/>
                    </a:lnTo>
                    <a:lnTo>
                      <a:pt x="292072" y="125099"/>
                    </a:lnTo>
                    <a:lnTo>
                      <a:pt x="331945" y="119813"/>
                    </a:lnTo>
                    <a:lnTo>
                      <a:pt x="335474" y="134966"/>
                    </a:lnTo>
                    <a:lnTo>
                      <a:pt x="298070" y="149766"/>
                    </a:lnTo>
                    <a:lnTo>
                      <a:pt x="298776" y="155757"/>
                    </a:lnTo>
                    <a:lnTo>
                      <a:pt x="299129" y="162453"/>
                    </a:lnTo>
                    <a:lnTo>
                      <a:pt x="299129" y="168443"/>
                    </a:lnTo>
                    <a:lnTo>
                      <a:pt x="299129" y="174786"/>
                    </a:lnTo>
                    <a:lnTo>
                      <a:pt x="338297" y="185710"/>
                    </a:lnTo>
                    <a:lnTo>
                      <a:pt x="335827" y="201216"/>
                    </a:lnTo>
                    <a:lnTo>
                      <a:pt x="295600" y="200511"/>
                    </a:lnTo>
                    <a:lnTo>
                      <a:pt x="293836" y="206501"/>
                    </a:lnTo>
                    <a:lnTo>
                      <a:pt x="292072" y="212492"/>
                    </a:lnTo>
                    <a:lnTo>
                      <a:pt x="289602" y="218835"/>
                    </a:lnTo>
                    <a:lnTo>
                      <a:pt x="287131" y="224473"/>
                    </a:lnTo>
                    <a:lnTo>
                      <a:pt x="318889" y="249141"/>
                    </a:lnTo>
                    <a:lnTo>
                      <a:pt x="311126" y="262532"/>
                    </a:lnTo>
                    <a:lnTo>
                      <a:pt x="273723" y="246322"/>
                    </a:lnTo>
                    <a:lnTo>
                      <a:pt x="271605" y="248788"/>
                    </a:lnTo>
                    <a:lnTo>
                      <a:pt x="270194" y="251255"/>
                    </a:lnTo>
                    <a:lnTo>
                      <a:pt x="268077" y="253722"/>
                    </a:lnTo>
                    <a:lnTo>
                      <a:pt x="265960" y="256189"/>
                    </a:lnTo>
                    <a:lnTo>
                      <a:pt x="263489" y="258655"/>
                    </a:lnTo>
                    <a:lnTo>
                      <a:pt x="261372" y="260417"/>
                    </a:lnTo>
                    <a:lnTo>
                      <a:pt x="258902" y="262884"/>
                    </a:lnTo>
                    <a:lnTo>
                      <a:pt x="256785" y="264998"/>
                    </a:lnTo>
                    <a:lnTo>
                      <a:pt x="276898" y="299885"/>
                    </a:lnTo>
                    <a:lnTo>
                      <a:pt x="264195" y="309400"/>
                    </a:lnTo>
                    <a:lnTo>
                      <a:pt x="235966" y="280151"/>
                    </a:lnTo>
                    <a:lnTo>
                      <a:pt x="233496" y="281561"/>
                    </a:lnTo>
                    <a:lnTo>
                      <a:pt x="230673" y="282970"/>
                    </a:lnTo>
                    <a:lnTo>
                      <a:pt x="227850" y="284380"/>
                    </a:lnTo>
                    <a:lnTo>
                      <a:pt x="225027" y="285790"/>
                    </a:lnTo>
                    <a:lnTo>
                      <a:pt x="222204" y="286847"/>
                    </a:lnTo>
                    <a:lnTo>
                      <a:pt x="219381" y="288256"/>
                    </a:lnTo>
                    <a:lnTo>
                      <a:pt x="215853" y="289313"/>
                    </a:lnTo>
                    <a:lnTo>
                      <a:pt x="213030" y="290723"/>
                    </a:lnTo>
                    <a:lnTo>
                      <a:pt x="218323" y="331248"/>
                    </a:lnTo>
                    <a:lnTo>
                      <a:pt x="202797" y="334772"/>
                    </a:lnTo>
                    <a:lnTo>
                      <a:pt x="188329" y="297066"/>
                    </a:lnTo>
                    <a:lnTo>
                      <a:pt x="185153" y="297418"/>
                    </a:lnTo>
                    <a:lnTo>
                      <a:pt x="182330" y="297771"/>
                    </a:lnTo>
                    <a:lnTo>
                      <a:pt x="179155" y="298123"/>
                    </a:lnTo>
                    <a:lnTo>
                      <a:pt x="175626" y="298123"/>
                    </a:lnTo>
                    <a:lnTo>
                      <a:pt x="172803" y="298123"/>
                    </a:lnTo>
                    <a:lnTo>
                      <a:pt x="169627" y="298123"/>
                    </a:lnTo>
                    <a:lnTo>
                      <a:pt x="166451" y="298123"/>
                    </a:lnTo>
                    <a:lnTo>
                      <a:pt x="163276" y="298123"/>
                    </a:lnTo>
                    <a:lnTo>
                      <a:pt x="152337" y="337591"/>
                    </a:lnTo>
                    <a:lnTo>
                      <a:pt x="136811" y="335124"/>
                    </a:lnTo>
                    <a:lnTo>
                      <a:pt x="137516" y="294599"/>
                    </a:lnTo>
                    <a:lnTo>
                      <a:pt x="134693" y="293895"/>
                    </a:lnTo>
                    <a:lnTo>
                      <a:pt x="131518" y="292837"/>
                    </a:lnTo>
                    <a:lnTo>
                      <a:pt x="128695" y="292133"/>
                    </a:lnTo>
                    <a:lnTo>
                      <a:pt x="125519" y="291075"/>
                    </a:lnTo>
                    <a:lnTo>
                      <a:pt x="122343" y="289666"/>
                    </a:lnTo>
                    <a:lnTo>
                      <a:pt x="119520" y="288609"/>
                    </a:lnTo>
                    <a:lnTo>
                      <a:pt x="116697" y="287199"/>
                    </a:lnTo>
                    <a:lnTo>
                      <a:pt x="113874" y="286142"/>
                    </a:lnTo>
                    <a:lnTo>
                      <a:pt x="88821" y="318210"/>
                    </a:lnTo>
                    <a:lnTo>
                      <a:pt x="75412" y="310457"/>
                    </a:lnTo>
                    <a:lnTo>
                      <a:pt x="91644" y="273103"/>
                    </a:lnTo>
                    <a:lnTo>
                      <a:pt x="88821" y="270989"/>
                    </a:lnTo>
                    <a:lnTo>
                      <a:pt x="85998" y="268522"/>
                    </a:lnTo>
                    <a:lnTo>
                      <a:pt x="83175" y="266056"/>
                    </a:lnTo>
                    <a:lnTo>
                      <a:pt x="80352" y="263237"/>
                    </a:lnTo>
                    <a:lnTo>
                      <a:pt x="80394" y="263190"/>
                    </a:lnTo>
                    <a:lnTo>
                      <a:pt x="78689" y="261827"/>
                    </a:lnTo>
                    <a:lnTo>
                      <a:pt x="76572" y="260065"/>
                    </a:lnTo>
                    <a:lnTo>
                      <a:pt x="75160" y="257951"/>
                    </a:lnTo>
                    <a:lnTo>
                      <a:pt x="73043" y="256541"/>
                    </a:lnTo>
                    <a:lnTo>
                      <a:pt x="37757" y="276275"/>
                    </a:lnTo>
                    <a:lnTo>
                      <a:pt x="28229" y="264294"/>
                    </a:lnTo>
                    <a:lnTo>
                      <a:pt x="57517" y="235750"/>
                    </a:lnTo>
                    <a:lnTo>
                      <a:pt x="54694" y="230464"/>
                    </a:lnTo>
                    <a:lnTo>
                      <a:pt x="51871" y="224826"/>
                    </a:lnTo>
                    <a:lnTo>
                      <a:pt x="49401" y="219188"/>
                    </a:lnTo>
                    <a:lnTo>
                      <a:pt x="46931" y="213197"/>
                    </a:lnTo>
                    <a:lnTo>
                      <a:pt x="6352" y="218483"/>
                    </a:lnTo>
                    <a:lnTo>
                      <a:pt x="2823" y="202978"/>
                    </a:lnTo>
                    <a:lnTo>
                      <a:pt x="40580" y="188177"/>
                    </a:lnTo>
                    <a:lnTo>
                      <a:pt x="39874" y="182187"/>
                    </a:lnTo>
                    <a:lnTo>
                      <a:pt x="39168" y="175844"/>
                    </a:lnTo>
                    <a:lnTo>
                      <a:pt x="39168" y="169500"/>
                    </a:lnTo>
                    <a:lnTo>
                      <a:pt x="39168" y="163157"/>
                    </a:lnTo>
                    <a:lnTo>
                      <a:pt x="0" y="152233"/>
                    </a:lnTo>
                    <a:lnTo>
                      <a:pt x="2470" y="136728"/>
                    </a:lnTo>
                    <a:lnTo>
                      <a:pt x="43050" y="137433"/>
                    </a:lnTo>
                    <a:lnTo>
                      <a:pt x="44461" y="131442"/>
                    </a:lnTo>
                    <a:lnTo>
                      <a:pt x="46578" y="125452"/>
                    </a:lnTo>
                    <a:lnTo>
                      <a:pt x="48695" y="119461"/>
                    </a:lnTo>
                    <a:lnTo>
                      <a:pt x="51166" y="113470"/>
                    </a:lnTo>
                    <a:lnTo>
                      <a:pt x="19408" y="88803"/>
                    </a:lnTo>
                    <a:lnTo>
                      <a:pt x="27171" y="75412"/>
                    </a:lnTo>
                    <a:lnTo>
                      <a:pt x="64222" y="91622"/>
                    </a:lnTo>
                    <a:lnTo>
                      <a:pt x="65986" y="89155"/>
                    </a:lnTo>
                    <a:lnTo>
                      <a:pt x="68103" y="86336"/>
                    </a:lnTo>
                    <a:lnTo>
                      <a:pt x="70220" y="83869"/>
                    </a:lnTo>
                    <a:lnTo>
                      <a:pt x="72337" y="81403"/>
                    </a:lnTo>
                    <a:lnTo>
                      <a:pt x="74808" y="79641"/>
                    </a:lnTo>
                    <a:lnTo>
                      <a:pt x="76572" y="77174"/>
                    </a:lnTo>
                    <a:lnTo>
                      <a:pt x="78689" y="74707"/>
                    </a:lnTo>
                    <a:lnTo>
                      <a:pt x="81159" y="72593"/>
                    </a:lnTo>
                    <a:lnTo>
                      <a:pt x="61399" y="37706"/>
                    </a:lnTo>
                    <a:lnTo>
                      <a:pt x="73749" y="28544"/>
                    </a:lnTo>
                    <a:lnTo>
                      <a:pt x="101978" y="57088"/>
                    </a:lnTo>
                    <a:lnTo>
                      <a:pt x="104801" y="55678"/>
                    </a:lnTo>
                    <a:lnTo>
                      <a:pt x="107624" y="54268"/>
                    </a:lnTo>
                    <a:lnTo>
                      <a:pt x="110447" y="52859"/>
                    </a:lnTo>
                    <a:lnTo>
                      <a:pt x="113270" y="51097"/>
                    </a:lnTo>
                    <a:lnTo>
                      <a:pt x="116093" y="50040"/>
                    </a:lnTo>
                    <a:lnTo>
                      <a:pt x="118916" y="48630"/>
                    </a:lnTo>
                    <a:lnTo>
                      <a:pt x="122092" y="47573"/>
                    </a:lnTo>
                    <a:lnTo>
                      <a:pt x="124914" y="46163"/>
                    </a:lnTo>
                    <a:lnTo>
                      <a:pt x="119622" y="6343"/>
                    </a:lnTo>
                    <a:lnTo>
                      <a:pt x="135148" y="2819"/>
                    </a:lnTo>
                    <a:lnTo>
                      <a:pt x="149968" y="40173"/>
                    </a:lnTo>
                    <a:lnTo>
                      <a:pt x="153144" y="39820"/>
                    </a:lnTo>
                    <a:lnTo>
                      <a:pt x="155967" y="39468"/>
                    </a:lnTo>
                    <a:lnTo>
                      <a:pt x="159142" y="39116"/>
                    </a:lnTo>
                    <a:lnTo>
                      <a:pt x="162318" y="38411"/>
                    </a:lnTo>
                    <a:lnTo>
                      <a:pt x="165847" y="38411"/>
                    </a:lnTo>
                    <a:lnTo>
                      <a:pt x="169023" y="38411"/>
                    </a:lnTo>
                    <a:lnTo>
                      <a:pt x="172198" y="38411"/>
                    </a:lnTo>
                    <a:lnTo>
                      <a:pt x="175374" y="38411"/>
                    </a:lnTo>
                    <a:close/>
                  </a:path>
                </a:pathLst>
              </a:custGeom>
              <a:grpFill/>
              <a:ln>
                <a:noFill/>
              </a:ln>
            </p:spPr>
            <p:txBody>
              <a:bodyPr vert="horz" wrap="square" lIns="91416" tIns="45708" rIns="91416" bIns="45708" numCol="1" anchor="t" anchorCtr="0" compatLnSpc="1">
                <a:prstTxWarp prst="textNoShape">
                  <a:avLst/>
                </a:prstTxWarp>
              </a:bodyPr>
              <a:lstStyle/>
              <a:p>
                <a:pPr defTabSz="609352"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CiscoSansTT Light"/>
                </a:endParaRPr>
              </a:p>
            </p:txBody>
          </p:sp>
          <p:sp>
            <p:nvSpPr>
              <p:cNvPr id="1994" name="Freeform 15"/>
              <p:cNvSpPr>
                <a:spLocks/>
              </p:cNvSpPr>
              <p:nvPr/>
            </p:nvSpPr>
            <p:spPr bwMode="auto">
              <a:xfrm>
                <a:off x="8132578" y="3090787"/>
                <a:ext cx="403136" cy="398203"/>
              </a:xfrm>
              <a:custGeom>
                <a:avLst/>
                <a:gdLst/>
                <a:ahLst/>
                <a:cxnLst/>
                <a:rect l="l" t="t" r="r" b="b"/>
                <a:pathLst>
                  <a:path w="403136" h="398203">
                    <a:moveTo>
                      <a:pt x="201831" y="59258"/>
                    </a:moveTo>
                    <a:lnTo>
                      <a:pt x="187364" y="59963"/>
                    </a:lnTo>
                    <a:lnTo>
                      <a:pt x="173250" y="62080"/>
                    </a:lnTo>
                    <a:lnTo>
                      <a:pt x="159136" y="65960"/>
                    </a:lnTo>
                    <a:lnTo>
                      <a:pt x="146434" y="70545"/>
                    </a:lnTo>
                    <a:lnTo>
                      <a:pt x="133731" y="76894"/>
                    </a:lnTo>
                    <a:lnTo>
                      <a:pt x="122087" y="83596"/>
                    </a:lnTo>
                    <a:lnTo>
                      <a:pt x="110443" y="92061"/>
                    </a:lnTo>
                    <a:lnTo>
                      <a:pt x="100210" y="101232"/>
                    </a:lnTo>
                    <a:lnTo>
                      <a:pt x="91389" y="111461"/>
                    </a:lnTo>
                    <a:lnTo>
                      <a:pt x="82920" y="122395"/>
                    </a:lnTo>
                    <a:lnTo>
                      <a:pt x="75863" y="134035"/>
                    </a:lnTo>
                    <a:lnTo>
                      <a:pt x="69865" y="146733"/>
                    </a:lnTo>
                    <a:lnTo>
                      <a:pt x="64925" y="159784"/>
                    </a:lnTo>
                    <a:lnTo>
                      <a:pt x="61396" y="173540"/>
                    </a:lnTo>
                    <a:lnTo>
                      <a:pt x="59279" y="187649"/>
                    </a:lnTo>
                    <a:lnTo>
                      <a:pt x="58574" y="202464"/>
                    </a:lnTo>
                    <a:lnTo>
                      <a:pt x="58926" y="213398"/>
                    </a:lnTo>
                    <a:lnTo>
                      <a:pt x="59985" y="223980"/>
                    </a:lnTo>
                    <a:lnTo>
                      <a:pt x="62102" y="234209"/>
                    </a:lnTo>
                    <a:lnTo>
                      <a:pt x="64925" y="244438"/>
                    </a:lnTo>
                    <a:lnTo>
                      <a:pt x="68101" y="254667"/>
                    </a:lnTo>
                    <a:lnTo>
                      <a:pt x="72688" y="264191"/>
                    </a:lnTo>
                    <a:lnTo>
                      <a:pt x="77628" y="273361"/>
                    </a:lnTo>
                    <a:lnTo>
                      <a:pt x="82920" y="281827"/>
                    </a:lnTo>
                    <a:lnTo>
                      <a:pt x="88919" y="290292"/>
                    </a:lnTo>
                    <a:lnTo>
                      <a:pt x="95976" y="298052"/>
                    </a:lnTo>
                    <a:lnTo>
                      <a:pt x="102680" y="305812"/>
                    </a:lnTo>
                    <a:lnTo>
                      <a:pt x="110443" y="312514"/>
                    </a:lnTo>
                    <a:lnTo>
                      <a:pt x="118558" y="318863"/>
                    </a:lnTo>
                    <a:lnTo>
                      <a:pt x="127732" y="324506"/>
                    </a:lnTo>
                    <a:lnTo>
                      <a:pt x="136554" y="329445"/>
                    </a:lnTo>
                    <a:lnTo>
                      <a:pt x="145728" y="334030"/>
                    </a:lnTo>
                    <a:lnTo>
                      <a:pt x="145687" y="334128"/>
                    </a:lnTo>
                    <a:lnTo>
                      <a:pt x="152210" y="336534"/>
                    </a:lnTo>
                    <a:lnTo>
                      <a:pt x="158544" y="338649"/>
                    </a:lnTo>
                    <a:lnTo>
                      <a:pt x="165583" y="340763"/>
                    </a:lnTo>
                    <a:lnTo>
                      <a:pt x="172270" y="342525"/>
                    </a:lnTo>
                    <a:lnTo>
                      <a:pt x="179660" y="343582"/>
                    </a:lnTo>
                    <a:lnTo>
                      <a:pt x="187051" y="344640"/>
                    </a:lnTo>
                    <a:lnTo>
                      <a:pt x="194441" y="345344"/>
                    </a:lnTo>
                    <a:lnTo>
                      <a:pt x="201480" y="345344"/>
                    </a:lnTo>
                    <a:lnTo>
                      <a:pt x="216261" y="344640"/>
                    </a:lnTo>
                    <a:lnTo>
                      <a:pt x="230338" y="342525"/>
                    </a:lnTo>
                    <a:lnTo>
                      <a:pt x="244064" y="338649"/>
                    </a:lnTo>
                    <a:lnTo>
                      <a:pt x="257085" y="334068"/>
                    </a:lnTo>
                    <a:lnTo>
                      <a:pt x="269754" y="327725"/>
                    </a:lnTo>
                    <a:lnTo>
                      <a:pt x="281368" y="321029"/>
                    </a:lnTo>
                    <a:lnTo>
                      <a:pt x="292278" y="312572"/>
                    </a:lnTo>
                    <a:lnTo>
                      <a:pt x="302484" y="303410"/>
                    </a:lnTo>
                    <a:lnTo>
                      <a:pt x="311282" y="293190"/>
                    </a:lnTo>
                    <a:lnTo>
                      <a:pt x="320080" y="282266"/>
                    </a:lnTo>
                    <a:lnTo>
                      <a:pt x="326767" y="270637"/>
                    </a:lnTo>
                    <a:lnTo>
                      <a:pt x="333102" y="257951"/>
                    </a:lnTo>
                    <a:lnTo>
                      <a:pt x="337677" y="244912"/>
                    </a:lnTo>
                    <a:lnTo>
                      <a:pt x="341548" y="231169"/>
                    </a:lnTo>
                    <a:lnTo>
                      <a:pt x="343308" y="217073"/>
                    </a:lnTo>
                    <a:lnTo>
                      <a:pt x="344364" y="202625"/>
                    </a:lnTo>
                    <a:lnTo>
                      <a:pt x="344012" y="191349"/>
                    </a:lnTo>
                    <a:lnTo>
                      <a:pt x="342604" y="180425"/>
                    </a:lnTo>
                    <a:lnTo>
                      <a:pt x="340492" y="169853"/>
                    </a:lnTo>
                    <a:lnTo>
                      <a:pt x="337677" y="159986"/>
                    </a:lnTo>
                    <a:lnTo>
                      <a:pt x="334510" y="150119"/>
                    </a:lnTo>
                    <a:lnTo>
                      <a:pt x="329934" y="140252"/>
                    </a:lnTo>
                    <a:lnTo>
                      <a:pt x="325711" y="131442"/>
                    </a:lnTo>
                    <a:lnTo>
                      <a:pt x="320080" y="122632"/>
                    </a:lnTo>
                    <a:lnTo>
                      <a:pt x="313746" y="114527"/>
                    </a:lnTo>
                    <a:lnTo>
                      <a:pt x="307411" y="106422"/>
                    </a:lnTo>
                    <a:lnTo>
                      <a:pt x="300020" y="99022"/>
                    </a:lnTo>
                    <a:lnTo>
                      <a:pt x="292278" y="91974"/>
                    </a:lnTo>
                    <a:lnTo>
                      <a:pt x="284183" y="85983"/>
                    </a:lnTo>
                    <a:lnTo>
                      <a:pt x="275737" y="80345"/>
                    </a:lnTo>
                    <a:lnTo>
                      <a:pt x="266587" y="75412"/>
                    </a:lnTo>
                    <a:lnTo>
                      <a:pt x="257085" y="70831"/>
                    </a:lnTo>
                    <a:lnTo>
                      <a:pt x="257261" y="70421"/>
                    </a:lnTo>
                    <a:lnTo>
                      <a:pt x="251230" y="68076"/>
                    </a:lnTo>
                    <a:lnTo>
                      <a:pt x="244526" y="65960"/>
                    </a:lnTo>
                    <a:lnTo>
                      <a:pt x="237822" y="63843"/>
                    </a:lnTo>
                    <a:lnTo>
                      <a:pt x="230765" y="62080"/>
                    </a:lnTo>
                    <a:lnTo>
                      <a:pt x="223355" y="61021"/>
                    </a:lnTo>
                    <a:lnTo>
                      <a:pt x="216651" y="59963"/>
                    </a:lnTo>
                    <a:lnTo>
                      <a:pt x="209241" y="59258"/>
                    </a:lnTo>
                    <a:close/>
                    <a:moveTo>
                      <a:pt x="172545" y="0"/>
                    </a:moveTo>
                    <a:lnTo>
                      <a:pt x="185247" y="26807"/>
                    </a:lnTo>
                    <a:lnTo>
                      <a:pt x="189834" y="26454"/>
                    </a:lnTo>
                    <a:lnTo>
                      <a:pt x="194069" y="26102"/>
                    </a:lnTo>
                    <a:lnTo>
                      <a:pt x="198303" y="26102"/>
                    </a:lnTo>
                    <a:lnTo>
                      <a:pt x="202890" y="26102"/>
                    </a:lnTo>
                    <a:lnTo>
                      <a:pt x="206771" y="26102"/>
                    </a:lnTo>
                    <a:lnTo>
                      <a:pt x="211358" y="26454"/>
                    </a:lnTo>
                    <a:lnTo>
                      <a:pt x="215240" y="26454"/>
                    </a:lnTo>
                    <a:lnTo>
                      <a:pt x="219827" y="26807"/>
                    </a:lnTo>
                    <a:lnTo>
                      <a:pt x="232882" y="1058"/>
                    </a:lnTo>
                    <a:lnTo>
                      <a:pt x="253700" y="5291"/>
                    </a:lnTo>
                    <a:lnTo>
                      <a:pt x="253700" y="33862"/>
                    </a:lnTo>
                    <a:lnTo>
                      <a:pt x="255465" y="34567"/>
                    </a:lnTo>
                    <a:lnTo>
                      <a:pt x="257934" y="35273"/>
                    </a:lnTo>
                    <a:lnTo>
                      <a:pt x="260051" y="35978"/>
                    </a:lnTo>
                    <a:lnTo>
                      <a:pt x="262169" y="37036"/>
                    </a:lnTo>
                    <a:lnTo>
                      <a:pt x="264286" y="37742"/>
                    </a:lnTo>
                    <a:lnTo>
                      <a:pt x="266403" y="38447"/>
                    </a:lnTo>
                    <a:lnTo>
                      <a:pt x="268520" y="39505"/>
                    </a:lnTo>
                    <a:lnTo>
                      <a:pt x="270637" y="40211"/>
                    </a:lnTo>
                    <a:lnTo>
                      <a:pt x="270452" y="40640"/>
                    </a:lnTo>
                    <a:lnTo>
                      <a:pt x="272218" y="41230"/>
                    </a:lnTo>
                    <a:lnTo>
                      <a:pt x="273625" y="42287"/>
                    </a:lnTo>
                    <a:lnTo>
                      <a:pt x="275737" y="42992"/>
                    </a:lnTo>
                    <a:lnTo>
                      <a:pt x="277497" y="43696"/>
                    </a:lnTo>
                    <a:lnTo>
                      <a:pt x="279608" y="44754"/>
                    </a:lnTo>
                    <a:lnTo>
                      <a:pt x="281016" y="45811"/>
                    </a:lnTo>
                    <a:lnTo>
                      <a:pt x="283128" y="46516"/>
                    </a:lnTo>
                    <a:lnTo>
                      <a:pt x="284535" y="47573"/>
                    </a:lnTo>
                    <a:lnTo>
                      <a:pt x="305651" y="28191"/>
                    </a:lnTo>
                    <a:lnTo>
                      <a:pt x="323248" y="39820"/>
                    </a:lnTo>
                    <a:lnTo>
                      <a:pt x="313042" y="66954"/>
                    </a:lnTo>
                    <a:lnTo>
                      <a:pt x="316209" y="69773"/>
                    </a:lnTo>
                    <a:lnTo>
                      <a:pt x="319728" y="72593"/>
                    </a:lnTo>
                    <a:lnTo>
                      <a:pt x="322544" y="75412"/>
                    </a:lnTo>
                    <a:lnTo>
                      <a:pt x="325711" y="78231"/>
                    </a:lnTo>
                    <a:lnTo>
                      <a:pt x="328527" y="81402"/>
                    </a:lnTo>
                    <a:lnTo>
                      <a:pt x="331342" y="84926"/>
                    </a:lnTo>
                    <a:lnTo>
                      <a:pt x="334158" y="88098"/>
                    </a:lnTo>
                    <a:lnTo>
                      <a:pt x="336973" y="91269"/>
                    </a:lnTo>
                    <a:lnTo>
                      <a:pt x="364072" y="81050"/>
                    </a:lnTo>
                    <a:lnTo>
                      <a:pt x="375333" y="98670"/>
                    </a:lnTo>
                    <a:lnTo>
                      <a:pt x="355977" y="120166"/>
                    </a:lnTo>
                    <a:lnTo>
                      <a:pt x="357737" y="123689"/>
                    </a:lnTo>
                    <a:lnTo>
                      <a:pt x="359849" y="127918"/>
                    </a:lnTo>
                    <a:lnTo>
                      <a:pt x="361256" y="131794"/>
                    </a:lnTo>
                    <a:lnTo>
                      <a:pt x="363016" y="135318"/>
                    </a:lnTo>
                    <a:lnTo>
                      <a:pt x="364424" y="139547"/>
                    </a:lnTo>
                    <a:lnTo>
                      <a:pt x="365831" y="143776"/>
                    </a:lnTo>
                    <a:lnTo>
                      <a:pt x="367239" y="147652"/>
                    </a:lnTo>
                    <a:lnTo>
                      <a:pt x="368647" y="151881"/>
                    </a:lnTo>
                    <a:lnTo>
                      <a:pt x="398913" y="152233"/>
                    </a:lnTo>
                    <a:lnTo>
                      <a:pt x="403136" y="172672"/>
                    </a:lnTo>
                    <a:lnTo>
                      <a:pt x="374630" y="185358"/>
                    </a:lnTo>
                    <a:lnTo>
                      <a:pt x="375333" y="194168"/>
                    </a:lnTo>
                    <a:lnTo>
                      <a:pt x="375333" y="202978"/>
                    </a:lnTo>
                    <a:lnTo>
                      <a:pt x="374982" y="211435"/>
                    </a:lnTo>
                    <a:lnTo>
                      <a:pt x="374278" y="219540"/>
                    </a:lnTo>
                    <a:lnTo>
                      <a:pt x="400321" y="231169"/>
                    </a:lnTo>
                    <a:lnTo>
                      <a:pt x="396097" y="251608"/>
                    </a:lnTo>
                    <a:lnTo>
                      <a:pt x="367943" y="253017"/>
                    </a:lnTo>
                    <a:lnTo>
                      <a:pt x="366535" y="257246"/>
                    </a:lnTo>
                    <a:lnTo>
                      <a:pt x="365127" y="260770"/>
                    </a:lnTo>
                    <a:lnTo>
                      <a:pt x="363720" y="264999"/>
                    </a:lnTo>
                    <a:lnTo>
                      <a:pt x="361960" y="268875"/>
                    </a:lnTo>
                    <a:lnTo>
                      <a:pt x="360552" y="273104"/>
                    </a:lnTo>
                    <a:lnTo>
                      <a:pt x="358441" y="276628"/>
                    </a:lnTo>
                    <a:lnTo>
                      <a:pt x="356681" y="280856"/>
                    </a:lnTo>
                    <a:lnTo>
                      <a:pt x="354921" y="284380"/>
                    </a:lnTo>
                    <a:lnTo>
                      <a:pt x="372166" y="304819"/>
                    </a:lnTo>
                    <a:lnTo>
                      <a:pt x="360904" y="322086"/>
                    </a:lnTo>
                    <a:lnTo>
                      <a:pt x="335213" y="312924"/>
                    </a:lnTo>
                    <a:lnTo>
                      <a:pt x="332398" y="316096"/>
                    </a:lnTo>
                    <a:lnTo>
                      <a:pt x="329582" y="319267"/>
                    </a:lnTo>
                    <a:lnTo>
                      <a:pt x="326767" y="322086"/>
                    </a:lnTo>
                    <a:lnTo>
                      <a:pt x="323952" y="325258"/>
                    </a:lnTo>
                    <a:lnTo>
                      <a:pt x="320784" y="328429"/>
                    </a:lnTo>
                    <a:lnTo>
                      <a:pt x="317617" y="331249"/>
                    </a:lnTo>
                    <a:lnTo>
                      <a:pt x="314449" y="334068"/>
                    </a:lnTo>
                    <a:lnTo>
                      <a:pt x="310930" y="336887"/>
                    </a:lnTo>
                    <a:lnTo>
                      <a:pt x="321136" y="364373"/>
                    </a:lnTo>
                    <a:lnTo>
                      <a:pt x="303892" y="375650"/>
                    </a:lnTo>
                    <a:lnTo>
                      <a:pt x="282424" y="355564"/>
                    </a:lnTo>
                    <a:lnTo>
                      <a:pt x="278553" y="357326"/>
                    </a:lnTo>
                    <a:lnTo>
                      <a:pt x="275033" y="359088"/>
                    </a:lnTo>
                    <a:lnTo>
                      <a:pt x="270810" y="361202"/>
                    </a:lnTo>
                    <a:lnTo>
                      <a:pt x="267291" y="362612"/>
                    </a:lnTo>
                    <a:lnTo>
                      <a:pt x="263068" y="364373"/>
                    </a:lnTo>
                    <a:lnTo>
                      <a:pt x="259196" y="365431"/>
                    </a:lnTo>
                    <a:lnTo>
                      <a:pt x="254973" y="367193"/>
                    </a:lnTo>
                    <a:lnTo>
                      <a:pt x="251102" y="368602"/>
                    </a:lnTo>
                    <a:lnTo>
                      <a:pt x="247935" y="393270"/>
                    </a:lnTo>
                    <a:lnTo>
                      <a:pt x="227523" y="397146"/>
                    </a:lnTo>
                    <a:lnTo>
                      <a:pt x="216965" y="374945"/>
                    </a:lnTo>
                    <a:lnTo>
                      <a:pt x="213094" y="375298"/>
                    </a:lnTo>
                    <a:lnTo>
                      <a:pt x="208519" y="375650"/>
                    </a:lnTo>
                    <a:lnTo>
                      <a:pt x="204295" y="375650"/>
                    </a:lnTo>
                    <a:lnTo>
                      <a:pt x="200424" y="375650"/>
                    </a:lnTo>
                    <a:lnTo>
                      <a:pt x="195849" y="375650"/>
                    </a:lnTo>
                    <a:lnTo>
                      <a:pt x="191978" y="375298"/>
                    </a:lnTo>
                    <a:lnTo>
                      <a:pt x="187403" y="375298"/>
                    </a:lnTo>
                    <a:lnTo>
                      <a:pt x="183531" y="374945"/>
                    </a:lnTo>
                    <a:lnTo>
                      <a:pt x="171214" y="398203"/>
                    </a:lnTo>
                    <a:lnTo>
                      <a:pt x="150802" y="393974"/>
                    </a:lnTo>
                    <a:lnTo>
                      <a:pt x="149746" y="367897"/>
                    </a:lnTo>
                    <a:lnTo>
                      <a:pt x="147635" y="367193"/>
                    </a:lnTo>
                    <a:lnTo>
                      <a:pt x="145523" y="366488"/>
                    </a:lnTo>
                    <a:lnTo>
                      <a:pt x="143763" y="366135"/>
                    </a:lnTo>
                    <a:lnTo>
                      <a:pt x="142004" y="365078"/>
                    </a:lnTo>
                    <a:lnTo>
                      <a:pt x="139892" y="364373"/>
                    </a:lnTo>
                    <a:lnTo>
                      <a:pt x="138132" y="363669"/>
                    </a:lnTo>
                    <a:lnTo>
                      <a:pt x="136021" y="362612"/>
                    </a:lnTo>
                    <a:lnTo>
                      <a:pt x="133909" y="361907"/>
                    </a:lnTo>
                    <a:lnTo>
                      <a:pt x="133935" y="361845"/>
                    </a:lnTo>
                    <a:lnTo>
                      <a:pt x="131967" y="361190"/>
                    </a:lnTo>
                    <a:lnTo>
                      <a:pt x="130202" y="360132"/>
                    </a:lnTo>
                    <a:lnTo>
                      <a:pt x="128085" y="359426"/>
                    </a:lnTo>
                    <a:lnTo>
                      <a:pt x="126321" y="358721"/>
                    </a:lnTo>
                    <a:lnTo>
                      <a:pt x="124204" y="357310"/>
                    </a:lnTo>
                    <a:lnTo>
                      <a:pt x="122440" y="356604"/>
                    </a:lnTo>
                    <a:lnTo>
                      <a:pt x="120675" y="355899"/>
                    </a:lnTo>
                    <a:lnTo>
                      <a:pt x="118558" y="354488"/>
                    </a:lnTo>
                    <a:lnTo>
                      <a:pt x="96682" y="373535"/>
                    </a:lnTo>
                    <a:lnTo>
                      <a:pt x="79745" y="361895"/>
                    </a:lnTo>
                    <a:lnTo>
                      <a:pt x="89977" y="335441"/>
                    </a:lnTo>
                    <a:lnTo>
                      <a:pt x="86449" y="332619"/>
                    </a:lnTo>
                    <a:lnTo>
                      <a:pt x="83273" y="329797"/>
                    </a:lnTo>
                    <a:lnTo>
                      <a:pt x="80450" y="326976"/>
                    </a:lnTo>
                    <a:lnTo>
                      <a:pt x="77275" y="324154"/>
                    </a:lnTo>
                    <a:lnTo>
                      <a:pt x="74452" y="320979"/>
                    </a:lnTo>
                    <a:lnTo>
                      <a:pt x="71629" y="318157"/>
                    </a:lnTo>
                    <a:lnTo>
                      <a:pt x="68806" y="314983"/>
                    </a:lnTo>
                    <a:lnTo>
                      <a:pt x="65983" y="311456"/>
                    </a:lnTo>
                    <a:lnTo>
                      <a:pt x="39520" y="320627"/>
                    </a:lnTo>
                    <a:lnTo>
                      <a:pt x="27876" y="302990"/>
                    </a:lnTo>
                    <a:lnTo>
                      <a:pt x="46577" y="282885"/>
                    </a:lnTo>
                    <a:lnTo>
                      <a:pt x="44812" y="279005"/>
                    </a:lnTo>
                    <a:lnTo>
                      <a:pt x="43048" y="275125"/>
                    </a:lnTo>
                    <a:lnTo>
                      <a:pt x="41284" y="271245"/>
                    </a:lnTo>
                    <a:lnTo>
                      <a:pt x="39872" y="267365"/>
                    </a:lnTo>
                    <a:lnTo>
                      <a:pt x="38108" y="263132"/>
                    </a:lnTo>
                    <a:lnTo>
                      <a:pt x="36697" y="259252"/>
                    </a:lnTo>
                    <a:lnTo>
                      <a:pt x="35285" y="255020"/>
                    </a:lnTo>
                    <a:lnTo>
                      <a:pt x="34227" y="251140"/>
                    </a:lnTo>
                    <a:lnTo>
                      <a:pt x="4234" y="250082"/>
                    </a:lnTo>
                    <a:lnTo>
                      <a:pt x="0" y="229976"/>
                    </a:lnTo>
                    <a:lnTo>
                      <a:pt x="27170" y="217631"/>
                    </a:lnTo>
                    <a:lnTo>
                      <a:pt x="26817" y="209166"/>
                    </a:lnTo>
                    <a:lnTo>
                      <a:pt x="26817" y="200700"/>
                    </a:lnTo>
                    <a:lnTo>
                      <a:pt x="26817" y="192235"/>
                    </a:lnTo>
                    <a:lnTo>
                      <a:pt x="27170" y="183769"/>
                    </a:lnTo>
                    <a:lnTo>
                      <a:pt x="0" y="169661"/>
                    </a:lnTo>
                    <a:lnTo>
                      <a:pt x="4234" y="149203"/>
                    </a:lnTo>
                    <a:lnTo>
                      <a:pt x="34227" y="149908"/>
                    </a:lnTo>
                    <a:lnTo>
                      <a:pt x="35285" y="145675"/>
                    </a:lnTo>
                    <a:lnTo>
                      <a:pt x="37050" y="141795"/>
                    </a:lnTo>
                    <a:lnTo>
                      <a:pt x="38108" y="137563"/>
                    </a:lnTo>
                    <a:lnTo>
                      <a:pt x="39872" y="133683"/>
                    </a:lnTo>
                    <a:lnTo>
                      <a:pt x="41990" y="130155"/>
                    </a:lnTo>
                    <a:lnTo>
                      <a:pt x="43401" y="125923"/>
                    </a:lnTo>
                    <a:lnTo>
                      <a:pt x="45518" y="121690"/>
                    </a:lnTo>
                    <a:lnTo>
                      <a:pt x="47635" y="118163"/>
                    </a:lnTo>
                    <a:lnTo>
                      <a:pt x="25053" y="94530"/>
                    </a:lnTo>
                    <a:lnTo>
                      <a:pt x="37050" y="77599"/>
                    </a:lnTo>
                    <a:lnTo>
                      <a:pt x="66689" y="89592"/>
                    </a:lnTo>
                    <a:lnTo>
                      <a:pt x="69512" y="86418"/>
                    </a:lnTo>
                    <a:lnTo>
                      <a:pt x="72335" y="83243"/>
                    </a:lnTo>
                    <a:lnTo>
                      <a:pt x="75158" y="80069"/>
                    </a:lnTo>
                    <a:lnTo>
                      <a:pt x="78333" y="76894"/>
                    </a:lnTo>
                    <a:lnTo>
                      <a:pt x="81156" y="74072"/>
                    </a:lnTo>
                    <a:lnTo>
                      <a:pt x="84685" y="71250"/>
                    </a:lnTo>
                    <a:lnTo>
                      <a:pt x="87860" y="68076"/>
                    </a:lnTo>
                    <a:lnTo>
                      <a:pt x="91036" y="65254"/>
                    </a:lnTo>
                    <a:lnTo>
                      <a:pt x="78686" y="35978"/>
                    </a:lnTo>
                    <a:lnTo>
                      <a:pt x="96329" y="24338"/>
                    </a:lnTo>
                    <a:lnTo>
                      <a:pt x="119617" y="46207"/>
                    </a:lnTo>
                    <a:lnTo>
                      <a:pt x="123145" y="44443"/>
                    </a:lnTo>
                    <a:lnTo>
                      <a:pt x="127027" y="42680"/>
                    </a:lnTo>
                    <a:lnTo>
                      <a:pt x="131261" y="40563"/>
                    </a:lnTo>
                    <a:lnTo>
                      <a:pt x="134789" y="39153"/>
                    </a:lnTo>
                    <a:lnTo>
                      <a:pt x="139024" y="37389"/>
                    </a:lnTo>
                    <a:lnTo>
                      <a:pt x="142905" y="35978"/>
                    </a:lnTo>
                    <a:lnTo>
                      <a:pt x="147492" y="34567"/>
                    </a:lnTo>
                    <a:lnTo>
                      <a:pt x="151726" y="33156"/>
                    </a:lnTo>
                    <a:lnTo>
                      <a:pt x="152079" y="3880"/>
                    </a:lnTo>
                    <a:close/>
                  </a:path>
                </a:pathLst>
              </a:custGeom>
              <a:grpFill/>
              <a:ln>
                <a:noFill/>
              </a:ln>
            </p:spPr>
            <p:txBody>
              <a:bodyPr vert="horz" wrap="square" lIns="91416" tIns="45708" rIns="91416" bIns="45708" numCol="1" anchor="t" anchorCtr="0" compatLnSpc="1">
                <a:prstTxWarp prst="textNoShape">
                  <a:avLst/>
                </a:prstTxWarp>
              </a:bodyPr>
              <a:lstStyle/>
              <a:p>
                <a:pPr defTabSz="609352"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CiscoSansTT Light"/>
                </a:endParaRPr>
              </a:p>
            </p:txBody>
          </p:sp>
          <p:sp>
            <p:nvSpPr>
              <p:cNvPr id="1995" name="Oval 1994"/>
              <p:cNvSpPr/>
              <p:nvPr/>
            </p:nvSpPr>
            <p:spPr>
              <a:xfrm>
                <a:off x="8265077" y="3220819"/>
                <a:ext cx="138138" cy="138138"/>
              </a:xfrm>
              <a:prstGeom prst="ellipse">
                <a:avLst/>
              </a:prstGeom>
              <a:grpFill/>
              <a:ln w="25400" cap="flat" cmpd="sng" algn="ctr">
                <a:noFill/>
                <a:prstDash val="solid"/>
              </a:ln>
              <a:effectLst/>
            </p:spPr>
            <p:txBody>
              <a:bodyPr rtlCol="0" anchor="ctr"/>
              <a:lstStyle/>
              <a:p>
                <a:pPr algn="ctr" defTabSz="609352"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CiscoSansTT Light"/>
                </a:endParaRPr>
              </a:p>
            </p:txBody>
          </p:sp>
          <p:sp>
            <p:nvSpPr>
              <p:cNvPr id="1996" name="Oval 1995"/>
              <p:cNvSpPr/>
              <p:nvPr/>
            </p:nvSpPr>
            <p:spPr>
              <a:xfrm>
                <a:off x="8703101" y="3178180"/>
                <a:ext cx="99374" cy="99374"/>
              </a:xfrm>
              <a:prstGeom prst="ellipse">
                <a:avLst/>
              </a:prstGeom>
              <a:grpFill/>
              <a:ln w="25400" cap="flat" cmpd="sng" algn="ctr">
                <a:noFill/>
                <a:prstDash val="solid"/>
              </a:ln>
              <a:effectLst/>
            </p:spPr>
            <p:txBody>
              <a:bodyPr rtlCol="0" anchor="ctr"/>
              <a:lstStyle/>
              <a:p>
                <a:pPr algn="ctr" defTabSz="609352"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CiscoSansTT Light"/>
                </a:endParaRPr>
              </a:p>
            </p:txBody>
          </p:sp>
          <p:sp>
            <p:nvSpPr>
              <p:cNvPr id="1997" name="Oval 1996"/>
              <p:cNvSpPr/>
              <p:nvPr/>
            </p:nvSpPr>
            <p:spPr>
              <a:xfrm>
                <a:off x="8561087" y="3432254"/>
                <a:ext cx="78936" cy="78936"/>
              </a:xfrm>
              <a:prstGeom prst="ellipse">
                <a:avLst/>
              </a:prstGeom>
              <a:grpFill/>
              <a:ln w="25400" cap="flat" cmpd="sng" algn="ctr">
                <a:noFill/>
                <a:prstDash val="solid"/>
              </a:ln>
              <a:effectLst/>
            </p:spPr>
            <p:txBody>
              <a:bodyPr rtlCol="0" anchor="ctr"/>
              <a:lstStyle/>
              <a:p>
                <a:pPr algn="ctr" defTabSz="609352"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CiscoSansTT Light"/>
                </a:endParaRPr>
              </a:p>
            </p:txBody>
          </p:sp>
        </p:grpSp>
      </p:grpSp>
      <p:sp>
        <p:nvSpPr>
          <p:cNvPr id="1998" name="Rectangle 1997"/>
          <p:cNvSpPr/>
          <p:nvPr/>
        </p:nvSpPr>
        <p:spPr>
          <a:xfrm>
            <a:off x="173399" y="4410972"/>
            <a:ext cx="1181448" cy="581712"/>
          </a:xfrm>
          <a:prstGeom prst="rect">
            <a:avLst/>
          </a:prstGeom>
        </p:spPr>
        <p:txBody>
          <a:bodyPr wrap="square" lIns="121872" tIns="60936" rIns="121872" bIns="60936" anchor="ctr">
            <a:noAutofit/>
          </a:bodyPr>
          <a:lstStyle/>
          <a:p>
            <a:pPr defTabSz="609085" fontAlgn="auto">
              <a:spcBef>
                <a:spcPts val="0"/>
              </a:spcBef>
              <a:spcAft>
                <a:spcPts val="0"/>
              </a:spcAft>
              <a:defRPr/>
            </a:pPr>
            <a:r>
              <a:rPr lang="en-US" sz="1700" kern="0" dirty="0">
                <a:latin typeface="CiscoSansTT ExtraLight" panose="020B0303020201020303" pitchFamily="34" charset="0"/>
                <a:ea typeface="+mn-ea"/>
                <a:cs typeface="CiscoSansTT Light"/>
              </a:rPr>
              <a:t>Network Analytics</a:t>
            </a:r>
          </a:p>
        </p:txBody>
      </p:sp>
      <p:sp>
        <p:nvSpPr>
          <p:cNvPr id="1999" name="Freeform 6"/>
          <p:cNvSpPr>
            <a:spLocks noChangeAspect="1" noEditPoints="1"/>
          </p:cNvSpPr>
          <p:nvPr/>
        </p:nvSpPr>
        <p:spPr bwMode="auto">
          <a:xfrm rot="5400000">
            <a:off x="1462690" y="4548151"/>
            <a:ext cx="183201" cy="350606"/>
          </a:xfrm>
          <a:custGeom>
            <a:avLst/>
            <a:gdLst>
              <a:gd name="T0" fmla="*/ 578 w 578"/>
              <a:gd name="T1" fmla="*/ 856 h 1106"/>
              <a:gd name="T2" fmla="*/ 474 w 578"/>
              <a:gd name="T3" fmla="*/ 262 h 1106"/>
              <a:gd name="T4" fmla="*/ 498 w 578"/>
              <a:gd name="T5" fmla="*/ 120 h 1106"/>
              <a:gd name="T6" fmla="*/ 465 w 578"/>
              <a:gd name="T7" fmla="*/ 88 h 1106"/>
              <a:gd name="T8" fmla="*/ 421 w 578"/>
              <a:gd name="T9" fmla="*/ 262 h 1106"/>
              <a:gd name="T10" fmla="*/ 334 w 578"/>
              <a:gd name="T11" fmla="*/ 278 h 1106"/>
              <a:gd name="T12" fmla="*/ 297 w 578"/>
              <a:gd name="T13" fmla="*/ 63 h 1106"/>
              <a:gd name="T14" fmla="*/ 257 w 578"/>
              <a:gd name="T15" fmla="*/ 32 h 1106"/>
              <a:gd name="T16" fmla="*/ 244 w 578"/>
              <a:gd name="T17" fmla="*/ 262 h 1106"/>
              <a:gd name="T18" fmla="*/ 194 w 578"/>
              <a:gd name="T19" fmla="*/ 262 h 1106"/>
              <a:gd name="T20" fmla="*/ 101 w 578"/>
              <a:gd name="T21" fmla="*/ 113 h 1106"/>
              <a:gd name="T22" fmla="*/ 49 w 578"/>
              <a:gd name="T23" fmla="*/ 88 h 1106"/>
              <a:gd name="T24" fmla="*/ 141 w 578"/>
              <a:gd name="T25" fmla="*/ 159 h 1106"/>
              <a:gd name="T26" fmla="*/ 104 w 578"/>
              <a:gd name="T27" fmla="*/ 278 h 1106"/>
              <a:gd name="T28" fmla="*/ 104 w 578"/>
              <a:gd name="T29" fmla="*/ 856 h 1106"/>
              <a:gd name="T30" fmla="*/ 141 w 578"/>
              <a:gd name="T31" fmla="*/ 982 h 1106"/>
              <a:gd name="T32" fmla="*/ 49 w 578"/>
              <a:gd name="T33" fmla="*/ 1053 h 1106"/>
              <a:gd name="T34" fmla="*/ 101 w 578"/>
              <a:gd name="T35" fmla="*/ 1028 h 1106"/>
              <a:gd name="T36" fmla="*/ 194 w 578"/>
              <a:gd name="T37" fmla="*/ 872 h 1106"/>
              <a:gd name="T38" fmla="*/ 244 w 578"/>
              <a:gd name="T39" fmla="*/ 872 h 1106"/>
              <a:gd name="T40" fmla="*/ 257 w 578"/>
              <a:gd name="T41" fmla="*/ 1074 h 1106"/>
              <a:gd name="T42" fmla="*/ 297 w 578"/>
              <a:gd name="T43" fmla="*/ 1043 h 1106"/>
              <a:gd name="T44" fmla="*/ 334 w 578"/>
              <a:gd name="T45" fmla="*/ 856 h 1106"/>
              <a:gd name="T46" fmla="*/ 421 w 578"/>
              <a:gd name="T47" fmla="*/ 872 h 1106"/>
              <a:gd name="T48" fmla="*/ 467 w 578"/>
              <a:gd name="T49" fmla="*/ 1053 h 1106"/>
              <a:gd name="T50" fmla="*/ 499 w 578"/>
              <a:gd name="T51" fmla="*/ 1020 h 1106"/>
              <a:gd name="T52" fmla="*/ 437 w 578"/>
              <a:gd name="T53" fmla="*/ 872 h 1106"/>
              <a:gd name="T54" fmla="*/ 513 w 578"/>
              <a:gd name="T55" fmla="*/ 88 h 1106"/>
              <a:gd name="T56" fmla="*/ 497 w 578"/>
              <a:gd name="T57" fmla="*/ 72 h 1106"/>
              <a:gd name="T58" fmla="*/ 305 w 578"/>
              <a:gd name="T59" fmla="*/ 32 h 1106"/>
              <a:gd name="T60" fmla="*/ 81 w 578"/>
              <a:gd name="T61" fmla="*/ 104 h 1106"/>
              <a:gd name="T62" fmla="*/ 97 w 578"/>
              <a:gd name="T63" fmla="*/ 88 h 1106"/>
              <a:gd name="T64" fmla="*/ 65 w 578"/>
              <a:gd name="T65" fmla="*/ 1053 h 1106"/>
              <a:gd name="T66" fmla="*/ 86 w 578"/>
              <a:gd name="T67" fmla="*/ 1038 h 1106"/>
              <a:gd name="T68" fmla="*/ 81 w 578"/>
              <a:gd name="T69" fmla="*/ 1069 h 1106"/>
              <a:gd name="T70" fmla="*/ 273 w 578"/>
              <a:gd name="T71" fmla="*/ 1074 h 1106"/>
              <a:gd name="T72" fmla="*/ 499 w 578"/>
              <a:gd name="T73" fmla="*/ 1036 h 1106"/>
              <a:gd name="T74" fmla="*/ 483 w 578"/>
              <a:gd name="T75" fmla="*/ 1053 h 1106"/>
              <a:gd name="T76" fmla="*/ 516 w 578"/>
              <a:gd name="T77" fmla="*/ 340 h 1106"/>
              <a:gd name="T78" fmla="*/ 433 w 578"/>
              <a:gd name="T79" fmla="*/ 505 h 1106"/>
              <a:gd name="T80" fmla="*/ 267 w 578"/>
              <a:gd name="T81" fmla="*/ 688 h 1106"/>
              <a:gd name="T82" fmla="*/ 176 w 578"/>
              <a:gd name="T83" fmla="*/ 466 h 1106"/>
              <a:gd name="T84" fmla="*/ 62 w 578"/>
              <a:gd name="T85" fmla="*/ 559 h 1106"/>
              <a:gd name="T86" fmla="*/ 108 w 578"/>
              <a:gd name="T87" fmla="*/ 575 h 1106"/>
              <a:gd name="T88" fmla="*/ 179 w 578"/>
              <a:gd name="T89" fmla="*/ 587 h 1106"/>
              <a:gd name="T90" fmla="*/ 352 w 578"/>
              <a:gd name="T91" fmla="*/ 441 h 1106"/>
              <a:gd name="T92" fmla="*/ 453 w 578"/>
              <a:gd name="T93" fmla="*/ 583 h 1106"/>
              <a:gd name="T94" fmla="*/ 62 w 578"/>
              <a:gd name="T95" fmla="*/ 794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8" h="1106">
                <a:moveTo>
                  <a:pt x="474" y="872"/>
                </a:moveTo>
                <a:cubicBezTo>
                  <a:pt x="474" y="856"/>
                  <a:pt x="474" y="856"/>
                  <a:pt x="474" y="856"/>
                </a:cubicBezTo>
                <a:cubicBezTo>
                  <a:pt x="578" y="856"/>
                  <a:pt x="578" y="856"/>
                  <a:pt x="578" y="856"/>
                </a:cubicBezTo>
                <a:cubicBezTo>
                  <a:pt x="578" y="278"/>
                  <a:pt x="578" y="278"/>
                  <a:pt x="578" y="278"/>
                </a:cubicBezTo>
                <a:cubicBezTo>
                  <a:pt x="474" y="278"/>
                  <a:pt x="474" y="278"/>
                  <a:pt x="474" y="278"/>
                </a:cubicBezTo>
                <a:cubicBezTo>
                  <a:pt x="474" y="262"/>
                  <a:pt x="474" y="262"/>
                  <a:pt x="474" y="262"/>
                </a:cubicBezTo>
                <a:cubicBezTo>
                  <a:pt x="437" y="262"/>
                  <a:pt x="437" y="262"/>
                  <a:pt x="437" y="262"/>
                </a:cubicBezTo>
                <a:cubicBezTo>
                  <a:pt x="437" y="160"/>
                  <a:pt x="437" y="160"/>
                  <a:pt x="437" y="160"/>
                </a:cubicBezTo>
                <a:cubicBezTo>
                  <a:pt x="498" y="120"/>
                  <a:pt x="498" y="120"/>
                  <a:pt x="498" y="120"/>
                </a:cubicBezTo>
                <a:cubicBezTo>
                  <a:pt x="515" y="120"/>
                  <a:pt x="529" y="105"/>
                  <a:pt x="529" y="88"/>
                </a:cubicBezTo>
                <a:cubicBezTo>
                  <a:pt x="529" y="70"/>
                  <a:pt x="515" y="56"/>
                  <a:pt x="497" y="56"/>
                </a:cubicBezTo>
                <a:cubicBezTo>
                  <a:pt x="479" y="56"/>
                  <a:pt x="465" y="70"/>
                  <a:pt x="465" y="88"/>
                </a:cubicBezTo>
                <a:cubicBezTo>
                  <a:pt x="465" y="99"/>
                  <a:pt x="470" y="108"/>
                  <a:pt x="478" y="114"/>
                </a:cubicBezTo>
                <a:cubicBezTo>
                  <a:pt x="421" y="151"/>
                  <a:pt x="421" y="151"/>
                  <a:pt x="421" y="151"/>
                </a:cubicBezTo>
                <a:cubicBezTo>
                  <a:pt x="421" y="262"/>
                  <a:pt x="421" y="262"/>
                  <a:pt x="421" y="262"/>
                </a:cubicBezTo>
                <a:cubicBezTo>
                  <a:pt x="384" y="262"/>
                  <a:pt x="384" y="262"/>
                  <a:pt x="384" y="262"/>
                </a:cubicBezTo>
                <a:cubicBezTo>
                  <a:pt x="384" y="278"/>
                  <a:pt x="384" y="278"/>
                  <a:pt x="384" y="278"/>
                </a:cubicBezTo>
                <a:cubicBezTo>
                  <a:pt x="334" y="278"/>
                  <a:pt x="334" y="278"/>
                  <a:pt x="334" y="278"/>
                </a:cubicBezTo>
                <a:cubicBezTo>
                  <a:pt x="334" y="262"/>
                  <a:pt x="334" y="262"/>
                  <a:pt x="334" y="262"/>
                </a:cubicBezTo>
                <a:cubicBezTo>
                  <a:pt x="297" y="262"/>
                  <a:pt x="297" y="262"/>
                  <a:pt x="297" y="262"/>
                </a:cubicBezTo>
                <a:cubicBezTo>
                  <a:pt x="297" y="63"/>
                  <a:pt x="297" y="63"/>
                  <a:pt x="297" y="63"/>
                </a:cubicBezTo>
                <a:cubicBezTo>
                  <a:pt x="311" y="59"/>
                  <a:pt x="321" y="47"/>
                  <a:pt x="321" y="32"/>
                </a:cubicBezTo>
                <a:cubicBezTo>
                  <a:pt x="321" y="14"/>
                  <a:pt x="307" y="0"/>
                  <a:pt x="289" y="0"/>
                </a:cubicBezTo>
                <a:cubicBezTo>
                  <a:pt x="271" y="0"/>
                  <a:pt x="257" y="14"/>
                  <a:pt x="257" y="32"/>
                </a:cubicBezTo>
                <a:cubicBezTo>
                  <a:pt x="257" y="47"/>
                  <a:pt x="267" y="59"/>
                  <a:pt x="281" y="63"/>
                </a:cubicBezTo>
                <a:cubicBezTo>
                  <a:pt x="281" y="262"/>
                  <a:pt x="281" y="262"/>
                  <a:pt x="281" y="262"/>
                </a:cubicBezTo>
                <a:cubicBezTo>
                  <a:pt x="244" y="262"/>
                  <a:pt x="244" y="262"/>
                  <a:pt x="244" y="262"/>
                </a:cubicBezTo>
                <a:cubicBezTo>
                  <a:pt x="244" y="278"/>
                  <a:pt x="244" y="278"/>
                  <a:pt x="244" y="278"/>
                </a:cubicBezTo>
                <a:cubicBezTo>
                  <a:pt x="194" y="278"/>
                  <a:pt x="194" y="278"/>
                  <a:pt x="194" y="278"/>
                </a:cubicBezTo>
                <a:cubicBezTo>
                  <a:pt x="194" y="262"/>
                  <a:pt x="194" y="262"/>
                  <a:pt x="194" y="262"/>
                </a:cubicBezTo>
                <a:cubicBezTo>
                  <a:pt x="157" y="262"/>
                  <a:pt x="157" y="262"/>
                  <a:pt x="157" y="262"/>
                </a:cubicBezTo>
                <a:cubicBezTo>
                  <a:pt x="157" y="150"/>
                  <a:pt x="157" y="150"/>
                  <a:pt x="157" y="150"/>
                </a:cubicBezTo>
                <a:cubicBezTo>
                  <a:pt x="101" y="113"/>
                  <a:pt x="101" y="113"/>
                  <a:pt x="101" y="113"/>
                </a:cubicBezTo>
                <a:cubicBezTo>
                  <a:pt x="108" y="108"/>
                  <a:pt x="113" y="98"/>
                  <a:pt x="113" y="88"/>
                </a:cubicBezTo>
                <a:cubicBezTo>
                  <a:pt x="113" y="70"/>
                  <a:pt x="99" y="56"/>
                  <a:pt x="81" y="56"/>
                </a:cubicBezTo>
                <a:cubicBezTo>
                  <a:pt x="63" y="56"/>
                  <a:pt x="49" y="70"/>
                  <a:pt x="49" y="88"/>
                </a:cubicBezTo>
                <a:cubicBezTo>
                  <a:pt x="49" y="106"/>
                  <a:pt x="63" y="120"/>
                  <a:pt x="81" y="120"/>
                </a:cubicBezTo>
                <a:cubicBezTo>
                  <a:pt x="81" y="120"/>
                  <a:pt x="82" y="120"/>
                  <a:pt x="82" y="120"/>
                </a:cubicBezTo>
                <a:cubicBezTo>
                  <a:pt x="141" y="159"/>
                  <a:pt x="141" y="159"/>
                  <a:pt x="141" y="159"/>
                </a:cubicBezTo>
                <a:cubicBezTo>
                  <a:pt x="141" y="262"/>
                  <a:pt x="141" y="262"/>
                  <a:pt x="141" y="262"/>
                </a:cubicBezTo>
                <a:cubicBezTo>
                  <a:pt x="104" y="262"/>
                  <a:pt x="104" y="262"/>
                  <a:pt x="104" y="262"/>
                </a:cubicBezTo>
                <a:cubicBezTo>
                  <a:pt x="104" y="278"/>
                  <a:pt x="104" y="278"/>
                  <a:pt x="104" y="278"/>
                </a:cubicBezTo>
                <a:cubicBezTo>
                  <a:pt x="0" y="278"/>
                  <a:pt x="0" y="278"/>
                  <a:pt x="0" y="278"/>
                </a:cubicBezTo>
                <a:cubicBezTo>
                  <a:pt x="0" y="856"/>
                  <a:pt x="0" y="856"/>
                  <a:pt x="0" y="856"/>
                </a:cubicBezTo>
                <a:cubicBezTo>
                  <a:pt x="104" y="856"/>
                  <a:pt x="104" y="856"/>
                  <a:pt x="104" y="856"/>
                </a:cubicBezTo>
                <a:cubicBezTo>
                  <a:pt x="104" y="872"/>
                  <a:pt x="104" y="872"/>
                  <a:pt x="104" y="872"/>
                </a:cubicBezTo>
                <a:cubicBezTo>
                  <a:pt x="141" y="872"/>
                  <a:pt x="141" y="872"/>
                  <a:pt x="141" y="872"/>
                </a:cubicBezTo>
                <a:cubicBezTo>
                  <a:pt x="141" y="982"/>
                  <a:pt x="141" y="982"/>
                  <a:pt x="141" y="982"/>
                </a:cubicBezTo>
                <a:cubicBezTo>
                  <a:pt x="83" y="1021"/>
                  <a:pt x="83" y="1021"/>
                  <a:pt x="83" y="1021"/>
                </a:cubicBezTo>
                <a:cubicBezTo>
                  <a:pt x="82" y="1021"/>
                  <a:pt x="82" y="1020"/>
                  <a:pt x="81" y="1020"/>
                </a:cubicBezTo>
                <a:cubicBezTo>
                  <a:pt x="63" y="1020"/>
                  <a:pt x="49" y="1035"/>
                  <a:pt x="49" y="1053"/>
                </a:cubicBezTo>
                <a:cubicBezTo>
                  <a:pt x="49" y="1070"/>
                  <a:pt x="63" y="1085"/>
                  <a:pt x="81" y="1085"/>
                </a:cubicBezTo>
                <a:cubicBezTo>
                  <a:pt x="99" y="1085"/>
                  <a:pt x="113" y="1070"/>
                  <a:pt x="113" y="1053"/>
                </a:cubicBezTo>
                <a:cubicBezTo>
                  <a:pt x="113" y="1042"/>
                  <a:pt x="108" y="1033"/>
                  <a:pt x="101" y="1028"/>
                </a:cubicBezTo>
                <a:cubicBezTo>
                  <a:pt x="157" y="991"/>
                  <a:pt x="157" y="991"/>
                  <a:pt x="157" y="991"/>
                </a:cubicBezTo>
                <a:cubicBezTo>
                  <a:pt x="157" y="872"/>
                  <a:pt x="157" y="872"/>
                  <a:pt x="157" y="872"/>
                </a:cubicBezTo>
                <a:cubicBezTo>
                  <a:pt x="194" y="872"/>
                  <a:pt x="194" y="872"/>
                  <a:pt x="194" y="872"/>
                </a:cubicBezTo>
                <a:cubicBezTo>
                  <a:pt x="194" y="856"/>
                  <a:pt x="194" y="856"/>
                  <a:pt x="194" y="856"/>
                </a:cubicBezTo>
                <a:cubicBezTo>
                  <a:pt x="244" y="856"/>
                  <a:pt x="244" y="856"/>
                  <a:pt x="244" y="856"/>
                </a:cubicBezTo>
                <a:cubicBezTo>
                  <a:pt x="244" y="872"/>
                  <a:pt x="244" y="872"/>
                  <a:pt x="244" y="872"/>
                </a:cubicBezTo>
                <a:cubicBezTo>
                  <a:pt x="281" y="872"/>
                  <a:pt x="281" y="872"/>
                  <a:pt x="281" y="872"/>
                </a:cubicBezTo>
                <a:cubicBezTo>
                  <a:pt x="281" y="1043"/>
                  <a:pt x="281" y="1043"/>
                  <a:pt x="281" y="1043"/>
                </a:cubicBezTo>
                <a:cubicBezTo>
                  <a:pt x="267" y="1046"/>
                  <a:pt x="257" y="1059"/>
                  <a:pt x="257" y="1074"/>
                </a:cubicBezTo>
                <a:cubicBezTo>
                  <a:pt x="257" y="1092"/>
                  <a:pt x="271" y="1106"/>
                  <a:pt x="289" y="1106"/>
                </a:cubicBezTo>
                <a:cubicBezTo>
                  <a:pt x="307" y="1106"/>
                  <a:pt x="321" y="1092"/>
                  <a:pt x="321" y="1074"/>
                </a:cubicBezTo>
                <a:cubicBezTo>
                  <a:pt x="321" y="1059"/>
                  <a:pt x="311" y="1046"/>
                  <a:pt x="297" y="1043"/>
                </a:cubicBezTo>
                <a:cubicBezTo>
                  <a:pt x="297" y="872"/>
                  <a:pt x="297" y="872"/>
                  <a:pt x="297" y="872"/>
                </a:cubicBezTo>
                <a:cubicBezTo>
                  <a:pt x="334" y="872"/>
                  <a:pt x="334" y="872"/>
                  <a:pt x="334" y="872"/>
                </a:cubicBezTo>
                <a:cubicBezTo>
                  <a:pt x="334" y="856"/>
                  <a:pt x="334" y="856"/>
                  <a:pt x="334" y="856"/>
                </a:cubicBezTo>
                <a:cubicBezTo>
                  <a:pt x="384" y="856"/>
                  <a:pt x="384" y="856"/>
                  <a:pt x="384" y="856"/>
                </a:cubicBezTo>
                <a:cubicBezTo>
                  <a:pt x="384" y="872"/>
                  <a:pt x="384" y="872"/>
                  <a:pt x="384" y="872"/>
                </a:cubicBezTo>
                <a:cubicBezTo>
                  <a:pt x="421" y="872"/>
                  <a:pt x="421" y="872"/>
                  <a:pt x="421" y="872"/>
                </a:cubicBezTo>
                <a:cubicBezTo>
                  <a:pt x="421" y="991"/>
                  <a:pt x="421" y="991"/>
                  <a:pt x="421" y="991"/>
                </a:cubicBezTo>
                <a:cubicBezTo>
                  <a:pt x="478" y="1028"/>
                  <a:pt x="478" y="1028"/>
                  <a:pt x="478" y="1028"/>
                </a:cubicBezTo>
                <a:cubicBezTo>
                  <a:pt x="471" y="1034"/>
                  <a:pt x="467" y="1043"/>
                  <a:pt x="467" y="1053"/>
                </a:cubicBezTo>
                <a:cubicBezTo>
                  <a:pt x="467" y="1070"/>
                  <a:pt x="481" y="1085"/>
                  <a:pt x="499" y="1085"/>
                </a:cubicBezTo>
                <a:cubicBezTo>
                  <a:pt x="517" y="1085"/>
                  <a:pt x="531" y="1070"/>
                  <a:pt x="531" y="1053"/>
                </a:cubicBezTo>
                <a:cubicBezTo>
                  <a:pt x="531" y="1035"/>
                  <a:pt x="517" y="1020"/>
                  <a:pt x="499" y="1020"/>
                </a:cubicBezTo>
                <a:cubicBezTo>
                  <a:pt x="498" y="1020"/>
                  <a:pt x="497" y="1021"/>
                  <a:pt x="496" y="1021"/>
                </a:cubicBezTo>
                <a:cubicBezTo>
                  <a:pt x="437" y="982"/>
                  <a:pt x="437" y="982"/>
                  <a:pt x="437" y="982"/>
                </a:cubicBezTo>
                <a:cubicBezTo>
                  <a:pt x="437" y="872"/>
                  <a:pt x="437" y="872"/>
                  <a:pt x="437" y="872"/>
                </a:cubicBezTo>
                <a:lnTo>
                  <a:pt x="474" y="872"/>
                </a:lnTo>
                <a:close/>
                <a:moveTo>
                  <a:pt x="497" y="72"/>
                </a:moveTo>
                <a:cubicBezTo>
                  <a:pt x="506" y="72"/>
                  <a:pt x="513" y="79"/>
                  <a:pt x="513" y="88"/>
                </a:cubicBezTo>
                <a:cubicBezTo>
                  <a:pt x="513" y="97"/>
                  <a:pt x="506" y="104"/>
                  <a:pt x="497" y="104"/>
                </a:cubicBezTo>
                <a:cubicBezTo>
                  <a:pt x="488" y="104"/>
                  <a:pt x="481" y="97"/>
                  <a:pt x="481" y="88"/>
                </a:cubicBezTo>
                <a:cubicBezTo>
                  <a:pt x="481" y="79"/>
                  <a:pt x="488" y="72"/>
                  <a:pt x="497" y="72"/>
                </a:cubicBezTo>
                <a:close/>
                <a:moveTo>
                  <a:pt x="273" y="32"/>
                </a:moveTo>
                <a:cubicBezTo>
                  <a:pt x="273" y="23"/>
                  <a:pt x="280" y="16"/>
                  <a:pt x="289" y="16"/>
                </a:cubicBezTo>
                <a:cubicBezTo>
                  <a:pt x="298" y="16"/>
                  <a:pt x="305" y="23"/>
                  <a:pt x="305" y="32"/>
                </a:cubicBezTo>
                <a:cubicBezTo>
                  <a:pt x="305" y="41"/>
                  <a:pt x="298" y="48"/>
                  <a:pt x="289" y="48"/>
                </a:cubicBezTo>
                <a:cubicBezTo>
                  <a:pt x="280" y="48"/>
                  <a:pt x="273" y="41"/>
                  <a:pt x="273" y="32"/>
                </a:cubicBezTo>
                <a:close/>
                <a:moveTo>
                  <a:pt x="81" y="104"/>
                </a:moveTo>
                <a:cubicBezTo>
                  <a:pt x="72" y="104"/>
                  <a:pt x="65" y="97"/>
                  <a:pt x="65" y="88"/>
                </a:cubicBezTo>
                <a:cubicBezTo>
                  <a:pt x="65" y="79"/>
                  <a:pt x="72" y="72"/>
                  <a:pt x="81" y="72"/>
                </a:cubicBezTo>
                <a:cubicBezTo>
                  <a:pt x="90" y="72"/>
                  <a:pt x="97" y="79"/>
                  <a:pt x="97" y="88"/>
                </a:cubicBezTo>
                <a:cubicBezTo>
                  <a:pt x="97" y="97"/>
                  <a:pt x="90" y="104"/>
                  <a:pt x="81" y="104"/>
                </a:cubicBezTo>
                <a:close/>
                <a:moveTo>
                  <a:pt x="81" y="1069"/>
                </a:moveTo>
                <a:cubicBezTo>
                  <a:pt x="72" y="1069"/>
                  <a:pt x="65" y="1061"/>
                  <a:pt x="65" y="1053"/>
                </a:cubicBezTo>
                <a:cubicBezTo>
                  <a:pt x="65" y="1044"/>
                  <a:pt x="72" y="1036"/>
                  <a:pt x="81" y="1036"/>
                </a:cubicBezTo>
                <a:cubicBezTo>
                  <a:pt x="83" y="1036"/>
                  <a:pt x="84" y="1037"/>
                  <a:pt x="85" y="1037"/>
                </a:cubicBezTo>
                <a:cubicBezTo>
                  <a:pt x="86" y="1038"/>
                  <a:pt x="86" y="1038"/>
                  <a:pt x="86" y="1038"/>
                </a:cubicBezTo>
                <a:cubicBezTo>
                  <a:pt x="86" y="1037"/>
                  <a:pt x="86" y="1037"/>
                  <a:pt x="86" y="1037"/>
                </a:cubicBezTo>
                <a:cubicBezTo>
                  <a:pt x="93" y="1039"/>
                  <a:pt x="97" y="1045"/>
                  <a:pt x="97" y="1053"/>
                </a:cubicBezTo>
                <a:cubicBezTo>
                  <a:pt x="97" y="1061"/>
                  <a:pt x="90" y="1069"/>
                  <a:pt x="81" y="1069"/>
                </a:cubicBezTo>
                <a:close/>
                <a:moveTo>
                  <a:pt x="305" y="1074"/>
                </a:moveTo>
                <a:cubicBezTo>
                  <a:pt x="305" y="1083"/>
                  <a:pt x="298" y="1090"/>
                  <a:pt x="289" y="1090"/>
                </a:cubicBezTo>
                <a:cubicBezTo>
                  <a:pt x="280" y="1090"/>
                  <a:pt x="273" y="1083"/>
                  <a:pt x="273" y="1074"/>
                </a:cubicBezTo>
                <a:cubicBezTo>
                  <a:pt x="273" y="1065"/>
                  <a:pt x="280" y="1058"/>
                  <a:pt x="289" y="1058"/>
                </a:cubicBezTo>
                <a:cubicBezTo>
                  <a:pt x="298" y="1058"/>
                  <a:pt x="305" y="1065"/>
                  <a:pt x="305" y="1074"/>
                </a:cubicBezTo>
                <a:close/>
                <a:moveTo>
                  <a:pt x="499" y="1036"/>
                </a:moveTo>
                <a:cubicBezTo>
                  <a:pt x="508" y="1036"/>
                  <a:pt x="515" y="1044"/>
                  <a:pt x="515" y="1053"/>
                </a:cubicBezTo>
                <a:cubicBezTo>
                  <a:pt x="515" y="1061"/>
                  <a:pt x="508" y="1069"/>
                  <a:pt x="499" y="1069"/>
                </a:cubicBezTo>
                <a:cubicBezTo>
                  <a:pt x="490" y="1069"/>
                  <a:pt x="483" y="1061"/>
                  <a:pt x="483" y="1053"/>
                </a:cubicBezTo>
                <a:cubicBezTo>
                  <a:pt x="483" y="1044"/>
                  <a:pt x="490" y="1036"/>
                  <a:pt x="499" y="1036"/>
                </a:cubicBezTo>
                <a:close/>
                <a:moveTo>
                  <a:pt x="62" y="340"/>
                </a:moveTo>
                <a:cubicBezTo>
                  <a:pt x="516" y="340"/>
                  <a:pt x="516" y="340"/>
                  <a:pt x="516" y="340"/>
                </a:cubicBezTo>
                <a:cubicBezTo>
                  <a:pt x="516" y="567"/>
                  <a:pt x="516" y="567"/>
                  <a:pt x="516" y="567"/>
                </a:cubicBezTo>
                <a:cubicBezTo>
                  <a:pt x="463" y="567"/>
                  <a:pt x="463" y="567"/>
                  <a:pt x="463" y="567"/>
                </a:cubicBezTo>
                <a:cubicBezTo>
                  <a:pt x="433" y="505"/>
                  <a:pt x="433" y="505"/>
                  <a:pt x="433" y="505"/>
                </a:cubicBezTo>
                <a:cubicBezTo>
                  <a:pt x="411" y="615"/>
                  <a:pt x="411" y="615"/>
                  <a:pt x="411" y="615"/>
                </a:cubicBezTo>
                <a:cubicBezTo>
                  <a:pt x="352" y="378"/>
                  <a:pt x="352" y="378"/>
                  <a:pt x="352" y="378"/>
                </a:cubicBezTo>
                <a:cubicBezTo>
                  <a:pt x="267" y="688"/>
                  <a:pt x="267" y="688"/>
                  <a:pt x="267" y="688"/>
                </a:cubicBezTo>
                <a:cubicBezTo>
                  <a:pt x="242" y="571"/>
                  <a:pt x="242" y="571"/>
                  <a:pt x="242" y="571"/>
                </a:cubicBezTo>
                <a:cubicBezTo>
                  <a:pt x="193" y="571"/>
                  <a:pt x="193" y="571"/>
                  <a:pt x="193" y="571"/>
                </a:cubicBezTo>
                <a:cubicBezTo>
                  <a:pt x="176" y="466"/>
                  <a:pt x="176" y="466"/>
                  <a:pt x="176" y="466"/>
                </a:cubicBezTo>
                <a:cubicBezTo>
                  <a:pt x="137" y="621"/>
                  <a:pt x="137" y="621"/>
                  <a:pt x="137" y="621"/>
                </a:cubicBezTo>
                <a:cubicBezTo>
                  <a:pt x="120" y="559"/>
                  <a:pt x="120" y="559"/>
                  <a:pt x="120" y="559"/>
                </a:cubicBezTo>
                <a:cubicBezTo>
                  <a:pt x="62" y="559"/>
                  <a:pt x="62" y="559"/>
                  <a:pt x="62" y="559"/>
                </a:cubicBezTo>
                <a:lnTo>
                  <a:pt x="62" y="340"/>
                </a:lnTo>
                <a:close/>
                <a:moveTo>
                  <a:pt x="62" y="575"/>
                </a:moveTo>
                <a:cubicBezTo>
                  <a:pt x="108" y="575"/>
                  <a:pt x="108" y="575"/>
                  <a:pt x="108" y="575"/>
                </a:cubicBezTo>
                <a:cubicBezTo>
                  <a:pt x="139" y="683"/>
                  <a:pt x="139" y="683"/>
                  <a:pt x="139" y="683"/>
                </a:cubicBezTo>
                <a:cubicBezTo>
                  <a:pt x="172" y="546"/>
                  <a:pt x="172" y="546"/>
                  <a:pt x="172" y="546"/>
                </a:cubicBezTo>
                <a:cubicBezTo>
                  <a:pt x="179" y="587"/>
                  <a:pt x="179" y="587"/>
                  <a:pt x="179" y="587"/>
                </a:cubicBezTo>
                <a:cubicBezTo>
                  <a:pt x="230" y="587"/>
                  <a:pt x="230" y="587"/>
                  <a:pt x="230" y="587"/>
                </a:cubicBezTo>
                <a:cubicBezTo>
                  <a:pt x="265" y="756"/>
                  <a:pt x="265" y="756"/>
                  <a:pt x="265" y="756"/>
                </a:cubicBezTo>
                <a:cubicBezTo>
                  <a:pt x="352" y="441"/>
                  <a:pt x="352" y="441"/>
                  <a:pt x="352" y="441"/>
                </a:cubicBezTo>
                <a:cubicBezTo>
                  <a:pt x="413" y="689"/>
                  <a:pt x="413" y="689"/>
                  <a:pt x="413" y="689"/>
                </a:cubicBezTo>
                <a:cubicBezTo>
                  <a:pt x="439" y="555"/>
                  <a:pt x="439" y="555"/>
                  <a:pt x="439" y="555"/>
                </a:cubicBezTo>
                <a:cubicBezTo>
                  <a:pt x="453" y="583"/>
                  <a:pt x="453" y="583"/>
                  <a:pt x="453" y="583"/>
                </a:cubicBezTo>
                <a:cubicBezTo>
                  <a:pt x="516" y="583"/>
                  <a:pt x="516" y="583"/>
                  <a:pt x="516" y="583"/>
                </a:cubicBezTo>
                <a:cubicBezTo>
                  <a:pt x="516" y="794"/>
                  <a:pt x="516" y="794"/>
                  <a:pt x="516" y="794"/>
                </a:cubicBezTo>
                <a:cubicBezTo>
                  <a:pt x="62" y="794"/>
                  <a:pt x="62" y="794"/>
                  <a:pt x="62" y="794"/>
                </a:cubicBezTo>
                <a:lnTo>
                  <a:pt x="62" y="575"/>
                </a:lnTo>
                <a:close/>
              </a:path>
            </a:pathLst>
          </a:custGeom>
          <a:solidFill>
            <a:srgbClr val="FFFFFF"/>
          </a:solidFill>
          <a:ln>
            <a:noFill/>
          </a:ln>
          <a:effectLst/>
        </p:spPr>
        <p:txBody>
          <a:bodyPr vert="horz" wrap="square" lIns="121755" tIns="60877" rIns="121755" bIns="60877" numCol="1" anchor="t" anchorCtr="0" compatLnSpc="1">
            <a:prstTxWarp prst="textNoShape">
              <a:avLst/>
            </a:prstTxWarp>
          </a:bodyPr>
          <a:lstStyle/>
          <a:p>
            <a:pPr defTabSz="609133" fontAlgn="auto">
              <a:spcBef>
                <a:spcPts val="0"/>
              </a:spcBef>
              <a:spcAft>
                <a:spcPts val="0"/>
              </a:spcAft>
              <a:defRPr/>
            </a:pPr>
            <a:endParaRPr lang="en-US" sz="2000" kern="0" dirty="0">
              <a:solidFill>
                <a:srgbClr val="011B42"/>
              </a:solidFill>
              <a:latin typeface="CiscoSansTT ExtraLight" panose="020B0303020201020303" pitchFamily="34" charset="0"/>
              <a:ea typeface="ＭＳ Ｐゴシック" pitchFamily="34" charset="-128"/>
              <a:cs typeface="+mn-cs"/>
            </a:endParaRPr>
          </a:p>
        </p:txBody>
      </p:sp>
      <p:sp>
        <p:nvSpPr>
          <p:cNvPr id="2000" name="Rectangle 1999"/>
          <p:cNvSpPr/>
          <p:nvPr/>
        </p:nvSpPr>
        <p:spPr>
          <a:xfrm>
            <a:off x="463516" y="3555318"/>
            <a:ext cx="1508546" cy="609671"/>
          </a:xfrm>
          <a:prstGeom prst="rect">
            <a:avLst/>
          </a:prstGeom>
        </p:spPr>
        <p:txBody>
          <a:bodyPr wrap="square" lIns="121872" tIns="60936" rIns="121872" bIns="60936" anchor="ctr">
            <a:noAutofit/>
          </a:bodyPr>
          <a:lstStyle/>
          <a:p>
            <a:pPr defTabSz="609085" fontAlgn="auto">
              <a:spcBef>
                <a:spcPts val="0"/>
              </a:spcBef>
              <a:spcAft>
                <a:spcPts val="0"/>
              </a:spcAft>
              <a:defRPr/>
            </a:pPr>
            <a:r>
              <a:rPr lang="en-US" sz="1700" kern="0" dirty="0">
                <a:latin typeface="CiscoSansTT ExtraLight" panose="020B0303020201020303" pitchFamily="34" charset="0"/>
                <a:ea typeface="+mn-ea"/>
                <a:cs typeface="CiscoSansTT Light"/>
              </a:rPr>
              <a:t>Advanced Malware Protection</a:t>
            </a:r>
          </a:p>
        </p:txBody>
      </p:sp>
      <p:sp>
        <p:nvSpPr>
          <p:cNvPr id="2001" name="Freeform 2000"/>
          <p:cNvSpPr>
            <a:spLocks noChangeAspect="1" noEditPoints="1"/>
          </p:cNvSpPr>
          <p:nvPr/>
        </p:nvSpPr>
        <p:spPr bwMode="auto">
          <a:xfrm>
            <a:off x="1739825" y="3870023"/>
            <a:ext cx="366306" cy="147444"/>
          </a:xfrm>
          <a:custGeom>
            <a:avLst/>
            <a:gdLst>
              <a:gd name="T0" fmla="*/ 4420 w 5953"/>
              <a:gd name="T1" fmla="*/ 372 h 2214"/>
              <a:gd name="T2" fmla="*/ 3947 w 5953"/>
              <a:gd name="T3" fmla="*/ 585 h 2214"/>
              <a:gd name="T4" fmla="*/ 3540 w 5953"/>
              <a:gd name="T5" fmla="*/ 852 h 2214"/>
              <a:gd name="T6" fmla="*/ 3279 w 5953"/>
              <a:gd name="T7" fmla="*/ 1058 h 2214"/>
              <a:gd name="T8" fmla="*/ 3237 w 5953"/>
              <a:gd name="T9" fmla="*/ 1120 h 2214"/>
              <a:gd name="T10" fmla="*/ 3434 w 5953"/>
              <a:gd name="T11" fmla="*/ 1282 h 2214"/>
              <a:gd name="T12" fmla="*/ 3800 w 5953"/>
              <a:gd name="T13" fmla="*/ 1540 h 2214"/>
              <a:gd name="T14" fmla="*/ 4259 w 5953"/>
              <a:gd name="T15" fmla="*/ 1784 h 2214"/>
              <a:gd name="T16" fmla="*/ 4738 w 5953"/>
              <a:gd name="T17" fmla="*/ 1902 h 2214"/>
              <a:gd name="T18" fmla="*/ 5243 w 5953"/>
              <a:gd name="T19" fmla="*/ 1813 h 2214"/>
              <a:gd name="T20" fmla="*/ 5541 w 5953"/>
              <a:gd name="T21" fmla="*/ 1566 h 2214"/>
              <a:gd name="T22" fmla="*/ 5671 w 5953"/>
              <a:gd name="T23" fmla="*/ 1255 h 2214"/>
              <a:gd name="T24" fmla="*/ 5671 w 5953"/>
              <a:gd name="T25" fmla="*/ 959 h 2214"/>
              <a:gd name="T26" fmla="*/ 5541 w 5953"/>
              <a:gd name="T27" fmla="*/ 650 h 2214"/>
              <a:gd name="T28" fmla="*/ 5243 w 5953"/>
              <a:gd name="T29" fmla="*/ 401 h 2214"/>
              <a:gd name="T30" fmla="*/ 1114 w 5953"/>
              <a:gd name="T31" fmla="*/ 312 h 2214"/>
              <a:gd name="T32" fmla="*/ 646 w 5953"/>
              <a:gd name="T33" fmla="*/ 435 h 2214"/>
              <a:gd name="T34" fmla="*/ 381 w 5953"/>
              <a:gd name="T35" fmla="*/ 699 h 2214"/>
              <a:gd name="T36" fmla="*/ 274 w 5953"/>
              <a:gd name="T37" fmla="*/ 1009 h 2214"/>
              <a:gd name="T38" fmla="*/ 294 w 5953"/>
              <a:gd name="T39" fmla="*/ 1307 h 2214"/>
              <a:gd name="T40" fmla="*/ 450 w 5953"/>
              <a:gd name="T41" fmla="*/ 1613 h 2214"/>
              <a:gd name="T42" fmla="*/ 778 w 5953"/>
              <a:gd name="T43" fmla="*/ 1842 h 2214"/>
              <a:gd name="T44" fmla="*/ 1293 w 5953"/>
              <a:gd name="T45" fmla="*/ 1896 h 2214"/>
              <a:gd name="T46" fmla="*/ 1773 w 5953"/>
              <a:gd name="T47" fmla="*/ 1750 h 2214"/>
              <a:gd name="T48" fmla="*/ 2223 w 5953"/>
              <a:gd name="T49" fmla="*/ 1495 h 2214"/>
              <a:gd name="T50" fmla="*/ 2566 w 5953"/>
              <a:gd name="T51" fmla="*/ 1244 h 2214"/>
              <a:gd name="T52" fmla="*/ 2726 w 5953"/>
              <a:gd name="T53" fmla="*/ 1111 h 2214"/>
              <a:gd name="T54" fmla="*/ 2643 w 5953"/>
              <a:gd name="T55" fmla="*/ 1033 h 2214"/>
              <a:gd name="T56" fmla="*/ 2353 w 5953"/>
              <a:gd name="T57" fmla="*/ 809 h 2214"/>
              <a:gd name="T58" fmla="*/ 1930 w 5953"/>
              <a:gd name="T59" fmla="*/ 544 h 2214"/>
              <a:gd name="T60" fmla="*/ 1452 w 5953"/>
              <a:gd name="T61" fmla="*/ 349 h 2214"/>
              <a:gd name="T62" fmla="*/ 4940 w 5953"/>
              <a:gd name="T63" fmla="*/ 5 h 2214"/>
              <a:gd name="T64" fmla="*/ 5472 w 5953"/>
              <a:gd name="T65" fmla="*/ 188 h 2214"/>
              <a:gd name="T66" fmla="*/ 5839 w 5953"/>
              <a:gd name="T67" fmla="*/ 616 h 2214"/>
              <a:gd name="T68" fmla="*/ 5951 w 5953"/>
              <a:gd name="T69" fmla="*/ 1179 h 2214"/>
              <a:gd name="T70" fmla="*/ 5776 w 5953"/>
              <a:gd name="T71" fmla="*/ 1712 h 2214"/>
              <a:gd name="T72" fmla="*/ 5398 w 5953"/>
              <a:gd name="T73" fmla="*/ 2071 h 2214"/>
              <a:gd name="T74" fmla="*/ 4833 w 5953"/>
              <a:gd name="T75" fmla="*/ 2214 h 2214"/>
              <a:gd name="T76" fmla="*/ 4113 w 5953"/>
              <a:gd name="T77" fmla="*/ 2061 h 2214"/>
              <a:gd name="T78" fmla="*/ 3308 w 5953"/>
              <a:gd name="T79" fmla="*/ 1600 h 2214"/>
              <a:gd name="T80" fmla="*/ 2645 w 5953"/>
              <a:gd name="T81" fmla="*/ 1600 h 2214"/>
              <a:gd name="T82" fmla="*/ 1840 w 5953"/>
              <a:gd name="T83" fmla="*/ 2061 h 2214"/>
              <a:gd name="T84" fmla="*/ 1119 w 5953"/>
              <a:gd name="T85" fmla="*/ 2214 h 2214"/>
              <a:gd name="T86" fmla="*/ 554 w 5953"/>
              <a:gd name="T87" fmla="*/ 2071 h 2214"/>
              <a:gd name="T88" fmla="*/ 177 w 5953"/>
              <a:gd name="T89" fmla="*/ 1712 h 2214"/>
              <a:gd name="T90" fmla="*/ 2 w 5953"/>
              <a:gd name="T91" fmla="*/ 1179 h 2214"/>
              <a:gd name="T92" fmla="*/ 114 w 5953"/>
              <a:gd name="T93" fmla="*/ 616 h 2214"/>
              <a:gd name="T94" fmla="*/ 480 w 5953"/>
              <a:gd name="T95" fmla="*/ 188 h 2214"/>
              <a:gd name="T96" fmla="*/ 1013 w 5953"/>
              <a:gd name="T97" fmla="*/ 5 h 2214"/>
              <a:gd name="T98" fmla="*/ 1708 w 5953"/>
              <a:gd name="T99" fmla="*/ 105 h 2214"/>
              <a:gd name="T100" fmla="*/ 2513 w 5953"/>
              <a:gd name="T101" fmla="*/ 518 h 2214"/>
              <a:gd name="T102" fmla="*/ 3181 w 5953"/>
              <a:gd name="T103" fmla="*/ 715 h 2214"/>
              <a:gd name="T104" fmla="*/ 3985 w 5953"/>
              <a:gd name="T105" fmla="*/ 208 h 2214"/>
              <a:gd name="T106" fmla="*/ 4727 w 5953"/>
              <a:gd name="T107" fmla="*/ 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3" h="2214">
                <a:moveTo>
                  <a:pt x="4839" y="312"/>
                </a:moveTo>
                <a:lnTo>
                  <a:pt x="4738" y="312"/>
                </a:lnTo>
                <a:lnTo>
                  <a:pt x="4660" y="318"/>
                </a:lnTo>
                <a:lnTo>
                  <a:pt x="4580" y="330"/>
                </a:lnTo>
                <a:lnTo>
                  <a:pt x="4501" y="349"/>
                </a:lnTo>
                <a:lnTo>
                  <a:pt x="4420" y="372"/>
                </a:lnTo>
                <a:lnTo>
                  <a:pt x="4340" y="399"/>
                </a:lnTo>
                <a:lnTo>
                  <a:pt x="4259" y="430"/>
                </a:lnTo>
                <a:lnTo>
                  <a:pt x="4180" y="464"/>
                </a:lnTo>
                <a:lnTo>
                  <a:pt x="4100" y="502"/>
                </a:lnTo>
                <a:lnTo>
                  <a:pt x="4023" y="544"/>
                </a:lnTo>
                <a:lnTo>
                  <a:pt x="3947" y="585"/>
                </a:lnTo>
                <a:lnTo>
                  <a:pt x="3873" y="628"/>
                </a:lnTo>
                <a:lnTo>
                  <a:pt x="3800" y="674"/>
                </a:lnTo>
                <a:lnTo>
                  <a:pt x="3730" y="719"/>
                </a:lnTo>
                <a:lnTo>
                  <a:pt x="3663" y="764"/>
                </a:lnTo>
                <a:lnTo>
                  <a:pt x="3600" y="809"/>
                </a:lnTo>
                <a:lnTo>
                  <a:pt x="3540" y="852"/>
                </a:lnTo>
                <a:lnTo>
                  <a:pt x="3485" y="894"/>
                </a:lnTo>
                <a:lnTo>
                  <a:pt x="3434" y="932"/>
                </a:lnTo>
                <a:lnTo>
                  <a:pt x="3387" y="970"/>
                </a:lnTo>
                <a:lnTo>
                  <a:pt x="3346" y="1002"/>
                </a:lnTo>
                <a:lnTo>
                  <a:pt x="3309" y="1033"/>
                </a:lnTo>
                <a:lnTo>
                  <a:pt x="3279" y="1058"/>
                </a:lnTo>
                <a:lnTo>
                  <a:pt x="3255" y="1078"/>
                </a:lnTo>
                <a:lnTo>
                  <a:pt x="3237" y="1094"/>
                </a:lnTo>
                <a:lnTo>
                  <a:pt x="3226" y="1103"/>
                </a:lnTo>
                <a:lnTo>
                  <a:pt x="3223" y="1107"/>
                </a:lnTo>
                <a:lnTo>
                  <a:pt x="3226" y="1111"/>
                </a:lnTo>
                <a:lnTo>
                  <a:pt x="3237" y="1120"/>
                </a:lnTo>
                <a:lnTo>
                  <a:pt x="3255" y="1136"/>
                </a:lnTo>
                <a:lnTo>
                  <a:pt x="3279" y="1156"/>
                </a:lnTo>
                <a:lnTo>
                  <a:pt x="3309" y="1181"/>
                </a:lnTo>
                <a:lnTo>
                  <a:pt x="3346" y="1212"/>
                </a:lnTo>
                <a:lnTo>
                  <a:pt x="3387" y="1244"/>
                </a:lnTo>
                <a:lnTo>
                  <a:pt x="3434" y="1282"/>
                </a:lnTo>
                <a:lnTo>
                  <a:pt x="3485" y="1322"/>
                </a:lnTo>
                <a:lnTo>
                  <a:pt x="3540" y="1363"/>
                </a:lnTo>
                <a:lnTo>
                  <a:pt x="3600" y="1407"/>
                </a:lnTo>
                <a:lnTo>
                  <a:pt x="3663" y="1450"/>
                </a:lnTo>
                <a:lnTo>
                  <a:pt x="3730" y="1495"/>
                </a:lnTo>
                <a:lnTo>
                  <a:pt x="3800" y="1540"/>
                </a:lnTo>
                <a:lnTo>
                  <a:pt x="3873" y="1586"/>
                </a:lnTo>
                <a:lnTo>
                  <a:pt x="3947" y="1629"/>
                </a:lnTo>
                <a:lnTo>
                  <a:pt x="4023" y="1670"/>
                </a:lnTo>
                <a:lnTo>
                  <a:pt x="4100" y="1712"/>
                </a:lnTo>
                <a:lnTo>
                  <a:pt x="4180" y="1750"/>
                </a:lnTo>
                <a:lnTo>
                  <a:pt x="4259" y="1784"/>
                </a:lnTo>
                <a:lnTo>
                  <a:pt x="4340" y="1817"/>
                </a:lnTo>
                <a:lnTo>
                  <a:pt x="4420" y="1844"/>
                </a:lnTo>
                <a:lnTo>
                  <a:pt x="4501" y="1865"/>
                </a:lnTo>
                <a:lnTo>
                  <a:pt x="4580" y="1884"/>
                </a:lnTo>
                <a:lnTo>
                  <a:pt x="4660" y="1896"/>
                </a:lnTo>
                <a:lnTo>
                  <a:pt x="4738" y="1902"/>
                </a:lnTo>
                <a:lnTo>
                  <a:pt x="4839" y="1902"/>
                </a:lnTo>
                <a:lnTo>
                  <a:pt x="4933" y="1896"/>
                </a:lnTo>
                <a:lnTo>
                  <a:pt x="5019" y="1884"/>
                </a:lnTo>
                <a:lnTo>
                  <a:pt x="5100" y="1865"/>
                </a:lnTo>
                <a:lnTo>
                  <a:pt x="5174" y="1842"/>
                </a:lnTo>
                <a:lnTo>
                  <a:pt x="5243" y="1813"/>
                </a:lnTo>
                <a:lnTo>
                  <a:pt x="5306" y="1781"/>
                </a:lnTo>
                <a:lnTo>
                  <a:pt x="5364" y="1743"/>
                </a:lnTo>
                <a:lnTo>
                  <a:pt x="5416" y="1703"/>
                </a:lnTo>
                <a:lnTo>
                  <a:pt x="5462" y="1660"/>
                </a:lnTo>
                <a:lnTo>
                  <a:pt x="5503" y="1613"/>
                </a:lnTo>
                <a:lnTo>
                  <a:pt x="5541" y="1566"/>
                </a:lnTo>
                <a:lnTo>
                  <a:pt x="5572" y="1515"/>
                </a:lnTo>
                <a:lnTo>
                  <a:pt x="5601" y="1465"/>
                </a:lnTo>
                <a:lnTo>
                  <a:pt x="5624" y="1412"/>
                </a:lnTo>
                <a:lnTo>
                  <a:pt x="5642" y="1360"/>
                </a:lnTo>
                <a:lnTo>
                  <a:pt x="5658" y="1307"/>
                </a:lnTo>
                <a:lnTo>
                  <a:pt x="5671" y="1255"/>
                </a:lnTo>
                <a:lnTo>
                  <a:pt x="5678" y="1205"/>
                </a:lnTo>
                <a:lnTo>
                  <a:pt x="5684" y="1154"/>
                </a:lnTo>
                <a:lnTo>
                  <a:pt x="5685" y="1107"/>
                </a:lnTo>
                <a:lnTo>
                  <a:pt x="5684" y="1060"/>
                </a:lnTo>
                <a:lnTo>
                  <a:pt x="5678" y="1009"/>
                </a:lnTo>
                <a:lnTo>
                  <a:pt x="5671" y="959"/>
                </a:lnTo>
                <a:lnTo>
                  <a:pt x="5658" y="908"/>
                </a:lnTo>
                <a:lnTo>
                  <a:pt x="5642" y="856"/>
                </a:lnTo>
                <a:lnTo>
                  <a:pt x="5624" y="804"/>
                </a:lnTo>
                <a:lnTo>
                  <a:pt x="5601" y="751"/>
                </a:lnTo>
                <a:lnTo>
                  <a:pt x="5572" y="699"/>
                </a:lnTo>
                <a:lnTo>
                  <a:pt x="5541" y="650"/>
                </a:lnTo>
                <a:lnTo>
                  <a:pt x="5503" y="601"/>
                </a:lnTo>
                <a:lnTo>
                  <a:pt x="5462" y="554"/>
                </a:lnTo>
                <a:lnTo>
                  <a:pt x="5416" y="511"/>
                </a:lnTo>
                <a:lnTo>
                  <a:pt x="5364" y="471"/>
                </a:lnTo>
                <a:lnTo>
                  <a:pt x="5306" y="435"/>
                </a:lnTo>
                <a:lnTo>
                  <a:pt x="5243" y="401"/>
                </a:lnTo>
                <a:lnTo>
                  <a:pt x="5174" y="374"/>
                </a:lnTo>
                <a:lnTo>
                  <a:pt x="5100" y="349"/>
                </a:lnTo>
                <a:lnTo>
                  <a:pt x="5019" y="330"/>
                </a:lnTo>
                <a:lnTo>
                  <a:pt x="4933" y="318"/>
                </a:lnTo>
                <a:lnTo>
                  <a:pt x="4839" y="312"/>
                </a:lnTo>
                <a:close/>
                <a:moveTo>
                  <a:pt x="1114" y="312"/>
                </a:moveTo>
                <a:lnTo>
                  <a:pt x="1020" y="318"/>
                </a:lnTo>
                <a:lnTo>
                  <a:pt x="933" y="330"/>
                </a:lnTo>
                <a:lnTo>
                  <a:pt x="852" y="349"/>
                </a:lnTo>
                <a:lnTo>
                  <a:pt x="778" y="374"/>
                </a:lnTo>
                <a:lnTo>
                  <a:pt x="710" y="401"/>
                </a:lnTo>
                <a:lnTo>
                  <a:pt x="646" y="435"/>
                </a:lnTo>
                <a:lnTo>
                  <a:pt x="589" y="471"/>
                </a:lnTo>
                <a:lnTo>
                  <a:pt x="536" y="511"/>
                </a:lnTo>
                <a:lnTo>
                  <a:pt x="491" y="554"/>
                </a:lnTo>
                <a:lnTo>
                  <a:pt x="450" y="601"/>
                </a:lnTo>
                <a:lnTo>
                  <a:pt x="412" y="650"/>
                </a:lnTo>
                <a:lnTo>
                  <a:pt x="381" y="699"/>
                </a:lnTo>
                <a:lnTo>
                  <a:pt x="352" y="751"/>
                </a:lnTo>
                <a:lnTo>
                  <a:pt x="329" y="804"/>
                </a:lnTo>
                <a:lnTo>
                  <a:pt x="311" y="856"/>
                </a:lnTo>
                <a:lnTo>
                  <a:pt x="294" y="908"/>
                </a:lnTo>
                <a:lnTo>
                  <a:pt x="282" y="959"/>
                </a:lnTo>
                <a:lnTo>
                  <a:pt x="274" y="1009"/>
                </a:lnTo>
                <a:lnTo>
                  <a:pt x="269" y="1060"/>
                </a:lnTo>
                <a:lnTo>
                  <a:pt x="267" y="1107"/>
                </a:lnTo>
                <a:lnTo>
                  <a:pt x="269" y="1154"/>
                </a:lnTo>
                <a:lnTo>
                  <a:pt x="274" y="1205"/>
                </a:lnTo>
                <a:lnTo>
                  <a:pt x="282" y="1255"/>
                </a:lnTo>
                <a:lnTo>
                  <a:pt x="294" y="1307"/>
                </a:lnTo>
                <a:lnTo>
                  <a:pt x="311" y="1360"/>
                </a:lnTo>
                <a:lnTo>
                  <a:pt x="329" y="1412"/>
                </a:lnTo>
                <a:lnTo>
                  <a:pt x="352" y="1465"/>
                </a:lnTo>
                <a:lnTo>
                  <a:pt x="381" y="1515"/>
                </a:lnTo>
                <a:lnTo>
                  <a:pt x="412" y="1566"/>
                </a:lnTo>
                <a:lnTo>
                  <a:pt x="450" y="1613"/>
                </a:lnTo>
                <a:lnTo>
                  <a:pt x="491" y="1660"/>
                </a:lnTo>
                <a:lnTo>
                  <a:pt x="536" y="1703"/>
                </a:lnTo>
                <a:lnTo>
                  <a:pt x="589" y="1743"/>
                </a:lnTo>
                <a:lnTo>
                  <a:pt x="646" y="1781"/>
                </a:lnTo>
                <a:lnTo>
                  <a:pt x="710" y="1813"/>
                </a:lnTo>
                <a:lnTo>
                  <a:pt x="778" y="1842"/>
                </a:lnTo>
                <a:lnTo>
                  <a:pt x="852" y="1865"/>
                </a:lnTo>
                <a:lnTo>
                  <a:pt x="933" y="1884"/>
                </a:lnTo>
                <a:lnTo>
                  <a:pt x="1020" y="1896"/>
                </a:lnTo>
                <a:lnTo>
                  <a:pt x="1114" y="1902"/>
                </a:lnTo>
                <a:lnTo>
                  <a:pt x="1215" y="1902"/>
                </a:lnTo>
                <a:lnTo>
                  <a:pt x="1293" y="1896"/>
                </a:lnTo>
                <a:lnTo>
                  <a:pt x="1372" y="1884"/>
                </a:lnTo>
                <a:lnTo>
                  <a:pt x="1452" y="1865"/>
                </a:lnTo>
                <a:lnTo>
                  <a:pt x="1533" y="1844"/>
                </a:lnTo>
                <a:lnTo>
                  <a:pt x="1612" y="1817"/>
                </a:lnTo>
                <a:lnTo>
                  <a:pt x="1694" y="1784"/>
                </a:lnTo>
                <a:lnTo>
                  <a:pt x="1773" y="1750"/>
                </a:lnTo>
                <a:lnTo>
                  <a:pt x="1852" y="1712"/>
                </a:lnTo>
                <a:lnTo>
                  <a:pt x="1930" y="1670"/>
                </a:lnTo>
                <a:lnTo>
                  <a:pt x="2006" y="1629"/>
                </a:lnTo>
                <a:lnTo>
                  <a:pt x="2080" y="1586"/>
                </a:lnTo>
                <a:lnTo>
                  <a:pt x="2152" y="1540"/>
                </a:lnTo>
                <a:lnTo>
                  <a:pt x="2223" y="1495"/>
                </a:lnTo>
                <a:lnTo>
                  <a:pt x="2289" y="1450"/>
                </a:lnTo>
                <a:lnTo>
                  <a:pt x="2353" y="1407"/>
                </a:lnTo>
                <a:lnTo>
                  <a:pt x="2412" y="1363"/>
                </a:lnTo>
                <a:lnTo>
                  <a:pt x="2468" y="1322"/>
                </a:lnTo>
                <a:lnTo>
                  <a:pt x="2519" y="1282"/>
                </a:lnTo>
                <a:lnTo>
                  <a:pt x="2566" y="1244"/>
                </a:lnTo>
                <a:lnTo>
                  <a:pt x="2607" y="1212"/>
                </a:lnTo>
                <a:lnTo>
                  <a:pt x="2643" y="1181"/>
                </a:lnTo>
                <a:lnTo>
                  <a:pt x="2674" y="1156"/>
                </a:lnTo>
                <a:lnTo>
                  <a:pt x="2697" y="1136"/>
                </a:lnTo>
                <a:lnTo>
                  <a:pt x="2715" y="1120"/>
                </a:lnTo>
                <a:lnTo>
                  <a:pt x="2726" y="1111"/>
                </a:lnTo>
                <a:lnTo>
                  <a:pt x="2730" y="1107"/>
                </a:lnTo>
                <a:lnTo>
                  <a:pt x="2726" y="1103"/>
                </a:lnTo>
                <a:lnTo>
                  <a:pt x="2715" y="1094"/>
                </a:lnTo>
                <a:lnTo>
                  <a:pt x="2697" y="1078"/>
                </a:lnTo>
                <a:lnTo>
                  <a:pt x="2674" y="1058"/>
                </a:lnTo>
                <a:lnTo>
                  <a:pt x="2643" y="1033"/>
                </a:lnTo>
                <a:lnTo>
                  <a:pt x="2607" y="1002"/>
                </a:lnTo>
                <a:lnTo>
                  <a:pt x="2566" y="970"/>
                </a:lnTo>
                <a:lnTo>
                  <a:pt x="2519" y="932"/>
                </a:lnTo>
                <a:lnTo>
                  <a:pt x="2468" y="894"/>
                </a:lnTo>
                <a:lnTo>
                  <a:pt x="2412" y="852"/>
                </a:lnTo>
                <a:lnTo>
                  <a:pt x="2353" y="809"/>
                </a:lnTo>
                <a:lnTo>
                  <a:pt x="2289" y="764"/>
                </a:lnTo>
                <a:lnTo>
                  <a:pt x="2223" y="719"/>
                </a:lnTo>
                <a:lnTo>
                  <a:pt x="2152" y="674"/>
                </a:lnTo>
                <a:lnTo>
                  <a:pt x="2080" y="628"/>
                </a:lnTo>
                <a:lnTo>
                  <a:pt x="2006" y="585"/>
                </a:lnTo>
                <a:lnTo>
                  <a:pt x="1930" y="544"/>
                </a:lnTo>
                <a:lnTo>
                  <a:pt x="1852" y="502"/>
                </a:lnTo>
                <a:lnTo>
                  <a:pt x="1773" y="464"/>
                </a:lnTo>
                <a:lnTo>
                  <a:pt x="1694" y="430"/>
                </a:lnTo>
                <a:lnTo>
                  <a:pt x="1612" y="399"/>
                </a:lnTo>
                <a:lnTo>
                  <a:pt x="1533" y="372"/>
                </a:lnTo>
                <a:lnTo>
                  <a:pt x="1452" y="349"/>
                </a:lnTo>
                <a:lnTo>
                  <a:pt x="1372" y="330"/>
                </a:lnTo>
                <a:lnTo>
                  <a:pt x="1293" y="318"/>
                </a:lnTo>
                <a:lnTo>
                  <a:pt x="1215" y="312"/>
                </a:lnTo>
                <a:lnTo>
                  <a:pt x="1114" y="312"/>
                </a:lnTo>
                <a:close/>
                <a:moveTo>
                  <a:pt x="4833" y="0"/>
                </a:moveTo>
                <a:lnTo>
                  <a:pt x="4940" y="5"/>
                </a:lnTo>
                <a:lnTo>
                  <a:pt x="5046" y="18"/>
                </a:lnTo>
                <a:lnTo>
                  <a:pt x="5151" y="43"/>
                </a:lnTo>
                <a:lnTo>
                  <a:pt x="5236" y="69"/>
                </a:lnTo>
                <a:lnTo>
                  <a:pt x="5319" y="103"/>
                </a:lnTo>
                <a:lnTo>
                  <a:pt x="5398" y="143"/>
                </a:lnTo>
                <a:lnTo>
                  <a:pt x="5472" y="188"/>
                </a:lnTo>
                <a:lnTo>
                  <a:pt x="5545" y="242"/>
                </a:lnTo>
                <a:lnTo>
                  <a:pt x="5611" y="300"/>
                </a:lnTo>
                <a:lnTo>
                  <a:pt x="5678" y="372"/>
                </a:lnTo>
                <a:lnTo>
                  <a:pt x="5740" y="450"/>
                </a:lnTo>
                <a:lnTo>
                  <a:pt x="5794" y="531"/>
                </a:lnTo>
                <a:lnTo>
                  <a:pt x="5839" y="616"/>
                </a:lnTo>
                <a:lnTo>
                  <a:pt x="5879" y="706"/>
                </a:lnTo>
                <a:lnTo>
                  <a:pt x="5909" y="796"/>
                </a:lnTo>
                <a:lnTo>
                  <a:pt x="5931" y="890"/>
                </a:lnTo>
                <a:lnTo>
                  <a:pt x="5945" y="986"/>
                </a:lnTo>
                <a:lnTo>
                  <a:pt x="5953" y="1084"/>
                </a:lnTo>
                <a:lnTo>
                  <a:pt x="5951" y="1179"/>
                </a:lnTo>
                <a:lnTo>
                  <a:pt x="5940" y="1277"/>
                </a:lnTo>
                <a:lnTo>
                  <a:pt x="5922" y="1372"/>
                </a:lnTo>
                <a:lnTo>
                  <a:pt x="5893" y="1466"/>
                </a:lnTo>
                <a:lnTo>
                  <a:pt x="5857" y="1558"/>
                </a:lnTo>
                <a:lnTo>
                  <a:pt x="5819" y="1636"/>
                </a:lnTo>
                <a:lnTo>
                  <a:pt x="5776" y="1712"/>
                </a:lnTo>
                <a:lnTo>
                  <a:pt x="5725" y="1784"/>
                </a:lnTo>
                <a:lnTo>
                  <a:pt x="5671" y="1851"/>
                </a:lnTo>
                <a:lnTo>
                  <a:pt x="5611" y="1914"/>
                </a:lnTo>
                <a:lnTo>
                  <a:pt x="5545" y="1974"/>
                </a:lnTo>
                <a:lnTo>
                  <a:pt x="5472" y="2026"/>
                </a:lnTo>
                <a:lnTo>
                  <a:pt x="5398" y="2071"/>
                </a:lnTo>
                <a:lnTo>
                  <a:pt x="5319" y="2111"/>
                </a:lnTo>
                <a:lnTo>
                  <a:pt x="5236" y="2145"/>
                </a:lnTo>
                <a:lnTo>
                  <a:pt x="5151" y="2172"/>
                </a:lnTo>
                <a:lnTo>
                  <a:pt x="5046" y="2196"/>
                </a:lnTo>
                <a:lnTo>
                  <a:pt x="4940" y="2210"/>
                </a:lnTo>
                <a:lnTo>
                  <a:pt x="4833" y="2214"/>
                </a:lnTo>
                <a:lnTo>
                  <a:pt x="4727" y="2212"/>
                </a:lnTo>
                <a:lnTo>
                  <a:pt x="4606" y="2198"/>
                </a:lnTo>
                <a:lnTo>
                  <a:pt x="4483" y="2176"/>
                </a:lnTo>
                <a:lnTo>
                  <a:pt x="4364" y="2147"/>
                </a:lnTo>
                <a:lnTo>
                  <a:pt x="4245" y="2109"/>
                </a:lnTo>
                <a:lnTo>
                  <a:pt x="4113" y="2061"/>
                </a:lnTo>
                <a:lnTo>
                  <a:pt x="3985" y="2006"/>
                </a:lnTo>
                <a:lnTo>
                  <a:pt x="3856" y="1945"/>
                </a:lnTo>
                <a:lnTo>
                  <a:pt x="3714" y="1869"/>
                </a:lnTo>
                <a:lnTo>
                  <a:pt x="3575" y="1786"/>
                </a:lnTo>
                <a:lnTo>
                  <a:pt x="3439" y="1696"/>
                </a:lnTo>
                <a:lnTo>
                  <a:pt x="3308" y="1600"/>
                </a:lnTo>
                <a:lnTo>
                  <a:pt x="3181" y="1499"/>
                </a:lnTo>
                <a:lnTo>
                  <a:pt x="3076" y="1409"/>
                </a:lnTo>
                <a:lnTo>
                  <a:pt x="2975" y="1315"/>
                </a:lnTo>
                <a:lnTo>
                  <a:pt x="2876" y="1409"/>
                </a:lnTo>
                <a:lnTo>
                  <a:pt x="2771" y="1499"/>
                </a:lnTo>
                <a:lnTo>
                  <a:pt x="2645" y="1600"/>
                </a:lnTo>
                <a:lnTo>
                  <a:pt x="2513" y="1696"/>
                </a:lnTo>
                <a:lnTo>
                  <a:pt x="2378" y="1786"/>
                </a:lnTo>
                <a:lnTo>
                  <a:pt x="2239" y="1869"/>
                </a:lnTo>
                <a:lnTo>
                  <a:pt x="2096" y="1945"/>
                </a:lnTo>
                <a:lnTo>
                  <a:pt x="1968" y="2006"/>
                </a:lnTo>
                <a:lnTo>
                  <a:pt x="1840" y="2061"/>
                </a:lnTo>
                <a:lnTo>
                  <a:pt x="1708" y="2109"/>
                </a:lnTo>
                <a:lnTo>
                  <a:pt x="1589" y="2147"/>
                </a:lnTo>
                <a:lnTo>
                  <a:pt x="1470" y="2176"/>
                </a:lnTo>
                <a:lnTo>
                  <a:pt x="1347" y="2198"/>
                </a:lnTo>
                <a:lnTo>
                  <a:pt x="1226" y="2212"/>
                </a:lnTo>
                <a:lnTo>
                  <a:pt x="1119" y="2214"/>
                </a:lnTo>
                <a:lnTo>
                  <a:pt x="1013" y="2210"/>
                </a:lnTo>
                <a:lnTo>
                  <a:pt x="906" y="2196"/>
                </a:lnTo>
                <a:lnTo>
                  <a:pt x="802" y="2172"/>
                </a:lnTo>
                <a:lnTo>
                  <a:pt x="717" y="2145"/>
                </a:lnTo>
                <a:lnTo>
                  <a:pt x="634" y="2111"/>
                </a:lnTo>
                <a:lnTo>
                  <a:pt x="554" y="2071"/>
                </a:lnTo>
                <a:lnTo>
                  <a:pt x="480" y="2026"/>
                </a:lnTo>
                <a:lnTo>
                  <a:pt x="408" y="1974"/>
                </a:lnTo>
                <a:lnTo>
                  <a:pt x="341" y="1914"/>
                </a:lnTo>
                <a:lnTo>
                  <a:pt x="282" y="1851"/>
                </a:lnTo>
                <a:lnTo>
                  <a:pt x="227" y="1784"/>
                </a:lnTo>
                <a:lnTo>
                  <a:pt x="177" y="1712"/>
                </a:lnTo>
                <a:lnTo>
                  <a:pt x="134" y="1636"/>
                </a:lnTo>
                <a:lnTo>
                  <a:pt x="96" y="1558"/>
                </a:lnTo>
                <a:lnTo>
                  <a:pt x="60" y="1466"/>
                </a:lnTo>
                <a:lnTo>
                  <a:pt x="31" y="1372"/>
                </a:lnTo>
                <a:lnTo>
                  <a:pt x="13" y="1277"/>
                </a:lnTo>
                <a:lnTo>
                  <a:pt x="2" y="1179"/>
                </a:lnTo>
                <a:lnTo>
                  <a:pt x="0" y="1084"/>
                </a:lnTo>
                <a:lnTo>
                  <a:pt x="7" y="986"/>
                </a:lnTo>
                <a:lnTo>
                  <a:pt x="22" y="890"/>
                </a:lnTo>
                <a:lnTo>
                  <a:pt x="43" y="796"/>
                </a:lnTo>
                <a:lnTo>
                  <a:pt x="74" y="706"/>
                </a:lnTo>
                <a:lnTo>
                  <a:pt x="114" y="616"/>
                </a:lnTo>
                <a:lnTo>
                  <a:pt x="159" y="531"/>
                </a:lnTo>
                <a:lnTo>
                  <a:pt x="213" y="450"/>
                </a:lnTo>
                <a:lnTo>
                  <a:pt x="273" y="372"/>
                </a:lnTo>
                <a:lnTo>
                  <a:pt x="341" y="300"/>
                </a:lnTo>
                <a:lnTo>
                  <a:pt x="408" y="242"/>
                </a:lnTo>
                <a:lnTo>
                  <a:pt x="480" y="188"/>
                </a:lnTo>
                <a:lnTo>
                  <a:pt x="554" y="143"/>
                </a:lnTo>
                <a:lnTo>
                  <a:pt x="634" y="103"/>
                </a:lnTo>
                <a:lnTo>
                  <a:pt x="717" y="69"/>
                </a:lnTo>
                <a:lnTo>
                  <a:pt x="802" y="43"/>
                </a:lnTo>
                <a:lnTo>
                  <a:pt x="906" y="18"/>
                </a:lnTo>
                <a:lnTo>
                  <a:pt x="1013" y="5"/>
                </a:lnTo>
                <a:lnTo>
                  <a:pt x="1119" y="0"/>
                </a:lnTo>
                <a:lnTo>
                  <a:pt x="1226" y="4"/>
                </a:lnTo>
                <a:lnTo>
                  <a:pt x="1347" y="16"/>
                </a:lnTo>
                <a:lnTo>
                  <a:pt x="1470" y="38"/>
                </a:lnTo>
                <a:lnTo>
                  <a:pt x="1589" y="69"/>
                </a:lnTo>
                <a:lnTo>
                  <a:pt x="1708" y="105"/>
                </a:lnTo>
                <a:lnTo>
                  <a:pt x="1840" y="153"/>
                </a:lnTo>
                <a:lnTo>
                  <a:pt x="1968" y="208"/>
                </a:lnTo>
                <a:lnTo>
                  <a:pt x="2096" y="269"/>
                </a:lnTo>
                <a:lnTo>
                  <a:pt x="2239" y="345"/>
                </a:lnTo>
                <a:lnTo>
                  <a:pt x="2378" y="428"/>
                </a:lnTo>
                <a:lnTo>
                  <a:pt x="2513" y="518"/>
                </a:lnTo>
                <a:lnTo>
                  <a:pt x="2645" y="614"/>
                </a:lnTo>
                <a:lnTo>
                  <a:pt x="2771" y="715"/>
                </a:lnTo>
                <a:lnTo>
                  <a:pt x="2876" y="805"/>
                </a:lnTo>
                <a:lnTo>
                  <a:pt x="2975" y="899"/>
                </a:lnTo>
                <a:lnTo>
                  <a:pt x="3076" y="805"/>
                </a:lnTo>
                <a:lnTo>
                  <a:pt x="3181" y="715"/>
                </a:lnTo>
                <a:lnTo>
                  <a:pt x="3308" y="614"/>
                </a:lnTo>
                <a:lnTo>
                  <a:pt x="3439" y="518"/>
                </a:lnTo>
                <a:lnTo>
                  <a:pt x="3575" y="428"/>
                </a:lnTo>
                <a:lnTo>
                  <a:pt x="3714" y="345"/>
                </a:lnTo>
                <a:lnTo>
                  <a:pt x="3856" y="269"/>
                </a:lnTo>
                <a:lnTo>
                  <a:pt x="3985" y="208"/>
                </a:lnTo>
                <a:lnTo>
                  <a:pt x="4113" y="153"/>
                </a:lnTo>
                <a:lnTo>
                  <a:pt x="4245" y="105"/>
                </a:lnTo>
                <a:lnTo>
                  <a:pt x="4364" y="69"/>
                </a:lnTo>
                <a:lnTo>
                  <a:pt x="4483" y="38"/>
                </a:lnTo>
                <a:lnTo>
                  <a:pt x="4606" y="16"/>
                </a:lnTo>
                <a:lnTo>
                  <a:pt x="4727" y="4"/>
                </a:lnTo>
                <a:lnTo>
                  <a:pt x="4833" y="0"/>
                </a:lnTo>
                <a:close/>
              </a:path>
            </a:pathLst>
          </a:custGeom>
          <a:solidFill>
            <a:srgbClr val="FFFFFF"/>
          </a:solidFill>
          <a:ln w="25400" cap="flat" cmpd="sng" algn="ctr">
            <a:noFill/>
            <a:prstDash val="solid"/>
          </a:ln>
          <a:effectLst/>
        </p:spPr>
        <p:txBody>
          <a:bodyPr lIns="121872" tIns="60936" rIns="121872" bIns="60936"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62458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11B42"/>
              </a:solidFill>
              <a:effectLst/>
              <a:uLnTx/>
              <a:uFillTx/>
              <a:latin typeface="Arial"/>
              <a:ea typeface="+mn-ea"/>
              <a:cs typeface="+mn-cs"/>
            </a:endParaRPr>
          </a:p>
        </p:txBody>
      </p:sp>
      <p:sp>
        <p:nvSpPr>
          <p:cNvPr id="2002" name="Rectangle 2001"/>
          <p:cNvSpPr/>
          <p:nvPr/>
        </p:nvSpPr>
        <p:spPr>
          <a:xfrm>
            <a:off x="7033554" y="2626842"/>
            <a:ext cx="1770147" cy="444480"/>
          </a:xfrm>
          <a:prstGeom prst="rect">
            <a:avLst/>
          </a:prstGeom>
        </p:spPr>
        <p:txBody>
          <a:bodyPr wrap="square" lIns="121872" tIns="60936" rIns="121872" bIns="60936" anchor="ctr">
            <a:noAutofit/>
          </a:bodyPr>
          <a:lstStyle/>
          <a:p>
            <a:pPr defTabSz="609085" fontAlgn="auto">
              <a:spcBef>
                <a:spcPts val="0"/>
              </a:spcBef>
              <a:spcAft>
                <a:spcPts val="0"/>
              </a:spcAft>
              <a:defRPr/>
            </a:pPr>
            <a:r>
              <a:rPr lang="en-US" sz="1700" kern="0" dirty="0">
                <a:latin typeface="CiscoSansTT ExtraLight" panose="020B0303020201020303" pitchFamily="34" charset="0"/>
                <a:ea typeface="+mn-ea"/>
                <a:cs typeface="CiscoSansTT Light"/>
              </a:rPr>
              <a:t>Secure Internet Gateway (Umbrella)</a:t>
            </a:r>
          </a:p>
        </p:txBody>
      </p:sp>
      <p:sp>
        <p:nvSpPr>
          <p:cNvPr id="2003" name="Freeform 2002"/>
          <p:cNvSpPr>
            <a:spLocks noChangeAspect="1"/>
          </p:cNvSpPr>
          <p:nvPr/>
        </p:nvSpPr>
        <p:spPr bwMode="auto">
          <a:xfrm flipH="1">
            <a:off x="6583898" y="2809011"/>
            <a:ext cx="306020" cy="183201"/>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FFFFFF"/>
          </a:solidFill>
          <a:ln w="25400" cap="flat" cmpd="sng" algn="ctr">
            <a:noFill/>
            <a:prstDash val="solid"/>
          </a:ln>
          <a:effectLst/>
        </p:spPr>
        <p:txBody>
          <a:bodyPr lIns="216587" tIns="108296" rIns="216587" bIns="108296" rtlCol="0" anchor="ctr"/>
          <a:lstStyle/>
          <a:p>
            <a:pPr algn="ctr" defTabSz="913837"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04" name="Rectangle 2003"/>
          <p:cNvSpPr/>
          <p:nvPr/>
        </p:nvSpPr>
        <p:spPr>
          <a:xfrm>
            <a:off x="8097568" y="4510780"/>
            <a:ext cx="817832" cy="308316"/>
          </a:xfrm>
          <a:prstGeom prst="rect">
            <a:avLst/>
          </a:prstGeom>
        </p:spPr>
        <p:txBody>
          <a:bodyPr wrap="square" lIns="121872" tIns="60936" rIns="121872" bIns="60936" anchor="ctr">
            <a:noAutofit/>
          </a:bodyPr>
          <a:lstStyle/>
          <a:p>
            <a:pPr defTabSz="609085" fontAlgn="auto">
              <a:spcBef>
                <a:spcPts val="0"/>
              </a:spcBef>
              <a:spcAft>
                <a:spcPts val="0"/>
              </a:spcAft>
              <a:defRPr/>
            </a:pPr>
            <a:r>
              <a:rPr lang="en-US" sz="1700" kern="0" dirty="0">
                <a:latin typeface="CiscoSansTT ExtraLight" panose="020B0303020201020303" pitchFamily="34" charset="0"/>
                <a:ea typeface="+mn-ea"/>
                <a:cs typeface="CiscoSansTT Light"/>
              </a:rPr>
              <a:t>Web</a:t>
            </a:r>
          </a:p>
        </p:txBody>
      </p:sp>
      <p:sp>
        <p:nvSpPr>
          <p:cNvPr id="2005" name="TextBox 2004"/>
          <p:cNvSpPr txBox="1">
            <a:spLocks noChangeAspect="1"/>
          </p:cNvSpPr>
          <p:nvPr/>
        </p:nvSpPr>
        <p:spPr>
          <a:xfrm>
            <a:off x="7432256" y="4589247"/>
            <a:ext cx="688554" cy="261562"/>
          </a:xfrm>
          <a:prstGeom prst="rect">
            <a:avLst/>
          </a:prstGeom>
          <a:noFill/>
          <a:ln>
            <a:noFill/>
          </a:ln>
        </p:spPr>
        <p:txBody>
          <a:bodyPr wrap="none" lIns="121872" tIns="60936" rIns="121872" bIns="60936" rtlCol="0">
            <a:spAutoFit/>
          </a:bodyPr>
          <a:lstStyle/>
          <a:p>
            <a:pPr algn="ctr" defTabSz="913923" fontAlgn="auto">
              <a:spcBef>
                <a:spcPts val="0"/>
              </a:spcBef>
              <a:spcAft>
                <a:spcPts val="0"/>
              </a:spcAft>
              <a:defRPr/>
            </a:pPr>
            <a:r>
              <a:rPr lang="en-US" sz="900" b="1" kern="0" spc="300" dirty="0">
                <a:solidFill>
                  <a:srgbClr val="FFFFFF"/>
                </a:solidFill>
                <a:latin typeface="CiscoSansTT ExtraLight" panose="020B0303020201020303" pitchFamily="34" charset="0"/>
                <a:ea typeface="+mn-ea"/>
                <a:cs typeface="+mn-cs"/>
              </a:rPr>
              <a:t>WWW</a:t>
            </a:r>
          </a:p>
        </p:txBody>
      </p:sp>
      <p:sp>
        <p:nvSpPr>
          <p:cNvPr id="2006" name="Rectangle 2005"/>
          <p:cNvSpPr/>
          <p:nvPr/>
        </p:nvSpPr>
        <p:spPr>
          <a:xfrm>
            <a:off x="7679001" y="3544121"/>
            <a:ext cx="1341174" cy="446284"/>
          </a:xfrm>
          <a:prstGeom prst="rect">
            <a:avLst/>
          </a:prstGeom>
        </p:spPr>
        <p:txBody>
          <a:bodyPr wrap="square" lIns="121872" tIns="60936" rIns="121872" bIns="60936" anchor="ctr">
            <a:noAutofit/>
          </a:bodyPr>
          <a:lstStyle/>
          <a:p>
            <a:pPr defTabSz="609085" fontAlgn="auto">
              <a:spcBef>
                <a:spcPts val="0"/>
              </a:spcBef>
              <a:spcAft>
                <a:spcPts val="0"/>
              </a:spcAft>
              <a:defRPr/>
            </a:pPr>
            <a:r>
              <a:rPr lang="en-US" sz="1700" kern="0" dirty="0">
                <a:latin typeface="CiscoSansTT ExtraLight" panose="020B0303020201020303" pitchFamily="34" charset="0"/>
                <a:ea typeface="+mn-ea"/>
                <a:cs typeface="CiscoSansTT Light"/>
              </a:rPr>
              <a:t>Network Policy and Access</a:t>
            </a:r>
          </a:p>
        </p:txBody>
      </p:sp>
      <p:grpSp>
        <p:nvGrpSpPr>
          <p:cNvPr id="2007" name="Group 2006"/>
          <p:cNvGrpSpPr>
            <a:grpSpLocks noChangeAspect="1"/>
          </p:cNvGrpSpPr>
          <p:nvPr/>
        </p:nvGrpSpPr>
        <p:grpSpPr>
          <a:xfrm>
            <a:off x="7201466" y="3679861"/>
            <a:ext cx="191786" cy="274801"/>
            <a:chOff x="7014148" y="2873468"/>
            <a:chExt cx="312831" cy="448122"/>
          </a:xfrm>
        </p:grpSpPr>
        <p:sp>
          <p:nvSpPr>
            <p:cNvPr id="2008" name="Freeform 579"/>
            <p:cNvSpPr>
              <a:spLocks/>
            </p:cNvSpPr>
            <p:nvPr/>
          </p:nvSpPr>
          <p:spPr bwMode="auto">
            <a:xfrm>
              <a:off x="7150882" y="2878985"/>
              <a:ext cx="33356" cy="16184"/>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09" name="Freeform 580"/>
            <p:cNvSpPr>
              <a:spLocks/>
            </p:cNvSpPr>
            <p:nvPr/>
          </p:nvSpPr>
          <p:spPr bwMode="auto">
            <a:xfrm>
              <a:off x="7102197" y="2873468"/>
              <a:ext cx="159911" cy="59954"/>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10" name="Freeform 581"/>
            <p:cNvSpPr>
              <a:spLocks/>
            </p:cNvSpPr>
            <p:nvPr/>
          </p:nvSpPr>
          <p:spPr bwMode="auto">
            <a:xfrm>
              <a:off x="7219309" y="2886832"/>
              <a:ext cx="24894" cy="21456"/>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11" name="Freeform 582"/>
            <p:cNvSpPr>
              <a:spLocks/>
            </p:cNvSpPr>
            <p:nvPr/>
          </p:nvSpPr>
          <p:spPr bwMode="auto">
            <a:xfrm>
              <a:off x="7049220" y="2910250"/>
              <a:ext cx="264146" cy="126283"/>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12" name="Freeform 583"/>
            <p:cNvSpPr>
              <a:spLocks/>
            </p:cNvSpPr>
            <p:nvPr/>
          </p:nvSpPr>
          <p:spPr bwMode="auto">
            <a:xfrm>
              <a:off x="7069822" y="2916625"/>
              <a:ext cx="31271" cy="23785"/>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13" name="Freeform 584"/>
            <p:cNvSpPr>
              <a:spLocks/>
            </p:cNvSpPr>
            <p:nvPr/>
          </p:nvSpPr>
          <p:spPr bwMode="auto">
            <a:xfrm>
              <a:off x="7023468" y="2936978"/>
              <a:ext cx="112330" cy="105318"/>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14" name="Freeform 585"/>
            <p:cNvSpPr>
              <a:spLocks/>
            </p:cNvSpPr>
            <p:nvPr/>
          </p:nvSpPr>
          <p:spPr bwMode="auto">
            <a:xfrm>
              <a:off x="7091774" y="2946786"/>
              <a:ext cx="235205" cy="231111"/>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15" name="Freeform 586"/>
            <p:cNvSpPr>
              <a:spLocks/>
            </p:cNvSpPr>
            <p:nvPr/>
          </p:nvSpPr>
          <p:spPr bwMode="auto">
            <a:xfrm>
              <a:off x="7014148" y="2968487"/>
              <a:ext cx="295172" cy="198988"/>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16" name="Freeform 587"/>
            <p:cNvSpPr>
              <a:spLocks/>
            </p:cNvSpPr>
            <p:nvPr/>
          </p:nvSpPr>
          <p:spPr bwMode="auto">
            <a:xfrm>
              <a:off x="7038184" y="2974004"/>
              <a:ext cx="31639" cy="28935"/>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17" name="Freeform 588"/>
            <p:cNvSpPr>
              <a:spLocks/>
            </p:cNvSpPr>
            <p:nvPr/>
          </p:nvSpPr>
          <p:spPr bwMode="auto">
            <a:xfrm>
              <a:off x="7018195" y="2988717"/>
              <a:ext cx="241583" cy="305042"/>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18" name="Freeform 589"/>
            <p:cNvSpPr>
              <a:spLocks/>
            </p:cNvSpPr>
            <p:nvPr/>
          </p:nvSpPr>
          <p:spPr bwMode="auto">
            <a:xfrm>
              <a:off x="7189142" y="2989084"/>
              <a:ext cx="100189" cy="178391"/>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19" name="Freeform 590"/>
            <p:cNvSpPr>
              <a:spLocks/>
            </p:cNvSpPr>
            <p:nvPr/>
          </p:nvSpPr>
          <p:spPr bwMode="auto">
            <a:xfrm>
              <a:off x="7017704" y="3019123"/>
              <a:ext cx="81304" cy="121747"/>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20" name="Freeform 591"/>
            <p:cNvSpPr>
              <a:spLocks/>
            </p:cNvSpPr>
            <p:nvPr/>
          </p:nvSpPr>
          <p:spPr bwMode="auto">
            <a:xfrm>
              <a:off x="7043089" y="3028686"/>
              <a:ext cx="200747" cy="240429"/>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21" name="Freeform 592"/>
            <p:cNvSpPr>
              <a:spLocks/>
            </p:cNvSpPr>
            <p:nvPr/>
          </p:nvSpPr>
          <p:spPr bwMode="auto">
            <a:xfrm>
              <a:off x="7159833" y="3070494"/>
              <a:ext cx="37647" cy="26237"/>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22" name="Freeform 593"/>
            <p:cNvSpPr>
              <a:spLocks/>
            </p:cNvSpPr>
            <p:nvPr/>
          </p:nvSpPr>
          <p:spPr bwMode="auto">
            <a:xfrm>
              <a:off x="7095820" y="3071598"/>
              <a:ext cx="64872" cy="76138"/>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23" name="Freeform 594"/>
            <p:cNvSpPr>
              <a:spLocks/>
            </p:cNvSpPr>
            <p:nvPr/>
          </p:nvSpPr>
          <p:spPr bwMode="auto">
            <a:xfrm>
              <a:off x="7052409" y="3091582"/>
              <a:ext cx="139676" cy="183662"/>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24" name="Freeform 595"/>
            <p:cNvSpPr>
              <a:spLocks noEditPoints="1"/>
            </p:cNvSpPr>
            <p:nvPr/>
          </p:nvSpPr>
          <p:spPr bwMode="auto">
            <a:xfrm>
              <a:off x="7055843" y="3115368"/>
              <a:ext cx="120546" cy="147984"/>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25" name="Freeform 596"/>
            <p:cNvSpPr>
              <a:spLocks/>
            </p:cNvSpPr>
            <p:nvPr/>
          </p:nvSpPr>
          <p:spPr bwMode="auto">
            <a:xfrm>
              <a:off x="7254259" y="3119905"/>
              <a:ext cx="19989" cy="42911"/>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26" name="Freeform 597"/>
            <p:cNvSpPr>
              <a:spLocks/>
            </p:cNvSpPr>
            <p:nvPr/>
          </p:nvSpPr>
          <p:spPr bwMode="auto">
            <a:xfrm>
              <a:off x="7028128" y="3124318"/>
              <a:ext cx="45987" cy="75525"/>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27" name="Freeform 598"/>
            <p:cNvSpPr>
              <a:spLocks/>
            </p:cNvSpPr>
            <p:nvPr/>
          </p:nvSpPr>
          <p:spPr bwMode="auto">
            <a:xfrm>
              <a:off x="7120714" y="3173237"/>
              <a:ext cx="146911" cy="148353"/>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28" name="Freeform 599"/>
            <p:cNvSpPr>
              <a:spLocks/>
            </p:cNvSpPr>
            <p:nvPr/>
          </p:nvSpPr>
          <p:spPr bwMode="auto">
            <a:xfrm>
              <a:off x="7218083" y="3175567"/>
              <a:ext cx="88417" cy="106544"/>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29" name="Freeform 600"/>
            <p:cNvSpPr>
              <a:spLocks/>
            </p:cNvSpPr>
            <p:nvPr/>
          </p:nvSpPr>
          <p:spPr bwMode="auto">
            <a:xfrm>
              <a:off x="7198462" y="3231230"/>
              <a:ext cx="96633" cy="75279"/>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30" name="Freeform 601"/>
            <p:cNvSpPr>
              <a:spLocks/>
            </p:cNvSpPr>
            <p:nvPr/>
          </p:nvSpPr>
          <p:spPr bwMode="auto">
            <a:xfrm>
              <a:off x="7096433" y="3287629"/>
              <a:ext cx="39365" cy="25747"/>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31" name="Freeform 602"/>
            <p:cNvSpPr>
              <a:spLocks/>
            </p:cNvSpPr>
            <p:nvPr/>
          </p:nvSpPr>
          <p:spPr bwMode="auto">
            <a:xfrm>
              <a:off x="7141316" y="3300624"/>
              <a:ext cx="40836" cy="18636"/>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grpSp>
      <p:sp>
        <p:nvSpPr>
          <p:cNvPr id="2032" name="Rectangle 2031"/>
          <p:cNvSpPr/>
          <p:nvPr/>
        </p:nvSpPr>
        <p:spPr>
          <a:xfrm>
            <a:off x="781707" y="2644850"/>
            <a:ext cx="1399845" cy="245760"/>
          </a:xfrm>
          <a:prstGeom prst="rect">
            <a:avLst/>
          </a:prstGeom>
        </p:spPr>
        <p:txBody>
          <a:bodyPr wrap="square" lIns="121872" tIns="60936" rIns="121872" bIns="60936" anchor="ctr">
            <a:noAutofit/>
          </a:bodyPr>
          <a:lstStyle/>
          <a:p>
            <a:pPr algn="r" defTabSz="609085" fontAlgn="auto">
              <a:spcBef>
                <a:spcPts val="0"/>
              </a:spcBef>
              <a:spcAft>
                <a:spcPts val="0"/>
              </a:spcAft>
              <a:defRPr/>
            </a:pPr>
            <a:r>
              <a:rPr lang="en-US" sz="1700" kern="0" dirty="0">
                <a:latin typeface="CiscoSansTT ExtraLight" panose="020B0303020201020303" pitchFamily="34" charset="0"/>
                <a:ea typeface="+mn-ea"/>
                <a:cs typeface="CiscoSansTT Light"/>
              </a:rPr>
              <a:t>Email Security</a:t>
            </a:r>
          </a:p>
        </p:txBody>
      </p:sp>
      <p:pic>
        <p:nvPicPr>
          <p:cNvPr id="2033" name="Picture 2032"/>
          <p:cNvPicPr>
            <a:picLocks noChangeAspect="1"/>
          </p:cNvPicPr>
          <p:nvPr/>
        </p:nvPicPr>
        <p:blipFill>
          <a:blip r:embed="rId3"/>
          <a:stretch>
            <a:fillRect/>
          </a:stretch>
        </p:blipFill>
        <p:spPr>
          <a:xfrm>
            <a:off x="2365910" y="2817797"/>
            <a:ext cx="274727" cy="183201"/>
          </a:xfrm>
          <a:prstGeom prst="rect">
            <a:avLst/>
          </a:prstGeom>
        </p:spPr>
      </p:pic>
      <p:grpSp>
        <p:nvGrpSpPr>
          <p:cNvPr id="2" name="Group 1"/>
          <p:cNvGrpSpPr/>
          <p:nvPr/>
        </p:nvGrpSpPr>
        <p:grpSpPr>
          <a:xfrm>
            <a:off x="3731963" y="1275493"/>
            <a:ext cx="2003256" cy="931408"/>
            <a:chOff x="3731963" y="1275493"/>
            <a:chExt cx="2003256" cy="931408"/>
          </a:xfrm>
        </p:grpSpPr>
        <p:sp>
          <p:nvSpPr>
            <p:cNvPr id="1984" name="Oval 1983"/>
            <p:cNvSpPr>
              <a:spLocks noChangeAspect="1"/>
            </p:cNvSpPr>
            <p:nvPr/>
          </p:nvSpPr>
          <p:spPr bwMode="auto">
            <a:xfrm>
              <a:off x="4327756" y="1657298"/>
              <a:ext cx="549460" cy="549603"/>
            </a:xfrm>
            <a:prstGeom prst="ellipse">
              <a:avLst/>
            </a:prstGeom>
            <a:solidFill>
              <a:srgbClr val="192954"/>
            </a:solidFill>
            <a:ln w="12700" cap="flat">
              <a:noFill/>
              <a:miter lim="800000"/>
              <a:headEnd type="none" w="med" len="med"/>
              <a:tailEnd type="none" w="med" len="med"/>
            </a:ln>
          </p:spPr>
          <p:txBody>
            <a:bodyPr lIns="121872" tIns="60936" rIns="121872" bIns="60936" rtlCol="0" anchor="ctr"/>
            <a:lstStyle/>
            <a:p>
              <a:pPr marL="0" marR="0" lvl="0" indent="0" algn="ctr" defTabSz="68554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11B42"/>
                </a:solidFill>
                <a:effectLst/>
                <a:uLnTx/>
                <a:uFillTx/>
                <a:latin typeface="CiscoSansTT ExtraLight" panose="020B0303020201020303" pitchFamily="34" charset="0"/>
                <a:ea typeface="Arial" pitchFamily="-107" charset="0"/>
                <a:cs typeface="Arial" pitchFamily="-107" charset="0"/>
                <a:sym typeface="Arial" pitchFamily="-107" charset="0"/>
              </a:endParaRPr>
            </a:p>
          </p:txBody>
        </p:sp>
        <p:sp>
          <p:nvSpPr>
            <p:cNvPr id="2034" name="Rectangle 2033"/>
            <p:cNvSpPr/>
            <p:nvPr/>
          </p:nvSpPr>
          <p:spPr>
            <a:xfrm>
              <a:off x="3731963" y="1275493"/>
              <a:ext cx="2003256" cy="446290"/>
            </a:xfrm>
            <a:prstGeom prst="rect">
              <a:avLst/>
            </a:prstGeom>
          </p:spPr>
          <p:txBody>
            <a:bodyPr wrap="square" lIns="121872" tIns="60936" rIns="121872" bIns="60936" anchor="ctr">
              <a:noAutofit/>
            </a:bodyPr>
            <a:lstStyle/>
            <a:p>
              <a:pPr defTabSz="609085" fontAlgn="auto">
                <a:spcBef>
                  <a:spcPts val="0"/>
                </a:spcBef>
                <a:spcAft>
                  <a:spcPts val="0"/>
                </a:spcAft>
                <a:defRPr/>
              </a:pPr>
              <a:r>
                <a:rPr lang="en-US" sz="1700" kern="0" dirty="0">
                  <a:latin typeface="CiscoSansTT ExtraLight" panose="020B0303020201020303" pitchFamily="34" charset="0"/>
                  <a:ea typeface="+mn-ea"/>
                  <a:cs typeface="CiscoSansTT Light"/>
                </a:rPr>
                <a:t>NGFW/ NGIPS</a:t>
              </a:r>
            </a:p>
          </p:txBody>
        </p:sp>
        <p:pic>
          <p:nvPicPr>
            <p:cNvPr id="2035" name="Picture 2034"/>
            <p:cNvPicPr>
              <a:picLocks noChangeAspect="1"/>
            </p:cNvPicPr>
            <p:nvPr/>
          </p:nvPicPr>
          <p:blipFill>
            <a:blip r:embed="rId4"/>
            <a:stretch>
              <a:fillRect/>
            </a:stretch>
          </p:blipFill>
          <p:spPr>
            <a:xfrm>
              <a:off x="4459149" y="1813779"/>
              <a:ext cx="274730" cy="246176"/>
            </a:xfrm>
            <a:prstGeom prst="rect">
              <a:avLst/>
            </a:prstGeom>
            <a:ln>
              <a:noFill/>
            </a:ln>
            <a:effectLst/>
          </p:spPr>
        </p:pic>
      </p:grpSp>
      <p:sp>
        <p:nvSpPr>
          <p:cNvPr id="2036" name="Oval 2035"/>
          <p:cNvSpPr>
            <a:spLocks noChangeAspect="1"/>
          </p:cNvSpPr>
          <p:nvPr/>
        </p:nvSpPr>
        <p:spPr bwMode="auto">
          <a:xfrm>
            <a:off x="5648745" y="2100039"/>
            <a:ext cx="549460" cy="549603"/>
          </a:xfrm>
          <a:prstGeom prst="ellipse">
            <a:avLst/>
          </a:prstGeom>
          <a:solidFill>
            <a:srgbClr val="D71F13"/>
          </a:solidFill>
          <a:ln w="12700" cap="flat">
            <a:noFill/>
            <a:miter lim="800000"/>
            <a:headEnd type="none" w="med" len="med"/>
            <a:tailEnd type="none" w="med" len="med"/>
          </a:ln>
        </p:spPr>
        <p:txBody>
          <a:bodyPr lIns="121872" tIns="60936" rIns="121872" bIns="60936" rtlCol="0" anchor="ctr"/>
          <a:lstStyle/>
          <a:p>
            <a:pPr marL="0" marR="0" lvl="0" indent="0" algn="ctr" defTabSz="68554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11B42"/>
              </a:solidFill>
              <a:effectLst/>
              <a:uLnTx/>
              <a:uFillTx/>
              <a:latin typeface="CiscoSansTT ExtraLight" panose="020B0303020201020303" pitchFamily="34" charset="0"/>
              <a:ea typeface="Arial" pitchFamily="-107" charset="0"/>
              <a:cs typeface="Arial" pitchFamily="-107" charset="0"/>
              <a:sym typeface="Arial" pitchFamily="-107" charset="0"/>
            </a:endParaRPr>
          </a:p>
        </p:txBody>
      </p:sp>
      <p:pic>
        <p:nvPicPr>
          <p:cNvPr id="2037" name="Shape 999"/>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5716795" y="2182543"/>
            <a:ext cx="407251" cy="386511"/>
          </a:xfrm>
          <a:prstGeom prst="rect">
            <a:avLst/>
          </a:prstGeom>
          <a:noFill/>
          <a:ln>
            <a:noFill/>
          </a:ln>
        </p:spPr>
      </p:pic>
      <p:sp>
        <p:nvSpPr>
          <p:cNvPr id="2038" name="Rectangle 2037"/>
          <p:cNvSpPr/>
          <p:nvPr/>
        </p:nvSpPr>
        <p:spPr>
          <a:xfrm>
            <a:off x="6115072" y="1755778"/>
            <a:ext cx="2260221" cy="527928"/>
          </a:xfrm>
          <a:prstGeom prst="rect">
            <a:avLst/>
          </a:prstGeom>
          <a:ln>
            <a:noFill/>
          </a:ln>
        </p:spPr>
        <p:txBody>
          <a:bodyPr wrap="square" lIns="121872" tIns="60936" rIns="121872" bIns="60936" anchor="ctr">
            <a:noAutofit/>
          </a:bodyPr>
          <a:lstStyle/>
          <a:p>
            <a:pPr defTabSz="609085" fontAlgn="auto">
              <a:spcBef>
                <a:spcPts val="0"/>
              </a:spcBef>
              <a:spcAft>
                <a:spcPts val="0"/>
              </a:spcAft>
              <a:defRPr/>
            </a:pPr>
            <a:r>
              <a:rPr lang="en-US" sz="1700" kern="0" dirty="0">
                <a:latin typeface="CiscoSansTT ExtraLight" panose="020B0303020201020303" pitchFamily="34" charset="0"/>
                <a:ea typeface="+mn-ea"/>
                <a:cs typeface="CiscoSansTT Light"/>
              </a:rPr>
              <a:t>Cloud Access Security (</a:t>
            </a:r>
            <a:r>
              <a:rPr lang="en-US" sz="1700" kern="0" dirty="0" err="1">
                <a:latin typeface="CiscoSansTT ExtraLight" panose="020B0303020201020303" pitchFamily="34" charset="0"/>
                <a:ea typeface="+mn-ea"/>
                <a:cs typeface="CiscoSansTT Light"/>
              </a:rPr>
              <a:t>Cloudlock</a:t>
            </a:r>
            <a:r>
              <a:rPr lang="en-US" sz="1700" kern="0" dirty="0">
                <a:latin typeface="CiscoSansTT ExtraLight" panose="020B0303020201020303" pitchFamily="34" charset="0"/>
                <a:ea typeface="+mn-ea"/>
                <a:cs typeface="CiscoSansTT Light"/>
              </a:rPr>
              <a:t>)</a:t>
            </a:r>
          </a:p>
        </p:txBody>
      </p:sp>
      <p:sp>
        <p:nvSpPr>
          <p:cNvPr id="2039" name="Freeform 2038"/>
          <p:cNvSpPr>
            <a:spLocks noEditPoints="1"/>
          </p:cNvSpPr>
          <p:nvPr/>
        </p:nvSpPr>
        <p:spPr bwMode="auto">
          <a:xfrm>
            <a:off x="6685382" y="2900599"/>
            <a:ext cx="124971" cy="151968"/>
          </a:xfrm>
          <a:custGeom>
            <a:avLst/>
            <a:gdLst>
              <a:gd name="T0" fmla="*/ 1717 w 1741"/>
              <a:gd name="T1" fmla="*/ 292 h 1847"/>
              <a:gd name="T2" fmla="*/ 1604 w 1741"/>
              <a:gd name="T3" fmla="*/ 299 h 1847"/>
              <a:gd name="T4" fmla="*/ 1491 w 1741"/>
              <a:gd name="T5" fmla="*/ 294 h 1847"/>
              <a:gd name="T6" fmla="*/ 1393 w 1741"/>
              <a:gd name="T7" fmla="*/ 282 h 1847"/>
              <a:gd name="T8" fmla="*/ 1288 w 1741"/>
              <a:gd name="T9" fmla="*/ 259 h 1847"/>
              <a:gd name="T10" fmla="*/ 1179 w 1741"/>
              <a:gd name="T11" fmla="*/ 222 h 1847"/>
              <a:gd name="T12" fmla="*/ 1072 w 1741"/>
              <a:gd name="T13" fmla="*/ 169 h 1847"/>
              <a:gd name="T14" fmla="*/ 968 w 1741"/>
              <a:gd name="T15" fmla="*/ 97 h 1847"/>
              <a:gd name="T16" fmla="*/ 919 w 1741"/>
              <a:gd name="T17" fmla="*/ 53 h 1847"/>
              <a:gd name="T18" fmla="*/ 872 w 1741"/>
              <a:gd name="T19" fmla="*/ 3 h 1847"/>
              <a:gd name="T20" fmla="*/ 871 w 1741"/>
              <a:gd name="T21" fmla="*/ 1 h 1847"/>
              <a:gd name="T22" fmla="*/ 869 w 1741"/>
              <a:gd name="T23" fmla="*/ 3 h 1847"/>
              <a:gd name="T24" fmla="*/ 839 w 1741"/>
              <a:gd name="T25" fmla="*/ 36 h 1847"/>
              <a:gd name="T26" fmla="*/ 791 w 1741"/>
              <a:gd name="T27" fmla="*/ 83 h 1847"/>
              <a:gd name="T28" fmla="*/ 705 w 1741"/>
              <a:gd name="T29" fmla="*/ 148 h 1847"/>
              <a:gd name="T30" fmla="*/ 599 w 1741"/>
              <a:gd name="T31" fmla="*/ 207 h 1847"/>
              <a:gd name="T32" fmla="*/ 490 w 1741"/>
              <a:gd name="T33" fmla="*/ 249 h 1847"/>
              <a:gd name="T34" fmla="*/ 383 w 1741"/>
              <a:gd name="T35" fmla="*/ 276 h 1847"/>
              <a:gd name="T36" fmla="*/ 282 w 1741"/>
              <a:gd name="T37" fmla="*/ 291 h 1847"/>
              <a:gd name="T38" fmla="*/ 191 w 1741"/>
              <a:gd name="T39" fmla="*/ 299 h 1847"/>
              <a:gd name="T40" fmla="*/ 53 w 1741"/>
              <a:gd name="T41" fmla="*/ 295 h 1847"/>
              <a:gd name="T42" fmla="*/ 0 w 1741"/>
              <a:gd name="T43" fmla="*/ 289 h 1847"/>
              <a:gd name="T44" fmla="*/ 2 w 1741"/>
              <a:gd name="T45" fmla="*/ 413 h 1847"/>
              <a:gd name="T46" fmla="*/ 13 w 1741"/>
              <a:gd name="T47" fmla="*/ 548 h 1847"/>
              <a:gd name="T48" fmla="*/ 35 w 1741"/>
              <a:gd name="T49" fmla="*/ 719 h 1847"/>
              <a:gd name="T50" fmla="*/ 75 w 1741"/>
              <a:gd name="T51" fmla="*/ 911 h 1847"/>
              <a:gd name="T52" fmla="*/ 113 w 1741"/>
              <a:gd name="T53" fmla="*/ 1045 h 1847"/>
              <a:gd name="T54" fmla="*/ 149 w 1741"/>
              <a:gd name="T55" fmla="*/ 1147 h 1847"/>
              <a:gd name="T56" fmla="*/ 193 w 1741"/>
              <a:gd name="T57" fmla="*/ 1248 h 1847"/>
              <a:gd name="T58" fmla="*/ 244 w 1741"/>
              <a:gd name="T59" fmla="*/ 1346 h 1847"/>
              <a:gd name="T60" fmla="*/ 303 w 1741"/>
              <a:gd name="T61" fmla="*/ 1441 h 1847"/>
              <a:gd name="T62" fmla="*/ 372 w 1741"/>
              <a:gd name="T63" fmla="*/ 1531 h 1847"/>
              <a:gd name="T64" fmla="*/ 450 w 1741"/>
              <a:gd name="T65" fmla="*/ 1613 h 1847"/>
              <a:gd name="T66" fmla="*/ 538 w 1741"/>
              <a:gd name="T67" fmla="*/ 1688 h 1847"/>
              <a:gd name="T68" fmla="*/ 637 w 1741"/>
              <a:gd name="T69" fmla="*/ 1752 h 1847"/>
              <a:gd name="T70" fmla="*/ 747 w 1741"/>
              <a:gd name="T71" fmla="*/ 1805 h 1847"/>
              <a:gd name="T72" fmla="*/ 869 w 1741"/>
              <a:gd name="T73" fmla="*/ 1846 h 1847"/>
              <a:gd name="T74" fmla="*/ 871 w 1741"/>
              <a:gd name="T75" fmla="*/ 1847 h 1847"/>
              <a:gd name="T76" fmla="*/ 872 w 1741"/>
              <a:gd name="T77" fmla="*/ 1846 h 1847"/>
              <a:gd name="T78" fmla="*/ 956 w 1741"/>
              <a:gd name="T79" fmla="*/ 1820 h 1847"/>
              <a:gd name="T80" fmla="*/ 1070 w 1741"/>
              <a:gd name="T81" fmla="*/ 1771 h 1847"/>
              <a:gd name="T82" fmla="*/ 1172 w 1741"/>
              <a:gd name="T83" fmla="*/ 1710 h 1847"/>
              <a:gd name="T84" fmla="*/ 1264 w 1741"/>
              <a:gd name="T85" fmla="*/ 1639 h 1847"/>
              <a:gd name="T86" fmla="*/ 1345 w 1741"/>
              <a:gd name="T87" fmla="*/ 1559 h 1847"/>
              <a:gd name="T88" fmla="*/ 1417 w 1741"/>
              <a:gd name="T89" fmla="*/ 1472 h 1847"/>
              <a:gd name="T90" fmla="*/ 1479 w 1741"/>
              <a:gd name="T91" fmla="*/ 1379 h 1847"/>
              <a:gd name="T92" fmla="*/ 1533 w 1741"/>
              <a:gd name="T93" fmla="*/ 1281 h 1847"/>
              <a:gd name="T94" fmla="*/ 1579 w 1741"/>
              <a:gd name="T95" fmla="*/ 1181 h 1847"/>
              <a:gd name="T96" fmla="*/ 1618 w 1741"/>
              <a:gd name="T97" fmla="*/ 1079 h 1847"/>
              <a:gd name="T98" fmla="*/ 1649 w 1741"/>
              <a:gd name="T99" fmla="*/ 978 h 1847"/>
              <a:gd name="T100" fmla="*/ 1696 w 1741"/>
              <a:gd name="T101" fmla="*/ 781 h 1847"/>
              <a:gd name="T102" fmla="*/ 1724 w 1741"/>
              <a:gd name="T103" fmla="*/ 602 h 1847"/>
              <a:gd name="T104" fmla="*/ 1737 w 1741"/>
              <a:gd name="T105" fmla="*/ 454 h 1847"/>
              <a:gd name="T106" fmla="*/ 1741 w 1741"/>
              <a:gd name="T107" fmla="*/ 305 h 1847"/>
              <a:gd name="T108" fmla="*/ 1128 w 1741"/>
              <a:gd name="T109" fmla="*/ 1219 h 1847"/>
              <a:gd name="T110" fmla="*/ 682 w 1741"/>
              <a:gd name="T111" fmla="*/ 962 h 1847"/>
              <a:gd name="T112" fmla="*/ 864 w 1741"/>
              <a:gd name="T113" fmla="*/ 479 h 1847"/>
              <a:gd name="T114" fmla="*/ 1074 w 1741"/>
              <a:gd name="T115" fmla="*/ 950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41" h="1847">
                <a:moveTo>
                  <a:pt x="1741" y="289"/>
                </a:moveTo>
                <a:lnTo>
                  <a:pt x="1741" y="289"/>
                </a:lnTo>
                <a:lnTo>
                  <a:pt x="1717" y="292"/>
                </a:lnTo>
                <a:lnTo>
                  <a:pt x="1688" y="295"/>
                </a:lnTo>
                <a:lnTo>
                  <a:pt x="1650" y="297"/>
                </a:lnTo>
                <a:lnTo>
                  <a:pt x="1604" y="299"/>
                </a:lnTo>
                <a:lnTo>
                  <a:pt x="1550" y="299"/>
                </a:lnTo>
                <a:lnTo>
                  <a:pt x="1522" y="296"/>
                </a:lnTo>
                <a:lnTo>
                  <a:pt x="1491" y="294"/>
                </a:lnTo>
                <a:lnTo>
                  <a:pt x="1460" y="291"/>
                </a:lnTo>
                <a:lnTo>
                  <a:pt x="1427" y="287"/>
                </a:lnTo>
                <a:lnTo>
                  <a:pt x="1393" y="282"/>
                </a:lnTo>
                <a:lnTo>
                  <a:pt x="1359" y="276"/>
                </a:lnTo>
                <a:lnTo>
                  <a:pt x="1324" y="268"/>
                </a:lnTo>
                <a:lnTo>
                  <a:pt x="1288" y="259"/>
                </a:lnTo>
                <a:lnTo>
                  <a:pt x="1253" y="249"/>
                </a:lnTo>
                <a:lnTo>
                  <a:pt x="1216" y="236"/>
                </a:lnTo>
                <a:lnTo>
                  <a:pt x="1179" y="222"/>
                </a:lnTo>
                <a:lnTo>
                  <a:pt x="1143" y="207"/>
                </a:lnTo>
                <a:lnTo>
                  <a:pt x="1108" y="188"/>
                </a:lnTo>
                <a:lnTo>
                  <a:pt x="1072" y="169"/>
                </a:lnTo>
                <a:lnTo>
                  <a:pt x="1036" y="148"/>
                </a:lnTo>
                <a:lnTo>
                  <a:pt x="1002" y="123"/>
                </a:lnTo>
                <a:lnTo>
                  <a:pt x="968" y="97"/>
                </a:lnTo>
                <a:lnTo>
                  <a:pt x="952" y="83"/>
                </a:lnTo>
                <a:lnTo>
                  <a:pt x="935" y="68"/>
                </a:lnTo>
                <a:lnTo>
                  <a:pt x="919" y="53"/>
                </a:lnTo>
                <a:lnTo>
                  <a:pt x="903" y="36"/>
                </a:lnTo>
                <a:lnTo>
                  <a:pt x="888" y="20"/>
                </a:lnTo>
                <a:lnTo>
                  <a:pt x="872" y="3"/>
                </a:lnTo>
                <a:lnTo>
                  <a:pt x="872" y="0"/>
                </a:lnTo>
                <a:lnTo>
                  <a:pt x="872" y="0"/>
                </a:lnTo>
                <a:lnTo>
                  <a:pt x="871" y="1"/>
                </a:lnTo>
                <a:lnTo>
                  <a:pt x="871" y="1"/>
                </a:lnTo>
                <a:lnTo>
                  <a:pt x="869" y="0"/>
                </a:lnTo>
                <a:lnTo>
                  <a:pt x="869" y="3"/>
                </a:lnTo>
                <a:lnTo>
                  <a:pt x="869" y="3"/>
                </a:lnTo>
                <a:lnTo>
                  <a:pt x="854" y="20"/>
                </a:lnTo>
                <a:lnTo>
                  <a:pt x="839" y="36"/>
                </a:lnTo>
                <a:lnTo>
                  <a:pt x="823" y="53"/>
                </a:lnTo>
                <a:lnTo>
                  <a:pt x="807" y="68"/>
                </a:lnTo>
                <a:lnTo>
                  <a:pt x="791" y="83"/>
                </a:lnTo>
                <a:lnTo>
                  <a:pt x="774" y="97"/>
                </a:lnTo>
                <a:lnTo>
                  <a:pt x="740" y="123"/>
                </a:lnTo>
                <a:lnTo>
                  <a:pt x="705" y="148"/>
                </a:lnTo>
                <a:lnTo>
                  <a:pt x="670" y="169"/>
                </a:lnTo>
                <a:lnTo>
                  <a:pt x="635" y="188"/>
                </a:lnTo>
                <a:lnTo>
                  <a:pt x="599" y="207"/>
                </a:lnTo>
                <a:lnTo>
                  <a:pt x="562" y="222"/>
                </a:lnTo>
                <a:lnTo>
                  <a:pt x="525" y="236"/>
                </a:lnTo>
                <a:lnTo>
                  <a:pt x="490" y="249"/>
                </a:lnTo>
                <a:lnTo>
                  <a:pt x="454" y="259"/>
                </a:lnTo>
                <a:lnTo>
                  <a:pt x="418" y="268"/>
                </a:lnTo>
                <a:lnTo>
                  <a:pt x="383" y="276"/>
                </a:lnTo>
                <a:lnTo>
                  <a:pt x="349" y="282"/>
                </a:lnTo>
                <a:lnTo>
                  <a:pt x="315" y="287"/>
                </a:lnTo>
                <a:lnTo>
                  <a:pt x="282" y="291"/>
                </a:lnTo>
                <a:lnTo>
                  <a:pt x="250" y="294"/>
                </a:lnTo>
                <a:lnTo>
                  <a:pt x="221" y="296"/>
                </a:lnTo>
                <a:lnTo>
                  <a:pt x="191" y="299"/>
                </a:lnTo>
                <a:lnTo>
                  <a:pt x="138" y="299"/>
                </a:lnTo>
                <a:lnTo>
                  <a:pt x="91" y="297"/>
                </a:lnTo>
                <a:lnTo>
                  <a:pt x="53" y="295"/>
                </a:lnTo>
                <a:lnTo>
                  <a:pt x="25" y="292"/>
                </a:lnTo>
                <a:lnTo>
                  <a:pt x="0" y="289"/>
                </a:lnTo>
                <a:lnTo>
                  <a:pt x="0" y="289"/>
                </a:lnTo>
                <a:lnTo>
                  <a:pt x="0" y="305"/>
                </a:lnTo>
                <a:lnTo>
                  <a:pt x="0" y="346"/>
                </a:lnTo>
                <a:lnTo>
                  <a:pt x="2" y="413"/>
                </a:lnTo>
                <a:lnTo>
                  <a:pt x="4" y="454"/>
                </a:lnTo>
                <a:lnTo>
                  <a:pt x="8" y="498"/>
                </a:lnTo>
                <a:lnTo>
                  <a:pt x="13" y="548"/>
                </a:lnTo>
                <a:lnTo>
                  <a:pt x="19" y="602"/>
                </a:lnTo>
                <a:lnTo>
                  <a:pt x="26" y="659"/>
                </a:lnTo>
                <a:lnTo>
                  <a:pt x="35" y="719"/>
                </a:lnTo>
                <a:lnTo>
                  <a:pt x="46" y="781"/>
                </a:lnTo>
                <a:lnTo>
                  <a:pt x="58" y="845"/>
                </a:lnTo>
                <a:lnTo>
                  <a:pt x="75" y="911"/>
                </a:lnTo>
                <a:lnTo>
                  <a:pt x="92" y="978"/>
                </a:lnTo>
                <a:lnTo>
                  <a:pt x="102" y="1012"/>
                </a:lnTo>
                <a:lnTo>
                  <a:pt x="113" y="1045"/>
                </a:lnTo>
                <a:lnTo>
                  <a:pt x="125" y="1079"/>
                </a:lnTo>
                <a:lnTo>
                  <a:pt x="137" y="1114"/>
                </a:lnTo>
                <a:lnTo>
                  <a:pt x="149" y="1147"/>
                </a:lnTo>
                <a:lnTo>
                  <a:pt x="163" y="1181"/>
                </a:lnTo>
                <a:lnTo>
                  <a:pt x="178" y="1214"/>
                </a:lnTo>
                <a:lnTo>
                  <a:pt x="193" y="1248"/>
                </a:lnTo>
                <a:lnTo>
                  <a:pt x="209" y="1281"/>
                </a:lnTo>
                <a:lnTo>
                  <a:pt x="226" y="1314"/>
                </a:lnTo>
                <a:lnTo>
                  <a:pt x="244" y="1346"/>
                </a:lnTo>
                <a:lnTo>
                  <a:pt x="263" y="1379"/>
                </a:lnTo>
                <a:lnTo>
                  <a:pt x="283" y="1410"/>
                </a:lnTo>
                <a:lnTo>
                  <a:pt x="303" y="1441"/>
                </a:lnTo>
                <a:lnTo>
                  <a:pt x="326" y="1472"/>
                </a:lnTo>
                <a:lnTo>
                  <a:pt x="348" y="1501"/>
                </a:lnTo>
                <a:lnTo>
                  <a:pt x="372" y="1531"/>
                </a:lnTo>
                <a:lnTo>
                  <a:pt x="397" y="1559"/>
                </a:lnTo>
                <a:lnTo>
                  <a:pt x="422" y="1587"/>
                </a:lnTo>
                <a:lnTo>
                  <a:pt x="450" y="1613"/>
                </a:lnTo>
                <a:lnTo>
                  <a:pt x="478" y="1639"/>
                </a:lnTo>
                <a:lnTo>
                  <a:pt x="507" y="1663"/>
                </a:lnTo>
                <a:lnTo>
                  <a:pt x="538" y="1688"/>
                </a:lnTo>
                <a:lnTo>
                  <a:pt x="569" y="1710"/>
                </a:lnTo>
                <a:lnTo>
                  <a:pt x="603" y="1732"/>
                </a:lnTo>
                <a:lnTo>
                  <a:pt x="637" y="1752"/>
                </a:lnTo>
                <a:lnTo>
                  <a:pt x="672" y="1771"/>
                </a:lnTo>
                <a:lnTo>
                  <a:pt x="709" y="1789"/>
                </a:lnTo>
                <a:lnTo>
                  <a:pt x="747" y="1805"/>
                </a:lnTo>
                <a:lnTo>
                  <a:pt x="787" y="1820"/>
                </a:lnTo>
                <a:lnTo>
                  <a:pt x="827" y="1834"/>
                </a:lnTo>
                <a:lnTo>
                  <a:pt x="869" y="1846"/>
                </a:lnTo>
                <a:lnTo>
                  <a:pt x="869" y="1847"/>
                </a:lnTo>
                <a:lnTo>
                  <a:pt x="869" y="1847"/>
                </a:lnTo>
                <a:lnTo>
                  <a:pt x="871" y="1847"/>
                </a:lnTo>
                <a:lnTo>
                  <a:pt x="871" y="1847"/>
                </a:lnTo>
                <a:lnTo>
                  <a:pt x="872" y="1847"/>
                </a:lnTo>
                <a:lnTo>
                  <a:pt x="872" y="1846"/>
                </a:lnTo>
                <a:lnTo>
                  <a:pt x="872" y="1846"/>
                </a:lnTo>
                <a:lnTo>
                  <a:pt x="915" y="1834"/>
                </a:lnTo>
                <a:lnTo>
                  <a:pt x="956" y="1820"/>
                </a:lnTo>
                <a:lnTo>
                  <a:pt x="995" y="1805"/>
                </a:lnTo>
                <a:lnTo>
                  <a:pt x="1033" y="1789"/>
                </a:lnTo>
                <a:lnTo>
                  <a:pt x="1070" y="1771"/>
                </a:lnTo>
                <a:lnTo>
                  <a:pt x="1105" y="1752"/>
                </a:lnTo>
                <a:lnTo>
                  <a:pt x="1139" y="1732"/>
                </a:lnTo>
                <a:lnTo>
                  <a:pt x="1172" y="1710"/>
                </a:lnTo>
                <a:lnTo>
                  <a:pt x="1204" y="1688"/>
                </a:lnTo>
                <a:lnTo>
                  <a:pt x="1234" y="1663"/>
                </a:lnTo>
                <a:lnTo>
                  <a:pt x="1264" y="1639"/>
                </a:lnTo>
                <a:lnTo>
                  <a:pt x="1292" y="1613"/>
                </a:lnTo>
                <a:lnTo>
                  <a:pt x="1319" y="1587"/>
                </a:lnTo>
                <a:lnTo>
                  <a:pt x="1345" y="1559"/>
                </a:lnTo>
                <a:lnTo>
                  <a:pt x="1370" y="1531"/>
                </a:lnTo>
                <a:lnTo>
                  <a:pt x="1393" y="1501"/>
                </a:lnTo>
                <a:lnTo>
                  <a:pt x="1417" y="1472"/>
                </a:lnTo>
                <a:lnTo>
                  <a:pt x="1438" y="1441"/>
                </a:lnTo>
                <a:lnTo>
                  <a:pt x="1459" y="1410"/>
                </a:lnTo>
                <a:lnTo>
                  <a:pt x="1479" y="1379"/>
                </a:lnTo>
                <a:lnTo>
                  <a:pt x="1497" y="1346"/>
                </a:lnTo>
                <a:lnTo>
                  <a:pt x="1516" y="1314"/>
                </a:lnTo>
                <a:lnTo>
                  <a:pt x="1533" y="1281"/>
                </a:lnTo>
                <a:lnTo>
                  <a:pt x="1549" y="1248"/>
                </a:lnTo>
                <a:lnTo>
                  <a:pt x="1565" y="1214"/>
                </a:lnTo>
                <a:lnTo>
                  <a:pt x="1579" y="1181"/>
                </a:lnTo>
                <a:lnTo>
                  <a:pt x="1592" y="1147"/>
                </a:lnTo>
                <a:lnTo>
                  <a:pt x="1605" y="1114"/>
                </a:lnTo>
                <a:lnTo>
                  <a:pt x="1618" y="1079"/>
                </a:lnTo>
                <a:lnTo>
                  <a:pt x="1629" y="1045"/>
                </a:lnTo>
                <a:lnTo>
                  <a:pt x="1639" y="1012"/>
                </a:lnTo>
                <a:lnTo>
                  <a:pt x="1649" y="978"/>
                </a:lnTo>
                <a:lnTo>
                  <a:pt x="1668" y="911"/>
                </a:lnTo>
                <a:lnTo>
                  <a:pt x="1683" y="845"/>
                </a:lnTo>
                <a:lnTo>
                  <a:pt x="1696" y="781"/>
                </a:lnTo>
                <a:lnTo>
                  <a:pt x="1707" y="719"/>
                </a:lnTo>
                <a:lnTo>
                  <a:pt x="1717" y="659"/>
                </a:lnTo>
                <a:lnTo>
                  <a:pt x="1724" y="602"/>
                </a:lnTo>
                <a:lnTo>
                  <a:pt x="1730" y="548"/>
                </a:lnTo>
                <a:lnTo>
                  <a:pt x="1734" y="498"/>
                </a:lnTo>
                <a:lnTo>
                  <a:pt x="1737" y="454"/>
                </a:lnTo>
                <a:lnTo>
                  <a:pt x="1739" y="413"/>
                </a:lnTo>
                <a:lnTo>
                  <a:pt x="1741" y="346"/>
                </a:lnTo>
                <a:lnTo>
                  <a:pt x="1741" y="305"/>
                </a:lnTo>
                <a:lnTo>
                  <a:pt x="1741" y="289"/>
                </a:lnTo>
                <a:lnTo>
                  <a:pt x="1741" y="289"/>
                </a:lnTo>
                <a:close/>
                <a:moveTo>
                  <a:pt x="1128" y="1219"/>
                </a:moveTo>
                <a:lnTo>
                  <a:pt x="881" y="1098"/>
                </a:lnTo>
                <a:lnTo>
                  <a:pt x="643" y="1233"/>
                </a:lnTo>
                <a:lnTo>
                  <a:pt x="682" y="962"/>
                </a:lnTo>
                <a:lnTo>
                  <a:pt x="480" y="775"/>
                </a:lnTo>
                <a:lnTo>
                  <a:pt x="750" y="728"/>
                </a:lnTo>
                <a:lnTo>
                  <a:pt x="864" y="479"/>
                </a:lnTo>
                <a:lnTo>
                  <a:pt x="993" y="721"/>
                </a:lnTo>
                <a:lnTo>
                  <a:pt x="1265" y="752"/>
                </a:lnTo>
                <a:lnTo>
                  <a:pt x="1074" y="950"/>
                </a:lnTo>
                <a:lnTo>
                  <a:pt x="1128" y="1219"/>
                </a:lnTo>
                <a:close/>
              </a:path>
            </a:pathLst>
          </a:custGeom>
          <a:solidFill>
            <a:srgbClr val="FFFFFF"/>
          </a:solidFill>
          <a:ln w="28575">
            <a:solidFill>
              <a:srgbClr val="FFFFFF">
                <a:alpha val="0"/>
              </a:srgbClr>
            </a:solidFill>
            <a:prstDash val="solid"/>
            <a:round/>
            <a:headEnd/>
            <a:tailEnd/>
          </a:ln>
          <a:effectLst>
            <a:outerShdw blurRad="50800" dist="12700" dir="5400000" algn="t" rotWithShape="0">
              <a:prstClr val="black"/>
            </a:outerShdw>
          </a:effectLst>
        </p:spPr>
        <p:txBody>
          <a:bodyPr vert="horz" wrap="square" lIns="91416" tIns="45709" rIns="91416" bIns="45709" numCol="1" anchor="t" anchorCtr="0" compatLnSpc="1">
            <a:prstTxWarp prst="textNoShape">
              <a:avLst/>
            </a:prstTxWarp>
          </a:bodyPr>
          <a:lstStyle/>
          <a:p>
            <a:pPr marL="0" marR="0" lvl="0" indent="0" defTabSz="60936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11B42"/>
              </a:solidFill>
              <a:effectLst/>
              <a:uLnTx/>
              <a:uFillTx/>
              <a:latin typeface="CiscoSansTT ExtraLight" panose="020B0303020201020303" pitchFamily="34" charset="0"/>
              <a:ea typeface="+mn-ea"/>
              <a:cs typeface="+mn-cs"/>
            </a:endParaRPr>
          </a:p>
        </p:txBody>
      </p:sp>
      <p:grpSp>
        <p:nvGrpSpPr>
          <p:cNvPr id="4" name="Group 3"/>
          <p:cNvGrpSpPr/>
          <p:nvPr/>
        </p:nvGrpSpPr>
        <p:grpSpPr>
          <a:xfrm>
            <a:off x="3986597" y="2692999"/>
            <a:ext cx="1286551" cy="1210479"/>
            <a:chOff x="1135943" y="904315"/>
            <a:chExt cx="1286551" cy="1210479"/>
          </a:xfrm>
        </p:grpSpPr>
        <p:sp>
          <p:nvSpPr>
            <p:cNvPr id="94" name="Freeform 6"/>
            <p:cNvSpPr>
              <a:spLocks noEditPoints="1"/>
            </p:cNvSpPr>
            <p:nvPr/>
          </p:nvSpPr>
          <p:spPr bwMode="auto">
            <a:xfrm>
              <a:off x="1135943" y="904315"/>
              <a:ext cx="1286551" cy="1210479"/>
            </a:xfrm>
            <a:custGeom>
              <a:avLst/>
              <a:gdLst/>
              <a:ahLst/>
              <a:cxnLst>
                <a:cxn ang="0">
                  <a:pos x="1257" y="957"/>
                </a:cxn>
                <a:cxn ang="0">
                  <a:pos x="1257" y="957"/>
                </a:cxn>
                <a:cxn ang="0">
                  <a:pos x="1204" y="926"/>
                </a:cxn>
                <a:cxn ang="0">
                  <a:pos x="996" y="170"/>
                </a:cxn>
                <a:cxn ang="0">
                  <a:pos x="1029" y="113"/>
                </a:cxn>
                <a:cxn ang="0">
                  <a:pos x="1015" y="58"/>
                </a:cxn>
                <a:cxn ang="0">
                  <a:pos x="960" y="73"/>
                </a:cxn>
                <a:cxn ang="0">
                  <a:pos x="928" y="130"/>
                </a:cxn>
                <a:cxn ang="0">
                  <a:pos x="170" y="333"/>
                </a:cxn>
                <a:cxn ang="0">
                  <a:pos x="117" y="303"/>
                </a:cxn>
                <a:cxn ang="0">
                  <a:pos x="62" y="317"/>
                </a:cxn>
                <a:cxn ang="0">
                  <a:pos x="77" y="371"/>
                </a:cxn>
                <a:cxn ang="0">
                  <a:pos x="131" y="402"/>
                </a:cxn>
                <a:cxn ang="0">
                  <a:pos x="337" y="1160"/>
                </a:cxn>
                <a:cxn ang="0">
                  <a:pos x="306" y="1214"/>
                </a:cxn>
                <a:cxn ang="0">
                  <a:pos x="321" y="1268"/>
                </a:cxn>
                <a:cxn ang="0">
                  <a:pos x="375" y="1253"/>
                </a:cxn>
                <a:cxn ang="0">
                  <a:pos x="406" y="1200"/>
                </a:cxn>
                <a:cxn ang="0">
                  <a:pos x="1164" y="995"/>
                </a:cxn>
                <a:cxn ang="0">
                  <a:pos x="1218" y="1026"/>
                </a:cxn>
                <a:cxn ang="0">
                  <a:pos x="1272" y="1011"/>
                </a:cxn>
                <a:cxn ang="0">
                  <a:pos x="1257" y="957"/>
                </a:cxn>
                <a:cxn ang="0">
                  <a:pos x="436" y="1146"/>
                </a:cxn>
                <a:cxn ang="0">
                  <a:pos x="436" y="1146"/>
                </a:cxn>
                <a:cxn ang="0">
                  <a:pos x="467" y="1093"/>
                </a:cxn>
                <a:cxn ang="0">
                  <a:pos x="452" y="1039"/>
                </a:cxn>
                <a:cxn ang="0">
                  <a:pos x="398" y="1053"/>
                </a:cxn>
                <a:cxn ang="0">
                  <a:pos x="368" y="1107"/>
                </a:cxn>
                <a:cxn ang="0">
                  <a:pos x="184" y="433"/>
                </a:cxn>
                <a:cxn ang="0">
                  <a:pos x="236" y="463"/>
                </a:cxn>
                <a:cxn ang="0">
                  <a:pos x="290" y="448"/>
                </a:cxn>
                <a:cxn ang="0">
                  <a:pos x="275" y="394"/>
                </a:cxn>
                <a:cxn ang="0">
                  <a:pos x="226" y="365"/>
                </a:cxn>
                <a:cxn ang="0">
                  <a:pos x="897" y="184"/>
                </a:cxn>
                <a:cxn ang="0">
                  <a:pos x="868" y="234"/>
                </a:cxn>
                <a:cxn ang="0">
                  <a:pos x="883" y="288"/>
                </a:cxn>
                <a:cxn ang="0">
                  <a:pos x="937" y="273"/>
                </a:cxn>
                <a:cxn ang="0">
                  <a:pos x="966" y="223"/>
                </a:cxn>
                <a:cxn ang="0">
                  <a:pos x="1150" y="895"/>
                </a:cxn>
                <a:cxn ang="0">
                  <a:pos x="1098" y="866"/>
                </a:cxn>
                <a:cxn ang="0">
                  <a:pos x="1044" y="880"/>
                </a:cxn>
                <a:cxn ang="0">
                  <a:pos x="1059" y="935"/>
                </a:cxn>
                <a:cxn ang="0">
                  <a:pos x="1111" y="964"/>
                </a:cxn>
                <a:cxn ang="0">
                  <a:pos x="436" y="1146"/>
                </a:cxn>
              </a:cxnLst>
              <a:rect l="0" t="0" r="r" b="b"/>
              <a:pathLst>
                <a:path w="1333" h="1331">
                  <a:moveTo>
                    <a:pt x="1257" y="957"/>
                  </a:moveTo>
                  <a:lnTo>
                    <a:pt x="1257" y="957"/>
                  </a:lnTo>
                  <a:lnTo>
                    <a:pt x="1204" y="926"/>
                  </a:lnTo>
                  <a:cubicBezTo>
                    <a:pt x="1333" y="657"/>
                    <a:pt x="1245" y="335"/>
                    <a:pt x="996" y="170"/>
                  </a:cubicBezTo>
                  <a:lnTo>
                    <a:pt x="1029" y="113"/>
                  </a:lnTo>
                  <a:cubicBezTo>
                    <a:pt x="1039" y="95"/>
                    <a:pt x="1034" y="69"/>
                    <a:pt x="1015" y="58"/>
                  </a:cubicBezTo>
                  <a:cubicBezTo>
                    <a:pt x="995" y="47"/>
                    <a:pt x="970" y="56"/>
                    <a:pt x="960" y="73"/>
                  </a:cubicBezTo>
                  <a:lnTo>
                    <a:pt x="928" y="130"/>
                  </a:lnTo>
                  <a:cubicBezTo>
                    <a:pt x="661" y="0"/>
                    <a:pt x="337" y="86"/>
                    <a:pt x="170" y="333"/>
                  </a:cubicBezTo>
                  <a:lnTo>
                    <a:pt x="117" y="303"/>
                  </a:lnTo>
                  <a:cubicBezTo>
                    <a:pt x="97" y="292"/>
                    <a:pt x="73" y="298"/>
                    <a:pt x="62" y="317"/>
                  </a:cubicBezTo>
                  <a:cubicBezTo>
                    <a:pt x="51" y="336"/>
                    <a:pt x="58" y="360"/>
                    <a:pt x="77" y="371"/>
                  </a:cubicBezTo>
                  <a:lnTo>
                    <a:pt x="131" y="402"/>
                  </a:lnTo>
                  <a:cubicBezTo>
                    <a:pt x="0" y="670"/>
                    <a:pt x="88" y="995"/>
                    <a:pt x="337" y="1160"/>
                  </a:cubicBezTo>
                  <a:lnTo>
                    <a:pt x="306" y="1214"/>
                  </a:lnTo>
                  <a:cubicBezTo>
                    <a:pt x="295" y="1233"/>
                    <a:pt x="302" y="1257"/>
                    <a:pt x="321" y="1268"/>
                  </a:cubicBezTo>
                  <a:cubicBezTo>
                    <a:pt x="340" y="1279"/>
                    <a:pt x="364" y="1272"/>
                    <a:pt x="375" y="1253"/>
                  </a:cubicBezTo>
                  <a:lnTo>
                    <a:pt x="406" y="1200"/>
                  </a:lnTo>
                  <a:cubicBezTo>
                    <a:pt x="674" y="1331"/>
                    <a:pt x="999" y="1243"/>
                    <a:pt x="1164" y="995"/>
                  </a:cubicBezTo>
                  <a:lnTo>
                    <a:pt x="1218" y="1026"/>
                  </a:lnTo>
                  <a:cubicBezTo>
                    <a:pt x="1237" y="1037"/>
                    <a:pt x="1261" y="1030"/>
                    <a:pt x="1272" y="1011"/>
                  </a:cubicBezTo>
                  <a:cubicBezTo>
                    <a:pt x="1283" y="992"/>
                    <a:pt x="1276" y="968"/>
                    <a:pt x="1257" y="957"/>
                  </a:cubicBezTo>
                  <a:close/>
                  <a:moveTo>
                    <a:pt x="436" y="1146"/>
                  </a:moveTo>
                  <a:lnTo>
                    <a:pt x="436" y="1146"/>
                  </a:lnTo>
                  <a:lnTo>
                    <a:pt x="467" y="1093"/>
                  </a:lnTo>
                  <a:cubicBezTo>
                    <a:pt x="477" y="1076"/>
                    <a:pt x="472" y="1050"/>
                    <a:pt x="452" y="1039"/>
                  </a:cubicBezTo>
                  <a:cubicBezTo>
                    <a:pt x="433" y="1028"/>
                    <a:pt x="408" y="1036"/>
                    <a:pt x="398" y="1053"/>
                  </a:cubicBezTo>
                  <a:lnTo>
                    <a:pt x="368" y="1107"/>
                  </a:lnTo>
                  <a:cubicBezTo>
                    <a:pt x="150" y="959"/>
                    <a:pt x="71" y="670"/>
                    <a:pt x="184" y="433"/>
                  </a:cubicBezTo>
                  <a:lnTo>
                    <a:pt x="236" y="463"/>
                  </a:lnTo>
                  <a:cubicBezTo>
                    <a:pt x="255" y="474"/>
                    <a:pt x="279" y="467"/>
                    <a:pt x="290" y="448"/>
                  </a:cubicBezTo>
                  <a:cubicBezTo>
                    <a:pt x="301" y="429"/>
                    <a:pt x="295" y="405"/>
                    <a:pt x="275" y="394"/>
                  </a:cubicBezTo>
                  <a:lnTo>
                    <a:pt x="226" y="365"/>
                  </a:lnTo>
                  <a:cubicBezTo>
                    <a:pt x="373" y="148"/>
                    <a:pt x="659" y="70"/>
                    <a:pt x="897" y="184"/>
                  </a:cubicBezTo>
                  <a:lnTo>
                    <a:pt x="868" y="234"/>
                  </a:lnTo>
                  <a:cubicBezTo>
                    <a:pt x="857" y="253"/>
                    <a:pt x="864" y="277"/>
                    <a:pt x="883" y="288"/>
                  </a:cubicBezTo>
                  <a:cubicBezTo>
                    <a:pt x="902" y="299"/>
                    <a:pt x="926" y="292"/>
                    <a:pt x="937" y="273"/>
                  </a:cubicBezTo>
                  <a:lnTo>
                    <a:pt x="966" y="223"/>
                  </a:lnTo>
                  <a:cubicBezTo>
                    <a:pt x="1184" y="371"/>
                    <a:pt x="1263" y="658"/>
                    <a:pt x="1150" y="895"/>
                  </a:cubicBezTo>
                  <a:lnTo>
                    <a:pt x="1098" y="866"/>
                  </a:lnTo>
                  <a:cubicBezTo>
                    <a:pt x="1079" y="855"/>
                    <a:pt x="1055" y="861"/>
                    <a:pt x="1044" y="880"/>
                  </a:cubicBezTo>
                  <a:cubicBezTo>
                    <a:pt x="1033" y="899"/>
                    <a:pt x="1040" y="924"/>
                    <a:pt x="1059" y="935"/>
                  </a:cubicBezTo>
                  <a:lnTo>
                    <a:pt x="1111" y="964"/>
                  </a:lnTo>
                  <a:cubicBezTo>
                    <a:pt x="963" y="1182"/>
                    <a:pt x="674" y="1260"/>
                    <a:pt x="436" y="1146"/>
                  </a:cubicBezTo>
                  <a:close/>
                </a:path>
              </a:pathLst>
            </a:custGeom>
            <a:solidFill>
              <a:schemeClr val="tx1"/>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914498"/>
              <a:endParaRPr lang="en-US" sz="1867">
                <a:solidFill>
                  <a:srgbClr val="39393B"/>
                </a:solidFill>
                <a:latin typeface="CiscoSansTT ExtraLight" panose="020B0303020201020303" pitchFamily="34" charset="0"/>
                <a:ea typeface="CiscoSansTT Light" charset="0"/>
                <a:cs typeface="CiscoSansTT Light" charset="0"/>
              </a:endParaRPr>
            </a:p>
          </p:txBody>
        </p:sp>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2449" y="1161107"/>
              <a:ext cx="713537" cy="713537"/>
            </a:xfrm>
            <a:prstGeom prst="rect">
              <a:avLst/>
            </a:prstGeom>
          </p:spPr>
        </p:pic>
      </p:grpSp>
      <p:grpSp>
        <p:nvGrpSpPr>
          <p:cNvPr id="5" name="Group 4"/>
          <p:cNvGrpSpPr/>
          <p:nvPr/>
        </p:nvGrpSpPr>
        <p:grpSpPr>
          <a:xfrm>
            <a:off x="1979325" y="2681261"/>
            <a:ext cx="984220" cy="1278283"/>
            <a:chOff x="2830219" y="1122726"/>
            <a:chExt cx="984220" cy="1278283"/>
          </a:xfrm>
        </p:grpSpPr>
        <p:sp>
          <p:nvSpPr>
            <p:cNvPr id="102" name="Freeform 15"/>
            <p:cNvSpPr>
              <a:spLocks noChangeAspect="1" noEditPoints="1"/>
            </p:cNvSpPr>
            <p:nvPr/>
          </p:nvSpPr>
          <p:spPr bwMode="auto">
            <a:xfrm>
              <a:off x="2931720" y="1267929"/>
              <a:ext cx="782646" cy="998242"/>
            </a:xfrm>
            <a:custGeom>
              <a:avLst/>
              <a:gdLst/>
              <a:ahLst/>
              <a:cxnLst>
                <a:cxn ang="0">
                  <a:pos x="321" y="59"/>
                </a:cxn>
                <a:cxn ang="0">
                  <a:pos x="176" y="0"/>
                </a:cxn>
                <a:cxn ang="0">
                  <a:pos x="31" y="59"/>
                </a:cxn>
                <a:cxn ang="0">
                  <a:pos x="0" y="57"/>
                </a:cxn>
                <a:cxn ang="0">
                  <a:pos x="5" y="92"/>
                </a:cxn>
                <a:cxn ang="0">
                  <a:pos x="24" y="199"/>
                </a:cxn>
                <a:cxn ang="0">
                  <a:pos x="81" y="328"/>
                </a:cxn>
                <a:cxn ang="0">
                  <a:pos x="130" y="239"/>
                </a:cxn>
                <a:cxn ang="0">
                  <a:pos x="139" y="244"/>
                </a:cxn>
                <a:cxn ang="0">
                  <a:pos x="150" y="223"/>
                </a:cxn>
                <a:cxn ang="0">
                  <a:pos x="126" y="115"/>
                </a:cxn>
                <a:cxn ang="0">
                  <a:pos x="241" y="80"/>
                </a:cxn>
                <a:cxn ang="0">
                  <a:pos x="276" y="195"/>
                </a:cxn>
                <a:cxn ang="0">
                  <a:pos x="174" y="236"/>
                </a:cxn>
                <a:cxn ang="0">
                  <a:pos x="162" y="257"/>
                </a:cxn>
                <a:cxn ang="0">
                  <a:pos x="172" y="263"/>
                </a:cxn>
                <a:cxn ang="0">
                  <a:pos x="116" y="368"/>
                </a:cxn>
                <a:cxn ang="0">
                  <a:pos x="176" y="409"/>
                </a:cxn>
                <a:cxn ang="0">
                  <a:pos x="348" y="92"/>
                </a:cxn>
                <a:cxn ang="0">
                  <a:pos x="350" y="57"/>
                </a:cxn>
                <a:cxn ang="0">
                  <a:pos x="321" y="59"/>
                </a:cxn>
                <a:cxn ang="0">
                  <a:pos x="255" y="184"/>
                </a:cxn>
                <a:cxn ang="0">
                  <a:pos x="229" y="102"/>
                </a:cxn>
                <a:cxn ang="0">
                  <a:pos x="148" y="127"/>
                </a:cxn>
                <a:cxn ang="0">
                  <a:pos x="172" y="209"/>
                </a:cxn>
                <a:cxn ang="0">
                  <a:pos x="255" y="184"/>
                </a:cxn>
                <a:cxn ang="0">
                  <a:pos x="158" y="149"/>
                </a:cxn>
                <a:cxn ang="0">
                  <a:pos x="158" y="149"/>
                </a:cxn>
                <a:cxn ang="0">
                  <a:pos x="153" y="153"/>
                </a:cxn>
                <a:cxn ang="0">
                  <a:pos x="149" y="147"/>
                </a:cxn>
                <a:cxn ang="0">
                  <a:pos x="217" y="106"/>
                </a:cxn>
                <a:cxn ang="0">
                  <a:pos x="220" y="111"/>
                </a:cxn>
                <a:cxn ang="0">
                  <a:pos x="216" y="114"/>
                </a:cxn>
                <a:cxn ang="0">
                  <a:pos x="158" y="149"/>
                </a:cxn>
              </a:cxnLst>
              <a:rect l="0" t="0" r="r" b="b"/>
              <a:pathLst>
                <a:path w="350" h="409">
                  <a:moveTo>
                    <a:pt x="321" y="59"/>
                  </a:moveTo>
                  <a:cubicBezTo>
                    <a:pt x="238" y="59"/>
                    <a:pt x="194" y="19"/>
                    <a:pt x="176" y="0"/>
                  </a:cubicBezTo>
                  <a:cubicBezTo>
                    <a:pt x="159" y="19"/>
                    <a:pt x="112" y="59"/>
                    <a:pt x="31" y="59"/>
                  </a:cubicBezTo>
                  <a:cubicBezTo>
                    <a:pt x="20" y="59"/>
                    <a:pt x="11" y="57"/>
                    <a:pt x="0" y="57"/>
                  </a:cubicBezTo>
                  <a:cubicBezTo>
                    <a:pt x="2" y="65"/>
                    <a:pt x="2" y="76"/>
                    <a:pt x="5" y="92"/>
                  </a:cubicBezTo>
                  <a:cubicBezTo>
                    <a:pt x="7" y="120"/>
                    <a:pt x="11" y="159"/>
                    <a:pt x="24" y="199"/>
                  </a:cubicBezTo>
                  <a:cubicBezTo>
                    <a:pt x="36" y="243"/>
                    <a:pt x="54" y="289"/>
                    <a:pt x="81" y="328"/>
                  </a:cubicBezTo>
                  <a:cubicBezTo>
                    <a:pt x="85" y="321"/>
                    <a:pt x="96" y="300"/>
                    <a:pt x="130" y="239"/>
                  </a:cubicBezTo>
                  <a:cubicBezTo>
                    <a:pt x="139" y="244"/>
                    <a:pt x="139" y="244"/>
                    <a:pt x="139" y="244"/>
                  </a:cubicBezTo>
                  <a:cubicBezTo>
                    <a:pt x="150" y="223"/>
                    <a:pt x="150" y="223"/>
                    <a:pt x="150" y="223"/>
                  </a:cubicBezTo>
                  <a:cubicBezTo>
                    <a:pt x="117" y="199"/>
                    <a:pt x="106" y="153"/>
                    <a:pt x="126" y="115"/>
                  </a:cubicBezTo>
                  <a:cubicBezTo>
                    <a:pt x="148" y="74"/>
                    <a:pt x="199" y="58"/>
                    <a:pt x="241" y="80"/>
                  </a:cubicBezTo>
                  <a:cubicBezTo>
                    <a:pt x="282" y="102"/>
                    <a:pt x="298" y="154"/>
                    <a:pt x="276" y="195"/>
                  </a:cubicBezTo>
                  <a:cubicBezTo>
                    <a:pt x="256" y="232"/>
                    <a:pt x="213" y="248"/>
                    <a:pt x="174" y="236"/>
                  </a:cubicBezTo>
                  <a:cubicBezTo>
                    <a:pt x="162" y="257"/>
                    <a:pt x="162" y="257"/>
                    <a:pt x="162" y="257"/>
                  </a:cubicBezTo>
                  <a:cubicBezTo>
                    <a:pt x="172" y="263"/>
                    <a:pt x="172" y="263"/>
                    <a:pt x="172" y="263"/>
                  </a:cubicBezTo>
                  <a:cubicBezTo>
                    <a:pt x="172" y="263"/>
                    <a:pt x="163" y="281"/>
                    <a:pt x="116" y="368"/>
                  </a:cubicBezTo>
                  <a:cubicBezTo>
                    <a:pt x="133" y="384"/>
                    <a:pt x="153" y="398"/>
                    <a:pt x="176" y="409"/>
                  </a:cubicBezTo>
                  <a:cubicBezTo>
                    <a:pt x="304" y="350"/>
                    <a:pt x="339" y="177"/>
                    <a:pt x="348" y="92"/>
                  </a:cubicBezTo>
                  <a:cubicBezTo>
                    <a:pt x="350" y="76"/>
                    <a:pt x="350" y="65"/>
                    <a:pt x="350" y="57"/>
                  </a:cubicBezTo>
                  <a:cubicBezTo>
                    <a:pt x="339" y="57"/>
                    <a:pt x="330" y="59"/>
                    <a:pt x="321" y="59"/>
                  </a:cubicBezTo>
                  <a:close/>
                  <a:moveTo>
                    <a:pt x="255" y="184"/>
                  </a:moveTo>
                  <a:cubicBezTo>
                    <a:pt x="270" y="155"/>
                    <a:pt x="259" y="118"/>
                    <a:pt x="229" y="102"/>
                  </a:cubicBezTo>
                  <a:cubicBezTo>
                    <a:pt x="200" y="87"/>
                    <a:pt x="163" y="98"/>
                    <a:pt x="148" y="127"/>
                  </a:cubicBezTo>
                  <a:cubicBezTo>
                    <a:pt x="132" y="156"/>
                    <a:pt x="143" y="194"/>
                    <a:pt x="172" y="209"/>
                  </a:cubicBezTo>
                  <a:cubicBezTo>
                    <a:pt x="202" y="225"/>
                    <a:pt x="239" y="213"/>
                    <a:pt x="255" y="184"/>
                  </a:cubicBezTo>
                  <a:close/>
                  <a:moveTo>
                    <a:pt x="158" y="149"/>
                  </a:moveTo>
                  <a:cubicBezTo>
                    <a:pt x="158" y="149"/>
                    <a:pt x="158" y="149"/>
                    <a:pt x="158" y="149"/>
                  </a:cubicBezTo>
                  <a:cubicBezTo>
                    <a:pt x="157" y="151"/>
                    <a:pt x="155" y="153"/>
                    <a:pt x="153" y="153"/>
                  </a:cubicBezTo>
                  <a:cubicBezTo>
                    <a:pt x="150" y="152"/>
                    <a:pt x="149" y="149"/>
                    <a:pt x="149" y="147"/>
                  </a:cubicBezTo>
                  <a:cubicBezTo>
                    <a:pt x="158" y="119"/>
                    <a:pt x="187" y="100"/>
                    <a:pt x="217" y="106"/>
                  </a:cubicBezTo>
                  <a:cubicBezTo>
                    <a:pt x="220" y="106"/>
                    <a:pt x="221" y="109"/>
                    <a:pt x="220" y="111"/>
                  </a:cubicBezTo>
                  <a:cubicBezTo>
                    <a:pt x="220" y="114"/>
                    <a:pt x="218" y="115"/>
                    <a:pt x="216" y="114"/>
                  </a:cubicBezTo>
                  <a:cubicBezTo>
                    <a:pt x="190" y="111"/>
                    <a:pt x="166" y="125"/>
                    <a:pt x="158" y="149"/>
                  </a:cubicBezTo>
                  <a:close/>
                </a:path>
              </a:pathLst>
            </a:custGeom>
            <a:solidFill>
              <a:srgbClr val="FFFFFF"/>
            </a:solidFill>
            <a:ln>
              <a:noFill/>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iscoSansTT Light"/>
                <a:cs typeface="CiscoSansTT Light"/>
              </a:endParaRPr>
            </a:p>
          </p:txBody>
        </p:sp>
        <p:sp>
          <p:nvSpPr>
            <p:cNvPr id="103" name="Freeform 14"/>
            <p:cNvSpPr>
              <a:spLocks noChangeAspect="1" noEditPoints="1"/>
            </p:cNvSpPr>
            <p:nvPr/>
          </p:nvSpPr>
          <p:spPr bwMode="auto">
            <a:xfrm>
              <a:off x="2830219" y="1122726"/>
              <a:ext cx="984220" cy="1278283"/>
            </a:xfrm>
            <a:custGeom>
              <a:avLst/>
              <a:gdLst/>
              <a:ahLst/>
              <a:cxnLst>
                <a:cxn ang="0">
                  <a:pos x="428" y="77"/>
                </a:cxn>
                <a:cxn ang="0">
                  <a:pos x="385" y="79"/>
                </a:cxn>
                <a:cxn ang="0">
                  <a:pos x="264" y="47"/>
                </a:cxn>
                <a:cxn ang="0">
                  <a:pos x="239" y="25"/>
                </a:cxn>
                <a:cxn ang="0">
                  <a:pos x="231" y="18"/>
                </a:cxn>
                <a:cxn ang="0">
                  <a:pos x="231" y="15"/>
                </a:cxn>
                <a:cxn ang="0">
                  <a:pos x="221" y="0"/>
                </a:cxn>
                <a:cxn ang="0">
                  <a:pos x="212" y="15"/>
                </a:cxn>
                <a:cxn ang="0">
                  <a:pos x="209" y="18"/>
                </a:cxn>
                <a:cxn ang="0">
                  <a:pos x="57" y="79"/>
                </a:cxn>
                <a:cxn ang="0">
                  <a:pos x="13" y="77"/>
                </a:cxn>
                <a:cxn ang="0">
                  <a:pos x="0" y="77"/>
                </a:cxn>
                <a:cxn ang="0">
                  <a:pos x="0" y="89"/>
                </a:cxn>
                <a:cxn ang="0">
                  <a:pos x="28" y="269"/>
                </a:cxn>
                <a:cxn ang="0">
                  <a:pos x="217" y="524"/>
                </a:cxn>
                <a:cxn ang="0">
                  <a:pos x="221" y="524"/>
                </a:cxn>
                <a:cxn ang="0">
                  <a:pos x="226" y="524"/>
                </a:cxn>
                <a:cxn ang="0">
                  <a:pos x="415" y="269"/>
                </a:cxn>
                <a:cxn ang="0">
                  <a:pos x="440" y="89"/>
                </a:cxn>
                <a:cxn ang="0">
                  <a:pos x="440" y="77"/>
                </a:cxn>
                <a:cxn ang="0">
                  <a:pos x="428" y="77"/>
                </a:cxn>
                <a:cxn ang="0">
                  <a:pos x="415" y="141"/>
                </a:cxn>
                <a:cxn ang="0">
                  <a:pos x="221" y="499"/>
                </a:cxn>
                <a:cxn ang="0">
                  <a:pos x="50" y="262"/>
                </a:cxn>
                <a:cxn ang="0">
                  <a:pos x="28" y="141"/>
                </a:cxn>
                <a:cxn ang="0">
                  <a:pos x="23" y="101"/>
                </a:cxn>
                <a:cxn ang="0">
                  <a:pos x="57" y="104"/>
                </a:cxn>
                <a:cxn ang="0">
                  <a:pos x="221" y="37"/>
                </a:cxn>
                <a:cxn ang="0">
                  <a:pos x="385" y="104"/>
                </a:cxn>
                <a:cxn ang="0">
                  <a:pos x="418" y="101"/>
                </a:cxn>
                <a:cxn ang="0">
                  <a:pos x="415" y="141"/>
                </a:cxn>
              </a:cxnLst>
              <a:rect l="0" t="0" r="r" b="b"/>
              <a:pathLst>
                <a:path w="440" h="524">
                  <a:moveTo>
                    <a:pt x="428" y="77"/>
                  </a:moveTo>
                  <a:cubicBezTo>
                    <a:pt x="413" y="79"/>
                    <a:pt x="398" y="79"/>
                    <a:pt x="385" y="79"/>
                  </a:cubicBezTo>
                  <a:cubicBezTo>
                    <a:pt x="328" y="79"/>
                    <a:pt x="289" y="65"/>
                    <a:pt x="264" y="47"/>
                  </a:cubicBezTo>
                  <a:cubicBezTo>
                    <a:pt x="251" y="37"/>
                    <a:pt x="244" y="30"/>
                    <a:pt x="239" y="25"/>
                  </a:cubicBezTo>
                  <a:cubicBezTo>
                    <a:pt x="236" y="20"/>
                    <a:pt x="234" y="18"/>
                    <a:pt x="231" y="18"/>
                  </a:cubicBezTo>
                  <a:cubicBezTo>
                    <a:pt x="231" y="15"/>
                    <a:pt x="231" y="15"/>
                    <a:pt x="231" y="15"/>
                  </a:cubicBezTo>
                  <a:cubicBezTo>
                    <a:pt x="221" y="0"/>
                    <a:pt x="221" y="0"/>
                    <a:pt x="221" y="0"/>
                  </a:cubicBezTo>
                  <a:cubicBezTo>
                    <a:pt x="212" y="15"/>
                    <a:pt x="212" y="15"/>
                    <a:pt x="212" y="15"/>
                  </a:cubicBezTo>
                  <a:cubicBezTo>
                    <a:pt x="212" y="15"/>
                    <a:pt x="212" y="15"/>
                    <a:pt x="209" y="18"/>
                  </a:cubicBezTo>
                  <a:cubicBezTo>
                    <a:pt x="199" y="27"/>
                    <a:pt x="157" y="79"/>
                    <a:pt x="57" y="79"/>
                  </a:cubicBezTo>
                  <a:cubicBezTo>
                    <a:pt x="43" y="79"/>
                    <a:pt x="28" y="79"/>
                    <a:pt x="13" y="77"/>
                  </a:cubicBezTo>
                  <a:cubicBezTo>
                    <a:pt x="0" y="77"/>
                    <a:pt x="0" y="77"/>
                    <a:pt x="0" y="77"/>
                  </a:cubicBezTo>
                  <a:cubicBezTo>
                    <a:pt x="0" y="89"/>
                    <a:pt x="0" y="89"/>
                    <a:pt x="0" y="89"/>
                  </a:cubicBezTo>
                  <a:cubicBezTo>
                    <a:pt x="0" y="89"/>
                    <a:pt x="0" y="173"/>
                    <a:pt x="28" y="269"/>
                  </a:cubicBezTo>
                  <a:cubicBezTo>
                    <a:pt x="52" y="366"/>
                    <a:pt x="107" y="474"/>
                    <a:pt x="217" y="524"/>
                  </a:cubicBezTo>
                  <a:cubicBezTo>
                    <a:pt x="221" y="524"/>
                    <a:pt x="221" y="524"/>
                    <a:pt x="221" y="524"/>
                  </a:cubicBezTo>
                  <a:cubicBezTo>
                    <a:pt x="226" y="524"/>
                    <a:pt x="226" y="524"/>
                    <a:pt x="226" y="524"/>
                  </a:cubicBezTo>
                  <a:cubicBezTo>
                    <a:pt x="336" y="474"/>
                    <a:pt x="388" y="366"/>
                    <a:pt x="415" y="269"/>
                  </a:cubicBezTo>
                  <a:cubicBezTo>
                    <a:pt x="440" y="173"/>
                    <a:pt x="440" y="89"/>
                    <a:pt x="440" y="89"/>
                  </a:cubicBezTo>
                  <a:cubicBezTo>
                    <a:pt x="440" y="77"/>
                    <a:pt x="440" y="77"/>
                    <a:pt x="440" y="77"/>
                  </a:cubicBezTo>
                  <a:lnTo>
                    <a:pt x="428" y="77"/>
                  </a:lnTo>
                  <a:close/>
                  <a:moveTo>
                    <a:pt x="415" y="141"/>
                  </a:moveTo>
                  <a:cubicBezTo>
                    <a:pt x="405" y="237"/>
                    <a:pt x="365" y="432"/>
                    <a:pt x="221" y="499"/>
                  </a:cubicBezTo>
                  <a:cubicBezTo>
                    <a:pt x="125" y="455"/>
                    <a:pt x="75" y="356"/>
                    <a:pt x="50" y="262"/>
                  </a:cubicBezTo>
                  <a:cubicBezTo>
                    <a:pt x="35" y="218"/>
                    <a:pt x="30" y="173"/>
                    <a:pt x="28" y="141"/>
                  </a:cubicBezTo>
                  <a:cubicBezTo>
                    <a:pt x="25" y="124"/>
                    <a:pt x="25" y="111"/>
                    <a:pt x="23" y="101"/>
                  </a:cubicBezTo>
                  <a:cubicBezTo>
                    <a:pt x="35" y="101"/>
                    <a:pt x="45" y="104"/>
                    <a:pt x="57" y="104"/>
                  </a:cubicBezTo>
                  <a:cubicBezTo>
                    <a:pt x="149" y="104"/>
                    <a:pt x="202" y="60"/>
                    <a:pt x="221" y="37"/>
                  </a:cubicBezTo>
                  <a:cubicBezTo>
                    <a:pt x="241" y="60"/>
                    <a:pt x="291" y="104"/>
                    <a:pt x="385" y="104"/>
                  </a:cubicBezTo>
                  <a:cubicBezTo>
                    <a:pt x="395" y="104"/>
                    <a:pt x="405" y="101"/>
                    <a:pt x="418" y="101"/>
                  </a:cubicBezTo>
                  <a:cubicBezTo>
                    <a:pt x="418" y="111"/>
                    <a:pt x="418" y="124"/>
                    <a:pt x="415" y="141"/>
                  </a:cubicBezTo>
                  <a:close/>
                </a:path>
              </a:pathLst>
            </a:custGeom>
            <a:solidFill>
              <a:srgbClr val="FFFFFF"/>
            </a:solidFill>
            <a:ln>
              <a:noFill/>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iscoSansTT Light"/>
                <a:cs typeface="CiscoSansTT Light"/>
              </a:endParaRPr>
            </a:p>
          </p:txBody>
        </p:sp>
      </p:grpSp>
      <p:sp>
        <p:nvSpPr>
          <p:cNvPr id="104" name="Freeform 29"/>
          <p:cNvSpPr>
            <a:spLocks noChangeAspect="1" noEditPoints="1"/>
          </p:cNvSpPr>
          <p:nvPr/>
        </p:nvSpPr>
        <p:spPr bwMode="auto">
          <a:xfrm>
            <a:off x="6286744" y="2860957"/>
            <a:ext cx="1070494" cy="827086"/>
          </a:xfrm>
          <a:custGeom>
            <a:avLst/>
            <a:gdLst>
              <a:gd name="T0" fmla="*/ 106 w 224"/>
              <a:gd name="T1" fmla="*/ 158 h 158"/>
              <a:gd name="T2" fmla="*/ 39 w 224"/>
              <a:gd name="T3" fmla="*/ 128 h 158"/>
              <a:gd name="T4" fmla="*/ 118 w 224"/>
              <a:gd name="T5" fmla="*/ 158 h 158"/>
              <a:gd name="T6" fmla="*/ 185 w 224"/>
              <a:gd name="T7" fmla="*/ 128 h 158"/>
              <a:gd name="T8" fmla="*/ 118 w 224"/>
              <a:gd name="T9" fmla="*/ 158 h 158"/>
              <a:gd name="T10" fmla="*/ 67 w 224"/>
              <a:gd name="T11" fmla="*/ 115 h 158"/>
              <a:gd name="T12" fmla="*/ 0 w 224"/>
              <a:gd name="T13" fmla="*/ 85 h 158"/>
              <a:gd name="T14" fmla="*/ 78 w 224"/>
              <a:gd name="T15" fmla="*/ 115 h 158"/>
              <a:gd name="T16" fmla="*/ 145 w 224"/>
              <a:gd name="T17" fmla="*/ 85 h 158"/>
              <a:gd name="T18" fmla="*/ 78 w 224"/>
              <a:gd name="T19" fmla="*/ 115 h 158"/>
              <a:gd name="T20" fmla="*/ 224 w 224"/>
              <a:gd name="T21" fmla="*/ 115 h 158"/>
              <a:gd name="T22" fmla="*/ 157 w 224"/>
              <a:gd name="T23" fmla="*/ 85 h 158"/>
              <a:gd name="T24" fmla="*/ 39 w 224"/>
              <a:gd name="T25" fmla="*/ 73 h 158"/>
              <a:gd name="T26" fmla="*/ 106 w 224"/>
              <a:gd name="T27" fmla="*/ 43 h 158"/>
              <a:gd name="T28" fmla="*/ 39 w 224"/>
              <a:gd name="T29" fmla="*/ 73 h 158"/>
              <a:gd name="T30" fmla="*/ 185 w 224"/>
              <a:gd name="T31" fmla="*/ 73 h 158"/>
              <a:gd name="T32" fmla="*/ 118 w 224"/>
              <a:gd name="T33" fmla="*/ 43 h 158"/>
              <a:gd name="T34" fmla="*/ 0 w 224"/>
              <a:gd name="T35" fmla="*/ 30 h 158"/>
              <a:gd name="T36" fmla="*/ 67 w 224"/>
              <a:gd name="T37" fmla="*/ 0 h 158"/>
              <a:gd name="T38" fmla="*/ 0 w 224"/>
              <a:gd name="T39" fmla="*/ 30 h 158"/>
              <a:gd name="T40" fmla="*/ 145 w 224"/>
              <a:gd name="T41" fmla="*/ 30 h 158"/>
              <a:gd name="T42" fmla="*/ 78 w 224"/>
              <a:gd name="T43" fmla="*/ 0 h 158"/>
              <a:gd name="T44" fmla="*/ 0 w 224"/>
              <a:gd name="T45" fmla="*/ 158 h 158"/>
              <a:gd name="T46" fmla="*/ 27 w 224"/>
              <a:gd name="T47" fmla="*/ 128 h 158"/>
              <a:gd name="T48" fmla="*/ 0 w 224"/>
              <a:gd name="T49" fmla="*/ 158 h 158"/>
              <a:gd name="T50" fmla="*/ 27 w 224"/>
              <a:gd name="T51" fmla="*/ 73 h 158"/>
              <a:gd name="T52" fmla="*/ 0 w 224"/>
              <a:gd name="T53" fmla="*/ 43 h 158"/>
              <a:gd name="T54" fmla="*/ 197 w 224"/>
              <a:gd name="T55" fmla="*/ 158 h 158"/>
              <a:gd name="T56" fmla="*/ 224 w 224"/>
              <a:gd name="T57" fmla="*/ 128 h 158"/>
              <a:gd name="T58" fmla="*/ 197 w 224"/>
              <a:gd name="T59" fmla="*/ 158 h 158"/>
              <a:gd name="T60" fmla="*/ 224 w 224"/>
              <a:gd name="T61" fmla="*/ 30 h 158"/>
              <a:gd name="T62" fmla="*/ 157 w 224"/>
              <a:gd name="T63" fmla="*/ 0 h 158"/>
              <a:gd name="T64" fmla="*/ 197 w 224"/>
              <a:gd name="T65" fmla="*/ 73 h 158"/>
              <a:gd name="T66" fmla="*/ 224 w 224"/>
              <a:gd name="T67" fmla="*/ 43 h 158"/>
              <a:gd name="T68" fmla="*/ 197 w 224"/>
              <a:gd name="T69" fmla="*/ 7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4" h="158">
                <a:moveTo>
                  <a:pt x="39" y="158"/>
                </a:moveTo>
                <a:cubicBezTo>
                  <a:pt x="61" y="158"/>
                  <a:pt x="84" y="158"/>
                  <a:pt x="106" y="158"/>
                </a:cubicBezTo>
                <a:cubicBezTo>
                  <a:pt x="106" y="148"/>
                  <a:pt x="106" y="138"/>
                  <a:pt x="106" y="128"/>
                </a:cubicBezTo>
                <a:cubicBezTo>
                  <a:pt x="84" y="128"/>
                  <a:pt x="61" y="128"/>
                  <a:pt x="39" y="128"/>
                </a:cubicBezTo>
                <a:cubicBezTo>
                  <a:pt x="39" y="138"/>
                  <a:pt x="39" y="148"/>
                  <a:pt x="39" y="158"/>
                </a:cubicBezTo>
                <a:close/>
                <a:moveTo>
                  <a:pt x="118" y="158"/>
                </a:moveTo>
                <a:cubicBezTo>
                  <a:pt x="140" y="158"/>
                  <a:pt x="163" y="158"/>
                  <a:pt x="185" y="158"/>
                </a:cubicBezTo>
                <a:cubicBezTo>
                  <a:pt x="185" y="148"/>
                  <a:pt x="185" y="138"/>
                  <a:pt x="185" y="128"/>
                </a:cubicBezTo>
                <a:cubicBezTo>
                  <a:pt x="163" y="128"/>
                  <a:pt x="140" y="128"/>
                  <a:pt x="118" y="128"/>
                </a:cubicBezTo>
                <a:cubicBezTo>
                  <a:pt x="118" y="138"/>
                  <a:pt x="118" y="148"/>
                  <a:pt x="118" y="158"/>
                </a:cubicBezTo>
                <a:close/>
                <a:moveTo>
                  <a:pt x="0" y="115"/>
                </a:moveTo>
                <a:cubicBezTo>
                  <a:pt x="22" y="115"/>
                  <a:pt x="44" y="115"/>
                  <a:pt x="67" y="115"/>
                </a:cubicBezTo>
                <a:cubicBezTo>
                  <a:pt x="67" y="105"/>
                  <a:pt x="67" y="95"/>
                  <a:pt x="67" y="85"/>
                </a:cubicBezTo>
                <a:cubicBezTo>
                  <a:pt x="44" y="85"/>
                  <a:pt x="22" y="85"/>
                  <a:pt x="0" y="85"/>
                </a:cubicBezTo>
                <a:cubicBezTo>
                  <a:pt x="0" y="95"/>
                  <a:pt x="0" y="105"/>
                  <a:pt x="0" y="115"/>
                </a:cubicBezTo>
                <a:close/>
                <a:moveTo>
                  <a:pt x="78" y="115"/>
                </a:moveTo>
                <a:cubicBezTo>
                  <a:pt x="101" y="115"/>
                  <a:pt x="123" y="115"/>
                  <a:pt x="145" y="115"/>
                </a:cubicBezTo>
                <a:cubicBezTo>
                  <a:pt x="145" y="105"/>
                  <a:pt x="145" y="95"/>
                  <a:pt x="145" y="85"/>
                </a:cubicBezTo>
                <a:cubicBezTo>
                  <a:pt x="123" y="85"/>
                  <a:pt x="101" y="85"/>
                  <a:pt x="78" y="85"/>
                </a:cubicBezTo>
                <a:cubicBezTo>
                  <a:pt x="78" y="95"/>
                  <a:pt x="78" y="105"/>
                  <a:pt x="78" y="115"/>
                </a:cubicBezTo>
                <a:close/>
                <a:moveTo>
                  <a:pt x="157" y="115"/>
                </a:moveTo>
                <a:cubicBezTo>
                  <a:pt x="180" y="115"/>
                  <a:pt x="202" y="115"/>
                  <a:pt x="224" y="115"/>
                </a:cubicBezTo>
                <a:cubicBezTo>
                  <a:pt x="224" y="105"/>
                  <a:pt x="224" y="95"/>
                  <a:pt x="224" y="85"/>
                </a:cubicBezTo>
                <a:cubicBezTo>
                  <a:pt x="202" y="85"/>
                  <a:pt x="180" y="85"/>
                  <a:pt x="157" y="85"/>
                </a:cubicBezTo>
                <a:cubicBezTo>
                  <a:pt x="157" y="95"/>
                  <a:pt x="157" y="105"/>
                  <a:pt x="157" y="115"/>
                </a:cubicBezTo>
                <a:close/>
                <a:moveTo>
                  <a:pt x="39" y="73"/>
                </a:moveTo>
                <a:cubicBezTo>
                  <a:pt x="61" y="73"/>
                  <a:pt x="84" y="73"/>
                  <a:pt x="106" y="73"/>
                </a:cubicBezTo>
                <a:cubicBezTo>
                  <a:pt x="106" y="63"/>
                  <a:pt x="106" y="53"/>
                  <a:pt x="106" y="43"/>
                </a:cubicBezTo>
                <a:cubicBezTo>
                  <a:pt x="84" y="43"/>
                  <a:pt x="61" y="43"/>
                  <a:pt x="39" y="43"/>
                </a:cubicBezTo>
                <a:cubicBezTo>
                  <a:pt x="39" y="53"/>
                  <a:pt x="39" y="63"/>
                  <a:pt x="39" y="73"/>
                </a:cubicBezTo>
                <a:close/>
                <a:moveTo>
                  <a:pt x="118" y="73"/>
                </a:moveTo>
                <a:cubicBezTo>
                  <a:pt x="140" y="73"/>
                  <a:pt x="163" y="73"/>
                  <a:pt x="185" y="73"/>
                </a:cubicBezTo>
                <a:cubicBezTo>
                  <a:pt x="185" y="63"/>
                  <a:pt x="185" y="53"/>
                  <a:pt x="185" y="43"/>
                </a:cubicBezTo>
                <a:cubicBezTo>
                  <a:pt x="163" y="43"/>
                  <a:pt x="140" y="43"/>
                  <a:pt x="118" y="43"/>
                </a:cubicBezTo>
                <a:cubicBezTo>
                  <a:pt x="118" y="53"/>
                  <a:pt x="118" y="63"/>
                  <a:pt x="118" y="73"/>
                </a:cubicBezTo>
                <a:close/>
                <a:moveTo>
                  <a:pt x="0" y="30"/>
                </a:moveTo>
                <a:cubicBezTo>
                  <a:pt x="22" y="30"/>
                  <a:pt x="44" y="30"/>
                  <a:pt x="67" y="30"/>
                </a:cubicBezTo>
                <a:cubicBezTo>
                  <a:pt x="67" y="20"/>
                  <a:pt x="67" y="10"/>
                  <a:pt x="67" y="0"/>
                </a:cubicBezTo>
                <a:cubicBezTo>
                  <a:pt x="44" y="0"/>
                  <a:pt x="22" y="0"/>
                  <a:pt x="0" y="0"/>
                </a:cubicBezTo>
                <a:cubicBezTo>
                  <a:pt x="0" y="10"/>
                  <a:pt x="0" y="20"/>
                  <a:pt x="0" y="30"/>
                </a:cubicBezTo>
                <a:close/>
                <a:moveTo>
                  <a:pt x="78" y="30"/>
                </a:moveTo>
                <a:cubicBezTo>
                  <a:pt x="101" y="30"/>
                  <a:pt x="123" y="30"/>
                  <a:pt x="145" y="30"/>
                </a:cubicBezTo>
                <a:cubicBezTo>
                  <a:pt x="145" y="20"/>
                  <a:pt x="145" y="10"/>
                  <a:pt x="145" y="0"/>
                </a:cubicBezTo>
                <a:cubicBezTo>
                  <a:pt x="123" y="0"/>
                  <a:pt x="101" y="0"/>
                  <a:pt x="78" y="0"/>
                </a:cubicBezTo>
                <a:cubicBezTo>
                  <a:pt x="78" y="10"/>
                  <a:pt x="78" y="20"/>
                  <a:pt x="78" y="30"/>
                </a:cubicBezTo>
                <a:close/>
                <a:moveTo>
                  <a:pt x="0" y="158"/>
                </a:moveTo>
                <a:cubicBezTo>
                  <a:pt x="27" y="158"/>
                  <a:pt x="27" y="158"/>
                  <a:pt x="27" y="158"/>
                </a:cubicBezTo>
                <a:cubicBezTo>
                  <a:pt x="27" y="128"/>
                  <a:pt x="27" y="128"/>
                  <a:pt x="27" y="128"/>
                </a:cubicBezTo>
                <a:cubicBezTo>
                  <a:pt x="0" y="128"/>
                  <a:pt x="0" y="128"/>
                  <a:pt x="0" y="128"/>
                </a:cubicBezTo>
                <a:cubicBezTo>
                  <a:pt x="0" y="138"/>
                  <a:pt x="0" y="148"/>
                  <a:pt x="0" y="158"/>
                </a:cubicBezTo>
                <a:close/>
                <a:moveTo>
                  <a:pt x="0" y="73"/>
                </a:moveTo>
                <a:cubicBezTo>
                  <a:pt x="9" y="73"/>
                  <a:pt x="18" y="73"/>
                  <a:pt x="27" y="73"/>
                </a:cubicBezTo>
                <a:cubicBezTo>
                  <a:pt x="27" y="63"/>
                  <a:pt x="27" y="53"/>
                  <a:pt x="27" y="43"/>
                </a:cubicBezTo>
                <a:cubicBezTo>
                  <a:pt x="18" y="43"/>
                  <a:pt x="9" y="43"/>
                  <a:pt x="0" y="43"/>
                </a:cubicBezTo>
                <a:cubicBezTo>
                  <a:pt x="0" y="53"/>
                  <a:pt x="0" y="63"/>
                  <a:pt x="0" y="73"/>
                </a:cubicBezTo>
                <a:close/>
                <a:moveTo>
                  <a:pt x="197" y="158"/>
                </a:moveTo>
                <a:cubicBezTo>
                  <a:pt x="206" y="158"/>
                  <a:pt x="215" y="158"/>
                  <a:pt x="224" y="158"/>
                </a:cubicBezTo>
                <a:cubicBezTo>
                  <a:pt x="224" y="148"/>
                  <a:pt x="224" y="138"/>
                  <a:pt x="224" y="128"/>
                </a:cubicBezTo>
                <a:cubicBezTo>
                  <a:pt x="215" y="128"/>
                  <a:pt x="206" y="128"/>
                  <a:pt x="197" y="128"/>
                </a:cubicBezTo>
                <a:cubicBezTo>
                  <a:pt x="197" y="138"/>
                  <a:pt x="197" y="148"/>
                  <a:pt x="197" y="158"/>
                </a:cubicBezTo>
                <a:close/>
                <a:moveTo>
                  <a:pt x="157" y="30"/>
                </a:moveTo>
                <a:cubicBezTo>
                  <a:pt x="180" y="30"/>
                  <a:pt x="202" y="30"/>
                  <a:pt x="224" y="30"/>
                </a:cubicBezTo>
                <a:cubicBezTo>
                  <a:pt x="224" y="20"/>
                  <a:pt x="224" y="10"/>
                  <a:pt x="224" y="0"/>
                </a:cubicBezTo>
                <a:cubicBezTo>
                  <a:pt x="202" y="0"/>
                  <a:pt x="180" y="0"/>
                  <a:pt x="157" y="0"/>
                </a:cubicBezTo>
                <a:cubicBezTo>
                  <a:pt x="157" y="10"/>
                  <a:pt x="157" y="20"/>
                  <a:pt x="157" y="30"/>
                </a:cubicBezTo>
                <a:close/>
                <a:moveTo>
                  <a:pt x="197" y="73"/>
                </a:moveTo>
                <a:cubicBezTo>
                  <a:pt x="206" y="73"/>
                  <a:pt x="215" y="73"/>
                  <a:pt x="224" y="73"/>
                </a:cubicBezTo>
                <a:cubicBezTo>
                  <a:pt x="224" y="63"/>
                  <a:pt x="224" y="53"/>
                  <a:pt x="224" y="43"/>
                </a:cubicBezTo>
                <a:cubicBezTo>
                  <a:pt x="215" y="43"/>
                  <a:pt x="206" y="43"/>
                  <a:pt x="197" y="43"/>
                </a:cubicBezTo>
                <a:cubicBezTo>
                  <a:pt x="197" y="53"/>
                  <a:pt x="197" y="63"/>
                  <a:pt x="197" y="73"/>
                </a:cubicBezTo>
                <a:close/>
              </a:path>
            </a:pathLst>
          </a:custGeom>
          <a:solidFill>
            <a:srgbClr val="FFFFFF"/>
          </a:solidFill>
          <a:ln>
            <a:noFill/>
          </a:ln>
          <a:effectLst/>
        </p:spPr>
        <p:txBody>
          <a:bodyPr vert="horz" wrap="square" lIns="68559" tIns="34280" rIns="68559" bIns="34280" numCol="1" anchor="t" anchorCtr="0" compatLnSpc="1">
            <a:prstTxWarp prst="textNoShape">
              <a:avLst/>
            </a:prstTxWarp>
          </a:bodyPr>
          <a:lstStyle/>
          <a:p>
            <a:pPr marL="0" marR="0" lvl="0" indent="0" defTabSz="68449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iscoSansTT Light"/>
              <a:cs typeface="CiscoSansTT Light"/>
            </a:endParaRPr>
          </a:p>
        </p:txBody>
      </p:sp>
      <p:sp>
        <p:nvSpPr>
          <p:cNvPr id="6" name="TextBox 5"/>
          <p:cNvSpPr txBox="1"/>
          <p:nvPr/>
        </p:nvSpPr>
        <p:spPr>
          <a:xfrm>
            <a:off x="2006194" y="4037848"/>
            <a:ext cx="1095461" cy="369332"/>
          </a:xfrm>
          <a:prstGeom prst="rect">
            <a:avLst/>
          </a:prstGeom>
          <a:noFill/>
        </p:spPr>
        <p:txBody>
          <a:bodyPr wrap="square" rtlCol="0">
            <a:spAutoFit/>
          </a:bodyPr>
          <a:lstStyle/>
          <a:p>
            <a:r>
              <a:rPr lang="en-US" dirty="0">
                <a:latin typeface="+mn-lt"/>
              </a:rPr>
              <a:t>NGIPS</a:t>
            </a:r>
          </a:p>
        </p:txBody>
      </p:sp>
      <p:sp>
        <p:nvSpPr>
          <p:cNvPr id="108" name="TextBox 107"/>
          <p:cNvSpPr txBox="1"/>
          <p:nvPr/>
        </p:nvSpPr>
        <p:spPr>
          <a:xfrm>
            <a:off x="3836595" y="3851603"/>
            <a:ext cx="1709398" cy="923330"/>
          </a:xfrm>
          <a:prstGeom prst="rect">
            <a:avLst/>
          </a:prstGeom>
          <a:noFill/>
        </p:spPr>
        <p:txBody>
          <a:bodyPr wrap="square" rtlCol="0">
            <a:spAutoFit/>
          </a:bodyPr>
          <a:lstStyle/>
          <a:p>
            <a:pPr algn="ctr"/>
            <a:r>
              <a:rPr lang="en-US" dirty="0">
                <a:latin typeface="+mn-lt"/>
              </a:rPr>
              <a:t>Advanced Malware Protection</a:t>
            </a:r>
          </a:p>
        </p:txBody>
      </p:sp>
      <p:sp>
        <p:nvSpPr>
          <p:cNvPr id="109" name="TextBox 108"/>
          <p:cNvSpPr txBox="1"/>
          <p:nvPr/>
        </p:nvSpPr>
        <p:spPr>
          <a:xfrm>
            <a:off x="5957525" y="3983234"/>
            <a:ext cx="1709398" cy="646331"/>
          </a:xfrm>
          <a:prstGeom prst="rect">
            <a:avLst/>
          </a:prstGeom>
          <a:noFill/>
        </p:spPr>
        <p:txBody>
          <a:bodyPr wrap="square" rtlCol="0">
            <a:spAutoFit/>
          </a:bodyPr>
          <a:lstStyle/>
          <a:p>
            <a:pPr algn="ctr"/>
            <a:r>
              <a:rPr lang="en-US" dirty="0">
                <a:latin typeface="+mn-lt"/>
              </a:rPr>
              <a:t>AVC and URL Control</a:t>
            </a:r>
          </a:p>
        </p:txBody>
      </p:sp>
    </p:spTree>
    <p:extLst>
      <p:ext uri="{BB962C8B-B14F-4D97-AF65-F5344CB8AC3E}">
        <p14:creationId xmlns:p14="http://schemas.microsoft.com/office/powerpoint/2010/main" val="330417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951"/>
                                        </p:tgtEl>
                                      </p:cBhvr>
                                    </p:animEffect>
                                    <p:anim calcmode="lin" valueType="num">
                                      <p:cBhvr>
                                        <p:cTn id="7" dur="1000"/>
                                        <p:tgtEl>
                                          <p:spTgt spid="1951"/>
                                        </p:tgtEl>
                                        <p:attrNameLst>
                                          <p:attrName>ppt_x</p:attrName>
                                        </p:attrNameLst>
                                      </p:cBhvr>
                                      <p:tavLst>
                                        <p:tav tm="0">
                                          <p:val>
                                            <p:strVal val="ppt_x"/>
                                          </p:val>
                                        </p:tav>
                                        <p:tav tm="100000">
                                          <p:val>
                                            <p:strVal val="ppt_x"/>
                                          </p:val>
                                        </p:tav>
                                      </p:tavLst>
                                    </p:anim>
                                    <p:anim calcmode="lin" valueType="num">
                                      <p:cBhvr>
                                        <p:cTn id="8" dur="1000"/>
                                        <p:tgtEl>
                                          <p:spTgt spid="1951"/>
                                        </p:tgtEl>
                                        <p:attrNameLst>
                                          <p:attrName>ppt_y</p:attrName>
                                        </p:attrNameLst>
                                      </p:cBhvr>
                                      <p:tavLst>
                                        <p:tav tm="0">
                                          <p:val>
                                            <p:strVal val="ppt_y"/>
                                          </p:val>
                                        </p:tav>
                                        <p:tav tm="100000">
                                          <p:val>
                                            <p:strVal val="ppt_y+.1"/>
                                          </p:val>
                                        </p:tav>
                                      </p:tavLst>
                                    </p:anim>
                                    <p:set>
                                      <p:cBhvr>
                                        <p:cTn id="9" dur="1" fill="hold">
                                          <p:stCondLst>
                                            <p:cond delay="999"/>
                                          </p:stCondLst>
                                        </p:cTn>
                                        <p:tgtEl>
                                          <p:spTgt spid="1951"/>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1980"/>
                                        </p:tgtEl>
                                      </p:cBhvr>
                                    </p:animEffect>
                                    <p:anim calcmode="lin" valueType="num">
                                      <p:cBhvr>
                                        <p:cTn id="12" dur="1000"/>
                                        <p:tgtEl>
                                          <p:spTgt spid="1980"/>
                                        </p:tgtEl>
                                        <p:attrNameLst>
                                          <p:attrName>ppt_x</p:attrName>
                                        </p:attrNameLst>
                                      </p:cBhvr>
                                      <p:tavLst>
                                        <p:tav tm="0">
                                          <p:val>
                                            <p:strVal val="ppt_x"/>
                                          </p:val>
                                        </p:tav>
                                        <p:tav tm="100000">
                                          <p:val>
                                            <p:strVal val="ppt_x"/>
                                          </p:val>
                                        </p:tav>
                                      </p:tavLst>
                                    </p:anim>
                                    <p:anim calcmode="lin" valueType="num">
                                      <p:cBhvr>
                                        <p:cTn id="13" dur="1000"/>
                                        <p:tgtEl>
                                          <p:spTgt spid="1980"/>
                                        </p:tgtEl>
                                        <p:attrNameLst>
                                          <p:attrName>ppt_y</p:attrName>
                                        </p:attrNameLst>
                                      </p:cBhvr>
                                      <p:tavLst>
                                        <p:tav tm="0">
                                          <p:val>
                                            <p:strVal val="ppt_y"/>
                                          </p:val>
                                        </p:tav>
                                        <p:tav tm="100000">
                                          <p:val>
                                            <p:strVal val="ppt_y+.1"/>
                                          </p:val>
                                        </p:tav>
                                      </p:tavLst>
                                    </p:anim>
                                    <p:set>
                                      <p:cBhvr>
                                        <p:cTn id="14" dur="1" fill="hold">
                                          <p:stCondLst>
                                            <p:cond delay="999"/>
                                          </p:stCondLst>
                                        </p:cTn>
                                        <p:tgtEl>
                                          <p:spTgt spid="1980"/>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1981"/>
                                        </p:tgtEl>
                                      </p:cBhvr>
                                    </p:animEffect>
                                    <p:anim calcmode="lin" valueType="num">
                                      <p:cBhvr>
                                        <p:cTn id="17" dur="1000"/>
                                        <p:tgtEl>
                                          <p:spTgt spid="1981"/>
                                        </p:tgtEl>
                                        <p:attrNameLst>
                                          <p:attrName>ppt_x</p:attrName>
                                        </p:attrNameLst>
                                      </p:cBhvr>
                                      <p:tavLst>
                                        <p:tav tm="0">
                                          <p:val>
                                            <p:strVal val="ppt_x"/>
                                          </p:val>
                                        </p:tav>
                                        <p:tav tm="100000">
                                          <p:val>
                                            <p:strVal val="ppt_x"/>
                                          </p:val>
                                        </p:tav>
                                      </p:tavLst>
                                    </p:anim>
                                    <p:anim calcmode="lin" valueType="num">
                                      <p:cBhvr>
                                        <p:cTn id="18" dur="1000"/>
                                        <p:tgtEl>
                                          <p:spTgt spid="1981"/>
                                        </p:tgtEl>
                                        <p:attrNameLst>
                                          <p:attrName>ppt_y</p:attrName>
                                        </p:attrNameLst>
                                      </p:cBhvr>
                                      <p:tavLst>
                                        <p:tav tm="0">
                                          <p:val>
                                            <p:strVal val="ppt_y"/>
                                          </p:val>
                                        </p:tav>
                                        <p:tav tm="100000">
                                          <p:val>
                                            <p:strVal val="ppt_y+.1"/>
                                          </p:val>
                                        </p:tav>
                                      </p:tavLst>
                                    </p:anim>
                                    <p:set>
                                      <p:cBhvr>
                                        <p:cTn id="19" dur="1" fill="hold">
                                          <p:stCondLst>
                                            <p:cond delay="999"/>
                                          </p:stCondLst>
                                        </p:cTn>
                                        <p:tgtEl>
                                          <p:spTgt spid="1981"/>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1982"/>
                                        </p:tgtEl>
                                      </p:cBhvr>
                                    </p:animEffect>
                                    <p:anim calcmode="lin" valueType="num">
                                      <p:cBhvr>
                                        <p:cTn id="22" dur="1000"/>
                                        <p:tgtEl>
                                          <p:spTgt spid="1982"/>
                                        </p:tgtEl>
                                        <p:attrNameLst>
                                          <p:attrName>ppt_x</p:attrName>
                                        </p:attrNameLst>
                                      </p:cBhvr>
                                      <p:tavLst>
                                        <p:tav tm="0">
                                          <p:val>
                                            <p:strVal val="ppt_x"/>
                                          </p:val>
                                        </p:tav>
                                        <p:tav tm="100000">
                                          <p:val>
                                            <p:strVal val="ppt_x"/>
                                          </p:val>
                                        </p:tav>
                                      </p:tavLst>
                                    </p:anim>
                                    <p:anim calcmode="lin" valueType="num">
                                      <p:cBhvr>
                                        <p:cTn id="23" dur="1000"/>
                                        <p:tgtEl>
                                          <p:spTgt spid="1982"/>
                                        </p:tgtEl>
                                        <p:attrNameLst>
                                          <p:attrName>ppt_y</p:attrName>
                                        </p:attrNameLst>
                                      </p:cBhvr>
                                      <p:tavLst>
                                        <p:tav tm="0">
                                          <p:val>
                                            <p:strVal val="ppt_y"/>
                                          </p:val>
                                        </p:tav>
                                        <p:tav tm="100000">
                                          <p:val>
                                            <p:strVal val="ppt_y+.1"/>
                                          </p:val>
                                        </p:tav>
                                      </p:tavLst>
                                    </p:anim>
                                    <p:set>
                                      <p:cBhvr>
                                        <p:cTn id="24" dur="1" fill="hold">
                                          <p:stCondLst>
                                            <p:cond delay="999"/>
                                          </p:stCondLst>
                                        </p:cTn>
                                        <p:tgtEl>
                                          <p:spTgt spid="1982"/>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1983"/>
                                        </p:tgtEl>
                                      </p:cBhvr>
                                    </p:animEffect>
                                    <p:anim calcmode="lin" valueType="num">
                                      <p:cBhvr>
                                        <p:cTn id="27" dur="1000"/>
                                        <p:tgtEl>
                                          <p:spTgt spid="1983"/>
                                        </p:tgtEl>
                                        <p:attrNameLst>
                                          <p:attrName>ppt_x</p:attrName>
                                        </p:attrNameLst>
                                      </p:cBhvr>
                                      <p:tavLst>
                                        <p:tav tm="0">
                                          <p:val>
                                            <p:strVal val="ppt_x"/>
                                          </p:val>
                                        </p:tav>
                                        <p:tav tm="100000">
                                          <p:val>
                                            <p:strVal val="ppt_x"/>
                                          </p:val>
                                        </p:tav>
                                      </p:tavLst>
                                    </p:anim>
                                    <p:anim calcmode="lin" valueType="num">
                                      <p:cBhvr>
                                        <p:cTn id="28" dur="1000"/>
                                        <p:tgtEl>
                                          <p:spTgt spid="1983"/>
                                        </p:tgtEl>
                                        <p:attrNameLst>
                                          <p:attrName>ppt_y</p:attrName>
                                        </p:attrNameLst>
                                      </p:cBhvr>
                                      <p:tavLst>
                                        <p:tav tm="0">
                                          <p:val>
                                            <p:strVal val="ppt_y"/>
                                          </p:val>
                                        </p:tav>
                                        <p:tav tm="100000">
                                          <p:val>
                                            <p:strVal val="ppt_y+.1"/>
                                          </p:val>
                                        </p:tav>
                                      </p:tavLst>
                                    </p:anim>
                                    <p:set>
                                      <p:cBhvr>
                                        <p:cTn id="29" dur="1" fill="hold">
                                          <p:stCondLst>
                                            <p:cond delay="999"/>
                                          </p:stCondLst>
                                        </p:cTn>
                                        <p:tgtEl>
                                          <p:spTgt spid="1983"/>
                                        </p:tgtEl>
                                        <p:attrNameLst>
                                          <p:attrName>style.visibility</p:attrName>
                                        </p:attrNameLst>
                                      </p:cBhvr>
                                      <p:to>
                                        <p:strVal val="hidden"/>
                                      </p:to>
                                    </p:set>
                                  </p:childTnLst>
                                </p:cTn>
                              </p:par>
                              <p:par>
                                <p:cTn id="30" presetID="42" presetClass="exit" presetSubtype="0" fill="hold" grpId="0" nodeType="withEffect">
                                  <p:stCondLst>
                                    <p:cond delay="0"/>
                                  </p:stCondLst>
                                  <p:childTnLst>
                                    <p:animEffect transition="out" filter="fade">
                                      <p:cBhvr>
                                        <p:cTn id="31" dur="1000"/>
                                        <p:tgtEl>
                                          <p:spTgt spid="1985"/>
                                        </p:tgtEl>
                                      </p:cBhvr>
                                    </p:animEffect>
                                    <p:anim calcmode="lin" valueType="num">
                                      <p:cBhvr>
                                        <p:cTn id="32" dur="1000"/>
                                        <p:tgtEl>
                                          <p:spTgt spid="1985"/>
                                        </p:tgtEl>
                                        <p:attrNameLst>
                                          <p:attrName>ppt_x</p:attrName>
                                        </p:attrNameLst>
                                      </p:cBhvr>
                                      <p:tavLst>
                                        <p:tav tm="0">
                                          <p:val>
                                            <p:strVal val="ppt_x"/>
                                          </p:val>
                                        </p:tav>
                                        <p:tav tm="100000">
                                          <p:val>
                                            <p:strVal val="ppt_x"/>
                                          </p:val>
                                        </p:tav>
                                      </p:tavLst>
                                    </p:anim>
                                    <p:anim calcmode="lin" valueType="num">
                                      <p:cBhvr>
                                        <p:cTn id="33" dur="1000"/>
                                        <p:tgtEl>
                                          <p:spTgt spid="1985"/>
                                        </p:tgtEl>
                                        <p:attrNameLst>
                                          <p:attrName>ppt_y</p:attrName>
                                        </p:attrNameLst>
                                      </p:cBhvr>
                                      <p:tavLst>
                                        <p:tav tm="0">
                                          <p:val>
                                            <p:strVal val="ppt_y"/>
                                          </p:val>
                                        </p:tav>
                                        <p:tav tm="100000">
                                          <p:val>
                                            <p:strVal val="ppt_y+.1"/>
                                          </p:val>
                                        </p:tav>
                                      </p:tavLst>
                                    </p:anim>
                                    <p:set>
                                      <p:cBhvr>
                                        <p:cTn id="34" dur="1" fill="hold">
                                          <p:stCondLst>
                                            <p:cond delay="999"/>
                                          </p:stCondLst>
                                        </p:cTn>
                                        <p:tgtEl>
                                          <p:spTgt spid="1985"/>
                                        </p:tgtEl>
                                        <p:attrNameLst>
                                          <p:attrName>style.visibility</p:attrName>
                                        </p:attrNameLst>
                                      </p:cBhvr>
                                      <p:to>
                                        <p:strVal val="hidden"/>
                                      </p:to>
                                    </p:set>
                                  </p:childTnLst>
                                </p:cTn>
                              </p:par>
                              <p:par>
                                <p:cTn id="35" presetID="42" presetClass="exit" presetSubtype="0" fill="hold" grpId="0" nodeType="withEffect">
                                  <p:stCondLst>
                                    <p:cond delay="0"/>
                                  </p:stCondLst>
                                  <p:childTnLst>
                                    <p:animEffect transition="out" filter="fade">
                                      <p:cBhvr>
                                        <p:cTn id="36" dur="1000"/>
                                        <p:tgtEl>
                                          <p:spTgt spid="1986"/>
                                        </p:tgtEl>
                                      </p:cBhvr>
                                    </p:animEffect>
                                    <p:anim calcmode="lin" valueType="num">
                                      <p:cBhvr>
                                        <p:cTn id="37" dur="1000"/>
                                        <p:tgtEl>
                                          <p:spTgt spid="1986"/>
                                        </p:tgtEl>
                                        <p:attrNameLst>
                                          <p:attrName>ppt_x</p:attrName>
                                        </p:attrNameLst>
                                      </p:cBhvr>
                                      <p:tavLst>
                                        <p:tav tm="0">
                                          <p:val>
                                            <p:strVal val="ppt_x"/>
                                          </p:val>
                                        </p:tav>
                                        <p:tav tm="100000">
                                          <p:val>
                                            <p:strVal val="ppt_x"/>
                                          </p:val>
                                        </p:tav>
                                      </p:tavLst>
                                    </p:anim>
                                    <p:anim calcmode="lin" valueType="num">
                                      <p:cBhvr>
                                        <p:cTn id="38" dur="1000"/>
                                        <p:tgtEl>
                                          <p:spTgt spid="1986"/>
                                        </p:tgtEl>
                                        <p:attrNameLst>
                                          <p:attrName>ppt_y</p:attrName>
                                        </p:attrNameLst>
                                      </p:cBhvr>
                                      <p:tavLst>
                                        <p:tav tm="0">
                                          <p:val>
                                            <p:strVal val="ppt_y"/>
                                          </p:val>
                                        </p:tav>
                                        <p:tav tm="100000">
                                          <p:val>
                                            <p:strVal val="ppt_y+.1"/>
                                          </p:val>
                                        </p:tav>
                                      </p:tavLst>
                                    </p:anim>
                                    <p:set>
                                      <p:cBhvr>
                                        <p:cTn id="39" dur="1" fill="hold">
                                          <p:stCondLst>
                                            <p:cond delay="999"/>
                                          </p:stCondLst>
                                        </p:cTn>
                                        <p:tgtEl>
                                          <p:spTgt spid="1986"/>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1000"/>
                                        <p:tgtEl>
                                          <p:spTgt spid="1987"/>
                                        </p:tgtEl>
                                      </p:cBhvr>
                                    </p:animEffect>
                                    <p:anim calcmode="lin" valueType="num">
                                      <p:cBhvr>
                                        <p:cTn id="42" dur="1000"/>
                                        <p:tgtEl>
                                          <p:spTgt spid="1987"/>
                                        </p:tgtEl>
                                        <p:attrNameLst>
                                          <p:attrName>ppt_x</p:attrName>
                                        </p:attrNameLst>
                                      </p:cBhvr>
                                      <p:tavLst>
                                        <p:tav tm="0">
                                          <p:val>
                                            <p:strVal val="ppt_x"/>
                                          </p:val>
                                        </p:tav>
                                        <p:tav tm="100000">
                                          <p:val>
                                            <p:strVal val="ppt_x"/>
                                          </p:val>
                                        </p:tav>
                                      </p:tavLst>
                                    </p:anim>
                                    <p:anim calcmode="lin" valueType="num">
                                      <p:cBhvr>
                                        <p:cTn id="43" dur="1000"/>
                                        <p:tgtEl>
                                          <p:spTgt spid="1987"/>
                                        </p:tgtEl>
                                        <p:attrNameLst>
                                          <p:attrName>ppt_y</p:attrName>
                                        </p:attrNameLst>
                                      </p:cBhvr>
                                      <p:tavLst>
                                        <p:tav tm="0">
                                          <p:val>
                                            <p:strVal val="ppt_y"/>
                                          </p:val>
                                        </p:tav>
                                        <p:tav tm="100000">
                                          <p:val>
                                            <p:strVal val="ppt_y+.1"/>
                                          </p:val>
                                        </p:tav>
                                      </p:tavLst>
                                    </p:anim>
                                    <p:set>
                                      <p:cBhvr>
                                        <p:cTn id="44" dur="1" fill="hold">
                                          <p:stCondLst>
                                            <p:cond delay="999"/>
                                          </p:stCondLst>
                                        </p:cTn>
                                        <p:tgtEl>
                                          <p:spTgt spid="1987"/>
                                        </p:tgtEl>
                                        <p:attrNameLst>
                                          <p:attrName>style.visibility</p:attrName>
                                        </p:attrNameLst>
                                      </p:cBhvr>
                                      <p:to>
                                        <p:strVal val="hidden"/>
                                      </p:to>
                                    </p:set>
                                  </p:childTnLst>
                                </p:cTn>
                              </p:par>
                              <p:par>
                                <p:cTn id="45" presetID="42" presetClass="exit" presetSubtype="0" fill="hold" grpId="0" nodeType="withEffect">
                                  <p:stCondLst>
                                    <p:cond delay="0"/>
                                  </p:stCondLst>
                                  <p:childTnLst>
                                    <p:animEffect transition="out" filter="fade">
                                      <p:cBhvr>
                                        <p:cTn id="46" dur="1000"/>
                                        <p:tgtEl>
                                          <p:spTgt spid="1988"/>
                                        </p:tgtEl>
                                      </p:cBhvr>
                                    </p:animEffect>
                                    <p:anim calcmode="lin" valueType="num">
                                      <p:cBhvr>
                                        <p:cTn id="47" dur="1000"/>
                                        <p:tgtEl>
                                          <p:spTgt spid="1988"/>
                                        </p:tgtEl>
                                        <p:attrNameLst>
                                          <p:attrName>ppt_x</p:attrName>
                                        </p:attrNameLst>
                                      </p:cBhvr>
                                      <p:tavLst>
                                        <p:tav tm="0">
                                          <p:val>
                                            <p:strVal val="ppt_x"/>
                                          </p:val>
                                        </p:tav>
                                        <p:tav tm="100000">
                                          <p:val>
                                            <p:strVal val="ppt_x"/>
                                          </p:val>
                                        </p:tav>
                                      </p:tavLst>
                                    </p:anim>
                                    <p:anim calcmode="lin" valueType="num">
                                      <p:cBhvr>
                                        <p:cTn id="48" dur="1000"/>
                                        <p:tgtEl>
                                          <p:spTgt spid="1988"/>
                                        </p:tgtEl>
                                        <p:attrNameLst>
                                          <p:attrName>ppt_y</p:attrName>
                                        </p:attrNameLst>
                                      </p:cBhvr>
                                      <p:tavLst>
                                        <p:tav tm="0">
                                          <p:val>
                                            <p:strVal val="ppt_y"/>
                                          </p:val>
                                        </p:tav>
                                        <p:tav tm="100000">
                                          <p:val>
                                            <p:strVal val="ppt_y+.1"/>
                                          </p:val>
                                        </p:tav>
                                      </p:tavLst>
                                    </p:anim>
                                    <p:set>
                                      <p:cBhvr>
                                        <p:cTn id="49" dur="1" fill="hold">
                                          <p:stCondLst>
                                            <p:cond delay="999"/>
                                          </p:stCondLst>
                                        </p:cTn>
                                        <p:tgtEl>
                                          <p:spTgt spid="1988"/>
                                        </p:tgtEl>
                                        <p:attrNameLst>
                                          <p:attrName>style.visibility</p:attrName>
                                        </p:attrNameLst>
                                      </p:cBhvr>
                                      <p:to>
                                        <p:strVal val="hidden"/>
                                      </p:to>
                                    </p:set>
                                  </p:childTnLst>
                                </p:cTn>
                              </p:par>
                              <p:par>
                                <p:cTn id="50" presetID="42" presetClass="exit" presetSubtype="0" fill="hold" nodeType="withEffect">
                                  <p:stCondLst>
                                    <p:cond delay="0"/>
                                  </p:stCondLst>
                                  <p:childTnLst>
                                    <p:animEffect transition="out" filter="fade">
                                      <p:cBhvr>
                                        <p:cTn id="51" dur="1000"/>
                                        <p:tgtEl>
                                          <p:spTgt spid="1989"/>
                                        </p:tgtEl>
                                      </p:cBhvr>
                                    </p:animEffect>
                                    <p:anim calcmode="lin" valueType="num">
                                      <p:cBhvr>
                                        <p:cTn id="52" dur="1000"/>
                                        <p:tgtEl>
                                          <p:spTgt spid="1989"/>
                                        </p:tgtEl>
                                        <p:attrNameLst>
                                          <p:attrName>ppt_x</p:attrName>
                                        </p:attrNameLst>
                                      </p:cBhvr>
                                      <p:tavLst>
                                        <p:tav tm="0">
                                          <p:val>
                                            <p:strVal val="ppt_x"/>
                                          </p:val>
                                        </p:tav>
                                        <p:tav tm="100000">
                                          <p:val>
                                            <p:strVal val="ppt_x"/>
                                          </p:val>
                                        </p:tav>
                                      </p:tavLst>
                                    </p:anim>
                                    <p:anim calcmode="lin" valueType="num">
                                      <p:cBhvr>
                                        <p:cTn id="53" dur="1000"/>
                                        <p:tgtEl>
                                          <p:spTgt spid="1989"/>
                                        </p:tgtEl>
                                        <p:attrNameLst>
                                          <p:attrName>ppt_y</p:attrName>
                                        </p:attrNameLst>
                                      </p:cBhvr>
                                      <p:tavLst>
                                        <p:tav tm="0">
                                          <p:val>
                                            <p:strVal val="ppt_y"/>
                                          </p:val>
                                        </p:tav>
                                        <p:tav tm="100000">
                                          <p:val>
                                            <p:strVal val="ppt_y+.1"/>
                                          </p:val>
                                        </p:tav>
                                      </p:tavLst>
                                    </p:anim>
                                    <p:set>
                                      <p:cBhvr>
                                        <p:cTn id="54" dur="1" fill="hold">
                                          <p:stCondLst>
                                            <p:cond delay="999"/>
                                          </p:stCondLst>
                                        </p:cTn>
                                        <p:tgtEl>
                                          <p:spTgt spid="1989"/>
                                        </p:tgtEl>
                                        <p:attrNameLst>
                                          <p:attrName>style.visibility</p:attrName>
                                        </p:attrNameLst>
                                      </p:cBhvr>
                                      <p:to>
                                        <p:strVal val="hidden"/>
                                      </p:to>
                                    </p:set>
                                  </p:childTnLst>
                                </p:cTn>
                              </p:par>
                              <p:par>
                                <p:cTn id="55" presetID="42" presetClass="exit" presetSubtype="0" fill="hold" grpId="0" nodeType="withEffect">
                                  <p:stCondLst>
                                    <p:cond delay="0"/>
                                  </p:stCondLst>
                                  <p:childTnLst>
                                    <p:animEffect transition="out" filter="fade">
                                      <p:cBhvr>
                                        <p:cTn id="56" dur="1000"/>
                                        <p:tgtEl>
                                          <p:spTgt spid="1998"/>
                                        </p:tgtEl>
                                      </p:cBhvr>
                                    </p:animEffect>
                                    <p:anim calcmode="lin" valueType="num">
                                      <p:cBhvr>
                                        <p:cTn id="57" dur="1000"/>
                                        <p:tgtEl>
                                          <p:spTgt spid="1998"/>
                                        </p:tgtEl>
                                        <p:attrNameLst>
                                          <p:attrName>ppt_x</p:attrName>
                                        </p:attrNameLst>
                                      </p:cBhvr>
                                      <p:tavLst>
                                        <p:tav tm="0">
                                          <p:val>
                                            <p:strVal val="ppt_x"/>
                                          </p:val>
                                        </p:tav>
                                        <p:tav tm="100000">
                                          <p:val>
                                            <p:strVal val="ppt_x"/>
                                          </p:val>
                                        </p:tav>
                                      </p:tavLst>
                                    </p:anim>
                                    <p:anim calcmode="lin" valueType="num">
                                      <p:cBhvr>
                                        <p:cTn id="58" dur="1000"/>
                                        <p:tgtEl>
                                          <p:spTgt spid="1998"/>
                                        </p:tgtEl>
                                        <p:attrNameLst>
                                          <p:attrName>ppt_y</p:attrName>
                                        </p:attrNameLst>
                                      </p:cBhvr>
                                      <p:tavLst>
                                        <p:tav tm="0">
                                          <p:val>
                                            <p:strVal val="ppt_y"/>
                                          </p:val>
                                        </p:tav>
                                        <p:tav tm="100000">
                                          <p:val>
                                            <p:strVal val="ppt_y+.1"/>
                                          </p:val>
                                        </p:tav>
                                      </p:tavLst>
                                    </p:anim>
                                    <p:set>
                                      <p:cBhvr>
                                        <p:cTn id="59" dur="1" fill="hold">
                                          <p:stCondLst>
                                            <p:cond delay="999"/>
                                          </p:stCondLst>
                                        </p:cTn>
                                        <p:tgtEl>
                                          <p:spTgt spid="1998"/>
                                        </p:tgtEl>
                                        <p:attrNameLst>
                                          <p:attrName>style.visibility</p:attrName>
                                        </p:attrNameLst>
                                      </p:cBhvr>
                                      <p:to>
                                        <p:strVal val="hidden"/>
                                      </p:to>
                                    </p:set>
                                  </p:childTnLst>
                                </p:cTn>
                              </p:par>
                              <p:par>
                                <p:cTn id="60" presetID="42" presetClass="exit" presetSubtype="0" fill="hold" grpId="0" nodeType="withEffect">
                                  <p:stCondLst>
                                    <p:cond delay="0"/>
                                  </p:stCondLst>
                                  <p:childTnLst>
                                    <p:animEffect transition="out" filter="fade">
                                      <p:cBhvr>
                                        <p:cTn id="61" dur="1000"/>
                                        <p:tgtEl>
                                          <p:spTgt spid="1999"/>
                                        </p:tgtEl>
                                      </p:cBhvr>
                                    </p:animEffect>
                                    <p:anim calcmode="lin" valueType="num">
                                      <p:cBhvr>
                                        <p:cTn id="62" dur="1000"/>
                                        <p:tgtEl>
                                          <p:spTgt spid="1999"/>
                                        </p:tgtEl>
                                        <p:attrNameLst>
                                          <p:attrName>ppt_x</p:attrName>
                                        </p:attrNameLst>
                                      </p:cBhvr>
                                      <p:tavLst>
                                        <p:tav tm="0">
                                          <p:val>
                                            <p:strVal val="ppt_x"/>
                                          </p:val>
                                        </p:tav>
                                        <p:tav tm="100000">
                                          <p:val>
                                            <p:strVal val="ppt_x"/>
                                          </p:val>
                                        </p:tav>
                                      </p:tavLst>
                                    </p:anim>
                                    <p:anim calcmode="lin" valueType="num">
                                      <p:cBhvr>
                                        <p:cTn id="63" dur="1000"/>
                                        <p:tgtEl>
                                          <p:spTgt spid="1999"/>
                                        </p:tgtEl>
                                        <p:attrNameLst>
                                          <p:attrName>ppt_y</p:attrName>
                                        </p:attrNameLst>
                                      </p:cBhvr>
                                      <p:tavLst>
                                        <p:tav tm="0">
                                          <p:val>
                                            <p:strVal val="ppt_y"/>
                                          </p:val>
                                        </p:tav>
                                        <p:tav tm="100000">
                                          <p:val>
                                            <p:strVal val="ppt_y+.1"/>
                                          </p:val>
                                        </p:tav>
                                      </p:tavLst>
                                    </p:anim>
                                    <p:set>
                                      <p:cBhvr>
                                        <p:cTn id="64" dur="1" fill="hold">
                                          <p:stCondLst>
                                            <p:cond delay="999"/>
                                          </p:stCondLst>
                                        </p:cTn>
                                        <p:tgtEl>
                                          <p:spTgt spid="1999"/>
                                        </p:tgtEl>
                                        <p:attrNameLst>
                                          <p:attrName>style.visibility</p:attrName>
                                        </p:attrNameLst>
                                      </p:cBhvr>
                                      <p:to>
                                        <p:strVal val="hidden"/>
                                      </p:to>
                                    </p:set>
                                  </p:childTnLst>
                                </p:cTn>
                              </p:par>
                              <p:par>
                                <p:cTn id="65" presetID="42" presetClass="exit" presetSubtype="0" fill="hold" grpId="0" nodeType="withEffect">
                                  <p:stCondLst>
                                    <p:cond delay="0"/>
                                  </p:stCondLst>
                                  <p:childTnLst>
                                    <p:animEffect transition="out" filter="fade">
                                      <p:cBhvr>
                                        <p:cTn id="66" dur="1000"/>
                                        <p:tgtEl>
                                          <p:spTgt spid="2000"/>
                                        </p:tgtEl>
                                      </p:cBhvr>
                                    </p:animEffect>
                                    <p:anim calcmode="lin" valueType="num">
                                      <p:cBhvr>
                                        <p:cTn id="67" dur="1000"/>
                                        <p:tgtEl>
                                          <p:spTgt spid="2000"/>
                                        </p:tgtEl>
                                        <p:attrNameLst>
                                          <p:attrName>ppt_x</p:attrName>
                                        </p:attrNameLst>
                                      </p:cBhvr>
                                      <p:tavLst>
                                        <p:tav tm="0">
                                          <p:val>
                                            <p:strVal val="ppt_x"/>
                                          </p:val>
                                        </p:tav>
                                        <p:tav tm="100000">
                                          <p:val>
                                            <p:strVal val="ppt_x"/>
                                          </p:val>
                                        </p:tav>
                                      </p:tavLst>
                                    </p:anim>
                                    <p:anim calcmode="lin" valueType="num">
                                      <p:cBhvr>
                                        <p:cTn id="68" dur="1000"/>
                                        <p:tgtEl>
                                          <p:spTgt spid="2000"/>
                                        </p:tgtEl>
                                        <p:attrNameLst>
                                          <p:attrName>ppt_y</p:attrName>
                                        </p:attrNameLst>
                                      </p:cBhvr>
                                      <p:tavLst>
                                        <p:tav tm="0">
                                          <p:val>
                                            <p:strVal val="ppt_y"/>
                                          </p:val>
                                        </p:tav>
                                        <p:tav tm="100000">
                                          <p:val>
                                            <p:strVal val="ppt_y+.1"/>
                                          </p:val>
                                        </p:tav>
                                      </p:tavLst>
                                    </p:anim>
                                    <p:set>
                                      <p:cBhvr>
                                        <p:cTn id="69" dur="1" fill="hold">
                                          <p:stCondLst>
                                            <p:cond delay="999"/>
                                          </p:stCondLst>
                                        </p:cTn>
                                        <p:tgtEl>
                                          <p:spTgt spid="2000"/>
                                        </p:tgtEl>
                                        <p:attrNameLst>
                                          <p:attrName>style.visibility</p:attrName>
                                        </p:attrNameLst>
                                      </p:cBhvr>
                                      <p:to>
                                        <p:strVal val="hidden"/>
                                      </p:to>
                                    </p:set>
                                  </p:childTnLst>
                                </p:cTn>
                              </p:par>
                              <p:par>
                                <p:cTn id="70" presetID="42" presetClass="exit" presetSubtype="0" fill="hold" grpId="0" nodeType="withEffect">
                                  <p:stCondLst>
                                    <p:cond delay="0"/>
                                  </p:stCondLst>
                                  <p:childTnLst>
                                    <p:animEffect transition="out" filter="fade">
                                      <p:cBhvr>
                                        <p:cTn id="71" dur="1000"/>
                                        <p:tgtEl>
                                          <p:spTgt spid="2001"/>
                                        </p:tgtEl>
                                      </p:cBhvr>
                                    </p:animEffect>
                                    <p:anim calcmode="lin" valueType="num">
                                      <p:cBhvr>
                                        <p:cTn id="72" dur="1000"/>
                                        <p:tgtEl>
                                          <p:spTgt spid="2001"/>
                                        </p:tgtEl>
                                        <p:attrNameLst>
                                          <p:attrName>ppt_x</p:attrName>
                                        </p:attrNameLst>
                                      </p:cBhvr>
                                      <p:tavLst>
                                        <p:tav tm="0">
                                          <p:val>
                                            <p:strVal val="ppt_x"/>
                                          </p:val>
                                        </p:tav>
                                        <p:tav tm="100000">
                                          <p:val>
                                            <p:strVal val="ppt_x"/>
                                          </p:val>
                                        </p:tav>
                                      </p:tavLst>
                                    </p:anim>
                                    <p:anim calcmode="lin" valueType="num">
                                      <p:cBhvr>
                                        <p:cTn id="73" dur="1000"/>
                                        <p:tgtEl>
                                          <p:spTgt spid="2001"/>
                                        </p:tgtEl>
                                        <p:attrNameLst>
                                          <p:attrName>ppt_y</p:attrName>
                                        </p:attrNameLst>
                                      </p:cBhvr>
                                      <p:tavLst>
                                        <p:tav tm="0">
                                          <p:val>
                                            <p:strVal val="ppt_y"/>
                                          </p:val>
                                        </p:tav>
                                        <p:tav tm="100000">
                                          <p:val>
                                            <p:strVal val="ppt_y+.1"/>
                                          </p:val>
                                        </p:tav>
                                      </p:tavLst>
                                    </p:anim>
                                    <p:set>
                                      <p:cBhvr>
                                        <p:cTn id="74" dur="1" fill="hold">
                                          <p:stCondLst>
                                            <p:cond delay="999"/>
                                          </p:stCondLst>
                                        </p:cTn>
                                        <p:tgtEl>
                                          <p:spTgt spid="2001"/>
                                        </p:tgtEl>
                                        <p:attrNameLst>
                                          <p:attrName>style.visibility</p:attrName>
                                        </p:attrNameLst>
                                      </p:cBhvr>
                                      <p:to>
                                        <p:strVal val="hidden"/>
                                      </p:to>
                                    </p:set>
                                  </p:childTnLst>
                                </p:cTn>
                              </p:par>
                              <p:par>
                                <p:cTn id="75" presetID="42" presetClass="exit" presetSubtype="0" fill="hold" grpId="0" nodeType="withEffect">
                                  <p:stCondLst>
                                    <p:cond delay="0"/>
                                  </p:stCondLst>
                                  <p:childTnLst>
                                    <p:animEffect transition="out" filter="fade">
                                      <p:cBhvr>
                                        <p:cTn id="76" dur="1000"/>
                                        <p:tgtEl>
                                          <p:spTgt spid="2002"/>
                                        </p:tgtEl>
                                      </p:cBhvr>
                                    </p:animEffect>
                                    <p:anim calcmode="lin" valueType="num">
                                      <p:cBhvr>
                                        <p:cTn id="77" dur="1000"/>
                                        <p:tgtEl>
                                          <p:spTgt spid="2002"/>
                                        </p:tgtEl>
                                        <p:attrNameLst>
                                          <p:attrName>ppt_x</p:attrName>
                                        </p:attrNameLst>
                                      </p:cBhvr>
                                      <p:tavLst>
                                        <p:tav tm="0">
                                          <p:val>
                                            <p:strVal val="ppt_x"/>
                                          </p:val>
                                        </p:tav>
                                        <p:tav tm="100000">
                                          <p:val>
                                            <p:strVal val="ppt_x"/>
                                          </p:val>
                                        </p:tav>
                                      </p:tavLst>
                                    </p:anim>
                                    <p:anim calcmode="lin" valueType="num">
                                      <p:cBhvr>
                                        <p:cTn id="78" dur="1000"/>
                                        <p:tgtEl>
                                          <p:spTgt spid="2002"/>
                                        </p:tgtEl>
                                        <p:attrNameLst>
                                          <p:attrName>ppt_y</p:attrName>
                                        </p:attrNameLst>
                                      </p:cBhvr>
                                      <p:tavLst>
                                        <p:tav tm="0">
                                          <p:val>
                                            <p:strVal val="ppt_y"/>
                                          </p:val>
                                        </p:tav>
                                        <p:tav tm="100000">
                                          <p:val>
                                            <p:strVal val="ppt_y+.1"/>
                                          </p:val>
                                        </p:tav>
                                      </p:tavLst>
                                    </p:anim>
                                    <p:set>
                                      <p:cBhvr>
                                        <p:cTn id="79" dur="1" fill="hold">
                                          <p:stCondLst>
                                            <p:cond delay="999"/>
                                          </p:stCondLst>
                                        </p:cTn>
                                        <p:tgtEl>
                                          <p:spTgt spid="2002"/>
                                        </p:tgtEl>
                                        <p:attrNameLst>
                                          <p:attrName>style.visibility</p:attrName>
                                        </p:attrNameLst>
                                      </p:cBhvr>
                                      <p:to>
                                        <p:strVal val="hidden"/>
                                      </p:to>
                                    </p:set>
                                  </p:childTnLst>
                                </p:cTn>
                              </p:par>
                              <p:par>
                                <p:cTn id="80" presetID="42" presetClass="exit" presetSubtype="0" fill="hold" grpId="0" nodeType="withEffect">
                                  <p:stCondLst>
                                    <p:cond delay="0"/>
                                  </p:stCondLst>
                                  <p:childTnLst>
                                    <p:animEffect transition="out" filter="fade">
                                      <p:cBhvr>
                                        <p:cTn id="81" dur="1000"/>
                                        <p:tgtEl>
                                          <p:spTgt spid="2003"/>
                                        </p:tgtEl>
                                      </p:cBhvr>
                                    </p:animEffect>
                                    <p:anim calcmode="lin" valueType="num">
                                      <p:cBhvr>
                                        <p:cTn id="82" dur="1000"/>
                                        <p:tgtEl>
                                          <p:spTgt spid="2003"/>
                                        </p:tgtEl>
                                        <p:attrNameLst>
                                          <p:attrName>ppt_x</p:attrName>
                                        </p:attrNameLst>
                                      </p:cBhvr>
                                      <p:tavLst>
                                        <p:tav tm="0">
                                          <p:val>
                                            <p:strVal val="ppt_x"/>
                                          </p:val>
                                        </p:tav>
                                        <p:tav tm="100000">
                                          <p:val>
                                            <p:strVal val="ppt_x"/>
                                          </p:val>
                                        </p:tav>
                                      </p:tavLst>
                                    </p:anim>
                                    <p:anim calcmode="lin" valueType="num">
                                      <p:cBhvr>
                                        <p:cTn id="83" dur="1000"/>
                                        <p:tgtEl>
                                          <p:spTgt spid="2003"/>
                                        </p:tgtEl>
                                        <p:attrNameLst>
                                          <p:attrName>ppt_y</p:attrName>
                                        </p:attrNameLst>
                                      </p:cBhvr>
                                      <p:tavLst>
                                        <p:tav tm="0">
                                          <p:val>
                                            <p:strVal val="ppt_y"/>
                                          </p:val>
                                        </p:tav>
                                        <p:tav tm="100000">
                                          <p:val>
                                            <p:strVal val="ppt_y+.1"/>
                                          </p:val>
                                        </p:tav>
                                      </p:tavLst>
                                    </p:anim>
                                    <p:set>
                                      <p:cBhvr>
                                        <p:cTn id="84" dur="1" fill="hold">
                                          <p:stCondLst>
                                            <p:cond delay="999"/>
                                          </p:stCondLst>
                                        </p:cTn>
                                        <p:tgtEl>
                                          <p:spTgt spid="2003"/>
                                        </p:tgtEl>
                                        <p:attrNameLst>
                                          <p:attrName>style.visibility</p:attrName>
                                        </p:attrNameLst>
                                      </p:cBhvr>
                                      <p:to>
                                        <p:strVal val="hidden"/>
                                      </p:to>
                                    </p:set>
                                  </p:childTnLst>
                                </p:cTn>
                              </p:par>
                              <p:par>
                                <p:cTn id="85" presetID="42" presetClass="exit" presetSubtype="0" fill="hold" grpId="0" nodeType="withEffect">
                                  <p:stCondLst>
                                    <p:cond delay="0"/>
                                  </p:stCondLst>
                                  <p:childTnLst>
                                    <p:animEffect transition="out" filter="fade">
                                      <p:cBhvr>
                                        <p:cTn id="86" dur="1000"/>
                                        <p:tgtEl>
                                          <p:spTgt spid="2004"/>
                                        </p:tgtEl>
                                      </p:cBhvr>
                                    </p:animEffect>
                                    <p:anim calcmode="lin" valueType="num">
                                      <p:cBhvr>
                                        <p:cTn id="87" dur="1000"/>
                                        <p:tgtEl>
                                          <p:spTgt spid="2004"/>
                                        </p:tgtEl>
                                        <p:attrNameLst>
                                          <p:attrName>ppt_x</p:attrName>
                                        </p:attrNameLst>
                                      </p:cBhvr>
                                      <p:tavLst>
                                        <p:tav tm="0">
                                          <p:val>
                                            <p:strVal val="ppt_x"/>
                                          </p:val>
                                        </p:tav>
                                        <p:tav tm="100000">
                                          <p:val>
                                            <p:strVal val="ppt_x"/>
                                          </p:val>
                                        </p:tav>
                                      </p:tavLst>
                                    </p:anim>
                                    <p:anim calcmode="lin" valueType="num">
                                      <p:cBhvr>
                                        <p:cTn id="88" dur="1000"/>
                                        <p:tgtEl>
                                          <p:spTgt spid="2004"/>
                                        </p:tgtEl>
                                        <p:attrNameLst>
                                          <p:attrName>ppt_y</p:attrName>
                                        </p:attrNameLst>
                                      </p:cBhvr>
                                      <p:tavLst>
                                        <p:tav tm="0">
                                          <p:val>
                                            <p:strVal val="ppt_y"/>
                                          </p:val>
                                        </p:tav>
                                        <p:tav tm="100000">
                                          <p:val>
                                            <p:strVal val="ppt_y+.1"/>
                                          </p:val>
                                        </p:tav>
                                      </p:tavLst>
                                    </p:anim>
                                    <p:set>
                                      <p:cBhvr>
                                        <p:cTn id="89" dur="1" fill="hold">
                                          <p:stCondLst>
                                            <p:cond delay="999"/>
                                          </p:stCondLst>
                                        </p:cTn>
                                        <p:tgtEl>
                                          <p:spTgt spid="2004"/>
                                        </p:tgtEl>
                                        <p:attrNameLst>
                                          <p:attrName>style.visibility</p:attrName>
                                        </p:attrNameLst>
                                      </p:cBhvr>
                                      <p:to>
                                        <p:strVal val="hidden"/>
                                      </p:to>
                                    </p:set>
                                  </p:childTnLst>
                                </p:cTn>
                              </p:par>
                              <p:par>
                                <p:cTn id="90" presetID="42" presetClass="exit" presetSubtype="0" fill="hold" grpId="0" nodeType="withEffect">
                                  <p:stCondLst>
                                    <p:cond delay="0"/>
                                  </p:stCondLst>
                                  <p:childTnLst>
                                    <p:animEffect transition="out" filter="fade">
                                      <p:cBhvr>
                                        <p:cTn id="91" dur="1000"/>
                                        <p:tgtEl>
                                          <p:spTgt spid="2005"/>
                                        </p:tgtEl>
                                      </p:cBhvr>
                                    </p:animEffect>
                                    <p:anim calcmode="lin" valueType="num">
                                      <p:cBhvr>
                                        <p:cTn id="92" dur="1000"/>
                                        <p:tgtEl>
                                          <p:spTgt spid="2005"/>
                                        </p:tgtEl>
                                        <p:attrNameLst>
                                          <p:attrName>ppt_x</p:attrName>
                                        </p:attrNameLst>
                                      </p:cBhvr>
                                      <p:tavLst>
                                        <p:tav tm="0">
                                          <p:val>
                                            <p:strVal val="ppt_x"/>
                                          </p:val>
                                        </p:tav>
                                        <p:tav tm="100000">
                                          <p:val>
                                            <p:strVal val="ppt_x"/>
                                          </p:val>
                                        </p:tav>
                                      </p:tavLst>
                                    </p:anim>
                                    <p:anim calcmode="lin" valueType="num">
                                      <p:cBhvr>
                                        <p:cTn id="93" dur="1000"/>
                                        <p:tgtEl>
                                          <p:spTgt spid="2005"/>
                                        </p:tgtEl>
                                        <p:attrNameLst>
                                          <p:attrName>ppt_y</p:attrName>
                                        </p:attrNameLst>
                                      </p:cBhvr>
                                      <p:tavLst>
                                        <p:tav tm="0">
                                          <p:val>
                                            <p:strVal val="ppt_y"/>
                                          </p:val>
                                        </p:tav>
                                        <p:tav tm="100000">
                                          <p:val>
                                            <p:strVal val="ppt_y+.1"/>
                                          </p:val>
                                        </p:tav>
                                      </p:tavLst>
                                    </p:anim>
                                    <p:set>
                                      <p:cBhvr>
                                        <p:cTn id="94" dur="1" fill="hold">
                                          <p:stCondLst>
                                            <p:cond delay="999"/>
                                          </p:stCondLst>
                                        </p:cTn>
                                        <p:tgtEl>
                                          <p:spTgt spid="2005"/>
                                        </p:tgtEl>
                                        <p:attrNameLst>
                                          <p:attrName>style.visibility</p:attrName>
                                        </p:attrNameLst>
                                      </p:cBhvr>
                                      <p:to>
                                        <p:strVal val="hidden"/>
                                      </p:to>
                                    </p:set>
                                  </p:childTnLst>
                                </p:cTn>
                              </p:par>
                              <p:par>
                                <p:cTn id="95" presetID="42" presetClass="exit" presetSubtype="0" fill="hold" grpId="0" nodeType="withEffect">
                                  <p:stCondLst>
                                    <p:cond delay="0"/>
                                  </p:stCondLst>
                                  <p:childTnLst>
                                    <p:animEffect transition="out" filter="fade">
                                      <p:cBhvr>
                                        <p:cTn id="96" dur="1000"/>
                                        <p:tgtEl>
                                          <p:spTgt spid="2006"/>
                                        </p:tgtEl>
                                      </p:cBhvr>
                                    </p:animEffect>
                                    <p:anim calcmode="lin" valueType="num">
                                      <p:cBhvr>
                                        <p:cTn id="97" dur="1000"/>
                                        <p:tgtEl>
                                          <p:spTgt spid="2006"/>
                                        </p:tgtEl>
                                        <p:attrNameLst>
                                          <p:attrName>ppt_x</p:attrName>
                                        </p:attrNameLst>
                                      </p:cBhvr>
                                      <p:tavLst>
                                        <p:tav tm="0">
                                          <p:val>
                                            <p:strVal val="ppt_x"/>
                                          </p:val>
                                        </p:tav>
                                        <p:tav tm="100000">
                                          <p:val>
                                            <p:strVal val="ppt_x"/>
                                          </p:val>
                                        </p:tav>
                                      </p:tavLst>
                                    </p:anim>
                                    <p:anim calcmode="lin" valueType="num">
                                      <p:cBhvr>
                                        <p:cTn id="98" dur="1000"/>
                                        <p:tgtEl>
                                          <p:spTgt spid="2006"/>
                                        </p:tgtEl>
                                        <p:attrNameLst>
                                          <p:attrName>ppt_y</p:attrName>
                                        </p:attrNameLst>
                                      </p:cBhvr>
                                      <p:tavLst>
                                        <p:tav tm="0">
                                          <p:val>
                                            <p:strVal val="ppt_y"/>
                                          </p:val>
                                        </p:tav>
                                        <p:tav tm="100000">
                                          <p:val>
                                            <p:strVal val="ppt_y+.1"/>
                                          </p:val>
                                        </p:tav>
                                      </p:tavLst>
                                    </p:anim>
                                    <p:set>
                                      <p:cBhvr>
                                        <p:cTn id="99" dur="1" fill="hold">
                                          <p:stCondLst>
                                            <p:cond delay="999"/>
                                          </p:stCondLst>
                                        </p:cTn>
                                        <p:tgtEl>
                                          <p:spTgt spid="2006"/>
                                        </p:tgtEl>
                                        <p:attrNameLst>
                                          <p:attrName>style.visibility</p:attrName>
                                        </p:attrNameLst>
                                      </p:cBhvr>
                                      <p:to>
                                        <p:strVal val="hidden"/>
                                      </p:to>
                                    </p:set>
                                  </p:childTnLst>
                                </p:cTn>
                              </p:par>
                              <p:par>
                                <p:cTn id="100" presetID="42" presetClass="exit" presetSubtype="0" fill="hold" nodeType="withEffect">
                                  <p:stCondLst>
                                    <p:cond delay="0"/>
                                  </p:stCondLst>
                                  <p:childTnLst>
                                    <p:animEffect transition="out" filter="fade">
                                      <p:cBhvr>
                                        <p:cTn id="101" dur="1000"/>
                                        <p:tgtEl>
                                          <p:spTgt spid="2007"/>
                                        </p:tgtEl>
                                      </p:cBhvr>
                                    </p:animEffect>
                                    <p:anim calcmode="lin" valueType="num">
                                      <p:cBhvr>
                                        <p:cTn id="102" dur="1000"/>
                                        <p:tgtEl>
                                          <p:spTgt spid="2007"/>
                                        </p:tgtEl>
                                        <p:attrNameLst>
                                          <p:attrName>ppt_x</p:attrName>
                                        </p:attrNameLst>
                                      </p:cBhvr>
                                      <p:tavLst>
                                        <p:tav tm="0">
                                          <p:val>
                                            <p:strVal val="ppt_x"/>
                                          </p:val>
                                        </p:tav>
                                        <p:tav tm="100000">
                                          <p:val>
                                            <p:strVal val="ppt_x"/>
                                          </p:val>
                                        </p:tav>
                                      </p:tavLst>
                                    </p:anim>
                                    <p:anim calcmode="lin" valueType="num">
                                      <p:cBhvr>
                                        <p:cTn id="103" dur="1000"/>
                                        <p:tgtEl>
                                          <p:spTgt spid="2007"/>
                                        </p:tgtEl>
                                        <p:attrNameLst>
                                          <p:attrName>ppt_y</p:attrName>
                                        </p:attrNameLst>
                                      </p:cBhvr>
                                      <p:tavLst>
                                        <p:tav tm="0">
                                          <p:val>
                                            <p:strVal val="ppt_y"/>
                                          </p:val>
                                        </p:tav>
                                        <p:tav tm="100000">
                                          <p:val>
                                            <p:strVal val="ppt_y+.1"/>
                                          </p:val>
                                        </p:tav>
                                      </p:tavLst>
                                    </p:anim>
                                    <p:set>
                                      <p:cBhvr>
                                        <p:cTn id="104" dur="1" fill="hold">
                                          <p:stCondLst>
                                            <p:cond delay="999"/>
                                          </p:stCondLst>
                                        </p:cTn>
                                        <p:tgtEl>
                                          <p:spTgt spid="2007"/>
                                        </p:tgtEl>
                                        <p:attrNameLst>
                                          <p:attrName>style.visibility</p:attrName>
                                        </p:attrNameLst>
                                      </p:cBhvr>
                                      <p:to>
                                        <p:strVal val="hidden"/>
                                      </p:to>
                                    </p:set>
                                  </p:childTnLst>
                                </p:cTn>
                              </p:par>
                              <p:par>
                                <p:cTn id="105" presetID="42" presetClass="exit" presetSubtype="0" fill="hold" grpId="0" nodeType="withEffect">
                                  <p:stCondLst>
                                    <p:cond delay="0"/>
                                  </p:stCondLst>
                                  <p:childTnLst>
                                    <p:animEffect transition="out" filter="fade">
                                      <p:cBhvr>
                                        <p:cTn id="106" dur="1000"/>
                                        <p:tgtEl>
                                          <p:spTgt spid="2032"/>
                                        </p:tgtEl>
                                      </p:cBhvr>
                                    </p:animEffect>
                                    <p:anim calcmode="lin" valueType="num">
                                      <p:cBhvr>
                                        <p:cTn id="107" dur="1000"/>
                                        <p:tgtEl>
                                          <p:spTgt spid="2032"/>
                                        </p:tgtEl>
                                        <p:attrNameLst>
                                          <p:attrName>ppt_x</p:attrName>
                                        </p:attrNameLst>
                                      </p:cBhvr>
                                      <p:tavLst>
                                        <p:tav tm="0">
                                          <p:val>
                                            <p:strVal val="ppt_x"/>
                                          </p:val>
                                        </p:tav>
                                        <p:tav tm="100000">
                                          <p:val>
                                            <p:strVal val="ppt_x"/>
                                          </p:val>
                                        </p:tav>
                                      </p:tavLst>
                                    </p:anim>
                                    <p:anim calcmode="lin" valueType="num">
                                      <p:cBhvr>
                                        <p:cTn id="108" dur="1000"/>
                                        <p:tgtEl>
                                          <p:spTgt spid="2032"/>
                                        </p:tgtEl>
                                        <p:attrNameLst>
                                          <p:attrName>ppt_y</p:attrName>
                                        </p:attrNameLst>
                                      </p:cBhvr>
                                      <p:tavLst>
                                        <p:tav tm="0">
                                          <p:val>
                                            <p:strVal val="ppt_y"/>
                                          </p:val>
                                        </p:tav>
                                        <p:tav tm="100000">
                                          <p:val>
                                            <p:strVal val="ppt_y+.1"/>
                                          </p:val>
                                        </p:tav>
                                      </p:tavLst>
                                    </p:anim>
                                    <p:set>
                                      <p:cBhvr>
                                        <p:cTn id="109" dur="1" fill="hold">
                                          <p:stCondLst>
                                            <p:cond delay="999"/>
                                          </p:stCondLst>
                                        </p:cTn>
                                        <p:tgtEl>
                                          <p:spTgt spid="2032"/>
                                        </p:tgtEl>
                                        <p:attrNameLst>
                                          <p:attrName>style.visibility</p:attrName>
                                        </p:attrNameLst>
                                      </p:cBhvr>
                                      <p:to>
                                        <p:strVal val="hidden"/>
                                      </p:to>
                                    </p:set>
                                  </p:childTnLst>
                                </p:cTn>
                              </p:par>
                              <p:par>
                                <p:cTn id="110" presetID="42" presetClass="exit" presetSubtype="0" fill="hold" nodeType="withEffect">
                                  <p:stCondLst>
                                    <p:cond delay="0"/>
                                  </p:stCondLst>
                                  <p:childTnLst>
                                    <p:animEffect transition="out" filter="fade">
                                      <p:cBhvr>
                                        <p:cTn id="111" dur="1000"/>
                                        <p:tgtEl>
                                          <p:spTgt spid="2033"/>
                                        </p:tgtEl>
                                      </p:cBhvr>
                                    </p:animEffect>
                                    <p:anim calcmode="lin" valueType="num">
                                      <p:cBhvr>
                                        <p:cTn id="112" dur="1000"/>
                                        <p:tgtEl>
                                          <p:spTgt spid="2033"/>
                                        </p:tgtEl>
                                        <p:attrNameLst>
                                          <p:attrName>ppt_x</p:attrName>
                                        </p:attrNameLst>
                                      </p:cBhvr>
                                      <p:tavLst>
                                        <p:tav tm="0">
                                          <p:val>
                                            <p:strVal val="ppt_x"/>
                                          </p:val>
                                        </p:tav>
                                        <p:tav tm="100000">
                                          <p:val>
                                            <p:strVal val="ppt_x"/>
                                          </p:val>
                                        </p:tav>
                                      </p:tavLst>
                                    </p:anim>
                                    <p:anim calcmode="lin" valueType="num">
                                      <p:cBhvr>
                                        <p:cTn id="113" dur="1000"/>
                                        <p:tgtEl>
                                          <p:spTgt spid="2033"/>
                                        </p:tgtEl>
                                        <p:attrNameLst>
                                          <p:attrName>ppt_y</p:attrName>
                                        </p:attrNameLst>
                                      </p:cBhvr>
                                      <p:tavLst>
                                        <p:tav tm="0">
                                          <p:val>
                                            <p:strVal val="ppt_y"/>
                                          </p:val>
                                        </p:tav>
                                        <p:tav tm="100000">
                                          <p:val>
                                            <p:strVal val="ppt_y+.1"/>
                                          </p:val>
                                        </p:tav>
                                      </p:tavLst>
                                    </p:anim>
                                    <p:set>
                                      <p:cBhvr>
                                        <p:cTn id="114" dur="1" fill="hold">
                                          <p:stCondLst>
                                            <p:cond delay="999"/>
                                          </p:stCondLst>
                                        </p:cTn>
                                        <p:tgtEl>
                                          <p:spTgt spid="2033"/>
                                        </p:tgtEl>
                                        <p:attrNameLst>
                                          <p:attrName>style.visibility</p:attrName>
                                        </p:attrNameLst>
                                      </p:cBhvr>
                                      <p:to>
                                        <p:strVal val="hidden"/>
                                      </p:to>
                                    </p:set>
                                  </p:childTnLst>
                                </p:cTn>
                              </p:par>
                              <p:par>
                                <p:cTn id="115" presetID="42" presetClass="exit" presetSubtype="0" fill="hold" grpId="0" nodeType="withEffect">
                                  <p:stCondLst>
                                    <p:cond delay="0"/>
                                  </p:stCondLst>
                                  <p:childTnLst>
                                    <p:animEffect transition="out" filter="fade">
                                      <p:cBhvr>
                                        <p:cTn id="116" dur="1000"/>
                                        <p:tgtEl>
                                          <p:spTgt spid="2036"/>
                                        </p:tgtEl>
                                      </p:cBhvr>
                                    </p:animEffect>
                                    <p:anim calcmode="lin" valueType="num">
                                      <p:cBhvr>
                                        <p:cTn id="117" dur="1000"/>
                                        <p:tgtEl>
                                          <p:spTgt spid="2036"/>
                                        </p:tgtEl>
                                        <p:attrNameLst>
                                          <p:attrName>ppt_x</p:attrName>
                                        </p:attrNameLst>
                                      </p:cBhvr>
                                      <p:tavLst>
                                        <p:tav tm="0">
                                          <p:val>
                                            <p:strVal val="ppt_x"/>
                                          </p:val>
                                        </p:tav>
                                        <p:tav tm="100000">
                                          <p:val>
                                            <p:strVal val="ppt_x"/>
                                          </p:val>
                                        </p:tav>
                                      </p:tavLst>
                                    </p:anim>
                                    <p:anim calcmode="lin" valueType="num">
                                      <p:cBhvr>
                                        <p:cTn id="118" dur="1000"/>
                                        <p:tgtEl>
                                          <p:spTgt spid="2036"/>
                                        </p:tgtEl>
                                        <p:attrNameLst>
                                          <p:attrName>ppt_y</p:attrName>
                                        </p:attrNameLst>
                                      </p:cBhvr>
                                      <p:tavLst>
                                        <p:tav tm="0">
                                          <p:val>
                                            <p:strVal val="ppt_y"/>
                                          </p:val>
                                        </p:tav>
                                        <p:tav tm="100000">
                                          <p:val>
                                            <p:strVal val="ppt_y+.1"/>
                                          </p:val>
                                        </p:tav>
                                      </p:tavLst>
                                    </p:anim>
                                    <p:set>
                                      <p:cBhvr>
                                        <p:cTn id="119" dur="1" fill="hold">
                                          <p:stCondLst>
                                            <p:cond delay="999"/>
                                          </p:stCondLst>
                                        </p:cTn>
                                        <p:tgtEl>
                                          <p:spTgt spid="2036"/>
                                        </p:tgtEl>
                                        <p:attrNameLst>
                                          <p:attrName>style.visibility</p:attrName>
                                        </p:attrNameLst>
                                      </p:cBhvr>
                                      <p:to>
                                        <p:strVal val="hidden"/>
                                      </p:to>
                                    </p:set>
                                  </p:childTnLst>
                                </p:cTn>
                              </p:par>
                              <p:par>
                                <p:cTn id="120" presetID="42" presetClass="exit" presetSubtype="0" fill="hold" nodeType="withEffect">
                                  <p:stCondLst>
                                    <p:cond delay="0"/>
                                  </p:stCondLst>
                                  <p:childTnLst>
                                    <p:animEffect transition="out" filter="fade">
                                      <p:cBhvr>
                                        <p:cTn id="121" dur="1000"/>
                                        <p:tgtEl>
                                          <p:spTgt spid="2037"/>
                                        </p:tgtEl>
                                      </p:cBhvr>
                                    </p:animEffect>
                                    <p:anim calcmode="lin" valueType="num">
                                      <p:cBhvr>
                                        <p:cTn id="122" dur="1000"/>
                                        <p:tgtEl>
                                          <p:spTgt spid="2037"/>
                                        </p:tgtEl>
                                        <p:attrNameLst>
                                          <p:attrName>ppt_x</p:attrName>
                                        </p:attrNameLst>
                                      </p:cBhvr>
                                      <p:tavLst>
                                        <p:tav tm="0">
                                          <p:val>
                                            <p:strVal val="ppt_x"/>
                                          </p:val>
                                        </p:tav>
                                        <p:tav tm="100000">
                                          <p:val>
                                            <p:strVal val="ppt_x"/>
                                          </p:val>
                                        </p:tav>
                                      </p:tavLst>
                                    </p:anim>
                                    <p:anim calcmode="lin" valueType="num">
                                      <p:cBhvr>
                                        <p:cTn id="123" dur="1000"/>
                                        <p:tgtEl>
                                          <p:spTgt spid="2037"/>
                                        </p:tgtEl>
                                        <p:attrNameLst>
                                          <p:attrName>ppt_y</p:attrName>
                                        </p:attrNameLst>
                                      </p:cBhvr>
                                      <p:tavLst>
                                        <p:tav tm="0">
                                          <p:val>
                                            <p:strVal val="ppt_y"/>
                                          </p:val>
                                        </p:tav>
                                        <p:tav tm="100000">
                                          <p:val>
                                            <p:strVal val="ppt_y+.1"/>
                                          </p:val>
                                        </p:tav>
                                      </p:tavLst>
                                    </p:anim>
                                    <p:set>
                                      <p:cBhvr>
                                        <p:cTn id="124" dur="1" fill="hold">
                                          <p:stCondLst>
                                            <p:cond delay="999"/>
                                          </p:stCondLst>
                                        </p:cTn>
                                        <p:tgtEl>
                                          <p:spTgt spid="2037"/>
                                        </p:tgtEl>
                                        <p:attrNameLst>
                                          <p:attrName>style.visibility</p:attrName>
                                        </p:attrNameLst>
                                      </p:cBhvr>
                                      <p:to>
                                        <p:strVal val="hidden"/>
                                      </p:to>
                                    </p:set>
                                  </p:childTnLst>
                                </p:cTn>
                              </p:par>
                              <p:par>
                                <p:cTn id="125" presetID="42" presetClass="exit" presetSubtype="0" fill="hold" grpId="0" nodeType="withEffect">
                                  <p:stCondLst>
                                    <p:cond delay="0"/>
                                  </p:stCondLst>
                                  <p:childTnLst>
                                    <p:animEffect transition="out" filter="fade">
                                      <p:cBhvr>
                                        <p:cTn id="126" dur="1000"/>
                                        <p:tgtEl>
                                          <p:spTgt spid="2038"/>
                                        </p:tgtEl>
                                      </p:cBhvr>
                                    </p:animEffect>
                                    <p:anim calcmode="lin" valueType="num">
                                      <p:cBhvr>
                                        <p:cTn id="127" dur="1000"/>
                                        <p:tgtEl>
                                          <p:spTgt spid="2038"/>
                                        </p:tgtEl>
                                        <p:attrNameLst>
                                          <p:attrName>ppt_x</p:attrName>
                                        </p:attrNameLst>
                                      </p:cBhvr>
                                      <p:tavLst>
                                        <p:tav tm="0">
                                          <p:val>
                                            <p:strVal val="ppt_x"/>
                                          </p:val>
                                        </p:tav>
                                        <p:tav tm="100000">
                                          <p:val>
                                            <p:strVal val="ppt_x"/>
                                          </p:val>
                                        </p:tav>
                                      </p:tavLst>
                                    </p:anim>
                                    <p:anim calcmode="lin" valueType="num">
                                      <p:cBhvr>
                                        <p:cTn id="128" dur="1000"/>
                                        <p:tgtEl>
                                          <p:spTgt spid="2038"/>
                                        </p:tgtEl>
                                        <p:attrNameLst>
                                          <p:attrName>ppt_y</p:attrName>
                                        </p:attrNameLst>
                                      </p:cBhvr>
                                      <p:tavLst>
                                        <p:tav tm="0">
                                          <p:val>
                                            <p:strVal val="ppt_y"/>
                                          </p:val>
                                        </p:tav>
                                        <p:tav tm="100000">
                                          <p:val>
                                            <p:strVal val="ppt_y+.1"/>
                                          </p:val>
                                        </p:tav>
                                      </p:tavLst>
                                    </p:anim>
                                    <p:set>
                                      <p:cBhvr>
                                        <p:cTn id="129" dur="1" fill="hold">
                                          <p:stCondLst>
                                            <p:cond delay="999"/>
                                          </p:stCondLst>
                                        </p:cTn>
                                        <p:tgtEl>
                                          <p:spTgt spid="2038"/>
                                        </p:tgtEl>
                                        <p:attrNameLst>
                                          <p:attrName>style.visibility</p:attrName>
                                        </p:attrNameLst>
                                      </p:cBhvr>
                                      <p:to>
                                        <p:strVal val="hidden"/>
                                      </p:to>
                                    </p:set>
                                  </p:childTnLst>
                                </p:cTn>
                              </p:par>
                              <p:par>
                                <p:cTn id="130" presetID="42" presetClass="exit" presetSubtype="0" fill="hold" grpId="0" nodeType="withEffect">
                                  <p:stCondLst>
                                    <p:cond delay="0"/>
                                  </p:stCondLst>
                                  <p:childTnLst>
                                    <p:animEffect transition="out" filter="fade">
                                      <p:cBhvr>
                                        <p:cTn id="131" dur="1000"/>
                                        <p:tgtEl>
                                          <p:spTgt spid="2039"/>
                                        </p:tgtEl>
                                      </p:cBhvr>
                                    </p:animEffect>
                                    <p:anim calcmode="lin" valueType="num">
                                      <p:cBhvr>
                                        <p:cTn id="132" dur="1000"/>
                                        <p:tgtEl>
                                          <p:spTgt spid="2039"/>
                                        </p:tgtEl>
                                        <p:attrNameLst>
                                          <p:attrName>ppt_x</p:attrName>
                                        </p:attrNameLst>
                                      </p:cBhvr>
                                      <p:tavLst>
                                        <p:tav tm="0">
                                          <p:val>
                                            <p:strVal val="ppt_x"/>
                                          </p:val>
                                        </p:tav>
                                        <p:tav tm="100000">
                                          <p:val>
                                            <p:strVal val="ppt_x"/>
                                          </p:val>
                                        </p:tav>
                                      </p:tavLst>
                                    </p:anim>
                                    <p:anim calcmode="lin" valueType="num">
                                      <p:cBhvr>
                                        <p:cTn id="133" dur="1000"/>
                                        <p:tgtEl>
                                          <p:spTgt spid="2039"/>
                                        </p:tgtEl>
                                        <p:attrNameLst>
                                          <p:attrName>ppt_y</p:attrName>
                                        </p:attrNameLst>
                                      </p:cBhvr>
                                      <p:tavLst>
                                        <p:tav tm="0">
                                          <p:val>
                                            <p:strVal val="ppt_y"/>
                                          </p:val>
                                        </p:tav>
                                        <p:tav tm="100000">
                                          <p:val>
                                            <p:strVal val="ppt_y+.1"/>
                                          </p:val>
                                        </p:tav>
                                      </p:tavLst>
                                    </p:anim>
                                    <p:set>
                                      <p:cBhvr>
                                        <p:cTn id="134" dur="1" fill="hold">
                                          <p:stCondLst>
                                            <p:cond delay="999"/>
                                          </p:stCondLst>
                                        </p:cTn>
                                        <p:tgtEl>
                                          <p:spTgt spid="2039"/>
                                        </p:tgtEl>
                                        <p:attrNameLst>
                                          <p:attrName>style.visibility</p:attrName>
                                        </p:attrNameLst>
                                      </p:cBhvr>
                                      <p:to>
                                        <p:strVal val="hidden"/>
                                      </p:to>
                                    </p:set>
                                  </p:childTnLst>
                                </p:cTn>
                              </p:par>
                            </p:childTnLst>
                          </p:cTn>
                        </p:par>
                        <p:par>
                          <p:cTn id="135" fill="hold">
                            <p:stCondLst>
                              <p:cond delay="1000"/>
                            </p:stCondLst>
                            <p:childTnLst>
                              <p:par>
                                <p:cTn id="136" presetID="42" presetClass="entr" presetSubtype="0" fill="hold" nodeType="afterEffect">
                                  <p:stCondLst>
                                    <p:cond delay="0"/>
                                  </p:stCondLst>
                                  <p:childTnLst>
                                    <p:set>
                                      <p:cBhvr>
                                        <p:cTn id="137" dur="1" fill="hold">
                                          <p:stCondLst>
                                            <p:cond delay="0"/>
                                          </p:stCondLst>
                                        </p:cTn>
                                        <p:tgtEl>
                                          <p:spTgt spid="5"/>
                                        </p:tgtEl>
                                        <p:attrNameLst>
                                          <p:attrName>style.visibility</p:attrName>
                                        </p:attrNameLst>
                                      </p:cBhvr>
                                      <p:to>
                                        <p:strVal val="visible"/>
                                      </p:to>
                                    </p:set>
                                    <p:animEffect transition="in" filter="fade">
                                      <p:cBhvr>
                                        <p:cTn id="138" dur="1000"/>
                                        <p:tgtEl>
                                          <p:spTgt spid="5"/>
                                        </p:tgtEl>
                                      </p:cBhvr>
                                    </p:animEffect>
                                    <p:anim calcmode="lin" valueType="num">
                                      <p:cBhvr>
                                        <p:cTn id="139" dur="1000" fill="hold"/>
                                        <p:tgtEl>
                                          <p:spTgt spid="5"/>
                                        </p:tgtEl>
                                        <p:attrNameLst>
                                          <p:attrName>ppt_x</p:attrName>
                                        </p:attrNameLst>
                                      </p:cBhvr>
                                      <p:tavLst>
                                        <p:tav tm="0">
                                          <p:val>
                                            <p:strVal val="#ppt_x"/>
                                          </p:val>
                                        </p:tav>
                                        <p:tav tm="100000">
                                          <p:val>
                                            <p:strVal val="#ppt_x"/>
                                          </p:val>
                                        </p:tav>
                                      </p:tavLst>
                                    </p:anim>
                                    <p:anim calcmode="lin" valueType="num">
                                      <p:cBhvr>
                                        <p:cTn id="140" dur="1000" fill="hold"/>
                                        <p:tgtEl>
                                          <p:spTgt spid="5"/>
                                        </p:tgtEl>
                                        <p:attrNameLst>
                                          <p:attrName>ppt_y</p:attrName>
                                        </p:attrNameLst>
                                      </p:cBhvr>
                                      <p:tavLst>
                                        <p:tav tm="0">
                                          <p:val>
                                            <p:strVal val="#ppt_y+.1"/>
                                          </p:val>
                                        </p:tav>
                                        <p:tav tm="100000">
                                          <p:val>
                                            <p:strVal val="#ppt_y"/>
                                          </p:val>
                                        </p:tav>
                                      </p:tavLst>
                                    </p:anim>
                                  </p:childTnLst>
                                </p:cTn>
                              </p:par>
                              <p:par>
                                <p:cTn id="141" presetID="42" presetClass="entr" presetSubtype="0" fill="hold" grpId="0" nodeType="withEffect">
                                  <p:stCondLst>
                                    <p:cond delay="0"/>
                                  </p:stCondLst>
                                  <p:childTnLst>
                                    <p:set>
                                      <p:cBhvr>
                                        <p:cTn id="142" dur="1" fill="hold">
                                          <p:stCondLst>
                                            <p:cond delay="0"/>
                                          </p:stCondLst>
                                        </p:cTn>
                                        <p:tgtEl>
                                          <p:spTgt spid="6"/>
                                        </p:tgtEl>
                                        <p:attrNameLst>
                                          <p:attrName>style.visibility</p:attrName>
                                        </p:attrNameLst>
                                      </p:cBhvr>
                                      <p:to>
                                        <p:strVal val="visible"/>
                                      </p:to>
                                    </p:set>
                                    <p:animEffect transition="in" filter="fade">
                                      <p:cBhvr>
                                        <p:cTn id="143" dur="1000"/>
                                        <p:tgtEl>
                                          <p:spTgt spid="6"/>
                                        </p:tgtEl>
                                      </p:cBhvr>
                                    </p:animEffect>
                                    <p:anim calcmode="lin" valueType="num">
                                      <p:cBhvr>
                                        <p:cTn id="144" dur="1000" fill="hold"/>
                                        <p:tgtEl>
                                          <p:spTgt spid="6"/>
                                        </p:tgtEl>
                                        <p:attrNameLst>
                                          <p:attrName>ppt_x</p:attrName>
                                        </p:attrNameLst>
                                      </p:cBhvr>
                                      <p:tavLst>
                                        <p:tav tm="0">
                                          <p:val>
                                            <p:strVal val="#ppt_x"/>
                                          </p:val>
                                        </p:tav>
                                        <p:tav tm="100000">
                                          <p:val>
                                            <p:strVal val="#ppt_x"/>
                                          </p:val>
                                        </p:tav>
                                      </p:tavLst>
                                    </p:anim>
                                    <p:anim calcmode="lin" valueType="num">
                                      <p:cBhvr>
                                        <p:cTn id="145" dur="1000" fill="hold"/>
                                        <p:tgtEl>
                                          <p:spTgt spid="6"/>
                                        </p:tgtEl>
                                        <p:attrNameLst>
                                          <p:attrName>ppt_y</p:attrName>
                                        </p:attrNameLst>
                                      </p:cBhvr>
                                      <p:tavLst>
                                        <p:tav tm="0">
                                          <p:val>
                                            <p:strVal val="#ppt_y+.1"/>
                                          </p:val>
                                        </p:tav>
                                        <p:tav tm="100000">
                                          <p:val>
                                            <p:strVal val="#ppt_y"/>
                                          </p:val>
                                        </p:tav>
                                      </p:tavLst>
                                    </p:anim>
                                  </p:childTnLst>
                                </p:cTn>
                              </p:par>
                              <p:par>
                                <p:cTn id="146" presetID="42" presetClass="entr" presetSubtype="0" fill="hold" nodeType="withEffect">
                                  <p:stCondLst>
                                    <p:cond delay="0"/>
                                  </p:stCondLst>
                                  <p:childTnLst>
                                    <p:set>
                                      <p:cBhvr>
                                        <p:cTn id="147" dur="1" fill="hold">
                                          <p:stCondLst>
                                            <p:cond delay="0"/>
                                          </p:stCondLst>
                                        </p:cTn>
                                        <p:tgtEl>
                                          <p:spTgt spid="4"/>
                                        </p:tgtEl>
                                        <p:attrNameLst>
                                          <p:attrName>style.visibility</p:attrName>
                                        </p:attrNameLst>
                                      </p:cBhvr>
                                      <p:to>
                                        <p:strVal val="visible"/>
                                      </p:to>
                                    </p:set>
                                    <p:animEffect transition="in" filter="fade">
                                      <p:cBhvr>
                                        <p:cTn id="148" dur="1000"/>
                                        <p:tgtEl>
                                          <p:spTgt spid="4"/>
                                        </p:tgtEl>
                                      </p:cBhvr>
                                    </p:animEffect>
                                    <p:anim calcmode="lin" valueType="num">
                                      <p:cBhvr>
                                        <p:cTn id="149" dur="1000" fill="hold"/>
                                        <p:tgtEl>
                                          <p:spTgt spid="4"/>
                                        </p:tgtEl>
                                        <p:attrNameLst>
                                          <p:attrName>ppt_x</p:attrName>
                                        </p:attrNameLst>
                                      </p:cBhvr>
                                      <p:tavLst>
                                        <p:tav tm="0">
                                          <p:val>
                                            <p:strVal val="#ppt_x"/>
                                          </p:val>
                                        </p:tav>
                                        <p:tav tm="100000">
                                          <p:val>
                                            <p:strVal val="#ppt_x"/>
                                          </p:val>
                                        </p:tav>
                                      </p:tavLst>
                                    </p:anim>
                                    <p:anim calcmode="lin" valueType="num">
                                      <p:cBhvr>
                                        <p:cTn id="150" dur="1000" fill="hold"/>
                                        <p:tgtEl>
                                          <p:spTgt spid="4"/>
                                        </p:tgtEl>
                                        <p:attrNameLst>
                                          <p:attrName>ppt_y</p:attrName>
                                        </p:attrNameLst>
                                      </p:cBhvr>
                                      <p:tavLst>
                                        <p:tav tm="0">
                                          <p:val>
                                            <p:strVal val="#ppt_y+.1"/>
                                          </p:val>
                                        </p:tav>
                                        <p:tav tm="100000">
                                          <p:val>
                                            <p:strVal val="#ppt_y"/>
                                          </p:val>
                                        </p:tav>
                                      </p:tavLst>
                                    </p:anim>
                                  </p:childTnLst>
                                </p:cTn>
                              </p:par>
                              <p:par>
                                <p:cTn id="151" presetID="42" presetClass="entr" presetSubtype="0" fill="hold" grpId="0" nodeType="withEffect">
                                  <p:stCondLst>
                                    <p:cond delay="0"/>
                                  </p:stCondLst>
                                  <p:childTnLst>
                                    <p:set>
                                      <p:cBhvr>
                                        <p:cTn id="152" dur="1" fill="hold">
                                          <p:stCondLst>
                                            <p:cond delay="0"/>
                                          </p:stCondLst>
                                        </p:cTn>
                                        <p:tgtEl>
                                          <p:spTgt spid="108"/>
                                        </p:tgtEl>
                                        <p:attrNameLst>
                                          <p:attrName>style.visibility</p:attrName>
                                        </p:attrNameLst>
                                      </p:cBhvr>
                                      <p:to>
                                        <p:strVal val="visible"/>
                                      </p:to>
                                    </p:set>
                                    <p:animEffect transition="in" filter="fade">
                                      <p:cBhvr>
                                        <p:cTn id="153" dur="1000"/>
                                        <p:tgtEl>
                                          <p:spTgt spid="108"/>
                                        </p:tgtEl>
                                      </p:cBhvr>
                                    </p:animEffect>
                                    <p:anim calcmode="lin" valueType="num">
                                      <p:cBhvr>
                                        <p:cTn id="154" dur="1000" fill="hold"/>
                                        <p:tgtEl>
                                          <p:spTgt spid="108"/>
                                        </p:tgtEl>
                                        <p:attrNameLst>
                                          <p:attrName>ppt_x</p:attrName>
                                        </p:attrNameLst>
                                      </p:cBhvr>
                                      <p:tavLst>
                                        <p:tav tm="0">
                                          <p:val>
                                            <p:strVal val="#ppt_x"/>
                                          </p:val>
                                        </p:tav>
                                        <p:tav tm="100000">
                                          <p:val>
                                            <p:strVal val="#ppt_x"/>
                                          </p:val>
                                        </p:tav>
                                      </p:tavLst>
                                    </p:anim>
                                    <p:anim calcmode="lin" valueType="num">
                                      <p:cBhvr>
                                        <p:cTn id="155" dur="1000" fill="hold"/>
                                        <p:tgtEl>
                                          <p:spTgt spid="108"/>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0"/>
                                  </p:stCondLst>
                                  <p:childTnLst>
                                    <p:set>
                                      <p:cBhvr>
                                        <p:cTn id="157" dur="1" fill="hold">
                                          <p:stCondLst>
                                            <p:cond delay="0"/>
                                          </p:stCondLst>
                                        </p:cTn>
                                        <p:tgtEl>
                                          <p:spTgt spid="109"/>
                                        </p:tgtEl>
                                        <p:attrNameLst>
                                          <p:attrName>style.visibility</p:attrName>
                                        </p:attrNameLst>
                                      </p:cBhvr>
                                      <p:to>
                                        <p:strVal val="visible"/>
                                      </p:to>
                                    </p:set>
                                    <p:animEffect transition="in" filter="fade">
                                      <p:cBhvr>
                                        <p:cTn id="158" dur="1000"/>
                                        <p:tgtEl>
                                          <p:spTgt spid="109"/>
                                        </p:tgtEl>
                                      </p:cBhvr>
                                    </p:animEffect>
                                    <p:anim calcmode="lin" valueType="num">
                                      <p:cBhvr>
                                        <p:cTn id="159" dur="1000" fill="hold"/>
                                        <p:tgtEl>
                                          <p:spTgt spid="109"/>
                                        </p:tgtEl>
                                        <p:attrNameLst>
                                          <p:attrName>ppt_x</p:attrName>
                                        </p:attrNameLst>
                                      </p:cBhvr>
                                      <p:tavLst>
                                        <p:tav tm="0">
                                          <p:val>
                                            <p:strVal val="#ppt_x"/>
                                          </p:val>
                                        </p:tav>
                                        <p:tav tm="100000">
                                          <p:val>
                                            <p:strVal val="#ppt_x"/>
                                          </p:val>
                                        </p:tav>
                                      </p:tavLst>
                                    </p:anim>
                                    <p:anim calcmode="lin" valueType="num">
                                      <p:cBhvr>
                                        <p:cTn id="160" dur="1000" fill="hold"/>
                                        <p:tgtEl>
                                          <p:spTgt spid="109"/>
                                        </p:tgtEl>
                                        <p:attrNameLst>
                                          <p:attrName>ppt_y</p:attrName>
                                        </p:attrNameLst>
                                      </p:cBhvr>
                                      <p:tavLst>
                                        <p:tav tm="0">
                                          <p:val>
                                            <p:strVal val="#ppt_y+.1"/>
                                          </p:val>
                                        </p:tav>
                                        <p:tav tm="100000">
                                          <p:val>
                                            <p:strVal val="#ppt_y"/>
                                          </p:val>
                                        </p:tav>
                                      </p:tavLst>
                                    </p:anim>
                                  </p:childTnLst>
                                </p:cTn>
                              </p:par>
                              <p:par>
                                <p:cTn id="161" presetID="42" presetClass="entr" presetSubtype="0" fill="hold" grpId="0" nodeType="withEffect">
                                  <p:stCondLst>
                                    <p:cond delay="0"/>
                                  </p:stCondLst>
                                  <p:childTnLst>
                                    <p:set>
                                      <p:cBhvr>
                                        <p:cTn id="162" dur="1" fill="hold">
                                          <p:stCondLst>
                                            <p:cond delay="0"/>
                                          </p:stCondLst>
                                        </p:cTn>
                                        <p:tgtEl>
                                          <p:spTgt spid="104"/>
                                        </p:tgtEl>
                                        <p:attrNameLst>
                                          <p:attrName>style.visibility</p:attrName>
                                        </p:attrNameLst>
                                      </p:cBhvr>
                                      <p:to>
                                        <p:strVal val="visible"/>
                                      </p:to>
                                    </p:set>
                                    <p:animEffect transition="in" filter="fade">
                                      <p:cBhvr>
                                        <p:cTn id="163" dur="1000"/>
                                        <p:tgtEl>
                                          <p:spTgt spid="104"/>
                                        </p:tgtEl>
                                      </p:cBhvr>
                                    </p:animEffect>
                                    <p:anim calcmode="lin" valueType="num">
                                      <p:cBhvr>
                                        <p:cTn id="164" dur="1000" fill="hold"/>
                                        <p:tgtEl>
                                          <p:spTgt spid="104"/>
                                        </p:tgtEl>
                                        <p:attrNameLst>
                                          <p:attrName>ppt_x</p:attrName>
                                        </p:attrNameLst>
                                      </p:cBhvr>
                                      <p:tavLst>
                                        <p:tav tm="0">
                                          <p:val>
                                            <p:strVal val="#ppt_x"/>
                                          </p:val>
                                        </p:tav>
                                        <p:tav tm="100000">
                                          <p:val>
                                            <p:strVal val="#ppt_x"/>
                                          </p:val>
                                        </p:tav>
                                      </p:tavLst>
                                    </p:anim>
                                    <p:anim calcmode="lin" valueType="num">
                                      <p:cBhvr>
                                        <p:cTn id="165"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0" grpId="0" animBg="1"/>
      <p:bldP spid="1981" grpId="0" animBg="1"/>
      <p:bldP spid="1982" grpId="0" animBg="1"/>
      <p:bldP spid="1983" grpId="0" animBg="1"/>
      <p:bldP spid="1985" grpId="0" animBg="1"/>
      <p:bldP spid="1986" grpId="0" animBg="1"/>
      <p:bldP spid="1987" grpId="0" animBg="1"/>
      <p:bldP spid="1988" grpId="0"/>
      <p:bldP spid="1998" grpId="0"/>
      <p:bldP spid="1999" grpId="0" animBg="1"/>
      <p:bldP spid="2000" grpId="0"/>
      <p:bldP spid="2001" grpId="0" animBg="1"/>
      <p:bldP spid="2002" grpId="0"/>
      <p:bldP spid="2003" grpId="0" animBg="1"/>
      <p:bldP spid="2004" grpId="0"/>
      <p:bldP spid="2005" grpId="0"/>
      <p:bldP spid="2006" grpId="0"/>
      <p:bldP spid="2032" grpId="0"/>
      <p:bldP spid="2036" grpId="0" animBg="1"/>
      <p:bldP spid="2038" grpId="0"/>
      <p:bldP spid="2039" grpId="0" animBg="1"/>
      <p:bldP spid="104" grpId="0" animBg="1"/>
      <p:bldP spid="6" grpId="0"/>
      <p:bldP spid="108" grpId="0"/>
      <p:bldP spid="10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8981" y="258452"/>
            <a:ext cx="8587821" cy="731647"/>
          </a:xfrm>
        </p:spPr>
        <p:txBody>
          <a:bodyPr/>
          <a:lstStyle/>
          <a:p>
            <a:r>
              <a:rPr lang="en-US" sz="2700" dirty="0">
                <a:latin typeface="CiscoSansTT ExtraLight" panose="020B0303020201020303" pitchFamily="34" charset="0"/>
                <a:ea typeface="CiscoSansTT ExtraLight" charset="0"/>
                <a:cs typeface="CiscoSansTT ExtraLight" charset="0"/>
              </a:rPr>
              <a:t>What differentiates Cisco Next-Generation Firewalls?</a:t>
            </a:r>
            <a:endParaRPr lang="en-US" sz="2400" dirty="0">
              <a:latin typeface="CiscoSansTT ExtraLight" panose="020B0303020201020303" pitchFamily="34" charset="0"/>
              <a:ea typeface="CiscoSansTT ExtraLight" charset="0"/>
              <a:cs typeface="CiscoSansTT ExtraLight" charset="0"/>
            </a:endParaRPr>
          </a:p>
        </p:txBody>
      </p:sp>
      <p:sp>
        <p:nvSpPr>
          <p:cNvPr id="56" name="Rectangle 55"/>
          <p:cNvSpPr/>
          <p:nvPr/>
        </p:nvSpPr>
        <p:spPr>
          <a:xfrm>
            <a:off x="7436648" y="3071866"/>
            <a:ext cx="1391026" cy="51984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91295" fontAlgn="base">
              <a:spcBef>
                <a:spcPct val="0"/>
              </a:spcBef>
              <a:spcAft>
                <a:spcPts val="293"/>
              </a:spcAft>
              <a:defRPr/>
            </a:pPr>
            <a:r>
              <a:rPr lang="en-US" sz="1600" kern="0" dirty="0">
                <a:solidFill>
                  <a:schemeClr val="tx1"/>
                </a:solidFill>
                <a:latin typeface="CiscoSansTT ExtraLight" panose="020B0303020201020303" pitchFamily="34" charset="0"/>
                <a:ea typeface="CiscoSansTT Light" charset="0"/>
                <a:cs typeface="CiscoSansTT Light" charset="0"/>
              </a:rPr>
              <a:t>Integrated Security Architecture</a:t>
            </a:r>
          </a:p>
        </p:txBody>
      </p:sp>
      <p:sp>
        <p:nvSpPr>
          <p:cNvPr id="72" name="Rectangle 71"/>
          <p:cNvSpPr/>
          <p:nvPr/>
        </p:nvSpPr>
        <p:spPr>
          <a:xfrm>
            <a:off x="5622525" y="3071866"/>
            <a:ext cx="1555610" cy="51984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91295" fontAlgn="base">
              <a:spcBef>
                <a:spcPct val="0"/>
              </a:spcBef>
              <a:spcAft>
                <a:spcPts val="293"/>
              </a:spcAft>
              <a:defRPr/>
            </a:pPr>
            <a:r>
              <a:rPr lang="en-US" sz="1600" kern="0" dirty="0">
                <a:solidFill>
                  <a:schemeClr val="tx1"/>
                </a:solidFill>
                <a:latin typeface="CiscoSansTT ExtraLight" panose="020B0303020201020303" pitchFamily="34" charset="0"/>
                <a:ea typeface="CiscoSansTT Light" charset="0"/>
                <a:cs typeface="CiscoSansTT Light" charset="0"/>
              </a:rPr>
              <a:t>Cisco </a:t>
            </a:r>
            <a:r>
              <a:rPr lang="en-US" sz="1600" kern="0" dirty="0" err="1">
                <a:solidFill>
                  <a:schemeClr val="tx1"/>
                </a:solidFill>
                <a:latin typeface="CiscoSansTT ExtraLight" panose="020B0303020201020303" pitchFamily="34" charset="0"/>
                <a:ea typeface="CiscoSansTT Light" charset="0"/>
                <a:cs typeface="CiscoSansTT Light" charset="0"/>
              </a:rPr>
              <a:t>Talos</a:t>
            </a:r>
            <a:r>
              <a:rPr lang="en-US" sz="1600" kern="0" dirty="0">
                <a:solidFill>
                  <a:schemeClr val="tx1"/>
                </a:solidFill>
                <a:latin typeface="CiscoSansTT ExtraLight" panose="020B0303020201020303" pitchFamily="34" charset="0"/>
                <a:ea typeface="CiscoSansTT Light" charset="0"/>
                <a:cs typeface="CiscoSansTT Light" charset="0"/>
              </a:rPr>
              <a:t> Threat Intelligence</a:t>
            </a:r>
          </a:p>
        </p:txBody>
      </p:sp>
      <p:sp>
        <p:nvSpPr>
          <p:cNvPr id="85" name="Rectangle 84"/>
          <p:cNvSpPr/>
          <p:nvPr/>
        </p:nvSpPr>
        <p:spPr>
          <a:xfrm>
            <a:off x="377636" y="3122425"/>
            <a:ext cx="1391026" cy="4187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91295" fontAlgn="base">
              <a:spcBef>
                <a:spcPct val="0"/>
              </a:spcBef>
              <a:spcAft>
                <a:spcPts val="293"/>
              </a:spcAft>
              <a:defRPr/>
            </a:pPr>
            <a:r>
              <a:rPr lang="en-US" sz="1600" dirty="0">
                <a:solidFill>
                  <a:schemeClr val="tx1"/>
                </a:solidFill>
                <a:latin typeface="CiscoSansTT ExtraLight" panose="020B0303020201020303" pitchFamily="34" charset="0"/>
                <a:ea typeface="CiscoSansTT ExtraLight" charset="0"/>
                <a:cs typeface="CiscoSansTT ExtraLight" charset="0"/>
              </a:rPr>
              <a:t>Stop Threats</a:t>
            </a:r>
          </a:p>
        </p:txBody>
      </p:sp>
      <p:sp>
        <p:nvSpPr>
          <p:cNvPr id="50" name="Rectangle 49"/>
          <p:cNvSpPr/>
          <p:nvPr/>
        </p:nvSpPr>
        <p:spPr>
          <a:xfrm>
            <a:off x="2064375" y="3071866"/>
            <a:ext cx="1555610" cy="51984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91295" fontAlgn="base">
              <a:spcBef>
                <a:spcPct val="0"/>
              </a:spcBef>
              <a:spcAft>
                <a:spcPts val="293"/>
              </a:spcAft>
              <a:defRPr/>
            </a:pPr>
            <a:r>
              <a:rPr lang="en-US" sz="1600" dirty="0">
                <a:solidFill>
                  <a:schemeClr val="tx1"/>
                </a:solidFill>
                <a:latin typeface="CiscoSansTT ExtraLight" panose="020B0303020201020303" pitchFamily="34" charset="0"/>
                <a:ea typeface="CiscoSansTT Light" charset="0"/>
                <a:cs typeface="CiscoSansTT Light" charset="0"/>
              </a:rPr>
              <a:t>Network Visibil</a:t>
            </a:r>
            <a:r>
              <a:rPr lang="en-US" sz="1600" kern="0" dirty="0">
                <a:solidFill>
                  <a:schemeClr val="tx1"/>
                </a:solidFill>
                <a:latin typeface="CiscoSansTT ExtraLight" panose="020B0303020201020303" pitchFamily="34" charset="0"/>
                <a:ea typeface="CiscoSansTT Light" charset="0"/>
                <a:cs typeface="CiscoSansTT Light" charset="0"/>
              </a:rPr>
              <a:t>ity and Analysis</a:t>
            </a:r>
          </a:p>
        </p:txBody>
      </p:sp>
      <p:sp>
        <p:nvSpPr>
          <p:cNvPr id="131" name="Rectangle 130"/>
          <p:cNvSpPr/>
          <p:nvPr/>
        </p:nvSpPr>
        <p:spPr>
          <a:xfrm>
            <a:off x="3939943" y="3071866"/>
            <a:ext cx="1390872" cy="51984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91295" fontAlgn="base">
              <a:spcBef>
                <a:spcPct val="0"/>
              </a:spcBef>
              <a:spcAft>
                <a:spcPts val="293"/>
              </a:spcAft>
              <a:defRPr/>
            </a:pPr>
            <a:r>
              <a:rPr lang="en-US" sz="1600" kern="0" dirty="0">
                <a:solidFill>
                  <a:schemeClr val="tx1"/>
                </a:solidFill>
                <a:latin typeface="CiscoSansTT ExtraLight" panose="020B0303020201020303" pitchFamily="34" charset="0"/>
                <a:ea typeface="CiscoSansTT Light" charset="0"/>
                <a:cs typeface="CiscoSansTT Light" charset="0"/>
              </a:rPr>
              <a:t>Performance and Hardware Design</a:t>
            </a: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131" y="1828818"/>
            <a:ext cx="991743" cy="991743"/>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4641" y="1870222"/>
            <a:ext cx="908934" cy="908934"/>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4973" y="1870365"/>
            <a:ext cx="908648" cy="908648"/>
          </a:xfrm>
          <a:prstGeom prst="rect">
            <a:avLst/>
          </a:prstGeom>
        </p:spPr>
      </p:pic>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8720" y="1870222"/>
            <a:ext cx="908934" cy="908934"/>
          </a:xfrm>
          <a:prstGeom prst="rect">
            <a:avLst/>
          </a:prstGeom>
        </p:spPr>
      </p:pic>
      <p:grpSp>
        <p:nvGrpSpPr>
          <p:cNvPr id="2" name="Group 1"/>
          <p:cNvGrpSpPr/>
          <p:nvPr/>
        </p:nvGrpSpPr>
        <p:grpSpPr>
          <a:xfrm>
            <a:off x="5995234" y="1881407"/>
            <a:ext cx="886565" cy="886564"/>
            <a:chOff x="5995234" y="2009498"/>
            <a:chExt cx="886565" cy="886564"/>
          </a:xfrm>
        </p:grpSpPr>
        <p:sp>
          <p:nvSpPr>
            <p:cNvPr id="58" name="Oval 5"/>
            <p:cNvSpPr>
              <a:spLocks noChangeAspect="1" noChangeArrowheads="1"/>
            </p:cNvSpPr>
            <p:nvPr/>
          </p:nvSpPr>
          <p:spPr bwMode="auto">
            <a:xfrm>
              <a:off x="5995234" y="2009498"/>
              <a:ext cx="886565" cy="88656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9" name="Group 38"/>
            <p:cNvGrpSpPr>
              <a:grpSpLocks noChangeAspect="1"/>
            </p:cNvGrpSpPr>
            <p:nvPr/>
          </p:nvGrpSpPr>
          <p:grpSpPr>
            <a:xfrm>
              <a:off x="6154923" y="2157277"/>
              <a:ext cx="570291" cy="591006"/>
              <a:chOff x="3492667" y="1426585"/>
              <a:chExt cx="467986" cy="484985"/>
            </a:xfrm>
            <a:solidFill>
              <a:schemeClr val="tx1"/>
            </a:solidFill>
          </p:grpSpPr>
          <p:sp>
            <p:nvSpPr>
              <p:cNvPr id="40" name="Freeform 597"/>
              <p:cNvSpPr>
                <a:spLocks noEditPoints="1"/>
              </p:cNvSpPr>
              <p:nvPr/>
            </p:nvSpPr>
            <p:spPr bwMode="auto">
              <a:xfrm>
                <a:off x="3492667" y="1426585"/>
                <a:ext cx="221993" cy="484985"/>
              </a:xfrm>
              <a:custGeom>
                <a:avLst/>
                <a:gdLst>
                  <a:gd name="T0" fmla="*/ 69 w 94"/>
                  <a:gd name="T1" fmla="*/ 0 h 205"/>
                  <a:gd name="T2" fmla="*/ 47 w 94"/>
                  <a:gd name="T3" fmla="*/ 11 h 205"/>
                  <a:gd name="T4" fmla="*/ 22 w 94"/>
                  <a:gd name="T5" fmla="*/ 38 h 205"/>
                  <a:gd name="T6" fmla="*/ 10 w 94"/>
                  <a:gd name="T7" fmla="*/ 67 h 205"/>
                  <a:gd name="T8" fmla="*/ 0 w 94"/>
                  <a:gd name="T9" fmla="*/ 90 h 205"/>
                  <a:gd name="T10" fmla="*/ 0 w 94"/>
                  <a:gd name="T11" fmla="*/ 91 h 205"/>
                  <a:gd name="T12" fmla="*/ 2 w 94"/>
                  <a:gd name="T13" fmla="*/ 99 h 205"/>
                  <a:gd name="T14" fmla="*/ 4 w 94"/>
                  <a:gd name="T15" fmla="*/ 105 h 205"/>
                  <a:gd name="T16" fmla="*/ 7 w 94"/>
                  <a:gd name="T17" fmla="*/ 137 h 205"/>
                  <a:gd name="T18" fmla="*/ 21 w 94"/>
                  <a:gd name="T19" fmla="*/ 171 h 205"/>
                  <a:gd name="T20" fmla="*/ 23 w 94"/>
                  <a:gd name="T21" fmla="*/ 179 h 205"/>
                  <a:gd name="T22" fmla="*/ 53 w 94"/>
                  <a:gd name="T23" fmla="*/ 194 h 205"/>
                  <a:gd name="T24" fmla="*/ 88 w 94"/>
                  <a:gd name="T25" fmla="*/ 199 h 205"/>
                  <a:gd name="T26" fmla="*/ 94 w 94"/>
                  <a:gd name="T27" fmla="*/ 27 h 205"/>
                  <a:gd name="T28" fmla="*/ 70 w 94"/>
                  <a:gd name="T29" fmla="*/ 48 h 205"/>
                  <a:gd name="T30" fmla="*/ 86 w 94"/>
                  <a:gd name="T31" fmla="*/ 53 h 205"/>
                  <a:gd name="T32" fmla="*/ 47 w 94"/>
                  <a:gd name="T33" fmla="*/ 103 h 205"/>
                  <a:gd name="T34" fmla="*/ 29 w 94"/>
                  <a:gd name="T35" fmla="*/ 84 h 205"/>
                  <a:gd name="T36" fmla="*/ 46 w 94"/>
                  <a:gd name="T37" fmla="*/ 112 h 205"/>
                  <a:gd name="T38" fmla="*/ 86 w 94"/>
                  <a:gd name="T39" fmla="*/ 137 h 205"/>
                  <a:gd name="T40" fmla="*/ 39 w 94"/>
                  <a:gd name="T41" fmla="*/ 160 h 205"/>
                  <a:gd name="T42" fmla="*/ 48 w 94"/>
                  <a:gd name="T43" fmla="*/ 160 h 205"/>
                  <a:gd name="T44" fmla="*/ 86 w 94"/>
                  <a:gd name="T45" fmla="*/ 146 h 205"/>
                  <a:gd name="T46" fmla="*/ 74 w 94"/>
                  <a:gd name="T47" fmla="*/ 197 h 205"/>
                  <a:gd name="T48" fmla="*/ 72 w 94"/>
                  <a:gd name="T49" fmla="*/ 169 h 205"/>
                  <a:gd name="T50" fmla="*/ 64 w 94"/>
                  <a:gd name="T51" fmla="*/ 157 h 205"/>
                  <a:gd name="T52" fmla="*/ 62 w 94"/>
                  <a:gd name="T53" fmla="*/ 162 h 205"/>
                  <a:gd name="T54" fmla="*/ 54 w 94"/>
                  <a:gd name="T55" fmla="*/ 184 h 205"/>
                  <a:gd name="T56" fmla="*/ 46 w 94"/>
                  <a:gd name="T57" fmla="*/ 185 h 205"/>
                  <a:gd name="T58" fmla="*/ 30 w 94"/>
                  <a:gd name="T59" fmla="*/ 168 h 205"/>
                  <a:gd name="T60" fmla="*/ 13 w 94"/>
                  <a:gd name="T61" fmla="*/ 147 h 205"/>
                  <a:gd name="T62" fmla="*/ 15 w 94"/>
                  <a:gd name="T63" fmla="*/ 132 h 205"/>
                  <a:gd name="T64" fmla="*/ 13 w 94"/>
                  <a:gd name="T65" fmla="*/ 108 h 205"/>
                  <a:gd name="T66" fmla="*/ 8 w 94"/>
                  <a:gd name="T67" fmla="*/ 89 h 205"/>
                  <a:gd name="T68" fmla="*/ 48 w 94"/>
                  <a:gd name="T69" fmla="*/ 88 h 205"/>
                  <a:gd name="T70" fmla="*/ 56 w 94"/>
                  <a:gd name="T71" fmla="*/ 91 h 205"/>
                  <a:gd name="T72" fmla="*/ 28 w 94"/>
                  <a:gd name="T73" fmla="*/ 61 h 205"/>
                  <a:gd name="T74" fmla="*/ 17 w 94"/>
                  <a:gd name="T75" fmla="*/ 59 h 205"/>
                  <a:gd name="T76" fmla="*/ 31 w 94"/>
                  <a:gd name="T77" fmla="*/ 40 h 205"/>
                  <a:gd name="T78" fmla="*/ 31 w 94"/>
                  <a:gd name="T79" fmla="*/ 34 h 205"/>
                  <a:gd name="T80" fmla="*/ 47 w 94"/>
                  <a:gd name="T81" fmla="*/ 20 h 205"/>
                  <a:gd name="T82" fmla="*/ 68 w 94"/>
                  <a:gd name="T83" fmla="*/ 31 h 205"/>
                  <a:gd name="T84" fmla="*/ 57 w 94"/>
                  <a:gd name="T85" fmla="*/ 13 h 205"/>
                  <a:gd name="T86" fmla="*/ 86 w 94"/>
                  <a:gd name="T87" fmla="*/ 27 h 205"/>
                  <a:gd name="T88" fmla="*/ 75 w 94"/>
                  <a:gd name="T89" fmla="*/ 4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87" y="7"/>
                    </a:moveTo>
                    <a:cubicBezTo>
                      <a:pt x="82" y="2"/>
                      <a:pt x="76" y="0"/>
                      <a:pt x="69" y="0"/>
                    </a:cubicBezTo>
                    <a:cubicBezTo>
                      <a:pt x="60" y="0"/>
                      <a:pt x="52" y="4"/>
                      <a:pt x="47" y="11"/>
                    </a:cubicBezTo>
                    <a:cubicBezTo>
                      <a:pt x="47" y="11"/>
                      <a:pt x="47" y="11"/>
                      <a:pt x="47" y="11"/>
                    </a:cubicBezTo>
                    <a:cubicBezTo>
                      <a:pt x="33" y="11"/>
                      <a:pt x="22" y="22"/>
                      <a:pt x="22" y="36"/>
                    </a:cubicBezTo>
                    <a:cubicBezTo>
                      <a:pt x="22" y="37"/>
                      <a:pt x="22" y="37"/>
                      <a:pt x="22" y="38"/>
                    </a:cubicBezTo>
                    <a:cubicBezTo>
                      <a:pt x="14" y="41"/>
                      <a:pt x="8" y="50"/>
                      <a:pt x="8" y="59"/>
                    </a:cubicBezTo>
                    <a:cubicBezTo>
                      <a:pt x="8" y="62"/>
                      <a:pt x="9" y="64"/>
                      <a:pt x="10" y="67"/>
                    </a:cubicBezTo>
                    <a:cubicBezTo>
                      <a:pt x="3" y="73"/>
                      <a:pt x="0" y="81"/>
                      <a:pt x="0" y="89"/>
                    </a:cubicBezTo>
                    <a:cubicBezTo>
                      <a:pt x="0" y="90"/>
                      <a:pt x="0" y="90"/>
                      <a:pt x="0" y="90"/>
                    </a:cubicBezTo>
                    <a:cubicBezTo>
                      <a:pt x="0" y="90"/>
                      <a:pt x="0" y="90"/>
                      <a:pt x="0" y="90"/>
                    </a:cubicBezTo>
                    <a:cubicBezTo>
                      <a:pt x="0" y="91"/>
                      <a:pt x="0" y="91"/>
                      <a:pt x="0" y="91"/>
                    </a:cubicBezTo>
                    <a:cubicBezTo>
                      <a:pt x="0" y="91"/>
                      <a:pt x="0" y="91"/>
                      <a:pt x="0" y="91"/>
                    </a:cubicBezTo>
                    <a:cubicBezTo>
                      <a:pt x="0" y="94"/>
                      <a:pt x="1" y="97"/>
                      <a:pt x="2" y="99"/>
                    </a:cubicBezTo>
                    <a:cubicBezTo>
                      <a:pt x="2" y="100"/>
                      <a:pt x="2" y="100"/>
                      <a:pt x="2" y="100"/>
                    </a:cubicBezTo>
                    <a:cubicBezTo>
                      <a:pt x="3" y="102"/>
                      <a:pt x="3" y="103"/>
                      <a:pt x="4" y="105"/>
                    </a:cubicBezTo>
                    <a:cubicBezTo>
                      <a:pt x="1" y="109"/>
                      <a:pt x="0" y="114"/>
                      <a:pt x="0" y="120"/>
                    </a:cubicBezTo>
                    <a:cubicBezTo>
                      <a:pt x="0" y="126"/>
                      <a:pt x="2" y="132"/>
                      <a:pt x="7" y="137"/>
                    </a:cubicBezTo>
                    <a:cubicBezTo>
                      <a:pt x="5" y="140"/>
                      <a:pt x="5" y="143"/>
                      <a:pt x="5" y="147"/>
                    </a:cubicBezTo>
                    <a:cubicBezTo>
                      <a:pt x="5" y="157"/>
                      <a:pt x="11" y="167"/>
                      <a:pt x="21" y="171"/>
                    </a:cubicBezTo>
                    <a:cubicBezTo>
                      <a:pt x="21" y="174"/>
                      <a:pt x="22" y="176"/>
                      <a:pt x="23" y="178"/>
                    </a:cubicBezTo>
                    <a:cubicBezTo>
                      <a:pt x="23" y="179"/>
                      <a:pt x="23" y="179"/>
                      <a:pt x="23" y="179"/>
                    </a:cubicBezTo>
                    <a:cubicBezTo>
                      <a:pt x="27" y="188"/>
                      <a:pt x="36" y="194"/>
                      <a:pt x="46" y="194"/>
                    </a:cubicBezTo>
                    <a:cubicBezTo>
                      <a:pt x="48" y="194"/>
                      <a:pt x="51" y="194"/>
                      <a:pt x="53" y="194"/>
                    </a:cubicBezTo>
                    <a:cubicBezTo>
                      <a:pt x="58" y="201"/>
                      <a:pt x="65" y="205"/>
                      <a:pt x="74" y="205"/>
                    </a:cubicBezTo>
                    <a:cubicBezTo>
                      <a:pt x="80" y="205"/>
                      <a:pt x="84" y="203"/>
                      <a:pt x="88" y="199"/>
                    </a:cubicBezTo>
                    <a:cubicBezTo>
                      <a:pt x="93" y="195"/>
                      <a:pt x="94" y="189"/>
                      <a:pt x="94" y="183"/>
                    </a:cubicBezTo>
                    <a:cubicBezTo>
                      <a:pt x="94" y="27"/>
                      <a:pt x="94" y="27"/>
                      <a:pt x="94" y="27"/>
                    </a:cubicBezTo>
                    <a:cubicBezTo>
                      <a:pt x="94" y="19"/>
                      <a:pt x="92" y="12"/>
                      <a:pt x="87" y="7"/>
                    </a:cubicBezTo>
                    <a:close/>
                    <a:moveTo>
                      <a:pt x="70" y="48"/>
                    </a:moveTo>
                    <a:cubicBezTo>
                      <a:pt x="70" y="51"/>
                      <a:pt x="72" y="53"/>
                      <a:pt x="75" y="53"/>
                    </a:cubicBezTo>
                    <a:cubicBezTo>
                      <a:pt x="86" y="53"/>
                      <a:pt x="86" y="53"/>
                      <a:pt x="86" y="53"/>
                    </a:cubicBezTo>
                    <a:cubicBezTo>
                      <a:pt x="86" y="103"/>
                      <a:pt x="86" y="103"/>
                      <a:pt x="86" y="103"/>
                    </a:cubicBezTo>
                    <a:cubicBezTo>
                      <a:pt x="86" y="103"/>
                      <a:pt x="55" y="103"/>
                      <a:pt x="47" y="103"/>
                    </a:cubicBezTo>
                    <a:cubicBezTo>
                      <a:pt x="40" y="103"/>
                      <a:pt x="33" y="97"/>
                      <a:pt x="33" y="89"/>
                    </a:cubicBezTo>
                    <a:cubicBezTo>
                      <a:pt x="33" y="86"/>
                      <a:pt x="31" y="84"/>
                      <a:pt x="29" y="84"/>
                    </a:cubicBezTo>
                    <a:cubicBezTo>
                      <a:pt x="26" y="84"/>
                      <a:pt x="25" y="86"/>
                      <a:pt x="25" y="89"/>
                    </a:cubicBezTo>
                    <a:cubicBezTo>
                      <a:pt x="25" y="101"/>
                      <a:pt x="35" y="112"/>
                      <a:pt x="46" y="112"/>
                    </a:cubicBezTo>
                    <a:cubicBezTo>
                      <a:pt x="58" y="112"/>
                      <a:pt x="86" y="113"/>
                      <a:pt x="86" y="113"/>
                    </a:cubicBezTo>
                    <a:cubicBezTo>
                      <a:pt x="86" y="137"/>
                      <a:pt x="86" y="137"/>
                      <a:pt x="86" y="137"/>
                    </a:cubicBezTo>
                    <a:cubicBezTo>
                      <a:pt x="86" y="137"/>
                      <a:pt x="75" y="137"/>
                      <a:pt x="62" y="137"/>
                    </a:cubicBezTo>
                    <a:cubicBezTo>
                      <a:pt x="49" y="137"/>
                      <a:pt x="39" y="147"/>
                      <a:pt x="39" y="160"/>
                    </a:cubicBezTo>
                    <a:cubicBezTo>
                      <a:pt x="39" y="162"/>
                      <a:pt x="41" y="164"/>
                      <a:pt x="44" y="164"/>
                    </a:cubicBezTo>
                    <a:cubicBezTo>
                      <a:pt x="46" y="164"/>
                      <a:pt x="48" y="162"/>
                      <a:pt x="48" y="160"/>
                    </a:cubicBezTo>
                    <a:cubicBezTo>
                      <a:pt x="48" y="152"/>
                      <a:pt x="54" y="146"/>
                      <a:pt x="62" y="146"/>
                    </a:cubicBezTo>
                    <a:cubicBezTo>
                      <a:pt x="70" y="146"/>
                      <a:pt x="86" y="146"/>
                      <a:pt x="86" y="146"/>
                    </a:cubicBezTo>
                    <a:cubicBezTo>
                      <a:pt x="86" y="183"/>
                      <a:pt x="86" y="183"/>
                      <a:pt x="86" y="183"/>
                    </a:cubicBezTo>
                    <a:cubicBezTo>
                      <a:pt x="86" y="191"/>
                      <a:pt x="80" y="197"/>
                      <a:pt x="74" y="197"/>
                    </a:cubicBezTo>
                    <a:cubicBezTo>
                      <a:pt x="68" y="197"/>
                      <a:pt x="64" y="194"/>
                      <a:pt x="60" y="190"/>
                    </a:cubicBezTo>
                    <a:cubicBezTo>
                      <a:pt x="67" y="185"/>
                      <a:pt x="72" y="177"/>
                      <a:pt x="72" y="169"/>
                    </a:cubicBezTo>
                    <a:cubicBezTo>
                      <a:pt x="72" y="165"/>
                      <a:pt x="71" y="162"/>
                      <a:pt x="70" y="159"/>
                    </a:cubicBezTo>
                    <a:cubicBezTo>
                      <a:pt x="69" y="157"/>
                      <a:pt x="66" y="156"/>
                      <a:pt x="64" y="157"/>
                    </a:cubicBezTo>
                    <a:cubicBezTo>
                      <a:pt x="63" y="157"/>
                      <a:pt x="62" y="158"/>
                      <a:pt x="62" y="159"/>
                    </a:cubicBezTo>
                    <a:cubicBezTo>
                      <a:pt x="61" y="160"/>
                      <a:pt x="61" y="161"/>
                      <a:pt x="62" y="162"/>
                    </a:cubicBezTo>
                    <a:cubicBezTo>
                      <a:pt x="63" y="164"/>
                      <a:pt x="63" y="167"/>
                      <a:pt x="63" y="169"/>
                    </a:cubicBezTo>
                    <a:cubicBezTo>
                      <a:pt x="63" y="175"/>
                      <a:pt x="59" y="181"/>
                      <a:pt x="54" y="184"/>
                    </a:cubicBezTo>
                    <a:cubicBezTo>
                      <a:pt x="53" y="184"/>
                      <a:pt x="53" y="184"/>
                      <a:pt x="53" y="184"/>
                    </a:cubicBezTo>
                    <a:cubicBezTo>
                      <a:pt x="51" y="185"/>
                      <a:pt x="49" y="185"/>
                      <a:pt x="46" y="185"/>
                    </a:cubicBezTo>
                    <a:cubicBezTo>
                      <a:pt x="37" y="185"/>
                      <a:pt x="30" y="178"/>
                      <a:pt x="30" y="169"/>
                    </a:cubicBezTo>
                    <a:cubicBezTo>
                      <a:pt x="30" y="168"/>
                      <a:pt x="30" y="168"/>
                      <a:pt x="30" y="168"/>
                    </a:cubicBezTo>
                    <a:cubicBezTo>
                      <a:pt x="30" y="166"/>
                      <a:pt x="28" y="164"/>
                      <a:pt x="26" y="164"/>
                    </a:cubicBezTo>
                    <a:cubicBezTo>
                      <a:pt x="19" y="162"/>
                      <a:pt x="13" y="154"/>
                      <a:pt x="13" y="147"/>
                    </a:cubicBezTo>
                    <a:cubicBezTo>
                      <a:pt x="13" y="144"/>
                      <a:pt x="14" y="141"/>
                      <a:pt x="16" y="138"/>
                    </a:cubicBezTo>
                    <a:cubicBezTo>
                      <a:pt x="17" y="136"/>
                      <a:pt x="16" y="134"/>
                      <a:pt x="15" y="132"/>
                    </a:cubicBezTo>
                    <a:cubicBezTo>
                      <a:pt x="11" y="129"/>
                      <a:pt x="8" y="125"/>
                      <a:pt x="8" y="120"/>
                    </a:cubicBezTo>
                    <a:cubicBezTo>
                      <a:pt x="8" y="115"/>
                      <a:pt x="10" y="111"/>
                      <a:pt x="13" y="108"/>
                    </a:cubicBezTo>
                    <a:cubicBezTo>
                      <a:pt x="15" y="106"/>
                      <a:pt x="15" y="104"/>
                      <a:pt x="13" y="102"/>
                    </a:cubicBezTo>
                    <a:cubicBezTo>
                      <a:pt x="10" y="99"/>
                      <a:pt x="8" y="94"/>
                      <a:pt x="8" y="89"/>
                    </a:cubicBezTo>
                    <a:cubicBezTo>
                      <a:pt x="8" y="78"/>
                      <a:pt x="17" y="69"/>
                      <a:pt x="28" y="69"/>
                    </a:cubicBezTo>
                    <a:cubicBezTo>
                      <a:pt x="39" y="69"/>
                      <a:pt x="48" y="78"/>
                      <a:pt x="48" y="88"/>
                    </a:cubicBezTo>
                    <a:cubicBezTo>
                      <a:pt x="49" y="91"/>
                      <a:pt x="51" y="92"/>
                      <a:pt x="53" y="92"/>
                    </a:cubicBezTo>
                    <a:cubicBezTo>
                      <a:pt x="54" y="92"/>
                      <a:pt x="55" y="92"/>
                      <a:pt x="56" y="91"/>
                    </a:cubicBezTo>
                    <a:cubicBezTo>
                      <a:pt x="57" y="90"/>
                      <a:pt x="57" y="89"/>
                      <a:pt x="57" y="88"/>
                    </a:cubicBezTo>
                    <a:cubicBezTo>
                      <a:pt x="56" y="72"/>
                      <a:pt x="44" y="61"/>
                      <a:pt x="28" y="61"/>
                    </a:cubicBezTo>
                    <a:cubicBezTo>
                      <a:pt x="25" y="61"/>
                      <a:pt x="21" y="61"/>
                      <a:pt x="18" y="63"/>
                    </a:cubicBezTo>
                    <a:cubicBezTo>
                      <a:pt x="17" y="61"/>
                      <a:pt x="17" y="60"/>
                      <a:pt x="17" y="59"/>
                    </a:cubicBezTo>
                    <a:cubicBezTo>
                      <a:pt x="17" y="52"/>
                      <a:pt x="21" y="47"/>
                      <a:pt x="28" y="45"/>
                    </a:cubicBezTo>
                    <a:cubicBezTo>
                      <a:pt x="30" y="44"/>
                      <a:pt x="31" y="42"/>
                      <a:pt x="31" y="40"/>
                    </a:cubicBezTo>
                    <a:cubicBezTo>
                      <a:pt x="31" y="39"/>
                      <a:pt x="30" y="38"/>
                      <a:pt x="30" y="36"/>
                    </a:cubicBezTo>
                    <a:cubicBezTo>
                      <a:pt x="30" y="36"/>
                      <a:pt x="31" y="35"/>
                      <a:pt x="31" y="34"/>
                    </a:cubicBezTo>
                    <a:cubicBezTo>
                      <a:pt x="31" y="34"/>
                      <a:pt x="31" y="34"/>
                      <a:pt x="31" y="34"/>
                    </a:cubicBezTo>
                    <a:cubicBezTo>
                      <a:pt x="32" y="26"/>
                      <a:pt x="39" y="20"/>
                      <a:pt x="47" y="20"/>
                    </a:cubicBezTo>
                    <a:cubicBezTo>
                      <a:pt x="53" y="20"/>
                      <a:pt x="59" y="23"/>
                      <a:pt x="62" y="29"/>
                    </a:cubicBezTo>
                    <a:cubicBezTo>
                      <a:pt x="63" y="31"/>
                      <a:pt x="66" y="32"/>
                      <a:pt x="68" y="31"/>
                    </a:cubicBezTo>
                    <a:cubicBezTo>
                      <a:pt x="70" y="30"/>
                      <a:pt x="71" y="27"/>
                      <a:pt x="70" y="25"/>
                    </a:cubicBezTo>
                    <a:cubicBezTo>
                      <a:pt x="67" y="20"/>
                      <a:pt x="62" y="15"/>
                      <a:pt x="57" y="13"/>
                    </a:cubicBezTo>
                    <a:cubicBezTo>
                      <a:pt x="60" y="10"/>
                      <a:pt x="64" y="8"/>
                      <a:pt x="69" y="8"/>
                    </a:cubicBezTo>
                    <a:cubicBezTo>
                      <a:pt x="79" y="8"/>
                      <a:pt x="86" y="16"/>
                      <a:pt x="86" y="27"/>
                    </a:cubicBezTo>
                    <a:cubicBezTo>
                      <a:pt x="86" y="44"/>
                      <a:pt x="86" y="44"/>
                      <a:pt x="86" y="44"/>
                    </a:cubicBezTo>
                    <a:cubicBezTo>
                      <a:pt x="75" y="44"/>
                      <a:pt x="75" y="44"/>
                      <a:pt x="75" y="44"/>
                    </a:cubicBezTo>
                    <a:cubicBezTo>
                      <a:pt x="72" y="44"/>
                      <a:pt x="70" y="46"/>
                      <a:pt x="7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598"/>
              <p:cNvSpPr>
                <a:spLocks/>
              </p:cNvSpPr>
              <p:nvPr/>
            </p:nvSpPr>
            <p:spPr bwMode="auto">
              <a:xfrm>
                <a:off x="3641663" y="1563581"/>
                <a:ext cx="46999" cy="72998"/>
              </a:xfrm>
              <a:custGeom>
                <a:avLst/>
                <a:gdLst>
                  <a:gd name="T0" fmla="*/ 0 w 20"/>
                  <a:gd name="T1" fmla="*/ 5 h 31"/>
                  <a:gd name="T2" fmla="*/ 4 w 20"/>
                  <a:gd name="T3" fmla="*/ 9 h 31"/>
                  <a:gd name="T4" fmla="*/ 11 w 20"/>
                  <a:gd name="T5" fmla="*/ 16 h 31"/>
                  <a:gd name="T6" fmla="*/ 4 w 20"/>
                  <a:gd name="T7" fmla="*/ 22 h 31"/>
                  <a:gd name="T8" fmla="*/ 0 w 20"/>
                  <a:gd name="T9" fmla="*/ 27 h 31"/>
                  <a:gd name="T10" fmla="*/ 4 w 20"/>
                  <a:gd name="T11" fmla="*/ 31 h 31"/>
                  <a:gd name="T12" fmla="*/ 20 w 20"/>
                  <a:gd name="T13" fmla="*/ 16 h 31"/>
                  <a:gd name="T14" fmla="*/ 4 w 20"/>
                  <a:gd name="T15" fmla="*/ 0 h 31"/>
                  <a:gd name="T16" fmla="*/ 0 w 20"/>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1">
                    <a:moveTo>
                      <a:pt x="0" y="5"/>
                    </a:moveTo>
                    <a:cubicBezTo>
                      <a:pt x="0" y="7"/>
                      <a:pt x="2" y="9"/>
                      <a:pt x="4" y="9"/>
                    </a:cubicBezTo>
                    <a:cubicBezTo>
                      <a:pt x="8" y="9"/>
                      <a:pt x="11" y="12"/>
                      <a:pt x="11" y="16"/>
                    </a:cubicBezTo>
                    <a:cubicBezTo>
                      <a:pt x="11" y="19"/>
                      <a:pt x="8" y="22"/>
                      <a:pt x="4" y="22"/>
                    </a:cubicBezTo>
                    <a:cubicBezTo>
                      <a:pt x="2" y="22"/>
                      <a:pt x="0" y="24"/>
                      <a:pt x="0" y="27"/>
                    </a:cubicBezTo>
                    <a:cubicBezTo>
                      <a:pt x="0" y="29"/>
                      <a:pt x="2" y="31"/>
                      <a:pt x="4" y="31"/>
                    </a:cubicBezTo>
                    <a:cubicBezTo>
                      <a:pt x="13" y="31"/>
                      <a:pt x="20" y="24"/>
                      <a:pt x="20" y="16"/>
                    </a:cubicBezTo>
                    <a:cubicBezTo>
                      <a:pt x="20" y="7"/>
                      <a:pt x="13" y="0"/>
                      <a:pt x="4" y="0"/>
                    </a:cubicBezTo>
                    <a:cubicBezTo>
                      <a:pt x="2" y="0"/>
                      <a:pt x="0" y="2"/>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599"/>
              <p:cNvSpPr>
                <a:spLocks/>
              </p:cNvSpPr>
              <p:nvPr/>
            </p:nvSpPr>
            <p:spPr bwMode="auto">
              <a:xfrm>
                <a:off x="3596664" y="1497583"/>
                <a:ext cx="46999" cy="49998"/>
              </a:xfrm>
              <a:custGeom>
                <a:avLst/>
                <a:gdLst>
                  <a:gd name="T0" fmla="*/ 20 w 20"/>
                  <a:gd name="T1" fmla="*/ 17 h 21"/>
                  <a:gd name="T2" fmla="*/ 16 w 20"/>
                  <a:gd name="T3" fmla="*/ 12 h 21"/>
                  <a:gd name="T4" fmla="*/ 8 w 20"/>
                  <a:gd name="T5" fmla="*/ 5 h 21"/>
                  <a:gd name="T6" fmla="*/ 4 w 20"/>
                  <a:gd name="T7" fmla="*/ 0 h 21"/>
                  <a:gd name="T8" fmla="*/ 0 w 20"/>
                  <a:gd name="T9" fmla="*/ 5 h 21"/>
                  <a:gd name="T10" fmla="*/ 16 w 20"/>
                  <a:gd name="T11" fmla="*/ 21 h 21"/>
                  <a:gd name="T12" fmla="*/ 20 w 20"/>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20" y="17"/>
                    </a:moveTo>
                    <a:cubicBezTo>
                      <a:pt x="20" y="14"/>
                      <a:pt x="18" y="12"/>
                      <a:pt x="16" y="12"/>
                    </a:cubicBezTo>
                    <a:cubicBezTo>
                      <a:pt x="12" y="12"/>
                      <a:pt x="8" y="9"/>
                      <a:pt x="8" y="5"/>
                    </a:cubicBezTo>
                    <a:cubicBezTo>
                      <a:pt x="8" y="2"/>
                      <a:pt x="6" y="0"/>
                      <a:pt x="4" y="0"/>
                    </a:cubicBezTo>
                    <a:cubicBezTo>
                      <a:pt x="2" y="0"/>
                      <a:pt x="0" y="2"/>
                      <a:pt x="0" y="5"/>
                    </a:cubicBezTo>
                    <a:cubicBezTo>
                      <a:pt x="0" y="14"/>
                      <a:pt x="7" y="21"/>
                      <a:pt x="16" y="21"/>
                    </a:cubicBezTo>
                    <a:cubicBezTo>
                      <a:pt x="18" y="21"/>
                      <a:pt x="20" y="19"/>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600"/>
              <p:cNvSpPr>
                <a:spLocks/>
              </p:cNvSpPr>
              <p:nvPr/>
            </p:nvSpPr>
            <p:spPr bwMode="auto">
              <a:xfrm>
                <a:off x="3551665" y="1710576"/>
                <a:ext cx="46999" cy="48999"/>
              </a:xfrm>
              <a:custGeom>
                <a:avLst/>
                <a:gdLst>
                  <a:gd name="T0" fmla="*/ 4 w 20"/>
                  <a:gd name="T1" fmla="*/ 21 h 21"/>
                  <a:gd name="T2" fmla="*/ 8 w 20"/>
                  <a:gd name="T3" fmla="*/ 16 h 21"/>
                  <a:gd name="T4" fmla="*/ 16 w 20"/>
                  <a:gd name="T5" fmla="*/ 9 h 21"/>
                  <a:gd name="T6" fmla="*/ 20 w 20"/>
                  <a:gd name="T7" fmla="*/ 4 h 21"/>
                  <a:gd name="T8" fmla="*/ 16 w 20"/>
                  <a:gd name="T9" fmla="*/ 0 h 21"/>
                  <a:gd name="T10" fmla="*/ 0 w 20"/>
                  <a:gd name="T11" fmla="*/ 16 h 21"/>
                  <a:gd name="T12" fmla="*/ 4 w 2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4" y="21"/>
                    </a:moveTo>
                    <a:cubicBezTo>
                      <a:pt x="6" y="21"/>
                      <a:pt x="8" y="19"/>
                      <a:pt x="8" y="16"/>
                    </a:cubicBezTo>
                    <a:cubicBezTo>
                      <a:pt x="8" y="12"/>
                      <a:pt x="12" y="9"/>
                      <a:pt x="16" y="9"/>
                    </a:cubicBezTo>
                    <a:cubicBezTo>
                      <a:pt x="18" y="9"/>
                      <a:pt x="20" y="7"/>
                      <a:pt x="20" y="4"/>
                    </a:cubicBezTo>
                    <a:cubicBezTo>
                      <a:pt x="20" y="2"/>
                      <a:pt x="18" y="0"/>
                      <a:pt x="16" y="0"/>
                    </a:cubicBezTo>
                    <a:cubicBezTo>
                      <a:pt x="7" y="0"/>
                      <a:pt x="0" y="7"/>
                      <a:pt x="0" y="16"/>
                    </a:cubicBezTo>
                    <a:cubicBezTo>
                      <a:pt x="0" y="19"/>
                      <a:pt x="1" y="21"/>
                      <a:pt x="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601"/>
              <p:cNvSpPr>
                <a:spLocks/>
              </p:cNvSpPr>
              <p:nvPr/>
            </p:nvSpPr>
            <p:spPr bwMode="auto">
              <a:xfrm>
                <a:off x="3612663" y="1710576"/>
                <a:ext cx="75998" cy="22999"/>
              </a:xfrm>
              <a:custGeom>
                <a:avLst/>
                <a:gdLst>
                  <a:gd name="T0" fmla="*/ 4 w 32"/>
                  <a:gd name="T1" fmla="*/ 10 h 10"/>
                  <a:gd name="T2" fmla="*/ 28 w 32"/>
                  <a:gd name="T3" fmla="*/ 10 h 10"/>
                  <a:gd name="T4" fmla="*/ 32 w 32"/>
                  <a:gd name="T5" fmla="*/ 5 h 10"/>
                  <a:gd name="T6" fmla="*/ 28 w 32"/>
                  <a:gd name="T7" fmla="*/ 0 h 10"/>
                  <a:gd name="T8" fmla="*/ 4 w 32"/>
                  <a:gd name="T9" fmla="*/ 0 h 10"/>
                  <a:gd name="T10" fmla="*/ 0 w 32"/>
                  <a:gd name="T11" fmla="*/ 5 h 10"/>
                  <a:gd name="T12" fmla="*/ 4 w 3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4" y="10"/>
                    </a:moveTo>
                    <a:cubicBezTo>
                      <a:pt x="28" y="10"/>
                      <a:pt x="28" y="10"/>
                      <a:pt x="28" y="10"/>
                    </a:cubicBezTo>
                    <a:cubicBezTo>
                      <a:pt x="30" y="10"/>
                      <a:pt x="32" y="7"/>
                      <a:pt x="32" y="5"/>
                    </a:cubicBezTo>
                    <a:cubicBezTo>
                      <a:pt x="32" y="2"/>
                      <a:pt x="30" y="0"/>
                      <a:pt x="28" y="0"/>
                    </a:cubicBezTo>
                    <a:cubicBezTo>
                      <a:pt x="4" y="0"/>
                      <a:pt x="4" y="0"/>
                      <a:pt x="4" y="0"/>
                    </a:cubicBezTo>
                    <a:cubicBezTo>
                      <a:pt x="2" y="0"/>
                      <a:pt x="0" y="2"/>
                      <a:pt x="0" y="5"/>
                    </a:cubicBezTo>
                    <a:cubicBezTo>
                      <a:pt x="0" y="7"/>
                      <a:pt x="2"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602"/>
              <p:cNvSpPr>
                <a:spLocks noEditPoints="1"/>
              </p:cNvSpPr>
              <p:nvPr/>
            </p:nvSpPr>
            <p:spPr bwMode="auto">
              <a:xfrm>
                <a:off x="3737660" y="1426585"/>
                <a:ext cx="222993" cy="484985"/>
              </a:xfrm>
              <a:custGeom>
                <a:avLst/>
                <a:gdLst>
                  <a:gd name="T0" fmla="*/ 0 w 94"/>
                  <a:gd name="T1" fmla="*/ 183 h 205"/>
                  <a:gd name="T2" fmla="*/ 19 w 94"/>
                  <a:gd name="T3" fmla="*/ 205 h 205"/>
                  <a:gd name="T4" fmla="*/ 47 w 94"/>
                  <a:gd name="T5" fmla="*/ 194 h 205"/>
                  <a:gd name="T6" fmla="*/ 71 w 94"/>
                  <a:gd name="T7" fmla="*/ 178 h 205"/>
                  <a:gd name="T8" fmla="*/ 89 w 94"/>
                  <a:gd name="T9" fmla="*/ 147 h 205"/>
                  <a:gd name="T10" fmla="*/ 94 w 94"/>
                  <a:gd name="T11" fmla="*/ 120 h 205"/>
                  <a:gd name="T12" fmla="*/ 92 w 94"/>
                  <a:gd name="T13" fmla="*/ 100 h 205"/>
                  <a:gd name="T14" fmla="*/ 93 w 94"/>
                  <a:gd name="T15" fmla="*/ 91 h 205"/>
                  <a:gd name="T16" fmla="*/ 94 w 94"/>
                  <a:gd name="T17" fmla="*/ 90 h 205"/>
                  <a:gd name="T18" fmla="*/ 94 w 94"/>
                  <a:gd name="T19" fmla="*/ 89 h 205"/>
                  <a:gd name="T20" fmla="*/ 85 w 94"/>
                  <a:gd name="T21" fmla="*/ 59 h 205"/>
                  <a:gd name="T22" fmla="*/ 72 w 94"/>
                  <a:gd name="T23" fmla="*/ 36 h 205"/>
                  <a:gd name="T24" fmla="*/ 46 w 94"/>
                  <a:gd name="T25" fmla="*/ 11 h 205"/>
                  <a:gd name="T26" fmla="*/ 6 w 94"/>
                  <a:gd name="T27" fmla="*/ 7 h 205"/>
                  <a:gd name="T28" fmla="*/ 19 w 94"/>
                  <a:gd name="T29" fmla="*/ 44 h 205"/>
                  <a:gd name="T30" fmla="*/ 7 w 94"/>
                  <a:gd name="T31" fmla="*/ 27 h 205"/>
                  <a:gd name="T32" fmla="*/ 36 w 94"/>
                  <a:gd name="T33" fmla="*/ 13 h 205"/>
                  <a:gd name="T34" fmla="*/ 26 w 94"/>
                  <a:gd name="T35" fmla="*/ 31 h 205"/>
                  <a:gd name="T36" fmla="*/ 46 w 94"/>
                  <a:gd name="T37" fmla="*/ 20 h 205"/>
                  <a:gd name="T38" fmla="*/ 63 w 94"/>
                  <a:gd name="T39" fmla="*/ 34 h 205"/>
                  <a:gd name="T40" fmla="*/ 62 w 94"/>
                  <a:gd name="T41" fmla="*/ 40 h 205"/>
                  <a:gd name="T42" fmla="*/ 76 w 94"/>
                  <a:gd name="T43" fmla="*/ 59 h 205"/>
                  <a:gd name="T44" fmla="*/ 65 w 94"/>
                  <a:gd name="T45" fmla="*/ 61 h 205"/>
                  <a:gd name="T46" fmla="*/ 37 w 94"/>
                  <a:gd name="T47" fmla="*/ 91 h 205"/>
                  <a:gd name="T48" fmla="*/ 45 w 94"/>
                  <a:gd name="T49" fmla="*/ 88 h 205"/>
                  <a:gd name="T50" fmla="*/ 85 w 94"/>
                  <a:gd name="T51" fmla="*/ 89 h 205"/>
                  <a:gd name="T52" fmla="*/ 80 w 94"/>
                  <a:gd name="T53" fmla="*/ 108 h 205"/>
                  <a:gd name="T54" fmla="*/ 79 w 94"/>
                  <a:gd name="T55" fmla="*/ 132 h 205"/>
                  <a:gd name="T56" fmla="*/ 80 w 94"/>
                  <a:gd name="T57" fmla="*/ 147 h 205"/>
                  <a:gd name="T58" fmla="*/ 64 w 94"/>
                  <a:gd name="T59" fmla="*/ 168 h 205"/>
                  <a:gd name="T60" fmla="*/ 47 w 94"/>
                  <a:gd name="T61" fmla="*/ 185 h 205"/>
                  <a:gd name="T62" fmla="*/ 40 w 94"/>
                  <a:gd name="T63" fmla="*/ 184 h 205"/>
                  <a:gd name="T64" fmla="*/ 32 w 94"/>
                  <a:gd name="T65" fmla="*/ 162 h 205"/>
                  <a:gd name="T66" fmla="*/ 29 w 94"/>
                  <a:gd name="T67" fmla="*/ 157 h 205"/>
                  <a:gd name="T68" fmla="*/ 22 w 94"/>
                  <a:gd name="T69" fmla="*/ 169 h 205"/>
                  <a:gd name="T70" fmla="*/ 20 w 94"/>
                  <a:gd name="T71" fmla="*/ 197 h 205"/>
                  <a:gd name="T72" fmla="*/ 7 w 94"/>
                  <a:gd name="T73" fmla="*/ 146 h 205"/>
                  <a:gd name="T74" fmla="*/ 45 w 94"/>
                  <a:gd name="T75" fmla="*/ 160 h 205"/>
                  <a:gd name="T76" fmla="*/ 54 w 94"/>
                  <a:gd name="T77" fmla="*/ 160 h 205"/>
                  <a:gd name="T78" fmla="*/ 7 w 94"/>
                  <a:gd name="T79" fmla="*/ 137 h 205"/>
                  <a:gd name="T80" fmla="*/ 47 w 94"/>
                  <a:gd name="T81" fmla="*/ 112 h 205"/>
                  <a:gd name="T82" fmla="*/ 64 w 94"/>
                  <a:gd name="T83" fmla="*/ 84 h 205"/>
                  <a:gd name="T84" fmla="*/ 46 w 94"/>
                  <a:gd name="T85" fmla="*/ 103 h 205"/>
                  <a:gd name="T86" fmla="*/ 7 w 94"/>
                  <a:gd name="T87" fmla="*/ 53 h 205"/>
                  <a:gd name="T88" fmla="*/ 23 w 94"/>
                  <a:gd name="T89" fmla="*/ 4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0" y="27"/>
                    </a:moveTo>
                    <a:cubicBezTo>
                      <a:pt x="0" y="183"/>
                      <a:pt x="0" y="183"/>
                      <a:pt x="0" y="183"/>
                    </a:cubicBezTo>
                    <a:cubicBezTo>
                      <a:pt x="0" y="189"/>
                      <a:pt x="1" y="195"/>
                      <a:pt x="5" y="199"/>
                    </a:cubicBezTo>
                    <a:cubicBezTo>
                      <a:pt x="9" y="203"/>
                      <a:pt x="13" y="205"/>
                      <a:pt x="19" y="205"/>
                    </a:cubicBezTo>
                    <a:cubicBezTo>
                      <a:pt x="28" y="205"/>
                      <a:pt x="35" y="201"/>
                      <a:pt x="41" y="194"/>
                    </a:cubicBezTo>
                    <a:cubicBezTo>
                      <a:pt x="43" y="194"/>
                      <a:pt x="45" y="194"/>
                      <a:pt x="47" y="194"/>
                    </a:cubicBezTo>
                    <a:cubicBezTo>
                      <a:pt x="57" y="194"/>
                      <a:pt x="66" y="188"/>
                      <a:pt x="70" y="179"/>
                    </a:cubicBezTo>
                    <a:cubicBezTo>
                      <a:pt x="71" y="178"/>
                      <a:pt x="71" y="178"/>
                      <a:pt x="71" y="178"/>
                    </a:cubicBezTo>
                    <a:cubicBezTo>
                      <a:pt x="72" y="176"/>
                      <a:pt x="72" y="174"/>
                      <a:pt x="72" y="171"/>
                    </a:cubicBezTo>
                    <a:cubicBezTo>
                      <a:pt x="82" y="167"/>
                      <a:pt x="89" y="157"/>
                      <a:pt x="89" y="147"/>
                    </a:cubicBezTo>
                    <a:cubicBezTo>
                      <a:pt x="89" y="143"/>
                      <a:pt x="88" y="140"/>
                      <a:pt x="87" y="137"/>
                    </a:cubicBezTo>
                    <a:cubicBezTo>
                      <a:pt x="91" y="132"/>
                      <a:pt x="94" y="126"/>
                      <a:pt x="94" y="120"/>
                    </a:cubicBezTo>
                    <a:cubicBezTo>
                      <a:pt x="94" y="114"/>
                      <a:pt x="92" y="109"/>
                      <a:pt x="89" y="105"/>
                    </a:cubicBezTo>
                    <a:cubicBezTo>
                      <a:pt x="90" y="103"/>
                      <a:pt x="91" y="102"/>
                      <a:pt x="92" y="100"/>
                    </a:cubicBezTo>
                    <a:cubicBezTo>
                      <a:pt x="92" y="99"/>
                      <a:pt x="92" y="99"/>
                      <a:pt x="92" y="99"/>
                    </a:cubicBezTo>
                    <a:cubicBezTo>
                      <a:pt x="93" y="97"/>
                      <a:pt x="93" y="94"/>
                      <a:pt x="93" y="91"/>
                    </a:cubicBezTo>
                    <a:cubicBezTo>
                      <a:pt x="94" y="91"/>
                      <a:pt x="94" y="91"/>
                      <a:pt x="94" y="91"/>
                    </a:cubicBezTo>
                    <a:cubicBezTo>
                      <a:pt x="94" y="90"/>
                      <a:pt x="94" y="90"/>
                      <a:pt x="94" y="90"/>
                    </a:cubicBezTo>
                    <a:cubicBezTo>
                      <a:pt x="94" y="90"/>
                      <a:pt x="94" y="90"/>
                      <a:pt x="94" y="90"/>
                    </a:cubicBezTo>
                    <a:cubicBezTo>
                      <a:pt x="94" y="89"/>
                      <a:pt x="94" y="89"/>
                      <a:pt x="94" y="89"/>
                    </a:cubicBezTo>
                    <a:cubicBezTo>
                      <a:pt x="94" y="81"/>
                      <a:pt x="90" y="73"/>
                      <a:pt x="83" y="67"/>
                    </a:cubicBezTo>
                    <a:cubicBezTo>
                      <a:pt x="84" y="64"/>
                      <a:pt x="85" y="62"/>
                      <a:pt x="85" y="59"/>
                    </a:cubicBezTo>
                    <a:cubicBezTo>
                      <a:pt x="85" y="50"/>
                      <a:pt x="80" y="41"/>
                      <a:pt x="72" y="38"/>
                    </a:cubicBezTo>
                    <a:cubicBezTo>
                      <a:pt x="72" y="37"/>
                      <a:pt x="72" y="37"/>
                      <a:pt x="72" y="36"/>
                    </a:cubicBezTo>
                    <a:cubicBezTo>
                      <a:pt x="72" y="22"/>
                      <a:pt x="60" y="11"/>
                      <a:pt x="46" y="11"/>
                    </a:cubicBezTo>
                    <a:cubicBezTo>
                      <a:pt x="46" y="11"/>
                      <a:pt x="46" y="11"/>
                      <a:pt x="46" y="11"/>
                    </a:cubicBezTo>
                    <a:cubicBezTo>
                      <a:pt x="41" y="4"/>
                      <a:pt x="34" y="0"/>
                      <a:pt x="25" y="0"/>
                    </a:cubicBezTo>
                    <a:cubicBezTo>
                      <a:pt x="18" y="0"/>
                      <a:pt x="11" y="2"/>
                      <a:pt x="6" y="7"/>
                    </a:cubicBezTo>
                    <a:cubicBezTo>
                      <a:pt x="1" y="12"/>
                      <a:pt x="0" y="19"/>
                      <a:pt x="0" y="27"/>
                    </a:cubicBezTo>
                    <a:close/>
                    <a:moveTo>
                      <a:pt x="19" y="44"/>
                    </a:moveTo>
                    <a:cubicBezTo>
                      <a:pt x="7" y="44"/>
                      <a:pt x="7" y="44"/>
                      <a:pt x="7" y="44"/>
                    </a:cubicBezTo>
                    <a:cubicBezTo>
                      <a:pt x="7" y="27"/>
                      <a:pt x="7" y="27"/>
                      <a:pt x="7" y="27"/>
                    </a:cubicBezTo>
                    <a:cubicBezTo>
                      <a:pt x="7" y="16"/>
                      <a:pt x="15" y="8"/>
                      <a:pt x="25" y="8"/>
                    </a:cubicBezTo>
                    <a:cubicBezTo>
                      <a:pt x="29" y="8"/>
                      <a:pt x="33" y="10"/>
                      <a:pt x="36" y="13"/>
                    </a:cubicBezTo>
                    <a:cubicBezTo>
                      <a:pt x="31" y="15"/>
                      <a:pt x="26" y="20"/>
                      <a:pt x="24" y="25"/>
                    </a:cubicBezTo>
                    <a:cubicBezTo>
                      <a:pt x="23" y="27"/>
                      <a:pt x="23" y="30"/>
                      <a:pt x="26" y="31"/>
                    </a:cubicBezTo>
                    <a:cubicBezTo>
                      <a:pt x="28" y="32"/>
                      <a:pt x="30" y="31"/>
                      <a:pt x="31" y="29"/>
                    </a:cubicBezTo>
                    <a:cubicBezTo>
                      <a:pt x="34" y="23"/>
                      <a:pt x="40" y="20"/>
                      <a:pt x="46" y="20"/>
                    </a:cubicBezTo>
                    <a:cubicBezTo>
                      <a:pt x="55" y="20"/>
                      <a:pt x="62" y="26"/>
                      <a:pt x="63" y="34"/>
                    </a:cubicBezTo>
                    <a:cubicBezTo>
                      <a:pt x="63" y="34"/>
                      <a:pt x="63" y="34"/>
                      <a:pt x="63" y="34"/>
                    </a:cubicBezTo>
                    <a:cubicBezTo>
                      <a:pt x="63" y="35"/>
                      <a:pt x="63" y="36"/>
                      <a:pt x="63" y="36"/>
                    </a:cubicBezTo>
                    <a:cubicBezTo>
                      <a:pt x="63" y="38"/>
                      <a:pt x="63" y="39"/>
                      <a:pt x="62" y="40"/>
                    </a:cubicBezTo>
                    <a:cubicBezTo>
                      <a:pt x="62" y="42"/>
                      <a:pt x="63" y="44"/>
                      <a:pt x="66" y="45"/>
                    </a:cubicBezTo>
                    <a:cubicBezTo>
                      <a:pt x="72" y="47"/>
                      <a:pt x="76" y="52"/>
                      <a:pt x="76" y="59"/>
                    </a:cubicBezTo>
                    <a:cubicBezTo>
                      <a:pt x="76" y="60"/>
                      <a:pt x="76" y="61"/>
                      <a:pt x="76" y="63"/>
                    </a:cubicBezTo>
                    <a:cubicBezTo>
                      <a:pt x="72" y="61"/>
                      <a:pt x="69" y="61"/>
                      <a:pt x="65" y="61"/>
                    </a:cubicBezTo>
                    <a:cubicBezTo>
                      <a:pt x="50" y="61"/>
                      <a:pt x="37" y="72"/>
                      <a:pt x="36" y="88"/>
                    </a:cubicBezTo>
                    <a:cubicBezTo>
                      <a:pt x="36" y="89"/>
                      <a:pt x="37" y="90"/>
                      <a:pt x="37" y="91"/>
                    </a:cubicBezTo>
                    <a:cubicBezTo>
                      <a:pt x="38" y="92"/>
                      <a:pt x="39" y="92"/>
                      <a:pt x="40" y="92"/>
                    </a:cubicBezTo>
                    <a:cubicBezTo>
                      <a:pt x="43" y="92"/>
                      <a:pt x="45" y="91"/>
                      <a:pt x="45" y="88"/>
                    </a:cubicBezTo>
                    <a:cubicBezTo>
                      <a:pt x="45" y="78"/>
                      <a:pt x="54" y="69"/>
                      <a:pt x="65" y="69"/>
                    </a:cubicBezTo>
                    <a:cubicBezTo>
                      <a:pt x="76" y="69"/>
                      <a:pt x="85" y="78"/>
                      <a:pt x="85" y="89"/>
                    </a:cubicBezTo>
                    <a:cubicBezTo>
                      <a:pt x="85" y="94"/>
                      <a:pt x="83" y="99"/>
                      <a:pt x="80" y="102"/>
                    </a:cubicBezTo>
                    <a:cubicBezTo>
                      <a:pt x="79" y="104"/>
                      <a:pt x="79" y="106"/>
                      <a:pt x="80" y="108"/>
                    </a:cubicBezTo>
                    <a:cubicBezTo>
                      <a:pt x="83" y="111"/>
                      <a:pt x="85" y="115"/>
                      <a:pt x="85" y="120"/>
                    </a:cubicBezTo>
                    <a:cubicBezTo>
                      <a:pt x="85" y="125"/>
                      <a:pt x="83" y="129"/>
                      <a:pt x="79" y="132"/>
                    </a:cubicBezTo>
                    <a:cubicBezTo>
                      <a:pt x="77" y="134"/>
                      <a:pt x="77" y="136"/>
                      <a:pt x="78" y="138"/>
                    </a:cubicBezTo>
                    <a:cubicBezTo>
                      <a:pt x="79" y="141"/>
                      <a:pt x="80" y="144"/>
                      <a:pt x="80" y="147"/>
                    </a:cubicBezTo>
                    <a:cubicBezTo>
                      <a:pt x="80" y="154"/>
                      <a:pt x="75" y="162"/>
                      <a:pt x="67" y="164"/>
                    </a:cubicBezTo>
                    <a:cubicBezTo>
                      <a:pt x="65" y="164"/>
                      <a:pt x="64" y="166"/>
                      <a:pt x="64" y="168"/>
                    </a:cubicBezTo>
                    <a:cubicBezTo>
                      <a:pt x="64" y="169"/>
                      <a:pt x="64" y="169"/>
                      <a:pt x="64" y="169"/>
                    </a:cubicBezTo>
                    <a:cubicBezTo>
                      <a:pt x="64" y="178"/>
                      <a:pt x="56" y="185"/>
                      <a:pt x="47" y="185"/>
                    </a:cubicBezTo>
                    <a:cubicBezTo>
                      <a:pt x="45" y="185"/>
                      <a:pt x="43" y="185"/>
                      <a:pt x="41" y="184"/>
                    </a:cubicBezTo>
                    <a:cubicBezTo>
                      <a:pt x="40" y="184"/>
                      <a:pt x="40" y="184"/>
                      <a:pt x="40" y="184"/>
                    </a:cubicBezTo>
                    <a:cubicBezTo>
                      <a:pt x="34" y="181"/>
                      <a:pt x="30" y="175"/>
                      <a:pt x="30" y="169"/>
                    </a:cubicBezTo>
                    <a:cubicBezTo>
                      <a:pt x="30" y="167"/>
                      <a:pt x="31" y="164"/>
                      <a:pt x="32" y="162"/>
                    </a:cubicBezTo>
                    <a:cubicBezTo>
                      <a:pt x="32" y="161"/>
                      <a:pt x="32" y="160"/>
                      <a:pt x="32" y="159"/>
                    </a:cubicBezTo>
                    <a:cubicBezTo>
                      <a:pt x="31" y="158"/>
                      <a:pt x="30" y="157"/>
                      <a:pt x="29" y="157"/>
                    </a:cubicBezTo>
                    <a:cubicBezTo>
                      <a:pt x="27" y="156"/>
                      <a:pt x="25" y="157"/>
                      <a:pt x="24" y="159"/>
                    </a:cubicBezTo>
                    <a:cubicBezTo>
                      <a:pt x="22" y="162"/>
                      <a:pt x="22" y="165"/>
                      <a:pt x="22" y="169"/>
                    </a:cubicBezTo>
                    <a:cubicBezTo>
                      <a:pt x="22" y="177"/>
                      <a:pt x="26" y="185"/>
                      <a:pt x="33" y="190"/>
                    </a:cubicBezTo>
                    <a:cubicBezTo>
                      <a:pt x="29" y="194"/>
                      <a:pt x="25" y="197"/>
                      <a:pt x="20" y="197"/>
                    </a:cubicBezTo>
                    <a:cubicBezTo>
                      <a:pt x="13" y="197"/>
                      <a:pt x="7" y="191"/>
                      <a:pt x="7" y="183"/>
                    </a:cubicBezTo>
                    <a:cubicBezTo>
                      <a:pt x="7" y="146"/>
                      <a:pt x="7" y="146"/>
                      <a:pt x="7" y="146"/>
                    </a:cubicBezTo>
                    <a:cubicBezTo>
                      <a:pt x="7" y="146"/>
                      <a:pt x="23" y="146"/>
                      <a:pt x="31" y="146"/>
                    </a:cubicBezTo>
                    <a:cubicBezTo>
                      <a:pt x="39" y="146"/>
                      <a:pt x="45" y="152"/>
                      <a:pt x="45" y="160"/>
                    </a:cubicBezTo>
                    <a:cubicBezTo>
                      <a:pt x="45" y="162"/>
                      <a:pt x="47" y="164"/>
                      <a:pt x="50" y="164"/>
                    </a:cubicBezTo>
                    <a:cubicBezTo>
                      <a:pt x="52" y="164"/>
                      <a:pt x="54" y="162"/>
                      <a:pt x="54" y="160"/>
                    </a:cubicBezTo>
                    <a:cubicBezTo>
                      <a:pt x="54" y="147"/>
                      <a:pt x="44" y="137"/>
                      <a:pt x="31" y="137"/>
                    </a:cubicBezTo>
                    <a:cubicBezTo>
                      <a:pt x="19" y="137"/>
                      <a:pt x="7" y="137"/>
                      <a:pt x="7" y="137"/>
                    </a:cubicBezTo>
                    <a:cubicBezTo>
                      <a:pt x="7" y="113"/>
                      <a:pt x="7" y="113"/>
                      <a:pt x="7" y="113"/>
                    </a:cubicBezTo>
                    <a:cubicBezTo>
                      <a:pt x="7" y="113"/>
                      <a:pt x="35" y="112"/>
                      <a:pt x="47" y="112"/>
                    </a:cubicBezTo>
                    <a:cubicBezTo>
                      <a:pt x="59" y="112"/>
                      <a:pt x="69" y="101"/>
                      <a:pt x="69" y="89"/>
                    </a:cubicBezTo>
                    <a:cubicBezTo>
                      <a:pt x="69" y="86"/>
                      <a:pt x="67" y="84"/>
                      <a:pt x="64" y="84"/>
                    </a:cubicBezTo>
                    <a:cubicBezTo>
                      <a:pt x="62" y="84"/>
                      <a:pt x="60" y="86"/>
                      <a:pt x="60" y="89"/>
                    </a:cubicBezTo>
                    <a:cubicBezTo>
                      <a:pt x="60" y="97"/>
                      <a:pt x="54" y="103"/>
                      <a:pt x="46" y="103"/>
                    </a:cubicBezTo>
                    <a:cubicBezTo>
                      <a:pt x="38" y="103"/>
                      <a:pt x="7" y="103"/>
                      <a:pt x="7" y="103"/>
                    </a:cubicBezTo>
                    <a:cubicBezTo>
                      <a:pt x="7" y="53"/>
                      <a:pt x="7" y="53"/>
                      <a:pt x="7" y="53"/>
                    </a:cubicBezTo>
                    <a:cubicBezTo>
                      <a:pt x="19" y="53"/>
                      <a:pt x="19" y="53"/>
                      <a:pt x="19" y="53"/>
                    </a:cubicBezTo>
                    <a:cubicBezTo>
                      <a:pt x="21" y="53"/>
                      <a:pt x="23" y="51"/>
                      <a:pt x="23" y="48"/>
                    </a:cubicBezTo>
                    <a:cubicBezTo>
                      <a:pt x="23" y="46"/>
                      <a:pt x="21" y="44"/>
                      <a:pt x="19"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603"/>
              <p:cNvSpPr>
                <a:spLocks/>
              </p:cNvSpPr>
              <p:nvPr/>
            </p:nvSpPr>
            <p:spPr bwMode="auto">
              <a:xfrm>
                <a:off x="3763659" y="1563581"/>
                <a:ext cx="44999" cy="72998"/>
              </a:xfrm>
              <a:custGeom>
                <a:avLst/>
                <a:gdLst>
                  <a:gd name="T0" fmla="*/ 19 w 19"/>
                  <a:gd name="T1" fmla="*/ 5 h 31"/>
                  <a:gd name="T2" fmla="*/ 15 w 19"/>
                  <a:gd name="T3" fmla="*/ 9 h 31"/>
                  <a:gd name="T4" fmla="*/ 8 w 19"/>
                  <a:gd name="T5" fmla="*/ 16 h 31"/>
                  <a:gd name="T6" fmla="*/ 15 w 19"/>
                  <a:gd name="T7" fmla="*/ 22 h 31"/>
                  <a:gd name="T8" fmla="*/ 19 w 19"/>
                  <a:gd name="T9" fmla="*/ 27 h 31"/>
                  <a:gd name="T10" fmla="*/ 15 w 19"/>
                  <a:gd name="T11" fmla="*/ 31 h 31"/>
                  <a:gd name="T12" fmla="*/ 0 w 19"/>
                  <a:gd name="T13" fmla="*/ 16 h 31"/>
                  <a:gd name="T14" fmla="*/ 15 w 19"/>
                  <a:gd name="T15" fmla="*/ 0 h 31"/>
                  <a:gd name="T16" fmla="*/ 19 w 19"/>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1">
                    <a:moveTo>
                      <a:pt x="19" y="5"/>
                    </a:moveTo>
                    <a:cubicBezTo>
                      <a:pt x="19" y="7"/>
                      <a:pt x="18" y="9"/>
                      <a:pt x="15" y="9"/>
                    </a:cubicBezTo>
                    <a:cubicBezTo>
                      <a:pt x="11" y="9"/>
                      <a:pt x="8" y="12"/>
                      <a:pt x="8" y="16"/>
                    </a:cubicBezTo>
                    <a:cubicBezTo>
                      <a:pt x="8" y="19"/>
                      <a:pt x="11" y="22"/>
                      <a:pt x="15" y="22"/>
                    </a:cubicBezTo>
                    <a:cubicBezTo>
                      <a:pt x="18" y="22"/>
                      <a:pt x="19" y="24"/>
                      <a:pt x="19" y="27"/>
                    </a:cubicBezTo>
                    <a:cubicBezTo>
                      <a:pt x="19" y="29"/>
                      <a:pt x="18" y="31"/>
                      <a:pt x="15" y="31"/>
                    </a:cubicBezTo>
                    <a:cubicBezTo>
                      <a:pt x="7" y="31"/>
                      <a:pt x="0" y="24"/>
                      <a:pt x="0" y="16"/>
                    </a:cubicBezTo>
                    <a:cubicBezTo>
                      <a:pt x="0" y="7"/>
                      <a:pt x="7" y="0"/>
                      <a:pt x="15" y="0"/>
                    </a:cubicBezTo>
                    <a:cubicBezTo>
                      <a:pt x="18" y="0"/>
                      <a:pt x="19" y="2"/>
                      <a:pt x="1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604"/>
              <p:cNvSpPr>
                <a:spLocks/>
              </p:cNvSpPr>
              <p:nvPr/>
            </p:nvSpPr>
            <p:spPr bwMode="auto">
              <a:xfrm>
                <a:off x="3806658" y="1497583"/>
                <a:ext cx="49998" cy="49998"/>
              </a:xfrm>
              <a:custGeom>
                <a:avLst/>
                <a:gdLst>
                  <a:gd name="T0" fmla="*/ 0 w 21"/>
                  <a:gd name="T1" fmla="*/ 17 h 21"/>
                  <a:gd name="T2" fmla="*/ 5 w 21"/>
                  <a:gd name="T3" fmla="*/ 12 h 21"/>
                  <a:gd name="T4" fmla="*/ 12 w 21"/>
                  <a:gd name="T5" fmla="*/ 5 h 21"/>
                  <a:gd name="T6" fmla="*/ 16 w 21"/>
                  <a:gd name="T7" fmla="*/ 0 h 21"/>
                  <a:gd name="T8" fmla="*/ 21 w 21"/>
                  <a:gd name="T9" fmla="*/ 5 h 21"/>
                  <a:gd name="T10" fmla="*/ 5 w 21"/>
                  <a:gd name="T11" fmla="*/ 21 h 21"/>
                  <a:gd name="T12" fmla="*/ 0 w 21"/>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17"/>
                    </a:moveTo>
                    <a:cubicBezTo>
                      <a:pt x="0" y="14"/>
                      <a:pt x="2" y="12"/>
                      <a:pt x="5" y="12"/>
                    </a:cubicBezTo>
                    <a:cubicBezTo>
                      <a:pt x="9" y="12"/>
                      <a:pt x="12" y="9"/>
                      <a:pt x="12" y="5"/>
                    </a:cubicBezTo>
                    <a:cubicBezTo>
                      <a:pt x="12" y="2"/>
                      <a:pt x="14" y="0"/>
                      <a:pt x="16" y="0"/>
                    </a:cubicBezTo>
                    <a:cubicBezTo>
                      <a:pt x="19" y="0"/>
                      <a:pt x="21" y="2"/>
                      <a:pt x="21" y="5"/>
                    </a:cubicBezTo>
                    <a:cubicBezTo>
                      <a:pt x="21" y="14"/>
                      <a:pt x="13" y="21"/>
                      <a:pt x="5" y="21"/>
                    </a:cubicBezTo>
                    <a:cubicBezTo>
                      <a:pt x="2" y="21"/>
                      <a:pt x="0" y="19"/>
                      <a:pt x="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605"/>
              <p:cNvSpPr>
                <a:spLocks/>
              </p:cNvSpPr>
              <p:nvPr/>
            </p:nvSpPr>
            <p:spPr bwMode="auto">
              <a:xfrm>
                <a:off x="3851656" y="1710576"/>
                <a:ext cx="49998" cy="48999"/>
              </a:xfrm>
              <a:custGeom>
                <a:avLst/>
                <a:gdLst>
                  <a:gd name="T0" fmla="*/ 16 w 21"/>
                  <a:gd name="T1" fmla="*/ 21 h 21"/>
                  <a:gd name="T2" fmla="*/ 12 w 21"/>
                  <a:gd name="T3" fmla="*/ 16 h 21"/>
                  <a:gd name="T4" fmla="*/ 5 w 21"/>
                  <a:gd name="T5" fmla="*/ 9 h 21"/>
                  <a:gd name="T6" fmla="*/ 0 w 21"/>
                  <a:gd name="T7" fmla="*/ 4 h 21"/>
                  <a:gd name="T8" fmla="*/ 5 w 21"/>
                  <a:gd name="T9" fmla="*/ 0 h 21"/>
                  <a:gd name="T10" fmla="*/ 21 w 21"/>
                  <a:gd name="T11" fmla="*/ 16 h 21"/>
                  <a:gd name="T12" fmla="*/ 16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6" y="21"/>
                    </a:moveTo>
                    <a:cubicBezTo>
                      <a:pt x="14" y="21"/>
                      <a:pt x="12" y="19"/>
                      <a:pt x="12" y="16"/>
                    </a:cubicBezTo>
                    <a:cubicBezTo>
                      <a:pt x="12" y="12"/>
                      <a:pt x="9" y="9"/>
                      <a:pt x="5" y="9"/>
                    </a:cubicBezTo>
                    <a:cubicBezTo>
                      <a:pt x="2" y="9"/>
                      <a:pt x="0" y="7"/>
                      <a:pt x="0" y="4"/>
                    </a:cubicBezTo>
                    <a:cubicBezTo>
                      <a:pt x="0" y="2"/>
                      <a:pt x="2" y="0"/>
                      <a:pt x="5" y="0"/>
                    </a:cubicBezTo>
                    <a:cubicBezTo>
                      <a:pt x="14" y="0"/>
                      <a:pt x="21" y="7"/>
                      <a:pt x="21" y="16"/>
                    </a:cubicBezTo>
                    <a:cubicBezTo>
                      <a:pt x="21" y="19"/>
                      <a:pt x="19" y="21"/>
                      <a:pt x="1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606"/>
              <p:cNvSpPr>
                <a:spLocks/>
              </p:cNvSpPr>
              <p:nvPr/>
            </p:nvSpPr>
            <p:spPr bwMode="auto">
              <a:xfrm>
                <a:off x="3761659" y="1710576"/>
                <a:ext cx="77998" cy="22999"/>
              </a:xfrm>
              <a:custGeom>
                <a:avLst/>
                <a:gdLst>
                  <a:gd name="T0" fmla="*/ 28 w 33"/>
                  <a:gd name="T1" fmla="*/ 10 h 10"/>
                  <a:gd name="T2" fmla="*/ 5 w 33"/>
                  <a:gd name="T3" fmla="*/ 10 h 10"/>
                  <a:gd name="T4" fmla="*/ 0 w 33"/>
                  <a:gd name="T5" fmla="*/ 5 h 10"/>
                  <a:gd name="T6" fmla="*/ 5 w 33"/>
                  <a:gd name="T7" fmla="*/ 0 h 10"/>
                  <a:gd name="T8" fmla="*/ 28 w 33"/>
                  <a:gd name="T9" fmla="*/ 0 h 10"/>
                  <a:gd name="T10" fmla="*/ 33 w 33"/>
                  <a:gd name="T11" fmla="*/ 5 h 10"/>
                  <a:gd name="T12" fmla="*/ 28 w 3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28" y="10"/>
                    </a:moveTo>
                    <a:cubicBezTo>
                      <a:pt x="5" y="10"/>
                      <a:pt x="5" y="10"/>
                      <a:pt x="5" y="10"/>
                    </a:cubicBezTo>
                    <a:cubicBezTo>
                      <a:pt x="2" y="10"/>
                      <a:pt x="0" y="7"/>
                      <a:pt x="0" y="5"/>
                    </a:cubicBezTo>
                    <a:cubicBezTo>
                      <a:pt x="0" y="2"/>
                      <a:pt x="2" y="0"/>
                      <a:pt x="5" y="0"/>
                    </a:cubicBezTo>
                    <a:cubicBezTo>
                      <a:pt x="28" y="0"/>
                      <a:pt x="28" y="0"/>
                      <a:pt x="28" y="0"/>
                    </a:cubicBezTo>
                    <a:cubicBezTo>
                      <a:pt x="31" y="0"/>
                      <a:pt x="33" y="2"/>
                      <a:pt x="33" y="5"/>
                    </a:cubicBezTo>
                    <a:cubicBezTo>
                      <a:pt x="33" y="7"/>
                      <a:pt x="31" y="10"/>
                      <a:pt x="2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36464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a:xfrm>
            <a:off x="351432" y="2762614"/>
            <a:ext cx="1339703" cy="118622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91295" fontAlgn="base">
              <a:spcBef>
                <a:spcPct val="0"/>
              </a:spcBef>
              <a:spcAft>
                <a:spcPts val="293"/>
              </a:spcAft>
              <a:defRPr/>
            </a:pPr>
            <a:r>
              <a:rPr lang="en-US" kern="0" dirty="0">
                <a:solidFill>
                  <a:schemeClr val="tx1"/>
                </a:solidFill>
                <a:latin typeface="CiscoSansTT ExtraLight" panose="020B0303020201020303" pitchFamily="34" charset="0"/>
                <a:ea typeface="CiscoSansTT ExtraLight" charset="0"/>
                <a:cs typeface="CiscoSansTT ExtraLight" charset="0"/>
              </a:rPr>
              <a:t>Stop Threats</a:t>
            </a:r>
          </a:p>
          <a:p>
            <a:pPr algn="ctr" defTabSz="891295" fontAlgn="base">
              <a:spcBef>
                <a:spcPct val="0"/>
              </a:spcBef>
              <a:spcAft>
                <a:spcPts val="293"/>
              </a:spcAft>
              <a:defRPr/>
            </a:pPr>
            <a:endParaRPr lang="en-US" kern="0" dirty="0">
              <a:solidFill>
                <a:srgbClr val="676767"/>
              </a:solidFill>
              <a:latin typeface="CiscoSansTT ExtraLight" panose="020B0303020201020303" pitchFamily="34" charset="0"/>
              <a:ea typeface="CiscoSansTT ExtraLight" charset="0"/>
              <a:cs typeface="CiscoSansTT ExtraLight" charset="0"/>
            </a:endParaRPr>
          </a:p>
          <a:p>
            <a:pPr algn="ctr" defTabSz="891295" fontAlgn="base">
              <a:spcBef>
                <a:spcPct val="0"/>
              </a:spcBef>
              <a:spcAft>
                <a:spcPts val="293"/>
              </a:spcAft>
              <a:defRPr/>
            </a:pPr>
            <a:r>
              <a:rPr lang="en-US" kern="0" dirty="0">
                <a:solidFill>
                  <a:schemeClr val="tx2"/>
                </a:solidFill>
                <a:latin typeface="CiscoSansTT ExtraLight" panose="020B0303020201020303" pitchFamily="34" charset="0"/>
                <a:ea typeface="CiscoSansTT ExtraLight" charset="0"/>
                <a:cs typeface="CiscoSansTT ExtraLight" charset="0"/>
              </a:rPr>
              <a:t>Blocks more threats and prevents breaches</a:t>
            </a:r>
          </a:p>
        </p:txBody>
      </p:sp>
      <p:sp>
        <p:nvSpPr>
          <p:cNvPr id="8" name="TextBox 7"/>
          <p:cNvSpPr txBox="1"/>
          <p:nvPr/>
        </p:nvSpPr>
        <p:spPr>
          <a:xfrm>
            <a:off x="2055628" y="953086"/>
            <a:ext cx="6698511" cy="4031873"/>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accent5"/>
                </a:solidFill>
                <a:latin typeface="CiscoSansTT ExtraLight" panose="020B0303020201020303" pitchFamily="34" charset="0"/>
                <a:ea typeface="CiscoSansTT ExtraLight" charset="0"/>
                <a:cs typeface="CiscoSansTT ExtraLight" charset="0"/>
              </a:rPr>
              <a:t>Includes top-rated NGIPS:</a:t>
            </a:r>
            <a:r>
              <a:rPr lang="en-US" sz="1600" dirty="0">
                <a:latin typeface="CiscoSansTT ExtraLight" panose="020B0303020201020303" pitchFamily="34" charset="0"/>
                <a:ea typeface="CiscoSansTT ExtraLight" charset="0"/>
                <a:cs typeface="CiscoSansTT ExtraLight" charset="0"/>
              </a:rPr>
              <a:t> real-time contextual awareness and network mapping</a:t>
            </a:r>
          </a:p>
          <a:p>
            <a:pPr marL="285750" indent="-285750">
              <a:buFont typeface="Arial" panose="020B0604020202020204" pitchFamily="34" charset="0"/>
              <a:buChar char="•"/>
            </a:pPr>
            <a:endParaRPr lang="en-US" sz="1600" b="1" dirty="0">
              <a:solidFill>
                <a:schemeClr val="accent5"/>
              </a:solidFill>
              <a:latin typeface="CiscoSansTT ExtraLight" panose="020B0303020201020303" pitchFamily="34" charset="0"/>
              <a:ea typeface="CiscoSansTT ExtraLight" charset="0"/>
              <a:cs typeface="CiscoSansTT ExtraLight" charset="0"/>
            </a:endParaRPr>
          </a:p>
          <a:p>
            <a:pPr marL="285750" indent="-285750">
              <a:buFont typeface="Arial" panose="020B0604020202020204" pitchFamily="34" charset="0"/>
              <a:buChar char="•"/>
            </a:pPr>
            <a:r>
              <a:rPr lang="en-US" sz="1600" b="1" dirty="0">
                <a:solidFill>
                  <a:schemeClr val="accent5"/>
                </a:solidFill>
                <a:latin typeface="CiscoSansTT ExtraLight" panose="020B0303020201020303" pitchFamily="34" charset="0"/>
                <a:ea typeface="CiscoSansTT ExtraLight" charset="0"/>
                <a:cs typeface="CiscoSansTT ExtraLight" charset="0"/>
              </a:rPr>
              <a:t>Advanced malware protection (AMP) </a:t>
            </a:r>
            <a:r>
              <a:rPr lang="en-US" sz="1600" dirty="0">
                <a:latin typeface="CiscoSansTT ExtraLight" panose="020B0303020201020303" pitchFamily="34" charset="0"/>
                <a:ea typeface="CiscoSansTT ExtraLight" charset="0"/>
                <a:cs typeface="CiscoSansTT ExtraLight" charset="0"/>
              </a:rPr>
              <a:t>comes built-in to continuously analyze files, regardless of disposition, to uncover stealthy threats</a:t>
            </a:r>
          </a:p>
          <a:p>
            <a:pPr marL="285750" indent="-285750">
              <a:buFont typeface="Arial" panose="020B0604020202020204" pitchFamily="34" charset="0"/>
              <a:buChar char="•"/>
            </a:pPr>
            <a:endParaRPr lang="en-US" sz="1600" b="1" dirty="0">
              <a:solidFill>
                <a:schemeClr val="accent5"/>
              </a:solidFill>
              <a:latin typeface="CiscoSansTT ExtraLight" panose="020B0303020201020303" pitchFamily="34" charset="0"/>
              <a:ea typeface="CiscoSansTT ExtraLight" charset="0"/>
              <a:cs typeface="CiscoSansTT ExtraLight" charset="0"/>
            </a:endParaRPr>
          </a:p>
          <a:p>
            <a:pPr marL="285750" indent="-285750">
              <a:buFont typeface="Arial" panose="020B0604020202020204" pitchFamily="34" charset="0"/>
              <a:buChar char="•"/>
            </a:pPr>
            <a:r>
              <a:rPr lang="en-US" sz="1600" b="1" dirty="0">
                <a:solidFill>
                  <a:schemeClr val="accent5"/>
                </a:solidFill>
                <a:latin typeface="CiscoSansTT ExtraLight" panose="020B0303020201020303" pitchFamily="34" charset="0"/>
                <a:ea typeface="CiscoSansTT ExtraLight" charset="0"/>
                <a:cs typeface="CiscoSansTT ExtraLight" charset="0"/>
              </a:rPr>
              <a:t>Security automation</a:t>
            </a:r>
            <a:r>
              <a:rPr lang="en-US" sz="1600" dirty="0">
                <a:solidFill>
                  <a:schemeClr val="accent5"/>
                </a:solidFill>
                <a:latin typeface="CiscoSansTT ExtraLight" panose="020B0303020201020303" pitchFamily="34" charset="0"/>
                <a:ea typeface="CiscoSansTT ExtraLight" charset="0"/>
                <a:cs typeface="CiscoSansTT ExtraLight" charset="0"/>
              </a:rPr>
              <a:t> </a:t>
            </a:r>
            <a:r>
              <a:rPr lang="en-US" sz="1600" dirty="0">
                <a:latin typeface="CiscoSansTT ExtraLight" panose="020B0303020201020303" pitchFamily="34" charset="0"/>
                <a:ea typeface="CiscoSansTT ExtraLight" charset="0"/>
                <a:cs typeface="CiscoSansTT ExtraLight" charset="0"/>
              </a:rPr>
              <a:t>and adaptive threat management</a:t>
            </a:r>
          </a:p>
          <a:p>
            <a:pPr marL="285750" indent="-285750">
              <a:buFont typeface="Arial" panose="020B0604020202020204" pitchFamily="34" charset="0"/>
              <a:buChar char="•"/>
            </a:pPr>
            <a:endParaRPr lang="en-US" sz="1600" b="1" dirty="0">
              <a:solidFill>
                <a:schemeClr val="accent5"/>
              </a:solidFill>
              <a:latin typeface="CiscoSansTT ExtraLight" panose="020B0303020201020303" pitchFamily="34" charset="0"/>
              <a:ea typeface="CiscoSansTT ExtraLight" charset="0"/>
              <a:cs typeface="CiscoSansTT ExtraLight" charset="0"/>
            </a:endParaRPr>
          </a:p>
          <a:p>
            <a:pPr marL="285750" indent="-285750">
              <a:buFont typeface="Arial" panose="020B0604020202020204" pitchFamily="34" charset="0"/>
              <a:buChar char="•"/>
            </a:pPr>
            <a:r>
              <a:rPr lang="en-US" sz="1600" b="1" dirty="0">
                <a:solidFill>
                  <a:schemeClr val="accent5"/>
                </a:solidFill>
                <a:latin typeface="CiscoSansTT ExtraLight" panose="020B0303020201020303" pitchFamily="34" charset="0"/>
                <a:ea typeface="CiscoSansTT ExtraLight" charset="0"/>
                <a:cs typeface="CiscoSansTT ExtraLight" charset="0"/>
              </a:rPr>
              <a:t>Built-in sandboxing</a:t>
            </a:r>
            <a:r>
              <a:rPr lang="en-US" sz="1600" dirty="0">
                <a:solidFill>
                  <a:schemeClr val="accent5"/>
                </a:solidFill>
                <a:latin typeface="CiscoSansTT ExtraLight" panose="020B0303020201020303" pitchFamily="34" charset="0"/>
                <a:ea typeface="CiscoSansTT ExtraLight" charset="0"/>
                <a:cs typeface="CiscoSansTT ExtraLight" charset="0"/>
              </a:rPr>
              <a:t>: </a:t>
            </a:r>
            <a:r>
              <a:rPr lang="en-US" sz="1600" dirty="0">
                <a:latin typeface="CiscoSansTT ExtraLight" panose="020B0303020201020303" pitchFamily="34" charset="0"/>
                <a:ea typeface="CiscoSansTT ExtraLight" charset="0"/>
                <a:cs typeface="CiscoSansTT ExtraLight" charset="0"/>
              </a:rPr>
              <a:t>detect evasive and sandbox-aware malware</a:t>
            </a:r>
          </a:p>
          <a:p>
            <a:pPr marL="285750" indent="-285750">
              <a:buFont typeface="Arial" panose="020B0604020202020204" pitchFamily="34" charset="0"/>
              <a:buChar char="•"/>
            </a:pPr>
            <a:endParaRPr lang="en-US" sz="1600" b="1" dirty="0">
              <a:solidFill>
                <a:schemeClr val="accent5"/>
              </a:solidFill>
              <a:latin typeface="CiscoSansTT ExtraLight" panose="020B0303020201020303" pitchFamily="34" charset="0"/>
              <a:ea typeface="CiscoSansTT ExtraLight" charset="0"/>
              <a:cs typeface="CiscoSansTT ExtraLight" charset="0"/>
            </a:endParaRPr>
          </a:p>
          <a:p>
            <a:pPr marL="285750" indent="-285750">
              <a:buFont typeface="Arial" panose="020B0604020202020204" pitchFamily="34" charset="0"/>
              <a:buChar char="•"/>
            </a:pPr>
            <a:r>
              <a:rPr lang="en-US" sz="1600" b="1" dirty="0">
                <a:solidFill>
                  <a:schemeClr val="accent5"/>
                </a:solidFill>
                <a:latin typeface="CiscoSansTT ExtraLight" panose="020B0303020201020303" pitchFamily="34" charset="0"/>
                <a:ea typeface="CiscoSansTT ExtraLight" charset="0"/>
                <a:cs typeface="CiscoSansTT ExtraLight" charset="0"/>
              </a:rPr>
              <a:t>Behavior-based:</a:t>
            </a:r>
            <a:r>
              <a:rPr lang="en-US" sz="1600" dirty="0">
                <a:latin typeface="CiscoSansTT ExtraLight" panose="020B0303020201020303" pitchFamily="34" charset="0"/>
                <a:ea typeface="CiscoSansTT ExtraLight" charset="0"/>
                <a:cs typeface="CiscoSansTT ExtraLight" charset="0"/>
              </a:rPr>
              <a:t> considers file behavior and site reputation using over 1000 indicators</a:t>
            </a:r>
          </a:p>
          <a:p>
            <a:pPr marL="285750" indent="-285750">
              <a:buFont typeface="Arial" panose="020B0604020202020204" pitchFamily="34" charset="0"/>
              <a:buChar char="•"/>
            </a:pPr>
            <a:endParaRPr lang="en-US" sz="1600" b="1" dirty="0">
              <a:solidFill>
                <a:schemeClr val="accent5"/>
              </a:solidFill>
              <a:latin typeface="CiscoSansTT ExtraLight" panose="020B0303020201020303" pitchFamily="34" charset="0"/>
              <a:ea typeface="CiscoSansTT ExtraLight" charset="0"/>
              <a:cs typeface="CiscoSansTT ExtraLight" charset="0"/>
            </a:endParaRPr>
          </a:p>
          <a:p>
            <a:pPr marL="285750" indent="-285750">
              <a:buFont typeface="Arial" panose="020B0604020202020204" pitchFamily="34" charset="0"/>
              <a:buChar char="•"/>
            </a:pPr>
            <a:r>
              <a:rPr lang="en-US" sz="1600" b="1" dirty="0">
                <a:solidFill>
                  <a:schemeClr val="accent5"/>
                </a:solidFill>
                <a:latin typeface="CiscoSansTT ExtraLight" panose="020B0303020201020303" pitchFamily="34" charset="0"/>
                <a:ea typeface="CiscoSansTT ExtraLight" charset="0"/>
                <a:cs typeface="CiscoSansTT ExtraLight" charset="0"/>
              </a:rPr>
              <a:t>Proven leadership: </a:t>
            </a:r>
            <a:r>
              <a:rPr lang="en-US" sz="1600" dirty="0">
                <a:latin typeface="CiscoSansTT ExtraLight" panose="020B0303020201020303" pitchFamily="34" charset="0"/>
                <a:ea typeface="CiscoSansTT ExtraLight" charset="0"/>
                <a:cs typeface="CiscoSansTT ExtraLight" charset="0"/>
              </a:rPr>
              <a:t>NSS Labs ranks Cisco as leader in breach detection and security effectiveness</a:t>
            </a:r>
          </a:p>
          <a:p>
            <a:pPr marL="285750" indent="-285750">
              <a:buFont typeface="Arial" panose="020B0604020202020204" pitchFamily="34" charset="0"/>
              <a:buChar char="•"/>
            </a:pPr>
            <a:endParaRPr lang="en-US" sz="1600" dirty="0">
              <a:latin typeface="CiscoSansTT ExtraLight" panose="020B0303020201020303" pitchFamily="34" charset="0"/>
              <a:ea typeface="CiscoSansTT ExtraLight" charset="0"/>
              <a:cs typeface="CiscoSansTT ExtraLight" charset="0"/>
            </a:endParaRPr>
          </a:p>
        </p:txBody>
      </p:sp>
      <p:sp>
        <p:nvSpPr>
          <p:cNvPr id="51" name="Title 2"/>
          <p:cNvSpPr>
            <a:spLocks noGrp="1"/>
          </p:cNvSpPr>
          <p:nvPr>
            <p:ph type="title"/>
          </p:nvPr>
        </p:nvSpPr>
        <p:spPr>
          <a:xfrm>
            <a:off x="239853" y="258452"/>
            <a:ext cx="8464668" cy="731647"/>
          </a:xfrm>
        </p:spPr>
        <p:txBody>
          <a:bodyPr/>
          <a:lstStyle/>
          <a:p>
            <a:r>
              <a:rPr lang="en-US" sz="2700" dirty="0">
                <a:latin typeface="CiscoSansTT ExtraLight" panose="020B0303020201020303" pitchFamily="34" charset="0"/>
                <a:ea typeface="CiscoSansTT ExtraLight" charset="0"/>
                <a:cs typeface="CiscoSansTT ExtraLight" charset="0"/>
              </a:rPr>
              <a:t>Cisco NGFW blocks more threats, prevents breaches</a:t>
            </a:r>
            <a:endParaRPr lang="en-US" sz="2400" dirty="0">
              <a:latin typeface="CiscoSansTT ExtraLight" panose="020B0303020201020303" pitchFamily="34" charset="0"/>
              <a:ea typeface="CiscoSansTT ExtraLight" charset="0"/>
              <a:cs typeface="CiscoSansTT ExtraLight"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109" y="1224458"/>
            <a:ext cx="991743" cy="991743"/>
          </a:xfrm>
          <a:prstGeom prst="rect">
            <a:avLst/>
          </a:prstGeom>
        </p:spPr>
      </p:pic>
    </p:spTree>
    <p:extLst>
      <p:ext uri="{BB962C8B-B14F-4D97-AF65-F5344CB8AC3E}">
        <p14:creationId xmlns:p14="http://schemas.microsoft.com/office/powerpoint/2010/main" val="331813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1000"/>
                                        <p:tgtEl>
                                          <p:spTgt spid="85"/>
                                        </p:tgtEl>
                                      </p:cBhvr>
                                    </p:animEffect>
                                    <p:anim calcmode="lin" valueType="num">
                                      <p:cBhvr>
                                        <p:cTn id="13" dur="1000" fill="hold"/>
                                        <p:tgtEl>
                                          <p:spTgt spid="85"/>
                                        </p:tgtEl>
                                        <p:attrNameLst>
                                          <p:attrName>ppt_x</p:attrName>
                                        </p:attrNameLst>
                                      </p:cBhvr>
                                      <p:tavLst>
                                        <p:tav tm="0">
                                          <p:val>
                                            <p:strVal val="#ppt_x"/>
                                          </p:val>
                                        </p:tav>
                                        <p:tav tm="100000">
                                          <p:val>
                                            <p:strVal val="#ppt_x"/>
                                          </p:val>
                                        </p:tav>
                                      </p:tavLst>
                                    </p:anim>
                                    <p:anim calcmode="lin" valueType="num">
                                      <p:cBhvr>
                                        <p:cTn id="14"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1000"/>
                                        <p:tgtEl>
                                          <p:spTgt spid="8">
                                            <p:txEl>
                                              <p:pRg st="2" end="2"/>
                                            </p:txEl>
                                          </p:spTgt>
                                        </p:tgtEl>
                                      </p:cBhvr>
                                    </p:animEffect>
                                    <p:anim calcmode="lin" valueType="num">
                                      <p:cBhvr>
                                        <p:cTn id="2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fade">
                                      <p:cBhvr>
                                        <p:cTn id="31" dur="1000"/>
                                        <p:tgtEl>
                                          <p:spTgt spid="8">
                                            <p:txEl>
                                              <p:pRg st="4" end="4"/>
                                            </p:txEl>
                                          </p:spTgt>
                                        </p:tgtEl>
                                      </p:cBhvr>
                                    </p:animEffect>
                                    <p:anim calcmode="lin" valueType="num">
                                      <p:cBhvr>
                                        <p:cTn id="3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1000"/>
                                        <p:tgtEl>
                                          <p:spTgt spid="8">
                                            <p:txEl>
                                              <p:pRg st="6" end="6"/>
                                            </p:txEl>
                                          </p:spTgt>
                                        </p:tgtEl>
                                      </p:cBhvr>
                                    </p:animEffect>
                                    <p:anim calcmode="lin" valueType="num">
                                      <p:cBhvr>
                                        <p:cTn id="38"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42" presetClass="entr" presetSubtype="0" fill="hold" nodeType="after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Effect transition="in" filter="fade">
                                      <p:cBhvr>
                                        <p:cTn id="43" dur="1000"/>
                                        <p:tgtEl>
                                          <p:spTgt spid="8">
                                            <p:txEl>
                                              <p:pRg st="8" end="8"/>
                                            </p:txEl>
                                          </p:spTgt>
                                        </p:tgtEl>
                                      </p:cBhvr>
                                    </p:animEffect>
                                    <p:anim calcmode="lin" valueType="num">
                                      <p:cBhvr>
                                        <p:cTn id="44"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45"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par>
                          <p:cTn id="46" fill="hold">
                            <p:stCondLst>
                              <p:cond delay="5000"/>
                            </p:stCondLst>
                            <p:childTnLst>
                              <p:par>
                                <p:cTn id="47" presetID="42" presetClass="entr" presetSubtype="0" fill="hold" nodeType="afterEffect">
                                  <p:stCondLst>
                                    <p:cond delay="0"/>
                                  </p:stCondLst>
                                  <p:childTnLst>
                                    <p:set>
                                      <p:cBhvr>
                                        <p:cTn id="48" dur="1" fill="hold">
                                          <p:stCondLst>
                                            <p:cond delay="0"/>
                                          </p:stCondLst>
                                        </p:cTn>
                                        <p:tgtEl>
                                          <p:spTgt spid="8">
                                            <p:txEl>
                                              <p:pRg st="10" end="10"/>
                                            </p:txEl>
                                          </p:spTgt>
                                        </p:tgtEl>
                                        <p:attrNameLst>
                                          <p:attrName>style.visibility</p:attrName>
                                        </p:attrNameLst>
                                      </p:cBhvr>
                                      <p:to>
                                        <p:strVal val="visible"/>
                                      </p:to>
                                    </p:set>
                                    <p:animEffect transition="in" filter="fade">
                                      <p:cBhvr>
                                        <p:cTn id="49" dur="1000"/>
                                        <p:tgtEl>
                                          <p:spTgt spid="8">
                                            <p:txEl>
                                              <p:pRg st="10" end="10"/>
                                            </p:txEl>
                                          </p:spTgt>
                                        </p:tgtEl>
                                      </p:cBhvr>
                                    </p:animEffect>
                                    <p:anim calcmode="lin" valueType="num">
                                      <p:cBhvr>
                                        <p:cTn id="50"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239853" y="258452"/>
            <a:ext cx="8464668" cy="731647"/>
          </a:xfrm>
        </p:spPr>
        <p:txBody>
          <a:bodyPr/>
          <a:lstStyle/>
          <a:p>
            <a:r>
              <a:rPr lang="en-US" sz="2700" dirty="0">
                <a:latin typeface="CiscoSansTT ExtraLight" charset="0"/>
                <a:ea typeface="CiscoSansTT ExtraLight" charset="0"/>
                <a:cs typeface="CiscoSansTT ExtraLight" charset="0"/>
              </a:rPr>
              <a:t>Cisco NGFW blocks more threats, prevents breaches</a:t>
            </a:r>
            <a:endParaRPr lang="en-US" sz="2400" dirty="0">
              <a:latin typeface="CiscoSansTT ExtraLight" charset="0"/>
              <a:ea typeface="CiscoSansTT ExtraLight" charset="0"/>
              <a:cs typeface="CiscoSansTT ExtraLight"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76" y="1162493"/>
            <a:ext cx="6653324" cy="3326662"/>
          </a:xfrm>
          <a:prstGeom prst="rect">
            <a:avLst/>
          </a:prstGeom>
        </p:spPr>
      </p:pic>
    </p:spTree>
    <p:extLst>
      <p:ext uri="{BB962C8B-B14F-4D97-AF65-F5344CB8AC3E}">
        <p14:creationId xmlns:p14="http://schemas.microsoft.com/office/powerpoint/2010/main" val="4238470549"/>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239853" y="258452"/>
            <a:ext cx="8464668" cy="731647"/>
          </a:xfrm>
        </p:spPr>
        <p:txBody>
          <a:bodyPr/>
          <a:lstStyle/>
          <a:p>
            <a:r>
              <a:rPr lang="en-US" sz="2700" dirty="0">
                <a:latin typeface="CiscoSansTT ExtraLight" charset="0"/>
                <a:ea typeface="CiscoSansTT ExtraLight" charset="0"/>
                <a:cs typeface="CiscoSansTT ExtraLight" charset="0"/>
              </a:rPr>
              <a:t>Cisco NGFW blocks more threats, prevents breaches</a:t>
            </a:r>
            <a:endParaRPr lang="en-US" sz="2400" dirty="0">
              <a:latin typeface="CiscoSansTT ExtraLight" charset="0"/>
              <a:ea typeface="CiscoSansTT ExtraLight" charset="0"/>
              <a:cs typeface="CiscoSansTT ExtraLight"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144" y="1193792"/>
            <a:ext cx="6332573" cy="3324601"/>
          </a:xfrm>
          <a:prstGeom prst="rect">
            <a:avLst/>
          </a:prstGeom>
        </p:spPr>
      </p:pic>
    </p:spTree>
    <p:extLst>
      <p:ext uri="{BB962C8B-B14F-4D97-AF65-F5344CB8AC3E}">
        <p14:creationId xmlns:p14="http://schemas.microsoft.com/office/powerpoint/2010/main" val="1614755485"/>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89164" y="2363831"/>
            <a:ext cx="1386470" cy="51984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91295" fontAlgn="base">
              <a:spcBef>
                <a:spcPct val="0"/>
              </a:spcBef>
              <a:spcAft>
                <a:spcPts val="293"/>
              </a:spcAft>
              <a:defRPr/>
            </a:pPr>
            <a:r>
              <a:rPr lang="en-US" dirty="0">
                <a:solidFill>
                  <a:schemeClr val="tx1"/>
                </a:solidFill>
                <a:latin typeface="CiscoSansTT ExtraLight" charset="0"/>
                <a:ea typeface="CiscoSansTT ExtraLight" charset="0"/>
                <a:cs typeface="CiscoSansTT ExtraLight" charset="0"/>
              </a:rPr>
              <a:t>Network Visibil</a:t>
            </a:r>
            <a:r>
              <a:rPr lang="en-US" kern="0" dirty="0">
                <a:solidFill>
                  <a:schemeClr val="tx1"/>
                </a:solidFill>
                <a:latin typeface="CiscoSansTT ExtraLight" charset="0"/>
                <a:ea typeface="CiscoSansTT ExtraLight" charset="0"/>
                <a:cs typeface="CiscoSansTT ExtraLight" charset="0"/>
              </a:rPr>
              <a:t>ity and Analysis</a:t>
            </a:r>
          </a:p>
        </p:txBody>
      </p:sp>
      <p:sp>
        <p:nvSpPr>
          <p:cNvPr id="16" name="TextBox 15"/>
          <p:cNvSpPr txBox="1"/>
          <p:nvPr/>
        </p:nvSpPr>
        <p:spPr>
          <a:xfrm>
            <a:off x="2027274" y="1053658"/>
            <a:ext cx="6691424" cy="3600986"/>
          </a:xfrm>
          <a:prstGeom prst="rect">
            <a:avLst/>
          </a:prstGeom>
          <a:noFill/>
        </p:spPr>
        <p:txBody>
          <a:bodyPr wrap="square" rtlCol="0">
            <a:spAutoFit/>
          </a:bodyPr>
          <a:lstStyle/>
          <a:p>
            <a:endParaRPr lang="en-US" sz="2000" dirty="0">
              <a:latin typeface="CiscoSansTT ExtraLight" charset="0"/>
              <a:ea typeface="CiscoSansTT ExtraLight" charset="0"/>
              <a:cs typeface="CiscoSansTT ExtraLight" charset="0"/>
            </a:endParaRPr>
          </a:p>
          <a:p>
            <a:pPr marL="285750" indent="-285750">
              <a:buFont typeface="Arial" panose="020B0604020202020204" pitchFamily="34" charset="0"/>
              <a:buChar char="•"/>
            </a:pPr>
            <a:r>
              <a:rPr lang="en-US" sz="1600" b="1" dirty="0">
                <a:solidFill>
                  <a:schemeClr val="accent5"/>
                </a:solidFill>
                <a:latin typeface="CiscoSansTT ExtraLight" charset="0"/>
                <a:ea typeface="CiscoSansTT ExtraLight" charset="0"/>
                <a:cs typeface="CiscoSansTT ExtraLight" charset="0"/>
              </a:rPr>
              <a:t>Visibility into threat activity </a:t>
            </a:r>
            <a:r>
              <a:rPr lang="en-US" sz="1600" dirty="0">
                <a:latin typeface="CiscoSansTT ExtraLight" charset="0"/>
                <a:ea typeface="CiscoSansTT ExtraLight" charset="0"/>
                <a:cs typeface="CiscoSansTT ExtraLight" charset="0"/>
              </a:rPr>
              <a:t>across users, hosts, networks, and infrastructure</a:t>
            </a:r>
          </a:p>
          <a:p>
            <a:endParaRPr lang="en-US" sz="1600" dirty="0">
              <a:latin typeface="CiscoSansTT ExtraLight" charset="0"/>
              <a:ea typeface="CiscoSansTT ExtraLight" charset="0"/>
              <a:cs typeface="CiscoSansTT ExtraLight" charset="0"/>
            </a:endParaRPr>
          </a:p>
          <a:p>
            <a:pPr marL="285750" indent="-285750">
              <a:buFont typeface="Arial" panose="020B0604020202020204" pitchFamily="34" charset="0"/>
              <a:buChar char="•"/>
            </a:pPr>
            <a:r>
              <a:rPr lang="en-US" sz="1600" b="1" dirty="0">
                <a:solidFill>
                  <a:schemeClr val="accent5"/>
                </a:solidFill>
                <a:latin typeface="CiscoSansTT ExtraLight" charset="0"/>
                <a:ea typeface="CiscoSansTT ExtraLight" charset="0"/>
                <a:cs typeface="CiscoSansTT ExtraLight" charset="0"/>
              </a:rPr>
              <a:t>Network file trajectory </a:t>
            </a:r>
            <a:r>
              <a:rPr lang="en-US" sz="1600" dirty="0">
                <a:latin typeface="CiscoSansTT ExtraLight" charset="0"/>
                <a:ea typeface="CiscoSansTT ExtraLight" charset="0"/>
                <a:cs typeface="CiscoSansTT ExtraLight" charset="0"/>
              </a:rPr>
              <a:t>maps how hosts transfer files, including malware files, across your network to scope, set outbreak controls, and identify patient zero  </a:t>
            </a:r>
          </a:p>
          <a:p>
            <a:endParaRPr lang="en-US" sz="1600" dirty="0">
              <a:latin typeface="CiscoSansTT ExtraLight" charset="0"/>
              <a:ea typeface="CiscoSansTT ExtraLight" charset="0"/>
              <a:cs typeface="CiscoSansTT ExtraLight" charset="0"/>
            </a:endParaRPr>
          </a:p>
          <a:p>
            <a:pPr marL="285750" indent="-285750">
              <a:buFont typeface="Arial" panose="020B0604020202020204" pitchFamily="34" charset="0"/>
              <a:buChar char="•"/>
            </a:pPr>
            <a:r>
              <a:rPr lang="en-US" sz="1600" b="1" dirty="0">
                <a:solidFill>
                  <a:schemeClr val="accent5"/>
                </a:solidFill>
                <a:latin typeface="CiscoSansTT ExtraLight" charset="0"/>
                <a:ea typeface="CiscoSansTT ExtraLight" charset="0"/>
                <a:cs typeface="CiscoSansTT ExtraLight" charset="0"/>
              </a:rPr>
              <a:t>Centralized management</a:t>
            </a:r>
            <a:r>
              <a:rPr lang="en-US" sz="1600" dirty="0">
                <a:solidFill>
                  <a:schemeClr val="accent5"/>
                </a:solidFill>
                <a:latin typeface="CiscoSansTT ExtraLight" charset="0"/>
                <a:ea typeface="CiscoSansTT ExtraLight" charset="0"/>
                <a:cs typeface="CiscoSansTT ExtraLight" charset="0"/>
              </a:rPr>
              <a:t> </a:t>
            </a:r>
            <a:r>
              <a:rPr lang="en-US" sz="1600" dirty="0">
                <a:latin typeface="CiscoSansTT ExtraLight" charset="0"/>
                <a:ea typeface="CiscoSansTT ExtraLight" charset="0"/>
                <a:cs typeface="CiscoSansTT ExtraLight" charset="0"/>
              </a:rPr>
              <a:t>provides contextual threat analysis, with consolidated visibility into security and network operations </a:t>
            </a:r>
          </a:p>
          <a:p>
            <a:pPr marL="628696" lvl="1" indent="-285750">
              <a:buFont typeface="Arial" panose="020B0604020202020204" pitchFamily="34" charset="0"/>
              <a:buChar char="•"/>
            </a:pPr>
            <a:r>
              <a:rPr lang="en-US" sz="1600" dirty="0">
                <a:latin typeface="CiscoSansTT ExtraLight" charset="0"/>
                <a:ea typeface="CiscoSansTT ExtraLight" charset="0"/>
                <a:cs typeface="CiscoSansTT ExtraLight" charset="0"/>
              </a:rPr>
              <a:t>Single or HA pair of consoles provides all updates, patching, reporting, and threat information</a:t>
            </a:r>
          </a:p>
          <a:p>
            <a:endParaRPr lang="en-US" sz="1600" dirty="0">
              <a:latin typeface="CiscoSansTT ExtraLight" charset="0"/>
              <a:ea typeface="CiscoSansTT ExtraLight" charset="0"/>
              <a:cs typeface="CiscoSansTT ExtraLight" charset="0"/>
            </a:endParaRPr>
          </a:p>
          <a:p>
            <a:pPr marL="285750" indent="-285750">
              <a:buFont typeface="Arial" panose="020B0604020202020204" pitchFamily="34" charset="0"/>
              <a:buChar char="•"/>
            </a:pPr>
            <a:endParaRPr lang="en-US" sz="1600" dirty="0">
              <a:latin typeface="CiscoSansTT ExtraLight" charset="0"/>
              <a:ea typeface="CiscoSansTT ExtraLight" charset="0"/>
              <a:cs typeface="CiscoSansTT ExtraLight" charset="0"/>
            </a:endParaRPr>
          </a:p>
        </p:txBody>
      </p:sp>
      <p:sp>
        <p:nvSpPr>
          <p:cNvPr id="20" name="Title 2"/>
          <p:cNvSpPr>
            <a:spLocks noGrp="1"/>
          </p:cNvSpPr>
          <p:nvPr>
            <p:ph type="title"/>
          </p:nvPr>
        </p:nvSpPr>
        <p:spPr>
          <a:xfrm>
            <a:off x="239853" y="258452"/>
            <a:ext cx="8343315" cy="731647"/>
          </a:xfrm>
        </p:spPr>
        <p:txBody>
          <a:bodyPr/>
          <a:lstStyle/>
          <a:p>
            <a:r>
              <a:rPr lang="en-US" sz="2700" dirty="0">
                <a:latin typeface="CiscoSansTT ExtraLight" charset="0"/>
                <a:ea typeface="CiscoSansTT ExtraLight" charset="0"/>
                <a:cs typeface="CiscoSansTT ExtraLight" charset="0"/>
              </a:rPr>
              <a:t>More visibility equals faster time to detection</a:t>
            </a:r>
            <a:endParaRPr lang="en-US" sz="2400" dirty="0">
              <a:latin typeface="CiscoSansTT ExtraLight" charset="0"/>
              <a:ea typeface="CiscoSansTT ExtraLight" charset="0"/>
              <a:cs typeface="CiscoSansTT ExtraLight" charset="0"/>
            </a:endParaRPr>
          </a:p>
        </p:txBody>
      </p:sp>
      <p:sp>
        <p:nvSpPr>
          <p:cNvPr id="10" name="Rectangle 9"/>
          <p:cNvSpPr/>
          <p:nvPr/>
        </p:nvSpPr>
        <p:spPr>
          <a:xfrm>
            <a:off x="382075" y="3449107"/>
            <a:ext cx="1386471" cy="51984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91295" fontAlgn="base">
              <a:spcBef>
                <a:spcPct val="0"/>
              </a:spcBef>
              <a:spcAft>
                <a:spcPts val="293"/>
              </a:spcAft>
              <a:defRPr/>
            </a:pPr>
            <a:r>
              <a:rPr lang="en-US" dirty="0">
                <a:solidFill>
                  <a:schemeClr val="tx2"/>
                </a:solidFill>
                <a:latin typeface="CiscoSansTT ExtraLight" charset="0"/>
                <a:ea typeface="CiscoSansTT ExtraLight" charset="0"/>
                <a:cs typeface="CiscoSansTT ExtraLight" charset="0"/>
              </a:rPr>
              <a:t>See more and detect threats faster</a:t>
            </a:r>
            <a:endParaRPr lang="en-US" kern="0" dirty="0">
              <a:solidFill>
                <a:schemeClr val="tx2"/>
              </a:solidFill>
              <a:latin typeface="CiscoSansTT ExtraLight" charset="0"/>
              <a:ea typeface="CiscoSansTT ExtraLight" charset="0"/>
              <a:cs typeface="CiscoSansTT ExtraLight"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32" y="1201233"/>
            <a:ext cx="908934" cy="908934"/>
          </a:xfrm>
          <a:prstGeom prst="rect">
            <a:avLst/>
          </a:prstGeom>
        </p:spPr>
      </p:pic>
    </p:spTree>
    <p:extLst>
      <p:ext uri="{BB962C8B-B14F-4D97-AF65-F5344CB8AC3E}">
        <p14:creationId xmlns:p14="http://schemas.microsoft.com/office/powerpoint/2010/main" val="287802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fade">
                                      <p:cBhvr>
                                        <p:cTn id="24" dur="1000"/>
                                        <p:tgtEl>
                                          <p:spTgt spid="16">
                                            <p:txEl>
                                              <p:pRg st="1" end="1"/>
                                            </p:txEl>
                                          </p:spTgt>
                                        </p:tgtEl>
                                      </p:cBhvr>
                                    </p:animEffect>
                                    <p:anim calcmode="lin" valueType="num">
                                      <p:cBhvr>
                                        <p:cTn id="2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16">
                                            <p:txEl>
                                              <p:pRg st="3" end="3"/>
                                            </p:txEl>
                                          </p:spTgt>
                                        </p:tgtEl>
                                        <p:attrNameLst>
                                          <p:attrName>style.visibility</p:attrName>
                                        </p:attrNameLst>
                                      </p:cBhvr>
                                      <p:to>
                                        <p:strVal val="visible"/>
                                      </p:to>
                                    </p:set>
                                    <p:animEffect transition="in" filter="fade">
                                      <p:cBhvr>
                                        <p:cTn id="30" dur="1000"/>
                                        <p:tgtEl>
                                          <p:spTgt spid="16">
                                            <p:txEl>
                                              <p:pRg st="3" end="3"/>
                                            </p:txEl>
                                          </p:spTgt>
                                        </p:tgtEl>
                                      </p:cBhvr>
                                    </p:animEffect>
                                    <p:anim calcmode="lin" valueType="num">
                                      <p:cBhvr>
                                        <p:cTn id="31"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16">
                                            <p:txEl>
                                              <p:pRg st="5" end="5"/>
                                            </p:txEl>
                                          </p:spTgt>
                                        </p:tgtEl>
                                        <p:attrNameLst>
                                          <p:attrName>style.visibility</p:attrName>
                                        </p:attrNameLst>
                                      </p:cBhvr>
                                      <p:to>
                                        <p:strVal val="visible"/>
                                      </p:to>
                                    </p:set>
                                    <p:animEffect transition="in" filter="fade">
                                      <p:cBhvr>
                                        <p:cTn id="36" dur="1000"/>
                                        <p:tgtEl>
                                          <p:spTgt spid="16">
                                            <p:txEl>
                                              <p:pRg st="5" end="5"/>
                                            </p:txEl>
                                          </p:spTgt>
                                        </p:tgtEl>
                                      </p:cBhvr>
                                    </p:animEffect>
                                    <p:anim calcmode="lin" valueType="num">
                                      <p:cBhvr>
                                        <p:cTn id="37" dur="1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6">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42" presetClass="entr" presetSubtype="0" fill="hold" nodeType="afterEffect">
                                  <p:stCondLst>
                                    <p:cond delay="0"/>
                                  </p:stCondLst>
                                  <p:childTnLst>
                                    <p:set>
                                      <p:cBhvr>
                                        <p:cTn id="41" dur="1" fill="hold">
                                          <p:stCondLst>
                                            <p:cond delay="0"/>
                                          </p:stCondLst>
                                        </p:cTn>
                                        <p:tgtEl>
                                          <p:spTgt spid="16">
                                            <p:txEl>
                                              <p:pRg st="6" end="6"/>
                                            </p:txEl>
                                          </p:spTgt>
                                        </p:tgtEl>
                                        <p:attrNameLst>
                                          <p:attrName>style.visibility</p:attrName>
                                        </p:attrNameLst>
                                      </p:cBhvr>
                                      <p:to>
                                        <p:strVal val="visible"/>
                                      </p:to>
                                    </p:set>
                                    <p:animEffect transition="in" filter="fade">
                                      <p:cBhvr>
                                        <p:cTn id="42" dur="1000"/>
                                        <p:tgtEl>
                                          <p:spTgt spid="16">
                                            <p:txEl>
                                              <p:pRg st="6" end="6"/>
                                            </p:txEl>
                                          </p:spTgt>
                                        </p:tgtEl>
                                      </p:cBhvr>
                                    </p:animEffect>
                                    <p:anim calcmode="lin" valueType="num">
                                      <p:cBhvr>
                                        <p:cTn id="43" dur="10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1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9"/>
          <p:cNvSpPr txBox="1">
            <a:spLocks/>
          </p:cNvSpPr>
          <p:nvPr/>
        </p:nvSpPr>
        <p:spPr>
          <a:xfrm>
            <a:off x="437766" y="1347788"/>
            <a:ext cx="8345488" cy="3168210"/>
          </a:xfrm>
          <a:prstGeom prst="rect">
            <a:avLst/>
          </a:prstGeom>
        </p:spPr>
        <p:txBody>
          <a:bodyPr lIns="0"/>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sz="1800" i="1" dirty="0"/>
              <a:t>“You can’t protect what you can’t see”</a:t>
            </a:r>
          </a:p>
        </p:txBody>
      </p:sp>
      <p:sp>
        <p:nvSpPr>
          <p:cNvPr id="4" name="Title 4"/>
          <p:cNvSpPr>
            <a:spLocks noGrp="1"/>
          </p:cNvSpPr>
          <p:nvPr>
            <p:ph type="title"/>
          </p:nvPr>
        </p:nvSpPr>
        <p:spPr>
          <a:xfrm>
            <a:off x="437766" y="341340"/>
            <a:ext cx="8345488" cy="731837"/>
          </a:xfrm>
        </p:spPr>
        <p:txBody>
          <a:bodyPr/>
          <a:lstStyle/>
          <a:p>
            <a:r>
              <a:rPr lang="en-US" sz="2700" dirty="0">
                <a:latin typeface="CiscoSansTT ExtraLight" charset="0"/>
                <a:ea typeface="CiscoSansTT ExtraLight" charset="0"/>
                <a:cs typeface="CiscoSansTT ExtraLight" charset="0"/>
              </a:rPr>
              <a:t>Gain more insight with increased visibility</a:t>
            </a:r>
          </a:p>
        </p:txBody>
      </p:sp>
      <p:grpSp>
        <p:nvGrpSpPr>
          <p:cNvPr id="5" name="Group 4"/>
          <p:cNvGrpSpPr/>
          <p:nvPr/>
        </p:nvGrpSpPr>
        <p:grpSpPr>
          <a:xfrm>
            <a:off x="1513120" y="868226"/>
            <a:ext cx="7130143" cy="3480165"/>
            <a:chOff x="2017488" y="1338547"/>
            <a:chExt cx="9506857" cy="4640220"/>
          </a:xfrm>
        </p:grpSpPr>
        <p:sp>
          <p:nvSpPr>
            <p:cNvPr id="6" name="Trapezoid 78"/>
            <p:cNvSpPr/>
            <p:nvPr/>
          </p:nvSpPr>
          <p:spPr>
            <a:xfrm rot="16200000">
              <a:off x="4450807" y="-1094772"/>
              <a:ext cx="4640220" cy="9506857"/>
            </a:xfrm>
            <a:custGeom>
              <a:avLst/>
              <a:gdLst>
                <a:gd name="connsiteX0" fmla="*/ 0 w 6070600"/>
                <a:gd name="connsiteY0" fmla="*/ 9076059 h 9076059"/>
                <a:gd name="connsiteX1" fmla="*/ 2689276 w 6070600"/>
                <a:gd name="connsiteY1" fmla="*/ 0 h 9076059"/>
                <a:gd name="connsiteX2" fmla="*/ 3381324 w 6070600"/>
                <a:gd name="connsiteY2" fmla="*/ 0 h 9076059"/>
                <a:gd name="connsiteX3" fmla="*/ 6070600 w 6070600"/>
                <a:gd name="connsiteY3" fmla="*/ 9076059 h 9076059"/>
                <a:gd name="connsiteX4" fmla="*/ 0 w 6070600"/>
                <a:gd name="connsiteY4" fmla="*/ 9076059 h 9076059"/>
                <a:gd name="connsiteX0" fmla="*/ 0 w 6070600"/>
                <a:gd name="connsiteY0" fmla="*/ 9076059 h 9540517"/>
                <a:gd name="connsiteX1" fmla="*/ 2689276 w 6070600"/>
                <a:gd name="connsiteY1" fmla="*/ 0 h 9540517"/>
                <a:gd name="connsiteX2" fmla="*/ 3381324 w 6070600"/>
                <a:gd name="connsiteY2" fmla="*/ 0 h 9540517"/>
                <a:gd name="connsiteX3" fmla="*/ 6070600 w 6070600"/>
                <a:gd name="connsiteY3" fmla="*/ 9076059 h 9540517"/>
                <a:gd name="connsiteX4" fmla="*/ 0 w 6070600"/>
                <a:gd name="connsiteY4" fmla="*/ 9076059 h 9540517"/>
                <a:gd name="connsiteX0" fmla="*/ 0 w 6070600"/>
                <a:gd name="connsiteY0" fmla="*/ 9076059 h 9791558"/>
                <a:gd name="connsiteX1" fmla="*/ 2689276 w 6070600"/>
                <a:gd name="connsiteY1" fmla="*/ 0 h 9791558"/>
                <a:gd name="connsiteX2" fmla="*/ 3381324 w 6070600"/>
                <a:gd name="connsiteY2" fmla="*/ 0 h 9791558"/>
                <a:gd name="connsiteX3" fmla="*/ 6070600 w 6070600"/>
                <a:gd name="connsiteY3" fmla="*/ 9076059 h 9791558"/>
                <a:gd name="connsiteX4" fmla="*/ 0 w 6070600"/>
                <a:gd name="connsiteY4" fmla="*/ 9076059 h 9791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0600" h="9791558">
                  <a:moveTo>
                    <a:pt x="0" y="9076059"/>
                  </a:moveTo>
                  <a:lnTo>
                    <a:pt x="2689276" y="0"/>
                  </a:lnTo>
                  <a:lnTo>
                    <a:pt x="3381324" y="0"/>
                  </a:lnTo>
                  <a:lnTo>
                    <a:pt x="6070600" y="9076059"/>
                  </a:lnTo>
                  <a:cubicBezTo>
                    <a:pt x="4541590" y="10121090"/>
                    <a:pt x="1165117" y="9934475"/>
                    <a:pt x="0" y="9076059"/>
                  </a:cubicBezTo>
                  <a:close/>
                </a:path>
              </a:pathLst>
            </a:custGeom>
            <a:gradFill>
              <a:gsLst>
                <a:gs pos="31000">
                  <a:srgbClr val="36A4D7"/>
                </a:gs>
                <a:gs pos="99000">
                  <a:srgbClr val="2B638A"/>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grpSp>
          <p:nvGrpSpPr>
            <p:cNvPr id="7" name="Group 6"/>
            <p:cNvGrpSpPr/>
            <p:nvPr/>
          </p:nvGrpSpPr>
          <p:grpSpPr>
            <a:xfrm>
              <a:off x="6616282" y="4066265"/>
              <a:ext cx="827736" cy="889494"/>
              <a:chOff x="6100658" y="4674866"/>
              <a:chExt cx="796572" cy="916692"/>
            </a:xfrm>
          </p:grpSpPr>
          <p:sp>
            <p:nvSpPr>
              <p:cNvPr id="79" name="Rectangle 78"/>
              <p:cNvSpPr/>
              <p:nvPr/>
            </p:nvSpPr>
            <p:spPr>
              <a:xfrm>
                <a:off x="6100658" y="5274371"/>
                <a:ext cx="796572" cy="317187"/>
              </a:xfrm>
              <a:prstGeom prst="rect">
                <a:avLst/>
              </a:prstGeom>
              <a:noFill/>
            </p:spPr>
            <p:txBody>
              <a:bodyPr wrap="none">
                <a:spAutoFit/>
              </a:bodyPr>
              <a:lstStyle/>
              <a:p>
                <a:pPr algn="ctr" defTabSz="685732" fontAlgn="auto">
                  <a:spcBef>
                    <a:spcPts val="0"/>
                  </a:spcBef>
                  <a:spcAft>
                    <a:spcPts val="0"/>
                  </a:spcAft>
                </a:pPr>
                <a:r>
                  <a:rPr lang="en-US" sz="900" dirty="0">
                    <a:latin typeface="+mn-lt"/>
                    <a:ea typeface="+mn-ea"/>
                    <a:cs typeface="+mn-cs"/>
                  </a:rPr>
                  <a:t>Malware</a:t>
                </a:r>
              </a:p>
            </p:txBody>
          </p:sp>
          <p:grpSp>
            <p:nvGrpSpPr>
              <p:cNvPr id="80" name="Group 79"/>
              <p:cNvGrpSpPr/>
              <p:nvPr/>
            </p:nvGrpSpPr>
            <p:grpSpPr>
              <a:xfrm>
                <a:off x="6208552" y="4674866"/>
                <a:ext cx="580782" cy="621957"/>
                <a:chOff x="7345623" y="1578556"/>
                <a:chExt cx="657549" cy="704167"/>
              </a:xfrm>
            </p:grpSpPr>
            <p:sp>
              <p:nvSpPr>
                <p:cNvPr id="81" name="Freeform 80"/>
                <p:cNvSpPr>
                  <a:spLocks noEditPoints="1"/>
                </p:cNvSpPr>
                <p:nvPr/>
              </p:nvSpPr>
              <p:spPr bwMode="auto">
                <a:xfrm>
                  <a:off x="7462826" y="1743104"/>
                  <a:ext cx="420395" cy="363339"/>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chemeClr val="bg1"/>
                </a:solidFill>
                <a:ln>
                  <a:noFill/>
                </a:ln>
                <a:effectLst/>
              </p:spPr>
              <p:txBody>
                <a:bodyPr vert="horz" wrap="square" lIns="45708" tIns="22854" rIns="45708" bIns="22854"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301" fontAlgn="auto">
                    <a:spcBef>
                      <a:spcPts val="0"/>
                    </a:spcBef>
                    <a:spcAft>
                      <a:spcPts val="0"/>
                    </a:spcAft>
                  </a:pPr>
                  <a:endParaRPr lang="en-US" sz="700" dirty="0">
                    <a:latin typeface="+mn-lt"/>
                  </a:endParaRPr>
                </a:p>
              </p:txBody>
            </p:sp>
            <p:sp>
              <p:nvSpPr>
                <p:cNvPr id="82" name="Donut 81"/>
                <p:cNvSpPr/>
                <p:nvPr/>
              </p:nvSpPr>
              <p:spPr>
                <a:xfrm>
                  <a:off x="7345623" y="1578556"/>
                  <a:ext cx="657549"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grpSp>
        </p:grpSp>
        <p:grpSp>
          <p:nvGrpSpPr>
            <p:cNvPr id="8" name="Group 7"/>
            <p:cNvGrpSpPr/>
            <p:nvPr/>
          </p:nvGrpSpPr>
          <p:grpSpPr>
            <a:xfrm>
              <a:off x="9367560" y="1610664"/>
              <a:ext cx="1495136" cy="897854"/>
              <a:chOff x="7055623" y="2093083"/>
              <a:chExt cx="1438843" cy="925307"/>
            </a:xfrm>
          </p:grpSpPr>
          <p:sp>
            <p:nvSpPr>
              <p:cNvPr id="68" name="Rectangle 67"/>
              <p:cNvSpPr/>
              <p:nvPr/>
            </p:nvSpPr>
            <p:spPr>
              <a:xfrm>
                <a:off x="7055623" y="2701204"/>
                <a:ext cx="1438843" cy="317186"/>
              </a:xfrm>
              <a:prstGeom prst="rect">
                <a:avLst/>
              </a:prstGeom>
              <a:noFill/>
            </p:spPr>
            <p:txBody>
              <a:bodyPr wrap="none">
                <a:spAutoFit/>
              </a:bodyPr>
              <a:lstStyle/>
              <a:p>
                <a:pPr algn="ctr" defTabSz="685732" fontAlgn="auto">
                  <a:spcBef>
                    <a:spcPts val="0"/>
                  </a:spcBef>
                  <a:spcAft>
                    <a:spcPts val="0"/>
                  </a:spcAft>
                </a:pPr>
                <a:r>
                  <a:rPr lang="en-US" sz="900" dirty="0">
                    <a:latin typeface="+mn-lt"/>
                    <a:ea typeface="+mn-ea"/>
                    <a:cs typeface="+mn-cs"/>
                  </a:rPr>
                  <a:t>Client applications</a:t>
                </a:r>
              </a:p>
            </p:txBody>
          </p:sp>
          <p:grpSp>
            <p:nvGrpSpPr>
              <p:cNvPr id="69" name="Group 68"/>
              <p:cNvGrpSpPr/>
              <p:nvPr/>
            </p:nvGrpSpPr>
            <p:grpSpPr>
              <a:xfrm>
                <a:off x="7486184" y="2093083"/>
                <a:ext cx="577731" cy="621958"/>
                <a:chOff x="8441423" y="1873157"/>
                <a:chExt cx="654094" cy="704167"/>
              </a:xfrm>
            </p:grpSpPr>
            <p:grpSp>
              <p:nvGrpSpPr>
                <p:cNvPr id="70" name="Group 69"/>
                <p:cNvGrpSpPr/>
                <p:nvPr/>
              </p:nvGrpSpPr>
              <p:grpSpPr>
                <a:xfrm>
                  <a:off x="8583322" y="2069105"/>
                  <a:ext cx="368316" cy="294830"/>
                  <a:chOff x="6507208" y="2550638"/>
                  <a:chExt cx="518509" cy="417534"/>
                </a:xfrm>
                <a:solidFill>
                  <a:schemeClr val="bg1"/>
                </a:solidFill>
                <a:effectLst/>
              </p:grpSpPr>
              <p:grpSp>
                <p:nvGrpSpPr>
                  <p:cNvPr id="72" name="Group 142"/>
                  <p:cNvGrpSpPr>
                    <a:grpSpLocks noChangeAspect="1"/>
                  </p:cNvGrpSpPr>
                  <p:nvPr/>
                </p:nvGrpSpPr>
                <p:grpSpPr>
                  <a:xfrm>
                    <a:off x="6507208" y="2550638"/>
                    <a:ext cx="518509" cy="384293"/>
                    <a:chOff x="3858938" y="2133596"/>
                    <a:chExt cx="294188" cy="216695"/>
                  </a:xfrm>
                  <a:grpFill/>
                  <a:effectLst/>
                </p:grpSpPr>
                <p:sp>
                  <p:nvSpPr>
                    <p:cNvPr id="74" name="Rectangle 73"/>
                    <p:cNvSpPr>
                      <a:spLocks noChangeArrowheads="1"/>
                    </p:cNvSpPr>
                    <p:nvPr/>
                  </p:nvSpPr>
                  <p:spPr bwMode="auto">
                    <a:xfrm>
                      <a:off x="3886200" y="2241704"/>
                      <a:ext cx="9089" cy="7223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685732" fontAlgn="auto">
                        <a:spcBef>
                          <a:spcPts val="0"/>
                        </a:spcBef>
                        <a:spcAft>
                          <a:spcPts val="0"/>
                        </a:spcAft>
                      </a:pPr>
                      <a:endParaRPr lang="en-US" sz="1400" dirty="0">
                        <a:latin typeface="+mn-lt"/>
                        <a:ea typeface="+mn-ea"/>
                        <a:cs typeface="+mn-cs"/>
                      </a:endParaRPr>
                    </a:p>
                  </p:txBody>
                </p:sp>
                <p:sp>
                  <p:nvSpPr>
                    <p:cNvPr id="75" name="Freeform 74"/>
                    <p:cNvSpPr>
                      <a:spLocks/>
                    </p:cNvSpPr>
                    <p:nvPr/>
                  </p:nvSpPr>
                  <p:spPr bwMode="auto">
                    <a:xfrm>
                      <a:off x="4026358" y="2133596"/>
                      <a:ext cx="99498" cy="180339"/>
                    </a:xfrm>
                    <a:custGeom>
                      <a:avLst/>
                      <a:gdLst/>
                      <a:ahLst/>
                      <a:cxnLst>
                        <a:cxn ang="0">
                          <a:pos x="79" y="8"/>
                        </a:cxn>
                        <a:cxn ang="0">
                          <a:pos x="80" y="8"/>
                        </a:cxn>
                        <a:cxn ang="0">
                          <a:pos x="80" y="160"/>
                        </a:cxn>
                        <a:cxn ang="0">
                          <a:pos x="88" y="160"/>
                        </a:cxn>
                        <a:cxn ang="0">
                          <a:pos x="88" y="8"/>
                        </a:cxn>
                        <a:cxn ang="0">
                          <a:pos x="79" y="0"/>
                        </a:cxn>
                        <a:cxn ang="0">
                          <a:pos x="0" y="0"/>
                        </a:cxn>
                        <a:cxn ang="0">
                          <a:pos x="0" y="8"/>
                        </a:cxn>
                        <a:cxn ang="0">
                          <a:pos x="79" y="8"/>
                        </a:cxn>
                      </a:cxnLst>
                      <a:rect l="0" t="0" r="r" b="b"/>
                      <a:pathLst>
                        <a:path w="88" h="160">
                          <a:moveTo>
                            <a:pt x="79" y="8"/>
                          </a:moveTo>
                          <a:cubicBezTo>
                            <a:pt x="80" y="8"/>
                            <a:pt x="80" y="8"/>
                            <a:pt x="80" y="8"/>
                          </a:cubicBezTo>
                          <a:cubicBezTo>
                            <a:pt x="80" y="160"/>
                            <a:pt x="80" y="160"/>
                            <a:pt x="80" y="160"/>
                          </a:cubicBezTo>
                          <a:cubicBezTo>
                            <a:pt x="88" y="160"/>
                            <a:pt x="88" y="160"/>
                            <a:pt x="88" y="160"/>
                          </a:cubicBezTo>
                          <a:cubicBezTo>
                            <a:pt x="88" y="8"/>
                            <a:pt x="88" y="8"/>
                            <a:pt x="88" y="8"/>
                          </a:cubicBezTo>
                          <a:cubicBezTo>
                            <a:pt x="88" y="4"/>
                            <a:pt x="84" y="0"/>
                            <a:pt x="79" y="0"/>
                          </a:cubicBezTo>
                          <a:cubicBezTo>
                            <a:pt x="0" y="0"/>
                            <a:pt x="0" y="0"/>
                            <a:pt x="0" y="0"/>
                          </a:cubicBezTo>
                          <a:cubicBezTo>
                            <a:pt x="0" y="8"/>
                            <a:pt x="0" y="8"/>
                            <a:pt x="0" y="8"/>
                          </a:cubicBezTo>
                          <a:lnTo>
                            <a:pt x="79"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732" fontAlgn="auto">
                        <a:spcBef>
                          <a:spcPts val="0"/>
                        </a:spcBef>
                        <a:spcAft>
                          <a:spcPts val="0"/>
                        </a:spcAft>
                      </a:pPr>
                      <a:endParaRPr lang="en-US" sz="1400" dirty="0">
                        <a:latin typeface="+mn-lt"/>
                        <a:ea typeface="+mn-ea"/>
                        <a:cs typeface="+mn-cs"/>
                      </a:endParaRPr>
                    </a:p>
                  </p:txBody>
                </p:sp>
                <p:sp>
                  <p:nvSpPr>
                    <p:cNvPr id="76" name="Freeform 75"/>
                    <p:cNvSpPr>
                      <a:spLocks/>
                    </p:cNvSpPr>
                    <p:nvPr/>
                  </p:nvSpPr>
                  <p:spPr bwMode="auto">
                    <a:xfrm>
                      <a:off x="3886200" y="2133596"/>
                      <a:ext cx="140158" cy="108108"/>
                    </a:xfrm>
                    <a:custGeom>
                      <a:avLst/>
                      <a:gdLst/>
                      <a:ahLst/>
                      <a:cxnLst>
                        <a:cxn ang="0">
                          <a:pos x="8" y="8"/>
                        </a:cxn>
                        <a:cxn ang="0">
                          <a:pos x="9" y="8"/>
                        </a:cxn>
                        <a:cxn ang="0">
                          <a:pos x="124" y="8"/>
                        </a:cxn>
                        <a:cxn ang="0">
                          <a:pos x="124" y="0"/>
                        </a:cxn>
                        <a:cxn ang="0">
                          <a:pos x="9" y="0"/>
                        </a:cxn>
                        <a:cxn ang="0">
                          <a:pos x="0" y="8"/>
                        </a:cxn>
                        <a:cxn ang="0">
                          <a:pos x="0" y="96"/>
                        </a:cxn>
                        <a:cxn ang="0">
                          <a:pos x="8" y="96"/>
                        </a:cxn>
                        <a:cxn ang="0">
                          <a:pos x="8" y="8"/>
                        </a:cxn>
                      </a:cxnLst>
                      <a:rect l="0" t="0" r="r" b="b"/>
                      <a:pathLst>
                        <a:path w="124" h="96">
                          <a:moveTo>
                            <a:pt x="8" y="8"/>
                          </a:moveTo>
                          <a:cubicBezTo>
                            <a:pt x="8" y="8"/>
                            <a:pt x="8" y="8"/>
                            <a:pt x="9" y="8"/>
                          </a:cubicBezTo>
                          <a:cubicBezTo>
                            <a:pt x="124" y="8"/>
                            <a:pt x="124" y="8"/>
                            <a:pt x="124" y="8"/>
                          </a:cubicBezTo>
                          <a:cubicBezTo>
                            <a:pt x="124" y="0"/>
                            <a:pt x="124" y="0"/>
                            <a:pt x="124" y="0"/>
                          </a:cubicBezTo>
                          <a:cubicBezTo>
                            <a:pt x="9" y="0"/>
                            <a:pt x="9" y="0"/>
                            <a:pt x="9" y="0"/>
                          </a:cubicBezTo>
                          <a:cubicBezTo>
                            <a:pt x="4" y="0"/>
                            <a:pt x="0" y="4"/>
                            <a:pt x="0" y="8"/>
                          </a:cubicBezTo>
                          <a:cubicBezTo>
                            <a:pt x="0" y="96"/>
                            <a:pt x="0" y="96"/>
                            <a:pt x="0" y="96"/>
                          </a:cubicBezTo>
                          <a:cubicBezTo>
                            <a:pt x="8" y="96"/>
                            <a:pt x="8" y="96"/>
                            <a:pt x="8" y="96"/>
                          </a:cubicBezTo>
                          <a:lnTo>
                            <a:pt x="8"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732" fontAlgn="auto">
                        <a:spcBef>
                          <a:spcPts val="0"/>
                        </a:spcBef>
                        <a:spcAft>
                          <a:spcPts val="0"/>
                        </a:spcAft>
                      </a:pPr>
                      <a:endParaRPr lang="en-US" sz="1400" dirty="0">
                        <a:latin typeface="+mn-lt"/>
                        <a:ea typeface="+mn-ea"/>
                        <a:cs typeface="+mn-cs"/>
                      </a:endParaRPr>
                    </a:p>
                  </p:txBody>
                </p:sp>
                <p:sp>
                  <p:nvSpPr>
                    <p:cNvPr id="77" name="Freeform 76"/>
                    <p:cNvSpPr>
                      <a:spLocks noEditPoints="1"/>
                    </p:cNvSpPr>
                    <p:nvPr/>
                  </p:nvSpPr>
                  <p:spPr bwMode="auto">
                    <a:xfrm>
                      <a:off x="3858938" y="2313936"/>
                      <a:ext cx="294188" cy="36355"/>
                    </a:xfrm>
                    <a:custGeom>
                      <a:avLst/>
                      <a:gdLst/>
                      <a:ahLst/>
                      <a:cxnLst>
                        <a:cxn ang="0">
                          <a:pos x="249" y="0"/>
                        </a:cxn>
                        <a:cxn ang="0">
                          <a:pos x="236" y="0"/>
                        </a:cxn>
                        <a:cxn ang="0">
                          <a:pos x="228" y="0"/>
                        </a:cxn>
                        <a:cxn ang="0">
                          <a:pos x="228" y="1"/>
                        </a:cxn>
                        <a:cxn ang="0">
                          <a:pos x="227" y="0"/>
                        </a:cxn>
                        <a:cxn ang="0">
                          <a:pos x="33" y="0"/>
                        </a:cxn>
                        <a:cxn ang="0">
                          <a:pos x="32" y="1"/>
                        </a:cxn>
                        <a:cxn ang="0">
                          <a:pos x="32" y="0"/>
                        </a:cxn>
                        <a:cxn ang="0">
                          <a:pos x="24" y="0"/>
                        </a:cxn>
                        <a:cxn ang="0">
                          <a:pos x="11" y="0"/>
                        </a:cxn>
                        <a:cxn ang="0">
                          <a:pos x="0" y="11"/>
                        </a:cxn>
                        <a:cxn ang="0">
                          <a:pos x="0" y="18"/>
                        </a:cxn>
                        <a:cxn ang="0">
                          <a:pos x="11" y="32"/>
                        </a:cxn>
                        <a:cxn ang="0">
                          <a:pos x="249" y="32"/>
                        </a:cxn>
                        <a:cxn ang="0">
                          <a:pos x="260" y="18"/>
                        </a:cxn>
                        <a:cxn ang="0">
                          <a:pos x="260" y="11"/>
                        </a:cxn>
                        <a:cxn ang="0">
                          <a:pos x="249" y="0"/>
                        </a:cxn>
                        <a:cxn ang="0">
                          <a:pos x="113" y="20"/>
                        </a:cxn>
                        <a:cxn ang="0">
                          <a:pos x="107" y="15"/>
                        </a:cxn>
                        <a:cxn ang="0">
                          <a:pos x="113" y="9"/>
                        </a:cxn>
                        <a:cxn ang="0">
                          <a:pos x="118" y="15"/>
                        </a:cxn>
                        <a:cxn ang="0">
                          <a:pos x="113" y="20"/>
                        </a:cxn>
                        <a:cxn ang="0">
                          <a:pos x="130" y="20"/>
                        </a:cxn>
                        <a:cxn ang="0">
                          <a:pos x="124" y="15"/>
                        </a:cxn>
                        <a:cxn ang="0">
                          <a:pos x="130" y="9"/>
                        </a:cxn>
                        <a:cxn ang="0">
                          <a:pos x="135" y="15"/>
                        </a:cxn>
                        <a:cxn ang="0">
                          <a:pos x="130" y="20"/>
                        </a:cxn>
                        <a:cxn ang="0">
                          <a:pos x="147" y="20"/>
                        </a:cxn>
                        <a:cxn ang="0">
                          <a:pos x="141" y="15"/>
                        </a:cxn>
                        <a:cxn ang="0">
                          <a:pos x="147" y="9"/>
                        </a:cxn>
                        <a:cxn ang="0">
                          <a:pos x="152" y="15"/>
                        </a:cxn>
                        <a:cxn ang="0">
                          <a:pos x="147" y="20"/>
                        </a:cxn>
                        <a:cxn ang="0">
                          <a:pos x="236" y="20"/>
                        </a:cxn>
                        <a:cxn ang="0">
                          <a:pos x="188" y="20"/>
                        </a:cxn>
                        <a:cxn ang="0">
                          <a:pos x="188" y="8"/>
                        </a:cxn>
                        <a:cxn ang="0">
                          <a:pos x="227" y="8"/>
                        </a:cxn>
                        <a:cxn ang="0">
                          <a:pos x="236" y="8"/>
                        </a:cxn>
                        <a:cxn ang="0">
                          <a:pos x="236" y="20"/>
                        </a:cxn>
                      </a:cxnLst>
                      <a:rect l="0" t="0" r="r" b="b"/>
                      <a:pathLst>
                        <a:path w="260" h="32">
                          <a:moveTo>
                            <a:pt x="249" y="0"/>
                          </a:moveTo>
                          <a:cubicBezTo>
                            <a:pt x="236" y="0"/>
                            <a:pt x="236" y="0"/>
                            <a:pt x="236" y="0"/>
                          </a:cubicBezTo>
                          <a:cubicBezTo>
                            <a:pt x="228" y="0"/>
                            <a:pt x="228" y="0"/>
                            <a:pt x="228" y="0"/>
                          </a:cubicBezTo>
                          <a:cubicBezTo>
                            <a:pt x="228" y="1"/>
                            <a:pt x="228" y="1"/>
                            <a:pt x="228" y="1"/>
                          </a:cubicBezTo>
                          <a:cubicBezTo>
                            <a:pt x="228" y="1"/>
                            <a:pt x="228" y="0"/>
                            <a:pt x="227" y="0"/>
                          </a:cubicBezTo>
                          <a:cubicBezTo>
                            <a:pt x="33" y="0"/>
                            <a:pt x="33" y="0"/>
                            <a:pt x="33" y="0"/>
                          </a:cubicBezTo>
                          <a:cubicBezTo>
                            <a:pt x="32" y="0"/>
                            <a:pt x="32" y="1"/>
                            <a:pt x="32" y="1"/>
                          </a:cubicBezTo>
                          <a:cubicBezTo>
                            <a:pt x="32" y="0"/>
                            <a:pt x="32" y="0"/>
                            <a:pt x="32" y="0"/>
                          </a:cubicBezTo>
                          <a:cubicBezTo>
                            <a:pt x="24" y="0"/>
                            <a:pt x="24" y="0"/>
                            <a:pt x="24" y="0"/>
                          </a:cubicBezTo>
                          <a:cubicBezTo>
                            <a:pt x="11" y="0"/>
                            <a:pt x="11" y="0"/>
                            <a:pt x="11" y="0"/>
                          </a:cubicBezTo>
                          <a:cubicBezTo>
                            <a:pt x="4" y="0"/>
                            <a:pt x="0" y="4"/>
                            <a:pt x="0" y="11"/>
                          </a:cubicBezTo>
                          <a:cubicBezTo>
                            <a:pt x="0" y="18"/>
                            <a:pt x="0" y="18"/>
                            <a:pt x="0" y="18"/>
                          </a:cubicBezTo>
                          <a:cubicBezTo>
                            <a:pt x="0" y="25"/>
                            <a:pt x="4" y="32"/>
                            <a:pt x="11" y="32"/>
                          </a:cubicBezTo>
                          <a:cubicBezTo>
                            <a:pt x="249" y="32"/>
                            <a:pt x="249" y="32"/>
                            <a:pt x="249" y="32"/>
                          </a:cubicBezTo>
                          <a:cubicBezTo>
                            <a:pt x="256" y="32"/>
                            <a:pt x="260" y="25"/>
                            <a:pt x="260" y="18"/>
                          </a:cubicBezTo>
                          <a:cubicBezTo>
                            <a:pt x="260" y="11"/>
                            <a:pt x="260" y="11"/>
                            <a:pt x="260" y="11"/>
                          </a:cubicBezTo>
                          <a:cubicBezTo>
                            <a:pt x="260" y="4"/>
                            <a:pt x="256" y="0"/>
                            <a:pt x="249" y="0"/>
                          </a:cubicBezTo>
                          <a:close/>
                          <a:moveTo>
                            <a:pt x="113" y="20"/>
                          </a:moveTo>
                          <a:cubicBezTo>
                            <a:pt x="110" y="20"/>
                            <a:pt x="107" y="18"/>
                            <a:pt x="107" y="15"/>
                          </a:cubicBezTo>
                          <a:cubicBezTo>
                            <a:pt x="107" y="12"/>
                            <a:pt x="110" y="9"/>
                            <a:pt x="113" y="9"/>
                          </a:cubicBezTo>
                          <a:cubicBezTo>
                            <a:pt x="116" y="9"/>
                            <a:pt x="118" y="12"/>
                            <a:pt x="118" y="15"/>
                          </a:cubicBezTo>
                          <a:cubicBezTo>
                            <a:pt x="118" y="18"/>
                            <a:pt x="116" y="20"/>
                            <a:pt x="113" y="20"/>
                          </a:cubicBezTo>
                          <a:close/>
                          <a:moveTo>
                            <a:pt x="130" y="20"/>
                          </a:moveTo>
                          <a:cubicBezTo>
                            <a:pt x="127" y="20"/>
                            <a:pt x="124" y="18"/>
                            <a:pt x="124" y="15"/>
                          </a:cubicBezTo>
                          <a:cubicBezTo>
                            <a:pt x="124" y="12"/>
                            <a:pt x="127" y="9"/>
                            <a:pt x="130" y="9"/>
                          </a:cubicBezTo>
                          <a:cubicBezTo>
                            <a:pt x="133" y="9"/>
                            <a:pt x="135" y="12"/>
                            <a:pt x="135" y="15"/>
                          </a:cubicBezTo>
                          <a:cubicBezTo>
                            <a:pt x="135" y="18"/>
                            <a:pt x="133" y="20"/>
                            <a:pt x="130" y="20"/>
                          </a:cubicBezTo>
                          <a:close/>
                          <a:moveTo>
                            <a:pt x="147" y="20"/>
                          </a:moveTo>
                          <a:cubicBezTo>
                            <a:pt x="144" y="20"/>
                            <a:pt x="141" y="18"/>
                            <a:pt x="141" y="15"/>
                          </a:cubicBezTo>
                          <a:cubicBezTo>
                            <a:pt x="141" y="12"/>
                            <a:pt x="144" y="9"/>
                            <a:pt x="147" y="9"/>
                          </a:cubicBezTo>
                          <a:cubicBezTo>
                            <a:pt x="150" y="9"/>
                            <a:pt x="152" y="12"/>
                            <a:pt x="152" y="15"/>
                          </a:cubicBezTo>
                          <a:cubicBezTo>
                            <a:pt x="152" y="18"/>
                            <a:pt x="150" y="20"/>
                            <a:pt x="147" y="20"/>
                          </a:cubicBezTo>
                          <a:close/>
                          <a:moveTo>
                            <a:pt x="236" y="20"/>
                          </a:moveTo>
                          <a:cubicBezTo>
                            <a:pt x="188" y="20"/>
                            <a:pt x="188" y="20"/>
                            <a:pt x="188" y="20"/>
                          </a:cubicBezTo>
                          <a:cubicBezTo>
                            <a:pt x="188" y="8"/>
                            <a:pt x="188" y="8"/>
                            <a:pt x="188" y="8"/>
                          </a:cubicBezTo>
                          <a:cubicBezTo>
                            <a:pt x="227" y="8"/>
                            <a:pt x="227" y="8"/>
                            <a:pt x="227" y="8"/>
                          </a:cubicBezTo>
                          <a:cubicBezTo>
                            <a:pt x="236" y="8"/>
                            <a:pt x="236" y="8"/>
                            <a:pt x="236" y="8"/>
                          </a:cubicBezTo>
                          <a:lnTo>
                            <a:pt x="236"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732" fontAlgn="auto">
                        <a:spcBef>
                          <a:spcPts val="0"/>
                        </a:spcBef>
                        <a:spcAft>
                          <a:spcPts val="0"/>
                        </a:spcAft>
                      </a:pPr>
                      <a:endParaRPr lang="en-US" sz="1400" dirty="0">
                        <a:latin typeface="+mn-lt"/>
                        <a:ea typeface="+mn-ea"/>
                        <a:cs typeface="+mn-cs"/>
                      </a:endParaRPr>
                    </a:p>
                  </p:txBody>
                </p:sp>
                <p:sp>
                  <p:nvSpPr>
                    <p:cNvPr id="78" name="Freeform 77"/>
                    <p:cNvSpPr>
                      <a:spLocks/>
                    </p:cNvSpPr>
                    <p:nvPr/>
                  </p:nvSpPr>
                  <p:spPr bwMode="auto">
                    <a:xfrm>
                      <a:off x="3895288" y="2313936"/>
                      <a:ext cx="221478" cy="1435"/>
                    </a:xfrm>
                    <a:custGeom>
                      <a:avLst/>
                      <a:gdLst/>
                      <a:ahLst/>
                      <a:cxnLst>
                        <a:cxn ang="0">
                          <a:pos x="0" y="1"/>
                        </a:cxn>
                        <a:cxn ang="0">
                          <a:pos x="1" y="0"/>
                        </a:cxn>
                        <a:cxn ang="0">
                          <a:pos x="195" y="0"/>
                        </a:cxn>
                        <a:cxn ang="0">
                          <a:pos x="196" y="1"/>
                        </a:cxn>
                        <a:cxn ang="0">
                          <a:pos x="196" y="0"/>
                        </a:cxn>
                        <a:cxn ang="0">
                          <a:pos x="0" y="0"/>
                        </a:cxn>
                        <a:cxn ang="0">
                          <a:pos x="0" y="1"/>
                        </a:cxn>
                      </a:cxnLst>
                      <a:rect l="0" t="0" r="r" b="b"/>
                      <a:pathLst>
                        <a:path w="196" h="1">
                          <a:moveTo>
                            <a:pt x="0" y="1"/>
                          </a:moveTo>
                          <a:cubicBezTo>
                            <a:pt x="0" y="1"/>
                            <a:pt x="0" y="0"/>
                            <a:pt x="1" y="0"/>
                          </a:cubicBezTo>
                          <a:cubicBezTo>
                            <a:pt x="195" y="0"/>
                            <a:pt x="195" y="0"/>
                            <a:pt x="195" y="0"/>
                          </a:cubicBezTo>
                          <a:cubicBezTo>
                            <a:pt x="196" y="0"/>
                            <a:pt x="196" y="1"/>
                            <a:pt x="196" y="1"/>
                          </a:cubicBezTo>
                          <a:cubicBezTo>
                            <a:pt x="196" y="0"/>
                            <a:pt x="196" y="0"/>
                            <a:pt x="196" y="0"/>
                          </a:cubicBezTo>
                          <a:cubicBezTo>
                            <a:pt x="0" y="0"/>
                            <a:pt x="0" y="0"/>
                            <a:pt x="0" y="0"/>
                          </a:cubicBezTo>
                          <a:lnTo>
                            <a:pt x="0"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732" fontAlgn="auto">
                        <a:spcBef>
                          <a:spcPts val="0"/>
                        </a:spcBef>
                        <a:spcAft>
                          <a:spcPts val="0"/>
                        </a:spcAft>
                      </a:pPr>
                      <a:endParaRPr lang="en-US" sz="1400" dirty="0">
                        <a:latin typeface="+mn-lt"/>
                        <a:ea typeface="+mn-ea"/>
                        <a:cs typeface="+mn-cs"/>
                      </a:endParaRPr>
                    </a:p>
                  </p:txBody>
                </p:sp>
              </p:grpSp>
              <p:sp>
                <p:nvSpPr>
                  <p:cNvPr id="73" name="TextBox 72"/>
                  <p:cNvSpPr txBox="1"/>
                  <p:nvPr/>
                </p:nvSpPr>
                <p:spPr>
                  <a:xfrm>
                    <a:off x="6770200" y="2612173"/>
                    <a:ext cx="133" cy="355999"/>
                  </a:xfrm>
                  <a:prstGeom prst="rect">
                    <a:avLst/>
                  </a:prstGeom>
                  <a:grpFill/>
                  <a:effectLst/>
                </p:spPr>
                <p:txBody>
                  <a:bodyPr wrap="none" lIns="0" rIns="0" rtlCol="0">
                    <a:spAutoFit/>
                  </a:bodyPr>
                  <a:lstStyle/>
                  <a:p>
                    <a:pPr algn="ctr" defTabSz="685732" fontAlgn="auto">
                      <a:lnSpc>
                        <a:spcPct val="90000"/>
                      </a:lnSpc>
                      <a:spcBef>
                        <a:spcPts val="450"/>
                      </a:spcBef>
                      <a:spcAft>
                        <a:spcPts val="0"/>
                      </a:spcAft>
                    </a:pPr>
                    <a:endParaRPr lang="en-US" sz="500" b="1" spc="75" dirty="0">
                      <a:latin typeface="+mn-lt"/>
                      <a:ea typeface="+mn-ea"/>
                      <a:cs typeface="+mn-cs"/>
                    </a:endParaRPr>
                  </a:p>
                </p:txBody>
              </p:sp>
            </p:grpSp>
            <p:sp>
              <p:nvSpPr>
                <p:cNvPr id="71" name="Donut 70"/>
                <p:cNvSpPr/>
                <p:nvPr/>
              </p:nvSpPr>
              <p:spPr>
                <a:xfrm>
                  <a:off x="8441423" y="1873157"/>
                  <a:ext cx="654094"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grpSp>
        </p:grpSp>
        <p:grpSp>
          <p:nvGrpSpPr>
            <p:cNvPr id="9" name="Group 8"/>
            <p:cNvGrpSpPr/>
            <p:nvPr/>
          </p:nvGrpSpPr>
          <p:grpSpPr>
            <a:xfrm>
              <a:off x="7700692" y="1996615"/>
              <a:ext cx="1547860" cy="876004"/>
              <a:chOff x="7330973" y="3608387"/>
              <a:chExt cx="1489583" cy="902790"/>
            </a:xfrm>
          </p:grpSpPr>
          <p:sp>
            <p:nvSpPr>
              <p:cNvPr id="60" name="Rectangle 59"/>
              <p:cNvSpPr/>
              <p:nvPr/>
            </p:nvSpPr>
            <p:spPr>
              <a:xfrm>
                <a:off x="7330973" y="4193990"/>
                <a:ext cx="1489583" cy="317187"/>
              </a:xfrm>
              <a:prstGeom prst="rect">
                <a:avLst/>
              </a:prstGeom>
              <a:noFill/>
            </p:spPr>
            <p:txBody>
              <a:bodyPr wrap="none">
                <a:spAutoFit/>
              </a:bodyPr>
              <a:lstStyle/>
              <a:p>
                <a:pPr algn="ctr" defTabSz="685732" fontAlgn="auto">
                  <a:spcBef>
                    <a:spcPts val="0"/>
                  </a:spcBef>
                  <a:spcAft>
                    <a:spcPts val="0"/>
                  </a:spcAft>
                </a:pPr>
                <a:r>
                  <a:rPr lang="en-US" sz="900" dirty="0">
                    <a:latin typeface="+mn-lt"/>
                    <a:ea typeface="+mn-ea"/>
                    <a:cs typeface="+mn-cs"/>
                  </a:rPr>
                  <a:t>Operating systems</a:t>
                </a:r>
              </a:p>
            </p:txBody>
          </p:sp>
          <p:grpSp>
            <p:nvGrpSpPr>
              <p:cNvPr id="61" name="Group 60"/>
              <p:cNvGrpSpPr/>
              <p:nvPr/>
            </p:nvGrpSpPr>
            <p:grpSpPr>
              <a:xfrm>
                <a:off x="7786900" y="3608387"/>
                <a:ext cx="577731" cy="621958"/>
                <a:chOff x="9517298" y="2424394"/>
                <a:chExt cx="654094" cy="704166"/>
              </a:xfrm>
            </p:grpSpPr>
            <p:grpSp>
              <p:nvGrpSpPr>
                <p:cNvPr id="62" name="Group 61"/>
                <p:cNvGrpSpPr/>
                <p:nvPr/>
              </p:nvGrpSpPr>
              <p:grpSpPr>
                <a:xfrm>
                  <a:off x="9683311" y="2591043"/>
                  <a:ext cx="322068" cy="320797"/>
                  <a:chOff x="5455119" y="3164818"/>
                  <a:chExt cx="1844040" cy="1836759"/>
                </a:xfrm>
                <a:solidFill>
                  <a:schemeClr val="bg1"/>
                </a:solidFill>
              </p:grpSpPr>
              <p:sp>
                <p:nvSpPr>
                  <p:cNvPr id="64" name="Rounded Rectangle 63"/>
                  <p:cNvSpPr/>
                  <p:nvPr/>
                </p:nvSpPr>
                <p:spPr>
                  <a:xfrm>
                    <a:off x="5455119" y="3164818"/>
                    <a:ext cx="990132" cy="984907"/>
                  </a:xfrm>
                  <a:prstGeom prst="roundRect">
                    <a:avLst>
                      <a:gd name="adj" fmla="val 473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sp>
                <p:nvSpPr>
                  <p:cNvPr id="65" name="Rounded Rectangle 64"/>
                  <p:cNvSpPr/>
                  <p:nvPr/>
                </p:nvSpPr>
                <p:spPr>
                  <a:xfrm>
                    <a:off x="6521919" y="4224337"/>
                    <a:ext cx="777240" cy="777240"/>
                  </a:xfrm>
                  <a:prstGeom prst="roundRect">
                    <a:avLst>
                      <a:gd name="adj" fmla="val 473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sp>
                <p:nvSpPr>
                  <p:cNvPr id="66" name="Rounded Rectangle 65"/>
                  <p:cNvSpPr/>
                  <p:nvPr/>
                </p:nvSpPr>
                <p:spPr>
                  <a:xfrm>
                    <a:off x="5841747" y="4224337"/>
                    <a:ext cx="603504" cy="603504"/>
                  </a:xfrm>
                  <a:prstGeom prst="roundRect">
                    <a:avLst>
                      <a:gd name="adj" fmla="val 473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sp>
                <p:nvSpPr>
                  <p:cNvPr id="67" name="Rounded Rectangle 66"/>
                  <p:cNvSpPr/>
                  <p:nvPr/>
                </p:nvSpPr>
                <p:spPr>
                  <a:xfrm>
                    <a:off x="6521919" y="3696322"/>
                    <a:ext cx="457200" cy="457200"/>
                  </a:xfrm>
                  <a:prstGeom prst="roundRect">
                    <a:avLst>
                      <a:gd name="adj" fmla="val 473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grpSp>
            <p:sp>
              <p:nvSpPr>
                <p:cNvPr id="63" name="Donut 62"/>
                <p:cNvSpPr/>
                <p:nvPr/>
              </p:nvSpPr>
              <p:spPr>
                <a:xfrm>
                  <a:off x="9517298" y="2424394"/>
                  <a:ext cx="654094" cy="704166"/>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grpSp>
        </p:grpSp>
        <p:grpSp>
          <p:nvGrpSpPr>
            <p:cNvPr id="10" name="Group 9"/>
            <p:cNvGrpSpPr/>
            <p:nvPr/>
          </p:nvGrpSpPr>
          <p:grpSpPr>
            <a:xfrm>
              <a:off x="9956714" y="2652443"/>
              <a:ext cx="1287105" cy="898259"/>
              <a:chOff x="8644327" y="1649895"/>
              <a:chExt cx="1238645" cy="925723"/>
            </a:xfrm>
          </p:grpSpPr>
          <p:sp>
            <p:nvSpPr>
              <p:cNvPr id="56" name="Rectangle 55"/>
              <p:cNvSpPr/>
              <p:nvPr/>
            </p:nvSpPr>
            <p:spPr>
              <a:xfrm>
                <a:off x="8644327" y="2258432"/>
                <a:ext cx="1238645" cy="317186"/>
              </a:xfrm>
              <a:prstGeom prst="rect">
                <a:avLst/>
              </a:prstGeom>
              <a:noFill/>
            </p:spPr>
            <p:txBody>
              <a:bodyPr wrap="none">
                <a:spAutoFit/>
              </a:bodyPr>
              <a:lstStyle/>
              <a:p>
                <a:pPr algn="ctr" defTabSz="685732" fontAlgn="auto">
                  <a:spcBef>
                    <a:spcPts val="0"/>
                  </a:spcBef>
                  <a:spcAft>
                    <a:spcPts val="0"/>
                  </a:spcAft>
                </a:pPr>
                <a:r>
                  <a:rPr lang="en-US" sz="900" dirty="0">
                    <a:latin typeface="+mn-lt"/>
                    <a:ea typeface="+mn-ea"/>
                    <a:cs typeface="+mn-cs"/>
                  </a:rPr>
                  <a:t>Mobile devices</a:t>
                </a:r>
              </a:p>
            </p:txBody>
          </p:sp>
          <p:grpSp>
            <p:nvGrpSpPr>
              <p:cNvPr id="57" name="Group 56"/>
              <p:cNvGrpSpPr/>
              <p:nvPr/>
            </p:nvGrpSpPr>
            <p:grpSpPr>
              <a:xfrm>
                <a:off x="8974789" y="1649895"/>
                <a:ext cx="577731" cy="621957"/>
                <a:chOff x="8494550" y="4697567"/>
                <a:chExt cx="654094" cy="704167"/>
              </a:xfrm>
            </p:grpSpPr>
            <p:sp>
              <p:nvSpPr>
                <p:cNvPr id="58" name="Freeform 57"/>
                <p:cNvSpPr>
                  <a:spLocks noEditPoints="1"/>
                </p:cNvSpPr>
                <p:nvPr/>
              </p:nvSpPr>
              <p:spPr bwMode="auto">
                <a:xfrm>
                  <a:off x="8693358" y="4869385"/>
                  <a:ext cx="256476" cy="346023"/>
                </a:xfrm>
                <a:custGeom>
                  <a:avLst/>
                  <a:gdLst>
                    <a:gd name="T0" fmla="*/ 424 w 464"/>
                    <a:gd name="T1" fmla="*/ 0 h 626"/>
                    <a:gd name="T2" fmla="*/ 39 w 464"/>
                    <a:gd name="T3" fmla="*/ 0 h 626"/>
                    <a:gd name="T4" fmla="*/ 39 w 464"/>
                    <a:gd name="T5" fmla="*/ 0 h 626"/>
                    <a:gd name="T6" fmla="*/ 31 w 464"/>
                    <a:gd name="T7" fmla="*/ 2 h 626"/>
                    <a:gd name="T8" fmla="*/ 23 w 464"/>
                    <a:gd name="T9" fmla="*/ 3 h 626"/>
                    <a:gd name="T10" fmla="*/ 16 w 464"/>
                    <a:gd name="T11" fmla="*/ 7 h 626"/>
                    <a:gd name="T12" fmla="*/ 10 w 464"/>
                    <a:gd name="T13" fmla="*/ 13 h 626"/>
                    <a:gd name="T14" fmla="*/ 6 w 464"/>
                    <a:gd name="T15" fmla="*/ 18 h 626"/>
                    <a:gd name="T16" fmla="*/ 2 w 464"/>
                    <a:gd name="T17" fmla="*/ 25 h 626"/>
                    <a:gd name="T18" fmla="*/ 0 w 464"/>
                    <a:gd name="T19" fmla="*/ 31 h 626"/>
                    <a:gd name="T20" fmla="*/ 0 w 464"/>
                    <a:gd name="T21" fmla="*/ 40 h 626"/>
                    <a:gd name="T22" fmla="*/ 0 w 464"/>
                    <a:gd name="T23" fmla="*/ 587 h 626"/>
                    <a:gd name="T24" fmla="*/ 0 w 464"/>
                    <a:gd name="T25" fmla="*/ 587 h 626"/>
                    <a:gd name="T26" fmla="*/ 0 w 464"/>
                    <a:gd name="T27" fmla="*/ 595 h 626"/>
                    <a:gd name="T28" fmla="*/ 2 w 464"/>
                    <a:gd name="T29" fmla="*/ 602 h 626"/>
                    <a:gd name="T30" fmla="*/ 6 w 464"/>
                    <a:gd name="T31" fmla="*/ 609 h 626"/>
                    <a:gd name="T32" fmla="*/ 10 w 464"/>
                    <a:gd name="T33" fmla="*/ 615 h 626"/>
                    <a:gd name="T34" fmla="*/ 16 w 464"/>
                    <a:gd name="T35" fmla="*/ 619 h 626"/>
                    <a:gd name="T36" fmla="*/ 23 w 464"/>
                    <a:gd name="T37" fmla="*/ 623 h 626"/>
                    <a:gd name="T38" fmla="*/ 31 w 464"/>
                    <a:gd name="T39" fmla="*/ 626 h 626"/>
                    <a:gd name="T40" fmla="*/ 39 w 464"/>
                    <a:gd name="T41" fmla="*/ 626 h 626"/>
                    <a:gd name="T42" fmla="*/ 424 w 464"/>
                    <a:gd name="T43" fmla="*/ 626 h 626"/>
                    <a:gd name="T44" fmla="*/ 424 w 464"/>
                    <a:gd name="T45" fmla="*/ 626 h 626"/>
                    <a:gd name="T46" fmla="*/ 433 w 464"/>
                    <a:gd name="T47" fmla="*/ 626 h 626"/>
                    <a:gd name="T48" fmla="*/ 439 w 464"/>
                    <a:gd name="T49" fmla="*/ 623 h 626"/>
                    <a:gd name="T50" fmla="*/ 446 w 464"/>
                    <a:gd name="T51" fmla="*/ 619 h 626"/>
                    <a:gd name="T52" fmla="*/ 453 w 464"/>
                    <a:gd name="T53" fmla="*/ 615 h 626"/>
                    <a:gd name="T54" fmla="*/ 457 w 464"/>
                    <a:gd name="T55" fmla="*/ 609 h 626"/>
                    <a:gd name="T56" fmla="*/ 461 w 464"/>
                    <a:gd name="T57" fmla="*/ 602 h 626"/>
                    <a:gd name="T58" fmla="*/ 464 w 464"/>
                    <a:gd name="T59" fmla="*/ 595 h 626"/>
                    <a:gd name="T60" fmla="*/ 464 w 464"/>
                    <a:gd name="T61" fmla="*/ 587 h 626"/>
                    <a:gd name="T62" fmla="*/ 464 w 464"/>
                    <a:gd name="T63" fmla="*/ 40 h 626"/>
                    <a:gd name="T64" fmla="*/ 464 w 464"/>
                    <a:gd name="T65" fmla="*/ 40 h 626"/>
                    <a:gd name="T66" fmla="*/ 464 w 464"/>
                    <a:gd name="T67" fmla="*/ 31 h 626"/>
                    <a:gd name="T68" fmla="*/ 461 w 464"/>
                    <a:gd name="T69" fmla="*/ 25 h 626"/>
                    <a:gd name="T70" fmla="*/ 457 w 464"/>
                    <a:gd name="T71" fmla="*/ 18 h 626"/>
                    <a:gd name="T72" fmla="*/ 453 w 464"/>
                    <a:gd name="T73" fmla="*/ 13 h 626"/>
                    <a:gd name="T74" fmla="*/ 446 w 464"/>
                    <a:gd name="T75" fmla="*/ 7 h 626"/>
                    <a:gd name="T76" fmla="*/ 439 w 464"/>
                    <a:gd name="T77" fmla="*/ 3 h 626"/>
                    <a:gd name="T78" fmla="*/ 433 w 464"/>
                    <a:gd name="T79" fmla="*/ 2 h 626"/>
                    <a:gd name="T80" fmla="*/ 424 w 464"/>
                    <a:gd name="T81" fmla="*/ 0 h 626"/>
                    <a:gd name="T82" fmla="*/ 424 w 464"/>
                    <a:gd name="T83" fmla="*/ 0 h 626"/>
                    <a:gd name="T84" fmla="*/ 135 w 464"/>
                    <a:gd name="T85" fmla="*/ 587 h 626"/>
                    <a:gd name="T86" fmla="*/ 86 w 464"/>
                    <a:gd name="T87" fmla="*/ 587 h 626"/>
                    <a:gd name="T88" fmla="*/ 86 w 464"/>
                    <a:gd name="T89" fmla="*/ 571 h 626"/>
                    <a:gd name="T90" fmla="*/ 135 w 464"/>
                    <a:gd name="T91" fmla="*/ 571 h 626"/>
                    <a:gd name="T92" fmla="*/ 135 w 464"/>
                    <a:gd name="T93" fmla="*/ 587 h 626"/>
                    <a:gd name="T94" fmla="*/ 271 w 464"/>
                    <a:gd name="T95" fmla="*/ 591 h 626"/>
                    <a:gd name="T96" fmla="*/ 192 w 464"/>
                    <a:gd name="T97" fmla="*/ 591 h 626"/>
                    <a:gd name="T98" fmla="*/ 192 w 464"/>
                    <a:gd name="T99" fmla="*/ 567 h 626"/>
                    <a:gd name="T100" fmla="*/ 271 w 464"/>
                    <a:gd name="T101" fmla="*/ 567 h 626"/>
                    <a:gd name="T102" fmla="*/ 271 w 464"/>
                    <a:gd name="T103" fmla="*/ 591 h 626"/>
                    <a:gd name="T104" fmla="*/ 377 w 464"/>
                    <a:gd name="T105" fmla="*/ 587 h 626"/>
                    <a:gd name="T106" fmla="*/ 329 w 464"/>
                    <a:gd name="T107" fmla="*/ 587 h 626"/>
                    <a:gd name="T108" fmla="*/ 329 w 464"/>
                    <a:gd name="T109" fmla="*/ 571 h 626"/>
                    <a:gd name="T110" fmla="*/ 377 w 464"/>
                    <a:gd name="T111" fmla="*/ 571 h 626"/>
                    <a:gd name="T112" fmla="*/ 377 w 464"/>
                    <a:gd name="T113" fmla="*/ 587 h 626"/>
                    <a:gd name="T114" fmla="*/ 412 w 464"/>
                    <a:gd name="T115" fmla="*/ 534 h 626"/>
                    <a:gd name="T116" fmla="*/ 51 w 464"/>
                    <a:gd name="T117" fmla="*/ 534 h 626"/>
                    <a:gd name="T118" fmla="*/ 51 w 464"/>
                    <a:gd name="T119" fmla="*/ 56 h 626"/>
                    <a:gd name="T120" fmla="*/ 412 w 464"/>
                    <a:gd name="T121" fmla="*/ 56 h 626"/>
                    <a:gd name="T122" fmla="*/ 412 w 464"/>
                    <a:gd name="T123" fmla="*/ 53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4" h="626">
                      <a:moveTo>
                        <a:pt x="424" y="0"/>
                      </a:moveTo>
                      <a:lnTo>
                        <a:pt x="39" y="0"/>
                      </a:lnTo>
                      <a:lnTo>
                        <a:pt x="39" y="0"/>
                      </a:lnTo>
                      <a:lnTo>
                        <a:pt x="31" y="2"/>
                      </a:lnTo>
                      <a:lnTo>
                        <a:pt x="23" y="3"/>
                      </a:lnTo>
                      <a:lnTo>
                        <a:pt x="16" y="7"/>
                      </a:lnTo>
                      <a:lnTo>
                        <a:pt x="10" y="13"/>
                      </a:lnTo>
                      <a:lnTo>
                        <a:pt x="6" y="18"/>
                      </a:lnTo>
                      <a:lnTo>
                        <a:pt x="2" y="25"/>
                      </a:lnTo>
                      <a:lnTo>
                        <a:pt x="0" y="31"/>
                      </a:lnTo>
                      <a:lnTo>
                        <a:pt x="0" y="40"/>
                      </a:lnTo>
                      <a:lnTo>
                        <a:pt x="0" y="587"/>
                      </a:lnTo>
                      <a:lnTo>
                        <a:pt x="0" y="587"/>
                      </a:lnTo>
                      <a:lnTo>
                        <a:pt x="0" y="595"/>
                      </a:lnTo>
                      <a:lnTo>
                        <a:pt x="2" y="602"/>
                      </a:lnTo>
                      <a:lnTo>
                        <a:pt x="6" y="609"/>
                      </a:lnTo>
                      <a:lnTo>
                        <a:pt x="10" y="615"/>
                      </a:lnTo>
                      <a:lnTo>
                        <a:pt x="16" y="619"/>
                      </a:lnTo>
                      <a:lnTo>
                        <a:pt x="23" y="623"/>
                      </a:lnTo>
                      <a:lnTo>
                        <a:pt x="31" y="626"/>
                      </a:lnTo>
                      <a:lnTo>
                        <a:pt x="39" y="626"/>
                      </a:lnTo>
                      <a:lnTo>
                        <a:pt x="424" y="626"/>
                      </a:lnTo>
                      <a:lnTo>
                        <a:pt x="424" y="626"/>
                      </a:lnTo>
                      <a:lnTo>
                        <a:pt x="433" y="626"/>
                      </a:lnTo>
                      <a:lnTo>
                        <a:pt x="439" y="623"/>
                      </a:lnTo>
                      <a:lnTo>
                        <a:pt x="446" y="619"/>
                      </a:lnTo>
                      <a:lnTo>
                        <a:pt x="453" y="615"/>
                      </a:lnTo>
                      <a:lnTo>
                        <a:pt x="457" y="609"/>
                      </a:lnTo>
                      <a:lnTo>
                        <a:pt x="461" y="602"/>
                      </a:lnTo>
                      <a:lnTo>
                        <a:pt x="464" y="595"/>
                      </a:lnTo>
                      <a:lnTo>
                        <a:pt x="464" y="587"/>
                      </a:lnTo>
                      <a:lnTo>
                        <a:pt x="464" y="40"/>
                      </a:lnTo>
                      <a:lnTo>
                        <a:pt x="464" y="40"/>
                      </a:lnTo>
                      <a:lnTo>
                        <a:pt x="464" y="31"/>
                      </a:lnTo>
                      <a:lnTo>
                        <a:pt x="461" y="25"/>
                      </a:lnTo>
                      <a:lnTo>
                        <a:pt x="457" y="18"/>
                      </a:lnTo>
                      <a:lnTo>
                        <a:pt x="453" y="13"/>
                      </a:lnTo>
                      <a:lnTo>
                        <a:pt x="446" y="7"/>
                      </a:lnTo>
                      <a:lnTo>
                        <a:pt x="439" y="3"/>
                      </a:lnTo>
                      <a:lnTo>
                        <a:pt x="433" y="2"/>
                      </a:lnTo>
                      <a:lnTo>
                        <a:pt x="424" y="0"/>
                      </a:lnTo>
                      <a:lnTo>
                        <a:pt x="424" y="0"/>
                      </a:lnTo>
                      <a:close/>
                      <a:moveTo>
                        <a:pt x="135" y="587"/>
                      </a:moveTo>
                      <a:lnTo>
                        <a:pt x="86" y="587"/>
                      </a:lnTo>
                      <a:lnTo>
                        <a:pt x="86" y="571"/>
                      </a:lnTo>
                      <a:lnTo>
                        <a:pt x="135" y="571"/>
                      </a:lnTo>
                      <a:lnTo>
                        <a:pt x="135" y="587"/>
                      </a:lnTo>
                      <a:close/>
                      <a:moveTo>
                        <a:pt x="271" y="591"/>
                      </a:moveTo>
                      <a:lnTo>
                        <a:pt x="192" y="591"/>
                      </a:lnTo>
                      <a:lnTo>
                        <a:pt x="192" y="567"/>
                      </a:lnTo>
                      <a:lnTo>
                        <a:pt x="271" y="567"/>
                      </a:lnTo>
                      <a:lnTo>
                        <a:pt x="271" y="591"/>
                      </a:lnTo>
                      <a:close/>
                      <a:moveTo>
                        <a:pt x="377" y="587"/>
                      </a:moveTo>
                      <a:lnTo>
                        <a:pt x="329" y="587"/>
                      </a:lnTo>
                      <a:lnTo>
                        <a:pt x="329" y="571"/>
                      </a:lnTo>
                      <a:lnTo>
                        <a:pt x="377" y="571"/>
                      </a:lnTo>
                      <a:lnTo>
                        <a:pt x="377" y="587"/>
                      </a:lnTo>
                      <a:close/>
                      <a:moveTo>
                        <a:pt x="412" y="534"/>
                      </a:moveTo>
                      <a:lnTo>
                        <a:pt x="51" y="534"/>
                      </a:lnTo>
                      <a:lnTo>
                        <a:pt x="51" y="56"/>
                      </a:lnTo>
                      <a:lnTo>
                        <a:pt x="412" y="56"/>
                      </a:lnTo>
                      <a:lnTo>
                        <a:pt x="412" y="534"/>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301" fontAlgn="auto">
                    <a:spcBef>
                      <a:spcPts val="0"/>
                    </a:spcBef>
                    <a:spcAft>
                      <a:spcPts val="0"/>
                    </a:spcAft>
                  </a:pPr>
                  <a:endParaRPr lang="en-US" sz="1400" dirty="0">
                    <a:latin typeface="+mn-lt"/>
                  </a:endParaRPr>
                </a:p>
              </p:txBody>
            </p:sp>
            <p:sp>
              <p:nvSpPr>
                <p:cNvPr id="59" name="Donut 58"/>
                <p:cNvSpPr/>
                <p:nvPr/>
              </p:nvSpPr>
              <p:spPr>
                <a:xfrm>
                  <a:off x="8494550" y="4697567"/>
                  <a:ext cx="654094"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grpSp>
        </p:grpSp>
        <p:grpSp>
          <p:nvGrpSpPr>
            <p:cNvPr id="11" name="Group 10"/>
            <p:cNvGrpSpPr/>
            <p:nvPr/>
          </p:nvGrpSpPr>
          <p:grpSpPr>
            <a:xfrm>
              <a:off x="9631358" y="4772080"/>
              <a:ext cx="1126804" cy="888769"/>
              <a:chOff x="8681097" y="5363200"/>
              <a:chExt cx="1084378" cy="915946"/>
            </a:xfrm>
          </p:grpSpPr>
          <p:sp>
            <p:nvSpPr>
              <p:cNvPr id="46" name="Rectangle 45"/>
              <p:cNvSpPr/>
              <p:nvPr/>
            </p:nvSpPr>
            <p:spPr>
              <a:xfrm>
                <a:off x="8681097" y="5961959"/>
                <a:ext cx="1084378" cy="317187"/>
              </a:xfrm>
              <a:prstGeom prst="rect">
                <a:avLst/>
              </a:prstGeom>
              <a:noFill/>
            </p:spPr>
            <p:txBody>
              <a:bodyPr wrap="none">
                <a:spAutoFit/>
              </a:bodyPr>
              <a:lstStyle/>
              <a:p>
                <a:pPr algn="ctr" defTabSz="685732" fontAlgn="auto">
                  <a:spcBef>
                    <a:spcPts val="0"/>
                  </a:spcBef>
                  <a:spcAft>
                    <a:spcPts val="0"/>
                  </a:spcAft>
                </a:pPr>
                <a:r>
                  <a:rPr lang="en-US" sz="900" dirty="0">
                    <a:latin typeface="+mn-lt"/>
                    <a:ea typeface="+mn-ea"/>
                    <a:cs typeface="+mn-cs"/>
                  </a:rPr>
                  <a:t>VoIP phones</a:t>
                </a:r>
              </a:p>
            </p:txBody>
          </p:sp>
          <p:grpSp>
            <p:nvGrpSpPr>
              <p:cNvPr id="47" name="Group 46"/>
              <p:cNvGrpSpPr/>
              <p:nvPr/>
            </p:nvGrpSpPr>
            <p:grpSpPr>
              <a:xfrm>
                <a:off x="8934418" y="5363200"/>
                <a:ext cx="577731" cy="621957"/>
                <a:chOff x="7363182" y="5074316"/>
                <a:chExt cx="654094" cy="704167"/>
              </a:xfrm>
            </p:grpSpPr>
            <p:grpSp>
              <p:nvGrpSpPr>
                <p:cNvPr id="48" name="Group 47"/>
                <p:cNvGrpSpPr/>
                <p:nvPr/>
              </p:nvGrpSpPr>
              <p:grpSpPr>
                <a:xfrm>
                  <a:off x="7479646" y="5212792"/>
                  <a:ext cx="386755" cy="377144"/>
                  <a:chOff x="1188812" y="2857072"/>
                  <a:chExt cx="269901" cy="263194"/>
                </a:xfrm>
                <a:solidFill>
                  <a:schemeClr val="bg1"/>
                </a:solidFill>
              </p:grpSpPr>
              <p:sp>
                <p:nvSpPr>
                  <p:cNvPr id="50" name="Freeform 49"/>
                  <p:cNvSpPr>
                    <a:spLocks/>
                  </p:cNvSpPr>
                  <p:nvPr/>
                </p:nvSpPr>
                <p:spPr bwMode="auto">
                  <a:xfrm>
                    <a:off x="1291072" y="289060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301" fontAlgn="auto">
                      <a:spcBef>
                        <a:spcPts val="0"/>
                      </a:spcBef>
                      <a:spcAft>
                        <a:spcPts val="0"/>
                      </a:spcAft>
                    </a:pPr>
                    <a:endParaRPr lang="en-US" sz="1400" dirty="0">
                      <a:latin typeface="+mn-lt"/>
                    </a:endParaRPr>
                  </a:p>
                </p:txBody>
              </p:sp>
              <p:sp>
                <p:nvSpPr>
                  <p:cNvPr id="51" name="Freeform 50"/>
                  <p:cNvSpPr>
                    <a:spLocks/>
                  </p:cNvSpPr>
                  <p:nvPr/>
                </p:nvSpPr>
                <p:spPr bwMode="auto">
                  <a:xfrm>
                    <a:off x="1188812" y="2932511"/>
                    <a:ext cx="31852" cy="149201"/>
                  </a:xfrm>
                  <a:custGeom>
                    <a:avLst/>
                    <a:gdLst>
                      <a:gd name="T0" fmla="*/ 35 w 36"/>
                      <a:gd name="T1" fmla="*/ 44 h 176"/>
                      <a:gd name="T2" fmla="*/ 31 w 36"/>
                      <a:gd name="T3" fmla="*/ 40 h 176"/>
                      <a:gd name="T4" fmla="*/ 31 w 36"/>
                      <a:gd name="T5" fmla="*/ 40 h 176"/>
                      <a:gd name="T6" fmla="*/ 25 w 36"/>
                      <a:gd name="T7" fmla="*/ 35 h 176"/>
                      <a:gd name="T8" fmla="*/ 20 w 36"/>
                      <a:gd name="T9" fmla="*/ 28 h 176"/>
                      <a:gd name="T10" fmla="*/ 17 w 36"/>
                      <a:gd name="T11" fmla="*/ 21 h 176"/>
                      <a:gd name="T12" fmla="*/ 17 w 36"/>
                      <a:gd name="T13" fmla="*/ 13 h 176"/>
                      <a:gd name="T14" fmla="*/ 17 w 36"/>
                      <a:gd name="T15" fmla="*/ 0 h 176"/>
                      <a:gd name="T16" fmla="*/ 17 w 36"/>
                      <a:gd name="T17" fmla="*/ 0 h 176"/>
                      <a:gd name="T18" fmla="*/ 9 w 36"/>
                      <a:gd name="T19" fmla="*/ 9 h 176"/>
                      <a:gd name="T20" fmla="*/ 4 w 36"/>
                      <a:gd name="T21" fmla="*/ 20 h 176"/>
                      <a:gd name="T22" fmla="*/ 1 w 36"/>
                      <a:gd name="T23" fmla="*/ 34 h 176"/>
                      <a:gd name="T24" fmla="*/ 0 w 36"/>
                      <a:gd name="T25" fmla="*/ 46 h 176"/>
                      <a:gd name="T26" fmla="*/ 0 w 36"/>
                      <a:gd name="T27" fmla="*/ 129 h 176"/>
                      <a:gd name="T28" fmla="*/ 0 w 36"/>
                      <a:gd name="T29" fmla="*/ 129 h 176"/>
                      <a:gd name="T30" fmla="*/ 1 w 36"/>
                      <a:gd name="T31" fmla="*/ 143 h 176"/>
                      <a:gd name="T32" fmla="*/ 4 w 36"/>
                      <a:gd name="T33" fmla="*/ 155 h 176"/>
                      <a:gd name="T34" fmla="*/ 9 w 36"/>
                      <a:gd name="T35" fmla="*/ 166 h 176"/>
                      <a:gd name="T36" fmla="*/ 17 w 36"/>
                      <a:gd name="T37" fmla="*/ 176 h 176"/>
                      <a:gd name="T38" fmla="*/ 17 w 36"/>
                      <a:gd name="T39" fmla="*/ 156 h 176"/>
                      <a:gd name="T40" fmla="*/ 17 w 36"/>
                      <a:gd name="T41" fmla="*/ 156 h 176"/>
                      <a:gd name="T42" fmla="*/ 17 w 36"/>
                      <a:gd name="T43" fmla="*/ 149 h 176"/>
                      <a:gd name="T44" fmla="*/ 20 w 36"/>
                      <a:gd name="T45" fmla="*/ 141 h 176"/>
                      <a:gd name="T46" fmla="*/ 25 w 36"/>
                      <a:gd name="T47" fmla="*/ 135 h 176"/>
                      <a:gd name="T48" fmla="*/ 31 w 36"/>
                      <a:gd name="T49" fmla="*/ 129 h 176"/>
                      <a:gd name="T50" fmla="*/ 36 w 36"/>
                      <a:gd name="T51" fmla="*/ 125 h 176"/>
                      <a:gd name="T52" fmla="*/ 35 w 36"/>
                      <a:gd name="T53" fmla="*/ 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176">
                        <a:moveTo>
                          <a:pt x="35" y="44"/>
                        </a:moveTo>
                        <a:lnTo>
                          <a:pt x="31" y="40"/>
                        </a:lnTo>
                        <a:lnTo>
                          <a:pt x="31" y="40"/>
                        </a:lnTo>
                        <a:lnTo>
                          <a:pt x="25" y="35"/>
                        </a:lnTo>
                        <a:lnTo>
                          <a:pt x="20" y="28"/>
                        </a:lnTo>
                        <a:lnTo>
                          <a:pt x="17" y="21"/>
                        </a:lnTo>
                        <a:lnTo>
                          <a:pt x="17" y="13"/>
                        </a:lnTo>
                        <a:lnTo>
                          <a:pt x="17" y="0"/>
                        </a:lnTo>
                        <a:lnTo>
                          <a:pt x="17" y="0"/>
                        </a:lnTo>
                        <a:lnTo>
                          <a:pt x="9" y="9"/>
                        </a:lnTo>
                        <a:lnTo>
                          <a:pt x="4" y="20"/>
                        </a:lnTo>
                        <a:lnTo>
                          <a:pt x="1" y="34"/>
                        </a:lnTo>
                        <a:lnTo>
                          <a:pt x="0" y="46"/>
                        </a:lnTo>
                        <a:lnTo>
                          <a:pt x="0" y="129"/>
                        </a:lnTo>
                        <a:lnTo>
                          <a:pt x="0" y="129"/>
                        </a:lnTo>
                        <a:lnTo>
                          <a:pt x="1" y="143"/>
                        </a:lnTo>
                        <a:lnTo>
                          <a:pt x="4" y="155"/>
                        </a:lnTo>
                        <a:lnTo>
                          <a:pt x="9" y="166"/>
                        </a:lnTo>
                        <a:lnTo>
                          <a:pt x="17" y="176"/>
                        </a:lnTo>
                        <a:lnTo>
                          <a:pt x="17" y="156"/>
                        </a:lnTo>
                        <a:lnTo>
                          <a:pt x="17" y="156"/>
                        </a:lnTo>
                        <a:lnTo>
                          <a:pt x="17" y="149"/>
                        </a:lnTo>
                        <a:lnTo>
                          <a:pt x="20" y="141"/>
                        </a:lnTo>
                        <a:lnTo>
                          <a:pt x="25" y="135"/>
                        </a:lnTo>
                        <a:lnTo>
                          <a:pt x="31" y="129"/>
                        </a:lnTo>
                        <a:lnTo>
                          <a:pt x="36" y="125"/>
                        </a:lnTo>
                        <a:lnTo>
                          <a:pt x="35" y="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301" fontAlgn="auto">
                      <a:spcBef>
                        <a:spcPts val="0"/>
                      </a:spcBef>
                      <a:spcAft>
                        <a:spcPts val="0"/>
                      </a:spcAft>
                    </a:pPr>
                    <a:endParaRPr lang="en-US" sz="1400" dirty="0">
                      <a:latin typeface="+mn-lt"/>
                    </a:endParaRPr>
                  </a:p>
                </p:txBody>
              </p:sp>
              <p:sp>
                <p:nvSpPr>
                  <p:cNvPr id="52" name="Freeform 51"/>
                  <p:cNvSpPr>
                    <a:spLocks noEditPoints="1"/>
                  </p:cNvSpPr>
                  <p:nvPr/>
                </p:nvSpPr>
                <p:spPr bwMode="auto">
                  <a:xfrm>
                    <a:off x="1284367" y="2857072"/>
                    <a:ext cx="174346" cy="244755"/>
                  </a:xfrm>
                  <a:custGeom>
                    <a:avLst/>
                    <a:gdLst>
                      <a:gd name="T0" fmla="*/ 194 w 208"/>
                      <a:gd name="T1" fmla="*/ 1 h 293"/>
                      <a:gd name="T2" fmla="*/ 27 w 208"/>
                      <a:gd name="T3" fmla="*/ 0 h 293"/>
                      <a:gd name="T4" fmla="*/ 18 w 208"/>
                      <a:gd name="T5" fmla="*/ 66 h 293"/>
                      <a:gd name="T6" fmla="*/ 18 w 208"/>
                      <a:gd name="T7" fmla="*/ 113 h 293"/>
                      <a:gd name="T8" fmla="*/ 0 w 208"/>
                      <a:gd name="T9" fmla="*/ 219 h 293"/>
                      <a:gd name="T10" fmla="*/ 18 w 208"/>
                      <a:gd name="T11" fmla="*/ 241 h 293"/>
                      <a:gd name="T12" fmla="*/ 16 w 208"/>
                      <a:gd name="T13" fmla="*/ 293 h 293"/>
                      <a:gd name="T14" fmla="*/ 202 w 208"/>
                      <a:gd name="T15" fmla="*/ 287 h 293"/>
                      <a:gd name="T16" fmla="*/ 208 w 208"/>
                      <a:gd name="T17" fmla="*/ 78 h 293"/>
                      <a:gd name="T18" fmla="*/ 59 w 208"/>
                      <a:gd name="T19" fmla="*/ 262 h 293"/>
                      <a:gd name="T20" fmla="*/ 43 w 208"/>
                      <a:gd name="T21" fmla="*/ 250 h 293"/>
                      <a:gd name="T22" fmla="*/ 59 w 208"/>
                      <a:gd name="T23" fmla="*/ 239 h 293"/>
                      <a:gd name="T24" fmla="*/ 75 w 208"/>
                      <a:gd name="T25" fmla="*/ 250 h 293"/>
                      <a:gd name="T26" fmla="*/ 59 w 208"/>
                      <a:gd name="T27" fmla="*/ 262 h 293"/>
                      <a:gd name="T28" fmla="*/ 49 w 208"/>
                      <a:gd name="T29" fmla="*/ 224 h 293"/>
                      <a:gd name="T30" fmla="*/ 49 w 208"/>
                      <a:gd name="T31" fmla="*/ 208 h 293"/>
                      <a:gd name="T32" fmla="*/ 70 w 208"/>
                      <a:gd name="T33" fmla="*/ 208 h 293"/>
                      <a:gd name="T34" fmla="*/ 70 w 208"/>
                      <a:gd name="T35" fmla="*/ 224 h 293"/>
                      <a:gd name="T36" fmla="*/ 59 w 208"/>
                      <a:gd name="T37" fmla="*/ 193 h 293"/>
                      <a:gd name="T38" fmla="*/ 43 w 208"/>
                      <a:gd name="T39" fmla="*/ 181 h 293"/>
                      <a:gd name="T40" fmla="*/ 59 w 208"/>
                      <a:gd name="T41" fmla="*/ 170 h 293"/>
                      <a:gd name="T42" fmla="*/ 75 w 208"/>
                      <a:gd name="T43" fmla="*/ 181 h 293"/>
                      <a:gd name="T44" fmla="*/ 59 w 208"/>
                      <a:gd name="T45" fmla="*/ 193 h 293"/>
                      <a:gd name="T46" fmla="*/ 94 w 208"/>
                      <a:gd name="T47" fmla="*/ 255 h 293"/>
                      <a:gd name="T48" fmla="*/ 104 w 208"/>
                      <a:gd name="T49" fmla="*/ 240 h 293"/>
                      <a:gd name="T50" fmla="*/ 124 w 208"/>
                      <a:gd name="T51" fmla="*/ 246 h 293"/>
                      <a:gd name="T52" fmla="*/ 116 w 208"/>
                      <a:gd name="T53" fmla="*/ 260 h 293"/>
                      <a:gd name="T54" fmla="*/ 104 w 208"/>
                      <a:gd name="T55" fmla="*/ 227 h 293"/>
                      <a:gd name="T56" fmla="*/ 94 w 208"/>
                      <a:gd name="T57" fmla="*/ 212 h 293"/>
                      <a:gd name="T58" fmla="*/ 116 w 208"/>
                      <a:gd name="T59" fmla="*/ 205 h 293"/>
                      <a:gd name="T60" fmla="*/ 124 w 208"/>
                      <a:gd name="T61" fmla="*/ 220 h 293"/>
                      <a:gd name="T62" fmla="*/ 109 w 208"/>
                      <a:gd name="T63" fmla="*/ 193 h 293"/>
                      <a:gd name="T64" fmla="*/ 93 w 208"/>
                      <a:gd name="T65" fmla="*/ 181 h 293"/>
                      <a:gd name="T66" fmla="*/ 109 w 208"/>
                      <a:gd name="T67" fmla="*/ 170 h 293"/>
                      <a:gd name="T68" fmla="*/ 125 w 208"/>
                      <a:gd name="T69" fmla="*/ 181 h 293"/>
                      <a:gd name="T70" fmla="*/ 109 w 208"/>
                      <a:gd name="T71" fmla="*/ 193 h 293"/>
                      <a:gd name="T72" fmla="*/ 148 w 208"/>
                      <a:gd name="T73" fmla="*/ 258 h 293"/>
                      <a:gd name="T74" fmla="*/ 148 w 208"/>
                      <a:gd name="T75" fmla="*/ 243 h 293"/>
                      <a:gd name="T76" fmla="*/ 170 w 208"/>
                      <a:gd name="T77" fmla="*/ 243 h 293"/>
                      <a:gd name="T78" fmla="*/ 170 w 208"/>
                      <a:gd name="T79" fmla="*/ 258 h 293"/>
                      <a:gd name="T80" fmla="*/ 159 w 208"/>
                      <a:gd name="T81" fmla="*/ 227 h 293"/>
                      <a:gd name="T82" fmla="*/ 144 w 208"/>
                      <a:gd name="T83" fmla="*/ 216 h 293"/>
                      <a:gd name="T84" fmla="*/ 159 w 208"/>
                      <a:gd name="T85" fmla="*/ 205 h 293"/>
                      <a:gd name="T86" fmla="*/ 175 w 208"/>
                      <a:gd name="T87" fmla="*/ 216 h 293"/>
                      <a:gd name="T88" fmla="*/ 159 w 208"/>
                      <a:gd name="T89" fmla="*/ 227 h 293"/>
                      <a:gd name="T90" fmla="*/ 144 w 208"/>
                      <a:gd name="T91" fmla="*/ 186 h 293"/>
                      <a:gd name="T92" fmla="*/ 154 w 208"/>
                      <a:gd name="T93" fmla="*/ 171 h 293"/>
                      <a:gd name="T94" fmla="*/ 174 w 208"/>
                      <a:gd name="T95" fmla="*/ 177 h 293"/>
                      <a:gd name="T96" fmla="*/ 166 w 208"/>
                      <a:gd name="T97" fmla="*/ 192 h 293"/>
                      <a:gd name="T98" fmla="*/ 177 w 208"/>
                      <a:gd name="T99" fmla="*/ 140 h 293"/>
                      <a:gd name="T100" fmla="*/ 49 w 208"/>
                      <a:gd name="T101" fmla="*/ 144 h 293"/>
                      <a:gd name="T102" fmla="*/ 42 w 208"/>
                      <a:gd name="T103" fmla="*/ 27 h 293"/>
                      <a:gd name="T104" fmla="*/ 49 w 208"/>
                      <a:gd name="T105" fmla="*/ 19 h 293"/>
                      <a:gd name="T106" fmla="*/ 177 w 208"/>
                      <a:gd name="T107" fmla="*/ 2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8" h="293">
                        <a:moveTo>
                          <a:pt x="195" y="68"/>
                        </a:moveTo>
                        <a:lnTo>
                          <a:pt x="195" y="7"/>
                        </a:lnTo>
                        <a:lnTo>
                          <a:pt x="195" y="7"/>
                        </a:lnTo>
                        <a:lnTo>
                          <a:pt x="195" y="4"/>
                        </a:lnTo>
                        <a:lnTo>
                          <a:pt x="194" y="1"/>
                        </a:lnTo>
                        <a:lnTo>
                          <a:pt x="191" y="0"/>
                        </a:lnTo>
                        <a:lnTo>
                          <a:pt x="189" y="0"/>
                        </a:lnTo>
                        <a:lnTo>
                          <a:pt x="30" y="0"/>
                        </a:lnTo>
                        <a:lnTo>
                          <a:pt x="30" y="0"/>
                        </a:lnTo>
                        <a:lnTo>
                          <a:pt x="27" y="0"/>
                        </a:lnTo>
                        <a:lnTo>
                          <a:pt x="26" y="1"/>
                        </a:lnTo>
                        <a:lnTo>
                          <a:pt x="23" y="4"/>
                        </a:lnTo>
                        <a:lnTo>
                          <a:pt x="23" y="7"/>
                        </a:lnTo>
                        <a:lnTo>
                          <a:pt x="23" y="66"/>
                        </a:lnTo>
                        <a:lnTo>
                          <a:pt x="18" y="66"/>
                        </a:lnTo>
                        <a:lnTo>
                          <a:pt x="18" y="66"/>
                        </a:lnTo>
                        <a:lnTo>
                          <a:pt x="19" y="76"/>
                        </a:lnTo>
                        <a:lnTo>
                          <a:pt x="19" y="105"/>
                        </a:lnTo>
                        <a:lnTo>
                          <a:pt x="19" y="105"/>
                        </a:lnTo>
                        <a:lnTo>
                          <a:pt x="18" y="113"/>
                        </a:lnTo>
                        <a:lnTo>
                          <a:pt x="15" y="120"/>
                        </a:lnTo>
                        <a:lnTo>
                          <a:pt x="11" y="127"/>
                        </a:lnTo>
                        <a:lnTo>
                          <a:pt x="5" y="132"/>
                        </a:lnTo>
                        <a:lnTo>
                          <a:pt x="0" y="136"/>
                        </a:lnTo>
                        <a:lnTo>
                          <a:pt x="0" y="219"/>
                        </a:lnTo>
                        <a:lnTo>
                          <a:pt x="5" y="221"/>
                        </a:lnTo>
                        <a:lnTo>
                          <a:pt x="5" y="221"/>
                        </a:lnTo>
                        <a:lnTo>
                          <a:pt x="11" y="227"/>
                        </a:lnTo>
                        <a:lnTo>
                          <a:pt x="15" y="233"/>
                        </a:lnTo>
                        <a:lnTo>
                          <a:pt x="18" y="241"/>
                        </a:lnTo>
                        <a:lnTo>
                          <a:pt x="19" y="248"/>
                        </a:lnTo>
                        <a:lnTo>
                          <a:pt x="19" y="278"/>
                        </a:lnTo>
                        <a:lnTo>
                          <a:pt x="19" y="278"/>
                        </a:lnTo>
                        <a:lnTo>
                          <a:pt x="18" y="286"/>
                        </a:lnTo>
                        <a:lnTo>
                          <a:pt x="16" y="293"/>
                        </a:lnTo>
                        <a:lnTo>
                          <a:pt x="49" y="293"/>
                        </a:lnTo>
                        <a:lnTo>
                          <a:pt x="190" y="293"/>
                        </a:lnTo>
                        <a:lnTo>
                          <a:pt x="190" y="293"/>
                        </a:lnTo>
                        <a:lnTo>
                          <a:pt x="197" y="291"/>
                        </a:lnTo>
                        <a:lnTo>
                          <a:pt x="202" y="287"/>
                        </a:lnTo>
                        <a:lnTo>
                          <a:pt x="206" y="282"/>
                        </a:lnTo>
                        <a:lnTo>
                          <a:pt x="208" y="275"/>
                        </a:lnTo>
                        <a:lnTo>
                          <a:pt x="208" y="84"/>
                        </a:lnTo>
                        <a:lnTo>
                          <a:pt x="208" y="84"/>
                        </a:lnTo>
                        <a:lnTo>
                          <a:pt x="208" y="78"/>
                        </a:lnTo>
                        <a:lnTo>
                          <a:pt x="205" y="74"/>
                        </a:lnTo>
                        <a:lnTo>
                          <a:pt x="201" y="70"/>
                        </a:lnTo>
                        <a:lnTo>
                          <a:pt x="195" y="68"/>
                        </a:lnTo>
                        <a:lnTo>
                          <a:pt x="195" y="68"/>
                        </a:lnTo>
                        <a:close/>
                        <a:moveTo>
                          <a:pt x="59" y="262"/>
                        </a:moveTo>
                        <a:lnTo>
                          <a:pt x="59" y="262"/>
                        </a:lnTo>
                        <a:lnTo>
                          <a:pt x="53" y="260"/>
                        </a:lnTo>
                        <a:lnTo>
                          <a:pt x="49" y="258"/>
                        </a:lnTo>
                        <a:lnTo>
                          <a:pt x="44" y="255"/>
                        </a:lnTo>
                        <a:lnTo>
                          <a:pt x="43" y="250"/>
                        </a:lnTo>
                        <a:lnTo>
                          <a:pt x="43" y="250"/>
                        </a:lnTo>
                        <a:lnTo>
                          <a:pt x="44" y="246"/>
                        </a:lnTo>
                        <a:lnTo>
                          <a:pt x="49" y="243"/>
                        </a:lnTo>
                        <a:lnTo>
                          <a:pt x="53" y="240"/>
                        </a:lnTo>
                        <a:lnTo>
                          <a:pt x="59" y="239"/>
                        </a:lnTo>
                        <a:lnTo>
                          <a:pt x="59" y="239"/>
                        </a:lnTo>
                        <a:lnTo>
                          <a:pt x="65" y="240"/>
                        </a:lnTo>
                        <a:lnTo>
                          <a:pt x="70" y="243"/>
                        </a:lnTo>
                        <a:lnTo>
                          <a:pt x="74" y="246"/>
                        </a:lnTo>
                        <a:lnTo>
                          <a:pt x="75" y="250"/>
                        </a:lnTo>
                        <a:lnTo>
                          <a:pt x="75" y="250"/>
                        </a:lnTo>
                        <a:lnTo>
                          <a:pt x="74" y="255"/>
                        </a:lnTo>
                        <a:lnTo>
                          <a:pt x="70" y="258"/>
                        </a:lnTo>
                        <a:lnTo>
                          <a:pt x="65" y="260"/>
                        </a:lnTo>
                        <a:lnTo>
                          <a:pt x="59" y="262"/>
                        </a:lnTo>
                        <a:lnTo>
                          <a:pt x="59" y="262"/>
                        </a:lnTo>
                        <a:close/>
                        <a:moveTo>
                          <a:pt x="59" y="227"/>
                        </a:moveTo>
                        <a:lnTo>
                          <a:pt x="59" y="227"/>
                        </a:lnTo>
                        <a:lnTo>
                          <a:pt x="53" y="227"/>
                        </a:lnTo>
                        <a:lnTo>
                          <a:pt x="49" y="224"/>
                        </a:lnTo>
                        <a:lnTo>
                          <a:pt x="44" y="220"/>
                        </a:lnTo>
                        <a:lnTo>
                          <a:pt x="43" y="216"/>
                        </a:lnTo>
                        <a:lnTo>
                          <a:pt x="43" y="216"/>
                        </a:lnTo>
                        <a:lnTo>
                          <a:pt x="44" y="212"/>
                        </a:lnTo>
                        <a:lnTo>
                          <a:pt x="49" y="208"/>
                        </a:lnTo>
                        <a:lnTo>
                          <a:pt x="53" y="205"/>
                        </a:lnTo>
                        <a:lnTo>
                          <a:pt x="59" y="205"/>
                        </a:lnTo>
                        <a:lnTo>
                          <a:pt x="59" y="205"/>
                        </a:lnTo>
                        <a:lnTo>
                          <a:pt x="65" y="205"/>
                        </a:lnTo>
                        <a:lnTo>
                          <a:pt x="70" y="208"/>
                        </a:lnTo>
                        <a:lnTo>
                          <a:pt x="74" y="212"/>
                        </a:lnTo>
                        <a:lnTo>
                          <a:pt x="75" y="216"/>
                        </a:lnTo>
                        <a:lnTo>
                          <a:pt x="75" y="216"/>
                        </a:lnTo>
                        <a:lnTo>
                          <a:pt x="74" y="220"/>
                        </a:lnTo>
                        <a:lnTo>
                          <a:pt x="70" y="224"/>
                        </a:lnTo>
                        <a:lnTo>
                          <a:pt x="65" y="227"/>
                        </a:lnTo>
                        <a:lnTo>
                          <a:pt x="59" y="227"/>
                        </a:lnTo>
                        <a:lnTo>
                          <a:pt x="59" y="227"/>
                        </a:lnTo>
                        <a:close/>
                        <a:moveTo>
                          <a:pt x="59" y="193"/>
                        </a:moveTo>
                        <a:lnTo>
                          <a:pt x="59" y="193"/>
                        </a:lnTo>
                        <a:lnTo>
                          <a:pt x="53" y="192"/>
                        </a:lnTo>
                        <a:lnTo>
                          <a:pt x="49" y="189"/>
                        </a:lnTo>
                        <a:lnTo>
                          <a:pt x="44" y="186"/>
                        </a:lnTo>
                        <a:lnTo>
                          <a:pt x="43" y="181"/>
                        </a:lnTo>
                        <a:lnTo>
                          <a:pt x="43" y="181"/>
                        </a:lnTo>
                        <a:lnTo>
                          <a:pt x="44" y="177"/>
                        </a:lnTo>
                        <a:lnTo>
                          <a:pt x="49" y="173"/>
                        </a:lnTo>
                        <a:lnTo>
                          <a:pt x="53" y="171"/>
                        </a:lnTo>
                        <a:lnTo>
                          <a:pt x="59" y="170"/>
                        </a:lnTo>
                        <a:lnTo>
                          <a:pt x="59" y="170"/>
                        </a:lnTo>
                        <a:lnTo>
                          <a:pt x="65" y="171"/>
                        </a:lnTo>
                        <a:lnTo>
                          <a:pt x="70" y="173"/>
                        </a:lnTo>
                        <a:lnTo>
                          <a:pt x="74" y="177"/>
                        </a:lnTo>
                        <a:lnTo>
                          <a:pt x="75" y="181"/>
                        </a:lnTo>
                        <a:lnTo>
                          <a:pt x="75" y="181"/>
                        </a:lnTo>
                        <a:lnTo>
                          <a:pt x="74" y="186"/>
                        </a:lnTo>
                        <a:lnTo>
                          <a:pt x="70" y="189"/>
                        </a:lnTo>
                        <a:lnTo>
                          <a:pt x="65" y="192"/>
                        </a:lnTo>
                        <a:lnTo>
                          <a:pt x="59" y="193"/>
                        </a:lnTo>
                        <a:lnTo>
                          <a:pt x="59" y="193"/>
                        </a:lnTo>
                        <a:close/>
                        <a:moveTo>
                          <a:pt x="109" y="262"/>
                        </a:moveTo>
                        <a:lnTo>
                          <a:pt x="109" y="262"/>
                        </a:lnTo>
                        <a:lnTo>
                          <a:pt x="104" y="260"/>
                        </a:lnTo>
                        <a:lnTo>
                          <a:pt x="98" y="258"/>
                        </a:lnTo>
                        <a:lnTo>
                          <a:pt x="94" y="255"/>
                        </a:lnTo>
                        <a:lnTo>
                          <a:pt x="93" y="250"/>
                        </a:lnTo>
                        <a:lnTo>
                          <a:pt x="93" y="250"/>
                        </a:lnTo>
                        <a:lnTo>
                          <a:pt x="94" y="246"/>
                        </a:lnTo>
                        <a:lnTo>
                          <a:pt x="98" y="243"/>
                        </a:lnTo>
                        <a:lnTo>
                          <a:pt x="104" y="240"/>
                        </a:lnTo>
                        <a:lnTo>
                          <a:pt x="109" y="239"/>
                        </a:lnTo>
                        <a:lnTo>
                          <a:pt x="109" y="239"/>
                        </a:lnTo>
                        <a:lnTo>
                          <a:pt x="116" y="240"/>
                        </a:lnTo>
                        <a:lnTo>
                          <a:pt x="120" y="243"/>
                        </a:lnTo>
                        <a:lnTo>
                          <a:pt x="124" y="246"/>
                        </a:lnTo>
                        <a:lnTo>
                          <a:pt x="125" y="250"/>
                        </a:lnTo>
                        <a:lnTo>
                          <a:pt x="125" y="250"/>
                        </a:lnTo>
                        <a:lnTo>
                          <a:pt x="124" y="255"/>
                        </a:lnTo>
                        <a:lnTo>
                          <a:pt x="120" y="258"/>
                        </a:lnTo>
                        <a:lnTo>
                          <a:pt x="116" y="260"/>
                        </a:lnTo>
                        <a:lnTo>
                          <a:pt x="109" y="262"/>
                        </a:lnTo>
                        <a:lnTo>
                          <a:pt x="109" y="262"/>
                        </a:lnTo>
                        <a:close/>
                        <a:moveTo>
                          <a:pt x="109" y="227"/>
                        </a:moveTo>
                        <a:lnTo>
                          <a:pt x="109" y="227"/>
                        </a:lnTo>
                        <a:lnTo>
                          <a:pt x="104" y="227"/>
                        </a:lnTo>
                        <a:lnTo>
                          <a:pt x="98" y="224"/>
                        </a:lnTo>
                        <a:lnTo>
                          <a:pt x="94" y="220"/>
                        </a:lnTo>
                        <a:lnTo>
                          <a:pt x="93" y="216"/>
                        </a:lnTo>
                        <a:lnTo>
                          <a:pt x="93" y="216"/>
                        </a:lnTo>
                        <a:lnTo>
                          <a:pt x="94" y="212"/>
                        </a:lnTo>
                        <a:lnTo>
                          <a:pt x="98" y="208"/>
                        </a:lnTo>
                        <a:lnTo>
                          <a:pt x="104" y="205"/>
                        </a:lnTo>
                        <a:lnTo>
                          <a:pt x="109" y="205"/>
                        </a:lnTo>
                        <a:lnTo>
                          <a:pt x="109" y="205"/>
                        </a:lnTo>
                        <a:lnTo>
                          <a:pt x="116" y="205"/>
                        </a:lnTo>
                        <a:lnTo>
                          <a:pt x="120" y="208"/>
                        </a:lnTo>
                        <a:lnTo>
                          <a:pt x="124" y="212"/>
                        </a:lnTo>
                        <a:lnTo>
                          <a:pt x="125" y="216"/>
                        </a:lnTo>
                        <a:lnTo>
                          <a:pt x="125" y="216"/>
                        </a:lnTo>
                        <a:lnTo>
                          <a:pt x="124" y="220"/>
                        </a:lnTo>
                        <a:lnTo>
                          <a:pt x="120" y="224"/>
                        </a:lnTo>
                        <a:lnTo>
                          <a:pt x="116" y="227"/>
                        </a:lnTo>
                        <a:lnTo>
                          <a:pt x="109" y="227"/>
                        </a:lnTo>
                        <a:lnTo>
                          <a:pt x="109" y="227"/>
                        </a:lnTo>
                        <a:close/>
                        <a:moveTo>
                          <a:pt x="109" y="193"/>
                        </a:moveTo>
                        <a:lnTo>
                          <a:pt x="109" y="193"/>
                        </a:lnTo>
                        <a:lnTo>
                          <a:pt x="104" y="192"/>
                        </a:lnTo>
                        <a:lnTo>
                          <a:pt x="98" y="189"/>
                        </a:lnTo>
                        <a:lnTo>
                          <a:pt x="94" y="186"/>
                        </a:lnTo>
                        <a:lnTo>
                          <a:pt x="93" y="181"/>
                        </a:lnTo>
                        <a:lnTo>
                          <a:pt x="93" y="181"/>
                        </a:lnTo>
                        <a:lnTo>
                          <a:pt x="94" y="177"/>
                        </a:lnTo>
                        <a:lnTo>
                          <a:pt x="98" y="173"/>
                        </a:lnTo>
                        <a:lnTo>
                          <a:pt x="104" y="171"/>
                        </a:lnTo>
                        <a:lnTo>
                          <a:pt x="109" y="170"/>
                        </a:lnTo>
                        <a:lnTo>
                          <a:pt x="109" y="170"/>
                        </a:lnTo>
                        <a:lnTo>
                          <a:pt x="116" y="171"/>
                        </a:lnTo>
                        <a:lnTo>
                          <a:pt x="120" y="173"/>
                        </a:lnTo>
                        <a:lnTo>
                          <a:pt x="124" y="177"/>
                        </a:lnTo>
                        <a:lnTo>
                          <a:pt x="125" y="181"/>
                        </a:lnTo>
                        <a:lnTo>
                          <a:pt x="125" y="181"/>
                        </a:lnTo>
                        <a:lnTo>
                          <a:pt x="124" y="186"/>
                        </a:lnTo>
                        <a:lnTo>
                          <a:pt x="120" y="189"/>
                        </a:lnTo>
                        <a:lnTo>
                          <a:pt x="116" y="192"/>
                        </a:lnTo>
                        <a:lnTo>
                          <a:pt x="109" y="193"/>
                        </a:lnTo>
                        <a:lnTo>
                          <a:pt x="109" y="193"/>
                        </a:lnTo>
                        <a:close/>
                        <a:moveTo>
                          <a:pt x="159" y="262"/>
                        </a:moveTo>
                        <a:lnTo>
                          <a:pt x="159" y="262"/>
                        </a:lnTo>
                        <a:lnTo>
                          <a:pt x="154" y="260"/>
                        </a:lnTo>
                        <a:lnTo>
                          <a:pt x="148" y="258"/>
                        </a:lnTo>
                        <a:lnTo>
                          <a:pt x="144" y="255"/>
                        </a:lnTo>
                        <a:lnTo>
                          <a:pt x="144" y="250"/>
                        </a:lnTo>
                        <a:lnTo>
                          <a:pt x="144" y="250"/>
                        </a:lnTo>
                        <a:lnTo>
                          <a:pt x="144" y="246"/>
                        </a:lnTo>
                        <a:lnTo>
                          <a:pt x="148" y="243"/>
                        </a:lnTo>
                        <a:lnTo>
                          <a:pt x="154" y="240"/>
                        </a:lnTo>
                        <a:lnTo>
                          <a:pt x="159" y="239"/>
                        </a:lnTo>
                        <a:lnTo>
                          <a:pt x="159" y="239"/>
                        </a:lnTo>
                        <a:lnTo>
                          <a:pt x="166" y="240"/>
                        </a:lnTo>
                        <a:lnTo>
                          <a:pt x="170" y="243"/>
                        </a:lnTo>
                        <a:lnTo>
                          <a:pt x="174" y="246"/>
                        </a:lnTo>
                        <a:lnTo>
                          <a:pt x="175" y="250"/>
                        </a:lnTo>
                        <a:lnTo>
                          <a:pt x="175" y="250"/>
                        </a:lnTo>
                        <a:lnTo>
                          <a:pt x="174" y="255"/>
                        </a:lnTo>
                        <a:lnTo>
                          <a:pt x="170" y="258"/>
                        </a:lnTo>
                        <a:lnTo>
                          <a:pt x="166" y="260"/>
                        </a:lnTo>
                        <a:lnTo>
                          <a:pt x="159" y="262"/>
                        </a:lnTo>
                        <a:lnTo>
                          <a:pt x="159" y="262"/>
                        </a:lnTo>
                        <a:close/>
                        <a:moveTo>
                          <a:pt x="159" y="227"/>
                        </a:moveTo>
                        <a:lnTo>
                          <a:pt x="159" y="227"/>
                        </a:lnTo>
                        <a:lnTo>
                          <a:pt x="154" y="227"/>
                        </a:lnTo>
                        <a:lnTo>
                          <a:pt x="148" y="224"/>
                        </a:lnTo>
                        <a:lnTo>
                          <a:pt x="144" y="220"/>
                        </a:lnTo>
                        <a:lnTo>
                          <a:pt x="144" y="216"/>
                        </a:lnTo>
                        <a:lnTo>
                          <a:pt x="144" y="216"/>
                        </a:lnTo>
                        <a:lnTo>
                          <a:pt x="144" y="212"/>
                        </a:lnTo>
                        <a:lnTo>
                          <a:pt x="148" y="208"/>
                        </a:lnTo>
                        <a:lnTo>
                          <a:pt x="154" y="205"/>
                        </a:lnTo>
                        <a:lnTo>
                          <a:pt x="159" y="205"/>
                        </a:lnTo>
                        <a:lnTo>
                          <a:pt x="159" y="205"/>
                        </a:lnTo>
                        <a:lnTo>
                          <a:pt x="166" y="205"/>
                        </a:lnTo>
                        <a:lnTo>
                          <a:pt x="170" y="208"/>
                        </a:lnTo>
                        <a:lnTo>
                          <a:pt x="174" y="212"/>
                        </a:lnTo>
                        <a:lnTo>
                          <a:pt x="175" y="216"/>
                        </a:lnTo>
                        <a:lnTo>
                          <a:pt x="175" y="216"/>
                        </a:lnTo>
                        <a:lnTo>
                          <a:pt x="174" y="220"/>
                        </a:lnTo>
                        <a:lnTo>
                          <a:pt x="170" y="224"/>
                        </a:lnTo>
                        <a:lnTo>
                          <a:pt x="166" y="227"/>
                        </a:lnTo>
                        <a:lnTo>
                          <a:pt x="159" y="227"/>
                        </a:lnTo>
                        <a:lnTo>
                          <a:pt x="159" y="227"/>
                        </a:lnTo>
                        <a:close/>
                        <a:moveTo>
                          <a:pt x="159" y="193"/>
                        </a:moveTo>
                        <a:lnTo>
                          <a:pt x="159" y="193"/>
                        </a:lnTo>
                        <a:lnTo>
                          <a:pt x="154" y="192"/>
                        </a:lnTo>
                        <a:lnTo>
                          <a:pt x="148" y="189"/>
                        </a:lnTo>
                        <a:lnTo>
                          <a:pt x="144" y="186"/>
                        </a:lnTo>
                        <a:lnTo>
                          <a:pt x="144" y="181"/>
                        </a:lnTo>
                        <a:lnTo>
                          <a:pt x="144" y="181"/>
                        </a:lnTo>
                        <a:lnTo>
                          <a:pt x="144" y="177"/>
                        </a:lnTo>
                        <a:lnTo>
                          <a:pt x="148" y="173"/>
                        </a:lnTo>
                        <a:lnTo>
                          <a:pt x="154" y="171"/>
                        </a:lnTo>
                        <a:lnTo>
                          <a:pt x="159" y="170"/>
                        </a:lnTo>
                        <a:lnTo>
                          <a:pt x="159" y="170"/>
                        </a:lnTo>
                        <a:lnTo>
                          <a:pt x="166" y="171"/>
                        </a:lnTo>
                        <a:lnTo>
                          <a:pt x="170" y="173"/>
                        </a:lnTo>
                        <a:lnTo>
                          <a:pt x="174" y="177"/>
                        </a:lnTo>
                        <a:lnTo>
                          <a:pt x="175" y="181"/>
                        </a:lnTo>
                        <a:lnTo>
                          <a:pt x="175" y="181"/>
                        </a:lnTo>
                        <a:lnTo>
                          <a:pt x="174" y="186"/>
                        </a:lnTo>
                        <a:lnTo>
                          <a:pt x="170" y="189"/>
                        </a:lnTo>
                        <a:lnTo>
                          <a:pt x="166" y="192"/>
                        </a:lnTo>
                        <a:lnTo>
                          <a:pt x="159" y="193"/>
                        </a:lnTo>
                        <a:lnTo>
                          <a:pt x="159" y="193"/>
                        </a:lnTo>
                        <a:close/>
                        <a:moveTo>
                          <a:pt x="177" y="138"/>
                        </a:moveTo>
                        <a:lnTo>
                          <a:pt x="177" y="138"/>
                        </a:lnTo>
                        <a:lnTo>
                          <a:pt x="177" y="140"/>
                        </a:lnTo>
                        <a:lnTo>
                          <a:pt x="175" y="143"/>
                        </a:lnTo>
                        <a:lnTo>
                          <a:pt x="173" y="144"/>
                        </a:lnTo>
                        <a:lnTo>
                          <a:pt x="170" y="144"/>
                        </a:lnTo>
                        <a:lnTo>
                          <a:pt x="49" y="144"/>
                        </a:lnTo>
                        <a:lnTo>
                          <a:pt x="49" y="144"/>
                        </a:lnTo>
                        <a:lnTo>
                          <a:pt x="46" y="144"/>
                        </a:lnTo>
                        <a:lnTo>
                          <a:pt x="44" y="143"/>
                        </a:lnTo>
                        <a:lnTo>
                          <a:pt x="42" y="140"/>
                        </a:lnTo>
                        <a:lnTo>
                          <a:pt x="42" y="138"/>
                        </a:lnTo>
                        <a:lnTo>
                          <a:pt x="42" y="27"/>
                        </a:lnTo>
                        <a:lnTo>
                          <a:pt x="42" y="27"/>
                        </a:lnTo>
                        <a:lnTo>
                          <a:pt x="42" y="23"/>
                        </a:lnTo>
                        <a:lnTo>
                          <a:pt x="44" y="22"/>
                        </a:lnTo>
                        <a:lnTo>
                          <a:pt x="46" y="20"/>
                        </a:lnTo>
                        <a:lnTo>
                          <a:pt x="49" y="19"/>
                        </a:lnTo>
                        <a:lnTo>
                          <a:pt x="170" y="19"/>
                        </a:lnTo>
                        <a:lnTo>
                          <a:pt x="170" y="19"/>
                        </a:lnTo>
                        <a:lnTo>
                          <a:pt x="173" y="20"/>
                        </a:lnTo>
                        <a:lnTo>
                          <a:pt x="175" y="22"/>
                        </a:lnTo>
                        <a:lnTo>
                          <a:pt x="177" y="23"/>
                        </a:lnTo>
                        <a:lnTo>
                          <a:pt x="177" y="27"/>
                        </a:lnTo>
                        <a:lnTo>
                          <a:pt x="177"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301" fontAlgn="auto">
                      <a:spcBef>
                        <a:spcPts val="0"/>
                      </a:spcBef>
                      <a:spcAft>
                        <a:spcPts val="0"/>
                      </a:spcAft>
                    </a:pPr>
                    <a:endParaRPr lang="en-US" sz="1400" dirty="0">
                      <a:latin typeface="+mn-lt"/>
                    </a:endParaRPr>
                  </a:p>
                </p:txBody>
              </p:sp>
              <p:sp>
                <p:nvSpPr>
                  <p:cNvPr id="53" name="Freeform 52"/>
                  <p:cNvSpPr>
                    <a:spLocks/>
                  </p:cNvSpPr>
                  <p:nvPr/>
                </p:nvSpPr>
                <p:spPr bwMode="auto">
                  <a:xfrm>
                    <a:off x="1218987" y="2888922"/>
                    <a:ext cx="65380" cy="231344"/>
                  </a:xfrm>
                  <a:custGeom>
                    <a:avLst/>
                    <a:gdLst>
                      <a:gd name="T0" fmla="*/ 67 w 78"/>
                      <a:gd name="T1" fmla="*/ 192 h 275"/>
                      <a:gd name="T2" fmla="*/ 62 w 78"/>
                      <a:gd name="T3" fmla="*/ 186 h 275"/>
                      <a:gd name="T4" fmla="*/ 60 w 78"/>
                      <a:gd name="T5" fmla="*/ 180 h 275"/>
                      <a:gd name="T6" fmla="*/ 60 w 78"/>
                      <a:gd name="T7" fmla="*/ 97 h 275"/>
                      <a:gd name="T8" fmla="*/ 62 w 78"/>
                      <a:gd name="T9" fmla="*/ 89 h 275"/>
                      <a:gd name="T10" fmla="*/ 67 w 78"/>
                      <a:gd name="T11" fmla="*/ 84 h 275"/>
                      <a:gd name="T12" fmla="*/ 73 w 78"/>
                      <a:gd name="T13" fmla="*/ 80 h 275"/>
                      <a:gd name="T14" fmla="*/ 77 w 78"/>
                      <a:gd name="T15" fmla="*/ 73 h 275"/>
                      <a:gd name="T16" fmla="*/ 78 w 78"/>
                      <a:gd name="T17" fmla="*/ 66 h 275"/>
                      <a:gd name="T18" fmla="*/ 78 w 78"/>
                      <a:gd name="T19" fmla="*/ 37 h 275"/>
                      <a:gd name="T20" fmla="*/ 75 w 78"/>
                      <a:gd name="T21" fmla="*/ 22 h 275"/>
                      <a:gd name="T22" fmla="*/ 67 w 78"/>
                      <a:gd name="T23" fmla="*/ 11 h 275"/>
                      <a:gd name="T24" fmla="*/ 56 w 78"/>
                      <a:gd name="T25" fmla="*/ 3 h 275"/>
                      <a:gd name="T26" fmla="*/ 42 w 78"/>
                      <a:gd name="T27" fmla="*/ 0 h 275"/>
                      <a:gd name="T28" fmla="*/ 36 w 78"/>
                      <a:gd name="T29" fmla="*/ 0 h 275"/>
                      <a:gd name="T30" fmla="*/ 23 w 78"/>
                      <a:gd name="T31" fmla="*/ 3 h 275"/>
                      <a:gd name="T32" fmla="*/ 11 w 78"/>
                      <a:gd name="T33" fmla="*/ 11 h 275"/>
                      <a:gd name="T34" fmla="*/ 2 w 78"/>
                      <a:gd name="T35" fmla="*/ 22 h 275"/>
                      <a:gd name="T36" fmla="*/ 0 w 78"/>
                      <a:gd name="T37" fmla="*/ 37 h 275"/>
                      <a:gd name="T38" fmla="*/ 0 w 78"/>
                      <a:gd name="T39" fmla="*/ 66 h 275"/>
                      <a:gd name="T40" fmla="*/ 1 w 78"/>
                      <a:gd name="T41" fmla="*/ 73 h 275"/>
                      <a:gd name="T42" fmla="*/ 7 w 78"/>
                      <a:gd name="T43" fmla="*/ 80 h 275"/>
                      <a:gd name="T44" fmla="*/ 12 w 78"/>
                      <a:gd name="T45" fmla="*/ 84 h 275"/>
                      <a:gd name="T46" fmla="*/ 16 w 78"/>
                      <a:gd name="T47" fmla="*/ 89 h 275"/>
                      <a:gd name="T48" fmla="*/ 19 w 78"/>
                      <a:gd name="T49" fmla="*/ 97 h 275"/>
                      <a:gd name="T50" fmla="*/ 19 w 78"/>
                      <a:gd name="T51" fmla="*/ 180 h 275"/>
                      <a:gd name="T52" fmla="*/ 16 w 78"/>
                      <a:gd name="T53" fmla="*/ 186 h 275"/>
                      <a:gd name="T54" fmla="*/ 12 w 78"/>
                      <a:gd name="T55" fmla="*/ 192 h 275"/>
                      <a:gd name="T56" fmla="*/ 7 w 78"/>
                      <a:gd name="T57" fmla="*/ 197 h 275"/>
                      <a:gd name="T58" fmla="*/ 1 w 78"/>
                      <a:gd name="T59" fmla="*/ 202 h 275"/>
                      <a:gd name="T60" fmla="*/ 0 w 78"/>
                      <a:gd name="T61" fmla="*/ 209 h 275"/>
                      <a:gd name="T62" fmla="*/ 0 w 78"/>
                      <a:gd name="T63" fmla="*/ 239 h 275"/>
                      <a:gd name="T64" fmla="*/ 2 w 78"/>
                      <a:gd name="T65" fmla="*/ 254 h 275"/>
                      <a:gd name="T66" fmla="*/ 11 w 78"/>
                      <a:gd name="T67" fmla="*/ 265 h 275"/>
                      <a:gd name="T68" fmla="*/ 23 w 78"/>
                      <a:gd name="T69" fmla="*/ 273 h 275"/>
                      <a:gd name="T70" fmla="*/ 36 w 78"/>
                      <a:gd name="T71" fmla="*/ 275 h 275"/>
                      <a:gd name="T72" fmla="*/ 42 w 78"/>
                      <a:gd name="T73" fmla="*/ 275 h 275"/>
                      <a:gd name="T74" fmla="*/ 56 w 78"/>
                      <a:gd name="T75" fmla="*/ 273 h 275"/>
                      <a:gd name="T76" fmla="*/ 67 w 78"/>
                      <a:gd name="T77" fmla="*/ 265 h 275"/>
                      <a:gd name="T78" fmla="*/ 75 w 78"/>
                      <a:gd name="T79" fmla="*/ 254 h 275"/>
                      <a:gd name="T80" fmla="*/ 78 w 78"/>
                      <a:gd name="T81" fmla="*/ 239 h 275"/>
                      <a:gd name="T82" fmla="*/ 78 w 78"/>
                      <a:gd name="T83" fmla="*/ 209 h 275"/>
                      <a:gd name="T84" fmla="*/ 77 w 78"/>
                      <a:gd name="T85" fmla="*/ 202 h 275"/>
                      <a:gd name="T86" fmla="*/ 73 w 78"/>
                      <a:gd name="T87" fmla="*/ 19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275">
                        <a:moveTo>
                          <a:pt x="67" y="192"/>
                        </a:moveTo>
                        <a:lnTo>
                          <a:pt x="67" y="192"/>
                        </a:lnTo>
                        <a:lnTo>
                          <a:pt x="64" y="189"/>
                        </a:lnTo>
                        <a:lnTo>
                          <a:pt x="62" y="186"/>
                        </a:lnTo>
                        <a:lnTo>
                          <a:pt x="60" y="182"/>
                        </a:lnTo>
                        <a:lnTo>
                          <a:pt x="60" y="180"/>
                        </a:lnTo>
                        <a:lnTo>
                          <a:pt x="60" y="97"/>
                        </a:lnTo>
                        <a:lnTo>
                          <a:pt x="60" y="97"/>
                        </a:lnTo>
                        <a:lnTo>
                          <a:pt x="60" y="93"/>
                        </a:lnTo>
                        <a:lnTo>
                          <a:pt x="62" y="89"/>
                        </a:lnTo>
                        <a:lnTo>
                          <a:pt x="64" y="87"/>
                        </a:lnTo>
                        <a:lnTo>
                          <a:pt x="67" y="84"/>
                        </a:lnTo>
                        <a:lnTo>
                          <a:pt x="73" y="80"/>
                        </a:lnTo>
                        <a:lnTo>
                          <a:pt x="73" y="80"/>
                        </a:lnTo>
                        <a:lnTo>
                          <a:pt x="74" y="77"/>
                        </a:lnTo>
                        <a:lnTo>
                          <a:pt x="77" y="73"/>
                        </a:lnTo>
                        <a:lnTo>
                          <a:pt x="78" y="70"/>
                        </a:lnTo>
                        <a:lnTo>
                          <a:pt x="78" y="66"/>
                        </a:lnTo>
                        <a:lnTo>
                          <a:pt x="78" y="37"/>
                        </a:lnTo>
                        <a:lnTo>
                          <a:pt x="78" y="37"/>
                        </a:lnTo>
                        <a:lnTo>
                          <a:pt x="78" y="30"/>
                        </a:lnTo>
                        <a:lnTo>
                          <a:pt x="75" y="22"/>
                        </a:lnTo>
                        <a:lnTo>
                          <a:pt x="73" y="16"/>
                        </a:lnTo>
                        <a:lnTo>
                          <a:pt x="67" y="11"/>
                        </a:lnTo>
                        <a:lnTo>
                          <a:pt x="62" y="7"/>
                        </a:lnTo>
                        <a:lnTo>
                          <a:pt x="56" y="3"/>
                        </a:lnTo>
                        <a:lnTo>
                          <a:pt x="50" y="0"/>
                        </a:lnTo>
                        <a:lnTo>
                          <a:pt x="42" y="0"/>
                        </a:lnTo>
                        <a:lnTo>
                          <a:pt x="36" y="0"/>
                        </a:lnTo>
                        <a:lnTo>
                          <a:pt x="36" y="0"/>
                        </a:lnTo>
                        <a:lnTo>
                          <a:pt x="29" y="0"/>
                        </a:lnTo>
                        <a:lnTo>
                          <a:pt x="23" y="3"/>
                        </a:lnTo>
                        <a:lnTo>
                          <a:pt x="16" y="7"/>
                        </a:lnTo>
                        <a:lnTo>
                          <a:pt x="11" y="11"/>
                        </a:lnTo>
                        <a:lnTo>
                          <a:pt x="7" y="16"/>
                        </a:lnTo>
                        <a:lnTo>
                          <a:pt x="2" y="22"/>
                        </a:lnTo>
                        <a:lnTo>
                          <a:pt x="0" y="30"/>
                        </a:lnTo>
                        <a:lnTo>
                          <a:pt x="0" y="37"/>
                        </a:lnTo>
                        <a:lnTo>
                          <a:pt x="0" y="66"/>
                        </a:lnTo>
                        <a:lnTo>
                          <a:pt x="0" y="66"/>
                        </a:lnTo>
                        <a:lnTo>
                          <a:pt x="0" y="70"/>
                        </a:lnTo>
                        <a:lnTo>
                          <a:pt x="1" y="73"/>
                        </a:lnTo>
                        <a:lnTo>
                          <a:pt x="4" y="77"/>
                        </a:lnTo>
                        <a:lnTo>
                          <a:pt x="7" y="80"/>
                        </a:lnTo>
                        <a:lnTo>
                          <a:pt x="12" y="84"/>
                        </a:lnTo>
                        <a:lnTo>
                          <a:pt x="12" y="84"/>
                        </a:lnTo>
                        <a:lnTo>
                          <a:pt x="15" y="87"/>
                        </a:lnTo>
                        <a:lnTo>
                          <a:pt x="16" y="89"/>
                        </a:lnTo>
                        <a:lnTo>
                          <a:pt x="17" y="93"/>
                        </a:lnTo>
                        <a:lnTo>
                          <a:pt x="19" y="97"/>
                        </a:lnTo>
                        <a:lnTo>
                          <a:pt x="19" y="180"/>
                        </a:lnTo>
                        <a:lnTo>
                          <a:pt x="19" y="180"/>
                        </a:lnTo>
                        <a:lnTo>
                          <a:pt x="17" y="182"/>
                        </a:lnTo>
                        <a:lnTo>
                          <a:pt x="16" y="186"/>
                        </a:lnTo>
                        <a:lnTo>
                          <a:pt x="15" y="189"/>
                        </a:lnTo>
                        <a:lnTo>
                          <a:pt x="12" y="192"/>
                        </a:lnTo>
                        <a:lnTo>
                          <a:pt x="7" y="197"/>
                        </a:lnTo>
                        <a:lnTo>
                          <a:pt x="7" y="197"/>
                        </a:lnTo>
                        <a:lnTo>
                          <a:pt x="4" y="198"/>
                        </a:lnTo>
                        <a:lnTo>
                          <a:pt x="1" y="202"/>
                        </a:lnTo>
                        <a:lnTo>
                          <a:pt x="0" y="207"/>
                        </a:lnTo>
                        <a:lnTo>
                          <a:pt x="0" y="209"/>
                        </a:lnTo>
                        <a:lnTo>
                          <a:pt x="0" y="239"/>
                        </a:lnTo>
                        <a:lnTo>
                          <a:pt x="0" y="239"/>
                        </a:lnTo>
                        <a:lnTo>
                          <a:pt x="0" y="247"/>
                        </a:lnTo>
                        <a:lnTo>
                          <a:pt x="2" y="254"/>
                        </a:lnTo>
                        <a:lnTo>
                          <a:pt x="7" y="259"/>
                        </a:lnTo>
                        <a:lnTo>
                          <a:pt x="11" y="265"/>
                        </a:lnTo>
                        <a:lnTo>
                          <a:pt x="16" y="270"/>
                        </a:lnTo>
                        <a:lnTo>
                          <a:pt x="23" y="273"/>
                        </a:lnTo>
                        <a:lnTo>
                          <a:pt x="29" y="275"/>
                        </a:lnTo>
                        <a:lnTo>
                          <a:pt x="36" y="275"/>
                        </a:lnTo>
                        <a:lnTo>
                          <a:pt x="42" y="275"/>
                        </a:lnTo>
                        <a:lnTo>
                          <a:pt x="42" y="275"/>
                        </a:lnTo>
                        <a:lnTo>
                          <a:pt x="50" y="275"/>
                        </a:lnTo>
                        <a:lnTo>
                          <a:pt x="56" y="273"/>
                        </a:lnTo>
                        <a:lnTo>
                          <a:pt x="62" y="270"/>
                        </a:lnTo>
                        <a:lnTo>
                          <a:pt x="67" y="265"/>
                        </a:lnTo>
                        <a:lnTo>
                          <a:pt x="73" y="259"/>
                        </a:lnTo>
                        <a:lnTo>
                          <a:pt x="75" y="254"/>
                        </a:lnTo>
                        <a:lnTo>
                          <a:pt x="78" y="247"/>
                        </a:lnTo>
                        <a:lnTo>
                          <a:pt x="78" y="239"/>
                        </a:lnTo>
                        <a:lnTo>
                          <a:pt x="78" y="209"/>
                        </a:lnTo>
                        <a:lnTo>
                          <a:pt x="78" y="209"/>
                        </a:lnTo>
                        <a:lnTo>
                          <a:pt x="78" y="207"/>
                        </a:lnTo>
                        <a:lnTo>
                          <a:pt x="77" y="202"/>
                        </a:lnTo>
                        <a:lnTo>
                          <a:pt x="74" y="198"/>
                        </a:lnTo>
                        <a:lnTo>
                          <a:pt x="73" y="197"/>
                        </a:lnTo>
                        <a:lnTo>
                          <a:pt x="67" y="19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301" fontAlgn="auto">
                      <a:spcBef>
                        <a:spcPts val="0"/>
                      </a:spcBef>
                      <a:spcAft>
                        <a:spcPts val="0"/>
                      </a:spcAft>
                    </a:pPr>
                    <a:endParaRPr lang="en-US" sz="1400" dirty="0">
                      <a:latin typeface="+mn-lt"/>
                    </a:endParaRPr>
                  </a:p>
                </p:txBody>
              </p:sp>
              <p:sp>
                <p:nvSpPr>
                  <p:cNvPr id="54" name="Freeform 53"/>
                  <p:cNvSpPr>
                    <a:spLocks/>
                  </p:cNvSpPr>
                  <p:nvPr/>
                </p:nvSpPr>
                <p:spPr bwMode="auto">
                  <a:xfrm>
                    <a:off x="1334659" y="2898982"/>
                    <a:ext cx="83820" cy="16764"/>
                  </a:xfrm>
                  <a:custGeom>
                    <a:avLst/>
                    <a:gdLst>
                      <a:gd name="T0" fmla="*/ 93 w 100"/>
                      <a:gd name="T1" fmla="*/ 0 h 19"/>
                      <a:gd name="T2" fmla="*/ 7 w 100"/>
                      <a:gd name="T3" fmla="*/ 0 h 19"/>
                      <a:gd name="T4" fmla="*/ 7 w 100"/>
                      <a:gd name="T5" fmla="*/ 0 h 19"/>
                      <a:gd name="T6" fmla="*/ 4 w 100"/>
                      <a:gd name="T7" fmla="*/ 2 h 19"/>
                      <a:gd name="T8" fmla="*/ 2 w 100"/>
                      <a:gd name="T9" fmla="*/ 3 h 19"/>
                      <a:gd name="T10" fmla="*/ 0 w 100"/>
                      <a:gd name="T11" fmla="*/ 6 h 19"/>
                      <a:gd name="T12" fmla="*/ 0 w 100"/>
                      <a:gd name="T13" fmla="*/ 8 h 19"/>
                      <a:gd name="T14" fmla="*/ 0 w 100"/>
                      <a:gd name="T15" fmla="*/ 11 h 19"/>
                      <a:gd name="T16" fmla="*/ 0 w 100"/>
                      <a:gd name="T17" fmla="*/ 11 h 19"/>
                      <a:gd name="T18" fmla="*/ 0 w 100"/>
                      <a:gd name="T19" fmla="*/ 14 h 19"/>
                      <a:gd name="T20" fmla="*/ 2 w 100"/>
                      <a:gd name="T21" fmla="*/ 17 h 19"/>
                      <a:gd name="T22" fmla="*/ 4 w 100"/>
                      <a:gd name="T23" fmla="*/ 18 h 19"/>
                      <a:gd name="T24" fmla="*/ 7 w 100"/>
                      <a:gd name="T25" fmla="*/ 19 h 19"/>
                      <a:gd name="T26" fmla="*/ 93 w 100"/>
                      <a:gd name="T27" fmla="*/ 19 h 19"/>
                      <a:gd name="T28" fmla="*/ 93 w 100"/>
                      <a:gd name="T29" fmla="*/ 19 h 19"/>
                      <a:gd name="T30" fmla="*/ 96 w 100"/>
                      <a:gd name="T31" fmla="*/ 18 h 19"/>
                      <a:gd name="T32" fmla="*/ 99 w 100"/>
                      <a:gd name="T33" fmla="*/ 17 h 19"/>
                      <a:gd name="T34" fmla="*/ 100 w 100"/>
                      <a:gd name="T35" fmla="*/ 14 h 19"/>
                      <a:gd name="T36" fmla="*/ 100 w 100"/>
                      <a:gd name="T37" fmla="*/ 11 h 19"/>
                      <a:gd name="T38" fmla="*/ 100 w 100"/>
                      <a:gd name="T39" fmla="*/ 8 h 19"/>
                      <a:gd name="T40" fmla="*/ 100 w 100"/>
                      <a:gd name="T41" fmla="*/ 8 h 19"/>
                      <a:gd name="T42" fmla="*/ 100 w 100"/>
                      <a:gd name="T43" fmla="*/ 6 h 19"/>
                      <a:gd name="T44" fmla="*/ 99 w 100"/>
                      <a:gd name="T45" fmla="*/ 3 h 19"/>
                      <a:gd name="T46" fmla="*/ 96 w 100"/>
                      <a:gd name="T47" fmla="*/ 2 h 19"/>
                      <a:gd name="T48" fmla="*/ 93 w 100"/>
                      <a:gd name="T49" fmla="*/ 0 h 19"/>
                      <a:gd name="T50" fmla="*/ 93 w 100"/>
                      <a:gd name="T5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9">
                        <a:moveTo>
                          <a:pt x="93" y="0"/>
                        </a:moveTo>
                        <a:lnTo>
                          <a:pt x="7" y="0"/>
                        </a:lnTo>
                        <a:lnTo>
                          <a:pt x="7" y="0"/>
                        </a:lnTo>
                        <a:lnTo>
                          <a:pt x="4" y="2"/>
                        </a:lnTo>
                        <a:lnTo>
                          <a:pt x="2" y="3"/>
                        </a:lnTo>
                        <a:lnTo>
                          <a:pt x="0" y="6"/>
                        </a:lnTo>
                        <a:lnTo>
                          <a:pt x="0" y="8"/>
                        </a:lnTo>
                        <a:lnTo>
                          <a:pt x="0" y="11"/>
                        </a:lnTo>
                        <a:lnTo>
                          <a:pt x="0" y="11"/>
                        </a:lnTo>
                        <a:lnTo>
                          <a:pt x="0" y="14"/>
                        </a:lnTo>
                        <a:lnTo>
                          <a:pt x="2" y="17"/>
                        </a:lnTo>
                        <a:lnTo>
                          <a:pt x="4" y="18"/>
                        </a:lnTo>
                        <a:lnTo>
                          <a:pt x="7" y="19"/>
                        </a:lnTo>
                        <a:lnTo>
                          <a:pt x="93" y="19"/>
                        </a:lnTo>
                        <a:lnTo>
                          <a:pt x="93" y="19"/>
                        </a:lnTo>
                        <a:lnTo>
                          <a:pt x="96" y="18"/>
                        </a:lnTo>
                        <a:lnTo>
                          <a:pt x="99" y="17"/>
                        </a:lnTo>
                        <a:lnTo>
                          <a:pt x="100" y="14"/>
                        </a:lnTo>
                        <a:lnTo>
                          <a:pt x="100" y="11"/>
                        </a:lnTo>
                        <a:lnTo>
                          <a:pt x="100" y="8"/>
                        </a:lnTo>
                        <a:lnTo>
                          <a:pt x="100" y="8"/>
                        </a:lnTo>
                        <a:lnTo>
                          <a:pt x="100" y="6"/>
                        </a:lnTo>
                        <a:lnTo>
                          <a:pt x="99" y="3"/>
                        </a:lnTo>
                        <a:lnTo>
                          <a:pt x="96" y="2"/>
                        </a:lnTo>
                        <a:lnTo>
                          <a:pt x="93" y="0"/>
                        </a:lnTo>
                        <a:lnTo>
                          <a:pt x="9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301" fontAlgn="auto">
                      <a:spcBef>
                        <a:spcPts val="0"/>
                      </a:spcBef>
                      <a:spcAft>
                        <a:spcPts val="0"/>
                      </a:spcAft>
                    </a:pPr>
                    <a:endParaRPr lang="en-US" sz="1400" dirty="0">
                      <a:latin typeface="+mn-lt"/>
                    </a:endParaRPr>
                  </a:p>
                </p:txBody>
              </p:sp>
              <p:sp>
                <p:nvSpPr>
                  <p:cNvPr id="55" name="Freeform 54"/>
                  <p:cNvSpPr>
                    <a:spLocks/>
                  </p:cNvSpPr>
                  <p:nvPr/>
                </p:nvSpPr>
                <p:spPr bwMode="auto">
                  <a:xfrm>
                    <a:off x="1334659" y="2934186"/>
                    <a:ext cx="83820" cy="15088"/>
                  </a:xfrm>
                  <a:custGeom>
                    <a:avLst/>
                    <a:gdLst>
                      <a:gd name="T0" fmla="*/ 93 w 100"/>
                      <a:gd name="T1" fmla="*/ 0 h 18"/>
                      <a:gd name="T2" fmla="*/ 7 w 100"/>
                      <a:gd name="T3" fmla="*/ 0 h 18"/>
                      <a:gd name="T4" fmla="*/ 7 w 100"/>
                      <a:gd name="T5" fmla="*/ 0 h 18"/>
                      <a:gd name="T6" fmla="*/ 4 w 100"/>
                      <a:gd name="T7" fmla="*/ 0 h 18"/>
                      <a:gd name="T8" fmla="*/ 2 w 100"/>
                      <a:gd name="T9" fmla="*/ 3 h 18"/>
                      <a:gd name="T10" fmla="*/ 0 w 100"/>
                      <a:gd name="T11" fmla="*/ 4 h 18"/>
                      <a:gd name="T12" fmla="*/ 0 w 100"/>
                      <a:gd name="T13" fmla="*/ 7 h 18"/>
                      <a:gd name="T14" fmla="*/ 0 w 100"/>
                      <a:gd name="T15" fmla="*/ 11 h 18"/>
                      <a:gd name="T16" fmla="*/ 0 w 100"/>
                      <a:gd name="T17" fmla="*/ 11 h 18"/>
                      <a:gd name="T18" fmla="*/ 0 w 100"/>
                      <a:gd name="T19" fmla="*/ 14 h 18"/>
                      <a:gd name="T20" fmla="*/ 2 w 100"/>
                      <a:gd name="T21" fmla="*/ 16 h 18"/>
                      <a:gd name="T22" fmla="*/ 4 w 100"/>
                      <a:gd name="T23" fmla="*/ 18 h 18"/>
                      <a:gd name="T24" fmla="*/ 7 w 100"/>
                      <a:gd name="T25" fmla="*/ 18 h 18"/>
                      <a:gd name="T26" fmla="*/ 93 w 100"/>
                      <a:gd name="T27" fmla="*/ 18 h 18"/>
                      <a:gd name="T28" fmla="*/ 93 w 100"/>
                      <a:gd name="T29" fmla="*/ 18 h 18"/>
                      <a:gd name="T30" fmla="*/ 96 w 100"/>
                      <a:gd name="T31" fmla="*/ 18 h 18"/>
                      <a:gd name="T32" fmla="*/ 99 w 100"/>
                      <a:gd name="T33" fmla="*/ 16 h 18"/>
                      <a:gd name="T34" fmla="*/ 100 w 100"/>
                      <a:gd name="T35" fmla="*/ 14 h 18"/>
                      <a:gd name="T36" fmla="*/ 100 w 100"/>
                      <a:gd name="T37" fmla="*/ 11 h 18"/>
                      <a:gd name="T38" fmla="*/ 100 w 100"/>
                      <a:gd name="T39" fmla="*/ 7 h 18"/>
                      <a:gd name="T40" fmla="*/ 100 w 100"/>
                      <a:gd name="T41" fmla="*/ 7 h 18"/>
                      <a:gd name="T42" fmla="*/ 100 w 100"/>
                      <a:gd name="T43" fmla="*/ 4 h 18"/>
                      <a:gd name="T44" fmla="*/ 99 w 100"/>
                      <a:gd name="T45" fmla="*/ 3 h 18"/>
                      <a:gd name="T46" fmla="*/ 96 w 100"/>
                      <a:gd name="T47" fmla="*/ 0 h 18"/>
                      <a:gd name="T48" fmla="*/ 93 w 100"/>
                      <a:gd name="T49" fmla="*/ 0 h 18"/>
                      <a:gd name="T50" fmla="*/ 93 w 100"/>
                      <a:gd name="T5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8">
                        <a:moveTo>
                          <a:pt x="93" y="0"/>
                        </a:moveTo>
                        <a:lnTo>
                          <a:pt x="7" y="0"/>
                        </a:lnTo>
                        <a:lnTo>
                          <a:pt x="7" y="0"/>
                        </a:lnTo>
                        <a:lnTo>
                          <a:pt x="4" y="0"/>
                        </a:lnTo>
                        <a:lnTo>
                          <a:pt x="2" y="3"/>
                        </a:lnTo>
                        <a:lnTo>
                          <a:pt x="0" y="4"/>
                        </a:lnTo>
                        <a:lnTo>
                          <a:pt x="0" y="7"/>
                        </a:lnTo>
                        <a:lnTo>
                          <a:pt x="0" y="11"/>
                        </a:lnTo>
                        <a:lnTo>
                          <a:pt x="0" y="11"/>
                        </a:lnTo>
                        <a:lnTo>
                          <a:pt x="0" y="14"/>
                        </a:lnTo>
                        <a:lnTo>
                          <a:pt x="2" y="16"/>
                        </a:lnTo>
                        <a:lnTo>
                          <a:pt x="4" y="18"/>
                        </a:lnTo>
                        <a:lnTo>
                          <a:pt x="7" y="18"/>
                        </a:lnTo>
                        <a:lnTo>
                          <a:pt x="93" y="18"/>
                        </a:lnTo>
                        <a:lnTo>
                          <a:pt x="93" y="18"/>
                        </a:lnTo>
                        <a:lnTo>
                          <a:pt x="96" y="18"/>
                        </a:lnTo>
                        <a:lnTo>
                          <a:pt x="99" y="16"/>
                        </a:lnTo>
                        <a:lnTo>
                          <a:pt x="100" y="14"/>
                        </a:lnTo>
                        <a:lnTo>
                          <a:pt x="100" y="11"/>
                        </a:lnTo>
                        <a:lnTo>
                          <a:pt x="100" y="7"/>
                        </a:lnTo>
                        <a:lnTo>
                          <a:pt x="100" y="7"/>
                        </a:lnTo>
                        <a:lnTo>
                          <a:pt x="100" y="4"/>
                        </a:lnTo>
                        <a:lnTo>
                          <a:pt x="99" y="3"/>
                        </a:lnTo>
                        <a:lnTo>
                          <a:pt x="96" y="0"/>
                        </a:lnTo>
                        <a:lnTo>
                          <a:pt x="93" y="0"/>
                        </a:lnTo>
                        <a:lnTo>
                          <a:pt x="9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301" fontAlgn="auto">
                      <a:spcBef>
                        <a:spcPts val="0"/>
                      </a:spcBef>
                      <a:spcAft>
                        <a:spcPts val="0"/>
                      </a:spcAft>
                    </a:pPr>
                    <a:endParaRPr lang="en-US" sz="1400" dirty="0">
                      <a:latin typeface="+mn-lt"/>
                    </a:endParaRPr>
                  </a:p>
                </p:txBody>
              </p:sp>
            </p:grpSp>
            <p:sp>
              <p:nvSpPr>
                <p:cNvPr id="49" name="Donut 48"/>
                <p:cNvSpPr/>
                <p:nvPr/>
              </p:nvSpPr>
              <p:spPr>
                <a:xfrm>
                  <a:off x="7363182" y="5074316"/>
                  <a:ext cx="654094"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grpSp>
        </p:grpSp>
        <p:grpSp>
          <p:nvGrpSpPr>
            <p:cNvPr id="12" name="Group 11"/>
            <p:cNvGrpSpPr/>
            <p:nvPr/>
          </p:nvGrpSpPr>
          <p:grpSpPr>
            <a:xfrm>
              <a:off x="7837111" y="3140232"/>
              <a:ext cx="1735945" cy="908425"/>
              <a:chOff x="7837111" y="3140232"/>
              <a:chExt cx="1735945" cy="908425"/>
            </a:xfrm>
          </p:grpSpPr>
          <p:sp>
            <p:nvSpPr>
              <p:cNvPr id="40" name="Rectangle 39"/>
              <p:cNvSpPr/>
              <p:nvPr/>
            </p:nvSpPr>
            <p:spPr>
              <a:xfrm>
                <a:off x="7837111" y="3740881"/>
                <a:ext cx="1735945" cy="307776"/>
              </a:xfrm>
              <a:prstGeom prst="rect">
                <a:avLst/>
              </a:prstGeom>
              <a:noFill/>
            </p:spPr>
            <p:txBody>
              <a:bodyPr wrap="none">
                <a:spAutoFit/>
              </a:bodyPr>
              <a:lstStyle/>
              <a:p>
                <a:pPr algn="ctr" defTabSz="685732" fontAlgn="auto">
                  <a:spcBef>
                    <a:spcPts val="0"/>
                  </a:spcBef>
                  <a:spcAft>
                    <a:spcPts val="0"/>
                  </a:spcAft>
                </a:pPr>
                <a:r>
                  <a:rPr lang="en-US" sz="900" dirty="0">
                    <a:latin typeface="+mn-lt"/>
                    <a:ea typeface="+mn-ea"/>
                    <a:cs typeface="+mn-cs"/>
                  </a:rPr>
                  <a:t>Routers and switches</a:t>
                </a:r>
              </a:p>
            </p:txBody>
          </p:sp>
          <p:grpSp>
            <p:nvGrpSpPr>
              <p:cNvPr id="41" name="Group 40"/>
              <p:cNvGrpSpPr/>
              <p:nvPr/>
            </p:nvGrpSpPr>
            <p:grpSpPr>
              <a:xfrm>
                <a:off x="8404910" y="3140232"/>
                <a:ext cx="600334" cy="603504"/>
                <a:chOff x="8404910" y="3140232"/>
                <a:chExt cx="600334" cy="603504"/>
              </a:xfrm>
            </p:grpSpPr>
            <p:grpSp>
              <p:nvGrpSpPr>
                <p:cNvPr id="42" name="Group 41"/>
                <p:cNvGrpSpPr/>
                <p:nvPr/>
              </p:nvGrpSpPr>
              <p:grpSpPr>
                <a:xfrm>
                  <a:off x="8509087" y="3328985"/>
                  <a:ext cx="397876" cy="228923"/>
                  <a:chOff x="6814898" y="1985389"/>
                  <a:chExt cx="2967037" cy="1828150"/>
                </a:xfrm>
                <a:solidFill>
                  <a:schemeClr val="bg1"/>
                </a:solidFill>
                <a:effectLst/>
              </p:grpSpPr>
              <p:sp>
                <p:nvSpPr>
                  <p:cNvPr id="44" name="Freeform 7"/>
                  <p:cNvSpPr>
                    <a:spLocks/>
                  </p:cNvSpPr>
                  <p:nvPr/>
                </p:nvSpPr>
                <p:spPr bwMode="auto">
                  <a:xfrm>
                    <a:off x="6814898" y="2691172"/>
                    <a:ext cx="2967037" cy="1122367"/>
                  </a:xfrm>
                  <a:custGeom>
                    <a:avLst/>
                    <a:gdLst>
                      <a:gd name="T0" fmla="*/ 396 w 791"/>
                      <a:gd name="T1" fmla="*/ 93 h 299"/>
                      <a:gd name="T2" fmla="*/ 0 w 791"/>
                      <a:gd name="T3" fmla="*/ 0 h 299"/>
                      <a:gd name="T4" fmla="*/ 0 w 791"/>
                      <a:gd name="T5" fmla="*/ 178 h 299"/>
                      <a:gd name="T6" fmla="*/ 0 w 791"/>
                      <a:gd name="T7" fmla="*/ 180 h 299"/>
                      <a:gd name="T8" fmla="*/ 116 w 791"/>
                      <a:gd name="T9" fmla="*/ 264 h 299"/>
                      <a:gd name="T10" fmla="*/ 116 w 791"/>
                      <a:gd name="T11" fmla="*/ 264 h 299"/>
                      <a:gd name="T12" fmla="*/ 327 w 791"/>
                      <a:gd name="T13" fmla="*/ 297 h 299"/>
                      <a:gd name="T14" fmla="*/ 329 w 791"/>
                      <a:gd name="T15" fmla="*/ 297 h 299"/>
                      <a:gd name="T16" fmla="*/ 394 w 791"/>
                      <a:gd name="T17" fmla="*/ 299 h 299"/>
                      <a:gd name="T18" fmla="*/ 640 w 791"/>
                      <a:gd name="T19" fmla="*/ 273 h 299"/>
                      <a:gd name="T20" fmla="*/ 644 w 791"/>
                      <a:gd name="T21" fmla="*/ 272 h 299"/>
                      <a:gd name="T22" fmla="*/ 791 w 791"/>
                      <a:gd name="T23" fmla="*/ 180 h 299"/>
                      <a:gd name="T24" fmla="*/ 791 w 791"/>
                      <a:gd name="T25" fmla="*/ 180 h 299"/>
                      <a:gd name="T26" fmla="*/ 791 w 791"/>
                      <a:gd name="T27" fmla="*/ 0 h 299"/>
                      <a:gd name="T28" fmla="*/ 396 w 791"/>
                      <a:gd name="T29" fmla="*/ 9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1" h="299">
                        <a:moveTo>
                          <a:pt x="396" y="93"/>
                        </a:moveTo>
                        <a:cubicBezTo>
                          <a:pt x="222" y="93"/>
                          <a:pt x="46" y="61"/>
                          <a:pt x="0" y="0"/>
                        </a:cubicBezTo>
                        <a:cubicBezTo>
                          <a:pt x="0" y="178"/>
                          <a:pt x="0" y="178"/>
                          <a:pt x="0" y="178"/>
                        </a:cubicBezTo>
                        <a:cubicBezTo>
                          <a:pt x="0" y="179"/>
                          <a:pt x="0" y="180"/>
                          <a:pt x="0" y="180"/>
                        </a:cubicBezTo>
                        <a:cubicBezTo>
                          <a:pt x="0" y="213"/>
                          <a:pt x="44" y="242"/>
                          <a:pt x="116" y="264"/>
                        </a:cubicBezTo>
                        <a:cubicBezTo>
                          <a:pt x="116" y="264"/>
                          <a:pt x="116" y="264"/>
                          <a:pt x="116" y="264"/>
                        </a:cubicBezTo>
                        <a:cubicBezTo>
                          <a:pt x="172" y="281"/>
                          <a:pt x="245" y="293"/>
                          <a:pt x="327" y="297"/>
                        </a:cubicBezTo>
                        <a:cubicBezTo>
                          <a:pt x="329" y="297"/>
                          <a:pt x="329" y="297"/>
                          <a:pt x="329" y="297"/>
                        </a:cubicBezTo>
                        <a:cubicBezTo>
                          <a:pt x="350" y="298"/>
                          <a:pt x="372" y="299"/>
                          <a:pt x="394" y="299"/>
                        </a:cubicBezTo>
                        <a:cubicBezTo>
                          <a:pt x="487" y="299"/>
                          <a:pt x="572" y="289"/>
                          <a:pt x="640" y="273"/>
                        </a:cubicBezTo>
                        <a:cubicBezTo>
                          <a:pt x="644" y="272"/>
                          <a:pt x="644" y="272"/>
                          <a:pt x="644" y="272"/>
                        </a:cubicBezTo>
                        <a:cubicBezTo>
                          <a:pt x="734" y="250"/>
                          <a:pt x="791" y="217"/>
                          <a:pt x="791" y="180"/>
                        </a:cubicBezTo>
                        <a:cubicBezTo>
                          <a:pt x="791" y="180"/>
                          <a:pt x="791" y="180"/>
                          <a:pt x="791" y="180"/>
                        </a:cubicBezTo>
                        <a:cubicBezTo>
                          <a:pt x="791" y="0"/>
                          <a:pt x="791" y="0"/>
                          <a:pt x="791" y="0"/>
                        </a:cubicBezTo>
                        <a:cubicBezTo>
                          <a:pt x="745" y="61"/>
                          <a:pt x="569" y="93"/>
                          <a:pt x="396" y="9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370" fontAlgn="auto">
                      <a:spcBef>
                        <a:spcPts val="0"/>
                      </a:spcBef>
                      <a:spcAft>
                        <a:spcPts val="0"/>
                      </a:spcAft>
                      <a:defRPr/>
                    </a:pPr>
                    <a:endParaRPr lang="en-US" sz="1100" kern="0" dirty="0">
                      <a:latin typeface="+mn-lt"/>
                      <a:ea typeface="+mn-ea"/>
                      <a:cs typeface="+mn-cs"/>
                    </a:endParaRPr>
                  </a:p>
                </p:txBody>
              </p:sp>
              <p:sp>
                <p:nvSpPr>
                  <p:cNvPr id="45" name="Freeform 8"/>
                  <p:cNvSpPr>
                    <a:spLocks noEditPoints="1"/>
                  </p:cNvSpPr>
                  <p:nvPr/>
                </p:nvSpPr>
                <p:spPr bwMode="auto">
                  <a:xfrm>
                    <a:off x="6837120" y="1985389"/>
                    <a:ext cx="2925761" cy="809624"/>
                  </a:xfrm>
                  <a:custGeom>
                    <a:avLst/>
                    <a:gdLst>
                      <a:gd name="T0" fmla="*/ 0 w 780"/>
                      <a:gd name="T1" fmla="*/ 108 h 216"/>
                      <a:gd name="T2" fmla="*/ 780 w 780"/>
                      <a:gd name="T3" fmla="*/ 108 h 216"/>
                      <a:gd name="T4" fmla="*/ 278 w 780"/>
                      <a:gd name="T5" fmla="*/ 38 h 216"/>
                      <a:gd name="T6" fmla="*/ 371 w 780"/>
                      <a:gd name="T7" fmla="*/ 11 h 216"/>
                      <a:gd name="T8" fmla="*/ 390 w 780"/>
                      <a:gd name="T9" fmla="*/ 10 h 216"/>
                      <a:gd name="T10" fmla="*/ 409 w 780"/>
                      <a:gd name="T11" fmla="*/ 12 h 216"/>
                      <a:gd name="T12" fmla="*/ 498 w 780"/>
                      <a:gd name="T13" fmla="*/ 47 h 216"/>
                      <a:gd name="T14" fmla="*/ 463 w 780"/>
                      <a:gd name="T15" fmla="*/ 48 h 216"/>
                      <a:gd name="T16" fmla="*/ 412 w 780"/>
                      <a:gd name="T17" fmla="*/ 85 h 216"/>
                      <a:gd name="T18" fmla="*/ 386 w 780"/>
                      <a:gd name="T19" fmla="*/ 91 h 216"/>
                      <a:gd name="T20" fmla="*/ 364 w 780"/>
                      <a:gd name="T21" fmla="*/ 33 h 216"/>
                      <a:gd name="T22" fmla="*/ 281 w 780"/>
                      <a:gd name="T23" fmla="*/ 48 h 216"/>
                      <a:gd name="T24" fmla="*/ 278 w 780"/>
                      <a:gd name="T25" fmla="*/ 38 h 216"/>
                      <a:gd name="T26" fmla="*/ 212 w 780"/>
                      <a:gd name="T27" fmla="*/ 135 h 216"/>
                      <a:gd name="T28" fmla="*/ 263 w 780"/>
                      <a:gd name="T29" fmla="*/ 111 h 216"/>
                      <a:gd name="T30" fmla="*/ 65 w 780"/>
                      <a:gd name="T31" fmla="*/ 105 h 216"/>
                      <a:gd name="T32" fmla="*/ 87 w 780"/>
                      <a:gd name="T33" fmla="*/ 97 h 216"/>
                      <a:gd name="T34" fmla="*/ 212 w 780"/>
                      <a:gd name="T35" fmla="*/ 82 h 216"/>
                      <a:gd name="T36" fmla="*/ 215 w 780"/>
                      <a:gd name="T37" fmla="*/ 72 h 216"/>
                      <a:gd name="T38" fmla="*/ 335 w 780"/>
                      <a:gd name="T39" fmla="*/ 98 h 216"/>
                      <a:gd name="T40" fmla="*/ 344 w 780"/>
                      <a:gd name="T41" fmla="*/ 104 h 216"/>
                      <a:gd name="T42" fmla="*/ 336 w 780"/>
                      <a:gd name="T43" fmla="*/ 110 h 216"/>
                      <a:gd name="T44" fmla="*/ 246 w 780"/>
                      <a:gd name="T45" fmla="*/ 136 h 216"/>
                      <a:gd name="T46" fmla="*/ 498 w 780"/>
                      <a:gd name="T47" fmla="*/ 170 h 216"/>
                      <a:gd name="T48" fmla="*/ 407 w 780"/>
                      <a:gd name="T49" fmla="*/ 196 h 216"/>
                      <a:gd name="T50" fmla="*/ 386 w 780"/>
                      <a:gd name="T51" fmla="*/ 199 h 216"/>
                      <a:gd name="T52" fmla="*/ 366 w 780"/>
                      <a:gd name="T53" fmla="*/ 196 h 216"/>
                      <a:gd name="T54" fmla="*/ 278 w 780"/>
                      <a:gd name="T55" fmla="*/ 161 h 216"/>
                      <a:gd name="T56" fmla="*/ 312 w 780"/>
                      <a:gd name="T57" fmla="*/ 160 h 216"/>
                      <a:gd name="T58" fmla="*/ 364 w 780"/>
                      <a:gd name="T59" fmla="*/ 123 h 216"/>
                      <a:gd name="T60" fmla="*/ 390 w 780"/>
                      <a:gd name="T61" fmla="*/ 117 h 216"/>
                      <a:gd name="T62" fmla="*/ 412 w 780"/>
                      <a:gd name="T63" fmla="*/ 175 h 216"/>
                      <a:gd name="T64" fmla="*/ 494 w 780"/>
                      <a:gd name="T65" fmla="*/ 160 h 216"/>
                      <a:gd name="T66" fmla="*/ 498 w 780"/>
                      <a:gd name="T67" fmla="*/ 170 h 216"/>
                      <a:gd name="T68" fmla="*/ 689 w 780"/>
                      <a:gd name="T69" fmla="*/ 111 h 216"/>
                      <a:gd name="T70" fmla="*/ 563 w 780"/>
                      <a:gd name="T71" fmla="*/ 126 h 216"/>
                      <a:gd name="T72" fmla="*/ 560 w 780"/>
                      <a:gd name="T73" fmla="*/ 136 h 216"/>
                      <a:gd name="T74" fmla="*/ 441 w 780"/>
                      <a:gd name="T75" fmla="*/ 110 h 216"/>
                      <a:gd name="T76" fmla="*/ 431 w 780"/>
                      <a:gd name="T77" fmla="*/ 105 h 216"/>
                      <a:gd name="T78" fmla="*/ 437 w 780"/>
                      <a:gd name="T79" fmla="*/ 99 h 216"/>
                      <a:gd name="T80" fmla="*/ 529 w 780"/>
                      <a:gd name="T81" fmla="*/ 72 h 216"/>
                      <a:gd name="T82" fmla="*/ 563 w 780"/>
                      <a:gd name="T83" fmla="*/ 73 h 216"/>
                      <a:gd name="T84" fmla="*/ 511 w 780"/>
                      <a:gd name="T85" fmla="*/ 97 h 216"/>
                      <a:gd name="T86" fmla="*/ 711 w 780"/>
                      <a:gd name="T87" fmla="*/ 10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0" h="216">
                        <a:moveTo>
                          <a:pt x="390" y="0"/>
                        </a:moveTo>
                        <a:cubicBezTo>
                          <a:pt x="174" y="0"/>
                          <a:pt x="0" y="48"/>
                          <a:pt x="0" y="108"/>
                        </a:cubicBezTo>
                        <a:cubicBezTo>
                          <a:pt x="0" y="168"/>
                          <a:pt x="174" y="216"/>
                          <a:pt x="390" y="216"/>
                        </a:cubicBezTo>
                        <a:cubicBezTo>
                          <a:pt x="605" y="216"/>
                          <a:pt x="780" y="168"/>
                          <a:pt x="780" y="108"/>
                        </a:cubicBezTo>
                        <a:cubicBezTo>
                          <a:pt x="780" y="48"/>
                          <a:pt x="605" y="0"/>
                          <a:pt x="390" y="0"/>
                        </a:cubicBezTo>
                        <a:close/>
                        <a:moveTo>
                          <a:pt x="278" y="38"/>
                        </a:moveTo>
                        <a:cubicBezTo>
                          <a:pt x="366" y="12"/>
                          <a:pt x="366" y="12"/>
                          <a:pt x="366" y="12"/>
                        </a:cubicBezTo>
                        <a:cubicBezTo>
                          <a:pt x="368" y="12"/>
                          <a:pt x="369" y="12"/>
                          <a:pt x="371" y="11"/>
                        </a:cubicBezTo>
                        <a:cubicBezTo>
                          <a:pt x="375" y="10"/>
                          <a:pt x="380" y="10"/>
                          <a:pt x="386" y="10"/>
                        </a:cubicBezTo>
                        <a:cubicBezTo>
                          <a:pt x="390" y="10"/>
                          <a:pt x="390" y="10"/>
                          <a:pt x="390" y="10"/>
                        </a:cubicBezTo>
                        <a:cubicBezTo>
                          <a:pt x="397" y="10"/>
                          <a:pt x="403" y="11"/>
                          <a:pt x="407" y="12"/>
                        </a:cubicBezTo>
                        <a:cubicBezTo>
                          <a:pt x="408" y="12"/>
                          <a:pt x="408" y="12"/>
                          <a:pt x="409" y="12"/>
                        </a:cubicBezTo>
                        <a:cubicBezTo>
                          <a:pt x="498" y="38"/>
                          <a:pt x="498" y="38"/>
                          <a:pt x="498" y="38"/>
                        </a:cubicBezTo>
                        <a:cubicBezTo>
                          <a:pt x="506" y="41"/>
                          <a:pt x="506" y="45"/>
                          <a:pt x="498" y="47"/>
                        </a:cubicBezTo>
                        <a:cubicBezTo>
                          <a:pt x="494" y="48"/>
                          <a:pt x="494" y="48"/>
                          <a:pt x="494" y="48"/>
                        </a:cubicBezTo>
                        <a:cubicBezTo>
                          <a:pt x="486" y="51"/>
                          <a:pt x="472" y="51"/>
                          <a:pt x="463" y="48"/>
                        </a:cubicBezTo>
                        <a:cubicBezTo>
                          <a:pt x="412" y="33"/>
                          <a:pt x="412" y="33"/>
                          <a:pt x="412" y="33"/>
                        </a:cubicBezTo>
                        <a:cubicBezTo>
                          <a:pt x="412" y="85"/>
                          <a:pt x="412" y="85"/>
                          <a:pt x="412" y="85"/>
                        </a:cubicBezTo>
                        <a:cubicBezTo>
                          <a:pt x="412" y="89"/>
                          <a:pt x="402" y="91"/>
                          <a:pt x="390" y="91"/>
                        </a:cubicBezTo>
                        <a:cubicBezTo>
                          <a:pt x="386" y="91"/>
                          <a:pt x="386" y="91"/>
                          <a:pt x="386" y="91"/>
                        </a:cubicBezTo>
                        <a:cubicBezTo>
                          <a:pt x="374" y="91"/>
                          <a:pt x="364" y="89"/>
                          <a:pt x="364" y="85"/>
                        </a:cubicBezTo>
                        <a:cubicBezTo>
                          <a:pt x="364" y="33"/>
                          <a:pt x="364" y="33"/>
                          <a:pt x="364" y="33"/>
                        </a:cubicBezTo>
                        <a:cubicBezTo>
                          <a:pt x="312" y="48"/>
                          <a:pt x="312" y="48"/>
                          <a:pt x="312" y="48"/>
                        </a:cubicBezTo>
                        <a:cubicBezTo>
                          <a:pt x="303" y="51"/>
                          <a:pt x="289" y="51"/>
                          <a:pt x="281" y="48"/>
                        </a:cubicBezTo>
                        <a:cubicBezTo>
                          <a:pt x="278" y="47"/>
                          <a:pt x="278" y="47"/>
                          <a:pt x="278" y="47"/>
                        </a:cubicBezTo>
                        <a:cubicBezTo>
                          <a:pt x="269" y="45"/>
                          <a:pt x="269" y="41"/>
                          <a:pt x="278" y="38"/>
                        </a:cubicBezTo>
                        <a:close/>
                        <a:moveTo>
                          <a:pt x="215" y="136"/>
                        </a:moveTo>
                        <a:cubicBezTo>
                          <a:pt x="212" y="135"/>
                          <a:pt x="212" y="135"/>
                          <a:pt x="212" y="135"/>
                        </a:cubicBezTo>
                        <a:cubicBezTo>
                          <a:pt x="203" y="133"/>
                          <a:pt x="203" y="129"/>
                          <a:pt x="212" y="126"/>
                        </a:cubicBezTo>
                        <a:cubicBezTo>
                          <a:pt x="263" y="111"/>
                          <a:pt x="263" y="111"/>
                          <a:pt x="263" y="111"/>
                        </a:cubicBezTo>
                        <a:cubicBezTo>
                          <a:pt x="87" y="111"/>
                          <a:pt x="87" y="111"/>
                          <a:pt x="87" y="111"/>
                        </a:cubicBezTo>
                        <a:cubicBezTo>
                          <a:pt x="74" y="111"/>
                          <a:pt x="65" y="108"/>
                          <a:pt x="65" y="105"/>
                        </a:cubicBezTo>
                        <a:cubicBezTo>
                          <a:pt x="65" y="104"/>
                          <a:pt x="65" y="104"/>
                          <a:pt x="65" y="104"/>
                        </a:cubicBezTo>
                        <a:cubicBezTo>
                          <a:pt x="65" y="100"/>
                          <a:pt x="74" y="97"/>
                          <a:pt x="87" y="97"/>
                        </a:cubicBezTo>
                        <a:cubicBezTo>
                          <a:pt x="264" y="97"/>
                          <a:pt x="264" y="97"/>
                          <a:pt x="264" y="97"/>
                        </a:cubicBezTo>
                        <a:cubicBezTo>
                          <a:pt x="212" y="82"/>
                          <a:pt x="212" y="82"/>
                          <a:pt x="212" y="82"/>
                        </a:cubicBezTo>
                        <a:cubicBezTo>
                          <a:pt x="203" y="80"/>
                          <a:pt x="203" y="75"/>
                          <a:pt x="212" y="73"/>
                        </a:cubicBezTo>
                        <a:cubicBezTo>
                          <a:pt x="215" y="72"/>
                          <a:pt x="215" y="72"/>
                          <a:pt x="215" y="72"/>
                        </a:cubicBezTo>
                        <a:cubicBezTo>
                          <a:pt x="224" y="70"/>
                          <a:pt x="238" y="70"/>
                          <a:pt x="246" y="72"/>
                        </a:cubicBezTo>
                        <a:cubicBezTo>
                          <a:pt x="335" y="98"/>
                          <a:pt x="335" y="98"/>
                          <a:pt x="335" y="98"/>
                        </a:cubicBezTo>
                        <a:cubicBezTo>
                          <a:pt x="336" y="98"/>
                          <a:pt x="337" y="99"/>
                          <a:pt x="338" y="99"/>
                        </a:cubicBezTo>
                        <a:cubicBezTo>
                          <a:pt x="342" y="100"/>
                          <a:pt x="344" y="102"/>
                          <a:pt x="344" y="104"/>
                        </a:cubicBezTo>
                        <a:cubicBezTo>
                          <a:pt x="344" y="105"/>
                          <a:pt x="344" y="105"/>
                          <a:pt x="344" y="105"/>
                        </a:cubicBezTo>
                        <a:cubicBezTo>
                          <a:pt x="344" y="107"/>
                          <a:pt x="341" y="109"/>
                          <a:pt x="336" y="110"/>
                        </a:cubicBezTo>
                        <a:cubicBezTo>
                          <a:pt x="336" y="110"/>
                          <a:pt x="335" y="110"/>
                          <a:pt x="335" y="110"/>
                        </a:cubicBezTo>
                        <a:cubicBezTo>
                          <a:pt x="246" y="136"/>
                          <a:pt x="246" y="136"/>
                          <a:pt x="246" y="136"/>
                        </a:cubicBezTo>
                        <a:cubicBezTo>
                          <a:pt x="238" y="139"/>
                          <a:pt x="224" y="139"/>
                          <a:pt x="215" y="136"/>
                        </a:cubicBezTo>
                        <a:close/>
                        <a:moveTo>
                          <a:pt x="498" y="170"/>
                        </a:moveTo>
                        <a:cubicBezTo>
                          <a:pt x="409" y="196"/>
                          <a:pt x="409" y="196"/>
                          <a:pt x="409" y="196"/>
                        </a:cubicBezTo>
                        <a:cubicBezTo>
                          <a:pt x="408" y="196"/>
                          <a:pt x="408" y="196"/>
                          <a:pt x="407" y="196"/>
                        </a:cubicBezTo>
                        <a:cubicBezTo>
                          <a:pt x="403" y="198"/>
                          <a:pt x="397" y="199"/>
                          <a:pt x="390" y="199"/>
                        </a:cubicBezTo>
                        <a:cubicBezTo>
                          <a:pt x="386" y="199"/>
                          <a:pt x="386" y="199"/>
                          <a:pt x="386" y="199"/>
                        </a:cubicBezTo>
                        <a:cubicBezTo>
                          <a:pt x="380" y="199"/>
                          <a:pt x="375" y="198"/>
                          <a:pt x="371" y="197"/>
                        </a:cubicBezTo>
                        <a:cubicBezTo>
                          <a:pt x="369" y="197"/>
                          <a:pt x="368" y="196"/>
                          <a:pt x="366" y="196"/>
                        </a:cubicBezTo>
                        <a:cubicBezTo>
                          <a:pt x="278" y="170"/>
                          <a:pt x="278" y="170"/>
                          <a:pt x="278" y="170"/>
                        </a:cubicBezTo>
                        <a:cubicBezTo>
                          <a:pt x="269" y="167"/>
                          <a:pt x="269" y="163"/>
                          <a:pt x="278" y="161"/>
                        </a:cubicBezTo>
                        <a:cubicBezTo>
                          <a:pt x="281" y="160"/>
                          <a:pt x="281" y="160"/>
                          <a:pt x="281" y="160"/>
                        </a:cubicBezTo>
                        <a:cubicBezTo>
                          <a:pt x="289" y="157"/>
                          <a:pt x="303" y="157"/>
                          <a:pt x="312" y="160"/>
                        </a:cubicBezTo>
                        <a:cubicBezTo>
                          <a:pt x="364" y="175"/>
                          <a:pt x="364" y="175"/>
                          <a:pt x="364" y="175"/>
                        </a:cubicBezTo>
                        <a:cubicBezTo>
                          <a:pt x="364" y="123"/>
                          <a:pt x="364" y="123"/>
                          <a:pt x="364" y="123"/>
                        </a:cubicBezTo>
                        <a:cubicBezTo>
                          <a:pt x="364" y="120"/>
                          <a:pt x="374" y="117"/>
                          <a:pt x="386" y="117"/>
                        </a:cubicBezTo>
                        <a:cubicBezTo>
                          <a:pt x="390" y="117"/>
                          <a:pt x="390" y="117"/>
                          <a:pt x="390" y="117"/>
                        </a:cubicBezTo>
                        <a:cubicBezTo>
                          <a:pt x="402" y="117"/>
                          <a:pt x="412" y="120"/>
                          <a:pt x="412" y="123"/>
                        </a:cubicBezTo>
                        <a:cubicBezTo>
                          <a:pt x="412" y="175"/>
                          <a:pt x="412" y="175"/>
                          <a:pt x="412" y="175"/>
                        </a:cubicBezTo>
                        <a:cubicBezTo>
                          <a:pt x="463" y="160"/>
                          <a:pt x="463" y="160"/>
                          <a:pt x="463" y="160"/>
                        </a:cubicBezTo>
                        <a:cubicBezTo>
                          <a:pt x="472" y="157"/>
                          <a:pt x="486" y="157"/>
                          <a:pt x="494" y="160"/>
                        </a:cubicBezTo>
                        <a:cubicBezTo>
                          <a:pt x="498" y="161"/>
                          <a:pt x="498" y="161"/>
                          <a:pt x="498" y="161"/>
                        </a:cubicBezTo>
                        <a:cubicBezTo>
                          <a:pt x="506" y="163"/>
                          <a:pt x="506" y="167"/>
                          <a:pt x="498" y="170"/>
                        </a:cubicBezTo>
                        <a:close/>
                        <a:moveTo>
                          <a:pt x="711" y="105"/>
                        </a:moveTo>
                        <a:cubicBezTo>
                          <a:pt x="711" y="108"/>
                          <a:pt x="701" y="111"/>
                          <a:pt x="689" y="111"/>
                        </a:cubicBezTo>
                        <a:cubicBezTo>
                          <a:pt x="512" y="111"/>
                          <a:pt x="512" y="111"/>
                          <a:pt x="512" y="111"/>
                        </a:cubicBezTo>
                        <a:cubicBezTo>
                          <a:pt x="563" y="126"/>
                          <a:pt x="563" y="126"/>
                          <a:pt x="563" y="126"/>
                        </a:cubicBezTo>
                        <a:cubicBezTo>
                          <a:pt x="572" y="129"/>
                          <a:pt x="572" y="133"/>
                          <a:pt x="563" y="135"/>
                        </a:cubicBezTo>
                        <a:cubicBezTo>
                          <a:pt x="560" y="136"/>
                          <a:pt x="560" y="136"/>
                          <a:pt x="560" y="136"/>
                        </a:cubicBezTo>
                        <a:cubicBezTo>
                          <a:pt x="552" y="139"/>
                          <a:pt x="538" y="139"/>
                          <a:pt x="529" y="136"/>
                        </a:cubicBezTo>
                        <a:cubicBezTo>
                          <a:pt x="441" y="110"/>
                          <a:pt x="441" y="110"/>
                          <a:pt x="441" y="110"/>
                        </a:cubicBezTo>
                        <a:cubicBezTo>
                          <a:pt x="440" y="110"/>
                          <a:pt x="440" y="110"/>
                          <a:pt x="439" y="110"/>
                        </a:cubicBezTo>
                        <a:cubicBezTo>
                          <a:pt x="434" y="109"/>
                          <a:pt x="431" y="107"/>
                          <a:pt x="431" y="105"/>
                        </a:cubicBezTo>
                        <a:cubicBezTo>
                          <a:pt x="431" y="104"/>
                          <a:pt x="431" y="104"/>
                          <a:pt x="431" y="104"/>
                        </a:cubicBezTo>
                        <a:cubicBezTo>
                          <a:pt x="431" y="102"/>
                          <a:pt x="434" y="100"/>
                          <a:pt x="437" y="99"/>
                        </a:cubicBezTo>
                        <a:cubicBezTo>
                          <a:pt x="438" y="99"/>
                          <a:pt x="439" y="98"/>
                          <a:pt x="441" y="98"/>
                        </a:cubicBezTo>
                        <a:cubicBezTo>
                          <a:pt x="529" y="72"/>
                          <a:pt x="529" y="72"/>
                          <a:pt x="529" y="72"/>
                        </a:cubicBezTo>
                        <a:cubicBezTo>
                          <a:pt x="538" y="70"/>
                          <a:pt x="552" y="70"/>
                          <a:pt x="560" y="72"/>
                        </a:cubicBezTo>
                        <a:cubicBezTo>
                          <a:pt x="563" y="73"/>
                          <a:pt x="563" y="73"/>
                          <a:pt x="563" y="73"/>
                        </a:cubicBezTo>
                        <a:cubicBezTo>
                          <a:pt x="572" y="75"/>
                          <a:pt x="572" y="80"/>
                          <a:pt x="563" y="82"/>
                        </a:cubicBezTo>
                        <a:cubicBezTo>
                          <a:pt x="511" y="97"/>
                          <a:pt x="511" y="97"/>
                          <a:pt x="511" y="97"/>
                        </a:cubicBezTo>
                        <a:cubicBezTo>
                          <a:pt x="689" y="97"/>
                          <a:pt x="689" y="97"/>
                          <a:pt x="689" y="97"/>
                        </a:cubicBezTo>
                        <a:cubicBezTo>
                          <a:pt x="701" y="97"/>
                          <a:pt x="711" y="100"/>
                          <a:pt x="711" y="104"/>
                        </a:cubicBezTo>
                        <a:lnTo>
                          <a:pt x="711" y="1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514370" fontAlgn="auto">
                      <a:spcBef>
                        <a:spcPts val="0"/>
                      </a:spcBef>
                      <a:spcAft>
                        <a:spcPts val="0"/>
                      </a:spcAft>
                      <a:defRPr/>
                    </a:pPr>
                    <a:endParaRPr lang="en-US" sz="1100" kern="0" dirty="0">
                      <a:latin typeface="+mn-lt"/>
                      <a:ea typeface="+mn-ea"/>
                      <a:cs typeface="+mn-cs"/>
                    </a:endParaRPr>
                  </a:p>
                </p:txBody>
              </p:sp>
            </p:grpSp>
            <p:sp>
              <p:nvSpPr>
                <p:cNvPr id="43" name="Donut 42"/>
                <p:cNvSpPr/>
                <p:nvPr/>
              </p:nvSpPr>
              <p:spPr>
                <a:xfrm>
                  <a:off x="8404910" y="3140232"/>
                  <a:ext cx="600334" cy="603504"/>
                </a:xfrm>
                <a:prstGeom prst="donut">
                  <a:avLst>
                    <a:gd name="adj" fmla="val 7019"/>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grpSp>
        </p:grpSp>
        <p:grpSp>
          <p:nvGrpSpPr>
            <p:cNvPr id="13" name="Group 12"/>
            <p:cNvGrpSpPr/>
            <p:nvPr/>
          </p:nvGrpSpPr>
          <p:grpSpPr>
            <a:xfrm>
              <a:off x="10249184" y="3767649"/>
              <a:ext cx="776415" cy="888503"/>
              <a:chOff x="9216027" y="3608384"/>
              <a:chExt cx="747182" cy="915669"/>
            </a:xfrm>
          </p:grpSpPr>
          <p:sp>
            <p:nvSpPr>
              <p:cNvPr id="36" name="Rectangle 35"/>
              <p:cNvSpPr/>
              <p:nvPr/>
            </p:nvSpPr>
            <p:spPr>
              <a:xfrm>
                <a:off x="9216027" y="4206867"/>
                <a:ext cx="747182" cy="317186"/>
              </a:xfrm>
              <a:prstGeom prst="rect">
                <a:avLst/>
              </a:prstGeom>
              <a:noFill/>
            </p:spPr>
            <p:txBody>
              <a:bodyPr wrap="none">
                <a:spAutoFit/>
              </a:bodyPr>
              <a:lstStyle/>
              <a:p>
                <a:pPr algn="ctr" defTabSz="685732" fontAlgn="auto">
                  <a:spcBef>
                    <a:spcPts val="0"/>
                  </a:spcBef>
                  <a:spcAft>
                    <a:spcPts val="0"/>
                  </a:spcAft>
                </a:pPr>
                <a:r>
                  <a:rPr lang="en-US" sz="900" dirty="0">
                    <a:latin typeface="+mn-lt"/>
                    <a:ea typeface="+mn-ea"/>
                    <a:cs typeface="+mn-cs"/>
                  </a:rPr>
                  <a:t>Printers</a:t>
                </a:r>
              </a:p>
            </p:txBody>
          </p:sp>
          <p:grpSp>
            <p:nvGrpSpPr>
              <p:cNvPr id="37" name="Group 36"/>
              <p:cNvGrpSpPr/>
              <p:nvPr/>
            </p:nvGrpSpPr>
            <p:grpSpPr>
              <a:xfrm>
                <a:off x="9300753" y="3608384"/>
                <a:ext cx="577731" cy="621958"/>
                <a:chOff x="8951294" y="4553946"/>
                <a:chExt cx="654094" cy="704167"/>
              </a:xfrm>
            </p:grpSpPr>
            <p:sp>
              <p:nvSpPr>
                <p:cNvPr id="38" name="Donut 37"/>
                <p:cNvSpPr/>
                <p:nvPr/>
              </p:nvSpPr>
              <p:spPr>
                <a:xfrm>
                  <a:off x="8951294" y="4553946"/>
                  <a:ext cx="654094"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sp>
              <p:nvSpPr>
                <p:cNvPr id="39" name="Freeform 38"/>
                <p:cNvSpPr/>
                <p:nvPr/>
              </p:nvSpPr>
              <p:spPr>
                <a:xfrm>
                  <a:off x="9084906" y="4727386"/>
                  <a:ext cx="386870" cy="360560"/>
                </a:xfrm>
                <a:custGeom>
                  <a:avLst/>
                  <a:gdLst>
                    <a:gd name="connsiteX0" fmla="*/ 187679 w 618976"/>
                    <a:gd name="connsiteY0" fmla="*/ 350971 h 576882"/>
                    <a:gd name="connsiteX1" fmla="*/ 178594 w 618976"/>
                    <a:gd name="connsiteY1" fmla="*/ 360056 h 576882"/>
                    <a:gd name="connsiteX2" fmla="*/ 178594 w 618976"/>
                    <a:gd name="connsiteY2" fmla="*/ 548559 h 576882"/>
                    <a:gd name="connsiteX3" fmla="*/ 187679 w 618976"/>
                    <a:gd name="connsiteY3" fmla="*/ 557644 h 576882"/>
                    <a:gd name="connsiteX4" fmla="*/ 431297 w 618976"/>
                    <a:gd name="connsiteY4" fmla="*/ 557644 h 576882"/>
                    <a:gd name="connsiteX5" fmla="*/ 440382 w 618976"/>
                    <a:gd name="connsiteY5" fmla="*/ 548559 h 576882"/>
                    <a:gd name="connsiteX6" fmla="*/ 440382 w 618976"/>
                    <a:gd name="connsiteY6" fmla="*/ 360056 h 576882"/>
                    <a:gd name="connsiteX7" fmla="*/ 431297 w 618976"/>
                    <a:gd name="connsiteY7" fmla="*/ 350971 h 576882"/>
                    <a:gd name="connsiteX8" fmla="*/ 180943 w 618976"/>
                    <a:gd name="connsiteY8" fmla="*/ 148519 h 576882"/>
                    <a:gd name="connsiteX9" fmla="*/ 158083 w 618976"/>
                    <a:gd name="connsiteY9" fmla="*/ 171379 h 576882"/>
                    <a:gd name="connsiteX10" fmla="*/ 180943 w 618976"/>
                    <a:gd name="connsiteY10" fmla="*/ 194239 h 576882"/>
                    <a:gd name="connsiteX11" fmla="*/ 203803 w 618976"/>
                    <a:gd name="connsiteY11" fmla="*/ 171379 h 576882"/>
                    <a:gd name="connsiteX12" fmla="*/ 180943 w 618976"/>
                    <a:gd name="connsiteY12" fmla="*/ 148519 h 576882"/>
                    <a:gd name="connsiteX13" fmla="*/ 112543 w 618976"/>
                    <a:gd name="connsiteY13" fmla="*/ 148519 h 576882"/>
                    <a:gd name="connsiteX14" fmla="*/ 89683 w 618976"/>
                    <a:gd name="connsiteY14" fmla="*/ 171379 h 576882"/>
                    <a:gd name="connsiteX15" fmla="*/ 112543 w 618976"/>
                    <a:gd name="connsiteY15" fmla="*/ 194239 h 576882"/>
                    <a:gd name="connsiteX16" fmla="*/ 135403 w 618976"/>
                    <a:gd name="connsiteY16" fmla="*/ 171379 h 576882"/>
                    <a:gd name="connsiteX17" fmla="*/ 112543 w 618976"/>
                    <a:gd name="connsiteY17" fmla="*/ 148519 h 576882"/>
                    <a:gd name="connsiteX18" fmla="*/ 44142 w 618976"/>
                    <a:gd name="connsiteY18" fmla="*/ 148519 h 576882"/>
                    <a:gd name="connsiteX19" fmla="*/ 21282 w 618976"/>
                    <a:gd name="connsiteY19" fmla="*/ 171379 h 576882"/>
                    <a:gd name="connsiteX20" fmla="*/ 44142 w 618976"/>
                    <a:gd name="connsiteY20" fmla="*/ 194239 h 576882"/>
                    <a:gd name="connsiteX21" fmla="*/ 67002 w 618976"/>
                    <a:gd name="connsiteY21" fmla="*/ 171379 h 576882"/>
                    <a:gd name="connsiteX22" fmla="*/ 44142 w 618976"/>
                    <a:gd name="connsiteY22" fmla="*/ 148519 h 576882"/>
                    <a:gd name="connsiteX23" fmla="*/ 55956 w 618976"/>
                    <a:gd name="connsiteY23" fmla="*/ 78983 h 576882"/>
                    <a:gd name="connsiteX24" fmla="*/ 563020 w 618976"/>
                    <a:gd name="connsiteY24" fmla="*/ 78983 h 576882"/>
                    <a:gd name="connsiteX25" fmla="*/ 618976 w 618976"/>
                    <a:gd name="connsiteY25" fmla="*/ 134939 h 576882"/>
                    <a:gd name="connsiteX26" fmla="*/ 618976 w 618976"/>
                    <a:gd name="connsiteY26" fmla="*/ 358755 h 576882"/>
                    <a:gd name="connsiteX27" fmla="*/ 563020 w 618976"/>
                    <a:gd name="connsiteY27" fmla="*/ 414711 h 576882"/>
                    <a:gd name="connsiteX28" fmla="*/ 457051 w 618976"/>
                    <a:gd name="connsiteY28" fmla="*/ 414711 h 576882"/>
                    <a:gd name="connsiteX29" fmla="*/ 457051 w 618976"/>
                    <a:gd name="connsiteY29" fmla="*/ 564939 h 576882"/>
                    <a:gd name="connsiteX30" fmla="*/ 445108 w 618976"/>
                    <a:gd name="connsiteY30" fmla="*/ 576882 h 576882"/>
                    <a:gd name="connsiteX31" fmla="*/ 173868 w 618976"/>
                    <a:gd name="connsiteY31" fmla="*/ 576882 h 576882"/>
                    <a:gd name="connsiteX32" fmla="*/ 161925 w 618976"/>
                    <a:gd name="connsiteY32" fmla="*/ 564939 h 576882"/>
                    <a:gd name="connsiteX33" fmla="*/ 161925 w 618976"/>
                    <a:gd name="connsiteY33" fmla="*/ 414711 h 576882"/>
                    <a:gd name="connsiteX34" fmla="*/ 55956 w 618976"/>
                    <a:gd name="connsiteY34" fmla="*/ 414711 h 576882"/>
                    <a:gd name="connsiteX35" fmla="*/ 0 w 618976"/>
                    <a:gd name="connsiteY35" fmla="*/ 358755 h 576882"/>
                    <a:gd name="connsiteX36" fmla="*/ 0 w 618976"/>
                    <a:gd name="connsiteY36" fmla="*/ 134939 h 576882"/>
                    <a:gd name="connsiteX37" fmla="*/ 55956 w 618976"/>
                    <a:gd name="connsiteY37" fmla="*/ 78983 h 576882"/>
                    <a:gd name="connsiteX38" fmla="*/ 161925 w 618976"/>
                    <a:gd name="connsiteY38" fmla="*/ 0 h 576882"/>
                    <a:gd name="connsiteX39" fmla="*/ 457051 w 618976"/>
                    <a:gd name="connsiteY39" fmla="*/ 0 h 576882"/>
                    <a:gd name="connsiteX40" fmla="*/ 457051 w 618976"/>
                    <a:gd name="connsiteY40" fmla="*/ 66554 h 576882"/>
                    <a:gd name="connsiteX41" fmla="*/ 161925 w 618976"/>
                    <a:gd name="connsiteY41" fmla="*/ 66554 h 57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18976" h="576882">
                      <a:moveTo>
                        <a:pt x="187679" y="350971"/>
                      </a:moveTo>
                      <a:cubicBezTo>
                        <a:pt x="182661" y="350971"/>
                        <a:pt x="178594" y="355038"/>
                        <a:pt x="178594" y="360056"/>
                      </a:cubicBezTo>
                      <a:lnTo>
                        <a:pt x="178594" y="548559"/>
                      </a:lnTo>
                      <a:cubicBezTo>
                        <a:pt x="178594" y="553577"/>
                        <a:pt x="182661" y="557644"/>
                        <a:pt x="187679" y="557644"/>
                      </a:cubicBezTo>
                      <a:lnTo>
                        <a:pt x="431297" y="557644"/>
                      </a:lnTo>
                      <a:cubicBezTo>
                        <a:pt x="436315" y="557644"/>
                        <a:pt x="440382" y="553577"/>
                        <a:pt x="440382" y="548559"/>
                      </a:cubicBezTo>
                      <a:lnTo>
                        <a:pt x="440382" y="360056"/>
                      </a:lnTo>
                      <a:cubicBezTo>
                        <a:pt x="440382" y="355038"/>
                        <a:pt x="436315" y="350971"/>
                        <a:pt x="431297" y="350971"/>
                      </a:cubicBezTo>
                      <a:close/>
                      <a:moveTo>
                        <a:pt x="180943" y="148519"/>
                      </a:moveTo>
                      <a:cubicBezTo>
                        <a:pt x="168318" y="148519"/>
                        <a:pt x="158083" y="158754"/>
                        <a:pt x="158083" y="171379"/>
                      </a:cubicBezTo>
                      <a:cubicBezTo>
                        <a:pt x="158083" y="184004"/>
                        <a:pt x="168318" y="194239"/>
                        <a:pt x="180943" y="194239"/>
                      </a:cubicBezTo>
                      <a:cubicBezTo>
                        <a:pt x="193568" y="194239"/>
                        <a:pt x="203803" y="184004"/>
                        <a:pt x="203803" y="171379"/>
                      </a:cubicBezTo>
                      <a:cubicBezTo>
                        <a:pt x="203803" y="158754"/>
                        <a:pt x="193568" y="148519"/>
                        <a:pt x="180943" y="148519"/>
                      </a:cubicBezTo>
                      <a:close/>
                      <a:moveTo>
                        <a:pt x="112543" y="148519"/>
                      </a:moveTo>
                      <a:cubicBezTo>
                        <a:pt x="99918" y="148519"/>
                        <a:pt x="89683" y="158754"/>
                        <a:pt x="89683" y="171379"/>
                      </a:cubicBezTo>
                      <a:cubicBezTo>
                        <a:pt x="89683" y="184004"/>
                        <a:pt x="99918" y="194239"/>
                        <a:pt x="112543" y="194239"/>
                      </a:cubicBezTo>
                      <a:cubicBezTo>
                        <a:pt x="125168" y="194239"/>
                        <a:pt x="135403" y="184004"/>
                        <a:pt x="135403" y="171379"/>
                      </a:cubicBezTo>
                      <a:cubicBezTo>
                        <a:pt x="135403" y="158754"/>
                        <a:pt x="125168" y="148519"/>
                        <a:pt x="112543" y="148519"/>
                      </a:cubicBezTo>
                      <a:close/>
                      <a:moveTo>
                        <a:pt x="44142" y="148519"/>
                      </a:moveTo>
                      <a:cubicBezTo>
                        <a:pt x="31517" y="148519"/>
                        <a:pt x="21282" y="158754"/>
                        <a:pt x="21282" y="171379"/>
                      </a:cubicBezTo>
                      <a:cubicBezTo>
                        <a:pt x="21282" y="184004"/>
                        <a:pt x="31517" y="194239"/>
                        <a:pt x="44142" y="194239"/>
                      </a:cubicBezTo>
                      <a:cubicBezTo>
                        <a:pt x="56767" y="194239"/>
                        <a:pt x="67002" y="184004"/>
                        <a:pt x="67002" y="171379"/>
                      </a:cubicBezTo>
                      <a:cubicBezTo>
                        <a:pt x="67002" y="158754"/>
                        <a:pt x="56767" y="148519"/>
                        <a:pt x="44142" y="148519"/>
                      </a:cubicBezTo>
                      <a:close/>
                      <a:moveTo>
                        <a:pt x="55956" y="78983"/>
                      </a:moveTo>
                      <a:lnTo>
                        <a:pt x="563020" y="78983"/>
                      </a:lnTo>
                      <a:cubicBezTo>
                        <a:pt x="593924" y="78983"/>
                        <a:pt x="618976" y="104035"/>
                        <a:pt x="618976" y="134939"/>
                      </a:cubicBezTo>
                      <a:lnTo>
                        <a:pt x="618976" y="358755"/>
                      </a:lnTo>
                      <a:cubicBezTo>
                        <a:pt x="618976" y="389659"/>
                        <a:pt x="593924" y="414711"/>
                        <a:pt x="563020" y="414711"/>
                      </a:cubicBezTo>
                      <a:lnTo>
                        <a:pt x="457051" y="414711"/>
                      </a:lnTo>
                      <a:lnTo>
                        <a:pt x="457051" y="564939"/>
                      </a:lnTo>
                      <a:cubicBezTo>
                        <a:pt x="457051" y="571535"/>
                        <a:pt x="451704" y="576882"/>
                        <a:pt x="445108" y="576882"/>
                      </a:cubicBezTo>
                      <a:lnTo>
                        <a:pt x="173868" y="576882"/>
                      </a:lnTo>
                      <a:cubicBezTo>
                        <a:pt x="167272" y="576882"/>
                        <a:pt x="161925" y="571535"/>
                        <a:pt x="161925" y="564939"/>
                      </a:cubicBezTo>
                      <a:lnTo>
                        <a:pt x="161925" y="414711"/>
                      </a:lnTo>
                      <a:lnTo>
                        <a:pt x="55956" y="414711"/>
                      </a:lnTo>
                      <a:cubicBezTo>
                        <a:pt x="25052" y="414711"/>
                        <a:pt x="0" y="389659"/>
                        <a:pt x="0" y="358755"/>
                      </a:cubicBezTo>
                      <a:lnTo>
                        <a:pt x="0" y="134939"/>
                      </a:lnTo>
                      <a:cubicBezTo>
                        <a:pt x="0" y="104035"/>
                        <a:pt x="25052" y="78983"/>
                        <a:pt x="55956" y="78983"/>
                      </a:cubicBezTo>
                      <a:close/>
                      <a:moveTo>
                        <a:pt x="161925" y="0"/>
                      </a:moveTo>
                      <a:lnTo>
                        <a:pt x="457051" y="0"/>
                      </a:lnTo>
                      <a:lnTo>
                        <a:pt x="457051" y="66554"/>
                      </a:lnTo>
                      <a:lnTo>
                        <a:pt x="161925" y="665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auto">
                    <a:spcBef>
                      <a:spcPts val="0"/>
                    </a:spcBef>
                    <a:spcAft>
                      <a:spcPts val="0"/>
                    </a:spcAft>
                  </a:pPr>
                  <a:endParaRPr lang="en-US" sz="1400" dirty="0">
                    <a:solidFill>
                      <a:schemeClr val="tx1"/>
                    </a:solidFill>
                  </a:endParaRPr>
                </a:p>
              </p:txBody>
            </p:sp>
          </p:grpSp>
        </p:grpSp>
        <p:grpSp>
          <p:nvGrpSpPr>
            <p:cNvPr id="14" name="Group 13"/>
            <p:cNvGrpSpPr/>
            <p:nvPr/>
          </p:nvGrpSpPr>
          <p:grpSpPr>
            <a:xfrm>
              <a:off x="6513365" y="2358263"/>
              <a:ext cx="1031048" cy="1253560"/>
              <a:chOff x="6000633" y="2492106"/>
              <a:chExt cx="992229" cy="1291892"/>
            </a:xfrm>
          </p:grpSpPr>
          <p:sp>
            <p:nvSpPr>
              <p:cNvPr id="26" name="Rectangle 25"/>
              <p:cNvSpPr/>
              <p:nvPr/>
            </p:nvSpPr>
            <p:spPr>
              <a:xfrm>
                <a:off x="6000633" y="3086185"/>
                <a:ext cx="992229" cy="697813"/>
              </a:xfrm>
              <a:prstGeom prst="rect">
                <a:avLst/>
              </a:prstGeom>
              <a:noFill/>
            </p:spPr>
            <p:txBody>
              <a:bodyPr wrap="square">
                <a:spAutoFit/>
              </a:bodyPr>
              <a:lstStyle/>
              <a:p>
                <a:pPr algn="ctr" defTabSz="685732" fontAlgn="auto">
                  <a:spcBef>
                    <a:spcPts val="0"/>
                  </a:spcBef>
                  <a:spcAft>
                    <a:spcPts val="0"/>
                  </a:spcAft>
                </a:pPr>
                <a:r>
                  <a:rPr lang="en-US" sz="900" dirty="0">
                    <a:latin typeface="+mn-lt"/>
                    <a:ea typeface="+mn-ea"/>
                    <a:cs typeface="+mn-cs"/>
                  </a:rPr>
                  <a:t>Command and control servers</a:t>
                </a:r>
              </a:p>
            </p:txBody>
          </p:sp>
          <p:grpSp>
            <p:nvGrpSpPr>
              <p:cNvPr id="27" name="Group 26"/>
              <p:cNvGrpSpPr/>
              <p:nvPr/>
            </p:nvGrpSpPr>
            <p:grpSpPr>
              <a:xfrm>
                <a:off x="6208862" y="2492106"/>
                <a:ext cx="580782" cy="621958"/>
                <a:chOff x="7010709" y="2225903"/>
                <a:chExt cx="657548" cy="704167"/>
              </a:xfrm>
            </p:grpSpPr>
            <p:sp>
              <p:nvSpPr>
                <p:cNvPr id="28" name="Donut 27"/>
                <p:cNvSpPr/>
                <p:nvPr/>
              </p:nvSpPr>
              <p:spPr>
                <a:xfrm>
                  <a:off x="7010709" y="2225903"/>
                  <a:ext cx="657548"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grpSp>
              <p:nvGrpSpPr>
                <p:cNvPr id="29" name="Group 28"/>
                <p:cNvGrpSpPr/>
                <p:nvPr/>
              </p:nvGrpSpPr>
              <p:grpSpPr>
                <a:xfrm>
                  <a:off x="7143927" y="2396651"/>
                  <a:ext cx="387658" cy="312601"/>
                  <a:chOff x="7572018" y="2057400"/>
                  <a:chExt cx="526613" cy="424652"/>
                </a:xfrm>
              </p:grpSpPr>
              <p:grpSp>
                <p:nvGrpSpPr>
                  <p:cNvPr id="30" name="Group 29"/>
                  <p:cNvGrpSpPr/>
                  <p:nvPr/>
                </p:nvGrpSpPr>
                <p:grpSpPr>
                  <a:xfrm>
                    <a:off x="7572018" y="2209774"/>
                    <a:ext cx="209802" cy="229099"/>
                    <a:chOff x="4925334" y="3341454"/>
                    <a:chExt cx="204949" cy="223799"/>
                  </a:xfrm>
                  <a:solidFill>
                    <a:schemeClr val="bg1"/>
                  </a:solidFill>
                </p:grpSpPr>
                <p:sp>
                  <p:nvSpPr>
                    <p:cNvPr id="33" name="Freeform 32"/>
                    <p:cNvSpPr>
                      <a:spLocks/>
                    </p:cNvSpPr>
                    <p:nvPr/>
                  </p:nvSpPr>
                  <p:spPr bwMode="auto">
                    <a:xfrm>
                      <a:off x="4925334" y="3434494"/>
                      <a:ext cx="204941" cy="62865"/>
                    </a:xfrm>
                    <a:custGeom>
                      <a:avLst/>
                      <a:gdLst>
                        <a:gd name="T0" fmla="*/ 322 w 325"/>
                        <a:gd name="T1" fmla="*/ 0 h 100"/>
                        <a:gd name="T2" fmla="*/ 322 w 325"/>
                        <a:gd name="T3" fmla="*/ 0 h 100"/>
                        <a:gd name="T4" fmla="*/ 322 w 325"/>
                        <a:gd name="T5" fmla="*/ 0 h 100"/>
                        <a:gd name="T6" fmla="*/ 322 w 325"/>
                        <a:gd name="T7" fmla="*/ 0 h 100"/>
                        <a:gd name="T8" fmla="*/ 308 w 325"/>
                        <a:gd name="T9" fmla="*/ 8 h 100"/>
                        <a:gd name="T10" fmla="*/ 290 w 325"/>
                        <a:gd name="T11" fmla="*/ 15 h 100"/>
                        <a:gd name="T12" fmla="*/ 268 w 325"/>
                        <a:gd name="T13" fmla="*/ 21 h 100"/>
                        <a:gd name="T14" fmla="*/ 243 w 325"/>
                        <a:gd name="T15" fmla="*/ 25 h 100"/>
                        <a:gd name="T16" fmla="*/ 243 w 325"/>
                        <a:gd name="T17" fmla="*/ 25 h 100"/>
                        <a:gd name="T18" fmla="*/ 216 w 325"/>
                        <a:gd name="T19" fmla="*/ 30 h 100"/>
                        <a:gd name="T20" fmla="*/ 190 w 325"/>
                        <a:gd name="T21" fmla="*/ 31 h 100"/>
                        <a:gd name="T22" fmla="*/ 190 w 325"/>
                        <a:gd name="T23" fmla="*/ 31 h 100"/>
                        <a:gd name="T24" fmla="*/ 162 w 325"/>
                        <a:gd name="T25" fmla="*/ 31 h 100"/>
                        <a:gd name="T26" fmla="*/ 162 w 325"/>
                        <a:gd name="T27" fmla="*/ 31 h 100"/>
                        <a:gd name="T28" fmla="*/ 130 w 325"/>
                        <a:gd name="T29" fmla="*/ 31 h 100"/>
                        <a:gd name="T30" fmla="*/ 105 w 325"/>
                        <a:gd name="T31" fmla="*/ 28 h 100"/>
                        <a:gd name="T32" fmla="*/ 80 w 325"/>
                        <a:gd name="T33" fmla="*/ 25 h 100"/>
                        <a:gd name="T34" fmla="*/ 80 w 325"/>
                        <a:gd name="T35" fmla="*/ 25 h 100"/>
                        <a:gd name="T36" fmla="*/ 55 w 325"/>
                        <a:gd name="T37" fmla="*/ 21 h 100"/>
                        <a:gd name="T38" fmla="*/ 34 w 325"/>
                        <a:gd name="T39" fmla="*/ 15 h 100"/>
                        <a:gd name="T40" fmla="*/ 16 w 325"/>
                        <a:gd name="T41" fmla="*/ 8 h 100"/>
                        <a:gd name="T42" fmla="*/ 1 w 325"/>
                        <a:gd name="T43" fmla="*/ 0 h 100"/>
                        <a:gd name="T44" fmla="*/ 1 w 325"/>
                        <a:gd name="T45" fmla="*/ 0 h 100"/>
                        <a:gd name="T46" fmla="*/ 0 w 325"/>
                        <a:gd name="T47" fmla="*/ 5 h 100"/>
                        <a:gd name="T48" fmla="*/ 0 w 325"/>
                        <a:gd name="T49" fmla="*/ 13 h 100"/>
                        <a:gd name="T50" fmla="*/ 0 w 325"/>
                        <a:gd name="T51" fmla="*/ 28 h 100"/>
                        <a:gd name="T52" fmla="*/ 0 w 325"/>
                        <a:gd name="T53" fmla="*/ 28 h 100"/>
                        <a:gd name="T54" fmla="*/ 0 w 325"/>
                        <a:gd name="T55" fmla="*/ 47 h 100"/>
                        <a:gd name="T56" fmla="*/ 0 w 325"/>
                        <a:gd name="T57" fmla="*/ 54 h 100"/>
                        <a:gd name="T58" fmla="*/ 3 w 325"/>
                        <a:gd name="T59" fmla="*/ 61 h 100"/>
                        <a:gd name="T60" fmla="*/ 19 w 325"/>
                        <a:gd name="T61" fmla="*/ 73 h 100"/>
                        <a:gd name="T62" fmla="*/ 19 w 325"/>
                        <a:gd name="T63" fmla="*/ 73 h 100"/>
                        <a:gd name="T64" fmla="*/ 28 w 325"/>
                        <a:gd name="T65" fmla="*/ 79 h 100"/>
                        <a:gd name="T66" fmla="*/ 42 w 325"/>
                        <a:gd name="T67" fmla="*/ 85 h 100"/>
                        <a:gd name="T68" fmla="*/ 57 w 325"/>
                        <a:gd name="T69" fmla="*/ 89 h 100"/>
                        <a:gd name="T70" fmla="*/ 73 w 325"/>
                        <a:gd name="T71" fmla="*/ 93 h 100"/>
                        <a:gd name="T72" fmla="*/ 93 w 325"/>
                        <a:gd name="T73" fmla="*/ 96 h 100"/>
                        <a:gd name="T74" fmla="*/ 115 w 325"/>
                        <a:gd name="T75" fmla="*/ 98 h 100"/>
                        <a:gd name="T76" fmla="*/ 138 w 325"/>
                        <a:gd name="T77" fmla="*/ 100 h 100"/>
                        <a:gd name="T78" fmla="*/ 162 w 325"/>
                        <a:gd name="T79" fmla="*/ 100 h 100"/>
                        <a:gd name="T80" fmla="*/ 162 w 325"/>
                        <a:gd name="T81" fmla="*/ 100 h 100"/>
                        <a:gd name="T82" fmla="*/ 206 w 325"/>
                        <a:gd name="T83" fmla="*/ 98 h 100"/>
                        <a:gd name="T84" fmla="*/ 225 w 325"/>
                        <a:gd name="T85" fmla="*/ 97 h 100"/>
                        <a:gd name="T86" fmla="*/ 244 w 325"/>
                        <a:gd name="T87" fmla="*/ 94 h 100"/>
                        <a:gd name="T88" fmla="*/ 260 w 325"/>
                        <a:gd name="T89" fmla="*/ 90 h 100"/>
                        <a:gd name="T90" fmla="*/ 275 w 325"/>
                        <a:gd name="T91" fmla="*/ 88 h 100"/>
                        <a:gd name="T92" fmla="*/ 289 w 325"/>
                        <a:gd name="T93" fmla="*/ 82 h 100"/>
                        <a:gd name="T94" fmla="*/ 298 w 325"/>
                        <a:gd name="T95" fmla="*/ 77 h 100"/>
                        <a:gd name="T96" fmla="*/ 298 w 325"/>
                        <a:gd name="T97" fmla="*/ 77 h 100"/>
                        <a:gd name="T98" fmla="*/ 305 w 325"/>
                        <a:gd name="T99" fmla="*/ 73 h 100"/>
                        <a:gd name="T100" fmla="*/ 322 w 325"/>
                        <a:gd name="T101" fmla="*/ 61 h 100"/>
                        <a:gd name="T102" fmla="*/ 322 w 325"/>
                        <a:gd name="T103" fmla="*/ 61 h 100"/>
                        <a:gd name="T104" fmla="*/ 324 w 325"/>
                        <a:gd name="T105" fmla="*/ 54 h 100"/>
                        <a:gd name="T106" fmla="*/ 324 w 325"/>
                        <a:gd name="T107" fmla="*/ 47 h 100"/>
                        <a:gd name="T108" fmla="*/ 325 w 325"/>
                        <a:gd name="T109" fmla="*/ 28 h 100"/>
                        <a:gd name="T110" fmla="*/ 325 w 325"/>
                        <a:gd name="T111" fmla="*/ 28 h 100"/>
                        <a:gd name="T112" fmla="*/ 325 w 325"/>
                        <a:gd name="T113" fmla="*/ 13 h 100"/>
                        <a:gd name="T114" fmla="*/ 324 w 325"/>
                        <a:gd name="T115" fmla="*/ 5 h 100"/>
                        <a:gd name="T116" fmla="*/ 322 w 325"/>
                        <a:gd name="T117" fmla="*/ 0 h 100"/>
                        <a:gd name="T118" fmla="*/ 322 w 325"/>
                        <a:gd name="T119" fmla="*/ 0 h 100"/>
                        <a:gd name="T120" fmla="*/ 322 w 325"/>
                        <a:gd name="T121" fmla="*/ 0 h 100"/>
                        <a:gd name="T122" fmla="*/ 322 w 325"/>
                        <a:gd name="T1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5" h="100">
                          <a:moveTo>
                            <a:pt x="322" y="0"/>
                          </a:moveTo>
                          <a:lnTo>
                            <a:pt x="322" y="0"/>
                          </a:lnTo>
                          <a:lnTo>
                            <a:pt x="322" y="0"/>
                          </a:lnTo>
                          <a:lnTo>
                            <a:pt x="322" y="0"/>
                          </a:lnTo>
                          <a:lnTo>
                            <a:pt x="308" y="8"/>
                          </a:lnTo>
                          <a:lnTo>
                            <a:pt x="290" y="15"/>
                          </a:lnTo>
                          <a:lnTo>
                            <a:pt x="268" y="21"/>
                          </a:lnTo>
                          <a:lnTo>
                            <a:pt x="243" y="25"/>
                          </a:lnTo>
                          <a:lnTo>
                            <a:pt x="243" y="25"/>
                          </a:lnTo>
                          <a:lnTo>
                            <a:pt x="216" y="30"/>
                          </a:lnTo>
                          <a:lnTo>
                            <a:pt x="190" y="31"/>
                          </a:lnTo>
                          <a:lnTo>
                            <a:pt x="190" y="31"/>
                          </a:lnTo>
                          <a:lnTo>
                            <a:pt x="162" y="31"/>
                          </a:lnTo>
                          <a:lnTo>
                            <a:pt x="162" y="31"/>
                          </a:lnTo>
                          <a:lnTo>
                            <a:pt x="130" y="31"/>
                          </a:lnTo>
                          <a:lnTo>
                            <a:pt x="105" y="28"/>
                          </a:lnTo>
                          <a:lnTo>
                            <a:pt x="80" y="25"/>
                          </a:lnTo>
                          <a:lnTo>
                            <a:pt x="80" y="25"/>
                          </a:lnTo>
                          <a:lnTo>
                            <a:pt x="55" y="21"/>
                          </a:lnTo>
                          <a:lnTo>
                            <a:pt x="34" y="15"/>
                          </a:lnTo>
                          <a:lnTo>
                            <a:pt x="16" y="8"/>
                          </a:lnTo>
                          <a:lnTo>
                            <a:pt x="1" y="0"/>
                          </a:lnTo>
                          <a:lnTo>
                            <a:pt x="1" y="0"/>
                          </a:lnTo>
                          <a:lnTo>
                            <a:pt x="0" y="5"/>
                          </a:lnTo>
                          <a:lnTo>
                            <a:pt x="0" y="13"/>
                          </a:lnTo>
                          <a:lnTo>
                            <a:pt x="0" y="28"/>
                          </a:lnTo>
                          <a:lnTo>
                            <a:pt x="0" y="28"/>
                          </a:lnTo>
                          <a:lnTo>
                            <a:pt x="0" y="47"/>
                          </a:lnTo>
                          <a:lnTo>
                            <a:pt x="0" y="54"/>
                          </a:lnTo>
                          <a:lnTo>
                            <a:pt x="3" y="61"/>
                          </a:lnTo>
                          <a:lnTo>
                            <a:pt x="19" y="73"/>
                          </a:lnTo>
                          <a:lnTo>
                            <a:pt x="19" y="73"/>
                          </a:lnTo>
                          <a:lnTo>
                            <a:pt x="28" y="79"/>
                          </a:lnTo>
                          <a:lnTo>
                            <a:pt x="42" y="85"/>
                          </a:lnTo>
                          <a:lnTo>
                            <a:pt x="57" y="89"/>
                          </a:lnTo>
                          <a:lnTo>
                            <a:pt x="73" y="93"/>
                          </a:lnTo>
                          <a:lnTo>
                            <a:pt x="93" y="96"/>
                          </a:lnTo>
                          <a:lnTo>
                            <a:pt x="115" y="98"/>
                          </a:lnTo>
                          <a:lnTo>
                            <a:pt x="138" y="100"/>
                          </a:lnTo>
                          <a:lnTo>
                            <a:pt x="162" y="100"/>
                          </a:lnTo>
                          <a:lnTo>
                            <a:pt x="162" y="100"/>
                          </a:lnTo>
                          <a:lnTo>
                            <a:pt x="206" y="98"/>
                          </a:lnTo>
                          <a:lnTo>
                            <a:pt x="225" y="97"/>
                          </a:lnTo>
                          <a:lnTo>
                            <a:pt x="244" y="94"/>
                          </a:lnTo>
                          <a:lnTo>
                            <a:pt x="260" y="90"/>
                          </a:lnTo>
                          <a:lnTo>
                            <a:pt x="275" y="88"/>
                          </a:lnTo>
                          <a:lnTo>
                            <a:pt x="289" y="82"/>
                          </a:lnTo>
                          <a:lnTo>
                            <a:pt x="298" y="77"/>
                          </a:lnTo>
                          <a:lnTo>
                            <a:pt x="298" y="77"/>
                          </a:lnTo>
                          <a:lnTo>
                            <a:pt x="305" y="73"/>
                          </a:lnTo>
                          <a:lnTo>
                            <a:pt x="322" y="61"/>
                          </a:lnTo>
                          <a:lnTo>
                            <a:pt x="322" y="61"/>
                          </a:lnTo>
                          <a:lnTo>
                            <a:pt x="324" y="54"/>
                          </a:lnTo>
                          <a:lnTo>
                            <a:pt x="324" y="47"/>
                          </a:lnTo>
                          <a:lnTo>
                            <a:pt x="325" y="28"/>
                          </a:lnTo>
                          <a:lnTo>
                            <a:pt x="325" y="28"/>
                          </a:lnTo>
                          <a:lnTo>
                            <a:pt x="325" y="13"/>
                          </a:lnTo>
                          <a:lnTo>
                            <a:pt x="324" y="5"/>
                          </a:lnTo>
                          <a:lnTo>
                            <a:pt x="322" y="0"/>
                          </a:lnTo>
                          <a:lnTo>
                            <a:pt x="322" y="0"/>
                          </a:lnTo>
                          <a:lnTo>
                            <a:pt x="322" y="0"/>
                          </a:lnTo>
                          <a:lnTo>
                            <a:pt x="32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301" fontAlgn="auto">
                        <a:spcBef>
                          <a:spcPts val="0"/>
                        </a:spcBef>
                        <a:spcAft>
                          <a:spcPts val="0"/>
                        </a:spcAft>
                      </a:pPr>
                      <a:endParaRPr lang="en-US" sz="1400" dirty="0">
                        <a:latin typeface="+mn-lt"/>
                      </a:endParaRPr>
                    </a:p>
                  </p:txBody>
                </p:sp>
                <p:sp>
                  <p:nvSpPr>
                    <p:cNvPr id="34" name="Freeform 33"/>
                    <p:cNvSpPr>
                      <a:spLocks/>
                    </p:cNvSpPr>
                    <p:nvPr/>
                  </p:nvSpPr>
                  <p:spPr bwMode="auto">
                    <a:xfrm>
                      <a:off x="4925335" y="3494844"/>
                      <a:ext cx="204941" cy="70409"/>
                    </a:xfrm>
                    <a:custGeom>
                      <a:avLst/>
                      <a:gdLst>
                        <a:gd name="T0" fmla="*/ 321 w 325"/>
                        <a:gd name="T1" fmla="*/ 0 h 112"/>
                        <a:gd name="T2" fmla="*/ 321 w 325"/>
                        <a:gd name="T3" fmla="*/ 0 h 112"/>
                        <a:gd name="T4" fmla="*/ 313 w 325"/>
                        <a:gd name="T5" fmla="*/ 4 h 112"/>
                        <a:gd name="T6" fmla="*/ 305 w 325"/>
                        <a:gd name="T7" fmla="*/ 10 h 112"/>
                        <a:gd name="T8" fmla="*/ 287 w 325"/>
                        <a:gd name="T9" fmla="*/ 16 h 112"/>
                        <a:gd name="T10" fmla="*/ 267 w 325"/>
                        <a:gd name="T11" fmla="*/ 22 h 112"/>
                        <a:gd name="T12" fmla="*/ 246 w 325"/>
                        <a:gd name="T13" fmla="*/ 26 h 112"/>
                        <a:gd name="T14" fmla="*/ 223 w 325"/>
                        <a:gd name="T15" fmla="*/ 29 h 112"/>
                        <a:gd name="T16" fmla="*/ 201 w 325"/>
                        <a:gd name="T17" fmla="*/ 31 h 112"/>
                        <a:gd name="T18" fmla="*/ 162 w 325"/>
                        <a:gd name="T19" fmla="*/ 33 h 112"/>
                        <a:gd name="T20" fmla="*/ 162 w 325"/>
                        <a:gd name="T21" fmla="*/ 33 h 112"/>
                        <a:gd name="T22" fmla="*/ 123 w 325"/>
                        <a:gd name="T23" fmla="*/ 31 h 112"/>
                        <a:gd name="T24" fmla="*/ 101 w 325"/>
                        <a:gd name="T25" fmla="*/ 29 h 112"/>
                        <a:gd name="T26" fmla="*/ 78 w 325"/>
                        <a:gd name="T27" fmla="*/ 26 h 112"/>
                        <a:gd name="T28" fmla="*/ 57 w 325"/>
                        <a:gd name="T29" fmla="*/ 22 h 112"/>
                        <a:gd name="T30" fmla="*/ 37 w 325"/>
                        <a:gd name="T31" fmla="*/ 16 h 112"/>
                        <a:gd name="T32" fmla="*/ 19 w 325"/>
                        <a:gd name="T33" fmla="*/ 10 h 112"/>
                        <a:gd name="T34" fmla="*/ 11 w 325"/>
                        <a:gd name="T35" fmla="*/ 4 h 112"/>
                        <a:gd name="T36" fmla="*/ 3 w 325"/>
                        <a:gd name="T37" fmla="*/ 0 h 112"/>
                        <a:gd name="T38" fmla="*/ 3 w 325"/>
                        <a:gd name="T39" fmla="*/ 0 h 112"/>
                        <a:gd name="T40" fmla="*/ 1 w 325"/>
                        <a:gd name="T41" fmla="*/ 6 h 112"/>
                        <a:gd name="T42" fmla="*/ 1 w 325"/>
                        <a:gd name="T43" fmla="*/ 6 h 112"/>
                        <a:gd name="T44" fmla="*/ 0 w 325"/>
                        <a:gd name="T45" fmla="*/ 12 h 112"/>
                        <a:gd name="T46" fmla="*/ 0 w 325"/>
                        <a:gd name="T47" fmla="*/ 19 h 112"/>
                        <a:gd name="T48" fmla="*/ 0 w 325"/>
                        <a:gd name="T49" fmla="*/ 35 h 112"/>
                        <a:gd name="T50" fmla="*/ 0 w 325"/>
                        <a:gd name="T51" fmla="*/ 35 h 112"/>
                        <a:gd name="T52" fmla="*/ 0 w 325"/>
                        <a:gd name="T53" fmla="*/ 58 h 112"/>
                        <a:gd name="T54" fmla="*/ 3 w 325"/>
                        <a:gd name="T55" fmla="*/ 68 h 112"/>
                        <a:gd name="T56" fmla="*/ 6 w 325"/>
                        <a:gd name="T57" fmla="*/ 74 h 112"/>
                        <a:gd name="T58" fmla="*/ 6 w 325"/>
                        <a:gd name="T59" fmla="*/ 74 h 112"/>
                        <a:gd name="T60" fmla="*/ 11 w 325"/>
                        <a:gd name="T61" fmla="*/ 80 h 112"/>
                        <a:gd name="T62" fmla="*/ 18 w 325"/>
                        <a:gd name="T63" fmla="*/ 87 h 112"/>
                        <a:gd name="T64" fmla="*/ 27 w 325"/>
                        <a:gd name="T65" fmla="*/ 91 h 112"/>
                        <a:gd name="T66" fmla="*/ 37 w 325"/>
                        <a:gd name="T67" fmla="*/ 95 h 112"/>
                        <a:gd name="T68" fmla="*/ 59 w 325"/>
                        <a:gd name="T69" fmla="*/ 101 h 112"/>
                        <a:gd name="T70" fmla="*/ 84 w 325"/>
                        <a:gd name="T71" fmla="*/ 107 h 112"/>
                        <a:gd name="T72" fmla="*/ 108 w 325"/>
                        <a:gd name="T73" fmla="*/ 109 h 112"/>
                        <a:gd name="T74" fmla="*/ 131 w 325"/>
                        <a:gd name="T75" fmla="*/ 111 h 112"/>
                        <a:gd name="T76" fmla="*/ 162 w 325"/>
                        <a:gd name="T77" fmla="*/ 112 h 112"/>
                        <a:gd name="T78" fmla="*/ 162 w 325"/>
                        <a:gd name="T79" fmla="*/ 112 h 112"/>
                        <a:gd name="T80" fmla="*/ 193 w 325"/>
                        <a:gd name="T81" fmla="*/ 111 h 112"/>
                        <a:gd name="T82" fmla="*/ 216 w 325"/>
                        <a:gd name="T83" fmla="*/ 109 h 112"/>
                        <a:gd name="T84" fmla="*/ 240 w 325"/>
                        <a:gd name="T85" fmla="*/ 107 h 112"/>
                        <a:gd name="T86" fmla="*/ 264 w 325"/>
                        <a:gd name="T87" fmla="*/ 101 h 112"/>
                        <a:gd name="T88" fmla="*/ 286 w 325"/>
                        <a:gd name="T89" fmla="*/ 96 h 112"/>
                        <a:gd name="T90" fmla="*/ 297 w 325"/>
                        <a:gd name="T91" fmla="*/ 92 h 112"/>
                        <a:gd name="T92" fmla="*/ 305 w 325"/>
                        <a:gd name="T93" fmla="*/ 87 h 112"/>
                        <a:gd name="T94" fmla="*/ 312 w 325"/>
                        <a:gd name="T95" fmla="*/ 81 h 112"/>
                        <a:gd name="T96" fmla="*/ 317 w 325"/>
                        <a:gd name="T97" fmla="*/ 74 h 112"/>
                        <a:gd name="T98" fmla="*/ 317 w 325"/>
                        <a:gd name="T99" fmla="*/ 74 h 112"/>
                        <a:gd name="T100" fmla="*/ 321 w 325"/>
                        <a:gd name="T101" fmla="*/ 68 h 112"/>
                        <a:gd name="T102" fmla="*/ 324 w 325"/>
                        <a:gd name="T103" fmla="*/ 58 h 112"/>
                        <a:gd name="T104" fmla="*/ 324 w 325"/>
                        <a:gd name="T105" fmla="*/ 47 h 112"/>
                        <a:gd name="T106" fmla="*/ 325 w 325"/>
                        <a:gd name="T107" fmla="*/ 35 h 112"/>
                        <a:gd name="T108" fmla="*/ 325 w 325"/>
                        <a:gd name="T109" fmla="*/ 35 h 112"/>
                        <a:gd name="T110" fmla="*/ 325 w 325"/>
                        <a:gd name="T111" fmla="*/ 19 h 112"/>
                        <a:gd name="T112" fmla="*/ 324 w 325"/>
                        <a:gd name="T113" fmla="*/ 12 h 112"/>
                        <a:gd name="T114" fmla="*/ 322 w 325"/>
                        <a:gd name="T115" fmla="*/ 6 h 112"/>
                        <a:gd name="T116" fmla="*/ 322 w 325"/>
                        <a:gd name="T117" fmla="*/ 6 h 112"/>
                        <a:gd name="T118" fmla="*/ 321 w 325"/>
                        <a:gd name="T119" fmla="*/ 0 h 112"/>
                        <a:gd name="T120" fmla="*/ 321 w 325"/>
                        <a:gd name="T12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5" h="112">
                          <a:moveTo>
                            <a:pt x="321" y="0"/>
                          </a:moveTo>
                          <a:lnTo>
                            <a:pt x="321" y="0"/>
                          </a:lnTo>
                          <a:lnTo>
                            <a:pt x="313" y="4"/>
                          </a:lnTo>
                          <a:lnTo>
                            <a:pt x="305" y="10"/>
                          </a:lnTo>
                          <a:lnTo>
                            <a:pt x="287" y="16"/>
                          </a:lnTo>
                          <a:lnTo>
                            <a:pt x="267" y="22"/>
                          </a:lnTo>
                          <a:lnTo>
                            <a:pt x="246" y="26"/>
                          </a:lnTo>
                          <a:lnTo>
                            <a:pt x="223" y="29"/>
                          </a:lnTo>
                          <a:lnTo>
                            <a:pt x="201" y="31"/>
                          </a:lnTo>
                          <a:lnTo>
                            <a:pt x="162" y="33"/>
                          </a:lnTo>
                          <a:lnTo>
                            <a:pt x="162" y="33"/>
                          </a:lnTo>
                          <a:lnTo>
                            <a:pt x="123" y="31"/>
                          </a:lnTo>
                          <a:lnTo>
                            <a:pt x="101" y="29"/>
                          </a:lnTo>
                          <a:lnTo>
                            <a:pt x="78" y="26"/>
                          </a:lnTo>
                          <a:lnTo>
                            <a:pt x="57" y="22"/>
                          </a:lnTo>
                          <a:lnTo>
                            <a:pt x="37" y="16"/>
                          </a:lnTo>
                          <a:lnTo>
                            <a:pt x="19" y="10"/>
                          </a:lnTo>
                          <a:lnTo>
                            <a:pt x="11" y="4"/>
                          </a:lnTo>
                          <a:lnTo>
                            <a:pt x="3" y="0"/>
                          </a:lnTo>
                          <a:lnTo>
                            <a:pt x="3" y="0"/>
                          </a:lnTo>
                          <a:lnTo>
                            <a:pt x="1" y="6"/>
                          </a:lnTo>
                          <a:lnTo>
                            <a:pt x="1" y="6"/>
                          </a:lnTo>
                          <a:lnTo>
                            <a:pt x="0" y="12"/>
                          </a:lnTo>
                          <a:lnTo>
                            <a:pt x="0" y="19"/>
                          </a:lnTo>
                          <a:lnTo>
                            <a:pt x="0" y="35"/>
                          </a:lnTo>
                          <a:lnTo>
                            <a:pt x="0" y="35"/>
                          </a:lnTo>
                          <a:lnTo>
                            <a:pt x="0" y="58"/>
                          </a:lnTo>
                          <a:lnTo>
                            <a:pt x="3" y="68"/>
                          </a:lnTo>
                          <a:lnTo>
                            <a:pt x="6" y="74"/>
                          </a:lnTo>
                          <a:lnTo>
                            <a:pt x="6" y="74"/>
                          </a:lnTo>
                          <a:lnTo>
                            <a:pt x="11" y="80"/>
                          </a:lnTo>
                          <a:lnTo>
                            <a:pt x="18" y="87"/>
                          </a:lnTo>
                          <a:lnTo>
                            <a:pt x="27" y="91"/>
                          </a:lnTo>
                          <a:lnTo>
                            <a:pt x="37" y="95"/>
                          </a:lnTo>
                          <a:lnTo>
                            <a:pt x="59" y="101"/>
                          </a:lnTo>
                          <a:lnTo>
                            <a:pt x="84" y="107"/>
                          </a:lnTo>
                          <a:lnTo>
                            <a:pt x="108" y="109"/>
                          </a:lnTo>
                          <a:lnTo>
                            <a:pt x="131" y="111"/>
                          </a:lnTo>
                          <a:lnTo>
                            <a:pt x="162" y="112"/>
                          </a:lnTo>
                          <a:lnTo>
                            <a:pt x="162" y="112"/>
                          </a:lnTo>
                          <a:lnTo>
                            <a:pt x="193" y="111"/>
                          </a:lnTo>
                          <a:lnTo>
                            <a:pt x="216" y="109"/>
                          </a:lnTo>
                          <a:lnTo>
                            <a:pt x="240" y="107"/>
                          </a:lnTo>
                          <a:lnTo>
                            <a:pt x="264" y="101"/>
                          </a:lnTo>
                          <a:lnTo>
                            <a:pt x="286" y="96"/>
                          </a:lnTo>
                          <a:lnTo>
                            <a:pt x="297" y="92"/>
                          </a:lnTo>
                          <a:lnTo>
                            <a:pt x="305" y="87"/>
                          </a:lnTo>
                          <a:lnTo>
                            <a:pt x="312" y="81"/>
                          </a:lnTo>
                          <a:lnTo>
                            <a:pt x="317" y="74"/>
                          </a:lnTo>
                          <a:lnTo>
                            <a:pt x="317" y="74"/>
                          </a:lnTo>
                          <a:lnTo>
                            <a:pt x="321" y="68"/>
                          </a:lnTo>
                          <a:lnTo>
                            <a:pt x="324" y="58"/>
                          </a:lnTo>
                          <a:lnTo>
                            <a:pt x="324" y="47"/>
                          </a:lnTo>
                          <a:lnTo>
                            <a:pt x="325" y="35"/>
                          </a:lnTo>
                          <a:lnTo>
                            <a:pt x="325" y="35"/>
                          </a:lnTo>
                          <a:lnTo>
                            <a:pt x="325" y="19"/>
                          </a:lnTo>
                          <a:lnTo>
                            <a:pt x="324" y="12"/>
                          </a:lnTo>
                          <a:lnTo>
                            <a:pt x="322" y="6"/>
                          </a:lnTo>
                          <a:lnTo>
                            <a:pt x="322" y="6"/>
                          </a:lnTo>
                          <a:lnTo>
                            <a:pt x="321" y="0"/>
                          </a:lnTo>
                          <a:lnTo>
                            <a:pt x="32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301" fontAlgn="auto">
                        <a:spcBef>
                          <a:spcPts val="0"/>
                        </a:spcBef>
                        <a:spcAft>
                          <a:spcPts val="0"/>
                        </a:spcAft>
                      </a:pPr>
                      <a:endParaRPr lang="en-US" sz="1400" dirty="0">
                        <a:latin typeface="+mn-lt"/>
                      </a:endParaRPr>
                    </a:p>
                  </p:txBody>
                </p:sp>
                <p:sp>
                  <p:nvSpPr>
                    <p:cNvPr id="35" name="Freeform 34"/>
                    <p:cNvSpPr>
                      <a:spLocks noEditPoints="1"/>
                    </p:cNvSpPr>
                    <p:nvPr/>
                  </p:nvSpPr>
                  <p:spPr bwMode="auto">
                    <a:xfrm>
                      <a:off x="4925342" y="3341454"/>
                      <a:ext cx="204941" cy="96812"/>
                    </a:xfrm>
                    <a:custGeom>
                      <a:avLst/>
                      <a:gdLst>
                        <a:gd name="T0" fmla="*/ 6 w 325"/>
                        <a:gd name="T1" fmla="*/ 116 h 153"/>
                        <a:gd name="T2" fmla="*/ 18 w 325"/>
                        <a:gd name="T3" fmla="*/ 128 h 153"/>
                        <a:gd name="T4" fmla="*/ 37 w 325"/>
                        <a:gd name="T5" fmla="*/ 137 h 153"/>
                        <a:gd name="T6" fmla="*/ 84 w 325"/>
                        <a:gd name="T7" fmla="*/ 148 h 153"/>
                        <a:gd name="T8" fmla="*/ 131 w 325"/>
                        <a:gd name="T9" fmla="*/ 152 h 153"/>
                        <a:gd name="T10" fmla="*/ 162 w 325"/>
                        <a:gd name="T11" fmla="*/ 153 h 153"/>
                        <a:gd name="T12" fmla="*/ 189 w 325"/>
                        <a:gd name="T13" fmla="*/ 153 h 153"/>
                        <a:gd name="T14" fmla="*/ 248 w 325"/>
                        <a:gd name="T15" fmla="*/ 147 h 153"/>
                        <a:gd name="T16" fmla="*/ 268 w 325"/>
                        <a:gd name="T17" fmla="*/ 142 h 153"/>
                        <a:gd name="T18" fmla="*/ 290 w 325"/>
                        <a:gd name="T19" fmla="*/ 136 h 153"/>
                        <a:gd name="T20" fmla="*/ 308 w 325"/>
                        <a:gd name="T21" fmla="*/ 126 h 153"/>
                        <a:gd name="T22" fmla="*/ 313 w 325"/>
                        <a:gd name="T23" fmla="*/ 121 h 153"/>
                        <a:gd name="T24" fmla="*/ 317 w 325"/>
                        <a:gd name="T25" fmla="*/ 117 h 153"/>
                        <a:gd name="T26" fmla="*/ 322 w 325"/>
                        <a:gd name="T27" fmla="*/ 109 h 153"/>
                        <a:gd name="T28" fmla="*/ 324 w 325"/>
                        <a:gd name="T29" fmla="*/ 102 h 153"/>
                        <a:gd name="T30" fmla="*/ 325 w 325"/>
                        <a:gd name="T31" fmla="*/ 76 h 153"/>
                        <a:gd name="T32" fmla="*/ 324 w 325"/>
                        <a:gd name="T33" fmla="*/ 60 h 153"/>
                        <a:gd name="T34" fmla="*/ 322 w 325"/>
                        <a:gd name="T35" fmla="*/ 47 h 153"/>
                        <a:gd name="T36" fmla="*/ 318 w 325"/>
                        <a:gd name="T37" fmla="*/ 37 h 153"/>
                        <a:gd name="T38" fmla="*/ 313 w 325"/>
                        <a:gd name="T39" fmla="*/ 31 h 153"/>
                        <a:gd name="T40" fmla="*/ 306 w 325"/>
                        <a:gd name="T41" fmla="*/ 25 h 153"/>
                        <a:gd name="T42" fmla="*/ 286 w 325"/>
                        <a:gd name="T43" fmla="*/ 16 h 153"/>
                        <a:gd name="T44" fmla="*/ 260 w 325"/>
                        <a:gd name="T45" fmla="*/ 9 h 153"/>
                        <a:gd name="T46" fmla="*/ 208 w 325"/>
                        <a:gd name="T47" fmla="*/ 2 h 153"/>
                        <a:gd name="T48" fmla="*/ 179 w 325"/>
                        <a:gd name="T49" fmla="*/ 0 h 153"/>
                        <a:gd name="T50" fmla="*/ 162 w 325"/>
                        <a:gd name="T51" fmla="*/ 0 h 153"/>
                        <a:gd name="T52" fmla="*/ 108 w 325"/>
                        <a:gd name="T53" fmla="*/ 2 h 153"/>
                        <a:gd name="T54" fmla="*/ 58 w 325"/>
                        <a:gd name="T55" fmla="*/ 10 h 153"/>
                        <a:gd name="T56" fmla="*/ 35 w 325"/>
                        <a:gd name="T57" fmla="*/ 17 h 153"/>
                        <a:gd name="T58" fmla="*/ 18 w 325"/>
                        <a:gd name="T59" fmla="*/ 27 h 153"/>
                        <a:gd name="T60" fmla="*/ 6 w 325"/>
                        <a:gd name="T61" fmla="*/ 39 h 153"/>
                        <a:gd name="T62" fmla="*/ 1 w 325"/>
                        <a:gd name="T63" fmla="*/ 45 h 153"/>
                        <a:gd name="T64" fmla="*/ 0 w 325"/>
                        <a:gd name="T65" fmla="*/ 76 h 153"/>
                        <a:gd name="T66" fmla="*/ 0 w 325"/>
                        <a:gd name="T67" fmla="*/ 94 h 153"/>
                        <a:gd name="T68" fmla="*/ 3 w 325"/>
                        <a:gd name="T69" fmla="*/ 109 h 153"/>
                        <a:gd name="T70" fmla="*/ 6 w 325"/>
                        <a:gd name="T71" fmla="*/ 116 h 153"/>
                        <a:gd name="T72" fmla="*/ 162 w 325"/>
                        <a:gd name="T73" fmla="*/ 18 h 153"/>
                        <a:gd name="T74" fmla="*/ 192 w 325"/>
                        <a:gd name="T75" fmla="*/ 18 h 153"/>
                        <a:gd name="T76" fmla="*/ 197 w 325"/>
                        <a:gd name="T77" fmla="*/ 20 h 153"/>
                        <a:gd name="T78" fmla="*/ 232 w 325"/>
                        <a:gd name="T79" fmla="*/ 22 h 153"/>
                        <a:gd name="T80" fmla="*/ 260 w 325"/>
                        <a:gd name="T81" fmla="*/ 29 h 153"/>
                        <a:gd name="T82" fmla="*/ 279 w 325"/>
                        <a:gd name="T83" fmla="*/ 36 h 153"/>
                        <a:gd name="T84" fmla="*/ 287 w 325"/>
                        <a:gd name="T85" fmla="*/ 44 h 153"/>
                        <a:gd name="T86" fmla="*/ 287 w 325"/>
                        <a:gd name="T87" fmla="*/ 45 h 153"/>
                        <a:gd name="T88" fmla="*/ 287 w 325"/>
                        <a:gd name="T89" fmla="*/ 49 h 153"/>
                        <a:gd name="T90" fmla="*/ 285 w 325"/>
                        <a:gd name="T91" fmla="*/ 52 h 153"/>
                        <a:gd name="T92" fmla="*/ 270 w 325"/>
                        <a:gd name="T93" fmla="*/ 45 h 153"/>
                        <a:gd name="T94" fmla="*/ 220 w 325"/>
                        <a:gd name="T95" fmla="*/ 37 h 153"/>
                        <a:gd name="T96" fmla="*/ 189 w 325"/>
                        <a:gd name="T97" fmla="*/ 35 h 153"/>
                        <a:gd name="T98" fmla="*/ 162 w 325"/>
                        <a:gd name="T99" fmla="*/ 33 h 153"/>
                        <a:gd name="T100" fmla="*/ 86 w 325"/>
                        <a:gd name="T101" fmla="*/ 39 h 153"/>
                        <a:gd name="T102" fmla="*/ 58 w 325"/>
                        <a:gd name="T103" fmla="*/ 44 h 153"/>
                        <a:gd name="T104" fmla="*/ 39 w 325"/>
                        <a:gd name="T105" fmla="*/ 52 h 153"/>
                        <a:gd name="T106" fmla="*/ 37 w 325"/>
                        <a:gd name="T107" fmla="*/ 49 h 153"/>
                        <a:gd name="T108" fmla="*/ 37 w 325"/>
                        <a:gd name="T109" fmla="*/ 45 h 153"/>
                        <a:gd name="T110" fmla="*/ 39 w 325"/>
                        <a:gd name="T111" fmla="*/ 40 h 153"/>
                        <a:gd name="T112" fmla="*/ 58 w 325"/>
                        <a:gd name="T113" fmla="*/ 31 h 153"/>
                        <a:gd name="T114" fmla="*/ 92 w 325"/>
                        <a:gd name="T115" fmla="*/ 22 h 153"/>
                        <a:gd name="T116" fmla="*/ 136 w 325"/>
                        <a:gd name="T117" fmla="*/ 18 h 153"/>
                        <a:gd name="T118" fmla="*/ 162 w 325"/>
                        <a:gd name="T119" fmla="*/ 1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5" h="153">
                          <a:moveTo>
                            <a:pt x="6" y="116"/>
                          </a:moveTo>
                          <a:lnTo>
                            <a:pt x="6" y="116"/>
                          </a:lnTo>
                          <a:lnTo>
                            <a:pt x="11" y="122"/>
                          </a:lnTo>
                          <a:lnTo>
                            <a:pt x="18" y="128"/>
                          </a:lnTo>
                          <a:lnTo>
                            <a:pt x="27" y="132"/>
                          </a:lnTo>
                          <a:lnTo>
                            <a:pt x="37" y="137"/>
                          </a:lnTo>
                          <a:lnTo>
                            <a:pt x="59" y="144"/>
                          </a:lnTo>
                          <a:lnTo>
                            <a:pt x="84" y="148"/>
                          </a:lnTo>
                          <a:lnTo>
                            <a:pt x="108" y="151"/>
                          </a:lnTo>
                          <a:lnTo>
                            <a:pt x="131" y="152"/>
                          </a:lnTo>
                          <a:lnTo>
                            <a:pt x="162" y="153"/>
                          </a:lnTo>
                          <a:lnTo>
                            <a:pt x="162" y="153"/>
                          </a:lnTo>
                          <a:lnTo>
                            <a:pt x="189" y="153"/>
                          </a:lnTo>
                          <a:lnTo>
                            <a:pt x="189" y="153"/>
                          </a:lnTo>
                          <a:lnTo>
                            <a:pt x="227" y="149"/>
                          </a:lnTo>
                          <a:lnTo>
                            <a:pt x="248" y="147"/>
                          </a:lnTo>
                          <a:lnTo>
                            <a:pt x="268" y="142"/>
                          </a:lnTo>
                          <a:lnTo>
                            <a:pt x="268" y="142"/>
                          </a:lnTo>
                          <a:lnTo>
                            <a:pt x="281" y="140"/>
                          </a:lnTo>
                          <a:lnTo>
                            <a:pt x="290" y="136"/>
                          </a:lnTo>
                          <a:lnTo>
                            <a:pt x="299" y="130"/>
                          </a:lnTo>
                          <a:lnTo>
                            <a:pt x="308" y="126"/>
                          </a:lnTo>
                          <a:lnTo>
                            <a:pt x="308" y="126"/>
                          </a:lnTo>
                          <a:lnTo>
                            <a:pt x="313" y="121"/>
                          </a:lnTo>
                          <a:lnTo>
                            <a:pt x="317" y="117"/>
                          </a:lnTo>
                          <a:lnTo>
                            <a:pt x="317" y="117"/>
                          </a:lnTo>
                          <a:lnTo>
                            <a:pt x="320" y="113"/>
                          </a:lnTo>
                          <a:lnTo>
                            <a:pt x="322" y="109"/>
                          </a:lnTo>
                          <a:lnTo>
                            <a:pt x="322" y="109"/>
                          </a:lnTo>
                          <a:lnTo>
                            <a:pt x="324" y="102"/>
                          </a:lnTo>
                          <a:lnTo>
                            <a:pt x="324" y="94"/>
                          </a:lnTo>
                          <a:lnTo>
                            <a:pt x="325" y="76"/>
                          </a:lnTo>
                          <a:lnTo>
                            <a:pt x="325" y="76"/>
                          </a:lnTo>
                          <a:lnTo>
                            <a:pt x="324" y="60"/>
                          </a:lnTo>
                          <a:lnTo>
                            <a:pt x="322" y="47"/>
                          </a:lnTo>
                          <a:lnTo>
                            <a:pt x="322" y="47"/>
                          </a:lnTo>
                          <a:lnTo>
                            <a:pt x="321" y="41"/>
                          </a:lnTo>
                          <a:lnTo>
                            <a:pt x="318" y="37"/>
                          </a:lnTo>
                          <a:lnTo>
                            <a:pt x="318" y="37"/>
                          </a:lnTo>
                          <a:lnTo>
                            <a:pt x="313" y="31"/>
                          </a:lnTo>
                          <a:lnTo>
                            <a:pt x="306" y="25"/>
                          </a:lnTo>
                          <a:lnTo>
                            <a:pt x="306" y="25"/>
                          </a:lnTo>
                          <a:lnTo>
                            <a:pt x="297" y="20"/>
                          </a:lnTo>
                          <a:lnTo>
                            <a:pt x="286" y="16"/>
                          </a:lnTo>
                          <a:lnTo>
                            <a:pt x="274" y="12"/>
                          </a:lnTo>
                          <a:lnTo>
                            <a:pt x="260" y="9"/>
                          </a:lnTo>
                          <a:lnTo>
                            <a:pt x="233" y="5"/>
                          </a:lnTo>
                          <a:lnTo>
                            <a:pt x="208" y="2"/>
                          </a:lnTo>
                          <a:lnTo>
                            <a:pt x="208" y="2"/>
                          </a:lnTo>
                          <a:lnTo>
                            <a:pt x="179" y="0"/>
                          </a:lnTo>
                          <a:lnTo>
                            <a:pt x="162" y="0"/>
                          </a:lnTo>
                          <a:lnTo>
                            <a:pt x="162" y="0"/>
                          </a:lnTo>
                          <a:lnTo>
                            <a:pt x="131" y="1"/>
                          </a:lnTo>
                          <a:lnTo>
                            <a:pt x="108" y="2"/>
                          </a:lnTo>
                          <a:lnTo>
                            <a:pt x="82" y="5"/>
                          </a:lnTo>
                          <a:lnTo>
                            <a:pt x="58" y="10"/>
                          </a:lnTo>
                          <a:lnTo>
                            <a:pt x="46" y="13"/>
                          </a:lnTo>
                          <a:lnTo>
                            <a:pt x="35" y="17"/>
                          </a:lnTo>
                          <a:lnTo>
                            <a:pt x="26" y="21"/>
                          </a:lnTo>
                          <a:lnTo>
                            <a:pt x="18" y="27"/>
                          </a:lnTo>
                          <a:lnTo>
                            <a:pt x="11" y="32"/>
                          </a:lnTo>
                          <a:lnTo>
                            <a:pt x="6" y="39"/>
                          </a:lnTo>
                          <a:lnTo>
                            <a:pt x="6" y="39"/>
                          </a:lnTo>
                          <a:lnTo>
                            <a:pt x="1" y="45"/>
                          </a:lnTo>
                          <a:lnTo>
                            <a:pt x="0" y="55"/>
                          </a:lnTo>
                          <a:lnTo>
                            <a:pt x="0" y="76"/>
                          </a:lnTo>
                          <a:lnTo>
                            <a:pt x="0" y="76"/>
                          </a:lnTo>
                          <a:lnTo>
                            <a:pt x="0" y="94"/>
                          </a:lnTo>
                          <a:lnTo>
                            <a:pt x="0" y="102"/>
                          </a:lnTo>
                          <a:lnTo>
                            <a:pt x="3" y="109"/>
                          </a:lnTo>
                          <a:lnTo>
                            <a:pt x="3" y="109"/>
                          </a:lnTo>
                          <a:lnTo>
                            <a:pt x="6" y="116"/>
                          </a:lnTo>
                          <a:lnTo>
                            <a:pt x="6" y="116"/>
                          </a:lnTo>
                          <a:close/>
                          <a:moveTo>
                            <a:pt x="162" y="18"/>
                          </a:moveTo>
                          <a:lnTo>
                            <a:pt x="162" y="18"/>
                          </a:lnTo>
                          <a:lnTo>
                            <a:pt x="192" y="18"/>
                          </a:lnTo>
                          <a:lnTo>
                            <a:pt x="192" y="18"/>
                          </a:lnTo>
                          <a:lnTo>
                            <a:pt x="197" y="20"/>
                          </a:lnTo>
                          <a:lnTo>
                            <a:pt x="197" y="20"/>
                          </a:lnTo>
                          <a:lnTo>
                            <a:pt x="232" y="22"/>
                          </a:lnTo>
                          <a:lnTo>
                            <a:pt x="248" y="25"/>
                          </a:lnTo>
                          <a:lnTo>
                            <a:pt x="260" y="29"/>
                          </a:lnTo>
                          <a:lnTo>
                            <a:pt x="271" y="32"/>
                          </a:lnTo>
                          <a:lnTo>
                            <a:pt x="279" y="36"/>
                          </a:lnTo>
                          <a:lnTo>
                            <a:pt x="285" y="40"/>
                          </a:lnTo>
                          <a:lnTo>
                            <a:pt x="287" y="44"/>
                          </a:lnTo>
                          <a:lnTo>
                            <a:pt x="287" y="44"/>
                          </a:lnTo>
                          <a:lnTo>
                            <a:pt x="287" y="45"/>
                          </a:lnTo>
                          <a:lnTo>
                            <a:pt x="287" y="45"/>
                          </a:lnTo>
                          <a:lnTo>
                            <a:pt x="287" y="49"/>
                          </a:lnTo>
                          <a:lnTo>
                            <a:pt x="285" y="52"/>
                          </a:lnTo>
                          <a:lnTo>
                            <a:pt x="285" y="52"/>
                          </a:lnTo>
                          <a:lnTo>
                            <a:pt x="278" y="48"/>
                          </a:lnTo>
                          <a:lnTo>
                            <a:pt x="270" y="45"/>
                          </a:lnTo>
                          <a:lnTo>
                            <a:pt x="248" y="40"/>
                          </a:lnTo>
                          <a:lnTo>
                            <a:pt x="220" y="37"/>
                          </a:lnTo>
                          <a:lnTo>
                            <a:pt x="189" y="35"/>
                          </a:lnTo>
                          <a:lnTo>
                            <a:pt x="189" y="35"/>
                          </a:lnTo>
                          <a:lnTo>
                            <a:pt x="162" y="33"/>
                          </a:lnTo>
                          <a:lnTo>
                            <a:pt x="162" y="33"/>
                          </a:lnTo>
                          <a:lnTo>
                            <a:pt x="121" y="35"/>
                          </a:lnTo>
                          <a:lnTo>
                            <a:pt x="86" y="39"/>
                          </a:lnTo>
                          <a:lnTo>
                            <a:pt x="70" y="41"/>
                          </a:lnTo>
                          <a:lnTo>
                            <a:pt x="58" y="44"/>
                          </a:lnTo>
                          <a:lnTo>
                            <a:pt x="47" y="48"/>
                          </a:lnTo>
                          <a:lnTo>
                            <a:pt x="39" y="52"/>
                          </a:lnTo>
                          <a:lnTo>
                            <a:pt x="39" y="52"/>
                          </a:lnTo>
                          <a:lnTo>
                            <a:pt x="37" y="49"/>
                          </a:lnTo>
                          <a:lnTo>
                            <a:pt x="37" y="45"/>
                          </a:lnTo>
                          <a:lnTo>
                            <a:pt x="37" y="45"/>
                          </a:lnTo>
                          <a:lnTo>
                            <a:pt x="37" y="43"/>
                          </a:lnTo>
                          <a:lnTo>
                            <a:pt x="39" y="40"/>
                          </a:lnTo>
                          <a:lnTo>
                            <a:pt x="46" y="35"/>
                          </a:lnTo>
                          <a:lnTo>
                            <a:pt x="58" y="31"/>
                          </a:lnTo>
                          <a:lnTo>
                            <a:pt x="73" y="27"/>
                          </a:lnTo>
                          <a:lnTo>
                            <a:pt x="92" y="22"/>
                          </a:lnTo>
                          <a:lnTo>
                            <a:pt x="113" y="20"/>
                          </a:lnTo>
                          <a:lnTo>
                            <a:pt x="136" y="18"/>
                          </a:lnTo>
                          <a:lnTo>
                            <a:pt x="162" y="18"/>
                          </a:lnTo>
                          <a:lnTo>
                            <a:pt x="162"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301" fontAlgn="auto">
                        <a:spcBef>
                          <a:spcPts val="0"/>
                        </a:spcBef>
                        <a:spcAft>
                          <a:spcPts val="0"/>
                        </a:spcAft>
                      </a:pPr>
                      <a:endParaRPr lang="en-US" sz="1400" dirty="0">
                        <a:latin typeface="+mn-lt"/>
                      </a:endParaRPr>
                    </a:p>
                  </p:txBody>
                </p:sp>
              </p:grpSp>
              <p:sp>
                <p:nvSpPr>
                  <p:cNvPr id="31" name="Freeform 30"/>
                  <p:cNvSpPr/>
                  <p:nvPr/>
                </p:nvSpPr>
                <p:spPr>
                  <a:xfrm>
                    <a:off x="7728409" y="2094117"/>
                    <a:ext cx="334505" cy="332378"/>
                  </a:xfrm>
                  <a:custGeom>
                    <a:avLst/>
                    <a:gdLst>
                      <a:gd name="connsiteX0" fmla="*/ 193556 w 334505"/>
                      <a:gd name="connsiteY0" fmla="*/ 297912 h 332378"/>
                      <a:gd name="connsiteX1" fmla="*/ 184412 w 334505"/>
                      <a:gd name="connsiteY1" fmla="*/ 307056 h 332378"/>
                      <a:gd name="connsiteX2" fmla="*/ 193556 w 334505"/>
                      <a:gd name="connsiteY2" fmla="*/ 316200 h 332378"/>
                      <a:gd name="connsiteX3" fmla="*/ 294140 w 334505"/>
                      <a:gd name="connsiteY3" fmla="*/ 316200 h 332378"/>
                      <a:gd name="connsiteX4" fmla="*/ 303284 w 334505"/>
                      <a:gd name="connsiteY4" fmla="*/ 307056 h 332378"/>
                      <a:gd name="connsiteX5" fmla="*/ 294140 w 334505"/>
                      <a:gd name="connsiteY5" fmla="*/ 297912 h 332378"/>
                      <a:gd name="connsiteX6" fmla="*/ 69311 w 334505"/>
                      <a:gd name="connsiteY6" fmla="*/ 281736 h 332378"/>
                      <a:gd name="connsiteX7" fmla="*/ 309184 w 334505"/>
                      <a:gd name="connsiteY7" fmla="*/ 281736 h 332378"/>
                      <a:gd name="connsiteX8" fmla="*/ 334505 w 334505"/>
                      <a:gd name="connsiteY8" fmla="*/ 307057 h 332378"/>
                      <a:gd name="connsiteX9" fmla="*/ 334504 w 334505"/>
                      <a:gd name="connsiteY9" fmla="*/ 307057 h 332378"/>
                      <a:gd name="connsiteX10" fmla="*/ 309183 w 334505"/>
                      <a:gd name="connsiteY10" fmla="*/ 332378 h 332378"/>
                      <a:gd name="connsiteX11" fmla="*/ 63821 w 334505"/>
                      <a:gd name="connsiteY11" fmla="*/ 332377 h 332378"/>
                      <a:gd name="connsiteX12" fmla="*/ 69311 w 334505"/>
                      <a:gd name="connsiteY12" fmla="*/ 319122 h 332378"/>
                      <a:gd name="connsiteX13" fmla="*/ 25216 w 334505"/>
                      <a:gd name="connsiteY13" fmla="*/ 0 h 332378"/>
                      <a:gd name="connsiteX14" fmla="*/ 289677 w 334505"/>
                      <a:gd name="connsiteY14" fmla="*/ 0 h 332378"/>
                      <a:gd name="connsiteX15" fmla="*/ 314893 w 334505"/>
                      <a:gd name="connsiteY15" fmla="*/ 25216 h 332378"/>
                      <a:gd name="connsiteX16" fmla="*/ 314893 w 334505"/>
                      <a:gd name="connsiteY16" fmla="*/ 211799 h 332378"/>
                      <a:gd name="connsiteX17" fmla="*/ 289677 w 334505"/>
                      <a:gd name="connsiteY17" fmla="*/ 237015 h 332378"/>
                      <a:gd name="connsiteX18" fmla="*/ 244016 w 334505"/>
                      <a:gd name="connsiteY18" fmla="*/ 237015 h 332378"/>
                      <a:gd name="connsiteX19" fmla="*/ 244016 w 334505"/>
                      <a:gd name="connsiteY19" fmla="*/ 263701 h 332378"/>
                      <a:gd name="connsiteX20" fmla="*/ 70878 w 334505"/>
                      <a:gd name="connsiteY20" fmla="*/ 263701 h 332378"/>
                      <a:gd name="connsiteX21" fmla="*/ 70878 w 334505"/>
                      <a:gd name="connsiteY21" fmla="*/ 237015 h 332378"/>
                      <a:gd name="connsiteX22" fmla="*/ 69311 w 334505"/>
                      <a:gd name="connsiteY22" fmla="*/ 237015 h 332378"/>
                      <a:gd name="connsiteX23" fmla="*/ 69311 w 334505"/>
                      <a:gd name="connsiteY23" fmla="*/ 226683 h 332378"/>
                      <a:gd name="connsiteX24" fmla="*/ 278150 w 334505"/>
                      <a:gd name="connsiteY24" fmla="*/ 226683 h 332378"/>
                      <a:gd name="connsiteX25" fmla="*/ 301167 w 334505"/>
                      <a:gd name="connsiteY25" fmla="*/ 203666 h 332378"/>
                      <a:gd name="connsiteX26" fmla="*/ 301167 w 334505"/>
                      <a:gd name="connsiteY26" fmla="*/ 33350 h 332378"/>
                      <a:gd name="connsiteX27" fmla="*/ 278150 w 334505"/>
                      <a:gd name="connsiteY27" fmla="*/ 10333 h 332378"/>
                      <a:gd name="connsiteX28" fmla="*/ 36744 w 334505"/>
                      <a:gd name="connsiteY28" fmla="*/ 10333 h 332378"/>
                      <a:gd name="connsiteX29" fmla="*/ 13727 w 334505"/>
                      <a:gd name="connsiteY29" fmla="*/ 33350 h 332378"/>
                      <a:gd name="connsiteX30" fmla="*/ 13727 w 334505"/>
                      <a:gd name="connsiteY30" fmla="*/ 99686 h 332378"/>
                      <a:gd name="connsiteX31" fmla="*/ 0 w 334505"/>
                      <a:gd name="connsiteY31" fmla="*/ 99686 h 332378"/>
                      <a:gd name="connsiteX32" fmla="*/ 0 w 334505"/>
                      <a:gd name="connsiteY32" fmla="*/ 25216 h 332378"/>
                      <a:gd name="connsiteX33" fmla="*/ 25216 w 334505"/>
                      <a:gd name="connsiteY33" fmla="*/ 0 h 33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4505" h="332378">
                        <a:moveTo>
                          <a:pt x="193556" y="297912"/>
                        </a:moveTo>
                        <a:cubicBezTo>
                          <a:pt x="188506" y="297912"/>
                          <a:pt x="184412" y="302006"/>
                          <a:pt x="184412" y="307056"/>
                        </a:cubicBezTo>
                        <a:cubicBezTo>
                          <a:pt x="184412" y="312106"/>
                          <a:pt x="188506" y="316200"/>
                          <a:pt x="193556" y="316200"/>
                        </a:cubicBezTo>
                        <a:lnTo>
                          <a:pt x="294140" y="316200"/>
                        </a:lnTo>
                        <a:cubicBezTo>
                          <a:pt x="299190" y="316200"/>
                          <a:pt x="303284" y="312106"/>
                          <a:pt x="303284" y="307056"/>
                        </a:cubicBezTo>
                        <a:cubicBezTo>
                          <a:pt x="303284" y="302006"/>
                          <a:pt x="299190" y="297912"/>
                          <a:pt x="294140" y="297912"/>
                        </a:cubicBezTo>
                        <a:close/>
                        <a:moveTo>
                          <a:pt x="69311" y="281736"/>
                        </a:moveTo>
                        <a:lnTo>
                          <a:pt x="309184" y="281736"/>
                        </a:lnTo>
                        <a:cubicBezTo>
                          <a:pt x="323168" y="281736"/>
                          <a:pt x="334505" y="293073"/>
                          <a:pt x="334505" y="307057"/>
                        </a:cubicBezTo>
                        <a:lnTo>
                          <a:pt x="334504" y="307057"/>
                        </a:lnTo>
                        <a:cubicBezTo>
                          <a:pt x="334504" y="321041"/>
                          <a:pt x="323167" y="332378"/>
                          <a:pt x="309183" y="332378"/>
                        </a:cubicBezTo>
                        <a:lnTo>
                          <a:pt x="63821" y="332377"/>
                        </a:lnTo>
                        <a:lnTo>
                          <a:pt x="69311" y="319122"/>
                        </a:lnTo>
                        <a:close/>
                        <a:moveTo>
                          <a:pt x="25216" y="0"/>
                        </a:moveTo>
                        <a:lnTo>
                          <a:pt x="289677" y="0"/>
                        </a:lnTo>
                        <a:cubicBezTo>
                          <a:pt x="303603" y="0"/>
                          <a:pt x="314893" y="11290"/>
                          <a:pt x="314893" y="25216"/>
                        </a:cubicBezTo>
                        <a:lnTo>
                          <a:pt x="314893" y="211799"/>
                        </a:lnTo>
                        <a:cubicBezTo>
                          <a:pt x="314893" y="225725"/>
                          <a:pt x="303603" y="237015"/>
                          <a:pt x="289677" y="237015"/>
                        </a:cubicBezTo>
                        <a:lnTo>
                          <a:pt x="244016" y="237015"/>
                        </a:lnTo>
                        <a:lnTo>
                          <a:pt x="244016" y="263701"/>
                        </a:lnTo>
                        <a:lnTo>
                          <a:pt x="70878" y="263701"/>
                        </a:lnTo>
                        <a:lnTo>
                          <a:pt x="70878" y="237015"/>
                        </a:lnTo>
                        <a:lnTo>
                          <a:pt x="69311" y="237015"/>
                        </a:lnTo>
                        <a:lnTo>
                          <a:pt x="69311" y="226683"/>
                        </a:lnTo>
                        <a:lnTo>
                          <a:pt x="278150" y="226683"/>
                        </a:lnTo>
                        <a:cubicBezTo>
                          <a:pt x="290862" y="226683"/>
                          <a:pt x="301167" y="216378"/>
                          <a:pt x="301167" y="203666"/>
                        </a:cubicBezTo>
                        <a:lnTo>
                          <a:pt x="301167" y="33350"/>
                        </a:lnTo>
                        <a:cubicBezTo>
                          <a:pt x="301167" y="20638"/>
                          <a:pt x="290862" y="10333"/>
                          <a:pt x="278150" y="10333"/>
                        </a:cubicBezTo>
                        <a:lnTo>
                          <a:pt x="36744" y="10333"/>
                        </a:lnTo>
                        <a:cubicBezTo>
                          <a:pt x="24032" y="10333"/>
                          <a:pt x="13727" y="20638"/>
                          <a:pt x="13727" y="33350"/>
                        </a:cubicBezTo>
                        <a:lnTo>
                          <a:pt x="13727" y="99686"/>
                        </a:lnTo>
                        <a:lnTo>
                          <a:pt x="0" y="99686"/>
                        </a:lnTo>
                        <a:lnTo>
                          <a:pt x="0" y="25216"/>
                        </a:lnTo>
                        <a:cubicBezTo>
                          <a:pt x="0" y="11290"/>
                          <a:pt x="11290" y="0"/>
                          <a:pt x="2521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auto">
                      <a:spcBef>
                        <a:spcPts val="0"/>
                      </a:spcBef>
                      <a:spcAft>
                        <a:spcPts val="0"/>
                      </a:spcAft>
                    </a:pPr>
                    <a:endParaRPr lang="en-US" sz="1400" dirty="0">
                      <a:solidFill>
                        <a:schemeClr val="tx1"/>
                      </a:solidFill>
                    </a:endParaRPr>
                  </a:p>
                </p:txBody>
              </p:sp>
              <p:sp>
                <p:nvSpPr>
                  <p:cNvPr id="32" name="Freeform 31"/>
                  <p:cNvSpPr/>
                  <p:nvPr/>
                </p:nvSpPr>
                <p:spPr>
                  <a:xfrm>
                    <a:off x="7693653" y="2057400"/>
                    <a:ext cx="404978" cy="424652"/>
                  </a:xfrm>
                  <a:custGeom>
                    <a:avLst/>
                    <a:gdLst>
                      <a:gd name="connsiteX0" fmla="*/ 67498 w 404978"/>
                      <a:gd name="connsiteY0" fmla="*/ 0 h 424652"/>
                      <a:gd name="connsiteX1" fmla="*/ 337480 w 404978"/>
                      <a:gd name="connsiteY1" fmla="*/ 0 h 424652"/>
                      <a:gd name="connsiteX2" fmla="*/ 404978 w 404978"/>
                      <a:gd name="connsiteY2" fmla="*/ 67498 h 424652"/>
                      <a:gd name="connsiteX3" fmla="*/ 404978 w 404978"/>
                      <a:gd name="connsiteY3" fmla="*/ 357154 h 424652"/>
                      <a:gd name="connsiteX4" fmla="*/ 337480 w 404978"/>
                      <a:gd name="connsiteY4" fmla="*/ 424652 h 424652"/>
                      <a:gd name="connsiteX5" fmla="*/ 67498 w 404978"/>
                      <a:gd name="connsiteY5" fmla="*/ 424652 h 424652"/>
                      <a:gd name="connsiteX6" fmla="*/ 41225 w 404978"/>
                      <a:gd name="connsiteY6" fmla="*/ 419348 h 424652"/>
                      <a:gd name="connsiteX7" fmla="*/ 20927 w 404978"/>
                      <a:gd name="connsiteY7" fmla="*/ 405662 h 424652"/>
                      <a:gd name="connsiteX8" fmla="*/ 52704 w 404978"/>
                      <a:gd name="connsiteY8" fmla="*/ 405662 h 424652"/>
                      <a:gd name="connsiteX9" fmla="*/ 101949 w 404978"/>
                      <a:gd name="connsiteY9" fmla="*/ 356417 h 424652"/>
                      <a:gd name="connsiteX10" fmla="*/ 101949 w 404978"/>
                      <a:gd name="connsiteY10" fmla="*/ 186226 h 424652"/>
                      <a:gd name="connsiteX11" fmla="*/ 52704 w 404978"/>
                      <a:gd name="connsiteY11" fmla="*/ 136981 h 424652"/>
                      <a:gd name="connsiteX12" fmla="*/ 0 w 404978"/>
                      <a:gd name="connsiteY12" fmla="*/ 136981 h 424652"/>
                      <a:gd name="connsiteX13" fmla="*/ 0 w 404978"/>
                      <a:gd name="connsiteY13" fmla="*/ 67498 h 424652"/>
                      <a:gd name="connsiteX14" fmla="*/ 67498 w 404978"/>
                      <a:gd name="connsiteY14" fmla="*/ 0 h 424652"/>
                      <a:gd name="connsiteX0" fmla="*/ 101949 w 404978"/>
                      <a:gd name="connsiteY0" fmla="*/ 186226 h 424652"/>
                      <a:gd name="connsiteX1" fmla="*/ 52704 w 404978"/>
                      <a:gd name="connsiteY1" fmla="*/ 136981 h 424652"/>
                      <a:gd name="connsiteX2" fmla="*/ 0 w 404978"/>
                      <a:gd name="connsiteY2" fmla="*/ 136981 h 424652"/>
                      <a:gd name="connsiteX3" fmla="*/ 0 w 404978"/>
                      <a:gd name="connsiteY3" fmla="*/ 67498 h 424652"/>
                      <a:gd name="connsiteX4" fmla="*/ 67498 w 404978"/>
                      <a:gd name="connsiteY4" fmla="*/ 0 h 424652"/>
                      <a:gd name="connsiteX5" fmla="*/ 337480 w 404978"/>
                      <a:gd name="connsiteY5" fmla="*/ 0 h 424652"/>
                      <a:gd name="connsiteX6" fmla="*/ 404978 w 404978"/>
                      <a:gd name="connsiteY6" fmla="*/ 67498 h 424652"/>
                      <a:gd name="connsiteX7" fmla="*/ 404978 w 404978"/>
                      <a:gd name="connsiteY7" fmla="*/ 357154 h 424652"/>
                      <a:gd name="connsiteX8" fmla="*/ 337480 w 404978"/>
                      <a:gd name="connsiteY8" fmla="*/ 424652 h 424652"/>
                      <a:gd name="connsiteX9" fmla="*/ 67498 w 404978"/>
                      <a:gd name="connsiteY9" fmla="*/ 424652 h 424652"/>
                      <a:gd name="connsiteX10" fmla="*/ 41225 w 404978"/>
                      <a:gd name="connsiteY10" fmla="*/ 419348 h 424652"/>
                      <a:gd name="connsiteX11" fmla="*/ 20927 w 404978"/>
                      <a:gd name="connsiteY11" fmla="*/ 405662 h 424652"/>
                      <a:gd name="connsiteX12" fmla="*/ 52704 w 404978"/>
                      <a:gd name="connsiteY12" fmla="*/ 405662 h 424652"/>
                      <a:gd name="connsiteX13" fmla="*/ 101949 w 404978"/>
                      <a:gd name="connsiteY13" fmla="*/ 356417 h 424652"/>
                      <a:gd name="connsiteX14" fmla="*/ 193389 w 404978"/>
                      <a:gd name="connsiteY14" fmla="*/ 277666 h 424652"/>
                      <a:gd name="connsiteX0" fmla="*/ 52704 w 404978"/>
                      <a:gd name="connsiteY0" fmla="*/ 136981 h 424652"/>
                      <a:gd name="connsiteX1" fmla="*/ 0 w 404978"/>
                      <a:gd name="connsiteY1" fmla="*/ 136981 h 424652"/>
                      <a:gd name="connsiteX2" fmla="*/ 0 w 404978"/>
                      <a:gd name="connsiteY2" fmla="*/ 67498 h 424652"/>
                      <a:gd name="connsiteX3" fmla="*/ 67498 w 404978"/>
                      <a:gd name="connsiteY3" fmla="*/ 0 h 424652"/>
                      <a:gd name="connsiteX4" fmla="*/ 337480 w 404978"/>
                      <a:gd name="connsiteY4" fmla="*/ 0 h 424652"/>
                      <a:gd name="connsiteX5" fmla="*/ 404978 w 404978"/>
                      <a:gd name="connsiteY5" fmla="*/ 67498 h 424652"/>
                      <a:gd name="connsiteX6" fmla="*/ 404978 w 404978"/>
                      <a:gd name="connsiteY6" fmla="*/ 357154 h 424652"/>
                      <a:gd name="connsiteX7" fmla="*/ 337480 w 404978"/>
                      <a:gd name="connsiteY7" fmla="*/ 424652 h 424652"/>
                      <a:gd name="connsiteX8" fmla="*/ 67498 w 404978"/>
                      <a:gd name="connsiteY8" fmla="*/ 424652 h 424652"/>
                      <a:gd name="connsiteX9" fmla="*/ 41225 w 404978"/>
                      <a:gd name="connsiteY9" fmla="*/ 419348 h 424652"/>
                      <a:gd name="connsiteX10" fmla="*/ 20927 w 404978"/>
                      <a:gd name="connsiteY10" fmla="*/ 405662 h 424652"/>
                      <a:gd name="connsiteX11" fmla="*/ 52704 w 404978"/>
                      <a:gd name="connsiteY11" fmla="*/ 405662 h 424652"/>
                      <a:gd name="connsiteX12" fmla="*/ 101949 w 404978"/>
                      <a:gd name="connsiteY12" fmla="*/ 356417 h 424652"/>
                      <a:gd name="connsiteX13" fmla="*/ 193389 w 404978"/>
                      <a:gd name="connsiteY13" fmla="*/ 277666 h 424652"/>
                      <a:gd name="connsiteX0" fmla="*/ 52704 w 404978"/>
                      <a:gd name="connsiteY0" fmla="*/ 136981 h 424652"/>
                      <a:gd name="connsiteX1" fmla="*/ 0 w 404978"/>
                      <a:gd name="connsiteY1" fmla="*/ 136981 h 424652"/>
                      <a:gd name="connsiteX2" fmla="*/ 0 w 404978"/>
                      <a:gd name="connsiteY2" fmla="*/ 67498 h 424652"/>
                      <a:gd name="connsiteX3" fmla="*/ 67498 w 404978"/>
                      <a:gd name="connsiteY3" fmla="*/ 0 h 424652"/>
                      <a:gd name="connsiteX4" fmla="*/ 337480 w 404978"/>
                      <a:gd name="connsiteY4" fmla="*/ 0 h 424652"/>
                      <a:gd name="connsiteX5" fmla="*/ 404978 w 404978"/>
                      <a:gd name="connsiteY5" fmla="*/ 67498 h 424652"/>
                      <a:gd name="connsiteX6" fmla="*/ 404978 w 404978"/>
                      <a:gd name="connsiteY6" fmla="*/ 357154 h 424652"/>
                      <a:gd name="connsiteX7" fmla="*/ 337480 w 404978"/>
                      <a:gd name="connsiteY7" fmla="*/ 424652 h 424652"/>
                      <a:gd name="connsiteX8" fmla="*/ 67498 w 404978"/>
                      <a:gd name="connsiteY8" fmla="*/ 424652 h 424652"/>
                      <a:gd name="connsiteX9" fmla="*/ 41225 w 404978"/>
                      <a:gd name="connsiteY9" fmla="*/ 419348 h 424652"/>
                      <a:gd name="connsiteX10" fmla="*/ 20927 w 404978"/>
                      <a:gd name="connsiteY10" fmla="*/ 405662 h 424652"/>
                      <a:gd name="connsiteX11" fmla="*/ 52704 w 404978"/>
                      <a:gd name="connsiteY11" fmla="*/ 405662 h 424652"/>
                      <a:gd name="connsiteX12" fmla="*/ 101949 w 404978"/>
                      <a:gd name="connsiteY12" fmla="*/ 356417 h 424652"/>
                      <a:gd name="connsiteX0" fmla="*/ 52704 w 404978"/>
                      <a:gd name="connsiteY0" fmla="*/ 136981 h 424652"/>
                      <a:gd name="connsiteX1" fmla="*/ 0 w 404978"/>
                      <a:gd name="connsiteY1" fmla="*/ 136981 h 424652"/>
                      <a:gd name="connsiteX2" fmla="*/ 0 w 404978"/>
                      <a:gd name="connsiteY2" fmla="*/ 67498 h 424652"/>
                      <a:gd name="connsiteX3" fmla="*/ 67498 w 404978"/>
                      <a:gd name="connsiteY3" fmla="*/ 0 h 424652"/>
                      <a:gd name="connsiteX4" fmla="*/ 337480 w 404978"/>
                      <a:gd name="connsiteY4" fmla="*/ 0 h 424652"/>
                      <a:gd name="connsiteX5" fmla="*/ 404978 w 404978"/>
                      <a:gd name="connsiteY5" fmla="*/ 67498 h 424652"/>
                      <a:gd name="connsiteX6" fmla="*/ 404978 w 404978"/>
                      <a:gd name="connsiteY6" fmla="*/ 357154 h 424652"/>
                      <a:gd name="connsiteX7" fmla="*/ 337480 w 404978"/>
                      <a:gd name="connsiteY7" fmla="*/ 424652 h 424652"/>
                      <a:gd name="connsiteX8" fmla="*/ 67498 w 404978"/>
                      <a:gd name="connsiteY8" fmla="*/ 424652 h 424652"/>
                      <a:gd name="connsiteX9" fmla="*/ 41225 w 404978"/>
                      <a:gd name="connsiteY9" fmla="*/ 419348 h 424652"/>
                      <a:gd name="connsiteX10" fmla="*/ 20927 w 404978"/>
                      <a:gd name="connsiteY10" fmla="*/ 405662 h 424652"/>
                      <a:gd name="connsiteX11" fmla="*/ 52704 w 404978"/>
                      <a:gd name="connsiteY11" fmla="*/ 405662 h 424652"/>
                      <a:gd name="connsiteX0" fmla="*/ 52704 w 404978"/>
                      <a:gd name="connsiteY0" fmla="*/ 136981 h 424652"/>
                      <a:gd name="connsiteX1" fmla="*/ 0 w 404978"/>
                      <a:gd name="connsiteY1" fmla="*/ 136981 h 424652"/>
                      <a:gd name="connsiteX2" fmla="*/ 0 w 404978"/>
                      <a:gd name="connsiteY2" fmla="*/ 67498 h 424652"/>
                      <a:gd name="connsiteX3" fmla="*/ 67498 w 404978"/>
                      <a:gd name="connsiteY3" fmla="*/ 0 h 424652"/>
                      <a:gd name="connsiteX4" fmla="*/ 337480 w 404978"/>
                      <a:gd name="connsiteY4" fmla="*/ 0 h 424652"/>
                      <a:gd name="connsiteX5" fmla="*/ 404978 w 404978"/>
                      <a:gd name="connsiteY5" fmla="*/ 67498 h 424652"/>
                      <a:gd name="connsiteX6" fmla="*/ 404978 w 404978"/>
                      <a:gd name="connsiteY6" fmla="*/ 357154 h 424652"/>
                      <a:gd name="connsiteX7" fmla="*/ 337480 w 404978"/>
                      <a:gd name="connsiteY7" fmla="*/ 424652 h 424652"/>
                      <a:gd name="connsiteX8" fmla="*/ 67498 w 404978"/>
                      <a:gd name="connsiteY8" fmla="*/ 424652 h 424652"/>
                      <a:gd name="connsiteX9" fmla="*/ 41225 w 404978"/>
                      <a:gd name="connsiteY9" fmla="*/ 419348 h 424652"/>
                      <a:gd name="connsiteX10" fmla="*/ 20927 w 404978"/>
                      <a:gd name="connsiteY10" fmla="*/ 405662 h 424652"/>
                      <a:gd name="connsiteX0" fmla="*/ 0 w 404978"/>
                      <a:gd name="connsiteY0" fmla="*/ 136981 h 424652"/>
                      <a:gd name="connsiteX1" fmla="*/ 0 w 404978"/>
                      <a:gd name="connsiteY1" fmla="*/ 67498 h 424652"/>
                      <a:gd name="connsiteX2" fmla="*/ 67498 w 404978"/>
                      <a:gd name="connsiteY2" fmla="*/ 0 h 424652"/>
                      <a:gd name="connsiteX3" fmla="*/ 337480 w 404978"/>
                      <a:gd name="connsiteY3" fmla="*/ 0 h 424652"/>
                      <a:gd name="connsiteX4" fmla="*/ 404978 w 404978"/>
                      <a:gd name="connsiteY4" fmla="*/ 67498 h 424652"/>
                      <a:gd name="connsiteX5" fmla="*/ 404978 w 404978"/>
                      <a:gd name="connsiteY5" fmla="*/ 357154 h 424652"/>
                      <a:gd name="connsiteX6" fmla="*/ 337480 w 404978"/>
                      <a:gd name="connsiteY6" fmla="*/ 424652 h 424652"/>
                      <a:gd name="connsiteX7" fmla="*/ 67498 w 404978"/>
                      <a:gd name="connsiteY7" fmla="*/ 424652 h 424652"/>
                      <a:gd name="connsiteX8" fmla="*/ 41225 w 404978"/>
                      <a:gd name="connsiteY8" fmla="*/ 419348 h 424652"/>
                      <a:gd name="connsiteX9" fmla="*/ 20927 w 404978"/>
                      <a:gd name="connsiteY9" fmla="*/ 405662 h 42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978" h="424652">
                        <a:moveTo>
                          <a:pt x="0" y="136981"/>
                        </a:moveTo>
                        <a:lnTo>
                          <a:pt x="0" y="67498"/>
                        </a:lnTo>
                        <a:cubicBezTo>
                          <a:pt x="0" y="30220"/>
                          <a:pt x="30220" y="0"/>
                          <a:pt x="67498" y="0"/>
                        </a:cubicBezTo>
                        <a:lnTo>
                          <a:pt x="337480" y="0"/>
                        </a:lnTo>
                        <a:cubicBezTo>
                          <a:pt x="374758" y="0"/>
                          <a:pt x="404978" y="30220"/>
                          <a:pt x="404978" y="67498"/>
                        </a:cubicBezTo>
                        <a:lnTo>
                          <a:pt x="404978" y="357154"/>
                        </a:lnTo>
                        <a:cubicBezTo>
                          <a:pt x="404978" y="394432"/>
                          <a:pt x="374758" y="424652"/>
                          <a:pt x="337480" y="424652"/>
                        </a:cubicBezTo>
                        <a:lnTo>
                          <a:pt x="67498" y="424652"/>
                        </a:lnTo>
                        <a:cubicBezTo>
                          <a:pt x="58179" y="424652"/>
                          <a:pt x="49300" y="422763"/>
                          <a:pt x="41225" y="419348"/>
                        </a:cubicBezTo>
                        <a:lnTo>
                          <a:pt x="20927" y="405662"/>
                        </a:lnTo>
                      </a:path>
                    </a:pathLst>
                  </a:custGeom>
                  <a:noFill/>
                  <a:ln w="95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auto">
                      <a:spcBef>
                        <a:spcPts val="0"/>
                      </a:spcBef>
                      <a:spcAft>
                        <a:spcPts val="0"/>
                      </a:spcAft>
                    </a:pPr>
                    <a:endParaRPr lang="en-US" sz="1400" dirty="0">
                      <a:solidFill>
                        <a:schemeClr val="tx1"/>
                      </a:solidFill>
                    </a:endParaRPr>
                  </a:p>
                </p:txBody>
              </p:sp>
            </p:grpSp>
          </p:grpSp>
        </p:grpSp>
        <p:grpSp>
          <p:nvGrpSpPr>
            <p:cNvPr id="15" name="Group 14"/>
            <p:cNvGrpSpPr/>
            <p:nvPr/>
          </p:nvGrpSpPr>
          <p:grpSpPr>
            <a:xfrm>
              <a:off x="7784094" y="4420611"/>
              <a:ext cx="1383286" cy="894861"/>
              <a:chOff x="6339612" y="3472638"/>
              <a:chExt cx="1291707" cy="894861"/>
            </a:xfrm>
          </p:grpSpPr>
          <p:sp>
            <p:nvSpPr>
              <p:cNvPr id="16" name="Rectangle 15"/>
              <p:cNvSpPr/>
              <p:nvPr/>
            </p:nvSpPr>
            <p:spPr>
              <a:xfrm>
                <a:off x="6339612" y="4059723"/>
                <a:ext cx="1291707" cy="307776"/>
              </a:xfrm>
              <a:prstGeom prst="rect">
                <a:avLst/>
              </a:prstGeom>
              <a:noFill/>
            </p:spPr>
            <p:txBody>
              <a:bodyPr wrap="none">
                <a:spAutoFit/>
              </a:bodyPr>
              <a:lstStyle/>
              <a:p>
                <a:pPr algn="ctr" defTabSz="685732" fontAlgn="auto">
                  <a:spcBef>
                    <a:spcPts val="0"/>
                  </a:spcBef>
                  <a:spcAft>
                    <a:spcPts val="0"/>
                  </a:spcAft>
                </a:pPr>
                <a:r>
                  <a:rPr lang="en-US" sz="900" dirty="0">
                    <a:latin typeface="+mn-lt"/>
                    <a:ea typeface="+mn-ea"/>
                    <a:cs typeface="+mn-cs"/>
                  </a:rPr>
                  <a:t>Network servers</a:t>
                </a:r>
              </a:p>
            </p:txBody>
          </p:sp>
          <p:grpSp>
            <p:nvGrpSpPr>
              <p:cNvPr id="17" name="Group 16"/>
              <p:cNvGrpSpPr/>
              <p:nvPr/>
            </p:nvGrpSpPr>
            <p:grpSpPr>
              <a:xfrm>
                <a:off x="6705164" y="3472638"/>
                <a:ext cx="563550" cy="603504"/>
                <a:chOff x="6705164" y="3472638"/>
                <a:chExt cx="563550" cy="603504"/>
              </a:xfrm>
            </p:grpSpPr>
            <p:sp>
              <p:nvSpPr>
                <p:cNvPr id="18" name="Donut 17"/>
                <p:cNvSpPr/>
                <p:nvPr/>
              </p:nvSpPr>
              <p:spPr>
                <a:xfrm>
                  <a:off x="6705164" y="3472638"/>
                  <a:ext cx="563550" cy="603504"/>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grpSp>
              <p:nvGrpSpPr>
                <p:cNvPr id="19" name="Group 18"/>
                <p:cNvGrpSpPr/>
                <p:nvPr/>
              </p:nvGrpSpPr>
              <p:grpSpPr>
                <a:xfrm>
                  <a:off x="6859112" y="3599932"/>
                  <a:ext cx="250640" cy="313528"/>
                  <a:chOff x="5097463" y="-157163"/>
                  <a:chExt cx="436563" cy="546100"/>
                </a:xfrm>
              </p:grpSpPr>
              <p:sp>
                <p:nvSpPr>
                  <p:cNvPr id="20" name="Freeform 135"/>
                  <p:cNvSpPr>
                    <a:spLocks noEditPoints="1"/>
                  </p:cNvSpPr>
                  <p:nvPr/>
                </p:nvSpPr>
                <p:spPr bwMode="auto">
                  <a:xfrm>
                    <a:off x="5137150" y="-115888"/>
                    <a:ext cx="357188" cy="73025"/>
                  </a:xfrm>
                  <a:custGeom>
                    <a:avLst/>
                    <a:gdLst>
                      <a:gd name="T0" fmla="*/ 428 w 451"/>
                      <a:gd name="T1" fmla="*/ 0 h 93"/>
                      <a:gd name="T2" fmla="*/ 437 w 451"/>
                      <a:gd name="T3" fmla="*/ 3 h 93"/>
                      <a:gd name="T4" fmla="*/ 447 w 451"/>
                      <a:gd name="T5" fmla="*/ 11 h 93"/>
                      <a:gd name="T6" fmla="*/ 449 w 451"/>
                      <a:gd name="T7" fmla="*/ 18 h 93"/>
                      <a:gd name="T8" fmla="*/ 451 w 451"/>
                      <a:gd name="T9" fmla="*/ 72 h 93"/>
                      <a:gd name="T10" fmla="*/ 449 w 451"/>
                      <a:gd name="T11" fmla="*/ 76 h 93"/>
                      <a:gd name="T12" fmla="*/ 444 w 451"/>
                      <a:gd name="T13" fmla="*/ 88 h 93"/>
                      <a:gd name="T14" fmla="*/ 433 w 451"/>
                      <a:gd name="T15" fmla="*/ 93 h 93"/>
                      <a:gd name="T16" fmla="*/ 22 w 451"/>
                      <a:gd name="T17" fmla="*/ 93 h 93"/>
                      <a:gd name="T18" fmla="*/ 18 w 451"/>
                      <a:gd name="T19" fmla="*/ 93 h 93"/>
                      <a:gd name="T20" fmla="*/ 7 w 451"/>
                      <a:gd name="T21" fmla="*/ 88 h 93"/>
                      <a:gd name="T22" fmla="*/ 0 w 451"/>
                      <a:gd name="T23" fmla="*/ 76 h 93"/>
                      <a:gd name="T24" fmla="*/ 0 w 451"/>
                      <a:gd name="T25" fmla="*/ 23 h 93"/>
                      <a:gd name="T26" fmla="*/ 0 w 451"/>
                      <a:gd name="T27" fmla="*/ 18 h 93"/>
                      <a:gd name="T28" fmla="*/ 7 w 451"/>
                      <a:gd name="T29" fmla="*/ 7 h 93"/>
                      <a:gd name="T30" fmla="*/ 18 w 451"/>
                      <a:gd name="T31" fmla="*/ 2 h 93"/>
                      <a:gd name="T32" fmla="*/ 428 w 451"/>
                      <a:gd name="T33" fmla="*/ 0 h 93"/>
                      <a:gd name="T34" fmla="*/ 219 w 451"/>
                      <a:gd name="T35" fmla="*/ 39 h 93"/>
                      <a:gd name="T36" fmla="*/ 211 w 451"/>
                      <a:gd name="T37" fmla="*/ 42 h 93"/>
                      <a:gd name="T38" fmla="*/ 208 w 451"/>
                      <a:gd name="T39" fmla="*/ 50 h 93"/>
                      <a:gd name="T40" fmla="*/ 208 w 451"/>
                      <a:gd name="T41" fmla="*/ 54 h 93"/>
                      <a:gd name="T42" fmla="*/ 215 w 451"/>
                      <a:gd name="T43" fmla="*/ 60 h 93"/>
                      <a:gd name="T44" fmla="*/ 391 w 451"/>
                      <a:gd name="T45" fmla="*/ 61 h 93"/>
                      <a:gd name="T46" fmla="*/ 395 w 451"/>
                      <a:gd name="T47" fmla="*/ 60 h 93"/>
                      <a:gd name="T48" fmla="*/ 401 w 451"/>
                      <a:gd name="T49" fmla="*/ 54 h 93"/>
                      <a:gd name="T50" fmla="*/ 402 w 451"/>
                      <a:gd name="T51" fmla="*/ 50 h 93"/>
                      <a:gd name="T52" fmla="*/ 400 w 451"/>
                      <a:gd name="T53" fmla="*/ 42 h 93"/>
                      <a:gd name="T54" fmla="*/ 391 w 451"/>
                      <a:gd name="T55" fmla="*/ 39 h 93"/>
                      <a:gd name="T56" fmla="*/ 57 w 451"/>
                      <a:gd name="T57" fmla="*/ 39 h 93"/>
                      <a:gd name="T58" fmla="*/ 53 w 451"/>
                      <a:gd name="T59" fmla="*/ 39 h 93"/>
                      <a:gd name="T60" fmla="*/ 48 w 451"/>
                      <a:gd name="T61" fmla="*/ 46 h 93"/>
                      <a:gd name="T62" fmla="*/ 46 w 451"/>
                      <a:gd name="T63" fmla="*/ 50 h 93"/>
                      <a:gd name="T64" fmla="*/ 50 w 451"/>
                      <a:gd name="T65" fmla="*/ 57 h 93"/>
                      <a:gd name="T66" fmla="*/ 57 w 451"/>
                      <a:gd name="T67" fmla="*/ 61 h 93"/>
                      <a:gd name="T68" fmla="*/ 62 w 451"/>
                      <a:gd name="T69" fmla="*/ 60 h 93"/>
                      <a:gd name="T70" fmla="*/ 68 w 451"/>
                      <a:gd name="T71" fmla="*/ 54 h 93"/>
                      <a:gd name="T72" fmla="*/ 68 w 451"/>
                      <a:gd name="T73" fmla="*/ 50 h 93"/>
                      <a:gd name="T74" fmla="*/ 65 w 451"/>
                      <a:gd name="T75" fmla="*/ 42 h 93"/>
                      <a:gd name="T76" fmla="*/ 57 w 451"/>
                      <a:gd name="T77"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2"/>
                        </a:lnTo>
                        <a:lnTo>
                          <a:pt x="437" y="3"/>
                        </a:lnTo>
                        <a:lnTo>
                          <a:pt x="444" y="7"/>
                        </a:lnTo>
                        <a:lnTo>
                          <a:pt x="447" y="11"/>
                        </a:lnTo>
                        <a:lnTo>
                          <a:pt x="448" y="14"/>
                        </a:lnTo>
                        <a:lnTo>
                          <a:pt x="449" y="18"/>
                        </a:lnTo>
                        <a:lnTo>
                          <a:pt x="451" y="23"/>
                        </a:lnTo>
                        <a:lnTo>
                          <a:pt x="451" y="72"/>
                        </a:lnTo>
                        <a:lnTo>
                          <a:pt x="451" y="72"/>
                        </a:lnTo>
                        <a:lnTo>
                          <a:pt x="449" y="76"/>
                        </a:lnTo>
                        <a:lnTo>
                          <a:pt x="448" y="80"/>
                        </a:lnTo>
                        <a:lnTo>
                          <a:pt x="444" y="88"/>
                        </a:lnTo>
                        <a:lnTo>
                          <a:pt x="437" y="92"/>
                        </a:lnTo>
                        <a:lnTo>
                          <a:pt x="433" y="93"/>
                        </a:lnTo>
                        <a:lnTo>
                          <a:pt x="428" y="93"/>
                        </a:lnTo>
                        <a:lnTo>
                          <a:pt x="22" y="93"/>
                        </a:lnTo>
                        <a:lnTo>
                          <a:pt x="22" y="93"/>
                        </a:lnTo>
                        <a:lnTo>
                          <a:pt x="18" y="93"/>
                        </a:lnTo>
                        <a:lnTo>
                          <a:pt x="14" y="92"/>
                        </a:lnTo>
                        <a:lnTo>
                          <a:pt x="7" y="88"/>
                        </a:lnTo>
                        <a:lnTo>
                          <a:pt x="2" y="80"/>
                        </a:lnTo>
                        <a:lnTo>
                          <a:pt x="0" y="76"/>
                        </a:lnTo>
                        <a:lnTo>
                          <a:pt x="0" y="72"/>
                        </a:lnTo>
                        <a:lnTo>
                          <a:pt x="0" y="23"/>
                        </a:lnTo>
                        <a:lnTo>
                          <a:pt x="0" y="23"/>
                        </a:lnTo>
                        <a:lnTo>
                          <a:pt x="0" y="18"/>
                        </a:lnTo>
                        <a:lnTo>
                          <a:pt x="2" y="14"/>
                        </a:lnTo>
                        <a:lnTo>
                          <a:pt x="7" y="7"/>
                        </a:lnTo>
                        <a:lnTo>
                          <a:pt x="14" y="3"/>
                        </a:lnTo>
                        <a:lnTo>
                          <a:pt x="18" y="2"/>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7"/>
                        </a:lnTo>
                        <a:lnTo>
                          <a:pt x="215" y="60"/>
                        </a:lnTo>
                        <a:lnTo>
                          <a:pt x="219" y="61"/>
                        </a:lnTo>
                        <a:lnTo>
                          <a:pt x="391" y="61"/>
                        </a:lnTo>
                        <a:lnTo>
                          <a:pt x="391" y="61"/>
                        </a:lnTo>
                        <a:lnTo>
                          <a:pt x="395" y="60"/>
                        </a:lnTo>
                        <a:lnTo>
                          <a:pt x="400" y="57"/>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60"/>
                        </a:lnTo>
                        <a:lnTo>
                          <a:pt x="57" y="61"/>
                        </a:lnTo>
                        <a:lnTo>
                          <a:pt x="57" y="61"/>
                        </a:lnTo>
                        <a:lnTo>
                          <a:pt x="62" y="60"/>
                        </a:lnTo>
                        <a:lnTo>
                          <a:pt x="65" y="57"/>
                        </a:lnTo>
                        <a:lnTo>
                          <a:pt x="68" y="54"/>
                        </a:lnTo>
                        <a:lnTo>
                          <a:pt x="68" y="50"/>
                        </a:lnTo>
                        <a:lnTo>
                          <a:pt x="68" y="50"/>
                        </a:lnTo>
                        <a:lnTo>
                          <a:pt x="68" y="46"/>
                        </a:lnTo>
                        <a:lnTo>
                          <a:pt x="65" y="42"/>
                        </a:lnTo>
                        <a:lnTo>
                          <a:pt x="62" y="39"/>
                        </a:lnTo>
                        <a:lnTo>
                          <a:pt x="57" y="39"/>
                        </a:lnTo>
                        <a:lnTo>
                          <a:pt x="57" y="3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32" fontAlgn="auto">
                      <a:spcBef>
                        <a:spcPts val="0"/>
                      </a:spcBef>
                      <a:spcAft>
                        <a:spcPts val="0"/>
                      </a:spcAft>
                    </a:pPr>
                    <a:endParaRPr lang="en-US" sz="1400" dirty="0">
                      <a:latin typeface="+mn-lt"/>
                      <a:ea typeface="+mn-ea"/>
                      <a:cs typeface="+mn-cs"/>
                    </a:endParaRPr>
                  </a:p>
                </p:txBody>
              </p:sp>
              <p:sp>
                <p:nvSpPr>
                  <p:cNvPr id="21" name="Freeform 136"/>
                  <p:cNvSpPr>
                    <a:spLocks noEditPoints="1"/>
                  </p:cNvSpPr>
                  <p:nvPr/>
                </p:nvSpPr>
                <p:spPr bwMode="auto">
                  <a:xfrm>
                    <a:off x="5137150" y="-22225"/>
                    <a:ext cx="357188" cy="73025"/>
                  </a:xfrm>
                  <a:custGeom>
                    <a:avLst/>
                    <a:gdLst>
                      <a:gd name="T0" fmla="*/ 428 w 451"/>
                      <a:gd name="T1" fmla="*/ 0 h 93"/>
                      <a:gd name="T2" fmla="*/ 437 w 451"/>
                      <a:gd name="T3" fmla="*/ 3 h 93"/>
                      <a:gd name="T4" fmla="*/ 444 w 451"/>
                      <a:gd name="T5" fmla="*/ 7 h 93"/>
                      <a:gd name="T6" fmla="*/ 448 w 451"/>
                      <a:gd name="T7" fmla="*/ 13 h 93"/>
                      <a:gd name="T8" fmla="*/ 451 w 451"/>
                      <a:gd name="T9" fmla="*/ 23 h 93"/>
                      <a:gd name="T10" fmla="*/ 451 w 451"/>
                      <a:gd name="T11" fmla="*/ 71 h 93"/>
                      <a:gd name="T12" fmla="*/ 448 w 451"/>
                      <a:gd name="T13" fmla="*/ 79 h 93"/>
                      <a:gd name="T14" fmla="*/ 444 w 451"/>
                      <a:gd name="T15" fmla="*/ 88 h 93"/>
                      <a:gd name="T16" fmla="*/ 437 w 451"/>
                      <a:gd name="T17" fmla="*/ 92 h 93"/>
                      <a:gd name="T18" fmla="*/ 428 w 451"/>
                      <a:gd name="T19" fmla="*/ 93 h 93"/>
                      <a:gd name="T20" fmla="*/ 22 w 451"/>
                      <a:gd name="T21" fmla="*/ 93 h 93"/>
                      <a:gd name="T22" fmla="*/ 14 w 451"/>
                      <a:gd name="T23" fmla="*/ 92 h 93"/>
                      <a:gd name="T24" fmla="*/ 2 w 451"/>
                      <a:gd name="T25" fmla="*/ 79 h 93"/>
                      <a:gd name="T26" fmla="*/ 0 w 451"/>
                      <a:gd name="T27" fmla="*/ 71 h 93"/>
                      <a:gd name="T28" fmla="*/ 0 w 451"/>
                      <a:gd name="T29" fmla="*/ 23 h 93"/>
                      <a:gd name="T30" fmla="*/ 2 w 451"/>
                      <a:gd name="T31" fmla="*/ 13 h 93"/>
                      <a:gd name="T32" fmla="*/ 14 w 451"/>
                      <a:gd name="T33" fmla="*/ 3 h 93"/>
                      <a:gd name="T34" fmla="*/ 22 w 451"/>
                      <a:gd name="T35" fmla="*/ 0 h 93"/>
                      <a:gd name="T36" fmla="*/ 219 w 451"/>
                      <a:gd name="T37" fmla="*/ 39 h 93"/>
                      <a:gd name="T38" fmla="*/ 215 w 451"/>
                      <a:gd name="T39" fmla="*/ 39 h 93"/>
                      <a:gd name="T40" fmla="*/ 208 w 451"/>
                      <a:gd name="T41" fmla="*/ 46 h 93"/>
                      <a:gd name="T42" fmla="*/ 208 w 451"/>
                      <a:gd name="T43" fmla="*/ 50 h 93"/>
                      <a:gd name="T44" fmla="*/ 211 w 451"/>
                      <a:gd name="T45" fmla="*/ 58 h 93"/>
                      <a:gd name="T46" fmla="*/ 219 w 451"/>
                      <a:gd name="T47" fmla="*/ 61 h 93"/>
                      <a:gd name="T48" fmla="*/ 391 w 451"/>
                      <a:gd name="T49" fmla="*/ 61 h 93"/>
                      <a:gd name="T50" fmla="*/ 400 w 451"/>
                      <a:gd name="T51" fmla="*/ 58 h 93"/>
                      <a:gd name="T52" fmla="*/ 402 w 451"/>
                      <a:gd name="T53" fmla="*/ 50 h 93"/>
                      <a:gd name="T54" fmla="*/ 401 w 451"/>
                      <a:gd name="T55" fmla="*/ 46 h 93"/>
                      <a:gd name="T56" fmla="*/ 395 w 451"/>
                      <a:gd name="T57" fmla="*/ 39 h 93"/>
                      <a:gd name="T58" fmla="*/ 219 w 451"/>
                      <a:gd name="T59" fmla="*/ 39 h 93"/>
                      <a:gd name="T60" fmla="*/ 57 w 451"/>
                      <a:gd name="T61" fmla="*/ 39 h 93"/>
                      <a:gd name="T62" fmla="*/ 50 w 451"/>
                      <a:gd name="T63" fmla="*/ 42 h 93"/>
                      <a:gd name="T64" fmla="*/ 46 w 451"/>
                      <a:gd name="T65" fmla="*/ 50 h 93"/>
                      <a:gd name="T66" fmla="*/ 48 w 451"/>
                      <a:gd name="T67" fmla="*/ 54 h 93"/>
                      <a:gd name="T68" fmla="*/ 53 w 451"/>
                      <a:gd name="T69" fmla="*/ 59 h 93"/>
                      <a:gd name="T70" fmla="*/ 57 w 451"/>
                      <a:gd name="T71" fmla="*/ 61 h 93"/>
                      <a:gd name="T72" fmla="*/ 65 w 451"/>
                      <a:gd name="T73" fmla="*/ 57 h 93"/>
                      <a:gd name="T74" fmla="*/ 68 w 451"/>
                      <a:gd name="T75" fmla="*/ 50 h 93"/>
                      <a:gd name="T76" fmla="*/ 68 w 451"/>
                      <a:gd name="T77" fmla="*/ 46 h 93"/>
                      <a:gd name="T78" fmla="*/ 62 w 451"/>
                      <a:gd name="T79" fmla="*/ 39 h 93"/>
                      <a:gd name="T80" fmla="*/ 57 w 451"/>
                      <a:gd name="T81"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1" h="93">
                        <a:moveTo>
                          <a:pt x="428" y="0"/>
                        </a:moveTo>
                        <a:lnTo>
                          <a:pt x="428" y="0"/>
                        </a:lnTo>
                        <a:lnTo>
                          <a:pt x="433" y="1"/>
                        </a:lnTo>
                        <a:lnTo>
                          <a:pt x="437" y="3"/>
                        </a:lnTo>
                        <a:lnTo>
                          <a:pt x="441" y="4"/>
                        </a:lnTo>
                        <a:lnTo>
                          <a:pt x="444" y="7"/>
                        </a:lnTo>
                        <a:lnTo>
                          <a:pt x="447" y="11"/>
                        </a:lnTo>
                        <a:lnTo>
                          <a:pt x="448" y="13"/>
                        </a:lnTo>
                        <a:lnTo>
                          <a:pt x="449" y="19"/>
                        </a:lnTo>
                        <a:lnTo>
                          <a:pt x="451" y="23"/>
                        </a:lnTo>
                        <a:lnTo>
                          <a:pt x="451" y="71"/>
                        </a:lnTo>
                        <a:lnTo>
                          <a:pt x="451" y="71"/>
                        </a:lnTo>
                        <a:lnTo>
                          <a:pt x="449" y="75"/>
                        </a:lnTo>
                        <a:lnTo>
                          <a:pt x="448" y="79"/>
                        </a:lnTo>
                        <a:lnTo>
                          <a:pt x="447" y="83"/>
                        </a:lnTo>
                        <a:lnTo>
                          <a:pt x="444" y="88"/>
                        </a:lnTo>
                        <a:lnTo>
                          <a:pt x="441" y="90"/>
                        </a:lnTo>
                        <a:lnTo>
                          <a:pt x="437" y="92"/>
                        </a:lnTo>
                        <a:lnTo>
                          <a:pt x="433" y="93"/>
                        </a:lnTo>
                        <a:lnTo>
                          <a:pt x="428" y="93"/>
                        </a:lnTo>
                        <a:lnTo>
                          <a:pt x="22" y="93"/>
                        </a:lnTo>
                        <a:lnTo>
                          <a:pt x="22" y="93"/>
                        </a:lnTo>
                        <a:lnTo>
                          <a:pt x="18" y="93"/>
                        </a:lnTo>
                        <a:lnTo>
                          <a:pt x="14" y="92"/>
                        </a:lnTo>
                        <a:lnTo>
                          <a:pt x="7" y="88"/>
                        </a:lnTo>
                        <a:lnTo>
                          <a:pt x="2" y="79"/>
                        </a:lnTo>
                        <a:lnTo>
                          <a:pt x="0" y="75"/>
                        </a:lnTo>
                        <a:lnTo>
                          <a:pt x="0" y="71"/>
                        </a:lnTo>
                        <a:lnTo>
                          <a:pt x="0" y="23"/>
                        </a:lnTo>
                        <a:lnTo>
                          <a:pt x="0" y="23"/>
                        </a:lnTo>
                        <a:lnTo>
                          <a:pt x="0" y="19"/>
                        </a:lnTo>
                        <a:lnTo>
                          <a:pt x="2" y="13"/>
                        </a:lnTo>
                        <a:lnTo>
                          <a:pt x="7" y="7"/>
                        </a:lnTo>
                        <a:lnTo>
                          <a:pt x="14" y="3"/>
                        </a:lnTo>
                        <a:lnTo>
                          <a:pt x="18" y="1"/>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8"/>
                        </a:lnTo>
                        <a:lnTo>
                          <a:pt x="215" y="59"/>
                        </a:lnTo>
                        <a:lnTo>
                          <a:pt x="219" y="61"/>
                        </a:lnTo>
                        <a:lnTo>
                          <a:pt x="391" y="61"/>
                        </a:lnTo>
                        <a:lnTo>
                          <a:pt x="391" y="61"/>
                        </a:lnTo>
                        <a:lnTo>
                          <a:pt x="395" y="59"/>
                        </a:lnTo>
                        <a:lnTo>
                          <a:pt x="400" y="58"/>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59"/>
                        </a:lnTo>
                        <a:lnTo>
                          <a:pt x="57" y="61"/>
                        </a:lnTo>
                        <a:lnTo>
                          <a:pt x="57" y="61"/>
                        </a:lnTo>
                        <a:lnTo>
                          <a:pt x="62" y="59"/>
                        </a:lnTo>
                        <a:lnTo>
                          <a:pt x="65" y="57"/>
                        </a:lnTo>
                        <a:lnTo>
                          <a:pt x="68" y="54"/>
                        </a:lnTo>
                        <a:lnTo>
                          <a:pt x="68" y="50"/>
                        </a:lnTo>
                        <a:lnTo>
                          <a:pt x="68" y="50"/>
                        </a:lnTo>
                        <a:lnTo>
                          <a:pt x="68" y="46"/>
                        </a:lnTo>
                        <a:lnTo>
                          <a:pt x="65" y="42"/>
                        </a:lnTo>
                        <a:lnTo>
                          <a:pt x="62" y="39"/>
                        </a:lnTo>
                        <a:lnTo>
                          <a:pt x="57" y="39"/>
                        </a:lnTo>
                        <a:lnTo>
                          <a:pt x="57" y="3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32" fontAlgn="auto">
                      <a:spcBef>
                        <a:spcPts val="0"/>
                      </a:spcBef>
                      <a:spcAft>
                        <a:spcPts val="0"/>
                      </a:spcAft>
                    </a:pPr>
                    <a:endParaRPr lang="en-US" sz="1400" dirty="0">
                      <a:latin typeface="+mn-lt"/>
                      <a:ea typeface="+mn-ea"/>
                      <a:cs typeface="+mn-cs"/>
                    </a:endParaRPr>
                  </a:p>
                </p:txBody>
              </p:sp>
              <p:sp>
                <p:nvSpPr>
                  <p:cNvPr id="22" name="Freeform 137"/>
                  <p:cNvSpPr>
                    <a:spLocks noEditPoints="1"/>
                  </p:cNvSpPr>
                  <p:nvPr/>
                </p:nvSpPr>
                <p:spPr bwMode="auto">
                  <a:xfrm>
                    <a:off x="5137150" y="73025"/>
                    <a:ext cx="357188" cy="73025"/>
                  </a:xfrm>
                  <a:custGeom>
                    <a:avLst/>
                    <a:gdLst>
                      <a:gd name="T0" fmla="*/ 428 w 451"/>
                      <a:gd name="T1" fmla="*/ 0 h 93"/>
                      <a:gd name="T2" fmla="*/ 437 w 451"/>
                      <a:gd name="T3" fmla="*/ 1 h 93"/>
                      <a:gd name="T4" fmla="*/ 447 w 451"/>
                      <a:gd name="T5" fmla="*/ 9 h 93"/>
                      <a:gd name="T6" fmla="*/ 449 w 451"/>
                      <a:gd name="T7" fmla="*/ 17 h 93"/>
                      <a:gd name="T8" fmla="*/ 451 w 451"/>
                      <a:gd name="T9" fmla="*/ 70 h 93"/>
                      <a:gd name="T10" fmla="*/ 449 w 451"/>
                      <a:gd name="T11" fmla="*/ 74 h 93"/>
                      <a:gd name="T12" fmla="*/ 444 w 451"/>
                      <a:gd name="T13" fmla="*/ 86 h 93"/>
                      <a:gd name="T14" fmla="*/ 433 w 451"/>
                      <a:gd name="T15" fmla="*/ 92 h 93"/>
                      <a:gd name="T16" fmla="*/ 22 w 451"/>
                      <a:gd name="T17" fmla="*/ 93 h 93"/>
                      <a:gd name="T18" fmla="*/ 18 w 451"/>
                      <a:gd name="T19" fmla="*/ 92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8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8 h 93"/>
                      <a:gd name="T56" fmla="*/ 57 w 451"/>
                      <a:gd name="T57" fmla="*/ 38 h 93"/>
                      <a:gd name="T58" fmla="*/ 53 w 451"/>
                      <a:gd name="T59" fmla="*/ 38 h 93"/>
                      <a:gd name="T60" fmla="*/ 48 w 451"/>
                      <a:gd name="T61" fmla="*/ 44 h 93"/>
                      <a:gd name="T62" fmla="*/ 46 w 451"/>
                      <a:gd name="T63" fmla="*/ 48 h 93"/>
                      <a:gd name="T64" fmla="*/ 50 w 451"/>
                      <a:gd name="T65" fmla="*/ 57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7" y="9"/>
                        </a:lnTo>
                        <a:lnTo>
                          <a:pt x="448" y="13"/>
                        </a:lnTo>
                        <a:lnTo>
                          <a:pt x="449" y="17"/>
                        </a:lnTo>
                        <a:lnTo>
                          <a:pt x="451" y="21"/>
                        </a:lnTo>
                        <a:lnTo>
                          <a:pt x="451" y="70"/>
                        </a:lnTo>
                        <a:lnTo>
                          <a:pt x="451" y="70"/>
                        </a:lnTo>
                        <a:lnTo>
                          <a:pt x="449" y="74"/>
                        </a:lnTo>
                        <a:lnTo>
                          <a:pt x="448" y="78"/>
                        </a:lnTo>
                        <a:lnTo>
                          <a:pt x="444" y="86"/>
                        </a:lnTo>
                        <a:lnTo>
                          <a:pt x="437" y="90"/>
                        </a:lnTo>
                        <a:lnTo>
                          <a:pt x="433" y="92"/>
                        </a:lnTo>
                        <a:lnTo>
                          <a:pt x="428" y="93"/>
                        </a:lnTo>
                        <a:lnTo>
                          <a:pt x="22" y="93"/>
                        </a:lnTo>
                        <a:lnTo>
                          <a:pt x="22" y="93"/>
                        </a:lnTo>
                        <a:lnTo>
                          <a:pt x="18" y="92"/>
                        </a:lnTo>
                        <a:lnTo>
                          <a:pt x="14" y="90"/>
                        </a:lnTo>
                        <a:lnTo>
                          <a:pt x="7" y="86"/>
                        </a:lnTo>
                        <a:lnTo>
                          <a:pt x="2" y="78"/>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8"/>
                        </a:moveTo>
                        <a:lnTo>
                          <a:pt x="219" y="38"/>
                        </a:lnTo>
                        <a:lnTo>
                          <a:pt x="215" y="38"/>
                        </a:lnTo>
                        <a:lnTo>
                          <a:pt x="211" y="40"/>
                        </a:lnTo>
                        <a:lnTo>
                          <a:pt x="208" y="44"/>
                        </a:lnTo>
                        <a:lnTo>
                          <a:pt x="208" y="48"/>
                        </a:lnTo>
                        <a:lnTo>
                          <a:pt x="208" y="48"/>
                        </a:lnTo>
                        <a:lnTo>
                          <a:pt x="208" y="52"/>
                        </a:lnTo>
                        <a:lnTo>
                          <a:pt x="211" y="57"/>
                        </a:lnTo>
                        <a:lnTo>
                          <a:pt x="215" y="58"/>
                        </a:lnTo>
                        <a:lnTo>
                          <a:pt x="219" y="59"/>
                        </a:lnTo>
                        <a:lnTo>
                          <a:pt x="391" y="59"/>
                        </a:lnTo>
                        <a:lnTo>
                          <a:pt x="391" y="59"/>
                        </a:lnTo>
                        <a:lnTo>
                          <a:pt x="395" y="58"/>
                        </a:lnTo>
                        <a:lnTo>
                          <a:pt x="400" y="57"/>
                        </a:lnTo>
                        <a:lnTo>
                          <a:pt x="401" y="52"/>
                        </a:lnTo>
                        <a:lnTo>
                          <a:pt x="402" y="48"/>
                        </a:lnTo>
                        <a:lnTo>
                          <a:pt x="402" y="48"/>
                        </a:lnTo>
                        <a:lnTo>
                          <a:pt x="401" y="44"/>
                        </a:lnTo>
                        <a:lnTo>
                          <a:pt x="400" y="40"/>
                        </a:lnTo>
                        <a:lnTo>
                          <a:pt x="395" y="38"/>
                        </a:lnTo>
                        <a:lnTo>
                          <a:pt x="391" y="38"/>
                        </a:lnTo>
                        <a:lnTo>
                          <a:pt x="219" y="38"/>
                        </a:lnTo>
                        <a:close/>
                        <a:moveTo>
                          <a:pt x="57" y="38"/>
                        </a:moveTo>
                        <a:lnTo>
                          <a:pt x="57" y="38"/>
                        </a:lnTo>
                        <a:lnTo>
                          <a:pt x="53" y="38"/>
                        </a:lnTo>
                        <a:lnTo>
                          <a:pt x="50" y="40"/>
                        </a:lnTo>
                        <a:lnTo>
                          <a:pt x="48" y="44"/>
                        </a:lnTo>
                        <a:lnTo>
                          <a:pt x="46" y="48"/>
                        </a:lnTo>
                        <a:lnTo>
                          <a:pt x="46" y="48"/>
                        </a:lnTo>
                        <a:lnTo>
                          <a:pt x="48" y="52"/>
                        </a:lnTo>
                        <a:lnTo>
                          <a:pt x="50" y="57"/>
                        </a:lnTo>
                        <a:lnTo>
                          <a:pt x="53" y="58"/>
                        </a:lnTo>
                        <a:lnTo>
                          <a:pt x="57" y="59"/>
                        </a:lnTo>
                        <a:lnTo>
                          <a:pt x="57" y="59"/>
                        </a:lnTo>
                        <a:lnTo>
                          <a:pt x="62" y="58"/>
                        </a:lnTo>
                        <a:lnTo>
                          <a:pt x="65" y="57"/>
                        </a:lnTo>
                        <a:lnTo>
                          <a:pt x="68" y="52"/>
                        </a:lnTo>
                        <a:lnTo>
                          <a:pt x="68" y="48"/>
                        </a:lnTo>
                        <a:lnTo>
                          <a:pt x="68" y="48"/>
                        </a:lnTo>
                        <a:lnTo>
                          <a:pt x="68" y="44"/>
                        </a:lnTo>
                        <a:lnTo>
                          <a:pt x="65" y="40"/>
                        </a:lnTo>
                        <a:lnTo>
                          <a:pt x="62" y="38"/>
                        </a:lnTo>
                        <a:lnTo>
                          <a:pt x="57" y="38"/>
                        </a:lnTo>
                        <a:lnTo>
                          <a:pt x="57"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32" fontAlgn="auto">
                      <a:spcBef>
                        <a:spcPts val="0"/>
                      </a:spcBef>
                      <a:spcAft>
                        <a:spcPts val="0"/>
                      </a:spcAft>
                    </a:pPr>
                    <a:endParaRPr lang="en-US" sz="1400" dirty="0">
                      <a:latin typeface="+mn-lt"/>
                      <a:ea typeface="+mn-ea"/>
                      <a:cs typeface="+mn-cs"/>
                    </a:endParaRPr>
                  </a:p>
                </p:txBody>
              </p:sp>
              <p:sp>
                <p:nvSpPr>
                  <p:cNvPr id="23" name="Freeform 138"/>
                  <p:cNvSpPr>
                    <a:spLocks noEditPoints="1"/>
                  </p:cNvSpPr>
                  <p:nvPr/>
                </p:nvSpPr>
                <p:spPr bwMode="auto">
                  <a:xfrm>
                    <a:off x="5137150" y="166687"/>
                    <a:ext cx="357188" cy="74613"/>
                  </a:xfrm>
                  <a:custGeom>
                    <a:avLst/>
                    <a:gdLst>
                      <a:gd name="T0" fmla="*/ 428 w 451"/>
                      <a:gd name="T1" fmla="*/ 0 h 93"/>
                      <a:gd name="T2" fmla="*/ 437 w 451"/>
                      <a:gd name="T3" fmla="*/ 1 h 93"/>
                      <a:gd name="T4" fmla="*/ 448 w 451"/>
                      <a:gd name="T5" fmla="*/ 13 h 93"/>
                      <a:gd name="T6" fmla="*/ 451 w 451"/>
                      <a:gd name="T7" fmla="*/ 21 h 93"/>
                      <a:gd name="T8" fmla="*/ 451 w 451"/>
                      <a:gd name="T9" fmla="*/ 70 h 93"/>
                      <a:gd name="T10" fmla="*/ 448 w 451"/>
                      <a:gd name="T11" fmla="*/ 79 h 93"/>
                      <a:gd name="T12" fmla="*/ 441 w 451"/>
                      <a:gd name="T13" fmla="*/ 89 h 93"/>
                      <a:gd name="T14" fmla="*/ 433 w 451"/>
                      <a:gd name="T15" fmla="*/ 91 h 93"/>
                      <a:gd name="T16" fmla="*/ 22 w 451"/>
                      <a:gd name="T17" fmla="*/ 93 h 93"/>
                      <a:gd name="T18" fmla="*/ 18 w 451"/>
                      <a:gd name="T19" fmla="*/ 91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7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7 h 93"/>
                      <a:gd name="T56" fmla="*/ 57 w 451"/>
                      <a:gd name="T57" fmla="*/ 37 h 93"/>
                      <a:gd name="T58" fmla="*/ 53 w 451"/>
                      <a:gd name="T59" fmla="*/ 37 h 93"/>
                      <a:gd name="T60" fmla="*/ 48 w 451"/>
                      <a:gd name="T61" fmla="*/ 44 h 93"/>
                      <a:gd name="T62" fmla="*/ 46 w 451"/>
                      <a:gd name="T63" fmla="*/ 48 h 93"/>
                      <a:gd name="T64" fmla="*/ 50 w 451"/>
                      <a:gd name="T65" fmla="*/ 56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8" y="13"/>
                        </a:lnTo>
                        <a:lnTo>
                          <a:pt x="449" y="17"/>
                        </a:lnTo>
                        <a:lnTo>
                          <a:pt x="451" y="21"/>
                        </a:lnTo>
                        <a:lnTo>
                          <a:pt x="451" y="70"/>
                        </a:lnTo>
                        <a:lnTo>
                          <a:pt x="451" y="70"/>
                        </a:lnTo>
                        <a:lnTo>
                          <a:pt x="449" y="74"/>
                        </a:lnTo>
                        <a:lnTo>
                          <a:pt x="448" y="79"/>
                        </a:lnTo>
                        <a:lnTo>
                          <a:pt x="444" y="86"/>
                        </a:lnTo>
                        <a:lnTo>
                          <a:pt x="441" y="89"/>
                        </a:lnTo>
                        <a:lnTo>
                          <a:pt x="437" y="90"/>
                        </a:lnTo>
                        <a:lnTo>
                          <a:pt x="433" y="91"/>
                        </a:lnTo>
                        <a:lnTo>
                          <a:pt x="428" y="93"/>
                        </a:lnTo>
                        <a:lnTo>
                          <a:pt x="22" y="93"/>
                        </a:lnTo>
                        <a:lnTo>
                          <a:pt x="22" y="93"/>
                        </a:lnTo>
                        <a:lnTo>
                          <a:pt x="18" y="91"/>
                        </a:lnTo>
                        <a:lnTo>
                          <a:pt x="14" y="90"/>
                        </a:lnTo>
                        <a:lnTo>
                          <a:pt x="7" y="86"/>
                        </a:lnTo>
                        <a:lnTo>
                          <a:pt x="2" y="79"/>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7"/>
                        </a:moveTo>
                        <a:lnTo>
                          <a:pt x="219" y="37"/>
                        </a:lnTo>
                        <a:lnTo>
                          <a:pt x="215" y="37"/>
                        </a:lnTo>
                        <a:lnTo>
                          <a:pt x="211" y="40"/>
                        </a:lnTo>
                        <a:lnTo>
                          <a:pt x="208" y="44"/>
                        </a:lnTo>
                        <a:lnTo>
                          <a:pt x="208" y="48"/>
                        </a:lnTo>
                        <a:lnTo>
                          <a:pt x="208" y="48"/>
                        </a:lnTo>
                        <a:lnTo>
                          <a:pt x="208" y="52"/>
                        </a:lnTo>
                        <a:lnTo>
                          <a:pt x="211" y="56"/>
                        </a:lnTo>
                        <a:lnTo>
                          <a:pt x="215" y="58"/>
                        </a:lnTo>
                        <a:lnTo>
                          <a:pt x="219" y="59"/>
                        </a:lnTo>
                        <a:lnTo>
                          <a:pt x="391" y="59"/>
                        </a:lnTo>
                        <a:lnTo>
                          <a:pt x="391" y="59"/>
                        </a:lnTo>
                        <a:lnTo>
                          <a:pt x="395" y="58"/>
                        </a:lnTo>
                        <a:lnTo>
                          <a:pt x="400" y="56"/>
                        </a:lnTo>
                        <a:lnTo>
                          <a:pt x="401" y="52"/>
                        </a:lnTo>
                        <a:lnTo>
                          <a:pt x="402" y="48"/>
                        </a:lnTo>
                        <a:lnTo>
                          <a:pt x="402" y="48"/>
                        </a:lnTo>
                        <a:lnTo>
                          <a:pt x="401" y="44"/>
                        </a:lnTo>
                        <a:lnTo>
                          <a:pt x="400" y="40"/>
                        </a:lnTo>
                        <a:lnTo>
                          <a:pt x="395" y="37"/>
                        </a:lnTo>
                        <a:lnTo>
                          <a:pt x="391" y="37"/>
                        </a:lnTo>
                        <a:lnTo>
                          <a:pt x="219" y="37"/>
                        </a:lnTo>
                        <a:close/>
                        <a:moveTo>
                          <a:pt x="57" y="37"/>
                        </a:moveTo>
                        <a:lnTo>
                          <a:pt x="57" y="37"/>
                        </a:lnTo>
                        <a:lnTo>
                          <a:pt x="53" y="37"/>
                        </a:lnTo>
                        <a:lnTo>
                          <a:pt x="50" y="40"/>
                        </a:lnTo>
                        <a:lnTo>
                          <a:pt x="48" y="44"/>
                        </a:lnTo>
                        <a:lnTo>
                          <a:pt x="46" y="48"/>
                        </a:lnTo>
                        <a:lnTo>
                          <a:pt x="46" y="48"/>
                        </a:lnTo>
                        <a:lnTo>
                          <a:pt x="48" y="52"/>
                        </a:lnTo>
                        <a:lnTo>
                          <a:pt x="50" y="56"/>
                        </a:lnTo>
                        <a:lnTo>
                          <a:pt x="53" y="58"/>
                        </a:lnTo>
                        <a:lnTo>
                          <a:pt x="57" y="59"/>
                        </a:lnTo>
                        <a:lnTo>
                          <a:pt x="57" y="59"/>
                        </a:lnTo>
                        <a:lnTo>
                          <a:pt x="62" y="58"/>
                        </a:lnTo>
                        <a:lnTo>
                          <a:pt x="65" y="56"/>
                        </a:lnTo>
                        <a:lnTo>
                          <a:pt x="68" y="52"/>
                        </a:lnTo>
                        <a:lnTo>
                          <a:pt x="68" y="48"/>
                        </a:lnTo>
                        <a:lnTo>
                          <a:pt x="68" y="48"/>
                        </a:lnTo>
                        <a:lnTo>
                          <a:pt x="68" y="44"/>
                        </a:lnTo>
                        <a:lnTo>
                          <a:pt x="65" y="40"/>
                        </a:lnTo>
                        <a:lnTo>
                          <a:pt x="62" y="37"/>
                        </a:lnTo>
                        <a:lnTo>
                          <a:pt x="57" y="37"/>
                        </a:lnTo>
                        <a:lnTo>
                          <a:pt x="57" y="3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32" fontAlgn="auto">
                      <a:spcBef>
                        <a:spcPts val="0"/>
                      </a:spcBef>
                      <a:spcAft>
                        <a:spcPts val="0"/>
                      </a:spcAft>
                    </a:pPr>
                    <a:endParaRPr lang="en-US" sz="1400" dirty="0">
                      <a:latin typeface="+mn-lt"/>
                      <a:ea typeface="+mn-ea"/>
                      <a:cs typeface="+mn-cs"/>
                    </a:endParaRPr>
                  </a:p>
                </p:txBody>
              </p:sp>
              <p:sp>
                <p:nvSpPr>
                  <p:cNvPr id="24" name="Freeform 139"/>
                  <p:cNvSpPr>
                    <a:spLocks noEditPoints="1"/>
                  </p:cNvSpPr>
                  <p:nvPr/>
                </p:nvSpPr>
                <p:spPr bwMode="auto">
                  <a:xfrm>
                    <a:off x="5137150" y="261937"/>
                    <a:ext cx="357188" cy="73025"/>
                  </a:xfrm>
                  <a:custGeom>
                    <a:avLst/>
                    <a:gdLst>
                      <a:gd name="T0" fmla="*/ 428 w 451"/>
                      <a:gd name="T1" fmla="*/ 0 h 93"/>
                      <a:gd name="T2" fmla="*/ 437 w 451"/>
                      <a:gd name="T3" fmla="*/ 2 h 93"/>
                      <a:gd name="T4" fmla="*/ 448 w 451"/>
                      <a:gd name="T5" fmla="*/ 14 h 93"/>
                      <a:gd name="T6" fmla="*/ 451 w 451"/>
                      <a:gd name="T7" fmla="*/ 22 h 93"/>
                      <a:gd name="T8" fmla="*/ 451 w 451"/>
                      <a:gd name="T9" fmla="*/ 70 h 93"/>
                      <a:gd name="T10" fmla="*/ 448 w 451"/>
                      <a:gd name="T11" fmla="*/ 80 h 93"/>
                      <a:gd name="T12" fmla="*/ 444 w 451"/>
                      <a:gd name="T13" fmla="*/ 86 h 93"/>
                      <a:gd name="T14" fmla="*/ 437 w 451"/>
                      <a:gd name="T15" fmla="*/ 91 h 93"/>
                      <a:gd name="T16" fmla="*/ 428 w 451"/>
                      <a:gd name="T17" fmla="*/ 93 h 93"/>
                      <a:gd name="T18" fmla="*/ 22 w 451"/>
                      <a:gd name="T19" fmla="*/ 93 h 93"/>
                      <a:gd name="T20" fmla="*/ 14 w 451"/>
                      <a:gd name="T21" fmla="*/ 91 h 93"/>
                      <a:gd name="T22" fmla="*/ 4 w 451"/>
                      <a:gd name="T23" fmla="*/ 82 h 93"/>
                      <a:gd name="T24" fmla="*/ 0 w 451"/>
                      <a:gd name="T25" fmla="*/ 76 h 93"/>
                      <a:gd name="T26" fmla="*/ 0 w 451"/>
                      <a:gd name="T27" fmla="*/ 22 h 93"/>
                      <a:gd name="T28" fmla="*/ 0 w 451"/>
                      <a:gd name="T29" fmla="*/ 18 h 93"/>
                      <a:gd name="T30" fmla="*/ 7 w 451"/>
                      <a:gd name="T31" fmla="*/ 6 h 93"/>
                      <a:gd name="T32" fmla="*/ 18 w 451"/>
                      <a:gd name="T33" fmla="*/ 0 h 93"/>
                      <a:gd name="T34" fmla="*/ 428 w 451"/>
                      <a:gd name="T35" fmla="*/ 0 h 93"/>
                      <a:gd name="T36" fmla="*/ 219 w 451"/>
                      <a:gd name="T37" fmla="*/ 38 h 93"/>
                      <a:gd name="T38" fmla="*/ 211 w 451"/>
                      <a:gd name="T39" fmla="*/ 41 h 93"/>
                      <a:gd name="T40" fmla="*/ 208 w 451"/>
                      <a:gd name="T41" fmla="*/ 49 h 93"/>
                      <a:gd name="T42" fmla="*/ 208 w 451"/>
                      <a:gd name="T43" fmla="*/ 53 h 93"/>
                      <a:gd name="T44" fmla="*/ 215 w 451"/>
                      <a:gd name="T45" fmla="*/ 58 h 93"/>
                      <a:gd name="T46" fmla="*/ 391 w 451"/>
                      <a:gd name="T47" fmla="*/ 60 h 93"/>
                      <a:gd name="T48" fmla="*/ 395 w 451"/>
                      <a:gd name="T49" fmla="*/ 58 h 93"/>
                      <a:gd name="T50" fmla="*/ 401 w 451"/>
                      <a:gd name="T51" fmla="*/ 53 h 93"/>
                      <a:gd name="T52" fmla="*/ 402 w 451"/>
                      <a:gd name="T53" fmla="*/ 49 h 93"/>
                      <a:gd name="T54" fmla="*/ 400 w 451"/>
                      <a:gd name="T55" fmla="*/ 41 h 93"/>
                      <a:gd name="T56" fmla="*/ 391 w 451"/>
                      <a:gd name="T57" fmla="*/ 38 h 93"/>
                      <a:gd name="T58" fmla="*/ 57 w 451"/>
                      <a:gd name="T59" fmla="*/ 38 h 93"/>
                      <a:gd name="T60" fmla="*/ 53 w 451"/>
                      <a:gd name="T61" fmla="*/ 38 h 93"/>
                      <a:gd name="T62" fmla="*/ 48 w 451"/>
                      <a:gd name="T63" fmla="*/ 45 h 93"/>
                      <a:gd name="T64" fmla="*/ 46 w 451"/>
                      <a:gd name="T65" fmla="*/ 49 h 93"/>
                      <a:gd name="T66" fmla="*/ 50 w 451"/>
                      <a:gd name="T67" fmla="*/ 57 h 93"/>
                      <a:gd name="T68" fmla="*/ 57 w 451"/>
                      <a:gd name="T69" fmla="*/ 60 h 93"/>
                      <a:gd name="T70" fmla="*/ 62 w 451"/>
                      <a:gd name="T71" fmla="*/ 58 h 93"/>
                      <a:gd name="T72" fmla="*/ 68 w 451"/>
                      <a:gd name="T73" fmla="*/ 53 h 93"/>
                      <a:gd name="T74" fmla="*/ 68 w 451"/>
                      <a:gd name="T75" fmla="*/ 49 h 93"/>
                      <a:gd name="T76" fmla="*/ 65 w 451"/>
                      <a:gd name="T77" fmla="*/ 41 h 93"/>
                      <a:gd name="T78" fmla="*/ 57 w 451"/>
                      <a:gd name="T79"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1" h="93">
                        <a:moveTo>
                          <a:pt x="428" y="0"/>
                        </a:moveTo>
                        <a:lnTo>
                          <a:pt x="428" y="0"/>
                        </a:lnTo>
                        <a:lnTo>
                          <a:pt x="433" y="0"/>
                        </a:lnTo>
                        <a:lnTo>
                          <a:pt x="437" y="2"/>
                        </a:lnTo>
                        <a:lnTo>
                          <a:pt x="444" y="6"/>
                        </a:lnTo>
                        <a:lnTo>
                          <a:pt x="448" y="14"/>
                        </a:lnTo>
                        <a:lnTo>
                          <a:pt x="449" y="18"/>
                        </a:lnTo>
                        <a:lnTo>
                          <a:pt x="451" y="22"/>
                        </a:lnTo>
                        <a:lnTo>
                          <a:pt x="451" y="70"/>
                        </a:lnTo>
                        <a:lnTo>
                          <a:pt x="451" y="70"/>
                        </a:lnTo>
                        <a:lnTo>
                          <a:pt x="449" y="76"/>
                        </a:lnTo>
                        <a:lnTo>
                          <a:pt x="448" y="80"/>
                        </a:lnTo>
                        <a:lnTo>
                          <a:pt x="447" y="82"/>
                        </a:lnTo>
                        <a:lnTo>
                          <a:pt x="444" y="86"/>
                        </a:lnTo>
                        <a:lnTo>
                          <a:pt x="441" y="89"/>
                        </a:lnTo>
                        <a:lnTo>
                          <a:pt x="437" y="91"/>
                        </a:lnTo>
                        <a:lnTo>
                          <a:pt x="433" y="92"/>
                        </a:lnTo>
                        <a:lnTo>
                          <a:pt x="428" y="93"/>
                        </a:lnTo>
                        <a:lnTo>
                          <a:pt x="22" y="93"/>
                        </a:lnTo>
                        <a:lnTo>
                          <a:pt x="22" y="93"/>
                        </a:lnTo>
                        <a:lnTo>
                          <a:pt x="18" y="92"/>
                        </a:lnTo>
                        <a:lnTo>
                          <a:pt x="14" y="91"/>
                        </a:lnTo>
                        <a:lnTo>
                          <a:pt x="7" y="86"/>
                        </a:lnTo>
                        <a:lnTo>
                          <a:pt x="4" y="82"/>
                        </a:lnTo>
                        <a:lnTo>
                          <a:pt x="2" y="80"/>
                        </a:lnTo>
                        <a:lnTo>
                          <a:pt x="0" y="76"/>
                        </a:lnTo>
                        <a:lnTo>
                          <a:pt x="0" y="70"/>
                        </a:lnTo>
                        <a:lnTo>
                          <a:pt x="0" y="22"/>
                        </a:lnTo>
                        <a:lnTo>
                          <a:pt x="0" y="22"/>
                        </a:lnTo>
                        <a:lnTo>
                          <a:pt x="0" y="18"/>
                        </a:lnTo>
                        <a:lnTo>
                          <a:pt x="2" y="14"/>
                        </a:lnTo>
                        <a:lnTo>
                          <a:pt x="7" y="6"/>
                        </a:lnTo>
                        <a:lnTo>
                          <a:pt x="14" y="2"/>
                        </a:lnTo>
                        <a:lnTo>
                          <a:pt x="18" y="0"/>
                        </a:lnTo>
                        <a:lnTo>
                          <a:pt x="22" y="0"/>
                        </a:lnTo>
                        <a:lnTo>
                          <a:pt x="428" y="0"/>
                        </a:lnTo>
                        <a:close/>
                        <a:moveTo>
                          <a:pt x="219" y="38"/>
                        </a:moveTo>
                        <a:lnTo>
                          <a:pt x="219" y="38"/>
                        </a:lnTo>
                        <a:lnTo>
                          <a:pt x="215" y="38"/>
                        </a:lnTo>
                        <a:lnTo>
                          <a:pt x="211" y="41"/>
                        </a:lnTo>
                        <a:lnTo>
                          <a:pt x="208" y="45"/>
                        </a:lnTo>
                        <a:lnTo>
                          <a:pt x="208" y="49"/>
                        </a:lnTo>
                        <a:lnTo>
                          <a:pt x="208" y="49"/>
                        </a:lnTo>
                        <a:lnTo>
                          <a:pt x="208" y="53"/>
                        </a:lnTo>
                        <a:lnTo>
                          <a:pt x="211" y="57"/>
                        </a:lnTo>
                        <a:lnTo>
                          <a:pt x="215" y="58"/>
                        </a:lnTo>
                        <a:lnTo>
                          <a:pt x="219" y="60"/>
                        </a:lnTo>
                        <a:lnTo>
                          <a:pt x="391" y="60"/>
                        </a:lnTo>
                        <a:lnTo>
                          <a:pt x="391" y="60"/>
                        </a:lnTo>
                        <a:lnTo>
                          <a:pt x="395" y="58"/>
                        </a:lnTo>
                        <a:lnTo>
                          <a:pt x="400" y="57"/>
                        </a:lnTo>
                        <a:lnTo>
                          <a:pt x="401" y="53"/>
                        </a:lnTo>
                        <a:lnTo>
                          <a:pt x="402" y="49"/>
                        </a:lnTo>
                        <a:lnTo>
                          <a:pt x="402" y="49"/>
                        </a:lnTo>
                        <a:lnTo>
                          <a:pt x="401" y="45"/>
                        </a:lnTo>
                        <a:lnTo>
                          <a:pt x="400" y="41"/>
                        </a:lnTo>
                        <a:lnTo>
                          <a:pt x="395" y="38"/>
                        </a:lnTo>
                        <a:lnTo>
                          <a:pt x="391" y="38"/>
                        </a:lnTo>
                        <a:lnTo>
                          <a:pt x="219" y="38"/>
                        </a:lnTo>
                        <a:close/>
                        <a:moveTo>
                          <a:pt x="57" y="38"/>
                        </a:moveTo>
                        <a:lnTo>
                          <a:pt x="57" y="38"/>
                        </a:lnTo>
                        <a:lnTo>
                          <a:pt x="53" y="38"/>
                        </a:lnTo>
                        <a:lnTo>
                          <a:pt x="50" y="41"/>
                        </a:lnTo>
                        <a:lnTo>
                          <a:pt x="48" y="45"/>
                        </a:lnTo>
                        <a:lnTo>
                          <a:pt x="46" y="49"/>
                        </a:lnTo>
                        <a:lnTo>
                          <a:pt x="46" y="49"/>
                        </a:lnTo>
                        <a:lnTo>
                          <a:pt x="48" y="53"/>
                        </a:lnTo>
                        <a:lnTo>
                          <a:pt x="50" y="57"/>
                        </a:lnTo>
                        <a:lnTo>
                          <a:pt x="53" y="58"/>
                        </a:lnTo>
                        <a:lnTo>
                          <a:pt x="57" y="60"/>
                        </a:lnTo>
                        <a:lnTo>
                          <a:pt x="57" y="60"/>
                        </a:lnTo>
                        <a:lnTo>
                          <a:pt x="62" y="58"/>
                        </a:lnTo>
                        <a:lnTo>
                          <a:pt x="65" y="57"/>
                        </a:lnTo>
                        <a:lnTo>
                          <a:pt x="68" y="53"/>
                        </a:lnTo>
                        <a:lnTo>
                          <a:pt x="68" y="49"/>
                        </a:lnTo>
                        <a:lnTo>
                          <a:pt x="68" y="49"/>
                        </a:lnTo>
                        <a:lnTo>
                          <a:pt x="68" y="45"/>
                        </a:lnTo>
                        <a:lnTo>
                          <a:pt x="65" y="41"/>
                        </a:lnTo>
                        <a:lnTo>
                          <a:pt x="62" y="38"/>
                        </a:lnTo>
                        <a:lnTo>
                          <a:pt x="57" y="38"/>
                        </a:lnTo>
                        <a:lnTo>
                          <a:pt x="57"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32" fontAlgn="auto">
                      <a:spcBef>
                        <a:spcPts val="0"/>
                      </a:spcBef>
                      <a:spcAft>
                        <a:spcPts val="0"/>
                      </a:spcAft>
                    </a:pPr>
                    <a:endParaRPr lang="en-US" sz="1400" dirty="0">
                      <a:latin typeface="+mn-lt"/>
                      <a:ea typeface="+mn-ea"/>
                      <a:cs typeface="+mn-cs"/>
                    </a:endParaRPr>
                  </a:p>
                </p:txBody>
              </p:sp>
              <p:sp>
                <p:nvSpPr>
                  <p:cNvPr id="25" name="Freeform 140"/>
                  <p:cNvSpPr>
                    <a:spLocks noEditPoints="1"/>
                  </p:cNvSpPr>
                  <p:nvPr/>
                </p:nvSpPr>
                <p:spPr bwMode="auto">
                  <a:xfrm>
                    <a:off x="5097463" y="-157163"/>
                    <a:ext cx="436563" cy="546100"/>
                  </a:xfrm>
                  <a:custGeom>
                    <a:avLst/>
                    <a:gdLst>
                      <a:gd name="T0" fmla="*/ 531 w 550"/>
                      <a:gd name="T1" fmla="*/ 20 h 689"/>
                      <a:gd name="T2" fmla="*/ 508 w 550"/>
                      <a:gd name="T3" fmla="*/ 5 h 689"/>
                      <a:gd name="T4" fmla="*/ 482 w 550"/>
                      <a:gd name="T5" fmla="*/ 0 h 689"/>
                      <a:gd name="T6" fmla="*/ 67 w 550"/>
                      <a:gd name="T7" fmla="*/ 0 h 689"/>
                      <a:gd name="T8" fmla="*/ 40 w 550"/>
                      <a:gd name="T9" fmla="*/ 5 h 689"/>
                      <a:gd name="T10" fmla="*/ 18 w 550"/>
                      <a:gd name="T11" fmla="*/ 20 h 689"/>
                      <a:gd name="T12" fmla="*/ 10 w 550"/>
                      <a:gd name="T13" fmla="*/ 30 h 689"/>
                      <a:gd name="T14" fmla="*/ 1 w 550"/>
                      <a:gd name="T15" fmla="*/ 54 h 689"/>
                      <a:gd name="T16" fmla="*/ 0 w 550"/>
                      <a:gd name="T17" fmla="*/ 601 h 689"/>
                      <a:gd name="T18" fmla="*/ 0 w 550"/>
                      <a:gd name="T19" fmla="*/ 611 h 689"/>
                      <a:gd name="T20" fmla="*/ 4 w 550"/>
                      <a:gd name="T21" fmla="*/ 627 h 689"/>
                      <a:gd name="T22" fmla="*/ 12 w 550"/>
                      <a:gd name="T23" fmla="*/ 642 h 689"/>
                      <a:gd name="T24" fmla="*/ 24 w 550"/>
                      <a:gd name="T25" fmla="*/ 654 h 689"/>
                      <a:gd name="T26" fmla="*/ 31 w 550"/>
                      <a:gd name="T27" fmla="*/ 658 h 689"/>
                      <a:gd name="T28" fmla="*/ 31 w 550"/>
                      <a:gd name="T29" fmla="*/ 659 h 689"/>
                      <a:gd name="T30" fmla="*/ 32 w 550"/>
                      <a:gd name="T31" fmla="*/ 670 h 689"/>
                      <a:gd name="T32" fmla="*/ 39 w 550"/>
                      <a:gd name="T33" fmla="*/ 680 h 689"/>
                      <a:gd name="T34" fmla="*/ 48 w 550"/>
                      <a:gd name="T35" fmla="*/ 686 h 689"/>
                      <a:gd name="T36" fmla="*/ 60 w 550"/>
                      <a:gd name="T37" fmla="*/ 689 h 689"/>
                      <a:gd name="T38" fmla="*/ 98 w 550"/>
                      <a:gd name="T39" fmla="*/ 689 h 689"/>
                      <a:gd name="T40" fmla="*/ 115 w 550"/>
                      <a:gd name="T41" fmla="*/ 684 h 689"/>
                      <a:gd name="T42" fmla="*/ 125 w 550"/>
                      <a:gd name="T43" fmla="*/ 669 h 689"/>
                      <a:gd name="T44" fmla="*/ 423 w 550"/>
                      <a:gd name="T45" fmla="*/ 669 h 689"/>
                      <a:gd name="T46" fmla="*/ 434 w 550"/>
                      <a:gd name="T47" fmla="*/ 684 h 689"/>
                      <a:gd name="T48" fmla="*/ 451 w 550"/>
                      <a:gd name="T49" fmla="*/ 689 h 689"/>
                      <a:gd name="T50" fmla="*/ 489 w 550"/>
                      <a:gd name="T51" fmla="*/ 689 h 689"/>
                      <a:gd name="T52" fmla="*/ 501 w 550"/>
                      <a:gd name="T53" fmla="*/ 686 h 689"/>
                      <a:gd name="T54" fmla="*/ 511 w 550"/>
                      <a:gd name="T55" fmla="*/ 680 h 689"/>
                      <a:gd name="T56" fmla="*/ 517 w 550"/>
                      <a:gd name="T57" fmla="*/ 670 h 689"/>
                      <a:gd name="T58" fmla="*/ 519 w 550"/>
                      <a:gd name="T59" fmla="*/ 659 h 689"/>
                      <a:gd name="T60" fmla="*/ 519 w 550"/>
                      <a:gd name="T61" fmla="*/ 658 h 689"/>
                      <a:gd name="T62" fmla="*/ 525 w 550"/>
                      <a:gd name="T63" fmla="*/ 654 h 689"/>
                      <a:gd name="T64" fmla="*/ 538 w 550"/>
                      <a:gd name="T65" fmla="*/ 642 h 689"/>
                      <a:gd name="T66" fmla="*/ 546 w 550"/>
                      <a:gd name="T67" fmla="*/ 627 h 689"/>
                      <a:gd name="T68" fmla="*/ 550 w 550"/>
                      <a:gd name="T69" fmla="*/ 611 h 689"/>
                      <a:gd name="T70" fmla="*/ 550 w 550"/>
                      <a:gd name="T71" fmla="*/ 67 h 689"/>
                      <a:gd name="T72" fmla="*/ 548 w 550"/>
                      <a:gd name="T73" fmla="*/ 54 h 689"/>
                      <a:gd name="T74" fmla="*/ 539 w 550"/>
                      <a:gd name="T75" fmla="*/ 30 h 689"/>
                      <a:gd name="T76" fmla="*/ 531 w 550"/>
                      <a:gd name="T77" fmla="*/ 20 h 689"/>
                      <a:gd name="T78" fmla="*/ 528 w 550"/>
                      <a:gd name="T79" fmla="*/ 601 h 689"/>
                      <a:gd name="T80" fmla="*/ 524 w 550"/>
                      <a:gd name="T81" fmla="*/ 619 h 689"/>
                      <a:gd name="T82" fmla="*/ 515 w 550"/>
                      <a:gd name="T83" fmla="*/ 634 h 689"/>
                      <a:gd name="T84" fmla="*/ 500 w 550"/>
                      <a:gd name="T85" fmla="*/ 643 h 689"/>
                      <a:gd name="T86" fmla="*/ 482 w 550"/>
                      <a:gd name="T87" fmla="*/ 647 h 689"/>
                      <a:gd name="T88" fmla="*/ 67 w 550"/>
                      <a:gd name="T89" fmla="*/ 647 h 689"/>
                      <a:gd name="T90" fmla="*/ 48 w 550"/>
                      <a:gd name="T91" fmla="*/ 643 h 689"/>
                      <a:gd name="T92" fmla="*/ 35 w 550"/>
                      <a:gd name="T93" fmla="*/ 634 h 689"/>
                      <a:gd name="T94" fmla="*/ 24 w 550"/>
                      <a:gd name="T95" fmla="*/ 619 h 689"/>
                      <a:gd name="T96" fmla="*/ 21 w 550"/>
                      <a:gd name="T97" fmla="*/ 601 h 689"/>
                      <a:gd name="T98" fmla="*/ 21 w 550"/>
                      <a:gd name="T99" fmla="*/ 67 h 689"/>
                      <a:gd name="T100" fmla="*/ 24 w 550"/>
                      <a:gd name="T101" fmla="*/ 50 h 689"/>
                      <a:gd name="T102" fmla="*/ 35 w 550"/>
                      <a:gd name="T103" fmla="*/ 35 h 689"/>
                      <a:gd name="T104" fmla="*/ 41 w 550"/>
                      <a:gd name="T105" fmla="*/ 30 h 689"/>
                      <a:gd name="T106" fmla="*/ 58 w 550"/>
                      <a:gd name="T107" fmla="*/ 23 h 689"/>
                      <a:gd name="T108" fmla="*/ 482 w 550"/>
                      <a:gd name="T109" fmla="*/ 22 h 689"/>
                      <a:gd name="T110" fmla="*/ 492 w 550"/>
                      <a:gd name="T111" fmla="*/ 23 h 689"/>
                      <a:gd name="T112" fmla="*/ 508 w 550"/>
                      <a:gd name="T113" fmla="*/ 30 h 689"/>
                      <a:gd name="T114" fmla="*/ 515 w 550"/>
                      <a:gd name="T115" fmla="*/ 35 h 689"/>
                      <a:gd name="T116" fmla="*/ 524 w 550"/>
                      <a:gd name="T117" fmla="*/ 50 h 689"/>
                      <a:gd name="T118" fmla="*/ 528 w 550"/>
                      <a:gd name="T119" fmla="*/ 6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 h="689">
                        <a:moveTo>
                          <a:pt x="531" y="20"/>
                        </a:moveTo>
                        <a:lnTo>
                          <a:pt x="531" y="20"/>
                        </a:lnTo>
                        <a:lnTo>
                          <a:pt x="520" y="11"/>
                        </a:lnTo>
                        <a:lnTo>
                          <a:pt x="508" y="5"/>
                        </a:lnTo>
                        <a:lnTo>
                          <a:pt x="496" y="1"/>
                        </a:lnTo>
                        <a:lnTo>
                          <a:pt x="482" y="0"/>
                        </a:lnTo>
                        <a:lnTo>
                          <a:pt x="67" y="0"/>
                        </a:lnTo>
                        <a:lnTo>
                          <a:pt x="67" y="0"/>
                        </a:lnTo>
                        <a:lnTo>
                          <a:pt x="53" y="1"/>
                        </a:lnTo>
                        <a:lnTo>
                          <a:pt x="40" y="5"/>
                        </a:lnTo>
                        <a:lnTo>
                          <a:pt x="29" y="11"/>
                        </a:lnTo>
                        <a:lnTo>
                          <a:pt x="18" y="20"/>
                        </a:lnTo>
                        <a:lnTo>
                          <a:pt x="18" y="20"/>
                        </a:lnTo>
                        <a:lnTo>
                          <a:pt x="10" y="30"/>
                        </a:lnTo>
                        <a:lnTo>
                          <a:pt x="4" y="42"/>
                        </a:lnTo>
                        <a:lnTo>
                          <a:pt x="1" y="54"/>
                        </a:lnTo>
                        <a:lnTo>
                          <a:pt x="0" y="67"/>
                        </a:lnTo>
                        <a:lnTo>
                          <a:pt x="0" y="601"/>
                        </a:lnTo>
                        <a:lnTo>
                          <a:pt x="0" y="601"/>
                        </a:lnTo>
                        <a:lnTo>
                          <a:pt x="0" y="611"/>
                        </a:lnTo>
                        <a:lnTo>
                          <a:pt x="1" y="619"/>
                        </a:lnTo>
                        <a:lnTo>
                          <a:pt x="4" y="627"/>
                        </a:lnTo>
                        <a:lnTo>
                          <a:pt x="8" y="634"/>
                        </a:lnTo>
                        <a:lnTo>
                          <a:pt x="12" y="642"/>
                        </a:lnTo>
                        <a:lnTo>
                          <a:pt x="17" y="647"/>
                        </a:lnTo>
                        <a:lnTo>
                          <a:pt x="24" y="654"/>
                        </a:lnTo>
                        <a:lnTo>
                          <a:pt x="31" y="658"/>
                        </a:lnTo>
                        <a:lnTo>
                          <a:pt x="31" y="658"/>
                        </a:lnTo>
                        <a:lnTo>
                          <a:pt x="31" y="659"/>
                        </a:lnTo>
                        <a:lnTo>
                          <a:pt x="31" y="659"/>
                        </a:lnTo>
                        <a:lnTo>
                          <a:pt x="31" y="665"/>
                        </a:lnTo>
                        <a:lnTo>
                          <a:pt x="32" y="670"/>
                        </a:lnTo>
                        <a:lnTo>
                          <a:pt x="35" y="676"/>
                        </a:lnTo>
                        <a:lnTo>
                          <a:pt x="39" y="680"/>
                        </a:lnTo>
                        <a:lnTo>
                          <a:pt x="43" y="684"/>
                        </a:lnTo>
                        <a:lnTo>
                          <a:pt x="48" y="686"/>
                        </a:lnTo>
                        <a:lnTo>
                          <a:pt x="53" y="688"/>
                        </a:lnTo>
                        <a:lnTo>
                          <a:pt x="60" y="689"/>
                        </a:lnTo>
                        <a:lnTo>
                          <a:pt x="98" y="689"/>
                        </a:lnTo>
                        <a:lnTo>
                          <a:pt x="98" y="689"/>
                        </a:lnTo>
                        <a:lnTo>
                          <a:pt x="107" y="688"/>
                        </a:lnTo>
                        <a:lnTo>
                          <a:pt x="115" y="684"/>
                        </a:lnTo>
                        <a:lnTo>
                          <a:pt x="121" y="677"/>
                        </a:lnTo>
                        <a:lnTo>
                          <a:pt x="125" y="669"/>
                        </a:lnTo>
                        <a:lnTo>
                          <a:pt x="423" y="669"/>
                        </a:lnTo>
                        <a:lnTo>
                          <a:pt x="423" y="669"/>
                        </a:lnTo>
                        <a:lnTo>
                          <a:pt x="428" y="677"/>
                        </a:lnTo>
                        <a:lnTo>
                          <a:pt x="434" y="684"/>
                        </a:lnTo>
                        <a:lnTo>
                          <a:pt x="442" y="688"/>
                        </a:lnTo>
                        <a:lnTo>
                          <a:pt x="451" y="689"/>
                        </a:lnTo>
                        <a:lnTo>
                          <a:pt x="489" y="689"/>
                        </a:lnTo>
                        <a:lnTo>
                          <a:pt x="489" y="689"/>
                        </a:lnTo>
                        <a:lnTo>
                          <a:pt x="496" y="688"/>
                        </a:lnTo>
                        <a:lnTo>
                          <a:pt x="501" y="686"/>
                        </a:lnTo>
                        <a:lnTo>
                          <a:pt x="507" y="684"/>
                        </a:lnTo>
                        <a:lnTo>
                          <a:pt x="511" y="680"/>
                        </a:lnTo>
                        <a:lnTo>
                          <a:pt x="515" y="676"/>
                        </a:lnTo>
                        <a:lnTo>
                          <a:pt x="517" y="670"/>
                        </a:lnTo>
                        <a:lnTo>
                          <a:pt x="519" y="665"/>
                        </a:lnTo>
                        <a:lnTo>
                          <a:pt x="519" y="659"/>
                        </a:lnTo>
                        <a:lnTo>
                          <a:pt x="519" y="659"/>
                        </a:lnTo>
                        <a:lnTo>
                          <a:pt x="519" y="658"/>
                        </a:lnTo>
                        <a:lnTo>
                          <a:pt x="519" y="658"/>
                        </a:lnTo>
                        <a:lnTo>
                          <a:pt x="525" y="654"/>
                        </a:lnTo>
                        <a:lnTo>
                          <a:pt x="532" y="647"/>
                        </a:lnTo>
                        <a:lnTo>
                          <a:pt x="538" y="642"/>
                        </a:lnTo>
                        <a:lnTo>
                          <a:pt x="542" y="634"/>
                        </a:lnTo>
                        <a:lnTo>
                          <a:pt x="546" y="627"/>
                        </a:lnTo>
                        <a:lnTo>
                          <a:pt x="548" y="619"/>
                        </a:lnTo>
                        <a:lnTo>
                          <a:pt x="550" y="611"/>
                        </a:lnTo>
                        <a:lnTo>
                          <a:pt x="550" y="601"/>
                        </a:lnTo>
                        <a:lnTo>
                          <a:pt x="550" y="67"/>
                        </a:lnTo>
                        <a:lnTo>
                          <a:pt x="550" y="67"/>
                        </a:lnTo>
                        <a:lnTo>
                          <a:pt x="548" y="54"/>
                        </a:lnTo>
                        <a:lnTo>
                          <a:pt x="544" y="42"/>
                        </a:lnTo>
                        <a:lnTo>
                          <a:pt x="539" y="30"/>
                        </a:lnTo>
                        <a:lnTo>
                          <a:pt x="531" y="20"/>
                        </a:lnTo>
                        <a:lnTo>
                          <a:pt x="531" y="20"/>
                        </a:lnTo>
                        <a:close/>
                        <a:moveTo>
                          <a:pt x="528" y="601"/>
                        </a:moveTo>
                        <a:lnTo>
                          <a:pt x="528" y="601"/>
                        </a:lnTo>
                        <a:lnTo>
                          <a:pt x="527" y="611"/>
                        </a:lnTo>
                        <a:lnTo>
                          <a:pt x="524" y="619"/>
                        </a:lnTo>
                        <a:lnTo>
                          <a:pt x="520" y="627"/>
                        </a:lnTo>
                        <a:lnTo>
                          <a:pt x="515" y="634"/>
                        </a:lnTo>
                        <a:lnTo>
                          <a:pt x="508" y="639"/>
                        </a:lnTo>
                        <a:lnTo>
                          <a:pt x="500" y="643"/>
                        </a:lnTo>
                        <a:lnTo>
                          <a:pt x="492" y="646"/>
                        </a:lnTo>
                        <a:lnTo>
                          <a:pt x="482" y="647"/>
                        </a:lnTo>
                        <a:lnTo>
                          <a:pt x="67" y="647"/>
                        </a:lnTo>
                        <a:lnTo>
                          <a:pt x="67" y="647"/>
                        </a:lnTo>
                        <a:lnTo>
                          <a:pt x="58" y="646"/>
                        </a:lnTo>
                        <a:lnTo>
                          <a:pt x="48" y="643"/>
                        </a:lnTo>
                        <a:lnTo>
                          <a:pt x="41" y="639"/>
                        </a:lnTo>
                        <a:lnTo>
                          <a:pt x="35" y="634"/>
                        </a:lnTo>
                        <a:lnTo>
                          <a:pt x="29" y="627"/>
                        </a:lnTo>
                        <a:lnTo>
                          <a:pt x="24" y="619"/>
                        </a:lnTo>
                        <a:lnTo>
                          <a:pt x="22" y="611"/>
                        </a:lnTo>
                        <a:lnTo>
                          <a:pt x="21" y="601"/>
                        </a:lnTo>
                        <a:lnTo>
                          <a:pt x="21" y="67"/>
                        </a:lnTo>
                        <a:lnTo>
                          <a:pt x="21" y="67"/>
                        </a:lnTo>
                        <a:lnTo>
                          <a:pt x="21" y="58"/>
                        </a:lnTo>
                        <a:lnTo>
                          <a:pt x="24" y="50"/>
                        </a:lnTo>
                        <a:lnTo>
                          <a:pt x="29" y="42"/>
                        </a:lnTo>
                        <a:lnTo>
                          <a:pt x="35" y="35"/>
                        </a:lnTo>
                        <a:lnTo>
                          <a:pt x="35" y="35"/>
                        </a:lnTo>
                        <a:lnTo>
                          <a:pt x="41" y="30"/>
                        </a:lnTo>
                        <a:lnTo>
                          <a:pt x="49" y="26"/>
                        </a:lnTo>
                        <a:lnTo>
                          <a:pt x="58" y="23"/>
                        </a:lnTo>
                        <a:lnTo>
                          <a:pt x="67" y="22"/>
                        </a:lnTo>
                        <a:lnTo>
                          <a:pt x="482" y="22"/>
                        </a:lnTo>
                        <a:lnTo>
                          <a:pt x="482" y="22"/>
                        </a:lnTo>
                        <a:lnTo>
                          <a:pt x="492" y="23"/>
                        </a:lnTo>
                        <a:lnTo>
                          <a:pt x="500" y="26"/>
                        </a:lnTo>
                        <a:lnTo>
                          <a:pt x="508" y="30"/>
                        </a:lnTo>
                        <a:lnTo>
                          <a:pt x="515" y="35"/>
                        </a:lnTo>
                        <a:lnTo>
                          <a:pt x="515" y="35"/>
                        </a:lnTo>
                        <a:lnTo>
                          <a:pt x="520" y="42"/>
                        </a:lnTo>
                        <a:lnTo>
                          <a:pt x="524" y="50"/>
                        </a:lnTo>
                        <a:lnTo>
                          <a:pt x="527" y="58"/>
                        </a:lnTo>
                        <a:lnTo>
                          <a:pt x="528" y="67"/>
                        </a:lnTo>
                        <a:lnTo>
                          <a:pt x="528" y="60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32" fontAlgn="auto">
                      <a:spcBef>
                        <a:spcPts val="0"/>
                      </a:spcBef>
                      <a:spcAft>
                        <a:spcPts val="0"/>
                      </a:spcAft>
                    </a:pPr>
                    <a:endParaRPr lang="en-US" sz="1400" dirty="0">
                      <a:latin typeface="+mn-lt"/>
                      <a:ea typeface="+mn-ea"/>
                      <a:cs typeface="+mn-cs"/>
                    </a:endParaRPr>
                  </a:p>
                </p:txBody>
              </p:sp>
            </p:grpSp>
          </p:grpSp>
        </p:grpSp>
      </p:grpSp>
      <p:grpSp>
        <p:nvGrpSpPr>
          <p:cNvPr id="83" name="Group 82"/>
          <p:cNvGrpSpPr/>
          <p:nvPr/>
        </p:nvGrpSpPr>
        <p:grpSpPr>
          <a:xfrm>
            <a:off x="1503409" y="1763454"/>
            <a:ext cx="3279608" cy="1674890"/>
            <a:chOff x="2004544" y="2532183"/>
            <a:chExt cx="4372810" cy="2233187"/>
          </a:xfrm>
        </p:grpSpPr>
        <p:sp>
          <p:nvSpPr>
            <p:cNvPr id="84" name="Trapezoid 79"/>
            <p:cNvSpPr/>
            <p:nvPr/>
          </p:nvSpPr>
          <p:spPr>
            <a:xfrm rot="16200000">
              <a:off x="3074355" y="1462372"/>
              <a:ext cx="2233187" cy="4372810"/>
            </a:xfrm>
            <a:custGeom>
              <a:avLst/>
              <a:gdLst>
                <a:gd name="connsiteX0" fmla="*/ 0 w 2956014"/>
                <a:gd name="connsiteY0" fmla="*/ 4214236 h 4214236"/>
                <a:gd name="connsiteX1" fmla="*/ 1224411 w 2956014"/>
                <a:gd name="connsiteY1" fmla="*/ 0 h 4214236"/>
                <a:gd name="connsiteX2" fmla="*/ 1731603 w 2956014"/>
                <a:gd name="connsiteY2" fmla="*/ 0 h 4214236"/>
                <a:gd name="connsiteX3" fmla="*/ 2956014 w 2956014"/>
                <a:gd name="connsiteY3" fmla="*/ 4214236 h 4214236"/>
                <a:gd name="connsiteX4" fmla="*/ 0 w 2956014"/>
                <a:gd name="connsiteY4" fmla="*/ 4214236 h 4214236"/>
                <a:gd name="connsiteX0" fmla="*/ 0 w 2956014"/>
                <a:gd name="connsiteY0" fmla="*/ 4214236 h 4524680"/>
                <a:gd name="connsiteX1" fmla="*/ 1224411 w 2956014"/>
                <a:gd name="connsiteY1" fmla="*/ 0 h 4524680"/>
                <a:gd name="connsiteX2" fmla="*/ 1731603 w 2956014"/>
                <a:gd name="connsiteY2" fmla="*/ 0 h 4524680"/>
                <a:gd name="connsiteX3" fmla="*/ 2956014 w 2956014"/>
                <a:gd name="connsiteY3" fmla="*/ 4214236 h 4524680"/>
                <a:gd name="connsiteX4" fmla="*/ 0 w 2956014"/>
                <a:gd name="connsiteY4" fmla="*/ 4214236 h 4524680"/>
                <a:gd name="connsiteX0" fmla="*/ 0 w 2956014"/>
                <a:gd name="connsiteY0" fmla="*/ 4214236 h 4662944"/>
                <a:gd name="connsiteX1" fmla="*/ 1224411 w 2956014"/>
                <a:gd name="connsiteY1" fmla="*/ 0 h 4662944"/>
                <a:gd name="connsiteX2" fmla="*/ 1731603 w 2956014"/>
                <a:gd name="connsiteY2" fmla="*/ 0 h 4662944"/>
                <a:gd name="connsiteX3" fmla="*/ 2956014 w 2956014"/>
                <a:gd name="connsiteY3" fmla="*/ 4214236 h 4662944"/>
                <a:gd name="connsiteX4" fmla="*/ 0 w 2956014"/>
                <a:gd name="connsiteY4" fmla="*/ 4214236 h 4662944"/>
                <a:gd name="connsiteX0" fmla="*/ 0 w 2956014"/>
                <a:gd name="connsiteY0" fmla="*/ 4214236 h 4691408"/>
                <a:gd name="connsiteX1" fmla="*/ 1224411 w 2956014"/>
                <a:gd name="connsiteY1" fmla="*/ 0 h 4691408"/>
                <a:gd name="connsiteX2" fmla="*/ 1731603 w 2956014"/>
                <a:gd name="connsiteY2" fmla="*/ 0 h 4691408"/>
                <a:gd name="connsiteX3" fmla="*/ 2956014 w 2956014"/>
                <a:gd name="connsiteY3" fmla="*/ 4214236 h 4691408"/>
                <a:gd name="connsiteX4" fmla="*/ 0 w 2956014"/>
                <a:gd name="connsiteY4" fmla="*/ 4214236 h 4691408"/>
                <a:gd name="connsiteX0" fmla="*/ 0 w 2956014"/>
                <a:gd name="connsiteY0" fmla="*/ 4214236 h 4691408"/>
                <a:gd name="connsiteX1" fmla="*/ 1224411 w 2956014"/>
                <a:gd name="connsiteY1" fmla="*/ 0 h 4691408"/>
                <a:gd name="connsiteX2" fmla="*/ 1767930 w 2956014"/>
                <a:gd name="connsiteY2" fmla="*/ 15093 h 4691408"/>
                <a:gd name="connsiteX3" fmla="*/ 2956014 w 2956014"/>
                <a:gd name="connsiteY3" fmla="*/ 4214236 h 4691408"/>
                <a:gd name="connsiteX4" fmla="*/ 0 w 2956014"/>
                <a:gd name="connsiteY4" fmla="*/ 4214236 h 4691408"/>
                <a:gd name="connsiteX0" fmla="*/ 0 w 2956014"/>
                <a:gd name="connsiteY0" fmla="*/ 4214236 h 4691408"/>
                <a:gd name="connsiteX1" fmla="*/ 1169921 w 2956014"/>
                <a:gd name="connsiteY1" fmla="*/ 0 h 4691408"/>
                <a:gd name="connsiteX2" fmla="*/ 1767930 w 2956014"/>
                <a:gd name="connsiteY2" fmla="*/ 15093 h 4691408"/>
                <a:gd name="connsiteX3" fmla="*/ 2956014 w 2956014"/>
                <a:gd name="connsiteY3" fmla="*/ 4214236 h 4691408"/>
                <a:gd name="connsiteX4" fmla="*/ 0 w 2956014"/>
                <a:gd name="connsiteY4" fmla="*/ 4214236 h 469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6014" h="4691408">
                  <a:moveTo>
                    <a:pt x="0" y="4214236"/>
                  </a:moveTo>
                  <a:lnTo>
                    <a:pt x="1169921" y="0"/>
                  </a:lnTo>
                  <a:lnTo>
                    <a:pt x="1767930" y="15093"/>
                  </a:lnTo>
                  <a:cubicBezTo>
                    <a:pt x="2176067" y="1419838"/>
                    <a:pt x="2547877" y="2809491"/>
                    <a:pt x="2956014" y="4214236"/>
                  </a:cubicBezTo>
                  <a:cubicBezTo>
                    <a:pt x="2205626" y="4982586"/>
                    <a:pt x="445588" y="4703186"/>
                    <a:pt x="0" y="4214236"/>
                  </a:cubicBezTo>
                  <a:close/>
                </a:path>
              </a:pathLst>
            </a:custGeom>
            <a:gradFill>
              <a:gsLst>
                <a:gs pos="59000">
                  <a:schemeClr val="accent5"/>
                </a:gs>
                <a:gs pos="13000">
                  <a:srgbClr val="4993C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grpSp>
          <p:nvGrpSpPr>
            <p:cNvPr id="85" name="Group 84"/>
            <p:cNvGrpSpPr/>
            <p:nvPr/>
          </p:nvGrpSpPr>
          <p:grpSpPr>
            <a:xfrm>
              <a:off x="3591318" y="3329991"/>
              <a:ext cx="710808" cy="879323"/>
              <a:chOff x="3218123" y="3608384"/>
              <a:chExt cx="732543" cy="906210"/>
            </a:xfrm>
          </p:grpSpPr>
          <p:sp>
            <p:nvSpPr>
              <p:cNvPr id="111" name="Rectangle 110"/>
              <p:cNvSpPr/>
              <p:nvPr/>
            </p:nvSpPr>
            <p:spPr>
              <a:xfrm>
                <a:off x="3218123" y="4197407"/>
                <a:ext cx="732543" cy="317187"/>
              </a:xfrm>
              <a:prstGeom prst="rect">
                <a:avLst/>
              </a:prstGeom>
              <a:noFill/>
            </p:spPr>
            <p:txBody>
              <a:bodyPr wrap="square">
                <a:spAutoFit/>
              </a:bodyPr>
              <a:lstStyle/>
              <a:p>
                <a:pPr defTabSz="685732" fontAlgn="auto">
                  <a:spcBef>
                    <a:spcPts val="0"/>
                  </a:spcBef>
                  <a:spcAft>
                    <a:spcPts val="0"/>
                  </a:spcAft>
                </a:pPr>
                <a:r>
                  <a:rPr lang="en-US" sz="900" dirty="0">
                    <a:latin typeface="+mn-lt"/>
                    <a:ea typeface="+mn-ea"/>
                    <a:cs typeface="+mn-cs"/>
                  </a:rPr>
                  <a:t>Users</a:t>
                </a:r>
              </a:p>
            </p:txBody>
          </p:sp>
          <p:grpSp>
            <p:nvGrpSpPr>
              <p:cNvPr id="112" name="Group 111"/>
              <p:cNvGrpSpPr/>
              <p:nvPr/>
            </p:nvGrpSpPr>
            <p:grpSpPr>
              <a:xfrm>
                <a:off x="3296819" y="3608384"/>
                <a:ext cx="621958" cy="621957"/>
                <a:chOff x="5133371" y="2030209"/>
                <a:chExt cx="704167" cy="704166"/>
              </a:xfrm>
            </p:grpSpPr>
            <p:sp>
              <p:nvSpPr>
                <p:cNvPr id="113" name="Freeform 112"/>
                <p:cNvSpPr>
                  <a:spLocks noEditPoints="1"/>
                </p:cNvSpPr>
                <p:nvPr/>
              </p:nvSpPr>
              <p:spPr bwMode="auto">
                <a:xfrm flipH="1">
                  <a:off x="5278087" y="2132133"/>
                  <a:ext cx="364072" cy="404594"/>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685732" fontAlgn="auto">
                    <a:spcBef>
                      <a:spcPts val="0"/>
                    </a:spcBef>
                    <a:spcAft>
                      <a:spcPts val="0"/>
                    </a:spcAft>
                  </a:pPr>
                  <a:endParaRPr lang="en-US" sz="1200" dirty="0">
                    <a:latin typeface="+mn-lt"/>
                    <a:ea typeface="+mn-ea"/>
                    <a:cs typeface="+mn-cs"/>
                  </a:endParaRPr>
                </a:p>
              </p:txBody>
            </p:sp>
            <p:sp>
              <p:nvSpPr>
                <p:cNvPr id="114" name="Donut 113"/>
                <p:cNvSpPr/>
                <p:nvPr/>
              </p:nvSpPr>
              <p:spPr>
                <a:xfrm>
                  <a:off x="5133371" y="2030209"/>
                  <a:ext cx="704167" cy="704166"/>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grpSp>
        </p:grpSp>
        <p:grpSp>
          <p:nvGrpSpPr>
            <p:cNvPr id="86" name="Group 85"/>
            <p:cNvGrpSpPr/>
            <p:nvPr/>
          </p:nvGrpSpPr>
          <p:grpSpPr>
            <a:xfrm>
              <a:off x="5039809" y="2720617"/>
              <a:ext cx="1178343" cy="869943"/>
              <a:chOff x="4945337" y="2770367"/>
              <a:chExt cx="1178343" cy="869943"/>
            </a:xfrm>
          </p:grpSpPr>
          <p:sp>
            <p:nvSpPr>
              <p:cNvPr id="104" name="Rectangle 103"/>
              <p:cNvSpPr/>
              <p:nvPr/>
            </p:nvSpPr>
            <p:spPr>
              <a:xfrm>
                <a:off x="4945337" y="3332534"/>
                <a:ext cx="1178343" cy="307776"/>
              </a:xfrm>
              <a:prstGeom prst="rect">
                <a:avLst/>
              </a:prstGeom>
              <a:noFill/>
            </p:spPr>
            <p:txBody>
              <a:bodyPr wrap="none">
                <a:spAutoFit/>
              </a:bodyPr>
              <a:lstStyle/>
              <a:p>
                <a:pPr defTabSz="685732" fontAlgn="auto">
                  <a:spcBef>
                    <a:spcPts val="0"/>
                  </a:spcBef>
                  <a:spcAft>
                    <a:spcPts val="0"/>
                  </a:spcAft>
                </a:pPr>
                <a:r>
                  <a:rPr lang="en-US" sz="900" dirty="0">
                    <a:latin typeface="+mn-lt"/>
                    <a:ea typeface="+mn-ea"/>
                    <a:cs typeface="+mn-cs"/>
                  </a:rPr>
                  <a:t> File transfers</a:t>
                </a:r>
              </a:p>
            </p:txBody>
          </p:sp>
          <p:grpSp>
            <p:nvGrpSpPr>
              <p:cNvPr id="105" name="Group 104"/>
              <p:cNvGrpSpPr/>
              <p:nvPr/>
            </p:nvGrpSpPr>
            <p:grpSpPr>
              <a:xfrm>
                <a:off x="5201590" y="2770367"/>
                <a:ext cx="603504" cy="603504"/>
                <a:chOff x="5561134" y="2439345"/>
                <a:chExt cx="704167" cy="704166"/>
              </a:xfrm>
            </p:grpSpPr>
            <p:grpSp>
              <p:nvGrpSpPr>
                <p:cNvPr id="106" name="Group 105"/>
                <p:cNvGrpSpPr/>
                <p:nvPr/>
              </p:nvGrpSpPr>
              <p:grpSpPr>
                <a:xfrm>
                  <a:off x="5697050" y="2642462"/>
                  <a:ext cx="452962" cy="271309"/>
                  <a:chOff x="5150354" y="3523769"/>
                  <a:chExt cx="840872" cy="503654"/>
                </a:xfrm>
                <a:solidFill>
                  <a:schemeClr val="bg1"/>
                </a:solidFill>
              </p:grpSpPr>
              <p:sp>
                <p:nvSpPr>
                  <p:cNvPr id="108" name="Right Arrow 107"/>
                  <p:cNvSpPr/>
                  <p:nvPr/>
                </p:nvSpPr>
                <p:spPr>
                  <a:xfrm>
                    <a:off x="5745622" y="3752268"/>
                    <a:ext cx="245604" cy="16510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sp>
                <p:nvSpPr>
                  <p:cNvPr id="109" name="Freeform 12"/>
                  <p:cNvSpPr>
                    <a:spLocks/>
                  </p:cNvSpPr>
                  <p:nvPr/>
                </p:nvSpPr>
                <p:spPr bwMode="auto">
                  <a:xfrm>
                    <a:off x="5150354" y="3523769"/>
                    <a:ext cx="676150" cy="491746"/>
                  </a:xfrm>
                  <a:custGeom>
                    <a:avLst/>
                    <a:gdLst>
                      <a:gd name="T0" fmla="*/ 444 w 913"/>
                      <a:gd name="T1" fmla="*/ 623 h 664"/>
                      <a:gd name="T2" fmla="*/ 440 w 913"/>
                      <a:gd name="T3" fmla="*/ 623 h 664"/>
                      <a:gd name="T4" fmla="*/ 428 w 913"/>
                      <a:gd name="T5" fmla="*/ 621 h 664"/>
                      <a:gd name="T6" fmla="*/ 416 w 913"/>
                      <a:gd name="T7" fmla="*/ 613 h 664"/>
                      <a:gd name="T8" fmla="*/ 408 w 913"/>
                      <a:gd name="T9" fmla="*/ 604 h 664"/>
                      <a:gd name="T10" fmla="*/ 406 w 913"/>
                      <a:gd name="T11" fmla="*/ 590 h 664"/>
                      <a:gd name="T12" fmla="*/ 461 w 913"/>
                      <a:gd name="T13" fmla="*/ 590 h 664"/>
                      <a:gd name="T14" fmla="*/ 428 w 913"/>
                      <a:gd name="T15" fmla="*/ 517 h 664"/>
                      <a:gd name="T16" fmla="*/ 179 w 913"/>
                      <a:gd name="T17" fmla="*/ 517 h 664"/>
                      <a:gd name="T18" fmla="*/ 171 w 913"/>
                      <a:gd name="T19" fmla="*/ 513 h 664"/>
                      <a:gd name="T20" fmla="*/ 169 w 913"/>
                      <a:gd name="T21" fmla="*/ 507 h 664"/>
                      <a:gd name="T22" fmla="*/ 169 w 913"/>
                      <a:gd name="T23" fmla="*/ 88 h 664"/>
                      <a:gd name="T24" fmla="*/ 171 w 913"/>
                      <a:gd name="T25" fmla="*/ 80 h 664"/>
                      <a:gd name="T26" fmla="*/ 179 w 913"/>
                      <a:gd name="T27" fmla="*/ 78 h 664"/>
                      <a:gd name="T28" fmla="*/ 822 w 913"/>
                      <a:gd name="T29" fmla="*/ 78 h 664"/>
                      <a:gd name="T30" fmla="*/ 828 w 913"/>
                      <a:gd name="T31" fmla="*/ 80 h 664"/>
                      <a:gd name="T32" fmla="*/ 832 w 913"/>
                      <a:gd name="T33" fmla="*/ 88 h 664"/>
                      <a:gd name="T34" fmla="*/ 911 w 913"/>
                      <a:gd name="T35" fmla="*/ 309 h 664"/>
                      <a:gd name="T36" fmla="*/ 911 w 913"/>
                      <a:gd name="T37" fmla="*/ 247 h 664"/>
                      <a:gd name="T38" fmla="*/ 913 w 913"/>
                      <a:gd name="T39" fmla="*/ 49 h 664"/>
                      <a:gd name="T40" fmla="*/ 911 w 913"/>
                      <a:gd name="T41" fmla="*/ 39 h 664"/>
                      <a:gd name="T42" fmla="*/ 905 w 913"/>
                      <a:gd name="T43" fmla="*/ 23 h 664"/>
                      <a:gd name="T44" fmla="*/ 899 w 913"/>
                      <a:gd name="T45" fmla="*/ 15 h 664"/>
                      <a:gd name="T46" fmla="*/ 897 w 913"/>
                      <a:gd name="T47" fmla="*/ 13 h 664"/>
                      <a:gd name="T48" fmla="*/ 885 w 913"/>
                      <a:gd name="T49" fmla="*/ 6 h 664"/>
                      <a:gd name="T50" fmla="*/ 881 w 913"/>
                      <a:gd name="T51" fmla="*/ 4 h 664"/>
                      <a:gd name="T52" fmla="*/ 863 w 913"/>
                      <a:gd name="T53" fmla="*/ 0 h 664"/>
                      <a:gd name="T54" fmla="*/ 140 w 913"/>
                      <a:gd name="T55" fmla="*/ 0 h 664"/>
                      <a:gd name="T56" fmla="*/ 138 w 913"/>
                      <a:gd name="T57" fmla="*/ 0 h 664"/>
                      <a:gd name="T58" fmla="*/ 118 w 913"/>
                      <a:gd name="T59" fmla="*/ 4 h 664"/>
                      <a:gd name="T60" fmla="*/ 116 w 913"/>
                      <a:gd name="T61" fmla="*/ 6 h 664"/>
                      <a:gd name="T62" fmla="*/ 104 w 913"/>
                      <a:gd name="T63" fmla="*/ 13 h 664"/>
                      <a:gd name="T64" fmla="*/ 102 w 913"/>
                      <a:gd name="T65" fmla="*/ 15 h 664"/>
                      <a:gd name="T66" fmla="*/ 96 w 913"/>
                      <a:gd name="T67" fmla="*/ 23 h 664"/>
                      <a:gd name="T68" fmla="*/ 91 w 913"/>
                      <a:gd name="T69" fmla="*/ 39 h 664"/>
                      <a:gd name="T70" fmla="*/ 89 w 913"/>
                      <a:gd name="T71" fmla="*/ 247 h 664"/>
                      <a:gd name="T72" fmla="*/ 91 w 913"/>
                      <a:gd name="T73" fmla="*/ 247 h 664"/>
                      <a:gd name="T74" fmla="*/ 91 w 913"/>
                      <a:gd name="T75" fmla="*/ 517 h 664"/>
                      <a:gd name="T76" fmla="*/ 22 w 913"/>
                      <a:gd name="T77" fmla="*/ 557 h 664"/>
                      <a:gd name="T78" fmla="*/ 6 w 913"/>
                      <a:gd name="T79" fmla="*/ 568 h 664"/>
                      <a:gd name="T80" fmla="*/ 0 w 913"/>
                      <a:gd name="T81" fmla="*/ 582 h 664"/>
                      <a:gd name="T82" fmla="*/ 0 w 913"/>
                      <a:gd name="T83" fmla="*/ 608 h 664"/>
                      <a:gd name="T84" fmla="*/ 4 w 913"/>
                      <a:gd name="T85" fmla="*/ 631 h 664"/>
                      <a:gd name="T86" fmla="*/ 16 w 913"/>
                      <a:gd name="T87" fmla="*/ 649 h 664"/>
                      <a:gd name="T88" fmla="*/ 34 w 913"/>
                      <a:gd name="T89" fmla="*/ 660 h 664"/>
                      <a:gd name="T90" fmla="*/ 55 w 913"/>
                      <a:gd name="T91" fmla="*/ 664 h 664"/>
                      <a:gd name="T92" fmla="*/ 461 w 913"/>
                      <a:gd name="T93" fmla="*/ 66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3" h="664">
                        <a:moveTo>
                          <a:pt x="461" y="623"/>
                        </a:moveTo>
                        <a:lnTo>
                          <a:pt x="444" y="623"/>
                        </a:lnTo>
                        <a:lnTo>
                          <a:pt x="440" y="623"/>
                        </a:lnTo>
                        <a:lnTo>
                          <a:pt x="440" y="623"/>
                        </a:lnTo>
                        <a:lnTo>
                          <a:pt x="434" y="623"/>
                        </a:lnTo>
                        <a:lnTo>
                          <a:pt x="428" y="621"/>
                        </a:lnTo>
                        <a:lnTo>
                          <a:pt x="422" y="617"/>
                        </a:lnTo>
                        <a:lnTo>
                          <a:pt x="416" y="613"/>
                        </a:lnTo>
                        <a:lnTo>
                          <a:pt x="412" y="608"/>
                        </a:lnTo>
                        <a:lnTo>
                          <a:pt x="408" y="604"/>
                        </a:lnTo>
                        <a:lnTo>
                          <a:pt x="406" y="596"/>
                        </a:lnTo>
                        <a:lnTo>
                          <a:pt x="406" y="590"/>
                        </a:lnTo>
                        <a:lnTo>
                          <a:pt x="440" y="590"/>
                        </a:lnTo>
                        <a:lnTo>
                          <a:pt x="461" y="590"/>
                        </a:lnTo>
                        <a:lnTo>
                          <a:pt x="461" y="517"/>
                        </a:lnTo>
                        <a:lnTo>
                          <a:pt x="428" y="517"/>
                        </a:lnTo>
                        <a:lnTo>
                          <a:pt x="179" y="517"/>
                        </a:lnTo>
                        <a:lnTo>
                          <a:pt x="179" y="517"/>
                        </a:lnTo>
                        <a:lnTo>
                          <a:pt x="175" y="515"/>
                        </a:lnTo>
                        <a:lnTo>
                          <a:pt x="171" y="513"/>
                        </a:lnTo>
                        <a:lnTo>
                          <a:pt x="169" y="511"/>
                        </a:lnTo>
                        <a:lnTo>
                          <a:pt x="169" y="507"/>
                        </a:lnTo>
                        <a:lnTo>
                          <a:pt x="169" y="88"/>
                        </a:lnTo>
                        <a:lnTo>
                          <a:pt x="169" y="88"/>
                        </a:lnTo>
                        <a:lnTo>
                          <a:pt x="169" y="84"/>
                        </a:lnTo>
                        <a:lnTo>
                          <a:pt x="171" y="80"/>
                        </a:lnTo>
                        <a:lnTo>
                          <a:pt x="175" y="78"/>
                        </a:lnTo>
                        <a:lnTo>
                          <a:pt x="179" y="78"/>
                        </a:lnTo>
                        <a:lnTo>
                          <a:pt x="822" y="78"/>
                        </a:lnTo>
                        <a:lnTo>
                          <a:pt x="822" y="78"/>
                        </a:lnTo>
                        <a:lnTo>
                          <a:pt x="826" y="78"/>
                        </a:lnTo>
                        <a:lnTo>
                          <a:pt x="828" y="80"/>
                        </a:lnTo>
                        <a:lnTo>
                          <a:pt x="832" y="84"/>
                        </a:lnTo>
                        <a:lnTo>
                          <a:pt x="832" y="88"/>
                        </a:lnTo>
                        <a:lnTo>
                          <a:pt x="832" y="309"/>
                        </a:lnTo>
                        <a:lnTo>
                          <a:pt x="911" y="309"/>
                        </a:lnTo>
                        <a:lnTo>
                          <a:pt x="911" y="247"/>
                        </a:lnTo>
                        <a:lnTo>
                          <a:pt x="911" y="247"/>
                        </a:lnTo>
                        <a:lnTo>
                          <a:pt x="913" y="247"/>
                        </a:lnTo>
                        <a:lnTo>
                          <a:pt x="913" y="49"/>
                        </a:lnTo>
                        <a:lnTo>
                          <a:pt x="913" y="49"/>
                        </a:lnTo>
                        <a:lnTo>
                          <a:pt x="911" y="39"/>
                        </a:lnTo>
                        <a:lnTo>
                          <a:pt x="909" y="31"/>
                        </a:lnTo>
                        <a:lnTo>
                          <a:pt x="905" y="23"/>
                        </a:lnTo>
                        <a:lnTo>
                          <a:pt x="899" y="15"/>
                        </a:lnTo>
                        <a:lnTo>
                          <a:pt x="899" y="15"/>
                        </a:lnTo>
                        <a:lnTo>
                          <a:pt x="897" y="13"/>
                        </a:lnTo>
                        <a:lnTo>
                          <a:pt x="897" y="13"/>
                        </a:lnTo>
                        <a:lnTo>
                          <a:pt x="885" y="6"/>
                        </a:lnTo>
                        <a:lnTo>
                          <a:pt x="885" y="6"/>
                        </a:lnTo>
                        <a:lnTo>
                          <a:pt x="881" y="4"/>
                        </a:lnTo>
                        <a:lnTo>
                          <a:pt x="881" y="4"/>
                        </a:lnTo>
                        <a:lnTo>
                          <a:pt x="873" y="0"/>
                        </a:lnTo>
                        <a:lnTo>
                          <a:pt x="863" y="0"/>
                        </a:lnTo>
                        <a:lnTo>
                          <a:pt x="862" y="0"/>
                        </a:lnTo>
                        <a:lnTo>
                          <a:pt x="140" y="0"/>
                        </a:lnTo>
                        <a:lnTo>
                          <a:pt x="138" y="0"/>
                        </a:lnTo>
                        <a:lnTo>
                          <a:pt x="138" y="0"/>
                        </a:lnTo>
                        <a:lnTo>
                          <a:pt x="128" y="0"/>
                        </a:lnTo>
                        <a:lnTo>
                          <a:pt x="118" y="4"/>
                        </a:lnTo>
                        <a:lnTo>
                          <a:pt x="118" y="4"/>
                        </a:lnTo>
                        <a:lnTo>
                          <a:pt x="116" y="6"/>
                        </a:lnTo>
                        <a:lnTo>
                          <a:pt x="116" y="6"/>
                        </a:lnTo>
                        <a:lnTo>
                          <a:pt x="104" y="13"/>
                        </a:lnTo>
                        <a:lnTo>
                          <a:pt x="104" y="13"/>
                        </a:lnTo>
                        <a:lnTo>
                          <a:pt x="102" y="15"/>
                        </a:lnTo>
                        <a:lnTo>
                          <a:pt x="102" y="15"/>
                        </a:lnTo>
                        <a:lnTo>
                          <a:pt x="96" y="23"/>
                        </a:lnTo>
                        <a:lnTo>
                          <a:pt x="92" y="31"/>
                        </a:lnTo>
                        <a:lnTo>
                          <a:pt x="91" y="39"/>
                        </a:lnTo>
                        <a:lnTo>
                          <a:pt x="89" y="49"/>
                        </a:lnTo>
                        <a:lnTo>
                          <a:pt x="89" y="247"/>
                        </a:lnTo>
                        <a:lnTo>
                          <a:pt x="89" y="247"/>
                        </a:lnTo>
                        <a:lnTo>
                          <a:pt x="91" y="247"/>
                        </a:lnTo>
                        <a:lnTo>
                          <a:pt x="91" y="517"/>
                        </a:lnTo>
                        <a:lnTo>
                          <a:pt x="91" y="517"/>
                        </a:lnTo>
                        <a:lnTo>
                          <a:pt x="22" y="557"/>
                        </a:lnTo>
                        <a:lnTo>
                          <a:pt x="22" y="557"/>
                        </a:lnTo>
                        <a:lnTo>
                          <a:pt x="12" y="562"/>
                        </a:lnTo>
                        <a:lnTo>
                          <a:pt x="6" y="568"/>
                        </a:lnTo>
                        <a:lnTo>
                          <a:pt x="0" y="574"/>
                        </a:lnTo>
                        <a:lnTo>
                          <a:pt x="0" y="582"/>
                        </a:lnTo>
                        <a:lnTo>
                          <a:pt x="0" y="608"/>
                        </a:lnTo>
                        <a:lnTo>
                          <a:pt x="0" y="608"/>
                        </a:lnTo>
                        <a:lnTo>
                          <a:pt x="0" y="619"/>
                        </a:lnTo>
                        <a:lnTo>
                          <a:pt x="4" y="631"/>
                        </a:lnTo>
                        <a:lnTo>
                          <a:pt x="10" y="639"/>
                        </a:lnTo>
                        <a:lnTo>
                          <a:pt x="16" y="649"/>
                        </a:lnTo>
                        <a:lnTo>
                          <a:pt x="24" y="655"/>
                        </a:lnTo>
                        <a:lnTo>
                          <a:pt x="34" y="660"/>
                        </a:lnTo>
                        <a:lnTo>
                          <a:pt x="45" y="662"/>
                        </a:lnTo>
                        <a:lnTo>
                          <a:pt x="55" y="664"/>
                        </a:lnTo>
                        <a:lnTo>
                          <a:pt x="450" y="664"/>
                        </a:lnTo>
                        <a:lnTo>
                          <a:pt x="461" y="664"/>
                        </a:lnTo>
                        <a:lnTo>
                          <a:pt x="461" y="623"/>
                        </a:lnTo>
                        <a:close/>
                      </a:path>
                    </a:pathLst>
                  </a:custGeom>
                  <a:grpFill/>
                  <a:ln>
                    <a:noFill/>
                  </a:ln>
                </p:spPr>
                <p:txBody>
                  <a:bodyPr vert="horz" wrap="square" lIns="91440" tIns="45720" rIns="91440" bIns="45720" numCol="1" anchor="t" anchorCtr="0" compatLnSpc="1">
                    <a:prstTxWarp prst="textNoShape">
                      <a:avLst/>
                    </a:prstTxWarp>
                  </a:bodyPr>
                  <a:lstStyle/>
                  <a:p>
                    <a:pPr defTabSz="685732" fontAlgn="auto">
                      <a:spcBef>
                        <a:spcPts val="0"/>
                      </a:spcBef>
                      <a:spcAft>
                        <a:spcPts val="0"/>
                      </a:spcAft>
                    </a:pPr>
                    <a:endParaRPr lang="en-US" sz="1400" dirty="0">
                      <a:latin typeface="+mn-lt"/>
                      <a:ea typeface="+mn-ea"/>
                      <a:cs typeface="+mn-cs"/>
                    </a:endParaRPr>
                  </a:p>
                </p:txBody>
              </p:sp>
              <p:sp>
                <p:nvSpPr>
                  <p:cNvPr id="110" name="Right Arrow 109"/>
                  <p:cNvSpPr/>
                  <p:nvPr/>
                </p:nvSpPr>
                <p:spPr>
                  <a:xfrm flipH="1">
                    <a:off x="5526880" y="3862323"/>
                    <a:ext cx="299623" cy="16510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grpSp>
            <p:sp>
              <p:nvSpPr>
                <p:cNvPr id="107" name="Donut 106"/>
                <p:cNvSpPr/>
                <p:nvPr/>
              </p:nvSpPr>
              <p:spPr>
                <a:xfrm>
                  <a:off x="5561134" y="2439345"/>
                  <a:ext cx="704167" cy="704166"/>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grpSp>
        </p:grpSp>
        <p:grpSp>
          <p:nvGrpSpPr>
            <p:cNvPr id="87" name="Group 86"/>
            <p:cNvGrpSpPr/>
            <p:nvPr/>
          </p:nvGrpSpPr>
          <p:grpSpPr>
            <a:xfrm>
              <a:off x="4889863" y="3645458"/>
              <a:ext cx="1364064" cy="1043704"/>
              <a:chOff x="4833786" y="3957187"/>
              <a:chExt cx="1364064" cy="1043704"/>
            </a:xfrm>
          </p:grpSpPr>
          <p:sp>
            <p:nvSpPr>
              <p:cNvPr id="95" name="Rectangle 94"/>
              <p:cNvSpPr/>
              <p:nvPr/>
            </p:nvSpPr>
            <p:spPr>
              <a:xfrm>
                <a:off x="4833786" y="4508448"/>
                <a:ext cx="1364064" cy="492443"/>
              </a:xfrm>
              <a:prstGeom prst="rect">
                <a:avLst/>
              </a:prstGeom>
              <a:noFill/>
            </p:spPr>
            <p:txBody>
              <a:bodyPr wrap="square">
                <a:spAutoFit/>
              </a:bodyPr>
              <a:lstStyle/>
              <a:p>
                <a:pPr algn="ctr" defTabSz="685732" fontAlgn="auto">
                  <a:spcBef>
                    <a:spcPts val="0"/>
                  </a:spcBef>
                  <a:spcAft>
                    <a:spcPts val="0"/>
                  </a:spcAft>
                </a:pPr>
                <a:r>
                  <a:rPr lang="en-US" sz="900" dirty="0">
                    <a:latin typeface="+mn-lt"/>
                    <a:ea typeface="+mn-ea"/>
                    <a:cs typeface="+mn-cs"/>
                  </a:rPr>
                  <a:t>Web applications</a:t>
                </a:r>
              </a:p>
            </p:txBody>
          </p:sp>
          <p:grpSp>
            <p:nvGrpSpPr>
              <p:cNvPr id="96" name="Group 95"/>
              <p:cNvGrpSpPr/>
              <p:nvPr/>
            </p:nvGrpSpPr>
            <p:grpSpPr>
              <a:xfrm>
                <a:off x="5214066" y="3957187"/>
                <a:ext cx="603504" cy="603504"/>
                <a:chOff x="7200081" y="3710352"/>
                <a:chExt cx="704166" cy="704168"/>
              </a:xfrm>
            </p:grpSpPr>
            <p:grpSp>
              <p:nvGrpSpPr>
                <p:cNvPr id="97" name="Group 96"/>
                <p:cNvGrpSpPr/>
                <p:nvPr/>
              </p:nvGrpSpPr>
              <p:grpSpPr>
                <a:xfrm>
                  <a:off x="7338988" y="3890555"/>
                  <a:ext cx="417861" cy="307468"/>
                  <a:chOff x="5468290" y="2868312"/>
                  <a:chExt cx="438752" cy="322840"/>
                </a:xfrm>
                <a:solidFill>
                  <a:schemeClr val="bg1"/>
                </a:solidFill>
              </p:grpSpPr>
              <p:sp>
                <p:nvSpPr>
                  <p:cNvPr id="99" name="Freeform 98"/>
                  <p:cNvSpPr>
                    <a:spLocks noEditPoints="1"/>
                  </p:cNvSpPr>
                  <p:nvPr/>
                </p:nvSpPr>
                <p:spPr bwMode="auto">
                  <a:xfrm>
                    <a:off x="5584202" y="2868312"/>
                    <a:ext cx="322840" cy="322840"/>
                  </a:xfrm>
                  <a:custGeom>
                    <a:avLst/>
                    <a:gdLst>
                      <a:gd name="T0" fmla="*/ 97 w 312"/>
                      <a:gd name="T1" fmla="*/ 133 h 313"/>
                      <a:gd name="T2" fmla="*/ 145 w 312"/>
                      <a:gd name="T3" fmla="*/ 249 h 313"/>
                      <a:gd name="T4" fmla="*/ 306 w 312"/>
                      <a:gd name="T5" fmla="*/ 202 h 313"/>
                      <a:gd name="T6" fmla="*/ 217 w 312"/>
                      <a:gd name="T7" fmla="*/ 301 h 313"/>
                      <a:gd name="T8" fmla="*/ 95 w 312"/>
                      <a:gd name="T9" fmla="*/ 301 h 313"/>
                      <a:gd name="T10" fmla="*/ 6 w 312"/>
                      <a:gd name="T11" fmla="*/ 202 h 313"/>
                      <a:gd name="T12" fmla="*/ 18 w 312"/>
                      <a:gd name="T13" fmla="*/ 82 h 313"/>
                      <a:gd name="T14" fmla="*/ 125 w 312"/>
                      <a:gd name="T15" fmla="*/ 3 h 313"/>
                      <a:gd name="T16" fmla="*/ 244 w 312"/>
                      <a:gd name="T17" fmla="*/ 27 h 313"/>
                      <a:gd name="T18" fmla="*/ 311 w 312"/>
                      <a:gd name="T19" fmla="*/ 140 h 313"/>
                      <a:gd name="T20" fmla="*/ 230 w 312"/>
                      <a:gd name="T21" fmla="*/ 119 h 313"/>
                      <a:gd name="T22" fmla="*/ 262 w 312"/>
                      <a:gd name="T23" fmla="*/ 109 h 313"/>
                      <a:gd name="T24" fmla="*/ 273 w 312"/>
                      <a:gd name="T25" fmla="*/ 102 h 313"/>
                      <a:gd name="T26" fmla="*/ 252 w 312"/>
                      <a:gd name="T27" fmla="*/ 96 h 313"/>
                      <a:gd name="T28" fmla="*/ 231 w 312"/>
                      <a:gd name="T29" fmla="*/ 102 h 313"/>
                      <a:gd name="T30" fmla="*/ 245 w 312"/>
                      <a:gd name="T31" fmla="*/ 92 h 313"/>
                      <a:gd name="T32" fmla="*/ 240 w 312"/>
                      <a:gd name="T33" fmla="*/ 80 h 313"/>
                      <a:gd name="T34" fmla="*/ 234 w 312"/>
                      <a:gd name="T35" fmla="*/ 69 h 313"/>
                      <a:gd name="T36" fmla="*/ 221 w 312"/>
                      <a:gd name="T37" fmla="*/ 46 h 313"/>
                      <a:gd name="T38" fmla="*/ 184 w 312"/>
                      <a:gd name="T39" fmla="*/ 62 h 313"/>
                      <a:gd name="T40" fmla="*/ 179 w 312"/>
                      <a:gd name="T41" fmla="*/ 49 h 313"/>
                      <a:gd name="T42" fmla="*/ 156 w 312"/>
                      <a:gd name="T43" fmla="*/ 35 h 313"/>
                      <a:gd name="T44" fmla="*/ 152 w 312"/>
                      <a:gd name="T45" fmla="*/ 46 h 313"/>
                      <a:gd name="T46" fmla="*/ 153 w 312"/>
                      <a:gd name="T47" fmla="*/ 62 h 313"/>
                      <a:gd name="T48" fmla="*/ 136 w 312"/>
                      <a:gd name="T49" fmla="*/ 43 h 313"/>
                      <a:gd name="T50" fmla="*/ 105 w 312"/>
                      <a:gd name="T51" fmla="*/ 38 h 313"/>
                      <a:gd name="T52" fmla="*/ 107 w 312"/>
                      <a:gd name="T53" fmla="*/ 45 h 313"/>
                      <a:gd name="T54" fmla="*/ 97 w 312"/>
                      <a:gd name="T55" fmla="*/ 49 h 313"/>
                      <a:gd name="T56" fmla="*/ 94 w 312"/>
                      <a:gd name="T57" fmla="*/ 53 h 313"/>
                      <a:gd name="T58" fmla="*/ 125 w 312"/>
                      <a:gd name="T59" fmla="*/ 47 h 313"/>
                      <a:gd name="T60" fmla="*/ 116 w 312"/>
                      <a:gd name="T61" fmla="*/ 61 h 313"/>
                      <a:gd name="T62" fmla="*/ 130 w 312"/>
                      <a:gd name="T63" fmla="*/ 69 h 313"/>
                      <a:gd name="T64" fmla="*/ 160 w 312"/>
                      <a:gd name="T65" fmla="*/ 76 h 313"/>
                      <a:gd name="T66" fmla="*/ 155 w 312"/>
                      <a:gd name="T67" fmla="*/ 84 h 313"/>
                      <a:gd name="T68" fmla="*/ 145 w 312"/>
                      <a:gd name="T69" fmla="*/ 89 h 313"/>
                      <a:gd name="T70" fmla="*/ 116 w 312"/>
                      <a:gd name="T71" fmla="*/ 108 h 313"/>
                      <a:gd name="T72" fmla="*/ 107 w 312"/>
                      <a:gd name="T73" fmla="*/ 120 h 313"/>
                      <a:gd name="T74" fmla="*/ 93 w 312"/>
                      <a:gd name="T75" fmla="*/ 117 h 313"/>
                      <a:gd name="T76" fmla="*/ 70 w 312"/>
                      <a:gd name="T77" fmla="*/ 135 h 313"/>
                      <a:gd name="T78" fmla="*/ 91 w 312"/>
                      <a:gd name="T79" fmla="*/ 142 h 313"/>
                      <a:gd name="T80" fmla="*/ 94 w 312"/>
                      <a:gd name="T81" fmla="*/ 150 h 313"/>
                      <a:gd name="T82" fmla="*/ 111 w 312"/>
                      <a:gd name="T83" fmla="*/ 155 h 313"/>
                      <a:gd name="T84" fmla="*/ 149 w 312"/>
                      <a:gd name="T85" fmla="*/ 169 h 313"/>
                      <a:gd name="T86" fmla="*/ 183 w 312"/>
                      <a:gd name="T87" fmla="*/ 190 h 313"/>
                      <a:gd name="T88" fmla="*/ 176 w 312"/>
                      <a:gd name="T89" fmla="*/ 216 h 313"/>
                      <a:gd name="T90" fmla="*/ 160 w 312"/>
                      <a:gd name="T91" fmla="*/ 235 h 313"/>
                      <a:gd name="T92" fmla="*/ 142 w 312"/>
                      <a:gd name="T93" fmla="*/ 251 h 313"/>
                      <a:gd name="T94" fmla="*/ 142 w 312"/>
                      <a:gd name="T95" fmla="*/ 278 h 313"/>
                      <a:gd name="T96" fmla="*/ 121 w 312"/>
                      <a:gd name="T97" fmla="*/ 258 h 313"/>
                      <a:gd name="T98" fmla="*/ 116 w 312"/>
                      <a:gd name="T99" fmla="*/ 206 h 313"/>
                      <a:gd name="T100" fmla="*/ 105 w 312"/>
                      <a:gd name="T101" fmla="*/ 171 h 313"/>
                      <a:gd name="T102" fmla="*/ 90 w 312"/>
                      <a:gd name="T103" fmla="*/ 155 h 313"/>
                      <a:gd name="T104" fmla="*/ 56 w 312"/>
                      <a:gd name="T105" fmla="*/ 138 h 313"/>
                      <a:gd name="T106" fmla="*/ 40 w 312"/>
                      <a:gd name="T107" fmla="*/ 115 h 313"/>
                      <a:gd name="T108" fmla="*/ 29 w 312"/>
                      <a:gd name="T109" fmla="*/ 182 h 313"/>
                      <a:gd name="T110" fmla="*/ 94 w 312"/>
                      <a:gd name="T111" fmla="*/ 270 h 313"/>
                      <a:gd name="T112" fmla="*/ 207 w 312"/>
                      <a:gd name="T113" fmla="*/ 274 h 313"/>
                      <a:gd name="T114" fmla="*/ 269 w 312"/>
                      <a:gd name="T115" fmla="*/ 206 h 313"/>
                      <a:gd name="T116" fmla="*/ 261 w 312"/>
                      <a:gd name="T117" fmla="*/ 177 h 313"/>
                      <a:gd name="T118" fmla="*/ 236 w 312"/>
                      <a:gd name="T119" fmla="*/ 171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313">
                        <a:moveTo>
                          <a:pt x="110" y="133"/>
                        </a:moveTo>
                        <a:lnTo>
                          <a:pt x="110" y="133"/>
                        </a:lnTo>
                        <a:lnTo>
                          <a:pt x="109" y="136"/>
                        </a:lnTo>
                        <a:lnTo>
                          <a:pt x="107" y="138"/>
                        </a:lnTo>
                        <a:lnTo>
                          <a:pt x="103" y="138"/>
                        </a:lnTo>
                        <a:lnTo>
                          <a:pt x="103" y="138"/>
                        </a:lnTo>
                        <a:lnTo>
                          <a:pt x="98" y="138"/>
                        </a:lnTo>
                        <a:lnTo>
                          <a:pt x="97" y="133"/>
                        </a:lnTo>
                        <a:lnTo>
                          <a:pt x="97" y="133"/>
                        </a:lnTo>
                        <a:lnTo>
                          <a:pt x="97" y="133"/>
                        </a:lnTo>
                        <a:lnTo>
                          <a:pt x="99" y="133"/>
                        </a:lnTo>
                        <a:lnTo>
                          <a:pt x="103" y="133"/>
                        </a:lnTo>
                        <a:lnTo>
                          <a:pt x="110" y="133"/>
                        </a:lnTo>
                        <a:lnTo>
                          <a:pt x="110" y="133"/>
                        </a:lnTo>
                        <a:close/>
                        <a:moveTo>
                          <a:pt x="145" y="249"/>
                        </a:moveTo>
                        <a:lnTo>
                          <a:pt x="145" y="249"/>
                        </a:lnTo>
                        <a:lnTo>
                          <a:pt x="145" y="249"/>
                        </a:lnTo>
                        <a:lnTo>
                          <a:pt x="145" y="249"/>
                        </a:lnTo>
                        <a:lnTo>
                          <a:pt x="145" y="249"/>
                        </a:lnTo>
                        <a:lnTo>
                          <a:pt x="145" y="249"/>
                        </a:lnTo>
                        <a:lnTo>
                          <a:pt x="145" y="249"/>
                        </a:lnTo>
                        <a:lnTo>
                          <a:pt x="145" y="249"/>
                        </a:lnTo>
                        <a:close/>
                        <a:moveTo>
                          <a:pt x="312" y="156"/>
                        </a:moveTo>
                        <a:lnTo>
                          <a:pt x="312" y="156"/>
                        </a:lnTo>
                        <a:lnTo>
                          <a:pt x="311" y="173"/>
                        </a:lnTo>
                        <a:lnTo>
                          <a:pt x="310" y="187"/>
                        </a:lnTo>
                        <a:lnTo>
                          <a:pt x="306" y="202"/>
                        </a:lnTo>
                        <a:lnTo>
                          <a:pt x="300" y="217"/>
                        </a:lnTo>
                        <a:lnTo>
                          <a:pt x="294" y="231"/>
                        </a:lnTo>
                        <a:lnTo>
                          <a:pt x="285" y="244"/>
                        </a:lnTo>
                        <a:lnTo>
                          <a:pt x="276" y="256"/>
                        </a:lnTo>
                        <a:lnTo>
                          <a:pt x="267" y="267"/>
                        </a:lnTo>
                        <a:lnTo>
                          <a:pt x="256" y="276"/>
                        </a:lnTo>
                        <a:lnTo>
                          <a:pt x="244" y="286"/>
                        </a:lnTo>
                        <a:lnTo>
                          <a:pt x="230" y="294"/>
                        </a:lnTo>
                        <a:lnTo>
                          <a:pt x="217" y="301"/>
                        </a:lnTo>
                        <a:lnTo>
                          <a:pt x="202" y="306"/>
                        </a:lnTo>
                        <a:lnTo>
                          <a:pt x="187" y="309"/>
                        </a:lnTo>
                        <a:lnTo>
                          <a:pt x="172" y="311"/>
                        </a:lnTo>
                        <a:lnTo>
                          <a:pt x="156" y="313"/>
                        </a:lnTo>
                        <a:lnTo>
                          <a:pt x="156" y="313"/>
                        </a:lnTo>
                        <a:lnTo>
                          <a:pt x="140" y="311"/>
                        </a:lnTo>
                        <a:lnTo>
                          <a:pt x="125" y="309"/>
                        </a:lnTo>
                        <a:lnTo>
                          <a:pt x="110" y="306"/>
                        </a:lnTo>
                        <a:lnTo>
                          <a:pt x="95" y="301"/>
                        </a:lnTo>
                        <a:lnTo>
                          <a:pt x="82" y="294"/>
                        </a:lnTo>
                        <a:lnTo>
                          <a:pt x="68" y="286"/>
                        </a:lnTo>
                        <a:lnTo>
                          <a:pt x="56" y="276"/>
                        </a:lnTo>
                        <a:lnTo>
                          <a:pt x="45" y="267"/>
                        </a:lnTo>
                        <a:lnTo>
                          <a:pt x="36" y="256"/>
                        </a:lnTo>
                        <a:lnTo>
                          <a:pt x="27" y="244"/>
                        </a:lnTo>
                        <a:lnTo>
                          <a:pt x="18" y="231"/>
                        </a:lnTo>
                        <a:lnTo>
                          <a:pt x="12" y="217"/>
                        </a:lnTo>
                        <a:lnTo>
                          <a:pt x="6" y="202"/>
                        </a:lnTo>
                        <a:lnTo>
                          <a:pt x="2" y="187"/>
                        </a:lnTo>
                        <a:lnTo>
                          <a:pt x="1" y="173"/>
                        </a:lnTo>
                        <a:lnTo>
                          <a:pt x="0" y="156"/>
                        </a:lnTo>
                        <a:lnTo>
                          <a:pt x="0" y="156"/>
                        </a:lnTo>
                        <a:lnTo>
                          <a:pt x="1" y="140"/>
                        </a:lnTo>
                        <a:lnTo>
                          <a:pt x="2" y="125"/>
                        </a:lnTo>
                        <a:lnTo>
                          <a:pt x="6" y="109"/>
                        </a:lnTo>
                        <a:lnTo>
                          <a:pt x="12" y="96"/>
                        </a:lnTo>
                        <a:lnTo>
                          <a:pt x="18" y="82"/>
                        </a:lnTo>
                        <a:lnTo>
                          <a:pt x="27" y="69"/>
                        </a:lnTo>
                        <a:lnTo>
                          <a:pt x="36" y="57"/>
                        </a:lnTo>
                        <a:lnTo>
                          <a:pt x="45" y="46"/>
                        </a:lnTo>
                        <a:lnTo>
                          <a:pt x="56" y="35"/>
                        </a:lnTo>
                        <a:lnTo>
                          <a:pt x="68" y="27"/>
                        </a:lnTo>
                        <a:lnTo>
                          <a:pt x="82" y="19"/>
                        </a:lnTo>
                        <a:lnTo>
                          <a:pt x="95" y="12"/>
                        </a:lnTo>
                        <a:lnTo>
                          <a:pt x="110" y="7"/>
                        </a:lnTo>
                        <a:lnTo>
                          <a:pt x="125" y="3"/>
                        </a:lnTo>
                        <a:lnTo>
                          <a:pt x="140" y="1"/>
                        </a:lnTo>
                        <a:lnTo>
                          <a:pt x="156" y="0"/>
                        </a:lnTo>
                        <a:lnTo>
                          <a:pt x="156" y="0"/>
                        </a:lnTo>
                        <a:lnTo>
                          <a:pt x="172" y="1"/>
                        </a:lnTo>
                        <a:lnTo>
                          <a:pt x="187" y="3"/>
                        </a:lnTo>
                        <a:lnTo>
                          <a:pt x="202" y="7"/>
                        </a:lnTo>
                        <a:lnTo>
                          <a:pt x="217" y="12"/>
                        </a:lnTo>
                        <a:lnTo>
                          <a:pt x="230" y="19"/>
                        </a:lnTo>
                        <a:lnTo>
                          <a:pt x="244" y="27"/>
                        </a:lnTo>
                        <a:lnTo>
                          <a:pt x="256" y="35"/>
                        </a:lnTo>
                        <a:lnTo>
                          <a:pt x="267" y="46"/>
                        </a:lnTo>
                        <a:lnTo>
                          <a:pt x="276" y="57"/>
                        </a:lnTo>
                        <a:lnTo>
                          <a:pt x="285" y="69"/>
                        </a:lnTo>
                        <a:lnTo>
                          <a:pt x="294" y="82"/>
                        </a:lnTo>
                        <a:lnTo>
                          <a:pt x="300" y="96"/>
                        </a:lnTo>
                        <a:lnTo>
                          <a:pt x="306" y="109"/>
                        </a:lnTo>
                        <a:lnTo>
                          <a:pt x="310" y="125"/>
                        </a:lnTo>
                        <a:lnTo>
                          <a:pt x="311" y="140"/>
                        </a:lnTo>
                        <a:lnTo>
                          <a:pt x="312" y="156"/>
                        </a:lnTo>
                        <a:lnTo>
                          <a:pt x="312" y="156"/>
                        </a:lnTo>
                        <a:close/>
                        <a:moveTo>
                          <a:pt x="215" y="142"/>
                        </a:moveTo>
                        <a:lnTo>
                          <a:pt x="215" y="142"/>
                        </a:lnTo>
                        <a:lnTo>
                          <a:pt x="217" y="136"/>
                        </a:lnTo>
                        <a:lnTo>
                          <a:pt x="222" y="129"/>
                        </a:lnTo>
                        <a:lnTo>
                          <a:pt x="226" y="124"/>
                        </a:lnTo>
                        <a:lnTo>
                          <a:pt x="230" y="119"/>
                        </a:lnTo>
                        <a:lnTo>
                          <a:pt x="230" y="119"/>
                        </a:lnTo>
                        <a:lnTo>
                          <a:pt x="234" y="115"/>
                        </a:lnTo>
                        <a:lnTo>
                          <a:pt x="240" y="113"/>
                        </a:lnTo>
                        <a:lnTo>
                          <a:pt x="240" y="113"/>
                        </a:lnTo>
                        <a:lnTo>
                          <a:pt x="246" y="112"/>
                        </a:lnTo>
                        <a:lnTo>
                          <a:pt x="253" y="109"/>
                        </a:lnTo>
                        <a:lnTo>
                          <a:pt x="253" y="109"/>
                        </a:lnTo>
                        <a:lnTo>
                          <a:pt x="258" y="107"/>
                        </a:lnTo>
                        <a:lnTo>
                          <a:pt x="260" y="107"/>
                        </a:lnTo>
                        <a:lnTo>
                          <a:pt x="262" y="109"/>
                        </a:lnTo>
                        <a:lnTo>
                          <a:pt x="262" y="109"/>
                        </a:lnTo>
                        <a:lnTo>
                          <a:pt x="265" y="112"/>
                        </a:lnTo>
                        <a:lnTo>
                          <a:pt x="269" y="113"/>
                        </a:lnTo>
                        <a:lnTo>
                          <a:pt x="272" y="113"/>
                        </a:lnTo>
                        <a:lnTo>
                          <a:pt x="276" y="113"/>
                        </a:lnTo>
                        <a:lnTo>
                          <a:pt x="276" y="113"/>
                        </a:lnTo>
                        <a:lnTo>
                          <a:pt x="277" y="113"/>
                        </a:lnTo>
                        <a:lnTo>
                          <a:pt x="277" y="113"/>
                        </a:lnTo>
                        <a:lnTo>
                          <a:pt x="273" y="102"/>
                        </a:lnTo>
                        <a:lnTo>
                          <a:pt x="273" y="102"/>
                        </a:lnTo>
                        <a:lnTo>
                          <a:pt x="269" y="100"/>
                        </a:lnTo>
                        <a:lnTo>
                          <a:pt x="265" y="97"/>
                        </a:lnTo>
                        <a:lnTo>
                          <a:pt x="265" y="97"/>
                        </a:lnTo>
                        <a:lnTo>
                          <a:pt x="262" y="96"/>
                        </a:lnTo>
                        <a:lnTo>
                          <a:pt x="258" y="94"/>
                        </a:lnTo>
                        <a:lnTo>
                          <a:pt x="254" y="94"/>
                        </a:lnTo>
                        <a:lnTo>
                          <a:pt x="252" y="96"/>
                        </a:lnTo>
                        <a:lnTo>
                          <a:pt x="252" y="96"/>
                        </a:lnTo>
                        <a:lnTo>
                          <a:pt x="250" y="98"/>
                        </a:lnTo>
                        <a:lnTo>
                          <a:pt x="249" y="100"/>
                        </a:lnTo>
                        <a:lnTo>
                          <a:pt x="249" y="102"/>
                        </a:lnTo>
                        <a:lnTo>
                          <a:pt x="246" y="105"/>
                        </a:lnTo>
                        <a:lnTo>
                          <a:pt x="246" y="105"/>
                        </a:lnTo>
                        <a:lnTo>
                          <a:pt x="241" y="105"/>
                        </a:lnTo>
                        <a:lnTo>
                          <a:pt x="234" y="105"/>
                        </a:lnTo>
                        <a:lnTo>
                          <a:pt x="233" y="104"/>
                        </a:lnTo>
                        <a:lnTo>
                          <a:pt x="231" y="102"/>
                        </a:lnTo>
                        <a:lnTo>
                          <a:pt x="231" y="101"/>
                        </a:lnTo>
                        <a:lnTo>
                          <a:pt x="234" y="98"/>
                        </a:lnTo>
                        <a:lnTo>
                          <a:pt x="234" y="98"/>
                        </a:lnTo>
                        <a:lnTo>
                          <a:pt x="237" y="97"/>
                        </a:lnTo>
                        <a:lnTo>
                          <a:pt x="240" y="96"/>
                        </a:lnTo>
                        <a:lnTo>
                          <a:pt x="242" y="96"/>
                        </a:lnTo>
                        <a:lnTo>
                          <a:pt x="245" y="94"/>
                        </a:lnTo>
                        <a:lnTo>
                          <a:pt x="245" y="94"/>
                        </a:lnTo>
                        <a:lnTo>
                          <a:pt x="245" y="92"/>
                        </a:lnTo>
                        <a:lnTo>
                          <a:pt x="244" y="90"/>
                        </a:lnTo>
                        <a:lnTo>
                          <a:pt x="242" y="89"/>
                        </a:lnTo>
                        <a:lnTo>
                          <a:pt x="241" y="88"/>
                        </a:lnTo>
                        <a:lnTo>
                          <a:pt x="241" y="88"/>
                        </a:lnTo>
                        <a:lnTo>
                          <a:pt x="242" y="85"/>
                        </a:lnTo>
                        <a:lnTo>
                          <a:pt x="242" y="82"/>
                        </a:lnTo>
                        <a:lnTo>
                          <a:pt x="242" y="82"/>
                        </a:lnTo>
                        <a:lnTo>
                          <a:pt x="241" y="81"/>
                        </a:lnTo>
                        <a:lnTo>
                          <a:pt x="240" y="80"/>
                        </a:lnTo>
                        <a:lnTo>
                          <a:pt x="237" y="81"/>
                        </a:lnTo>
                        <a:lnTo>
                          <a:pt x="233" y="81"/>
                        </a:lnTo>
                        <a:lnTo>
                          <a:pt x="231" y="81"/>
                        </a:lnTo>
                        <a:lnTo>
                          <a:pt x="230" y="81"/>
                        </a:lnTo>
                        <a:lnTo>
                          <a:pt x="230" y="81"/>
                        </a:lnTo>
                        <a:lnTo>
                          <a:pt x="229" y="77"/>
                        </a:lnTo>
                        <a:lnTo>
                          <a:pt x="230" y="74"/>
                        </a:lnTo>
                        <a:lnTo>
                          <a:pt x="233" y="71"/>
                        </a:lnTo>
                        <a:lnTo>
                          <a:pt x="234" y="69"/>
                        </a:lnTo>
                        <a:lnTo>
                          <a:pt x="234" y="69"/>
                        </a:lnTo>
                        <a:lnTo>
                          <a:pt x="240" y="67"/>
                        </a:lnTo>
                        <a:lnTo>
                          <a:pt x="245" y="66"/>
                        </a:lnTo>
                        <a:lnTo>
                          <a:pt x="245" y="66"/>
                        </a:lnTo>
                        <a:lnTo>
                          <a:pt x="246" y="65"/>
                        </a:lnTo>
                        <a:lnTo>
                          <a:pt x="246" y="65"/>
                        </a:lnTo>
                        <a:lnTo>
                          <a:pt x="234" y="54"/>
                        </a:lnTo>
                        <a:lnTo>
                          <a:pt x="221" y="46"/>
                        </a:lnTo>
                        <a:lnTo>
                          <a:pt x="221" y="46"/>
                        </a:lnTo>
                        <a:lnTo>
                          <a:pt x="217" y="49"/>
                        </a:lnTo>
                        <a:lnTo>
                          <a:pt x="213" y="50"/>
                        </a:lnTo>
                        <a:lnTo>
                          <a:pt x="203" y="53"/>
                        </a:lnTo>
                        <a:lnTo>
                          <a:pt x="203" y="53"/>
                        </a:lnTo>
                        <a:lnTo>
                          <a:pt x="196" y="54"/>
                        </a:lnTo>
                        <a:lnTo>
                          <a:pt x="191" y="57"/>
                        </a:lnTo>
                        <a:lnTo>
                          <a:pt x="191" y="57"/>
                        </a:lnTo>
                        <a:lnTo>
                          <a:pt x="187" y="61"/>
                        </a:lnTo>
                        <a:lnTo>
                          <a:pt x="184" y="62"/>
                        </a:lnTo>
                        <a:lnTo>
                          <a:pt x="183" y="63"/>
                        </a:lnTo>
                        <a:lnTo>
                          <a:pt x="183" y="63"/>
                        </a:lnTo>
                        <a:lnTo>
                          <a:pt x="179" y="63"/>
                        </a:lnTo>
                        <a:lnTo>
                          <a:pt x="178" y="63"/>
                        </a:lnTo>
                        <a:lnTo>
                          <a:pt x="176" y="61"/>
                        </a:lnTo>
                        <a:lnTo>
                          <a:pt x="176" y="58"/>
                        </a:lnTo>
                        <a:lnTo>
                          <a:pt x="178" y="53"/>
                        </a:lnTo>
                        <a:lnTo>
                          <a:pt x="179" y="49"/>
                        </a:lnTo>
                        <a:lnTo>
                          <a:pt x="179" y="49"/>
                        </a:lnTo>
                        <a:lnTo>
                          <a:pt x="179" y="43"/>
                        </a:lnTo>
                        <a:lnTo>
                          <a:pt x="176" y="40"/>
                        </a:lnTo>
                        <a:lnTo>
                          <a:pt x="174" y="39"/>
                        </a:lnTo>
                        <a:lnTo>
                          <a:pt x="168" y="39"/>
                        </a:lnTo>
                        <a:lnTo>
                          <a:pt x="168" y="39"/>
                        </a:lnTo>
                        <a:lnTo>
                          <a:pt x="164" y="39"/>
                        </a:lnTo>
                        <a:lnTo>
                          <a:pt x="160" y="36"/>
                        </a:lnTo>
                        <a:lnTo>
                          <a:pt x="160" y="36"/>
                        </a:lnTo>
                        <a:lnTo>
                          <a:pt x="156" y="35"/>
                        </a:lnTo>
                        <a:lnTo>
                          <a:pt x="155" y="34"/>
                        </a:lnTo>
                        <a:lnTo>
                          <a:pt x="152" y="34"/>
                        </a:lnTo>
                        <a:lnTo>
                          <a:pt x="152" y="34"/>
                        </a:lnTo>
                        <a:lnTo>
                          <a:pt x="149" y="38"/>
                        </a:lnTo>
                        <a:lnTo>
                          <a:pt x="148" y="42"/>
                        </a:lnTo>
                        <a:lnTo>
                          <a:pt x="148" y="42"/>
                        </a:lnTo>
                        <a:lnTo>
                          <a:pt x="148" y="43"/>
                        </a:lnTo>
                        <a:lnTo>
                          <a:pt x="149" y="45"/>
                        </a:lnTo>
                        <a:lnTo>
                          <a:pt x="152" y="46"/>
                        </a:lnTo>
                        <a:lnTo>
                          <a:pt x="152" y="46"/>
                        </a:lnTo>
                        <a:lnTo>
                          <a:pt x="157" y="49"/>
                        </a:lnTo>
                        <a:lnTo>
                          <a:pt x="159" y="51"/>
                        </a:lnTo>
                        <a:lnTo>
                          <a:pt x="159" y="54"/>
                        </a:lnTo>
                        <a:lnTo>
                          <a:pt x="159" y="54"/>
                        </a:lnTo>
                        <a:lnTo>
                          <a:pt x="157" y="59"/>
                        </a:lnTo>
                        <a:lnTo>
                          <a:pt x="156" y="61"/>
                        </a:lnTo>
                        <a:lnTo>
                          <a:pt x="153" y="62"/>
                        </a:lnTo>
                        <a:lnTo>
                          <a:pt x="153" y="62"/>
                        </a:lnTo>
                        <a:lnTo>
                          <a:pt x="151" y="61"/>
                        </a:lnTo>
                        <a:lnTo>
                          <a:pt x="149" y="59"/>
                        </a:lnTo>
                        <a:lnTo>
                          <a:pt x="147" y="54"/>
                        </a:lnTo>
                        <a:lnTo>
                          <a:pt x="147" y="54"/>
                        </a:lnTo>
                        <a:lnTo>
                          <a:pt x="142" y="50"/>
                        </a:lnTo>
                        <a:lnTo>
                          <a:pt x="138" y="47"/>
                        </a:lnTo>
                        <a:lnTo>
                          <a:pt x="138" y="47"/>
                        </a:lnTo>
                        <a:lnTo>
                          <a:pt x="136" y="45"/>
                        </a:lnTo>
                        <a:lnTo>
                          <a:pt x="136" y="43"/>
                        </a:lnTo>
                        <a:lnTo>
                          <a:pt x="138" y="39"/>
                        </a:lnTo>
                        <a:lnTo>
                          <a:pt x="141" y="35"/>
                        </a:lnTo>
                        <a:lnTo>
                          <a:pt x="142" y="34"/>
                        </a:lnTo>
                        <a:lnTo>
                          <a:pt x="142" y="31"/>
                        </a:lnTo>
                        <a:lnTo>
                          <a:pt x="142" y="31"/>
                        </a:lnTo>
                        <a:lnTo>
                          <a:pt x="141" y="28"/>
                        </a:lnTo>
                        <a:lnTo>
                          <a:pt x="141" y="28"/>
                        </a:lnTo>
                        <a:lnTo>
                          <a:pt x="122" y="32"/>
                        </a:lnTo>
                        <a:lnTo>
                          <a:pt x="105" y="38"/>
                        </a:lnTo>
                        <a:lnTo>
                          <a:pt x="105" y="38"/>
                        </a:lnTo>
                        <a:lnTo>
                          <a:pt x="105" y="39"/>
                        </a:lnTo>
                        <a:lnTo>
                          <a:pt x="105" y="39"/>
                        </a:lnTo>
                        <a:lnTo>
                          <a:pt x="103" y="40"/>
                        </a:lnTo>
                        <a:lnTo>
                          <a:pt x="103" y="42"/>
                        </a:lnTo>
                        <a:lnTo>
                          <a:pt x="103" y="43"/>
                        </a:lnTo>
                        <a:lnTo>
                          <a:pt x="105" y="45"/>
                        </a:lnTo>
                        <a:lnTo>
                          <a:pt x="105" y="45"/>
                        </a:lnTo>
                        <a:lnTo>
                          <a:pt x="107" y="45"/>
                        </a:lnTo>
                        <a:lnTo>
                          <a:pt x="109" y="45"/>
                        </a:lnTo>
                        <a:lnTo>
                          <a:pt x="110" y="46"/>
                        </a:lnTo>
                        <a:lnTo>
                          <a:pt x="110" y="46"/>
                        </a:lnTo>
                        <a:lnTo>
                          <a:pt x="110" y="47"/>
                        </a:lnTo>
                        <a:lnTo>
                          <a:pt x="109" y="49"/>
                        </a:lnTo>
                        <a:lnTo>
                          <a:pt x="105" y="50"/>
                        </a:lnTo>
                        <a:lnTo>
                          <a:pt x="105" y="50"/>
                        </a:lnTo>
                        <a:lnTo>
                          <a:pt x="99" y="50"/>
                        </a:lnTo>
                        <a:lnTo>
                          <a:pt x="97" y="49"/>
                        </a:lnTo>
                        <a:lnTo>
                          <a:pt x="95" y="46"/>
                        </a:lnTo>
                        <a:lnTo>
                          <a:pt x="95" y="46"/>
                        </a:lnTo>
                        <a:lnTo>
                          <a:pt x="90" y="46"/>
                        </a:lnTo>
                        <a:lnTo>
                          <a:pt x="90" y="46"/>
                        </a:lnTo>
                        <a:lnTo>
                          <a:pt x="90" y="46"/>
                        </a:lnTo>
                        <a:lnTo>
                          <a:pt x="90" y="46"/>
                        </a:lnTo>
                        <a:lnTo>
                          <a:pt x="91" y="50"/>
                        </a:lnTo>
                        <a:lnTo>
                          <a:pt x="91" y="50"/>
                        </a:lnTo>
                        <a:lnTo>
                          <a:pt x="94" y="53"/>
                        </a:lnTo>
                        <a:lnTo>
                          <a:pt x="98" y="54"/>
                        </a:lnTo>
                        <a:lnTo>
                          <a:pt x="98" y="54"/>
                        </a:lnTo>
                        <a:lnTo>
                          <a:pt x="105" y="54"/>
                        </a:lnTo>
                        <a:lnTo>
                          <a:pt x="111" y="53"/>
                        </a:lnTo>
                        <a:lnTo>
                          <a:pt x="111" y="53"/>
                        </a:lnTo>
                        <a:lnTo>
                          <a:pt x="116" y="51"/>
                        </a:lnTo>
                        <a:lnTo>
                          <a:pt x="121" y="49"/>
                        </a:lnTo>
                        <a:lnTo>
                          <a:pt x="122" y="47"/>
                        </a:lnTo>
                        <a:lnTo>
                          <a:pt x="125" y="47"/>
                        </a:lnTo>
                        <a:lnTo>
                          <a:pt x="126" y="47"/>
                        </a:lnTo>
                        <a:lnTo>
                          <a:pt x="129" y="50"/>
                        </a:lnTo>
                        <a:lnTo>
                          <a:pt x="129" y="50"/>
                        </a:lnTo>
                        <a:lnTo>
                          <a:pt x="129" y="53"/>
                        </a:lnTo>
                        <a:lnTo>
                          <a:pt x="129" y="54"/>
                        </a:lnTo>
                        <a:lnTo>
                          <a:pt x="126" y="57"/>
                        </a:lnTo>
                        <a:lnTo>
                          <a:pt x="118" y="59"/>
                        </a:lnTo>
                        <a:lnTo>
                          <a:pt x="118" y="59"/>
                        </a:lnTo>
                        <a:lnTo>
                          <a:pt x="116" y="61"/>
                        </a:lnTo>
                        <a:lnTo>
                          <a:pt x="113" y="62"/>
                        </a:lnTo>
                        <a:lnTo>
                          <a:pt x="113" y="65"/>
                        </a:lnTo>
                        <a:lnTo>
                          <a:pt x="113" y="66"/>
                        </a:lnTo>
                        <a:lnTo>
                          <a:pt x="116" y="70"/>
                        </a:lnTo>
                        <a:lnTo>
                          <a:pt x="120" y="73"/>
                        </a:lnTo>
                        <a:lnTo>
                          <a:pt x="120" y="73"/>
                        </a:lnTo>
                        <a:lnTo>
                          <a:pt x="122" y="73"/>
                        </a:lnTo>
                        <a:lnTo>
                          <a:pt x="126" y="73"/>
                        </a:lnTo>
                        <a:lnTo>
                          <a:pt x="130" y="69"/>
                        </a:lnTo>
                        <a:lnTo>
                          <a:pt x="136" y="65"/>
                        </a:lnTo>
                        <a:lnTo>
                          <a:pt x="138" y="63"/>
                        </a:lnTo>
                        <a:lnTo>
                          <a:pt x="141" y="62"/>
                        </a:lnTo>
                        <a:lnTo>
                          <a:pt x="141" y="62"/>
                        </a:lnTo>
                        <a:lnTo>
                          <a:pt x="145" y="63"/>
                        </a:lnTo>
                        <a:lnTo>
                          <a:pt x="148" y="66"/>
                        </a:lnTo>
                        <a:lnTo>
                          <a:pt x="155" y="73"/>
                        </a:lnTo>
                        <a:lnTo>
                          <a:pt x="155" y="73"/>
                        </a:lnTo>
                        <a:lnTo>
                          <a:pt x="160" y="76"/>
                        </a:lnTo>
                        <a:lnTo>
                          <a:pt x="161" y="77"/>
                        </a:lnTo>
                        <a:lnTo>
                          <a:pt x="163" y="80"/>
                        </a:lnTo>
                        <a:lnTo>
                          <a:pt x="163" y="80"/>
                        </a:lnTo>
                        <a:lnTo>
                          <a:pt x="161" y="82"/>
                        </a:lnTo>
                        <a:lnTo>
                          <a:pt x="160" y="85"/>
                        </a:lnTo>
                        <a:lnTo>
                          <a:pt x="159" y="86"/>
                        </a:lnTo>
                        <a:lnTo>
                          <a:pt x="156" y="86"/>
                        </a:lnTo>
                        <a:lnTo>
                          <a:pt x="156" y="86"/>
                        </a:lnTo>
                        <a:lnTo>
                          <a:pt x="155" y="84"/>
                        </a:lnTo>
                        <a:lnTo>
                          <a:pt x="151" y="82"/>
                        </a:lnTo>
                        <a:lnTo>
                          <a:pt x="148" y="81"/>
                        </a:lnTo>
                        <a:lnTo>
                          <a:pt x="144" y="82"/>
                        </a:lnTo>
                        <a:lnTo>
                          <a:pt x="144" y="82"/>
                        </a:lnTo>
                        <a:lnTo>
                          <a:pt x="145" y="84"/>
                        </a:lnTo>
                        <a:lnTo>
                          <a:pt x="147" y="85"/>
                        </a:lnTo>
                        <a:lnTo>
                          <a:pt x="147" y="85"/>
                        </a:lnTo>
                        <a:lnTo>
                          <a:pt x="147" y="88"/>
                        </a:lnTo>
                        <a:lnTo>
                          <a:pt x="145" y="89"/>
                        </a:lnTo>
                        <a:lnTo>
                          <a:pt x="141" y="92"/>
                        </a:lnTo>
                        <a:lnTo>
                          <a:pt x="136" y="92"/>
                        </a:lnTo>
                        <a:lnTo>
                          <a:pt x="132" y="93"/>
                        </a:lnTo>
                        <a:lnTo>
                          <a:pt x="132" y="93"/>
                        </a:lnTo>
                        <a:lnTo>
                          <a:pt x="126" y="96"/>
                        </a:lnTo>
                        <a:lnTo>
                          <a:pt x="124" y="101"/>
                        </a:lnTo>
                        <a:lnTo>
                          <a:pt x="124" y="101"/>
                        </a:lnTo>
                        <a:lnTo>
                          <a:pt x="116" y="108"/>
                        </a:lnTo>
                        <a:lnTo>
                          <a:pt x="116" y="108"/>
                        </a:lnTo>
                        <a:lnTo>
                          <a:pt x="117" y="107"/>
                        </a:lnTo>
                        <a:lnTo>
                          <a:pt x="117" y="107"/>
                        </a:lnTo>
                        <a:lnTo>
                          <a:pt x="116" y="107"/>
                        </a:lnTo>
                        <a:lnTo>
                          <a:pt x="116" y="107"/>
                        </a:lnTo>
                        <a:lnTo>
                          <a:pt x="117" y="107"/>
                        </a:lnTo>
                        <a:lnTo>
                          <a:pt x="117" y="107"/>
                        </a:lnTo>
                        <a:lnTo>
                          <a:pt x="110" y="113"/>
                        </a:lnTo>
                        <a:lnTo>
                          <a:pt x="107" y="120"/>
                        </a:lnTo>
                        <a:lnTo>
                          <a:pt x="107" y="120"/>
                        </a:lnTo>
                        <a:lnTo>
                          <a:pt x="106" y="124"/>
                        </a:lnTo>
                        <a:lnTo>
                          <a:pt x="105" y="127"/>
                        </a:lnTo>
                        <a:lnTo>
                          <a:pt x="102" y="128"/>
                        </a:lnTo>
                        <a:lnTo>
                          <a:pt x="98" y="129"/>
                        </a:lnTo>
                        <a:lnTo>
                          <a:pt x="98" y="129"/>
                        </a:lnTo>
                        <a:lnTo>
                          <a:pt x="99" y="125"/>
                        </a:lnTo>
                        <a:lnTo>
                          <a:pt x="98" y="121"/>
                        </a:lnTo>
                        <a:lnTo>
                          <a:pt x="97" y="120"/>
                        </a:lnTo>
                        <a:lnTo>
                          <a:pt x="93" y="117"/>
                        </a:lnTo>
                        <a:lnTo>
                          <a:pt x="93" y="117"/>
                        </a:lnTo>
                        <a:lnTo>
                          <a:pt x="86" y="117"/>
                        </a:lnTo>
                        <a:lnTo>
                          <a:pt x="78" y="119"/>
                        </a:lnTo>
                        <a:lnTo>
                          <a:pt x="74" y="121"/>
                        </a:lnTo>
                        <a:lnTo>
                          <a:pt x="71" y="124"/>
                        </a:lnTo>
                        <a:lnTo>
                          <a:pt x="70" y="127"/>
                        </a:lnTo>
                        <a:lnTo>
                          <a:pt x="68" y="131"/>
                        </a:lnTo>
                        <a:lnTo>
                          <a:pt x="68" y="131"/>
                        </a:lnTo>
                        <a:lnTo>
                          <a:pt x="70" y="135"/>
                        </a:lnTo>
                        <a:lnTo>
                          <a:pt x="71" y="138"/>
                        </a:lnTo>
                        <a:lnTo>
                          <a:pt x="74" y="140"/>
                        </a:lnTo>
                        <a:lnTo>
                          <a:pt x="76" y="142"/>
                        </a:lnTo>
                        <a:lnTo>
                          <a:pt x="76" y="142"/>
                        </a:lnTo>
                        <a:lnTo>
                          <a:pt x="80" y="140"/>
                        </a:lnTo>
                        <a:lnTo>
                          <a:pt x="85" y="139"/>
                        </a:lnTo>
                        <a:lnTo>
                          <a:pt x="89" y="139"/>
                        </a:lnTo>
                        <a:lnTo>
                          <a:pt x="90" y="139"/>
                        </a:lnTo>
                        <a:lnTo>
                          <a:pt x="91" y="142"/>
                        </a:lnTo>
                        <a:lnTo>
                          <a:pt x="91" y="142"/>
                        </a:lnTo>
                        <a:lnTo>
                          <a:pt x="89" y="143"/>
                        </a:lnTo>
                        <a:lnTo>
                          <a:pt x="87" y="144"/>
                        </a:lnTo>
                        <a:lnTo>
                          <a:pt x="87" y="146"/>
                        </a:lnTo>
                        <a:lnTo>
                          <a:pt x="87" y="146"/>
                        </a:lnTo>
                        <a:lnTo>
                          <a:pt x="89" y="147"/>
                        </a:lnTo>
                        <a:lnTo>
                          <a:pt x="90" y="148"/>
                        </a:lnTo>
                        <a:lnTo>
                          <a:pt x="93" y="148"/>
                        </a:lnTo>
                        <a:lnTo>
                          <a:pt x="94" y="150"/>
                        </a:lnTo>
                        <a:lnTo>
                          <a:pt x="94" y="150"/>
                        </a:lnTo>
                        <a:lnTo>
                          <a:pt x="94" y="154"/>
                        </a:lnTo>
                        <a:lnTo>
                          <a:pt x="94" y="155"/>
                        </a:lnTo>
                        <a:lnTo>
                          <a:pt x="95" y="158"/>
                        </a:lnTo>
                        <a:lnTo>
                          <a:pt x="95" y="158"/>
                        </a:lnTo>
                        <a:lnTo>
                          <a:pt x="97" y="159"/>
                        </a:lnTo>
                        <a:lnTo>
                          <a:pt x="99" y="159"/>
                        </a:lnTo>
                        <a:lnTo>
                          <a:pt x="103" y="159"/>
                        </a:lnTo>
                        <a:lnTo>
                          <a:pt x="111" y="155"/>
                        </a:lnTo>
                        <a:lnTo>
                          <a:pt x="111" y="155"/>
                        </a:lnTo>
                        <a:lnTo>
                          <a:pt x="117" y="154"/>
                        </a:lnTo>
                        <a:lnTo>
                          <a:pt x="122" y="154"/>
                        </a:lnTo>
                        <a:lnTo>
                          <a:pt x="128" y="156"/>
                        </a:lnTo>
                        <a:lnTo>
                          <a:pt x="132" y="159"/>
                        </a:lnTo>
                        <a:lnTo>
                          <a:pt x="132" y="159"/>
                        </a:lnTo>
                        <a:lnTo>
                          <a:pt x="140" y="165"/>
                        </a:lnTo>
                        <a:lnTo>
                          <a:pt x="149" y="169"/>
                        </a:lnTo>
                        <a:lnTo>
                          <a:pt x="149" y="169"/>
                        </a:lnTo>
                        <a:lnTo>
                          <a:pt x="156" y="174"/>
                        </a:lnTo>
                        <a:lnTo>
                          <a:pt x="159" y="177"/>
                        </a:lnTo>
                        <a:lnTo>
                          <a:pt x="163" y="179"/>
                        </a:lnTo>
                        <a:lnTo>
                          <a:pt x="163" y="179"/>
                        </a:lnTo>
                        <a:lnTo>
                          <a:pt x="174" y="182"/>
                        </a:lnTo>
                        <a:lnTo>
                          <a:pt x="179" y="185"/>
                        </a:lnTo>
                        <a:lnTo>
                          <a:pt x="183" y="187"/>
                        </a:lnTo>
                        <a:lnTo>
                          <a:pt x="183" y="187"/>
                        </a:lnTo>
                        <a:lnTo>
                          <a:pt x="183" y="190"/>
                        </a:lnTo>
                        <a:lnTo>
                          <a:pt x="183" y="191"/>
                        </a:lnTo>
                        <a:lnTo>
                          <a:pt x="180" y="196"/>
                        </a:lnTo>
                        <a:lnTo>
                          <a:pt x="178" y="200"/>
                        </a:lnTo>
                        <a:lnTo>
                          <a:pt x="175" y="204"/>
                        </a:lnTo>
                        <a:lnTo>
                          <a:pt x="175" y="204"/>
                        </a:lnTo>
                        <a:lnTo>
                          <a:pt x="176" y="209"/>
                        </a:lnTo>
                        <a:lnTo>
                          <a:pt x="176" y="213"/>
                        </a:lnTo>
                        <a:lnTo>
                          <a:pt x="176" y="213"/>
                        </a:lnTo>
                        <a:lnTo>
                          <a:pt x="176" y="216"/>
                        </a:lnTo>
                        <a:lnTo>
                          <a:pt x="175" y="217"/>
                        </a:lnTo>
                        <a:lnTo>
                          <a:pt x="171" y="220"/>
                        </a:lnTo>
                        <a:lnTo>
                          <a:pt x="171" y="220"/>
                        </a:lnTo>
                        <a:lnTo>
                          <a:pt x="165" y="222"/>
                        </a:lnTo>
                        <a:lnTo>
                          <a:pt x="163" y="224"/>
                        </a:lnTo>
                        <a:lnTo>
                          <a:pt x="161" y="227"/>
                        </a:lnTo>
                        <a:lnTo>
                          <a:pt x="161" y="227"/>
                        </a:lnTo>
                        <a:lnTo>
                          <a:pt x="160" y="231"/>
                        </a:lnTo>
                        <a:lnTo>
                          <a:pt x="160" y="235"/>
                        </a:lnTo>
                        <a:lnTo>
                          <a:pt x="160" y="235"/>
                        </a:lnTo>
                        <a:lnTo>
                          <a:pt x="157" y="239"/>
                        </a:lnTo>
                        <a:lnTo>
                          <a:pt x="153" y="243"/>
                        </a:lnTo>
                        <a:lnTo>
                          <a:pt x="145" y="249"/>
                        </a:lnTo>
                        <a:lnTo>
                          <a:pt x="145" y="249"/>
                        </a:lnTo>
                        <a:lnTo>
                          <a:pt x="145" y="249"/>
                        </a:lnTo>
                        <a:lnTo>
                          <a:pt x="145" y="249"/>
                        </a:lnTo>
                        <a:lnTo>
                          <a:pt x="142" y="251"/>
                        </a:lnTo>
                        <a:lnTo>
                          <a:pt x="142" y="251"/>
                        </a:lnTo>
                        <a:lnTo>
                          <a:pt x="144" y="249"/>
                        </a:lnTo>
                        <a:lnTo>
                          <a:pt x="144" y="249"/>
                        </a:lnTo>
                        <a:lnTo>
                          <a:pt x="141" y="252"/>
                        </a:lnTo>
                        <a:lnTo>
                          <a:pt x="141" y="252"/>
                        </a:lnTo>
                        <a:lnTo>
                          <a:pt x="140" y="256"/>
                        </a:lnTo>
                        <a:lnTo>
                          <a:pt x="140" y="262"/>
                        </a:lnTo>
                        <a:lnTo>
                          <a:pt x="142" y="272"/>
                        </a:lnTo>
                        <a:lnTo>
                          <a:pt x="142" y="272"/>
                        </a:lnTo>
                        <a:lnTo>
                          <a:pt x="142" y="278"/>
                        </a:lnTo>
                        <a:lnTo>
                          <a:pt x="142" y="279"/>
                        </a:lnTo>
                        <a:lnTo>
                          <a:pt x="141" y="279"/>
                        </a:lnTo>
                        <a:lnTo>
                          <a:pt x="137" y="279"/>
                        </a:lnTo>
                        <a:lnTo>
                          <a:pt x="133" y="278"/>
                        </a:lnTo>
                        <a:lnTo>
                          <a:pt x="133" y="278"/>
                        </a:lnTo>
                        <a:lnTo>
                          <a:pt x="129" y="274"/>
                        </a:lnTo>
                        <a:lnTo>
                          <a:pt x="125" y="268"/>
                        </a:lnTo>
                        <a:lnTo>
                          <a:pt x="122" y="263"/>
                        </a:lnTo>
                        <a:lnTo>
                          <a:pt x="121" y="258"/>
                        </a:lnTo>
                        <a:lnTo>
                          <a:pt x="120" y="245"/>
                        </a:lnTo>
                        <a:lnTo>
                          <a:pt x="120" y="233"/>
                        </a:lnTo>
                        <a:lnTo>
                          <a:pt x="120" y="233"/>
                        </a:lnTo>
                        <a:lnTo>
                          <a:pt x="121" y="227"/>
                        </a:lnTo>
                        <a:lnTo>
                          <a:pt x="121" y="218"/>
                        </a:lnTo>
                        <a:lnTo>
                          <a:pt x="120" y="213"/>
                        </a:lnTo>
                        <a:lnTo>
                          <a:pt x="118" y="209"/>
                        </a:lnTo>
                        <a:lnTo>
                          <a:pt x="116" y="206"/>
                        </a:lnTo>
                        <a:lnTo>
                          <a:pt x="116" y="206"/>
                        </a:lnTo>
                        <a:lnTo>
                          <a:pt x="110" y="202"/>
                        </a:lnTo>
                        <a:lnTo>
                          <a:pt x="103" y="197"/>
                        </a:lnTo>
                        <a:lnTo>
                          <a:pt x="99" y="191"/>
                        </a:lnTo>
                        <a:lnTo>
                          <a:pt x="98" y="187"/>
                        </a:lnTo>
                        <a:lnTo>
                          <a:pt x="98" y="185"/>
                        </a:lnTo>
                        <a:lnTo>
                          <a:pt x="98" y="185"/>
                        </a:lnTo>
                        <a:lnTo>
                          <a:pt x="101" y="181"/>
                        </a:lnTo>
                        <a:lnTo>
                          <a:pt x="103" y="175"/>
                        </a:lnTo>
                        <a:lnTo>
                          <a:pt x="105" y="171"/>
                        </a:lnTo>
                        <a:lnTo>
                          <a:pt x="105" y="169"/>
                        </a:lnTo>
                        <a:lnTo>
                          <a:pt x="103" y="167"/>
                        </a:lnTo>
                        <a:lnTo>
                          <a:pt x="103" y="167"/>
                        </a:lnTo>
                        <a:lnTo>
                          <a:pt x="101" y="163"/>
                        </a:lnTo>
                        <a:lnTo>
                          <a:pt x="95" y="160"/>
                        </a:lnTo>
                        <a:lnTo>
                          <a:pt x="95" y="160"/>
                        </a:lnTo>
                        <a:lnTo>
                          <a:pt x="93" y="158"/>
                        </a:lnTo>
                        <a:lnTo>
                          <a:pt x="90" y="155"/>
                        </a:lnTo>
                        <a:lnTo>
                          <a:pt x="90" y="155"/>
                        </a:lnTo>
                        <a:lnTo>
                          <a:pt x="82" y="150"/>
                        </a:lnTo>
                        <a:lnTo>
                          <a:pt x="82" y="150"/>
                        </a:lnTo>
                        <a:lnTo>
                          <a:pt x="79" y="148"/>
                        </a:lnTo>
                        <a:lnTo>
                          <a:pt x="76" y="148"/>
                        </a:lnTo>
                        <a:lnTo>
                          <a:pt x="68" y="147"/>
                        </a:lnTo>
                        <a:lnTo>
                          <a:pt x="68" y="147"/>
                        </a:lnTo>
                        <a:lnTo>
                          <a:pt x="63" y="146"/>
                        </a:lnTo>
                        <a:lnTo>
                          <a:pt x="59" y="142"/>
                        </a:lnTo>
                        <a:lnTo>
                          <a:pt x="56" y="138"/>
                        </a:lnTo>
                        <a:lnTo>
                          <a:pt x="55" y="131"/>
                        </a:lnTo>
                        <a:lnTo>
                          <a:pt x="55" y="131"/>
                        </a:lnTo>
                        <a:lnTo>
                          <a:pt x="51" y="131"/>
                        </a:lnTo>
                        <a:lnTo>
                          <a:pt x="49" y="127"/>
                        </a:lnTo>
                        <a:lnTo>
                          <a:pt x="49" y="127"/>
                        </a:lnTo>
                        <a:lnTo>
                          <a:pt x="48" y="123"/>
                        </a:lnTo>
                        <a:lnTo>
                          <a:pt x="45" y="120"/>
                        </a:lnTo>
                        <a:lnTo>
                          <a:pt x="45" y="120"/>
                        </a:lnTo>
                        <a:lnTo>
                          <a:pt x="40" y="115"/>
                        </a:lnTo>
                        <a:lnTo>
                          <a:pt x="36" y="109"/>
                        </a:lnTo>
                        <a:lnTo>
                          <a:pt x="36" y="109"/>
                        </a:lnTo>
                        <a:lnTo>
                          <a:pt x="32" y="120"/>
                        </a:lnTo>
                        <a:lnTo>
                          <a:pt x="29" y="132"/>
                        </a:lnTo>
                        <a:lnTo>
                          <a:pt x="28" y="144"/>
                        </a:lnTo>
                        <a:lnTo>
                          <a:pt x="27" y="156"/>
                        </a:lnTo>
                        <a:lnTo>
                          <a:pt x="27" y="156"/>
                        </a:lnTo>
                        <a:lnTo>
                          <a:pt x="28" y="170"/>
                        </a:lnTo>
                        <a:lnTo>
                          <a:pt x="29" y="182"/>
                        </a:lnTo>
                        <a:lnTo>
                          <a:pt x="33" y="194"/>
                        </a:lnTo>
                        <a:lnTo>
                          <a:pt x="37" y="206"/>
                        </a:lnTo>
                        <a:lnTo>
                          <a:pt x="43" y="217"/>
                        </a:lnTo>
                        <a:lnTo>
                          <a:pt x="49" y="228"/>
                        </a:lnTo>
                        <a:lnTo>
                          <a:pt x="56" y="239"/>
                        </a:lnTo>
                        <a:lnTo>
                          <a:pt x="64" y="247"/>
                        </a:lnTo>
                        <a:lnTo>
                          <a:pt x="74" y="256"/>
                        </a:lnTo>
                        <a:lnTo>
                          <a:pt x="85" y="263"/>
                        </a:lnTo>
                        <a:lnTo>
                          <a:pt x="94" y="270"/>
                        </a:lnTo>
                        <a:lnTo>
                          <a:pt x="106" y="275"/>
                        </a:lnTo>
                        <a:lnTo>
                          <a:pt x="118" y="279"/>
                        </a:lnTo>
                        <a:lnTo>
                          <a:pt x="130" y="282"/>
                        </a:lnTo>
                        <a:lnTo>
                          <a:pt x="142" y="285"/>
                        </a:lnTo>
                        <a:lnTo>
                          <a:pt x="156" y="285"/>
                        </a:lnTo>
                        <a:lnTo>
                          <a:pt x="156" y="285"/>
                        </a:lnTo>
                        <a:lnTo>
                          <a:pt x="174" y="283"/>
                        </a:lnTo>
                        <a:lnTo>
                          <a:pt x="191" y="280"/>
                        </a:lnTo>
                        <a:lnTo>
                          <a:pt x="207" y="274"/>
                        </a:lnTo>
                        <a:lnTo>
                          <a:pt x="223" y="266"/>
                        </a:lnTo>
                        <a:lnTo>
                          <a:pt x="237" y="256"/>
                        </a:lnTo>
                        <a:lnTo>
                          <a:pt x="249" y="244"/>
                        </a:lnTo>
                        <a:lnTo>
                          <a:pt x="260" y="232"/>
                        </a:lnTo>
                        <a:lnTo>
                          <a:pt x="269" y="217"/>
                        </a:lnTo>
                        <a:lnTo>
                          <a:pt x="269" y="217"/>
                        </a:lnTo>
                        <a:lnTo>
                          <a:pt x="268" y="214"/>
                        </a:lnTo>
                        <a:lnTo>
                          <a:pt x="268" y="212"/>
                        </a:lnTo>
                        <a:lnTo>
                          <a:pt x="269" y="206"/>
                        </a:lnTo>
                        <a:lnTo>
                          <a:pt x="272" y="201"/>
                        </a:lnTo>
                        <a:lnTo>
                          <a:pt x="273" y="194"/>
                        </a:lnTo>
                        <a:lnTo>
                          <a:pt x="273" y="194"/>
                        </a:lnTo>
                        <a:lnTo>
                          <a:pt x="273" y="191"/>
                        </a:lnTo>
                        <a:lnTo>
                          <a:pt x="272" y="189"/>
                        </a:lnTo>
                        <a:lnTo>
                          <a:pt x="268" y="186"/>
                        </a:lnTo>
                        <a:lnTo>
                          <a:pt x="264" y="182"/>
                        </a:lnTo>
                        <a:lnTo>
                          <a:pt x="262" y="179"/>
                        </a:lnTo>
                        <a:lnTo>
                          <a:pt x="261" y="177"/>
                        </a:lnTo>
                        <a:lnTo>
                          <a:pt x="261" y="177"/>
                        </a:lnTo>
                        <a:lnTo>
                          <a:pt x="261" y="173"/>
                        </a:lnTo>
                        <a:lnTo>
                          <a:pt x="260" y="169"/>
                        </a:lnTo>
                        <a:lnTo>
                          <a:pt x="258" y="167"/>
                        </a:lnTo>
                        <a:lnTo>
                          <a:pt x="256" y="166"/>
                        </a:lnTo>
                        <a:lnTo>
                          <a:pt x="250" y="166"/>
                        </a:lnTo>
                        <a:lnTo>
                          <a:pt x="244" y="169"/>
                        </a:lnTo>
                        <a:lnTo>
                          <a:pt x="244" y="169"/>
                        </a:lnTo>
                        <a:lnTo>
                          <a:pt x="236" y="171"/>
                        </a:lnTo>
                        <a:lnTo>
                          <a:pt x="230" y="170"/>
                        </a:lnTo>
                        <a:lnTo>
                          <a:pt x="225" y="167"/>
                        </a:lnTo>
                        <a:lnTo>
                          <a:pt x="221" y="160"/>
                        </a:lnTo>
                        <a:lnTo>
                          <a:pt x="221" y="160"/>
                        </a:lnTo>
                        <a:lnTo>
                          <a:pt x="215" y="151"/>
                        </a:lnTo>
                        <a:lnTo>
                          <a:pt x="214" y="147"/>
                        </a:lnTo>
                        <a:lnTo>
                          <a:pt x="215" y="142"/>
                        </a:lnTo>
                        <a:lnTo>
                          <a:pt x="215" y="142"/>
                        </a:lnTo>
                        <a:close/>
                      </a:path>
                    </a:pathLst>
                  </a:custGeom>
                  <a:grpFill/>
                  <a:ln>
                    <a:noFill/>
                  </a:ln>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301" fontAlgn="auto">
                      <a:spcBef>
                        <a:spcPts val="0"/>
                      </a:spcBef>
                      <a:spcAft>
                        <a:spcPts val="0"/>
                      </a:spcAft>
                    </a:pPr>
                    <a:endParaRPr lang="en-US" sz="1400" dirty="0">
                      <a:latin typeface="+mn-lt"/>
                    </a:endParaRPr>
                  </a:p>
                </p:txBody>
              </p:sp>
              <p:grpSp>
                <p:nvGrpSpPr>
                  <p:cNvPr id="100" name="Group 99"/>
                  <p:cNvGrpSpPr/>
                  <p:nvPr/>
                </p:nvGrpSpPr>
                <p:grpSpPr>
                  <a:xfrm>
                    <a:off x="5468290" y="2980591"/>
                    <a:ext cx="179337" cy="195839"/>
                    <a:chOff x="5067572" y="3341454"/>
                    <a:chExt cx="204941" cy="223799"/>
                  </a:xfrm>
                  <a:grpFill/>
                </p:grpSpPr>
                <p:sp>
                  <p:nvSpPr>
                    <p:cNvPr id="101" name="Freeform 100"/>
                    <p:cNvSpPr>
                      <a:spLocks/>
                    </p:cNvSpPr>
                    <p:nvPr/>
                  </p:nvSpPr>
                  <p:spPr bwMode="auto">
                    <a:xfrm>
                      <a:off x="5067572" y="3434494"/>
                      <a:ext cx="204941" cy="62865"/>
                    </a:xfrm>
                    <a:custGeom>
                      <a:avLst/>
                      <a:gdLst>
                        <a:gd name="T0" fmla="*/ 322 w 325"/>
                        <a:gd name="T1" fmla="*/ 0 h 100"/>
                        <a:gd name="T2" fmla="*/ 322 w 325"/>
                        <a:gd name="T3" fmla="*/ 0 h 100"/>
                        <a:gd name="T4" fmla="*/ 322 w 325"/>
                        <a:gd name="T5" fmla="*/ 0 h 100"/>
                        <a:gd name="T6" fmla="*/ 322 w 325"/>
                        <a:gd name="T7" fmla="*/ 0 h 100"/>
                        <a:gd name="T8" fmla="*/ 308 w 325"/>
                        <a:gd name="T9" fmla="*/ 8 h 100"/>
                        <a:gd name="T10" fmla="*/ 290 w 325"/>
                        <a:gd name="T11" fmla="*/ 15 h 100"/>
                        <a:gd name="T12" fmla="*/ 268 w 325"/>
                        <a:gd name="T13" fmla="*/ 21 h 100"/>
                        <a:gd name="T14" fmla="*/ 243 w 325"/>
                        <a:gd name="T15" fmla="*/ 25 h 100"/>
                        <a:gd name="T16" fmla="*/ 243 w 325"/>
                        <a:gd name="T17" fmla="*/ 25 h 100"/>
                        <a:gd name="T18" fmla="*/ 216 w 325"/>
                        <a:gd name="T19" fmla="*/ 30 h 100"/>
                        <a:gd name="T20" fmla="*/ 190 w 325"/>
                        <a:gd name="T21" fmla="*/ 31 h 100"/>
                        <a:gd name="T22" fmla="*/ 190 w 325"/>
                        <a:gd name="T23" fmla="*/ 31 h 100"/>
                        <a:gd name="T24" fmla="*/ 162 w 325"/>
                        <a:gd name="T25" fmla="*/ 31 h 100"/>
                        <a:gd name="T26" fmla="*/ 162 w 325"/>
                        <a:gd name="T27" fmla="*/ 31 h 100"/>
                        <a:gd name="T28" fmla="*/ 130 w 325"/>
                        <a:gd name="T29" fmla="*/ 31 h 100"/>
                        <a:gd name="T30" fmla="*/ 105 w 325"/>
                        <a:gd name="T31" fmla="*/ 28 h 100"/>
                        <a:gd name="T32" fmla="*/ 80 w 325"/>
                        <a:gd name="T33" fmla="*/ 25 h 100"/>
                        <a:gd name="T34" fmla="*/ 80 w 325"/>
                        <a:gd name="T35" fmla="*/ 25 h 100"/>
                        <a:gd name="T36" fmla="*/ 55 w 325"/>
                        <a:gd name="T37" fmla="*/ 21 h 100"/>
                        <a:gd name="T38" fmla="*/ 34 w 325"/>
                        <a:gd name="T39" fmla="*/ 15 h 100"/>
                        <a:gd name="T40" fmla="*/ 16 w 325"/>
                        <a:gd name="T41" fmla="*/ 8 h 100"/>
                        <a:gd name="T42" fmla="*/ 1 w 325"/>
                        <a:gd name="T43" fmla="*/ 0 h 100"/>
                        <a:gd name="T44" fmla="*/ 1 w 325"/>
                        <a:gd name="T45" fmla="*/ 0 h 100"/>
                        <a:gd name="T46" fmla="*/ 0 w 325"/>
                        <a:gd name="T47" fmla="*/ 5 h 100"/>
                        <a:gd name="T48" fmla="*/ 0 w 325"/>
                        <a:gd name="T49" fmla="*/ 13 h 100"/>
                        <a:gd name="T50" fmla="*/ 0 w 325"/>
                        <a:gd name="T51" fmla="*/ 28 h 100"/>
                        <a:gd name="T52" fmla="*/ 0 w 325"/>
                        <a:gd name="T53" fmla="*/ 28 h 100"/>
                        <a:gd name="T54" fmla="*/ 0 w 325"/>
                        <a:gd name="T55" fmla="*/ 47 h 100"/>
                        <a:gd name="T56" fmla="*/ 0 w 325"/>
                        <a:gd name="T57" fmla="*/ 54 h 100"/>
                        <a:gd name="T58" fmla="*/ 3 w 325"/>
                        <a:gd name="T59" fmla="*/ 61 h 100"/>
                        <a:gd name="T60" fmla="*/ 19 w 325"/>
                        <a:gd name="T61" fmla="*/ 73 h 100"/>
                        <a:gd name="T62" fmla="*/ 19 w 325"/>
                        <a:gd name="T63" fmla="*/ 73 h 100"/>
                        <a:gd name="T64" fmla="*/ 28 w 325"/>
                        <a:gd name="T65" fmla="*/ 79 h 100"/>
                        <a:gd name="T66" fmla="*/ 42 w 325"/>
                        <a:gd name="T67" fmla="*/ 85 h 100"/>
                        <a:gd name="T68" fmla="*/ 57 w 325"/>
                        <a:gd name="T69" fmla="*/ 89 h 100"/>
                        <a:gd name="T70" fmla="*/ 73 w 325"/>
                        <a:gd name="T71" fmla="*/ 93 h 100"/>
                        <a:gd name="T72" fmla="*/ 93 w 325"/>
                        <a:gd name="T73" fmla="*/ 96 h 100"/>
                        <a:gd name="T74" fmla="*/ 115 w 325"/>
                        <a:gd name="T75" fmla="*/ 98 h 100"/>
                        <a:gd name="T76" fmla="*/ 138 w 325"/>
                        <a:gd name="T77" fmla="*/ 100 h 100"/>
                        <a:gd name="T78" fmla="*/ 162 w 325"/>
                        <a:gd name="T79" fmla="*/ 100 h 100"/>
                        <a:gd name="T80" fmla="*/ 162 w 325"/>
                        <a:gd name="T81" fmla="*/ 100 h 100"/>
                        <a:gd name="T82" fmla="*/ 206 w 325"/>
                        <a:gd name="T83" fmla="*/ 98 h 100"/>
                        <a:gd name="T84" fmla="*/ 225 w 325"/>
                        <a:gd name="T85" fmla="*/ 97 h 100"/>
                        <a:gd name="T86" fmla="*/ 244 w 325"/>
                        <a:gd name="T87" fmla="*/ 94 h 100"/>
                        <a:gd name="T88" fmla="*/ 260 w 325"/>
                        <a:gd name="T89" fmla="*/ 90 h 100"/>
                        <a:gd name="T90" fmla="*/ 275 w 325"/>
                        <a:gd name="T91" fmla="*/ 88 h 100"/>
                        <a:gd name="T92" fmla="*/ 289 w 325"/>
                        <a:gd name="T93" fmla="*/ 82 h 100"/>
                        <a:gd name="T94" fmla="*/ 298 w 325"/>
                        <a:gd name="T95" fmla="*/ 77 h 100"/>
                        <a:gd name="T96" fmla="*/ 298 w 325"/>
                        <a:gd name="T97" fmla="*/ 77 h 100"/>
                        <a:gd name="T98" fmla="*/ 305 w 325"/>
                        <a:gd name="T99" fmla="*/ 73 h 100"/>
                        <a:gd name="T100" fmla="*/ 322 w 325"/>
                        <a:gd name="T101" fmla="*/ 61 h 100"/>
                        <a:gd name="T102" fmla="*/ 322 w 325"/>
                        <a:gd name="T103" fmla="*/ 61 h 100"/>
                        <a:gd name="T104" fmla="*/ 324 w 325"/>
                        <a:gd name="T105" fmla="*/ 54 h 100"/>
                        <a:gd name="T106" fmla="*/ 324 w 325"/>
                        <a:gd name="T107" fmla="*/ 47 h 100"/>
                        <a:gd name="T108" fmla="*/ 325 w 325"/>
                        <a:gd name="T109" fmla="*/ 28 h 100"/>
                        <a:gd name="T110" fmla="*/ 325 w 325"/>
                        <a:gd name="T111" fmla="*/ 28 h 100"/>
                        <a:gd name="T112" fmla="*/ 325 w 325"/>
                        <a:gd name="T113" fmla="*/ 13 h 100"/>
                        <a:gd name="T114" fmla="*/ 324 w 325"/>
                        <a:gd name="T115" fmla="*/ 5 h 100"/>
                        <a:gd name="T116" fmla="*/ 322 w 325"/>
                        <a:gd name="T117" fmla="*/ 0 h 100"/>
                        <a:gd name="T118" fmla="*/ 322 w 325"/>
                        <a:gd name="T119" fmla="*/ 0 h 100"/>
                        <a:gd name="T120" fmla="*/ 322 w 325"/>
                        <a:gd name="T121" fmla="*/ 0 h 100"/>
                        <a:gd name="T122" fmla="*/ 322 w 325"/>
                        <a:gd name="T12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5" h="100">
                          <a:moveTo>
                            <a:pt x="322" y="0"/>
                          </a:moveTo>
                          <a:lnTo>
                            <a:pt x="322" y="0"/>
                          </a:lnTo>
                          <a:lnTo>
                            <a:pt x="322" y="0"/>
                          </a:lnTo>
                          <a:lnTo>
                            <a:pt x="322" y="0"/>
                          </a:lnTo>
                          <a:lnTo>
                            <a:pt x="308" y="8"/>
                          </a:lnTo>
                          <a:lnTo>
                            <a:pt x="290" y="15"/>
                          </a:lnTo>
                          <a:lnTo>
                            <a:pt x="268" y="21"/>
                          </a:lnTo>
                          <a:lnTo>
                            <a:pt x="243" y="25"/>
                          </a:lnTo>
                          <a:lnTo>
                            <a:pt x="243" y="25"/>
                          </a:lnTo>
                          <a:lnTo>
                            <a:pt x="216" y="30"/>
                          </a:lnTo>
                          <a:lnTo>
                            <a:pt x="190" y="31"/>
                          </a:lnTo>
                          <a:lnTo>
                            <a:pt x="190" y="31"/>
                          </a:lnTo>
                          <a:lnTo>
                            <a:pt x="162" y="31"/>
                          </a:lnTo>
                          <a:lnTo>
                            <a:pt x="162" y="31"/>
                          </a:lnTo>
                          <a:lnTo>
                            <a:pt x="130" y="31"/>
                          </a:lnTo>
                          <a:lnTo>
                            <a:pt x="105" y="28"/>
                          </a:lnTo>
                          <a:lnTo>
                            <a:pt x="80" y="25"/>
                          </a:lnTo>
                          <a:lnTo>
                            <a:pt x="80" y="25"/>
                          </a:lnTo>
                          <a:lnTo>
                            <a:pt x="55" y="21"/>
                          </a:lnTo>
                          <a:lnTo>
                            <a:pt x="34" y="15"/>
                          </a:lnTo>
                          <a:lnTo>
                            <a:pt x="16" y="8"/>
                          </a:lnTo>
                          <a:lnTo>
                            <a:pt x="1" y="0"/>
                          </a:lnTo>
                          <a:lnTo>
                            <a:pt x="1" y="0"/>
                          </a:lnTo>
                          <a:lnTo>
                            <a:pt x="0" y="5"/>
                          </a:lnTo>
                          <a:lnTo>
                            <a:pt x="0" y="13"/>
                          </a:lnTo>
                          <a:lnTo>
                            <a:pt x="0" y="28"/>
                          </a:lnTo>
                          <a:lnTo>
                            <a:pt x="0" y="28"/>
                          </a:lnTo>
                          <a:lnTo>
                            <a:pt x="0" y="47"/>
                          </a:lnTo>
                          <a:lnTo>
                            <a:pt x="0" y="54"/>
                          </a:lnTo>
                          <a:lnTo>
                            <a:pt x="3" y="61"/>
                          </a:lnTo>
                          <a:lnTo>
                            <a:pt x="19" y="73"/>
                          </a:lnTo>
                          <a:lnTo>
                            <a:pt x="19" y="73"/>
                          </a:lnTo>
                          <a:lnTo>
                            <a:pt x="28" y="79"/>
                          </a:lnTo>
                          <a:lnTo>
                            <a:pt x="42" y="85"/>
                          </a:lnTo>
                          <a:lnTo>
                            <a:pt x="57" y="89"/>
                          </a:lnTo>
                          <a:lnTo>
                            <a:pt x="73" y="93"/>
                          </a:lnTo>
                          <a:lnTo>
                            <a:pt x="93" y="96"/>
                          </a:lnTo>
                          <a:lnTo>
                            <a:pt x="115" y="98"/>
                          </a:lnTo>
                          <a:lnTo>
                            <a:pt x="138" y="100"/>
                          </a:lnTo>
                          <a:lnTo>
                            <a:pt x="162" y="100"/>
                          </a:lnTo>
                          <a:lnTo>
                            <a:pt x="162" y="100"/>
                          </a:lnTo>
                          <a:lnTo>
                            <a:pt x="206" y="98"/>
                          </a:lnTo>
                          <a:lnTo>
                            <a:pt x="225" y="97"/>
                          </a:lnTo>
                          <a:lnTo>
                            <a:pt x="244" y="94"/>
                          </a:lnTo>
                          <a:lnTo>
                            <a:pt x="260" y="90"/>
                          </a:lnTo>
                          <a:lnTo>
                            <a:pt x="275" y="88"/>
                          </a:lnTo>
                          <a:lnTo>
                            <a:pt x="289" y="82"/>
                          </a:lnTo>
                          <a:lnTo>
                            <a:pt x="298" y="77"/>
                          </a:lnTo>
                          <a:lnTo>
                            <a:pt x="298" y="77"/>
                          </a:lnTo>
                          <a:lnTo>
                            <a:pt x="305" y="73"/>
                          </a:lnTo>
                          <a:lnTo>
                            <a:pt x="322" y="61"/>
                          </a:lnTo>
                          <a:lnTo>
                            <a:pt x="322" y="61"/>
                          </a:lnTo>
                          <a:lnTo>
                            <a:pt x="324" y="54"/>
                          </a:lnTo>
                          <a:lnTo>
                            <a:pt x="324" y="47"/>
                          </a:lnTo>
                          <a:lnTo>
                            <a:pt x="325" y="28"/>
                          </a:lnTo>
                          <a:lnTo>
                            <a:pt x="325" y="28"/>
                          </a:lnTo>
                          <a:lnTo>
                            <a:pt x="325" y="13"/>
                          </a:lnTo>
                          <a:lnTo>
                            <a:pt x="324" y="5"/>
                          </a:lnTo>
                          <a:lnTo>
                            <a:pt x="322" y="0"/>
                          </a:lnTo>
                          <a:lnTo>
                            <a:pt x="322" y="0"/>
                          </a:lnTo>
                          <a:lnTo>
                            <a:pt x="322" y="0"/>
                          </a:lnTo>
                          <a:lnTo>
                            <a:pt x="32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301" fontAlgn="auto">
                        <a:spcBef>
                          <a:spcPts val="0"/>
                        </a:spcBef>
                        <a:spcAft>
                          <a:spcPts val="0"/>
                        </a:spcAft>
                      </a:pPr>
                      <a:endParaRPr lang="en-US" sz="1400" dirty="0">
                        <a:latin typeface="+mn-lt"/>
                      </a:endParaRPr>
                    </a:p>
                  </p:txBody>
                </p:sp>
                <p:sp>
                  <p:nvSpPr>
                    <p:cNvPr id="102" name="Freeform 101"/>
                    <p:cNvSpPr>
                      <a:spLocks/>
                    </p:cNvSpPr>
                    <p:nvPr/>
                  </p:nvSpPr>
                  <p:spPr bwMode="auto">
                    <a:xfrm>
                      <a:off x="5067572" y="3494844"/>
                      <a:ext cx="204941" cy="70409"/>
                    </a:xfrm>
                    <a:custGeom>
                      <a:avLst/>
                      <a:gdLst>
                        <a:gd name="T0" fmla="*/ 321 w 325"/>
                        <a:gd name="T1" fmla="*/ 0 h 112"/>
                        <a:gd name="T2" fmla="*/ 321 w 325"/>
                        <a:gd name="T3" fmla="*/ 0 h 112"/>
                        <a:gd name="T4" fmla="*/ 313 w 325"/>
                        <a:gd name="T5" fmla="*/ 4 h 112"/>
                        <a:gd name="T6" fmla="*/ 305 w 325"/>
                        <a:gd name="T7" fmla="*/ 10 h 112"/>
                        <a:gd name="T8" fmla="*/ 287 w 325"/>
                        <a:gd name="T9" fmla="*/ 16 h 112"/>
                        <a:gd name="T10" fmla="*/ 267 w 325"/>
                        <a:gd name="T11" fmla="*/ 22 h 112"/>
                        <a:gd name="T12" fmla="*/ 246 w 325"/>
                        <a:gd name="T13" fmla="*/ 26 h 112"/>
                        <a:gd name="T14" fmla="*/ 223 w 325"/>
                        <a:gd name="T15" fmla="*/ 29 h 112"/>
                        <a:gd name="T16" fmla="*/ 201 w 325"/>
                        <a:gd name="T17" fmla="*/ 31 h 112"/>
                        <a:gd name="T18" fmla="*/ 162 w 325"/>
                        <a:gd name="T19" fmla="*/ 33 h 112"/>
                        <a:gd name="T20" fmla="*/ 162 w 325"/>
                        <a:gd name="T21" fmla="*/ 33 h 112"/>
                        <a:gd name="T22" fmla="*/ 123 w 325"/>
                        <a:gd name="T23" fmla="*/ 31 h 112"/>
                        <a:gd name="T24" fmla="*/ 101 w 325"/>
                        <a:gd name="T25" fmla="*/ 29 h 112"/>
                        <a:gd name="T26" fmla="*/ 78 w 325"/>
                        <a:gd name="T27" fmla="*/ 26 h 112"/>
                        <a:gd name="T28" fmla="*/ 57 w 325"/>
                        <a:gd name="T29" fmla="*/ 22 h 112"/>
                        <a:gd name="T30" fmla="*/ 37 w 325"/>
                        <a:gd name="T31" fmla="*/ 16 h 112"/>
                        <a:gd name="T32" fmla="*/ 19 w 325"/>
                        <a:gd name="T33" fmla="*/ 10 h 112"/>
                        <a:gd name="T34" fmla="*/ 11 w 325"/>
                        <a:gd name="T35" fmla="*/ 4 h 112"/>
                        <a:gd name="T36" fmla="*/ 3 w 325"/>
                        <a:gd name="T37" fmla="*/ 0 h 112"/>
                        <a:gd name="T38" fmla="*/ 3 w 325"/>
                        <a:gd name="T39" fmla="*/ 0 h 112"/>
                        <a:gd name="T40" fmla="*/ 1 w 325"/>
                        <a:gd name="T41" fmla="*/ 6 h 112"/>
                        <a:gd name="T42" fmla="*/ 1 w 325"/>
                        <a:gd name="T43" fmla="*/ 6 h 112"/>
                        <a:gd name="T44" fmla="*/ 0 w 325"/>
                        <a:gd name="T45" fmla="*/ 12 h 112"/>
                        <a:gd name="T46" fmla="*/ 0 w 325"/>
                        <a:gd name="T47" fmla="*/ 19 h 112"/>
                        <a:gd name="T48" fmla="*/ 0 w 325"/>
                        <a:gd name="T49" fmla="*/ 35 h 112"/>
                        <a:gd name="T50" fmla="*/ 0 w 325"/>
                        <a:gd name="T51" fmla="*/ 35 h 112"/>
                        <a:gd name="T52" fmla="*/ 0 w 325"/>
                        <a:gd name="T53" fmla="*/ 58 h 112"/>
                        <a:gd name="T54" fmla="*/ 3 w 325"/>
                        <a:gd name="T55" fmla="*/ 68 h 112"/>
                        <a:gd name="T56" fmla="*/ 6 w 325"/>
                        <a:gd name="T57" fmla="*/ 74 h 112"/>
                        <a:gd name="T58" fmla="*/ 6 w 325"/>
                        <a:gd name="T59" fmla="*/ 74 h 112"/>
                        <a:gd name="T60" fmla="*/ 11 w 325"/>
                        <a:gd name="T61" fmla="*/ 80 h 112"/>
                        <a:gd name="T62" fmla="*/ 18 w 325"/>
                        <a:gd name="T63" fmla="*/ 87 h 112"/>
                        <a:gd name="T64" fmla="*/ 27 w 325"/>
                        <a:gd name="T65" fmla="*/ 91 h 112"/>
                        <a:gd name="T66" fmla="*/ 37 w 325"/>
                        <a:gd name="T67" fmla="*/ 95 h 112"/>
                        <a:gd name="T68" fmla="*/ 59 w 325"/>
                        <a:gd name="T69" fmla="*/ 101 h 112"/>
                        <a:gd name="T70" fmla="*/ 84 w 325"/>
                        <a:gd name="T71" fmla="*/ 107 h 112"/>
                        <a:gd name="T72" fmla="*/ 108 w 325"/>
                        <a:gd name="T73" fmla="*/ 109 h 112"/>
                        <a:gd name="T74" fmla="*/ 131 w 325"/>
                        <a:gd name="T75" fmla="*/ 111 h 112"/>
                        <a:gd name="T76" fmla="*/ 162 w 325"/>
                        <a:gd name="T77" fmla="*/ 112 h 112"/>
                        <a:gd name="T78" fmla="*/ 162 w 325"/>
                        <a:gd name="T79" fmla="*/ 112 h 112"/>
                        <a:gd name="T80" fmla="*/ 193 w 325"/>
                        <a:gd name="T81" fmla="*/ 111 h 112"/>
                        <a:gd name="T82" fmla="*/ 216 w 325"/>
                        <a:gd name="T83" fmla="*/ 109 h 112"/>
                        <a:gd name="T84" fmla="*/ 240 w 325"/>
                        <a:gd name="T85" fmla="*/ 107 h 112"/>
                        <a:gd name="T86" fmla="*/ 264 w 325"/>
                        <a:gd name="T87" fmla="*/ 101 h 112"/>
                        <a:gd name="T88" fmla="*/ 286 w 325"/>
                        <a:gd name="T89" fmla="*/ 96 h 112"/>
                        <a:gd name="T90" fmla="*/ 297 w 325"/>
                        <a:gd name="T91" fmla="*/ 92 h 112"/>
                        <a:gd name="T92" fmla="*/ 305 w 325"/>
                        <a:gd name="T93" fmla="*/ 87 h 112"/>
                        <a:gd name="T94" fmla="*/ 312 w 325"/>
                        <a:gd name="T95" fmla="*/ 81 h 112"/>
                        <a:gd name="T96" fmla="*/ 317 w 325"/>
                        <a:gd name="T97" fmla="*/ 74 h 112"/>
                        <a:gd name="T98" fmla="*/ 317 w 325"/>
                        <a:gd name="T99" fmla="*/ 74 h 112"/>
                        <a:gd name="T100" fmla="*/ 321 w 325"/>
                        <a:gd name="T101" fmla="*/ 68 h 112"/>
                        <a:gd name="T102" fmla="*/ 324 w 325"/>
                        <a:gd name="T103" fmla="*/ 58 h 112"/>
                        <a:gd name="T104" fmla="*/ 324 w 325"/>
                        <a:gd name="T105" fmla="*/ 47 h 112"/>
                        <a:gd name="T106" fmla="*/ 325 w 325"/>
                        <a:gd name="T107" fmla="*/ 35 h 112"/>
                        <a:gd name="T108" fmla="*/ 325 w 325"/>
                        <a:gd name="T109" fmla="*/ 35 h 112"/>
                        <a:gd name="T110" fmla="*/ 325 w 325"/>
                        <a:gd name="T111" fmla="*/ 19 h 112"/>
                        <a:gd name="T112" fmla="*/ 324 w 325"/>
                        <a:gd name="T113" fmla="*/ 12 h 112"/>
                        <a:gd name="T114" fmla="*/ 322 w 325"/>
                        <a:gd name="T115" fmla="*/ 6 h 112"/>
                        <a:gd name="T116" fmla="*/ 322 w 325"/>
                        <a:gd name="T117" fmla="*/ 6 h 112"/>
                        <a:gd name="T118" fmla="*/ 321 w 325"/>
                        <a:gd name="T119" fmla="*/ 0 h 112"/>
                        <a:gd name="T120" fmla="*/ 321 w 325"/>
                        <a:gd name="T12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5" h="112">
                          <a:moveTo>
                            <a:pt x="321" y="0"/>
                          </a:moveTo>
                          <a:lnTo>
                            <a:pt x="321" y="0"/>
                          </a:lnTo>
                          <a:lnTo>
                            <a:pt x="313" y="4"/>
                          </a:lnTo>
                          <a:lnTo>
                            <a:pt x="305" y="10"/>
                          </a:lnTo>
                          <a:lnTo>
                            <a:pt x="287" y="16"/>
                          </a:lnTo>
                          <a:lnTo>
                            <a:pt x="267" y="22"/>
                          </a:lnTo>
                          <a:lnTo>
                            <a:pt x="246" y="26"/>
                          </a:lnTo>
                          <a:lnTo>
                            <a:pt x="223" y="29"/>
                          </a:lnTo>
                          <a:lnTo>
                            <a:pt x="201" y="31"/>
                          </a:lnTo>
                          <a:lnTo>
                            <a:pt x="162" y="33"/>
                          </a:lnTo>
                          <a:lnTo>
                            <a:pt x="162" y="33"/>
                          </a:lnTo>
                          <a:lnTo>
                            <a:pt x="123" y="31"/>
                          </a:lnTo>
                          <a:lnTo>
                            <a:pt x="101" y="29"/>
                          </a:lnTo>
                          <a:lnTo>
                            <a:pt x="78" y="26"/>
                          </a:lnTo>
                          <a:lnTo>
                            <a:pt x="57" y="22"/>
                          </a:lnTo>
                          <a:lnTo>
                            <a:pt x="37" y="16"/>
                          </a:lnTo>
                          <a:lnTo>
                            <a:pt x="19" y="10"/>
                          </a:lnTo>
                          <a:lnTo>
                            <a:pt x="11" y="4"/>
                          </a:lnTo>
                          <a:lnTo>
                            <a:pt x="3" y="0"/>
                          </a:lnTo>
                          <a:lnTo>
                            <a:pt x="3" y="0"/>
                          </a:lnTo>
                          <a:lnTo>
                            <a:pt x="1" y="6"/>
                          </a:lnTo>
                          <a:lnTo>
                            <a:pt x="1" y="6"/>
                          </a:lnTo>
                          <a:lnTo>
                            <a:pt x="0" y="12"/>
                          </a:lnTo>
                          <a:lnTo>
                            <a:pt x="0" y="19"/>
                          </a:lnTo>
                          <a:lnTo>
                            <a:pt x="0" y="35"/>
                          </a:lnTo>
                          <a:lnTo>
                            <a:pt x="0" y="35"/>
                          </a:lnTo>
                          <a:lnTo>
                            <a:pt x="0" y="58"/>
                          </a:lnTo>
                          <a:lnTo>
                            <a:pt x="3" y="68"/>
                          </a:lnTo>
                          <a:lnTo>
                            <a:pt x="6" y="74"/>
                          </a:lnTo>
                          <a:lnTo>
                            <a:pt x="6" y="74"/>
                          </a:lnTo>
                          <a:lnTo>
                            <a:pt x="11" y="80"/>
                          </a:lnTo>
                          <a:lnTo>
                            <a:pt x="18" y="87"/>
                          </a:lnTo>
                          <a:lnTo>
                            <a:pt x="27" y="91"/>
                          </a:lnTo>
                          <a:lnTo>
                            <a:pt x="37" y="95"/>
                          </a:lnTo>
                          <a:lnTo>
                            <a:pt x="59" y="101"/>
                          </a:lnTo>
                          <a:lnTo>
                            <a:pt x="84" y="107"/>
                          </a:lnTo>
                          <a:lnTo>
                            <a:pt x="108" y="109"/>
                          </a:lnTo>
                          <a:lnTo>
                            <a:pt x="131" y="111"/>
                          </a:lnTo>
                          <a:lnTo>
                            <a:pt x="162" y="112"/>
                          </a:lnTo>
                          <a:lnTo>
                            <a:pt x="162" y="112"/>
                          </a:lnTo>
                          <a:lnTo>
                            <a:pt x="193" y="111"/>
                          </a:lnTo>
                          <a:lnTo>
                            <a:pt x="216" y="109"/>
                          </a:lnTo>
                          <a:lnTo>
                            <a:pt x="240" y="107"/>
                          </a:lnTo>
                          <a:lnTo>
                            <a:pt x="264" y="101"/>
                          </a:lnTo>
                          <a:lnTo>
                            <a:pt x="286" y="96"/>
                          </a:lnTo>
                          <a:lnTo>
                            <a:pt x="297" y="92"/>
                          </a:lnTo>
                          <a:lnTo>
                            <a:pt x="305" y="87"/>
                          </a:lnTo>
                          <a:lnTo>
                            <a:pt x="312" y="81"/>
                          </a:lnTo>
                          <a:lnTo>
                            <a:pt x="317" y="74"/>
                          </a:lnTo>
                          <a:lnTo>
                            <a:pt x="317" y="74"/>
                          </a:lnTo>
                          <a:lnTo>
                            <a:pt x="321" y="68"/>
                          </a:lnTo>
                          <a:lnTo>
                            <a:pt x="324" y="58"/>
                          </a:lnTo>
                          <a:lnTo>
                            <a:pt x="324" y="47"/>
                          </a:lnTo>
                          <a:lnTo>
                            <a:pt x="325" y="35"/>
                          </a:lnTo>
                          <a:lnTo>
                            <a:pt x="325" y="35"/>
                          </a:lnTo>
                          <a:lnTo>
                            <a:pt x="325" y="19"/>
                          </a:lnTo>
                          <a:lnTo>
                            <a:pt x="324" y="12"/>
                          </a:lnTo>
                          <a:lnTo>
                            <a:pt x="322" y="6"/>
                          </a:lnTo>
                          <a:lnTo>
                            <a:pt x="322" y="6"/>
                          </a:lnTo>
                          <a:lnTo>
                            <a:pt x="321" y="0"/>
                          </a:lnTo>
                          <a:lnTo>
                            <a:pt x="32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301" fontAlgn="auto">
                        <a:spcBef>
                          <a:spcPts val="0"/>
                        </a:spcBef>
                        <a:spcAft>
                          <a:spcPts val="0"/>
                        </a:spcAft>
                      </a:pPr>
                      <a:endParaRPr lang="en-US" sz="1400" dirty="0">
                        <a:latin typeface="+mn-lt"/>
                      </a:endParaRPr>
                    </a:p>
                  </p:txBody>
                </p:sp>
                <p:sp>
                  <p:nvSpPr>
                    <p:cNvPr id="103" name="Freeform 102"/>
                    <p:cNvSpPr>
                      <a:spLocks noEditPoints="1"/>
                    </p:cNvSpPr>
                    <p:nvPr/>
                  </p:nvSpPr>
                  <p:spPr bwMode="auto">
                    <a:xfrm>
                      <a:off x="5067572" y="3341454"/>
                      <a:ext cx="204941" cy="96812"/>
                    </a:xfrm>
                    <a:custGeom>
                      <a:avLst/>
                      <a:gdLst>
                        <a:gd name="T0" fmla="*/ 6 w 325"/>
                        <a:gd name="T1" fmla="*/ 116 h 153"/>
                        <a:gd name="T2" fmla="*/ 18 w 325"/>
                        <a:gd name="T3" fmla="*/ 128 h 153"/>
                        <a:gd name="T4" fmla="*/ 37 w 325"/>
                        <a:gd name="T5" fmla="*/ 137 h 153"/>
                        <a:gd name="T6" fmla="*/ 84 w 325"/>
                        <a:gd name="T7" fmla="*/ 148 h 153"/>
                        <a:gd name="T8" fmla="*/ 131 w 325"/>
                        <a:gd name="T9" fmla="*/ 152 h 153"/>
                        <a:gd name="T10" fmla="*/ 162 w 325"/>
                        <a:gd name="T11" fmla="*/ 153 h 153"/>
                        <a:gd name="T12" fmla="*/ 189 w 325"/>
                        <a:gd name="T13" fmla="*/ 153 h 153"/>
                        <a:gd name="T14" fmla="*/ 248 w 325"/>
                        <a:gd name="T15" fmla="*/ 147 h 153"/>
                        <a:gd name="T16" fmla="*/ 268 w 325"/>
                        <a:gd name="T17" fmla="*/ 142 h 153"/>
                        <a:gd name="T18" fmla="*/ 290 w 325"/>
                        <a:gd name="T19" fmla="*/ 136 h 153"/>
                        <a:gd name="T20" fmla="*/ 308 w 325"/>
                        <a:gd name="T21" fmla="*/ 126 h 153"/>
                        <a:gd name="T22" fmla="*/ 313 w 325"/>
                        <a:gd name="T23" fmla="*/ 121 h 153"/>
                        <a:gd name="T24" fmla="*/ 317 w 325"/>
                        <a:gd name="T25" fmla="*/ 117 h 153"/>
                        <a:gd name="T26" fmla="*/ 322 w 325"/>
                        <a:gd name="T27" fmla="*/ 109 h 153"/>
                        <a:gd name="T28" fmla="*/ 324 w 325"/>
                        <a:gd name="T29" fmla="*/ 102 h 153"/>
                        <a:gd name="T30" fmla="*/ 325 w 325"/>
                        <a:gd name="T31" fmla="*/ 76 h 153"/>
                        <a:gd name="T32" fmla="*/ 324 w 325"/>
                        <a:gd name="T33" fmla="*/ 60 h 153"/>
                        <a:gd name="T34" fmla="*/ 322 w 325"/>
                        <a:gd name="T35" fmla="*/ 47 h 153"/>
                        <a:gd name="T36" fmla="*/ 318 w 325"/>
                        <a:gd name="T37" fmla="*/ 37 h 153"/>
                        <a:gd name="T38" fmla="*/ 313 w 325"/>
                        <a:gd name="T39" fmla="*/ 31 h 153"/>
                        <a:gd name="T40" fmla="*/ 306 w 325"/>
                        <a:gd name="T41" fmla="*/ 25 h 153"/>
                        <a:gd name="T42" fmla="*/ 286 w 325"/>
                        <a:gd name="T43" fmla="*/ 16 h 153"/>
                        <a:gd name="T44" fmla="*/ 260 w 325"/>
                        <a:gd name="T45" fmla="*/ 9 h 153"/>
                        <a:gd name="T46" fmla="*/ 208 w 325"/>
                        <a:gd name="T47" fmla="*/ 2 h 153"/>
                        <a:gd name="T48" fmla="*/ 179 w 325"/>
                        <a:gd name="T49" fmla="*/ 0 h 153"/>
                        <a:gd name="T50" fmla="*/ 162 w 325"/>
                        <a:gd name="T51" fmla="*/ 0 h 153"/>
                        <a:gd name="T52" fmla="*/ 108 w 325"/>
                        <a:gd name="T53" fmla="*/ 2 h 153"/>
                        <a:gd name="T54" fmla="*/ 58 w 325"/>
                        <a:gd name="T55" fmla="*/ 10 h 153"/>
                        <a:gd name="T56" fmla="*/ 35 w 325"/>
                        <a:gd name="T57" fmla="*/ 17 h 153"/>
                        <a:gd name="T58" fmla="*/ 18 w 325"/>
                        <a:gd name="T59" fmla="*/ 27 h 153"/>
                        <a:gd name="T60" fmla="*/ 6 w 325"/>
                        <a:gd name="T61" fmla="*/ 39 h 153"/>
                        <a:gd name="T62" fmla="*/ 1 w 325"/>
                        <a:gd name="T63" fmla="*/ 45 h 153"/>
                        <a:gd name="T64" fmla="*/ 0 w 325"/>
                        <a:gd name="T65" fmla="*/ 76 h 153"/>
                        <a:gd name="T66" fmla="*/ 0 w 325"/>
                        <a:gd name="T67" fmla="*/ 94 h 153"/>
                        <a:gd name="T68" fmla="*/ 3 w 325"/>
                        <a:gd name="T69" fmla="*/ 109 h 153"/>
                        <a:gd name="T70" fmla="*/ 6 w 325"/>
                        <a:gd name="T71" fmla="*/ 116 h 153"/>
                        <a:gd name="T72" fmla="*/ 162 w 325"/>
                        <a:gd name="T73" fmla="*/ 18 h 153"/>
                        <a:gd name="T74" fmla="*/ 192 w 325"/>
                        <a:gd name="T75" fmla="*/ 18 h 153"/>
                        <a:gd name="T76" fmla="*/ 197 w 325"/>
                        <a:gd name="T77" fmla="*/ 20 h 153"/>
                        <a:gd name="T78" fmla="*/ 232 w 325"/>
                        <a:gd name="T79" fmla="*/ 22 h 153"/>
                        <a:gd name="T80" fmla="*/ 260 w 325"/>
                        <a:gd name="T81" fmla="*/ 29 h 153"/>
                        <a:gd name="T82" fmla="*/ 279 w 325"/>
                        <a:gd name="T83" fmla="*/ 36 h 153"/>
                        <a:gd name="T84" fmla="*/ 287 w 325"/>
                        <a:gd name="T85" fmla="*/ 44 h 153"/>
                        <a:gd name="T86" fmla="*/ 287 w 325"/>
                        <a:gd name="T87" fmla="*/ 45 h 153"/>
                        <a:gd name="T88" fmla="*/ 287 w 325"/>
                        <a:gd name="T89" fmla="*/ 49 h 153"/>
                        <a:gd name="T90" fmla="*/ 285 w 325"/>
                        <a:gd name="T91" fmla="*/ 52 h 153"/>
                        <a:gd name="T92" fmla="*/ 270 w 325"/>
                        <a:gd name="T93" fmla="*/ 45 h 153"/>
                        <a:gd name="T94" fmla="*/ 220 w 325"/>
                        <a:gd name="T95" fmla="*/ 37 h 153"/>
                        <a:gd name="T96" fmla="*/ 189 w 325"/>
                        <a:gd name="T97" fmla="*/ 35 h 153"/>
                        <a:gd name="T98" fmla="*/ 162 w 325"/>
                        <a:gd name="T99" fmla="*/ 33 h 153"/>
                        <a:gd name="T100" fmla="*/ 86 w 325"/>
                        <a:gd name="T101" fmla="*/ 39 h 153"/>
                        <a:gd name="T102" fmla="*/ 58 w 325"/>
                        <a:gd name="T103" fmla="*/ 44 h 153"/>
                        <a:gd name="T104" fmla="*/ 39 w 325"/>
                        <a:gd name="T105" fmla="*/ 52 h 153"/>
                        <a:gd name="T106" fmla="*/ 37 w 325"/>
                        <a:gd name="T107" fmla="*/ 49 h 153"/>
                        <a:gd name="T108" fmla="*/ 37 w 325"/>
                        <a:gd name="T109" fmla="*/ 45 h 153"/>
                        <a:gd name="T110" fmla="*/ 39 w 325"/>
                        <a:gd name="T111" fmla="*/ 40 h 153"/>
                        <a:gd name="T112" fmla="*/ 58 w 325"/>
                        <a:gd name="T113" fmla="*/ 31 h 153"/>
                        <a:gd name="T114" fmla="*/ 92 w 325"/>
                        <a:gd name="T115" fmla="*/ 22 h 153"/>
                        <a:gd name="T116" fmla="*/ 136 w 325"/>
                        <a:gd name="T117" fmla="*/ 18 h 153"/>
                        <a:gd name="T118" fmla="*/ 162 w 325"/>
                        <a:gd name="T119" fmla="*/ 1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5" h="153">
                          <a:moveTo>
                            <a:pt x="6" y="116"/>
                          </a:moveTo>
                          <a:lnTo>
                            <a:pt x="6" y="116"/>
                          </a:lnTo>
                          <a:lnTo>
                            <a:pt x="11" y="122"/>
                          </a:lnTo>
                          <a:lnTo>
                            <a:pt x="18" y="128"/>
                          </a:lnTo>
                          <a:lnTo>
                            <a:pt x="27" y="132"/>
                          </a:lnTo>
                          <a:lnTo>
                            <a:pt x="37" y="137"/>
                          </a:lnTo>
                          <a:lnTo>
                            <a:pt x="59" y="144"/>
                          </a:lnTo>
                          <a:lnTo>
                            <a:pt x="84" y="148"/>
                          </a:lnTo>
                          <a:lnTo>
                            <a:pt x="108" y="151"/>
                          </a:lnTo>
                          <a:lnTo>
                            <a:pt x="131" y="152"/>
                          </a:lnTo>
                          <a:lnTo>
                            <a:pt x="162" y="153"/>
                          </a:lnTo>
                          <a:lnTo>
                            <a:pt x="162" y="153"/>
                          </a:lnTo>
                          <a:lnTo>
                            <a:pt x="189" y="153"/>
                          </a:lnTo>
                          <a:lnTo>
                            <a:pt x="189" y="153"/>
                          </a:lnTo>
                          <a:lnTo>
                            <a:pt x="227" y="149"/>
                          </a:lnTo>
                          <a:lnTo>
                            <a:pt x="248" y="147"/>
                          </a:lnTo>
                          <a:lnTo>
                            <a:pt x="268" y="142"/>
                          </a:lnTo>
                          <a:lnTo>
                            <a:pt x="268" y="142"/>
                          </a:lnTo>
                          <a:lnTo>
                            <a:pt x="281" y="140"/>
                          </a:lnTo>
                          <a:lnTo>
                            <a:pt x="290" y="136"/>
                          </a:lnTo>
                          <a:lnTo>
                            <a:pt x="299" y="130"/>
                          </a:lnTo>
                          <a:lnTo>
                            <a:pt x="308" y="126"/>
                          </a:lnTo>
                          <a:lnTo>
                            <a:pt x="308" y="126"/>
                          </a:lnTo>
                          <a:lnTo>
                            <a:pt x="313" y="121"/>
                          </a:lnTo>
                          <a:lnTo>
                            <a:pt x="317" y="117"/>
                          </a:lnTo>
                          <a:lnTo>
                            <a:pt x="317" y="117"/>
                          </a:lnTo>
                          <a:lnTo>
                            <a:pt x="320" y="113"/>
                          </a:lnTo>
                          <a:lnTo>
                            <a:pt x="322" y="109"/>
                          </a:lnTo>
                          <a:lnTo>
                            <a:pt x="322" y="109"/>
                          </a:lnTo>
                          <a:lnTo>
                            <a:pt x="324" y="102"/>
                          </a:lnTo>
                          <a:lnTo>
                            <a:pt x="324" y="94"/>
                          </a:lnTo>
                          <a:lnTo>
                            <a:pt x="325" y="76"/>
                          </a:lnTo>
                          <a:lnTo>
                            <a:pt x="325" y="76"/>
                          </a:lnTo>
                          <a:lnTo>
                            <a:pt x="324" y="60"/>
                          </a:lnTo>
                          <a:lnTo>
                            <a:pt x="322" y="47"/>
                          </a:lnTo>
                          <a:lnTo>
                            <a:pt x="322" y="47"/>
                          </a:lnTo>
                          <a:lnTo>
                            <a:pt x="321" y="41"/>
                          </a:lnTo>
                          <a:lnTo>
                            <a:pt x="318" y="37"/>
                          </a:lnTo>
                          <a:lnTo>
                            <a:pt x="318" y="37"/>
                          </a:lnTo>
                          <a:lnTo>
                            <a:pt x="313" y="31"/>
                          </a:lnTo>
                          <a:lnTo>
                            <a:pt x="306" y="25"/>
                          </a:lnTo>
                          <a:lnTo>
                            <a:pt x="306" y="25"/>
                          </a:lnTo>
                          <a:lnTo>
                            <a:pt x="297" y="20"/>
                          </a:lnTo>
                          <a:lnTo>
                            <a:pt x="286" y="16"/>
                          </a:lnTo>
                          <a:lnTo>
                            <a:pt x="274" y="12"/>
                          </a:lnTo>
                          <a:lnTo>
                            <a:pt x="260" y="9"/>
                          </a:lnTo>
                          <a:lnTo>
                            <a:pt x="233" y="5"/>
                          </a:lnTo>
                          <a:lnTo>
                            <a:pt x="208" y="2"/>
                          </a:lnTo>
                          <a:lnTo>
                            <a:pt x="208" y="2"/>
                          </a:lnTo>
                          <a:lnTo>
                            <a:pt x="179" y="0"/>
                          </a:lnTo>
                          <a:lnTo>
                            <a:pt x="162" y="0"/>
                          </a:lnTo>
                          <a:lnTo>
                            <a:pt x="162" y="0"/>
                          </a:lnTo>
                          <a:lnTo>
                            <a:pt x="131" y="1"/>
                          </a:lnTo>
                          <a:lnTo>
                            <a:pt x="108" y="2"/>
                          </a:lnTo>
                          <a:lnTo>
                            <a:pt x="82" y="5"/>
                          </a:lnTo>
                          <a:lnTo>
                            <a:pt x="58" y="10"/>
                          </a:lnTo>
                          <a:lnTo>
                            <a:pt x="46" y="13"/>
                          </a:lnTo>
                          <a:lnTo>
                            <a:pt x="35" y="17"/>
                          </a:lnTo>
                          <a:lnTo>
                            <a:pt x="26" y="21"/>
                          </a:lnTo>
                          <a:lnTo>
                            <a:pt x="18" y="27"/>
                          </a:lnTo>
                          <a:lnTo>
                            <a:pt x="11" y="32"/>
                          </a:lnTo>
                          <a:lnTo>
                            <a:pt x="6" y="39"/>
                          </a:lnTo>
                          <a:lnTo>
                            <a:pt x="6" y="39"/>
                          </a:lnTo>
                          <a:lnTo>
                            <a:pt x="1" y="45"/>
                          </a:lnTo>
                          <a:lnTo>
                            <a:pt x="0" y="55"/>
                          </a:lnTo>
                          <a:lnTo>
                            <a:pt x="0" y="76"/>
                          </a:lnTo>
                          <a:lnTo>
                            <a:pt x="0" y="76"/>
                          </a:lnTo>
                          <a:lnTo>
                            <a:pt x="0" y="94"/>
                          </a:lnTo>
                          <a:lnTo>
                            <a:pt x="0" y="102"/>
                          </a:lnTo>
                          <a:lnTo>
                            <a:pt x="3" y="109"/>
                          </a:lnTo>
                          <a:lnTo>
                            <a:pt x="3" y="109"/>
                          </a:lnTo>
                          <a:lnTo>
                            <a:pt x="6" y="116"/>
                          </a:lnTo>
                          <a:lnTo>
                            <a:pt x="6" y="116"/>
                          </a:lnTo>
                          <a:close/>
                          <a:moveTo>
                            <a:pt x="162" y="18"/>
                          </a:moveTo>
                          <a:lnTo>
                            <a:pt x="162" y="18"/>
                          </a:lnTo>
                          <a:lnTo>
                            <a:pt x="192" y="18"/>
                          </a:lnTo>
                          <a:lnTo>
                            <a:pt x="192" y="18"/>
                          </a:lnTo>
                          <a:lnTo>
                            <a:pt x="197" y="20"/>
                          </a:lnTo>
                          <a:lnTo>
                            <a:pt x="197" y="20"/>
                          </a:lnTo>
                          <a:lnTo>
                            <a:pt x="232" y="22"/>
                          </a:lnTo>
                          <a:lnTo>
                            <a:pt x="248" y="25"/>
                          </a:lnTo>
                          <a:lnTo>
                            <a:pt x="260" y="29"/>
                          </a:lnTo>
                          <a:lnTo>
                            <a:pt x="271" y="32"/>
                          </a:lnTo>
                          <a:lnTo>
                            <a:pt x="279" y="36"/>
                          </a:lnTo>
                          <a:lnTo>
                            <a:pt x="285" y="40"/>
                          </a:lnTo>
                          <a:lnTo>
                            <a:pt x="287" y="44"/>
                          </a:lnTo>
                          <a:lnTo>
                            <a:pt x="287" y="44"/>
                          </a:lnTo>
                          <a:lnTo>
                            <a:pt x="287" y="45"/>
                          </a:lnTo>
                          <a:lnTo>
                            <a:pt x="287" y="45"/>
                          </a:lnTo>
                          <a:lnTo>
                            <a:pt x="287" y="49"/>
                          </a:lnTo>
                          <a:lnTo>
                            <a:pt x="285" y="52"/>
                          </a:lnTo>
                          <a:lnTo>
                            <a:pt x="285" y="52"/>
                          </a:lnTo>
                          <a:lnTo>
                            <a:pt x="278" y="48"/>
                          </a:lnTo>
                          <a:lnTo>
                            <a:pt x="270" y="45"/>
                          </a:lnTo>
                          <a:lnTo>
                            <a:pt x="248" y="40"/>
                          </a:lnTo>
                          <a:lnTo>
                            <a:pt x="220" y="37"/>
                          </a:lnTo>
                          <a:lnTo>
                            <a:pt x="189" y="35"/>
                          </a:lnTo>
                          <a:lnTo>
                            <a:pt x="189" y="35"/>
                          </a:lnTo>
                          <a:lnTo>
                            <a:pt x="162" y="33"/>
                          </a:lnTo>
                          <a:lnTo>
                            <a:pt x="162" y="33"/>
                          </a:lnTo>
                          <a:lnTo>
                            <a:pt x="121" y="35"/>
                          </a:lnTo>
                          <a:lnTo>
                            <a:pt x="86" y="39"/>
                          </a:lnTo>
                          <a:lnTo>
                            <a:pt x="70" y="41"/>
                          </a:lnTo>
                          <a:lnTo>
                            <a:pt x="58" y="44"/>
                          </a:lnTo>
                          <a:lnTo>
                            <a:pt x="47" y="48"/>
                          </a:lnTo>
                          <a:lnTo>
                            <a:pt x="39" y="52"/>
                          </a:lnTo>
                          <a:lnTo>
                            <a:pt x="39" y="52"/>
                          </a:lnTo>
                          <a:lnTo>
                            <a:pt x="37" y="49"/>
                          </a:lnTo>
                          <a:lnTo>
                            <a:pt x="37" y="45"/>
                          </a:lnTo>
                          <a:lnTo>
                            <a:pt x="37" y="45"/>
                          </a:lnTo>
                          <a:lnTo>
                            <a:pt x="37" y="43"/>
                          </a:lnTo>
                          <a:lnTo>
                            <a:pt x="39" y="40"/>
                          </a:lnTo>
                          <a:lnTo>
                            <a:pt x="46" y="35"/>
                          </a:lnTo>
                          <a:lnTo>
                            <a:pt x="58" y="31"/>
                          </a:lnTo>
                          <a:lnTo>
                            <a:pt x="73" y="27"/>
                          </a:lnTo>
                          <a:lnTo>
                            <a:pt x="92" y="22"/>
                          </a:lnTo>
                          <a:lnTo>
                            <a:pt x="113" y="20"/>
                          </a:lnTo>
                          <a:lnTo>
                            <a:pt x="136" y="18"/>
                          </a:lnTo>
                          <a:lnTo>
                            <a:pt x="162" y="18"/>
                          </a:lnTo>
                          <a:lnTo>
                            <a:pt x="162"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301" fontAlgn="auto">
                        <a:spcBef>
                          <a:spcPts val="0"/>
                        </a:spcBef>
                        <a:spcAft>
                          <a:spcPts val="0"/>
                        </a:spcAft>
                      </a:pPr>
                      <a:endParaRPr lang="en-US" sz="1400" dirty="0">
                        <a:latin typeface="+mn-lt"/>
                      </a:endParaRPr>
                    </a:p>
                  </p:txBody>
                </p:sp>
              </p:grpSp>
            </p:grpSp>
            <p:sp>
              <p:nvSpPr>
                <p:cNvPr id="98" name="Donut 97"/>
                <p:cNvSpPr/>
                <p:nvPr/>
              </p:nvSpPr>
              <p:spPr>
                <a:xfrm>
                  <a:off x="7200081" y="3710352"/>
                  <a:ext cx="704166" cy="704168"/>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grpSp>
        </p:grpSp>
        <p:grpSp>
          <p:nvGrpSpPr>
            <p:cNvPr id="88" name="Group 87"/>
            <p:cNvGrpSpPr/>
            <p:nvPr/>
          </p:nvGrpSpPr>
          <p:grpSpPr>
            <a:xfrm>
              <a:off x="4239097" y="3333456"/>
              <a:ext cx="1024877" cy="1050048"/>
              <a:chOff x="3837347" y="3675076"/>
              <a:chExt cx="1056215" cy="1082156"/>
            </a:xfrm>
          </p:grpSpPr>
          <p:sp>
            <p:nvSpPr>
              <p:cNvPr id="89" name="Rectangle 88"/>
              <p:cNvSpPr/>
              <p:nvPr/>
            </p:nvSpPr>
            <p:spPr>
              <a:xfrm>
                <a:off x="3837347" y="4249730"/>
                <a:ext cx="1056215" cy="507502"/>
              </a:xfrm>
              <a:prstGeom prst="rect">
                <a:avLst/>
              </a:prstGeom>
              <a:noFill/>
            </p:spPr>
            <p:txBody>
              <a:bodyPr wrap="square">
                <a:spAutoFit/>
              </a:bodyPr>
              <a:lstStyle/>
              <a:p>
                <a:pPr algn="ctr" defTabSz="685732" fontAlgn="auto">
                  <a:spcBef>
                    <a:spcPts val="0"/>
                  </a:spcBef>
                  <a:spcAft>
                    <a:spcPts val="0"/>
                  </a:spcAft>
                </a:pPr>
                <a:r>
                  <a:rPr lang="en-US" sz="900" dirty="0">
                    <a:latin typeface="+mn-lt"/>
                    <a:ea typeface="+mn-ea"/>
                    <a:cs typeface="+mn-cs"/>
                  </a:rPr>
                  <a:t>Application</a:t>
                </a:r>
                <a:br>
                  <a:rPr lang="en-US" sz="900" dirty="0">
                    <a:latin typeface="+mn-lt"/>
                    <a:ea typeface="+mn-ea"/>
                    <a:cs typeface="+mn-cs"/>
                  </a:rPr>
                </a:br>
                <a:r>
                  <a:rPr lang="en-US" sz="900" dirty="0">
                    <a:latin typeface="+mn-lt"/>
                    <a:ea typeface="+mn-ea"/>
                    <a:cs typeface="+mn-cs"/>
                  </a:rPr>
                  <a:t>protocols</a:t>
                </a:r>
              </a:p>
            </p:txBody>
          </p:sp>
          <p:grpSp>
            <p:nvGrpSpPr>
              <p:cNvPr id="90" name="Group 89"/>
              <p:cNvGrpSpPr/>
              <p:nvPr/>
            </p:nvGrpSpPr>
            <p:grpSpPr>
              <a:xfrm>
                <a:off x="4039149" y="3675076"/>
                <a:ext cx="621958" cy="621958"/>
                <a:chOff x="5208563" y="4561158"/>
                <a:chExt cx="704167" cy="704167"/>
              </a:xfrm>
            </p:grpSpPr>
            <p:grpSp>
              <p:nvGrpSpPr>
                <p:cNvPr id="91" name="Group 90"/>
                <p:cNvGrpSpPr/>
                <p:nvPr/>
              </p:nvGrpSpPr>
              <p:grpSpPr>
                <a:xfrm>
                  <a:off x="5424870" y="4701701"/>
                  <a:ext cx="300038" cy="372997"/>
                  <a:chOff x="2579895" y="2791294"/>
                  <a:chExt cx="3232607" cy="4018665"/>
                </a:xfrm>
                <a:solidFill>
                  <a:schemeClr val="bg1"/>
                </a:solidFill>
              </p:grpSpPr>
              <p:sp>
                <p:nvSpPr>
                  <p:cNvPr id="93" name="Rounded Rectangle 1"/>
                  <p:cNvSpPr/>
                  <p:nvPr/>
                </p:nvSpPr>
                <p:spPr>
                  <a:xfrm>
                    <a:off x="2579895" y="2791294"/>
                    <a:ext cx="2836166" cy="4018665"/>
                  </a:xfrm>
                  <a:custGeom>
                    <a:avLst/>
                    <a:gdLst/>
                    <a:ahLst/>
                    <a:cxnLst/>
                    <a:rect l="l" t="t" r="r" b="b"/>
                    <a:pathLst>
                      <a:path w="2836173" h="4018665">
                        <a:moveTo>
                          <a:pt x="604193" y="2750734"/>
                        </a:moveTo>
                        <a:lnTo>
                          <a:pt x="604193" y="3040974"/>
                        </a:lnTo>
                        <a:lnTo>
                          <a:pt x="894435" y="3040974"/>
                        </a:lnTo>
                        <a:lnTo>
                          <a:pt x="894435" y="2750734"/>
                        </a:lnTo>
                        <a:close/>
                        <a:moveTo>
                          <a:pt x="487260" y="2633800"/>
                        </a:moveTo>
                        <a:lnTo>
                          <a:pt x="1011367" y="2633800"/>
                        </a:lnTo>
                        <a:lnTo>
                          <a:pt x="1011367" y="3157907"/>
                        </a:lnTo>
                        <a:lnTo>
                          <a:pt x="487260" y="3157907"/>
                        </a:lnTo>
                        <a:close/>
                        <a:moveTo>
                          <a:pt x="604193" y="2039544"/>
                        </a:moveTo>
                        <a:lnTo>
                          <a:pt x="604193" y="2329784"/>
                        </a:lnTo>
                        <a:lnTo>
                          <a:pt x="894435" y="2329784"/>
                        </a:lnTo>
                        <a:lnTo>
                          <a:pt x="894435" y="2039544"/>
                        </a:lnTo>
                        <a:close/>
                        <a:moveTo>
                          <a:pt x="487260" y="1922610"/>
                        </a:moveTo>
                        <a:lnTo>
                          <a:pt x="1011367" y="1922610"/>
                        </a:lnTo>
                        <a:lnTo>
                          <a:pt x="1011367" y="2446717"/>
                        </a:lnTo>
                        <a:lnTo>
                          <a:pt x="487260" y="2446717"/>
                        </a:lnTo>
                        <a:close/>
                        <a:moveTo>
                          <a:pt x="604193" y="1328353"/>
                        </a:moveTo>
                        <a:lnTo>
                          <a:pt x="604193" y="1618593"/>
                        </a:lnTo>
                        <a:lnTo>
                          <a:pt x="894435" y="1618593"/>
                        </a:lnTo>
                        <a:lnTo>
                          <a:pt x="894435" y="1328353"/>
                        </a:lnTo>
                        <a:close/>
                        <a:moveTo>
                          <a:pt x="487260" y="1211419"/>
                        </a:moveTo>
                        <a:lnTo>
                          <a:pt x="1011367" y="1211419"/>
                        </a:lnTo>
                        <a:lnTo>
                          <a:pt x="1011367" y="1735526"/>
                        </a:lnTo>
                        <a:lnTo>
                          <a:pt x="487260" y="1735526"/>
                        </a:lnTo>
                        <a:close/>
                        <a:moveTo>
                          <a:pt x="1709991" y="285430"/>
                        </a:moveTo>
                        <a:lnTo>
                          <a:pt x="2626240" y="285430"/>
                        </a:lnTo>
                        <a:cubicBezTo>
                          <a:pt x="2742182" y="285430"/>
                          <a:pt x="2836173" y="379420"/>
                          <a:pt x="2836173" y="495363"/>
                        </a:cubicBezTo>
                        <a:lnTo>
                          <a:pt x="2836173" y="1408107"/>
                        </a:lnTo>
                        <a:cubicBezTo>
                          <a:pt x="2780811" y="1377668"/>
                          <a:pt x="2720444" y="1356330"/>
                          <a:pt x="2657213" y="1342819"/>
                        </a:cubicBezTo>
                        <a:lnTo>
                          <a:pt x="2657213" y="566328"/>
                        </a:lnTo>
                        <a:lnTo>
                          <a:pt x="1790175" y="566328"/>
                        </a:lnTo>
                        <a:lnTo>
                          <a:pt x="1790175" y="320477"/>
                        </a:lnTo>
                        <a:lnTo>
                          <a:pt x="1793223" y="320490"/>
                        </a:lnTo>
                        <a:lnTo>
                          <a:pt x="1790175" y="319300"/>
                        </a:lnTo>
                        <a:lnTo>
                          <a:pt x="1790175" y="317296"/>
                        </a:lnTo>
                        <a:lnTo>
                          <a:pt x="1785038" y="317296"/>
                        </a:lnTo>
                        <a:cubicBezTo>
                          <a:pt x="1754874" y="307314"/>
                          <a:pt x="1730071" y="297759"/>
                          <a:pt x="1709991" y="285430"/>
                        </a:cubicBezTo>
                        <a:close/>
                        <a:moveTo>
                          <a:pt x="209933" y="285430"/>
                        </a:moveTo>
                        <a:lnTo>
                          <a:pt x="1126182" y="285430"/>
                        </a:lnTo>
                        <a:cubicBezTo>
                          <a:pt x="1106102" y="297759"/>
                          <a:pt x="1081301" y="307314"/>
                          <a:pt x="1051137" y="317296"/>
                        </a:cubicBezTo>
                        <a:lnTo>
                          <a:pt x="1046000" y="317296"/>
                        </a:lnTo>
                        <a:lnTo>
                          <a:pt x="1046000" y="319300"/>
                        </a:lnTo>
                        <a:lnTo>
                          <a:pt x="1042951" y="320490"/>
                        </a:lnTo>
                        <a:lnTo>
                          <a:pt x="1046000" y="320477"/>
                        </a:lnTo>
                        <a:lnTo>
                          <a:pt x="1046000" y="566328"/>
                        </a:lnTo>
                        <a:lnTo>
                          <a:pt x="188021" y="566328"/>
                        </a:lnTo>
                        <a:lnTo>
                          <a:pt x="188021" y="3541144"/>
                        </a:lnTo>
                        <a:cubicBezTo>
                          <a:pt x="227307" y="3547209"/>
                          <a:pt x="274898" y="3549269"/>
                          <a:pt x="352857" y="3534765"/>
                        </a:cubicBezTo>
                        <a:cubicBezTo>
                          <a:pt x="343673" y="3575178"/>
                          <a:pt x="345824" y="3617007"/>
                          <a:pt x="366117" y="3675472"/>
                        </a:cubicBezTo>
                        <a:lnTo>
                          <a:pt x="2657213" y="3675472"/>
                        </a:lnTo>
                        <a:lnTo>
                          <a:pt x="2657213" y="2948701"/>
                        </a:lnTo>
                        <a:cubicBezTo>
                          <a:pt x="2720444" y="2935191"/>
                          <a:pt x="2780811" y="2913852"/>
                          <a:pt x="2836173" y="2883413"/>
                        </a:cubicBezTo>
                        <a:lnTo>
                          <a:pt x="2836173" y="3808732"/>
                        </a:lnTo>
                        <a:cubicBezTo>
                          <a:pt x="2836173" y="3924674"/>
                          <a:pt x="2742182" y="4018665"/>
                          <a:pt x="2626240" y="4018665"/>
                        </a:cubicBezTo>
                        <a:lnTo>
                          <a:pt x="209933" y="4018665"/>
                        </a:lnTo>
                        <a:cubicBezTo>
                          <a:pt x="93991" y="4018665"/>
                          <a:pt x="0" y="3924674"/>
                          <a:pt x="0" y="3808732"/>
                        </a:cubicBezTo>
                        <a:lnTo>
                          <a:pt x="0" y="495363"/>
                        </a:lnTo>
                        <a:cubicBezTo>
                          <a:pt x="0" y="379420"/>
                          <a:pt x="93991" y="285430"/>
                          <a:pt x="209933" y="285430"/>
                        </a:cubicBezTo>
                        <a:close/>
                        <a:moveTo>
                          <a:pt x="1418087" y="90613"/>
                        </a:moveTo>
                        <a:cubicBezTo>
                          <a:pt x="1368825" y="90613"/>
                          <a:pt x="1328890" y="130548"/>
                          <a:pt x="1328890" y="179809"/>
                        </a:cubicBezTo>
                        <a:cubicBezTo>
                          <a:pt x="1328890" y="229070"/>
                          <a:pt x="1368825" y="269005"/>
                          <a:pt x="1418087" y="269005"/>
                        </a:cubicBezTo>
                        <a:cubicBezTo>
                          <a:pt x="1467348" y="269005"/>
                          <a:pt x="1507283" y="229070"/>
                          <a:pt x="1507283" y="179809"/>
                        </a:cubicBezTo>
                        <a:cubicBezTo>
                          <a:pt x="1507283" y="130548"/>
                          <a:pt x="1467348" y="90613"/>
                          <a:pt x="1418087" y="90613"/>
                        </a:cubicBezTo>
                        <a:close/>
                        <a:moveTo>
                          <a:pt x="1410992" y="0"/>
                        </a:moveTo>
                        <a:lnTo>
                          <a:pt x="1418087" y="1314"/>
                        </a:lnTo>
                        <a:lnTo>
                          <a:pt x="1425181" y="0"/>
                        </a:lnTo>
                        <a:cubicBezTo>
                          <a:pt x="1517420" y="0"/>
                          <a:pt x="1593360" y="69015"/>
                          <a:pt x="1600257" y="157982"/>
                        </a:cubicBezTo>
                        <a:lnTo>
                          <a:pt x="1601205" y="158054"/>
                        </a:lnTo>
                        <a:cubicBezTo>
                          <a:pt x="1620423" y="283756"/>
                          <a:pt x="1656230" y="311139"/>
                          <a:pt x="1758778" y="343573"/>
                        </a:cubicBezTo>
                        <a:lnTo>
                          <a:pt x="1763548" y="343573"/>
                        </a:lnTo>
                        <a:lnTo>
                          <a:pt x="1763548" y="345352"/>
                        </a:lnTo>
                        <a:lnTo>
                          <a:pt x="1766378" y="346407"/>
                        </a:lnTo>
                        <a:lnTo>
                          <a:pt x="1763548" y="346396"/>
                        </a:lnTo>
                        <a:lnTo>
                          <a:pt x="1763548" y="601046"/>
                        </a:lnTo>
                        <a:cubicBezTo>
                          <a:pt x="1780538" y="601834"/>
                          <a:pt x="1796627" y="602894"/>
                          <a:pt x="1811667" y="604082"/>
                        </a:cubicBezTo>
                        <a:cubicBezTo>
                          <a:pt x="2018855" y="620443"/>
                          <a:pt x="2151048" y="649389"/>
                          <a:pt x="2242567" y="702246"/>
                        </a:cubicBezTo>
                        <a:cubicBezTo>
                          <a:pt x="2334086" y="755103"/>
                          <a:pt x="2345526" y="818658"/>
                          <a:pt x="2341713" y="891022"/>
                        </a:cubicBezTo>
                        <a:cubicBezTo>
                          <a:pt x="2334143" y="891977"/>
                          <a:pt x="2306971" y="893302"/>
                          <a:pt x="2264420" y="894799"/>
                        </a:cubicBezTo>
                        <a:lnTo>
                          <a:pt x="488893" y="894799"/>
                        </a:lnTo>
                        <a:cubicBezTo>
                          <a:pt x="489646" y="803948"/>
                          <a:pt x="534105" y="727384"/>
                          <a:pt x="618111" y="679593"/>
                        </a:cubicBezTo>
                        <a:cubicBezTo>
                          <a:pt x="703280" y="631140"/>
                          <a:pt x="800513" y="620443"/>
                          <a:pt x="999439" y="607858"/>
                        </a:cubicBezTo>
                        <a:lnTo>
                          <a:pt x="1072626" y="604120"/>
                        </a:lnTo>
                        <a:lnTo>
                          <a:pt x="1072626" y="346396"/>
                        </a:lnTo>
                        <a:lnTo>
                          <a:pt x="1069796" y="346407"/>
                        </a:lnTo>
                        <a:lnTo>
                          <a:pt x="1072626" y="345352"/>
                        </a:lnTo>
                        <a:lnTo>
                          <a:pt x="1072626" y="343573"/>
                        </a:lnTo>
                        <a:lnTo>
                          <a:pt x="1077395" y="343573"/>
                        </a:lnTo>
                        <a:cubicBezTo>
                          <a:pt x="1179943" y="311139"/>
                          <a:pt x="1215751" y="283756"/>
                          <a:pt x="1234968" y="158054"/>
                        </a:cubicBezTo>
                        <a:lnTo>
                          <a:pt x="1235916" y="157982"/>
                        </a:lnTo>
                        <a:cubicBezTo>
                          <a:pt x="1242813" y="69015"/>
                          <a:pt x="1318753" y="0"/>
                          <a:pt x="141099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514301" fontAlgn="auto">
                      <a:spcBef>
                        <a:spcPts val="0"/>
                      </a:spcBef>
                      <a:spcAft>
                        <a:spcPts val="0"/>
                      </a:spcAft>
                    </a:pPr>
                    <a:endParaRPr lang="en-US" sz="1400" dirty="0">
                      <a:solidFill>
                        <a:schemeClr val="tx1"/>
                      </a:solidFill>
                    </a:endParaRPr>
                  </a:p>
                </p:txBody>
              </p:sp>
              <p:sp>
                <p:nvSpPr>
                  <p:cNvPr id="94" name="Oval 19"/>
                  <p:cNvSpPr/>
                  <p:nvPr/>
                </p:nvSpPr>
                <p:spPr>
                  <a:xfrm>
                    <a:off x="4301410" y="4181485"/>
                    <a:ext cx="1511092" cy="1511091"/>
                  </a:xfrm>
                  <a:custGeom>
                    <a:avLst/>
                    <a:gdLst/>
                    <a:ahLst/>
                    <a:cxnLst/>
                    <a:rect l="l" t="t" r="r" b="b"/>
                    <a:pathLst>
                      <a:path w="1511096" h="1511096">
                        <a:moveTo>
                          <a:pt x="1106374" y="341188"/>
                        </a:moveTo>
                        <a:cubicBezTo>
                          <a:pt x="1119487" y="340661"/>
                          <a:pt x="1131244" y="344881"/>
                          <a:pt x="1143001" y="357241"/>
                        </a:cubicBezTo>
                        <a:lnTo>
                          <a:pt x="1238865" y="487471"/>
                        </a:lnTo>
                        <a:cubicBezTo>
                          <a:pt x="1249115" y="509779"/>
                          <a:pt x="1253937" y="532087"/>
                          <a:pt x="1226203" y="559821"/>
                        </a:cubicBezTo>
                        <a:cubicBezTo>
                          <a:pt x="1074871" y="667140"/>
                          <a:pt x="858423" y="886603"/>
                          <a:pt x="674533" y="1153092"/>
                        </a:cubicBezTo>
                        <a:cubicBezTo>
                          <a:pt x="643181" y="1171783"/>
                          <a:pt x="624490" y="1176002"/>
                          <a:pt x="596756" y="1160327"/>
                        </a:cubicBezTo>
                        <a:lnTo>
                          <a:pt x="278415" y="811238"/>
                        </a:lnTo>
                        <a:cubicBezTo>
                          <a:pt x="258520" y="792547"/>
                          <a:pt x="260328" y="763003"/>
                          <a:pt x="278415" y="738887"/>
                        </a:cubicBezTo>
                        <a:cubicBezTo>
                          <a:pt x="308562" y="689448"/>
                          <a:pt x="338707" y="668949"/>
                          <a:pt x="368853" y="633980"/>
                        </a:cubicBezTo>
                        <a:cubicBezTo>
                          <a:pt x="400808" y="614687"/>
                          <a:pt x="423720" y="611672"/>
                          <a:pt x="453865" y="635789"/>
                        </a:cubicBezTo>
                        <a:lnTo>
                          <a:pt x="620271" y="804003"/>
                        </a:lnTo>
                        <a:cubicBezTo>
                          <a:pt x="740251" y="619509"/>
                          <a:pt x="889173" y="463957"/>
                          <a:pt x="1061607" y="353624"/>
                        </a:cubicBezTo>
                        <a:cubicBezTo>
                          <a:pt x="1078790" y="346992"/>
                          <a:pt x="1093260" y="341716"/>
                          <a:pt x="1106374" y="341188"/>
                        </a:cubicBezTo>
                        <a:close/>
                        <a:moveTo>
                          <a:pt x="755548" y="118110"/>
                        </a:moveTo>
                        <a:cubicBezTo>
                          <a:pt x="403501" y="118110"/>
                          <a:pt x="118110" y="403501"/>
                          <a:pt x="118110" y="755548"/>
                        </a:cubicBezTo>
                        <a:cubicBezTo>
                          <a:pt x="118110" y="1107595"/>
                          <a:pt x="403501" y="1392986"/>
                          <a:pt x="755548" y="1392986"/>
                        </a:cubicBezTo>
                        <a:cubicBezTo>
                          <a:pt x="1107595" y="1392986"/>
                          <a:pt x="1392986" y="1107595"/>
                          <a:pt x="1392986" y="755548"/>
                        </a:cubicBezTo>
                        <a:cubicBezTo>
                          <a:pt x="1392986" y="403501"/>
                          <a:pt x="1107595" y="118110"/>
                          <a:pt x="755548" y="118110"/>
                        </a:cubicBezTo>
                        <a:close/>
                        <a:moveTo>
                          <a:pt x="755548" y="0"/>
                        </a:moveTo>
                        <a:cubicBezTo>
                          <a:pt x="1172826" y="0"/>
                          <a:pt x="1511096" y="338270"/>
                          <a:pt x="1511096" y="755548"/>
                        </a:cubicBezTo>
                        <a:cubicBezTo>
                          <a:pt x="1511096" y="1172826"/>
                          <a:pt x="1172826" y="1511096"/>
                          <a:pt x="755548" y="1511096"/>
                        </a:cubicBezTo>
                        <a:cubicBezTo>
                          <a:pt x="338270" y="1511096"/>
                          <a:pt x="0" y="1172826"/>
                          <a:pt x="0" y="755548"/>
                        </a:cubicBezTo>
                        <a:cubicBezTo>
                          <a:pt x="0" y="338270"/>
                          <a:pt x="338270" y="0"/>
                          <a:pt x="75554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defTabSz="514301" fontAlgn="auto">
                      <a:spcBef>
                        <a:spcPts val="0"/>
                      </a:spcBef>
                      <a:spcAft>
                        <a:spcPts val="0"/>
                      </a:spcAft>
                    </a:pPr>
                    <a:endParaRPr lang="en-US" sz="1400" dirty="0">
                      <a:solidFill>
                        <a:schemeClr val="tx1"/>
                      </a:solidFill>
                    </a:endParaRPr>
                  </a:p>
                </p:txBody>
              </p:sp>
            </p:grpSp>
            <p:sp>
              <p:nvSpPr>
                <p:cNvPr id="92" name="Donut 91"/>
                <p:cNvSpPr/>
                <p:nvPr/>
              </p:nvSpPr>
              <p:spPr>
                <a:xfrm>
                  <a:off x="5208563" y="4561158"/>
                  <a:ext cx="704167" cy="704167"/>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grpSp>
        </p:grpSp>
      </p:grpSp>
      <p:grpSp>
        <p:nvGrpSpPr>
          <p:cNvPr id="115" name="Group 114"/>
          <p:cNvGrpSpPr/>
          <p:nvPr/>
        </p:nvGrpSpPr>
        <p:grpSpPr>
          <a:xfrm>
            <a:off x="534424" y="2380687"/>
            <a:ext cx="1015112" cy="450006"/>
            <a:chOff x="1138238" y="3090863"/>
            <a:chExt cx="3429256" cy="1257301"/>
          </a:xfrm>
          <a:solidFill>
            <a:schemeClr val="tx2"/>
          </a:solidFill>
        </p:grpSpPr>
        <p:sp>
          <p:nvSpPr>
            <p:cNvPr id="116" name="Rectangle 115"/>
            <p:cNvSpPr/>
            <p:nvPr/>
          </p:nvSpPr>
          <p:spPr>
            <a:xfrm>
              <a:off x="1319363" y="3346651"/>
              <a:ext cx="2309661" cy="7457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sp>
          <p:nvSpPr>
            <p:cNvPr id="117" name="Rectangle 116"/>
            <p:cNvSpPr/>
            <p:nvPr/>
          </p:nvSpPr>
          <p:spPr>
            <a:xfrm flipH="1">
              <a:off x="1138238" y="3346651"/>
              <a:ext cx="133350" cy="74572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sp>
          <p:nvSpPr>
            <p:cNvPr id="118" name="Rectangle 117"/>
            <p:cNvSpPr/>
            <p:nvPr/>
          </p:nvSpPr>
          <p:spPr>
            <a:xfrm flipH="1">
              <a:off x="3676801" y="3346651"/>
              <a:ext cx="133350" cy="74572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sp>
          <p:nvSpPr>
            <p:cNvPr id="119" name="Trapezoid 118"/>
            <p:cNvSpPr/>
            <p:nvPr/>
          </p:nvSpPr>
          <p:spPr>
            <a:xfrm rot="16200000">
              <a:off x="3553127" y="3395663"/>
              <a:ext cx="1257300" cy="647700"/>
            </a:xfrm>
            <a:prstGeom prst="trapezoid">
              <a:avLst>
                <a:gd name="adj" fmla="val 3860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sp>
          <p:nvSpPr>
            <p:cNvPr id="120" name="Oval 119"/>
            <p:cNvSpPr/>
            <p:nvPr/>
          </p:nvSpPr>
          <p:spPr>
            <a:xfrm rot="16200000">
              <a:off x="3876980" y="3657650"/>
              <a:ext cx="1257300" cy="1237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sp>
          <p:nvSpPr>
            <p:cNvPr id="121" name="Rounded Rectangle 120"/>
            <p:cNvSpPr/>
            <p:nvPr/>
          </p:nvSpPr>
          <p:spPr>
            <a:xfrm flipH="1">
              <a:off x="3050293" y="3622846"/>
              <a:ext cx="386659" cy="193336"/>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sp>
          <p:nvSpPr>
            <p:cNvPr id="122" name="Rounded Rectangle 121"/>
            <p:cNvSpPr/>
            <p:nvPr/>
          </p:nvSpPr>
          <p:spPr>
            <a:xfrm flipH="1">
              <a:off x="3213522" y="3648622"/>
              <a:ext cx="213083" cy="14178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grpSp>
      <p:grpSp>
        <p:nvGrpSpPr>
          <p:cNvPr id="123" name="Group 122"/>
          <p:cNvGrpSpPr/>
          <p:nvPr/>
        </p:nvGrpSpPr>
        <p:grpSpPr>
          <a:xfrm>
            <a:off x="1549537" y="2246777"/>
            <a:ext cx="1143950" cy="711431"/>
            <a:chOff x="2066047" y="3162542"/>
            <a:chExt cx="1525267" cy="948574"/>
          </a:xfrm>
        </p:grpSpPr>
        <p:sp>
          <p:nvSpPr>
            <p:cNvPr id="124" name="Trapezoid 80"/>
            <p:cNvSpPr/>
            <p:nvPr/>
          </p:nvSpPr>
          <p:spPr>
            <a:xfrm rot="16200000">
              <a:off x="2354394" y="2874195"/>
              <a:ext cx="948574" cy="1525267"/>
            </a:xfrm>
            <a:custGeom>
              <a:avLst/>
              <a:gdLst>
                <a:gd name="connsiteX0" fmla="*/ 0 w 939628"/>
                <a:gd name="connsiteY0" fmla="*/ 989960 h 989960"/>
                <a:gd name="connsiteX1" fmla="*/ 302560 w 939628"/>
                <a:gd name="connsiteY1" fmla="*/ 0 h 989960"/>
                <a:gd name="connsiteX2" fmla="*/ 637068 w 939628"/>
                <a:gd name="connsiteY2" fmla="*/ 0 h 989960"/>
                <a:gd name="connsiteX3" fmla="*/ 939628 w 939628"/>
                <a:gd name="connsiteY3" fmla="*/ 989960 h 989960"/>
                <a:gd name="connsiteX4" fmla="*/ 0 w 939628"/>
                <a:gd name="connsiteY4" fmla="*/ 989960 h 989960"/>
                <a:gd name="connsiteX0" fmla="*/ 0 w 939628"/>
                <a:gd name="connsiteY0" fmla="*/ 989960 h 1125426"/>
                <a:gd name="connsiteX1" fmla="*/ 302560 w 939628"/>
                <a:gd name="connsiteY1" fmla="*/ 0 h 1125426"/>
                <a:gd name="connsiteX2" fmla="*/ 637068 w 939628"/>
                <a:gd name="connsiteY2" fmla="*/ 0 h 1125426"/>
                <a:gd name="connsiteX3" fmla="*/ 939628 w 939628"/>
                <a:gd name="connsiteY3" fmla="*/ 989960 h 1125426"/>
                <a:gd name="connsiteX4" fmla="*/ 0 w 939628"/>
                <a:gd name="connsiteY4" fmla="*/ 989960 h 1125426"/>
                <a:gd name="connsiteX0" fmla="*/ 0 w 939628"/>
                <a:gd name="connsiteY0" fmla="*/ 989960 h 1182328"/>
                <a:gd name="connsiteX1" fmla="*/ 302560 w 939628"/>
                <a:gd name="connsiteY1" fmla="*/ 0 h 1182328"/>
                <a:gd name="connsiteX2" fmla="*/ 637068 w 939628"/>
                <a:gd name="connsiteY2" fmla="*/ 0 h 1182328"/>
                <a:gd name="connsiteX3" fmla="*/ 939628 w 939628"/>
                <a:gd name="connsiteY3" fmla="*/ 989960 h 1182328"/>
                <a:gd name="connsiteX4" fmla="*/ 0 w 939628"/>
                <a:gd name="connsiteY4" fmla="*/ 989960 h 1182328"/>
                <a:gd name="connsiteX0" fmla="*/ 0 w 939628"/>
                <a:gd name="connsiteY0" fmla="*/ 989960 h 1186219"/>
                <a:gd name="connsiteX1" fmla="*/ 302560 w 939628"/>
                <a:gd name="connsiteY1" fmla="*/ 0 h 1186219"/>
                <a:gd name="connsiteX2" fmla="*/ 637068 w 939628"/>
                <a:gd name="connsiteY2" fmla="*/ 0 h 1186219"/>
                <a:gd name="connsiteX3" fmla="*/ 939628 w 939628"/>
                <a:gd name="connsiteY3" fmla="*/ 989960 h 1186219"/>
                <a:gd name="connsiteX4" fmla="*/ 0 w 939628"/>
                <a:gd name="connsiteY4" fmla="*/ 989960 h 1186219"/>
                <a:gd name="connsiteX0" fmla="*/ 0 w 939628"/>
                <a:gd name="connsiteY0" fmla="*/ 989960 h 1186219"/>
                <a:gd name="connsiteX1" fmla="*/ 302560 w 939628"/>
                <a:gd name="connsiteY1" fmla="*/ 0 h 1186219"/>
                <a:gd name="connsiteX2" fmla="*/ 653736 w 939628"/>
                <a:gd name="connsiteY2" fmla="*/ 0 h 1186219"/>
                <a:gd name="connsiteX3" fmla="*/ 939628 w 939628"/>
                <a:gd name="connsiteY3" fmla="*/ 989960 h 1186219"/>
                <a:gd name="connsiteX4" fmla="*/ 0 w 939628"/>
                <a:gd name="connsiteY4" fmla="*/ 989960 h 1186219"/>
                <a:gd name="connsiteX0" fmla="*/ 0 w 939628"/>
                <a:gd name="connsiteY0" fmla="*/ 989960 h 1186219"/>
                <a:gd name="connsiteX1" fmla="*/ 285891 w 939628"/>
                <a:gd name="connsiteY1" fmla="*/ 0 h 1186219"/>
                <a:gd name="connsiteX2" fmla="*/ 653736 w 939628"/>
                <a:gd name="connsiteY2" fmla="*/ 0 h 1186219"/>
                <a:gd name="connsiteX3" fmla="*/ 939628 w 939628"/>
                <a:gd name="connsiteY3" fmla="*/ 989960 h 1186219"/>
                <a:gd name="connsiteX4" fmla="*/ 0 w 939628"/>
                <a:gd name="connsiteY4" fmla="*/ 989960 h 1186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628" h="1186219">
                  <a:moveTo>
                    <a:pt x="0" y="989960"/>
                  </a:moveTo>
                  <a:lnTo>
                    <a:pt x="285891" y="0"/>
                  </a:lnTo>
                  <a:lnTo>
                    <a:pt x="653736" y="0"/>
                  </a:lnTo>
                  <a:lnTo>
                    <a:pt x="939628" y="989960"/>
                  </a:lnTo>
                  <a:cubicBezTo>
                    <a:pt x="807394" y="1304285"/>
                    <a:pt x="49684" y="1193160"/>
                    <a:pt x="0" y="989960"/>
                  </a:cubicBezTo>
                  <a:close/>
                </a:path>
              </a:pathLst>
            </a:custGeom>
            <a:gradFill>
              <a:gsLst>
                <a:gs pos="59000">
                  <a:schemeClr val="accent2"/>
                </a:gs>
                <a:gs pos="13000">
                  <a:srgbClr val="4993C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sp>
          <p:nvSpPr>
            <p:cNvPr id="125" name="Rectangle 124"/>
            <p:cNvSpPr/>
            <p:nvPr/>
          </p:nvSpPr>
          <p:spPr>
            <a:xfrm>
              <a:off x="2159540" y="3505848"/>
              <a:ext cx="767924" cy="307776"/>
            </a:xfrm>
            <a:prstGeom prst="rect">
              <a:avLst/>
            </a:prstGeom>
            <a:noFill/>
          </p:spPr>
          <p:txBody>
            <a:bodyPr wrap="none">
              <a:spAutoFit/>
            </a:bodyPr>
            <a:lstStyle/>
            <a:p>
              <a:pPr defTabSz="685732" fontAlgn="auto">
                <a:spcBef>
                  <a:spcPts val="0"/>
                </a:spcBef>
                <a:spcAft>
                  <a:spcPts val="0"/>
                </a:spcAft>
              </a:pPr>
              <a:r>
                <a:rPr lang="en-US" sz="900" dirty="0">
                  <a:latin typeface="+mn-lt"/>
                  <a:ea typeface="+mn-ea"/>
                  <a:cs typeface="+mn-cs"/>
                </a:rPr>
                <a:t>Threats</a:t>
              </a:r>
            </a:p>
          </p:txBody>
        </p:sp>
        <p:grpSp>
          <p:nvGrpSpPr>
            <p:cNvPr id="126" name="Group 125"/>
            <p:cNvGrpSpPr/>
            <p:nvPr/>
          </p:nvGrpSpPr>
          <p:grpSpPr>
            <a:xfrm>
              <a:off x="3033247" y="3463671"/>
              <a:ext cx="307830" cy="326776"/>
              <a:chOff x="14757588" y="2609578"/>
              <a:chExt cx="469856" cy="505319"/>
            </a:xfrm>
            <a:solidFill>
              <a:schemeClr val="bg1"/>
            </a:solidFill>
          </p:grpSpPr>
          <p:sp>
            <p:nvSpPr>
              <p:cNvPr id="128" name="Freeform 127"/>
              <p:cNvSpPr>
                <a:spLocks/>
              </p:cNvSpPr>
              <p:nvPr/>
            </p:nvSpPr>
            <p:spPr bwMode="auto">
              <a:xfrm>
                <a:off x="14757588" y="2771925"/>
                <a:ext cx="224956" cy="342972"/>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a:ln>
                <a:noFill/>
              </a:ln>
              <a:effectLst/>
            </p:spPr>
            <p:txBody>
              <a:bodyPr vert="horz" wrap="square" lIns="45708" tIns="22854" rIns="45708" bIns="22854"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301" fontAlgn="auto">
                  <a:spcBef>
                    <a:spcPts val="0"/>
                  </a:spcBef>
                  <a:spcAft>
                    <a:spcPts val="0"/>
                  </a:spcAft>
                </a:pPr>
                <a:endParaRPr lang="en-US" sz="700" dirty="0">
                  <a:latin typeface="+mn-lt"/>
                </a:endParaRPr>
              </a:p>
            </p:txBody>
          </p:sp>
          <p:sp>
            <p:nvSpPr>
              <p:cNvPr id="129" name="Freeform 128"/>
              <p:cNvSpPr>
                <a:spLocks/>
              </p:cNvSpPr>
              <p:nvPr/>
            </p:nvSpPr>
            <p:spPr bwMode="auto">
              <a:xfrm>
                <a:off x="14831839" y="2609578"/>
                <a:ext cx="318038" cy="173979"/>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a:ln>
                <a:noFill/>
              </a:ln>
              <a:effectLst/>
            </p:spPr>
            <p:txBody>
              <a:bodyPr vert="horz" wrap="square" lIns="45708" tIns="22854" rIns="45708" bIns="22854"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301" fontAlgn="auto">
                  <a:spcBef>
                    <a:spcPts val="0"/>
                  </a:spcBef>
                  <a:spcAft>
                    <a:spcPts val="0"/>
                  </a:spcAft>
                </a:pPr>
                <a:endParaRPr lang="en-US" sz="700" dirty="0">
                  <a:latin typeface="+mn-lt"/>
                </a:endParaRPr>
              </a:p>
            </p:txBody>
          </p:sp>
          <p:sp>
            <p:nvSpPr>
              <p:cNvPr id="130" name="Freeform 129"/>
              <p:cNvSpPr>
                <a:spLocks/>
              </p:cNvSpPr>
              <p:nvPr/>
            </p:nvSpPr>
            <p:spPr bwMode="auto">
              <a:xfrm>
                <a:off x="15003598" y="2771925"/>
                <a:ext cx="223846" cy="342972"/>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a:ln>
                <a:noFill/>
              </a:ln>
              <a:effectLst/>
            </p:spPr>
            <p:txBody>
              <a:bodyPr vert="horz" wrap="square" lIns="45708" tIns="22854" rIns="45708" bIns="22854"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301" fontAlgn="auto">
                  <a:spcBef>
                    <a:spcPts val="0"/>
                  </a:spcBef>
                  <a:spcAft>
                    <a:spcPts val="0"/>
                  </a:spcAft>
                </a:pPr>
                <a:endParaRPr lang="en-US" sz="700" dirty="0">
                  <a:latin typeface="+mn-lt"/>
                </a:endParaRPr>
              </a:p>
            </p:txBody>
          </p:sp>
          <p:sp>
            <p:nvSpPr>
              <p:cNvPr id="131" name="Freeform 130"/>
              <p:cNvSpPr>
                <a:spLocks noEditPoints="1"/>
              </p:cNvSpPr>
              <p:nvPr/>
            </p:nvSpPr>
            <p:spPr bwMode="auto">
              <a:xfrm>
                <a:off x="14906941" y="2871397"/>
                <a:ext cx="171150" cy="149860"/>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grpFill/>
              <a:ln>
                <a:noFill/>
              </a:ln>
              <a:effectLst/>
            </p:spPr>
            <p:txBody>
              <a:bodyPr vert="horz" wrap="square" lIns="45708" tIns="22854" rIns="45708" bIns="22854"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514301" fontAlgn="auto">
                  <a:spcBef>
                    <a:spcPts val="0"/>
                  </a:spcBef>
                  <a:spcAft>
                    <a:spcPts val="0"/>
                  </a:spcAft>
                </a:pPr>
                <a:endParaRPr lang="en-US" sz="700" dirty="0">
                  <a:latin typeface="+mn-lt"/>
                </a:endParaRPr>
              </a:p>
            </p:txBody>
          </p:sp>
        </p:grpSp>
        <p:sp>
          <p:nvSpPr>
            <p:cNvPr id="127" name="Donut 126"/>
            <p:cNvSpPr/>
            <p:nvPr/>
          </p:nvSpPr>
          <p:spPr>
            <a:xfrm>
              <a:off x="2880455" y="3317779"/>
              <a:ext cx="603504" cy="603504"/>
            </a:xfrm>
            <a:prstGeom prst="donut">
              <a:avLst>
                <a:gd name="adj" fmla="val 70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732" fontAlgn="auto">
                <a:spcBef>
                  <a:spcPts val="0"/>
                </a:spcBef>
                <a:spcAft>
                  <a:spcPts val="0"/>
                </a:spcAft>
              </a:pPr>
              <a:endParaRPr lang="en-US" sz="1400" dirty="0">
                <a:solidFill>
                  <a:schemeClr val="tx1"/>
                </a:solidFill>
              </a:endParaRPr>
            </a:p>
          </p:txBody>
        </p:sp>
      </p:grpSp>
      <p:grpSp>
        <p:nvGrpSpPr>
          <p:cNvPr id="132" name="Group 131"/>
          <p:cNvGrpSpPr/>
          <p:nvPr/>
        </p:nvGrpSpPr>
        <p:grpSpPr>
          <a:xfrm>
            <a:off x="1473043" y="3041305"/>
            <a:ext cx="1660531" cy="418360"/>
            <a:chOff x="1964051" y="4235980"/>
            <a:chExt cx="2214041" cy="557813"/>
          </a:xfrm>
        </p:grpSpPr>
        <p:sp>
          <p:nvSpPr>
            <p:cNvPr id="133" name="TextBox 132"/>
            <p:cNvSpPr txBox="1"/>
            <p:nvPr/>
          </p:nvSpPr>
          <p:spPr>
            <a:xfrm flipH="1">
              <a:off x="2302644" y="4238928"/>
              <a:ext cx="1875448" cy="509588"/>
            </a:xfrm>
            <a:prstGeom prst="flowChartManualInput">
              <a:avLst/>
            </a:prstGeom>
            <a:noFill/>
          </p:spPr>
          <p:txBody>
            <a:bodyPr wrap="square" rtlCol="0">
              <a:spAutoFit/>
            </a:bodyPr>
            <a:lstStyle/>
            <a:p>
              <a:pPr defTabSz="685732" fontAlgn="auto">
                <a:spcBef>
                  <a:spcPts val="0"/>
                </a:spcBef>
                <a:spcAft>
                  <a:spcPts val="0"/>
                </a:spcAft>
              </a:pPr>
              <a:r>
                <a:rPr lang="en-US" sz="1400" dirty="0">
                  <a:latin typeface="+mn-lt"/>
                  <a:ea typeface="+mn-ea"/>
                  <a:cs typeface="+mn-cs"/>
                </a:rPr>
                <a:t>Typical IPS</a:t>
              </a:r>
            </a:p>
          </p:txBody>
        </p:sp>
        <p:sp>
          <p:nvSpPr>
            <p:cNvPr id="134" name="Freeform 133"/>
            <p:cNvSpPr/>
            <p:nvPr/>
          </p:nvSpPr>
          <p:spPr>
            <a:xfrm>
              <a:off x="1984549" y="4748074"/>
              <a:ext cx="1606766" cy="45719"/>
            </a:xfrm>
            <a:custGeom>
              <a:avLst/>
              <a:gdLst>
                <a:gd name="connsiteX0" fmla="*/ 0 w 1434904"/>
                <a:gd name="connsiteY0" fmla="*/ 0 h 0"/>
                <a:gd name="connsiteX1" fmla="*/ 1434904 w 1434904"/>
                <a:gd name="connsiteY1" fmla="*/ 0 h 0"/>
              </a:gdLst>
              <a:ahLst/>
              <a:cxnLst>
                <a:cxn ang="0">
                  <a:pos x="connsiteX0" y="connsiteY0"/>
                </a:cxn>
                <a:cxn ang="0">
                  <a:pos x="connsiteX1" y="connsiteY1"/>
                </a:cxn>
              </a:cxnLst>
              <a:rect l="l" t="t" r="r" b="b"/>
              <a:pathLst>
                <a:path w="1434904">
                  <a:moveTo>
                    <a:pt x="0" y="0"/>
                  </a:moveTo>
                  <a:lnTo>
                    <a:pt x="1434904" y="0"/>
                  </a:lnTo>
                </a:path>
              </a:pathLst>
            </a:custGeom>
            <a:noFill/>
            <a:ln w="38100">
              <a:solidFill>
                <a:srgbClr val="8EBCDC"/>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auto">
                <a:spcBef>
                  <a:spcPts val="0"/>
                </a:spcBef>
                <a:spcAft>
                  <a:spcPts val="0"/>
                </a:spcAft>
              </a:pPr>
              <a:endParaRPr lang="en-US" sz="1400" dirty="0">
                <a:solidFill>
                  <a:schemeClr val="tx1"/>
                </a:solidFill>
              </a:endParaRPr>
            </a:p>
          </p:txBody>
        </p:sp>
        <p:grpSp>
          <p:nvGrpSpPr>
            <p:cNvPr id="135" name="Group 134"/>
            <p:cNvGrpSpPr/>
            <p:nvPr/>
          </p:nvGrpSpPr>
          <p:grpSpPr>
            <a:xfrm>
              <a:off x="1964051" y="4235980"/>
              <a:ext cx="339314" cy="403601"/>
              <a:chOff x="5955690" y="810570"/>
              <a:chExt cx="376690" cy="448058"/>
            </a:xfrm>
            <a:solidFill>
              <a:schemeClr val="accent3"/>
            </a:solidFill>
          </p:grpSpPr>
          <p:sp>
            <p:nvSpPr>
              <p:cNvPr id="136" name="Freeform 135"/>
              <p:cNvSpPr>
                <a:spLocks noChangeAspect="1" noEditPoints="1"/>
              </p:cNvSpPr>
              <p:nvPr/>
            </p:nvSpPr>
            <p:spPr bwMode="auto">
              <a:xfrm>
                <a:off x="5994083" y="865266"/>
                <a:ext cx="299542" cy="349899"/>
              </a:xfrm>
              <a:custGeom>
                <a:avLst/>
                <a:gdLst/>
                <a:ahLst/>
                <a:cxnLst>
                  <a:cxn ang="0">
                    <a:pos x="321" y="59"/>
                  </a:cxn>
                  <a:cxn ang="0">
                    <a:pos x="176" y="0"/>
                  </a:cxn>
                  <a:cxn ang="0">
                    <a:pos x="31" y="59"/>
                  </a:cxn>
                  <a:cxn ang="0">
                    <a:pos x="0" y="57"/>
                  </a:cxn>
                  <a:cxn ang="0">
                    <a:pos x="5" y="92"/>
                  </a:cxn>
                  <a:cxn ang="0">
                    <a:pos x="24" y="199"/>
                  </a:cxn>
                  <a:cxn ang="0">
                    <a:pos x="81" y="328"/>
                  </a:cxn>
                  <a:cxn ang="0">
                    <a:pos x="130" y="239"/>
                  </a:cxn>
                  <a:cxn ang="0">
                    <a:pos x="139" y="244"/>
                  </a:cxn>
                  <a:cxn ang="0">
                    <a:pos x="150" y="223"/>
                  </a:cxn>
                  <a:cxn ang="0">
                    <a:pos x="126" y="115"/>
                  </a:cxn>
                  <a:cxn ang="0">
                    <a:pos x="241" y="80"/>
                  </a:cxn>
                  <a:cxn ang="0">
                    <a:pos x="276" y="195"/>
                  </a:cxn>
                  <a:cxn ang="0">
                    <a:pos x="174" y="236"/>
                  </a:cxn>
                  <a:cxn ang="0">
                    <a:pos x="162" y="257"/>
                  </a:cxn>
                  <a:cxn ang="0">
                    <a:pos x="172" y="263"/>
                  </a:cxn>
                  <a:cxn ang="0">
                    <a:pos x="116" y="368"/>
                  </a:cxn>
                  <a:cxn ang="0">
                    <a:pos x="176" y="409"/>
                  </a:cxn>
                  <a:cxn ang="0">
                    <a:pos x="348" y="92"/>
                  </a:cxn>
                  <a:cxn ang="0">
                    <a:pos x="350" y="57"/>
                  </a:cxn>
                  <a:cxn ang="0">
                    <a:pos x="321" y="59"/>
                  </a:cxn>
                  <a:cxn ang="0">
                    <a:pos x="255" y="184"/>
                  </a:cxn>
                  <a:cxn ang="0">
                    <a:pos x="229" y="102"/>
                  </a:cxn>
                  <a:cxn ang="0">
                    <a:pos x="148" y="127"/>
                  </a:cxn>
                  <a:cxn ang="0">
                    <a:pos x="172" y="209"/>
                  </a:cxn>
                  <a:cxn ang="0">
                    <a:pos x="255" y="184"/>
                  </a:cxn>
                  <a:cxn ang="0">
                    <a:pos x="158" y="149"/>
                  </a:cxn>
                  <a:cxn ang="0">
                    <a:pos x="158" y="149"/>
                  </a:cxn>
                  <a:cxn ang="0">
                    <a:pos x="153" y="153"/>
                  </a:cxn>
                  <a:cxn ang="0">
                    <a:pos x="149" y="147"/>
                  </a:cxn>
                  <a:cxn ang="0">
                    <a:pos x="217" y="106"/>
                  </a:cxn>
                  <a:cxn ang="0">
                    <a:pos x="220" y="111"/>
                  </a:cxn>
                  <a:cxn ang="0">
                    <a:pos x="216" y="114"/>
                  </a:cxn>
                  <a:cxn ang="0">
                    <a:pos x="158" y="149"/>
                  </a:cxn>
                </a:cxnLst>
                <a:rect l="0" t="0" r="r" b="b"/>
                <a:pathLst>
                  <a:path w="350" h="409">
                    <a:moveTo>
                      <a:pt x="321" y="59"/>
                    </a:moveTo>
                    <a:cubicBezTo>
                      <a:pt x="238" y="59"/>
                      <a:pt x="194" y="19"/>
                      <a:pt x="176" y="0"/>
                    </a:cubicBezTo>
                    <a:cubicBezTo>
                      <a:pt x="159" y="19"/>
                      <a:pt x="112" y="59"/>
                      <a:pt x="31" y="59"/>
                    </a:cubicBezTo>
                    <a:cubicBezTo>
                      <a:pt x="20" y="59"/>
                      <a:pt x="11" y="57"/>
                      <a:pt x="0" y="57"/>
                    </a:cubicBezTo>
                    <a:cubicBezTo>
                      <a:pt x="2" y="65"/>
                      <a:pt x="2" y="76"/>
                      <a:pt x="5" y="92"/>
                    </a:cubicBezTo>
                    <a:cubicBezTo>
                      <a:pt x="7" y="120"/>
                      <a:pt x="11" y="159"/>
                      <a:pt x="24" y="199"/>
                    </a:cubicBezTo>
                    <a:cubicBezTo>
                      <a:pt x="36" y="243"/>
                      <a:pt x="54" y="289"/>
                      <a:pt x="81" y="328"/>
                    </a:cubicBezTo>
                    <a:cubicBezTo>
                      <a:pt x="85" y="321"/>
                      <a:pt x="96" y="300"/>
                      <a:pt x="130" y="239"/>
                    </a:cubicBezTo>
                    <a:cubicBezTo>
                      <a:pt x="139" y="244"/>
                      <a:pt x="139" y="244"/>
                      <a:pt x="139" y="244"/>
                    </a:cubicBezTo>
                    <a:cubicBezTo>
                      <a:pt x="150" y="223"/>
                      <a:pt x="150" y="223"/>
                      <a:pt x="150" y="223"/>
                    </a:cubicBezTo>
                    <a:cubicBezTo>
                      <a:pt x="117" y="199"/>
                      <a:pt x="106" y="153"/>
                      <a:pt x="126" y="115"/>
                    </a:cubicBezTo>
                    <a:cubicBezTo>
                      <a:pt x="148" y="74"/>
                      <a:pt x="199" y="58"/>
                      <a:pt x="241" y="80"/>
                    </a:cubicBezTo>
                    <a:cubicBezTo>
                      <a:pt x="282" y="102"/>
                      <a:pt x="298" y="154"/>
                      <a:pt x="276" y="195"/>
                    </a:cubicBezTo>
                    <a:cubicBezTo>
                      <a:pt x="256" y="232"/>
                      <a:pt x="213" y="248"/>
                      <a:pt x="174" y="236"/>
                    </a:cubicBezTo>
                    <a:cubicBezTo>
                      <a:pt x="162" y="257"/>
                      <a:pt x="162" y="257"/>
                      <a:pt x="162" y="257"/>
                    </a:cubicBezTo>
                    <a:cubicBezTo>
                      <a:pt x="172" y="263"/>
                      <a:pt x="172" y="263"/>
                      <a:pt x="172" y="263"/>
                    </a:cubicBezTo>
                    <a:cubicBezTo>
                      <a:pt x="172" y="263"/>
                      <a:pt x="163" y="281"/>
                      <a:pt x="116" y="368"/>
                    </a:cubicBezTo>
                    <a:cubicBezTo>
                      <a:pt x="133" y="384"/>
                      <a:pt x="153" y="398"/>
                      <a:pt x="176" y="409"/>
                    </a:cubicBezTo>
                    <a:cubicBezTo>
                      <a:pt x="304" y="350"/>
                      <a:pt x="339" y="177"/>
                      <a:pt x="348" y="92"/>
                    </a:cubicBezTo>
                    <a:cubicBezTo>
                      <a:pt x="350" y="76"/>
                      <a:pt x="350" y="65"/>
                      <a:pt x="350" y="57"/>
                    </a:cubicBezTo>
                    <a:cubicBezTo>
                      <a:pt x="339" y="57"/>
                      <a:pt x="330" y="59"/>
                      <a:pt x="321" y="59"/>
                    </a:cubicBezTo>
                    <a:close/>
                    <a:moveTo>
                      <a:pt x="255" y="184"/>
                    </a:moveTo>
                    <a:cubicBezTo>
                      <a:pt x="270" y="155"/>
                      <a:pt x="259" y="118"/>
                      <a:pt x="229" y="102"/>
                    </a:cubicBezTo>
                    <a:cubicBezTo>
                      <a:pt x="200" y="87"/>
                      <a:pt x="163" y="98"/>
                      <a:pt x="148" y="127"/>
                    </a:cubicBezTo>
                    <a:cubicBezTo>
                      <a:pt x="132" y="156"/>
                      <a:pt x="143" y="194"/>
                      <a:pt x="172" y="209"/>
                    </a:cubicBezTo>
                    <a:cubicBezTo>
                      <a:pt x="202" y="225"/>
                      <a:pt x="239" y="213"/>
                      <a:pt x="255" y="184"/>
                    </a:cubicBezTo>
                    <a:close/>
                    <a:moveTo>
                      <a:pt x="158" y="149"/>
                    </a:moveTo>
                    <a:cubicBezTo>
                      <a:pt x="158" y="149"/>
                      <a:pt x="158" y="149"/>
                      <a:pt x="158" y="149"/>
                    </a:cubicBezTo>
                    <a:cubicBezTo>
                      <a:pt x="157" y="151"/>
                      <a:pt x="155" y="153"/>
                      <a:pt x="153" y="153"/>
                    </a:cubicBezTo>
                    <a:cubicBezTo>
                      <a:pt x="150" y="152"/>
                      <a:pt x="149" y="149"/>
                      <a:pt x="149" y="147"/>
                    </a:cubicBezTo>
                    <a:cubicBezTo>
                      <a:pt x="158" y="119"/>
                      <a:pt x="187" y="100"/>
                      <a:pt x="217" y="106"/>
                    </a:cubicBezTo>
                    <a:cubicBezTo>
                      <a:pt x="220" y="106"/>
                      <a:pt x="221" y="109"/>
                      <a:pt x="220" y="111"/>
                    </a:cubicBezTo>
                    <a:cubicBezTo>
                      <a:pt x="220" y="114"/>
                      <a:pt x="218" y="115"/>
                      <a:pt x="216" y="114"/>
                    </a:cubicBezTo>
                    <a:cubicBezTo>
                      <a:pt x="190" y="111"/>
                      <a:pt x="166" y="125"/>
                      <a:pt x="158" y="149"/>
                    </a:cubicBezTo>
                    <a:close/>
                  </a:path>
                </a:pathLst>
              </a:custGeom>
              <a:solidFill>
                <a:srgbClr val="8EBCDC"/>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a:lstStyle>
              <a:p>
                <a:pPr fontAlgn="auto">
                  <a:spcBef>
                    <a:spcPts val="0"/>
                  </a:spcBef>
                  <a:spcAft>
                    <a:spcPts val="0"/>
                  </a:spcAft>
                </a:pPr>
                <a:endParaRPr lang="en-US" dirty="0"/>
              </a:p>
            </p:txBody>
          </p:sp>
          <p:sp>
            <p:nvSpPr>
              <p:cNvPr id="137" name="Freeform 136"/>
              <p:cNvSpPr>
                <a:spLocks noChangeAspect="1" noEditPoints="1"/>
              </p:cNvSpPr>
              <p:nvPr/>
            </p:nvSpPr>
            <p:spPr bwMode="auto">
              <a:xfrm>
                <a:off x="5955690" y="810570"/>
                <a:ext cx="376690" cy="448058"/>
              </a:xfrm>
              <a:custGeom>
                <a:avLst/>
                <a:gdLst/>
                <a:ahLst/>
                <a:cxnLst>
                  <a:cxn ang="0">
                    <a:pos x="428" y="77"/>
                  </a:cxn>
                  <a:cxn ang="0">
                    <a:pos x="385" y="79"/>
                  </a:cxn>
                  <a:cxn ang="0">
                    <a:pos x="264" y="47"/>
                  </a:cxn>
                  <a:cxn ang="0">
                    <a:pos x="239" y="25"/>
                  </a:cxn>
                  <a:cxn ang="0">
                    <a:pos x="231" y="18"/>
                  </a:cxn>
                  <a:cxn ang="0">
                    <a:pos x="231" y="15"/>
                  </a:cxn>
                  <a:cxn ang="0">
                    <a:pos x="221" y="0"/>
                  </a:cxn>
                  <a:cxn ang="0">
                    <a:pos x="212" y="15"/>
                  </a:cxn>
                  <a:cxn ang="0">
                    <a:pos x="209" y="18"/>
                  </a:cxn>
                  <a:cxn ang="0">
                    <a:pos x="57" y="79"/>
                  </a:cxn>
                  <a:cxn ang="0">
                    <a:pos x="13" y="77"/>
                  </a:cxn>
                  <a:cxn ang="0">
                    <a:pos x="0" y="77"/>
                  </a:cxn>
                  <a:cxn ang="0">
                    <a:pos x="0" y="89"/>
                  </a:cxn>
                  <a:cxn ang="0">
                    <a:pos x="28" y="269"/>
                  </a:cxn>
                  <a:cxn ang="0">
                    <a:pos x="217" y="524"/>
                  </a:cxn>
                  <a:cxn ang="0">
                    <a:pos x="221" y="524"/>
                  </a:cxn>
                  <a:cxn ang="0">
                    <a:pos x="226" y="524"/>
                  </a:cxn>
                  <a:cxn ang="0">
                    <a:pos x="415" y="269"/>
                  </a:cxn>
                  <a:cxn ang="0">
                    <a:pos x="440" y="89"/>
                  </a:cxn>
                  <a:cxn ang="0">
                    <a:pos x="440" y="77"/>
                  </a:cxn>
                  <a:cxn ang="0">
                    <a:pos x="428" y="77"/>
                  </a:cxn>
                  <a:cxn ang="0">
                    <a:pos x="415" y="141"/>
                  </a:cxn>
                  <a:cxn ang="0">
                    <a:pos x="221" y="499"/>
                  </a:cxn>
                  <a:cxn ang="0">
                    <a:pos x="50" y="262"/>
                  </a:cxn>
                  <a:cxn ang="0">
                    <a:pos x="28" y="141"/>
                  </a:cxn>
                  <a:cxn ang="0">
                    <a:pos x="23" y="101"/>
                  </a:cxn>
                  <a:cxn ang="0">
                    <a:pos x="57" y="104"/>
                  </a:cxn>
                  <a:cxn ang="0">
                    <a:pos x="221" y="37"/>
                  </a:cxn>
                  <a:cxn ang="0">
                    <a:pos x="385" y="104"/>
                  </a:cxn>
                  <a:cxn ang="0">
                    <a:pos x="418" y="101"/>
                  </a:cxn>
                  <a:cxn ang="0">
                    <a:pos x="415" y="141"/>
                  </a:cxn>
                </a:cxnLst>
                <a:rect l="0" t="0" r="r" b="b"/>
                <a:pathLst>
                  <a:path w="440" h="524">
                    <a:moveTo>
                      <a:pt x="428" y="77"/>
                    </a:moveTo>
                    <a:cubicBezTo>
                      <a:pt x="413" y="79"/>
                      <a:pt x="398" y="79"/>
                      <a:pt x="385" y="79"/>
                    </a:cubicBezTo>
                    <a:cubicBezTo>
                      <a:pt x="328" y="79"/>
                      <a:pt x="289" y="65"/>
                      <a:pt x="264" y="47"/>
                    </a:cubicBezTo>
                    <a:cubicBezTo>
                      <a:pt x="251" y="37"/>
                      <a:pt x="244" y="30"/>
                      <a:pt x="239" y="25"/>
                    </a:cubicBezTo>
                    <a:cubicBezTo>
                      <a:pt x="236" y="20"/>
                      <a:pt x="234" y="18"/>
                      <a:pt x="231" y="18"/>
                    </a:cubicBezTo>
                    <a:cubicBezTo>
                      <a:pt x="231" y="15"/>
                      <a:pt x="231" y="15"/>
                      <a:pt x="231" y="15"/>
                    </a:cubicBezTo>
                    <a:cubicBezTo>
                      <a:pt x="221" y="0"/>
                      <a:pt x="221" y="0"/>
                      <a:pt x="221" y="0"/>
                    </a:cubicBezTo>
                    <a:cubicBezTo>
                      <a:pt x="212" y="15"/>
                      <a:pt x="212" y="15"/>
                      <a:pt x="212" y="15"/>
                    </a:cubicBezTo>
                    <a:cubicBezTo>
                      <a:pt x="212" y="15"/>
                      <a:pt x="212" y="15"/>
                      <a:pt x="209" y="18"/>
                    </a:cubicBezTo>
                    <a:cubicBezTo>
                      <a:pt x="199" y="27"/>
                      <a:pt x="157" y="79"/>
                      <a:pt x="57" y="79"/>
                    </a:cubicBezTo>
                    <a:cubicBezTo>
                      <a:pt x="43" y="79"/>
                      <a:pt x="28" y="79"/>
                      <a:pt x="13" y="77"/>
                    </a:cubicBezTo>
                    <a:cubicBezTo>
                      <a:pt x="0" y="77"/>
                      <a:pt x="0" y="77"/>
                      <a:pt x="0" y="77"/>
                    </a:cubicBezTo>
                    <a:cubicBezTo>
                      <a:pt x="0" y="89"/>
                      <a:pt x="0" y="89"/>
                      <a:pt x="0" y="89"/>
                    </a:cubicBezTo>
                    <a:cubicBezTo>
                      <a:pt x="0" y="89"/>
                      <a:pt x="0" y="173"/>
                      <a:pt x="28" y="269"/>
                    </a:cubicBezTo>
                    <a:cubicBezTo>
                      <a:pt x="52" y="366"/>
                      <a:pt x="107" y="474"/>
                      <a:pt x="217" y="524"/>
                    </a:cubicBezTo>
                    <a:cubicBezTo>
                      <a:pt x="221" y="524"/>
                      <a:pt x="221" y="524"/>
                      <a:pt x="221" y="524"/>
                    </a:cubicBezTo>
                    <a:cubicBezTo>
                      <a:pt x="226" y="524"/>
                      <a:pt x="226" y="524"/>
                      <a:pt x="226" y="524"/>
                    </a:cubicBezTo>
                    <a:cubicBezTo>
                      <a:pt x="336" y="474"/>
                      <a:pt x="388" y="366"/>
                      <a:pt x="415" y="269"/>
                    </a:cubicBezTo>
                    <a:cubicBezTo>
                      <a:pt x="440" y="173"/>
                      <a:pt x="440" y="89"/>
                      <a:pt x="440" y="89"/>
                    </a:cubicBezTo>
                    <a:cubicBezTo>
                      <a:pt x="440" y="77"/>
                      <a:pt x="440" y="77"/>
                      <a:pt x="440" y="77"/>
                    </a:cubicBezTo>
                    <a:lnTo>
                      <a:pt x="428" y="77"/>
                    </a:lnTo>
                    <a:close/>
                    <a:moveTo>
                      <a:pt x="415" y="141"/>
                    </a:moveTo>
                    <a:cubicBezTo>
                      <a:pt x="405" y="237"/>
                      <a:pt x="365" y="432"/>
                      <a:pt x="221" y="499"/>
                    </a:cubicBezTo>
                    <a:cubicBezTo>
                      <a:pt x="125" y="455"/>
                      <a:pt x="75" y="356"/>
                      <a:pt x="50" y="262"/>
                    </a:cubicBezTo>
                    <a:cubicBezTo>
                      <a:pt x="35" y="218"/>
                      <a:pt x="30" y="173"/>
                      <a:pt x="28" y="141"/>
                    </a:cubicBezTo>
                    <a:cubicBezTo>
                      <a:pt x="25" y="124"/>
                      <a:pt x="25" y="111"/>
                      <a:pt x="23" y="101"/>
                    </a:cubicBezTo>
                    <a:cubicBezTo>
                      <a:pt x="35" y="101"/>
                      <a:pt x="45" y="104"/>
                      <a:pt x="57" y="104"/>
                    </a:cubicBezTo>
                    <a:cubicBezTo>
                      <a:pt x="149" y="104"/>
                      <a:pt x="202" y="60"/>
                      <a:pt x="221" y="37"/>
                    </a:cubicBezTo>
                    <a:cubicBezTo>
                      <a:pt x="241" y="60"/>
                      <a:pt x="291" y="104"/>
                      <a:pt x="385" y="104"/>
                    </a:cubicBezTo>
                    <a:cubicBezTo>
                      <a:pt x="395" y="104"/>
                      <a:pt x="405" y="101"/>
                      <a:pt x="418" y="101"/>
                    </a:cubicBezTo>
                    <a:cubicBezTo>
                      <a:pt x="418" y="111"/>
                      <a:pt x="418" y="124"/>
                      <a:pt x="415" y="141"/>
                    </a:cubicBezTo>
                    <a:close/>
                  </a:path>
                </a:pathLst>
              </a:custGeom>
              <a:solidFill>
                <a:srgbClr val="8EBCDC"/>
              </a:solidFill>
              <a:ln>
                <a:noFill/>
              </a:ln>
              <a:effectLst/>
            </p:spPr>
            <p:txBody>
              <a:bodyPr vert="horz" wrap="square" lIns="91440" tIns="45720" rIns="91440" bIns="45720" numCol="1" anchor="t" anchorCtr="0" compatLnSpc="1">
                <a:prstTxWarp prst="textNoShape">
                  <a:avLst/>
                </a:prstTxWarp>
              </a:bodyPr>
              <a:lst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a:lstStyle>
              <a:p>
                <a:pPr fontAlgn="auto">
                  <a:spcBef>
                    <a:spcPts val="0"/>
                  </a:spcBef>
                  <a:spcAft>
                    <a:spcPts val="0"/>
                  </a:spcAft>
                </a:pPr>
                <a:endParaRPr lang="en-US" dirty="0"/>
              </a:p>
            </p:txBody>
          </p:sp>
        </p:grpSp>
      </p:grpSp>
      <p:grpSp>
        <p:nvGrpSpPr>
          <p:cNvPr id="138" name="Group 137"/>
          <p:cNvGrpSpPr/>
          <p:nvPr/>
        </p:nvGrpSpPr>
        <p:grpSpPr>
          <a:xfrm>
            <a:off x="1449072" y="3590721"/>
            <a:ext cx="3302542" cy="341171"/>
            <a:chOff x="1932096" y="4975107"/>
            <a:chExt cx="4403389" cy="454895"/>
          </a:xfrm>
        </p:grpSpPr>
        <p:sp>
          <p:nvSpPr>
            <p:cNvPr id="139" name="TextBox 138"/>
            <p:cNvSpPr txBox="1"/>
            <p:nvPr/>
          </p:nvSpPr>
          <p:spPr>
            <a:xfrm>
              <a:off x="2302644" y="4991564"/>
              <a:ext cx="2141252" cy="410370"/>
            </a:xfrm>
            <a:prstGeom prst="rect">
              <a:avLst/>
            </a:prstGeom>
            <a:noFill/>
          </p:spPr>
          <p:txBody>
            <a:bodyPr wrap="square" rtlCol="0">
              <a:spAutoFit/>
            </a:bodyPr>
            <a:lstStyle/>
            <a:p>
              <a:pPr defTabSz="685732" fontAlgn="auto">
                <a:spcBef>
                  <a:spcPts val="0"/>
                </a:spcBef>
                <a:spcAft>
                  <a:spcPts val="0"/>
                </a:spcAft>
              </a:pPr>
              <a:r>
                <a:rPr lang="en-US" sz="1400" dirty="0">
                  <a:latin typeface="+mn-lt"/>
                  <a:ea typeface="+mn-ea"/>
                  <a:cs typeface="+mn-cs"/>
                </a:rPr>
                <a:t>Typical NGFW</a:t>
              </a:r>
            </a:p>
          </p:txBody>
        </p:sp>
        <p:sp>
          <p:nvSpPr>
            <p:cNvPr id="140" name="Freeform 139"/>
            <p:cNvSpPr/>
            <p:nvPr/>
          </p:nvSpPr>
          <p:spPr>
            <a:xfrm flipV="1">
              <a:off x="1984548" y="5384283"/>
              <a:ext cx="4350937" cy="45719"/>
            </a:xfrm>
            <a:custGeom>
              <a:avLst/>
              <a:gdLst>
                <a:gd name="connsiteX0" fmla="*/ 0 w 1434904"/>
                <a:gd name="connsiteY0" fmla="*/ 0 h 0"/>
                <a:gd name="connsiteX1" fmla="*/ 1434904 w 1434904"/>
                <a:gd name="connsiteY1" fmla="*/ 0 h 0"/>
              </a:gdLst>
              <a:ahLst/>
              <a:cxnLst>
                <a:cxn ang="0">
                  <a:pos x="connsiteX0" y="connsiteY0"/>
                </a:cxn>
                <a:cxn ang="0">
                  <a:pos x="connsiteX1" y="connsiteY1"/>
                </a:cxn>
              </a:cxnLst>
              <a:rect l="l" t="t" r="r" b="b"/>
              <a:pathLst>
                <a:path w="1434904">
                  <a:moveTo>
                    <a:pt x="0" y="0"/>
                  </a:moveTo>
                  <a:lnTo>
                    <a:pt x="1434904" y="0"/>
                  </a:lnTo>
                </a:path>
              </a:pathLst>
            </a:custGeom>
            <a:noFill/>
            <a:ln w="38100">
              <a:solidFill>
                <a:srgbClr val="4993C7"/>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auto">
                <a:spcBef>
                  <a:spcPts val="0"/>
                </a:spcBef>
                <a:spcAft>
                  <a:spcPts val="0"/>
                </a:spcAft>
              </a:pPr>
              <a:endParaRPr lang="en-US" sz="1400" dirty="0">
                <a:solidFill>
                  <a:schemeClr val="tx1"/>
                </a:solidFill>
              </a:endParaRPr>
            </a:p>
          </p:txBody>
        </p:sp>
        <p:grpSp>
          <p:nvGrpSpPr>
            <p:cNvPr id="141" name="Group 4"/>
            <p:cNvGrpSpPr>
              <a:grpSpLocks noChangeAspect="1"/>
            </p:cNvGrpSpPr>
            <p:nvPr/>
          </p:nvGrpSpPr>
          <p:grpSpPr bwMode="auto">
            <a:xfrm>
              <a:off x="1932096" y="4975107"/>
              <a:ext cx="403225" cy="358775"/>
              <a:chOff x="4636" y="2447"/>
              <a:chExt cx="254" cy="226"/>
            </a:xfrm>
          </p:grpSpPr>
          <p:sp>
            <p:nvSpPr>
              <p:cNvPr id="142" name="Freeform 5"/>
              <p:cNvSpPr>
                <a:spLocks noEditPoints="1"/>
              </p:cNvSpPr>
              <p:nvPr/>
            </p:nvSpPr>
            <p:spPr bwMode="auto">
              <a:xfrm>
                <a:off x="4672" y="2447"/>
                <a:ext cx="182" cy="226"/>
              </a:xfrm>
              <a:custGeom>
                <a:avLst/>
                <a:gdLst>
                  <a:gd name="T0" fmla="*/ 84 w 458"/>
                  <a:gd name="T1" fmla="*/ 33 h 566"/>
                  <a:gd name="T2" fmla="*/ 84 w 458"/>
                  <a:gd name="T3" fmla="*/ 33 h 566"/>
                  <a:gd name="T4" fmla="*/ 84 w 458"/>
                  <a:gd name="T5" fmla="*/ 64 h 566"/>
                  <a:gd name="T6" fmla="*/ 176 w 458"/>
                  <a:gd name="T7" fmla="*/ 42 h 566"/>
                  <a:gd name="T8" fmla="*/ 176 w 458"/>
                  <a:gd name="T9" fmla="*/ 11 h 566"/>
                  <a:gd name="T10" fmla="*/ 229 w 458"/>
                  <a:gd name="T11" fmla="*/ 0 h 566"/>
                  <a:gd name="T12" fmla="*/ 281 w 458"/>
                  <a:gd name="T13" fmla="*/ 11 h 566"/>
                  <a:gd name="T14" fmla="*/ 281 w 458"/>
                  <a:gd name="T15" fmla="*/ 42 h 566"/>
                  <a:gd name="T16" fmla="*/ 374 w 458"/>
                  <a:gd name="T17" fmla="*/ 64 h 566"/>
                  <a:gd name="T18" fmla="*/ 374 w 458"/>
                  <a:gd name="T19" fmla="*/ 33 h 566"/>
                  <a:gd name="T20" fmla="*/ 458 w 458"/>
                  <a:gd name="T21" fmla="*/ 51 h 566"/>
                  <a:gd name="T22" fmla="*/ 458 w 458"/>
                  <a:gd name="T23" fmla="*/ 220 h 566"/>
                  <a:gd name="T24" fmla="*/ 229 w 458"/>
                  <a:gd name="T25" fmla="*/ 566 h 566"/>
                  <a:gd name="T26" fmla="*/ 0 w 458"/>
                  <a:gd name="T27" fmla="*/ 220 h 566"/>
                  <a:gd name="T28" fmla="*/ 0 w 458"/>
                  <a:gd name="T29" fmla="*/ 51 h 566"/>
                  <a:gd name="T30" fmla="*/ 84 w 458"/>
                  <a:gd name="T31" fmla="*/ 33 h 566"/>
                  <a:gd name="T32" fmla="*/ 63 w 458"/>
                  <a:gd name="T33" fmla="*/ 220 h 566"/>
                  <a:gd name="T34" fmla="*/ 63 w 458"/>
                  <a:gd name="T35" fmla="*/ 220 h 566"/>
                  <a:gd name="T36" fmla="*/ 70 w 458"/>
                  <a:gd name="T37" fmla="*/ 282 h 566"/>
                  <a:gd name="T38" fmla="*/ 229 w 458"/>
                  <a:gd name="T39" fmla="*/ 282 h 566"/>
                  <a:gd name="T40" fmla="*/ 229 w 458"/>
                  <a:gd name="T41" fmla="*/ 495 h 566"/>
                  <a:gd name="T42" fmla="*/ 388 w 458"/>
                  <a:gd name="T43" fmla="*/ 282 h 566"/>
                  <a:gd name="T44" fmla="*/ 229 w 458"/>
                  <a:gd name="T45" fmla="*/ 282 h 566"/>
                  <a:gd name="T46" fmla="*/ 229 w 458"/>
                  <a:gd name="T47" fmla="*/ 97 h 566"/>
                  <a:gd name="T48" fmla="*/ 63 w 458"/>
                  <a:gd name="T49" fmla="*/ 137 h 566"/>
                  <a:gd name="T50" fmla="*/ 63 w 458"/>
                  <a:gd name="T51" fmla="*/ 22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8" h="566">
                    <a:moveTo>
                      <a:pt x="84" y="33"/>
                    </a:moveTo>
                    <a:lnTo>
                      <a:pt x="84" y="33"/>
                    </a:lnTo>
                    <a:lnTo>
                      <a:pt x="84" y="64"/>
                    </a:lnTo>
                    <a:lnTo>
                      <a:pt x="176" y="42"/>
                    </a:lnTo>
                    <a:lnTo>
                      <a:pt x="176" y="11"/>
                    </a:lnTo>
                    <a:lnTo>
                      <a:pt x="229" y="0"/>
                    </a:lnTo>
                    <a:lnTo>
                      <a:pt x="281" y="11"/>
                    </a:lnTo>
                    <a:lnTo>
                      <a:pt x="281" y="42"/>
                    </a:lnTo>
                    <a:lnTo>
                      <a:pt x="374" y="64"/>
                    </a:lnTo>
                    <a:lnTo>
                      <a:pt x="374" y="33"/>
                    </a:lnTo>
                    <a:lnTo>
                      <a:pt x="458" y="51"/>
                    </a:lnTo>
                    <a:lnTo>
                      <a:pt x="458" y="220"/>
                    </a:lnTo>
                    <a:cubicBezTo>
                      <a:pt x="458" y="377"/>
                      <a:pt x="364" y="509"/>
                      <a:pt x="229" y="566"/>
                    </a:cubicBezTo>
                    <a:cubicBezTo>
                      <a:pt x="94" y="509"/>
                      <a:pt x="0" y="377"/>
                      <a:pt x="0" y="220"/>
                    </a:cubicBezTo>
                    <a:lnTo>
                      <a:pt x="0" y="51"/>
                    </a:lnTo>
                    <a:lnTo>
                      <a:pt x="84" y="33"/>
                    </a:lnTo>
                    <a:close/>
                    <a:moveTo>
                      <a:pt x="63" y="220"/>
                    </a:moveTo>
                    <a:lnTo>
                      <a:pt x="63" y="220"/>
                    </a:lnTo>
                    <a:cubicBezTo>
                      <a:pt x="63" y="242"/>
                      <a:pt x="64" y="262"/>
                      <a:pt x="70" y="282"/>
                    </a:cubicBezTo>
                    <a:lnTo>
                      <a:pt x="229" y="282"/>
                    </a:lnTo>
                    <a:lnTo>
                      <a:pt x="229" y="495"/>
                    </a:lnTo>
                    <a:cubicBezTo>
                      <a:pt x="311" y="451"/>
                      <a:pt x="371" y="373"/>
                      <a:pt x="388" y="282"/>
                    </a:cubicBezTo>
                    <a:lnTo>
                      <a:pt x="229" y="282"/>
                    </a:lnTo>
                    <a:lnTo>
                      <a:pt x="229" y="97"/>
                    </a:lnTo>
                    <a:lnTo>
                      <a:pt x="63" y="137"/>
                    </a:lnTo>
                    <a:lnTo>
                      <a:pt x="63" y="220"/>
                    </a:lnTo>
                    <a:close/>
                  </a:path>
                </a:pathLst>
              </a:custGeom>
              <a:solidFill>
                <a:srgbClr val="4993C7"/>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32" fontAlgn="auto">
                  <a:spcBef>
                    <a:spcPts val="0"/>
                  </a:spcBef>
                  <a:spcAft>
                    <a:spcPts val="0"/>
                  </a:spcAft>
                </a:pPr>
                <a:endParaRPr lang="en-US" sz="1400" dirty="0">
                  <a:latin typeface="+mn-lt"/>
                  <a:ea typeface="+mn-ea"/>
                  <a:cs typeface="+mn-cs"/>
                </a:endParaRPr>
              </a:p>
            </p:txBody>
          </p:sp>
          <p:sp>
            <p:nvSpPr>
              <p:cNvPr id="143" name="Freeform 6"/>
              <p:cNvSpPr>
                <a:spLocks noEditPoints="1"/>
              </p:cNvSpPr>
              <p:nvPr/>
            </p:nvSpPr>
            <p:spPr bwMode="auto">
              <a:xfrm>
                <a:off x="4636" y="2493"/>
                <a:ext cx="254" cy="155"/>
              </a:xfrm>
              <a:custGeom>
                <a:avLst/>
                <a:gdLst>
                  <a:gd name="T0" fmla="*/ 75 w 636"/>
                  <a:gd name="T1" fmla="*/ 105 h 388"/>
                  <a:gd name="T2" fmla="*/ 75 w 636"/>
                  <a:gd name="T3" fmla="*/ 105 h 388"/>
                  <a:gd name="T4" fmla="*/ 0 w 636"/>
                  <a:gd name="T5" fmla="*/ 105 h 388"/>
                  <a:gd name="T6" fmla="*/ 0 w 636"/>
                  <a:gd name="T7" fmla="*/ 179 h 388"/>
                  <a:gd name="T8" fmla="*/ 82 w 636"/>
                  <a:gd name="T9" fmla="*/ 179 h 388"/>
                  <a:gd name="T10" fmla="*/ 75 w 636"/>
                  <a:gd name="T11" fmla="*/ 105 h 388"/>
                  <a:gd name="T12" fmla="*/ 89 w 636"/>
                  <a:gd name="T13" fmla="*/ 209 h 388"/>
                  <a:gd name="T14" fmla="*/ 89 w 636"/>
                  <a:gd name="T15" fmla="*/ 209 h 388"/>
                  <a:gd name="T16" fmla="*/ 0 w 636"/>
                  <a:gd name="T17" fmla="*/ 209 h 388"/>
                  <a:gd name="T18" fmla="*/ 0 w 636"/>
                  <a:gd name="T19" fmla="*/ 282 h 388"/>
                  <a:gd name="T20" fmla="*/ 117 w 636"/>
                  <a:gd name="T21" fmla="*/ 282 h 388"/>
                  <a:gd name="T22" fmla="*/ 89 w 636"/>
                  <a:gd name="T23" fmla="*/ 209 h 388"/>
                  <a:gd name="T24" fmla="*/ 75 w 636"/>
                  <a:gd name="T25" fmla="*/ 0 h 388"/>
                  <a:gd name="T26" fmla="*/ 75 w 636"/>
                  <a:gd name="T27" fmla="*/ 0 h 388"/>
                  <a:gd name="T28" fmla="*/ 0 w 636"/>
                  <a:gd name="T29" fmla="*/ 0 h 388"/>
                  <a:gd name="T30" fmla="*/ 0 w 636"/>
                  <a:gd name="T31" fmla="*/ 73 h 388"/>
                  <a:gd name="T32" fmla="*/ 75 w 636"/>
                  <a:gd name="T33" fmla="*/ 73 h 388"/>
                  <a:gd name="T34" fmla="*/ 75 w 636"/>
                  <a:gd name="T35" fmla="*/ 0 h 388"/>
                  <a:gd name="T36" fmla="*/ 43 w 636"/>
                  <a:gd name="T37" fmla="*/ 314 h 388"/>
                  <a:gd name="T38" fmla="*/ 43 w 636"/>
                  <a:gd name="T39" fmla="*/ 314 h 388"/>
                  <a:gd name="T40" fmla="*/ 0 w 636"/>
                  <a:gd name="T41" fmla="*/ 314 h 388"/>
                  <a:gd name="T42" fmla="*/ 0 w 636"/>
                  <a:gd name="T43" fmla="*/ 388 h 388"/>
                  <a:gd name="T44" fmla="*/ 43 w 636"/>
                  <a:gd name="T45" fmla="*/ 388 h 388"/>
                  <a:gd name="T46" fmla="*/ 53 w 636"/>
                  <a:gd name="T47" fmla="*/ 388 h 388"/>
                  <a:gd name="T48" fmla="*/ 196 w 636"/>
                  <a:gd name="T49" fmla="*/ 388 h 388"/>
                  <a:gd name="T50" fmla="*/ 135 w 636"/>
                  <a:gd name="T51" fmla="*/ 314 h 388"/>
                  <a:gd name="T52" fmla="*/ 43 w 636"/>
                  <a:gd name="T53" fmla="*/ 314 h 388"/>
                  <a:gd name="T54" fmla="*/ 561 w 636"/>
                  <a:gd name="T55" fmla="*/ 73 h 388"/>
                  <a:gd name="T56" fmla="*/ 561 w 636"/>
                  <a:gd name="T57" fmla="*/ 73 h 388"/>
                  <a:gd name="T58" fmla="*/ 636 w 636"/>
                  <a:gd name="T59" fmla="*/ 73 h 388"/>
                  <a:gd name="T60" fmla="*/ 636 w 636"/>
                  <a:gd name="T61" fmla="*/ 0 h 388"/>
                  <a:gd name="T62" fmla="*/ 561 w 636"/>
                  <a:gd name="T63" fmla="*/ 0 h 388"/>
                  <a:gd name="T64" fmla="*/ 561 w 636"/>
                  <a:gd name="T65" fmla="*/ 73 h 388"/>
                  <a:gd name="T66" fmla="*/ 554 w 636"/>
                  <a:gd name="T67" fmla="*/ 179 h 388"/>
                  <a:gd name="T68" fmla="*/ 554 w 636"/>
                  <a:gd name="T69" fmla="*/ 179 h 388"/>
                  <a:gd name="T70" fmla="*/ 636 w 636"/>
                  <a:gd name="T71" fmla="*/ 179 h 388"/>
                  <a:gd name="T72" fmla="*/ 636 w 636"/>
                  <a:gd name="T73" fmla="*/ 105 h 388"/>
                  <a:gd name="T74" fmla="*/ 561 w 636"/>
                  <a:gd name="T75" fmla="*/ 105 h 388"/>
                  <a:gd name="T76" fmla="*/ 554 w 636"/>
                  <a:gd name="T77" fmla="*/ 179 h 388"/>
                  <a:gd name="T78" fmla="*/ 440 w 636"/>
                  <a:gd name="T79" fmla="*/ 388 h 388"/>
                  <a:gd name="T80" fmla="*/ 440 w 636"/>
                  <a:gd name="T81" fmla="*/ 388 h 388"/>
                  <a:gd name="T82" fmla="*/ 636 w 636"/>
                  <a:gd name="T83" fmla="*/ 388 h 388"/>
                  <a:gd name="T84" fmla="*/ 636 w 636"/>
                  <a:gd name="T85" fmla="*/ 314 h 388"/>
                  <a:gd name="T86" fmla="*/ 500 w 636"/>
                  <a:gd name="T87" fmla="*/ 314 h 388"/>
                  <a:gd name="T88" fmla="*/ 440 w 636"/>
                  <a:gd name="T89" fmla="*/ 388 h 388"/>
                  <a:gd name="T90" fmla="*/ 518 w 636"/>
                  <a:gd name="T91" fmla="*/ 282 h 388"/>
                  <a:gd name="T92" fmla="*/ 518 w 636"/>
                  <a:gd name="T93" fmla="*/ 282 h 388"/>
                  <a:gd name="T94" fmla="*/ 636 w 636"/>
                  <a:gd name="T95" fmla="*/ 282 h 388"/>
                  <a:gd name="T96" fmla="*/ 636 w 636"/>
                  <a:gd name="T97" fmla="*/ 209 h 388"/>
                  <a:gd name="T98" fmla="*/ 547 w 636"/>
                  <a:gd name="T99" fmla="*/ 209 h 388"/>
                  <a:gd name="T100" fmla="*/ 518 w 636"/>
                  <a:gd name="T101" fmla="*/ 28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6" h="388">
                    <a:moveTo>
                      <a:pt x="75" y="105"/>
                    </a:moveTo>
                    <a:lnTo>
                      <a:pt x="75" y="105"/>
                    </a:lnTo>
                    <a:lnTo>
                      <a:pt x="0" y="105"/>
                    </a:lnTo>
                    <a:lnTo>
                      <a:pt x="0" y="179"/>
                    </a:lnTo>
                    <a:lnTo>
                      <a:pt x="82" y="179"/>
                    </a:lnTo>
                    <a:cubicBezTo>
                      <a:pt x="77" y="155"/>
                      <a:pt x="75" y="131"/>
                      <a:pt x="75" y="105"/>
                    </a:cubicBezTo>
                    <a:close/>
                    <a:moveTo>
                      <a:pt x="89" y="209"/>
                    </a:moveTo>
                    <a:lnTo>
                      <a:pt x="89" y="209"/>
                    </a:lnTo>
                    <a:lnTo>
                      <a:pt x="0" y="209"/>
                    </a:lnTo>
                    <a:lnTo>
                      <a:pt x="0" y="282"/>
                    </a:lnTo>
                    <a:lnTo>
                      <a:pt x="117" y="282"/>
                    </a:lnTo>
                    <a:cubicBezTo>
                      <a:pt x="105" y="259"/>
                      <a:pt x="96" y="234"/>
                      <a:pt x="89" y="209"/>
                    </a:cubicBezTo>
                    <a:close/>
                    <a:moveTo>
                      <a:pt x="75" y="0"/>
                    </a:moveTo>
                    <a:lnTo>
                      <a:pt x="75" y="0"/>
                    </a:lnTo>
                    <a:lnTo>
                      <a:pt x="0" y="0"/>
                    </a:lnTo>
                    <a:lnTo>
                      <a:pt x="0" y="73"/>
                    </a:lnTo>
                    <a:lnTo>
                      <a:pt x="75" y="73"/>
                    </a:lnTo>
                    <a:lnTo>
                      <a:pt x="75" y="0"/>
                    </a:lnTo>
                    <a:close/>
                    <a:moveTo>
                      <a:pt x="43" y="314"/>
                    </a:moveTo>
                    <a:lnTo>
                      <a:pt x="43" y="314"/>
                    </a:lnTo>
                    <a:lnTo>
                      <a:pt x="0" y="314"/>
                    </a:lnTo>
                    <a:lnTo>
                      <a:pt x="0" y="388"/>
                    </a:lnTo>
                    <a:lnTo>
                      <a:pt x="43" y="388"/>
                    </a:lnTo>
                    <a:lnTo>
                      <a:pt x="53" y="388"/>
                    </a:lnTo>
                    <a:lnTo>
                      <a:pt x="196" y="388"/>
                    </a:lnTo>
                    <a:cubicBezTo>
                      <a:pt x="173" y="366"/>
                      <a:pt x="152" y="341"/>
                      <a:pt x="135" y="314"/>
                    </a:cubicBezTo>
                    <a:lnTo>
                      <a:pt x="43" y="314"/>
                    </a:lnTo>
                    <a:close/>
                    <a:moveTo>
                      <a:pt x="561" y="73"/>
                    </a:moveTo>
                    <a:lnTo>
                      <a:pt x="561" y="73"/>
                    </a:lnTo>
                    <a:lnTo>
                      <a:pt x="636" y="73"/>
                    </a:lnTo>
                    <a:lnTo>
                      <a:pt x="636" y="0"/>
                    </a:lnTo>
                    <a:lnTo>
                      <a:pt x="561" y="0"/>
                    </a:lnTo>
                    <a:lnTo>
                      <a:pt x="561" y="73"/>
                    </a:lnTo>
                    <a:close/>
                    <a:moveTo>
                      <a:pt x="554" y="179"/>
                    </a:moveTo>
                    <a:lnTo>
                      <a:pt x="554" y="179"/>
                    </a:lnTo>
                    <a:lnTo>
                      <a:pt x="636" y="179"/>
                    </a:lnTo>
                    <a:lnTo>
                      <a:pt x="636" y="105"/>
                    </a:lnTo>
                    <a:lnTo>
                      <a:pt x="561" y="105"/>
                    </a:lnTo>
                    <a:cubicBezTo>
                      <a:pt x="561" y="131"/>
                      <a:pt x="558" y="155"/>
                      <a:pt x="554" y="179"/>
                    </a:cubicBezTo>
                    <a:close/>
                    <a:moveTo>
                      <a:pt x="440" y="388"/>
                    </a:moveTo>
                    <a:lnTo>
                      <a:pt x="440" y="388"/>
                    </a:lnTo>
                    <a:lnTo>
                      <a:pt x="636" y="388"/>
                    </a:lnTo>
                    <a:lnTo>
                      <a:pt x="636" y="314"/>
                    </a:lnTo>
                    <a:lnTo>
                      <a:pt x="500" y="314"/>
                    </a:lnTo>
                    <a:cubicBezTo>
                      <a:pt x="483" y="341"/>
                      <a:pt x="463" y="366"/>
                      <a:pt x="440" y="388"/>
                    </a:cubicBezTo>
                    <a:close/>
                    <a:moveTo>
                      <a:pt x="518" y="282"/>
                    </a:moveTo>
                    <a:lnTo>
                      <a:pt x="518" y="282"/>
                    </a:lnTo>
                    <a:lnTo>
                      <a:pt x="636" y="282"/>
                    </a:lnTo>
                    <a:lnTo>
                      <a:pt x="636" y="209"/>
                    </a:lnTo>
                    <a:lnTo>
                      <a:pt x="547" y="209"/>
                    </a:lnTo>
                    <a:cubicBezTo>
                      <a:pt x="540" y="234"/>
                      <a:pt x="530" y="259"/>
                      <a:pt x="518" y="282"/>
                    </a:cubicBezTo>
                    <a:close/>
                  </a:path>
                </a:pathLst>
              </a:custGeom>
              <a:solidFill>
                <a:srgbClr val="4993C7"/>
              </a:solidFill>
              <a:ln w="0">
                <a:noFill/>
                <a:prstDash val="solid"/>
                <a:round/>
                <a:headEnd/>
                <a:tailEnd/>
              </a:ln>
            </p:spPr>
            <p:txBody>
              <a:bodyPr vert="horz" wrap="square" lIns="91440" tIns="45720" rIns="91440" bIns="45720" numCol="1" anchor="t" anchorCtr="0" compatLnSpc="1">
                <a:prstTxWarp prst="textNoShape">
                  <a:avLst/>
                </a:prstTxWarp>
              </a:bodyPr>
              <a:lstStyle/>
              <a:p>
                <a:pPr defTabSz="685732" fontAlgn="auto">
                  <a:spcBef>
                    <a:spcPts val="0"/>
                  </a:spcBef>
                  <a:spcAft>
                    <a:spcPts val="0"/>
                  </a:spcAft>
                </a:pPr>
                <a:endParaRPr lang="en-US" sz="1400" dirty="0">
                  <a:latin typeface="+mn-lt"/>
                  <a:ea typeface="+mn-ea"/>
                  <a:cs typeface="+mn-cs"/>
                </a:endParaRPr>
              </a:p>
            </p:txBody>
          </p:sp>
        </p:grpSp>
      </p:grpSp>
      <p:grpSp>
        <p:nvGrpSpPr>
          <p:cNvPr id="144" name="Group 143"/>
          <p:cNvGrpSpPr/>
          <p:nvPr/>
        </p:nvGrpSpPr>
        <p:grpSpPr>
          <a:xfrm>
            <a:off x="1433297" y="4062948"/>
            <a:ext cx="7189625" cy="443574"/>
            <a:chOff x="1911056" y="5506022"/>
            <a:chExt cx="9586167" cy="591432"/>
          </a:xfrm>
        </p:grpSpPr>
        <p:sp>
          <p:nvSpPr>
            <p:cNvPr id="145" name="TextBox 144"/>
            <p:cNvSpPr txBox="1"/>
            <p:nvPr/>
          </p:nvSpPr>
          <p:spPr>
            <a:xfrm>
              <a:off x="2302644" y="5651962"/>
              <a:ext cx="4067940" cy="410370"/>
            </a:xfrm>
            <a:prstGeom prst="rect">
              <a:avLst/>
            </a:prstGeom>
            <a:noFill/>
          </p:spPr>
          <p:txBody>
            <a:bodyPr wrap="square" rtlCol="0">
              <a:spAutoFit/>
            </a:bodyPr>
            <a:lstStyle/>
            <a:p>
              <a:pPr defTabSz="685732" fontAlgn="auto">
                <a:spcBef>
                  <a:spcPts val="0"/>
                </a:spcBef>
                <a:spcAft>
                  <a:spcPts val="0"/>
                </a:spcAft>
              </a:pPr>
              <a:r>
                <a:rPr lang="en-US" sz="1400" dirty="0">
                  <a:latin typeface="+mn-lt"/>
                  <a:ea typeface="+mn-ea"/>
                  <a:cs typeface="+mn-cs"/>
                </a:rPr>
                <a:t>Cisco Firepower™ NGFW</a:t>
              </a:r>
            </a:p>
          </p:txBody>
        </p:sp>
        <p:sp>
          <p:nvSpPr>
            <p:cNvPr id="146" name="Freeform 145"/>
            <p:cNvSpPr/>
            <p:nvPr/>
          </p:nvSpPr>
          <p:spPr>
            <a:xfrm>
              <a:off x="1984548" y="6051735"/>
              <a:ext cx="9512675" cy="45719"/>
            </a:xfrm>
            <a:custGeom>
              <a:avLst/>
              <a:gdLst>
                <a:gd name="connsiteX0" fmla="*/ 0 w 1434904"/>
                <a:gd name="connsiteY0" fmla="*/ 0 h 0"/>
                <a:gd name="connsiteX1" fmla="*/ 1434904 w 1434904"/>
                <a:gd name="connsiteY1" fmla="*/ 0 h 0"/>
              </a:gdLst>
              <a:ahLst/>
              <a:cxnLst>
                <a:cxn ang="0">
                  <a:pos x="connsiteX0" y="connsiteY0"/>
                </a:cxn>
                <a:cxn ang="0">
                  <a:pos x="connsiteX1" y="connsiteY1"/>
                </a:cxn>
              </a:cxnLst>
              <a:rect l="l" t="t" r="r" b="b"/>
              <a:pathLst>
                <a:path w="1434904">
                  <a:moveTo>
                    <a:pt x="0" y="0"/>
                  </a:moveTo>
                  <a:lnTo>
                    <a:pt x="1434904" y="0"/>
                  </a:lnTo>
                </a:path>
              </a:pathLst>
            </a:custGeom>
            <a:noFill/>
            <a:ln w="38100">
              <a:solidFill>
                <a:schemeClr val="accent3"/>
              </a:solidFill>
              <a:headEnd type="triangle"/>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fontAlgn="auto">
                <a:spcBef>
                  <a:spcPts val="0"/>
                </a:spcBef>
                <a:spcAft>
                  <a:spcPts val="0"/>
                </a:spcAft>
              </a:pPr>
              <a:endParaRPr lang="en-US" sz="1400" dirty="0">
                <a:solidFill>
                  <a:schemeClr val="tx1"/>
                </a:solidFill>
              </a:endParaRPr>
            </a:p>
          </p:txBody>
        </p:sp>
        <p:sp>
          <p:nvSpPr>
            <p:cNvPr id="147" name="Freeform 10"/>
            <p:cNvSpPr>
              <a:spLocks noEditPoints="1"/>
            </p:cNvSpPr>
            <p:nvPr/>
          </p:nvSpPr>
          <p:spPr bwMode="auto">
            <a:xfrm>
              <a:off x="1911056" y="5506022"/>
              <a:ext cx="445305" cy="445522"/>
            </a:xfrm>
            <a:custGeom>
              <a:avLst/>
              <a:gdLst>
                <a:gd name="T0" fmla="*/ 1470 w 2149"/>
                <a:gd name="T1" fmla="*/ 1624 h 1910"/>
                <a:gd name="T2" fmla="*/ 1662 w 2149"/>
                <a:gd name="T3" fmla="*/ 1656 h 1910"/>
                <a:gd name="T4" fmla="*/ 1496 w 2149"/>
                <a:gd name="T5" fmla="*/ 1895 h 1910"/>
                <a:gd name="T6" fmla="*/ 1677 w 2149"/>
                <a:gd name="T7" fmla="*/ 1895 h 1910"/>
                <a:gd name="T8" fmla="*/ 703 w 2149"/>
                <a:gd name="T9" fmla="*/ 1314 h 1910"/>
                <a:gd name="T10" fmla="*/ 389 w 2149"/>
                <a:gd name="T11" fmla="*/ 1074 h 1910"/>
                <a:gd name="T12" fmla="*/ 389 w 2149"/>
                <a:gd name="T13" fmla="*/ 1329 h 1910"/>
                <a:gd name="T14" fmla="*/ 990 w 2149"/>
                <a:gd name="T15" fmla="*/ 1624 h 1910"/>
                <a:gd name="T16" fmla="*/ 1303 w 2149"/>
                <a:gd name="T17" fmla="*/ 1560 h 1910"/>
                <a:gd name="T18" fmla="*/ 990 w 2149"/>
                <a:gd name="T19" fmla="*/ 1369 h 1910"/>
                <a:gd name="T20" fmla="*/ 990 w 2149"/>
                <a:gd name="T21" fmla="*/ 1624 h 1910"/>
                <a:gd name="T22" fmla="*/ 1032 w 2149"/>
                <a:gd name="T23" fmla="*/ 1093 h 1910"/>
                <a:gd name="T24" fmla="*/ 748 w 2149"/>
                <a:gd name="T25" fmla="*/ 1090 h 1910"/>
                <a:gd name="T26" fmla="*/ 1062 w 2149"/>
                <a:gd name="T27" fmla="*/ 1329 h 1910"/>
                <a:gd name="T28" fmla="*/ 1037 w 2149"/>
                <a:gd name="T29" fmla="*/ 1042 h 1910"/>
                <a:gd name="T30" fmla="*/ 1049 w 2149"/>
                <a:gd name="T31" fmla="*/ 983 h 1910"/>
                <a:gd name="T32" fmla="*/ 1099 w 2149"/>
                <a:gd name="T33" fmla="*/ 788 h 1910"/>
                <a:gd name="T34" fmla="*/ 974 w 2149"/>
                <a:gd name="T35" fmla="*/ 1027 h 1910"/>
                <a:gd name="T36" fmla="*/ 227 w 2149"/>
                <a:gd name="T37" fmla="*/ 1385 h 1910"/>
                <a:gd name="T38" fmla="*/ 541 w 2149"/>
                <a:gd name="T39" fmla="*/ 1624 h 1910"/>
                <a:gd name="T40" fmla="*/ 541 w 2149"/>
                <a:gd name="T41" fmla="*/ 1369 h 1910"/>
                <a:gd name="T42" fmla="*/ 914 w 2149"/>
                <a:gd name="T43" fmla="*/ 1042 h 1910"/>
                <a:gd name="T44" fmla="*/ 914 w 2149"/>
                <a:gd name="T45" fmla="*/ 788 h 1910"/>
                <a:gd name="T46" fmla="*/ 601 w 2149"/>
                <a:gd name="T47" fmla="*/ 1027 h 1910"/>
                <a:gd name="T48" fmla="*/ 0 w 2149"/>
                <a:gd name="T49" fmla="*/ 1385 h 1910"/>
                <a:gd name="T50" fmla="*/ 167 w 2149"/>
                <a:gd name="T51" fmla="*/ 1624 h 1910"/>
                <a:gd name="T52" fmla="*/ 167 w 2149"/>
                <a:gd name="T53" fmla="*/ 1369 h 1910"/>
                <a:gd name="T54" fmla="*/ 541 w 2149"/>
                <a:gd name="T55" fmla="*/ 1042 h 1910"/>
                <a:gd name="T56" fmla="*/ 541 w 2149"/>
                <a:gd name="T57" fmla="*/ 788 h 1910"/>
                <a:gd name="T58" fmla="*/ 227 w 2149"/>
                <a:gd name="T59" fmla="*/ 1027 h 1910"/>
                <a:gd name="T60" fmla="*/ 167 w 2149"/>
                <a:gd name="T61" fmla="*/ 1042 h 1910"/>
                <a:gd name="T62" fmla="*/ 167 w 2149"/>
                <a:gd name="T63" fmla="*/ 788 h 1910"/>
                <a:gd name="T64" fmla="*/ 0 w 2149"/>
                <a:gd name="T65" fmla="*/ 1027 h 1910"/>
                <a:gd name="T66" fmla="*/ 914 w 2149"/>
                <a:gd name="T67" fmla="*/ 1624 h 1910"/>
                <a:gd name="T68" fmla="*/ 914 w 2149"/>
                <a:gd name="T69" fmla="*/ 1369 h 1910"/>
                <a:gd name="T70" fmla="*/ 601 w 2149"/>
                <a:gd name="T71" fmla="*/ 1609 h 1910"/>
                <a:gd name="T72" fmla="*/ 1137 w 2149"/>
                <a:gd name="T73" fmla="*/ 1656 h 1910"/>
                <a:gd name="T74" fmla="*/ 1137 w 2149"/>
                <a:gd name="T75" fmla="*/ 1910 h 1910"/>
                <a:gd name="T76" fmla="*/ 1451 w 2149"/>
                <a:gd name="T77" fmla="*/ 1671 h 1910"/>
                <a:gd name="T78" fmla="*/ 314 w 2149"/>
                <a:gd name="T79" fmla="*/ 1329 h 1910"/>
                <a:gd name="T80" fmla="*/ 314 w 2149"/>
                <a:gd name="T81" fmla="*/ 1074 h 1910"/>
                <a:gd name="T82" fmla="*/ 0 w 2149"/>
                <a:gd name="T83" fmla="*/ 1314 h 1910"/>
                <a:gd name="T84" fmla="*/ 389 w 2149"/>
                <a:gd name="T85" fmla="*/ 1656 h 1910"/>
                <a:gd name="T86" fmla="*/ 389 w 2149"/>
                <a:gd name="T87" fmla="*/ 1910 h 1910"/>
                <a:gd name="T88" fmla="*/ 703 w 2149"/>
                <a:gd name="T89" fmla="*/ 1671 h 1910"/>
                <a:gd name="T90" fmla="*/ 16 w 2149"/>
                <a:gd name="T91" fmla="*/ 1656 h 1910"/>
                <a:gd name="T92" fmla="*/ 16 w 2149"/>
                <a:gd name="T93" fmla="*/ 1910 h 1910"/>
                <a:gd name="T94" fmla="*/ 329 w 2149"/>
                <a:gd name="T95" fmla="*/ 1671 h 1910"/>
                <a:gd name="T96" fmla="*/ 763 w 2149"/>
                <a:gd name="T97" fmla="*/ 1656 h 1910"/>
                <a:gd name="T98" fmla="*/ 763 w 2149"/>
                <a:gd name="T99" fmla="*/ 1910 h 1910"/>
                <a:gd name="T100" fmla="*/ 1077 w 2149"/>
                <a:gd name="T101" fmla="*/ 1671 h 1910"/>
                <a:gd name="T102" fmla="*/ 2066 w 2149"/>
                <a:gd name="T103" fmla="*/ 755 h 1910"/>
                <a:gd name="T104" fmla="*/ 1968 w 2149"/>
                <a:gd name="T105" fmla="*/ 700 h 1910"/>
                <a:gd name="T106" fmla="*/ 1816 w 2149"/>
                <a:gd name="T107" fmla="*/ 809 h 1910"/>
                <a:gd name="T108" fmla="*/ 1616 w 2149"/>
                <a:gd name="T109" fmla="*/ 347 h 1910"/>
                <a:gd name="T110" fmla="*/ 1429 w 2149"/>
                <a:gd name="T111" fmla="*/ 558 h 1910"/>
                <a:gd name="T112" fmla="*/ 1348 w 2149"/>
                <a:gd name="T113" fmla="*/ 846 h 1910"/>
                <a:gd name="T114" fmla="*/ 1283 w 2149"/>
                <a:gd name="T115" fmla="*/ 788 h 1910"/>
                <a:gd name="T116" fmla="*/ 1175 w 2149"/>
                <a:gd name="T117" fmla="*/ 700 h 1910"/>
                <a:gd name="T118" fmla="*/ 1121 w 2149"/>
                <a:gd name="T119" fmla="*/ 1005 h 1910"/>
                <a:gd name="T120" fmla="*/ 1122 w 2149"/>
                <a:gd name="T121" fmla="*/ 1210 h 1910"/>
                <a:gd name="T122" fmla="*/ 1303 w 2149"/>
                <a:gd name="T123" fmla="*/ 1471 h 1910"/>
                <a:gd name="T124" fmla="*/ 1677 w 2149"/>
                <a:gd name="T125" fmla="*/ 1563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49" h="1910">
                  <a:moveTo>
                    <a:pt x="1348" y="1609"/>
                  </a:moveTo>
                  <a:cubicBezTo>
                    <a:pt x="1348" y="1617"/>
                    <a:pt x="1355" y="1624"/>
                    <a:pt x="1363" y="1624"/>
                  </a:cubicBezTo>
                  <a:cubicBezTo>
                    <a:pt x="1470" y="1624"/>
                    <a:pt x="1470" y="1624"/>
                    <a:pt x="1470" y="1624"/>
                  </a:cubicBezTo>
                  <a:cubicBezTo>
                    <a:pt x="1427" y="1614"/>
                    <a:pt x="1387" y="1600"/>
                    <a:pt x="1348" y="1583"/>
                  </a:cubicBezTo>
                  <a:lnTo>
                    <a:pt x="1348" y="1609"/>
                  </a:lnTo>
                  <a:close/>
                  <a:moveTo>
                    <a:pt x="1662" y="1656"/>
                  </a:moveTo>
                  <a:cubicBezTo>
                    <a:pt x="1511" y="1656"/>
                    <a:pt x="1511" y="1656"/>
                    <a:pt x="1511" y="1656"/>
                  </a:cubicBezTo>
                  <a:cubicBezTo>
                    <a:pt x="1502" y="1656"/>
                    <a:pt x="1496" y="1663"/>
                    <a:pt x="1496" y="1671"/>
                  </a:cubicBezTo>
                  <a:cubicBezTo>
                    <a:pt x="1496" y="1895"/>
                    <a:pt x="1496" y="1895"/>
                    <a:pt x="1496" y="1895"/>
                  </a:cubicBezTo>
                  <a:cubicBezTo>
                    <a:pt x="1496" y="1904"/>
                    <a:pt x="1502" y="1910"/>
                    <a:pt x="1511" y="1910"/>
                  </a:cubicBezTo>
                  <a:cubicBezTo>
                    <a:pt x="1662" y="1910"/>
                    <a:pt x="1662" y="1910"/>
                    <a:pt x="1662" y="1910"/>
                  </a:cubicBezTo>
                  <a:cubicBezTo>
                    <a:pt x="1670" y="1910"/>
                    <a:pt x="1677" y="1904"/>
                    <a:pt x="1677" y="1895"/>
                  </a:cubicBezTo>
                  <a:cubicBezTo>
                    <a:pt x="1677" y="1671"/>
                    <a:pt x="1677" y="1671"/>
                    <a:pt x="1677" y="1671"/>
                  </a:cubicBezTo>
                  <a:cubicBezTo>
                    <a:pt x="1677" y="1663"/>
                    <a:pt x="1670" y="1656"/>
                    <a:pt x="1662" y="1656"/>
                  </a:cubicBezTo>
                  <a:close/>
                  <a:moveTo>
                    <a:pt x="703" y="1314"/>
                  </a:moveTo>
                  <a:cubicBezTo>
                    <a:pt x="703" y="1090"/>
                    <a:pt x="703" y="1090"/>
                    <a:pt x="703" y="1090"/>
                  </a:cubicBezTo>
                  <a:cubicBezTo>
                    <a:pt x="703" y="1081"/>
                    <a:pt x="696" y="1074"/>
                    <a:pt x="688" y="1074"/>
                  </a:cubicBezTo>
                  <a:cubicBezTo>
                    <a:pt x="389" y="1074"/>
                    <a:pt x="389" y="1074"/>
                    <a:pt x="389" y="1074"/>
                  </a:cubicBezTo>
                  <a:cubicBezTo>
                    <a:pt x="381" y="1074"/>
                    <a:pt x="374" y="1081"/>
                    <a:pt x="374" y="1090"/>
                  </a:cubicBezTo>
                  <a:cubicBezTo>
                    <a:pt x="374" y="1314"/>
                    <a:pt x="374" y="1314"/>
                    <a:pt x="374" y="1314"/>
                  </a:cubicBezTo>
                  <a:cubicBezTo>
                    <a:pt x="374" y="1322"/>
                    <a:pt x="381" y="1329"/>
                    <a:pt x="389" y="1329"/>
                  </a:cubicBezTo>
                  <a:cubicBezTo>
                    <a:pt x="688" y="1329"/>
                    <a:pt x="688" y="1329"/>
                    <a:pt x="688" y="1329"/>
                  </a:cubicBezTo>
                  <a:cubicBezTo>
                    <a:pt x="696" y="1329"/>
                    <a:pt x="703" y="1322"/>
                    <a:pt x="703" y="1314"/>
                  </a:cubicBezTo>
                  <a:close/>
                  <a:moveTo>
                    <a:pt x="990" y="1624"/>
                  </a:moveTo>
                  <a:cubicBezTo>
                    <a:pt x="1288" y="1624"/>
                    <a:pt x="1288" y="1624"/>
                    <a:pt x="1288" y="1624"/>
                  </a:cubicBezTo>
                  <a:cubicBezTo>
                    <a:pt x="1297" y="1624"/>
                    <a:pt x="1303" y="1617"/>
                    <a:pt x="1303" y="1609"/>
                  </a:cubicBezTo>
                  <a:cubicBezTo>
                    <a:pt x="1303" y="1560"/>
                    <a:pt x="1303" y="1560"/>
                    <a:pt x="1303" y="1560"/>
                  </a:cubicBezTo>
                  <a:cubicBezTo>
                    <a:pt x="1269" y="1540"/>
                    <a:pt x="1238" y="1518"/>
                    <a:pt x="1209" y="1493"/>
                  </a:cubicBezTo>
                  <a:cubicBezTo>
                    <a:pt x="1168" y="1456"/>
                    <a:pt x="1134" y="1415"/>
                    <a:pt x="1107" y="1369"/>
                  </a:cubicBezTo>
                  <a:cubicBezTo>
                    <a:pt x="990" y="1369"/>
                    <a:pt x="990" y="1369"/>
                    <a:pt x="990" y="1369"/>
                  </a:cubicBezTo>
                  <a:cubicBezTo>
                    <a:pt x="981" y="1369"/>
                    <a:pt x="974" y="1376"/>
                    <a:pt x="974" y="1385"/>
                  </a:cubicBezTo>
                  <a:cubicBezTo>
                    <a:pt x="974" y="1609"/>
                    <a:pt x="974" y="1609"/>
                    <a:pt x="974" y="1609"/>
                  </a:cubicBezTo>
                  <a:cubicBezTo>
                    <a:pt x="974" y="1617"/>
                    <a:pt x="981" y="1624"/>
                    <a:pt x="990" y="1624"/>
                  </a:cubicBezTo>
                  <a:close/>
                  <a:moveTo>
                    <a:pt x="1077" y="1314"/>
                  </a:moveTo>
                  <a:cubicBezTo>
                    <a:pt x="1077" y="1311"/>
                    <a:pt x="1077" y="1311"/>
                    <a:pt x="1077" y="1311"/>
                  </a:cubicBezTo>
                  <a:cubicBezTo>
                    <a:pt x="1048" y="1244"/>
                    <a:pt x="1032" y="1171"/>
                    <a:pt x="1032" y="1093"/>
                  </a:cubicBezTo>
                  <a:cubicBezTo>
                    <a:pt x="1032" y="1087"/>
                    <a:pt x="1033" y="1081"/>
                    <a:pt x="1033" y="1074"/>
                  </a:cubicBezTo>
                  <a:cubicBezTo>
                    <a:pt x="763" y="1074"/>
                    <a:pt x="763" y="1074"/>
                    <a:pt x="763" y="1074"/>
                  </a:cubicBezTo>
                  <a:cubicBezTo>
                    <a:pt x="755" y="1074"/>
                    <a:pt x="748" y="1081"/>
                    <a:pt x="748" y="1090"/>
                  </a:cubicBezTo>
                  <a:cubicBezTo>
                    <a:pt x="748" y="1314"/>
                    <a:pt x="748" y="1314"/>
                    <a:pt x="748" y="1314"/>
                  </a:cubicBezTo>
                  <a:cubicBezTo>
                    <a:pt x="748" y="1322"/>
                    <a:pt x="755" y="1329"/>
                    <a:pt x="763" y="1329"/>
                  </a:cubicBezTo>
                  <a:cubicBezTo>
                    <a:pt x="1062" y="1329"/>
                    <a:pt x="1062" y="1329"/>
                    <a:pt x="1062" y="1329"/>
                  </a:cubicBezTo>
                  <a:cubicBezTo>
                    <a:pt x="1070" y="1329"/>
                    <a:pt x="1077" y="1322"/>
                    <a:pt x="1077" y="1314"/>
                  </a:cubicBezTo>
                  <a:close/>
                  <a:moveTo>
                    <a:pt x="990" y="1042"/>
                  </a:moveTo>
                  <a:cubicBezTo>
                    <a:pt x="1037" y="1042"/>
                    <a:pt x="1037" y="1042"/>
                    <a:pt x="1037" y="1042"/>
                  </a:cubicBezTo>
                  <a:cubicBezTo>
                    <a:pt x="1041" y="1013"/>
                    <a:pt x="1047" y="989"/>
                    <a:pt x="1048" y="985"/>
                  </a:cubicBezTo>
                  <a:cubicBezTo>
                    <a:pt x="1048" y="985"/>
                    <a:pt x="1048" y="984"/>
                    <a:pt x="1049" y="984"/>
                  </a:cubicBezTo>
                  <a:cubicBezTo>
                    <a:pt x="1049" y="983"/>
                    <a:pt x="1049" y="983"/>
                    <a:pt x="1049" y="983"/>
                  </a:cubicBezTo>
                  <a:cubicBezTo>
                    <a:pt x="1049" y="982"/>
                    <a:pt x="1049" y="982"/>
                    <a:pt x="1049" y="981"/>
                  </a:cubicBezTo>
                  <a:cubicBezTo>
                    <a:pt x="1053" y="966"/>
                    <a:pt x="1059" y="947"/>
                    <a:pt x="1065" y="926"/>
                  </a:cubicBezTo>
                  <a:cubicBezTo>
                    <a:pt x="1077" y="887"/>
                    <a:pt x="1093" y="836"/>
                    <a:pt x="1099" y="788"/>
                  </a:cubicBezTo>
                  <a:cubicBezTo>
                    <a:pt x="990" y="788"/>
                    <a:pt x="990" y="788"/>
                    <a:pt x="990" y="788"/>
                  </a:cubicBezTo>
                  <a:cubicBezTo>
                    <a:pt x="981" y="788"/>
                    <a:pt x="974" y="795"/>
                    <a:pt x="974" y="803"/>
                  </a:cubicBezTo>
                  <a:cubicBezTo>
                    <a:pt x="974" y="1027"/>
                    <a:pt x="974" y="1027"/>
                    <a:pt x="974" y="1027"/>
                  </a:cubicBezTo>
                  <a:cubicBezTo>
                    <a:pt x="974" y="1035"/>
                    <a:pt x="981" y="1042"/>
                    <a:pt x="990" y="1042"/>
                  </a:cubicBezTo>
                  <a:close/>
                  <a:moveTo>
                    <a:pt x="242" y="1369"/>
                  </a:moveTo>
                  <a:cubicBezTo>
                    <a:pt x="234" y="1369"/>
                    <a:pt x="227" y="1376"/>
                    <a:pt x="227" y="1385"/>
                  </a:cubicBezTo>
                  <a:cubicBezTo>
                    <a:pt x="227" y="1609"/>
                    <a:pt x="227" y="1609"/>
                    <a:pt x="227" y="1609"/>
                  </a:cubicBezTo>
                  <a:cubicBezTo>
                    <a:pt x="227" y="1617"/>
                    <a:pt x="234" y="1624"/>
                    <a:pt x="242" y="1624"/>
                  </a:cubicBezTo>
                  <a:cubicBezTo>
                    <a:pt x="541" y="1624"/>
                    <a:pt x="541" y="1624"/>
                    <a:pt x="541" y="1624"/>
                  </a:cubicBezTo>
                  <a:cubicBezTo>
                    <a:pt x="549" y="1624"/>
                    <a:pt x="556" y="1617"/>
                    <a:pt x="556" y="1609"/>
                  </a:cubicBezTo>
                  <a:cubicBezTo>
                    <a:pt x="556" y="1385"/>
                    <a:pt x="556" y="1385"/>
                    <a:pt x="556" y="1385"/>
                  </a:cubicBezTo>
                  <a:cubicBezTo>
                    <a:pt x="556" y="1376"/>
                    <a:pt x="549" y="1369"/>
                    <a:pt x="541" y="1369"/>
                  </a:cubicBezTo>
                  <a:lnTo>
                    <a:pt x="242" y="1369"/>
                  </a:lnTo>
                  <a:close/>
                  <a:moveTo>
                    <a:pt x="616" y="1042"/>
                  </a:moveTo>
                  <a:cubicBezTo>
                    <a:pt x="914" y="1042"/>
                    <a:pt x="914" y="1042"/>
                    <a:pt x="914" y="1042"/>
                  </a:cubicBezTo>
                  <a:cubicBezTo>
                    <a:pt x="923" y="1042"/>
                    <a:pt x="930" y="1035"/>
                    <a:pt x="930" y="1027"/>
                  </a:cubicBezTo>
                  <a:cubicBezTo>
                    <a:pt x="930" y="803"/>
                    <a:pt x="930" y="803"/>
                    <a:pt x="930" y="803"/>
                  </a:cubicBezTo>
                  <a:cubicBezTo>
                    <a:pt x="930" y="795"/>
                    <a:pt x="923" y="788"/>
                    <a:pt x="914" y="788"/>
                  </a:cubicBezTo>
                  <a:cubicBezTo>
                    <a:pt x="616" y="788"/>
                    <a:pt x="616" y="788"/>
                    <a:pt x="616" y="788"/>
                  </a:cubicBezTo>
                  <a:cubicBezTo>
                    <a:pt x="607" y="788"/>
                    <a:pt x="601" y="795"/>
                    <a:pt x="601" y="803"/>
                  </a:cubicBezTo>
                  <a:cubicBezTo>
                    <a:pt x="601" y="1027"/>
                    <a:pt x="601" y="1027"/>
                    <a:pt x="601" y="1027"/>
                  </a:cubicBezTo>
                  <a:cubicBezTo>
                    <a:pt x="601" y="1035"/>
                    <a:pt x="607" y="1042"/>
                    <a:pt x="616" y="1042"/>
                  </a:cubicBezTo>
                  <a:close/>
                  <a:moveTo>
                    <a:pt x="16" y="1369"/>
                  </a:moveTo>
                  <a:cubicBezTo>
                    <a:pt x="7" y="1369"/>
                    <a:pt x="0" y="1376"/>
                    <a:pt x="0" y="1385"/>
                  </a:cubicBezTo>
                  <a:cubicBezTo>
                    <a:pt x="0" y="1609"/>
                    <a:pt x="0" y="1609"/>
                    <a:pt x="0" y="1609"/>
                  </a:cubicBezTo>
                  <a:cubicBezTo>
                    <a:pt x="0" y="1617"/>
                    <a:pt x="7" y="1624"/>
                    <a:pt x="16" y="1624"/>
                  </a:cubicBezTo>
                  <a:cubicBezTo>
                    <a:pt x="167" y="1624"/>
                    <a:pt x="167" y="1624"/>
                    <a:pt x="167" y="1624"/>
                  </a:cubicBezTo>
                  <a:cubicBezTo>
                    <a:pt x="175" y="1624"/>
                    <a:pt x="182" y="1617"/>
                    <a:pt x="182" y="1609"/>
                  </a:cubicBezTo>
                  <a:cubicBezTo>
                    <a:pt x="182" y="1385"/>
                    <a:pt x="182" y="1385"/>
                    <a:pt x="182" y="1385"/>
                  </a:cubicBezTo>
                  <a:cubicBezTo>
                    <a:pt x="182" y="1376"/>
                    <a:pt x="175" y="1369"/>
                    <a:pt x="167" y="1369"/>
                  </a:cubicBezTo>
                  <a:lnTo>
                    <a:pt x="16" y="1369"/>
                  </a:lnTo>
                  <a:close/>
                  <a:moveTo>
                    <a:pt x="242" y="1042"/>
                  </a:moveTo>
                  <a:cubicBezTo>
                    <a:pt x="541" y="1042"/>
                    <a:pt x="541" y="1042"/>
                    <a:pt x="541" y="1042"/>
                  </a:cubicBezTo>
                  <a:cubicBezTo>
                    <a:pt x="549" y="1042"/>
                    <a:pt x="556" y="1035"/>
                    <a:pt x="556" y="1027"/>
                  </a:cubicBezTo>
                  <a:cubicBezTo>
                    <a:pt x="556" y="803"/>
                    <a:pt x="556" y="803"/>
                    <a:pt x="556" y="803"/>
                  </a:cubicBezTo>
                  <a:cubicBezTo>
                    <a:pt x="556" y="795"/>
                    <a:pt x="549" y="788"/>
                    <a:pt x="541" y="788"/>
                  </a:cubicBezTo>
                  <a:cubicBezTo>
                    <a:pt x="242" y="788"/>
                    <a:pt x="242" y="788"/>
                    <a:pt x="242" y="788"/>
                  </a:cubicBezTo>
                  <a:cubicBezTo>
                    <a:pt x="234" y="788"/>
                    <a:pt x="227" y="795"/>
                    <a:pt x="227" y="803"/>
                  </a:cubicBezTo>
                  <a:cubicBezTo>
                    <a:pt x="227" y="1027"/>
                    <a:pt x="227" y="1027"/>
                    <a:pt x="227" y="1027"/>
                  </a:cubicBezTo>
                  <a:cubicBezTo>
                    <a:pt x="227" y="1035"/>
                    <a:pt x="234" y="1042"/>
                    <a:pt x="242" y="1042"/>
                  </a:cubicBezTo>
                  <a:close/>
                  <a:moveTo>
                    <a:pt x="16" y="1042"/>
                  </a:moveTo>
                  <a:cubicBezTo>
                    <a:pt x="167" y="1042"/>
                    <a:pt x="167" y="1042"/>
                    <a:pt x="167" y="1042"/>
                  </a:cubicBezTo>
                  <a:cubicBezTo>
                    <a:pt x="175" y="1042"/>
                    <a:pt x="182" y="1035"/>
                    <a:pt x="182" y="1027"/>
                  </a:cubicBezTo>
                  <a:cubicBezTo>
                    <a:pt x="182" y="803"/>
                    <a:pt x="182" y="803"/>
                    <a:pt x="182" y="803"/>
                  </a:cubicBezTo>
                  <a:cubicBezTo>
                    <a:pt x="182" y="795"/>
                    <a:pt x="175" y="788"/>
                    <a:pt x="167" y="788"/>
                  </a:cubicBezTo>
                  <a:cubicBezTo>
                    <a:pt x="16" y="788"/>
                    <a:pt x="16" y="788"/>
                    <a:pt x="16" y="788"/>
                  </a:cubicBezTo>
                  <a:cubicBezTo>
                    <a:pt x="7" y="788"/>
                    <a:pt x="0" y="795"/>
                    <a:pt x="0" y="803"/>
                  </a:cubicBezTo>
                  <a:cubicBezTo>
                    <a:pt x="0" y="1027"/>
                    <a:pt x="0" y="1027"/>
                    <a:pt x="0" y="1027"/>
                  </a:cubicBezTo>
                  <a:cubicBezTo>
                    <a:pt x="0" y="1035"/>
                    <a:pt x="7" y="1042"/>
                    <a:pt x="16" y="1042"/>
                  </a:cubicBezTo>
                  <a:close/>
                  <a:moveTo>
                    <a:pt x="616" y="1624"/>
                  </a:moveTo>
                  <a:cubicBezTo>
                    <a:pt x="914" y="1624"/>
                    <a:pt x="914" y="1624"/>
                    <a:pt x="914" y="1624"/>
                  </a:cubicBezTo>
                  <a:cubicBezTo>
                    <a:pt x="923" y="1624"/>
                    <a:pt x="930" y="1617"/>
                    <a:pt x="930" y="1609"/>
                  </a:cubicBezTo>
                  <a:cubicBezTo>
                    <a:pt x="930" y="1385"/>
                    <a:pt x="930" y="1385"/>
                    <a:pt x="930" y="1385"/>
                  </a:cubicBezTo>
                  <a:cubicBezTo>
                    <a:pt x="930" y="1376"/>
                    <a:pt x="923" y="1369"/>
                    <a:pt x="914" y="1369"/>
                  </a:cubicBezTo>
                  <a:cubicBezTo>
                    <a:pt x="616" y="1369"/>
                    <a:pt x="616" y="1369"/>
                    <a:pt x="616" y="1369"/>
                  </a:cubicBezTo>
                  <a:cubicBezTo>
                    <a:pt x="607" y="1369"/>
                    <a:pt x="601" y="1376"/>
                    <a:pt x="601" y="1385"/>
                  </a:cubicBezTo>
                  <a:cubicBezTo>
                    <a:pt x="601" y="1609"/>
                    <a:pt x="601" y="1609"/>
                    <a:pt x="601" y="1609"/>
                  </a:cubicBezTo>
                  <a:cubicBezTo>
                    <a:pt x="601" y="1617"/>
                    <a:pt x="607" y="1624"/>
                    <a:pt x="616" y="1624"/>
                  </a:cubicBezTo>
                  <a:close/>
                  <a:moveTo>
                    <a:pt x="1436" y="1656"/>
                  </a:moveTo>
                  <a:cubicBezTo>
                    <a:pt x="1137" y="1656"/>
                    <a:pt x="1137" y="1656"/>
                    <a:pt x="1137" y="1656"/>
                  </a:cubicBezTo>
                  <a:cubicBezTo>
                    <a:pt x="1129" y="1656"/>
                    <a:pt x="1122" y="1663"/>
                    <a:pt x="1122" y="1671"/>
                  </a:cubicBezTo>
                  <a:cubicBezTo>
                    <a:pt x="1122" y="1895"/>
                    <a:pt x="1122" y="1895"/>
                    <a:pt x="1122" y="1895"/>
                  </a:cubicBezTo>
                  <a:cubicBezTo>
                    <a:pt x="1122" y="1904"/>
                    <a:pt x="1129" y="1910"/>
                    <a:pt x="1137" y="1910"/>
                  </a:cubicBezTo>
                  <a:cubicBezTo>
                    <a:pt x="1436" y="1910"/>
                    <a:pt x="1436" y="1910"/>
                    <a:pt x="1436" y="1910"/>
                  </a:cubicBezTo>
                  <a:cubicBezTo>
                    <a:pt x="1444" y="1910"/>
                    <a:pt x="1451" y="1904"/>
                    <a:pt x="1451" y="1895"/>
                  </a:cubicBezTo>
                  <a:cubicBezTo>
                    <a:pt x="1451" y="1671"/>
                    <a:pt x="1451" y="1671"/>
                    <a:pt x="1451" y="1671"/>
                  </a:cubicBezTo>
                  <a:cubicBezTo>
                    <a:pt x="1451" y="1663"/>
                    <a:pt x="1444" y="1656"/>
                    <a:pt x="1436" y="1656"/>
                  </a:cubicBezTo>
                  <a:close/>
                  <a:moveTo>
                    <a:pt x="16" y="1329"/>
                  </a:moveTo>
                  <a:cubicBezTo>
                    <a:pt x="314" y="1329"/>
                    <a:pt x="314" y="1329"/>
                    <a:pt x="314" y="1329"/>
                  </a:cubicBezTo>
                  <a:cubicBezTo>
                    <a:pt x="323" y="1329"/>
                    <a:pt x="329" y="1322"/>
                    <a:pt x="329" y="1314"/>
                  </a:cubicBezTo>
                  <a:cubicBezTo>
                    <a:pt x="329" y="1090"/>
                    <a:pt x="329" y="1090"/>
                    <a:pt x="329" y="1090"/>
                  </a:cubicBezTo>
                  <a:cubicBezTo>
                    <a:pt x="329" y="1081"/>
                    <a:pt x="323" y="1074"/>
                    <a:pt x="314" y="1074"/>
                  </a:cubicBezTo>
                  <a:cubicBezTo>
                    <a:pt x="16" y="1074"/>
                    <a:pt x="16" y="1074"/>
                    <a:pt x="16" y="1074"/>
                  </a:cubicBezTo>
                  <a:cubicBezTo>
                    <a:pt x="7" y="1074"/>
                    <a:pt x="0" y="1081"/>
                    <a:pt x="0" y="1090"/>
                  </a:cubicBezTo>
                  <a:cubicBezTo>
                    <a:pt x="0" y="1314"/>
                    <a:pt x="0" y="1314"/>
                    <a:pt x="0" y="1314"/>
                  </a:cubicBezTo>
                  <a:cubicBezTo>
                    <a:pt x="0" y="1322"/>
                    <a:pt x="7" y="1329"/>
                    <a:pt x="16" y="1329"/>
                  </a:cubicBezTo>
                  <a:close/>
                  <a:moveTo>
                    <a:pt x="688" y="1656"/>
                  </a:moveTo>
                  <a:cubicBezTo>
                    <a:pt x="389" y="1656"/>
                    <a:pt x="389" y="1656"/>
                    <a:pt x="389" y="1656"/>
                  </a:cubicBezTo>
                  <a:cubicBezTo>
                    <a:pt x="381" y="1656"/>
                    <a:pt x="374" y="1663"/>
                    <a:pt x="374" y="1671"/>
                  </a:cubicBezTo>
                  <a:cubicBezTo>
                    <a:pt x="374" y="1895"/>
                    <a:pt x="374" y="1895"/>
                    <a:pt x="374" y="1895"/>
                  </a:cubicBezTo>
                  <a:cubicBezTo>
                    <a:pt x="374" y="1904"/>
                    <a:pt x="381" y="1910"/>
                    <a:pt x="389" y="1910"/>
                  </a:cubicBezTo>
                  <a:cubicBezTo>
                    <a:pt x="688" y="1910"/>
                    <a:pt x="688" y="1910"/>
                    <a:pt x="688" y="1910"/>
                  </a:cubicBezTo>
                  <a:cubicBezTo>
                    <a:pt x="696" y="1910"/>
                    <a:pt x="703" y="1904"/>
                    <a:pt x="703" y="1895"/>
                  </a:cubicBezTo>
                  <a:cubicBezTo>
                    <a:pt x="703" y="1671"/>
                    <a:pt x="703" y="1671"/>
                    <a:pt x="703" y="1671"/>
                  </a:cubicBezTo>
                  <a:cubicBezTo>
                    <a:pt x="703" y="1663"/>
                    <a:pt x="696" y="1656"/>
                    <a:pt x="688" y="1656"/>
                  </a:cubicBezTo>
                  <a:close/>
                  <a:moveTo>
                    <a:pt x="314" y="1656"/>
                  </a:moveTo>
                  <a:cubicBezTo>
                    <a:pt x="16" y="1656"/>
                    <a:pt x="16" y="1656"/>
                    <a:pt x="16" y="1656"/>
                  </a:cubicBezTo>
                  <a:cubicBezTo>
                    <a:pt x="7" y="1656"/>
                    <a:pt x="0" y="1663"/>
                    <a:pt x="0" y="1671"/>
                  </a:cubicBezTo>
                  <a:cubicBezTo>
                    <a:pt x="0" y="1895"/>
                    <a:pt x="0" y="1895"/>
                    <a:pt x="0" y="1895"/>
                  </a:cubicBezTo>
                  <a:cubicBezTo>
                    <a:pt x="0" y="1904"/>
                    <a:pt x="7" y="1910"/>
                    <a:pt x="16" y="1910"/>
                  </a:cubicBezTo>
                  <a:cubicBezTo>
                    <a:pt x="314" y="1910"/>
                    <a:pt x="314" y="1910"/>
                    <a:pt x="314" y="1910"/>
                  </a:cubicBezTo>
                  <a:cubicBezTo>
                    <a:pt x="323" y="1910"/>
                    <a:pt x="329" y="1904"/>
                    <a:pt x="329" y="1895"/>
                  </a:cubicBezTo>
                  <a:cubicBezTo>
                    <a:pt x="329" y="1671"/>
                    <a:pt x="329" y="1671"/>
                    <a:pt x="329" y="1671"/>
                  </a:cubicBezTo>
                  <a:cubicBezTo>
                    <a:pt x="329" y="1663"/>
                    <a:pt x="323" y="1656"/>
                    <a:pt x="314" y="1656"/>
                  </a:cubicBezTo>
                  <a:close/>
                  <a:moveTo>
                    <a:pt x="1062" y="1656"/>
                  </a:moveTo>
                  <a:cubicBezTo>
                    <a:pt x="763" y="1656"/>
                    <a:pt x="763" y="1656"/>
                    <a:pt x="763" y="1656"/>
                  </a:cubicBezTo>
                  <a:cubicBezTo>
                    <a:pt x="755" y="1656"/>
                    <a:pt x="748" y="1663"/>
                    <a:pt x="748" y="1671"/>
                  </a:cubicBezTo>
                  <a:cubicBezTo>
                    <a:pt x="748" y="1895"/>
                    <a:pt x="748" y="1895"/>
                    <a:pt x="748" y="1895"/>
                  </a:cubicBezTo>
                  <a:cubicBezTo>
                    <a:pt x="748" y="1904"/>
                    <a:pt x="755" y="1910"/>
                    <a:pt x="763" y="1910"/>
                  </a:cubicBezTo>
                  <a:cubicBezTo>
                    <a:pt x="1062" y="1910"/>
                    <a:pt x="1062" y="1910"/>
                    <a:pt x="1062" y="1910"/>
                  </a:cubicBezTo>
                  <a:cubicBezTo>
                    <a:pt x="1070" y="1910"/>
                    <a:pt x="1077" y="1904"/>
                    <a:pt x="1077" y="1895"/>
                  </a:cubicBezTo>
                  <a:cubicBezTo>
                    <a:pt x="1077" y="1671"/>
                    <a:pt x="1077" y="1671"/>
                    <a:pt x="1077" y="1671"/>
                  </a:cubicBezTo>
                  <a:cubicBezTo>
                    <a:pt x="1077" y="1663"/>
                    <a:pt x="1070" y="1656"/>
                    <a:pt x="1062" y="1656"/>
                  </a:cubicBezTo>
                  <a:close/>
                  <a:moveTo>
                    <a:pt x="2135" y="955"/>
                  </a:moveTo>
                  <a:cubicBezTo>
                    <a:pt x="2125" y="887"/>
                    <a:pt x="2101" y="817"/>
                    <a:pt x="2066" y="755"/>
                  </a:cubicBezTo>
                  <a:cubicBezTo>
                    <a:pt x="2052" y="732"/>
                    <a:pt x="2038" y="710"/>
                    <a:pt x="2022" y="689"/>
                  </a:cubicBezTo>
                  <a:cubicBezTo>
                    <a:pt x="1999" y="660"/>
                    <a:pt x="1954" y="625"/>
                    <a:pt x="1917" y="615"/>
                  </a:cubicBezTo>
                  <a:cubicBezTo>
                    <a:pt x="1936" y="620"/>
                    <a:pt x="1963" y="682"/>
                    <a:pt x="1968" y="700"/>
                  </a:cubicBezTo>
                  <a:cubicBezTo>
                    <a:pt x="1975" y="720"/>
                    <a:pt x="1977" y="742"/>
                    <a:pt x="1975" y="762"/>
                  </a:cubicBezTo>
                  <a:cubicBezTo>
                    <a:pt x="1972" y="790"/>
                    <a:pt x="1959" y="816"/>
                    <a:pt x="1934" y="834"/>
                  </a:cubicBezTo>
                  <a:cubicBezTo>
                    <a:pt x="1892" y="864"/>
                    <a:pt x="1846" y="847"/>
                    <a:pt x="1816" y="809"/>
                  </a:cubicBezTo>
                  <a:cubicBezTo>
                    <a:pt x="1813" y="805"/>
                    <a:pt x="1810" y="801"/>
                    <a:pt x="1808" y="797"/>
                  </a:cubicBezTo>
                  <a:cubicBezTo>
                    <a:pt x="1781" y="755"/>
                    <a:pt x="1776" y="706"/>
                    <a:pt x="1769" y="658"/>
                  </a:cubicBezTo>
                  <a:cubicBezTo>
                    <a:pt x="1751" y="540"/>
                    <a:pt x="1653" y="458"/>
                    <a:pt x="1616" y="347"/>
                  </a:cubicBezTo>
                  <a:cubicBezTo>
                    <a:pt x="1578" y="234"/>
                    <a:pt x="1596" y="94"/>
                    <a:pt x="1672" y="0"/>
                  </a:cubicBezTo>
                  <a:cubicBezTo>
                    <a:pt x="1532" y="67"/>
                    <a:pt x="1405" y="217"/>
                    <a:pt x="1404" y="378"/>
                  </a:cubicBezTo>
                  <a:cubicBezTo>
                    <a:pt x="1404" y="439"/>
                    <a:pt x="1414" y="499"/>
                    <a:pt x="1429" y="558"/>
                  </a:cubicBezTo>
                  <a:cubicBezTo>
                    <a:pt x="1446" y="626"/>
                    <a:pt x="1482" y="719"/>
                    <a:pt x="1449" y="788"/>
                  </a:cubicBezTo>
                  <a:cubicBezTo>
                    <a:pt x="1444" y="799"/>
                    <a:pt x="1437" y="809"/>
                    <a:pt x="1428" y="818"/>
                  </a:cubicBezTo>
                  <a:cubicBezTo>
                    <a:pt x="1409" y="838"/>
                    <a:pt x="1377" y="849"/>
                    <a:pt x="1348" y="846"/>
                  </a:cubicBezTo>
                  <a:cubicBezTo>
                    <a:pt x="1335" y="845"/>
                    <a:pt x="1323" y="840"/>
                    <a:pt x="1313" y="833"/>
                  </a:cubicBezTo>
                  <a:cubicBezTo>
                    <a:pt x="1309" y="830"/>
                    <a:pt x="1306" y="827"/>
                    <a:pt x="1303" y="824"/>
                  </a:cubicBezTo>
                  <a:cubicBezTo>
                    <a:pt x="1294" y="814"/>
                    <a:pt x="1288" y="801"/>
                    <a:pt x="1283" y="788"/>
                  </a:cubicBezTo>
                  <a:cubicBezTo>
                    <a:pt x="1279" y="777"/>
                    <a:pt x="1276" y="766"/>
                    <a:pt x="1273" y="755"/>
                  </a:cubicBezTo>
                  <a:cubicBezTo>
                    <a:pt x="1249" y="685"/>
                    <a:pt x="1204" y="636"/>
                    <a:pt x="1133" y="619"/>
                  </a:cubicBezTo>
                  <a:cubicBezTo>
                    <a:pt x="1160" y="630"/>
                    <a:pt x="1171" y="674"/>
                    <a:pt x="1175" y="700"/>
                  </a:cubicBezTo>
                  <a:cubicBezTo>
                    <a:pt x="1179" y="728"/>
                    <a:pt x="1179" y="758"/>
                    <a:pt x="1175" y="788"/>
                  </a:cubicBezTo>
                  <a:cubicBezTo>
                    <a:pt x="1165" y="874"/>
                    <a:pt x="1131" y="960"/>
                    <a:pt x="1122" y="1000"/>
                  </a:cubicBezTo>
                  <a:cubicBezTo>
                    <a:pt x="1122" y="1001"/>
                    <a:pt x="1121" y="1003"/>
                    <a:pt x="1121" y="1005"/>
                  </a:cubicBezTo>
                  <a:cubicBezTo>
                    <a:pt x="1118" y="1014"/>
                    <a:pt x="1115" y="1027"/>
                    <a:pt x="1113" y="1042"/>
                  </a:cubicBezTo>
                  <a:cubicBezTo>
                    <a:pt x="1110" y="1059"/>
                    <a:pt x="1108" y="1077"/>
                    <a:pt x="1108" y="1093"/>
                  </a:cubicBezTo>
                  <a:cubicBezTo>
                    <a:pt x="1108" y="1134"/>
                    <a:pt x="1113" y="1174"/>
                    <a:pt x="1122" y="1210"/>
                  </a:cubicBezTo>
                  <a:cubicBezTo>
                    <a:pt x="1132" y="1253"/>
                    <a:pt x="1149" y="1293"/>
                    <a:pt x="1170" y="1329"/>
                  </a:cubicBezTo>
                  <a:cubicBezTo>
                    <a:pt x="1178" y="1343"/>
                    <a:pt x="1187" y="1356"/>
                    <a:pt x="1197" y="1369"/>
                  </a:cubicBezTo>
                  <a:cubicBezTo>
                    <a:pt x="1227" y="1409"/>
                    <a:pt x="1262" y="1443"/>
                    <a:pt x="1303" y="1471"/>
                  </a:cubicBezTo>
                  <a:cubicBezTo>
                    <a:pt x="1318" y="1481"/>
                    <a:pt x="1333" y="1490"/>
                    <a:pt x="1348" y="1498"/>
                  </a:cubicBezTo>
                  <a:cubicBezTo>
                    <a:pt x="1428" y="1542"/>
                    <a:pt x="1522" y="1565"/>
                    <a:pt x="1623" y="1565"/>
                  </a:cubicBezTo>
                  <a:cubicBezTo>
                    <a:pt x="1642" y="1565"/>
                    <a:pt x="1659" y="1565"/>
                    <a:pt x="1677" y="1563"/>
                  </a:cubicBezTo>
                  <a:cubicBezTo>
                    <a:pt x="1930" y="1542"/>
                    <a:pt x="2128" y="1371"/>
                    <a:pt x="2139" y="1114"/>
                  </a:cubicBezTo>
                  <a:cubicBezTo>
                    <a:pt x="2149" y="1061"/>
                    <a:pt x="2142" y="1001"/>
                    <a:pt x="2135" y="95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defTabSz="685732" fontAlgn="auto">
                <a:spcBef>
                  <a:spcPts val="0"/>
                </a:spcBef>
                <a:spcAft>
                  <a:spcPts val="0"/>
                </a:spcAft>
              </a:pPr>
              <a:endParaRPr lang="en-US" sz="1400" dirty="0">
                <a:latin typeface="+mn-lt"/>
                <a:ea typeface="+mn-ea"/>
                <a:cs typeface="+mn-cs"/>
              </a:endParaRPr>
            </a:p>
          </p:txBody>
        </p:sp>
      </p:grpSp>
    </p:spTree>
    <p:extLst>
      <p:ext uri="{BB962C8B-B14F-4D97-AF65-F5344CB8AC3E}">
        <p14:creationId xmlns:p14="http://schemas.microsoft.com/office/powerpoint/2010/main" val="54919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wipe(left)">
                                      <p:cBhvr>
                                        <p:cTn id="12" dur="750"/>
                                        <p:tgtEl>
                                          <p:spTgt spid="123"/>
                                        </p:tgtEl>
                                      </p:cBhvr>
                                    </p:animEffect>
                                  </p:childTnLst>
                                </p:cTn>
                              </p:par>
                            </p:childTnLst>
                          </p:cTn>
                        </p:par>
                        <p:par>
                          <p:cTn id="13" fill="hold">
                            <p:stCondLst>
                              <p:cond delay="750"/>
                            </p:stCondLst>
                            <p:childTnLst>
                              <p:par>
                                <p:cTn id="14" presetID="22" presetClass="entr" presetSubtype="8" fill="hold" nodeType="afterEffect">
                                  <p:stCondLst>
                                    <p:cond delay="0"/>
                                  </p:stCondLst>
                                  <p:childTnLst>
                                    <p:set>
                                      <p:cBhvr>
                                        <p:cTn id="15" dur="1" fill="hold">
                                          <p:stCondLst>
                                            <p:cond delay="0"/>
                                          </p:stCondLst>
                                        </p:cTn>
                                        <p:tgtEl>
                                          <p:spTgt spid="132"/>
                                        </p:tgtEl>
                                        <p:attrNameLst>
                                          <p:attrName>style.visibility</p:attrName>
                                        </p:attrNameLst>
                                      </p:cBhvr>
                                      <p:to>
                                        <p:strVal val="visible"/>
                                      </p:to>
                                    </p:set>
                                    <p:animEffect transition="in" filter="wipe(left)">
                                      <p:cBhvr>
                                        <p:cTn id="16" dur="500"/>
                                        <p:tgtEl>
                                          <p:spTgt spid="1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wipe(left)">
                                      <p:cBhvr>
                                        <p:cTn id="21" dur="1000"/>
                                        <p:tgtEl>
                                          <p:spTgt spid="83"/>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wipe(left)">
                                      <p:cBhvr>
                                        <p:cTn id="25" dur="500"/>
                                        <p:tgtEl>
                                          <p:spTgt spid="13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1200"/>
                                        <p:tgtEl>
                                          <p:spTgt spid="5"/>
                                        </p:tgtEl>
                                      </p:cBhvr>
                                    </p:animEffect>
                                  </p:childTnLst>
                                </p:cTn>
                              </p:par>
                            </p:childTnLst>
                          </p:cTn>
                        </p:par>
                        <p:par>
                          <p:cTn id="31" fill="hold">
                            <p:stCondLst>
                              <p:cond delay="1200"/>
                            </p:stCondLst>
                            <p:childTnLst>
                              <p:par>
                                <p:cTn id="32" presetID="22" presetClass="entr" presetSubtype="8" fill="hold" nodeType="afterEffect">
                                  <p:stCondLst>
                                    <p:cond delay="0"/>
                                  </p:stCondLst>
                                  <p:childTnLst>
                                    <p:set>
                                      <p:cBhvr>
                                        <p:cTn id="33" dur="1" fill="hold">
                                          <p:stCondLst>
                                            <p:cond delay="0"/>
                                          </p:stCondLst>
                                        </p:cTn>
                                        <p:tgtEl>
                                          <p:spTgt spid="144"/>
                                        </p:tgtEl>
                                        <p:attrNameLst>
                                          <p:attrName>style.visibility</p:attrName>
                                        </p:attrNameLst>
                                      </p:cBhvr>
                                      <p:to>
                                        <p:strVal val="visible"/>
                                      </p:to>
                                    </p:set>
                                    <p:animEffect transition="in" filter="wipe(left)">
                                      <p:cBhvr>
                                        <p:cTn id="34"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p:cNvSpPr>
            <a:spLocks noGrp="1"/>
          </p:cNvSpPr>
          <p:nvPr>
            <p:ph type="title"/>
          </p:nvPr>
        </p:nvSpPr>
        <p:spPr>
          <a:xfrm>
            <a:off x="239853" y="258452"/>
            <a:ext cx="8343315" cy="731647"/>
          </a:xfrm>
        </p:spPr>
        <p:txBody>
          <a:bodyPr/>
          <a:lstStyle/>
          <a:p>
            <a:r>
              <a:rPr lang="en-US" sz="2700" dirty="0">
                <a:latin typeface="CiscoSansTT ExtraLight" charset="0"/>
                <a:ea typeface="CiscoSansTT ExtraLight" charset="0"/>
                <a:cs typeface="CiscoSansTT ExtraLight" charset="0"/>
              </a:rPr>
              <a:t>More visibility equals faster time to detection</a:t>
            </a:r>
            <a:endParaRPr lang="en-US" sz="2400" dirty="0">
              <a:latin typeface="CiscoSansTT ExtraLight" charset="0"/>
              <a:ea typeface="CiscoSansTT ExtraLight" charset="0"/>
              <a:cs typeface="CiscoSansTT ExtraLight"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286" y="1502735"/>
            <a:ext cx="4434454" cy="2328088"/>
          </a:xfrm>
          <a:prstGeom prst="rect">
            <a:avLst/>
          </a:prstGeom>
        </p:spPr>
      </p:pic>
      <p:pic>
        <p:nvPicPr>
          <p:cNvPr id="3" name="31DBFF1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9853" y="1502735"/>
            <a:ext cx="4110413" cy="2157967"/>
          </a:xfrm>
          <a:prstGeom prst="rect">
            <a:avLst/>
          </a:prstGeom>
        </p:spPr>
      </p:pic>
    </p:spTree>
    <p:extLst>
      <p:ext uri="{BB962C8B-B14F-4D97-AF65-F5344CB8AC3E}">
        <p14:creationId xmlns:p14="http://schemas.microsoft.com/office/powerpoint/2010/main" val="37601793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5036" y="2495749"/>
            <a:ext cx="1488678" cy="51984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91295" fontAlgn="base">
              <a:spcBef>
                <a:spcPct val="0"/>
              </a:spcBef>
              <a:spcAft>
                <a:spcPts val="293"/>
              </a:spcAft>
              <a:defRPr/>
            </a:pPr>
            <a:r>
              <a:rPr lang="en-US" kern="0" dirty="0">
                <a:solidFill>
                  <a:schemeClr val="tx1"/>
                </a:solidFill>
                <a:latin typeface="CiscoSansTT ExtraLight" charset="0"/>
                <a:ea typeface="CiscoSansTT ExtraLight" charset="0"/>
                <a:cs typeface="CiscoSansTT ExtraLight" charset="0"/>
              </a:rPr>
              <a:t>Performance and Hardware Design</a:t>
            </a:r>
          </a:p>
        </p:txBody>
      </p:sp>
      <p:sp>
        <p:nvSpPr>
          <p:cNvPr id="18" name="Title 2"/>
          <p:cNvSpPr>
            <a:spLocks noGrp="1"/>
          </p:cNvSpPr>
          <p:nvPr>
            <p:ph type="title"/>
          </p:nvPr>
        </p:nvSpPr>
        <p:spPr>
          <a:xfrm>
            <a:off x="239853" y="258452"/>
            <a:ext cx="8343315" cy="731647"/>
          </a:xfrm>
        </p:spPr>
        <p:txBody>
          <a:bodyPr/>
          <a:lstStyle/>
          <a:p>
            <a:r>
              <a:rPr lang="en-US" sz="2700" dirty="0">
                <a:latin typeface="CiscoSansTT ExtraLight" charset="0"/>
                <a:ea typeface="CiscoSansTT ExtraLight" charset="0"/>
                <a:cs typeface="CiscoSansTT ExtraLight" charset="0"/>
              </a:rPr>
              <a:t>Designed and optimized for better security</a:t>
            </a:r>
            <a:endParaRPr lang="en-US" sz="2400" dirty="0">
              <a:latin typeface="CiscoSansTT ExtraLight" charset="0"/>
              <a:ea typeface="CiscoSansTT ExtraLight" charset="0"/>
              <a:cs typeface="CiscoSansTT ExtraLight" charset="0"/>
            </a:endParaRPr>
          </a:p>
        </p:txBody>
      </p:sp>
      <p:sp>
        <p:nvSpPr>
          <p:cNvPr id="19" name="TextBox 18"/>
          <p:cNvSpPr txBox="1"/>
          <p:nvPr/>
        </p:nvSpPr>
        <p:spPr>
          <a:xfrm>
            <a:off x="2255599" y="924815"/>
            <a:ext cx="6395286" cy="3785652"/>
          </a:xfrm>
          <a:prstGeom prst="rect">
            <a:avLst/>
          </a:prstGeom>
          <a:noFill/>
        </p:spPr>
        <p:txBody>
          <a:bodyPr wrap="square" rtlCol="0">
            <a:spAutoFit/>
          </a:bodyPr>
          <a:lstStyle/>
          <a:p>
            <a:endParaRPr lang="en-US" sz="1600" dirty="0">
              <a:latin typeface="CiscoSansTT ExtraLight" charset="0"/>
              <a:ea typeface="CiscoSansTT ExtraLight" charset="0"/>
              <a:cs typeface="CiscoSansTT ExtraLight" charset="0"/>
            </a:endParaRPr>
          </a:p>
          <a:p>
            <a:pPr marL="285750" indent="-285750">
              <a:buFont typeface="Arial" charset="0"/>
              <a:buChar char="•"/>
            </a:pPr>
            <a:r>
              <a:rPr lang="en-US" sz="1600" b="1" dirty="0">
                <a:solidFill>
                  <a:schemeClr val="accent5"/>
                </a:solidFill>
                <a:latin typeface="CiscoSansTT ExtraLight" charset="0"/>
                <a:ea typeface="CiscoSansTT ExtraLight" charset="0"/>
                <a:cs typeface="CiscoSansTT ExtraLight" charset="0"/>
              </a:rPr>
              <a:t>Sustained throughput performance when IPS threat inspection is enabled</a:t>
            </a:r>
            <a:r>
              <a:rPr lang="en-US" sz="1600" dirty="0">
                <a:latin typeface="CiscoSansTT ExtraLight" charset="0"/>
                <a:ea typeface="CiscoSansTT ExtraLight" charset="0"/>
                <a:cs typeface="CiscoSansTT ExtraLight" charset="0"/>
              </a:rPr>
              <a:t> (FP2100) due to dual multi-core CPU architecture (vs. 40-60% competitive degrade)</a:t>
            </a:r>
          </a:p>
          <a:p>
            <a:pPr marL="285750" indent="-285750">
              <a:buFont typeface="Arial" charset="0"/>
              <a:buChar char="•"/>
            </a:pPr>
            <a:endParaRPr lang="en-US" sz="1600" dirty="0">
              <a:latin typeface="CiscoSansTT ExtraLight" charset="0"/>
              <a:ea typeface="CiscoSansTT ExtraLight" charset="0"/>
              <a:cs typeface="CiscoSansTT ExtraLight" charset="0"/>
            </a:endParaRPr>
          </a:p>
          <a:p>
            <a:pPr marL="285750" indent="-285750">
              <a:buFont typeface="Arial" charset="0"/>
              <a:buChar char="•"/>
            </a:pPr>
            <a:r>
              <a:rPr lang="en-US" sz="1600" dirty="0">
                <a:latin typeface="CiscoSansTT ExtraLight" charset="0"/>
                <a:ea typeface="CiscoSansTT ExtraLight" charset="0"/>
                <a:cs typeface="CiscoSansTT ExtraLight" charset="0"/>
              </a:rPr>
              <a:t>throughput speeds from 2 </a:t>
            </a:r>
            <a:r>
              <a:rPr lang="en-US" sz="1600" dirty="0" err="1">
                <a:latin typeface="CiscoSansTT ExtraLight" charset="0"/>
                <a:ea typeface="CiscoSansTT ExtraLight" charset="0"/>
                <a:cs typeface="CiscoSansTT ExtraLight" charset="0"/>
              </a:rPr>
              <a:t>Gbps</a:t>
            </a:r>
            <a:r>
              <a:rPr lang="en-US" sz="1600" dirty="0">
                <a:latin typeface="CiscoSansTT ExtraLight" charset="0"/>
                <a:ea typeface="CiscoSansTT ExtraLight" charset="0"/>
                <a:cs typeface="CiscoSansTT ExtraLight" charset="0"/>
              </a:rPr>
              <a:t> to 8.5 </a:t>
            </a:r>
            <a:r>
              <a:rPr lang="en-US" sz="1600" dirty="0" err="1">
                <a:latin typeface="CiscoSansTT ExtraLight" charset="0"/>
                <a:ea typeface="CiscoSansTT ExtraLight" charset="0"/>
                <a:cs typeface="CiscoSansTT ExtraLight" charset="0"/>
              </a:rPr>
              <a:t>Gbps</a:t>
            </a:r>
            <a:r>
              <a:rPr lang="en-US" sz="1600" dirty="0">
                <a:latin typeface="CiscoSansTT ExtraLight" charset="0"/>
                <a:ea typeface="CiscoSansTT ExtraLight" charset="0"/>
                <a:cs typeface="CiscoSansTT ExtraLight" charset="0"/>
              </a:rPr>
              <a:t> </a:t>
            </a:r>
          </a:p>
          <a:p>
            <a:pPr marL="285750" indent="-285750">
              <a:buFont typeface="Arial" charset="0"/>
              <a:buChar char="•"/>
            </a:pPr>
            <a:endParaRPr lang="en-US" sz="1600" dirty="0">
              <a:latin typeface="CiscoSansTT ExtraLight" charset="0"/>
              <a:ea typeface="CiscoSansTT ExtraLight" charset="0"/>
              <a:cs typeface="CiscoSansTT ExtraLight" charset="0"/>
            </a:endParaRPr>
          </a:p>
          <a:p>
            <a:pPr marL="285750" indent="-285750">
              <a:buFont typeface="Arial" charset="0"/>
              <a:buChar char="•"/>
            </a:pPr>
            <a:r>
              <a:rPr lang="en-US" sz="1600" dirty="0">
                <a:latin typeface="CiscoSansTT ExtraLight" charset="0"/>
                <a:ea typeface="CiscoSansTT ExtraLight" charset="0"/>
                <a:cs typeface="CiscoSansTT ExtraLight" charset="0"/>
              </a:rPr>
              <a:t>support for sixteen (16) 1 GE ports on the low-end and up to twenty-four (24) 1 GE ports or up to twelve (12) 10 GE ports on high end—all in a 1RU form factor</a:t>
            </a:r>
          </a:p>
          <a:p>
            <a:pPr marL="285750" indent="-285750">
              <a:buFont typeface="Arial" charset="0"/>
              <a:buChar char="•"/>
            </a:pPr>
            <a:endParaRPr lang="en-US" sz="1600" dirty="0">
              <a:latin typeface="CiscoSansTT ExtraLight" charset="0"/>
              <a:ea typeface="CiscoSansTT ExtraLight" charset="0"/>
              <a:cs typeface="CiscoSansTT ExtraLight" charset="0"/>
            </a:endParaRPr>
          </a:p>
          <a:p>
            <a:pPr marL="285750" indent="-285750">
              <a:buFont typeface="Arial" charset="0"/>
              <a:buChar char="•"/>
            </a:pPr>
            <a:r>
              <a:rPr lang="en-US" sz="1600" dirty="0">
                <a:latin typeface="CiscoSansTT ExtraLight" charset="0"/>
                <a:ea typeface="CiscoSansTT ExtraLight" charset="0"/>
                <a:cs typeface="CiscoSansTT ExtraLight" charset="0"/>
              </a:rPr>
              <a:t>Dual multi-core CPUs</a:t>
            </a:r>
            <a:endParaRPr lang="en-US" sz="1600" b="1" dirty="0">
              <a:solidFill>
                <a:schemeClr val="accent5"/>
              </a:solidFill>
              <a:latin typeface="CiscoSansTT ExtraLight" charset="0"/>
              <a:ea typeface="CiscoSansTT ExtraLight" charset="0"/>
              <a:cs typeface="CiscoSansTT ExtraLight" charset="0"/>
            </a:endParaRPr>
          </a:p>
          <a:p>
            <a:pPr marL="285750" indent="-285750">
              <a:buFont typeface="Arial" charset="0"/>
              <a:buChar char="•"/>
            </a:pPr>
            <a:endParaRPr lang="en-US" sz="1600" b="1" dirty="0">
              <a:solidFill>
                <a:schemeClr val="accent5"/>
              </a:solidFill>
              <a:latin typeface="CiscoSansTT ExtraLight" charset="0"/>
              <a:ea typeface="CiscoSansTT ExtraLight" charset="0"/>
              <a:cs typeface="CiscoSansTT ExtraLight" charset="0"/>
            </a:endParaRPr>
          </a:p>
          <a:p>
            <a:pPr marL="285750" indent="-285750">
              <a:buFont typeface="Arial" charset="0"/>
              <a:buChar char="•"/>
            </a:pPr>
            <a:r>
              <a:rPr lang="en-US" sz="1600" dirty="0">
                <a:latin typeface="CiscoSansTT ExtraLight" charset="0"/>
                <a:ea typeface="CiscoSansTT ExtraLight" charset="0"/>
                <a:cs typeface="CiscoSansTT ExtraLight" charset="0"/>
              </a:rPr>
              <a:t>6.2.3 release in March delivered quality and performance upgrades</a:t>
            </a:r>
          </a:p>
        </p:txBody>
      </p:sp>
      <p:sp>
        <p:nvSpPr>
          <p:cNvPr id="12" name="Rectangle 11"/>
          <p:cNvSpPr/>
          <p:nvPr/>
        </p:nvSpPr>
        <p:spPr>
          <a:xfrm>
            <a:off x="455036" y="3616382"/>
            <a:ext cx="1488678" cy="51984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91295" fontAlgn="base">
              <a:spcBef>
                <a:spcPct val="0"/>
              </a:spcBef>
              <a:spcAft>
                <a:spcPts val="293"/>
              </a:spcAft>
              <a:defRPr/>
            </a:pPr>
            <a:r>
              <a:rPr lang="en-US" sz="1300" dirty="0">
                <a:solidFill>
                  <a:schemeClr val="tx2"/>
                </a:solidFill>
                <a:latin typeface="CiscoSansTT ExtraLight" charset="0"/>
                <a:ea typeface="CiscoSansTT ExtraLight" charset="0"/>
                <a:cs typeface="CiscoSansTT ExtraLight" charset="0"/>
              </a:rPr>
              <a:t>Reliable hardware delivers exceptional security inspection performance</a:t>
            </a:r>
            <a:endParaRPr lang="en-US" sz="1300" kern="0" dirty="0">
              <a:solidFill>
                <a:schemeClr val="tx2"/>
              </a:solidFill>
              <a:latin typeface="CiscoSansTT ExtraLight" charset="0"/>
              <a:ea typeface="CiscoSansTT ExtraLight" charset="0"/>
              <a:cs typeface="CiscoSansTT ExtraLight"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51" y="1210296"/>
            <a:ext cx="908648" cy="908648"/>
          </a:xfrm>
          <a:prstGeom prst="rect">
            <a:avLst/>
          </a:prstGeom>
        </p:spPr>
      </p:pic>
    </p:spTree>
    <p:extLst>
      <p:ext uri="{BB962C8B-B14F-4D97-AF65-F5344CB8AC3E}">
        <p14:creationId xmlns:p14="http://schemas.microsoft.com/office/powerpoint/2010/main" val="256458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p:cNvSpPr>
            <a:spLocks noGrp="1"/>
          </p:cNvSpPr>
          <p:nvPr>
            <p:ph type="title"/>
          </p:nvPr>
        </p:nvSpPr>
        <p:spPr>
          <a:xfrm>
            <a:off x="239853" y="258452"/>
            <a:ext cx="8343315" cy="731647"/>
          </a:xfrm>
        </p:spPr>
        <p:txBody>
          <a:bodyPr/>
          <a:lstStyle/>
          <a:p>
            <a:r>
              <a:rPr lang="en-US" sz="2700" dirty="0">
                <a:latin typeface="CiscoSansTT ExtraLight" charset="0"/>
                <a:ea typeface="CiscoSansTT ExtraLight" charset="0"/>
                <a:cs typeface="CiscoSansTT ExtraLight" charset="0"/>
              </a:rPr>
              <a:t>Designed and optimized for better security</a:t>
            </a:r>
            <a:endParaRPr lang="en-US" sz="2400" dirty="0">
              <a:latin typeface="CiscoSansTT ExtraLight" charset="0"/>
              <a:ea typeface="CiscoSansTT ExtraLight" charset="0"/>
              <a:cs typeface="CiscoSansTT ExtraLight"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215" y="1619623"/>
            <a:ext cx="3650512" cy="19165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2261" y="1619623"/>
            <a:ext cx="4579088" cy="2404021"/>
          </a:xfrm>
          <a:prstGeom prst="rect">
            <a:avLst/>
          </a:prstGeom>
        </p:spPr>
      </p:pic>
    </p:spTree>
    <p:extLst>
      <p:ext uri="{BB962C8B-B14F-4D97-AF65-F5344CB8AC3E}">
        <p14:creationId xmlns:p14="http://schemas.microsoft.com/office/powerpoint/2010/main" val="4206842393"/>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Freeform 22"/>
          <p:cNvSpPr>
            <a:spLocks noChangeAspect="1" noEditPoints="1"/>
          </p:cNvSpPr>
          <p:nvPr/>
        </p:nvSpPr>
        <p:spPr bwMode="auto">
          <a:xfrm>
            <a:off x="7062434" y="2551638"/>
            <a:ext cx="515079" cy="612636"/>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BE1E2D"/>
          </a:solidFill>
          <a:ln w="9525">
            <a:noFill/>
            <a:round/>
            <a:headEnd/>
            <a:tailEnd/>
          </a:ln>
        </p:spPr>
        <p:txBody>
          <a:bodyPr vert="horz" wrap="square" lIns="68589" tIns="34295" rIns="68589" bIns="34295" numCol="1" anchor="t" anchorCtr="0" compatLnSpc="1">
            <a:prstTxWarp prst="textNoShape">
              <a:avLst/>
            </a:prstTxWarp>
          </a:bodyPr>
          <a:lstStyle/>
          <a:p>
            <a:endParaRPr lang="en-US" dirty="0">
              <a:latin typeface="CiscoSans ExtraLight" panose="020B0303020201020303" pitchFamily="34" charset="0"/>
            </a:endParaRPr>
          </a:p>
        </p:txBody>
      </p:sp>
      <p:sp>
        <p:nvSpPr>
          <p:cNvPr id="592" name="Freeform 8"/>
          <p:cNvSpPr>
            <a:spLocks noChangeAspect="1" noEditPoints="1"/>
          </p:cNvSpPr>
          <p:nvPr/>
        </p:nvSpPr>
        <p:spPr bwMode="auto">
          <a:xfrm>
            <a:off x="6999233" y="1854824"/>
            <a:ext cx="645546" cy="612636"/>
          </a:xfrm>
          <a:custGeom>
            <a:avLst/>
            <a:gdLst/>
            <a:ahLst/>
            <a:cxnLst>
              <a:cxn ang="0">
                <a:pos x="862" y="537"/>
              </a:cxn>
              <a:cxn ang="0">
                <a:pos x="865" y="436"/>
              </a:cxn>
              <a:cxn ang="0">
                <a:pos x="880" y="166"/>
              </a:cxn>
              <a:cxn ang="0">
                <a:pos x="607" y="116"/>
              </a:cxn>
              <a:cxn ang="0">
                <a:pos x="513" y="98"/>
              </a:cxn>
              <a:cxn ang="0">
                <a:pos x="493" y="98"/>
              </a:cxn>
              <a:cxn ang="0">
                <a:pos x="235" y="32"/>
              </a:cxn>
              <a:cxn ang="0">
                <a:pos x="157" y="307"/>
              </a:cxn>
              <a:cxn ang="0">
                <a:pos x="0" y="307"/>
              </a:cxn>
              <a:cxn ang="0">
                <a:pos x="119" y="472"/>
              </a:cxn>
              <a:cxn ang="0">
                <a:pos x="2" y="653"/>
              </a:cxn>
              <a:cxn ang="0">
                <a:pos x="261" y="766"/>
              </a:cxn>
              <a:cxn ang="0">
                <a:pos x="371" y="826"/>
              </a:cxn>
              <a:cxn ang="0">
                <a:pos x="494" y="846"/>
              </a:cxn>
              <a:cxn ang="0">
                <a:pos x="574" y="972"/>
              </a:cxn>
              <a:cxn ang="0">
                <a:pos x="728" y="763"/>
              </a:cxn>
              <a:cxn ang="0">
                <a:pos x="812" y="668"/>
              </a:cxn>
              <a:cxn ang="0">
                <a:pos x="779" y="419"/>
              </a:cxn>
              <a:cxn ang="0">
                <a:pos x="721" y="419"/>
              </a:cxn>
              <a:cxn ang="0">
                <a:pos x="618" y="390"/>
              </a:cxn>
              <a:cxn ang="0">
                <a:pos x="618" y="448"/>
              </a:cxn>
              <a:cxn ang="0">
                <a:pos x="618" y="390"/>
              </a:cxn>
              <a:cxn ang="0">
                <a:pos x="515" y="419"/>
              </a:cxn>
              <a:cxn ang="0">
                <a:pos x="457" y="419"/>
              </a:cxn>
              <a:cxn ang="0">
                <a:pos x="354" y="390"/>
              </a:cxn>
              <a:cxn ang="0">
                <a:pos x="354" y="448"/>
              </a:cxn>
              <a:cxn ang="0">
                <a:pos x="354" y="390"/>
              </a:cxn>
              <a:cxn ang="0">
                <a:pos x="251" y="419"/>
              </a:cxn>
              <a:cxn ang="0">
                <a:pos x="193" y="419"/>
              </a:cxn>
              <a:cxn ang="0">
                <a:pos x="222" y="573"/>
              </a:cxn>
              <a:cxn ang="0">
                <a:pos x="222" y="515"/>
              </a:cxn>
              <a:cxn ang="0">
                <a:pos x="222" y="573"/>
              </a:cxn>
              <a:cxn ang="0">
                <a:pos x="325" y="544"/>
              </a:cxn>
              <a:cxn ang="0">
                <a:pos x="383" y="544"/>
              </a:cxn>
              <a:cxn ang="0">
                <a:pos x="486" y="573"/>
              </a:cxn>
              <a:cxn ang="0">
                <a:pos x="486" y="515"/>
              </a:cxn>
              <a:cxn ang="0">
                <a:pos x="486" y="573"/>
              </a:cxn>
              <a:cxn ang="0">
                <a:pos x="150" y="485"/>
              </a:cxn>
              <a:cxn ang="0">
                <a:pos x="814" y="476"/>
              </a:cxn>
              <a:cxn ang="0">
                <a:pos x="814" y="493"/>
              </a:cxn>
              <a:cxn ang="0">
                <a:pos x="618" y="573"/>
              </a:cxn>
              <a:cxn ang="0">
                <a:pos x="618" y="515"/>
              </a:cxn>
              <a:cxn ang="0">
                <a:pos x="618" y="573"/>
              </a:cxn>
              <a:cxn ang="0">
                <a:pos x="721" y="544"/>
              </a:cxn>
              <a:cxn ang="0">
                <a:pos x="779" y="544"/>
              </a:cxn>
            </a:cxnLst>
            <a:rect l="0" t="0" r="r" b="b"/>
            <a:pathLst>
              <a:path w="992" h="972">
                <a:moveTo>
                  <a:pt x="812" y="668"/>
                </a:moveTo>
                <a:cubicBezTo>
                  <a:pt x="836" y="628"/>
                  <a:pt x="853" y="584"/>
                  <a:pt x="862" y="537"/>
                </a:cubicBezTo>
                <a:cubicBezTo>
                  <a:pt x="992" y="487"/>
                  <a:pt x="992" y="487"/>
                  <a:pt x="992" y="487"/>
                </a:cubicBezTo>
                <a:cubicBezTo>
                  <a:pt x="865" y="436"/>
                  <a:pt x="865" y="436"/>
                  <a:pt x="865" y="436"/>
                </a:cubicBezTo>
                <a:cubicBezTo>
                  <a:pt x="860" y="379"/>
                  <a:pt x="841" y="325"/>
                  <a:pt x="813" y="278"/>
                </a:cubicBezTo>
                <a:cubicBezTo>
                  <a:pt x="880" y="166"/>
                  <a:pt x="880" y="166"/>
                  <a:pt x="880" y="166"/>
                </a:cubicBezTo>
                <a:cubicBezTo>
                  <a:pt x="755" y="205"/>
                  <a:pt x="755" y="205"/>
                  <a:pt x="755" y="205"/>
                </a:cubicBezTo>
                <a:cubicBezTo>
                  <a:pt x="714" y="165"/>
                  <a:pt x="664" y="134"/>
                  <a:pt x="607" y="116"/>
                </a:cubicBezTo>
                <a:cubicBezTo>
                  <a:pt x="598" y="0"/>
                  <a:pt x="598" y="0"/>
                  <a:pt x="598" y="0"/>
                </a:cubicBezTo>
                <a:cubicBezTo>
                  <a:pt x="513" y="98"/>
                  <a:pt x="513" y="98"/>
                  <a:pt x="513" y="98"/>
                </a:cubicBezTo>
                <a:cubicBezTo>
                  <a:pt x="513" y="98"/>
                  <a:pt x="513" y="98"/>
                  <a:pt x="513" y="98"/>
                </a:cubicBezTo>
                <a:cubicBezTo>
                  <a:pt x="506" y="98"/>
                  <a:pt x="499" y="98"/>
                  <a:pt x="493" y="98"/>
                </a:cubicBezTo>
                <a:cubicBezTo>
                  <a:pt x="438" y="98"/>
                  <a:pt x="386" y="110"/>
                  <a:pt x="339" y="131"/>
                </a:cubicBezTo>
                <a:cubicBezTo>
                  <a:pt x="235" y="32"/>
                  <a:pt x="235" y="32"/>
                  <a:pt x="235" y="32"/>
                </a:cubicBezTo>
                <a:cubicBezTo>
                  <a:pt x="263" y="177"/>
                  <a:pt x="263" y="177"/>
                  <a:pt x="263" y="177"/>
                </a:cubicBezTo>
                <a:cubicBezTo>
                  <a:pt x="219" y="212"/>
                  <a:pt x="182" y="256"/>
                  <a:pt x="157" y="307"/>
                </a:cubicBezTo>
                <a:cubicBezTo>
                  <a:pt x="157" y="307"/>
                  <a:pt x="157" y="307"/>
                  <a:pt x="157" y="307"/>
                </a:cubicBezTo>
                <a:cubicBezTo>
                  <a:pt x="0" y="307"/>
                  <a:pt x="0" y="307"/>
                  <a:pt x="0" y="307"/>
                </a:cubicBezTo>
                <a:cubicBezTo>
                  <a:pt x="126" y="402"/>
                  <a:pt x="126" y="402"/>
                  <a:pt x="126" y="402"/>
                </a:cubicBezTo>
                <a:cubicBezTo>
                  <a:pt x="121" y="425"/>
                  <a:pt x="119" y="448"/>
                  <a:pt x="119" y="472"/>
                </a:cubicBezTo>
                <a:cubicBezTo>
                  <a:pt x="119" y="502"/>
                  <a:pt x="123" y="532"/>
                  <a:pt x="129" y="560"/>
                </a:cubicBezTo>
                <a:cubicBezTo>
                  <a:pt x="2" y="653"/>
                  <a:pt x="2" y="653"/>
                  <a:pt x="2" y="653"/>
                </a:cubicBezTo>
                <a:cubicBezTo>
                  <a:pt x="168" y="657"/>
                  <a:pt x="168" y="657"/>
                  <a:pt x="168" y="657"/>
                </a:cubicBezTo>
                <a:cubicBezTo>
                  <a:pt x="192" y="699"/>
                  <a:pt x="224" y="736"/>
                  <a:pt x="261" y="766"/>
                </a:cubicBezTo>
                <a:cubicBezTo>
                  <a:pt x="202" y="943"/>
                  <a:pt x="202" y="943"/>
                  <a:pt x="202" y="943"/>
                </a:cubicBezTo>
                <a:cubicBezTo>
                  <a:pt x="371" y="826"/>
                  <a:pt x="371" y="826"/>
                  <a:pt x="371" y="826"/>
                </a:cubicBezTo>
                <a:cubicBezTo>
                  <a:pt x="371" y="826"/>
                  <a:pt x="371" y="826"/>
                  <a:pt x="371" y="826"/>
                </a:cubicBezTo>
                <a:cubicBezTo>
                  <a:pt x="410" y="839"/>
                  <a:pt x="451" y="846"/>
                  <a:pt x="494" y="846"/>
                </a:cubicBezTo>
                <a:cubicBezTo>
                  <a:pt x="496" y="846"/>
                  <a:pt x="499" y="846"/>
                  <a:pt x="501" y="846"/>
                </a:cubicBezTo>
                <a:cubicBezTo>
                  <a:pt x="574" y="972"/>
                  <a:pt x="574" y="972"/>
                  <a:pt x="574" y="972"/>
                </a:cubicBezTo>
                <a:cubicBezTo>
                  <a:pt x="615" y="826"/>
                  <a:pt x="615" y="826"/>
                  <a:pt x="615" y="826"/>
                </a:cubicBezTo>
                <a:cubicBezTo>
                  <a:pt x="656" y="811"/>
                  <a:pt x="695" y="790"/>
                  <a:pt x="728" y="763"/>
                </a:cubicBezTo>
                <a:cubicBezTo>
                  <a:pt x="881" y="807"/>
                  <a:pt x="881" y="807"/>
                  <a:pt x="881" y="807"/>
                </a:cubicBezTo>
                <a:cubicBezTo>
                  <a:pt x="812" y="668"/>
                  <a:pt x="812" y="668"/>
                  <a:pt x="812" y="668"/>
                </a:cubicBezTo>
                <a:close/>
                <a:moveTo>
                  <a:pt x="750" y="390"/>
                </a:moveTo>
                <a:cubicBezTo>
                  <a:pt x="766" y="390"/>
                  <a:pt x="779" y="403"/>
                  <a:pt x="779" y="419"/>
                </a:cubicBezTo>
                <a:cubicBezTo>
                  <a:pt x="779" y="435"/>
                  <a:pt x="766" y="448"/>
                  <a:pt x="750" y="448"/>
                </a:cubicBezTo>
                <a:cubicBezTo>
                  <a:pt x="734" y="448"/>
                  <a:pt x="721" y="435"/>
                  <a:pt x="721" y="419"/>
                </a:cubicBezTo>
                <a:cubicBezTo>
                  <a:pt x="721" y="403"/>
                  <a:pt x="734" y="390"/>
                  <a:pt x="750" y="390"/>
                </a:cubicBezTo>
                <a:close/>
                <a:moveTo>
                  <a:pt x="618" y="390"/>
                </a:moveTo>
                <a:cubicBezTo>
                  <a:pt x="634" y="390"/>
                  <a:pt x="647" y="403"/>
                  <a:pt x="647" y="419"/>
                </a:cubicBezTo>
                <a:cubicBezTo>
                  <a:pt x="647" y="435"/>
                  <a:pt x="634" y="448"/>
                  <a:pt x="618" y="448"/>
                </a:cubicBezTo>
                <a:cubicBezTo>
                  <a:pt x="602" y="448"/>
                  <a:pt x="589" y="435"/>
                  <a:pt x="589" y="419"/>
                </a:cubicBezTo>
                <a:cubicBezTo>
                  <a:pt x="589" y="403"/>
                  <a:pt x="602" y="390"/>
                  <a:pt x="618" y="390"/>
                </a:cubicBezTo>
                <a:close/>
                <a:moveTo>
                  <a:pt x="486" y="390"/>
                </a:moveTo>
                <a:cubicBezTo>
                  <a:pt x="502" y="390"/>
                  <a:pt x="515" y="403"/>
                  <a:pt x="515" y="419"/>
                </a:cubicBezTo>
                <a:cubicBezTo>
                  <a:pt x="515" y="435"/>
                  <a:pt x="502" y="448"/>
                  <a:pt x="486" y="448"/>
                </a:cubicBezTo>
                <a:cubicBezTo>
                  <a:pt x="470" y="448"/>
                  <a:pt x="457" y="435"/>
                  <a:pt x="457" y="419"/>
                </a:cubicBezTo>
                <a:cubicBezTo>
                  <a:pt x="457" y="403"/>
                  <a:pt x="470" y="390"/>
                  <a:pt x="486" y="390"/>
                </a:cubicBezTo>
                <a:close/>
                <a:moveTo>
                  <a:pt x="354" y="390"/>
                </a:moveTo>
                <a:cubicBezTo>
                  <a:pt x="370" y="390"/>
                  <a:pt x="383" y="403"/>
                  <a:pt x="383" y="419"/>
                </a:cubicBezTo>
                <a:cubicBezTo>
                  <a:pt x="383" y="435"/>
                  <a:pt x="370" y="448"/>
                  <a:pt x="354" y="448"/>
                </a:cubicBezTo>
                <a:cubicBezTo>
                  <a:pt x="338" y="448"/>
                  <a:pt x="325" y="435"/>
                  <a:pt x="325" y="419"/>
                </a:cubicBezTo>
                <a:cubicBezTo>
                  <a:pt x="325" y="403"/>
                  <a:pt x="338" y="390"/>
                  <a:pt x="354" y="390"/>
                </a:cubicBezTo>
                <a:close/>
                <a:moveTo>
                  <a:pt x="222" y="390"/>
                </a:moveTo>
                <a:cubicBezTo>
                  <a:pt x="238" y="390"/>
                  <a:pt x="251" y="403"/>
                  <a:pt x="251" y="419"/>
                </a:cubicBezTo>
                <a:cubicBezTo>
                  <a:pt x="251" y="435"/>
                  <a:pt x="238" y="448"/>
                  <a:pt x="222" y="448"/>
                </a:cubicBezTo>
                <a:cubicBezTo>
                  <a:pt x="206" y="448"/>
                  <a:pt x="193" y="435"/>
                  <a:pt x="193" y="419"/>
                </a:cubicBezTo>
                <a:cubicBezTo>
                  <a:pt x="193" y="403"/>
                  <a:pt x="206" y="390"/>
                  <a:pt x="222" y="390"/>
                </a:cubicBezTo>
                <a:close/>
                <a:moveTo>
                  <a:pt x="222" y="573"/>
                </a:moveTo>
                <a:cubicBezTo>
                  <a:pt x="206" y="573"/>
                  <a:pt x="193" y="560"/>
                  <a:pt x="193" y="544"/>
                </a:cubicBezTo>
                <a:cubicBezTo>
                  <a:pt x="193" y="528"/>
                  <a:pt x="206" y="515"/>
                  <a:pt x="222" y="515"/>
                </a:cubicBezTo>
                <a:cubicBezTo>
                  <a:pt x="238" y="515"/>
                  <a:pt x="251" y="528"/>
                  <a:pt x="251" y="544"/>
                </a:cubicBezTo>
                <a:cubicBezTo>
                  <a:pt x="251" y="560"/>
                  <a:pt x="238" y="573"/>
                  <a:pt x="222" y="573"/>
                </a:cubicBezTo>
                <a:close/>
                <a:moveTo>
                  <a:pt x="354" y="573"/>
                </a:moveTo>
                <a:cubicBezTo>
                  <a:pt x="338" y="573"/>
                  <a:pt x="325" y="560"/>
                  <a:pt x="325" y="544"/>
                </a:cubicBezTo>
                <a:cubicBezTo>
                  <a:pt x="325" y="528"/>
                  <a:pt x="338" y="515"/>
                  <a:pt x="354" y="515"/>
                </a:cubicBezTo>
                <a:cubicBezTo>
                  <a:pt x="370" y="515"/>
                  <a:pt x="383" y="528"/>
                  <a:pt x="383" y="544"/>
                </a:cubicBezTo>
                <a:cubicBezTo>
                  <a:pt x="383" y="560"/>
                  <a:pt x="370" y="573"/>
                  <a:pt x="354" y="573"/>
                </a:cubicBezTo>
                <a:close/>
                <a:moveTo>
                  <a:pt x="486" y="573"/>
                </a:moveTo>
                <a:cubicBezTo>
                  <a:pt x="470" y="573"/>
                  <a:pt x="457" y="560"/>
                  <a:pt x="457" y="544"/>
                </a:cubicBezTo>
                <a:cubicBezTo>
                  <a:pt x="457" y="528"/>
                  <a:pt x="470" y="515"/>
                  <a:pt x="486" y="515"/>
                </a:cubicBezTo>
                <a:cubicBezTo>
                  <a:pt x="502" y="515"/>
                  <a:pt x="515" y="528"/>
                  <a:pt x="515" y="544"/>
                </a:cubicBezTo>
                <a:cubicBezTo>
                  <a:pt x="515" y="560"/>
                  <a:pt x="502" y="573"/>
                  <a:pt x="486" y="573"/>
                </a:cubicBezTo>
                <a:close/>
                <a:moveTo>
                  <a:pt x="159" y="493"/>
                </a:moveTo>
                <a:cubicBezTo>
                  <a:pt x="154" y="493"/>
                  <a:pt x="150" y="490"/>
                  <a:pt x="150" y="485"/>
                </a:cubicBezTo>
                <a:cubicBezTo>
                  <a:pt x="150" y="480"/>
                  <a:pt x="154" y="476"/>
                  <a:pt x="159" y="476"/>
                </a:cubicBezTo>
                <a:cubicBezTo>
                  <a:pt x="814" y="476"/>
                  <a:pt x="814" y="476"/>
                  <a:pt x="814" y="476"/>
                </a:cubicBezTo>
                <a:cubicBezTo>
                  <a:pt x="818" y="476"/>
                  <a:pt x="822" y="480"/>
                  <a:pt x="822" y="485"/>
                </a:cubicBezTo>
                <a:cubicBezTo>
                  <a:pt x="822" y="490"/>
                  <a:pt x="818" y="493"/>
                  <a:pt x="814" y="493"/>
                </a:cubicBezTo>
                <a:lnTo>
                  <a:pt x="159" y="493"/>
                </a:lnTo>
                <a:close/>
                <a:moveTo>
                  <a:pt x="618" y="573"/>
                </a:moveTo>
                <a:cubicBezTo>
                  <a:pt x="602" y="573"/>
                  <a:pt x="589" y="560"/>
                  <a:pt x="589" y="544"/>
                </a:cubicBezTo>
                <a:cubicBezTo>
                  <a:pt x="589" y="528"/>
                  <a:pt x="602" y="515"/>
                  <a:pt x="618" y="515"/>
                </a:cubicBezTo>
                <a:cubicBezTo>
                  <a:pt x="634" y="515"/>
                  <a:pt x="647" y="528"/>
                  <a:pt x="647" y="544"/>
                </a:cubicBezTo>
                <a:cubicBezTo>
                  <a:pt x="647" y="560"/>
                  <a:pt x="634" y="573"/>
                  <a:pt x="618" y="573"/>
                </a:cubicBezTo>
                <a:close/>
                <a:moveTo>
                  <a:pt x="750" y="573"/>
                </a:moveTo>
                <a:cubicBezTo>
                  <a:pt x="734" y="573"/>
                  <a:pt x="721" y="560"/>
                  <a:pt x="721" y="544"/>
                </a:cubicBezTo>
                <a:cubicBezTo>
                  <a:pt x="721" y="528"/>
                  <a:pt x="734" y="515"/>
                  <a:pt x="750" y="515"/>
                </a:cubicBezTo>
                <a:cubicBezTo>
                  <a:pt x="766" y="515"/>
                  <a:pt x="779" y="528"/>
                  <a:pt x="779" y="544"/>
                </a:cubicBezTo>
                <a:cubicBezTo>
                  <a:pt x="779" y="560"/>
                  <a:pt x="766" y="573"/>
                  <a:pt x="750" y="573"/>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solidFill>
                <a:srgbClr val="FF0000"/>
              </a:solidFill>
              <a:latin typeface="CiscoSans ExtraLight" panose="020B0303020201020303" pitchFamily="34" charset="0"/>
            </a:endParaRPr>
          </a:p>
        </p:txBody>
      </p:sp>
      <p:sp>
        <p:nvSpPr>
          <p:cNvPr id="594" name="malware 2"/>
          <p:cNvSpPr>
            <a:spLocks noChangeAspect="1" noEditPoints="1"/>
          </p:cNvSpPr>
          <p:nvPr/>
        </p:nvSpPr>
        <p:spPr bwMode="auto">
          <a:xfrm>
            <a:off x="7021803" y="1186794"/>
            <a:ext cx="598955" cy="598381"/>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BE1E2D"/>
          </a:solidFill>
          <a:ln>
            <a:noFill/>
          </a:ln>
        </p:spPr>
        <p:txBody>
          <a:bodyPr vert="horz" wrap="square" lIns="91416" tIns="45708" rIns="91416" bIns="45708" numCol="1" anchor="t" anchorCtr="0" compatLnSpc="1">
            <a:prstTxWarp prst="textNoShape">
              <a:avLst/>
            </a:prstTxWarp>
          </a:bodyPr>
          <a:lstStyle/>
          <a:p>
            <a:pPr defTabSz="914400" fontAlgn="auto">
              <a:spcBef>
                <a:spcPts val="0"/>
              </a:spcBef>
              <a:spcAft>
                <a:spcPts val="0"/>
              </a:spcAft>
            </a:pPr>
            <a:endParaRPr lang="en-US" sz="1300" dirty="0">
              <a:solidFill>
                <a:srgbClr val="FF0000"/>
              </a:solidFill>
              <a:latin typeface="CiscoSans ExtraLight" panose="020B0303020201020303" pitchFamily="34" charset="0"/>
              <a:ea typeface="+mn-ea"/>
              <a:cs typeface="+mn-cs"/>
            </a:endParaRPr>
          </a:p>
        </p:txBody>
      </p:sp>
      <p:sp>
        <p:nvSpPr>
          <p:cNvPr id="595" name="Freeform 22"/>
          <p:cNvSpPr>
            <a:spLocks noChangeAspect="1" noEditPoints="1"/>
          </p:cNvSpPr>
          <p:nvPr/>
        </p:nvSpPr>
        <p:spPr bwMode="auto">
          <a:xfrm>
            <a:off x="7755115" y="1181534"/>
            <a:ext cx="515079" cy="612636"/>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BE1E2D"/>
          </a:solidFill>
          <a:ln w="9525">
            <a:noFill/>
            <a:round/>
            <a:headEnd/>
            <a:tailEnd/>
          </a:ln>
        </p:spPr>
        <p:txBody>
          <a:bodyPr vert="horz" wrap="square" lIns="68589" tIns="34295" rIns="68589" bIns="34295" numCol="1" anchor="t" anchorCtr="0" compatLnSpc="1">
            <a:prstTxWarp prst="textNoShape">
              <a:avLst/>
            </a:prstTxWarp>
          </a:bodyPr>
          <a:lstStyle/>
          <a:p>
            <a:endParaRPr lang="en-US" dirty="0">
              <a:latin typeface="CiscoSans ExtraLight" panose="020B0303020201020303" pitchFamily="34" charset="0"/>
            </a:endParaRPr>
          </a:p>
        </p:txBody>
      </p:sp>
      <p:sp>
        <p:nvSpPr>
          <p:cNvPr id="596" name="Freeform 7"/>
          <p:cNvSpPr>
            <a:spLocks noChangeAspect="1" noEditPoints="1"/>
          </p:cNvSpPr>
          <p:nvPr/>
        </p:nvSpPr>
        <p:spPr bwMode="auto">
          <a:xfrm>
            <a:off x="7720880" y="2548164"/>
            <a:ext cx="585752" cy="612636"/>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solidFill>
                <a:srgbClr val="FF0000"/>
              </a:solidFill>
              <a:latin typeface="CiscoSans ExtraLight" panose="020B0303020201020303" pitchFamily="34" charset="0"/>
            </a:endParaRPr>
          </a:p>
        </p:txBody>
      </p:sp>
      <p:sp>
        <p:nvSpPr>
          <p:cNvPr id="598" name="Freeform 20"/>
          <p:cNvSpPr>
            <a:spLocks noChangeAspect="1"/>
          </p:cNvSpPr>
          <p:nvPr/>
        </p:nvSpPr>
        <p:spPr bwMode="auto">
          <a:xfrm>
            <a:off x="7669516" y="1868540"/>
            <a:ext cx="691782" cy="612636"/>
          </a:xfrm>
          <a:custGeom>
            <a:avLst/>
            <a:gdLst/>
            <a:ahLst/>
            <a:cxnLst>
              <a:cxn ang="0">
                <a:pos x="92" y="144"/>
              </a:cxn>
              <a:cxn ang="0">
                <a:pos x="135" y="169"/>
              </a:cxn>
              <a:cxn ang="0">
                <a:pos x="167" y="158"/>
              </a:cxn>
              <a:cxn ang="0">
                <a:pos x="143" y="165"/>
              </a:cxn>
              <a:cxn ang="0">
                <a:pos x="103" y="126"/>
              </a:cxn>
              <a:cxn ang="0">
                <a:pos x="143" y="86"/>
              </a:cxn>
              <a:cxn ang="0">
                <a:pos x="183" y="126"/>
              </a:cxn>
              <a:cxn ang="0">
                <a:pos x="182" y="135"/>
              </a:cxn>
              <a:cxn ang="0">
                <a:pos x="184" y="120"/>
              </a:cxn>
              <a:cxn ang="0">
                <a:pos x="135" y="71"/>
              </a:cxn>
              <a:cxn ang="0">
                <a:pos x="135" y="71"/>
              </a:cxn>
              <a:cxn ang="0">
                <a:pos x="119" y="6"/>
              </a:cxn>
              <a:cxn ang="0">
                <a:pos x="105" y="0"/>
              </a:cxn>
              <a:cxn ang="0">
                <a:pos x="114" y="4"/>
              </a:cxn>
              <a:cxn ang="0">
                <a:pos x="125" y="59"/>
              </a:cxn>
              <a:cxn ang="0">
                <a:pos x="70" y="71"/>
              </a:cxn>
              <a:cxn ang="0">
                <a:pos x="58" y="15"/>
              </a:cxn>
              <a:cxn ang="0">
                <a:pos x="78" y="0"/>
              </a:cxn>
              <a:cxn ang="0">
                <a:pos x="51" y="20"/>
              </a:cxn>
              <a:cxn ang="0">
                <a:pos x="49" y="71"/>
              </a:cxn>
              <a:cxn ang="0">
                <a:pos x="0" y="120"/>
              </a:cxn>
              <a:cxn ang="0">
                <a:pos x="2" y="135"/>
              </a:cxn>
              <a:cxn ang="0">
                <a:pos x="1" y="126"/>
              </a:cxn>
              <a:cxn ang="0">
                <a:pos x="41" y="86"/>
              </a:cxn>
              <a:cxn ang="0">
                <a:pos x="81" y="126"/>
              </a:cxn>
              <a:cxn ang="0">
                <a:pos x="41" y="165"/>
              </a:cxn>
              <a:cxn ang="0">
                <a:pos x="17" y="158"/>
              </a:cxn>
              <a:cxn ang="0">
                <a:pos x="49" y="169"/>
              </a:cxn>
              <a:cxn ang="0">
                <a:pos x="92" y="144"/>
              </a:cxn>
            </a:cxnLst>
            <a:rect l="0" t="0" r="r" b="b"/>
            <a:pathLst>
              <a:path w="184" h="169">
                <a:moveTo>
                  <a:pt x="92" y="144"/>
                </a:moveTo>
                <a:cubicBezTo>
                  <a:pt x="100" y="159"/>
                  <a:pt x="117" y="169"/>
                  <a:pt x="135" y="169"/>
                </a:cubicBezTo>
                <a:cubicBezTo>
                  <a:pt x="147" y="169"/>
                  <a:pt x="158" y="165"/>
                  <a:pt x="167" y="158"/>
                </a:cubicBezTo>
                <a:cubicBezTo>
                  <a:pt x="160" y="163"/>
                  <a:pt x="152" y="165"/>
                  <a:pt x="143" y="165"/>
                </a:cubicBezTo>
                <a:cubicBezTo>
                  <a:pt x="121" y="165"/>
                  <a:pt x="103" y="148"/>
                  <a:pt x="103" y="126"/>
                </a:cubicBezTo>
                <a:cubicBezTo>
                  <a:pt x="103" y="103"/>
                  <a:pt x="121" y="86"/>
                  <a:pt x="143" y="86"/>
                </a:cubicBezTo>
                <a:cubicBezTo>
                  <a:pt x="165" y="86"/>
                  <a:pt x="183" y="103"/>
                  <a:pt x="183" y="126"/>
                </a:cubicBezTo>
                <a:cubicBezTo>
                  <a:pt x="183" y="129"/>
                  <a:pt x="183" y="132"/>
                  <a:pt x="182" y="135"/>
                </a:cubicBezTo>
                <a:cubicBezTo>
                  <a:pt x="184" y="130"/>
                  <a:pt x="184" y="125"/>
                  <a:pt x="184" y="120"/>
                </a:cubicBezTo>
                <a:cubicBezTo>
                  <a:pt x="184" y="93"/>
                  <a:pt x="162" y="71"/>
                  <a:pt x="135" y="71"/>
                </a:cubicBezTo>
                <a:cubicBezTo>
                  <a:pt x="135" y="71"/>
                  <a:pt x="135" y="71"/>
                  <a:pt x="135" y="71"/>
                </a:cubicBezTo>
                <a:cubicBezTo>
                  <a:pt x="147" y="49"/>
                  <a:pt x="141" y="20"/>
                  <a:pt x="119" y="6"/>
                </a:cubicBezTo>
                <a:cubicBezTo>
                  <a:pt x="114" y="3"/>
                  <a:pt x="110" y="1"/>
                  <a:pt x="105" y="0"/>
                </a:cubicBezTo>
                <a:cubicBezTo>
                  <a:pt x="108" y="1"/>
                  <a:pt x="111" y="2"/>
                  <a:pt x="114" y="4"/>
                </a:cubicBezTo>
                <a:cubicBezTo>
                  <a:pt x="132" y="16"/>
                  <a:pt x="137" y="41"/>
                  <a:pt x="125" y="59"/>
                </a:cubicBezTo>
                <a:cubicBezTo>
                  <a:pt x="113" y="78"/>
                  <a:pt x="88" y="83"/>
                  <a:pt x="70" y="71"/>
                </a:cubicBezTo>
                <a:cubicBezTo>
                  <a:pt x="52" y="59"/>
                  <a:pt x="46" y="34"/>
                  <a:pt x="58" y="15"/>
                </a:cubicBezTo>
                <a:cubicBezTo>
                  <a:pt x="63" y="8"/>
                  <a:pt x="70" y="3"/>
                  <a:pt x="78" y="0"/>
                </a:cubicBezTo>
                <a:cubicBezTo>
                  <a:pt x="67" y="3"/>
                  <a:pt x="57" y="10"/>
                  <a:pt x="51" y="20"/>
                </a:cubicBezTo>
                <a:cubicBezTo>
                  <a:pt x="40" y="36"/>
                  <a:pt x="40" y="55"/>
                  <a:pt x="49" y="71"/>
                </a:cubicBezTo>
                <a:cubicBezTo>
                  <a:pt x="22" y="71"/>
                  <a:pt x="0" y="93"/>
                  <a:pt x="0" y="120"/>
                </a:cubicBezTo>
                <a:cubicBezTo>
                  <a:pt x="0" y="125"/>
                  <a:pt x="0" y="130"/>
                  <a:pt x="2" y="135"/>
                </a:cubicBezTo>
                <a:cubicBezTo>
                  <a:pt x="1" y="132"/>
                  <a:pt x="1" y="129"/>
                  <a:pt x="1" y="126"/>
                </a:cubicBezTo>
                <a:cubicBezTo>
                  <a:pt x="1" y="103"/>
                  <a:pt x="19" y="86"/>
                  <a:pt x="41" y="86"/>
                </a:cubicBezTo>
                <a:cubicBezTo>
                  <a:pt x="63" y="86"/>
                  <a:pt x="81" y="103"/>
                  <a:pt x="81" y="126"/>
                </a:cubicBezTo>
                <a:cubicBezTo>
                  <a:pt x="81" y="148"/>
                  <a:pt x="63" y="165"/>
                  <a:pt x="41" y="165"/>
                </a:cubicBezTo>
                <a:cubicBezTo>
                  <a:pt x="32" y="165"/>
                  <a:pt x="24" y="163"/>
                  <a:pt x="17" y="158"/>
                </a:cubicBezTo>
                <a:cubicBezTo>
                  <a:pt x="26" y="165"/>
                  <a:pt x="37" y="169"/>
                  <a:pt x="49" y="169"/>
                </a:cubicBezTo>
                <a:cubicBezTo>
                  <a:pt x="67" y="169"/>
                  <a:pt x="84" y="159"/>
                  <a:pt x="92" y="144"/>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latin typeface="CiscoSans ExtraLight" panose="020B0303020201020303" pitchFamily="34" charset="0"/>
            </a:endParaRPr>
          </a:p>
        </p:txBody>
      </p:sp>
      <p:sp>
        <p:nvSpPr>
          <p:cNvPr id="602" name="Freeform 8"/>
          <p:cNvSpPr>
            <a:spLocks noChangeAspect="1" noEditPoints="1"/>
          </p:cNvSpPr>
          <p:nvPr/>
        </p:nvSpPr>
        <p:spPr bwMode="auto">
          <a:xfrm>
            <a:off x="8343122" y="1190742"/>
            <a:ext cx="645546" cy="612636"/>
          </a:xfrm>
          <a:custGeom>
            <a:avLst/>
            <a:gdLst/>
            <a:ahLst/>
            <a:cxnLst>
              <a:cxn ang="0">
                <a:pos x="862" y="537"/>
              </a:cxn>
              <a:cxn ang="0">
                <a:pos x="865" y="436"/>
              </a:cxn>
              <a:cxn ang="0">
                <a:pos x="880" y="166"/>
              </a:cxn>
              <a:cxn ang="0">
                <a:pos x="607" y="116"/>
              </a:cxn>
              <a:cxn ang="0">
                <a:pos x="513" y="98"/>
              </a:cxn>
              <a:cxn ang="0">
                <a:pos x="493" y="98"/>
              </a:cxn>
              <a:cxn ang="0">
                <a:pos x="235" y="32"/>
              </a:cxn>
              <a:cxn ang="0">
                <a:pos x="157" y="307"/>
              </a:cxn>
              <a:cxn ang="0">
                <a:pos x="0" y="307"/>
              </a:cxn>
              <a:cxn ang="0">
                <a:pos x="119" y="472"/>
              </a:cxn>
              <a:cxn ang="0">
                <a:pos x="2" y="653"/>
              </a:cxn>
              <a:cxn ang="0">
                <a:pos x="261" y="766"/>
              </a:cxn>
              <a:cxn ang="0">
                <a:pos x="371" y="826"/>
              </a:cxn>
              <a:cxn ang="0">
                <a:pos x="494" y="846"/>
              </a:cxn>
              <a:cxn ang="0">
                <a:pos x="574" y="972"/>
              </a:cxn>
              <a:cxn ang="0">
                <a:pos x="728" y="763"/>
              </a:cxn>
              <a:cxn ang="0">
                <a:pos x="812" y="668"/>
              </a:cxn>
              <a:cxn ang="0">
                <a:pos x="779" y="419"/>
              </a:cxn>
              <a:cxn ang="0">
                <a:pos x="721" y="419"/>
              </a:cxn>
              <a:cxn ang="0">
                <a:pos x="618" y="390"/>
              </a:cxn>
              <a:cxn ang="0">
                <a:pos x="618" y="448"/>
              </a:cxn>
              <a:cxn ang="0">
                <a:pos x="618" y="390"/>
              </a:cxn>
              <a:cxn ang="0">
                <a:pos x="515" y="419"/>
              </a:cxn>
              <a:cxn ang="0">
                <a:pos x="457" y="419"/>
              </a:cxn>
              <a:cxn ang="0">
                <a:pos x="354" y="390"/>
              </a:cxn>
              <a:cxn ang="0">
                <a:pos x="354" y="448"/>
              </a:cxn>
              <a:cxn ang="0">
                <a:pos x="354" y="390"/>
              </a:cxn>
              <a:cxn ang="0">
                <a:pos x="251" y="419"/>
              </a:cxn>
              <a:cxn ang="0">
                <a:pos x="193" y="419"/>
              </a:cxn>
              <a:cxn ang="0">
                <a:pos x="222" y="573"/>
              </a:cxn>
              <a:cxn ang="0">
                <a:pos x="222" y="515"/>
              </a:cxn>
              <a:cxn ang="0">
                <a:pos x="222" y="573"/>
              </a:cxn>
              <a:cxn ang="0">
                <a:pos x="325" y="544"/>
              </a:cxn>
              <a:cxn ang="0">
                <a:pos x="383" y="544"/>
              </a:cxn>
              <a:cxn ang="0">
                <a:pos x="486" y="573"/>
              </a:cxn>
              <a:cxn ang="0">
                <a:pos x="486" y="515"/>
              </a:cxn>
              <a:cxn ang="0">
                <a:pos x="486" y="573"/>
              </a:cxn>
              <a:cxn ang="0">
                <a:pos x="150" y="485"/>
              </a:cxn>
              <a:cxn ang="0">
                <a:pos x="814" y="476"/>
              </a:cxn>
              <a:cxn ang="0">
                <a:pos x="814" y="493"/>
              </a:cxn>
              <a:cxn ang="0">
                <a:pos x="618" y="573"/>
              </a:cxn>
              <a:cxn ang="0">
                <a:pos x="618" y="515"/>
              </a:cxn>
              <a:cxn ang="0">
                <a:pos x="618" y="573"/>
              </a:cxn>
              <a:cxn ang="0">
                <a:pos x="721" y="544"/>
              </a:cxn>
              <a:cxn ang="0">
                <a:pos x="779" y="544"/>
              </a:cxn>
            </a:cxnLst>
            <a:rect l="0" t="0" r="r" b="b"/>
            <a:pathLst>
              <a:path w="992" h="972">
                <a:moveTo>
                  <a:pt x="812" y="668"/>
                </a:moveTo>
                <a:cubicBezTo>
                  <a:pt x="836" y="628"/>
                  <a:pt x="853" y="584"/>
                  <a:pt x="862" y="537"/>
                </a:cubicBezTo>
                <a:cubicBezTo>
                  <a:pt x="992" y="487"/>
                  <a:pt x="992" y="487"/>
                  <a:pt x="992" y="487"/>
                </a:cubicBezTo>
                <a:cubicBezTo>
                  <a:pt x="865" y="436"/>
                  <a:pt x="865" y="436"/>
                  <a:pt x="865" y="436"/>
                </a:cubicBezTo>
                <a:cubicBezTo>
                  <a:pt x="860" y="379"/>
                  <a:pt x="841" y="325"/>
                  <a:pt x="813" y="278"/>
                </a:cubicBezTo>
                <a:cubicBezTo>
                  <a:pt x="880" y="166"/>
                  <a:pt x="880" y="166"/>
                  <a:pt x="880" y="166"/>
                </a:cubicBezTo>
                <a:cubicBezTo>
                  <a:pt x="755" y="205"/>
                  <a:pt x="755" y="205"/>
                  <a:pt x="755" y="205"/>
                </a:cubicBezTo>
                <a:cubicBezTo>
                  <a:pt x="714" y="165"/>
                  <a:pt x="664" y="134"/>
                  <a:pt x="607" y="116"/>
                </a:cubicBezTo>
                <a:cubicBezTo>
                  <a:pt x="598" y="0"/>
                  <a:pt x="598" y="0"/>
                  <a:pt x="598" y="0"/>
                </a:cubicBezTo>
                <a:cubicBezTo>
                  <a:pt x="513" y="98"/>
                  <a:pt x="513" y="98"/>
                  <a:pt x="513" y="98"/>
                </a:cubicBezTo>
                <a:cubicBezTo>
                  <a:pt x="513" y="98"/>
                  <a:pt x="513" y="98"/>
                  <a:pt x="513" y="98"/>
                </a:cubicBezTo>
                <a:cubicBezTo>
                  <a:pt x="506" y="98"/>
                  <a:pt x="499" y="98"/>
                  <a:pt x="493" y="98"/>
                </a:cubicBezTo>
                <a:cubicBezTo>
                  <a:pt x="438" y="98"/>
                  <a:pt x="386" y="110"/>
                  <a:pt x="339" y="131"/>
                </a:cubicBezTo>
                <a:cubicBezTo>
                  <a:pt x="235" y="32"/>
                  <a:pt x="235" y="32"/>
                  <a:pt x="235" y="32"/>
                </a:cubicBezTo>
                <a:cubicBezTo>
                  <a:pt x="263" y="177"/>
                  <a:pt x="263" y="177"/>
                  <a:pt x="263" y="177"/>
                </a:cubicBezTo>
                <a:cubicBezTo>
                  <a:pt x="219" y="212"/>
                  <a:pt x="182" y="256"/>
                  <a:pt x="157" y="307"/>
                </a:cubicBezTo>
                <a:cubicBezTo>
                  <a:pt x="157" y="307"/>
                  <a:pt x="157" y="307"/>
                  <a:pt x="157" y="307"/>
                </a:cubicBezTo>
                <a:cubicBezTo>
                  <a:pt x="0" y="307"/>
                  <a:pt x="0" y="307"/>
                  <a:pt x="0" y="307"/>
                </a:cubicBezTo>
                <a:cubicBezTo>
                  <a:pt x="126" y="402"/>
                  <a:pt x="126" y="402"/>
                  <a:pt x="126" y="402"/>
                </a:cubicBezTo>
                <a:cubicBezTo>
                  <a:pt x="121" y="425"/>
                  <a:pt x="119" y="448"/>
                  <a:pt x="119" y="472"/>
                </a:cubicBezTo>
                <a:cubicBezTo>
                  <a:pt x="119" y="502"/>
                  <a:pt x="123" y="532"/>
                  <a:pt x="129" y="560"/>
                </a:cubicBezTo>
                <a:cubicBezTo>
                  <a:pt x="2" y="653"/>
                  <a:pt x="2" y="653"/>
                  <a:pt x="2" y="653"/>
                </a:cubicBezTo>
                <a:cubicBezTo>
                  <a:pt x="168" y="657"/>
                  <a:pt x="168" y="657"/>
                  <a:pt x="168" y="657"/>
                </a:cubicBezTo>
                <a:cubicBezTo>
                  <a:pt x="192" y="699"/>
                  <a:pt x="224" y="736"/>
                  <a:pt x="261" y="766"/>
                </a:cubicBezTo>
                <a:cubicBezTo>
                  <a:pt x="202" y="943"/>
                  <a:pt x="202" y="943"/>
                  <a:pt x="202" y="943"/>
                </a:cubicBezTo>
                <a:cubicBezTo>
                  <a:pt x="371" y="826"/>
                  <a:pt x="371" y="826"/>
                  <a:pt x="371" y="826"/>
                </a:cubicBezTo>
                <a:cubicBezTo>
                  <a:pt x="371" y="826"/>
                  <a:pt x="371" y="826"/>
                  <a:pt x="371" y="826"/>
                </a:cubicBezTo>
                <a:cubicBezTo>
                  <a:pt x="410" y="839"/>
                  <a:pt x="451" y="846"/>
                  <a:pt x="494" y="846"/>
                </a:cubicBezTo>
                <a:cubicBezTo>
                  <a:pt x="496" y="846"/>
                  <a:pt x="499" y="846"/>
                  <a:pt x="501" y="846"/>
                </a:cubicBezTo>
                <a:cubicBezTo>
                  <a:pt x="574" y="972"/>
                  <a:pt x="574" y="972"/>
                  <a:pt x="574" y="972"/>
                </a:cubicBezTo>
                <a:cubicBezTo>
                  <a:pt x="615" y="826"/>
                  <a:pt x="615" y="826"/>
                  <a:pt x="615" y="826"/>
                </a:cubicBezTo>
                <a:cubicBezTo>
                  <a:pt x="656" y="811"/>
                  <a:pt x="695" y="790"/>
                  <a:pt x="728" y="763"/>
                </a:cubicBezTo>
                <a:cubicBezTo>
                  <a:pt x="881" y="807"/>
                  <a:pt x="881" y="807"/>
                  <a:pt x="881" y="807"/>
                </a:cubicBezTo>
                <a:cubicBezTo>
                  <a:pt x="812" y="668"/>
                  <a:pt x="812" y="668"/>
                  <a:pt x="812" y="668"/>
                </a:cubicBezTo>
                <a:close/>
                <a:moveTo>
                  <a:pt x="750" y="390"/>
                </a:moveTo>
                <a:cubicBezTo>
                  <a:pt x="766" y="390"/>
                  <a:pt x="779" y="403"/>
                  <a:pt x="779" y="419"/>
                </a:cubicBezTo>
                <a:cubicBezTo>
                  <a:pt x="779" y="435"/>
                  <a:pt x="766" y="448"/>
                  <a:pt x="750" y="448"/>
                </a:cubicBezTo>
                <a:cubicBezTo>
                  <a:pt x="734" y="448"/>
                  <a:pt x="721" y="435"/>
                  <a:pt x="721" y="419"/>
                </a:cubicBezTo>
                <a:cubicBezTo>
                  <a:pt x="721" y="403"/>
                  <a:pt x="734" y="390"/>
                  <a:pt x="750" y="390"/>
                </a:cubicBezTo>
                <a:close/>
                <a:moveTo>
                  <a:pt x="618" y="390"/>
                </a:moveTo>
                <a:cubicBezTo>
                  <a:pt x="634" y="390"/>
                  <a:pt x="647" y="403"/>
                  <a:pt x="647" y="419"/>
                </a:cubicBezTo>
                <a:cubicBezTo>
                  <a:pt x="647" y="435"/>
                  <a:pt x="634" y="448"/>
                  <a:pt x="618" y="448"/>
                </a:cubicBezTo>
                <a:cubicBezTo>
                  <a:pt x="602" y="448"/>
                  <a:pt x="589" y="435"/>
                  <a:pt x="589" y="419"/>
                </a:cubicBezTo>
                <a:cubicBezTo>
                  <a:pt x="589" y="403"/>
                  <a:pt x="602" y="390"/>
                  <a:pt x="618" y="390"/>
                </a:cubicBezTo>
                <a:close/>
                <a:moveTo>
                  <a:pt x="486" y="390"/>
                </a:moveTo>
                <a:cubicBezTo>
                  <a:pt x="502" y="390"/>
                  <a:pt x="515" y="403"/>
                  <a:pt x="515" y="419"/>
                </a:cubicBezTo>
                <a:cubicBezTo>
                  <a:pt x="515" y="435"/>
                  <a:pt x="502" y="448"/>
                  <a:pt x="486" y="448"/>
                </a:cubicBezTo>
                <a:cubicBezTo>
                  <a:pt x="470" y="448"/>
                  <a:pt x="457" y="435"/>
                  <a:pt x="457" y="419"/>
                </a:cubicBezTo>
                <a:cubicBezTo>
                  <a:pt x="457" y="403"/>
                  <a:pt x="470" y="390"/>
                  <a:pt x="486" y="390"/>
                </a:cubicBezTo>
                <a:close/>
                <a:moveTo>
                  <a:pt x="354" y="390"/>
                </a:moveTo>
                <a:cubicBezTo>
                  <a:pt x="370" y="390"/>
                  <a:pt x="383" y="403"/>
                  <a:pt x="383" y="419"/>
                </a:cubicBezTo>
                <a:cubicBezTo>
                  <a:pt x="383" y="435"/>
                  <a:pt x="370" y="448"/>
                  <a:pt x="354" y="448"/>
                </a:cubicBezTo>
                <a:cubicBezTo>
                  <a:pt x="338" y="448"/>
                  <a:pt x="325" y="435"/>
                  <a:pt x="325" y="419"/>
                </a:cubicBezTo>
                <a:cubicBezTo>
                  <a:pt x="325" y="403"/>
                  <a:pt x="338" y="390"/>
                  <a:pt x="354" y="390"/>
                </a:cubicBezTo>
                <a:close/>
                <a:moveTo>
                  <a:pt x="222" y="390"/>
                </a:moveTo>
                <a:cubicBezTo>
                  <a:pt x="238" y="390"/>
                  <a:pt x="251" y="403"/>
                  <a:pt x="251" y="419"/>
                </a:cubicBezTo>
                <a:cubicBezTo>
                  <a:pt x="251" y="435"/>
                  <a:pt x="238" y="448"/>
                  <a:pt x="222" y="448"/>
                </a:cubicBezTo>
                <a:cubicBezTo>
                  <a:pt x="206" y="448"/>
                  <a:pt x="193" y="435"/>
                  <a:pt x="193" y="419"/>
                </a:cubicBezTo>
                <a:cubicBezTo>
                  <a:pt x="193" y="403"/>
                  <a:pt x="206" y="390"/>
                  <a:pt x="222" y="390"/>
                </a:cubicBezTo>
                <a:close/>
                <a:moveTo>
                  <a:pt x="222" y="573"/>
                </a:moveTo>
                <a:cubicBezTo>
                  <a:pt x="206" y="573"/>
                  <a:pt x="193" y="560"/>
                  <a:pt x="193" y="544"/>
                </a:cubicBezTo>
                <a:cubicBezTo>
                  <a:pt x="193" y="528"/>
                  <a:pt x="206" y="515"/>
                  <a:pt x="222" y="515"/>
                </a:cubicBezTo>
                <a:cubicBezTo>
                  <a:pt x="238" y="515"/>
                  <a:pt x="251" y="528"/>
                  <a:pt x="251" y="544"/>
                </a:cubicBezTo>
                <a:cubicBezTo>
                  <a:pt x="251" y="560"/>
                  <a:pt x="238" y="573"/>
                  <a:pt x="222" y="573"/>
                </a:cubicBezTo>
                <a:close/>
                <a:moveTo>
                  <a:pt x="354" y="573"/>
                </a:moveTo>
                <a:cubicBezTo>
                  <a:pt x="338" y="573"/>
                  <a:pt x="325" y="560"/>
                  <a:pt x="325" y="544"/>
                </a:cubicBezTo>
                <a:cubicBezTo>
                  <a:pt x="325" y="528"/>
                  <a:pt x="338" y="515"/>
                  <a:pt x="354" y="515"/>
                </a:cubicBezTo>
                <a:cubicBezTo>
                  <a:pt x="370" y="515"/>
                  <a:pt x="383" y="528"/>
                  <a:pt x="383" y="544"/>
                </a:cubicBezTo>
                <a:cubicBezTo>
                  <a:pt x="383" y="560"/>
                  <a:pt x="370" y="573"/>
                  <a:pt x="354" y="573"/>
                </a:cubicBezTo>
                <a:close/>
                <a:moveTo>
                  <a:pt x="486" y="573"/>
                </a:moveTo>
                <a:cubicBezTo>
                  <a:pt x="470" y="573"/>
                  <a:pt x="457" y="560"/>
                  <a:pt x="457" y="544"/>
                </a:cubicBezTo>
                <a:cubicBezTo>
                  <a:pt x="457" y="528"/>
                  <a:pt x="470" y="515"/>
                  <a:pt x="486" y="515"/>
                </a:cubicBezTo>
                <a:cubicBezTo>
                  <a:pt x="502" y="515"/>
                  <a:pt x="515" y="528"/>
                  <a:pt x="515" y="544"/>
                </a:cubicBezTo>
                <a:cubicBezTo>
                  <a:pt x="515" y="560"/>
                  <a:pt x="502" y="573"/>
                  <a:pt x="486" y="573"/>
                </a:cubicBezTo>
                <a:close/>
                <a:moveTo>
                  <a:pt x="159" y="493"/>
                </a:moveTo>
                <a:cubicBezTo>
                  <a:pt x="154" y="493"/>
                  <a:pt x="150" y="490"/>
                  <a:pt x="150" y="485"/>
                </a:cubicBezTo>
                <a:cubicBezTo>
                  <a:pt x="150" y="480"/>
                  <a:pt x="154" y="476"/>
                  <a:pt x="159" y="476"/>
                </a:cubicBezTo>
                <a:cubicBezTo>
                  <a:pt x="814" y="476"/>
                  <a:pt x="814" y="476"/>
                  <a:pt x="814" y="476"/>
                </a:cubicBezTo>
                <a:cubicBezTo>
                  <a:pt x="818" y="476"/>
                  <a:pt x="822" y="480"/>
                  <a:pt x="822" y="485"/>
                </a:cubicBezTo>
                <a:cubicBezTo>
                  <a:pt x="822" y="490"/>
                  <a:pt x="818" y="493"/>
                  <a:pt x="814" y="493"/>
                </a:cubicBezTo>
                <a:lnTo>
                  <a:pt x="159" y="493"/>
                </a:lnTo>
                <a:close/>
                <a:moveTo>
                  <a:pt x="618" y="573"/>
                </a:moveTo>
                <a:cubicBezTo>
                  <a:pt x="602" y="573"/>
                  <a:pt x="589" y="560"/>
                  <a:pt x="589" y="544"/>
                </a:cubicBezTo>
                <a:cubicBezTo>
                  <a:pt x="589" y="528"/>
                  <a:pt x="602" y="515"/>
                  <a:pt x="618" y="515"/>
                </a:cubicBezTo>
                <a:cubicBezTo>
                  <a:pt x="634" y="515"/>
                  <a:pt x="647" y="528"/>
                  <a:pt x="647" y="544"/>
                </a:cubicBezTo>
                <a:cubicBezTo>
                  <a:pt x="647" y="560"/>
                  <a:pt x="634" y="573"/>
                  <a:pt x="618" y="573"/>
                </a:cubicBezTo>
                <a:close/>
                <a:moveTo>
                  <a:pt x="750" y="573"/>
                </a:moveTo>
                <a:cubicBezTo>
                  <a:pt x="734" y="573"/>
                  <a:pt x="721" y="560"/>
                  <a:pt x="721" y="544"/>
                </a:cubicBezTo>
                <a:cubicBezTo>
                  <a:pt x="721" y="528"/>
                  <a:pt x="734" y="515"/>
                  <a:pt x="750" y="515"/>
                </a:cubicBezTo>
                <a:cubicBezTo>
                  <a:pt x="766" y="515"/>
                  <a:pt x="779" y="528"/>
                  <a:pt x="779" y="544"/>
                </a:cubicBezTo>
                <a:cubicBezTo>
                  <a:pt x="779" y="560"/>
                  <a:pt x="766" y="573"/>
                  <a:pt x="750" y="573"/>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solidFill>
                <a:srgbClr val="FF0000"/>
              </a:solidFill>
              <a:latin typeface="CiscoSans ExtraLight" panose="020B0303020201020303" pitchFamily="34" charset="0"/>
            </a:endParaRPr>
          </a:p>
        </p:txBody>
      </p:sp>
      <p:sp>
        <p:nvSpPr>
          <p:cNvPr id="603" name="Freeform 20"/>
          <p:cNvSpPr>
            <a:spLocks noChangeAspect="1"/>
          </p:cNvSpPr>
          <p:nvPr/>
        </p:nvSpPr>
        <p:spPr bwMode="auto">
          <a:xfrm>
            <a:off x="8320724" y="2550060"/>
            <a:ext cx="691782" cy="612636"/>
          </a:xfrm>
          <a:custGeom>
            <a:avLst/>
            <a:gdLst/>
            <a:ahLst/>
            <a:cxnLst>
              <a:cxn ang="0">
                <a:pos x="92" y="144"/>
              </a:cxn>
              <a:cxn ang="0">
                <a:pos x="135" y="169"/>
              </a:cxn>
              <a:cxn ang="0">
                <a:pos x="167" y="158"/>
              </a:cxn>
              <a:cxn ang="0">
                <a:pos x="143" y="165"/>
              </a:cxn>
              <a:cxn ang="0">
                <a:pos x="103" y="126"/>
              </a:cxn>
              <a:cxn ang="0">
                <a:pos x="143" y="86"/>
              </a:cxn>
              <a:cxn ang="0">
                <a:pos x="183" y="126"/>
              </a:cxn>
              <a:cxn ang="0">
                <a:pos x="182" y="135"/>
              </a:cxn>
              <a:cxn ang="0">
                <a:pos x="184" y="120"/>
              </a:cxn>
              <a:cxn ang="0">
                <a:pos x="135" y="71"/>
              </a:cxn>
              <a:cxn ang="0">
                <a:pos x="135" y="71"/>
              </a:cxn>
              <a:cxn ang="0">
                <a:pos x="119" y="6"/>
              </a:cxn>
              <a:cxn ang="0">
                <a:pos x="105" y="0"/>
              </a:cxn>
              <a:cxn ang="0">
                <a:pos x="114" y="4"/>
              </a:cxn>
              <a:cxn ang="0">
                <a:pos x="125" y="59"/>
              </a:cxn>
              <a:cxn ang="0">
                <a:pos x="70" y="71"/>
              </a:cxn>
              <a:cxn ang="0">
                <a:pos x="58" y="15"/>
              </a:cxn>
              <a:cxn ang="0">
                <a:pos x="78" y="0"/>
              </a:cxn>
              <a:cxn ang="0">
                <a:pos x="51" y="20"/>
              </a:cxn>
              <a:cxn ang="0">
                <a:pos x="49" y="71"/>
              </a:cxn>
              <a:cxn ang="0">
                <a:pos x="0" y="120"/>
              </a:cxn>
              <a:cxn ang="0">
                <a:pos x="2" y="135"/>
              </a:cxn>
              <a:cxn ang="0">
                <a:pos x="1" y="126"/>
              </a:cxn>
              <a:cxn ang="0">
                <a:pos x="41" y="86"/>
              </a:cxn>
              <a:cxn ang="0">
                <a:pos x="81" y="126"/>
              </a:cxn>
              <a:cxn ang="0">
                <a:pos x="41" y="165"/>
              </a:cxn>
              <a:cxn ang="0">
                <a:pos x="17" y="158"/>
              </a:cxn>
              <a:cxn ang="0">
                <a:pos x="49" y="169"/>
              </a:cxn>
              <a:cxn ang="0">
                <a:pos x="92" y="144"/>
              </a:cxn>
            </a:cxnLst>
            <a:rect l="0" t="0" r="r" b="b"/>
            <a:pathLst>
              <a:path w="184" h="169">
                <a:moveTo>
                  <a:pt x="92" y="144"/>
                </a:moveTo>
                <a:cubicBezTo>
                  <a:pt x="100" y="159"/>
                  <a:pt x="117" y="169"/>
                  <a:pt x="135" y="169"/>
                </a:cubicBezTo>
                <a:cubicBezTo>
                  <a:pt x="147" y="169"/>
                  <a:pt x="158" y="165"/>
                  <a:pt x="167" y="158"/>
                </a:cubicBezTo>
                <a:cubicBezTo>
                  <a:pt x="160" y="163"/>
                  <a:pt x="152" y="165"/>
                  <a:pt x="143" y="165"/>
                </a:cubicBezTo>
                <a:cubicBezTo>
                  <a:pt x="121" y="165"/>
                  <a:pt x="103" y="148"/>
                  <a:pt x="103" y="126"/>
                </a:cubicBezTo>
                <a:cubicBezTo>
                  <a:pt x="103" y="103"/>
                  <a:pt x="121" y="86"/>
                  <a:pt x="143" y="86"/>
                </a:cubicBezTo>
                <a:cubicBezTo>
                  <a:pt x="165" y="86"/>
                  <a:pt x="183" y="103"/>
                  <a:pt x="183" y="126"/>
                </a:cubicBezTo>
                <a:cubicBezTo>
                  <a:pt x="183" y="129"/>
                  <a:pt x="183" y="132"/>
                  <a:pt x="182" y="135"/>
                </a:cubicBezTo>
                <a:cubicBezTo>
                  <a:pt x="184" y="130"/>
                  <a:pt x="184" y="125"/>
                  <a:pt x="184" y="120"/>
                </a:cubicBezTo>
                <a:cubicBezTo>
                  <a:pt x="184" y="93"/>
                  <a:pt x="162" y="71"/>
                  <a:pt x="135" y="71"/>
                </a:cubicBezTo>
                <a:cubicBezTo>
                  <a:pt x="135" y="71"/>
                  <a:pt x="135" y="71"/>
                  <a:pt x="135" y="71"/>
                </a:cubicBezTo>
                <a:cubicBezTo>
                  <a:pt x="147" y="49"/>
                  <a:pt x="141" y="20"/>
                  <a:pt x="119" y="6"/>
                </a:cubicBezTo>
                <a:cubicBezTo>
                  <a:pt x="114" y="3"/>
                  <a:pt x="110" y="1"/>
                  <a:pt x="105" y="0"/>
                </a:cubicBezTo>
                <a:cubicBezTo>
                  <a:pt x="108" y="1"/>
                  <a:pt x="111" y="2"/>
                  <a:pt x="114" y="4"/>
                </a:cubicBezTo>
                <a:cubicBezTo>
                  <a:pt x="132" y="16"/>
                  <a:pt x="137" y="41"/>
                  <a:pt x="125" y="59"/>
                </a:cubicBezTo>
                <a:cubicBezTo>
                  <a:pt x="113" y="78"/>
                  <a:pt x="88" y="83"/>
                  <a:pt x="70" y="71"/>
                </a:cubicBezTo>
                <a:cubicBezTo>
                  <a:pt x="52" y="59"/>
                  <a:pt x="46" y="34"/>
                  <a:pt x="58" y="15"/>
                </a:cubicBezTo>
                <a:cubicBezTo>
                  <a:pt x="63" y="8"/>
                  <a:pt x="70" y="3"/>
                  <a:pt x="78" y="0"/>
                </a:cubicBezTo>
                <a:cubicBezTo>
                  <a:pt x="67" y="3"/>
                  <a:pt x="57" y="10"/>
                  <a:pt x="51" y="20"/>
                </a:cubicBezTo>
                <a:cubicBezTo>
                  <a:pt x="40" y="36"/>
                  <a:pt x="40" y="55"/>
                  <a:pt x="49" y="71"/>
                </a:cubicBezTo>
                <a:cubicBezTo>
                  <a:pt x="22" y="71"/>
                  <a:pt x="0" y="93"/>
                  <a:pt x="0" y="120"/>
                </a:cubicBezTo>
                <a:cubicBezTo>
                  <a:pt x="0" y="125"/>
                  <a:pt x="0" y="130"/>
                  <a:pt x="2" y="135"/>
                </a:cubicBezTo>
                <a:cubicBezTo>
                  <a:pt x="1" y="132"/>
                  <a:pt x="1" y="129"/>
                  <a:pt x="1" y="126"/>
                </a:cubicBezTo>
                <a:cubicBezTo>
                  <a:pt x="1" y="103"/>
                  <a:pt x="19" y="86"/>
                  <a:pt x="41" y="86"/>
                </a:cubicBezTo>
                <a:cubicBezTo>
                  <a:pt x="63" y="86"/>
                  <a:pt x="81" y="103"/>
                  <a:pt x="81" y="126"/>
                </a:cubicBezTo>
                <a:cubicBezTo>
                  <a:pt x="81" y="148"/>
                  <a:pt x="63" y="165"/>
                  <a:pt x="41" y="165"/>
                </a:cubicBezTo>
                <a:cubicBezTo>
                  <a:pt x="32" y="165"/>
                  <a:pt x="24" y="163"/>
                  <a:pt x="17" y="158"/>
                </a:cubicBezTo>
                <a:cubicBezTo>
                  <a:pt x="26" y="165"/>
                  <a:pt x="37" y="169"/>
                  <a:pt x="49" y="169"/>
                </a:cubicBezTo>
                <a:cubicBezTo>
                  <a:pt x="67" y="169"/>
                  <a:pt x="84" y="159"/>
                  <a:pt x="92" y="144"/>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latin typeface="CiscoSans ExtraLight" panose="020B0303020201020303" pitchFamily="34" charset="0"/>
            </a:endParaRPr>
          </a:p>
        </p:txBody>
      </p:sp>
      <p:sp>
        <p:nvSpPr>
          <p:cNvPr id="604" name="malware 2"/>
          <p:cNvSpPr>
            <a:spLocks noChangeAspect="1" noEditPoints="1"/>
          </p:cNvSpPr>
          <p:nvPr/>
        </p:nvSpPr>
        <p:spPr bwMode="auto">
          <a:xfrm>
            <a:off x="8365692" y="1854824"/>
            <a:ext cx="598955" cy="598381"/>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BE1E2D"/>
          </a:solidFill>
          <a:ln>
            <a:noFill/>
          </a:ln>
        </p:spPr>
        <p:txBody>
          <a:bodyPr vert="horz" wrap="square" lIns="91416" tIns="45708" rIns="91416" bIns="45708" numCol="1" anchor="t" anchorCtr="0" compatLnSpc="1">
            <a:prstTxWarp prst="textNoShape">
              <a:avLst/>
            </a:prstTxWarp>
          </a:bodyPr>
          <a:lstStyle/>
          <a:p>
            <a:pPr defTabSz="914400" fontAlgn="auto">
              <a:spcBef>
                <a:spcPts val="0"/>
              </a:spcBef>
              <a:spcAft>
                <a:spcPts val="0"/>
              </a:spcAft>
            </a:pPr>
            <a:endParaRPr lang="en-US" sz="1300" dirty="0">
              <a:solidFill>
                <a:srgbClr val="FF0000"/>
              </a:solidFill>
              <a:latin typeface="CiscoSans ExtraLight" panose="020B0303020201020303" pitchFamily="34" charset="0"/>
              <a:ea typeface="+mn-ea"/>
              <a:cs typeface="+mn-cs"/>
            </a:endParaRPr>
          </a:p>
        </p:txBody>
      </p:sp>
      <p:sp>
        <p:nvSpPr>
          <p:cNvPr id="620" name="Freeform 22"/>
          <p:cNvSpPr>
            <a:spLocks noChangeAspect="1" noEditPoints="1"/>
          </p:cNvSpPr>
          <p:nvPr/>
        </p:nvSpPr>
        <p:spPr bwMode="auto">
          <a:xfrm>
            <a:off x="5640153" y="2542181"/>
            <a:ext cx="515079" cy="612636"/>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BE1E2D"/>
          </a:solidFill>
          <a:ln w="9525">
            <a:noFill/>
            <a:round/>
            <a:headEnd/>
            <a:tailEnd/>
          </a:ln>
        </p:spPr>
        <p:txBody>
          <a:bodyPr vert="horz" wrap="square" lIns="68589" tIns="34295" rIns="68589" bIns="34295" numCol="1" anchor="t" anchorCtr="0" compatLnSpc="1">
            <a:prstTxWarp prst="textNoShape">
              <a:avLst/>
            </a:prstTxWarp>
          </a:bodyPr>
          <a:lstStyle/>
          <a:p>
            <a:endParaRPr lang="en-US" dirty="0">
              <a:latin typeface="CiscoSans ExtraLight" panose="020B0303020201020303" pitchFamily="34" charset="0"/>
            </a:endParaRPr>
          </a:p>
        </p:txBody>
      </p:sp>
      <p:sp>
        <p:nvSpPr>
          <p:cNvPr id="622" name="Freeform 8"/>
          <p:cNvSpPr>
            <a:spLocks noChangeAspect="1" noEditPoints="1"/>
          </p:cNvSpPr>
          <p:nvPr/>
        </p:nvSpPr>
        <p:spPr bwMode="auto">
          <a:xfrm>
            <a:off x="5576952" y="1845367"/>
            <a:ext cx="645546" cy="612636"/>
          </a:xfrm>
          <a:custGeom>
            <a:avLst/>
            <a:gdLst/>
            <a:ahLst/>
            <a:cxnLst>
              <a:cxn ang="0">
                <a:pos x="862" y="537"/>
              </a:cxn>
              <a:cxn ang="0">
                <a:pos x="865" y="436"/>
              </a:cxn>
              <a:cxn ang="0">
                <a:pos x="880" y="166"/>
              </a:cxn>
              <a:cxn ang="0">
                <a:pos x="607" y="116"/>
              </a:cxn>
              <a:cxn ang="0">
                <a:pos x="513" y="98"/>
              </a:cxn>
              <a:cxn ang="0">
                <a:pos x="493" y="98"/>
              </a:cxn>
              <a:cxn ang="0">
                <a:pos x="235" y="32"/>
              </a:cxn>
              <a:cxn ang="0">
                <a:pos x="157" y="307"/>
              </a:cxn>
              <a:cxn ang="0">
                <a:pos x="0" y="307"/>
              </a:cxn>
              <a:cxn ang="0">
                <a:pos x="119" y="472"/>
              </a:cxn>
              <a:cxn ang="0">
                <a:pos x="2" y="653"/>
              </a:cxn>
              <a:cxn ang="0">
                <a:pos x="261" y="766"/>
              </a:cxn>
              <a:cxn ang="0">
                <a:pos x="371" y="826"/>
              </a:cxn>
              <a:cxn ang="0">
                <a:pos x="494" y="846"/>
              </a:cxn>
              <a:cxn ang="0">
                <a:pos x="574" y="972"/>
              </a:cxn>
              <a:cxn ang="0">
                <a:pos x="728" y="763"/>
              </a:cxn>
              <a:cxn ang="0">
                <a:pos x="812" y="668"/>
              </a:cxn>
              <a:cxn ang="0">
                <a:pos x="779" y="419"/>
              </a:cxn>
              <a:cxn ang="0">
                <a:pos x="721" y="419"/>
              </a:cxn>
              <a:cxn ang="0">
                <a:pos x="618" y="390"/>
              </a:cxn>
              <a:cxn ang="0">
                <a:pos x="618" y="448"/>
              </a:cxn>
              <a:cxn ang="0">
                <a:pos x="618" y="390"/>
              </a:cxn>
              <a:cxn ang="0">
                <a:pos x="515" y="419"/>
              </a:cxn>
              <a:cxn ang="0">
                <a:pos x="457" y="419"/>
              </a:cxn>
              <a:cxn ang="0">
                <a:pos x="354" y="390"/>
              </a:cxn>
              <a:cxn ang="0">
                <a:pos x="354" y="448"/>
              </a:cxn>
              <a:cxn ang="0">
                <a:pos x="354" y="390"/>
              </a:cxn>
              <a:cxn ang="0">
                <a:pos x="251" y="419"/>
              </a:cxn>
              <a:cxn ang="0">
                <a:pos x="193" y="419"/>
              </a:cxn>
              <a:cxn ang="0">
                <a:pos x="222" y="573"/>
              </a:cxn>
              <a:cxn ang="0">
                <a:pos x="222" y="515"/>
              </a:cxn>
              <a:cxn ang="0">
                <a:pos x="222" y="573"/>
              </a:cxn>
              <a:cxn ang="0">
                <a:pos x="325" y="544"/>
              </a:cxn>
              <a:cxn ang="0">
                <a:pos x="383" y="544"/>
              </a:cxn>
              <a:cxn ang="0">
                <a:pos x="486" y="573"/>
              </a:cxn>
              <a:cxn ang="0">
                <a:pos x="486" y="515"/>
              </a:cxn>
              <a:cxn ang="0">
                <a:pos x="486" y="573"/>
              </a:cxn>
              <a:cxn ang="0">
                <a:pos x="150" y="485"/>
              </a:cxn>
              <a:cxn ang="0">
                <a:pos x="814" y="476"/>
              </a:cxn>
              <a:cxn ang="0">
                <a:pos x="814" y="493"/>
              </a:cxn>
              <a:cxn ang="0">
                <a:pos x="618" y="573"/>
              </a:cxn>
              <a:cxn ang="0">
                <a:pos x="618" y="515"/>
              </a:cxn>
              <a:cxn ang="0">
                <a:pos x="618" y="573"/>
              </a:cxn>
              <a:cxn ang="0">
                <a:pos x="721" y="544"/>
              </a:cxn>
              <a:cxn ang="0">
                <a:pos x="779" y="544"/>
              </a:cxn>
            </a:cxnLst>
            <a:rect l="0" t="0" r="r" b="b"/>
            <a:pathLst>
              <a:path w="992" h="972">
                <a:moveTo>
                  <a:pt x="812" y="668"/>
                </a:moveTo>
                <a:cubicBezTo>
                  <a:pt x="836" y="628"/>
                  <a:pt x="853" y="584"/>
                  <a:pt x="862" y="537"/>
                </a:cubicBezTo>
                <a:cubicBezTo>
                  <a:pt x="992" y="487"/>
                  <a:pt x="992" y="487"/>
                  <a:pt x="992" y="487"/>
                </a:cubicBezTo>
                <a:cubicBezTo>
                  <a:pt x="865" y="436"/>
                  <a:pt x="865" y="436"/>
                  <a:pt x="865" y="436"/>
                </a:cubicBezTo>
                <a:cubicBezTo>
                  <a:pt x="860" y="379"/>
                  <a:pt x="841" y="325"/>
                  <a:pt x="813" y="278"/>
                </a:cubicBezTo>
                <a:cubicBezTo>
                  <a:pt x="880" y="166"/>
                  <a:pt x="880" y="166"/>
                  <a:pt x="880" y="166"/>
                </a:cubicBezTo>
                <a:cubicBezTo>
                  <a:pt x="755" y="205"/>
                  <a:pt x="755" y="205"/>
                  <a:pt x="755" y="205"/>
                </a:cubicBezTo>
                <a:cubicBezTo>
                  <a:pt x="714" y="165"/>
                  <a:pt x="664" y="134"/>
                  <a:pt x="607" y="116"/>
                </a:cubicBezTo>
                <a:cubicBezTo>
                  <a:pt x="598" y="0"/>
                  <a:pt x="598" y="0"/>
                  <a:pt x="598" y="0"/>
                </a:cubicBezTo>
                <a:cubicBezTo>
                  <a:pt x="513" y="98"/>
                  <a:pt x="513" y="98"/>
                  <a:pt x="513" y="98"/>
                </a:cubicBezTo>
                <a:cubicBezTo>
                  <a:pt x="513" y="98"/>
                  <a:pt x="513" y="98"/>
                  <a:pt x="513" y="98"/>
                </a:cubicBezTo>
                <a:cubicBezTo>
                  <a:pt x="506" y="98"/>
                  <a:pt x="499" y="98"/>
                  <a:pt x="493" y="98"/>
                </a:cubicBezTo>
                <a:cubicBezTo>
                  <a:pt x="438" y="98"/>
                  <a:pt x="386" y="110"/>
                  <a:pt x="339" y="131"/>
                </a:cubicBezTo>
                <a:cubicBezTo>
                  <a:pt x="235" y="32"/>
                  <a:pt x="235" y="32"/>
                  <a:pt x="235" y="32"/>
                </a:cubicBezTo>
                <a:cubicBezTo>
                  <a:pt x="263" y="177"/>
                  <a:pt x="263" y="177"/>
                  <a:pt x="263" y="177"/>
                </a:cubicBezTo>
                <a:cubicBezTo>
                  <a:pt x="219" y="212"/>
                  <a:pt x="182" y="256"/>
                  <a:pt x="157" y="307"/>
                </a:cubicBezTo>
                <a:cubicBezTo>
                  <a:pt x="157" y="307"/>
                  <a:pt x="157" y="307"/>
                  <a:pt x="157" y="307"/>
                </a:cubicBezTo>
                <a:cubicBezTo>
                  <a:pt x="0" y="307"/>
                  <a:pt x="0" y="307"/>
                  <a:pt x="0" y="307"/>
                </a:cubicBezTo>
                <a:cubicBezTo>
                  <a:pt x="126" y="402"/>
                  <a:pt x="126" y="402"/>
                  <a:pt x="126" y="402"/>
                </a:cubicBezTo>
                <a:cubicBezTo>
                  <a:pt x="121" y="425"/>
                  <a:pt x="119" y="448"/>
                  <a:pt x="119" y="472"/>
                </a:cubicBezTo>
                <a:cubicBezTo>
                  <a:pt x="119" y="502"/>
                  <a:pt x="123" y="532"/>
                  <a:pt x="129" y="560"/>
                </a:cubicBezTo>
                <a:cubicBezTo>
                  <a:pt x="2" y="653"/>
                  <a:pt x="2" y="653"/>
                  <a:pt x="2" y="653"/>
                </a:cubicBezTo>
                <a:cubicBezTo>
                  <a:pt x="168" y="657"/>
                  <a:pt x="168" y="657"/>
                  <a:pt x="168" y="657"/>
                </a:cubicBezTo>
                <a:cubicBezTo>
                  <a:pt x="192" y="699"/>
                  <a:pt x="224" y="736"/>
                  <a:pt x="261" y="766"/>
                </a:cubicBezTo>
                <a:cubicBezTo>
                  <a:pt x="202" y="943"/>
                  <a:pt x="202" y="943"/>
                  <a:pt x="202" y="943"/>
                </a:cubicBezTo>
                <a:cubicBezTo>
                  <a:pt x="371" y="826"/>
                  <a:pt x="371" y="826"/>
                  <a:pt x="371" y="826"/>
                </a:cubicBezTo>
                <a:cubicBezTo>
                  <a:pt x="371" y="826"/>
                  <a:pt x="371" y="826"/>
                  <a:pt x="371" y="826"/>
                </a:cubicBezTo>
                <a:cubicBezTo>
                  <a:pt x="410" y="839"/>
                  <a:pt x="451" y="846"/>
                  <a:pt x="494" y="846"/>
                </a:cubicBezTo>
                <a:cubicBezTo>
                  <a:pt x="496" y="846"/>
                  <a:pt x="499" y="846"/>
                  <a:pt x="501" y="846"/>
                </a:cubicBezTo>
                <a:cubicBezTo>
                  <a:pt x="574" y="972"/>
                  <a:pt x="574" y="972"/>
                  <a:pt x="574" y="972"/>
                </a:cubicBezTo>
                <a:cubicBezTo>
                  <a:pt x="615" y="826"/>
                  <a:pt x="615" y="826"/>
                  <a:pt x="615" y="826"/>
                </a:cubicBezTo>
                <a:cubicBezTo>
                  <a:pt x="656" y="811"/>
                  <a:pt x="695" y="790"/>
                  <a:pt x="728" y="763"/>
                </a:cubicBezTo>
                <a:cubicBezTo>
                  <a:pt x="881" y="807"/>
                  <a:pt x="881" y="807"/>
                  <a:pt x="881" y="807"/>
                </a:cubicBezTo>
                <a:cubicBezTo>
                  <a:pt x="812" y="668"/>
                  <a:pt x="812" y="668"/>
                  <a:pt x="812" y="668"/>
                </a:cubicBezTo>
                <a:close/>
                <a:moveTo>
                  <a:pt x="750" y="390"/>
                </a:moveTo>
                <a:cubicBezTo>
                  <a:pt x="766" y="390"/>
                  <a:pt x="779" y="403"/>
                  <a:pt x="779" y="419"/>
                </a:cubicBezTo>
                <a:cubicBezTo>
                  <a:pt x="779" y="435"/>
                  <a:pt x="766" y="448"/>
                  <a:pt x="750" y="448"/>
                </a:cubicBezTo>
                <a:cubicBezTo>
                  <a:pt x="734" y="448"/>
                  <a:pt x="721" y="435"/>
                  <a:pt x="721" y="419"/>
                </a:cubicBezTo>
                <a:cubicBezTo>
                  <a:pt x="721" y="403"/>
                  <a:pt x="734" y="390"/>
                  <a:pt x="750" y="390"/>
                </a:cubicBezTo>
                <a:close/>
                <a:moveTo>
                  <a:pt x="618" y="390"/>
                </a:moveTo>
                <a:cubicBezTo>
                  <a:pt x="634" y="390"/>
                  <a:pt x="647" y="403"/>
                  <a:pt x="647" y="419"/>
                </a:cubicBezTo>
                <a:cubicBezTo>
                  <a:pt x="647" y="435"/>
                  <a:pt x="634" y="448"/>
                  <a:pt x="618" y="448"/>
                </a:cubicBezTo>
                <a:cubicBezTo>
                  <a:pt x="602" y="448"/>
                  <a:pt x="589" y="435"/>
                  <a:pt x="589" y="419"/>
                </a:cubicBezTo>
                <a:cubicBezTo>
                  <a:pt x="589" y="403"/>
                  <a:pt x="602" y="390"/>
                  <a:pt x="618" y="390"/>
                </a:cubicBezTo>
                <a:close/>
                <a:moveTo>
                  <a:pt x="486" y="390"/>
                </a:moveTo>
                <a:cubicBezTo>
                  <a:pt x="502" y="390"/>
                  <a:pt x="515" y="403"/>
                  <a:pt x="515" y="419"/>
                </a:cubicBezTo>
                <a:cubicBezTo>
                  <a:pt x="515" y="435"/>
                  <a:pt x="502" y="448"/>
                  <a:pt x="486" y="448"/>
                </a:cubicBezTo>
                <a:cubicBezTo>
                  <a:pt x="470" y="448"/>
                  <a:pt x="457" y="435"/>
                  <a:pt x="457" y="419"/>
                </a:cubicBezTo>
                <a:cubicBezTo>
                  <a:pt x="457" y="403"/>
                  <a:pt x="470" y="390"/>
                  <a:pt x="486" y="390"/>
                </a:cubicBezTo>
                <a:close/>
                <a:moveTo>
                  <a:pt x="354" y="390"/>
                </a:moveTo>
                <a:cubicBezTo>
                  <a:pt x="370" y="390"/>
                  <a:pt x="383" y="403"/>
                  <a:pt x="383" y="419"/>
                </a:cubicBezTo>
                <a:cubicBezTo>
                  <a:pt x="383" y="435"/>
                  <a:pt x="370" y="448"/>
                  <a:pt x="354" y="448"/>
                </a:cubicBezTo>
                <a:cubicBezTo>
                  <a:pt x="338" y="448"/>
                  <a:pt x="325" y="435"/>
                  <a:pt x="325" y="419"/>
                </a:cubicBezTo>
                <a:cubicBezTo>
                  <a:pt x="325" y="403"/>
                  <a:pt x="338" y="390"/>
                  <a:pt x="354" y="390"/>
                </a:cubicBezTo>
                <a:close/>
                <a:moveTo>
                  <a:pt x="222" y="390"/>
                </a:moveTo>
                <a:cubicBezTo>
                  <a:pt x="238" y="390"/>
                  <a:pt x="251" y="403"/>
                  <a:pt x="251" y="419"/>
                </a:cubicBezTo>
                <a:cubicBezTo>
                  <a:pt x="251" y="435"/>
                  <a:pt x="238" y="448"/>
                  <a:pt x="222" y="448"/>
                </a:cubicBezTo>
                <a:cubicBezTo>
                  <a:pt x="206" y="448"/>
                  <a:pt x="193" y="435"/>
                  <a:pt x="193" y="419"/>
                </a:cubicBezTo>
                <a:cubicBezTo>
                  <a:pt x="193" y="403"/>
                  <a:pt x="206" y="390"/>
                  <a:pt x="222" y="390"/>
                </a:cubicBezTo>
                <a:close/>
                <a:moveTo>
                  <a:pt x="222" y="573"/>
                </a:moveTo>
                <a:cubicBezTo>
                  <a:pt x="206" y="573"/>
                  <a:pt x="193" y="560"/>
                  <a:pt x="193" y="544"/>
                </a:cubicBezTo>
                <a:cubicBezTo>
                  <a:pt x="193" y="528"/>
                  <a:pt x="206" y="515"/>
                  <a:pt x="222" y="515"/>
                </a:cubicBezTo>
                <a:cubicBezTo>
                  <a:pt x="238" y="515"/>
                  <a:pt x="251" y="528"/>
                  <a:pt x="251" y="544"/>
                </a:cubicBezTo>
                <a:cubicBezTo>
                  <a:pt x="251" y="560"/>
                  <a:pt x="238" y="573"/>
                  <a:pt x="222" y="573"/>
                </a:cubicBezTo>
                <a:close/>
                <a:moveTo>
                  <a:pt x="354" y="573"/>
                </a:moveTo>
                <a:cubicBezTo>
                  <a:pt x="338" y="573"/>
                  <a:pt x="325" y="560"/>
                  <a:pt x="325" y="544"/>
                </a:cubicBezTo>
                <a:cubicBezTo>
                  <a:pt x="325" y="528"/>
                  <a:pt x="338" y="515"/>
                  <a:pt x="354" y="515"/>
                </a:cubicBezTo>
                <a:cubicBezTo>
                  <a:pt x="370" y="515"/>
                  <a:pt x="383" y="528"/>
                  <a:pt x="383" y="544"/>
                </a:cubicBezTo>
                <a:cubicBezTo>
                  <a:pt x="383" y="560"/>
                  <a:pt x="370" y="573"/>
                  <a:pt x="354" y="573"/>
                </a:cubicBezTo>
                <a:close/>
                <a:moveTo>
                  <a:pt x="486" y="573"/>
                </a:moveTo>
                <a:cubicBezTo>
                  <a:pt x="470" y="573"/>
                  <a:pt x="457" y="560"/>
                  <a:pt x="457" y="544"/>
                </a:cubicBezTo>
                <a:cubicBezTo>
                  <a:pt x="457" y="528"/>
                  <a:pt x="470" y="515"/>
                  <a:pt x="486" y="515"/>
                </a:cubicBezTo>
                <a:cubicBezTo>
                  <a:pt x="502" y="515"/>
                  <a:pt x="515" y="528"/>
                  <a:pt x="515" y="544"/>
                </a:cubicBezTo>
                <a:cubicBezTo>
                  <a:pt x="515" y="560"/>
                  <a:pt x="502" y="573"/>
                  <a:pt x="486" y="573"/>
                </a:cubicBezTo>
                <a:close/>
                <a:moveTo>
                  <a:pt x="159" y="493"/>
                </a:moveTo>
                <a:cubicBezTo>
                  <a:pt x="154" y="493"/>
                  <a:pt x="150" y="490"/>
                  <a:pt x="150" y="485"/>
                </a:cubicBezTo>
                <a:cubicBezTo>
                  <a:pt x="150" y="480"/>
                  <a:pt x="154" y="476"/>
                  <a:pt x="159" y="476"/>
                </a:cubicBezTo>
                <a:cubicBezTo>
                  <a:pt x="814" y="476"/>
                  <a:pt x="814" y="476"/>
                  <a:pt x="814" y="476"/>
                </a:cubicBezTo>
                <a:cubicBezTo>
                  <a:pt x="818" y="476"/>
                  <a:pt x="822" y="480"/>
                  <a:pt x="822" y="485"/>
                </a:cubicBezTo>
                <a:cubicBezTo>
                  <a:pt x="822" y="490"/>
                  <a:pt x="818" y="493"/>
                  <a:pt x="814" y="493"/>
                </a:cubicBezTo>
                <a:lnTo>
                  <a:pt x="159" y="493"/>
                </a:lnTo>
                <a:close/>
                <a:moveTo>
                  <a:pt x="618" y="573"/>
                </a:moveTo>
                <a:cubicBezTo>
                  <a:pt x="602" y="573"/>
                  <a:pt x="589" y="560"/>
                  <a:pt x="589" y="544"/>
                </a:cubicBezTo>
                <a:cubicBezTo>
                  <a:pt x="589" y="528"/>
                  <a:pt x="602" y="515"/>
                  <a:pt x="618" y="515"/>
                </a:cubicBezTo>
                <a:cubicBezTo>
                  <a:pt x="634" y="515"/>
                  <a:pt x="647" y="528"/>
                  <a:pt x="647" y="544"/>
                </a:cubicBezTo>
                <a:cubicBezTo>
                  <a:pt x="647" y="560"/>
                  <a:pt x="634" y="573"/>
                  <a:pt x="618" y="573"/>
                </a:cubicBezTo>
                <a:close/>
                <a:moveTo>
                  <a:pt x="750" y="573"/>
                </a:moveTo>
                <a:cubicBezTo>
                  <a:pt x="734" y="573"/>
                  <a:pt x="721" y="560"/>
                  <a:pt x="721" y="544"/>
                </a:cubicBezTo>
                <a:cubicBezTo>
                  <a:pt x="721" y="528"/>
                  <a:pt x="734" y="515"/>
                  <a:pt x="750" y="515"/>
                </a:cubicBezTo>
                <a:cubicBezTo>
                  <a:pt x="766" y="515"/>
                  <a:pt x="779" y="528"/>
                  <a:pt x="779" y="544"/>
                </a:cubicBezTo>
                <a:cubicBezTo>
                  <a:pt x="779" y="560"/>
                  <a:pt x="766" y="573"/>
                  <a:pt x="750" y="573"/>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solidFill>
                <a:srgbClr val="FF0000"/>
              </a:solidFill>
              <a:latin typeface="CiscoSans ExtraLight" panose="020B0303020201020303" pitchFamily="34" charset="0"/>
            </a:endParaRPr>
          </a:p>
        </p:txBody>
      </p:sp>
      <p:sp>
        <p:nvSpPr>
          <p:cNvPr id="624" name="malware 2"/>
          <p:cNvSpPr>
            <a:spLocks noChangeAspect="1" noEditPoints="1"/>
          </p:cNvSpPr>
          <p:nvPr/>
        </p:nvSpPr>
        <p:spPr bwMode="auto">
          <a:xfrm>
            <a:off x="5599522" y="1177337"/>
            <a:ext cx="598955" cy="598381"/>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BE1E2D"/>
          </a:solidFill>
          <a:ln>
            <a:noFill/>
          </a:ln>
        </p:spPr>
        <p:txBody>
          <a:bodyPr vert="horz" wrap="square" lIns="91416" tIns="45708" rIns="91416" bIns="45708" numCol="1" anchor="t" anchorCtr="0" compatLnSpc="1">
            <a:prstTxWarp prst="textNoShape">
              <a:avLst/>
            </a:prstTxWarp>
          </a:bodyPr>
          <a:lstStyle/>
          <a:p>
            <a:pPr defTabSz="914400" fontAlgn="auto">
              <a:spcBef>
                <a:spcPts val="0"/>
              </a:spcBef>
              <a:spcAft>
                <a:spcPts val="0"/>
              </a:spcAft>
            </a:pPr>
            <a:endParaRPr lang="en-US" sz="1300" dirty="0">
              <a:solidFill>
                <a:srgbClr val="FF0000"/>
              </a:solidFill>
              <a:latin typeface="CiscoSans ExtraLight" panose="020B0303020201020303" pitchFamily="34" charset="0"/>
              <a:ea typeface="+mn-ea"/>
              <a:cs typeface="+mn-cs"/>
            </a:endParaRPr>
          </a:p>
        </p:txBody>
      </p:sp>
      <p:sp>
        <p:nvSpPr>
          <p:cNvPr id="625" name="Freeform 22"/>
          <p:cNvSpPr>
            <a:spLocks noChangeAspect="1" noEditPoints="1"/>
          </p:cNvSpPr>
          <p:nvPr/>
        </p:nvSpPr>
        <p:spPr bwMode="auto">
          <a:xfrm>
            <a:off x="6338996" y="1831651"/>
            <a:ext cx="515079" cy="612636"/>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BE1E2D"/>
          </a:solidFill>
          <a:ln w="9525">
            <a:noFill/>
            <a:round/>
            <a:headEnd/>
            <a:tailEnd/>
          </a:ln>
        </p:spPr>
        <p:txBody>
          <a:bodyPr vert="horz" wrap="square" lIns="68589" tIns="34295" rIns="68589" bIns="34295" numCol="1" anchor="t" anchorCtr="0" compatLnSpc="1">
            <a:prstTxWarp prst="textNoShape">
              <a:avLst/>
            </a:prstTxWarp>
          </a:bodyPr>
          <a:lstStyle/>
          <a:p>
            <a:endParaRPr lang="en-US" dirty="0">
              <a:latin typeface="CiscoSans ExtraLight" panose="020B0303020201020303" pitchFamily="34" charset="0"/>
            </a:endParaRPr>
          </a:p>
        </p:txBody>
      </p:sp>
      <p:sp>
        <p:nvSpPr>
          <p:cNvPr id="628" name="Freeform 20"/>
          <p:cNvSpPr>
            <a:spLocks noChangeAspect="1"/>
          </p:cNvSpPr>
          <p:nvPr/>
        </p:nvSpPr>
        <p:spPr bwMode="auto">
          <a:xfrm>
            <a:off x="6253397" y="1167509"/>
            <a:ext cx="691782" cy="612636"/>
          </a:xfrm>
          <a:custGeom>
            <a:avLst/>
            <a:gdLst/>
            <a:ahLst/>
            <a:cxnLst>
              <a:cxn ang="0">
                <a:pos x="92" y="144"/>
              </a:cxn>
              <a:cxn ang="0">
                <a:pos x="135" y="169"/>
              </a:cxn>
              <a:cxn ang="0">
                <a:pos x="167" y="158"/>
              </a:cxn>
              <a:cxn ang="0">
                <a:pos x="143" y="165"/>
              </a:cxn>
              <a:cxn ang="0">
                <a:pos x="103" y="126"/>
              </a:cxn>
              <a:cxn ang="0">
                <a:pos x="143" y="86"/>
              </a:cxn>
              <a:cxn ang="0">
                <a:pos x="183" y="126"/>
              </a:cxn>
              <a:cxn ang="0">
                <a:pos x="182" y="135"/>
              </a:cxn>
              <a:cxn ang="0">
                <a:pos x="184" y="120"/>
              </a:cxn>
              <a:cxn ang="0">
                <a:pos x="135" y="71"/>
              </a:cxn>
              <a:cxn ang="0">
                <a:pos x="135" y="71"/>
              </a:cxn>
              <a:cxn ang="0">
                <a:pos x="119" y="6"/>
              </a:cxn>
              <a:cxn ang="0">
                <a:pos x="105" y="0"/>
              </a:cxn>
              <a:cxn ang="0">
                <a:pos x="114" y="4"/>
              </a:cxn>
              <a:cxn ang="0">
                <a:pos x="125" y="59"/>
              </a:cxn>
              <a:cxn ang="0">
                <a:pos x="70" y="71"/>
              </a:cxn>
              <a:cxn ang="0">
                <a:pos x="58" y="15"/>
              </a:cxn>
              <a:cxn ang="0">
                <a:pos x="78" y="0"/>
              </a:cxn>
              <a:cxn ang="0">
                <a:pos x="51" y="20"/>
              </a:cxn>
              <a:cxn ang="0">
                <a:pos x="49" y="71"/>
              </a:cxn>
              <a:cxn ang="0">
                <a:pos x="0" y="120"/>
              </a:cxn>
              <a:cxn ang="0">
                <a:pos x="2" y="135"/>
              </a:cxn>
              <a:cxn ang="0">
                <a:pos x="1" y="126"/>
              </a:cxn>
              <a:cxn ang="0">
                <a:pos x="41" y="86"/>
              </a:cxn>
              <a:cxn ang="0">
                <a:pos x="81" y="126"/>
              </a:cxn>
              <a:cxn ang="0">
                <a:pos x="41" y="165"/>
              </a:cxn>
              <a:cxn ang="0">
                <a:pos x="17" y="158"/>
              </a:cxn>
              <a:cxn ang="0">
                <a:pos x="49" y="169"/>
              </a:cxn>
              <a:cxn ang="0">
                <a:pos x="92" y="144"/>
              </a:cxn>
            </a:cxnLst>
            <a:rect l="0" t="0" r="r" b="b"/>
            <a:pathLst>
              <a:path w="184" h="169">
                <a:moveTo>
                  <a:pt x="92" y="144"/>
                </a:moveTo>
                <a:cubicBezTo>
                  <a:pt x="100" y="159"/>
                  <a:pt x="117" y="169"/>
                  <a:pt x="135" y="169"/>
                </a:cubicBezTo>
                <a:cubicBezTo>
                  <a:pt x="147" y="169"/>
                  <a:pt x="158" y="165"/>
                  <a:pt x="167" y="158"/>
                </a:cubicBezTo>
                <a:cubicBezTo>
                  <a:pt x="160" y="163"/>
                  <a:pt x="152" y="165"/>
                  <a:pt x="143" y="165"/>
                </a:cubicBezTo>
                <a:cubicBezTo>
                  <a:pt x="121" y="165"/>
                  <a:pt x="103" y="148"/>
                  <a:pt x="103" y="126"/>
                </a:cubicBezTo>
                <a:cubicBezTo>
                  <a:pt x="103" y="103"/>
                  <a:pt x="121" y="86"/>
                  <a:pt x="143" y="86"/>
                </a:cubicBezTo>
                <a:cubicBezTo>
                  <a:pt x="165" y="86"/>
                  <a:pt x="183" y="103"/>
                  <a:pt x="183" y="126"/>
                </a:cubicBezTo>
                <a:cubicBezTo>
                  <a:pt x="183" y="129"/>
                  <a:pt x="183" y="132"/>
                  <a:pt x="182" y="135"/>
                </a:cubicBezTo>
                <a:cubicBezTo>
                  <a:pt x="184" y="130"/>
                  <a:pt x="184" y="125"/>
                  <a:pt x="184" y="120"/>
                </a:cubicBezTo>
                <a:cubicBezTo>
                  <a:pt x="184" y="93"/>
                  <a:pt x="162" y="71"/>
                  <a:pt x="135" y="71"/>
                </a:cubicBezTo>
                <a:cubicBezTo>
                  <a:pt x="135" y="71"/>
                  <a:pt x="135" y="71"/>
                  <a:pt x="135" y="71"/>
                </a:cubicBezTo>
                <a:cubicBezTo>
                  <a:pt x="147" y="49"/>
                  <a:pt x="141" y="20"/>
                  <a:pt x="119" y="6"/>
                </a:cubicBezTo>
                <a:cubicBezTo>
                  <a:pt x="114" y="3"/>
                  <a:pt x="110" y="1"/>
                  <a:pt x="105" y="0"/>
                </a:cubicBezTo>
                <a:cubicBezTo>
                  <a:pt x="108" y="1"/>
                  <a:pt x="111" y="2"/>
                  <a:pt x="114" y="4"/>
                </a:cubicBezTo>
                <a:cubicBezTo>
                  <a:pt x="132" y="16"/>
                  <a:pt x="137" y="41"/>
                  <a:pt x="125" y="59"/>
                </a:cubicBezTo>
                <a:cubicBezTo>
                  <a:pt x="113" y="78"/>
                  <a:pt x="88" y="83"/>
                  <a:pt x="70" y="71"/>
                </a:cubicBezTo>
                <a:cubicBezTo>
                  <a:pt x="52" y="59"/>
                  <a:pt x="46" y="34"/>
                  <a:pt x="58" y="15"/>
                </a:cubicBezTo>
                <a:cubicBezTo>
                  <a:pt x="63" y="8"/>
                  <a:pt x="70" y="3"/>
                  <a:pt x="78" y="0"/>
                </a:cubicBezTo>
                <a:cubicBezTo>
                  <a:pt x="67" y="3"/>
                  <a:pt x="57" y="10"/>
                  <a:pt x="51" y="20"/>
                </a:cubicBezTo>
                <a:cubicBezTo>
                  <a:pt x="40" y="36"/>
                  <a:pt x="40" y="55"/>
                  <a:pt x="49" y="71"/>
                </a:cubicBezTo>
                <a:cubicBezTo>
                  <a:pt x="22" y="71"/>
                  <a:pt x="0" y="93"/>
                  <a:pt x="0" y="120"/>
                </a:cubicBezTo>
                <a:cubicBezTo>
                  <a:pt x="0" y="125"/>
                  <a:pt x="0" y="130"/>
                  <a:pt x="2" y="135"/>
                </a:cubicBezTo>
                <a:cubicBezTo>
                  <a:pt x="1" y="132"/>
                  <a:pt x="1" y="129"/>
                  <a:pt x="1" y="126"/>
                </a:cubicBezTo>
                <a:cubicBezTo>
                  <a:pt x="1" y="103"/>
                  <a:pt x="19" y="86"/>
                  <a:pt x="41" y="86"/>
                </a:cubicBezTo>
                <a:cubicBezTo>
                  <a:pt x="63" y="86"/>
                  <a:pt x="81" y="103"/>
                  <a:pt x="81" y="126"/>
                </a:cubicBezTo>
                <a:cubicBezTo>
                  <a:pt x="81" y="148"/>
                  <a:pt x="63" y="165"/>
                  <a:pt x="41" y="165"/>
                </a:cubicBezTo>
                <a:cubicBezTo>
                  <a:pt x="32" y="165"/>
                  <a:pt x="24" y="163"/>
                  <a:pt x="17" y="158"/>
                </a:cubicBezTo>
                <a:cubicBezTo>
                  <a:pt x="26" y="165"/>
                  <a:pt x="37" y="169"/>
                  <a:pt x="49" y="169"/>
                </a:cubicBezTo>
                <a:cubicBezTo>
                  <a:pt x="67" y="169"/>
                  <a:pt x="84" y="159"/>
                  <a:pt x="92" y="144"/>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latin typeface="CiscoSans ExtraLight" panose="020B0303020201020303" pitchFamily="34" charset="0"/>
            </a:endParaRPr>
          </a:p>
        </p:txBody>
      </p:sp>
      <p:sp>
        <p:nvSpPr>
          <p:cNvPr id="629" name="malware 2"/>
          <p:cNvSpPr>
            <a:spLocks noChangeAspect="1" noEditPoints="1"/>
          </p:cNvSpPr>
          <p:nvPr/>
        </p:nvSpPr>
        <p:spPr bwMode="auto">
          <a:xfrm>
            <a:off x="6298365" y="2542181"/>
            <a:ext cx="598955" cy="598381"/>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BE1E2D"/>
          </a:solidFill>
          <a:ln>
            <a:noFill/>
          </a:ln>
        </p:spPr>
        <p:txBody>
          <a:bodyPr vert="horz" wrap="square" lIns="91416" tIns="45708" rIns="91416" bIns="45708" numCol="1" anchor="t" anchorCtr="0" compatLnSpc="1">
            <a:prstTxWarp prst="textNoShape">
              <a:avLst/>
            </a:prstTxWarp>
          </a:bodyPr>
          <a:lstStyle/>
          <a:p>
            <a:pPr defTabSz="914400" fontAlgn="auto">
              <a:spcBef>
                <a:spcPts val="0"/>
              </a:spcBef>
              <a:spcAft>
                <a:spcPts val="0"/>
              </a:spcAft>
            </a:pPr>
            <a:endParaRPr lang="en-US" sz="1300" dirty="0">
              <a:solidFill>
                <a:srgbClr val="FF0000"/>
              </a:solidFill>
              <a:latin typeface="CiscoSans ExtraLight" panose="020B0303020201020303" pitchFamily="34" charset="0"/>
              <a:ea typeface="+mn-ea"/>
              <a:cs typeface="+mn-cs"/>
            </a:endParaRPr>
          </a:p>
        </p:txBody>
      </p:sp>
      <p:sp>
        <p:nvSpPr>
          <p:cNvPr id="630" name="malware 2"/>
          <p:cNvSpPr>
            <a:spLocks noChangeAspect="1" noEditPoints="1"/>
          </p:cNvSpPr>
          <p:nvPr/>
        </p:nvSpPr>
        <p:spPr bwMode="auto">
          <a:xfrm>
            <a:off x="2854825" y="2533033"/>
            <a:ext cx="598955" cy="598381"/>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BE1E2D"/>
          </a:solidFill>
          <a:ln>
            <a:noFill/>
          </a:ln>
        </p:spPr>
        <p:txBody>
          <a:bodyPr vert="horz" wrap="square" lIns="91416" tIns="45708" rIns="91416" bIns="45708" numCol="1" anchor="t" anchorCtr="0" compatLnSpc="1">
            <a:prstTxWarp prst="textNoShape">
              <a:avLst/>
            </a:prstTxWarp>
          </a:bodyPr>
          <a:lstStyle/>
          <a:p>
            <a:pPr defTabSz="914400" fontAlgn="auto">
              <a:spcBef>
                <a:spcPts val="0"/>
              </a:spcBef>
              <a:spcAft>
                <a:spcPts val="0"/>
              </a:spcAft>
            </a:pPr>
            <a:endParaRPr lang="en-US" sz="1300" dirty="0">
              <a:solidFill>
                <a:srgbClr val="FF0000"/>
              </a:solidFill>
              <a:latin typeface="CiscoSans ExtraLight" panose="020B0303020201020303" pitchFamily="34" charset="0"/>
              <a:ea typeface="+mn-ea"/>
              <a:cs typeface="+mn-cs"/>
            </a:endParaRPr>
          </a:p>
        </p:txBody>
      </p:sp>
      <p:sp>
        <p:nvSpPr>
          <p:cNvPr id="631" name="Freeform 22"/>
          <p:cNvSpPr>
            <a:spLocks noChangeAspect="1" noEditPoints="1"/>
          </p:cNvSpPr>
          <p:nvPr/>
        </p:nvSpPr>
        <p:spPr bwMode="auto">
          <a:xfrm>
            <a:off x="195120" y="2519317"/>
            <a:ext cx="515079" cy="612636"/>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BE1E2D"/>
          </a:solidFill>
          <a:ln w="9525">
            <a:noFill/>
            <a:round/>
            <a:headEnd/>
            <a:tailEnd/>
          </a:ln>
        </p:spPr>
        <p:txBody>
          <a:bodyPr vert="horz" wrap="square" lIns="68589" tIns="34295" rIns="68589" bIns="34295" numCol="1" anchor="t" anchorCtr="0" compatLnSpc="1">
            <a:prstTxWarp prst="textNoShape">
              <a:avLst/>
            </a:prstTxWarp>
          </a:bodyPr>
          <a:lstStyle/>
          <a:p>
            <a:endParaRPr lang="en-US" dirty="0">
              <a:latin typeface="CiscoSans ExtraLight" panose="020B0303020201020303" pitchFamily="34" charset="0"/>
            </a:endParaRPr>
          </a:p>
        </p:txBody>
      </p:sp>
      <p:sp>
        <p:nvSpPr>
          <p:cNvPr id="633" name="Freeform 8"/>
          <p:cNvSpPr>
            <a:spLocks noChangeAspect="1" noEditPoints="1"/>
          </p:cNvSpPr>
          <p:nvPr/>
        </p:nvSpPr>
        <p:spPr bwMode="auto">
          <a:xfrm>
            <a:off x="131919" y="1822503"/>
            <a:ext cx="645546" cy="612636"/>
          </a:xfrm>
          <a:custGeom>
            <a:avLst/>
            <a:gdLst/>
            <a:ahLst/>
            <a:cxnLst>
              <a:cxn ang="0">
                <a:pos x="862" y="537"/>
              </a:cxn>
              <a:cxn ang="0">
                <a:pos x="865" y="436"/>
              </a:cxn>
              <a:cxn ang="0">
                <a:pos x="880" y="166"/>
              </a:cxn>
              <a:cxn ang="0">
                <a:pos x="607" y="116"/>
              </a:cxn>
              <a:cxn ang="0">
                <a:pos x="513" y="98"/>
              </a:cxn>
              <a:cxn ang="0">
                <a:pos x="493" y="98"/>
              </a:cxn>
              <a:cxn ang="0">
                <a:pos x="235" y="32"/>
              </a:cxn>
              <a:cxn ang="0">
                <a:pos x="157" y="307"/>
              </a:cxn>
              <a:cxn ang="0">
                <a:pos x="0" y="307"/>
              </a:cxn>
              <a:cxn ang="0">
                <a:pos x="119" y="472"/>
              </a:cxn>
              <a:cxn ang="0">
                <a:pos x="2" y="653"/>
              </a:cxn>
              <a:cxn ang="0">
                <a:pos x="261" y="766"/>
              </a:cxn>
              <a:cxn ang="0">
                <a:pos x="371" y="826"/>
              </a:cxn>
              <a:cxn ang="0">
                <a:pos x="494" y="846"/>
              </a:cxn>
              <a:cxn ang="0">
                <a:pos x="574" y="972"/>
              </a:cxn>
              <a:cxn ang="0">
                <a:pos x="728" y="763"/>
              </a:cxn>
              <a:cxn ang="0">
                <a:pos x="812" y="668"/>
              </a:cxn>
              <a:cxn ang="0">
                <a:pos x="779" y="419"/>
              </a:cxn>
              <a:cxn ang="0">
                <a:pos x="721" y="419"/>
              </a:cxn>
              <a:cxn ang="0">
                <a:pos x="618" y="390"/>
              </a:cxn>
              <a:cxn ang="0">
                <a:pos x="618" y="448"/>
              </a:cxn>
              <a:cxn ang="0">
                <a:pos x="618" y="390"/>
              </a:cxn>
              <a:cxn ang="0">
                <a:pos x="515" y="419"/>
              </a:cxn>
              <a:cxn ang="0">
                <a:pos x="457" y="419"/>
              </a:cxn>
              <a:cxn ang="0">
                <a:pos x="354" y="390"/>
              </a:cxn>
              <a:cxn ang="0">
                <a:pos x="354" y="448"/>
              </a:cxn>
              <a:cxn ang="0">
                <a:pos x="354" y="390"/>
              </a:cxn>
              <a:cxn ang="0">
                <a:pos x="251" y="419"/>
              </a:cxn>
              <a:cxn ang="0">
                <a:pos x="193" y="419"/>
              </a:cxn>
              <a:cxn ang="0">
                <a:pos x="222" y="573"/>
              </a:cxn>
              <a:cxn ang="0">
                <a:pos x="222" y="515"/>
              </a:cxn>
              <a:cxn ang="0">
                <a:pos x="222" y="573"/>
              </a:cxn>
              <a:cxn ang="0">
                <a:pos x="325" y="544"/>
              </a:cxn>
              <a:cxn ang="0">
                <a:pos x="383" y="544"/>
              </a:cxn>
              <a:cxn ang="0">
                <a:pos x="486" y="573"/>
              </a:cxn>
              <a:cxn ang="0">
                <a:pos x="486" y="515"/>
              </a:cxn>
              <a:cxn ang="0">
                <a:pos x="486" y="573"/>
              </a:cxn>
              <a:cxn ang="0">
                <a:pos x="150" y="485"/>
              </a:cxn>
              <a:cxn ang="0">
                <a:pos x="814" y="476"/>
              </a:cxn>
              <a:cxn ang="0">
                <a:pos x="814" y="493"/>
              </a:cxn>
              <a:cxn ang="0">
                <a:pos x="618" y="573"/>
              </a:cxn>
              <a:cxn ang="0">
                <a:pos x="618" y="515"/>
              </a:cxn>
              <a:cxn ang="0">
                <a:pos x="618" y="573"/>
              </a:cxn>
              <a:cxn ang="0">
                <a:pos x="721" y="544"/>
              </a:cxn>
              <a:cxn ang="0">
                <a:pos x="779" y="544"/>
              </a:cxn>
            </a:cxnLst>
            <a:rect l="0" t="0" r="r" b="b"/>
            <a:pathLst>
              <a:path w="992" h="972">
                <a:moveTo>
                  <a:pt x="812" y="668"/>
                </a:moveTo>
                <a:cubicBezTo>
                  <a:pt x="836" y="628"/>
                  <a:pt x="853" y="584"/>
                  <a:pt x="862" y="537"/>
                </a:cubicBezTo>
                <a:cubicBezTo>
                  <a:pt x="992" y="487"/>
                  <a:pt x="992" y="487"/>
                  <a:pt x="992" y="487"/>
                </a:cubicBezTo>
                <a:cubicBezTo>
                  <a:pt x="865" y="436"/>
                  <a:pt x="865" y="436"/>
                  <a:pt x="865" y="436"/>
                </a:cubicBezTo>
                <a:cubicBezTo>
                  <a:pt x="860" y="379"/>
                  <a:pt x="841" y="325"/>
                  <a:pt x="813" y="278"/>
                </a:cubicBezTo>
                <a:cubicBezTo>
                  <a:pt x="880" y="166"/>
                  <a:pt x="880" y="166"/>
                  <a:pt x="880" y="166"/>
                </a:cubicBezTo>
                <a:cubicBezTo>
                  <a:pt x="755" y="205"/>
                  <a:pt x="755" y="205"/>
                  <a:pt x="755" y="205"/>
                </a:cubicBezTo>
                <a:cubicBezTo>
                  <a:pt x="714" y="165"/>
                  <a:pt x="664" y="134"/>
                  <a:pt x="607" y="116"/>
                </a:cubicBezTo>
                <a:cubicBezTo>
                  <a:pt x="598" y="0"/>
                  <a:pt x="598" y="0"/>
                  <a:pt x="598" y="0"/>
                </a:cubicBezTo>
                <a:cubicBezTo>
                  <a:pt x="513" y="98"/>
                  <a:pt x="513" y="98"/>
                  <a:pt x="513" y="98"/>
                </a:cubicBezTo>
                <a:cubicBezTo>
                  <a:pt x="513" y="98"/>
                  <a:pt x="513" y="98"/>
                  <a:pt x="513" y="98"/>
                </a:cubicBezTo>
                <a:cubicBezTo>
                  <a:pt x="506" y="98"/>
                  <a:pt x="499" y="98"/>
                  <a:pt x="493" y="98"/>
                </a:cubicBezTo>
                <a:cubicBezTo>
                  <a:pt x="438" y="98"/>
                  <a:pt x="386" y="110"/>
                  <a:pt x="339" y="131"/>
                </a:cubicBezTo>
                <a:cubicBezTo>
                  <a:pt x="235" y="32"/>
                  <a:pt x="235" y="32"/>
                  <a:pt x="235" y="32"/>
                </a:cubicBezTo>
                <a:cubicBezTo>
                  <a:pt x="263" y="177"/>
                  <a:pt x="263" y="177"/>
                  <a:pt x="263" y="177"/>
                </a:cubicBezTo>
                <a:cubicBezTo>
                  <a:pt x="219" y="212"/>
                  <a:pt x="182" y="256"/>
                  <a:pt x="157" y="307"/>
                </a:cubicBezTo>
                <a:cubicBezTo>
                  <a:pt x="157" y="307"/>
                  <a:pt x="157" y="307"/>
                  <a:pt x="157" y="307"/>
                </a:cubicBezTo>
                <a:cubicBezTo>
                  <a:pt x="0" y="307"/>
                  <a:pt x="0" y="307"/>
                  <a:pt x="0" y="307"/>
                </a:cubicBezTo>
                <a:cubicBezTo>
                  <a:pt x="126" y="402"/>
                  <a:pt x="126" y="402"/>
                  <a:pt x="126" y="402"/>
                </a:cubicBezTo>
                <a:cubicBezTo>
                  <a:pt x="121" y="425"/>
                  <a:pt x="119" y="448"/>
                  <a:pt x="119" y="472"/>
                </a:cubicBezTo>
                <a:cubicBezTo>
                  <a:pt x="119" y="502"/>
                  <a:pt x="123" y="532"/>
                  <a:pt x="129" y="560"/>
                </a:cubicBezTo>
                <a:cubicBezTo>
                  <a:pt x="2" y="653"/>
                  <a:pt x="2" y="653"/>
                  <a:pt x="2" y="653"/>
                </a:cubicBezTo>
                <a:cubicBezTo>
                  <a:pt x="168" y="657"/>
                  <a:pt x="168" y="657"/>
                  <a:pt x="168" y="657"/>
                </a:cubicBezTo>
                <a:cubicBezTo>
                  <a:pt x="192" y="699"/>
                  <a:pt x="224" y="736"/>
                  <a:pt x="261" y="766"/>
                </a:cubicBezTo>
                <a:cubicBezTo>
                  <a:pt x="202" y="943"/>
                  <a:pt x="202" y="943"/>
                  <a:pt x="202" y="943"/>
                </a:cubicBezTo>
                <a:cubicBezTo>
                  <a:pt x="371" y="826"/>
                  <a:pt x="371" y="826"/>
                  <a:pt x="371" y="826"/>
                </a:cubicBezTo>
                <a:cubicBezTo>
                  <a:pt x="371" y="826"/>
                  <a:pt x="371" y="826"/>
                  <a:pt x="371" y="826"/>
                </a:cubicBezTo>
                <a:cubicBezTo>
                  <a:pt x="410" y="839"/>
                  <a:pt x="451" y="846"/>
                  <a:pt x="494" y="846"/>
                </a:cubicBezTo>
                <a:cubicBezTo>
                  <a:pt x="496" y="846"/>
                  <a:pt x="499" y="846"/>
                  <a:pt x="501" y="846"/>
                </a:cubicBezTo>
                <a:cubicBezTo>
                  <a:pt x="574" y="972"/>
                  <a:pt x="574" y="972"/>
                  <a:pt x="574" y="972"/>
                </a:cubicBezTo>
                <a:cubicBezTo>
                  <a:pt x="615" y="826"/>
                  <a:pt x="615" y="826"/>
                  <a:pt x="615" y="826"/>
                </a:cubicBezTo>
                <a:cubicBezTo>
                  <a:pt x="656" y="811"/>
                  <a:pt x="695" y="790"/>
                  <a:pt x="728" y="763"/>
                </a:cubicBezTo>
                <a:cubicBezTo>
                  <a:pt x="881" y="807"/>
                  <a:pt x="881" y="807"/>
                  <a:pt x="881" y="807"/>
                </a:cubicBezTo>
                <a:cubicBezTo>
                  <a:pt x="812" y="668"/>
                  <a:pt x="812" y="668"/>
                  <a:pt x="812" y="668"/>
                </a:cubicBezTo>
                <a:close/>
                <a:moveTo>
                  <a:pt x="750" y="390"/>
                </a:moveTo>
                <a:cubicBezTo>
                  <a:pt x="766" y="390"/>
                  <a:pt x="779" y="403"/>
                  <a:pt x="779" y="419"/>
                </a:cubicBezTo>
                <a:cubicBezTo>
                  <a:pt x="779" y="435"/>
                  <a:pt x="766" y="448"/>
                  <a:pt x="750" y="448"/>
                </a:cubicBezTo>
                <a:cubicBezTo>
                  <a:pt x="734" y="448"/>
                  <a:pt x="721" y="435"/>
                  <a:pt x="721" y="419"/>
                </a:cubicBezTo>
                <a:cubicBezTo>
                  <a:pt x="721" y="403"/>
                  <a:pt x="734" y="390"/>
                  <a:pt x="750" y="390"/>
                </a:cubicBezTo>
                <a:close/>
                <a:moveTo>
                  <a:pt x="618" y="390"/>
                </a:moveTo>
                <a:cubicBezTo>
                  <a:pt x="634" y="390"/>
                  <a:pt x="647" y="403"/>
                  <a:pt x="647" y="419"/>
                </a:cubicBezTo>
                <a:cubicBezTo>
                  <a:pt x="647" y="435"/>
                  <a:pt x="634" y="448"/>
                  <a:pt x="618" y="448"/>
                </a:cubicBezTo>
                <a:cubicBezTo>
                  <a:pt x="602" y="448"/>
                  <a:pt x="589" y="435"/>
                  <a:pt x="589" y="419"/>
                </a:cubicBezTo>
                <a:cubicBezTo>
                  <a:pt x="589" y="403"/>
                  <a:pt x="602" y="390"/>
                  <a:pt x="618" y="390"/>
                </a:cubicBezTo>
                <a:close/>
                <a:moveTo>
                  <a:pt x="486" y="390"/>
                </a:moveTo>
                <a:cubicBezTo>
                  <a:pt x="502" y="390"/>
                  <a:pt x="515" y="403"/>
                  <a:pt x="515" y="419"/>
                </a:cubicBezTo>
                <a:cubicBezTo>
                  <a:pt x="515" y="435"/>
                  <a:pt x="502" y="448"/>
                  <a:pt x="486" y="448"/>
                </a:cubicBezTo>
                <a:cubicBezTo>
                  <a:pt x="470" y="448"/>
                  <a:pt x="457" y="435"/>
                  <a:pt x="457" y="419"/>
                </a:cubicBezTo>
                <a:cubicBezTo>
                  <a:pt x="457" y="403"/>
                  <a:pt x="470" y="390"/>
                  <a:pt x="486" y="390"/>
                </a:cubicBezTo>
                <a:close/>
                <a:moveTo>
                  <a:pt x="354" y="390"/>
                </a:moveTo>
                <a:cubicBezTo>
                  <a:pt x="370" y="390"/>
                  <a:pt x="383" y="403"/>
                  <a:pt x="383" y="419"/>
                </a:cubicBezTo>
                <a:cubicBezTo>
                  <a:pt x="383" y="435"/>
                  <a:pt x="370" y="448"/>
                  <a:pt x="354" y="448"/>
                </a:cubicBezTo>
                <a:cubicBezTo>
                  <a:pt x="338" y="448"/>
                  <a:pt x="325" y="435"/>
                  <a:pt x="325" y="419"/>
                </a:cubicBezTo>
                <a:cubicBezTo>
                  <a:pt x="325" y="403"/>
                  <a:pt x="338" y="390"/>
                  <a:pt x="354" y="390"/>
                </a:cubicBezTo>
                <a:close/>
                <a:moveTo>
                  <a:pt x="222" y="390"/>
                </a:moveTo>
                <a:cubicBezTo>
                  <a:pt x="238" y="390"/>
                  <a:pt x="251" y="403"/>
                  <a:pt x="251" y="419"/>
                </a:cubicBezTo>
                <a:cubicBezTo>
                  <a:pt x="251" y="435"/>
                  <a:pt x="238" y="448"/>
                  <a:pt x="222" y="448"/>
                </a:cubicBezTo>
                <a:cubicBezTo>
                  <a:pt x="206" y="448"/>
                  <a:pt x="193" y="435"/>
                  <a:pt x="193" y="419"/>
                </a:cubicBezTo>
                <a:cubicBezTo>
                  <a:pt x="193" y="403"/>
                  <a:pt x="206" y="390"/>
                  <a:pt x="222" y="390"/>
                </a:cubicBezTo>
                <a:close/>
                <a:moveTo>
                  <a:pt x="222" y="573"/>
                </a:moveTo>
                <a:cubicBezTo>
                  <a:pt x="206" y="573"/>
                  <a:pt x="193" y="560"/>
                  <a:pt x="193" y="544"/>
                </a:cubicBezTo>
                <a:cubicBezTo>
                  <a:pt x="193" y="528"/>
                  <a:pt x="206" y="515"/>
                  <a:pt x="222" y="515"/>
                </a:cubicBezTo>
                <a:cubicBezTo>
                  <a:pt x="238" y="515"/>
                  <a:pt x="251" y="528"/>
                  <a:pt x="251" y="544"/>
                </a:cubicBezTo>
                <a:cubicBezTo>
                  <a:pt x="251" y="560"/>
                  <a:pt x="238" y="573"/>
                  <a:pt x="222" y="573"/>
                </a:cubicBezTo>
                <a:close/>
                <a:moveTo>
                  <a:pt x="354" y="573"/>
                </a:moveTo>
                <a:cubicBezTo>
                  <a:pt x="338" y="573"/>
                  <a:pt x="325" y="560"/>
                  <a:pt x="325" y="544"/>
                </a:cubicBezTo>
                <a:cubicBezTo>
                  <a:pt x="325" y="528"/>
                  <a:pt x="338" y="515"/>
                  <a:pt x="354" y="515"/>
                </a:cubicBezTo>
                <a:cubicBezTo>
                  <a:pt x="370" y="515"/>
                  <a:pt x="383" y="528"/>
                  <a:pt x="383" y="544"/>
                </a:cubicBezTo>
                <a:cubicBezTo>
                  <a:pt x="383" y="560"/>
                  <a:pt x="370" y="573"/>
                  <a:pt x="354" y="573"/>
                </a:cubicBezTo>
                <a:close/>
                <a:moveTo>
                  <a:pt x="486" y="573"/>
                </a:moveTo>
                <a:cubicBezTo>
                  <a:pt x="470" y="573"/>
                  <a:pt x="457" y="560"/>
                  <a:pt x="457" y="544"/>
                </a:cubicBezTo>
                <a:cubicBezTo>
                  <a:pt x="457" y="528"/>
                  <a:pt x="470" y="515"/>
                  <a:pt x="486" y="515"/>
                </a:cubicBezTo>
                <a:cubicBezTo>
                  <a:pt x="502" y="515"/>
                  <a:pt x="515" y="528"/>
                  <a:pt x="515" y="544"/>
                </a:cubicBezTo>
                <a:cubicBezTo>
                  <a:pt x="515" y="560"/>
                  <a:pt x="502" y="573"/>
                  <a:pt x="486" y="573"/>
                </a:cubicBezTo>
                <a:close/>
                <a:moveTo>
                  <a:pt x="159" y="493"/>
                </a:moveTo>
                <a:cubicBezTo>
                  <a:pt x="154" y="493"/>
                  <a:pt x="150" y="490"/>
                  <a:pt x="150" y="485"/>
                </a:cubicBezTo>
                <a:cubicBezTo>
                  <a:pt x="150" y="480"/>
                  <a:pt x="154" y="476"/>
                  <a:pt x="159" y="476"/>
                </a:cubicBezTo>
                <a:cubicBezTo>
                  <a:pt x="814" y="476"/>
                  <a:pt x="814" y="476"/>
                  <a:pt x="814" y="476"/>
                </a:cubicBezTo>
                <a:cubicBezTo>
                  <a:pt x="818" y="476"/>
                  <a:pt x="822" y="480"/>
                  <a:pt x="822" y="485"/>
                </a:cubicBezTo>
                <a:cubicBezTo>
                  <a:pt x="822" y="490"/>
                  <a:pt x="818" y="493"/>
                  <a:pt x="814" y="493"/>
                </a:cubicBezTo>
                <a:lnTo>
                  <a:pt x="159" y="493"/>
                </a:lnTo>
                <a:close/>
                <a:moveTo>
                  <a:pt x="618" y="573"/>
                </a:moveTo>
                <a:cubicBezTo>
                  <a:pt x="602" y="573"/>
                  <a:pt x="589" y="560"/>
                  <a:pt x="589" y="544"/>
                </a:cubicBezTo>
                <a:cubicBezTo>
                  <a:pt x="589" y="528"/>
                  <a:pt x="602" y="515"/>
                  <a:pt x="618" y="515"/>
                </a:cubicBezTo>
                <a:cubicBezTo>
                  <a:pt x="634" y="515"/>
                  <a:pt x="647" y="528"/>
                  <a:pt x="647" y="544"/>
                </a:cubicBezTo>
                <a:cubicBezTo>
                  <a:pt x="647" y="560"/>
                  <a:pt x="634" y="573"/>
                  <a:pt x="618" y="573"/>
                </a:cubicBezTo>
                <a:close/>
                <a:moveTo>
                  <a:pt x="750" y="573"/>
                </a:moveTo>
                <a:cubicBezTo>
                  <a:pt x="734" y="573"/>
                  <a:pt x="721" y="560"/>
                  <a:pt x="721" y="544"/>
                </a:cubicBezTo>
                <a:cubicBezTo>
                  <a:pt x="721" y="528"/>
                  <a:pt x="734" y="515"/>
                  <a:pt x="750" y="515"/>
                </a:cubicBezTo>
                <a:cubicBezTo>
                  <a:pt x="766" y="515"/>
                  <a:pt x="779" y="528"/>
                  <a:pt x="779" y="544"/>
                </a:cubicBezTo>
                <a:cubicBezTo>
                  <a:pt x="779" y="560"/>
                  <a:pt x="766" y="573"/>
                  <a:pt x="750" y="573"/>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solidFill>
                <a:srgbClr val="FF0000"/>
              </a:solidFill>
              <a:latin typeface="CiscoSans ExtraLight" panose="020B0303020201020303" pitchFamily="34" charset="0"/>
            </a:endParaRPr>
          </a:p>
        </p:txBody>
      </p:sp>
      <p:sp>
        <p:nvSpPr>
          <p:cNvPr id="635" name="malware 2"/>
          <p:cNvSpPr>
            <a:spLocks noChangeAspect="1" noEditPoints="1"/>
          </p:cNvSpPr>
          <p:nvPr/>
        </p:nvSpPr>
        <p:spPr bwMode="auto">
          <a:xfrm>
            <a:off x="154489" y="1154473"/>
            <a:ext cx="598955" cy="598381"/>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BE1E2D"/>
          </a:solidFill>
          <a:ln>
            <a:noFill/>
          </a:ln>
        </p:spPr>
        <p:txBody>
          <a:bodyPr vert="horz" wrap="square" lIns="91416" tIns="45708" rIns="91416" bIns="45708" numCol="1" anchor="t" anchorCtr="0" compatLnSpc="1">
            <a:prstTxWarp prst="textNoShape">
              <a:avLst/>
            </a:prstTxWarp>
          </a:bodyPr>
          <a:lstStyle/>
          <a:p>
            <a:pPr defTabSz="914400" fontAlgn="auto">
              <a:spcBef>
                <a:spcPts val="0"/>
              </a:spcBef>
              <a:spcAft>
                <a:spcPts val="0"/>
              </a:spcAft>
            </a:pPr>
            <a:endParaRPr lang="en-US" sz="1300" dirty="0">
              <a:solidFill>
                <a:srgbClr val="FF0000"/>
              </a:solidFill>
              <a:latin typeface="CiscoSans ExtraLight" panose="020B0303020201020303" pitchFamily="34" charset="0"/>
              <a:ea typeface="+mn-ea"/>
              <a:cs typeface="+mn-cs"/>
            </a:endParaRPr>
          </a:p>
        </p:txBody>
      </p:sp>
      <p:sp>
        <p:nvSpPr>
          <p:cNvPr id="636" name="Freeform 22"/>
          <p:cNvSpPr>
            <a:spLocks noChangeAspect="1" noEditPoints="1"/>
          </p:cNvSpPr>
          <p:nvPr/>
        </p:nvSpPr>
        <p:spPr bwMode="auto">
          <a:xfrm>
            <a:off x="887801" y="1149213"/>
            <a:ext cx="515079" cy="612636"/>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BE1E2D"/>
          </a:solidFill>
          <a:ln w="9525">
            <a:noFill/>
            <a:round/>
            <a:headEnd/>
            <a:tailEnd/>
          </a:ln>
        </p:spPr>
        <p:txBody>
          <a:bodyPr vert="horz" wrap="square" lIns="68589" tIns="34295" rIns="68589" bIns="34295" numCol="1" anchor="t" anchorCtr="0" compatLnSpc="1">
            <a:prstTxWarp prst="textNoShape">
              <a:avLst/>
            </a:prstTxWarp>
          </a:bodyPr>
          <a:lstStyle/>
          <a:p>
            <a:endParaRPr lang="en-US" dirty="0">
              <a:latin typeface="CiscoSans ExtraLight" panose="020B0303020201020303" pitchFamily="34" charset="0"/>
            </a:endParaRPr>
          </a:p>
        </p:txBody>
      </p:sp>
      <p:sp>
        <p:nvSpPr>
          <p:cNvPr id="637" name="Freeform 7"/>
          <p:cNvSpPr>
            <a:spLocks noChangeAspect="1" noEditPoints="1"/>
          </p:cNvSpPr>
          <p:nvPr/>
        </p:nvSpPr>
        <p:spPr bwMode="auto">
          <a:xfrm>
            <a:off x="853566" y="2515843"/>
            <a:ext cx="585752" cy="612636"/>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solidFill>
                <a:srgbClr val="FF0000"/>
              </a:solidFill>
              <a:latin typeface="CiscoSans ExtraLight" panose="020B0303020201020303" pitchFamily="34" charset="0"/>
            </a:endParaRPr>
          </a:p>
        </p:txBody>
      </p:sp>
      <p:sp>
        <p:nvSpPr>
          <p:cNvPr id="639" name="Freeform 20"/>
          <p:cNvSpPr>
            <a:spLocks noChangeAspect="1"/>
          </p:cNvSpPr>
          <p:nvPr/>
        </p:nvSpPr>
        <p:spPr bwMode="auto">
          <a:xfrm>
            <a:off x="802202" y="1836219"/>
            <a:ext cx="691782" cy="612636"/>
          </a:xfrm>
          <a:custGeom>
            <a:avLst/>
            <a:gdLst/>
            <a:ahLst/>
            <a:cxnLst>
              <a:cxn ang="0">
                <a:pos x="92" y="144"/>
              </a:cxn>
              <a:cxn ang="0">
                <a:pos x="135" y="169"/>
              </a:cxn>
              <a:cxn ang="0">
                <a:pos x="167" y="158"/>
              </a:cxn>
              <a:cxn ang="0">
                <a:pos x="143" y="165"/>
              </a:cxn>
              <a:cxn ang="0">
                <a:pos x="103" y="126"/>
              </a:cxn>
              <a:cxn ang="0">
                <a:pos x="143" y="86"/>
              </a:cxn>
              <a:cxn ang="0">
                <a:pos x="183" y="126"/>
              </a:cxn>
              <a:cxn ang="0">
                <a:pos x="182" y="135"/>
              </a:cxn>
              <a:cxn ang="0">
                <a:pos x="184" y="120"/>
              </a:cxn>
              <a:cxn ang="0">
                <a:pos x="135" y="71"/>
              </a:cxn>
              <a:cxn ang="0">
                <a:pos x="135" y="71"/>
              </a:cxn>
              <a:cxn ang="0">
                <a:pos x="119" y="6"/>
              </a:cxn>
              <a:cxn ang="0">
                <a:pos x="105" y="0"/>
              </a:cxn>
              <a:cxn ang="0">
                <a:pos x="114" y="4"/>
              </a:cxn>
              <a:cxn ang="0">
                <a:pos x="125" y="59"/>
              </a:cxn>
              <a:cxn ang="0">
                <a:pos x="70" y="71"/>
              </a:cxn>
              <a:cxn ang="0">
                <a:pos x="58" y="15"/>
              </a:cxn>
              <a:cxn ang="0">
                <a:pos x="78" y="0"/>
              </a:cxn>
              <a:cxn ang="0">
                <a:pos x="51" y="20"/>
              </a:cxn>
              <a:cxn ang="0">
                <a:pos x="49" y="71"/>
              </a:cxn>
              <a:cxn ang="0">
                <a:pos x="0" y="120"/>
              </a:cxn>
              <a:cxn ang="0">
                <a:pos x="2" y="135"/>
              </a:cxn>
              <a:cxn ang="0">
                <a:pos x="1" y="126"/>
              </a:cxn>
              <a:cxn ang="0">
                <a:pos x="41" y="86"/>
              </a:cxn>
              <a:cxn ang="0">
                <a:pos x="81" y="126"/>
              </a:cxn>
              <a:cxn ang="0">
                <a:pos x="41" y="165"/>
              </a:cxn>
              <a:cxn ang="0">
                <a:pos x="17" y="158"/>
              </a:cxn>
              <a:cxn ang="0">
                <a:pos x="49" y="169"/>
              </a:cxn>
              <a:cxn ang="0">
                <a:pos x="92" y="144"/>
              </a:cxn>
            </a:cxnLst>
            <a:rect l="0" t="0" r="r" b="b"/>
            <a:pathLst>
              <a:path w="184" h="169">
                <a:moveTo>
                  <a:pt x="92" y="144"/>
                </a:moveTo>
                <a:cubicBezTo>
                  <a:pt x="100" y="159"/>
                  <a:pt x="117" y="169"/>
                  <a:pt x="135" y="169"/>
                </a:cubicBezTo>
                <a:cubicBezTo>
                  <a:pt x="147" y="169"/>
                  <a:pt x="158" y="165"/>
                  <a:pt x="167" y="158"/>
                </a:cubicBezTo>
                <a:cubicBezTo>
                  <a:pt x="160" y="163"/>
                  <a:pt x="152" y="165"/>
                  <a:pt x="143" y="165"/>
                </a:cubicBezTo>
                <a:cubicBezTo>
                  <a:pt x="121" y="165"/>
                  <a:pt x="103" y="148"/>
                  <a:pt x="103" y="126"/>
                </a:cubicBezTo>
                <a:cubicBezTo>
                  <a:pt x="103" y="103"/>
                  <a:pt x="121" y="86"/>
                  <a:pt x="143" y="86"/>
                </a:cubicBezTo>
                <a:cubicBezTo>
                  <a:pt x="165" y="86"/>
                  <a:pt x="183" y="103"/>
                  <a:pt x="183" y="126"/>
                </a:cubicBezTo>
                <a:cubicBezTo>
                  <a:pt x="183" y="129"/>
                  <a:pt x="183" y="132"/>
                  <a:pt x="182" y="135"/>
                </a:cubicBezTo>
                <a:cubicBezTo>
                  <a:pt x="184" y="130"/>
                  <a:pt x="184" y="125"/>
                  <a:pt x="184" y="120"/>
                </a:cubicBezTo>
                <a:cubicBezTo>
                  <a:pt x="184" y="93"/>
                  <a:pt x="162" y="71"/>
                  <a:pt x="135" y="71"/>
                </a:cubicBezTo>
                <a:cubicBezTo>
                  <a:pt x="135" y="71"/>
                  <a:pt x="135" y="71"/>
                  <a:pt x="135" y="71"/>
                </a:cubicBezTo>
                <a:cubicBezTo>
                  <a:pt x="147" y="49"/>
                  <a:pt x="141" y="20"/>
                  <a:pt x="119" y="6"/>
                </a:cubicBezTo>
                <a:cubicBezTo>
                  <a:pt x="114" y="3"/>
                  <a:pt x="110" y="1"/>
                  <a:pt x="105" y="0"/>
                </a:cubicBezTo>
                <a:cubicBezTo>
                  <a:pt x="108" y="1"/>
                  <a:pt x="111" y="2"/>
                  <a:pt x="114" y="4"/>
                </a:cubicBezTo>
                <a:cubicBezTo>
                  <a:pt x="132" y="16"/>
                  <a:pt x="137" y="41"/>
                  <a:pt x="125" y="59"/>
                </a:cubicBezTo>
                <a:cubicBezTo>
                  <a:pt x="113" y="78"/>
                  <a:pt x="88" y="83"/>
                  <a:pt x="70" y="71"/>
                </a:cubicBezTo>
                <a:cubicBezTo>
                  <a:pt x="52" y="59"/>
                  <a:pt x="46" y="34"/>
                  <a:pt x="58" y="15"/>
                </a:cubicBezTo>
                <a:cubicBezTo>
                  <a:pt x="63" y="8"/>
                  <a:pt x="70" y="3"/>
                  <a:pt x="78" y="0"/>
                </a:cubicBezTo>
                <a:cubicBezTo>
                  <a:pt x="67" y="3"/>
                  <a:pt x="57" y="10"/>
                  <a:pt x="51" y="20"/>
                </a:cubicBezTo>
                <a:cubicBezTo>
                  <a:pt x="40" y="36"/>
                  <a:pt x="40" y="55"/>
                  <a:pt x="49" y="71"/>
                </a:cubicBezTo>
                <a:cubicBezTo>
                  <a:pt x="22" y="71"/>
                  <a:pt x="0" y="93"/>
                  <a:pt x="0" y="120"/>
                </a:cubicBezTo>
                <a:cubicBezTo>
                  <a:pt x="0" y="125"/>
                  <a:pt x="0" y="130"/>
                  <a:pt x="2" y="135"/>
                </a:cubicBezTo>
                <a:cubicBezTo>
                  <a:pt x="1" y="132"/>
                  <a:pt x="1" y="129"/>
                  <a:pt x="1" y="126"/>
                </a:cubicBezTo>
                <a:cubicBezTo>
                  <a:pt x="1" y="103"/>
                  <a:pt x="19" y="86"/>
                  <a:pt x="41" y="86"/>
                </a:cubicBezTo>
                <a:cubicBezTo>
                  <a:pt x="63" y="86"/>
                  <a:pt x="81" y="103"/>
                  <a:pt x="81" y="126"/>
                </a:cubicBezTo>
                <a:cubicBezTo>
                  <a:pt x="81" y="148"/>
                  <a:pt x="63" y="165"/>
                  <a:pt x="41" y="165"/>
                </a:cubicBezTo>
                <a:cubicBezTo>
                  <a:pt x="32" y="165"/>
                  <a:pt x="24" y="163"/>
                  <a:pt x="17" y="158"/>
                </a:cubicBezTo>
                <a:cubicBezTo>
                  <a:pt x="26" y="165"/>
                  <a:pt x="37" y="169"/>
                  <a:pt x="49" y="169"/>
                </a:cubicBezTo>
                <a:cubicBezTo>
                  <a:pt x="67" y="169"/>
                  <a:pt x="84" y="159"/>
                  <a:pt x="92" y="144"/>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latin typeface="CiscoSans ExtraLight" panose="020B0303020201020303" pitchFamily="34" charset="0"/>
            </a:endParaRPr>
          </a:p>
        </p:txBody>
      </p:sp>
      <p:sp>
        <p:nvSpPr>
          <p:cNvPr id="643" name="Freeform 8"/>
          <p:cNvSpPr>
            <a:spLocks noChangeAspect="1" noEditPoints="1"/>
          </p:cNvSpPr>
          <p:nvPr/>
        </p:nvSpPr>
        <p:spPr bwMode="auto">
          <a:xfrm>
            <a:off x="1475808" y="1158421"/>
            <a:ext cx="645546" cy="612636"/>
          </a:xfrm>
          <a:custGeom>
            <a:avLst/>
            <a:gdLst/>
            <a:ahLst/>
            <a:cxnLst>
              <a:cxn ang="0">
                <a:pos x="862" y="537"/>
              </a:cxn>
              <a:cxn ang="0">
                <a:pos x="865" y="436"/>
              </a:cxn>
              <a:cxn ang="0">
                <a:pos x="880" y="166"/>
              </a:cxn>
              <a:cxn ang="0">
                <a:pos x="607" y="116"/>
              </a:cxn>
              <a:cxn ang="0">
                <a:pos x="513" y="98"/>
              </a:cxn>
              <a:cxn ang="0">
                <a:pos x="493" y="98"/>
              </a:cxn>
              <a:cxn ang="0">
                <a:pos x="235" y="32"/>
              </a:cxn>
              <a:cxn ang="0">
                <a:pos x="157" y="307"/>
              </a:cxn>
              <a:cxn ang="0">
                <a:pos x="0" y="307"/>
              </a:cxn>
              <a:cxn ang="0">
                <a:pos x="119" y="472"/>
              </a:cxn>
              <a:cxn ang="0">
                <a:pos x="2" y="653"/>
              </a:cxn>
              <a:cxn ang="0">
                <a:pos x="261" y="766"/>
              </a:cxn>
              <a:cxn ang="0">
                <a:pos x="371" y="826"/>
              </a:cxn>
              <a:cxn ang="0">
                <a:pos x="494" y="846"/>
              </a:cxn>
              <a:cxn ang="0">
                <a:pos x="574" y="972"/>
              </a:cxn>
              <a:cxn ang="0">
                <a:pos x="728" y="763"/>
              </a:cxn>
              <a:cxn ang="0">
                <a:pos x="812" y="668"/>
              </a:cxn>
              <a:cxn ang="0">
                <a:pos x="779" y="419"/>
              </a:cxn>
              <a:cxn ang="0">
                <a:pos x="721" y="419"/>
              </a:cxn>
              <a:cxn ang="0">
                <a:pos x="618" y="390"/>
              </a:cxn>
              <a:cxn ang="0">
                <a:pos x="618" y="448"/>
              </a:cxn>
              <a:cxn ang="0">
                <a:pos x="618" y="390"/>
              </a:cxn>
              <a:cxn ang="0">
                <a:pos x="515" y="419"/>
              </a:cxn>
              <a:cxn ang="0">
                <a:pos x="457" y="419"/>
              </a:cxn>
              <a:cxn ang="0">
                <a:pos x="354" y="390"/>
              </a:cxn>
              <a:cxn ang="0">
                <a:pos x="354" y="448"/>
              </a:cxn>
              <a:cxn ang="0">
                <a:pos x="354" y="390"/>
              </a:cxn>
              <a:cxn ang="0">
                <a:pos x="251" y="419"/>
              </a:cxn>
              <a:cxn ang="0">
                <a:pos x="193" y="419"/>
              </a:cxn>
              <a:cxn ang="0">
                <a:pos x="222" y="573"/>
              </a:cxn>
              <a:cxn ang="0">
                <a:pos x="222" y="515"/>
              </a:cxn>
              <a:cxn ang="0">
                <a:pos x="222" y="573"/>
              </a:cxn>
              <a:cxn ang="0">
                <a:pos x="325" y="544"/>
              </a:cxn>
              <a:cxn ang="0">
                <a:pos x="383" y="544"/>
              </a:cxn>
              <a:cxn ang="0">
                <a:pos x="486" y="573"/>
              </a:cxn>
              <a:cxn ang="0">
                <a:pos x="486" y="515"/>
              </a:cxn>
              <a:cxn ang="0">
                <a:pos x="486" y="573"/>
              </a:cxn>
              <a:cxn ang="0">
                <a:pos x="150" y="485"/>
              </a:cxn>
              <a:cxn ang="0">
                <a:pos x="814" y="476"/>
              </a:cxn>
              <a:cxn ang="0">
                <a:pos x="814" y="493"/>
              </a:cxn>
              <a:cxn ang="0">
                <a:pos x="618" y="573"/>
              </a:cxn>
              <a:cxn ang="0">
                <a:pos x="618" y="515"/>
              </a:cxn>
              <a:cxn ang="0">
                <a:pos x="618" y="573"/>
              </a:cxn>
              <a:cxn ang="0">
                <a:pos x="721" y="544"/>
              </a:cxn>
              <a:cxn ang="0">
                <a:pos x="779" y="544"/>
              </a:cxn>
            </a:cxnLst>
            <a:rect l="0" t="0" r="r" b="b"/>
            <a:pathLst>
              <a:path w="992" h="972">
                <a:moveTo>
                  <a:pt x="812" y="668"/>
                </a:moveTo>
                <a:cubicBezTo>
                  <a:pt x="836" y="628"/>
                  <a:pt x="853" y="584"/>
                  <a:pt x="862" y="537"/>
                </a:cubicBezTo>
                <a:cubicBezTo>
                  <a:pt x="992" y="487"/>
                  <a:pt x="992" y="487"/>
                  <a:pt x="992" y="487"/>
                </a:cubicBezTo>
                <a:cubicBezTo>
                  <a:pt x="865" y="436"/>
                  <a:pt x="865" y="436"/>
                  <a:pt x="865" y="436"/>
                </a:cubicBezTo>
                <a:cubicBezTo>
                  <a:pt x="860" y="379"/>
                  <a:pt x="841" y="325"/>
                  <a:pt x="813" y="278"/>
                </a:cubicBezTo>
                <a:cubicBezTo>
                  <a:pt x="880" y="166"/>
                  <a:pt x="880" y="166"/>
                  <a:pt x="880" y="166"/>
                </a:cubicBezTo>
                <a:cubicBezTo>
                  <a:pt x="755" y="205"/>
                  <a:pt x="755" y="205"/>
                  <a:pt x="755" y="205"/>
                </a:cubicBezTo>
                <a:cubicBezTo>
                  <a:pt x="714" y="165"/>
                  <a:pt x="664" y="134"/>
                  <a:pt x="607" y="116"/>
                </a:cubicBezTo>
                <a:cubicBezTo>
                  <a:pt x="598" y="0"/>
                  <a:pt x="598" y="0"/>
                  <a:pt x="598" y="0"/>
                </a:cubicBezTo>
                <a:cubicBezTo>
                  <a:pt x="513" y="98"/>
                  <a:pt x="513" y="98"/>
                  <a:pt x="513" y="98"/>
                </a:cubicBezTo>
                <a:cubicBezTo>
                  <a:pt x="513" y="98"/>
                  <a:pt x="513" y="98"/>
                  <a:pt x="513" y="98"/>
                </a:cubicBezTo>
                <a:cubicBezTo>
                  <a:pt x="506" y="98"/>
                  <a:pt x="499" y="98"/>
                  <a:pt x="493" y="98"/>
                </a:cubicBezTo>
                <a:cubicBezTo>
                  <a:pt x="438" y="98"/>
                  <a:pt x="386" y="110"/>
                  <a:pt x="339" y="131"/>
                </a:cubicBezTo>
                <a:cubicBezTo>
                  <a:pt x="235" y="32"/>
                  <a:pt x="235" y="32"/>
                  <a:pt x="235" y="32"/>
                </a:cubicBezTo>
                <a:cubicBezTo>
                  <a:pt x="263" y="177"/>
                  <a:pt x="263" y="177"/>
                  <a:pt x="263" y="177"/>
                </a:cubicBezTo>
                <a:cubicBezTo>
                  <a:pt x="219" y="212"/>
                  <a:pt x="182" y="256"/>
                  <a:pt x="157" y="307"/>
                </a:cubicBezTo>
                <a:cubicBezTo>
                  <a:pt x="157" y="307"/>
                  <a:pt x="157" y="307"/>
                  <a:pt x="157" y="307"/>
                </a:cubicBezTo>
                <a:cubicBezTo>
                  <a:pt x="0" y="307"/>
                  <a:pt x="0" y="307"/>
                  <a:pt x="0" y="307"/>
                </a:cubicBezTo>
                <a:cubicBezTo>
                  <a:pt x="126" y="402"/>
                  <a:pt x="126" y="402"/>
                  <a:pt x="126" y="402"/>
                </a:cubicBezTo>
                <a:cubicBezTo>
                  <a:pt x="121" y="425"/>
                  <a:pt x="119" y="448"/>
                  <a:pt x="119" y="472"/>
                </a:cubicBezTo>
                <a:cubicBezTo>
                  <a:pt x="119" y="502"/>
                  <a:pt x="123" y="532"/>
                  <a:pt x="129" y="560"/>
                </a:cubicBezTo>
                <a:cubicBezTo>
                  <a:pt x="2" y="653"/>
                  <a:pt x="2" y="653"/>
                  <a:pt x="2" y="653"/>
                </a:cubicBezTo>
                <a:cubicBezTo>
                  <a:pt x="168" y="657"/>
                  <a:pt x="168" y="657"/>
                  <a:pt x="168" y="657"/>
                </a:cubicBezTo>
                <a:cubicBezTo>
                  <a:pt x="192" y="699"/>
                  <a:pt x="224" y="736"/>
                  <a:pt x="261" y="766"/>
                </a:cubicBezTo>
                <a:cubicBezTo>
                  <a:pt x="202" y="943"/>
                  <a:pt x="202" y="943"/>
                  <a:pt x="202" y="943"/>
                </a:cubicBezTo>
                <a:cubicBezTo>
                  <a:pt x="371" y="826"/>
                  <a:pt x="371" y="826"/>
                  <a:pt x="371" y="826"/>
                </a:cubicBezTo>
                <a:cubicBezTo>
                  <a:pt x="371" y="826"/>
                  <a:pt x="371" y="826"/>
                  <a:pt x="371" y="826"/>
                </a:cubicBezTo>
                <a:cubicBezTo>
                  <a:pt x="410" y="839"/>
                  <a:pt x="451" y="846"/>
                  <a:pt x="494" y="846"/>
                </a:cubicBezTo>
                <a:cubicBezTo>
                  <a:pt x="496" y="846"/>
                  <a:pt x="499" y="846"/>
                  <a:pt x="501" y="846"/>
                </a:cubicBezTo>
                <a:cubicBezTo>
                  <a:pt x="574" y="972"/>
                  <a:pt x="574" y="972"/>
                  <a:pt x="574" y="972"/>
                </a:cubicBezTo>
                <a:cubicBezTo>
                  <a:pt x="615" y="826"/>
                  <a:pt x="615" y="826"/>
                  <a:pt x="615" y="826"/>
                </a:cubicBezTo>
                <a:cubicBezTo>
                  <a:pt x="656" y="811"/>
                  <a:pt x="695" y="790"/>
                  <a:pt x="728" y="763"/>
                </a:cubicBezTo>
                <a:cubicBezTo>
                  <a:pt x="881" y="807"/>
                  <a:pt x="881" y="807"/>
                  <a:pt x="881" y="807"/>
                </a:cubicBezTo>
                <a:cubicBezTo>
                  <a:pt x="812" y="668"/>
                  <a:pt x="812" y="668"/>
                  <a:pt x="812" y="668"/>
                </a:cubicBezTo>
                <a:close/>
                <a:moveTo>
                  <a:pt x="750" y="390"/>
                </a:moveTo>
                <a:cubicBezTo>
                  <a:pt x="766" y="390"/>
                  <a:pt x="779" y="403"/>
                  <a:pt x="779" y="419"/>
                </a:cubicBezTo>
                <a:cubicBezTo>
                  <a:pt x="779" y="435"/>
                  <a:pt x="766" y="448"/>
                  <a:pt x="750" y="448"/>
                </a:cubicBezTo>
                <a:cubicBezTo>
                  <a:pt x="734" y="448"/>
                  <a:pt x="721" y="435"/>
                  <a:pt x="721" y="419"/>
                </a:cubicBezTo>
                <a:cubicBezTo>
                  <a:pt x="721" y="403"/>
                  <a:pt x="734" y="390"/>
                  <a:pt x="750" y="390"/>
                </a:cubicBezTo>
                <a:close/>
                <a:moveTo>
                  <a:pt x="618" y="390"/>
                </a:moveTo>
                <a:cubicBezTo>
                  <a:pt x="634" y="390"/>
                  <a:pt x="647" y="403"/>
                  <a:pt x="647" y="419"/>
                </a:cubicBezTo>
                <a:cubicBezTo>
                  <a:pt x="647" y="435"/>
                  <a:pt x="634" y="448"/>
                  <a:pt x="618" y="448"/>
                </a:cubicBezTo>
                <a:cubicBezTo>
                  <a:pt x="602" y="448"/>
                  <a:pt x="589" y="435"/>
                  <a:pt x="589" y="419"/>
                </a:cubicBezTo>
                <a:cubicBezTo>
                  <a:pt x="589" y="403"/>
                  <a:pt x="602" y="390"/>
                  <a:pt x="618" y="390"/>
                </a:cubicBezTo>
                <a:close/>
                <a:moveTo>
                  <a:pt x="486" y="390"/>
                </a:moveTo>
                <a:cubicBezTo>
                  <a:pt x="502" y="390"/>
                  <a:pt x="515" y="403"/>
                  <a:pt x="515" y="419"/>
                </a:cubicBezTo>
                <a:cubicBezTo>
                  <a:pt x="515" y="435"/>
                  <a:pt x="502" y="448"/>
                  <a:pt x="486" y="448"/>
                </a:cubicBezTo>
                <a:cubicBezTo>
                  <a:pt x="470" y="448"/>
                  <a:pt x="457" y="435"/>
                  <a:pt x="457" y="419"/>
                </a:cubicBezTo>
                <a:cubicBezTo>
                  <a:pt x="457" y="403"/>
                  <a:pt x="470" y="390"/>
                  <a:pt x="486" y="390"/>
                </a:cubicBezTo>
                <a:close/>
                <a:moveTo>
                  <a:pt x="354" y="390"/>
                </a:moveTo>
                <a:cubicBezTo>
                  <a:pt x="370" y="390"/>
                  <a:pt x="383" y="403"/>
                  <a:pt x="383" y="419"/>
                </a:cubicBezTo>
                <a:cubicBezTo>
                  <a:pt x="383" y="435"/>
                  <a:pt x="370" y="448"/>
                  <a:pt x="354" y="448"/>
                </a:cubicBezTo>
                <a:cubicBezTo>
                  <a:pt x="338" y="448"/>
                  <a:pt x="325" y="435"/>
                  <a:pt x="325" y="419"/>
                </a:cubicBezTo>
                <a:cubicBezTo>
                  <a:pt x="325" y="403"/>
                  <a:pt x="338" y="390"/>
                  <a:pt x="354" y="390"/>
                </a:cubicBezTo>
                <a:close/>
                <a:moveTo>
                  <a:pt x="222" y="390"/>
                </a:moveTo>
                <a:cubicBezTo>
                  <a:pt x="238" y="390"/>
                  <a:pt x="251" y="403"/>
                  <a:pt x="251" y="419"/>
                </a:cubicBezTo>
                <a:cubicBezTo>
                  <a:pt x="251" y="435"/>
                  <a:pt x="238" y="448"/>
                  <a:pt x="222" y="448"/>
                </a:cubicBezTo>
                <a:cubicBezTo>
                  <a:pt x="206" y="448"/>
                  <a:pt x="193" y="435"/>
                  <a:pt x="193" y="419"/>
                </a:cubicBezTo>
                <a:cubicBezTo>
                  <a:pt x="193" y="403"/>
                  <a:pt x="206" y="390"/>
                  <a:pt x="222" y="390"/>
                </a:cubicBezTo>
                <a:close/>
                <a:moveTo>
                  <a:pt x="222" y="573"/>
                </a:moveTo>
                <a:cubicBezTo>
                  <a:pt x="206" y="573"/>
                  <a:pt x="193" y="560"/>
                  <a:pt x="193" y="544"/>
                </a:cubicBezTo>
                <a:cubicBezTo>
                  <a:pt x="193" y="528"/>
                  <a:pt x="206" y="515"/>
                  <a:pt x="222" y="515"/>
                </a:cubicBezTo>
                <a:cubicBezTo>
                  <a:pt x="238" y="515"/>
                  <a:pt x="251" y="528"/>
                  <a:pt x="251" y="544"/>
                </a:cubicBezTo>
                <a:cubicBezTo>
                  <a:pt x="251" y="560"/>
                  <a:pt x="238" y="573"/>
                  <a:pt x="222" y="573"/>
                </a:cubicBezTo>
                <a:close/>
                <a:moveTo>
                  <a:pt x="354" y="573"/>
                </a:moveTo>
                <a:cubicBezTo>
                  <a:pt x="338" y="573"/>
                  <a:pt x="325" y="560"/>
                  <a:pt x="325" y="544"/>
                </a:cubicBezTo>
                <a:cubicBezTo>
                  <a:pt x="325" y="528"/>
                  <a:pt x="338" y="515"/>
                  <a:pt x="354" y="515"/>
                </a:cubicBezTo>
                <a:cubicBezTo>
                  <a:pt x="370" y="515"/>
                  <a:pt x="383" y="528"/>
                  <a:pt x="383" y="544"/>
                </a:cubicBezTo>
                <a:cubicBezTo>
                  <a:pt x="383" y="560"/>
                  <a:pt x="370" y="573"/>
                  <a:pt x="354" y="573"/>
                </a:cubicBezTo>
                <a:close/>
                <a:moveTo>
                  <a:pt x="486" y="573"/>
                </a:moveTo>
                <a:cubicBezTo>
                  <a:pt x="470" y="573"/>
                  <a:pt x="457" y="560"/>
                  <a:pt x="457" y="544"/>
                </a:cubicBezTo>
                <a:cubicBezTo>
                  <a:pt x="457" y="528"/>
                  <a:pt x="470" y="515"/>
                  <a:pt x="486" y="515"/>
                </a:cubicBezTo>
                <a:cubicBezTo>
                  <a:pt x="502" y="515"/>
                  <a:pt x="515" y="528"/>
                  <a:pt x="515" y="544"/>
                </a:cubicBezTo>
                <a:cubicBezTo>
                  <a:pt x="515" y="560"/>
                  <a:pt x="502" y="573"/>
                  <a:pt x="486" y="573"/>
                </a:cubicBezTo>
                <a:close/>
                <a:moveTo>
                  <a:pt x="159" y="493"/>
                </a:moveTo>
                <a:cubicBezTo>
                  <a:pt x="154" y="493"/>
                  <a:pt x="150" y="490"/>
                  <a:pt x="150" y="485"/>
                </a:cubicBezTo>
                <a:cubicBezTo>
                  <a:pt x="150" y="480"/>
                  <a:pt x="154" y="476"/>
                  <a:pt x="159" y="476"/>
                </a:cubicBezTo>
                <a:cubicBezTo>
                  <a:pt x="814" y="476"/>
                  <a:pt x="814" y="476"/>
                  <a:pt x="814" y="476"/>
                </a:cubicBezTo>
                <a:cubicBezTo>
                  <a:pt x="818" y="476"/>
                  <a:pt x="822" y="480"/>
                  <a:pt x="822" y="485"/>
                </a:cubicBezTo>
                <a:cubicBezTo>
                  <a:pt x="822" y="490"/>
                  <a:pt x="818" y="493"/>
                  <a:pt x="814" y="493"/>
                </a:cubicBezTo>
                <a:lnTo>
                  <a:pt x="159" y="493"/>
                </a:lnTo>
                <a:close/>
                <a:moveTo>
                  <a:pt x="618" y="573"/>
                </a:moveTo>
                <a:cubicBezTo>
                  <a:pt x="602" y="573"/>
                  <a:pt x="589" y="560"/>
                  <a:pt x="589" y="544"/>
                </a:cubicBezTo>
                <a:cubicBezTo>
                  <a:pt x="589" y="528"/>
                  <a:pt x="602" y="515"/>
                  <a:pt x="618" y="515"/>
                </a:cubicBezTo>
                <a:cubicBezTo>
                  <a:pt x="634" y="515"/>
                  <a:pt x="647" y="528"/>
                  <a:pt x="647" y="544"/>
                </a:cubicBezTo>
                <a:cubicBezTo>
                  <a:pt x="647" y="560"/>
                  <a:pt x="634" y="573"/>
                  <a:pt x="618" y="573"/>
                </a:cubicBezTo>
                <a:close/>
                <a:moveTo>
                  <a:pt x="750" y="573"/>
                </a:moveTo>
                <a:cubicBezTo>
                  <a:pt x="734" y="573"/>
                  <a:pt x="721" y="560"/>
                  <a:pt x="721" y="544"/>
                </a:cubicBezTo>
                <a:cubicBezTo>
                  <a:pt x="721" y="528"/>
                  <a:pt x="734" y="515"/>
                  <a:pt x="750" y="515"/>
                </a:cubicBezTo>
                <a:cubicBezTo>
                  <a:pt x="766" y="515"/>
                  <a:pt x="779" y="528"/>
                  <a:pt x="779" y="544"/>
                </a:cubicBezTo>
                <a:cubicBezTo>
                  <a:pt x="779" y="560"/>
                  <a:pt x="766" y="573"/>
                  <a:pt x="750" y="573"/>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solidFill>
                <a:srgbClr val="FF0000"/>
              </a:solidFill>
              <a:latin typeface="CiscoSans ExtraLight" panose="020B0303020201020303" pitchFamily="34" charset="0"/>
            </a:endParaRPr>
          </a:p>
        </p:txBody>
      </p:sp>
      <p:sp>
        <p:nvSpPr>
          <p:cNvPr id="644" name="Freeform 20"/>
          <p:cNvSpPr>
            <a:spLocks noChangeAspect="1"/>
          </p:cNvSpPr>
          <p:nvPr/>
        </p:nvSpPr>
        <p:spPr bwMode="auto">
          <a:xfrm>
            <a:off x="1453410" y="2517739"/>
            <a:ext cx="691782" cy="612636"/>
          </a:xfrm>
          <a:custGeom>
            <a:avLst/>
            <a:gdLst/>
            <a:ahLst/>
            <a:cxnLst>
              <a:cxn ang="0">
                <a:pos x="92" y="144"/>
              </a:cxn>
              <a:cxn ang="0">
                <a:pos x="135" y="169"/>
              </a:cxn>
              <a:cxn ang="0">
                <a:pos x="167" y="158"/>
              </a:cxn>
              <a:cxn ang="0">
                <a:pos x="143" y="165"/>
              </a:cxn>
              <a:cxn ang="0">
                <a:pos x="103" y="126"/>
              </a:cxn>
              <a:cxn ang="0">
                <a:pos x="143" y="86"/>
              </a:cxn>
              <a:cxn ang="0">
                <a:pos x="183" y="126"/>
              </a:cxn>
              <a:cxn ang="0">
                <a:pos x="182" y="135"/>
              </a:cxn>
              <a:cxn ang="0">
                <a:pos x="184" y="120"/>
              </a:cxn>
              <a:cxn ang="0">
                <a:pos x="135" y="71"/>
              </a:cxn>
              <a:cxn ang="0">
                <a:pos x="135" y="71"/>
              </a:cxn>
              <a:cxn ang="0">
                <a:pos x="119" y="6"/>
              </a:cxn>
              <a:cxn ang="0">
                <a:pos x="105" y="0"/>
              </a:cxn>
              <a:cxn ang="0">
                <a:pos x="114" y="4"/>
              </a:cxn>
              <a:cxn ang="0">
                <a:pos x="125" y="59"/>
              </a:cxn>
              <a:cxn ang="0">
                <a:pos x="70" y="71"/>
              </a:cxn>
              <a:cxn ang="0">
                <a:pos x="58" y="15"/>
              </a:cxn>
              <a:cxn ang="0">
                <a:pos x="78" y="0"/>
              </a:cxn>
              <a:cxn ang="0">
                <a:pos x="51" y="20"/>
              </a:cxn>
              <a:cxn ang="0">
                <a:pos x="49" y="71"/>
              </a:cxn>
              <a:cxn ang="0">
                <a:pos x="0" y="120"/>
              </a:cxn>
              <a:cxn ang="0">
                <a:pos x="2" y="135"/>
              </a:cxn>
              <a:cxn ang="0">
                <a:pos x="1" y="126"/>
              </a:cxn>
              <a:cxn ang="0">
                <a:pos x="41" y="86"/>
              </a:cxn>
              <a:cxn ang="0">
                <a:pos x="81" y="126"/>
              </a:cxn>
              <a:cxn ang="0">
                <a:pos x="41" y="165"/>
              </a:cxn>
              <a:cxn ang="0">
                <a:pos x="17" y="158"/>
              </a:cxn>
              <a:cxn ang="0">
                <a:pos x="49" y="169"/>
              </a:cxn>
              <a:cxn ang="0">
                <a:pos x="92" y="144"/>
              </a:cxn>
            </a:cxnLst>
            <a:rect l="0" t="0" r="r" b="b"/>
            <a:pathLst>
              <a:path w="184" h="169">
                <a:moveTo>
                  <a:pt x="92" y="144"/>
                </a:moveTo>
                <a:cubicBezTo>
                  <a:pt x="100" y="159"/>
                  <a:pt x="117" y="169"/>
                  <a:pt x="135" y="169"/>
                </a:cubicBezTo>
                <a:cubicBezTo>
                  <a:pt x="147" y="169"/>
                  <a:pt x="158" y="165"/>
                  <a:pt x="167" y="158"/>
                </a:cubicBezTo>
                <a:cubicBezTo>
                  <a:pt x="160" y="163"/>
                  <a:pt x="152" y="165"/>
                  <a:pt x="143" y="165"/>
                </a:cubicBezTo>
                <a:cubicBezTo>
                  <a:pt x="121" y="165"/>
                  <a:pt x="103" y="148"/>
                  <a:pt x="103" y="126"/>
                </a:cubicBezTo>
                <a:cubicBezTo>
                  <a:pt x="103" y="103"/>
                  <a:pt x="121" y="86"/>
                  <a:pt x="143" y="86"/>
                </a:cubicBezTo>
                <a:cubicBezTo>
                  <a:pt x="165" y="86"/>
                  <a:pt x="183" y="103"/>
                  <a:pt x="183" y="126"/>
                </a:cubicBezTo>
                <a:cubicBezTo>
                  <a:pt x="183" y="129"/>
                  <a:pt x="183" y="132"/>
                  <a:pt x="182" y="135"/>
                </a:cubicBezTo>
                <a:cubicBezTo>
                  <a:pt x="184" y="130"/>
                  <a:pt x="184" y="125"/>
                  <a:pt x="184" y="120"/>
                </a:cubicBezTo>
                <a:cubicBezTo>
                  <a:pt x="184" y="93"/>
                  <a:pt x="162" y="71"/>
                  <a:pt x="135" y="71"/>
                </a:cubicBezTo>
                <a:cubicBezTo>
                  <a:pt x="135" y="71"/>
                  <a:pt x="135" y="71"/>
                  <a:pt x="135" y="71"/>
                </a:cubicBezTo>
                <a:cubicBezTo>
                  <a:pt x="147" y="49"/>
                  <a:pt x="141" y="20"/>
                  <a:pt x="119" y="6"/>
                </a:cubicBezTo>
                <a:cubicBezTo>
                  <a:pt x="114" y="3"/>
                  <a:pt x="110" y="1"/>
                  <a:pt x="105" y="0"/>
                </a:cubicBezTo>
                <a:cubicBezTo>
                  <a:pt x="108" y="1"/>
                  <a:pt x="111" y="2"/>
                  <a:pt x="114" y="4"/>
                </a:cubicBezTo>
                <a:cubicBezTo>
                  <a:pt x="132" y="16"/>
                  <a:pt x="137" y="41"/>
                  <a:pt x="125" y="59"/>
                </a:cubicBezTo>
                <a:cubicBezTo>
                  <a:pt x="113" y="78"/>
                  <a:pt x="88" y="83"/>
                  <a:pt x="70" y="71"/>
                </a:cubicBezTo>
                <a:cubicBezTo>
                  <a:pt x="52" y="59"/>
                  <a:pt x="46" y="34"/>
                  <a:pt x="58" y="15"/>
                </a:cubicBezTo>
                <a:cubicBezTo>
                  <a:pt x="63" y="8"/>
                  <a:pt x="70" y="3"/>
                  <a:pt x="78" y="0"/>
                </a:cubicBezTo>
                <a:cubicBezTo>
                  <a:pt x="67" y="3"/>
                  <a:pt x="57" y="10"/>
                  <a:pt x="51" y="20"/>
                </a:cubicBezTo>
                <a:cubicBezTo>
                  <a:pt x="40" y="36"/>
                  <a:pt x="40" y="55"/>
                  <a:pt x="49" y="71"/>
                </a:cubicBezTo>
                <a:cubicBezTo>
                  <a:pt x="22" y="71"/>
                  <a:pt x="0" y="93"/>
                  <a:pt x="0" y="120"/>
                </a:cubicBezTo>
                <a:cubicBezTo>
                  <a:pt x="0" y="125"/>
                  <a:pt x="0" y="130"/>
                  <a:pt x="2" y="135"/>
                </a:cubicBezTo>
                <a:cubicBezTo>
                  <a:pt x="1" y="132"/>
                  <a:pt x="1" y="129"/>
                  <a:pt x="1" y="126"/>
                </a:cubicBezTo>
                <a:cubicBezTo>
                  <a:pt x="1" y="103"/>
                  <a:pt x="19" y="86"/>
                  <a:pt x="41" y="86"/>
                </a:cubicBezTo>
                <a:cubicBezTo>
                  <a:pt x="63" y="86"/>
                  <a:pt x="81" y="103"/>
                  <a:pt x="81" y="126"/>
                </a:cubicBezTo>
                <a:cubicBezTo>
                  <a:pt x="81" y="148"/>
                  <a:pt x="63" y="165"/>
                  <a:pt x="41" y="165"/>
                </a:cubicBezTo>
                <a:cubicBezTo>
                  <a:pt x="32" y="165"/>
                  <a:pt x="24" y="163"/>
                  <a:pt x="17" y="158"/>
                </a:cubicBezTo>
                <a:cubicBezTo>
                  <a:pt x="26" y="165"/>
                  <a:pt x="37" y="169"/>
                  <a:pt x="49" y="169"/>
                </a:cubicBezTo>
                <a:cubicBezTo>
                  <a:pt x="67" y="169"/>
                  <a:pt x="84" y="159"/>
                  <a:pt x="92" y="144"/>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latin typeface="CiscoSans ExtraLight" panose="020B0303020201020303" pitchFamily="34" charset="0"/>
            </a:endParaRPr>
          </a:p>
        </p:txBody>
      </p:sp>
      <p:sp>
        <p:nvSpPr>
          <p:cNvPr id="645" name="malware 2"/>
          <p:cNvSpPr>
            <a:spLocks noChangeAspect="1" noEditPoints="1"/>
          </p:cNvSpPr>
          <p:nvPr/>
        </p:nvSpPr>
        <p:spPr bwMode="auto">
          <a:xfrm>
            <a:off x="1498378" y="1822503"/>
            <a:ext cx="598955" cy="598381"/>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BE1E2D"/>
          </a:solidFill>
          <a:ln>
            <a:noFill/>
          </a:ln>
        </p:spPr>
        <p:txBody>
          <a:bodyPr vert="horz" wrap="square" lIns="91416" tIns="45708" rIns="91416" bIns="45708" numCol="1" anchor="t" anchorCtr="0" compatLnSpc="1">
            <a:prstTxWarp prst="textNoShape">
              <a:avLst/>
            </a:prstTxWarp>
          </a:bodyPr>
          <a:lstStyle/>
          <a:p>
            <a:pPr defTabSz="914400" fontAlgn="auto">
              <a:spcBef>
                <a:spcPts val="0"/>
              </a:spcBef>
              <a:spcAft>
                <a:spcPts val="0"/>
              </a:spcAft>
            </a:pPr>
            <a:endParaRPr lang="en-US" sz="1300" dirty="0">
              <a:solidFill>
                <a:srgbClr val="FF0000"/>
              </a:solidFill>
              <a:latin typeface="CiscoSans ExtraLight" panose="020B0303020201020303" pitchFamily="34" charset="0"/>
              <a:ea typeface="+mn-ea"/>
              <a:cs typeface="+mn-cs"/>
            </a:endParaRPr>
          </a:p>
        </p:txBody>
      </p:sp>
      <p:sp>
        <p:nvSpPr>
          <p:cNvPr id="646" name="Freeform 22"/>
          <p:cNvSpPr>
            <a:spLocks noChangeAspect="1" noEditPoints="1"/>
          </p:cNvSpPr>
          <p:nvPr/>
        </p:nvSpPr>
        <p:spPr bwMode="auto">
          <a:xfrm>
            <a:off x="2196613" y="2533033"/>
            <a:ext cx="515079" cy="612636"/>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BE1E2D"/>
          </a:solidFill>
          <a:ln w="9525">
            <a:noFill/>
            <a:round/>
            <a:headEnd/>
            <a:tailEnd/>
          </a:ln>
        </p:spPr>
        <p:txBody>
          <a:bodyPr vert="horz" wrap="square" lIns="68589" tIns="34295" rIns="68589" bIns="34295" numCol="1" anchor="t" anchorCtr="0" compatLnSpc="1">
            <a:prstTxWarp prst="textNoShape">
              <a:avLst/>
            </a:prstTxWarp>
          </a:bodyPr>
          <a:lstStyle/>
          <a:p>
            <a:endParaRPr lang="en-US" dirty="0">
              <a:latin typeface="CiscoSans ExtraLight" panose="020B0303020201020303" pitchFamily="34" charset="0"/>
            </a:endParaRPr>
          </a:p>
        </p:txBody>
      </p:sp>
      <p:sp>
        <p:nvSpPr>
          <p:cNvPr id="648" name="Freeform 8"/>
          <p:cNvSpPr>
            <a:spLocks noChangeAspect="1" noEditPoints="1"/>
          </p:cNvSpPr>
          <p:nvPr/>
        </p:nvSpPr>
        <p:spPr bwMode="auto">
          <a:xfrm>
            <a:off x="2133412" y="1836219"/>
            <a:ext cx="645546" cy="612636"/>
          </a:xfrm>
          <a:custGeom>
            <a:avLst/>
            <a:gdLst/>
            <a:ahLst/>
            <a:cxnLst>
              <a:cxn ang="0">
                <a:pos x="862" y="537"/>
              </a:cxn>
              <a:cxn ang="0">
                <a:pos x="865" y="436"/>
              </a:cxn>
              <a:cxn ang="0">
                <a:pos x="880" y="166"/>
              </a:cxn>
              <a:cxn ang="0">
                <a:pos x="607" y="116"/>
              </a:cxn>
              <a:cxn ang="0">
                <a:pos x="513" y="98"/>
              </a:cxn>
              <a:cxn ang="0">
                <a:pos x="493" y="98"/>
              </a:cxn>
              <a:cxn ang="0">
                <a:pos x="235" y="32"/>
              </a:cxn>
              <a:cxn ang="0">
                <a:pos x="157" y="307"/>
              </a:cxn>
              <a:cxn ang="0">
                <a:pos x="0" y="307"/>
              </a:cxn>
              <a:cxn ang="0">
                <a:pos x="119" y="472"/>
              </a:cxn>
              <a:cxn ang="0">
                <a:pos x="2" y="653"/>
              </a:cxn>
              <a:cxn ang="0">
                <a:pos x="261" y="766"/>
              </a:cxn>
              <a:cxn ang="0">
                <a:pos x="371" y="826"/>
              </a:cxn>
              <a:cxn ang="0">
                <a:pos x="494" y="846"/>
              </a:cxn>
              <a:cxn ang="0">
                <a:pos x="574" y="972"/>
              </a:cxn>
              <a:cxn ang="0">
                <a:pos x="728" y="763"/>
              </a:cxn>
              <a:cxn ang="0">
                <a:pos x="812" y="668"/>
              </a:cxn>
              <a:cxn ang="0">
                <a:pos x="779" y="419"/>
              </a:cxn>
              <a:cxn ang="0">
                <a:pos x="721" y="419"/>
              </a:cxn>
              <a:cxn ang="0">
                <a:pos x="618" y="390"/>
              </a:cxn>
              <a:cxn ang="0">
                <a:pos x="618" y="448"/>
              </a:cxn>
              <a:cxn ang="0">
                <a:pos x="618" y="390"/>
              </a:cxn>
              <a:cxn ang="0">
                <a:pos x="515" y="419"/>
              </a:cxn>
              <a:cxn ang="0">
                <a:pos x="457" y="419"/>
              </a:cxn>
              <a:cxn ang="0">
                <a:pos x="354" y="390"/>
              </a:cxn>
              <a:cxn ang="0">
                <a:pos x="354" y="448"/>
              </a:cxn>
              <a:cxn ang="0">
                <a:pos x="354" y="390"/>
              </a:cxn>
              <a:cxn ang="0">
                <a:pos x="251" y="419"/>
              </a:cxn>
              <a:cxn ang="0">
                <a:pos x="193" y="419"/>
              </a:cxn>
              <a:cxn ang="0">
                <a:pos x="222" y="573"/>
              </a:cxn>
              <a:cxn ang="0">
                <a:pos x="222" y="515"/>
              </a:cxn>
              <a:cxn ang="0">
                <a:pos x="222" y="573"/>
              </a:cxn>
              <a:cxn ang="0">
                <a:pos x="325" y="544"/>
              </a:cxn>
              <a:cxn ang="0">
                <a:pos x="383" y="544"/>
              </a:cxn>
              <a:cxn ang="0">
                <a:pos x="486" y="573"/>
              </a:cxn>
              <a:cxn ang="0">
                <a:pos x="486" y="515"/>
              </a:cxn>
              <a:cxn ang="0">
                <a:pos x="486" y="573"/>
              </a:cxn>
              <a:cxn ang="0">
                <a:pos x="150" y="485"/>
              </a:cxn>
              <a:cxn ang="0">
                <a:pos x="814" y="476"/>
              </a:cxn>
              <a:cxn ang="0">
                <a:pos x="814" y="493"/>
              </a:cxn>
              <a:cxn ang="0">
                <a:pos x="618" y="573"/>
              </a:cxn>
              <a:cxn ang="0">
                <a:pos x="618" y="515"/>
              </a:cxn>
              <a:cxn ang="0">
                <a:pos x="618" y="573"/>
              </a:cxn>
              <a:cxn ang="0">
                <a:pos x="721" y="544"/>
              </a:cxn>
              <a:cxn ang="0">
                <a:pos x="779" y="544"/>
              </a:cxn>
            </a:cxnLst>
            <a:rect l="0" t="0" r="r" b="b"/>
            <a:pathLst>
              <a:path w="992" h="972">
                <a:moveTo>
                  <a:pt x="812" y="668"/>
                </a:moveTo>
                <a:cubicBezTo>
                  <a:pt x="836" y="628"/>
                  <a:pt x="853" y="584"/>
                  <a:pt x="862" y="537"/>
                </a:cubicBezTo>
                <a:cubicBezTo>
                  <a:pt x="992" y="487"/>
                  <a:pt x="992" y="487"/>
                  <a:pt x="992" y="487"/>
                </a:cubicBezTo>
                <a:cubicBezTo>
                  <a:pt x="865" y="436"/>
                  <a:pt x="865" y="436"/>
                  <a:pt x="865" y="436"/>
                </a:cubicBezTo>
                <a:cubicBezTo>
                  <a:pt x="860" y="379"/>
                  <a:pt x="841" y="325"/>
                  <a:pt x="813" y="278"/>
                </a:cubicBezTo>
                <a:cubicBezTo>
                  <a:pt x="880" y="166"/>
                  <a:pt x="880" y="166"/>
                  <a:pt x="880" y="166"/>
                </a:cubicBezTo>
                <a:cubicBezTo>
                  <a:pt x="755" y="205"/>
                  <a:pt x="755" y="205"/>
                  <a:pt x="755" y="205"/>
                </a:cubicBezTo>
                <a:cubicBezTo>
                  <a:pt x="714" y="165"/>
                  <a:pt x="664" y="134"/>
                  <a:pt x="607" y="116"/>
                </a:cubicBezTo>
                <a:cubicBezTo>
                  <a:pt x="598" y="0"/>
                  <a:pt x="598" y="0"/>
                  <a:pt x="598" y="0"/>
                </a:cubicBezTo>
                <a:cubicBezTo>
                  <a:pt x="513" y="98"/>
                  <a:pt x="513" y="98"/>
                  <a:pt x="513" y="98"/>
                </a:cubicBezTo>
                <a:cubicBezTo>
                  <a:pt x="513" y="98"/>
                  <a:pt x="513" y="98"/>
                  <a:pt x="513" y="98"/>
                </a:cubicBezTo>
                <a:cubicBezTo>
                  <a:pt x="506" y="98"/>
                  <a:pt x="499" y="98"/>
                  <a:pt x="493" y="98"/>
                </a:cubicBezTo>
                <a:cubicBezTo>
                  <a:pt x="438" y="98"/>
                  <a:pt x="386" y="110"/>
                  <a:pt x="339" y="131"/>
                </a:cubicBezTo>
                <a:cubicBezTo>
                  <a:pt x="235" y="32"/>
                  <a:pt x="235" y="32"/>
                  <a:pt x="235" y="32"/>
                </a:cubicBezTo>
                <a:cubicBezTo>
                  <a:pt x="263" y="177"/>
                  <a:pt x="263" y="177"/>
                  <a:pt x="263" y="177"/>
                </a:cubicBezTo>
                <a:cubicBezTo>
                  <a:pt x="219" y="212"/>
                  <a:pt x="182" y="256"/>
                  <a:pt x="157" y="307"/>
                </a:cubicBezTo>
                <a:cubicBezTo>
                  <a:pt x="157" y="307"/>
                  <a:pt x="157" y="307"/>
                  <a:pt x="157" y="307"/>
                </a:cubicBezTo>
                <a:cubicBezTo>
                  <a:pt x="0" y="307"/>
                  <a:pt x="0" y="307"/>
                  <a:pt x="0" y="307"/>
                </a:cubicBezTo>
                <a:cubicBezTo>
                  <a:pt x="126" y="402"/>
                  <a:pt x="126" y="402"/>
                  <a:pt x="126" y="402"/>
                </a:cubicBezTo>
                <a:cubicBezTo>
                  <a:pt x="121" y="425"/>
                  <a:pt x="119" y="448"/>
                  <a:pt x="119" y="472"/>
                </a:cubicBezTo>
                <a:cubicBezTo>
                  <a:pt x="119" y="502"/>
                  <a:pt x="123" y="532"/>
                  <a:pt x="129" y="560"/>
                </a:cubicBezTo>
                <a:cubicBezTo>
                  <a:pt x="2" y="653"/>
                  <a:pt x="2" y="653"/>
                  <a:pt x="2" y="653"/>
                </a:cubicBezTo>
                <a:cubicBezTo>
                  <a:pt x="168" y="657"/>
                  <a:pt x="168" y="657"/>
                  <a:pt x="168" y="657"/>
                </a:cubicBezTo>
                <a:cubicBezTo>
                  <a:pt x="192" y="699"/>
                  <a:pt x="224" y="736"/>
                  <a:pt x="261" y="766"/>
                </a:cubicBezTo>
                <a:cubicBezTo>
                  <a:pt x="202" y="943"/>
                  <a:pt x="202" y="943"/>
                  <a:pt x="202" y="943"/>
                </a:cubicBezTo>
                <a:cubicBezTo>
                  <a:pt x="371" y="826"/>
                  <a:pt x="371" y="826"/>
                  <a:pt x="371" y="826"/>
                </a:cubicBezTo>
                <a:cubicBezTo>
                  <a:pt x="371" y="826"/>
                  <a:pt x="371" y="826"/>
                  <a:pt x="371" y="826"/>
                </a:cubicBezTo>
                <a:cubicBezTo>
                  <a:pt x="410" y="839"/>
                  <a:pt x="451" y="846"/>
                  <a:pt x="494" y="846"/>
                </a:cubicBezTo>
                <a:cubicBezTo>
                  <a:pt x="496" y="846"/>
                  <a:pt x="499" y="846"/>
                  <a:pt x="501" y="846"/>
                </a:cubicBezTo>
                <a:cubicBezTo>
                  <a:pt x="574" y="972"/>
                  <a:pt x="574" y="972"/>
                  <a:pt x="574" y="972"/>
                </a:cubicBezTo>
                <a:cubicBezTo>
                  <a:pt x="615" y="826"/>
                  <a:pt x="615" y="826"/>
                  <a:pt x="615" y="826"/>
                </a:cubicBezTo>
                <a:cubicBezTo>
                  <a:pt x="656" y="811"/>
                  <a:pt x="695" y="790"/>
                  <a:pt x="728" y="763"/>
                </a:cubicBezTo>
                <a:cubicBezTo>
                  <a:pt x="881" y="807"/>
                  <a:pt x="881" y="807"/>
                  <a:pt x="881" y="807"/>
                </a:cubicBezTo>
                <a:cubicBezTo>
                  <a:pt x="812" y="668"/>
                  <a:pt x="812" y="668"/>
                  <a:pt x="812" y="668"/>
                </a:cubicBezTo>
                <a:close/>
                <a:moveTo>
                  <a:pt x="750" y="390"/>
                </a:moveTo>
                <a:cubicBezTo>
                  <a:pt x="766" y="390"/>
                  <a:pt x="779" y="403"/>
                  <a:pt x="779" y="419"/>
                </a:cubicBezTo>
                <a:cubicBezTo>
                  <a:pt x="779" y="435"/>
                  <a:pt x="766" y="448"/>
                  <a:pt x="750" y="448"/>
                </a:cubicBezTo>
                <a:cubicBezTo>
                  <a:pt x="734" y="448"/>
                  <a:pt x="721" y="435"/>
                  <a:pt x="721" y="419"/>
                </a:cubicBezTo>
                <a:cubicBezTo>
                  <a:pt x="721" y="403"/>
                  <a:pt x="734" y="390"/>
                  <a:pt x="750" y="390"/>
                </a:cubicBezTo>
                <a:close/>
                <a:moveTo>
                  <a:pt x="618" y="390"/>
                </a:moveTo>
                <a:cubicBezTo>
                  <a:pt x="634" y="390"/>
                  <a:pt x="647" y="403"/>
                  <a:pt x="647" y="419"/>
                </a:cubicBezTo>
                <a:cubicBezTo>
                  <a:pt x="647" y="435"/>
                  <a:pt x="634" y="448"/>
                  <a:pt x="618" y="448"/>
                </a:cubicBezTo>
                <a:cubicBezTo>
                  <a:pt x="602" y="448"/>
                  <a:pt x="589" y="435"/>
                  <a:pt x="589" y="419"/>
                </a:cubicBezTo>
                <a:cubicBezTo>
                  <a:pt x="589" y="403"/>
                  <a:pt x="602" y="390"/>
                  <a:pt x="618" y="390"/>
                </a:cubicBezTo>
                <a:close/>
                <a:moveTo>
                  <a:pt x="486" y="390"/>
                </a:moveTo>
                <a:cubicBezTo>
                  <a:pt x="502" y="390"/>
                  <a:pt x="515" y="403"/>
                  <a:pt x="515" y="419"/>
                </a:cubicBezTo>
                <a:cubicBezTo>
                  <a:pt x="515" y="435"/>
                  <a:pt x="502" y="448"/>
                  <a:pt x="486" y="448"/>
                </a:cubicBezTo>
                <a:cubicBezTo>
                  <a:pt x="470" y="448"/>
                  <a:pt x="457" y="435"/>
                  <a:pt x="457" y="419"/>
                </a:cubicBezTo>
                <a:cubicBezTo>
                  <a:pt x="457" y="403"/>
                  <a:pt x="470" y="390"/>
                  <a:pt x="486" y="390"/>
                </a:cubicBezTo>
                <a:close/>
                <a:moveTo>
                  <a:pt x="354" y="390"/>
                </a:moveTo>
                <a:cubicBezTo>
                  <a:pt x="370" y="390"/>
                  <a:pt x="383" y="403"/>
                  <a:pt x="383" y="419"/>
                </a:cubicBezTo>
                <a:cubicBezTo>
                  <a:pt x="383" y="435"/>
                  <a:pt x="370" y="448"/>
                  <a:pt x="354" y="448"/>
                </a:cubicBezTo>
                <a:cubicBezTo>
                  <a:pt x="338" y="448"/>
                  <a:pt x="325" y="435"/>
                  <a:pt x="325" y="419"/>
                </a:cubicBezTo>
                <a:cubicBezTo>
                  <a:pt x="325" y="403"/>
                  <a:pt x="338" y="390"/>
                  <a:pt x="354" y="390"/>
                </a:cubicBezTo>
                <a:close/>
                <a:moveTo>
                  <a:pt x="222" y="390"/>
                </a:moveTo>
                <a:cubicBezTo>
                  <a:pt x="238" y="390"/>
                  <a:pt x="251" y="403"/>
                  <a:pt x="251" y="419"/>
                </a:cubicBezTo>
                <a:cubicBezTo>
                  <a:pt x="251" y="435"/>
                  <a:pt x="238" y="448"/>
                  <a:pt x="222" y="448"/>
                </a:cubicBezTo>
                <a:cubicBezTo>
                  <a:pt x="206" y="448"/>
                  <a:pt x="193" y="435"/>
                  <a:pt x="193" y="419"/>
                </a:cubicBezTo>
                <a:cubicBezTo>
                  <a:pt x="193" y="403"/>
                  <a:pt x="206" y="390"/>
                  <a:pt x="222" y="390"/>
                </a:cubicBezTo>
                <a:close/>
                <a:moveTo>
                  <a:pt x="222" y="573"/>
                </a:moveTo>
                <a:cubicBezTo>
                  <a:pt x="206" y="573"/>
                  <a:pt x="193" y="560"/>
                  <a:pt x="193" y="544"/>
                </a:cubicBezTo>
                <a:cubicBezTo>
                  <a:pt x="193" y="528"/>
                  <a:pt x="206" y="515"/>
                  <a:pt x="222" y="515"/>
                </a:cubicBezTo>
                <a:cubicBezTo>
                  <a:pt x="238" y="515"/>
                  <a:pt x="251" y="528"/>
                  <a:pt x="251" y="544"/>
                </a:cubicBezTo>
                <a:cubicBezTo>
                  <a:pt x="251" y="560"/>
                  <a:pt x="238" y="573"/>
                  <a:pt x="222" y="573"/>
                </a:cubicBezTo>
                <a:close/>
                <a:moveTo>
                  <a:pt x="354" y="573"/>
                </a:moveTo>
                <a:cubicBezTo>
                  <a:pt x="338" y="573"/>
                  <a:pt x="325" y="560"/>
                  <a:pt x="325" y="544"/>
                </a:cubicBezTo>
                <a:cubicBezTo>
                  <a:pt x="325" y="528"/>
                  <a:pt x="338" y="515"/>
                  <a:pt x="354" y="515"/>
                </a:cubicBezTo>
                <a:cubicBezTo>
                  <a:pt x="370" y="515"/>
                  <a:pt x="383" y="528"/>
                  <a:pt x="383" y="544"/>
                </a:cubicBezTo>
                <a:cubicBezTo>
                  <a:pt x="383" y="560"/>
                  <a:pt x="370" y="573"/>
                  <a:pt x="354" y="573"/>
                </a:cubicBezTo>
                <a:close/>
                <a:moveTo>
                  <a:pt x="486" y="573"/>
                </a:moveTo>
                <a:cubicBezTo>
                  <a:pt x="470" y="573"/>
                  <a:pt x="457" y="560"/>
                  <a:pt x="457" y="544"/>
                </a:cubicBezTo>
                <a:cubicBezTo>
                  <a:pt x="457" y="528"/>
                  <a:pt x="470" y="515"/>
                  <a:pt x="486" y="515"/>
                </a:cubicBezTo>
                <a:cubicBezTo>
                  <a:pt x="502" y="515"/>
                  <a:pt x="515" y="528"/>
                  <a:pt x="515" y="544"/>
                </a:cubicBezTo>
                <a:cubicBezTo>
                  <a:pt x="515" y="560"/>
                  <a:pt x="502" y="573"/>
                  <a:pt x="486" y="573"/>
                </a:cubicBezTo>
                <a:close/>
                <a:moveTo>
                  <a:pt x="159" y="493"/>
                </a:moveTo>
                <a:cubicBezTo>
                  <a:pt x="154" y="493"/>
                  <a:pt x="150" y="490"/>
                  <a:pt x="150" y="485"/>
                </a:cubicBezTo>
                <a:cubicBezTo>
                  <a:pt x="150" y="480"/>
                  <a:pt x="154" y="476"/>
                  <a:pt x="159" y="476"/>
                </a:cubicBezTo>
                <a:cubicBezTo>
                  <a:pt x="814" y="476"/>
                  <a:pt x="814" y="476"/>
                  <a:pt x="814" y="476"/>
                </a:cubicBezTo>
                <a:cubicBezTo>
                  <a:pt x="818" y="476"/>
                  <a:pt x="822" y="480"/>
                  <a:pt x="822" y="485"/>
                </a:cubicBezTo>
                <a:cubicBezTo>
                  <a:pt x="822" y="490"/>
                  <a:pt x="818" y="493"/>
                  <a:pt x="814" y="493"/>
                </a:cubicBezTo>
                <a:lnTo>
                  <a:pt x="159" y="493"/>
                </a:lnTo>
                <a:close/>
                <a:moveTo>
                  <a:pt x="618" y="573"/>
                </a:moveTo>
                <a:cubicBezTo>
                  <a:pt x="602" y="573"/>
                  <a:pt x="589" y="560"/>
                  <a:pt x="589" y="544"/>
                </a:cubicBezTo>
                <a:cubicBezTo>
                  <a:pt x="589" y="528"/>
                  <a:pt x="602" y="515"/>
                  <a:pt x="618" y="515"/>
                </a:cubicBezTo>
                <a:cubicBezTo>
                  <a:pt x="634" y="515"/>
                  <a:pt x="647" y="528"/>
                  <a:pt x="647" y="544"/>
                </a:cubicBezTo>
                <a:cubicBezTo>
                  <a:pt x="647" y="560"/>
                  <a:pt x="634" y="573"/>
                  <a:pt x="618" y="573"/>
                </a:cubicBezTo>
                <a:close/>
                <a:moveTo>
                  <a:pt x="750" y="573"/>
                </a:moveTo>
                <a:cubicBezTo>
                  <a:pt x="734" y="573"/>
                  <a:pt x="721" y="560"/>
                  <a:pt x="721" y="544"/>
                </a:cubicBezTo>
                <a:cubicBezTo>
                  <a:pt x="721" y="528"/>
                  <a:pt x="734" y="515"/>
                  <a:pt x="750" y="515"/>
                </a:cubicBezTo>
                <a:cubicBezTo>
                  <a:pt x="766" y="515"/>
                  <a:pt x="779" y="528"/>
                  <a:pt x="779" y="544"/>
                </a:cubicBezTo>
                <a:cubicBezTo>
                  <a:pt x="779" y="560"/>
                  <a:pt x="766" y="573"/>
                  <a:pt x="750" y="573"/>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solidFill>
                <a:srgbClr val="FF0000"/>
              </a:solidFill>
              <a:latin typeface="CiscoSans ExtraLight" panose="020B0303020201020303" pitchFamily="34" charset="0"/>
            </a:endParaRPr>
          </a:p>
        </p:txBody>
      </p:sp>
      <p:sp>
        <p:nvSpPr>
          <p:cNvPr id="650" name="malware 2"/>
          <p:cNvSpPr>
            <a:spLocks noChangeAspect="1" noEditPoints="1"/>
          </p:cNvSpPr>
          <p:nvPr/>
        </p:nvSpPr>
        <p:spPr bwMode="auto">
          <a:xfrm>
            <a:off x="2155982" y="1168189"/>
            <a:ext cx="598955" cy="598381"/>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BE1E2D"/>
          </a:solidFill>
          <a:ln>
            <a:noFill/>
          </a:ln>
        </p:spPr>
        <p:txBody>
          <a:bodyPr vert="horz" wrap="square" lIns="91416" tIns="45708" rIns="91416" bIns="45708" numCol="1" anchor="t" anchorCtr="0" compatLnSpc="1">
            <a:prstTxWarp prst="textNoShape">
              <a:avLst/>
            </a:prstTxWarp>
          </a:bodyPr>
          <a:lstStyle/>
          <a:p>
            <a:pPr defTabSz="914400" fontAlgn="auto">
              <a:spcBef>
                <a:spcPts val="0"/>
              </a:spcBef>
              <a:spcAft>
                <a:spcPts val="0"/>
              </a:spcAft>
            </a:pPr>
            <a:endParaRPr lang="en-US" sz="1300" dirty="0">
              <a:solidFill>
                <a:srgbClr val="FF0000"/>
              </a:solidFill>
              <a:latin typeface="CiscoSans ExtraLight" panose="020B0303020201020303" pitchFamily="34" charset="0"/>
              <a:ea typeface="+mn-ea"/>
              <a:cs typeface="+mn-cs"/>
            </a:endParaRPr>
          </a:p>
        </p:txBody>
      </p:sp>
      <p:sp>
        <p:nvSpPr>
          <p:cNvPr id="651" name="Freeform 22"/>
          <p:cNvSpPr>
            <a:spLocks noChangeAspect="1" noEditPoints="1"/>
          </p:cNvSpPr>
          <p:nvPr/>
        </p:nvSpPr>
        <p:spPr bwMode="auto">
          <a:xfrm>
            <a:off x="2895456" y="1822503"/>
            <a:ext cx="515079" cy="612636"/>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BE1E2D"/>
          </a:solidFill>
          <a:ln w="9525">
            <a:noFill/>
            <a:round/>
            <a:headEnd/>
            <a:tailEnd/>
          </a:ln>
        </p:spPr>
        <p:txBody>
          <a:bodyPr vert="horz" wrap="square" lIns="68589" tIns="34295" rIns="68589" bIns="34295" numCol="1" anchor="t" anchorCtr="0" compatLnSpc="1">
            <a:prstTxWarp prst="textNoShape">
              <a:avLst/>
            </a:prstTxWarp>
          </a:bodyPr>
          <a:lstStyle/>
          <a:p>
            <a:endParaRPr lang="en-US" dirty="0">
              <a:latin typeface="CiscoSans ExtraLight" panose="020B0303020201020303" pitchFamily="34" charset="0"/>
            </a:endParaRPr>
          </a:p>
        </p:txBody>
      </p:sp>
      <p:sp>
        <p:nvSpPr>
          <p:cNvPr id="654" name="Freeform 20"/>
          <p:cNvSpPr>
            <a:spLocks noChangeAspect="1"/>
          </p:cNvSpPr>
          <p:nvPr/>
        </p:nvSpPr>
        <p:spPr bwMode="auto">
          <a:xfrm>
            <a:off x="2809857" y="1158361"/>
            <a:ext cx="691782" cy="612636"/>
          </a:xfrm>
          <a:custGeom>
            <a:avLst/>
            <a:gdLst/>
            <a:ahLst/>
            <a:cxnLst>
              <a:cxn ang="0">
                <a:pos x="92" y="144"/>
              </a:cxn>
              <a:cxn ang="0">
                <a:pos x="135" y="169"/>
              </a:cxn>
              <a:cxn ang="0">
                <a:pos x="167" y="158"/>
              </a:cxn>
              <a:cxn ang="0">
                <a:pos x="143" y="165"/>
              </a:cxn>
              <a:cxn ang="0">
                <a:pos x="103" y="126"/>
              </a:cxn>
              <a:cxn ang="0">
                <a:pos x="143" y="86"/>
              </a:cxn>
              <a:cxn ang="0">
                <a:pos x="183" y="126"/>
              </a:cxn>
              <a:cxn ang="0">
                <a:pos x="182" y="135"/>
              </a:cxn>
              <a:cxn ang="0">
                <a:pos x="184" y="120"/>
              </a:cxn>
              <a:cxn ang="0">
                <a:pos x="135" y="71"/>
              </a:cxn>
              <a:cxn ang="0">
                <a:pos x="135" y="71"/>
              </a:cxn>
              <a:cxn ang="0">
                <a:pos x="119" y="6"/>
              </a:cxn>
              <a:cxn ang="0">
                <a:pos x="105" y="0"/>
              </a:cxn>
              <a:cxn ang="0">
                <a:pos x="114" y="4"/>
              </a:cxn>
              <a:cxn ang="0">
                <a:pos x="125" y="59"/>
              </a:cxn>
              <a:cxn ang="0">
                <a:pos x="70" y="71"/>
              </a:cxn>
              <a:cxn ang="0">
                <a:pos x="58" y="15"/>
              </a:cxn>
              <a:cxn ang="0">
                <a:pos x="78" y="0"/>
              </a:cxn>
              <a:cxn ang="0">
                <a:pos x="51" y="20"/>
              </a:cxn>
              <a:cxn ang="0">
                <a:pos x="49" y="71"/>
              </a:cxn>
              <a:cxn ang="0">
                <a:pos x="0" y="120"/>
              </a:cxn>
              <a:cxn ang="0">
                <a:pos x="2" y="135"/>
              </a:cxn>
              <a:cxn ang="0">
                <a:pos x="1" y="126"/>
              </a:cxn>
              <a:cxn ang="0">
                <a:pos x="41" y="86"/>
              </a:cxn>
              <a:cxn ang="0">
                <a:pos x="81" y="126"/>
              </a:cxn>
              <a:cxn ang="0">
                <a:pos x="41" y="165"/>
              </a:cxn>
              <a:cxn ang="0">
                <a:pos x="17" y="158"/>
              </a:cxn>
              <a:cxn ang="0">
                <a:pos x="49" y="169"/>
              </a:cxn>
              <a:cxn ang="0">
                <a:pos x="92" y="144"/>
              </a:cxn>
            </a:cxnLst>
            <a:rect l="0" t="0" r="r" b="b"/>
            <a:pathLst>
              <a:path w="184" h="169">
                <a:moveTo>
                  <a:pt x="92" y="144"/>
                </a:moveTo>
                <a:cubicBezTo>
                  <a:pt x="100" y="159"/>
                  <a:pt x="117" y="169"/>
                  <a:pt x="135" y="169"/>
                </a:cubicBezTo>
                <a:cubicBezTo>
                  <a:pt x="147" y="169"/>
                  <a:pt x="158" y="165"/>
                  <a:pt x="167" y="158"/>
                </a:cubicBezTo>
                <a:cubicBezTo>
                  <a:pt x="160" y="163"/>
                  <a:pt x="152" y="165"/>
                  <a:pt x="143" y="165"/>
                </a:cubicBezTo>
                <a:cubicBezTo>
                  <a:pt x="121" y="165"/>
                  <a:pt x="103" y="148"/>
                  <a:pt x="103" y="126"/>
                </a:cubicBezTo>
                <a:cubicBezTo>
                  <a:pt x="103" y="103"/>
                  <a:pt x="121" y="86"/>
                  <a:pt x="143" y="86"/>
                </a:cubicBezTo>
                <a:cubicBezTo>
                  <a:pt x="165" y="86"/>
                  <a:pt x="183" y="103"/>
                  <a:pt x="183" y="126"/>
                </a:cubicBezTo>
                <a:cubicBezTo>
                  <a:pt x="183" y="129"/>
                  <a:pt x="183" y="132"/>
                  <a:pt x="182" y="135"/>
                </a:cubicBezTo>
                <a:cubicBezTo>
                  <a:pt x="184" y="130"/>
                  <a:pt x="184" y="125"/>
                  <a:pt x="184" y="120"/>
                </a:cubicBezTo>
                <a:cubicBezTo>
                  <a:pt x="184" y="93"/>
                  <a:pt x="162" y="71"/>
                  <a:pt x="135" y="71"/>
                </a:cubicBezTo>
                <a:cubicBezTo>
                  <a:pt x="135" y="71"/>
                  <a:pt x="135" y="71"/>
                  <a:pt x="135" y="71"/>
                </a:cubicBezTo>
                <a:cubicBezTo>
                  <a:pt x="147" y="49"/>
                  <a:pt x="141" y="20"/>
                  <a:pt x="119" y="6"/>
                </a:cubicBezTo>
                <a:cubicBezTo>
                  <a:pt x="114" y="3"/>
                  <a:pt x="110" y="1"/>
                  <a:pt x="105" y="0"/>
                </a:cubicBezTo>
                <a:cubicBezTo>
                  <a:pt x="108" y="1"/>
                  <a:pt x="111" y="2"/>
                  <a:pt x="114" y="4"/>
                </a:cubicBezTo>
                <a:cubicBezTo>
                  <a:pt x="132" y="16"/>
                  <a:pt x="137" y="41"/>
                  <a:pt x="125" y="59"/>
                </a:cubicBezTo>
                <a:cubicBezTo>
                  <a:pt x="113" y="78"/>
                  <a:pt x="88" y="83"/>
                  <a:pt x="70" y="71"/>
                </a:cubicBezTo>
                <a:cubicBezTo>
                  <a:pt x="52" y="59"/>
                  <a:pt x="46" y="34"/>
                  <a:pt x="58" y="15"/>
                </a:cubicBezTo>
                <a:cubicBezTo>
                  <a:pt x="63" y="8"/>
                  <a:pt x="70" y="3"/>
                  <a:pt x="78" y="0"/>
                </a:cubicBezTo>
                <a:cubicBezTo>
                  <a:pt x="67" y="3"/>
                  <a:pt x="57" y="10"/>
                  <a:pt x="51" y="20"/>
                </a:cubicBezTo>
                <a:cubicBezTo>
                  <a:pt x="40" y="36"/>
                  <a:pt x="40" y="55"/>
                  <a:pt x="49" y="71"/>
                </a:cubicBezTo>
                <a:cubicBezTo>
                  <a:pt x="22" y="71"/>
                  <a:pt x="0" y="93"/>
                  <a:pt x="0" y="120"/>
                </a:cubicBezTo>
                <a:cubicBezTo>
                  <a:pt x="0" y="125"/>
                  <a:pt x="0" y="130"/>
                  <a:pt x="2" y="135"/>
                </a:cubicBezTo>
                <a:cubicBezTo>
                  <a:pt x="1" y="132"/>
                  <a:pt x="1" y="129"/>
                  <a:pt x="1" y="126"/>
                </a:cubicBezTo>
                <a:cubicBezTo>
                  <a:pt x="1" y="103"/>
                  <a:pt x="19" y="86"/>
                  <a:pt x="41" y="86"/>
                </a:cubicBezTo>
                <a:cubicBezTo>
                  <a:pt x="63" y="86"/>
                  <a:pt x="81" y="103"/>
                  <a:pt x="81" y="126"/>
                </a:cubicBezTo>
                <a:cubicBezTo>
                  <a:pt x="81" y="148"/>
                  <a:pt x="63" y="165"/>
                  <a:pt x="41" y="165"/>
                </a:cubicBezTo>
                <a:cubicBezTo>
                  <a:pt x="32" y="165"/>
                  <a:pt x="24" y="163"/>
                  <a:pt x="17" y="158"/>
                </a:cubicBezTo>
                <a:cubicBezTo>
                  <a:pt x="26" y="165"/>
                  <a:pt x="37" y="169"/>
                  <a:pt x="49" y="169"/>
                </a:cubicBezTo>
                <a:cubicBezTo>
                  <a:pt x="67" y="169"/>
                  <a:pt x="84" y="159"/>
                  <a:pt x="92" y="144"/>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latin typeface="CiscoSans ExtraLight" panose="020B0303020201020303" pitchFamily="34" charset="0"/>
            </a:endParaRPr>
          </a:p>
        </p:txBody>
      </p:sp>
      <p:sp>
        <p:nvSpPr>
          <p:cNvPr id="3" name="Title 2"/>
          <p:cNvSpPr>
            <a:spLocks noGrp="1"/>
          </p:cNvSpPr>
          <p:nvPr>
            <p:ph type="title"/>
          </p:nvPr>
        </p:nvSpPr>
        <p:spPr/>
        <p:txBody>
          <a:bodyPr/>
          <a:lstStyle/>
          <a:p>
            <a:r>
              <a:rPr lang="en-US" dirty="0">
                <a:latin typeface="+mj-lt"/>
              </a:rPr>
              <a:t>Advanced threats have evolved</a:t>
            </a:r>
          </a:p>
        </p:txBody>
      </p:sp>
      <p:grpSp>
        <p:nvGrpSpPr>
          <p:cNvPr id="5" name="Group 4"/>
          <p:cNvGrpSpPr>
            <a:grpSpLocks noChangeAspect="1"/>
          </p:cNvGrpSpPr>
          <p:nvPr/>
        </p:nvGrpSpPr>
        <p:grpSpPr>
          <a:xfrm>
            <a:off x="169783" y="3599687"/>
            <a:ext cx="8840097" cy="1216152"/>
            <a:chOff x="-5539320" y="3765960"/>
            <a:chExt cx="9964800" cy="1370880"/>
          </a:xfrm>
        </p:grpSpPr>
        <p:sp>
          <p:nvSpPr>
            <p:cNvPr id="6" name="Freeform: Shape 2"/>
            <p:cNvSpPr/>
            <p:nvPr/>
          </p:nvSpPr>
          <p:spPr>
            <a:xfrm>
              <a:off x="-777239" y="4393080"/>
              <a:ext cx="321840" cy="321840"/>
            </a:xfrm>
            <a:custGeom>
              <a:avLst/>
              <a:gdLst/>
              <a:ahLst/>
              <a:cxnLst>
                <a:cxn ang="3cd4">
                  <a:pos x="hc" y="t"/>
                </a:cxn>
                <a:cxn ang="cd2">
                  <a:pos x="l" y="vc"/>
                </a:cxn>
                <a:cxn ang="cd4">
                  <a:pos x="hc" y="b"/>
                </a:cxn>
                <a:cxn ang="0">
                  <a:pos x="r" y="vc"/>
                </a:cxn>
              </a:cxnLst>
              <a:rect l="l" t="t" r="r" b="b"/>
              <a:pathLst>
                <a:path w="895" h="895">
                  <a:moveTo>
                    <a:pt x="895" y="448"/>
                  </a:moveTo>
                  <a:cubicBezTo>
                    <a:pt x="895" y="530"/>
                    <a:pt x="876" y="600"/>
                    <a:pt x="835" y="672"/>
                  </a:cubicBezTo>
                  <a:cubicBezTo>
                    <a:pt x="794" y="743"/>
                    <a:pt x="742" y="793"/>
                    <a:pt x="671" y="835"/>
                  </a:cubicBezTo>
                  <a:cubicBezTo>
                    <a:pt x="599" y="876"/>
                    <a:pt x="529" y="895"/>
                    <a:pt x="447" y="895"/>
                  </a:cubicBezTo>
                  <a:cubicBezTo>
                    <a:pt x="364" y="895"/>
                    <a:pt x="294" y="876"/>
                    <a:pt x="223" y="835"/>
                  </a:cubicBezTo>
                  <a:cubicBezTo>
                    <a:pt x="151" y="793"/>
                    <a:pt x="101" y="743"/>
                    <a:pt x="60" y="672"/>
                  </a:cubicBezTo>
                  <a:cubicBezTo>
                    <a:pt x="18" y="600"/>
                    <a:pt x="0" y="530"/>
                    <a:pt x="0" y="448"/>
                  </a:cubicBezTo>
                  <a:cubicBezTo>
                    <a:pt x="0" y="365"/>
                    <a:pt x="18" y="295"/>
                    <a:pt x="60" y="224"/>
                  </a:cubicBezTo>
                  <a:cubicBezTo>
                    <a:pt x="101" y="153"/>
                    <a:pt x="151" y="101"/>
                    <a:pt x="223" y="60"/>
                  </a:cubicBezTo>
                  <a:cubicBezTo>
                    <a:pt x="294" y="19"/>
                    <a:pt x="365" y="0"/>
                    <a:pt x="447" y="0"/>
                  </a:cubicBezTo>
                  <a:cubicBezTo>
                    <a:pt x="530" y="0"/>
                    <a:pt x="599" y="19"/>
                    <a:pt x="671" y="60"/>
                  </a:cubicBezTo>
                  <a:cubicBezTo>
                    <a:pt x="742" y="101"/>
                    <a:pt x="794" y="153"/>
                    <a:pt x="835" y="224"/>
                  </a:cubicBezTo>
                  <a:cubicBezTo>
                    <a:pt x="876" y="295"/>
                    <a:pt x="895" y="365"/>
                    <a:pt x="895" y="448"/>
                  </a:cubicBez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 name="Straight Connector 6"/>
            <p:cNvSpPr/>
            <p:nvPr/>
          </p:nvSpPr>
          <p:spPr>
            <a:xfrm>
              <a:off x="-616320" y="4386240"/>
              <a:ext cx="0" cy="21239"/>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 name="Straight Connector 7"/>
            <p:cNvSpPr/>
            <p:nvPr/>
          </p:nvSpPr>
          <p:spPr>
            <a:xfrm>
              <a:off x="-616320" y="4707360"/>
              <a:ext cx="0" cy="212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 name="Straight Connector 8"/>
            <p:cNvSpPr/>
            <p:nvPr/>
          </p:nvSpPr>
          <p:spPr>
            <a:xfrm flipH="1">
              <a:off x="-559080" y="4399200"/>
              <a:ext cx="792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 name="Straight Connector 9"/>
            <p:cNvSpPr/>
            <p:nvPr/>
          </p:nvSpPr>
          <p:spPr>
            <a:xfrm flipH="1">
              <a:off x="-681120" y="4696200"/>
              <a:ext cx="792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 name="Straight Connector 10"/>
            <p:cNvSpPr/>
            <p:nvPr/>
          </p:nvSpPr>
          <p:spPr>
            <a:xfrm flipH="1">
              <a:off x="-509399" y="4437360"/>
              <a:ext cx="14759" cy="147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 name="Straight Connector 11"/>
            <p:cNvSpPr/>
            <p:nvPr/>
          </p:nvSpPr>
          <p:spPr>
            <a:xfrm flipH="1">
              <a:off x="-737999" y="4663080"/>
              <a:ext cx="15119" cy="144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 name="Straight Connector 12"/>
            <p:cNvSpPr/>
            <p:nvPr/>
          </p:nvSpPr>
          <p:spPr>
            <a:xfrm flipH="1">
              <a:off x="-477360" y="4492800"/>
              <a:ext cx="19440" cy="79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 name="Straight Connector 13"/>
            <p:cNvSpPr/>
            <p:nvPr/>
          </p:nvSpPr>
          <p:spPr>
            <a:xfrm flipH="1">
              <a:off x="-775080" y="4613760"/>
              <a:ext cx="19800" cy="79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 name="Straight Connector 14"/>
            <p:cNvSpPr/>
            <p:nvPr/>
          </p:nvSpPr>
          <p:spPr>
            <a:xfrm flipH="1">
              <a:off x="-466560" y="4556880"/>
              <a:ext cx="2124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 name="Straight Connector 15"/>
            <p:cNvSpPr/>
            <p:nvPr/>
          </p:nvSpPr>
          <p:spPr>
            <a:xfrm flipH="1">
              <a:off x="-787320" y="4557600"/>
              <a:ext cx="20880" cy="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 name="Straight Connector 16"/>
            <p:cNvSpPr/>
            <p:nvPr/>
          </p:nvSpPr>
          <p:spPr>
            <a:xfrm flipH="1" flipV="1">
              <a:off x="-477360" y="4613760"/>
              <a:ext cx="19801" cy="75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 name="Straight Connector 17"/>
            <p:cNvSpPr/>
            <p:nvPr/>
          </p:nvSpPr>
          <p:spPr>
            <a:xfrm flipH="1" flipV="1">
              <a:off x="-775080" y="4493160"/>
              <a:ext cx="19800" cy="79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 name="Straight Connector 18"/>
            <p:cNvSpPr/>
            <p:nvPr/>
          </p:nvSpPr>
          <p:spPr>
            <a:xfrm>
              <a:off x="-736559" y="4435920"/>
              <a:ext cx="14759" cy="147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 name="Straight Connector 19"/>
            <p:cNvSpPr/>
            <p:nvPr/>
          </p:nvSpPr>
          <p:spPr>
            <a:xfrm>
              <a:off x="-510839" y="4664160"/>
              <a:ext cx="14759" cy="147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 name="Straight Connector 20"/>
            <p:cNvSpPr/>
            <p:nvPr/>
          </p:nvSpPr>
          <p:spPr>
            <a:xfrm>
              <a:off x="-685079" y="4400639"/>
              <a:ext cx="8639"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 name="Straight Connector 21"/>
            <p:cNvSpPr/>
            <p:nvPr/>
          </p:nvSpPr>
          <p:spPr>
            <a:xfrm>
              <a:off x="-555840" y="4694759"/>
              <a:ext cx="828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 name="Freeform: Shape 19"/>
            <p:cNvSpPr/>
            <p:nvPr/>
          </p:nvSpPr>
          <p:spPr>
            <a:xfrm>
              <a:off x="-667080" y="4551120"/>
              <a:ext cx="100800" cy="299880"/>
            </a:xfrm>
            <a:custGeom>
              <a:avLst/>
              <a:gdLst/>
              <a:ahLst/>
              <a:cxnLst>
                <a:cxn ang="3cd4">
                  <a:pos x="hc" y="t"/>
                </a:cxn>
                <a:cxn ang="cd2">
                  <a:pos x="l" y="vc"/>
                </a:cxn>
                <a:cxn ang="cd4">
                  <a:pos x="hc" y="b"/>
                </a:cxn>
                <a:cxn ang="0">
                  <a:pos x="r" y="vc"/>
                </a:cxn>
              </a:cxnLst>
              <a:rect l="l" t="t" r="r" b="b"/>
              <a:pathLst>
                <a:path w="281" h="834" fill="none">
                  <a:moveTo>
                    <a:pt x="0" y="834"/>
                  </a:moveTo>
                  <a:lnTo>
                    <a:pt x="159" y="0"/>
                  </a:lnTo>
                  <a:lnTo>
                    <a:pt x="281" y="650"/>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 name="Straight Connector 23"/>
            <p:cNvSpPr/>
            <p:nvPr/>
          </p:nvSpPr>
          <p:spPr>
            <a:xfrm>
              <a:off x="-765000" y="4831200"/>
              <a:ext cx="0" cy="10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 name="Freeform: Shape 21"/>
            <p:cNvSpPr/>
            <p:nvPr/>
          </p:nvSpPr>
          <p:spPr>
            <a:xfrm>
              <a:off x="-375480" y="4592880"/>
              <a:ext cx="149400" cy="335880"/>
            </a:xfrm>
            <a:custGeom>
              <a:avLst/>
              <a:gdLst/>
              <a:ahLst/>
              <a:cxnLst>
                <a:cxn ang="3cd4">
                  <a:pos x="hc" y="t"/>
                </a:cxn>
                <a:cxn ang="cd2">
                  <a:pos x="l" y="vc"/>
                </a:cxn>
                <a:cxn ang="cd4">
                  <a:pos x="hc" y="b"/>
                </a:cxn>
                <a:cxn ang="0">
                  <a:pos x="r" y="vc"/>
                </a:cxn>
              </a:cxnLst>
              <a:rect l="l" t="t" r="r" b="b"/>
              <a:pathLst>
                <a:path w="416" h="934" fill="none">
                  <a:moveTo>
                    <a:pt x="0" y="934"/>
                  </a:moveTo>
                  <a:lnTo>
                    <a:pt x="0" y="0"/>
                  </a:lnTo>
                  <a:lnTo>
                    <a:pt x="416" y="0"/>
                  </a:lnTo>
                  <a:lnTo>
                    <a:pt x="416" y="934"/>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 name="Freeform: Shape 22"/>
            <p:cNvSpPr/>
            <p:nvPr/>
          </p:nvSpPr>
          <p:spPr>
            <a:xfrm>
              <a:off x="-344160" y="4791600"/>
              <a:ext cx="87120" cy="143280"/>
            </a:xfrm>
            <a:custGeom>
              <a:avLst/>
              <a:gdLst/>
              <a:ahLst/>
              <a:cxnLst>
                <a:cxn ang="3cd4">
                  <a:pos x="hc" y="t"/>
                </a:cxn>
                <a:cxn ang="cd2">
                  <a:pos x="l" y="vc"/>
                </a:cxn>
                <a:cxn ang="cd4">
                  <a:pos x="hc" y="b"/>
                </a:cxn>
                <a:cxn ang="0">
                  <a:pos x="r" y="vc"/>
                </a:cxn>
              </a:cxnLst>
              <a:rect l="l" t="t" r="r" b="b"/>
              <a:pathLst>
                <a:path w="243" h="399">
                  <a:moveTo>
                    <a:pt x="0" y="399"/>
                  </a:moveTo>
                  <a:lnTo>
                    <a:pt x="0" y="83"/>
                  </a:lnTo>
                  <a:cubicBezTo>
                    <a:pt x="0" y="37"/>
                    <a:pt x="37" y="0"/>
                    <a:pt x="83" y="0"/>
                  </a:cubicBezTo>
                  <a:lnTo>
                    <a:pt x="160" y="0"/>
                  </a:lnTo>
                  <a:cubicBezTo>
                    <a:pt x="206" y="0"/>
                    <a:pt x="243" y="37"/>
                    <a:pt x="243" y="83"/>
                  </a:cubicBezTo>
                  <a:lnTo>
                    <a:pt x="243" y="399"/>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 name="Straight Connector 26"/>
            <p:cNvSpPr/>
            <p:nvPr/>
          </p:nvSpPr>
          <p:spPr>
            <a:xfrm>
              <a:off x="-353880" y="4683240"/>
              <a:ext cx="1069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 name="Freeform: Shape 24"/>
            <p:cNvSpPr/>
            <p:nvPr/>
          </p:nvSpPr>
          <p:spPr>
            <a:xfrm>
              <a:off x="-737280" y="4592880"/>
              <a:ext cx="355320" cy="309240"/>
            </a:xfrm>
            <a:custGeom>
              <a:avLst/>
              <a:gdLst/>
              <a:ahLst/>
              <a:cxnLst>
                <a:cxn ang="3cd4">
                  <a:pos x="hc" y="t"/>
                </a:cxn>
                <a:cxn ang="cd2">
                  <a:pos x="l" y="vc"/>
                </a:cxn>
                <a:cxn ang="cd4">
                  <a:pos x="hc" y="b"/>
                </a:cxn>
                <a:cxn ang="0">
                  <a:pos x="r" y="vc"/>
                </a:cxn>
              </a:cxnLst>
              <a:rect l="l" t="t" r="r" b="b"/>
              <a:pathLst>
                <a:path w="988" h="860">
                  <a:moveTo>
                    <a:pt x="988" y="0"/>
                  </a:moveTo>
                  <a:cubicBezTo>
                    <a:pt x="909" y="478"/>
                    <a:pt x="499" y="846"/>
                    <a:pt x="0" y="860"/>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 name="Straight Connector 28"/>
            <p:cNvSpPr/>
            <p:nvPr/>
          </p:nvSpPr>
          <p:spPr>
            <a:xfrm>
              <a:off x="-563400" y="4858560"/>
              <a:ext cx="1706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 name="Freeform: Shape 26"/>
            <p:cNvSpPr/>
            <p:nvPr/>
          </p:nvSpPr>
          <p:spPr>
            <a:xfrm>
              <a:off x="314280" y="4592880"/>
              <a:ext cx="354960" cy="309240"/>
            </a:xfrm>
            <a:custGeom>
              <a:avLst/>
              <a:gdLst/>
              <a:ahLst/>
              <a:cxnLst>
                <a:cxn ang="3cd4">
                  <a:pos x="hc" y="t"/>
                </a:cxn>
                <a:cxn ang="cd2">
                  <a:pos x="l" y="vc"/>
                </a:cxn>
                <a:cxn ang="cd4">
                  <a:pos x="hc" y="b"/>
                </a:cxn>
                <a:cxn ang="0">
                  <a:pos x="r" y="vc"/>
                </a:cxn>
              </a:cxnLst>
              <a:rect l="l" t="t" r="r" b="b"/>
              <a:pathLst>
                <a:path w="987" h="860">
                  <a:moveTo>
                    <a:pt x="0" y="0"/>
                  </a:moveTo>
                  <a:cubicBezTo>
                    <a:pt x="79" y="478"/>
                    <a:pt x="489" y="846"/>
                    <a:pt x="987" y="860"/>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 name="Straight Connector 30"/>
            <p:cNvSpPr/>
            <p:nvPr/>
          </p:nvSpPr>
          <p:spPr>
            <a:xfrm flipH="1">
              <a:off x="325080" y="4858560"/>
              <a:ext cx="1710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 name="Straight Connector 31"/>
            <p:cNvSpPr/>
            <p:nvPr/>
          </p:nvSpPr>
          <p:spPr>
            <a:xfrm>
              <a:off x="-723959" y="4946040"/>
              <a:ext cx="2016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 name="Straight Connector 32"/>
            <p:cNvSpPr/>
            <p:nvPr/>
          </p:nvSpPr>
          <p:spPr>
            <a:xfrm>
              <a:off x="-225720" y="4602600"/>
              <a:ext cx="3805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 name="Straight Connector 33"/>
            <p:cNvSpPr/>
            <p:nvPr/>
          </p:nvSpPr>
          <p:spPr>
            <a:xfrm>
              <a:off x="-225720" y="4627800"/>
              <a:ext cx="3805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 name="Straight Connector 34"/>
            <p:cNvSpPr/>
            <p:nvPr/>
          </p:nvSpPr>
          <p:spPr>
            <a:xfrm>
              <a:off x="-225720" y="4675680"/>
              <a:ext cx="3805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 name="Straight Connector 35"/>
            <p:cNvSpPr/>
            <p:nvPr/>
          </p:nvSpPr>
          <p:spPr>
            <a:xfrm>
              <a:off x="-225720" y="4846320"/>
              <a:ext cx="3805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 name="Straight Connector 36"/>
            <p:cNvSpPr/>
            <p:nvPr/>
          </p:nvSpPr>
          <p:spPr>
            <a:xfrm>
              <a:off x="-225720" y="4895280"/>
              <a:ext cx="3805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 name="Freeform: Shape 34"/>
            <p:cNvSpPr/>
            <p:nvPr/>
          </p:nvSpPr>
          <p:spPr>
            <a:xfrm>
              <a:off x="-378720" y="4497840"/>
              <a:ext cx="36720" cy="65520"/>
            </a:xfrm>
            <a:custGeom>
              <a:avLst/>
              <a:gdLst/>
              <a:ahLst/>
              <a:cxnLst>
                <a:cxn ang="3cd4">
                  <a:pos x="hc" y="t"/>
                </a:cxn>
                <a:cxn ang="cd2">
                  <a:pos x="l" y="vc"/>
                </a:cxn>
                <a:cxn ang="cd4">
                  <a:pos x="hc" y="b"/>
                </a:cxn>
                <a:cxn ang="0">
                  <a:pos x="r" y="vc"/>
                </a:cxn>
              </a:cxnLst>
              <a:rect l="l" t="t" r="r" b="b"/>
              <a:pathLst>
                <a:path w="103" h="183">
                  <a:moveTo>
                    <a:pt x="52" y="0"/>
                  </a:moveTo>
                  <a:lnTo>
                    <a:pt x="0" y="183"/>
                  </a:lnTo>
                  <a:lnTo>
                    <a:pt x="103" y="183"/>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 name="Freeform: Shape 35"/>
            <p:cNvSpPr/>
            <p:nvPr/>
          </p:nvSpPr>
          <p:spPr>
            <a:xfrm>
              <a:off x="-257760" y="4497840"/>
              <a:ext cx="36360" cy="65520"/>
            </a:xfrm>
            <a:custGeom>
              <a:avLst/>
              <a:gdLst/>
              <a:ahLst/>
              <a:cxnLst>
                <a:cxn ang="3cd4">
                  <a:pos x="hc" y="t"/>
                </a:cxn>
                <a:cxn ang="cd2">
                  <a:pos x="l" y="vc"/>
                </a:cxn>
                <a:cxn ang="cd4">
                  <a:pos x="hc" y="b"/>
                </a:cxn>
                <a:cxn ang="0">
                  <a:pos x="r" y="vc"/>
                </a:cxn>
              </a:cxnLst>
              <a:rect l="l" t="t" r="r" b="b"/>
              <a:pathLst>
                <a:path w="102" h="183">
                  <a:moveTo>
                    <a:pt x="50" y="0"/>
                  </a:moveTo>
                  <a:lnTo>
                    <a:pt x="0" y="183"/>
                  </a:lnTo>
                  <a:lnTo>
                    <a:pt x="102" y="183"/>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 name="Freeform: Shape 36"/>
            <p:cNvSpPr/>
            <p:nvPr/>
          </p:nvSpPr>
          <p:spPr>
            <a:xfrm>
              <a:off x="-354600" y="4426560"/>
              <a:ext cx="107640" cy="137160"/>
            </a:xfrm>
            <a:custGeom>
              <a:avLst/>
              <a:gdLst/>
              <a:ahLst/>
              <a:cxnLst>
                <a:cxn ang="3cd4">
                  <a:pos x="hc" y="t"/>
                </a:cxn>
                <a:cxn ang="cd2">
                  <a:pos x="l" y="vc"/>
                </a:cxn>
                <a:cxn ang="cd4">
                  <a:pos x="hc" y="b"/>
                </a:cxn>
                <a:cxn ang="0">
                  <a:pos x="r" y="vc"/>
                </a:cxn>
              </a:cxnLst>
              <a:rect l="l" t="t" r="r" b="b"/>
              <a:pathLst>
                <a:path w="300" h="382">
                  <a:moveTo>
                    <a:pt x="149" y="0"/>
                  </a:moveTo>
                  <a:lnTo>
                    <a:pt x="0" y="382"/>
                  </a:lnTo>
                  <a:lnTo>
                    <a:pt x="300" y="382"/>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 name="Freeform: Shape 37"/>
            <p:cNvSpPr/>
            <p:nvPr/>
          </p:nvSpPr>
          <p:spPr>
            <a:xfrm>
              <a:off x="-314640" y="4617720"/>
              <a:ext cx="27720" cy="33120"/>
            </a:xfrm>
            <a:custGeom>
              <a:avLst/>
              <a:gdLst/>
              <a:ahLst/>
              <a:cxnLst>
                <a:cxn ang="3cd4">
                  <a:pos x="hc" y="t"/>
                </a:cxn>
                <a:cxn ang="cd2">
                  <a:pos x="l" y="vc"/>
                </a:cxn>
                <a:cxn ang="cd4">
                  <a:pos x="hc" y="b"/>
                </a:cxn>
                <a:cxn ang="0">
                  <a:pos x="r" y="vc"/>
                </a:cxn>
              </a:cxnLst>
              <a:rect l="l" t="t" r="r" b="b"/>
              <a:pathLst>
                <a:path w="78" h="93">
                  <a:moveTo>
                    <a:pt x="39" y="93"/>
                  </a:moveTo>
                  <a:lnTo>
                    <a:pt x="0" y="93"/>
                  </a:lnTo>
                  <a:lnTo>
                    <a:pt x="0" y="0"/>
                  </a:lnTo>
                  <a:lnTo>
                    <a:pt x="78" y="0"/>
                  </a:lnTo>
                  <a:lnTo>
                    <a:pt x="78" y="93"/>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 name="Freeform: Shape 38"/>
            <p:cNvSpPr/>
            <p:nvPr/>
          </p:nvSpPr>
          <p:spPr>
            <a:xfrm>
              <a:off x="158040" y="4592880"/>
              <a:ext cx="149400" cy="335880"/>
            </a:xfrm>
            <a:custGeom>
              <a:avLst/>
              <a:gdLst/>
              <a:ahLst/>
              <a:cxnLst>
                <a:cxn ang="3cd4">
                  <a:pos x="hc" y="t"/>
                </a:cxn>
                <a:cxn ang="cd2">
                  <a:pos x="l" y="vc"/>
                </a:cxn>
                <a:cxn ang="cd4">
                  <a:pos x="hc" y="b"/>
                </a:cxn>
                <a:cxn ang="0">
                  <a:pos x="r" y="vc"/>
                </a:cxn>
              </a:cxnLst>
              <a:rect l="l" t="t" r="r" b="b"/>
              <a:pathLst>
                <a:path w="416" h="934" fill="none">
                  <a:moveTo>
                    <a:pt x="0" y="934"/>
                  </a:moveTo>
                  <a:lnTo>
                    <a:pt x="0" y="0"/>
                  </a:lnTo>
                  <a:lnTo>
                    <a:pt x="416" y="0"/>
                  </a:lnTo>
                  <a:lnTo>
                    <a:pt x="416" y="934"/>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 name="Freeform: Shape 39"/>
            <p:cNvSpPr/>
            <p:nvPr/>
          </p:nvSpPr>
          <p:spPr>
            <a:xfrm>
              <a:off x="189360" y="4791600"/>
              <a:ext cx="87120" cy="143280"/>
            </a:xfrm>
            <a:custGeom>
              <a:avLst/>
              <a:gdLst/>
              <a:ahLst/>
              <a:cxnLst>
                <a:cxn ang="3cd4">
                  <a:pos x="hc" y="t"/>
                </a:cxn>
                <a:cxn ang="cd2">
                  <a:pos x="l" y="vc"/>
                </a:cxn>
                <a:cxn ang="cd4">
                  <a:pos x="hc" y="b"/>
                </a:cxn>
                <a:cxn ang="0">
                  <a:pos x="r" y="vc"/>
                </a:cxn>
              </a:cxnLst>
              <a:rect l="l" t="t" r="r" b="b"/>
              <a:pathLst>
                <a:path w="243" h="399">
                  <a:moveTo>
                    <a:pt x="0" y="399"/>
                  </a:moveTo>
                  <a:lnTo>
                    <a:pt x="0" y="83"/>
                  </a:lnTo>
                  <a:cubicBezTo>
                    <a:pt x="0" y="37"/>
                    <a:pt x="37" y="0"/>
                    <a:pt x="83" y="0"/>
                  </a:cubicBezTo>
                  <a:lnTo>
                    <a:pt x="159" y="0"/>
                  </a:lnTo>
                  <a:cubicBezTo>
                    <a:pt x="205" y="0"/>
                    <a:pt x="243" y="37"/>
                    <a:pt x="243" y="83"/>
                  </a:cubicBezTo>
                  <a:lnTo>
                    <a:pt x="243" y="399"/>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 name="Straight Connector 43"/>
            <p:cNvSpPr/>
            <p:nvPr/>
          </p:nvSpPr>
          <p:spPr>
            <a:xfrm>
              <a:off x="179280" y="4683240"/>
              <a:ext cx="1072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 name="Freeform: Shape 41"/>
            <p:cNvSpPr/>
            <p:nvPr/>
          </p:nvSpPr>
          <p:spPr>
            <a:xfrm>
              <a:off x="154800" y="4497840"/>
              <a:ext cx="36360" cy="65520"/>
            </a:xfrm>
            <a:custGeom>
              <a:avLst/>
              <a:gdLst/>
              <a:ahLst/>
              <a:cxnLst>
                <a:cxn ang="3cd4">
                  <a:pos x="hc" y="t"/>
                </a:cxn>
                <a:cxn ang="cd2">
                  <a:pos x="l" y="vc"/>
                </a:cxn>
                <a:cxn ang="cd4">
                  <a:pos x="hc" y="b"/>
                </a:cxn>
                <a:cxn ang="0">
                  <a:pos x="r" y="vc"/>
                </a:cxn>
              </a:cxnLst>
              <a:rect l="l" t="t" r="r" b="b"/>
              <a:pathLst>
                <a:path w="102" h="183">
                  <a:moveTo>
                    <a:pt x="52" y="0"/>
                  </a:moveTo>
                  <a:lnTo>
                    <a:pt x="0" y="183"/>
                  </a:lnTo>
                  <a:lnTo>
                    <a:pt x="102" y="183"/>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 name="Freeform: Shape 42"/>
            <p:cNvSpPr/>
            <p:nvPr/>
          </p:nvSpPr>
          <p:spPr>
            <a:xfrm>
              <a:off x="275400" y="4497840"/>
              <a:ext cx="36720" cy="65520"/>
            </a:xfrm>
            <a:custGeom>
              <a:avLst/>
              <a:gdLst/>
              <a:ahLst/>
              <a:cxnLst>
                <a:cxn ang="3cd4">
                  <a:pos x="hc" y="t"/>
                </a:cxn>
                <a:cxn ang="cd2">
                  <a:pos x="l" y="vc"/>
                </a:cxn>
                <a:cxn ang="cd4">
                  <a:pos x="hc" y="b"/>
                </a:cxn>
                <a:cxn ang="0">
                  <a:pos x="r" y="vc"/>
                </a:cxn>
              </a:cxnLst>
              <a:rect l="l" t="t" r="r" b="b"/>
              <a:pathLst>
                <a:path w="103" h="183">
                  <a:moveTo>
                    <a:pt x="51" y="0"/>
                  </a:moveTo>
                  <a:lnTo>
                    <a:pt x="0" y="183"/>
                  </a:lnTo>
                  <a:lnTo>
                    <a:pt x="103" y="183"/>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 name="Freeform: Shape 43"/>
            <p:cNvSpPr/>
            <p:nvPr/>
          </p:nvSpPr>
          <p:spPr>
            <a:xfrm>
              <a:off x="178560" y="4426560"/>
              <a:ext cx="107640" cy="137160"/>
            </a:xfrm>
            <a:custGeom>
              <a:avLst/>
              <a:gdLst/>
              <a:ahLst/>
              <a:cxnLst>
                <a:cxn ang="3cd4">
                  <a:pos x="hc" y="t"/>
                </a:cxn>
                <a:cxn ang="cd2">
                  <a:pos x="l" y="vc"/>
                </a:cxn>
                <a:cxn ang="cd4">
                  <a:pos x="hc" y="b"/>
                </a:cxn>
                <a:cxn ang="0">
                  <a:pos x="r" y="vc"/>
                </a:cxn>
              </a:cxnLst>
              <a:rect l="l" t="t" r="r" b="b"/>
              <a:pathLst>
                <a:path w="300" h="382">
                  <a:moveTo>
                    <a:pt x="151" y="0"/>
                  </a:moveTo>
                  <a:lnTo>
                    <a:pt x="0" y="382"/>
                  </a:lnTo>
                  <a:lnTo>
                    <a:pt x="300" y="382"/>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 name="Freeform: Shape 44"/>
            <p:cNvSpPr/>
            <p:nvPr/>
          </p:nvSpPr>
          <p:spPr>
            <a:xfrm>
              <a:off x="1934639" y="4760280"/>
              <a:ext cx="256680" cy="38160"/>
            </a:xfrm>
            <a:custGeom>
              <a:avLst/>
              <a:gdLst/>
              <a:ahLst/>
              <a:cxnLst>
                <a:cxn ang="3cd4">
                  <a:pos x="hc" y="t"/>
                </a:cxn>
                <a:cxn ang="cd2">
                  <a:pos x="l" y="vc"/>
                </a:cxn>
                <a:cxn ang="cd4">
                  <a:pos x="hc" y="b"/>
                </a:cxn>
                <a:cxn ang="0">
                  <a:pos x="r" y="vc"/>
                </a:cxn>
              </a:cxnLst>
              <a:rect l="l" t="t" r="r" b="b"/>
              <a:pathLst>
                <a:path w="714" h="107">
                  <a:moveTo>
                    <a:pt x="357" y="0"/>
                  </a:moveTo>
                  <a:lnTo>
                    <a:pt x="0" y="107"/>
                  </a:lnTo>
                  <a:lnTo>
                    <a:pt x="714" y="107"/>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 name="Freeform: Shape 45"/>
            <p:cNvSpPr/>
            <p:nvPr/>
          </p:nvSpPr>
          <p:spPr>
            <a:xfrm>
              <a:off x="218880" y="4617720"/>
              <a:ext cx="27720" cy="33120"/>
            </a:xfrm>
            <a:custGeom>
              <a:avLst/>
              <a:gdLst/>
              <a:ahLst/>
              <a:cxnLst>
                <a:cxn ang="3cd4">
                  <a:pos x="hc" y="t"/>
                </a:cxn>
                <a:cxn ang="cd2">
                  <a:pos x="l" y="vc"/>
                </a:cxn>
                <a:cxn ang="cd4">
                  <a:pos x="hc" y="b"/>
                </a:cxn>
                <a:cxn ang="0">
                  <a:pos x="r" y="vc"/>
                </a:cxn>
              </a:cxnLst>
              <a:rect l="l" t="t" r="r" b="b"/>
              <a:pathLst>
                <a:path w="78" h="93">
                  <a:moveTo>
                    <a:pt x="39" y="93"/>
                  </a:moveTo>
                  <a:lnTo>
                    <a:pt x="0" y="93"/>
                  </a:lnTo>
                  <a:lnTo>
                    <a:pt x="0" y="0"/>
                  </a:lnTo>
                  <a:lnTo>
                    <a:pt x="78" y="0"/>
                  </a:lnTo>
                  <a:lnTo>
                    <a:pt x="78" y="93"/>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 name="Straight Connector 49"/>
            <p:cNvSpPr/>
            <p:nvPr/>
          </p:nvSpPr>
          <p:spPr>
            <a:xfrm>
              <a:off x="-419760" y="4946040"/>
              <a:ext cx="7484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 name="Straight Connector 50"/>
            <p:cNvSpPr/>
            <p:nvPr/>
          </p:nvSpPr>
          <p:spPr>
            <a:xfrm>
              <a:off x="-309960" y="4977720"/>
              <a:ext cx="0" cy="511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 name="Straight Connector 51"/>
            <p:cNvSpPr/>
            <p:nvPr/>
          </p:nvSpPr>
          <p:spPr>
            <a:xfrm>
              <a:off x="-252000" y="4975200"/>
              <a:ext cx="4294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 name="Straight Connector 52"/>
            <p:cNvSpPr/>
            <p:nvPr/>
          </p:nvSpPr>
          <p:spPr>
            <a:xfrm>
              <a:off x="-122400" y="5016960"/>
              <a:ext cx="1569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 name="Straight Connector 53"/>
            <p:cNvSpPr/>
            <p:nvPr/>
          </p:nvSpPr>
          <p:spPr>
            <a:xfrm>
              <a:off x="-78480" y="5043600"/>
              <a:ext cx="756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 name="Straight Connector 54"/>
            <p:cNvSpPr/>
            <p:nvPr/>
          </p:nvSpPr>
          <p:spPr>
            <a:xfrm>
              <a:off x="1734119" y="5067000"/>
              <a:ext cx="15696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 name="Straight Connector 55"/>
            <p:cNvSpPr/>
            <p:nvPr/>
          </p:nvSpPr>
          <p:spPr>
            <a:xfrm>
              <a:off x="1778040" y="5094000"/>
              <a:ext cx="756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 name="Straight Connector 56"/>
            <p:cNvSpPr/>
            <p:nvPr/>
          </p:nvSpPr>
          <p:spPr>
            <a:xfrm>
              <a:off x="1966680" y="5038920"/>
              <a:ext cx="3779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8" name="Straight Connector 57"/>
            <p:cNvSpPr/>
            <p:nvPr/>
          </p:nvSpPr>
          <p:spPr>
            <a:xfrm>
              <a:off x="321480" y="4970160"/>
              <a:ext cx="0" cy="759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9" name="Straight Connector 58"/>
            <p:cNvSpPr/>
            <p:nvPr/>
          </p:nvSpPr>
          <p:spPr>
            <a:xfrm flipH="1">
              <a:off x="344880" y="4979880"/>
              <a:ext cx="3427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60" name="Straight Connector 59"/>
            <p:cNvSpPr/>
            <p:nvPr/>
          </p:nvSpPr>
          <p:spPr>
            <a:xfrm flipV="1">
              <a:off x="344880" y="4865040"/>
              <a:ext cx="0" cy="43199"/>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61" name="Freeform: Shape 57"/>
            <p:cNvSpPr/>
            <p:nvPr/>
          </p:nvSpPr>
          <p:spPr>
            <a:xfrm>
              <a:off x="382680" y="4920480"/>
              <a:ext cx="286560" cy="39960"/>
            </a:xfrm>
            <a:custGeom>
              <a:avLst/>
              <a:gdLst/>
              <a:ahLst/>
              <a:cxnLst>
                <a:cxn ang="3cd4">
                  <a:pos x="hc" y="t"/>
                </a:cxn>
                <a:cxn ang="cd2">
                  <a:pos x="l" y="vc"/>
                </a:cxn>
                <a:cxn ang="cd4">
                  <a:pos x="hc" y="b"/>
                </a:cxn>
                <a:cxn ang="0">
                  <a:pos x="r" y="vc"/>
                </a:cxn>
              </a:cxnLst>
              <a:rect l="l" t="t" r="r" b="b"/>
              <a:pathLst>
                <a:path w="797" h="112">
                  <a:moveTo>
                    <a:pt x="399" y="112"/>
                  </a:moveTo>
                  <a:lnTo>
                    <a:pt x="0" y="112"/>
                  </a:lnTo>
                  <a:lnTo>
                    <a:pt x="0" y="0"/>
                  </a:lnTo>
                  <a:lnTo>
                    <a:pt x="797" y="0"/>
                  </a:lnTo>
                  <a:lnTo>
                    <a:pt x="797" y="112"/>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62" name="Freeform: Shape 58"/>
            <p:cNvSpPr/>
            <p:nvPr/>
          </p:nvSpPr>
          <p:spPr>
            <a:xfrm>
              <a:off x="473760" y="4308120"/>
              <a:ext cx="79200" cy="556920"/>
            </a:xfrm>
            <a:custGeom>
              <a:avLst/>
              <a:gdLst/>
              <a:ahLst/>
              <a:cxnLst>
                <a:cxn ang="3cd4">
                  <a:pos x="hc" y="t"/>
                </a:cxn>
                <a:cxn ang="cd2">
                  <a:pos x="l" y="vc"/>
                </a:cxn>
                <a:cxn ang="cd4">
                  <a:pos x="hc" y="b"/>
                </a:cxn>
                <a:cxn ang="0">
                  <a:pos x="r" y="vc"/>
                </a:cxn>
              </a:cxnLst>
              <a:rect l="l" t="t" r="r" b="b"/>
              <a:pathLst>
                <a:path w="221" h="1548" fill="none">
                  <a:moveTo>
                    <a:pt x="0" y="1421"/>
                  </a:moveTo>
                  <a:lnTo>
                    <a:pt x="0" y="0"/>
                  </a:lnTo>
                  <a:lnTo>
                    <a:pt x="221" y="0"/>
                  </a:lnTo>
                  <a:lnTo>
                    <a:pt x="221" y="1548"/>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63" name="Freeform: Shape 59"/>
            <p:cNvSpPr/>
            <p:nvPr/>
          </p:nvSpPr>
          <p:spPr>
            <a:xfrm>
              <a:off x="523079" y="4191479"/>
              <a:ext cx="269640" cy="691559"/>
            </a:xfrm>
            <a:custGeom>
              <a:avLst/>
              <a:gdLst/>
              <a:ahLst/>
              <a:cxnLst>
                <a:cxn ang="3cd4">
                  <a:pos x="hc" y="t"/>
                </a:cxn>
                <a:cxn ang="cd2">
                  <a:pos x="l" y="vc"/>
                </a:cxn>
                <a:cxn ang="cd4">
                  <a:pos x="hc" y="b"/>
                </a:cxn>
                <a:cxn ang="0">
                  <a:pos x="r" y="vc"/>
                </a:cxn>
              </a:cxnLst>
              <a:rect l="l" t="t" r="r" b="b"/>
              <a:pathLst>
                <a:path w="750" h="1922" fill="none">
                  <a:moveTo>
                    <a:pt x="0" y="1839"/>
                  </a:moveTo>
                  <a:lnTo>
                    <a:pt x="0" y="0"/>
                  </a:lnTo>
                  <a:lnTo>
                    <a:pt x="276" y="0"/>
                  </a:lnTo>
                  <a:lnTo>
                    <a:pt x="276" y="1922"/>
                  </a:lnTo>
                  <a:lnTo>
                    <a:pt x="750" y="1922"/>
                  </a:lnTo>
                  <a:lnTo>
                    <a:pt x="550" y="1831"/>
                  </a:lnTo>
                  <a:lnTo>
                    <a:pt x="407" y="1831"/>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64" name="Freeform: Shape 60"/>
            <p:cNvSpPr/>
            <p:nvPr/>
          </p:nvSpPr>
          <p:spPr>
            <a:xfrm>
              <a:off x="553320" y="4240440"/>
              <a:ext cx="99000" cy="624600"/>
            </a:xfrm>
            <a:custGeom>
              <a:avLst/>
              <a:gdLst/>
              <a:ahLst/>
              <a:cxnLst>
                <a:cxn ang="3cd4">
                  <a:pos x="hc" y="t"/>
                </a:cxn>
                <a:cxn ang="cd2">
                  <a:pos x="l" y="vc"/>
                </a:cxn>
                <a:cxn ang="cd4">
                  <a:pos x="hc" y="b"/>
                </a:cxn>
                <a:cxn ang="0">
                  <a:pos x="r" y="vc"/>
                </a:cxn>
              </a:cxnLst>
              <a:rect l="l" t="t" r="r" b="b"/>
              <a:pathLst>
                <a:path w="276" h="1736" fill="none">
                  <a:moveTo>
                    <a:pt x="276" y="1736"/>
                  </a:moveTo>
                  <a:lnTo>
                    <a:pt x="276" y="0"/>
                  </a:lnTo>
                  <a:lnTo>
                    <a:pt x="0" y="0"/>
                  </a:lnTo>
                  <a:lnTo>
                    <a:pt x="0" y="197"/>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65" name="Straight Connector 64"/>
            <p:cNvSpPr/>
            <p:nvPr/>
          </p:nvSpPr>
          <p:spPr>
            <a:xfrm>
              <a:off x="673560" y="4639680"/>
              <a:ext cx="288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66" name="Straight Connector 65"/>
            <p:cNvSpPr/>
            <p:nvPr/>
          </p:nvSpPr>
          <p:spPr>
            <a:xfrm>
              <a:off x="686160" y="4679280"/>
              <a:ext cx="0" cy="201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67" name="Freeform: Shape 63"/>
            <p:cNvSpPr/>
            <p:nvPr/>
          </p:nvSpPr>
          <p:spPr>
            <a:xfrm>
              <a:off x="721080" y="4161240"/>
              <a:ext cx="72000" cy="689040"/>
            </a:xfrm>
            <a:custGeom>
              <a:avLst/>
              <a:gdLst/>
              <a:ahLst/>
              <a:cxnLst>
                <a:cxn ang="3cd4">
                  <a:pos x="hc" y="t"/>
                </a:cxn>
                <a:cxn ang="cd2">
                  <a:pos x="l" y="vc"/>
                </a:cxn>
                <a:cxn ang="cd4">
                  <a:pos x="hc" y="b"/>
                </a:cxn>
                <a:cxn ang="0">
                  <a:pos x="r" y="vc"/>
                </a:cxn>
              </a:cxnLst>
              <a:rect l="l" t="t" r="r" b="b"/>
              <a:pathLst>
                <a:path w="201" h="1915" fill="none">
                  <a:moveTo>
                    <a:pt x="0" y="1915"/>
                  </a:moveTo>
                  <a:lnTo>
                    <a:pt x="0" y="617"/>
                  </a:lnTo>
                  <a:lnTo>
                    <a:pt x="201" y="474"/>
                  </a:lnTo>
                  <a:lnTo>
                    <a:pt x="95" y="474"/>
                  </a:lnTo>
                  <a:lnTo>
                    <a:pt x="95" y="0"/>
                  </a:lnTo>
                  <a:lnTo>
                    <a:pt x="200" y="0"/>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68" name="Freeform: Shape 64"/>
            <p:cNvSpPr/>
            <p:nvPr/>
          </p:nvSpPr>
          <p:spPr>
            <a:xfrm>
              <a:off x="793440" y="3839400"/>
              <a:ext cx="105840" cy="1087920"/>
            </a:xfrm>
            <a:custGeom>
              <a:avLst/>
              <a:gdLst/>
              <a:ahLst/>
              <a:cxnLst>
                <a:cxn ang="3cd4">
                  <a:pos x="hc" y="t"/>
                </a:cxn>
                <a:cxn ang="cd2">
                  <a:pos x="l" y="vc"/>
                </a:cxn>
                <a:cxn ang="cd4">
                  <a:pos x="hc" y="b"/>
                </a:cxn>
                <a:cxn ang="0">
                  <a:pos x="r" y="vc"/>
                </a:cxn>
              </a:cxnLst>
              <a:rect l="l" t="t" r="r" b="b"/>
              <a:pathLst>
                <a:path w="295" h="3023" fill="none">
                  <a:moveTo>
                    <a:pt x="0" y="3023"/>
                  </a:moveTo>
                  <a:lnTo>
                    <a:pt x="0" y="503"/>
                  </a:lnTo>
                  <a:lnTo>
                    <a:pt x="198" y="306"/>
                  </a:lnTo>
                  <a:lnTo>
                    <a:pt x="198" y="0"/>
                  </a:lnTo>
                  <a:lnTo>
                    <a:pt x="295" y="190"/>
                  </a:lnTo>
                  <a:lnTo>
                    <a:pt x="295" y="894"/>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69" name="Straight Connector 68"/>
            <p:cNvSpPr/>
            <p:nvPr/>
          </p:nvSpPr>
          <p:spPr>
            <a:xfrm>
              <a:off x="813960" y="4029480"/>
              <a:ext cx="0" cy="8989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0" name="Freeform: Shape 66"/>
            <p:cNvSpPr/>
            <p:nvPr/>
          </p:nvSpPr>
          <p:spPr>
            <a:xfrm>
              <a:off x="793440" y="4106520"/>
              <a:ext cx="152640" cy="821520"/>
            </a:xfrm>
            <a:custGeom>
              <a:avLst/>
              <a:gdLst/>
              <a:ahLst/>
              <a:cxnLst>
                <a:cxn ang="3cd4">
                  <a:pos x="hc" y="t"/>
                </a:cxn>
                <a:cxn ang="cd2">
                  <a:pos x="l" y="vc"/>
                </a:cxn>
                <a:cxn ang="cd4">
                  <a:pos x="hc" y="b"/>
                </a:cxn>
                <a:cxn ang="0">
                  <a:pos x="r" y="vc"/>
                </a:cxn>
              </a:cxnLst>
              <a:rect l="l" t="t" r="r" b="b"/>
              <a:pathLst>
                <a:path w="425" h="2283" fill="none">
                  <a:moveTo>
                    <a:pt x="0" y="2283"/>
                  </a:moveTo>
                  <a:lnTo>
                    <a:pt x="138" y="2283"/>
                  </a:lnTo>
                  <a:lnTo>
                    <a:pt x="138" y="356"/>
                  </a:lnTo>
                  <a:lnTo>
                    <a:pt x="425" y="70"/>
                  </a:lnTo>
                  <a:lnTo>
                    <a:pt x="295" y="0"/>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1" name="Freeform: Shape 67"/>
            <p:cNvSpPr/>
            <p:nvPr/>
          </p:nvSpPr>
          <p:spPr>
            <a:xfrm>
              <a:off x="899639" y="4081320"/>
              <a:ext cx="106920" cy="689399"/>
            </a:xfrm>
            <a:custGeom>
              <a:avLst/>
              <a:gdLst/>
              <a:ahLst/>
              <a:cxnLst>
                <a:cxn ang="3cd4">
                  <a:pos x="hc" y="t"/>
                </a:cxn>
                <a:cxn ang="cd2">
                  <a:pos x="l" y="vc"/>
                </a:cxn>
                <a:cxn ang="cd4">
                  <a:pos x="hc" y="b"/>
                </a:cxn>
                <a:cxn ang="0">
                  <a:pos x="r" y="vc"/>
                </a:cxn>
              </a:cxnLst>
              <a:rect l="l" t="t" r="r" b="b"/>
              <a:pathLst>
                <a:path w="298" h="1916" fill="none">
                  <a:moveTo>
                    <a:pt x="0" y="0"/>
                  </a:moveTo>
                  <a:lnTo>
                    <a:pt x="200" y="106"/>
                  </a:lnTo>
                  <a:lnTo>
                    <a:pt x="200" y="1916"/>
                  </a:lnTo>
                  <a:lnTo>
                    <a:pt x="298" y="1916"/>
                  </a:lnTo>
                  <a:lnTo>
                    <a:pt x="298" y="654"/>
                  </a:lnTo>
                  <a:lnTo>
                    <a:pt x="207" y="584"/>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2" name="Straight Connector 71"/>
            <p:cNvSpPr/>
            <p:nvPr/>
          </p:nvSpPr>
          <p:spPr>
            <a:xfrm>
              <a:off x="939240" y="4200120"/>
              <a:ext cx="0" cy="5518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3" name="Freeform: Shape 69"/>
            <p:cNvSpPr/>
            <p:nvPr/>
          </p:nvSpPr>
          <p:spPr>
            <a:xfrm>
              <a:off x="897119" y="4787640"/>
              <a:ext cx="377280" cy="138240"/>
            </a:xfrm>
            <a:custGeom>
              <a:avLst/>
              <a:gdLst/>
              <a:ahLst/>
              <a:cxnLst>
                <a:cxn ang="3cd4">
                  <a:pos x="hc" y="t"/>
                </a:cxn>
                <a:cxn ang="cd2">
                  <a:pos x="l" y="vc"/>
                </a:cxn>
                <a:cxn ang="cd4">
                  <a:pos x="hc" y="b"/>
                </a:cxn>
                <a:cxn ang="0">
                  <a:pos x="r" y="vc"/>
                </a:cxn>
              </a:cxnLst>
              <a:rect l="l" t="t" r="r" b="b"/>
              <a:pathLst>
                <a:path w="1049" h="385" fill="none">
                  <a:moveTo>
                    <a:pt x="0" y="385"/>
                  </a:moveTo>
                  <a:lnTo>
                    <a:pt x="0" y="0"/>
                  </a:lnTo>
                  <a:lnTo>
                    <a:pt x="437" y="0"/>
                  </a:lnTo>
                  <a:lnTo>
                    <a:pt x="437" y="335"/>
                  </a:lnTo>
                  <a:lnTo>
                    <a:pt x="512" y="335"/>
                  </a:lnTo>
                  <a:lnTo>
                    <a:pt x="512" y="0"/>
                  </a:lnTo>
                  <a:lnTo>
                    <a:pt x="793" y="0"/>
                  </a:lnTo>
                  <a:lnTo>
                    <a:pt x="793" y="344"/>
                  </a:lnTo>
                  <a:lnTo>
                    <a:pt x="1049" y="344"/>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4" name="Straight Connector 73"/>
            <p:cNvSpPr/>
            <p:nvPr/>
          </p:nvSpPr>
          <p:spPr>
            <a:xfrm>
              <a:off x="779760" y="4958280"/>
              <a:ext cx="1854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5" name="Straight Connector 74"/>
            <p:cNvSpPr/>
            <p:nvPr/>
          </p:nvSpPr>
          <p:spPr>
            <a:xfrm>
              <a:off x="762480" y="4970160"/>
              <a:ext cx="0" cy="565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6" name="Straight Connector 75"/>
            <p:cNvSpPr/>
            <p:nvPr/>
          </p:nvSpPr>
          <p:spPr>
            <a:xfrm>
              <a:off x="1021679" y="4606560"/>
              <a:ext cx="7488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7" name="Straight Connector 76"/>
            <p:cNvSpPr/>
            <p:nvPr/>
          </p:nvSpPr>
          <p:spPr>
            <a:xfrm>
              <a:off x="1042919" y="4552560"/>
              <a:ext cx="0" cy="54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8" name="Straight Connector 77"/>
            <p:cNvSpPr/>
            <p:nvPr/>
          </p:nvSpPr>
          <p:spPr>
            <a:xfrm>
              <a:off x="1065600" y="4552560"/>
              <a:ext cx="0" cy="54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9" name="Freeform: Shape 75"/>
            <p:cNvSpPr/>
            <p:nvPr/>
          </p:nvSpPr>
          <p:spPr>
            <a:xfrm>
              <a:off x="1042919" y="4679280"/>
              <a:ext cx="38160" cy="86040"/>
            </a:xfrm>
            <a:custGeom>
              <a:avLst/>
              <a:gdLst/>
              <a:ahLst/>
              <a:cxnLst>
                <a:cxn ang="3cd4">
                  <a:pos x="hc" y="t"/>
                </a:cxn>
                <a:cxn ang="cd2">
                  <a:pos x="l" y="vc"/>
                </a:cxn>
                <a:cxn ang="cd4">
                  <a:pos x="hc" y="b"/>
                </a:cxn>
                <a:cxn ang="0">
                  <a:pos x="r" y="vc"/>
                </a:cxn>
              </a:cxnLst>
              <a:rect l="l" t="t" r="r" b="b"/>
              <a:pathLst>
                <a:path w="107" h="240">
                  <a:moveTo>
                    <a:pt x="54" y="240"/>
                  </a:moveTo>
                  <a:lnTo>
                    <a:pt x="0" y="240"/>
                  </a:lnTo>
                  <a:lnTo>
                    <a:pt x="0" y="0"/>
                  </a:lnTo>
                  <a:lnTo>
                    <a:pt x="107" y="0"/>
                  </a:lnTo>
                  <a:lnTo>
                    <a:pt x="107" y="24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0" name="Freeform: Shape 76"/>
            <p:cNvSpPr/>
            <p:nvPr/>
          </p:nvSpPr>
          <p:spPr>
            <a:xfrm>
              <a:off x="934199" y="4899960"/>
              <a:ext cx="72720" cy="29880"/>
            </a:xfrm>
            <a:custGeom>
              <a:avLst/>
              <a:gdLst/>
              <a:ahLst/>
              <a:cxnLst>
                <a:cxn ang="3cd4">
                  <a:pos x="hc" y="t"/>
                </a:cxn>
                <a:cxn ang="cd2">
                  <a:pos x="l" y="vc"/>
                </a:cxn>
                <a:cxn ang="cd4">
                  <a:pos x="hc" y="b"/>
                </a:cxn>
                <a:cxn ang="0">
                  <a:pos x="r" y="vc"/>
                </a:cxn>
              </a:cxnLst>
              <a:rect l="l" t="t" r="r" b="b"/>
              <a:pathLst>
                <a:path w="203" h="84">
                  <a:moveTo>
                    <a:pt x="101" y="84"/>
                  </a:moveTo>
                  <a:lnTo>
                    <a:pt x="0" y="84"/>
                  </a:lnTo>
                  <a:lnTo>
                    <a:pt x="0" y="0"/>
                  </a:lnTo>
                  <a:lnTo>
                    <a:pt x="203" y="0"/>
                  </a:lnTo>
                  <a:lnTo>
                    <a:pt x="203" y="84"/>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1" name="Freeform: Shape 77"/>
            <p:cNvSpPr/>
            <p:nvPr/>
          </p:nvSpPr>
          <p:spPr>
            <a:xfrm>
              <a:off x="1074600" y="4926240"/>
              <a:ext cx="168840" cy="41760"/>
            </a:xfrm>
            <a:custGeom>
              <a:avLst/>
              <a:gdLst/>
              <a:ahLst/>
              <a:cxnLst>
                <a:cxn ang="3cd4">
                  <a:pos x="hc" y="t"/>
                </a:cxn>
                <a:cxn ang="cd2">
                  <a:pos x="l" y="vc"/>
                </a:cxn>
                <a:cxn ang="cd4">
                  <a:pos x="hc" y="b"/>
                </a:cxn>
                <a:cxn ang="0">
                  <a:pos x="r" y="vc"/>
                </a:cxn>
              </a:cxnLst>
              <a:rect l="l" t="t" r="r" b="b"/>
              <a:pathLst>
                <a:path w="470" h="117">
                  <a:moveTo>
                    <a:pt x="235" y="117"/>
                  </a:moveTo>
                  <a:lnTo>
                    <a:pt x="0" y="117"/>
                  </a:lnTo>
                  <a:lnTo>
                    <a:pt x="0" y="0"/>
                  </a:lnTo>
                  <a:lnTo>
                    <a:pt x="470" y="0"/>
                  </a:lnTo>
                  <a:lnTo>
                    <a:pt x="470" y="117"/>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2" name="Freeform: Shape 78"/>
            <p:cNvSpPr/>
            <p:nvPr/>
          </p:nvSpPr>
          <p:spPr>
            <a:xfrm>
              <a:off x="741600" y="4759200"/>
              <a:ext cx="51480" cy="85320"/>
            </a:xfrm>
            <a:custGeom>
              <a:avLst/>
              <a:gdLst/>
              <a:ahLst/>
              <a:cxnLst>
                <a:cxn ang="3cd4">
                  <a:pos x="hc" y="t"/>
                </a:cxn>
                <a:cxn ang="cd2">
                  <a:pos x="l" y="vc"/>
                </a:cxn>
                <a:cxn ang="cd4">
                  <a:pos x="hc" y="b"/>
                </a:cxn>
                <a:cxn ang="0">
                  <a:pos x="r" y="vc"/>
                </a:cxn>
              </a:cxnLst>
              <a:rect l="l" t="t" r="r" b="b"/>
              <a:pathLst>
                <a:path w="144" h="238" fill="none">
                  <a:moveTo>
                    <a:pt x="144" y="238"/>
                  </a:moveTo>
                  <a:lnTo>
                    <a:pt x="0" y="238"/>
                  </a:lnTo>
                  <a:lnTo>
                    <a:pt x="0" y="0"/>
                  </a:lnTo>
                  <a:lnTo>
                    <a:pt x="144" y="0"/>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3" name="Straight Connector 82"/>
            <p:cNvSpPr/>
            <p:nvPr/>
          </p:nvSpPr>
          <p:spPr>
            <a:xfrm>
              <a:off x="736200" y="439020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4" name="Straight Connector 83"/>
            <p:cNvSpPr/>
            <p:nvPr/>
          </p:nvSpPr>
          <p:spPr>
            <a:xfrm>
              <a:off x="736200" y="441900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5" name="Straight Connector 84"/>
            <p:cNvSpPr/>
            <p:nvPr/>
          </p:nvSpPr>
          <p:spPr>
            <a:xfrm>
              <a:off x="736200" y="444780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6" name="Straight Connector 85"/>
            <p:cNvSpPr/>
            <p:nvPr/>
          </p:nvSpPr>
          <p:spPr>
            <a:xfrm>
              <a:off x="736200" y="447624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7" name="Straight Connector 86"/>
            <p:cNvSpPr/>
            <p:nvPr/>
          </p:nvSpPr>
          <p:spPr>
            <a:xfrm>
              <a:off x="736200" y="450504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8" name="Straight Connector 87"/>
            <p:cNvSpPr/>
            <p:nvPr/>
          </p:nvSpPr>
          <p:spPr>
            <a:xfrm>
              <a:off x="736200" y="453384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9" name="Straight Connector 88"/>
            <p:cNvSpPr/>
            <p:nvPr/>
          </p:nvSpPr>
          <p:spPr>
            <a:xfrm>
              <a:off x="736200" y="456264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0" name="Straight Connector 89"/>
            <p:cNvSpPr/>
            <p:nvPr/>
          </p:nvSpPr>
          <p:spPr>
            <a:xfrm>
              <a:off x="736200" y="459144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1" name="Straight Connector 90"/>
            <p:cNvSpPr/>
            <p:nvPr/>
          </p:nvSpPr>
          <p:spPr>
            <a:xfrm>
              <a:off x="736200" y="462024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2" name="Straight Connector 91"/>
            <p:cNvSpPr/>
            <p:nvPr/>
          </p:nvSpPr>
          <p:spPr>
            <a:xfrm>
              <a:off x="736200" y="464940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3" name="Straight Connector 92"/>
            <p:cNvSpPr/>
            <p:nvPr/>
          </p:nvSpPr>
          <p:spPr>
            <a:xfrm>
              <a:off x="736200" y="467784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4" name="Straight Connector 93"/>
            <p:cNvSpPr/>
            <p:nvPr/>
          </p:nvSpPr>
          <p:spPr>
            <a:xfrm>
              <a:off x="736200" y="470664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5" name="Straight Connector 94"/>
            <p:cNvSpPr/>
            <p:nvPr/>
          </p:nvSpPr>
          <p:spPr>
            <a:xfrm>
              <a:off x="974160" y="4316760"/>
              <a:ext cx="327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6" name="Straight Connector 95"/>
            <p:cNvSpPr/>
            <p:nvPr/>
          </p:nvSpPr>
          <p:spPr>
            <a:xfrm>
              <a:off x="1169640" y="4992480"/>
              <a:ext cx="20771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7" name="Straight Connector 96"/>
            <p:cNvSpPr/>
            <p:nvPr/>
          </p:nvSpPr>
          <p:spPr>
            <a:xfrm>
              <a:off x="1305000" y="4922640"/>
              <a:ext cx="2505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8" name="Freeform: Shape 94"/>
            <p:cNvSpPr/>
            <p:nvPr/>
          </p:nvSpPr>
          <p:spPr>
            <a:xfrm>
              <a:off x="1096560" y="4136760"/>
              <a:ext cx="285480" cy="740520"/>
            </a:xfrm>
            <a:custGeom>
              <a:avLst/>
              <a:gdLst/>
              <a:ahLst/>
              <a:cxnLst>
                <a:cxn ang="3cd4">
                  <a:pos x="hc" y="t"/>
                </a:cxn>
                <a:cxn ang="cd2">
                  <a:pos x="l" y="vc"/>
                </a:cxn>
                <a:cxn ang="cd4">
                  <a:pos x="hc" y="b"/>
                </a:cxn>
                <a:cxn ang="0">
                  <a:pos x="r" y="vc"/>
                </a:cxn>
              </a:cxnLst>
              <a:rect l="l" t="t" r="r" b="b"/>
              <a:pathLst>
                <a:path w="794" h="2058">
                  <a:moveTo>
                    <a:pt x="0" y="1774"/>
                  </a:moveTo>
                  <a:lnTo>
                    <a:pt x="0" y="0"/>
                  </a:lnTo>
                  <a:lnTo>
                    <a:pt x="541" y="0"/>
                  </a:lnTo>
                  <a:lnTo>
                    <a:pt x="794" y="1518"/>
                  </a:lnTo>
                  <a:lnTo>
                    <a:pt x="655" y="1518"/>
                  </a:lnTo>
                  <a:lnTo>
                    <a:pt x="655" y="1746"/>
                  </a:lnTo>
                  <a:lnTo>
                    <a:pt x="541" y="1746"/>
                  </a:lnTo>
                  <a:lnTo>
                    <a:pt x="541" y="2058"/>
                  </a:lnTo>
                  <a:lnTo>
                    <a:pt x="456" y="2058"/>
                  </a:lnTo>
                  <a:lnTo>
                    <a:pt x="158" y="78"/>
                  </a:lnTo>
                  <a:lnTo>
                    <a:pt x="77" y="78"/>
                  </a:lnTo>
                  <a:lnTo>
                    <a:pt x="77" y="1774"/>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9" name="Freeform: Shape 95"/>
            <p:cNvSpPr/>
            <p:nvPr/>
          </p:nvSpPr>
          <p:spPr>
            <a:xfrm>
              <a:off x="1348920" y="4669560"/>
              <a:ext cx="316440" cy="212760"/>
            </a:xfrm>
            <a:custGeom>
              <a:avLst/>
              <a:gdLst/>
              <a:ahLst/>
              <a:cxnLst>
                <a:cxn ang="3cd4">
                  <a:pos x="hc" y="t"/>
                </a:cxn>
                <a:cxn ang="cd2">
                  <a:pos x="l" y="vc"/>
                </a:cxn>
                <a:cxn ang="cd4">
                  <a:pos x="hc" y="b"/>
                </a:cxn>
                <a:cxn ang="0">
                  <a:pos x="r" y="vc"/>
                </a:cxn>
              </a:cxnLst>
              <a:rect l="l" t="t" r="r" b="b"/>
              <a:pathLst>
                <a:path w="880" h="592" fill="none">
                  <a:moveTo>
                    <a:pt x="0" y="85"/>
                  </a:moveTo>
                  <a:lnTo>
                    <a:pt x="275" y="85"/>
                  </a:lnTo>
                  <a:lnTo>
                    <a:pt x="275" y="0"/>
                  </a:lnTo>
                  <a:lnTo>
                    <a:pt x="412" y="0"/>
                  </a:lnTo>
                  <a:lnTo>
                    <a:pt x="412" y="209"/>
                  </a:lnTo>
                  <a:lnTo>
                    <a:pt x="582" y="209"/>
                  </a:lnTo>
                  <a:lnTo>
                    <a:pt x="582" y="592"/>
                  </a:lnTo>
                  <a:lnTo>
                    <a:pt x="880" y="592"/>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0" name="Straight Connector 99"/>
            <p:cNvSpPr/>
            <p:nvPr/>
          </p:nvSpPr>
          <p:spPr>
            <a:xfrm>
              <a:off x="1428120" y="4977720"/>
              <a:ext cx="5169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1" name="Freeform: Shape 97"/>
            <p:cNvSpPr/>
            <p:nvPr/>
          </p:nvSpPr>
          <p:spPr>
            <a:xfrm>
              <a:off x="1352520" y="4721760"/>
              <a:ext cx="54000" cy="176040"/>
            </a:xfrm>
            <a:custGeom>
              <a:avLst/>
              <a:gdLst/>
              <a:ahLst/>
              <a:cxnLst>
                <a:cxn ang="3cd4">
                  <a:pos x="hc" y="t"/>
                </a:cxn>
                <a:cxn ang="cd2">
                  <a:pos x="l" y="vc"/>
                </a:cxn>
                <a:cxn ang="cd4">
                  <a:pos x="hc" y="b"/>
                </a:cxn>
                <a:cxn ang="0">
                  <a:pos x="r" y="vc"/>
                </a:cxn>
              </a:cxnLst>
              <a:rect l="l" t="t" r="r" b="b"/>
              <a:pathLst>
                <a:path w="151" h="490">
                  <a:moveTo>
                    <a:pt x="76" y="490"/>
                  </a:moveTo>
                  <a:lnTo>
                    <a:pt x="0" y="490"/>
                  </a:lnTo>
                  <a:lnTo>
                    <a:pt x="0" y="0"/>
                  </a:lnTo>
                  <a:lnTo>
                    <a:pt x="151" y="0"/>
                  </a:lnTo>
                  <a:lnTo>
                    <a:pt x="151" y="49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2" name="Freeform: Shape 98"/>
            <p:cNvSpPr/>
            <p:nvPr/>
          </p:nvSpPr>
          <p:spPr>
            <a:xfrm>
              <a:off x="1435320" y="4842720"/>
              <a:ext cx="104760" cy="24480"/>
            </a:xfrm>
            <a:custGeom>
              <a:avLst/>
              <a:gdLst/>
              <a:ahLst/>
              <a:cxnLst>
                <a:cxn ang="3cd4">
                  <a:pos x="hc" y="t"/>
                </a:cxn>
                <a:cxn ang="cd2">
                  <a:pos x="l" y="vc"/>
                </a:cxn>
                <a:cxn ang="cd4">
                  <a:pos x="hc" y="b"/>
                </a:cxn>
                <a:cxn ang="0">
                  <a:pos x="r" y="vc"/>
                </a:cxn>
              </a:cxnLst>
              <a:rect l="l" t="t" r="r" b="b"/>
              <a:pathLst>
                <a:path w="292" h="69">
                  <a:moveTo>
                    <a:pt x="146" y="69"/>
                  </a:moveTo>
                  <a:lnTo>
                    <a:pt x="0" y="69"/>
                  </a:lnTo>
                  <a:lnTo>
                    <a:pt x="0" y="0"/>
                  </a:lnTo>
                  <a:lnTo>
                    <a:pt x="292" y="0"/>
                  </a:lnTo>
                  <a:lnTo>
                    <a:pt x="292" y="69"/>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3" name="Straight Connector 102"/>
            <p:cNvSpPr/>
            <p:nvPr/>
          </p:nvSpPr>
          <p:spPr>
            <a:xfrm>
              <a:off x="1377359" y="4548239"/>
              <a:ext cx="0" cy="313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4" name="Freeform: Shape 100"/>
            <p:cNvSpPr/>
            <p:nvPr/>
          </p:nvSpPr>
          <p:spPr>
            <a:xfrm>
              <a:off x="1396439" y="4129200"/>
              <a:ext cx="240480" cy="694080"/>
            </a:xfrm>
            <a:custGeom>
              <a:avLst/>
              <a:gdLst/>
              <a:ahLst/>
              <a:cxnLst>
                <a:cxn ang="3cd4">
                  <a:pos x="hc" y="t"/>
                </a:cxn>
                <a:cxn ang="cd2">
                  <a:pos x="l" y="vc"/>
                </a:cxn>
                <a:cxn ang="cd4">
                  <a:pos x="hc" y="b"/>
                </a:cxn>
                <a:cxn ang="0">
                  <a:pos x="r" y="vc"/>
                </a:cxn>
              </a:cxnLst>
              <a:rect l="l" t="t" r="r" b="b"/>
              <a:pathLst>
                <a:path w="669" h="1929">
                  <a:moveTo>
                    <a:pt x="4" y="1419"/>
                  </a:moveTo>
                  <a:cubicBezTo>
                    <a:pt x="4" y="1419"/>
                    <a:pt x="-63" y="664"/>
                    <a:pt x="337" y="0"/>
                  </a:cubicBezTo>
                  <a:cubicBezTo>
                    <a:pt x="337" y="0"/>
                    <a:pt x="845" y="812"/>
                    <a:pt x="603" y="1929"/>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5" name="Freeform: Shape 101"/>
            <p:cNvSpPr/>
            <p:nvPr/>
          </p:nvSpPr>
          <p:spPr>
            <a:xfrm>
              <a:off x="1485359" y="4201560"/>
              <a:ext cx="99360" cy="114840"/>
            </a:xfrm>
            <a:custGeom>
              <a:avLst/>
              <a:gdLst/>
              <a:ahLst/>
              <a:cxnLst>
                <a:cxn ang="3cd4">
                  <a:pos x="hc" y="t"/>
                </a:cxn>
                <a:cxn ang="cd2">
                  <a:pos x="l" y="vc"/>
                </a:cxn>
                <a:cxn ang="cd4">
                  <a:pos x="hc" y="b"/>
                </a:cxn>
                <a:cxn ang="0">
                  <a:pos x="r" y="vc"/>
                </a:cxn>
              </a:cxnLst>
              <a:rect l="l" t="t" r="r" b="b"/>
              <a:pathLst>
                <a:path w="277" h="320">
                  <a:moveTo>
                    <a:pt x="0" y="0"/>
                  </a:moveTo>
                  <a:cubicBezTo>
                    <a:pt x="0" y="0"/>
                    <a:pt x="103" y="215"/>
                    <a:pt x="277" y="320"/>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6" name="Freeform: Shape 102"/>
            <p:cNvSpPr/>
            <p:nvPr/>
          </p:nvSpPr>
          <p:spPr>
            <a:xfrm>
              <a:off x="1468800" y="4279680"/>
              <a:ext cx="127080" cy="144000"/>
            </a:xfrm>
            <a:custGeom>
              <a:avLst/>
              <a:gdLst/>
              <a:ahLst/>
              <a:cxnLst>
                <a:cxn ang="3cd4">
                  <a:pos x="hc" y="t"/>
                </a:cxn>
                <a:cxn ang="cd2">
                  <a:pos x="l" y="vc"/>
                </a:cxn>
                <a:cxn ang="cd4">
                  <a:pos x="hc" y="b"/>
                </a:cxn>
                <a:cxn ang="0">
                  <a:pos x="r" y="vc"/>
                </a:cxn>
              </a:cxnLst>
              <a:rect l="l" t="t" r="r" b="b"/>
              <a:pathLst>
                <a:path w="354" h="401">
                  <a:moveTo>
                    <a:pt x="0" y="0"/>
                  </a:moveTo>
                  <a:cubicBezTo>
                    <a:pt x="0" y="0"/>
                    <a:pt x="132" y="269"/>
                    <a:pt x="354" y="401"/>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7" name="Freeform: Shape 103"/>
            <p:cNvSpPr/>
            <p:nvPr/>
          </p:nvSpPr>
          <p:spPr>
            <a:xfrm>
              <a:off x="1452240" y="4358520"/>
              <a:ext cx="149400" cy="168480"/>
            </a:xfrm>
            <a:custGeom>
              <a:avLst/>
              <a:gdLst/>
              <a:ahLst/>
              <a:cxnLst>
                <a:cxn ang="3cd4">
                  <a:pos x="hc" y="t"/>
                </a:cxn>
                <a:cxn ang="cd2">
                  <a:pos x="l" y="vc"/>
                </a:cxn>
                <a:cxn ang="cd4">
                  <a:pos x="hc" y="b"/>
                </a:cxn>
                <a:cxn ang="0">
                  <a:pos x="r" y="vc"/>
                </a:cxn>
              </a:cxnLst>
              <a:rect l="l" t="t" r="r" b="b"/>
              <a:pathLst>
                <a:path w="416" h="469">
                  <a:moveTo>
                    <a:pt x="0" y="0"/>
                  </a:moveTo>
                  <a:cubicBezTo>
                    <a:pt x="0" y="0"/>
                    <a:pt x="155" y="315"/>
                    <a:pt x="416" y="469"/>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8" name="Freeform: Shape 104"/>
            <p:cNvSpPr/>
            <p:nvPr/>
          </p:nvSpPr>
          <p:spPr>
            <a:xfrm>
              <a:off x="1435320" y="4435920"/>
              <a:ext cx="175320" cy="195120"/>
            </a:xfrm>
            <a:custGeom>
              <a:avLst/>
              <a:gdLst/>
              <a:ahLst/>
              <a:cxnLst>
                <a:cxn ang="3cd4">
                  <a:pos x="hc" y="t"/>
                </a:cxn>
                <a:cxn ang="cd2">
                  <a:pos x="l" y="vc"/>
                </a:cxn>
                <a:cxn ang="cd4">
                  <a:pos x="hc" y="b"/>
                </a:cxn>
                <a:cxn ang="0">
                  <a:pos x="r" y="vc"/>
                </a:cxn>
              </a:cxnLst>
              <a:rect l="l" t="t" r="r" b="b"/>
              <a:pathLst>
                <a:path w="488" h="543">
                  <a:moveTo>
                    <a:pt x="0" y="0"/>
                  </a:moveTo>
                  <a:cubicBezTo>
                    <a:pt x="0" y="0"/>
                    <a:pt x="181" y="365"/>
                    <a:pt x="488" y="543"/>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9" name="Freeform: Shape 105"/>
            <p:cNvSpPr/>
            <p:nvPr/>
          </p:nvSpPr>
          <p:spPr>
            <a:xfrm>
              <a:off x="1418760" y="4515480"/>
              <a:ext cx="194400" cy="217800"/>
            </a:xfrm>
            <a:custGeom>
              <a:avLst/>
              <a:gdLst/>
              <a:ahLst/>
              <a:cxnLst>
                <a:cxn ang="3cd4">
                  <a:pos x="hc" y="t"/>
                </a:cxn>
                <a:cxn ang="cd2">
                  <a:pos x="l" y="vc"/>
                </a:cxn>
                <a:cxn ang="cd4">
                  <a:pos x="hc" y="b"/>
                </a:cxn>
                <a:cxn ang="0">
                  <a:pos x="r" y="vc"/>
                </a:cxn>
              </a:cxnLst>
              <a:rect l="l" t="t" r="r" b="b"/>
              <a:pathLst>
                <a:path w="541" h="606">
                  <a:moveTo>
                    <a:pt x="0" y="0"/>
                  </a:moveTo>
                  <a:cubicBezTo>
                    <a:pt x="0" y="0"/>
                    <a:pt x="202" y="407"/>
                    <a:pt x="541" y="606"/>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0" name="Freeform: Shape 106"/>
            <p:cNvSpPr/>
            <p:nvPr/>
          </p:nvSpPr>
          <p:spPr>
            <a:xfrm>
              <a:off x="1449719" y="4208760"/>
              <a:ext cx="99720" cy="115200"/>
            </a:xfrm>
            <a:custGeom>
              <a:avLst/>
              <a:gdLst/>
              <a:ahLst/>
              <a:cxnLst>
                <a:cxn ang="3cd4">
                  <a:pos x="hc" y="t"/>
                </a:cxn>
                <a:cxn ang="cd2">
                  <a:pos x="l" y="vc"/>
                </a:cxn>
                <a:cxn ang="cd4">
                  <a:pos x="hc" y="b"/>
                </a:cxn>
                <a:cxn ang="0">
                  <a:pos x="r" y="vc"/>
                </a:cxn>
              </a:cxnLst>
              <a:rect l="l" t="t" r="r" b="b"/>
              <a:pathLst>
                <a:path w="278" h="321">
                  <a:moveTo>
                    <a:pt x="278" y="0"/>
                  </a:moveTo>
                  <a:cubicBezTo>
                    <a:pt x="278" y="0"/>
                    <a:pt x="174" y="216"/>
                    <a:pt x="0" y="321"/>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1" name="Freeform: Shape 107"/>
            <p:cNvSpPr/>
            <p:nvPr/>
          </p:nvSpPr>
          <p:spPr>
            <a:xfrm>
              <a:off x="1438559" y="4286880"/>
              <a:ext cx="127080" cy="144000"/>
            </a:xfrm>
            <a:custGeom>
              <a:avLst/>
              <a:gdLst/>
              <a:ahLst/>
              <a:cxnLst>
                <a:cxn ang="3cd4">
                  <a:pos x="hc" y="t"/>
                </a:cxn>
                <a:cxn ang="cd2">
                  <a:pos x="l" y="vc"/>
                </a:cxn>
                <a:cxn ang="cd4">
                  <a:pos x="hc" y="b"/>
                </a:cxn>
                <a:cxn ang="0">
                  <a:pos x="r" y="vc"/>
                </a:cxn>
              </a:cxnLst>
              <a:rect l="l" t="t" r="r" b="b"/>
              <a:pathLst>
                <a:path w="354" h="401">
                  <a:moveTo>
                    <a:pt x="354" y="0"/>
                  </a:moveTo>
                  <a:cubicBezTo>
                    <a:pt x="354" y="0"/>
                    <a:pt x="222" y="270"/>
                    <a:pt x="0" y="401"/>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2" name="Freeform: Shape 108"/>
            <p:cNvSpPr/>
            <p:nvPr/>
          </p:nvSpPr>
          <p:spPr>
            <a:xfrm>
              <a:off x="1432800" y="4366079"/>
              <a:ext cx="149400" cy="168480"/>
            </a:xfrm>
            <a:custGeom>
              <a:avLst/>
              <a:gdLst/>
              <a:ahLst/>
              <a:cxnLst>
                <a:cxn ang="3cd4">
                  <a:pos x="hc" y="t"/>
                </a:cxn>
                <a:cxn ang="cd2">
                  <a:pos x="l" y="vc"/>
                </a:cxn>
                <a:cxn ang="cd4">
                  <a:pos x="hc" y="b"/>
                </a:cxn>
                <a:cxn ang="0">
                  <a:pos x="r" y="vc"/>
                </a:cxn>
              </a:cxnLst>
              <a:rect l="l" t="t" r="r" b="b"/>
              <a:pathLst>
                <a:path w="416" h="469">
                  <a:moveTo>
                    <a:pt x="416" y="0"/>
                  </a:moveTo>
                  <a:cubicBezTo>
                    <a:pt x="416" y="0"/>
                    <a:pt x="261" y="315"/>
                    <a:pt x="0" y="469"/>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3" name="Freeform: Shape 109"/>
            <p:cNvSpPr/>
            <p:nvPr/>
          </p:nvSpPr>
          <p:spPr>
            <a:xfrm>
              <a:off x="1424159" y="4443120"/>
              <a:ext cx="174960" cy="195120"/>
            </a:xfrm>
            <a:custGeom>
              <a:avLst/>
              <a:gdLst/>
              <a:ahLst/>
              <a:cxnLst>
                <a:cxn ang="3cd4">
                  <a:pos x="hc" y="t"/>
                </a:cxn>
                <a:cxn ang="cd2">
                  <a:pos x="l" y="vc"/>
                </a:cxn>
                <a:cxn ang="cd4">
                  <a:pos x="hc" y="b"/>
                </a:cxn>
                <a:cxn ang="0">
                  <a:pos x="r" y="vc"/>
                </a:cxn>
              </a:cxnLst>
              <a:rect l="l" t="t" r="r" b="b"/>
              <a:pathLst>
                <a:path w="487" h="543">
                  <a:moveTo>
                    <a:pt x="487" y="0"/>
                  </a:moveTo>
                  <a:cubicBezTo>
                    <a:pt x="487" y="0"/>
                    <a:pt x="306" y="365"/>
                    <a:pt x="0" y="543"/>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4" name="Freeform: Shape 110"/>
            <p:cNvSpPr/>
            <p:nvPr/>
          </p:nvSpPr>
          <p:spPr>
            <a:xfrm>
              <a:off x="1510199" y="4523040"/>
              <a:ext cx="105480" cy="146880"/>
            </a:xfrm>
            <a:custGeom>
              <a:avLst/>
              <a:gdLst/>
              <a:ahLst/>
              <a:cxnLst>
                <a:cxn ang="3cd4">
                  <a:pos x="hc" y="t"/>
                </a:cxn>
                <a:cxn ang="cd2">
                  <a:pos x="l" y="vc"/>
                </a:cxn>
                <a:cxn ang="cd4">
                  <a:pos x="hc" y="b"/>
                </a:cxn>
                <a:cxn ang="0">
                  <a:pos x="r" y="vc"/>
                </a:cxn>
              </a:cxnLst>
              <a:rect l="l" t="t" r="r" b="b"/>
              <a:pathLst>
                <a:path w="294" h="409">
                  <a:moveTo>
                    <a:pt x="294" y="0"/>
                  </a:moveTo>
                  <a:cubicBezTo>
                    <a:pt x="294" y="0"/>
                    <a:pt x="188" y="215"/>
                    <a:pt x="0" y="409"/>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5" name="Freeform: Shape 111"/>
            <p:cNvSpPr/>
            <p:nvPr/>
          </p:nvSpPr>
          <p:spPr>
            <a:xfrm>
              <a:off x="1690919" y="4317120"/>
              <a:ext cx="233280" cy="557280"/>
            </a:xfrm>
            <a:custGeom>
              <a:avLst/>
              <a:gdLst/>
              <a:ahLst/>
              <a:cxnLst>
                <a:cxn ang="3cd4">
                  <a:pos x="hc" y="t"/>
                </a:cxn>
                <a:cxn ang="cd2">
                  <a:pos x="l" y="vc"/>
                </a:cxn>
                <a:cxn ang="cd4">
                  <a:pos x="hc" y="b"/>
                </a:cxn>
                <a:cxn ang="0">
                  <a:pos x="r" y="vc"/>
                </a:cxn>
              </a:cxnLst>
              <a:rect l="l" t="t" r="r" b="b"/>
              <a:pathLst>
                <a:path w="649" h="1549">
                  <a:moveTo>
                    <a:pt x="67" y="1549"/>
                  </a:moveTo>
                  <a:cubicBezTo>
                    <a:pt x="67" y="1549"/>
                    <a:pt x="-71" y="262"/>
                    <a:pt x="48" y="48"/>
                  </a:cubicBezTo>
                  <a:cubicBezTo>
                    <a:pt x="48" y="48"/>
                    <a:pt x="366" y="-69"/>
                    <a:pt x="605" y="61"/>
                  </a:cubicBezTo>
                  <a:cubicBezTo>
                    <a:pt x="605" y="61"/>
                    <a:pt x="723" y="431"/>
                    <a:pt x="573" y="1548"/>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6" name="Freeform: Shape 112"/>
            <p:cNvSpPr/>
            <p:nvPr/>
          </p:nvSpPr>
          <p:spPr>
            <a:xfrm>
              <a:off x="1654919" y="4283280"/>
              <a:ext cx="54000" cy="585000"/>
            </a:xfrm>
            <a:custGeom>
              <a:avLst/>
              <a:gdLst/>
              <a:ahLst/>
              <a:cxnLst>
                <a:cxn ang="3cd4">
                  <a:pos x="hc" y="t"/>
                </a:cxn>
                <a:cxn ang="cd2">
                  <a:pos x="l" y="vc"/>
                </a:cxn>
                <a:cxn ang="cd4">
                  <a:pos x="hc" y="b"/>
                </a:cxn>
                <a:cxn ang="0">
                  <a:pos x="r" y="vc"/>
                </a:cxn>
              </a:cxnLst>
              <a:rect l="l" t="t" r="r" b="b"/>
              <a:pathLst>
                <a:path w="151" h="1626">
                  <a:moveTo>
                    <a:pt x="79" y="1626"/>
                  </a:moveTo>
                  <a:cubicBezTo>
                    <a:pt x="79" y="1626"/>
                    <a:pt x="-95" y="347"/>
                    <a:pt x="73" y="0"/>
                  </a:cubicBezTo>
                  <a:lnTo>
                    <a:pt x="151" y="114"/>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7" name="Freeform: Shape 113"/>
            <p:cNvSpPr/>
            <p:nvPr/>
          </p:nvSpPr>
          <p:spPr>
            <a:xfrm>
              <a:off x="1689479" y="4257720"/>
              <a:ext cx="252360" cy="511559"/>
            </a:xfrm>
            <a:custGeom>
              <a:avLst/>
              <a:gdLst/>
              <a:ahLst/>
              <a:cxnLst>
                <a:cxn ang="3cd4">
                  <a:pos x="hc" y="t"/>
                </a:cxn>
                <a:cxn ang="cd2">
                  <a:pos x="l" y="vc"/>
                </a:cxn>
                <a:cxn ang="cd4">
                  <a:pos x="hc" y="b"/>
                </a:cxn>
                <a:cxn ang="0">
                  <a:pos x="r" y="vc"/>
                </a:cxn>
              </a:cxnLst>
              <a:rect l="l" t="t" r="r" b="b"/>
              <a:pathLst>
                <a:path w="702" h="1422">
                  <a:moveTo>
                    <a:pt x="0" y="47"/>
                  </a:moveTo>
                  <a:cubicBezTo>
                    <a:pt x="0" y="47"/>
                    <a:pt x="380" y="-73"/>
                    <a:pt x="608" y="71"/>
                  </a:cubicBezTo>
                  <a:cubicBezTo>
                    <a:pt x="608" y="71"/>
                    <a:pt x="782" y="185"/>
                    <a:pt x="657" y="1422"/>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8" name="Straight Connector 117"/>
            <p:cNvSpPr/>
            <p:nvPr/>
          </p:nvSpPr>
          <p:spPr>
            <a:xfrm flipV="1">
              <a:off x="1715039" y="4365000"/>
              <a:ext cx="188641" cy="1079"/>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9" name="Straight Connector 118"/>
            <p:cNvSpPr/>
            <p:nvPr/>
          </p:nvSpPr>
          <p:spPr>
            <a:xfrm flipV="1">
              <a:off x="1716480" y="4392720"/>
              <a:ext cx="185760" cy="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0" name="Straight Connector 119"/>
            <p:cNvSpPr/>
            <p:nvPr/>
          </p:nvSpPr>
          <p:spPr>
            <a:xfrm flipV="1">
              <a:off x="1718280" y="4420440"/>
              <a:ext cx="182520" cy="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1" name="Straight Connector 120"/>
            <p:cNvSpPr/>
            <p:nvPr/>
          </p:nvSpPr>
          <p:spPr>
            <a:xfrm flipV="1">
              <a:off x="1720080" y="4448160"/>
              <a:ext cx="179280" cy="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2" name="Straight Connector 121"/>
            <p:cNvSpPr/>
            <p:nvPr/>
          </p:nvSpPr>
          <p:spPr>
            <a:xfrm flipV="1">
              <a:off x="1721880" y="4475520"/>
              <a:ext cx="176400" cy="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3" name="Straight Connector 122"/>
            <p:cNvSpPr/>
            <p:nvPr/>
          </p:nvSpPr>
          <p:spPr>
            <a:xfrm flipV="1">
              <a:off x="1723680" y="4503240"/>
              <a:ext cx="173160" cy="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4" name="Straight Connector 123"/>
            <p:cNvSpPr/>
            <p:nvPr/>
          </p:nvSpPr>
          <p:spPr>
            <a:xfrm flipV="1">
              <a:off x="1725480" y="4530960"/>
              <a:ext cx="170280" cy="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5" name="Straight Connector 124"/>
            <p:cNvSpPr/>
            <p:nvPr/>
          </p:nvSpPr>
          <p:spPr>
            <a:xfrm flipV="1">
              <a:off x="1727280" y="4558680"/>
              <a:ext cx="166680" cy="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6" name="Straight Connector 125"/>
            <p:cNvSpPr/>
            <p:nvPr/>
          </p:nvSpPr>
          <p:spPr>
            <a:xfrm flipV="1">
              <a:off x="1728719" y="4586399"/>
              <a:ext cx="163800" cy="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7" name="Straight Connector 126"/>
            <p:cNvSpPr/>
            <p:nvPr/>
          </p:nvSpPr>
          <p:spPr>
            <a:xfrm flipV="1">
              <a:off x="1730519" y="4614120"/>
              <a:ext cx="160920" cy="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8" name="Straight Connector 127"/>
            <p:cNvSpPr/>
            <p:nvPr/>
          </p:nvSpPr>
          <p:spPr>
            <a:xfrm flipV="1">
              <a:off x="1732319" y="4641840"/>
              <a:ext cx="157681" cy="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9" name="Straight Connector 128"/>
            <p:cNvSpPr/>
            <p:nvPr/>
          </p:nvSpPr>
          <p:spPr>
            <a:xfrm>
              <a:off x="1734119" y="4669560"/>
              <a:ext cx="15480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0" name="Straight Connector 129"/>
            <p:cNvSpPr/>
            <p:nvPr/>
          </p:nvSpPr>
          <p:spPr>
            <a:xfrm flipV="1">
              <a:off x="1735919" y="4697279"/>
              <a:ext cx="151561" cy="36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1" name="Straight Connector 130"/>
            <p:cNvSpPr/>
            <p:nvPr/>
          </p:nvSpPr>
          <p:spPr>
            <a:xfrm>
              <a:off x="1737719" y="4725000"/>
              <a:ext cx="14832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2" name="Straight Connector 131"/>
            <p:cNvSpPr/>
            <p:nvPr/>
          </p:nvSpPr>
          <p:spPr>
            <a:xfrm>
              <a:off x="1739160" y="4752720"/>
              <a:ext cx="1454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3" name="Straight Connector 132"/>
            <p:cNvSpPr/>
            <p:nvPr/>
          </p:nvSpPr>
          <p:spPr>
            <a:xfrm>
              <a:off x="1740960" y="4780440"/>
              <a:ext cx="1425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4" name="Straight Connector 133"/>
            <p:cNvSpPr/>
            <p:nvPr/>
          </p:nvSpPr>
          <p:spPr>
            <a:xfrm>
              <a:off x="1742760" y="4808160"/>
              <a:ext cx="1393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5" name="Straight Connector 134"/>
            <p:cNvSpPr/>
            <p:nvPr/>
          </p:nvSpPr>
          <p:spPr>
            <a:xfrm>
              <a:off x="1744560" y="4835880"/>
              <a:ext cx="13607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6" name="Straight Connector 135"/>
            <p:cNvSpPr/>
            <p:nvPr/>
          </p:nvSpPr>
          <p:spPr>
            <a:xfrm>
              <a:off x="1745999" y="4863600"/>
              <a:ext cx="13320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7" name="Straight Connector 136"/>
            <p:cNvSpPr/>
            <p:nvPr/>
          </p:nvSpPr>
          <p:spPr>
            <a:xfrm>
              <a:off x="1628999" y="4732560"/>
              <a:ext cx="392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8" name="Straight Connector 137"/>
            <p:cNvSpPr/>
            <p:nvPr/>
          </p:nvSpPr>
          <p:spPr>
            <a:xfrm>
              <a:off x="1646640" y="4785120"/>
              <a:ext cx="0" cy="576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9" name="Straight Connector 138"/>
            <p:cNvSpPr/>
            <p:nvPr/>
          </p:nvSpPr>
          <p:spPr>
            <a:xfrm>
              <a:off x="1704240" y="4898160"/>
              <a:ext cx="15371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0" name="Straight Connector 139"/>
            <p:cNvSpPr/>
            <p:nvPr/>
          </p:nvSpPr>
          <p:spPr>
            <a:xfrm>
              <a:off x="1907280" y="4919400"/>
              <a:ext cx="468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1" name="Straight Connector 140"/>
            <p:cNvSpPr/>
            <p:nvPr/>
          </p:nvSpPr>
          <p:spPr>
            <a:xfrm>
              <a:off x="2045880" y="4927680"/>
              <a:ext cx="0" cy="82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2" name="Straight Connector 141"/>
            <p:cNvSpPr/>
            <p:nvPr/>
          </p:nvSpPr>
          <p:spPr>
            <a:xfrm>
              <a:off x="2111760" y="4963320"/>
              <a:ext cx="655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3" name="Straight Connector 142"/>
            <p:cNvSpPr/>
            <p:nvPr/>
          </p:nvSpPr>
          <p:spPr>
            <a:xfrm>
              <a:off x="2116800" y="4997160"/>
              <a:ext cx="561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4" name="Straight Connector 143"/>
            <p:cNvSpPr/>
            <p:nvPr/>
          </p:nvSpPr>
          <p:spPr>
            <a:xfrm>
              <a:off x="1916639" y="4771440"/>
              <a:ext cx="878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5" name="Straight Connector 144"/>
            <p:cNvSpPr/>
            <p:nvPr/>
          </p:nvSpPr>
          <p:spPr>
            <a:xfrm>
              <a:off x="2136240" y="4767839"/>
              <a:ext cx="511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6" name="Straight Connector 145"/>
            <p:cNvSpPr/>
            <p:nvPr/>
          </p:nvSpPr>
          <p:spPr>
            <a:xfrm>
              <a:off x="2167920" y="4729319"/>
              <a:ext cx="0" cy="385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7" name="Straight Connector 146"/>
            <p:cNvSpPr/>
            <p:nvPr/>
          </p:nvSpPr>
          <p:spPr>
            <a:xfrm>
              <a:off x="2180160" y="4842720"/>
              <a:ext cx="0" cy="694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8" name="Straight Connector 147"/>
            <p:cNvSpPr/>
            <p:nvPr/>
          </p:nvSpPr>
          <p:spPr>
            <a:xfrm>
              <a:off x="1990079" y="4697279"/>
              <a:ext cx="0" cy="4860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9" name="Straight Connector 148"/>
            <p:cNvSpPr/>
            <p:nvPr/>
          </p:nvSpPr>
          <p:spPr>
            <a:xfrm>
              <a:off x="2014200" y="4697640"/>
              <a:ext cx="0" cy="482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0" name="Straight Connector 149"/>
            <p:cNvSpPr/>
            <p:nvPr/>
          </p:nvSpPr>
          <p:spPr>
            <a:xfrm>
              <a:off x="2038679" y="4697640"/>
              <a:ext cx="0" cy="482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1" name="Straight Connector 150"/>
            <p:cNvSpPr/>
            <p:nvPr/>
          </p:nvSpPr>
          <p:spPr>
            <a:xfrm>
              <a:off x="2063160" y="4697640"/>
              <a:ext cx="0" cy="482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2" name="Straight Connector 151"/>
            <p:cNvSpPr/>
            <p:nvPr/>
          </p:nvSpPr>
          <p:spPr>
            <a:xfrm>
              <a:off x="2087640" y="4698000"/>
              <a:ext cx="0" cy="478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3" name="Straight Connector 152"/>
            <p:cNvSpPr/>
            <p:nvPr/>
          </p:nvSpPr>
          <p:spPr>
            <a:xfrm>
              <a:off x="2111760" y="4698000"/>
              <a:ext cx="0" cy="478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4" name="Straight Connector 153"/>
            <p:cNvSpPr/>
            <p:nvPr/>
          </p:nvSpPr>
          <p:spPr>
            <a:xfrm>
              <a:off x="2136240" y="4698360"/>
              <a:ext cx="0" cy="475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5" name="Straight Connector 154"/>
            <p:cNvSpPr/>
            <p:nvPr/>
          </p:nvSpPr>
          <p:spPr>
            <a:xfrm>
              <a:off x="1971360" y="4798800"/>
              <a:ext cx="0" cy="943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6" name="Straight Connector 155"/>
            <p:cNvSpPr/>
            <p:nvPr/>
          </p:nvSpPr>
          <p:spPr>
            <a:xfrm>
              <a:off x="2156760" y="4798800"/>
              <a:ext cx="0" cy="943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7" name="Straight Connector 156"/>
            <p:cNvSpPr/>
            <p:nvPr/>
          </p:nvSpPr>
          <p:spPr>
            <a:xfrm>
              <a:off x="1979640" y="4672800"/>
              <a:ext cx="1695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8" name="Freeform: Shape 154"/>
            <p:cNvSpPr/>
            <p:nvPr/>
          </p:nvSpPr>
          <p:spPr>
            <a:xfrm>
              <a:off x="1982160" y="4551480"/>
              <a:ext cx="160920" cy="96120"/>
            </a:xfrm>
            <a:custGeom>
              <a:avLst/>
              <a:gdLst/>
              <a:ahLst/>
              <a:cxnLst>
                <a:cxn ang="3cd4">
                  <a:pos x="hc" y="t"/>
                </a:cxn>
                <a:cxn ang="cd2">
                  <a:pos x="l" y="vc"/>
                </a:cxn>
                <a:cxn ang="cd4">
                  <a:pos x="hc" y="b"/>
                </a:cxn>
                <a:cxn ang="0">
                  <a:pos x="r" y="vc"/>
                </a:cxn>
              </a:cxnLst>
              <a:rect l="l" t="t" r="r" b="b"/>
              <a:pathLst>
                <a:path w="448" h="268">
                  <a:moveTo>
                    <a:pt x="448" y="268"/>
                  </a:moveTo>
                  <a:lnTo>
                    <a:pt x="0" y="268"/>
                  </a:lnTo>
                  <a:cubicBezTo>
                    <a:pt x="0" y="268"/>
                    <a:pt x="60" y="0"/>
                    <a:pt x="225" y="0"/>
                  </a:cubicBezTo>
                  <a:cubicBezTo>
                    <a:pt x="390" y="0"/>
                    <a:pt x="448" y="268"/>
                    <a:pt x="448" y="268"/>
                  </a:cubicBez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9" name="Straight Connector 158"/>
            <p:cNvSpPr/>
            <p:nvPr/>
          </p:nvSpPr>
          <p:spPr>
            <a:xfrm>
              <a:off x="2045880" y="4528440"/>
              <a:ext cx="349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0" name="Straight Connector 159"/>
            <p:cNvSpPr/>
            <p:nvPr/>
          </p:nvSpPr>
          <p:spPr>
            <a:xfrm>
              <a:off x="2052000" y="4505760"/>
              <a:ext cx="2411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1" name="Straight Connector 160"/>
            <p:cNvSpPr/>
            <p:nvPr/>
          </p:nvSpPr>
          <p:spPr>
            <a:xfrm>
              <a:off x="2064240" y="4431960"/>
              <a:ext cx="0" cy="439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2" name="Straight Connector 161"/>
            <p:cNvSpPr/>
            <p:nvPr/>
          </p:nvSpPr>
          <p:spPr>
            <a:xfrm>
              <a:off x="2031480" y="4878720"/>
              <a:ext cx="6443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3" name="Straight Connector 162"/>
            <p:cNvSpPr/>
            <p:nvPr/>
          </p:nvSpPr>
          <p:spPr>
            <a:xfrm>
              <a:off x="2223360" y="4723559"/>
              <a:ext cx="720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4" name="Straight Connector 163"/>
            <p:cNvSpPr/>
            <p:nvPr/>
          </p:nvSpPr>
          <p:spPr>
            <a:xfrm>
              <a:off x="2210040" y="4627440"/>
              <a:ext cx="0" cy="849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5" name="Straight Connector 164"/>
            <p:cNvSpPr/>
            <p:nvPr/>
          </p:nvSpPr>
          <p:spPr>
            <a:xfrm>
              <a:off x="2305080" y="4627440"/>
              <a:ext cx="0" cy="849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6" name="Straight Connector 165"/>
            <p:cNvSpPr/>
            <p:nvPr/>
          </p:nvSpPr>
          <p:spPr>
            <a:xfrm>
              <a:off x="2214719" y="4734360"/>
              <a:ext cx="0" cy="216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7" name="Straight Connector 166"/>
            <p:cNvSpPr/>
            <p:nvPr/>
          </p:nvSpPr>
          <p:spPr>
            <a:xfrm>
              <a:off x="2237040" y="4734360"/>
              <a:ext cx="0" cy="216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8" name="Straight Connector 167"/>
            <p:cNvSpPr/>
            <p:nvPr/>
          </p:nvSpPr>
          <p:spPr>
            <a:xfrm>
              <a:off x="2259000" y="4734360"/>
              <a:ext cx="0" cy="216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9" name="Straight Connector 168"/>
            <p:cNvSpPr/>
            <p:nvPr/>
          </p:nvSpPr>
          <p:spPr>
            <a:xfrm>
              <a:off x="2280960" y="4734360"/>
              <a:ext cx="0" cy="216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0" name="Straight Connector 169"/>
            <p:cNvSpPr/>
            <p:nvPr/>
          </p:nvSpPr>
          <p:spPr>
            <a:xfrm>
              <a:off x="2302920" y="4734360"/>
              <a:ext cx="0" cy="216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1" name="Freeform: Shape 167"/>
            <p:cNvSpPr/>
            <p:nvPr/>
          </p:nvSpPr>
          <p:spPr>
            <a:xfrm>
              <a:off x="2206440" y="4525560"/>
              <a:ext cx="99720" cy="85680"/>
            </a:xfrm>
            <a:custGeom>
              <a:avLst/>
              <a:gdLst/>
              <a:ahLst/>
              <a:cxnLst>
                <a:cxn ang="3cd4">
                  <a:pos x="hc" y="t"/>
                </a:cxn>
                <a:cxn ang="cd2">
                  <a:pos x="l" y="vc"/>
                </a:cxn>
                <a:cxn ang="cd4">
                  <a:pos x="hc" y="b"/>
                </a:cxn>
                <a:cxn ang="0">
                  <a:pos x="r" y="vc"/>
                </a:cxn>
              </a:cxnLst>
              <a:rect l="l" t="t" r="r" b="b"/>
              <a:pathLst>
                <a:path w="278" h="239" fill="none">
                  <a:moveTo>
                    <a:pt x="0" y="239"/>
                  </a:moveTo>
                  <a:lnTo>
                    <a:pt x="72" y="123"/>
                  </a:lnTo>
                  <a:lnTo>
                    <a:pt x="72" y="0"/>
                  </a:lnTo>
                  <a:lnTo>
                    <a:pt x="204" y="0"/>
                  </a:lnTo>
                  <a:lnTo>
                    <a:pt x="204" y="119"/>
                  </a:lnTo>
                  <a:lnTo>
                    <a:pt x="278" y="239"/>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2" name="Freeform: Shape 168"/>
            <p:cNvSpPr/>
            <p:nvPr/>
          </p:nvSpPr>
          <p:spPr>
            <a:xfrm>
              <a:off x="2235960" y="4650120"/>
              <a:ext cx="43920" cy="43920"/>
            </a:xfrm>
            <a:custGeom>
              <a:avLst/>
              <a:gdLst/>
              <a:ahLst/>
              <a:cxnLst>
                <a:cxn ang="3cd4">
                  <a:pos x="hc" y="t"/>
                </a:cxn>
                <a:cxn ang="cd2">
                  <a:pos x="l" y="vc"/>
                </a:cxn>
                <a:cxn ang="cd4">
                  <a:pos x="hc" y="b"/>
                </a:cxn>
                <a:cxn ang="0">
                  <a:pos x="r" y="vc"/>
                </a:cxn>
              </a:cxnLst>
              <a:rect l="l" t="t" r="r" b="b"/>
              <a:pathLst>
                <a:path w="123" h="123">
                  <a:moveTo>
                    <a:pt x="123" y="61"/>
                  </a:moveTo>
                  <a:cubicBezTo>
                    <a:pt x="123" y="73"/>
                    <a:pt x="121" y="82"/>
                    <a:pt x="115" y="92"/>
                  </a:cubicBezTo>
                  <a:cubicBezTo>
                    <a:pt x="109" y="102"/>
                    <a:pt x="101" y="109"/>
                    <a:pt x="92" y="115"/>
                  </a:cubicBezTo>
                  <a:cubicBezTo>
                    <a:pt x="82" y="120"/>
                    <a:pt x="73" y="123"/>
                    <a:pt x="62" y="123"/>
                  </a:cubicBezTo>
                  <a:cubicBezTo>
                    <a:pt x="50" y="123"/>
                    <a:pt x="41" y="120"/>
                    <a:pt x="31" y="115"/>
                  </a:cubicBezTo>
                  <a:cubicBezTo>
                    <a:pt x="21" y="109"/>
                    <a:pt x="14" y="102"/>
                    <a:pt x="8" y="92"/>
                  </a:cubicBezTo>
                  <a:cubicBezTo>
                    <a:pt x="2" y="82"/>
                    <a:pt x="0" y="72"/>
                    <a:pt x="0" y="61"/>
                  </a:cubicBezTo>
                  <a:cubicBezTo>
                    <a:pt x="0" y="49"/>
                    <a:pt x="2" y="40"/>
                    <a:pt x="8" y="30"/>
                  </a:cubicBezTo>
                  <a:cubicBezTo>
                    <a:pt x="14" y="20"/>
                    <a:pt x="21" y="14"/>
                    <a:pt x="31" y="8"/>
                  </a:cubicBezTo>
                  <a:cubicBezTo>
                    <a:pt x="41" y="2"/>
                    <a:pt x="50" y="0"/>
                    <a:pt x="62" y="0"/>
                  </a:cubicBezTo>
                  <a:cubicBezTo>
                    <a:pt x="73" y="0"/>
                    <a:pt x="82" y="2"/>
                    <a:pt x="92" y="8"/>
                  </a:cubicBezTo>
                  <a:cubicBezTo>
                    <a:pt x="101" y="14"/>
                    <a:pt x="109" y="20"/>
                    <a:pt x="115" y="30"/>
                  </a:cubicBezTo>
                  <a:cubicBezTo>
                    <a:pt x="121" y="39"/>
                    <a:pt x="123" y="50"/>
                    <a:pt x="123" y="61"/>
                  </a:cubicBez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3" name="Straight Connector 172"/>
            <p:cNvSpPr/>
            <p:nvPr/>
          </p:nvSpPr>
          <p:spPr>
            <a:xfrm>
              <a:off x="2231640" y="4603320"/>
              <a:ext cx="507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4" name="Straight Connector 173"/>
            <p:cNvSpPr/>
            <p:nvPr/>
          </p:nvSpPr>
          <p:spPr>
            <a:xfrm>
              <a:off x="2231640" y="4620600"/>
              <a:ext cx="507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5" name="Straight Connector 174"/>
            <p:cNvSpPr/>
            <p:nvPr/>
          </p:nvSpPr>
          <p:spPr>
            <a:xfrm>
              <a:off x="2232360" y="4569840"/>
              <a:ext cx="47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6" name="Freeform: Shape 172"/>
            <p:cNvSpPr/>
            <p:nvPr/>
          </p:nvSpPr>
          <p:spPr>
            <a:xfrm>
              <a:off x="2232360" y="4487760"/>
              <a:ext cx="47160" cy="37440"/>
            </a:xfrm>
            <a:custGeom>
              <a:avLst/>
              <a:gdLst/>
              <a:ahLst/>
              <a:cxnLst>
                <a:cxn ang="3cd4">
                  <a:pos x="hc" y="t"/>
                </a:cxn>
                <a:cxn ang="cd2">
                  <a:pos x="l" y="vc"/>
                </a:cxn>
                <a:cxn ang="cd4">
                  <a:pos x="hc" y="b"/>
                </a:cxn>
                <a:cxn ang="0">
                  <a:pos x="r" y="vc"/>
                </a:cxn>
              </a:cxnLst>
              <a:rect l="l" t="t" r="r" b="b"/>
              <a:pathLst>
                <a:path w="132" h="105" fill="none">
                  <a:moveTo>
                    <a:pt x="0" y="105"/>
                  </a:moveTo>
                  <a:lnTo>
                    <a:pt x="67" y="0"/>
                  </a:lnTo>
                  <a:lnTo>
                    <a:pt x="132" y="105"/>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7" name="Straight Connector 176"/>
            <p:cNvSpPr/>
            <p:nvPr/>
          </p:nvSpPr>
          <p:spPr>
            <a:xfrm>
              <a:off x="2257200" y="4539600"/>
              <a:ext cx="0" cy="205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8" name="Straight Connector 177"/>
            <p:cNvSpPr/>
            <p:nvPr/>
          </p:nvSpPr>
          <p:spPr>
            <a:xfrm flipV="1">
              <a:off x="2256480" y="4451760"/>
              <a:ext cx="0" cy="36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9" name="Straight Connector 178"/>
            <p:cNvSpPr/>
            <p:nvPr/>
          </p:nvSpPr>
          <p:spPr>
            <a:xfrm>
              <a:off x="2345039" y="4777560"/>
              <a:ext cx="0" cy="81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0" name="Straight Connector 179"/>
            <p:cNvSpPr/>
            <p:nvPr/>
          </p:nvSpPr>
          <p:spPr>
            <a:xfrm>
              <a:off x="2319120" y="4858920"/>
              <a:ext cx="507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1" name="Straight Connector 180"/>
            <p:cNvSpPr/>
            <p:nvPr/>
          </p:nvSpPr>
          <p:spPr>
            <a:xfrm>
              <a:off x="2247480" y="4997160"/>
              <a:ext cx="41435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2" name="Freeform: Shape 178"/>
            <p:cNvSpPr/>
            <p:nvPr/>
          </p:nvSpPr>
          <p:spPr>
            <a:xfrm>
              <a:off x="2357280" y="3765960"/>
              <a:ext cx="304200" cy="1213559"/>
            </a:xfrm>
            <a:custGeom>
              <a:avLst/>
              <a:gdLst/>
              <a:ahLst/>
              <a:cxnLst>
                <a:cxn ang="3cd4">
                  <a:pos x="hc" y="t"/>
                </a:cxn>
                <a:cxn ang="cd2">
                  <a:pos x="l" y="vc"/>
                </a:cxn>
                <a:cxn ang="cd4">
                  <a:pos x="hc" y="b"/>
                </a:cxn>
                <a:cxn ang="0">
                  <a:pos x="r" y="vc"/>
                </a:cxn>
              </a:cxnLst>
              <a:rect l="l" t="t" r="r" b="b"/>
              <a:pathLst>
                <a:path w="846" h="3372" fill="none">
                  <a:moveTo>
                    <a:pt x="0" y="3372"/>
                  </a:moveTo>
                  <a:lnTo>
                    <a:pt x="348" y="0"/>
                  </a:lnTo>
                  <a:lnTo>
                    <a:pt x="408" y="169"/>
                  </a:lnTo>
                  <a:lnTo>
                    <a:pt x="468" y="0"/>
                  </a:lnTo>
                  <a:lnTo>
                    <a:pt x="846" y="3366"/>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3" name="Straight Connector 182"/>
            <p:cNvSpPr/>
            <p:nvPr/>
          </p:nvSpPr>
          <p:spPr>
            <a:xfrm>
              <a:off x="2508841" y="3855598"/>
              <a:ext cx="123081" cy="1116006"/>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4" name="Straight Connector 183"/>
            <p:cNvSpPr/>
            <p:nvPr/>
          </p:nvSpPr>
          <p:spPr>
            <a:xfrm>
              <a:off x="2644560" y="4823280"/>
              <a:ext cx="1213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5" name="Straight Connector 184"/>
            <p:cNvSpPr/>
            <p:nvPr/>
          </p:nvSpPr>
          <p:spPr>
            <a:xfrm>
              <a:off x="2693520" y="4893480"/>
              <a:ext cx="0" cy="1112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6" name="Straight Connector 185"/>
            <p:cNvSpPr/>
            <p:nvPr/>
          </p:nvSpPr>
          <p:spPr>
            <a:xfrm>
              <a:off x="3372120" y="4893480"/>
              <a:ext cx="0" cy="1112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7" name="Straight Connector 186"/>
            <p:cNvSpPr/>
            <p:nvPr/>
          </p:nvSpPr>
          <p:spPr>
            <a:xfrm>
              <a:off x="2856960" y="4997160"/>
              <a:ext cx="25091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8" name="Straight Connector 187"/>
            <p:cNvSpPr/>
            <p:nvPr/>
          </p:nvSpPr>
          <p:spPr>
            <a:xfrm>
              <a:off x="2905560" y="5026680"/>
              <a:ext cx="727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9" name="Straight Connector 188"/>
            <p:cNvSpPr/>
            <p:nvPr/>
          </p:nvSpPr>
          <p:spPr>
            <a:xfrm>
              <a:off x="2657880" y="4673160"/>
              <a:ext cx="640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0" name="Straight Connector 189"/>
            <p:cNvSpPr/>
            <p:nvPr/>
          </p:nvSpPr>
          <p:spPr>
            <a:xfrm>
              <a:off x="2809800" y="4673160"/>
              <a:ext cx="14111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1" name="Straight Connector 190"/>
            <p:cNvSpPr/>
            <p:nvPr/>
          </p:nvSpPr>
          <p:spPr>
            <a:xfrm>
              <a:off x="2724480" y="4582440"/>
              <a:ext cx="0" cy="189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2" name="Freeform: Shape 188"/>
            <p:cNvSpPr/>
            <p:nvPr/>
          </p:nvSpPr>
          <p:spPr>
            <a:xfrm>
              <a:off x="2809800" y="4582440"/>
              <a:ext cx="333720" cy="307440"/>
            </a:xfrm>
            <a:custGeom>
              <a:avLst/>
              <a:gdLst/>
              <a:ahLst/>
              <a:cxnLst>
                <a:cxn ang="3cd4">
                  <a:pos x="hc" y="t"/>
                </a:cxn>
                <a:cxn ang="cd2">
                  <a:pos x="l" y="vc"/>
                </a:cxn>
                <a:cxn ang="cd4">
                  <a:pos x="hc" y="b"/>
                </a:cxn>
                <a:cxn ang="0">
                  <a:pos x="r" y="vc"/>
                </a:cxn>
              </a:cxnLst>
              <a:rect l="l" t="t" r="r" b="b"/>
              <a:pathLst>
                <a:path w="928" h="855" fill="none">
                  <a:moveTo>
                    <a:pt x="0" y="0"/>
                  </a:moveTo>
                  <a:lnTo>
                    <a:pt x="0" y="855"/>
                  </a:lnTo>
                  <a:lnTo>
                    <a:pt x="928" y="855"/>
                  </a:lnTo>
                  <a:lnTo>
                    <a:pt x="883" y="782"/>
                  </a:lnTo>
                  <a:lnTo>
                    <a:pt x="77" y="782"/>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3" name="Straight Connector 192"/>
            <p:cNvSpPr/>
            <p:nvPr/>
          </p:nvSpPr>
          <p:spPr>
            <a:xfrm>
              <a:off x="2765880" y="4582440"/>
              <a:ext cx="0" cy="421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4" name="Straight Connector 193"/>
            <p:cNvSpPr/>
            <p:nvPr/>
          </p:nvSpPr>
          <p:spPr>
            <a:xfrm>
              <a:off x="2765880" y="4669920"/>
              <a:ext cx="0" cy="18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5" name="Straight Connector 194"/>
            <p:cNvSpPr/>
            <p:nvPr/>
          </p:nvSpPr>
          <p:spPr>
            <a:xfrm>
              <a:off x="2700000" y="4565160"/>
              <a:ext cx="1339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6" name="Freeform: Shape 192"/>
            <p:cNvSpPr/>
            <p:nvPr/>
          </p:nvSpPr>
          <p:spPr>
            <a:xfrm>
              <a:off x="2710800" y="4506840"/>
              <a:ext cx="106920" cy="44280"/>
            </a:xfrm>
            <a:custGeom>
              <a:avLst/>
              <a:gdLst/>
              <a:ahLst/>
              <a:cxnLst>
                <a:cxn ang="3cd4">
                  <a:pos x="hc" y="t"/>
                </a:cxn>
                <a:cxn ang="cd2">
                  <a:pos x="l" y="vc"/>
                </a:cxn>
                <a:cxn ang="cd4">
                  <a:pos x="hc" y="b"/>
                </a:cxn>
                <a:cxn ang="0">
                  <a:pos x="r" y="vc"/>
                </a:cxn>
              </a:cxnLst>
              <a:rect l="l" t="t" r="r" b="b"/>
              <a:pathLst>
                <a:path w="298" h="124">
                  <a:moveTo>
                    <a:pt x="0" y="124"/>
                  </a:moveTo>
                  <a:cubicBezTo>
                    <a:pt x="0" y="124"/>
                    <a:pt x="31" y="0"/>
                    <a:pt x="156" y="0"/>
                  </a:cubicBezTo>
                  <a:cubicBezTo>
                    <a:pt x="281" y="0"/>
                    <a:pt x="298" y="124"/>
                    <a:pt x="298" y="124"/>
                  </a:cubicBez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7" name="Straight Connector 196"/>
            <p:cNvSpPr/>
            <p:nvPr/>
          </p:nvSpPr>
          <p:spPr>
            <a:xfrm>
              <a:off x="2766960" y="4424040"/>
              <a:ext cx="0" cy="831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8" name="Freeform: Shape 194"/>
            <p:cNvSpPr/>
            <p:nvPr/>
          </p:nvSpPr>
          <p:spPr>
            <a:xfrm>
              <a:off x="3039120" y="4673160"/>
              <a:ext cx="411480" cy="62640"/>
            </a:xfrm>
            <a:custGeom>
              <a:avLst/>
              <a:gdLst/>
              <a:ahLst/>
              <a:cxnLst>
                <a:cxn ang="3cd4">
                  <a:pos x="hc" y="t"/>
                </a:cxn>
                <a:cxn ang="cd2">
                  <a:pos x="l" y="vc"/>
                </a:cxn>
                <a:cxn ang="cd4">
                  <a:pos x="hc" y="b"/>
                </a:cxn>
                <a:cxn ang="0">
                  <a:pos x="r" y="vc"/>
                </a:cxn>
              </a:cxnLst>
              <a:rect l="l" t="t" r="r" b="b"/>
              <a:pathLst>
                <a:path w="1144" h="175" fill="none">
                  <a:moveTo>
                    <a:pt x="0" y="0"/>
                  </a:moveTo>
                  <a:lnTo>
                    <a:pt x="1144" y="0"/>
                  </a:lnTo>
                  <a:lnTo>
                    <a:pt x="1144" y="175"/>
                  </a:lnTo>
                  <a:lnTo>
                    <a:pt x="780" y="175"/>
                  </a:lnTo>
                  <a:lnTo>
                    <a:pt x="780" y="87"/>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9" name="Straight Connector 198"/>
            <p:cNvSpPr/>
            <p:nvPr/>
          </p:nvSpPr>
          <p:spPr>
            <a:xfrm>
              <a:off x="2953800" y="4582440"/>
              <a:ext cx="0" cy="189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0" name="Straight Connector 199"/>
            <p:cNvSpPr/>
            <p:nvPr/>
          </p:nvSpPr>
          <p:spPr>
            <a:xfrm>
              <a:off x="3039120" y="4582440"/>
              <a:ext cx="0" cy="189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1" name="Straight Connector 200"/>
            <p:cNvSpPr/>
            <p:nvPr/>
          </p:nvSpPr>
          <p:spPr>
            <a:xfrm>
              <a:off x="2995560" y="4582440"/>
              <a:ext cx="0" cy="421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2" name="Straight Connector 201"/>
            <p:cNvSpPr/>
            <p:nvPr/>
          </p:nvSpPr>
          <p:spPr>
            <a:xfrm>
              <a:off x="2995560" y="4669920"/>
              <a:ext cx="0" cy="18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3" name="Straight Connector 202"/>
            <p:cNvSpPr/>
            <p:nvPr/>
          </p:nvSpPr>
          <p:spPr>
            <a:xfrm>
              <a:off x="2929679" y="4565160"/>
              <a:ext cx="13392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4" name="Freeform: Shape 200"/>
            <p:cNvSpPr/>
            <p:nvPr/>
          </p:nvSpPr>
          <p:spPr>
            <a:xfrm>
              <a:off x="2940479" y="4506840"/>
              <a:ext cx="106920" cy="44280"/>
            </a:xfrm>
            <a:custGeom>
              <a:avLst/>
              <a:gdLst/>
              <a:ahLst/>
              <a:cxnLst>
                <a:cxn ang="3cd4">
                  <a:pos x="hc" y="t"/>
                </a:cxn>
                <a:cxn ang="cd2">
                  <a:pos x="l" y="vc"/>
                </a:cxn>
                <a:cxn ang="cd4">
                  <a:pos x="hc" y="b"/>
                </a:cxn>
                <a:cxn ang="0">
                  <a:pos x="r" y="vc"/>
                </a:cxn>
              </a:cxnLst>
              <a:rect l="l" t="t" r="r" b="b"/>
              <a:pathLst>
                <a:path w="298" h="124">
                  <a:moveTo>
                    <a:pt x="0" y="124"/>
                  </a:moveTo>
                  <a:cubicBezTo>
                    <a:pt x="0" y="124"/>
                    <a:pt x="31" y="0"/>
                    <a:pt x="156" y="0"/>
                  </a:cubicBezTo>
                  <a:cubicBezTo>
                    <a:pt x="281" y="0"/>
                    <a:pt x="298" y="124"/>
                    <a:pt x="298" y="124"/>
                  </a:cubicBez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5" name="Straight Connector 204"/>
            <p:cNvSpPr/>
            <p:nvPr/>
          </p:nvSpPr>
          <p:spPr>
            <a:xfrm>
              <a:off x="2996640" y="4424040"/>
              <a:ext cx="0" cy="831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6" name="Freeform: Shape 202"/>
            <p:cNvSpPr/>
            <p:nvPr/>
          </p:nvSpPr>
          <p:spPr>
            <a:xfrm>
              <a:off x="3064320" y="4788000"/>
              <a:ext cx="43200" cy="37080"/>
            </a:xfrm>
            <a:custGeom>
              <a:avLst/>
              <a:gdLst/>
              <a:ahLst/>
              <a:cxnLst>
                <a:cxn ang="3cd4">
                  <a:pos x="hc" y="t"/>
                </a:cxn>
                <a:cxn ang="cd2">
                  <a:pos x="l" y="vc"/>
                </a:cxn>
                <a:cxn ang="cd4">
                  <a:pos x="hc" y="b"/>
                </a:cxn>
                <a:cxn ang="0">
                  <a:pos x="r" y="vc"/>
                </a:cxn>
              </a:cxnLst>
              <a:rect l="l" t="t" r="r" b="b"/>
              <a:pathLst>
                <a:path w="121" h="104" fill="none">
                  <a:moveTo>
                    <a:pt x="121" y="0"/>
                  </a:moveTo>
                  <a:lnTo>
                    <a:pt x="121" y="104"/>
                  </a:lnTo>
                  <a:lnTo>
                    <a:pt x="0" y="104"/>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7" name="Freeform: Shape 203"/>
            <p:cNvSpPr/>
            <p:nvPr/>
          </p:nvSpPr>
          <p:spPr>
            <a:xfrm>
              <a:off x="3151440" y="4788000"/>
              <a:ext cx="43200" cy="37080"/>
            </a:xfrm>
            <a:custGeom>
              <a:avLst/>
              <a:gdLst/>
              <a:ahLst/>
              <a:cxnLst>
                <a:cxn ang="3cd4">
                  <a:pos x="hc" y="t"/>
                </a:cxn>
                <a:cxn ang="cd2">
                  <a:pos x="l" y="vc"/>
                </a:cxn>
                <a:cxn ang="cd4">
                  <a:pos x="hc" y="b"/>
                </a:cxn>
                <a:cxn ang="0">
                  <a:pos x="r" y="vc"/>
                </a:cxn>
              </a:cxnLst>
              <a:rect l="l" t="t" r="r" b="b"/>
              <a:pathLst>
                <a:path w="121" h="104" fill="none">
                  <a:moveTo>
                    <a:pt x="121" y="0"/>
                  </a:moveTo>
                  <a:lnTo>
                    <a:pt x="121" y="104"/>
                  </a:lnTo>
                  <a:lnTo>
                    <a:pt x="0" y="104"/>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8" name="Freeform: Shape 204"/>
            <p:cNvSpPr/>
            <p:nvPr/>
          </p:nvSpPr>
          <p:spPr>
            <a:xfrm>
              <a:off x="3238560" y="4788000"/>
              <a:ext cx="43200" cy="37080"/>
            </a:xfrm>
            <a:custGeom>
              <a:avLst/>
              <a:gdLst/>
              <a:ahLst/>
              <a:cxnLst>
                <a:cxn ang="3cd4">
                  <a:pos x="hc" y="t"/>
                </a:cxn>
                <a:cxn ang="cd2">
                  <a:pos x="l" y="vc"/>
                </a:cxn>
                <a:cxn ang="cd4">
                  <a:pos x="hc" y="b"/>
                </a:cxn>
                <a:cxn ang="0">
                  <a:pos x="r" y="vc"/>
                </a:cxn>
              </a:cxnLst>
              <a:rect l="l" t="t" r="r" b="b"/>
              <a:pathLst>
                <a:path w="121" h="104" fill="none">
                  <a:moveTo>
                    <a:pt x="121" y="0"/>
                  </a:moveTo>
                  <a:lnTo>
                    <a:pt x="121" y="104"/>
                  </a:lnTo>
                  <a:lnTo>
                    <a:pt x="0" y="104"/>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9" name="Freeform: Shape 205"/>
            <p:cNvSpPr/>
            <p:nvPr/>
          </p:nvSpPr>
          <p:spPr>
            <a:xfrm>
              <a:off x="3325679" y="4788000"/>
              <a:ext cx="43200" cy="37080"/>
            </a:xfrm>
            <a:custGeom>
              <a:avLst/>
              <a:gdLst/>
              <a:ahLst/>
              <a:cxnLst>
                <a:cxn ang="3cd4">
                  <a:pos x="hc" y="t"/>
                </a:cxn>
                <a:cxn ang="cd2">
                  <a:pos x="l" y="vc"/>
                </a:cxn>
                <a:cxn ang="cd4">
                  <a:pos x="hc" y="b"/>
                </a:cxn>
                <a:cxn ang="0">
                  <a:pos x="r" y="vc"/>
                </a:cxn>
              </a:cxnLst>
              <a:rect l="l" t="t" r="r" b="b"/>
              <a:pathLst>
                <a:path w="121" h="104" fill="none">
                  <a:moveTo>
                    <a:pt x="121" y="0"/>
                  </a:moveTo>
                  <a:lnTo>
                    <a:pt x="121" y="104"/>
                  </a:lnTo>
                  <a:lnTo>
                    <a:pt x="0" y="104"/>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0" name="Freeform: Shape 206"/>
            <p:cNvSpPr/>
            <p:nvPr/>
          </p:nvSpPr>
          <p:spPr>
            <a:xfrm>
              <a:off x="2714040" y="4930200"/>
              <a:ext cx="189000" cy="47160"/>
            </a:xfrm>
            <a:custGeom>
              <a:avLst/>
              <a:gdLst/>
              <a:ahLst/>
              <a:cxnLst>
                <a:cxn ang="3cd4">
                  <a:pos x="hc" y="t"/>
                </a:cxn>
                <a:cxn ang="cd2">
                  <a:pos x="l" y="vc"/>
                </a:cxn>
                <a:cxn ang="cd4">
                  <a:pos x="hc" y="b"/>
                </a:cxn>
                <a:cxn ang="0">
                  <a:pos x="r" y="vc"/>
                </a:cxn>
              </a:cxnLst>
              <a:rect l="l" t="t" r="r" b="b"/>
              <a:pathLst>
                <a:path w="526" h="132">
                  <a:moveTo>
                    <a:pt x="0" y="132"/>
                  </a:moveTo>
                  <a:cubicBezTo>
                    <a:pt x="0" y="132"/>
                    <a:pt x="62" y="0"/>
                    <a:pt x="276" y="0"/>
                  </a:cubicBezTo>
                  <a:cubicBezTo>
                    <a:pt x="490" y="0"/>
                    <a:pt x="526" y="132"/>
                    <a:pt x="526" y="132"/>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1" name="Freeform: Shape 207"/>
            <p:cNvSpPr/>
            <p:nvPr/>
          </p:nvSpPr>
          <p:spPr>
            <a:xfrm>
              <a:off x="2940120" y="4930200"/>
              <a:ext cx="188640" cy="47160"/>
            </a:xfrm>
            <a:custGeom>
              <a:avLst/>
              <a:gdLst/>
              <a:ahLst/>
              <a:cxnLst>
                <a:cxn ang="3cd4">
                  <a:pos x="hc" y="t"/>
                </a:cxn>
                <a:cxn ang="cd2">
                  <a:pos x="l" y="vc"/>
                </a:cxn>
                <a:cxn ang="cd4">
                  <a:pos x="hc" y="b"/>
                </a:cxn>
                <a:cxn ang="0">
                  <a:pos x="r" y="vc"/>
                </a:cxn>
              </a:cxnLst>
              <a:rect l="l" t="t" r="r" b="b"/>
              <a:pathLst>
                <a:path w="525" h="132">
                  <a:moveTo>
                    <a:pt x="0" y="132"/>
                  </a:moveTo>
                  <a:cubicBezTo>
                    <a:pt x="0" y="132"/>
                    <a:pt x="62" y="0"/>
                    <a:pt x="276" y="0"/>
                  </a:cubicBezTo>
                  <a:cubicBezTo>
                    <a:pt x="490" y="0"/>
                    <a:pt x="525" y="132"/>
                    <a:pt x="525" y="132"/>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2" name="Freeform: Shape 208"/>
            <p:cNvSpPr/>
            <p:nvPr/>
          </p:nvSpPr>
          <p:spPr>
            <a:xfrm>
              <a:off x="3166200" y="4930200"/>
              <a:ext cx="189000" cy="47160"/>
            </a:xfrm>
            <a:custGeom>
              <a:avLst/>
              <a:gdLst/>
              <a:ahLst/>
              <a:cxnLst>
                <a:cxn ang="3cd4">
                  <a:pos x="hc" y="t"/>
                </a:cxn>
                <a:cxn ang="cd2">
                  <a:pos x="l" y="vc"/>
                </a:cxn>
                <a:cxn ang="cd4">
                  <a:pos x="hc" y="b"/>
                </a:cxn>
                <a:cxn ang="0">
                  <a:pos x="r" y="vc"/>
                </a:cxn>
              </a:cxnLst>
              <a:rect l="l" t="t" r="r" b="b"/>
              <a:pathLst>
                <a:path w="526" h="132">
                  <a:moveTo>
                    <a:pt x="0" y="132"/>
                  </a:moveTo>
                  <a:cubicBezTo>
                    <a:pt x="0" y="132"/>
                    <a:pt x="63" y="0"/>
                    <a:pt x="277" y="0"/>
                  </a:cubicBezTo>
                  <a:cubicBezTo>
                    <a:pt x="491" y="0"/>
                    <a:pt x="526" y="132"/>
                    <a:pt x="526" y="132"/>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3" name="Straight Connector 212"/>
            <p:cNvSpPr/>
            <p:nvPr/>
          </p:nvSpPr>
          <p:spPr>
            <a:xfrm>
              <a:off x="3506039" y="4715280"/>
              <a:ext cx="52128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4" name="Straight Connector 213"/>
            <p:cNvSpPr/>
            <p:nvPr/>
          </p:nvSpPr>
          <p:spPr>
            <a:xfrm>
              <a:off x="3629160" y="4756680"/>
              <a:ext cx="2746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5" name="Straight Connector 214"/>
            <p:cNvSpPr/>
            <p:nvPr/>
          </p:nvSpPr>
          <p:spPr>
            <a:xfrm>
              <a:off x="3711960" y="4797360"/>
              <a:ext cx="1098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6" name="Freeform: Shape 212"/>
            <p:cNvSpPr/>
            <p:nvPr/>
          </p:nvSpPr>
          <p:spPr>
            <a:xfrm>
              <a:off x="4082040" y="4701600"/>
              <a:ext cx="54720" cy="136800"/>
            </a:xfrm>
            <a:custGeom>
              <a:avLst/>
              <a:gdLst/>
              <a:ahLst/>
              <a:cxnLst>
                <a:cxn ang="3cd4">
                  <a:pos x="hc" y="t"/>
                </a:cxn>
                <a:cxn ang="cd2">
                  <a:pos x="l" y="vc"/>
                </a:cxn>
                <a:cxn ang="cd4">
                  <a:pos x="hc" y="b"/>
                </a:cxn>
                <a:cxn ang="0">
                  <a:pos x="r" y="vc"/>
                </a:cxn>
              </a:cxnLst>
              <a:rect l="l" t="t" r="r" b="b"/>
              <a:pathLst>
                <a:path w="153" h="381">
                  <a:moveTo>
                    <a:pt x="153" y="0"/>
                  </a:moveTo>
                  <a:lnTo>
                    <a:pt x="153" y="381"/>
                  </a:lnTo>
                  <a:lnTo>
                    <a:pt x="0" y="255"/>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7" name="Straight Connector 216"/>
            <p:cNvSpPr/>
            <p:nvPr/>
          </p:nvSpPr>
          <p:spPr>
            <a:xfrm>
              <a:off x="4082040" y="4852440"/>
              <a:ext cx="414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8" name="Freeform: Shape 214"/>
            <p:cNvSpPr/>
            <p:nvPr/>
          </p:nvSpPr>
          <p:spPr>
            <a:xfrm>
              <a:off x="3835440" y="4838760"/>
              <a:ext cx="95400" cy="191520"/>
            </a:xfrm>
            <a:custGeom>
              <a:avLst/>
              <a:gdLst/>
              <a:ahLst/>
              <a:cxnLst>
                <a:cxn ang="3cd4">
                  <a:pos x="hc" y="t"/>
                </a:cxn>
                <a:cxn ang="cd2">
                  <a:pos x="l" y="vc"/>
                </a:cxn>
                <a:cxn ang="cd4">
                  <a:pos x="hc" y="b"/>
                </a:cxn>
                <a:cxn ang="0">
                  <a:pos x="r" y="vc"/>
                </a:cxn>
              </a:cxnLst>
              <a:rect l="l" t="t" r="r" b="b"/>
              <a:pathLst>
                <a:path w="266" h="533">
                  <a:moveTo>
                    <a:pt x="266" y="0"/>
                  </a:moveTo>
                  <a:lnTo>
                    <a:pt x="266" y="533"/>
                  </a:lnTo>
                  <a:lnTo>
                    <a:pt x="0" y="356"/>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9" name="Straight Connector 218"/>
            <p:cNvSpPr/>
            <p:nvPr/>
          </p:nvSpPr>
          <p:spPr>
            <a:xfrm>
              <a:off x="3835440" y="5044320"/>
              <a:ext cx="547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0" name="Straight Connector 219"/>
            <p:cNvSpPr/>
            <p:nvPr/>
          </p:nvSpPr>
          <p:spPr>
            <a:xfrm>
              <a:off x="3506039" y="4866120"/>
              <a:ext cx="1094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1" name="Straight Connector 220"/>
            <p:cNvSpPr/>
            <p:nvPr/>
          </p:nvSpPr>
          <p:spPr>
            <a:xfrm>
              <a:off x="3409920" y="4618440"/>
              <a:ext cx="0" cy="550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2" name="Straight Connector 221"/>
            <p:cNvSpPr/>
            <p:nvPr/>
          </p:nvSpPr>
          <p:spPr>
            <a:xfrm>
              <a:off x="4205880" y="4715280"/>
              <a:ext cx="2196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3" name="Straight Connector 222"/>
            <p:cNvSpPr/>
            <p:nvPr/>
          </p:nvSpPr>
          <p:spPr>
            <a:xfrm>
              <a:off x="-5216400" y="4862160"/>
              <a:ext cx="1900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4" name="Straight Connector 223"/>
            <p:cNvSpPr/>
            <p:nvPr/>
          </p:nvSpPr>
          <p:spPr>
            <a:xfrm>
              <a:off x="-5132520" y="4893480"/>
              <a:ext cx="0" cy="1162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5" name="Straight Connector 224"/>
            <p:cNvSpPr/>
            <p:nvPr/>
          </p:nvSpPr>
          <p:spPr>
            <a:xfrm>
              <a:off x="-4992480" y="4796640"/>
              <a:ext cx="5356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6" name="Straight Connector 225"/>
            <p:cNvSpPr/>
            <p:nvPr/>
          </p:nvSpPr>
          <p:spPr>
            <a:xfrm>
              <a:off x="-4873320" y="4839120"/>
              <a:ext cx="2898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7" name="Straight Connector 226"/>
            <p:cNvSpPr/>
            <p:nvPr/>
          </p:nvSpPr>
          <p:spPr>
            <a:xfrm>
              <a:off x="-4781520" y="4879440"/>
              <a:ext cx="1065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8" name="Straight Connector 227"/>
            <p:cNvSpPr/>
            <p:nvPr/>
          </p:nvSpPr>
          <p:spPr>
            <a:xfrm>
              <a:off x="-4398840" y="4768559"/>
              <a:ext cx="0" cy="3276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9" name="Straight Connector 228"/>
            <p:cNvSpPr/>
            <p:nvPr/>
          </p:nvSpPr>
          <p:spPr>
            <a:xfrm>
              <a:off x="-4361040" y="4801320"/>
              <a:ext cx="3582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0" name="Freeform: Shape 226"/>
            <p:cNvSpPr/>
            <p:nvPr/>
          </p:nvSpPr>
          <p:spPr>
            <a:xfrm>
              <a:off x="-4316040" y="4453920"/>
              <a:ext cx="516599" cy="330120"/>
            </a:xfrm>
            <a:custGeom>
              <a:avLst/>
              <a:gdLst/>
              <a:ahLst/>
              <a:cxnLst>
                <a:cxn ang="3cd4">
                  <a:pos x="hc" y="t"/>
                </a:cxn>
                <a:cxn ang="cd2">
                  <a:pos x="l" y="vc"/>
                </a:cxn>
                <a:cxn ang="cd4">
                  <a:pos x="hc" y="b"/>
                </a:cxn>
                <a:cxn ang="0">
                  <a:pos x="r" y="vc"/>
                </a:cxn>
              </a:cxnLst>
              <a:rect l="l" t="t" r="r" b="b"/>
              <a:pathLst>
                <a:path w="1436" h="918" fill="none">
                  <a:moveTo>
                    <a:pt x="0" y="918"/>
                  </a:moveTo>
                  <a:lnTo>
                    <a:pt x="718" y="0"/>
                  </a:lnTo>
                  <a:lnTo>
                    <a:pt x="1436" y="918"/>
                  </a:lnTo>
                  <a:lnTo>
                    <a:pt x="1436" y="759"/>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1" name="Freeform: Shape 227"/>
            <p:cNvSpPr/>
            <p:nvPr/>
          </p:nvSpPr>
          <p:spPr>
            <a:xfrm>
              <a:off x="-3766320" y="4149360"/>
              <a:ext cx="319680" cy="673560"/>
            </a:xfrm>
            <a:custGeom>
              <a:avLst/>
              <a:gdLst/>
              <a:ahLst/>
              <a:cxnLst>
                <a:cxn ang="3cd4">
                  <a:pos x="hc" y="t"/>
                </a:cxn>
                <a:cxn ang="cd2">
                  <a:pos x="l" y="vc"/>
                </a:cxn>
                <a:cxn ang="cd4">
                  <a:pos x="hc" y="b"/>
                </a:cxn>
                <a:cxn ang="0">
                  <a:pos x="r" y="vc"/>
                </a:cxn>
              </a:cxnLst>
              <a:rect l="l" t="t" r="r" b="b"/>
              <a:pathLst>
                <a:path w="889" h="1872" fill="none">
                  <a:moveTo>
                    <a:pt x="0" y="1872"/>
                  </a:moveTo>
                  <a:lnTo>
                    <a:pt x="0" y="0"/>
                  </a:lnTo>
                  <a:lnTo>
                    <a:pt x="889" y="0"/>
                  </a:lnTo>
                  <a:lnTo>
                    <a:pt x="889" y="1426"/>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2" name="Freeform: Shape 228"/>
            <p:cNvSpPr/>
            <p:nvPr/>
          </p:nvSpPr>
          <p:spPr>
            <a:xfrm>
              <a:off x="-3577320" y="4686480"/>
              <a:ext cx="262080" cy="204840"/>
            </a:xfrm>
            <a:custGeom>
              <a:avLst/>
              <a:gdLst/>
              <a:ahLst/>
              <a:cxnLst>
                <a:cxn ang="3cd4">
                  <a:pos x="hc" y="t"/>
                </a:cxn>
                <a:cxn ang="cd2">
                  <a:pos x="l" y="vc"/>
                </a:cxn>
                <a:cxn ang="cd4">
                  <a:pos x="hc" y="b"/>
                </a:cxn>
                <a:cxn ang="0">
                  <a:pos x="r" y="vc"/>
                </a:cxn>
              </a:cxnLst>
              <a:rect l="l" t="t" r="r" b="b"/>
              <a:pathLst>
                <a:path w="729" h="570" fill="none">
                  <a:moveTo>
                    <a:pt x="0" y="570"/>
                  </a:moveTo>
                  <a:lnTo>
                    <a:pt x="0" y="0"/>
                  </a:lnTo>
                  <a:lnTo>
                    <a:pt x="729" y="0"/>
                  </a:lnTo>
                  <a:lnTo>
                    <a:pt x="729" y="569"/>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3" name="Straight Connector 232"/>
            <p:cNvSpPr/>
            <p:nvPr/>
          </p:nvSpPr>
          <p:spPr>
            <a:xfrm>
              <a:off x="-3409920" y="4643280"/>
              <a:ext cx="795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4" name="Straight Connector 233"/>
            <p:cNvSpPr/>
            <p:nvPr/>
          </p:nvSpPr>
          <p:spPr>
            <a:xfrm>
              <a:off x="-3385440" y="4595040"/>
              <a:ext cx="0" cy="27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5" name="Straight Connector 234"/>
            <p:cNvSpPr/>
            <p:nvPr/>
          </p:nvSpPr>
          <p:spPr>
            <a:xfrm>
              <a:off x="-3625560" y="4035240"/>
              <a:ext cx="399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6" name="Straight Connector 235"/>
            <p:cNvSpPr/>
            <p:nvPr/>
          </p:nvSpPr>
          <p:spPr>
            <a:xfrm>
              <a:off x="-3654360" y="4070160"/>
              <a:ext cx="972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7" name="Freeform: Shape 233"/>
            <p:cNvSpPr/>
            <p:nvPr/>
          </p:nvSpPr>
          <p:spPr>
            <a:xfrm>
              <a:off x="-3675959" y="4097160"/>
              <a:ext cx="142920" cy="51840"/>
            </a:xfrm>
            <a:custGeom>
              <a:avLst/>
              <a:gdLst/>
              <a:ahLst/>
              <a:cxnLst>
                <a:cxn ang="3cd4">
                  <a:pos x="hc" y="t"/>
                </a:cxn>
                <a:cxn ang="cd2">
                  <a:pos x="l" y="vc"/>
                </a:cxn>
                <a:cxn ang="cd4">
                  <a:pos x="hc" y="b"/>
                </a:cxn>
                <a:cxn ang="0">
                  <a:pos x="r" y="vc"/>
                </a:cxn>
              </a:cxnLst>
              <a:rect l="l" t="t" r="r" b="b"/>
              <a:pathLst>
                <a:path w="398" h="145" fill="none">
                  <a:moveTo>
                    <a:pt x="0" y="145"/>
                  </a:moveTo>
                  <a:lnTo>
                    <a:pt x="0" y="0"/>
                  </a:lnTo>
                  <a:lnTo>
                    <a:pt x="398" y="0"/>
                  </a:lnTo>
                  <a:lnTo>
                    <a:pt x="398" y="145"/>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8" name="Straight Connector 237"/>
            <p:cNvSpPr/>
            <p:nvPr/>
          </p:nvSpPr>
          <p:spPr>
            <a:xfrm>
              <a:off x="-3684600" y="4907520"/>
              <a:ext cx="18648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9" name="Straight Connector 238"/>
            <p:cNvSpPr/>
            <p:nvPr/>
          </p:nvSpPr>
          <p:spPr>
            <a:xfrm flipV="1">
              <a:off x="-3395520" y="4727159"/>
              <a:ext cx="0" cy="15840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0" name="Straight Connector 239"/>
            <p:cNvSpPr/>
            <p:nvPr/>
          </p:nvSpPr>
          <p:spPr>
            <a:xfrm flipV="1">
              <a:off x="-3260880" y="4207320"/>
              <a:ext cx="0" cy="4978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1" name="Straight Connector 240"/>
            <p:cNvSpPr/>
            <p:nvPr/>
          </p:nvSpPr>
          <p:spPr>
            <a:xfrm flipV="1">
              <a:off x="-3137039" y="4207320"/>
              <a:ext cx="0" cy="4978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2" name="Freeform: Shape 238"/>
            <p:cNvSpPr/>
            <p:nvPr/>
          </p:nvSpPr>
          <p:spPr>
            <a:xfrm>
              <a:off x="-3254759" y="4184639"/>
              <a:ext cx="110160" cy="33840"/>
            </a:xfrm>
            <a:custGeom>
              <a:avLst/>
              <a:gdLst/>
              <a:ahLst/>
              <a:cxnLst>
                <a:cxn ang="3cd4">
                  <a:pos x="hc" y="t"/>
                </a:cxn>
                <a:cxn ang="cd2">
                  <a:pos x="l" y="vc"/>
                </a:cxn>
                <a:cxn ang="cd4">
                  <a:pos x="hc" y="b"/>
                </a:cxn>
                <a:cxn ang="0">
                  <a:pos x="r" y="vc"/>
                </a:cxn>
              </a:cxnLst>
              <a:rect l="l" t="t" r="r" b="b"/>
              <a:pathLst>
                <a:path w="307" h="95" fill="none">
                  <a:moveTo>
                    <a:pt x="0" y="95"/>
                  </a:moveTo>
                  <a:lnTo>
                    <a:pt x="155" y="0"/>
                  </a:lnTo>
                  <a:lnTo>
                    <a:pt x="307" y="91"/>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3" name="Straight Connector 242"/>
            <p:cNvSpPr/>
            <p:nvPr/>
          </p:nvSpPr>
          <p:spPr>
            <a:xfrm flipV="1">
              <a:off x="-3198960" y="4076640"/>
              <a:ext cx="0" cy="107999"/>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4" name="Freeform: Shape 240"/>
            <p:cNvSpPr/>
            <p:nvPr/>
          </p:nvSpPr>
          <p:spPr>
            <a:xfrm>
              <a:off x="-3226680" y="4241520"/>
              <a:ext cx="54720" cy="30240"/>
            </a:xfrm>
            <a:custGeom>
              <a:avLst/>
              <a:gdLst/>
              <a:ahLst/>
              <a:cxnLst>
                <a:cxn ang="3cd4">
                  <a:pos x="hc" y="t"/>
                </a:cxn>
                <a:cxn ang="cd2">
                  <a:pos x="l" y="vc"/>
                </a:cxn>
                <a:cxn ang="cd4">
                  <a:pos x="hc" y="b"/>
                </a:cxn>
                <a:cxn ang="0">
                  <a:pos x="r" y="vc"/>
                </a:cxn>
              </a:cxnLst>
              <a:rect l="l" t="t" r="r" b="b"/>
              <a:pathLst>
                <a:path w="153" h="85">
                  <a:moveTo>
                    <a:pt x="76" y="85"/>
                  </a:moveTo>
                  <a:lnTo>
                    <a:pt x="0" y="85"/>
                  </a:lnTo>
                  <a:lnTo>
                    <a:pt x="0" y="0"/>
                  </a:lnTo>
                  <a:lnTo>
                    <a:pt x="153" y="0"/>
                  </a:lnTo>
                  <a:lnTo>
                    <a:pt x="153" y="85"/>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5" name="Freeform: Shape 241"/>
            <p:cNvSpPr/>
            <p:nvPr/>
          </p:nvSpPr>
          <p:spPr>
            <a:xfrm>
              <a:off x="-3241080" y="4300560"/>
              <a:ext cx="82080" cy="15480"/>
            </a:xfrm>
            <a:custGeom>
              <a:avLst/>
              <a:gdLst/>
              <a:ahLst/>
              <a:cxnLst>
                <a:cxn ang="3cd4">
                  <a:pos x="hc" y="t"/>
                </a:cxn>
                <a:cxn ang="cd2">
                  <a:pos x="l" y="vc"/>
                </a:cxn>
                <a:cxn ang="cd4">
                  <a:pos x="hc" y="b"/>
                </a:cxn>
                <a:cxn ang="0">
                  <a:pos x="r" y="vc"/>
                </a:cxn>
              </a:cxnLst>
              <a:rect l="l" t="t" r="r" b="b"/>
              <a:pathLst>
                <a:path w="229" h="44">
                  <a:moveTo>
                    <a:pt x="115" y="44"/>
                  </a:moveTo>
                  <a:lnTo>
                    <a:pt x="0" y="44"/>
                  </a:lnTo>
                  <a:lnTo>
                    <a:pt x="0" y="0"/>
                  </a:lnTo>
                  <a:lnTo>
                    <a:pt x="229" y="0"/>
                  </a:lnTo>
                  <a:lnTo>
                    <a:pt x="229" y="44"/>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6" name="Freeform: Shape 242"/>
            <p:cNvSpPr/>
            <p:nvPr/>
          </p:nvSpPr>
          <p:spPr>
            <a:xfrm>
              <a:off x="-3244320" y="433836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7" name="Freeform: Shape 243"/>
            <p:cNvSpPr/>
            <p:nvPr/>
          </p:nvSpPr>
          <p:spPr>
            <a:xfrm>
              <a:off x="-3244320" y="4368239"/>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8" name="Freeform: Shape 244"/>
            <p:cNvSpPr/>
            <p:nvPr/>
          </p:nvSpPr>
          <p:spPr>
            <a:xfrm>
              <a:off x="-3244320" y="439776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9" name="Freeform: Shape 245"/>
            <p:cNvSpPr/>
            <p:nvPr/>
          </p:nvSpPr>
          <p:spPr>
            <a:xfrm>
              <a:off x="-3244320" y="4427279"/>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0" name="Freeform: Shape 246"/>
            <p:cNvSpPr/>
            <p:nvPr/>
          </p:nvSpPr>
          <p:spPr>
            <a:xfrm>
              <a:off x="-3244320" y="445680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1" name="Freeform: Shape 247"/>
            <p:cNvSpPr/>
            <p:nvPr/>
          </p:nvSpPr>
          <p:spPr>
            <a:xfrm>
              <a:off x="-3244320" y="448632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2" name="Freeform: Shape 248"/>
            <p:cNvSpPr/>
            <p:nvPr/>
          </p:nvSpPr>
          <p:spPr>
            <a:xfrm>
              <a:off x="-3244320" y="451584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3" name="Freeform: Shape 249"/>
            <p:cNvSpPr/>
            <p:nvPr/>
          </p:nvSpPr>
          <p:spPr>
            <a:xfrm>
              <a:off x="-3244320" y="454572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4" name="Freeform: Shape 250"/>
            <p:cNvSpPr/>
            <p:nvPr/>
          </p:nvSpPr>
          <p:spPr>
            <a:xfrm>
              <a:off x="-3244320" y="457524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5" name="Freeform: Shape 251"/>
            <p:cNvSpPr/>
            <p:nvPr/>
          </p:nvSpPr>
          <p:spPr>
            <a:xfrm>
              <a:off x="-3244320" y="4604759"/>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6" name="Freeform: Shape 252"/>
            <p:cNvSpPr/>
            <p:nvPr/>
          </p:nvSpPr>
          <p:spPr>
            <a:xfrm>
              <a:off x="-3244320" y="463464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7" name="Freeform: Shape 253"/>
            <p:cNvSpPr/>
            <p:nvPr/>
          </p:nvSpPr>
          <p:spPr>
            <a:xfrm>
              <a:off x="-3244320" y="466452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8" name="Freeform: Shape 254"/>
            <p:cNvSpPr/>
            <p:nvPr/>
          </p:nvSpPr>
          <p:spPr>
            <a:xfrm>
              <a:off x="-3244320" y="469404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9" name="Freeform: Shape 255"/>
            <p:cNvSpPr/>
            <p:nvPr/>
          </p:nvSpPr>
          <p:spPr>
            <a:xfrm>
              <a:off x="-3121200" y="441252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0" name="Freeform: Shape 256"/>
            <p:cNvSpPr/>
            <p:nvPr/>
          </p:nvSpPr>
          <p:spPr>
            <a:xfrm>
              <a:off x="-3121200" y="443268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1" name="Freeform: Shape 257"/>
            <p:cNvSpPr/>
            <p:nvPr/>
          </p:nvSpPr>
          <p:spPr>
            <a:xfrm>
              <a:off x="-3121200" y="445248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2" name="Freeform: Shape 258"/>
            <p:cNvSpPr/>
            <p:nvPr/>
          </p:nvSpPr>
          <p:spPr>
            <a:xfrm>
              <a:off x="-3121200" y="447264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3" name="Freeform: Shape 259"/>
            <p:cNvSpPr/>
            <p:nvPr/>
          </p:nvSpPr>
          <p:spPr>
            <a:xfrm>
              <a:off x="-3121200" y="449280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4" name="Freeform: Shape 260"/>
            <p:cNvSpPr/>
            <p:nvPr/>
          </p:nvSpPr>
          <p:spPr>
            <a:xfrm>
              <a:off x="-3121200" y="451296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5" name="Freeform: Shape 261"/>
            <p:cNvSpPr/>
            <p:nvPr/>
          </p:nvSpPr>
          <p:spPr>
            <a:xfrm>
              <a:off x="-3121200" y="453312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6" name="Freeform: Shape 262"/>
            <p:cNvSpPr/>
            <p:nvPr/>
          </p:nvSpPr>
          <p:spPr>
            <a:xfrm>
              <a:off x="-3121200" y="455364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7" name="Freeform: Shape 263"/>
            <p:cNvSpPr/>
            <p:nvPr/>
          </p:nvSpPr>
          <p:spPr>
            <a:xfrm>
              <a:off x="-3121200" y="457344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8" name="Freeform: Shape 264"/>
            <p:cNvSpPr/>
            <p:nvPr/>
          </p:nvSpPr>
          <p:spPr>
            <a:xfrm>
              <a:off x="-3121200" y="459360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9" name="Freeform: Shape 265"/>
            <p:cNvSpPr/>
            <p:nvPr/>
          </p:nvSpPr>
          <p:spPr>
            <a:xfrm>
              <a:off x="-3121200" y="461376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0" name="Freeform: Shape 266"/>
            <p:cNvSpPr/>
            <p:nvPr/>
          </p:nvSpPr>
          <p:spPr>
            <a:xfrm>
              <a:off x="-3121200" y="463392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1" name="Freeform: Shape 267"/>
            <p:cNvSpPr/>
            <p:nvPr/>
          </p:nvSpPr>
          <p:spPr>
            <a:xfrm>
              <a:off x="-3121200" y="465408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2" name="Freeform: Shape 268"/>
            <p:cNvSpPr/>
            <p:nvPr/>
          </p:nvSpPr>
          <p:spPr>
            <a:xfrm>
              <a:off x="-3121200" y="467424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3" name="Freeform: Shape 269"/>
            <p:cNvSpPr/>
            <p:nvPr/>
          </p:nvSpPr>
          <p:spPr>
            <a:xfrm>
              <a:off x="-3121200" y="4694759"/>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4" name="Straight Connector 273"/>
            <p:cNvSpPr/>
            <p:nvPr/>
          </p:nvSpPr>
          <p:spPr>
            <a:xfrm>
              <a:off x="-2967839" y="4408200"/>
              <a:ext cx="0" cy="2912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5" name="Freeform: Shape 271"/>
            <p:cNvSpPr/>
            <p:nvPr/>
          </p:nvSpPr>
          <p:spPr>
            <a:xfrm>
              <a:off x="-3223800" y="4715640"/>
              <a:ext cx="615240" cy="100080"/>
            </a:xfrm>
            <a:custGeom>
              <a:avLst/>
              <a:gdLst/>
              <a:ahLst/>
              <a:cxnLst>
                <a:cxn ang="3cd4">
                  <a:pos x="hc" y="t"/>
                </a:cxn>
                <a:cxn ang="cd2">
                  <a:pos x="l" y="vc"/>
                </a:cxn>
                <a:cxn ang="cd4">
                  <a:pos x="hc" y="b"/>
                </a:cxn>
                <a:cxn ang="0">
                  <a:pos x="r" y="vc"/>
                </a:cxn>
              </a:cxnLst>
              <a:rect l="l" t="t" r="r" b="b"/>
              <a:pathLst>
                <a:path w="1710" h="279" fill="none">
                  <a:moveTo>
                    <a:pt x="0" y="0"/>
                  </a:moveTo>
                  <a:lnTo>
                    <a:pt x="1034" y="0"/>
                  </a:lnTo>
                  <a:lnTo>
                    <a:pt x="1034" y="170"/>
                  </a:lnTo>
                  <a:lnTo>
                    <a:pt x="1710" y="170"/>
                  </a:lnTo>
                  <a:lnTo>
                    <a:pt x="1710" y="279"/>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6" name="Freeform: Shape 272"/>
            <p:cNvSpPr/>
            <p:nvPr/>
          </p:nvSpPr>
          <p:spPr>
            <a:xfrm>
              <a:off x="-2857680" y="4826160"/>
              <a:ext cx="456119" cy="49320"/>
            </a:xfrm>
            <a:custGeom>
              <a:avLst/>
              <a:gdLst/>
              <a:ahLst/>
              <a:cxnLst>
                <a:cxn ang="3cd4">
                  <a:pos x="hc" y="t"/>
                </a:cxn>
                <a:cxn ang="cd2">
                  <a:pos x="l" y="vc"/>
                </a:cxn>
                <a:cxn ang="cd4">
                  <a:pos x="hc" y="b"/>
                </a:cxn>
                <a:cxn ang="0">
                  <a:pos x="r" y="vc"/>
                </a:cxn>
              </a:cxnLst>
              <a:rect l="l" t="t" r="r" b="b"/>
              <a:pathLst>
                <a:path w="1268" h="138" fill="none">
                  <a:moveTo>
                    <a:pt x="0" y="0"/>
                  </a:moveTo>
                  <a:lnTo>
                    <a:pt x="491" y="0"/>
                  </a:lnTo>
                  <a:lnTo>
                    <a:pt x="491" y="138"/>
                  </a:lnTo>
                  <a:lnTo>
                    <a:pt x="1268" y="138"/>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7" name="Straight Connector 276"/>
            <p:cNvSpPr/>
            <p:nvPr/>
          </p:nvSpPr>
          <p:spPr>
            <a:xfrm>
              <a:off x="-3296520" y="4572360"/>
              <a:ext cx="0" cy="136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8" name="Straight Connector 277"/>
            <p:cNvSpPr/>
            <p:nvPr/>
          </p:nvSpPr>
          <p:spPr>
            <a:xfrm>
              <a:off x="-3279600" y="4572360"/>
              <a:ext cx="0" cy="136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9" name="Freeform: Shape 275"/>
            <p:cNvSpPr/>
            <p:nvPr/>
          </p:nvSpPr>
          <p:spPr>
            <a:xfrm>
              <a:off x="-3272400" y="4766040"/>
              <a:ext cx="179280" cy="95760"/>
            </a:xfrm>
            <a:custGeom>
              <a:avLst/>
              <a:gdLst/>
              <a:ahLst/>
              <a:cxnLst>
                <a:cxn ang="3cd4">
                  <a:pos x="hc" y="t"/>
                </a:cxn>
                <a:cxn ang="cd2">
                  <a:pos x="l" y="vc"/>
                </a:cxn>
                <a:cxn ang="cd4">
                  <a:pos x="hc" y="b"/>
                </a:cxn>
                <a:cxn ang="0">
                  <a:pos x="r" y="vc"/>
                </a:cxn>
              </a:cxnLst>
              <a:rect l="l" t="t" r="r" b="b"/>
              <a:pathLst>
                <a:path w="499" h="267" fill="none">
                  <a:moveTo>
                    <a:pt x="0" y="267"/>
                  </a:moveTo>
                  <a:lnTo>
                    <a:pt x="0" y="0"/>
                  </a:lnTo>
                  <a:lnTo>
                    <a:pt x="499" y="0"/>
                  </a:lnTo>
                  <a:lnTo>
                    <a:pt x="499" y="261"/>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0" name="Freeform: Shape 276"/>
            <p:cNvSpPr/>
            <p:nvPr/>
          </p:nvSpPr>
          <p:spPr>
            <a:xfrm>
              <a:off x="-3244320" y="4791240"/>
              <a:ext cx="97200" cy="24840"/>
            </a:xfrm>
            <a:custGeom>
              <a:avLst/>
              <a:gdLst/>
              <a:ahLst/>
              <a:cxnLst>
                <a:cxn ang="3cd4">
                  <a:pos x="hc" y="t"/>
                </a:cxn>
                <a:cxn ang="cd2">
                  <a:pos x="l" y="vc"/>
                </a:cxn>
                <a:cxn ang="cd4">
                  <a:pos x="hc" y="b"/>
                </a:cxn>
                <a:cxn ang="0">
                  <a:pos x="r" y="vc"/>
                </a:cxn>
              </a:cxnLst>
              <a:rect l="l" t="t" r="r" b="b"/>
              <a:pathLst>
                <a:path w="271" h="70">
                  <a:moveTo>
                    <a:pt x="135" y="70"/>
                  </a:moveTo>
                  <a:lnTo>
                    <a:pt x="0" y="70"/>
                  </a:lnTo>
                  <a:lnTo>
                    <a:pt x="0" y="0"/>
                  </a:lnTo>
                  <a:lnTo>
                    <a:pt x="271" y="0"/>
                  </a:lnTo>
                  <a:lnTo>
                    <a:pt x="271" y="7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1" name="Freeform: Shape 277"/>
            <p:cNvSpPr/>
            <p:nvPr/>
          </p:nvSpPr>
          <p:spPr>
            <a:xfrm>
              <a:off x="-3013560" y="4733279"/>
              <a:ext cx="138240" cy="22680"/>
            </a:xfrm>
            <a:custGeom>
              <a:avLst/>
              <a:gdLst/>
              <a:ahLst/>
              <a:cxnLst>
                <a:cxn ang="3cd4">
                  <a:pos x="hc" y="t"/>
                </a:cxn>
                <a:cxn ang="cd2">
                  <a:pos x="l" y="vc"/>
                </a:cxn>
                <a:cxn ang="cd4">
                  <a:pos x="hc" y="b"/>
                </a:cxn>
                <a:cxn ang="0">
                  <a:pos x="r" y="vc"/>
                </a:cxn>
              </a:cxnLst>
              <a:rect l="l" t="t" r="r" b="b"/>
              <a:pathLst>
                <a:path w="385" h="64">
                  <a:moveTo>
                    <a:pt x="192" y="64"/>
                  </a:moveTo>
                  <a:lnTo>
                    <a:pt x="0" y="64"/>
                  </a:lnTo>
                  <a:lnTo>
                    <a:pt x="0" y="0"/>
                  </a:lnTo>
                  <a:lnTo>
                    <a:pt x="385" y="0"/>
                  </a:lnTo>
                  <a:lnTo>
                    <a:pt x="385" y="64"/>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2" name="Freeform: Shape 278"/>
            <p:cNvSpPr/>
            <p:nvPr/>
          </p:nvSpPr>
          <p:spPr>
            <a:xfrm>
              <a:off x="-2806920" y="4721760"/>
              <a:ext cx="83880" cy="22680"/>
            </a:xfrm>
            <a:custGeom>
              <a:avLst/>
              <a:gdLst/>
              <a:ahLst/>
              <a:cxnLst>
                <a:cxn ang="3cd4">
                  <a:pos x="hc" y="t"/>
                </a:cxn>
                <a:cxn ang="cd2">
                  <a:pos x="l" y="vc"/>
                </a:cxn>
                <a:cxn ang="cd4">
                  <a:pos x="hc" y="b"/>
                </a:cxn>
                <a:cxn ang="0">
                  <a:pos x="r" y="vc"/>
                </a:cxn>
              </a:cxnLst>
              <a:rect l="l" t="t" r="r" b="b"/>
              <a:pathLst>
                <a:path w="234" h="64">
                  <a:moveTo>
                    <a:pt x="117" y="64"/>
                  </a:moveTo>
                  <a:lnTo>
                    <a:pt x="0" y="64"/>
                  </a:lnTo>
                  <a:lnTo>
                    <a:pt x="0" y="0"/>
                  </a:lnTo>
                  <a:lnTo>
                    <a:pt x="234" y="0"/>
                  </a:lnTo>
                  <a:lnTo>
                    <a:pt x="234" y="64"/>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3" name="Freeform: Shape 279"/>
            <p:cNvSpPr/>
            <p:nvPr/>
          </p:nvSpPr>
          <p:spPr>
            <a:xfrm>
              <a:off x="-2592360" y="4716000"/>
              <a:ext cx="77760" cy="52200"/>
            </a:xfrm>
            <a:custGeom>
              <a:avLst/>
              <a:gdLst/>
              <a:ahLst/>
              <a:cxnLst>
                <a:cxn ang="3cd4">
                  <a:pos x="hc" y="t"/>
                </a:cxn>
                <a:cxn ang="cd2">
                  <a:pos x="l" y="vc"/>
                </a:cxn>
                <a:cxn ang="cd4">
                  <a:pos x="hc" y="b"/>
                </a:cxn>
                <a:cxn ang="0">
                  <a:pos x="r" y="vc"/>
                </a:cxn>
              </a:cxnLst>
              <a:rect l="l" t="t" r="r" b="b"/>
              <a:pathLst>
                <a:path w="217" h="146">
                  <a:moveTo>
                    <a:pt x="109" y="146"/>
                  </a:moveTo>
                  <a:lnTo>
                    <a:pt x="0" y="146"/>
                  </a:lnTo>
                  <a:lnTo>
                    <a:pt x="0" y="0"/>
                  </a:lnTo>
                  <a:lnTo>
                    <a:pt x="217" y="0"/>
                  </a:lnTo>
                  <a:lnTo>
                    <a:pt x="217" y="146"/>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4" name="Freeform: Shape 280"/>
            <p:cNvSpPr/>
            <p:nvPr/>
          </p:nvSpPr>
          <p:spPr>
            <a:xfrm>
              <a:off x="-2577240" y="4798080"/>
              <a:ext cx="29520" cy="50400"/>
            </a:xfrm>
            <a:custGeom>
              <a:avLst/>
              <a:gdLst/>
              <a:ahLst/>
              <a:cxnLst>
                <a:cxn ang="3cd4">
                  <a:pos x="hc" y="t"/>
                </a:cxn>
                <a:cxn ang="cd2">
                  <a:pos x="l" y="vc"/>
                </a:cxn>
                <a:cxn ang="cd4">
                  <a:pos x="hc" y="b"/>
                </a:cxn>
                <a:cxn ang="0">
                  <a:pos x="r" y="vc"/>
                </a:cxn>
              </a:cxnLst>
              <a:rect l="l" t="t" r="r" b="b"/>
              <a:pathLst>
                <a:path w="83" h="141">
                  <a:moveTo>
                    <a:pt x="42" y="141"/>
                  </a:moveTo>
                  <a:lnTo>
                    <a:pt x="0" y="141"/>
                  </a:lnTo>
                  <a:lnTo>
                    <a:pt x="0" y="0"/>
                  </a:lnTo>
                  <a:lnTo>
                    <a:pt x="83" y="0"/>
                  </a:lnTo>
                  <a:lnTo>
                    <a:pt x="83" y="141"/>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5" name="Freeform: Shape 281"/>
            <p:cNvSpPr/>
            <p:nvPr/>
          </p:nvSpPr>
          <p:spPr>
            <a:xfrm>
              <a:off x="-2904480" y="4563000"/>
              <a:ext cx="56880" cy="18720"/>
            </a:xfrm>
            <a:custGeom>
              <a:avLst/>
              <a:gdLst/>
              <a:ahLst/>
              <a:cxnLst>
                <a:cxn ang="3cd4">
                  <a:pos x="hc" y="t"/>
                </a:cxn>
                <a:cxn ang="cd2">
                  <a:pos x="l" y="vc"/>
                </a:cxn>
                <a:cxn ang="cd4">
                  <a:pos x="hc" y="b"/>
                </a:cxn>
                <a:cxn ang="0">
                  <a:pos x="r" y="vc"/>
                </a:cxn>
              </a:cxnLst>
              <a:rect l="l" t="t" r="r" b="b"/>
              <a:pathLst>
                <a:path w="159" h="53">
                  <a:moveTo>
                    <a:pt x="80" y="53"/>
                  </a:moveTo>
                  <a:lnTo>
                    <a:pt x="0" y="53"/>
                  </a:lnTo>
                  <a:lnTo>
                    <a:pt x="0" y="0"/>
                  </a:lnTo>
                  <a:lnTo>
                    <a:pt x="159" y="0"/>
                  </a:lnTo>
                  <a:lnTo>
                    <a:pt x="159" y="53"/>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6" name="Freeform: Shape 282"/>
            <p:cNvSpPr/>
            <p:nvPr/>
          </p:nvSpPr>
          <p:spPr>
            <a:xfrm>
              <a:off x="-2922479" y="4545720"/>
              <a:ext cx="129240" cy="151200"/>
            </a:xfrm>
            <a:custGeom>
              <a:avLst/>
              <a:gdLst/>
              <a:ahLst/>
              <a:cxnLst>
                <a:cxn ang="3cd4">
                  <a:pos x="hc" y="t"/>
                </a:cxn>
                <a:cxn ang="cd2">
                  <a:pos x="l" y="vc"/>
                </a:cxn>
                <a:cxn ang="cd4">
                  <a:pos x="hc" y="b"/>
                </a:cxn>
                <a:cxn ang="0">
                  <a:pos x="r" y="vc"/>
                </a:cxn>
              </a:cxnLst>
              <a:rect l="l" t="t" r="r" b="b"/>
              <a:pathLst>
                <a:path w="360" h="421" fill="none">
                  <a:moveTo>
                    <a:pt x="0" y="421"/>
                  </a:moveTo>
                  <a:lnTo>
                    <a:pt x="0" y="0"/>
                  </a:lnTo>
                  <a:lnTo>
                    <a:pt x="360" y="0"/>
                  </a:lnTo>
                  <a:lnTo>
                    <a:pt x="360" y="421"/>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7" name="Freeform: Shape 283"/>
            <p:cNvSpPr/>
            <p:nvPr/>
          </p:nvSpPr>
          <p:spPr>
            <a:xfrm>
              <a:off x="-3839400" y="4632120"/>
              <a:ext cx="39960" cy="57960"/>
            </a:xfrm>
            <a:custGeom>
              <a:avLst/>
              <a:gdLst/>
              <a:ahLst/>
              <a:cxnLst>
                <a:cxn ang="3cd4">
                  <a:pos x="hc" y="t"/>
                </a:cxn>
                <a:cxn ang="cd2">
                  <a:pos x="l" y="vc"/>
                </a:cxn>
                <a:cxn ang="cd4">
                  <a:pos x="hc" y="b"/>
                </a:cxn>
                <a:cxn ang="0">
                  <a:pos x="r" y="vc"/>
                </a:cxn>
              </a:cxnLst>
              <a:rect l="l" t="t" r="r" b="b"/>
              <a:pathLst>
                <a:path w="112" h="162">
                  <a:moveTo>
                    <a:pt x="56" y="162"/>
                  </a:moveTo>
                  <a:lnTo>
                    <a:pt x="0" y="162"/>
                  </a:lnTo>
                  <a:lnTo>
                    <a:pt x="0" y="0"/>
                  </a:lnTo>
                  <a:lnTo>
                    <a:pt x="112" y="0"/>
                  </a:lnTo>
                  <a:lnTo>
                    <a:pt x="112" y="162"/>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8" name="Freeform: Shape 284"/>
            <p:cNvSpPr/>
            <p:nvPr/>
          </p:nvSpPr>
          <p:spPr>
            <a:xfrm>
              <a:off x="-3866039" y="4824360"/>
              <a:ext cx="69840" cy="23040"/>
            </a:xfrm>
            <a:custGeom>
              <a:avLst/>
              <a:gdLst/>
              <a:ahLst/>
              <a:cxnLst>
                <a:cxn ang="3cd4">
                  <a:pos x="hc" y="t"/>
                </a:cxn>
                <a:cxn ang="cd2">
                  <a:pos x="l" y="vc"/>
                </a:cxn>
                <a:cxn ang="cd4">
                  <a:pos x="hc" y="b"/>
                </a:cxn>
                <a:cxn ang="0">
                  <a:pos x="r" y="vc"/>
                </a:cxn>
              </a:cxnLst>
              <a:rect l="l" t="t" r="r" b="b"/>
              <a:pathLst>
                <a:path w="195" h="65">
                  <a:moveTo>
                    <a:pt x="98" y="65"/>
                  </a:moveTo>
                  <a:lnTo>
                    <a:pt x="0" y="65"/>
                  </a:lnTo>
                  <a:lnTo>
                    <a:pt x="0" y="0"/>
                  </a:lnTo>
                  <a:lnTo>
                    <a:pt x="195" y="0"/>
                  </a:lnTo>
                  <a:lnTo>
                    <a:pt x="195" y="65"/>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9" name="Freeform: Shape 285"/>
            <p:cNvSpPr/>
            <p:nvPr/>
          </p:nvSpPr>
          <p:spPr>
            <a:xfrm>
              <a:off x="-1710720" y="4671000"/>
              <a:ext cx="32400" cy="59400"/>
            </a:xfrm>
            <a:custGeom>
              <a:avLst/>
              <a:gdLst/>
              <a:ahLst/>
              <a:cxnLst>
                <a:cxn ang="3cd4">
                  <a:pos x="hc" y="t"/>
                </a:cxn>
                <a:cxn ang="cd2">
                  <a:pos x="l" y="vc"/>
                </a:cxn>
                <a:cxn ang="cd4">
                  <a:pos x="hc" y="b"/>
                </a:cxn>
                <a:cxn ang="0">
                  <a:pos x="r" y="vc"/>
                </a:cxn>
              </a:cxnLst>
              <a:rect l="l" t="t" r="r" b="b"/>
              <a:pathLst>
                <a:path w="91" h="166">
                  <a:moveTo>
                    <a:pt x="46" y="166"/>
                  </a:moveTo>
                  <a:lnTo>
                    <a:pt x="0" y="166"/>
                  </a:lnTo>
                  <a:lnTo>
                    <a:pt x="0" y="0"/>
                  </a:lnTo>
                  <a:lnTo>
                    <a:pt x="91" y="0"/>
                  </a:lnTo>
                  <a:lnTo>
                    <a:pt x="91" y="166"/>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0" name="Freeform: Shape 286"/>
            <p:cNvSpPr/>
            <p:nvPr/>
          </p:nvSpPr>
          <p:spPr>
            <a:xfrm>
              <a:off x="-1661759" y="4772520"/>
              <a:ext cx="56160" cy="21240"/>
            </a:xfrm>
            <a:custGeom>
              <a:avLst/>
              <a:gdLst/>
              <a:ahLst/>
              <a:cxnLst>
                <a:cxn ang="3cd4">
                  <a:pos x="hc" y="t"/>
                </a:cxn>
                <a:cxn ang="cd2">
                  <a:pos x="l" y="vc"/>
                </a:cxn>
                <a:cxn ang="cd4">
                  <a:pos x="hc" y="b"/>
                </a:cxn>
                <a:cxn ang="0">
                  <a:pos x="r" y="vc"/>
                </a:cxn>
              </a:cxnLst>
              <a:rect l="l" t="t" r="r" b="b"/>
              <a:pathLst>
                <a:path w="157" h="60">
                  <a:moveTo>
                    <a:pt x="79" y="60"/>
                  </a:moveTo>
                  <a:lnTo>
                    <a:pt x="0" y="60"/>
                  </a:lnTo>
                  <a:lnTo>
                    <a:pt x="0" y="0"/>
                  </a:lnTo>
                  <a:lnTo>
                    <a:pt x="157" y="0"/>
                  </a:lnTo>
                  <a:lnTo>
                    <a:pt x="157" y="6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1" name="Freeform: Shape 287"/>
            <p:cNvSpPr/>
            <p:nvPr/>
          </p:nvSpPr>
          <p:spPr>
            <a:xfrm>
              <a:off x="-1556279" y="4707360"/>
              <a:ext cx="151200" cy="47160"/>
            </a:xfrm>
            <a:custGeom>
              <a:avLst/>
              <a:gdLst/>
              <a:ahLst/>
              <a:cxnLst>
                <a:cxn ang="3cd4">
                  <a:pos x="hc" y="t"/>
                </a:cxn>
                <a:cxn ang="cd2">
                  <a:pos x="l" y="vc"/>
                </a:cxn>
                <a:cxn ang="cd4">
                  <a:pos x="hc" y="b"/>
                </a:cxn>
                <a:cxn ang="0">
                  <a:pos x="r" y="vc"/>
                </a:cxn>
              </a:cxnLst>
              <a:rect l="l" t="t" r="r" b="b"/>
              <a:pathLst>
                <a:path w="421" h="132">
                  <a:moveTo>
                    <a:pt x="211" y="132"/>
                  </a:moveTo>
                  <a:lnTo>
                    <a:pt x="0" y="132"/>
                  </a:lnTo>
                  <a:lnTo>
                    <a:pt x="0" y="0"/>
                  </a:lnTo>
                  <a:lnTo>
                    <a:pt x="421" y="0"/>
                  </a:lnTo>
                  <a:lnTo>
                    <a:pt x="421" y="132"/>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2" name="Straight Connector 291"/>
            <p:cNvSpPr/>
            <p:nvPr/>
          </p:nvSpPr>
          <p:spPr>
            <a:xfrm>
              <a:off x="-3120120" y="4336200"/>
              <a:ext cx="471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3" name="Straight Connector 292"/>
            <p:cNvSpPr/>
            <p:nvPr/>
          </p:nvSpPr>
          <p:spPr>
            <a:xfrm>
              <a:off x="-3120120" y="4360680"/>
              <a:ext cx="471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4" name="Straight Connector 293"/>
            <p:cNvSpPr/>
            <p:nvPr/>
          </p:nvSpPr>
          <p:spPr>
            <a:xfrm>
              <a:off x="-3120120" y="4385520"/>
              <a:ext cx="471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5" name="Straight Connector 294"/>
            <p:cNvSpPr/>
            <p:nvPr/>
          </p:nvSpPr>
          <p:spPr>
            <a:xfrm>
              <a:off x="-3106079" y="4290480"/>
              <a:ext cx="0" cy="27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6" name="Straight Connector 295"/>
            <p:cNvSpPr/>
            <p:nvPr/>
          </p:nvSpPr>
          <p:spPr>
            <a:xfrm>
              <a:off x="-2738519" y="4237560"/>
              <a:ext cx="0" cy="467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7" name="Straight Connector 296"/>
            <p:cNvSpPr/>
            <p:nvPr/>
          </p:nvSpPr>
          <p:spPr>
            <a:xfrm>
              <a:off x="-2717640" y="4237560"/>
              <a:ext cx="0" cy="467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8" name="Straight Connector 297"/>
            <p:cNvSpPr/>
            <p:nvPr/>
          </p:nvSpPr>
          <p:spPr>
            <a:xfrm>
              <a:off x="-2696760" y="4237560"/>
              <a:ext cx="0" cy="467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9" name="Straight Connector 298"/>
            <p:cNvSpPr/>
            <p:nvPr/>
          </p:nvSpPr>
          <p:spPr>
            <a:xfrm>
              <a:off x="-2675880" y="4237560"/>
              <a:ext cx="0" cy="467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0" name="Straight Connector 299"/>
            <p:cNvSpPr/>
            <p:nvPr/>
          </p:nvSpPr>
          <p:spPr>
            <a:xfrm>
              <a:off x="-2655000" y="4237560"/>
              <a:ext cx="0" cy="467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1" name="Straight Connector 300"/>
            <p:cNvSpPr/>
            <p:nvPr/>
          </p:nvSpPr>
          <p:spPr>
            <a:xfrm>
              <a:off x="-2634119" y="4237560"/>
              <a:ext cx="0" cy="467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2" name="Straight Connector 301"/>
            <p:cNvSpPr/>
            <p:nvPr/>
          </p:nvSpPr>
          <p:spPr>
            <a:xfrm>
              <a:off x="-2612880" y="4237560"/>
              <a:ext cx="0" cy="467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3" name="Straight Connector 302"/>
            <p:cNvSpPr/>
            <p:nvPr/>
          </p:nvSpPr>
          <p:spPr>
            <a:xfrm>
              <a:off x="-2592360" y="4237560"/>
              <a:ext cx="0" cy="467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4" name="Straight Connector 303"/>
            <p:cNvSpPr/>
            <p:nvPr/>
          </p:nvSpPr>
          <p:spPr>
            <a:xfrm>
              <a:off x="-1901520" y="4359240"/>
              <a:ext cx="0" cy="460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5" name="Straight Connector 304"/>
            <p:cNvSpPr/>
            <p:nvPr/>
          </p:nvSpPr>
          <p:spPr>
            <a:xfrm>
              <a:off x="-1745640" y="4359240"/>
              <a:ext cx="0" cy="460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6" name="Freeform: Shape 302"/>
            <p:cNvSpPr/>
            <p:nvPr/>
          </p:nvSpPr>
          <p:spPr>
            <a:xfrm>
              <a:off x="-2757960" y="4209840"/>
              <a:ext cx="182520" cy="500040"/>
            </a:xfrm>
            <a:custGeom>
              <a:avLst/>
              <a:gdLst/>
              <a:ahLst/>
              <a:cxnLst>
                <a:cxn ang="3cd4">
                  <a:pos x="hc" y="t"/>
                </a:cxn>
                <a:cxn ang="cd2">
                  <a:pos x="l" y="vc"/>
                </a:cxn>
                <a:cxn ang="cd4">
                  <a:pos x="hc" y="b"/>
                </a:cxn>
                <a:cxn ang="0">
                  <a:pos x="r" y="vc"/>
                </a:cxn>
              </a:cxnLst>
              <a:rect l="l" t="t" r="r" b="b"/>
              <a:pathLst>
                <a:path w="508" h="1390" fill="none">
                  <a:moveTo>
                    <a:pt x="0" y="1390"/>
                  </a:moveTo>
                  <a:lnTo>
                    <a:pt x="0" y="0"/>
                  </a:lnTo>
                  <a:lnTo>
                    <a:pt x="508" y="0"/>
                  </a:lnTo>
                  <a:lnTo>
                    <a:pt x="508" y="1380"/>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7" name="Straight Connector 306"/>
            <p:cNvSpPr/>
            <p:nvPr/>
          </p:nvSpPr>
          <p:spPr>
            <a:xfrm>
              <a:off x="-2769480" y="4182479"/>
              <a:ext cx="20844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8" name="Straight Connector 307"/>
            <p:cNvSpPr/>
            <p:nvPr/>
          </p:nvSpPr>
          <p:spPr>
            <a:xfrm>
              <a:off x="-2526480" y="4595040"/>
              <a:ext cx="0" cy="514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9" name="Straight Connector 308"/>
            <p:cNvSpPr/>
            <p:nvPr/>
          </p:nvSpPr>
          <p:spPr>
            <a:xfrm>
              <a:off x="-2555640" y="4651560"/>
              <a:ext cx="583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0" name="Straight Connector 309"/>
            <p:cNvSpPr/>
            <p:nvPr/>
          </p:nvSpPr>
          <p:spPr>
            <a:xfrm>
              <a:off x="-2212560" y="4663800"/>
              <a:ext cx="10224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1" name="Straight Connector 310"/>
            <p:cNvSpPr/>
            <p:nvPr/>
          </p:nvSpPr>
          <p:spPr>
            <a:xfrm>
              <a:off x="-2124720" y="4632120"/>
              <a:ext cx="0" cy="29159"/>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2" name="Straight Connector 311"/>
            <p:cNvSpPr/>
            <p:nvPr/>
          </p:nvSpPr>
          <p:spPr>
            <a:xfrm>
              <a:off x="-2022840" y="4656600"/>
              <a:ext cx="10944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3" name="Straight Connector 312"/>
            <p:cNvSpPr/>
            <p:nvPr/>
          </p:nvSpPr>
          <p:spPr>
            <a:xfrm>
              <a:off x="-1966680" y="4598640"/>
              <a:ext cx="0" cy="424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4" name="Straight Connector 313"/>
            <p:cNvSpPr/>
            <p:nvPr/>
          </p:nvSpPr>
          <p:spPr>
            <a:xfrm>
              <a:off x="-1980360" y="4830480"/>
              <a:ext cx="0" cy="80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5" name="Straight Connector 314"/>
            <p:cNvSpPr/>
            <p:nvPr/>
          </p:nvSpPr>
          <p:spPr>
            <a:xfrm>
              <a:off x="-1877760" y="4881960"/>
              <a:ext cx="1753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6" name="Straight Connector 315"/>
            <p:cNvSpPr/>
            <p:nvPr/>
          </p:nvSpPr>
          <p:spPr>
            <a:xfrm>
              <a:off x="-1885680" y="4794120"/>
              <a:ext cx="1242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7" name="Straight Connector 316"/>
            <p:cNvSpPr/>
            <p:nvPr/>
          </p:nvSpPr>
          <p:spPr>
            <a:xfrm>
              <a:off x="-1885680" y="4643640"/>
              <a:ext cx="1242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8" name="Straight Connector 317"/>
            <p:cNvSpPr/>
            <p:nvPr/>
          </p:nvSpPr>
          <p:spPr>
            <a:xfrm>
              <a:off x="-1885680" y="4496760"/>
              <a:ext cx="1242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9" name="Straight Connector 318"/>
            <p:cNvSpPr/>
            <p:nvPr/>
          </p:nvSpPr>
          <p:spPr>
            <a:xfrm>
              <a:off x="-1866599" y="4663800"/>
              <a:ext cx="0" cy="108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0" name="Straight Connector 319"/>
            <p:cNvSpPr/>
            <p:nvPr/>
          </p:nvSpPr>
          <p:spPr>
            <a:xfrm>
              <a:off x="-1837799" y="4663800"/>
              <a:ext cx="0" cy="108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1" name="Straight Connector 320"/>
            <p:cNvSpPr/>
            <p:nvPr/>
          </p:nvSpPr>
          <p:spPr>
            <a:xfrm>
              <a:off x="-1808999" y="4663800"/>
              <a:ext cx="0" cy="108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2" name="Straight Connector 321"/>
            <p:cNvSpPr/>
            <p:nvPr/>
          </p:nvSpPr>
          <p:spPr>
            <a:xfrm>
              <a:off x="-1780560" y="4663800"/>
              <a:ext cx="0" cy="108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3" name="Straight Connector 322"/>
            <p:cNvSpPr/>
            <p:nvPr/>
          </p:nvSpPr>
          <p:spPr>
            <a:xfrm>
              <a:off x="-1866599" y="4515120"/>
              <a:ext cx="0" cy="108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4" name="Straight Connector 323"/>
            <p:cNvSpPr/>
            <p:nvPr/>
          </p:nvSpPr>
          <p:spPr>
            <a:xfrm>
              <a:off x="-1837799" y="4515120"/>
              <a:ext cx="0" cy="108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5" name="Straight Connector 324"/>
            <p:cNvSpPr/>
            <p:nvPr/>
          </p:nvSpPr>
          <p:spPr>
            <a:xfrm>
              <a:off x="-1808999" y="4515120"/>
              <a:ext cx="0" cy="108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6" name="Straight Connector 325"/>
            <p:cNvSpPr/>
            <p:nvPr/>
          </p:nvSpPr>
          <p:spPr>
            <a:xfrm>
              <a:off x="-1780560" y="4515120"/>
              <a:ext cx="0" cy="108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7" name="Straight Connector 326"/>
            <p:cNvSpPr/>
            <p:nvPr/>
          </p:nvSpPr>
          <p:spPr>
            <a:xfrm>
              <a:off x="-1866599" y="4370040"/>
              <a:ext cx="0" cy="108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8" name="Straight Connector 327"/>
            <p:cNvSpPr/>
            <p:nvPr/>
          </p:nvSpPr>
          <p:spPr>
            <a:xfrm>
              <a:off x="-1837799" y="4370040"/>
              <a:ext cx="0" cy="108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9" name="Straight Connector 328"/>
            <p:cNvSpPr/>
            <p:nvPr/>
          </p:nvSpPr>
          <p:spPr>
            <a:xfrm>
              <a:off x="-1808999" y="4370040"/>
              <a:ext cx="0" cy="108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0" name="Straight Connector 329"/>
            <p:cNvSpPr/>
            <p:nvPr/>
          </p:nvSpPr>
          <p:spPr>
            <a:xfrm>
              <a:off x="-1780560" y="4370040"/>
              <a:ext cx="0" cy="108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1" name="Freeform: Shape 327"/>
            <p:cNvSpPr/>
            <p:nvPr/>
          </p:nvSpPr>
          <p:spPr>
            <a:xfrm>
              <a:off x="-1891800" y="4267800"/>
              <a:ext cx="136080" cy="78120"/>
            </a:xfrm>
            <a:custGeom>
              <a:avLst/>
              <a:gdLst/>
              <a:ahLst/>
              <a:cxnLst>
                <a:cxn ang="3cd4">
                  <a:pos x="hc" y="t"/>
                </a:cxn>
                <a:cxn ang="cd2">
                  <a:pos x="l" y="vc"/>
                </a:cxn>
                <a:cxn ang="cd4">
                  <a:pos x="hc" y="b"/>
                </a:cxn>
                <a:cxn ang="0">
                  <a:pos x="r" y="vc"/>
                </a:cxn>
              </a:cxnLst>
              <a:rect l="l" t="t" r="r" b="b"/>
              <a:pathLst>
                <a:path w="379" h="218">
                  <a:moveTo>
                    <a:pt x="0" y="218"/>
                  </a:moveTo>
                  <a:lnTo>
                    <a:pt x="379" y="218"/>
                  </a:lnTo>
                  <a:lnTo>
                    <a:pt x="309" y="0"/>
                  </a:lnTo>
                  <a:lnTo>
                    <a:pt x="57"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2" name="Freeform: Shape 328"/>
            <p:cNvSpPr/>
            <p:nvPr/>
          </p:nvSpPr>
          <p:spPr>
            <a:xfrm>
              <a:off x="-3009240" y="4879440"/>
              <a:ext cx="981000" cy="39600"/>
            </a:xfrm>
            <a:custGeom>
              <a:avLst/>
              <a:gdLst/>
              <a:ahLst/>
              <a:cxnLst>
                <a:cxn ang="3cd4">
                  <a:pos x="hc" y="t"/>
                </a:cxn>
                <a:cxn ang="cd2">
                  <a:pos x="l" y="vc"/>
                </a:cxn>
                <a:cxn ang="cd4">
                  <a:pos x="hc" y="b"/>
                </a:cxn>
                <a:cxn ang="0">
                  <a:pos x="r" y="vc"/>
                </a:cxn>
              </a:cxnLst>
              <a:rect l="l" t="t" r="r" b="b"/>
              <a:pathLst>
                <a:path w="2726" h="111" fill="none">
                  <a:moveTo>
                    <a:pt x="0" y="90"/>
                  </a:moveTo>
                  <a:lnTo>
                    <a:pt x="190" y="0"/>
                  </a:lnTo>
                  <a:lnTo>
                    <a:pt x="782" y="0"/>
                  </a:lnTo>
                  <a:lnTo>
                    <a:pt x="782" y="111"/>
                  </a:lnTo>
                  <a:lnTo>
                    <a:pt x="2726" y="111"/>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3" name="Freeform: Shape 329"/>
            <p:cNvSpPr/>
            <p:nvPr/>
          </p:nvSpPr>
          <p:spPr>
            <a:xfrm>
              <a:off x="-2525400" y="4731480"/>
              <a:ext cx="414720" cy="110160"/>
            </a:xfrm>
            <a:custGeom>
              <a:avLst/>
              <a:gdLst/>
              <a:ahLst/>
              <a:cxnLst>
                <a:cxn ang="3cd4">
                  <a:pos x="hc" y="t"/>
                </a:cxn>
                <a:cxn ang="cd2">
                  <a:pos x="l" y="vc"/>
                </a:cxn>
                <a:cxn ang="cd4">
                  <a:pos x="hc" y="b"/>
                </a:cxn>
                <a:cxn ang="0">
                  <a:pos x="r" y="vc"/>
                </a:cxn>
              </a:cxnLst>
              <a:rect l="l" t="t" r="r" b="b"/>
              <a:pathLst>
                <a:path w="1153" h="307" fill="none">
                  <a:moveTo>
                    <a:pt x="0" y="307"/>
                  </a:moveTo>
                  <a:lnTo>
                    <a:pt x="658" y="307"/>
                  </a:lnTo>
                  <a:lnTo>
                    <a:pt x="658" y="88"/>
                  </a:lnTo>
                  <a:lnTo>
                    <a:pt x="973" y="88"/>
                  </a:lnTo>
                  <a:lnTo>
                    <a:pt x="973" y="0"/>
                  </a:lnTo>
                  <a:lnTo>
                    <a:pt x="1153" y="0"/>
                  </a:lnTo>
                  <a:lnTo>
                    <a:pt x="1153" y="236"/>
                  </a:lnTo>
                  <a:lnTo>
                    <a:pt x="936" y="236"/>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4" name="Freeform: Shape 330"/>
            <p:cNvSpPr/>
            <p:nvPr/>
          </p:nvSpPr>
          <p:spPr>
            <a:xfrm>
              <a:off x="-2084040" y="4683240"/>
              <a:ext cx="55800" cy="38160"/>
            </a:xfrm>
            <a:custGeom>
              <a:avLst/>
              <a:gdLst/>
              <a:ahLst/>
              <a:cxnLst>
                <a:cxn ang="3cd4">
                  <a:pos x="hc" y="t"/>
                </a:cxn>
                <a:cxn ang="cd2">
                  <a:pos x="l" y="vc"/>
                </a:cxn>
                <a:cxn ang="cd4">
                  <a:pos x="hc" y="b"/>
                </a:cxn>
                <a:cxn ang="0">
                  <a:pos x="r" y="vc"/>
                </a:cxn>
              </a:cxnLst>
              <a:rect l="l" t="t" r="r" b="b"/>
              <a:pathLst>
                <a:path w="156" h="107" fill="none">
                  <a:moveTo>
                    <a:pt x="0" y="95"/>
                  </a:moveTo>
                  <a:lnTo>
                    <a:pt x="0" y="0"/>
                  </a:lnTo>
                  <a:lnTo>
                    <a:pt x="156" y="0"/>
                  </a:lnTo>
                  <a:lnTo>
                    <a:pt x="156" y="107"/>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5" name="Freeform: Shape 331"/>
            <p:cNvSpPr/>
            <p:nvPr/>
          </p:nvSpPr>
          <p:spPr>
            <a:xfrm>
              <a:off x="-2032560" y="4742280"/>
              <a:ext cx="95760" cy="39240"/>
            </a:xfrm>
            <a:custGeom>
              <a:avLst/>
              <a:gdLst/>
              <a:ahLst/>
              <a:cxnLst>
                <a:cxn ang="3cd4">
                  <a:pos x="hc" y="t"/>
                </a:cxn>
                <a:cxn ang="cd2">
                  <a:pos x="l" y="vc"/>
                </a:cxn>
                <a:cxn ang="cd4">
                  <a:pos x="hc" y="b"/>
                </a:cxn>
                <a:cxn ang="0">
                  <a:pos x="r" y="vc"/>
                </a:cxn>
              </a:cxnLst>
              <a:rect l="l" t="t" r="r" b="b"/>
              <a:pathLst>
                <a:path w="267" h="110" fill="none">
                  <a:moveTo>
                    <a:pt x="267" y="0"/>
                  </a:moveTo>
                  <a:lnTo>
                    <a:pt x="0" y="0"/>
                  </a:lnTo>
                  <a:lnTo>
                    <a:pt x="0" y="110"/>
                  </a:lnTo>
                  <a:lnTo>
                    <a:pt x="267" y="110"/>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6" name="Freeform: Shape 332"/>
            <p:cNvSpPr/>
            <p:nvPr/>
          </p:nvSpPr>
          <p:spPr>
            <a:xfrm>
              <a:off x="-1643039" y="4342320"/>
              <a:ext cx="252000" cy="368999"/>
            </a:xfrm>
            <a:custGeom>
              <a:avLst/>
              <a:gdLst/>
              <a:ahLst/>
              <a:cxnLst>
                <a:cxn ang="3cd4">
                  <a:pos x="hc" y="t"/>
                </a:cxn>
                <a:cxn ang="cd2">
                  <a:pos x="l" y="vc"/>
                </a:cxn>
                <a:cxn ang="cd4">
                  <a:pos x="hc" y="b"/>
                </a:cxn>
                <a:cxn ang="0">
                  <a:pos x="r" y="vc"/>
                </a:cxn>
              </a:cxnLst>
              <a:rect l="l" t="t" r="r" b="b"/>
              <a:pathLst>
                <a:path w="701" h="1026">
                  <a:moveTo>
                    <a:pt x="0" y="1026"/>
                  </a:moveTo>
                  <a:lnTo>
                    <a:pt x="0" y="93"/>
                  </a:lnTo>
                  <a:cubicBezTo>
                    <a:pt x="0" y="93"/>
                    <a:pt x="-13" y="0"/>
                    <a:pt x="340" y="0"/>
                  </a:cubicBezTo>
                  <a:cubicBezTo>
                    <a:pt x="718" y="0"/>
                    <a:pt x="701" y="98"/>
                    <a:pt x="701" y="98"/>
                  </a:cubicBezTo>
                  <a:lnTo>
                    <a:pt x="701" y="1003"/>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7" name="Straight Connector 336"/>
            <p:cNvSpPr/>
            <p:nvPr/>
          </p:nvSpPr>
          <p:spPr>
            <a:xfrm>
              <a:off x="-1589040" y="4842720"/>
              <a:ext cx="8064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8" name="Straight Connector 337"/>
            <p:cNvSpPr/>
            <p:nvPr/>
          </p:nvSpPr>
          <p:spPr>
            <a:xfrm>
              <a:off x="-1377000" y="4817160"/>
              <a:ext cx="31284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9" name="Straight Connector 338"/>
            <p:cNvSpPr/>
            <p:nvPr/>
          </p:nvSpPr>
          <p:spPr>
            <a:xfrm>
              <a:off x="-1046520" y="4794120"/>
              <a:ext cx="0" cy="109439"/>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0" name="Freeform: Shape 336"/>
            <p:cNvSpPr/>
            <p:nvPr/>
          </p:nvSpPr>
          <p:spPr>
            <a:xfrm>
              <a:off x="-1307519" y="4671000"/>
              <a:ext cx="417240" cy="171360"/>
            </a:xfrm>
            <a:custGeom>
              <a:avLst/>
              <a:gdLst/>
              <a:ahLst/>
              <a:cxnLst>
                <a:cxn ang="3cd4">
                  <a:pos x="hc" y="t"/>
                </a:cxn>
                <a:cxn ang="cd2">
                  <a:pos x="l" y="vc"/>
                </a:cxn>
                <a:cxn ang="cd4">
                  <a:pos x="hc" y="b"/>
                </a:cxn>
                <a:cxn ang="0">
                  <a:pos x="r" y="vc"/>
                </a:cxn>
              </a:cxnLst>
              <a:rect l="l" t="t" r="r" b="b"/>
              <a:pathLst>
                <a:path w="1160" h="477" fill="none">
                  <a:moveTo>
                    <a:pt x="840" y="282"/>
                  </a:moveTo>
                  <a:lnTo>
                    <a:pt x="840" y="477"/>
                  </a:lnTo>
                  <a:lnTo>
                    <a:pt x="1160" y="477"/>
                  </a:lnTo>
                  <a:lnTo>
                    <a:pt x="1160" y="312"/>
                  </a:lnTo>
                  <a:lnTo>
                    <a:pt x="1020" y="312"/>
                  </a:lnTo>
                  <a:lnTo>
                    <a:pt x="1020" y="176"/>
                  </a:lnTo>
                  <a:lnTo>
                    <a:pt x="288" y="176"/>
                  </a:lnTo>
                  <a:lnTo>
                    <a:pt x="288" y="0"/>
                  </a:lnTo>
                  <a:lnTo>
                    <a:pt x="0" y="0"/>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1" name="Straight Connector 340"/>
            <p:cNvSpPr/>
            <p:nvPr/>
          </p:nvSpPr>
          <p:spPr>
            <a:xfrm>
              <a:off x="-1122120" y="4694040"/>
              <a:ext cx="0" cy="37799"/>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2" name="Straight Connector 341"/>
            <p:cNvSpPr/>
            <p:nvPr/>
          </p:nvSpPr>
          <p:spPr>
            <a:xfrm>
              <a:off x="-1715400" y="4609800"/>
              <a:ext cx="0" cy="262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3" name="Freeform: Shape 339"/>
            <p:cNvSpPr/>
            <p:nvPr/>
          </p:nvSpPr>
          <p:spPr>
            <a:xfrm>
              <a:off x="-1364760" y="4393800"/>
              <a:ext cx="32760" cy="337680"/>
            </a:xfrm>
            <a:custGeom>
              <a:avLst/>
              <a:gdLst/>
              <a:ahLst/>
              <a:cxnLst>
                <a:cxn ang="3cd4">
                  <a:pos x="hc" y="t"/>
                </a:cxn>
                <a:cxn ang="cd2">
                  <a:pos x="l" y="vc"/>
                </a:cxn>
                <a:cxn ang="cd4">
                  <a:pos x="hc" y="b"/>
                </a:cxn>
                <a:cxn ang="0">
                  <a:pos x="r" y="vc"/>
                </a:cxn>
              </a:cxnLst>
              <a:rect l="l" t="t" r="r" b="b"/>
              <a:pathLst>
                <a:path w="92" h="939">
                  <a:moveTo>
                    <a:pt x="46" y="939"/>
                  </a:moveTo>
                  <a:lnTo>
                    <a:pt x="0" y="939"/>
                  </a:lnTo>
                  <a:lnTo>
                    <a:pt x="0" y="0"/>
                  </a:lnTo>
                  <a:lnTo>
                    <a:pt x="92" y="0"/>
                  </a:lnTo>
                  <a:lnTo>
                    <a:pt x="92" y="939"/>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4" name="Straight Connector 343"/>
            <p:cNvSpPr/>
            <p:nvPr/>
          </p:nvSpPr>
          <p:spPr>
            <a:xfrm>
              <a:off x="-3700440" y="4998600"/>
              <a:ext cx="0" cy="72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5" name="Straight Connector 344"/>
            <p:cNvSpPr/>
            <p:nvPr/>
          </p:nvSpPr>
          <p:spPr>
            <a:xfrm>
              <a:off x="-2594520" y="5011200"/>
              <a:ext cx="0" cy="64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6" name="Freeform: Shape 342"/>
            <p:cNvSpPr/>
            <p:nvPr/>
          </p:nvSpPr>
          <p:spPr>
            <a:xfrm>
              <a:off x="-4553279" y="4837680"/>
              <a:ext cx="3673080" cy="111600"/>
            </a:xfrm>
            <a:custGeom>
              <a:avLst/>
              <a:gdLst/>
              <a:ahLst/>
              <a:cxnLst>
                <a:cxn ang="3cd4">
                  <a:pos x="hc" y="t"/>
                </a:cxn>
                <a:cxn ang="cd2">
                  <a:pos x="l" y="vc"/>
                </a:cxn>
                <a:cxn ang="cd4">
                  <a:pos x="hc" y="b"/>
                </a:cxn>
                <a:cxn ang="0">
                  <a:pos x="r" y="vc"/>
                </a:cxn>
              </a:cxnLst>
              <a:rect l="l" t="t" r="r" b="b"/>
              <a:pathLst>
                <a:path w="10204" h="311">
                  <a:moveTo>
                    <a:pt x="10204" y="309"/>
                  </a:moveTo>
                  <a:lnTo>
                    <a:pt x="3216" y="309"/>
                  </a:lnTo>
                  <a:cubicBezTo>
                    <a:pt x="3216" y="309"/>
                    <a:pt x="0" y="336"/>
                    <a:pt x="0" y="129"/>
                  </a:cubicBezTo>
                  <a:cubicBezTo>
                    <a:pt x="0" y="-37"/>
                    <a:pt x="1652" y="4"/>
                    <a:pt x="1652" y="4"/>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7" name="Freeform: Shape 343"/>
            <p:cNvSpPr/>
            <p:nvPr/>
          </p:nvSpPr>
          <p:spPr>
            <a:xfrm>
              <a:off x="-4382640" y="4862160"/>
              <a:ext cx="478440" cy="30960"/>
            </a:xfrm>
            <a:custGeom>
              <a:avLst/>
              <a:gdLst/>
              <a:ahLst/>
              <a:cxnLst>
                <a:cxn ang="3cd4">
                  <a:pos x="hc" y="t"/>
                </a:cxn>
                <a:cxn ang="cd2">
                  <a:pos x="l" y="vc"/>
                </a:cxn>
                <a:cxn ang="cd4">
                  <a:pos x="hc" y="b"/>
                </a:cxn>
                <a:cxn ang="0">
                  <a:pos x="r" y="vc"/>
                </a:cxn>
              </a:cxnLst>
              <a:rect l="l" t="t" r="r" b="b"/>
              <a:pathLst>
                <a:path w="1330" h="87" fill="none">
                  <a:moveTo>
                    <a:pt x="0" y="87"/>
                  </a:moveTo>
                  <a:lnTo>
                    <a:pt x="248" y="0"/>
                  </a:lnTo>
                  <a:lnTo>
                    <a:pt x="1330" y="0"/>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8" name="Straight Connector 347"/>
            <p:cNvSpPr/>
            <p:nvPr/>
          </p:nvSpPr>
          <p:spPr>
            <a:xfrm>
              <a:off x="-4212720" y="4979160"/>
              <a:ext cx="3232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9" name="Straight Connector 348"/>
            <p:cNvSpPr/>
            <p:nvPr/>
          </p:nvSpPr>
          <p:spPr>
            <a:xfrm>
              <a:off x="-4090320" y="5024520"/>
              <a:ext cx="1036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0" name="Straight Connector 349"/>
            <p:cNvSpPr/>
            <p:nvPr/>
          </p:nvSpPr>
          <p:spPr>
            <a:xfrm>
              <a:off x="-3622320" y="4978080"/>
              <a:ext cx="14846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1" name="Straight Connector 350"/>
            <p:cNvSpPr/>
            <p:nvPr/>
          </p:nvSpPr>
          <p:spPr>
            <a:xfrm>
              <a:off x="-2055960" y="4992840"/>
              <a:ext cx="2952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2" name="Straight Connector 351"/>
            <p:cNvSpPr/>
            <p:nvPr/>
          </p:nvSpPr>
          <p:spPr>
            <a:xfrm>
              <a:off x="-1899720" y="5032800"/>
              <a:ext cx="14940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3" name="Straight Connector 352"/>
            <p:cNvSpPr/>
            <p:nvPr/>
          </p:nvSpPr>
          <p:spPr>
            <a:xfrm>
              <a:off x="-1457280" y="4979160"/>
              <a:ext cx="55224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4" name="Straight Connector 353"/>
            <p:cNvSpPr/>
            <p:nvPr/>
          </p:nvSpPr>
          <p:spPr>
            <a:xfrm>
              <a:off x="-3120120" y="4881960"/>
              <a:ext cx="5004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5" name="Freeform: Shape 351"/>
            <p:cNvSpPr/>
            <p:nvPr/>
          </p:nvSpPr>
          <p:spPr>
            <a:xfrm>
              <a:off x="-2479320" y="4246200"/>
              <a:ext cx="265680" cy="587880"/>
            </a:xfrm>
            <a:custGeom>
              <a:avLst/>
              <a:gdLst/>
              <a:ahLst/>
              <a:cxnLst>
                <a:cxn ang="3cd4">
                  <a:pos x="hc" y="t"/>
                </a:cxn>
                <a:cxn ang="cd2">
                  <a:pos x="l" y="vc"/>
                </a:cxn>
                <a:cxn ang="cd4">
                  <a:pos x="hc" y="b"/>
                </a:cxn>
                <a:cxn ang="0">
                  <a:pos x="r" y="vc"/>
                </a:cxn>
              </a:cxnLst>
              <a:rect l="l" t="t" r="r" b="b"/>
              <a:pathLst>
                <a:path w="739" h="1634" fill="none">
                  <a:moveTo>
                    <a:pt x="0" y="1634"/>
                  </a:moveTo>
                  <a:lnTo>
                    <a:pt x="0" y="0"/>
                  </a:lnTo>
                  <a:lnTo>
                    <a:pt x="739" y="0"/>
                  </a:lnTo>
                  <a:lnTo>
                    <a:pt x="739" y="1362"/>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6" name="Straight Connector 355"/>
            <p:cNvSpPr/>
            <p:nvPr/>
          </p:nvSpPr>
          <p:spPr>
            <a:xfrm>
              <a:off x="-2479320" y="433260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7" name="Straight Connector 356"/>
            <p:cNvSpPr/>
            <p:nvPr/>
          </p:nvSpPr>
          <p:spPr>
            <a:xfrm>
              <a:off x="-2479320" y="437256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8" name="Straight Connector 357"/>
            <p:cNvSpPr/>
            <p:nvPr/>
          </p:nvSpPr>
          <p:spPr>
            <a:xfrm>
              <a:off x="-2479320" y="4402799"/>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9" name="Straight Connector 358"/>
            <p:cNvSpPr/>
            <p:nvPr/>
          </p:nvSpPr>
          <p:spPr>
            <a:xfrm>
              <a:off x="-2479320" y="443304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0" name="Straight Connector 359"/>
            <p:cNvSpPr/>
            <p:nvPr/>
          </p:nvSpPr>
          <p:spPr>
            <a:xfrm>
              <a:off x="-2479320" y="446292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1" name="Straight Connector 360"/>
            <p:cNvSpPr/>
            <p:nvPr/>
          </p:nvSpPr>
          <p:spPr>
            <a:xfrm>
              <a:off x="-2479320" y="449280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2" name="Straight Connector 361"/>
            <p:cNvSpPr/>
            <p:nvPr/>
          </p:nvSpPr>
          <p:spPr>
            <a:xfrm>
              <a:off x="-2479320" y="452304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3" name="Straight Connector 362"/>
            <p:cNvSpPr/>
            <p:nvPr/>
          </p:nvSpPr>
          <p:spPr>
            <a:xfrm>
              <a:off x="-2479320" y="4553279"/>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4" name="Straight Connector 363"/>
            <p:cNvSpPr/>
            <p:nvPr/>
          </p:nvSpPr>
          <p:spPr>
            <a:xfrm>
              <a:off x="-2479320" y="4583159"/>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5" name="Straight Connector 364"/>
            <p:cNvSpPr/>
            <p:nvPr/>
          </p:nvSpPr>
          <p:spPr>
            <a:xfrm>
              <a:off x="-2479320" y="461340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6" name="Straight Connector 365"/>
            <p:cNvSpPr/>
            <p:nvPr/>
          </p:nvSpPr>
          <p:spPr>
            <a:xfrm>
              <a:off x="-2479320" y="464328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7" name="Straight Connector 366"/>
            <p:cNvSpPr/>
            <p:nvPr/>
          </p:nvSpPr>
          <p:spPr>
            <a:xfrm>
              <a:off x="-2479320" y="467352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8" name="Straight Connector 367"/>
            <p:cNvSpPr/>
            <p:nvPr/>
          </p:nvSpPr>
          <p:spPr>
            <a:xfrm>
              <a:off x="-2479320" y="470376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9" name="Straight Connector 368"/>
            <p:cNvSpPr/>
            <p:nvPr/>
          </p:nvSpPr>
          <p:spPr>
            <a:xfrm>
              <a:off x="-2479320" y="473400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0" name="Straight Connector 369"/>
            <p:cNvSpPr/>
            <p:nvPr/>
          </p:nvSpPr>
          <p:spPr>
            <a:xfrm>
              <a:off x="-2479320" y="4760280"/>
              <a:ext cx="1695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1" name="Straight Connector 370"/>
            <p:cNvSpPr/>
            <p:nvPr/>
          </p:nvSpPr>
          <p:spPr>
            <a:xfrm>
              <a:off x="-2479320" y="4790520"/>
              <a:ext cx="1695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2" name="Straight Connector 371"/>
            <p:cNvSpPr/>
            <p:nvPr/>
          </p:nvSpPr>
          <p:spPr>
            <a:xfrm>
              <a:off x="-2479320" y="4820760"/>
              <a:ext cx="1695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3" name="Freeform: Shape 369"/>
            <p:cNvSpPr/>
            <p:nvPr/>
          </p:nvSpPr>
          <p:spPr>
            <a:xfrm>
              <a:off x="-2432880" y="4208760"/>
              <a:ext cx="76680" cy="76680"/>
            </a:xfrm>
            <a:custGeom>
              <a:avLst/>
              <a:gdLst/>
              <a:ahLst/>
              <a:cxnLst>
                <a:cxn ang="3cd4">
                  <a:pos x="hc" y="t"/>
                </a:cxn>
                <a:cxn ang="cd2">
                  <a:pos x="l" y="vc"/>
                </a:cxn>
                <a:cxn ang="cd4">
                  <a:pos x="hc" y="b"/>
                </a:cxn>
                <a:cxn ang="0">
                  <a:pos x="r" y="vc"/>
                </a:cxn>
              </a:cxnLst>
              <a:rect l="l" t="t" r="r" b="b"/>
              <a:pathLst>
                <a:path w="214" h="214">
                  <a:moveTo>
                    <a:pt x="214" y="107"/>
                  </a:moveTo>
                  <a:cubicBezTo>
                    <a:pt x="214" y="126"/>
                    <a:pt x="209" y="143"/>
                    <a:pt x="199" y="160"/>
                  </a:cubicBezTo>
                  <a:cubicBezTo>
                    <a:pt x="189" y="177"/>
                    <a:pt x="177" y="189"/>
                    <a:pt x="160" y="199"/>
                  </a:cubicBezTo>
                  <a:cubicBezTo>
                    <a:pt x="143" y="208"/>
                    <a:pt x="126" y="214"/>
                    <a:pt x="107" y="214"/>
                  </a:cubicBezTo>
                  <a:cubicBezTo>
                    <a:pt x="87" y="214"/>
                    <a:pt x="70" y="208"/>
                    <a:pt x="53" y="199"/>
                  </a:cubicBezTo>
                  <a:cubicBezTo>
                    <a:pt x="36" y="189"/>
                    <a:pt x="24" y="177"/>
                    <a:pt x="14" y="160"/>
                  </a:cubicBezTo>
                  <a:cubicBezTo>
                    <a:pt x="4" y="143"/>
                    <a:pt x="0" y="126"/>
                    <a:pt x="0" y="107"/>
                  </a:cubicBezTo>
                  <a:cubicBezTo>
                    <a:pt x="0" y="87"/>
                    <a:pt x="4" y="70"/>
                    <a:pt x="14" y="53"/>
                  </a:cubicBezTo>
                  <a:cubicBezTo>
                    <a:pt x="24" y="36"/>
                    <a:pt x="36" y="24"/>
                    <a:pt x="53" y="14"/>
                  </a:cubicBezTo>
                  <a:cubicBezTo>
                    <a:pt x="70" y="4"/>
                    <a:pt x="87" y="0"/>
                    <a:pt x="107" y="0"/>
                  </a:cubicBezTo>
                  <a:cubicBezTo>
                    <a:pt x="126" y="0"/>
                    <a:pt x="143" y="4"/>
                    <a:pt x="160" y="14"/>
                  </a:cubicBezTo>
                  <a:cubicBezTo>
                    <a:pt x="177" y="24"/>
                    <a:pt x="189" y="36"/>
                    <a:pt x="199" y="53"/>
                  </a:cubicBezTo>
                  <a:cubicBezTo>
                    <a:pt x="209" y="70"/>
                    <a:pt x="214" y="87"/>
                    <a:pt x="214" y="107"/>
                  </a:cubicBez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4" name="Straight Connector 373"/>
            <p:cNvSpPr/>
            <p:nvPr/>
          </p:nvSpPr>
          <p:spPr>
            <a:xfrm>
              <a:off x="-2336400" y="4272480"/>
              <a:ext cx="730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5" name="Straight Connector 374"/>
            <p:cNvSpPr/>
            <p:nvPr/>
          </p:nvSpPr>
          <p:spPr>
            <a:xfrm>
              <a:off x="-3737160" y="418211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6" name="Straight Connector 375"/>
            <p:cNvSpPr/>
            <p:nvPr/>
          </p:nvSpPr>
          <p:spPr>
            <a:xfrm>
              <a:off x="-3737160" y="4221000"/>
              <a:ext cx="0" cy="1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7" name="Straight Connector 376"/>
            <p:cNvSpPr/>
            <p:nvPr/>
          </p:nvSpPr>
          <p:spPr>
            <a:xfrm>
              <a:off x="-3737160" y="4260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8" name="Straight Connector 377"/>
            <p:cNvSpPr/>
            <p:nvPr/>
          </p:nvSpPr>
          <p:spPr>
            <a:xfrm>
              <a:off x="-3737160" y="4299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9" name="Straight Connector 378"/>
            <p:cNvSpPr/>
            <p:nvPr/>
          </p:nvSpPr>
          <p:spPr>
            <a:xfrm>
              <a:off x="-3737160" y="433800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0" name="Straight Connector 379"/>
            <p:cNvSpPr/>
            <p:nvPr/>
          </p:nvSpPr>
          <p:spPr>
            <a:xfrm>
              <a:off x="-3737160" y="4377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1" name="Straight Connector 380"/>
            <p:cNvSpPr/>
            <p:nvPr/>
          </p:nvSpPr>
          <p:spPr>
            <a:xfrm>
              <a:off x="-3737160" y="4416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2" name="Straight Connector 381"/>
            <p:cNvSpPr/>
            <p:nvPr/>
          </p:nvSpPr>
          <p:spPr>
            <a:xfrm>
              <a:off x="-3737160" y="4454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3" name="Straight Connector 382"/>
            <p:cNvSpPr/>
            <p:nvPr/>
          </p:nvSpPr>
          <p:spPr>
            <a:xfrm>
              <a:off x="-3737160" y="4493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4" name="Straight Connector 383"/>
            <p:cNvSpPr/>
            <p:nvPr/>
          </p:nvSpPr>
          <p:spPr>
            <a:xfrm>
              <a:off x="-3737160" y="4532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5" name="Straight Connector 384"/>
            <p:cNvSpPr/>
            <p:nvPr/>
          </p:nvSpPr>
          <p:spPr>
            <a:xfrm>
              <a:off x="-3737160" y="4571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6" name="Straight Connector 385"/>
            <p:cNvSpPr/>
            <p:nvPr/>
          </p:nvSpPr>
          <p:spPr>
            <a:xfrm>
              <a:off x="-3737160" y="4610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7" name="Straight Connector 386"/>
            <p:cNvSpPr/>
            <p:nvPr/>
          </p:nvSpPr>
          <p:spPr>
            <a:xfrm>
              <a:off x="-3737160" y="4649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8" name="Straight Connector 387"/>
            <p:cNvSpPr/>
            <p:nvPr/>
          </p:nvSpPr>
          <p:spPr>
            <a:xfrm>
              <a:off x="-3737160" y="4688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9" name="Straight Connector 388"/>
            <p:cNvSpPr/>
            <p:nvPr/>
          </p:nvSpPr>
          <p:spPr>
            <a:xfrm>
              <a:off x="-3737160" y="4727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0" name="Straight Connector 389"/>
            <p:cNvSpPr/>
            <p:nvPr/>
          </p:nvSpPr>
          <p:spPr>
            <a:xfrm>
              <a:off x="-3737160" y="476675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1" name="Straight Connector 390"/>
            <p:cNvSpPr/>
            <p:nvPr/>
          </p:nvSpPr>
          <p:spPr>
            <a:xfrm>
              <a:off x="-3737160" y="4805640"/>
              <a:ext cx="0" cy="8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2" name="Straight Connector 391"/>
            <p:cNvSpPr/>
            <p:nvPr/>
          </p:nvSpPr>
          <p:spPr>
            <a:xfrm>
              <a:off x="-3708720" y="418211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3" name="Straight Connector 392"/>
            <p:cNvSpPr/>
            <p:nvPr/>
          </p:nvSpPr>
          <p:spPr>
            <a:xfrm>
              <a:off x="-3708720" y="4221000"/>
              <a:ext cx="0" cy="1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4" name="Straight Connector 393"/>
            <p:cNvSpPr/>
            <p:nvPr/>
          </p:nvSpPr>
          <p:spPr>
            <a:xfrm>
              <a:off x="-3708720" y="4260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5" name="Straight Connector 394"/>
            <p:cNvSpPr/>
            <p:nvPr/>
          </p:nvSpPr>
          <p:spPr>
            <a:xfrm>
              <a:off x="-3708720" y="4299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6" name="Straight Connector 395"/>
            <p:cNvSpPr/>
            <p:nvPr/>
          </p:nvSpPr>
          <p:spPr>
            <a:xfrm>
              <a:off x="-3708720" y="433800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7" name="Straight Connector 396"/>
            <p:cNvSpPr/>
            <p:nvPr/>
          </p:nvSpPr>
          <p:spPr>
            <a:xfrm>
              <a:off x="-3708720" y="4377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8" name="Straight Connector 397"/>
            <p:cNvSpPr/>
            <p:nvPr/>
          </p:nvSpPr>
          <p:spPr>
            <a:xfrm>
              <a:off x="-3708720" y="4416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9" name="Straight Connector 398"/>
            <p:cNvSpPr/>
            <p:nvPr/>
          </p:nvSpPr>
          <p:spPr>
            <a:xfrm>
              <a:off x="-3708720" y="4454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0" name="Straight Connector 399"/>
            <p:cNvSpPr/>
            <p:nvPr/>
          </p:nvSpPr>
          <p:spPr>
            <a:xfrm>
              <a:off x="-3708720" y="4493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1" name="Straight Connector 400"/>
            <p:cNvSpPr/>
            <p:nvPr/>
          </p:nvSpPr>
          <p:spPr>
            <a:xfrm>
              <a:off x="-3708720" y="4532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2" name="Straight Connector 401"/>
            <p:cNvSpPr/>
            <p:nvPr/>
          </p:nvSpPr>
          <p:spPr>
            <a:xfrm>
              <a:off x="-3708720" y="4571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3" name="Straight Connector 402"/>
            <p:cNvSpPr/>
            <p:nvPr/>
          </p:nvSpPr>
          <p:spPr>
            <a:xfrm>
              <a:off x="-3708720" y="4610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4" name="Straight Connector 403"/>
            <p:cNvSpPr/>
            <p:nvPr/>
          </p:nvSpPr>
          <p:spPr>
            <a:xfrm>
              <a:off x="-3708720" y="4649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5" name="Straight Connector 404"/>
            <p:cNvSpPr/>
            <p:nvPr/>
          </p:nvSpPr>
          <p:spPr>
            <a:xfrm>
              <a:off x="-3708720" y="4688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6" name="Straight Connector 405"/>
            <p:cNvSpPr/>
            <p:nvPr/>
          </p:nvSpPr>
          <p:spPr>
            <a:xfrm>
              <a:off x="-3708720" y="4727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7" name="Straight Connector 406"/>
            <p:cNvSpPr/>
            <p:nvPr/>
          </p:nvSpPr>
          <p:spPr>
            <a:xfrm>
              <a:off x="-3708720" y="476675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8" name="Straight Connector 407"/>
            <p:cNvSpPr/>
            <p:nvPr/>
          </p:nvSpPr>
          <p:spPr>
            <a:xfrm>
              <a:off x="-3708720" y="4805640"/>
              <a:ext cx="0" cy="8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9" name="Straight Connector 408"/>
            <p:cNvSpPr/>
            <p:nvPr/>
          </p:nvSpPr>
          <p:spPr>
            <a:xfrm>
              <a:off x="-3679920" y="418211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0" name="Straight Connector 409"/>
            <p:cNvSpPr/>
            <p:nvPr/>
          </p:nvSpPr>
          <p:spPr>
            <a:xfrm>
              <a:off x="-3679920" y="4221000"/>
              <a:ext cx="0" cy="1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1" name="Straight Connector 410"/>
            <p:cNvSpPr/>
            <p:nvPr/>
          </p:nvSpPr>
          <p:spPr>
            <a:xfrm>
              <a:off x="-3679920" y="4260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2" name="Straight Connector 411"/>
            <p:cNvSpPr/>
            <p:nvPr/>
          </p:nvSpPr>
          <p:spPr>
            <a:xfrm>
              <a:off x="-3679920" y="4299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3" name="Straight Connector 412"/>
            <p:cNvSpPr/>
            <p:nvPr/>
          </p:nvSpPr>
          <p:spPr>
            <a:xfrm>
              <a:off x="-3679920" y="433800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4" name="Straight Connector 413"/>
            <p:cNvSpPr/>
            <p:nvPr/>
          </p:nvSpPr>
          <p:spPr>
            <a:xfrm>
              <a:off x="-3679920" y="4377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5" name="Straight Connector 414"/>
            <p:cNvSpPr/>
            <p:nvPr/>
          </p:nvSpPr>
          <p:spPr>
            <a:xfrm>
              <a:off x="-3679920" y="4416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6" name="Straight Connector 415"/>
            <p:cNvSpPr/>
            <p:nvPr/>
          </p:nvSpPr>
          <p:spPr>
            <a:xfrm>
              <a:off x="-3679920" y="4454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7" name="Straight Connector 416"/>
            <p:cNvSpPr/>
            <p:nvPr/>
          </p:nvSpPr>
          <p:spPr>
            <a:xfrm>
              <a:off x="-3679920" y="4493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8" name="Straight Connector 417"/>
            <p:cNvSpPr/>
            <p:nvPr/>
          </p:nvSpPr>
          <p:spPr>
            <a:xfrm>
              <a:off x="-3679920" y="4532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9" name="Straight Connector 418"/>
            <p:cNvSpPr/>
            <p:nvPr/>
          </p:nvSpPr>
          <p:spPr>
            <a:xfrm>
              <a:off x="-3679920" y="4571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0" name="Straight Connector 419"/>
            <p:cNvSpPr/>
            <p:nvPr/>
          </p:nvSpPr>
          <p:spPr>
            <a:xfrm>
              <a:off x="-3679920" y="4610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1" name="Straight Connector 420"/>
            <p:cNvSpPr/>
            <p:nvPr/>
          </p:nvSpPr>
          <p:spPr>
            <a:xfrm>
              <a:off x="-3679920" y="4649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2" name="Straight Connector 421"/>
            <p:cNvSpPr/>
            <p:nvPr/>
          </p:nvSpPr>
          <p:spPr>
            <a:xfrm>
              <a:off x="-3679920" y="4688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3" name="Straight Connector 422"/>
            <p:cNvSpPr/>
            <p:nvPr/>
          </p:nvSpPr>
          <p:spPr>
            <a:xfrm>
              <a:off x="-3679920" y="4727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4" name="Straight Connector 423"/>
            <p:cNvSpPr/>
            <p:nvPr/>
          </p:nvSpPr>
          <p:spPr>
            <a:xfrm>
              <a:off x="-3679920" y="476675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5" name="Straight Connector 424"/>
            <p:cNvSpPr/>
            <p:nvPr/>
          </p:nvSpPr>
          <p:spPr>
            <a:xfrm>
              <a:off x="-3679920" y="4805640"/>
              <a:ext cx="0" cy="8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6" name="Straight Connector 425"/>
            <p:cNvSpPr/>
            <p:nvPr/>
          </p:nvSpPr>
          <p:spPr>
            <a:xfrm>
              <a:off x="-3651120" y="418211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7" name="Straight Connector 426"/>
            <p:cNvSpPr/>
            <p:nvPr/>
          </p:nvSpPr>
          <p:spPr>
            <a:xfrm>
              <a:off x="-3651120" y="4221000"/>
              <a:ext cx="0" cy="1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8" name="Straight Connector 427"/>
            <p:cNvSpPr/>
            <p:nvPr/>
          </p:nvSpPr>
          <p:spPr>
            <a:xfrm>
              <a:off x="-3651120" y="4260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9" name="Straight Connector 428"/>
            <p:cNvSpPr/>
            <p:nvPr/>
          </p:nvSpPr>
          <p:spPr>
            <a:xfrm>
              <a:off x="-3651120" y="4299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0" name="Straight Connector 429"/>
            <p:cNvSpPr/>
            <p:nvPr/>
          </p:nvSpPr>
          <p:spPr>
            <a:xfrm>
              <a:off x="-3651120" y="433800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1" name="Straight Connector 430"/>
            <p:cNvSpPr/>
            <p:nvPr/>
          </p:nvSpPr>
          <p:spPr>
            <a:xfrm>
              <a:off x="-3651120" y="4377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2" name="Straight Connector 431"/>
            <p:cNvSpPr/>
            <p:nvPr/>
          </p:nvSpPr>
          <p:spPr>
            <a:xfrm>
              <a:off x="-3651120" y="4416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3" name="Straight Connector 432"/>
            <p:cNvSpPr/>
            <p:nvPr/>
          </p:nvSpPr>
          <p:spPr>
            <a:xfrm>
              <a:off x="-3651120" y="4454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4" name="Straight Connector 433"/>
            <p:cNvSpPr/>
            <p:nvPr/>
          </p:nvSpPr>
          <p:spPr>
            <a:xfrm>
              <a:off x="-3651120" y="4493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5" name="Straight Connector 434"/>
            <p:cNvSpPr/>
            <p:nvPr/>
          </p:nvSpPr>
          <p:spPr>
            <a:xfrm>
              <a:off x="-3651120" y="4532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6" name="Straight Connector 435"/>
            <p:cNvSpPr/>
            <p:nvPr/>
          </p:nvSpPr>
          <p:spPr>
            <a:xfrm>
              <a:off x="-3651120" y="4571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7" name="Straight Connector 436"/>
            <p:cNvSpPr/>
            <p:nvPr/>
          </p:nvSpPr>
          <p:spPr>
            <a:xfrm>
              <a:off x="-3651120" y="4610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8" name="Straight Connector 437"/>
            <p:cNvSpPr/>
            <p:nvPr/>
          </p:nvSpPr>
          <p:spPr>
            <a:xfrm>
              <a:off x="-3651120" y="4649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9" name="Straight Connector 438"/>
            <p:cNvSpPr/>
            <p:nvPr/>
          </p:nvSpPr>
          <p:spPr>
            <a:xfrm>
              <a:off x="-3651120" y="4688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0" name="Straight Connector 439"/>
            <p:cNvSpPr/>
            <p:nvPr/>
          </p:nvSpPr>
          <p:spPr>
            <a:xfrm>
              <a:off x="-3651120" y="4727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1" name="Straight Connector 440"/>
            <p:cNvSpPr/>
            <p:nvPr/>
          </p:nvSpPr>
          <p:spPr>
            <a:xfrm>
              <a:off x="-3651120" y="476675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2" name="Straight Connector 441"/>
            <p:cNvSpPr/>
            <p:nvPr/>
          </p:nvSpPr>
          <p:spPr>
            <a:xfrm>
              <a:off x="-3651120" y="4805640"/>
              <a:ext cx="0" cy="8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3" name="Straight Connector 442"/>
            <p:cNvSpPr/>
            <p:nvPr/>
          </p:nvSpPr>
          <p:spPr>
            <a:xfrm>
              <a:off x="-3622320" y="418211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4" name="Straight Connector 443"/>
            <p:cNvSpPr/>
            <p:nvPr/>
          </p:nvSpPr>
          <p:spPr>
            <a:xfrm>
              <a:off x="-3622320" y="4221000"/>
              <a:ext cx="0" cy="1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5" name="Straight Connector 444"/>
            <p:cNvSpPr/>
            <p:nvPr/>
          </p:nvSpPr>
          <p:spPr>
            <a:xfrm>
              <a:off x="-3622320" y="4260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6" name="Straight Connector 445"/>
            <p:cNvSpPr/>
            <p:nvPr/>
          </p:nvSpPr>
          <p:spPr>
            <a:xfrm>
              <a:off x="-3622320" y="4299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7" name="Straight Connector 446"/>
            <p:cNvSpPr/>
            <p:nvPr/>
          </p:nvSpPr>
          <p:spPr>
            <a:xfrm>
              <a:off x="-3622320" y="433800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8" name="Straight Connector 447"/>
            <p:cNvSpPr/>
            <p:nvPr/>
          </p:nvSpPr>
          <p:spPr>
            <a:xfrm>
              <a:off x="-3622320" y="4377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9" name="Straight Connector 448"/>
            <p:cNvSpPr/>
            <p:nvPr/>
          </p:nvSpPr>
          <p:spPr>
            <a:xfrm>
              <a:off x="-3622320" y="4416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0" name="Straight Connector 449"/>
            <p:cNvSpPr/>
            <p:nvPr/>
          </p:nvSpPr>
          <p:spPr>
            <a:xfrm>
              <a:off x="-3622320" y="4454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1" name="Straight Connector 450"/>
            <p:cNvSpPr/>
            <p:nvPr/>
          </p:nvSpPr>
          <p:spPr>
            <a:xfrm>
              <a:off x="-3622320" y="4493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2" name="Straight Connector 451"/>
            <p:cNvSpPr/>
            <p:nvPr/>
          </p:nvSpPr>
          <p:spPr>
            <a:xfrm>
              <a:off x="-3622320" y="4532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3" name="Straight Connector 452"/>
            <p:cNvSpPr/>
            <p:nvPr/>
          </p:nvSpPr>
          <p:spPr>
            <a:xfrm>
              <a:off x="-3622320" y="4571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4" name="Straight Connector 453"/>
            <p:cNvSpPr/>
            <p:nvPr/>
          </p:nvSpPr>
          <p:spPr>
            <a:xfrm>
              <a:off x="-3622320" y="4610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5" name="Straight Connector 454"/>
            <p:cNvSpPr/>
            <p:nvPr/>
          </p:nvSpPr>
          <p:spPr>
            <a:xfrm>
              <a:off x="-3622320" y="4649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6" name="Straight Connector 455"/>
            <p:cNvSpPr/>
            <p:nvPr/>
          </p:nvSpPr>
          <p:spPr>
            <a:xfrm>
              <a:off x="-3622320" y="4688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7" name="Straight Connector 456"/>
            <p:cNvSpPr/>
            <p:nvPr/>
          </p:nvSpPr>
          <p:spPr>
            <a:xfrm>
              <a:off x="-3622320" y="4727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8" name="Straight Connector 457"/>
            <p:cNvSpPr/>
            <p:nvPr/>
          </p:nvSpPr>
          <p:spPr>
            <a:xfrm>
              <a:off x="-3622320" y="476675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9" name="Straight Connector 458"/>
            <p:cNvSpPr/>
            <p:nvPr/>
          </p:nvSpPr>
          <p:spPr>
            <a:xfrm>
              <a:off x="-3622320" y="4805640"/>
              <a:ext cx="0" cy="8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0" name="Straight Connector 459"/>
            <p:cNvSpPr/>
            <p:nvPr/>
          </p:nvSpPr>
          <p:spPr>
            <a:xfrm>
              <a:off x="-3593520" y="418211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1" name="Straight Connector 460"/>
            <p:cNvSpPr/>
            <p:nvPr/>
          </p:nvSpPr>
          <p:spPr>
            <a:xfrm>
              <a:off x="-3593520" y="4221000"/>
              <a:ext cx="0" cy="1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2" name="Straight Connector 461"/>
            <p:cNvSpPr/>
            <p:nvPr/>
          </p:nvSpPr>
          <p:spPr>
            <a:xfrm>
              <a:off x="-3593520" y="4260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3" name="Straight Connector 462"/>
            <p:cNvSpPr/>
            <p:nvPr/>
          </p:nvSpPr>
          <p:spPr>
            <a:xfrm>
              <a:off x="-3593520" y="4299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4" name="Straight Connector 463"/>
            <p:cNvSpPr/>
            <p:nvPr/>
          </p:nvSpPr>
          <p:spPr>
            <a:xfrm>
              <a:off x="-3593520" y="433800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5" name="Straight Connector 464"/>
            <p:cNvSpPr/>
            <p:nvPr/>
          </p:nvSpPr>
          <p:spPr>
            <a:xfrm>
              <a:off x="-3593520" y="4377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6" name="Straight Connector 465"/>
            <p:cNvSpPr/>
            <p:nvPr/>
          </p:nvSpPr>
          <p:spPr>
            <a:xfrm>
              <a:off x="-3593520" y="4416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7" name="Straight Connector 466"/>
            <p:cNvSpPr/>
            <p:nvPr/>
          </p:nvSpPr>
          <p:spPr>
            <a:xfrm>
              <a:off x="-3593520" y="4454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8" name="Straight Connector 467"/>
            <p:cNvSpPr/>
            <p:nvPr/>
          </p:nvSpPr>
          <p:spPr>
            <a:xfrm>
              <a:off x="-3593520" y="4493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9" name="Straight Connector 468"/>
            <p:cNvSpPr/>
            <p:nvPr/>
          </p:nvSpPr>
          <p:spPr>
            <a:xfrm>
              <a:off x="-3593520" y="4532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0" name="Straight Connector 469"/>
            <p:cNvSpPr/>
            <p:nvPr/>
          </p:nvSpPr>
          <p:spPr>
            <a:xfrm>
              <a:off x="-3593520" y="4571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1" name="Straight Connector 470"/>
            <p:cNvSpPr/>
            <p:nvPr/>
          </p:nvSpPr>
          <p:spPr>
            <a:xfrm>
              <a:off x="-3593520" y="4610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2" name="Straight Connector 471"/>
            <p:cNvSpPr/>
            <p:nvPr/>
          </p:nvSpPr>
          <p:spPr>
            <a:xfrm>
              <a:off x="-3593520" y="4649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3" name="Straight Connector 472"/>
            <p:cNvSpPr/>
            <p:nvPr/>
          </p:nvSpPr>
          <p:spPr>
            <a:xfrm>
              <a:off x="-3593520" y="4688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4" name="Straight Connector 473"/>
            <p:cNvSpPr/>
            <p:nvPr/>
          </p:nvSpPr>
          <p:spPr>
            <a:xfrm>
              <a:off x="-3593520" y="4727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5" name="Straight Connector 474"/>
            <p:cNvSpPr/>
            <p:nvPr/>
          </p:nvSpPr>
          <p:spPr>
            <a:xfrm>
              <a:off x="-3593520" y="476675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6" name="Straight Connector 475"/>
            <p:cNvSpPr/>
            <p:nvPr/>
          </p:nvSpPr>
          <p:spPr>
            <a:xfrm>
              <a:off x="-3593520" y="4805640"/>
              <a:ext cx="0" cy="8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7" name="Straight Connector 476"/>
            <p:cNvSpPr/>
            <p:nvPr/>
          </p:nvSpPr>
          <p:spPr>
            <a:xfrm>
              <a:off x="-3478680" y="418211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8" name="Straight Connector 477"/>
            <p:cNvSpPr/>
            <p:nvPr/>
          </p:nvSpPr>
          <p:spPr>
            <a:xfrm>
              <a:off x="-3478680" y="4221000"/>
              <a:ext cx="0" cy="1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9" name="Straight Connector 478"/>
            <p:cNvSpPr/>
            <p:nvPr/>
          </p:nvSpPr>
          <p:spPr>
            <a:xfrm>
              <a:off x="-3478680" y="4260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0" name="Straight Connector 479"/>
            <p:cNvSpPr/>
            <p:nvPr/>
          </p:nvSpPr>
          <p:spPr>
            <a:xfrm>
              <a:off x="-3478680" y="4299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1" name="Straight Connector 480"/>
            <p:cNvSpPr/>
            <p:nvPr/>
          </p:nvSpPr>
          <p:spPr>
            <a:xfrm>
              <a:off x="-3478680" y="433800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2" name="Straight Connector 481"/>
            <p:cNvSpPr/>
            <p:nvPr/>
          </p:nvSpPr>
          <p:spPr>
            <a:xfrm>
              <a:off x="-3478680" y="4377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3" name="Straight Connector 482"/>
            <p:cNvSpPr/>
            <p:nvPr/>
          </p:nvSpPr>
          <p:spPr>
            <a:xfrm>
              <a:off x="-3478680" y="4416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4" name="Straight Connector 483"/>
            <p:cNvSpPr/>
            <p:nvPr/>
          </p:nvSpPr>
          <p:spPr>
            <a:xfrm>
              <a:off x="-3478680" y="4454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5" name="Straight Connector 484"/>
            <p:cNvSpPr/>
            <p:nvPr/>
          </p:nvSpPr>
          <p:spPr>
            <a:xfrm>
              <a:off x="-3478680" y="4493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6" name="Straight Connector 485"/>
            <p:cNvSpPr/>
            <p:nvPr/>
          </p:nvSpPr>
          <p:spPr>
            <a:xfrm>
              <a:off x="-3478680" y="4532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7" name="Straight Connector 486"/>
            <p:cNvSpPr/>
            <p:nvPr/>
          </p:nvSpPr>
          <p:spPr>
            <a:xfrm>
              <a:off x="-3478680" y="4571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8" name="Straight Connector 487"/>
            <p:cNvSpPr/>
            <p:nvPr/>
          </p:nvSpPr>
          <p:spPr>
            <a:xfrm>
              <a:off x="-3478680" y="4610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9" name="Straight Connector 488"/>
            <p:cNvSpPr/>
            <p:nvPr/>
          </p:nvSpPr>
          <p:spPr>
            <a:xfrm>
              <a:off x="-3478680" y="4649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0" name="Straight Connector 489"/>
            <p:cNvSpPr/>
            <p:nvPr/>
          </p:nvSpPr>
          <p:spPr>
            <a:xfrm>
              <a:off x="-3507479" y="418211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1" name="Straight Connector 490"/>
            <p:cNvSpPr/>
            <p:nvPr/>
          </p:nvSpPr>
          <p:spPr>
            <a:xfrm>
              <a:off x="-3507479" y="4221000"/>
              <a:ext cx="0" cy="1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2" name="Straight Connector 491"/>
            <p:cNvSpPr/>
            <p:nvPr/>
          </p:nvSpPr>
          <p:spPr>
            <a:xfrm>
              <a:off x="-3507479" y="4260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3" name="Straight Connector 492"/>
            <p:cNvSpPr/>
            <p:nvPr/>
          </p:nvSpPr>
          <p:spPr>
            <a:xfrm>
              <a:off x="-3507479" y="4299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4" name="Straight Connector 493"/>
            <p:cNvSpPr/>
            <p:nvPr/>
          </p:nvSpPr>
          <p:spPr>
            <a:xfrm>
              <a:off x="-3507479" y="433800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5" name="Straight Connector 494"/>
            <p:cNvSpPr/>
            <p:nvPr/>
          </p:nvSpPr>
          <p:spPr>
            <a:xfrm>
              <a:off x="-3507479" y="4377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6" name="Straight Connector 495"/>
            <p:cNvSpPr/>
            <p:nvPr/>
          </p:nvSpPr>
          <p:spPr>
            <a:xfrm>
              <a:off x="-3507479" y="4416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7" name="Straight Connector 496"/>
            <p:cNvSpPr/>
            <p:nvPr/>
          </p:nvSpPr>
          <p:spPr>
            <a:xfrm>
              <a:off x="-3507479" y="4454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8" name="Straight Connector 497"/>
            <p:cNvSpPr/>
            <p:nvPr/>
          </p:nvSpPr>
          <p:spPr>
            <a:xfrm>
              <a:off x="-3507479" y="4493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9" name="Straight Connector 498"/>
            <p:cNvSpPr/>
            <p:nvPr/>
          </p:nvSpPr>
          <p:spPr>
            <a:xfrm>
              <a:off x="-3507479" y="4532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0" name="Straight Connector 499"/>
            <p:cNvSpPr/>
            <p:nvPr/>
          </p:nvSpPr>
          <p:spPr>
            <a:xfrm>
              <a:off x="-3507479" y="4571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1" name="Straight Connector 500"/>
            <p:cNvSpPr/>
            <p:nvPr/>
          </p:nvSpPr>
          <p:spPr>
            <a:xfrm>
              <a:off x="-3507479" y="4610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2" name="Straight Connector 501"/>
            <p:cNvSpPr/>
            <p:nvPr/>
          </p:nvSpPr>
          <p:spPr>
            <a:xfrm>
              <a:off x="-3507479" y="4649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3" name="Straight Connector 502"/>
            <p:cNvSpPr/>
            <p:nvPr/>
          </p:nvSpPr>
          <p:spPr>
            <a:xfrm>
              <a:off x="-3536280" y="418211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4" name="Straight Connector 503"/>
            <p:cNvSpPr/>
            <p:nvPr/>
          </p:nvSpPr>
          <p:spPr>
            <a:xfrm>
              <a:off x="-3536280" y="4221000"/>
              <a:ext cx="0" cy="1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5" name="Straight Connector 504"/>
            <p:cNvSpPr/>
            <p:nvPr/>
          </p:nvSpPr>
          <p:spPr>
            <a:xfrm>
              <a:off x="-3536280" y="4260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6" name="Straight Connector 505"/>
            <p:cNvSpPr/>
            <p:nvPr/>
          </p:nvSpPr>
          <p:spPr>
            <a:xfrm>
              <a:off x="-3536280" y="4299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7" name="Straight Connector 506"/>
            <p:cNvSpPr/>
            <p:nvPr/>
          </p:nvSpPr>
          <p:spPr>
            <a:xfrm>
              <a:off x="-3536280" y="433800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8" name="Straight Connector 507"/>
            <p:cNvSpPr/>
            <p:nvPr/>
          </p:nvSpPr>
          <p:spPr>
            <a:xfrm>
              <a:off x="-3536280" y="4377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9" name="Straight Connector 508"/>
            <p:cNvSpPr/>
            <p:nvPr/>
          </p:nvSpPr>
          <p:spPr>
            <a:xfrm>
              <a:off x="-3536280" y="4416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0" name="Straight Connector 509"/>
            <p:cNvSpPr/>
            <p:nvPr/>
          </p:nvSpPr>
          <p:spPr>
            <a:xfrm>
              <a:off x="-3536280" y="4454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1" name="Straight Connector 510"/>
            <p:cNvSpPr/>
            <p:nvPr/>
          </p:nvSpPr>
          <p:spPr>
            <a:xfrm>
              <a:off x="-3536280" y="4493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2" name="Straight Connector 511"/>
            <p:cNvSpPr/>
            <p:nvPr/>
          </p:nvSpPr>
          <p:spPr>
            <a:xfrm>
              <a:off x="-3536280" y="4532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3" name="Straight Connector 512"/>
            <p:cNvSpPr/>
            <p:nvPr/>
          </p:nvSpPr>
          <p:spPr>
            <a:xfrm>
              <a:off x="-3536280" y="4571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4" name="Straight Connector 513"/>
            <p:cNvSpPr/>
            <p:nvPr/>
          </p:nvSpPr>
          <p:spPr>
            <a:xfrm>
              <a:off x="-3536280" y="4610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5" name="Straight Connector 514"/>
            <p:cNvSpPr/>
            <p:nvPr/>
          </p:nvSpPr>
          <p:spPr>
            <a:xfrm>
              <a:off x="-3536280" y="4649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6" name="Straight Connector 515"/>
            <p:cNvSpPr/>
            <p:nvPr/>
          </p:nvSpPr>
          <p:spPr>
            <a:xfrm>
              <a:off x="-3564720" y="418211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7" name="Straight Connector 516"/>
            <p:cNvSpPr/>
            <p:nvPr/>
          </p:nvSpPr>
          <p:spPr>
            <a:xfrm>
              <a:off x="-3564720" y="4221000"/>
              <a:ext cx="0" cy="1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8" name="Straight Connector 517"/>
            <p:cNvSpPr/>
            <p:nvPr/>
          </p:nvSpPr>
          <p:spPr>
            <a:xfrm>
              <a:off x="-3564720" y="4260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9" name="Straight Connector 518"/>
            <p:cNvSpPr/>
            <p:nvPr/>
          </p:nvSpPr>
          <p:spPr>
            <a:xfrm>
              <a:off x="-3564720" y="4299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0" name="Straight Connector 519"/>
            <p:cNvSpPr/>
            <p:nvPr/>
          </p:nvSpPr>
          <p:spPr>
            <a:xfrm>
              <a:off x="-3564720" y="433800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1" name="Straight Connector 520"/>
            <p:cNvSpPr/>
            <p:nvPr/>
          </p:nvSpPr>
          <p:spPr>
            <a:xfrm>
              <a:off x="-3564720" y="4377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2" name="Straight Connector 521"/>
            <p:cNvSpPr/>
            <p:nvPr/>
          </p:nvSpPr>
          <p:spPr>
            <a:xfrm>
              <a:off x="-3564720" y="4416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3" name="Straight Connector 522"/>
            <p:cNvSpPr/>
            <p:nvPr/>
          </p:nvSpPr>
          <p:spPr>
            <a:xfrm>
              <a:off x="-3564720" y="4454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4" name="Straight Connector 523"/>
            <p:cNvSpPr/>
            <p:nvPr/>
          </p:nvSpPr>
          <p:spPr>
            <a:xfrm>
              <a:off x="-3564720" y="4493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5" name="Straight Connector 524"/>
            <p:cNvSpPr/>
            <p:nvPr/>
          </p:nvSpPr>
          <p:spPr>
            <a:xfrm>
              <a:off x="-3564720" y="4532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6" name="Straight Connector 525"/>
            <p:cNvSpPr/>
            <p:nvPr/>
          </p:nvSpPr>
          <p:spPr>
            <a:xfrm>
              <a:off x="-3564720" y="4571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7" name="Straight Connector 526"/>
            <p:cNvSpPr/>
            <p:nvPr/>
          </p:nvSpPr>
          <p:spPr>
            <a:xfrm>
              <a:off x="-3564720" y="4610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8" name="Straight Connector 527"/>
            <p:cNvSpPr/>
            <p:nvPr/>
          </p:nvSpPr>
          <p:spPr>
            <a:xfrm>
              <a:off x="-3564720" y="4649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9" name="Freeform: Shape 525"/>
            <p:cNvSpPr/>
            <p:nvPr/>
          </p:nvSpPr>
          <p:spPr>
            <a:xfrm>
              <a:off x="-4857120" y="4914360"/>
              <a:ext cx="64080" cy="151920"/>
            </a:xfrm>
            <a:custGeom>
              <a:avLst/>
              <a:gdLst/>
              <a:ahLst/>
              <a:cxnLst>
                <a:cxn ang="3cd4">
                  <a:pos x="hc" y="t"/>
                </a:cxn>
                <a:cxn ang="cd2">
                  <a:pos x="l" y="vc"/>
                </a:cxn>
                <a:cxn ang="cd4">
                  <a:pos x="hc" y="b"/>
                </a:cxn>
                <a:cxn ang="0">
                  <a:pos x="r" y="vc"/>
                </a:cxn>
              </a:cxnLst>
              <a:rect l="l" t="t" r="r" b="b"/>
              <a:pathLst>
                <a:path w="179" h="423">
                  <a:moveTo>
                    <a:pt x="179" y="0"/>
                  </a:moveTo>
                  <a:lnTo>
                    <a:pt x="179" y="423"/>
                  </a:lnTo>
                  <a:lnTo>
                    <a:pt x="0" y="283"/>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0" name="Straight Connector 529"/>
            <p:cNvSpPr/>
            <p:nvPr/>
          </p:nvSpPr>
          <p:spPr>
            <a:xfrm>
              <a:off x="-4856400" y="5070960"/>
              <a:ext cx="363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1" name="Freeform: Shape 527"/>
            <p:cNvSpPr/>
            <p:nvPr/>
          </p:nvSpPr>
          <p:spPr>
            <a:xfrm>
              <a:off x="-522720" y="4912919"/>
              <a:ext cx="54360" cy="128520"/>
            </a:xfrm>
            <a:custGeom>
              <a:avLst/>
              <a:gdLst/>
              <a:ahLst/>
              <a:cxnLst>
                <a:cxn ang="3cd4">
                  <a:pos x="hc" y="t"/>
                </a:cxn>
                <a:cxn ang="cd2">
                  <a:pos x="l" y="vc"/>
                </a:cxn>
                <a:cxn ang="cd4">
                  <a:pos x="hc" y="b"/>
                </a:cxn>
                <a:cxn ang="0">
                  <a:pos x="r" y="vc"/>
                </a:cxn>
              </a:cxnLst>
              <a:rect l="l" t="t" r="r" b="b"/>
              <a:pathLst>
                <a:path w="152" h="358">
                  <a:moveTo>
                    <a:pt x="152" y="0"/>
                  </a:moveTo>
                  <a:lnTo>
                    <a:pt x="152" y="358"/>
                  </a:lnTo>
                  <a:lnTo>
                    <a:pt x="0" y="24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2" name="Straight Connector 531"/>
            <p:cNvSpPr/>
            <p:nvPr/>
          </p:nvSpPr>
          <p:spPr>
            <a:xfrm>
              <a:off x="-522000" y="5045400"/>
              <a:ext cx="306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3" name="Freeform: Shape 529"/>
            <p:cNvSpPr/>
            <p:nvPr/>
          </p:nvSpPr>
          <p:spPr>
            <a:xfrm>
              <a:off x="-4664520" y="4919400"/>
              <a:ext cx="89640" cy="210960"/>
            </a:xfrm>
            <a:custGeom>
              <a:avLst/>
              <a:gdLst/>
              <a:ahLst/>
              <a:cxnLst>
                <a:cxn ang="3cd4">
                  <a:pos x="hc" y="t"/>
                </a:cxn>
                <a:cxn ang="cd2">
                  <a:pos x="l" y="vc"/>
                </a:cxn>
                <a:cxn ang="cd4">
                  <a:pos x="hc" y="b"/>
                </a:cxn>
                <a:cxn ang="0">
                  <a:pos x="r" y="vc"/>
                </a:cxn>
              </a:cxnLst>
              <a:rect l="l" t="t" r="r" b="b"/>
              <a:pathLst>
                <a:path w="250" h="587">
                  <a:moveTo>
                    <a:pt x="250" y="0"/>
                  </a:moveTo>
                  <a:lnTo>
                    <a:pt x="250" y="587"/>
                  </a:lnTo>
                  <a:lnTo>
                    <a:pt x="0" y="393"/>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4" name="Straight Connector 533"/>
            <p:cNvSpPr/>
            <p:nvPr/>
          </p:nvSpPr>
          <p:spPr>
            <a:xfrm>
              <a:off x="-4662720" y="5136840"/>
              <a:ext cx="504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5" name="Freeform: Shape 531"/>
            <p:cNvSpPr/>
            <p:nvPr/>
          </p:nvSpPr>
          <p:spPr>
            <a:xfrm>
              <a:off x="-905039" y="4865040"/>
              <a:ext cx="110160" cy="260280"/>
            </a:xfrm>
            <a:custGeom>
              <a:avLst/>
              <a:gdLst/>
              <a:ahLst/>
              <a:cxnLst>
                <a:cxn ang="3cd4">
                  <a:pos x="hc" y="t"/>
                </a:cxn>
                <a:cxn ang="cd2">
                  <a:pos x="l" y="vc"/>
                </a:cxn>
                <a:cxn ang="cd4">
                  <a:pos x="hc" y="b"/>
                </a:cxn>
                <a:cxn ang="0">
                  <a:pos x="r" y="vc"/>
                </a:cxn>
              </a:cxnLst>
              <a:rect l="l" t="t" r="r" b="b"/>
              <a:pathLst>
                <a:path w="307" h="724">
                  <a:moveTo>
                    <a:pt x="307" y="0"/>
                  </a:moveTo>
                  <a:lnTo>
                    <a:pt x="307" y="724"/>
                  </a:lnTo>
                  <a:lnTo>
                    <a:pt x="0" y="484"/>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6" name="Straight Connector 535"/>
            <p:cNvSpPr/>
            <p:nvPr/>
          </p:nvSpPr>
          <p:spPr>
            <a:xfrm>
              <a:off x="-903240" y="5133240"/>
              <a:ext cx="6192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7" name="Straight Connector 536"/>
            <p:cNvSpPr/>
            <p:nvPr/>
          </p:nvSpPr>
          <p:spPr>
            <a:xfrm>
              <a:off x="-5202360" y="4673160"/>
              <a:ext cx="9676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8" name="Straight Connector 537"/>
            <p:cNvSpPr/>
            <p:nvPr/>
          </p:nvSpPr>
          <p:spPr>
            <a:xfrm>
              <a:off x="-5132520" y="4446000"/>
              <a:ext cx="0" cy="3128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9" name="Straight Connector 538"/>
            <p:cNvSpPr/>
            <p:nvPr/>
          </p:nvSpPr>
          <p:spPr>
            <a:xfrm>
              <a:off x="-4321800" y="4446000"/>
              <a:ext cx="0" cy="3128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0" name="Freeform: Shape 536"/>
            <p:cNvSpPr/>
            <p:nvPr/>
          </p:nvSpPr>
          <p:spPr>
            <a:xfrm>
              <a:off x="-5130720" y="4471200"/>
              <a:ext cx="808560" cy="153000"/>
            </a:xfrm>
            <a:custGeom>
              <a:avLst/>
              <a:gdLst/>
              <a:ahLst/>
              <a:cxnLst>
                <a:cxn ang="3cd4">
                  <a:pos x="hc" y="t"/>
                </a:cxn>
                <a:cxn ang="cd2">
                  <a:pos x="l" y="vc"/>
                </a:cxn>
                <a:cxn ang="cd4">
                  <a:pos x="hc" y="b"/>
                </a:cxn>
                <a:cxn ang="0">
                  <a:pos x="r" y="vc"/>
                </a:cxn>
              </a:cxnLst>
              <a:rect l="l" t="t" r="r" b="b"/>
              <a:pathLst>
                <a:path w="2247" h="426">
                  <a:moveTo>
                    <a:pt x="2247" y="0"/>
                  </a:moveTo>
                  <a:cubicBezTo>
                    <a:pt x="1971" y="261"/>
                    <a:pt x="1567" y="426"/>
                    <a:pt x="1117" y="426"/>
                  </a:cubicBezTo>
                  <a:cubicBezTo>
                    <a:pt x="674" y="426"/>
                    <a:pt x="276" y="266"/>
                    <a:pt x="0" y="11"/>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1" name="Straight Connector 540"/>
            <p:cNvSpPr/>
            <p:nvPr/>
          </p:nvSpPr>
          <p:spPr>
            <a:xfrm>
              <a:off x="-5067000" y="4525200"/>
              <a:ext cx="0" cy="145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2" name="Straight Connector 541"/>
            <p:cNvSpPr/>
            <p:nvPr/>
          </p:nvSpPr>
          <p:spPr>
            <a:xfrm>
              <a:off x="-5019480" y="4553640"/>
              <a:ext cx="0" cy="1195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3" name="Straight Connector 542"/>
            <p:cNvSpPr/>
            <p:nvPr/>
          </p:nvSpPr>
          <p:spPr>
            <a:xfrm>
              <a:off x="-4969800" y="4578840"/>
              <a:ext cx="0" cy="943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4" name="Straight Connector 543"/>
            <p:cNvSpPr/>
            <p:nvPr/>
          </p:nvSpPr>
          <p:spPr>
            <a:xfrm>
              <a:off x="-4921560" y="4596480"/>
              <a:ext cx="0" cy="766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5" name="Straight Connector 544"/>
            <p:cNvSpPr/>
            <p:nvPr/>
          </p:nvSpPr>
          <p:spPr>
            <a:xfrm>
              <a:off x="-4873320" y="4608000"/>
              <a:ext cx="0" cy="651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6" name="Straight Connector 545"/>
            <p:cNvSpPr/>
            <p:nvPr/>
          </p:nvSpPr>
          <p:spPr>
            <a:xfrm>
              <a:off x="-4825080" y="4618440"/>
              <a:ext cx="0" cy="54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7" name="Straight Connector 546"/>
            <p:cNvSpPr/>
            <p:nvPr/>
          </p:nvSpPr>
          <p:spPr>
            <a:xfrm>
              <a:off x="-4776480" y="4622760"/>
              <a:ext cx="0" cy="504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8" name="Straight Connector 547"/>
            <p:cNvSpPr/>
            <p:nvPr/>
          </p:nvSpPr>
          <p:spPr>
            <a:xfrm>
              <a:off x="-4389840" y="4525200"/>
              <a:ext cx="0" cy="145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9" name="Straight Connector 548"/>
            <p:cNvSpPr/>
            <p:nvPr/>
          </p:nvSpPr>
          <p:spPr>
            <a:xfrm>
              <a:off x="-4437720" y="4553640"/>
              <a:ext cx="0" cy="1195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0" name="Straight Connector 549"/>
            <p:cNvSpPr/>
            <p:nvPr/>
          </p:nvSpPr>
          <p:spPr>
            <a:xfrm>
              <a:off x="-4487040" y="4578840"/>
              <a:ext cx="0" cy="943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1" name="Straight Connector 550"/>
            <p:cNvSpPr/>
            <p:nvPr/>
          </p:nvSpPr>
          <p:spPr>
            <a:xfrm>
              <a:off x="-4535280" y="4596480"/>
              <a:ext cx="0" cy="766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2" name="Straight Connector 551"/>
            <p:cNvSpPr/>
            <p:nvPr/>
          </p:nvSpPr>
          <p:spPr>
            <a:xfrm>
              <a:off x="-4583520" y="4608000"/>
              <a:ext cx="0" cy="651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3" name="Straight Connector 552"/>
            <p:cNvSpPr/>
            <p:nvPr/>
          </p:nvSpPr>
          <p:spPr>
            <a:xfrm>
              <a:off x="-4631760" y="4618440"/>
              <a:ext cx="0" cy="54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4" name="Straight Connector 553"/>
            <p:cNvSpPr/>
            <p:nvPr/>
          </p:nvSpPr>
          <p:spPr>
            <a:xfrm>
              <a:off x="-4680360" y="4622760"/>
              <a:ext cx="0" cy="504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5" name="Straight Connector 554"/>
            <p:cNvSpPr/>
            <p:nvPr/>
          </p:nvSpPr>
          <p:spPr>
            <a:xfrm>
              <a:off x="-4728239" y="4624560"/>
              <a:ext cx="0" cy="460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6" name="Straight Connector 555"/>
            <p:cNvSpPr/>
            <p:nvPr/>
          </p:nvSpPr>
          <p:spPr>
            <a:xfrm>
              <a:off x="-5539320" y="4673160"/>
              <a:ext cx="4939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7" name="Freeform: Shape 553"/>
            <p:cNvSpPr/>
            <p:nvPr/>
          </p:nvSpPr>
          <p:spPr>
            <a:xfrm>
              <a:off x="-5539320" y="4471200"/>
              <a:ext cx="406080" cy="153000"/>
            </a:xfrm>
            <a:custGeom>
              <a:avLst/>
              <a:gdLst/>
              <a:ahLst/>
              <a:cxnLst>
                <a:cxn ang="3cd4">
                  <a:pos x="hc" y="t"/>
                </a:cxn>
                <a:cxn ang="cd2">
                  <a:pos x="l" y="vc"/>
                </a:cxn>
                <a:cxn ang="cd4">
                  <a:pos x="hc" y="b"/>
                </a:cxn>
                <a:cxn ang="0">
                  <a:pos x="r" y="vc"/>
                </a:cxn>
              </a:cxnLst>
              <a:rect l="l" t="t" r="r" b="b"/>
              <a:pathLst>
                <a:path w="1129" h="426">
                  <a:moveTo>
                    <a:pt x="1129" y="0"/>
                  </a:moveTo>
                  <a:cubicBezTo>
                    <a:pt x="853" y="261"/>
                    <a:pt x="450" y="426"/>
                    <a:pt x="0" y="426"/>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8" name="Straight Connector 557"/>
            <p:cNvSpPr/>
            <p:nvPr/>
          </p:nvSpPr>
          <p:spPr>
            <a:xfrm>
              <a:off x="-5200560" y="4525200"/>
              <a:ext cx="0" cy="145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9" name="Straight Connector 558"/>
            <p:cNvSpPr/>
            <p:nvPr/>
          </p:nvSpPr>
          <p:spPr>
            <a:xfrm>
              <a:off x="-5248440" y="4553640"/>
              <a:ext cx="0" cy="1195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0" name="Straight Connector 559"/>
            <p:cNvSpPr/>
            <p:nvPr/>
          </p:nvSpPr>
          <p:spPr>
            <a:xfrm>
              <a:off x="-5298120" y="4578840"/>
              <a:ext cx="0" cy="943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1" name="Straight Connector 560"/>
            <p:cNvSpPr/>
            <p:nvPr/>
          </p:nvSpPr>
          <p:spPr>
            <a:xfrm>
              <a:off x="-5346360" y="4596480"/>
              <a:ext cx="0" cy="766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2" name="Straight Connector 561"/>
            <p:cNvSpPr/>
            <p:nvPr/>
          </p:nvSpPr>
          <p:spPr>
            <a:xfrm>
              <a:off x="-5394960" y="4608000"/>
              <a:ext cx="0" cy="651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3" name="Straight Connector 562"/>
            <p:cNvSpPr/>
            <p:nvPr/>
          </p:nvSpPr>
          <p:spPr>
            <a:xfrm>
              <a:off x="-5443200" y="4618440"/>
              <a:ext cx="0" cy="54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4" name="Straight Connector 563"/>
            <p:cNvSpPr/>
            <p:nvPr/>
          </p:nvSpPr>
          <p:spPr>
            <a:xfrm>
              <a:off x="-5491440" y="4622760"/>
              <a:ext cx="0" cy="504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5" name="Straight Connector 564"/>
            <p:cNvSpPr/>
            <p:nvPr/>
          </p:nvSpPr>
          <p:spPr>
            <a:xfrm>
              <a:off x="-4391279" y="4673160"/>
              <a:ext cx="1623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6" name="Freeform: Shape 562"/>
            <p:cNvSpPr/>
            <p:nvPr/>
          </p:nvSpPr>
          <p:spPr>
            <a:xfrm>
              <a:off x="-4319640" y="4475160"/>
              <a:ext cx="164160" cy="103320"/>
            </a:xfrm>
            <a:custGeom>
              <a:avLst/>
              <a:gdLst/>
              <a:ahLst/>
              <a:cxnLst>
                <a:cxn ang="3cd4">
                  <a:pos x="hc" y="t"/>
                </a:cxn>
                <a:cxn ang="cd2">
                  <a:pos x="l" y="vc"/>
                </a:cxn>
                <a:cxn ang="cd4">
                  <a:pos x="hc" y="b"/>
                </a:cxn>
                <a:cxn ang="0">
                  <a:pos x="r" y="vc"/>
                </a:cxn>
              </a:cxnLst>
              <a:rect l="l" t="t" r="r" b="b"/>
              <a:pathLst>
                <a:path w="457" h="288">
                  <a:moveTo>
                    <a:pt x="457" y="288"/>
                  </a:moveTo>
                  <a:cubicBezTo>
                    <a:pt x="284" y="217"/>
                    <a:pt x="129" y="119"/>
                    <a:pt x="0" y="0"/>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7" name="Straight Connector 566"/>
            <p:cNvSpPr/>
            <p:nvPr/>
          </p:nvSpPr>
          <p:spPr>
            <a:xfrm>
              <a:off x="-4256640" y="4525200"/>
              <a:ext cx="0" cy="145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8" name="Straight Connector 567"/>
            <p:cNvSpPr/>
            <p:nvPr/>
          </p:nvSpPr>
          <p:spPr>
            <a:xfrm>
              <a:off x="-4208400" y="4553640"/>
              <a:ext cx="0" cy="936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9" name="Straight Connector 568"/>
            <p:cNvSpPr/>
            <p:nvPr/>
          </p:nvSpPr>
          <p:spPr>
            <a:xfrm>
              <a:off x="-4159080" y="4578840"/>
              <a:ext cx="0" cy="5399"/>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0" name="Freeform: Shape 566"/>
            <p:cNvSpPr/>
            <p:nvPr/>
          </p:nvSpPr>
          <p:spPr>
            <a:xfrm>
              <a:off x="3089160" y="3954240"/>
              <a:ext cx="279360" cy="702000"/>
            </a:xfrm>
            <a:custGeom>
              <a:avLst/>
              <a:gdLst/>
              <a:ahLst/>
              <a:cxnLst>
                <a:cxn ang="3cd4">
                  <a:pos x="hc" y="t"/>
                </a:cxn>
                <a:cxn ang="cd2">
                  <a:pos x="l" y="vc"/>
                </a:cxn>
                <a:cxn ang="cd4">
                  <a:pos x="hc" y="b"/>
                </a:cxn>
                <a:cxn ang="0">
                  <a:pos x="r" y="vc"/>
                </a:cxn>
              </a:cxnLst>
              <a:rect l="l" t="t" r="r" b="b"/>
              <a:pathLst>
                <a:path w="777" h="1951" fill="none">
                  <a:moveTo>
                    <a:pt x="0" y="1949"/>
                  </a:moveTo>
                  <a:lnTo>
                    <a:pt x="399" y="0"/>
                  </a:lnTo>
                  <a:lnTo>
                    <a:pt x="777" y="1951"/>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1" name="Freeform: Shape 567"/>
            <p:cNvSpPr/>
            <p:nvPr/>
          </p:nvSpPr>
          <p:spPr>
            <a:xfrm>
              <a:off x="3156479" y="4094280"/>
              <a:ext cx="150480" cy="196560"/>
            </a:xfrm>
            <a:custGeom>
              <a:avLst/>
              <a:gdLst/>
              <a:ahLst/>
              <a:cxnLst>
                <a:cxn ang="3cd4">
                  <a:pos x="hc" y="t"/>
                </a:cxn>
                <a:cxn ang="cd2">
                  <a:pos x="l" y="vc"/>
                </a:cxn>
                <a:cxn ang="cd4">
                  <a:pos x="hc" y="b"/>
                </a:cxn>
                <a:cxn ang="0">
                  <a:pos x="r" y="vc"/>
                </a:cxn>
              </a:cxnLst>
              <a:rect l="l" t="t" r="r" b="b"/>
              <a:pathLst>
                <a:path w="419" h="547" fill="none">
                  <a:moveTo>
                    <a:pt x="20" y="547"/>
                  </a:moveTo>
                  <a:lnTo>
                    <a:pt x="0" y="0"/>
                  </a:lnTo>
                  <a:lnTo>
                    <a:pt x="419" y="0"/>
                  </a:lnTo>
                  <a:lnTo>
                    <a:pt x="390" y="539"/>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2" name="Straight Connector 571"/>
            <p:cNvSpPr/>
            <p:nvPr/>
          </p:nvSpPr>
          <p:spPr>
            <a:xfrm>
              <a:off x="3219839" y="4127040"/>
              <a:ext cx="2196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3" name="Straight Connector 572"/>
            <p:cNvSpPr/>
            <p:nvPr/>
          </p:nvSpPr>
          <p:spPr>
            <a:xfrm>
              <a:off x="3213720" y="4158720"/>
              <a:ext cx="3383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4" name="Straight Connector 573"/>
            <p:cNvSpPr/>
            <p:nvPr/>
          </p:nvSpPr>
          <p:spPr>
            <a:xfrm>
              <a:off x="3208320" y="4190399"/>
              <a:ext cx="446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5" name="Straight Connector 574"/>
            <p:cNvSpPr/>
            <p:nvPr/>
          </p:nvSpPr>
          <p:spPr>
            <a:xfrm>
              <a:off x="3202560" y="4221719"/>
              <a:ext cx="558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6" name="Straight Connector 575"/>
            <p:cNvSpPr/>
            <p:nvPr/>
          </p:nvSpPr>
          <p:spPr>
            <a:xfrm>
              <a:off x="3196800" y="4253400"/>
              <a:ext cx="673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7" name="Straight Connector 576"/>
            <p:cNvSpPr/>
            <p:nvPr/>
          </p:nvSpPr>
          <p:spPr>
            <a:xfrm>
              <a:off x="3191040" y="4285080"/>
              <a:ext cx="784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8" name="Straight Connector 577"/>
            <p:cNvSpPr/>
            <p:nvPr/>
          </p:nvSpPr>
          <p:spPr>
            <a:xfrm>
              <a:off x="3185279" y="4316760"/>
              <a:ext cx="900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9" name="Straight Connector 578"/>
            <p:cNvSpPr/>
            <p:nvPr/>
          </p:nvSpPr>
          <p:spPr>
            <a:xfrm>
              <a:off x="3179880" y="4348440"/>
              <a:ext cx="10115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80" name="Straight Connector 579"/>
            <p:cNvSpPr/>
            <p:nvPr/>
          </p:nvSpPr>
          <p:spPr>
            <a:xfrm>
              <a:off x="3174120" y="4380120"/>
              <a:ext cx="1123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81" name="Straight Connector 580"/>
            <p:cNvSpPr/>
            <p:nvPr/>
          </p:nvSpPr>
          <p:spPr>
            <a:xfrm>
              <a:off x="3168360" y="4411800"/>
              <a:ext cx="12347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82" name="Straight Connector 581"/>
            <p:cNvSpPr/>
            <p:nvPr/>
          </p:nvSpPr>
          <p:spPr>
            <a:xfrm>
              <a:off x="3162600" y="4443120"/>
              <a:ext cx="1350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83" name="Straight Connector 582"/>
            <p:cNvSpPr/>
            <p:nvPr/>
          </p:nvSpPr>
          <p:spPr>
            <a:xfrm>
              <a:off x="3156840" y="4474440"/>
              <a:ext cx="1461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84" name="Straight Connector 583"/>
            <p:cNvSpPr/>
            <p:nvPr/>
          </p:nvSpPr>
          <p:spPr>
            <a:xfrm>
              <a:off x="3151080" y="4506120"/>
              <a:ext cx="15767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85" name="Straight Connector 584"/>
            <p:cNvSpPr/>
            <p:nvPr/>
          </p:nvSpPr>
          <p:spPr>
            <a:xfrm>
              <a:off x="3145679" y="4537800"/>
              <a:ext cx="16848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86" name="Straight Connector 585"/>
            <p:cNvSpPr/>
            <p:nvPr/>
          </p:nvSpPr>
          <p:spPr>
            <a:xfrm>
              <a:off x="3139559" y="4569480"/>
              <a:ext cx="18036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87" name="Straight Connector 586"/>
            <p:cNvSpPr/>
            <p:nvPr/>
          </p:nvSpPr>
          <p:spPr>
            <a:xfrm>
              <a:off x="3134160" y="4601160"/>
              <a:ext cx="19151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88" name="Straight Connector 587"/>
            <p:cNvSpPr/>
            <p:nvPr/>
          </p:nvSpPr>
          <p:spPr>
            <a:xfrm>
              <a:off x="3128400" y="4632840"/>
              <a:ext cx="2026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grpSp>
      <p:pic>
        <p:nvPicPr>
          <p:cNvPr id="589" name="Picture 58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6215" y="1050606"/>
            <a:ext cx="2341842" cy="2341842"/>
          </a:xfrm>
          <a:prstGeom prst="rect">
            <a:avLst/>
          </a:prstGeom>
        </p:spPr>
      </p:pic>
    </p:spTree>
    <p:extLst>
      <p:ext uri="{BB962C8B-B14F-4D97-AF65-F5344CB8AC3E}">
        <p14:creationId xmlns:p14="http://schemas.microsoft.com/office/powerpoint/2010/main" val="55198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fade">
                                      <p:cBhvr>
                                        <p:cTn id="7" dur="1000"/>
                                        <p:tgtEl>
                                          <p:spTgt spid="589"/>
                                        </p:tgtEl>
                                      </p:cBhvr>
                                    </p:animEffect>
                                    <p:anim calcmode="lin" valueType="num">
                                      <p:cBhvr>
                                        <p:cTn id="8" dur="1000" fill="hold"/>
                                        <p:tgtEl>
                                          <p:spTgt spid="589"/>
                                        </p:tgtEl>
                                        <p:attrNameLst>
                                          <p:attrName>ppt_x</p:attrName>
                                        </p:attrNameLst>
                                      </p:cBhvr>
                                      <p:tavLst>
                                        <p:tav tm="0">
                                          <p:val>
                                            <p:strVal val="#ppt_x"/>
                                          </p:val>
                                        </p:tav>
                                        <p:tav tm="100000">
                                          <p:val>
                                            <p:strVal val="#ppt_x"/>
                                          </p:val>
                                        </p:tav>
                                      </p:tavLst>
                                    </p:anim>
                                    <p:anim calcmode="lin" valueType="num">
                                      <p:cBhvr>
                                        <p:cTn id="9" dur="1000" fill="hold"/>
                                        <p:tgtEl>
                                          <p:spTgt spid="589"/>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590"/>
                                        </p:tgtEl>
                                        <p:attrNameLst>
                                          <p:attrName>style.visibility</p:attrName>
                                        </p:attrNameLst>
                                      </p:cBhvr>
                                      <p:to>
                                        <p:strVal val="visible"/>
                                      </p:to>
                                    </p:set>
                                    <p:anim calcmode="lin" valueType="num">
                                      <p:cBhvr>
                                        <p:cTn id="12" dur="2000" fill="hold"/>
                                        <p:tgtEl>
                                          <p:spTgt spid="590"/>
                                        </p:tgtEl>
                                        <p:attrNameLst>
                                          <p:attrName>ppt_w</p:attrName>
                                        </p:attrNameLst>
                                      </p:cBhvr>
                                      <p:tavLst>
                                        <p:tav tm="0">
                                          <p:val>
                                            <p:fltVal val="0"/>
                                          </p:val>
                                        </p:tav>
                                        <p:tav tm="100000">
                                          <p:val>
                                            <p:strVal val="#ppt_w"/>
                                          </p:val>
                                        </p:tav>
                                      </p:tavLst>
                                    </p:anim>
                                    <p:anim calcmode="lin" valueType="num">
                                      <p:cBhvr>
                                        <p:cTn id="13" dur="2000" fill="hold"/>
                                        <p:tgtEl>
                                          <p:spTgt spid="590"/>
                                        </p:tgtEl>
                                        <p:attrNameLst>
                                          <p:attrName>ppt_h</p:attrName>
                                        </p:attrNameLst>
                                      </p:cBhvr>
                                      <p:tavLst>
                                        <p:tav tm="0">
                                          <p:val>
                                            <p:fltVal val="0"/>
                                          </p:val>
                                        </p:tav>
                                        <p:tav tm="100000">
                                          <p:val>
                                            <p:strVal val="#ppt_h"/>
                                          </p:val>
                                        </p:tav>
                                      </p:tavLst>
                                    </p:anim>
                                    <p:animEffect transition="in" filter="fade">
                                      <p:cBhvr>
                                        <p:cTn id="14" dur="2000"/>
                                        <p:tgtEl>
                                          <p:spTgt spid="59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92"/>
                                        </p:tgtEl>
                                        <p:attrNameLst>
                                          <p:attrName>style.visibility</p:attrName>
                                        </p:attrNameLst>
                                      </p:cBhvr>
                                      <p:to>
                                        <p:strVal val="visible"/>
                                      </p:to>
                                    </p:set>
                                    <p:anim calcmode="lin" valueType="num">
                                      <p:cBhvr>
                                        <p:cTn id="17" dur="2000" fill="hold"/>
                                        <p:tgtEl>
                                          <p:spTgt spid="592"/>
                                        </p:tgtEl>
                                        <p:attrNameLst>
                                          <p:attrName>ppt_w</p:attrName>
                                        </p:attrNameLst>
                                      </p:cBhvr>
                                      <p:tavLst>
                                        <p:tav tm="0">
                                          <p:val>
                                            <p:fltVal val="0"/>
                                          </p:val>
                                        </p:tav>
                                        <p:tav tm="100000">
                                          <p:val>
                                            <p:strVal val="#ppt_w"/>
                                          </p:val>
                                        </p:tav>
                                      </p:tavLst>
                                    </p:anim>
                                    <p:anim calcmode="lin" valueType="num">
                                      <p:cBhvr>
                                        <p:cTn id="18" dur="2000" fill="hold"/>
                                        <p:tgtEl>
                                          <p:spTgt spid="592"/>
                                        </p:tgtEl>
                                        <p:attrNameLst>
                                          <p:attrName>ppt_h</p:attrName>
                                        </p:attrNameLst>
                                      </p:cBhvr>
                                      <p:tavLst>
                                        <p:tav tm="0">
                                          <p:val>
                                            <p:fltVal val="0"/>
                                          </p:val>
                                        </p:tav>
                                        <p:tav tm="100000">
                                          <p:val>
                                            <p:strVal val="#ppt_h"/>
                                          </p:val>
                                        </p:tav>
                                      </p:tavLst>
                                    </p:anim>
                                    <p:animEffect transition="in" filter="fade">
                                      <p:cBhvr>
                                        <p:cTn id="19" dur="2000"/>
                                        <p:tgtEl>
                                          <p:spTgt spid="59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94"/>
                                        </p:tgtEl>
                                        <p:attrNameLst>
                                          <p:attrName>style.visibility</p:attrName>
                                        </p:attrNameLst>
                                      </p:cBhvr>
                                      <p:to>
                                        <p:strVal val="visible"/>
                                      </p:to>
                                    </p:set>
                                    <p:anim calcmode="lin" valueType="num">
                                      <p:cBhvr>
                                        <p:cTn id="22" dur="2000" fill="hold"/>
                                        <p:tgtEl>
                                          <p:spTgt spid="594"/>
                                        </p:tgtEl>
                                        <p:attrNameLst>
                                          <p:attrName>ppt_w</p:attrName>
                                        </p:attrNameLst>
                                      </p:cBhvr>
                                      <p:tavLst>
                                        <p:tav tm="0">
                                          <p:val>
                                            <p:fltVal val="0"/>
                                          </p:val>
                                        </p:tav>
                                        <p:tav tm="100000">
                                          <p:val>
                                            <p:strVal val="#ppt_w"/>
                                          </p:val>
                                        </p:tav>
                                      </p:tavLst>
                                    </p:anim>
                                    <p:anim calcmode="lin" valueType="num">
                                      <p:cBhvr>
                                        <p:cTn id="23" dur="2000" fill="hold"/>
                                        <p:tgtEl>
                                          <p:spTgt spid="594"/>
                                        </p:tgtEl>
                                        <p:attrNameLst>
                                          <p:attrName>ppt_h</p:attrName>
                                        </p:attrNameLst>
                                      </p:cBhvr>
                                      <p:tavLst>
                                        <p:tav tm="0">
                                          <p:val>
                                            <p:fltVal val="0"/>
                                          </p:val>
                                        </p:tav>
                                        <p:tav tm="100000">
                                          <p:val>
                                            <p:strVal val="#ppt_h"/>
                                          </p:val>
                                        </p:tav>
                                      </p:tavLst>
                                    </p:anim>
                                    <p:animEffect transition="in" filter="fade">
                                      <p:cBhvr>
                                        <p:cTn id="24" dur="2000"/>
                                        <p:tgtEl>
                                          <p:spTgt spid="59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95"/>
                                        </p:tgtEl>
                                        <p:attrNameLst>
                                          <p:attrName>style.visibility</p:attrName>
                                        </p:attrNameLst>
                                      </p:cBhvr>
                                      <p:to>
                                        <p:strVal val="visible"/>
                                      </p:to>
                                    </p:set>
                                    <p:anim calcmode="lin" valueType="num">
                                      <p:cBhvr>
                                        <p:cTn id="27" dur="2000" fill="hold"/>
                                        <p:tgtEl>
                                          <p:spTgt spid="595"/>
                                        </p:tgtEl>
                                        <p:attrNameLst>
                                          <p:attrName>ppt_w</p:attrName>
                                        </p:attrNameLst>
                                      </p:cBhvr>
                                      <p:tavLst>
                                        <p:tav tm="0">
                                          <p:val>
                                            <p:fltVal val="0"/>
                                          </p:val>
                                        </p:tav>
                                        <p:tav tm="100000">
                                          <p:val>
                                            <p:strVal val="#ppt_w"/>
                                          </p:val>
                                        </p:tav>
                                      </p:tavLst>
                                    </p:anim>
                                    <p:anim calcmode="lin" valueType="num">
                                      <p:cBhvr>
                                        <p:cTn id="28" dur="2000" fill="hold"/>
                                        <p:tgtEl>
                                          <p:spTgt spid="595"/>
                                        </p:tgtEl>
                                        <p:attrNameLst>
                                          <p:attrName>ppt_h</p:attrName>
                                        </p:attrNameLst>
                                      </p:cBhvr>
                                      <p:tavLst>
                                        <p:tav tm="0">
                                          <p:val>
                                            <p:fltVal val="0"/>
                                          </p:val>
                                        </p:tav>
                                        <p:tav tm="100000">
                                          <p:val>
                                            <p:strVal val="#ppt_h"/>
                                          </p:val>
                                        </p:tav>
                                      </p:tavLst>
                                    </p:anim>
                                    <p:animEffect transition="in" filter="fade">
                                      <p:cBhvr>
                                        <p:cTn id="29" dur="2000"/>
                                        <p:tgtEl>
                                          <p:spTgt spid="59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96"/>
                                        </p:tgtEl>
                                        <p:attrNameLst>
                                          <p:attrName>style.visibility</p:attrName>
                                        </p:attrNameLst>
                                      </p:cBhvr>
                                      <p:to>
                                        <p:strVal val="visible"/>
                                      </p:to>
                                    </p:set>
                                    <p:anim calcmode="lin" valueType="num">
                                      <p:cBhvr>
                                        <p:cTn id="32" dur="2000" fill="hold"/>
                                        <p:tgtEl>
                                          <p:spTgt spid="596"/>
                                        </p:tgtEl>
                                        <p:attrNameLst>
                                          <p:attrName>ppt_w</p:attrName>
                                        </p:attrNameLst>
                                      </p:cBhvr>
                                      <p:tavLst>
                                        <p:tav tm="0">
                                          <p:val>
                                            <p:fltVal val="0"/>
                                          </p:val>
                                        </p:tav>
                                        <p:tav tm="100000">
                                          <p:val>
                                            <p:strVal val="#ppt_w"/>
                                          </p:val>
                                        </p:tav>
                                      </p:tavLst>
                                    </p:anim>
                                    <p:anim calcmode="lin" valueType="num">
                                      <p:cBhvr>
                                        <p:cTn id="33" dur="2000" fill="hold"/>
                                        <p:tgtEl>
                                          <p:spTgt spid="596"/>
                                        </p:tgtEl>
                                        <p:attrNameLst>
                                          <p:attrName>ppt_h</p:attrName>
                                        </p:attrNameLst>
                                      </p:cBhvr>
                                      <p:tavLst>
                                        <p:tav tm="0">
                                          <p:val>
                                            <p:fltVal val="0"/>
                                          </p:val>
                                        </p:tav>
                                        <p:tav tm="100000">
                                          <p:val>
                                            <p:strVal val="#ppt_h"/>
                                          </p:val>
                                        </p:tav>
                                      </p:tavLst>
                                    </p:anim>
                                    <p:animEffect transition="in" filter="fade">
                                      <p:cBhvr>
                                        <p:cTn id="34" dur="2000"/>
                                        <p:tgtEl>
                                          <p:spTgt spid="59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98"/>
                                        </p:tgtEl>
                                        <p:attrNameLst>
                                          <p:attrName>style.visibility</p:attrName>
                                        </p:attrNameLst>
                                      </p:cBhvr>
                                      <p:to>
                                        <p:strVal val="visible"/>
                                      </p:to>
                                    </p:set>
                                    <p:anim calcmode="lin" valueType="num">
                                      <p:cBhvr>
                                        <p:cTn id="37" dur="2000" fill="hold"/>
                                        <p:tgtEl>
                                          <p:spTgt spid="598"/>
                                        </p:tgtEl>
                                        <p:attrNameLst>
                                          <p:attrName>ppt_w</p:attrName>
                                        </p:attrNameLst>
                                      </p:cBhvr>
                                      <p:tavLst>
                                        <p:tav tm="0">
                                          <p:val>
                                            <p:fltVal val="0"/>
                                          </p:val>
                                        </p:tav>
                                        <p:tav tm="100000">
                                          <p:val>
                                            <p:strVal val="#ppt_w"/>
                                          </p:val>
                                        </p:tav>
                                      </p:tavLst>
                                    </p:anim>
                                    <p:anim calcmode="lin" valueType="num">
                                      <p:cBhvr>
                                        <p:cTn id="38" dur="2000" fill="hold"/>
                                        <p:tgtEl>
                                          <p:spTgt spid="598"/>
                                        </p:tgtEl>
                                        <p:attrNameLst>
                                          <p:attrName>ppt_h</p:attrName>
                                        </p:attrNameLst>
                                      </p:cBhvr>
                                      <p:tavLst>
                                        <p:tav tm="0">
                                          <p:val>
                                            <p:fltVal val="0"/>
                                          </p:val>
                                        </p:tav>
                                        <p:tav tm="100000">
                                          <p:val>
                                            <p:strVal val="#ppt_h"/>
                                          </p:val>
                                        </p:tav>
                                      </p:tavLst>
                                    </p:anim>
                                    <p:animEffect transition="in" filter="fade">
                                      <p:cBhvr>
                                        <p:cTn id="39" dur="2000"/>
                                        <p:tgtEl>
                                          <p:spTgt spid="59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602"/>
                                        </p:tgtEl>
                                        <p:attrNameLst>
                                          <p:attrName>style.visibility</p:attrName>
                                        </p:attrNameLst>
                                      </p:cBhvr>
                                      <p:to>
                                        <p:strVal val="visible"/>
                                      </p:to>
                                    </p:set>
                                    <p:anim calcmode="lin" valueType="num">
                                      <p:cBhvr>
                                        <p:cTn id="42" dur="2000" fill="hold"/>
                                        <p:tgtEl>
                                          <p:spTgt spid="602"/>
                                        </p:tgtEl>
                                        <p:attrNameLst>
                                          <p:attrName>ppt_w</p:attrName>
                                        </p:attrNameLst>
                                      </p:cBhvr>
                                      <p:tavLst>
                                        <p:tav tm="0">
                                          <p:val>
                                            <p:fltVal val="0"/>
                                          </p:val>
                                        </p:tav>
                                        <p:tav tm="100000">
                                          <p:val>
                                            <p:strVal val="#ppt_w"/>
                                          </p:val>
                                        </p:tav>
                                      </p:tavLst>
                                    </p:anim>
                                    <p:anim calcmode="lin" valueType="num">
                                      <p:cBhvr>
                                        <p:cTn id="43" dur="2000" fill="hold"/>
                                        <p:tgtEl>
                                          <p:spTgt spid="602"/>
                                        </p:tgtEl>
                                        <p:attrNameLst>
                                          <p:attrName>ppt_h</p:attrName>
                                        </p:attrNameLst>
                                      </p:cBhvr>
                                      <p:tavLst>
                                        <p:tav tm="0">
                                          <p:val>
                                            <p:fltVal val="0"/>
                                          </p:val>
                                        </p:tav>
                                        <p:tav tm="100000">
                                          <p:val>
                                            <p:strVal val="#ppt_h"/>
                                          </p:val>
                                        </p:tav>
                                      </p:tavLst>
                                    </p:anim>
                                    <p:animEffect transition="in" filter="fade">
                                      <p:cBhvr>
                                        <p:cTn id="44" dur="2000"/>
                                        <p:tgtEl>
                                          <p:spTgt spid="60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03"/>
                                        </p:tgtEl>
                                        <p:attrNameLst>
                                          <p:attrName>style.visibility</p:attrName>
                                        </p:attrNameLst>
                                      </p:cBhvr>
                                      <p:to>
                                        <p:strVal val="visible"/>
                                      </p:to>
                                    </p:set>
                                    <p:anim calcmode="lin" valueType="num">
                                      <p:cBhvr>
                                        <p:cTn id="47" dur="2000" fill="hold"/>
                                        <p:tgtEl>
                                          <p:spTgt spid="603"/>
                                        </p:tgtEl>
                                        <p:attrNameLst>
                                          <p:attrName>ppt_w</p:attrName>
                                        </p:attrNameLst>
                                      </p:cBhvr>
                                      <p:tavLst>
                                        <p:tav tm="0">
                                          <p:val>
                                            <p:fltVal val="0"/>
                                          </p:val>
                                        </p:tav>
                                        <p:tav tm="100000">
                                          <p:val>
                                            <p:strVal val="#ppt_w"/>
                                          </p:val>
                                        </p:tav>
                                      </p:tavLst>
                                    </p:anim>
                                    <p:anim calcmode="lin" valueType="num">
                                      <p:cBhvr>
                                        <p:cTn id="48" dur="2000" fill="hold"/>
                                        <p:tgtEl>
                                          <p:spTgt spid="603"/>
                                        </p:tgtEl>
                                        <p:attrNameLst>
                                          <p:attrName>ppt_h</p:attrName>
                                        </p:attrNameLst>
                                      </p:cBhvr>
                                      <p:tavLst>
                                        <p:tav tm="0">
                                          <p:val>
                                            <p:fltVal val="0"/>
                                          </p:val>
                                        </p:tav>
                                        <p:tav tm="100000">
                                          <p:val>
                                            <p:strVal val="#ppt_h"/>
                                          </p:val>
                                        </p:tav>
                                      </p:tavLst>
                                    </p:anim>
                                    <p:animEffect transition="in" filter="fade">
                                      <p:cBhvr>
                                        <p:cTn id="49" dur="2000"/>
                                        <p:tgtEl>
                                          <p:spTgt spid="60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604"/>
                                        </p:tgtEl>
                                        <p:attrNameLst>
                                          <p:attrName>style.visibility</p:attrName>
                                        </p:attrNameLst>
                                      </p:cBhvr>
                                      <p:to>
                                        <p:strVal val="visible"/>
                                      </p:to>
                                    </p:set>
                                    <p:anim calcmode="lin" valueType="num">
                                      <p:cBhvr>
                                        <p:cTn id="52" dur="2000" fill="hold"/>
                                        <p:tgtEl>
                                          <p:spTgt spid="604"/>
                                        </p:tgtEl>
                                        <p:attrNameLst>
                                          <p:attrName>ppt_w</p:attrName>
                                        </p:attrNameLst>
                                      </p:cBhvr>
                                      <p:tavLst>
                                        <p:tav tm="0">
                                          <p:val>
                                            <p:fltVal val="0"/>
                                          </p:val>
                                        </p:tav>
                                        <p:tav tm="100000">
                                          <p:val>
                                            <p:strVal val="#ppt_w"/>
                                          </p:val>
                                        </p:tav>
                                      </p:tavLst>
                                    </p:anim>
                                    <p:anim calcmode="lin" valueType="num">
                                      <p:cBhvr>
                                        <p:cTn id="53" dur="2000" fill="hold"/>
                                        <p:tgtEl>
                                          <p:spTgt spid="604"/>
                                        </p:tgtEl>
                                        <p:attrNameLst>
                                          <p:attrName>ppt_h</p:attrName>
                                        </p:attrNameLst>
                                      </p:cBhvr>
                                      <p:tavLst>
                                        <p:tav tm="0">
                                          <p:val>
                                            <p:fltVal val="0"/>
                                          </p:val>
                                        </p:tav>
                                        <p:tav tm="100000">
                                          <p:val>
                                            <p:strVal val="#ppt_h"/>
                                          </p:val>
                                        </p:tav>
                                      </p:tavLst>
                                    </p:anim>
                                    <p:animEffect transition="in" filter="fade">
                                      <p:cBhvr>
                                        <p:cTn id="54" dur="2000"/>
                                        <p:tgtEl>
                                          <p:spTgt spid="604"/>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620"/>
                                        </p:tgtEl>
                                        <p:attrNameLst>
                                          <p:attrName>style.visibility</p:attrName>
                                        </p:attrNameLst>
                                      </p:cBhvr>
                                      <p:to>
                                        <p:strVal val="visible"/>
                                      </p:to>
                                    </p:set>
                                    <p:anim calcmode="lin" valueType="num">
                                      <p:cBhvr>
                                        <p:cTn id="57" dur="2000" fill="hold"/>
                                        <p:tgtEl>
                                          <p:spTgt spid="620"/>
                                        </p:tgtEl>
                                        <p:attrNameLst>
                                          <p:attrName>ppt_w</p:attrName>
                                        </p:attrNameLst>
                                      </p:cBhvr>
                                      <p:tavLst>
                                        <p:tav tm="0">
                                          <p:val>
                                            <p:fltVal val="0"/>
                                          </p:val>
                                        </p:tav>
                                        <p:tav tm="100000">
                                          <p:val>
                                            <p:strVal val="#ppt_w"/>
                                          </p:val>
                                        </p:tav>
                                      </p:tavLst>
                                    </p:anim>
                                    <p:anim calcmode="lin" valueType="num">
                                      <p:cBhvr>
                                        <p:cTn id="58" dur="2000" fill="hold"/>
                                        <p:tgtEl>
                                          <p:spTgt spid="620"/>
                                        </p:tgtEl>
                                        <p:attrNameLst>
                                          <p:attrName>ppt_h</p:attrName>
                                        </p:attrNameLst>
                                      </p:cBhvr>
                                      <p:tavLst>
                                        <p:tav tm="0">
                                          <p:val>
                                            <p:fltVal val="0"/>
                                          </p:val>
                                        </p:tav>
                                        <p:tav tm="100000">
                                          <p:val>
                                            <p:strVal val="#ppt_h"/>
                                          </p:val>
                                        </p:tav>
                                      </p:tavLst>
                                    </p:anim>
                                    <p:animEffect transition="in" filter="fade">
                                      <p:cBhvr>
                                        <p:cTn id="59" dur="2000"/>
                                        <p:tgtEl>
                                          <p:spTgt spid="62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622"/>
                                        </p:tgtEl>
                                        <p:attrNameLst>
                                          <p:attrName>style.visibility</p:attrName>
                                        </p:attrNameLst>
                                      </p:cBhvr>
                                      <p:to>
                                        <p:strVal val="visible"/>
                                      </p:to>
                                    </p:set>
                                    <p:anim calcmode="lin" valueType="num">
                                      <p:cBhvr>
                                        <p:cTn id="62" dur="2000" fill="hold"/>
                                        <p:tgtEl>
                                          <p:spTgt spid="622"/>
                                        </p:tgtEl>
                                        <p:attrNameLst>
                                          <p:attrName>ppt_w</p:attrName>
                                        </p:attrNameLst>
                                      </p:cBhvr>
                                      <p:tavLst>
                                        <p:tav tm="0">
                                          <p:val>
                                            <p:fltVal val="0"/>
                                          </p:val>
                                        </p:tav>
                                        <p:tav tm="100000">
                                          <p:val>
                                            <p:strVal val="#ppt_w"/>
                                          </p:val>
                                        </p:tav>
                                      </p:tavLst>
                                    </p:anim>
                                    <p:anim calcmode="lin" valueType="num">
                                      <p:cBhvr>
                                        <p:cTn id="63" dur="2000" fill="hold"/>
                                        <p:tgtEl>
                                          <p:spTgt spid="622"/>
                                        </p:tgtEl>
                                        <p:attrNameLst>
                                          <p:attrName>ppt_h</p:attrName>
                                        </p:attrNameLst>
                                      </p:cBhvr>
                                      <p:tavLst>
                                        <p:tav tm="0">
                                          <p:val>
                                            <p:fltVal val="0"/>
                                          </p:val>
                                        </p:tav>
                                        <p:tav tm="100000">
                                          <p:val>
                                            <p:strVal val="#ppt_h"/>
                                          </p:val>
                                        </p:tav>
                                      </p:tavLst>
                                    </p:anim>
                                    <p:animEffect transition="in" filter="fade">
                                      <p:cBhvr>
                                        <p:cTn id="64" dur="2000"/>
                                        <p:tgtEl>
                                          <p:spTgt spid="62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624"/>
                                        </p:tgtEl>
                                        <p:attrNameLst>
                                          <p:attrName>style.visibility</p:attrName>
                                        </p:attrNameLst>
                                      </p:cBhvr>
                                      <p:to>
                                        <p:strVal val="visible"/>
                                      </p:to>
                                    </p:set>
                                    <p:anim calcmode="lin" valueType="num">
                                      <p:cBhvr>
                                        <p:cTn id="67" dur="2000" fill="hold"/>
                                        <p:tgtEl>
                                          <p:spTgt spid="624"/>
                                        </p:tgtEl>
                                        <p:attrNameLst>
                                          <p:attrName>ppt_w</p:attrName>
                                        </p:attrNameLst>
                                      </p:cBhvr>
                                      <p:tavLst>
                                        <p:tav tm="0">
                                          <p:val>
                                            <p:fltVal val="0"/>
                                          </p:val>
                                        </p:tav>
                                        <p:tav tm="100000">
                                          <p:val>
                                            <p:strVal val="#ppt_w"/>
                                          </p:val>
                                        </p:tav>
                                      </p:tavLst>
                                    </p:anim>
                                    <p:anim calcmode="lin" valueType="num">
                                      <p:cBhvr>
                                        <p:cTn id="68" dur="2000" fill="hold"/>
                                        <p:tgtEl>
                                          <p:spTgt spid="624"/>
                                        </p:tgtEl>
                                        <p:attrNameLst>
                                          <p:attrName>ppt_h</p:attrName>
                                        </p:attrNameLst>
                                      </p:cBhvr>
                                      <p:tavLst>
                                        <p:tav tm="0">
                                          <p:val>
                                            <p:fltVal val="0"/>
                                          </p:val>
                                        </p:tav>
                                        <p:tav tm="100000">
                                          <p:val>
                                            <p:strVal val="#ppt_h"/>
                                          </p:val>
                                        </p:tav>
                                      </p:tavLst>
                                    </p:anim>
                                    <p:animEffect transition="in" filter="fade">
                                      <p:cBhvr>
                                        <p:cTn id="69" dur="2000"/>
                                        <p:tgtEl>
                                          <p:spTgt spid="62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625"/>
                                        </p:tgtEl>
                                        <p:attrNameLst>
                                          <p:attrName>style.visibility</p:attrName>
                                        </p:attrNameLst>
                                      </p:cBhvr>
                                      <p:to>
                                        <p:strVal val="visible"/>
                                      </p:to>
                                    </p:set>
                                    <p:anim calcmode="lin" valueType="num">
                                      <p:cBhvr>
                                        <p:cTn id="72" dur="2000" fill="hold"/>
                                        <p:tgtEl>
                                          <p:spTgt spid="625"/>
                                        </p:tgtEl>
                                        <p:attrNameLst>
                                          <p:attrName>ppt_w</p:attrName>
                                        </p:attrNameLst>
                                      </p:cBhvr>
                                      <p:tavLst>
                                        <p:tav tm="0">
                                          <p:val>
                                            <p:fltVal val="0"/>
                                          </p:val>
                                        </p:tav>
                                        <p:tav tm="100000">
                                          <p:val>
                                            <p:strVal val="#ppt_w"/>
                                          </p:val>
                                        </p:tav>
                                      </p:tavLst>
                                    </p:anim>
                                    <p:anim calcmode="lin" valueType="num">
                                      <p:cBhvr>
                                        <p:cTn id="73" dur="2000" fill="hold"/>
                                        <p:tgtEl>
                                          <p:spTgt spid="625"/>
                                        </p:tgtEl>
                                        <p:attrNameLst>
                                          <p:attrName>ppt_h</p:attrName>
                                        </p:attrNameLst>
                                      </p:cBhvr>
                                      <p:tavLst>
                                        <p:tav tm="0">
                                          <p:val>
                                            <p:fltVal val="0"/>
                                          </p:val>
                                        </p:tav>
                                        <p:tav tm="100000">
                                          <p:val>
                                            <p:strVal val="#ppt_h"/>
                                          </p:val>
                                        </p:tav>
                                      </p:tavLst>
                                    </p:anim>
                                    <p:animEffect transition="in" filter="fade">
                                      <p:cBhvr>
                                        <p:cTn id="74" dur="2000"/>
                                        <p:tgtEl>
                                          <p:spTgt spid="625"/>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628"/>
                                        </p:tgtEl>
                                        <p:attrNameLst>
                                          <p:attrName>style.visibility</p:attrName>
                                        </p:attrNameLst>
                                      </p:cBhvr>
                                      <p:to>
                                        <p:strVal val="visible"/>
                                      </p:to>
                                    </p:set>
                                    <p:anim calcmode="lin" valueType="num">
                                      <p:cBhvr>
                                        <p:cTn id="77" dur="2000" fill="hold"/>
                                        <p:tgtEl>
                                          <p:spTgt spid="628"/>
                                        </p:tgtEl>
                                        <p:attrNameLst>
                                          <p:attrName>ppt_w</p:attrName>
                                        </p:attrNameLst>
                                      </p:cBhvr>
                                      <p:tavLst>
                                        <p:tav tm="0">
                                          <p:val>
                                            <p:fltVal val="0"/>
                                          </p:val>
                                        </p:tav>
                                        <p:tav tm="100000">
                                          <p:val>
                                            <p:strVal val="#ppt_w"/>
                                          </p:val>
                                        </p:tav>
                                      </p:tavLst>
                                    </p:anim>
                                    <p:anim calcmode="lin" valueType="num">
                                      <p:cBhvr>
                                        <p:cTn id="78" dur="2000" fill="hold"/>
                                        <p:tgtEl>
                                          <p:spTgt spid="628"/>
                                        </p:tgtEl>
                                        <p:attrNameLst>
                                          <p:attrName>ppt_h</p:attrName>
                                        </p:attrNameLst>
                                      </p:cBhvr>
                                      <p:tavLst>
                                        <p:tav tm="0">
                                          <p:val>
                                            <p:fltVal val="0"/>
                                          </p:val>
                                        </p:tav>
                                        <p:tav tm="100000">
                                          <p:val>
                                            <p:strVal val="#ppt_h"/>
                                          </p:val>
                                        </p:tav>
                                      </p:tavLst>
                                    </p:anim>
                                    <p:animEffect transition="in" filter="fade">
                                      <p:cBhvr>
                                        <p:cTn id="79" dur="2000"/>
                                        <p:tgtEl>
                                          <p:spTgt spid="628"/>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629"/>
                                        </p:tgtEl>
                                        <p:attrNameLst>
                                          <p:attrName>style.visibility</p:attrName>
                                        </p:attrNameLst>
                                      </p:cBhvr>
                                      <p:to>
                                        <p:strVal val="visible"/>
                                      </p:to>
                                    </p:set>
                                    <p:anim calcmode="lin" valueType="num">
                                      <p:cBhvr>
                                        <p:cTn id="82" dur="2000" fill="hold"/>
                                        <p:tgtEl>
                                          <p:spTgt spid="629"/>
                                        </p:tgtEl>
                                        <p:attrNameLst>
                                          <p:attrName>ppt_w</p:attrName>
                                        </p:attrNameLst>
                                      </p:cBhvr>
                                      <p:tavLst>
                                        <p:tav tm="0">
                                          <p:val>
                                            <p:fltVal val="0"/>
                                          </p:val>
                                        </p:tav>
                                        <p:tav tm="100000">
                                          <p:val>
                                            <p:strVal val="#ppt_w"/>
                                          </p:val>
                                        </p:tav>
                                      </p:tavLst>
                                    </p:anim>
                                    <p:anim calcmode="lin" valueType="num">
                                      <p:cBhvr>
                                        <p:cTn id="83" dur="2000" fill="hold"/>
                                        <p:tgtEl>
                                          <p:spTgt spid="629"/>
                                        </p:tgtEl>
                                        <p:attrNameLst>
                                          <p:attrName>ppt_h</p:attrName>
                                        </p:attrNameLst>
                                      </p:cBhvr>
                                      <p:tavLst>
                                        <p:tav tm="0">
                                          <p:val>
                                            <p:fltVal val="0"/>
                                          </p:val>
                                        </p:tav>
                                        <p:tav tm="100000">
                                          <p:val>
                                            <p:strVal val="#ppt_h"/>
                                          </p:val>
                                        </p:tav>
                                      </p:tavLst>
                                    </p:anim>
                                    <p:animEffect transition="in" filter="fade">
                                      <p:cBhvr>
                                        <p:cTn id="84" dur="2000"/>
                                        <p:tgtEl>
                                          <p:spTgt spid="629"/>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630"/>
                                        </p:tgtEl>
                                        <p:attrNameLst>
                                          <p:attrName>style.visibility</p:attrName>
                                        </p:attrNameLst>
                                      </p:cBhvr>
                                      <p:to>
                                        <p:strVal val="visible"/>
                                      </p:to>
                                    </p:set>
                                    <p:anim calcmode="lin" valueType="num">
                                      <p:cBhvr>
                                        <p:cTn id="87" dur="2000" fill="hold"/>
                                        <p:tgtEl>
                                          <p:spTgt spid="630"/>
                                        </p:tgtEl>
                                        <p:attrNameLst>
                                          <p:attrName>ppt_w</p:attrName>
                                        </p:attrNameLst>
                                      </p:cBhvr>
                                      <p:tavLst>
                                        <p:tav tm="0">
                                          <p:val>
                                            <p:fltVal val="0"/>
                                          </p:val>
                                        </p:tav>
                                        <p:tav tm="100000">
                                          <p:val>
                                            <p:strVal val="#ppt_w"/>
                                          </p:val>
                                        </p:tav>
                                      </p:tavLst>
                                    </p:anim>
                                    <p:anim calcmode="lin" valueType="num">
                                      <p:cBhvr>
                                        <p:cTn id="88" dur="2000" fill="hold"/>
                                        <p:tgtEl>
                                          <p:spTgt spid="630"/>
                                        </p:tgtEl>
                                        <p:attrNameLst>
                                          <p:attrName>ppt_h</p:attrName>
                                        </p:attrNameLst>
                                      </p:cBhvr>
                                      <p:tavLst>
                                        <p:tav tm="0">
                                          <p:val>
                                            <p:fltVal val="0"/>
                                          </p:val>
                                        </p:tav>
                                        <p:tav tm="100000">
                                          <p:val>
                                            <p:strVal val="#ppt_h"/>
                                          </p:val>
                                        </p:tav>
                                      </p:tavLst>
                                    </p:anim>
                                    <p:animEffect transition="in" filter="fade">
                                      <p:cBhvr>
                                        <p:cTn id="89" dur="2000"/>
                                        <p:tgtEl>
                                          <p:spTgt spid="630"/>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631"/>
                                        </p:tgtEl>
                                        <p:attrNameLst>
                                          <p:attrName>style.visibility</p:attrName>
                                        </p:attrNameLst>
                                      </p:cBhvr>
                                      <p:to>
                                        <p:strVal val="visible"/>
                                      </p:to>
                                    </p:set>
                                    <p:anim calcmode="lin" valueType="num">
                                      <p:cBhvr>
                                        <p:cTn id="92" dur="2000" fill="hold"/>
                                        <p:tgtEl>
                                          <p:spTgt spid="631"/>
                                        </p:tgtEl>
                                        <p:attrNameLst>
                                          <p:attrName>ppt_w</p:attrName>
                                        </p:attrNameLst>
                                      </p:cBhvr>
                                      <p:tavLst>
                                        <p:tav tm="0">
                                          <p:val>
                                            <p:fltVal val="0"/>
                                          </p:val>
                                        </p:tav>
                                        <p:tav tm="100000">
                                          <p:val>
                                            <p:strVal val="#ppt_w"/>
                                          </p:val>
                                        </p:tav>
                                      </p:tavLst>
                                    </p:anim>
                                    <p:anim calcmode="lin" valueType="num">
                                      <p:cBhvr>
                                        <p:cTn id="93" dur="2000" fill="hold"/>
                                        <p:tgtEl>
                                          <p:spTgt spid="631"/>
                                        </p:tgtEl>
                                        <p:attrNameLst>
                                          <p:attrName>ppt_h</p:attrName>
                                        </p:attrNameLst>
                                      </p:cBhvr>
                                      <p:tavLst>
                                        <p:tav tm="0">
                                          <p:val>
                                            <p:fltVal val="0"/>
                                          </p:val>
                                        </p:tav>
                                        <p:tav tm="100000">
                                          <p:val>
                                            <p:strVal val="#ppt_h"/>
                                          </p:val>
                                        </p:tav>
                                      </p:tavLst>
                                    </p:anim>
                                    <p:animEffect transition="in" filter="fade">
                                      <p:cBhvr>
                                        <p:cTn id="94" dur="2000"/>
                                        <p:tgtEl>
                                          <p:spTgt spid="631"/>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633"/>
                                        </p:tgtEl>
                                        <p:attrNameLst>
                                          <p:attrName>style.visibility</p:attrName>
                                        </p:attrNameLst>
                                      </p:cBhvr>
                                      <p:to>
                                        <p:strVal val="visible"/>
                                      </p:to>
                                    </p:set>
                                    <p:anim calcmode="lin" valueType="num">
                                      <p:cBhvr>
                                        <p:cTn id="97" dur="2000" fill="hold"/>
                                        <p:tgtEl>
                                          <p:spTgt spid="633"/>
                                        </p:tgtEl>
                                        <p:attrNameLst>
                                          <p:attrName>ppt_w</p:attrName>
                                        </p:attrNameLst>
                                      </p:cBhvr>
                                      <p:tavLst>
                                        <p:tav tm="0">
                                          <p:val>
                                            <p:fltVal val="0"/>
                                          </p:val>
                                        </p:tav>
                                        <p:tav tm="100000">
                                          <p:val>
                                            <p:strVal val="#ppt_w"/>
                                          </p:val>
                                        </p:tav>
                                      </p:tavLst>
                                    </p:anim>
                                    <p:anim calcmode="lin" valueType="num">
                                      <p:cBhvr>
                                        <p:cTn id="98" dur="2000" fill="hold"/>
                                        <p:tgtEl>
                                          <p:spTgt spid="633"/>
                                        </p:tgtEl>
                                        <p:attrNameLst>
                                          <p:attrName>ppt_h</p:attrName>
                                        </p:attrNameLst>
                                      </p:cBhvr>
                                      <p:tavLst>
                                        <p:tav tm="0">
                                          <p:val>
                                            <p:fltVal val="0"/>
                                          </p:val>
                                        </p:tav>
                                        <p:tav tm="100000">
                                          <p:val>
                                            <p:strVal val="#ppt_h"/>
                                          </p:val>
                                        </p:tav>
                                      </p:tavLst>
                                    </p:anim>
                                    <p:animEffect transition="in" filter="fade">
                                      <p:cBhvr>
                                        <p:cTn id="99" dur="2000"/>
                                        <p:tgtEl>
                                          <p:spTgt spid="633"/>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635"/>
                                        </p:tgtEl>
                                        <p:attrNameLst>
                                          <p:attrName>style.visibility</p:attrName>
                                        </p:attrNameLst>
                                      </p:cBhvr>
                                      <p:to>
                                        <p:strVal val="visible"/>
                                      </p:to>
                                    </p:set>
                                    <p:anim calcmode="lin" valueType="num">
                                      <p:cBhvr>
                                        <p:cTn id="102" dur="2000" fill="hold"/>
                                        <p:tgtEl>
                                          <p:spTgt spid="635"/>
                                        </p:tgtEl>
                                        <p:attrNameLst>
                                          <p:attrName>ppt_w</p:attrName>
                                        </p:attrNameLst>
                                      </p:cBhvr>
                                      <p:tavLst>
                                        <p:tav tm="0">
                                          <p:val>
                                            <p:fltVal val="0"/>
                                          </p:val>
                                        </p:tav>
                                        <p:tav tm="100000">
                                          <p:val>
                                            <p:strVal val="#ppt_w"/>
                                          </p:val>
                                        </p:tav>
                                      </p:tavLst>
                                    </p:anim>
                                    <p:anim calcmode="lin" valueType="num">
                                      <p:cBhvr>
                                        <p:cTn id="103" dur="2000" fill="hold"/>
                                        <p:tgtEl>
                                          <p:spTgt spid="635"/>
                                        </p:tgtEl>
                                        <p:attrNameLst>
                                          <p:attrName>ppt_h</p:attrName>
                                        </p:attrNameLst>
                                      </p:cBhvr>
                                      <p:tavLst>
                                        <p:tav tm="0">
                                          <p:val>
                                            <p:fltVal val="0"/>
                                          </p:val>
                                        </p:tav>
                                        <p:tav tm="100000">
                                          <p:val>
                                            <p:strVal val="#ppt_h"/>
                                          </p:val>
                                        </p:tav>
                                      </p:tavLst>
                                    </p:anim>
                                    <p:animEffect transition="in" filter="fade">
                                      <p:cBhvr>
                                        <p:cTn id="104" dur="2000"/>
                                        <p:tgtEl>
                                          <p:spTgt spid="635"/>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636"/>
                                        </p:tgtEl>
                                        <p:attrNameLst>
                                          <p:attrName>style.visibility</p:attrName>
                                        </p:attrNameLst>
                                      </p:cBhvr>
                                      <p:to>
                                        <p:strVal val="visible"/>
                                      </p:to>
                                    </p:set>
                                    <p:anim calcmode="lin" valueType="num">
                                      <p:cBhvr>
                                        <p:cTn id="107" dur="2000" fill="hold"/>
                                        <p:tgtEl>
                                          <p:spTgt spid="636"/>
                                        </p:tgtEl>
                                        <p:attrNameLst>
                                          <p:attrName>ppt_w</p:attrName>
                                        </p:attrNameLst>
                                      </p:cBhvr>
                                      <p:tavLst>
                                        <p:tav tm="0">
                                          <p:val>
                                            <p:fltVal val="0"/>
                                          </p:val>
                                        </p:tav>
                                        <p:tav tm="100000">
                                          <p:val>
                                            <p:strVal val="#ppt_w"/>
                                          </p:val>
                                        </p:tav>
                                      </p:tavLst>
                                    </p:anim>
                                    <p:anim calcmode="lin" valueType="num">
                                      <p:cBhvr>
                                        <p:cTn id="108" dur="2000" fill="hold"/>
                                        <p:tgtEl>
                                          <p:spTgt spid="636"/>
                                        </p:tgtEl>
                                        <p:attrNameLst>
                                          <p:attrName>ppt_h</p:attrName>
                                        </p:attrNameLst>
                                      </p:cBhvr>
                                      <p:tavLst>
                                        <p:tav tm="0">
                                          <p:val>
                                            <p:fltVal val="0"/>
                                          </p:val>
                                        </p:tav>
                                        <p:tav tm="100000">
                                          <p:val>
                                            <p:strVal val="#ppt_h"/>
                                          </p:val>
                                        </p:tav>
                                      </p:tavLst>
                                    </p:anim>
                                    <p:animEffect transition="in" filter="fade">
                                      <p:cBhvr>
                                        <p:cTn id="109" dur="2000"/>
                                        <p:tgtEl>
                                          <p:spTgt spid="636"/>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637"/>
                                        </p:tgtEl>
                                        <p:attrNameLst>
                                          <p:attrName>style.visibility</p:attrName>
                                        </p:attrNameLst>
                                      </p:cBhvr>
                                      <p:to>
                                        <p:strVal val="visible"/>
                                      </p:to>
                                    </p:set>
                                    <p:anim calcmode="lin" valueType="num">
                                      <p:cBhvr>
                                        <p:cTn id="112" dur="2000" fill="hold"/>
                                        <p:tgtEl>
                                          <p:spTgt spid="637"/>
                                        </p:tgtEl>
                                        <p:attrNameLst>
                                          <p:attrName>ppt_w</p:attrName>
                                        </p:attrNameLst>
                                      </p:cBhvr>
                                      <p:tavLst>
                                        <p:tav tm="0">
                                          <p:val>
                                            <p:fltVal val="0"/>
                                          </p:val>
                                        </p:tav>
                                        <p:tav tm="100000">
                                          <p:val>
                                            <p:strVal val="#ppt_w"/>
                                          </p:val>
                                        </p:tav>
                                      </p:tavLst>
                                    </p:anim>
                                    <p:anim calcmode="lin" valueType="num">
                                      <p:cBhvr>
                                        <p:cTn id="113" dur="2000" fill="hold"/>
                                        <p:tgtEl>
                                          <p:spTgt spid="637"/>
                                        </p:tgtEl>
                                        <p:attrNameLst>
                                          <p:attrName>ppt_h</p:attrName>
                                        </p:attrNameLst>
                                      </p:cBhvr>
                                      <p:tavLst>
                                        <p:tav tm="0">
                                          <p:val>
                                            <p:fltVal val="0"/>
                                          </p:val>
                                        </p:tav>
                                        <p:tav tm="100000">
                                          <p:val>
                                            <p:strVal val="#ppt_h"/>
                                          </p:val>
                                        </p:tav>
                                      </p:tavLst>
                                    </p:anim>
                                    <p:animEffect transition="in" filter="fade">
                                      <p:cBhvr>
                                        <p:cTn id="114" dur="2000"/>
                                        <p:tgtEl>
                                          <p:spTgt spid="637"/>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639"/>
                                        </p:tgtEl>
                                        <p:attrNameLst>
                                          <p:attrName>style.visibility</p:attrName>
                                        </p:attrNameLst>
                                      </p:cBhvr>
                                      <p:to>
                                        <p:strVal val="visible"/>
                                      </p:to>
                                    </p:set>
                                    <p:anim calcmode="lin" valueType="num">
                                      <p:cBhvr>
                                        <p:cTn id="117" dur="2000" fill="hold"/>
                                        <p:tgtEl>
                                          <p:spTgt spid="639"/>
                                        </p:tgtEl>
                                        <p:attrNameLst>
                                          <p:attrName>ppt_w</p:attrName>
                                        </p:attrNameLst>
                                      </p:cBhvr>
                                      <p:tavLst>
                                        <p:tav tm="0">
                                          <p:val>
                                            <p:fltVal val="0"/>
                                          </p:val>
                                        </p:tav>
                                        <p:tav tm="100000">
                                          <p:val>
                                            <p:strVal val="#ppt_w"/>
                                          </p:val>
                                        </p:tav>
                                      </p:tavLst>
                                    </p:anim>
                                    <p:anim calcmode="lin" valueType="num">
                                      <p:cBhvr>
                                        <p:cTn id="118" dur="2000" fill="hold"/>
                                        <p:tgtEl>
                                          <p:spTgt spid="639"/>
                                        </p:tgtEl>
                                        <p:attrNameLst>
                                          <p:attrName>ppt_h</p:attrName>
                                        </p:attrNameLst>
                                      </p:cBhvr>
                                      <p:tavLst>
                                        <p:tav tm="0">
                                          <p:val>
                                            <p:fltVal val="0"/>
                                          </p:val>
                                        </p:tav>
                                        <p:tav tm="100000">
                                          <p:val>
                                            <p:strVal val="#ppt_h"/>
                                          </p:val>
                                        </p:tav>
                                      </p:tavLst>
                                    </p:anim>
                                    <p:animEffect transition="in" filter="fade">
                                      <p:cBhvr>
                                        <p:cTn id="119" dur="2000"/>
                                        <p:tgtEl>
                                          <p:spTgt spid="639"/>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643"/>
                                        </p:tgtEl>
                                        <p:attrNameLst>
                                          <p:attrName>style.visibility</p:attrName>
                                        </p:attrNameLst>
                                      </p:cBhvr>
                                      <p:to>
                                        <p:strVal val="visible"/>
                                      </p:to>
                                    </p:set>
                                    <p:anim calcmode="lin" valueType="num">
                                      <p:cBhvr>
                                        <p:cTn id="122" dur="2000" fill="hold"/>
                                        <p:tgtEl>
                                          <p:spTgt spid="643"/>
                                        </p:tgtEl>
                                        <p:attrNameLst>
                                          <p:attrName>ppt_w</p:attrName>
                                        </p:attrNameLst>
                                      </p:cBhvr>
                                      <p:tavLst>
                                        <p:tav tm="0">
                                          <p:val>
                                            <p:fltVal val="0"/>
                                          </p:val>
                                        </p:tav>
                                        <p:tav tm="100000">
                                          <p:val>
                                            <p:strVal val="#ppt_w"/>
                                          </p:val>
                                        </p:tav>
                                      </p:tavLst>
                                    </p:anim>
                                    <p:anim calcmode="lin" valueType="num">
                                      <p:cBhvr>
                                        <p:cTn id="123" dur="2000" fill="hold"/>
                                        <p:tgtEl>
                                          <p:spTgt spid="643"/>
                                        </p:tgtEl>
                                        <p:attrNameLst>
                                          <p:attrName>ppt_h</p:attrName>
                                        </p:attrNameLst>
                                      </p:cBhvr>
                                      <p:tavLst>
                                        <p:tav tm="0">
                                          <p:val>
                                            <p:fltVal val="0"/>
                                          </p:val>
                                        </p:tav>
                                        <p:tav tm="100000">
                                          <p:val>
                                            <p:strVal val="#ppt_h"/>
                                          </p:val>
                                        </p:tav>
                                      </p:tavLst>
                                    </p:anim>
                                    <p:animEffect transition="in" filter="fade">
                                      <p:cBhvr>
                                        <p:cTn id="124" dur="2000"/>
                                        <p:tgtEl>
                                          <p:spTgt spid="643"/>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644"/>
                                        </p:tgtEl>
                                        <p:attrNameLst>
                                          <p:attrName>style.visibility</p:attrName>
                                        </p:attrNameLst>
                                      </p:cBhvr>
                                      <p:to>
                                        <p:strVal val="visible"/>
                                      </p:to>
                                    </p:set>
                                    <p:anim calcmode="lin" valueType="num">
                                      <p:cBhvr>
                                        <p:cTn id="127" dur="2000" fill="hold"/>
                                        <p:tgtEl>
                                          <p:spTgt spid="644"/>
                                        </p:tgtEl>
                                        <p:attrNameLst>
                                          <p:attrName>ppt_w</p:attrName>
                                        </p:attrNameLst>
                                      </p:cBhvr>
                                      <p:tavLst>
                                        <p:tav tm="0">
                                          <p:val>
                                            <p:fltVal val="0"/>
                                          </p:val>
                                        </p:tav>
                                        <p:tav tm="100000">
                                          <p:val>
                                            <p:strVal val="#ppt_w"/>
                                          </p:val>
                                        </p:tav>
                                      </p:tavLst>
                                    </p:anim>
                                    <p:anim calcmode="lin" valueType="num">
                                      <p:cBhvr>
                                        <p:cTn id="128" dur="2000" fill="hold"/>
                                        <p:tgtEl>
                                          <p:spTgt spid="644"/>
                                        </p:tgtEl>
                                        <p:attrNameLst>
                                          <p:attrName>ppt_h</p:attrName>
                                        </p:attrNameLst>
                                      </p:cBhvr>
                                      <p:tavLst>
                                        <p:tav tm="0">
                                          <p:val>
                                            <p:fltVal val="0"/>
                                          </p:val>
                                        </p:tav>
                                        <p:tav tm="100000">
                                          <p:val>
                                            <p:strVal val="#ppt_h"/>
                                          </p:val>
                                        </p:tav>
                                      </p:tavLst>
                                    </p:anim>
                                    <p:animEffect transition="in" filter="fade">
                                      <p:cBhvr>
                                        <p:cTn id="129" dur="2000"/>
                                        <p:tgtEl>
                                          <p:spTgt spid="644"/>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645"/>
                                        </p:tgtEl>
                                        <p:attrNameLst>
                                          <p:attrName>style.visibility</p:attrName>
                                        </p:attrNameLst>
                                      </p:cBhvr>
                                      <p:to>
                                        <p:strVal val="visible"/>
                                      </p:to>
                                    </p:set>
                                    <p:anim calcmode="lin" valueType="num">
                                      <p:cBhvr>
                                        <p:cTn id="132" dur="2000" fill="hold"/>
                                        <p:tgtEl>
                                          <p:spTgt spid="645"/>
                                        </p:tgtEl>
                                        <p:attrNameLst>
                                          <p:attrName>ppt_w</p:attrName>
                                        </p:attrNameLst>
                                      </p:cBhvr>
                                      <p:tavLst>
                                        <p:tav tm="0">
                                          <p:val>
                                            <p:fltVal val="0"/>
                                          </p:val>
                                        </p:tav>
                                        <p:tav tm="100000">
                                          <p:val>
                                            <p:strVal val="#ppt_w"/>
                                          </p:val>
                                        </p:tav>
                                      </p:tavLst>
                                    </p:anim>
                                    <p:anim calcmode="lin" valueType="num">
                                      <p:cBhvr>
                                        <p:cTn id="133" dur="2000" fill="hold"/>
                                        <p:tgtEl>
                                          <p:spTgt spid="645"/>
                                        </p:tgtEl>
                                        <p:attrNameLst>
                                          <p:attrName>ppt_h</p:attrName>
                                        </p:attrNameLst>
                                      </p:cBhvr>
                                      <p:tavLst>
                                        <p:tav tm="0">
                                          <p:val>
                                            <p:fltVal val="0"/>
                                          </p:val>
                                        </p:tav>
                                        <p:tav tm="100000">
                                          <p:val>
                                            <p:strVal val="#ppt_h"/>
                                          </p:val>
                                        </p:tav>
                                      </p:tavLst>
                                    </p:anim>
                                    <p:animEffect transition="in" filter="fade">
                                      <p:cBhvr>
                                        <p:cTn id="134" dur="2000"/>
                                        <p:tgtEl>
                                          <p:spTgt spid="645"/>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646"/>
                                        </p:tgtEl>
                                        <p:attrNameLst>
                                          <p:attrName>style.visibility</p:attrName>
                                        </p:attrNameLst>
                                      </p:cBhvr>
                                      <p:to>
                                        <p:strVal val="visible"/>
                                      </p:to>
                                    </p:set>
                                    <p:anim calcmode="lin" valueType="num">
                                      <p:cBhvr>
                                        <p:cTn id="137" dur="2000" fill="hold"/>
                                        <p:tgtEl>
                                          <p:spTgt spid="646"/>
                                        </p:tgtEl>
                                        <p:attrNameLst>
                                          <p:attrName>ppt_w</p:attrName>
                                        </p:attrNameLst>
                                      </p:cBhvr>
                                      <p:tavLst>
                                        <p:tav tm="0">
                                          <p:val>
                                            <p:fltVal val="0"/>
                                          </p:val>
                                        </p:tav>
                                        <p:tav tm="100000">
                                          <p:val>
                                            <p:strVal val="#ppt_w"/>
                                          </p:val>
                                        </p:tav>
                                      </p:tavLst>
                                    </p:anim>
                                    <p:anim calcmode="lin" valueType="num">
                                      <p:cBhvr>
                                        <p:cTn id="138" dur="2000" fill="hold"/>
                                        <p:tgtEl>
                                          <p:spTgt spid="646"/>
                                        </p:tgtEl>
                                        <p:attrNameLst>
                                          <p:attrName>ppt_h</p:attrName>
                                        </p:attrNameLst>
                                      </p:cBhvr>
                                      <p:tavLst>
                                        <p:tav tm="0">
                                          <p:val>
                                            <p:fltVal val="0"/>
                                          </p:val>
                                        </p:tav>
                                        <p:tav tm="100000">
                                          <p:val>
                                            <p:strVal val="#ppt_h"/>
                                          </p:val>
                                        </p:tav>
                                      </p:tavLst>
                                    </p:anim>
                                    <p:animEffect transition="in" filter="fade">
                                      <p:cBhvr>
                                        <p:cTn id="139" dur="2000"/>
                                        <p:tgtEl>
                                          <p:spTgt spid="646"/>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648"/>
                                        </p:tgtEl>
                                        <p:attrNameLst>
                                          <p:attrName>style.visibility</p:attrName>
                                        </p:attrNameLst>
                                      </p:cBhvr>
                                      <p:to>
                                        <p:strVal val="visible"/>
                                      </p:to>
                                    </p:set>
                                    <p:anim calcmode="lin" valueType="num">
                                      <p:cBhvr>
                                        <p:cTn id="142" dur="2000" fill="hold"/>
                                        <p:tgtEl>
                                          <p:spTgt spid="648"/>
                                        </p:tgtEl>
                                        <p:attrNameLst>
                                          <p:attrName>ppt_w</p:attrName>
                                        </p:attrNameLst>
                                      </p:cBhvr>
                                      <p:tavLst>
                                        <p:tav tm="0">
                                          <p:val>
                                            <p:fltVal val="0"/>
                                          </p:val>
                                        </p:tav>
                                        <p:tav tm="100000">
                                          <p:val>
                                            <p:strVal val="#ppt_w"/>
                                          </p:val>
                                        </p:tav>
                                      </p:tavLst>
                                    </p:anim>
                                    <p:anim calcmode="lin" valueType="num">
                                      <p:cBhvr>
                                        <p:cTn id="143" dur="2000" fill="hold"/>
                                        <p:tgtEl>
                                          <p:spTgt spid="648"/>
                                        </p:tgtEl>
                                        <p:attrNameLst>
                                          <p:attrName>ppt_h</p:attrName>
                                        </p:attrNameLst>
                                      </p:cBhvr>
                                      <p:tavLst>
                                        <p:tav tm="0">
                                          <p:val>
                                            <p:fltVal val="0"/>
                                          </p:val>
                                        </p:tav>
                                        <p:tav tm="100000">
                                          <p:val>
                                            <p:strVal val="#ppt_h"/>
                                          </p:val>
                                        </p:tav>
                                      </p:tavLst>
                                    </p:anim>
                                    <p:animEffect transition="in" filter="fade">
                                      <p:cBhvr>
                                        <p:cTn id="144" dur="2000"/>
                                        <p:tgtEl>
                                          <p:spTgt spid="648"/>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650"/>
                                        </p:tgtEl>
                                        <p:attrNameLst>
                                          <p:attrName>style.visibility</p:attrName>
                                        </p:attrNameLst>
                                      </p:cBhvr>
                                      <p:to>
                                        <p:strVal val="visible"/>
                                      </p:to>
                                    </p:set>
                                    <p:anim calcmode="lin" valueType="num">
                                      <p:cBhvr>
                                        <p:cTn id="147" dur="2000" fill="hold"/>
                                        <p:tgtEl>
                                          <p:spTgt spid="650"/>
                                        </p:tgtEl>
                                        <p:attrNameLst>
                                          <p:attrName>ppt_w</p:attrName>
                                        </p:attrNameLst>
                                      </p:cBhvr>
                                      <p:tavLst>
                                        <p:tav tm="0">
                                          <p:val>
                                            <p:fltVal val="0"/>
                                          </p:val>
                                        </p:tav>
                                        <p:tav tm="100000">
                                          <p:val>
                                            <p:strVal val="#ppt_w"/>
                                          </p:val>
                                        </p:tav>
                                      </p:tavLst>
                                    </p:anim>
                                    <p:anim calcmode="lin" valueType="num">
                                      <p:cBhvr>
                                        <p:cTn id="148" dur="2000" fill="hold"/>
                                        <p:tgtEl>
                                          <p:spTgt spid="650"/>
                                        </p:tgtEl>
                                        <p:attrNameLst>
                                          <p:attrName>ppt_h</p:attrName>
                                        </p:attrNameLst>
                                      </p:cBhvr>
                                      <p:tavLst>
                                        <p:tav tm="0">
                                          <p:val>
                                            <p:fltVal val="0"/>
                                          </p:val>
                                        </p:tav>
                                        <p:tav tm="100000">
                                          <p:val>
                                            <p:strVal val="#ppt_h"/>
                                          </p:val>
                                        </p:tav>
                                      </p:tavLst>
                                    </p:anim>
                                    <p:animEffect transition="in" filter="fade">
                                      <p:cBhvr>
                                        <p:cTn id="149" dur="2000"/>
                                        <p:tgtEl>
                                          <p:spTgt spid="650"/>
                                        </p:tgtEl>
                                      </p:cBhvr>
                                    </p:animEffect>
                                  </p:childTnLst>
                                </p:cTn>
                              </p:par>
                              <p:par>
                                <p:cTn id="150" presetID="53" presetClass="entr" presetSubtype="16" fill="hold" grpId="0" nodeType="withEffect">
                                  <p:stCondLst>
                                    <p:cond delay="0"/>
                                  </p:stCondLst>
                                  <p:childTnLst>
                                    <p:set>
                                      <p:cBhvr>
                                        <p:cTn id="151" dur="1" fill="hold">
                                          <p:stCondLst>
                                            <p:cond delay="0"/>
                                          </p:stCondLst>
                                        </p:cTn>
                                        <p:tgtEl>
                                          <p:spTgt spid="651"/>
                                        </p:tgtEl>
                                        <p:attrNameLst>
                                          <p:attrName>style.visibility</p:attrName>
                                        </p:attrNameLst>
                                      </p:cBhvr>
                                      <p:to>
                                        <p:strVal val="visible"/>
                                      </p:to>
                                    </p:set>
                                    <p:anim calcmode="lin" valueType="num">
                                      <p:cBhvr>
                                        <p:cTn id="152" dur="2000" fill="hold"/>
                                        <p:tgtEl>
                                          <p:spTgt spid="651"/>
                                        </p:tgtEl>
                                        <p:attrNameLst>
                                          <p:attrName>ppt_w</p:attrName>
                                        </p:attrNameLst>
                                      </p:cBhvr>
                                      <p:tavLst>
                                        <p:tav tm="0">
                                          <p:val>
                                            <p:fltVal val="0"/>
                                          </p:val>
                                        </p:tav>
                                        <p:tav tm="100000">
                                          <p:val>
                                            <p:strVal val="#ppt_w"/>
                                          </p:val>
                                        </p:tav>
                                      </p:tavLst>
                                    </p:anim>
                                    <p:anim calcmode="lin" valueType="num">
                                      <p:cBhvr>
                                        <p:cTn id="153" dur="2000" fill="hold"/>
                                        <p:tgtEl>
                                          <p:spTgt spid="651"/>
                                        </p:tgtEl>
                                        <p:attrNameLst>
                                          <p:attrName>ppt_h</p:attrName>
                                        </p:attrNameLst>
                                      </p:cBhvr>
                                      <p:tavLst>
                                        <p:tav tm="0">
                                          <p:val>
                                            <p:fltVal val="0"/>
                                          </p:val>
                                        </p:tav>
                                        <p:tav tm="100000">
                                          <p:val>
                                            <p:strVal val="#ppt_h"/>
                                          </p:val>
                                        </p:tav>
                                      </p:tavLst>
                                    </p:anim>
                                    <p:animEffect transition="in" filter="fade">
                                      <p:cBhvr>
                                        <p:cTn id="154" dur="2000"/>
                                        <p:tgtEl>
                                          <p:spTgt spid="651"/>
                                        </p:tgtEl>
                                      </p:cBhvr>
                                    </p:animEffect>
                                  </p:childTnLst>
                                </p:cTn>
                              </p:par>
                              <p:par>
                                <p:cTn id="155" presetID="53" presetClass="entr" presetSubtype="16" fill="hold" grpId="0" nodeType="withEffect">
                                  <p:stCondLst>
                                    <p:cond delay="0"/>
                                  </p:stCondLst>
                                  <p:childTnLst>
                                    <p:set>
                                      <p:cBhvr>
                                        <p:cTn id="156" dur="1" fill="hold">
                                          <p:stCondLst>
                                            <p:cond delay="0"/>
                                          </p:stCondLst>
                                        </p:cTn>
                                        <p:tgtEl>
                                          <p:spTgt spid="654"/>
                                        </p:tgtEl>
                                        <p:attrNameLst>
                                          <p:attrName>style.visibility</p:attrName>
                                        </p:attrNameLst>
                                      </p:cBhvr>
                                      <p:to>
                                        <p:strVal val="visible"/>
                                      </p:to>
                                    </p:set>
                                    <p:anim calcmode="lin" valueType="num">
                                      <p:cBhvr>
                                        <p:cTn id="157" dur="2000" fill="hold"/>
                                        <p:tgtEl>
                                          <p:spTgt spid="654"/>
                                        </p:tgtEl>
                                        <p:attrNameLst>
                                          <p:attrName>ppt_w</p:attrName>
                                        </p:attrNameLst>
                                      </p:cBhvr>
                                      <p:tavLst>
                                        <p:tav tm="0">
                                          <p:val>
                                            <p:fltVal val="0"/>
                                          </p:val>
                                        </p:tav>
                                        <p:tav tm="100000">
                                          <p:val>
                                            <p:strVal val="#ppt_w"/>
                                          </p:val>
                                        </p:tav>
                                      </p:tavLst>
                                    </p:anim>
                                    <p:anim calcmode="lin" valueType="num">
                                      <p:cBhvr>
                                        <p:cTn id="158" dur="2000" fill="hold"/>
                                        <p:tgtEl>
                                          <p:spTgt spid="654"/>
                                        </p:tgtEl>
                                        <p:attrNameLst>
                                          <p:attrName>ppt_h</p:attrName>
                                        </p:attrNameLst>
                                      </p:cBhvr>
                                      <p:tavLst>
                                        <p:tav tm="0">
                                          <p:val>
                                            <p:fltVal val="0"/>
                                          </p:val>
                                        </p:tav>
                                        <p:tav tm="100000">
                                          <p:val>
                                            <p:strVal val="#ppt_h"/>
                                          </p:val>
                                        </p:tav>
                                      </p:tavLst>
                                    </p:anim>
                                    <p:animEffect transition="in" filter="fade">
                                      <p:cBhvr>
                                        <p:cTn id="159" dur="2000"/>
                                        <p:tgtEl>
                                          <p:spTgt spid="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 grpId="0" animBg="1"/>
      <p:bldP spid="592" grpId="0" animBg="1"/>
      <p:bldP spid="594" grpId="0" animBg="1"/>
      <p:bldP spid="595" grpId="0" animBg="1"/>
      <p:bldP spid="596" grpId="0" animBg="1"/>
      <p:bldP spid="598" grpId="0" animBg="1"/>
      <p:bldP spid="602" grpId="0" animBg="1"/>
      <p:bldP spid="603" grpId="0" animBg="1"/>
      <p:bldP spid="604" grpId="0" animBg="1"/>
      <p:bldP spid="620" grpId="0" animBg="1"/>
      <p:bldP spid="622" grpId="0" animBg="1"/>
      <p:bldP spid="624" grpId="0" animBg="1"/>
      <p:bldP spid="625" grpId="0" animBg="1"/>
      <p:bldP spid="628" grpId="0" animBg="1"/>
      <p:bldP spid="629" grpId="0" animBg="1"/>
      <p:bldP spid="630" grpId="0" animBg="1"/>
      <p:bldP spid="631" grpId="0" animBg="1"/>
      <p:bldP spid="633" grpId="0" animBg="1"/>
      <p:bldP spid="635" grpId="0" animBg="1"/>
      <p:bldP spid="636" grpId="0" animBg="1"/>
      <p:bldP spid="637" grpId="0" animBg="1"/>
      <p:bldP spid="639" grpId="0" animBg="1"/>
      <p:bldP spid="643" grpId="0" animBg="1"/>
      <p:bldP spid="644" grpId="0" animBg="1"/>
      <p:bldP spid="645" grpId="0" animBg="1"/>
      <p:bldP spid="646" grpId="0" animBg="1"/>
      <p:bldP spid="648" grpId="0" animBg="1"/>
      <p:bldP spid="650" grpId="0" animBg="1"/>
      <p:bldP spid="651" grpId="0" animBg="1"/>
      <p:bldP spid="65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245256" y="2484594"/>
            <a:ext cx="1431144" cy="51984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91295" fontAlgn="base">
              <a:spcBef>
                <a:spcPct val="0"/>
              </a:spcBef>
              <a:spcAft>
                <a:spcPts val="293"/>
              </a:spcAft>
              <a:defRPr/>
            </a:pPr>
            <a:r>
              <a:rPr lang="en-US" kern="0" dirty="0">
                <a:solidFill>
                  <a:schemeClr val="tx1"/>
                </a:solidFill>
                <a:latin typeface="CiscoSansTT ExtraLight" charset="0"/>
                <a:ea typeface="CiscoSansTT ExtraLight" charset="0"/>
                <a:cs typeface="CiscoSansTT ExtraLight" charset="0"/>
              </a:rPr>
              <a:t>Cisco </a:t>
            </a:r>
            <a:r>
              <a:rPr lang="en-US" kern="0" dirty="0" err="1">
                <a:solidFill>
                  <a:schemeClr val="tx1"/>
                </a:solidFill>
                <a:latin typeface="CiscoSansTT ExtraLight" charset="0"/>
                <a:ea typeface="CiscoSansTT ExtraLight" charset="0"/>
                <a:cs typeface="CiscoSansTT ExtraLight" charset="0"/>
              </a:rPr>
              <a:t>Talos</a:t>
            </a:r>
            <a:r>
              <a:rPr lang="en-US" kern="0" dirty="0">
                <a:solidFill>
                  <a:schemeClr val="tx1"/>
                </a:solidFill>
                <a:latin typeface="CiscoSansTT ExtraLight" charset="0"/>
                <a:ea typeface="CiscoSansTT ExtraLight" charset="0"/>
                <a:cs typeface="CiscoSansTT ExtraLight" charset="0"/>
              </a:rPr>
              <a:t> Threat Intelligence</a:t>
            </a:r>
          </a:p>
        </p:txBody>
      </p:sp>
      <p:sp>
        <p:nvSpPr>
          <p:cNvPr id="45" name="Title 2"/>
          <p:cNvSpPr>
            <a:spLocks noGrp="1"/>
          </p:cNvSpPr>
          <p:nvPr>
            <p:ph type="title"/>
          </p:nvPr>
        </p:nvSpPr>
        <p:spPr>
          <a:xfrm>
            <a:off x="239853" y="258452"/>
            <a:ext cx="8343315" cy="731647"/>
          </a:xfrm>
        </p:spPr>
        <p:txBody>
          <a:bodyPr/>
          <a:lstStyle/>
          <a:p>
            <a:r>
              <a:rPr lang="en-US" sz="2700" dirty="0">
                <a:latin typeface="CiscoSansTT ExtraLight" charset="0"/>
                <a:ea typeface="CiscoSansTT ExtraLight" charset="0"/>
                <a:cs typeface="CiscoSansTT ExtraLight" charset="0"/>
              </a:rPr>
              <a:t>Backed by </a:t>
            </a:r>
            <a:r>
              <a:rPr lang="en-US" sz="2700" dirty="0" err="1">
                <a:latin typeface="CiscoSansTT ExtraLight" charset="0"/>
                <a:ea typeface="CiscoSansTT ExtraLight" charset="0"/>
                <a:cs typeface="CiscoSansTT ExtraLight" charset="0"/>
              </a:rPr>
              <a:t>Talos</a:t>
            </a:r>
            <a:r>
              <a:rPr lang="en-US" sz="2700" dirty="0">
                <a:latin typeface="CiscoSansTT ExtraLight" charset="0"/>
                <a:ea typeface="CiscoSansTT ExtraLight" charset="0"/>
                <a:cs typeface="CiscoSansTT ExtraLight" charset="0"/>
              </a:rPr>
              <a:t> - the best security intelligence</a:t>
            </a:r>
            <a:endParaRPr lang="en-US" sz="2400" dirty="0">
              <a:latin typeface="CiscoSansTT ExtraLight" charset="0"/>
              <a:ea typeface="CiscoSansTT ExtraLight" charset="0"/>
              <a:cs typeface="CiscoSansTT ExtraLight" charset="0"/>
            </a:endParaRPr>
          </a:p>
        </p:txBody>
      </p:sp>
      <p:sp>
        <p:nvSpPr>
          <p:cNvPr id="46" name="TextBox 45"/>
          <p:cNvSpPr txBox="1"/>
          <p:nvPr/>
        </p:nvSpPr>
        <p:spPr>
          <a:xfrm>
            <a:off x="1801946" y="897543"/>
            <a:ext cx="6918308" cy="4278094"/>
          </a:xfrm>
          <a:prstGeom prst="rect">
            <a:avLst/>
          </a:prstGeom>
          <a:noFill/>
        </p:spPr>
        <p:txBody>
          <a:bodyPr wrap="square" rtlCol="0">
            <a:spAutoFit/>
          </a:bodyPr>
          <a:lstStyle/>
          <a:p>
            <a:endParaRPr lang="en-US" sz="1600" dirty="0">
              <a:latin typeface="CiscoSansTT ExtraLight" charset="0"/>
              <a:ea typeface="CiscoSansTT ExtraLight" charset="0"/>
              <a:cs typeface="CiscoSansTT ExtraLight" charset="0"/>
            </a:endParaRPr>
          </a:p>
          <a:p>
            <a:pPr marL="171450" indent="-171450">
              <a:buFont typeface="Arial" panose="020B0604020202020204" pitchFamily="34" charset="0"/>
              <a:buChar char="•"/>
            </a:pPr>
            <a:r>
              <a:rPr lang="en-US" sz="1600" b="1" dirty="0" err="1">
                <a:solidFill>
                  <a:schemeClr val="accent5"/>
                </a:solidFill>
                <a:latin typeface="CiscoSansTT ExtraLight" charset="0"/>
                <a:ea typeface="CiscoSansTT ExtraLight" charset="0"/>
                <a:cs typeface="CiscoSansTT ExtraLight" charset="0"/>
              </a:rPr>
              <a:t>Talos</a:t>
            </a:r>
            <a:r>
              <a:rPr lang="en-US" sz="1600" b="1" dirty="0">
                <a:solidFill>
                  <a:schemeClr val="accent5"/>
                </a:solidFill>
                <a:latin typeface="CiscoSansTT ExtraLight" charset="0"/>
                <a:ea typeface="CiscoSansTT ExtraLight" charset="0"/>
                <a:cs typeface="CiscoSansTT ExtraLight" charset="0"/>
              </a:rPr>
              <a:t> has 250+ threat researchers and analysts </a:t>
            </a:r>
            <a:r>
              <a:rPr lang="en-US" sz="1600" dirty="0">
                <a:latin typeface="CiscoSansTT ExtraLight" charset="0"/>
                <a:ea typeface="CiscoSansTT ExtraLight" charset="0"/>
                <a:cs typeface="CiscoSansTT ExtraLight" charset="0"/>
              </a:rPr>
              <a:t>on the front lines of cybersecurity:</a:t>
            </a:r>
          </a:p>
          <a:p>
            <a:endParaRPr lang="en-US" sz="1600" dirty="0">
              <a:latin typeface="CiscoSansTT ExtraLight" charset="0"/>
              <a:ea typeface="CiscoSansTT ExtraLight" charset="0"/>
              <a:cs typeface="CiscoSansTT ExtraLight" charset="0"/>
            </a:endParaRPr>
          </a:p>
          <a:p>
            <a:pPr marL="514396" lvl="1" indent="-171450">
              <a:buFont typeface="Arial" panose="020B0604020202020204" pitchFamily="34" charset="0"/>
              <a:buChar char="•"/>
            </a:pPr>
            <a:r>
              <a:rPr lang="en-US" sz="1600" dirty="0">
                <a:latin typeface="CiscoSansTT ExtraLight" charset="0"/>
                <a:ea typeface="CiscoSansTT ExtraLight" charset="0"/>
                <a:cs typeface="CiscoSansTT ExtraLight" charset="0"/>
              </a:rPr>
              <a:t>See 1.5 million unique malware samples per day vs. 10s of thousands each for competitors</a:t>
            </a:r>
          </a:p>
          <a:p>
            <a:pPr marL="514396" lvl="1" indent="-171450">
              <a:buFont typeface="Arial" panose="020B0604020202020204" pitchFamily="34" charset="0"/>
              <a:buChar char="•"/>
            </a:pPr>
            <a:endParaRPr lang="en-US" sz="1600" dirty="0">
              <a:latin typeface="CiscoSansTT ExtraLight" charset="0"/>
              <a:ea typeface="CiscoSansTT ExtraLight" charset="0"/>
              <a:cs typeface="CiscoSansTT ExtraLight" charset="0"/>
            </a:endParaRPr>
          </a:p>
          <a:p>
            <a:pPr marL="514396" lvl="1" indent="-171450">
              <a:buFont typeface="Arial" panose="020B0604020202020204" pitchFamily="34" charset="0"/>
              <a:buChar char="•"/>
            </a:pPr>
            <a:r>
              <a:rPr lang="en-US" sz="1600" dirty="0">
                <a:latin typeface="CiscoSansTT ExtraLight" charset="0"/>
                <a:ea typeface="CiscoSansTT ExtraLight" charset="0"/>
                <a:cs typeface="CiscoSansTT ExtraLight" charset="0"/>
              </a:rPr>
              <a:t>Block 19.7 billion threats per day</a:t>
            </a:r>
          </a:p>
          <a:p>
            <a:pPr marL="514396" lvl="1" indent="-171450">
              <a:buFont typeface="Arial" panose="020B0604020202020204" pitchFamily="34" charset="0"/>
              <a:buChar char="•"/>
            </a:pPr>
            <a:endParaRPr lang="en-US" sz="1600" dirty="0">
              <a:latin typeface="CiscoSansTT ExtraLight" charset="0"/>
              <a:ea typeface="CiscoSansTT ExtraLight" charset="0"/>
              <a:cs typeface="CiscoSansTT ExtraLight" charset="0"/>
            </a:endParaRPr>
          </a:p>
          <a:p>
            <a:pPr marL="514396" lvl="1" indent="-171450">
              <a:buFont typeface="Arial" panose="020B0604020202020204" pitchFamily="34" charset="0"/>
              <a:buChar char="•"/>
            </a:pPr>
            <a:r>
              <a:rPr lang="en-US" sz="1600" dirty="0">
                <a:latin typeface="CiscoSansTT ExtraLight" charset="0"/>
                <a:ea typeface="CiscoSansTT ExtraLight" charset="0"/>
                <a:cs typeface="CiscoSansTT ExtraLight" charset="0"/>
              </a:rPr>
              <a:t>Scan 600 billion email messages per day</a:t>
            </a:r>
          </a:p>
          <a:p>
            <a:pPr lvl="1"/>
            <a:endParaRPr lang="en-US" sz="1600" dirty="0">
              <a:latin typeface="CiscoSansTT ExtraLight" charset="0"/>
              <a:ea typeface="CiscoSansTT ExtraLight" charset="0"/>
              <a:cs typeface="CiscoSansTT ExtraLight" charset="0"/>
            </a:endParaRPr>
          </a:p>
          <a:p>
            <a:pPr marL="514396" lvl="1" indent="-171450">
              <a:buFont typeface="Arial" panose="020B0604020202020204" pitchFamily="34" charset="0"/>
              <a:buChar char="•"/>
            </a:pPr>
            <a:r>
              <a:rPr lang="en-US" sz="1600" dirty="0">
                <a:latin typeface="CiscoSansTT ExtraLight" charset="0"/>
                <a:ea typeface="CiscoSansTT ExtraLight" charset="0"/>
                <a:cs typeface="CiscoSansTT ExtraLight" charset="0"/>
              </a:rPr>
              <a:t>Monitor 16 billion web requests per day</a:t>
            </a:r>
          </a:p>
          <a:p>
            <a:pPr marL="171450" indent="-171450">
              <a:buFont typeface="Arial" panose="020B0604020202020204" pitchFamily="34" charset="0"/>
              <a:buChar char="•"/>
            </a:pPr>
            <a:endParaRPr lang="en-US" sz="1600" dirty="0">
              <a:solidFill>
                <a:schemeClr val="tx1">
                  <a:lumMod val="50000"/>
                </a:schemeClr>
              </a:solidFill>
              <a:latin typeface="CiscoSansTT ExtraLight" charset="0"/>
              <a:ea typeface="CiscoSansTT ExtraLight" charset="0"/>
              <a:cs typeface="CiscoSansTT ExtraLight" charset="0"/>
            </a:endParaRPr>
          </a:p>
          <a:p>
            <a:pPr marL="171450" indent="-171450">
              <a:buFont typeface="Arial" panose="020B0604020202020204" pitchFamily="34" charset="0"/>
              <a:buChar char="•"/>
            </a:pPr>
            <a:r>
              <a:rPr lang="en-US" sz="1600" b="1" dirty="0">
                <a:solidFill>
                  <a:schemeClr val="accent5"/>
                </a:solidFill>
                <a:latin typeface="CiscoSansTT ExtraLight" charset="0"/>
                <a:ea typeface="CiscoSansTT ExtraLight" charset="0"/>
                <a:cs typeface="CiscoSansTT ExtraLight" charset="0"/>
              </a:rPr>
              <a:t>Automated security intelligence feeds update Cisco NGFW </a:t>
            </a:r>
            <a:r>
              <a:rPr lang="en-US" sz="1600" dirty="0">
                <a:latin typeface="CiscoSansTT ExtraLight" charset="0"/>
                <a:ea typeface="CiscoSansTT ExtraLight" charset="0"/>
                <a:cs typeface="CiscoSansTT ExtraLight" charset="0"/>
              </a:rPr>
              <a:t>every 2 hours, adjustable to 5-minute interval</a:t>
            </a:r>
          </a:p>
          <a:p>
            <a:pPr marL="171450" indent="-171450">
              <a:buFont typeface="Arial" panose="020B0604020202020204" pitchFamily="34" charset="0"/>
              <a:buChar char="•"/>
            </a:pPr>
            <a:endParaRPr lang="en-US" sz="1600" dirty="0">
              <a:latin typeface="CiscoSansTT ExtraLight" charset="0"/>
              <a:ea typeface="CiscoSansTT ExtraLight" charset="0"/>
              <a:cs typeface="CiscoSansTT ExtraLight" charset="0"/>
            </a:endParaRPr>
          </a:p>
          <a:p>
            <a:endParaRPr lang="en-US" sz="1600" dirty="0">
              <a:latin typeface="CiscoSansTT ExtraLight" charset="0"/>
              <a:ea typeface="CiscoSansTT ExtraLight" charset="0"/>
              <a:cs typeface="CiscoSansTT ExtraLight" charset="0"/>
            </a:endParaRPr>
          </a:p>
        </p:txBody>
      </p:sp>
      <p:sp>
        <p:nvSpPr>
          <p:cNvPr id="9" name="Rectangle 8"/>
          <p:cNvSpPr/>
          <p:nvPr/>
        </p:nvSpPr>
        <p:spPr>
          <a:xfrm>
            <a:off x="375683" y="3640255"/>
            <a:ext cx="1233377" cy="51984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91295" fontAlgn="base">
              <a:spcBef>
                <a:spcPct val="0"/>
              </a:spcBef>
              <a:spcAft>
                <a:spcPts val="293"/>
              </a:spcAft>
              <a:defRPr/>
            </a:pPr>
            <a:r>
              <a:rPr lang="en-US" sz="1300" dirty="0">
                <a:solidFill>
                  <a:schemeClr val="tx2"/>
                </a:solidFill>
                <a:latin typeface="CiscoSansTT ExtraLight" charset="0"/>
                <a:ea typeface="CiscoSansTT ExtraLight" charset="0"/>
                <a:cs typeface="CiscoSansTT ExtraLight" charset="0"/>
              </a:rPr>
              <a:t>Unmatched, timely threat intelligence blocks zero-day threats first</a:t>
            </a:r>
            <a:endParaRPr lang="en-US" sz="1300" kern="0" dirty="0">
              <a:solidFill>
                <a:schemeClr val="tx2"/>
              </a:solidFill>
              <a:latin typeface="CiscoSansTT ExtraLight" charset="0"/>
              <a:ea typeface="CiscoSansTT ExtraLight" charset="0"/>
              <a:cs typeface="CiscoSansTT ExtraLight" charset="0"/>
            </a:endParaRPr>
          </a:p>
        </p:txBody>
      </p:sp>
      <p:grpSp>
        <p:nvGrpSpPr>
          <p:cNvPr id="8" name="Group 7"/>
          <p:cNvGrpSpPr/>
          <p:nvPr/>
        </p:nvGrpSpPr>
        <p:grpSpPr>
          <a:xfrm>
            <a:off x="517545" y="1229141"/>
            <a:ext cx="886565" cy="886564"/>
            <a:chOff x="5995234" y="2009498"/>
            <a:chExt cx="886565" cy="886564"/>
          </a:xfrm>
        </p:grpSpPr>
        <p:sp>
          <p:nvSpPr>
            <p:cNvPr id="10" name="Oval 5"/>
            <p:cNvSpPr>
              <a:spLocks noChangeAspect="1" noChangeArrowheads="1"/>
            </p:cNvSpPr>
            <p:nvPr/>
          </p:nvSpPr>
          <p:spPr bwMode="auto">
            <a:xfrm>
              <a:off x="5995234" y="2009498"/>
              <a:ext cx="886565" cy="88656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a:grpSpLocks noChangeAspect="1"/>
            </p:cNvGrpSpPr>
            <p:nvPr/>
          </p:nvGrpSpPr>
          <p:grpSpPr>
            <a:xfrm>
              <a:off x="6154923" y="2157277"/>
              <a:ext cx="570291" cy="591006"/>
              <a:chOff x="3492667" y="1426585"/>
              <a:chExt cx="467986" cy="484985"/>
            </a:xfrm>
            <a:solidFill>
              <a:schemeClr val="tx1"/>
            </a:solidFill>
          </p:grpSpPr>
          <p:sp>
            <p:nvSpPr>
              <p:cNvPr id="12" name="Freeform 597"/>
              <p:cNvSpPr>
                <a:spLocks noEditPoints="1"/>
              </p:cNvSpPr>
              <p:nvPr/>
            </p:nvSpPr>
            <p:spPr bwMode="auto">
              <a:xfrm>
                <a:off x="3492667" y="1426585"/>
                <a:ext cx="221993" cy="484985"/>
              </a:xfrm>
              <a:custGeom>
                <a:avLst/>
                <a:gdLst>
                  <a:gd name="T0" fmla="*/ 69 w 94"/>
                  <a:gd name="T1" fmla="*/ 0 h 205"/>
                  <a:gd name="T2" fmla="*/ 47 w 94"/>
                  <a:gd name="T3" fmla="*/ 11 h 205"/>
                  <a:gd name="T4" fmla="*/ 22 w 94"/>
                  <a:gd name="T5" fmla="*/ 38 h 205"/>
                  <a:gd name="T6" fmla="*/ 10 w 94"/>
                  <a:gd name="T7" fmla="*/ 67 h 205"/>
                  <a:gd name="T8" fmla="*/ 0 w 94"/>
                  <a:gd name="T9" fmla="*/ 90 h 205"/>
                  <a:gd name="T10" fmla="*/ 0 w 94"/>
                  <a:gd name="T11" fmla="*/ 91 h 205"/>
                  <a:gd name="T12" fmla="*/ 2 w 94"/>
                  <a:gd name="T13" fmla="*/ 99 h 205"/>
                  <a:gd name="T14" fmla="*/ 4 w 94"/>
                  <a:gd name="T15" fmla="*/ 105 h 205"/>
                  <a:gd name="T16" fmla="*/ 7 w 94"/>
                  <a:gd name="T17" fmla="*/ 137 h 205"/>
                  <a:gd name="T18" fmla="*/ 21 w 94"/>
                  <a:gd name="T19" fmla="*/ 171 h 205"/>
                  <a:gd name="T20" fmla="*/ 23 w 94"/>
                  <a:gd name="T21" fmla="*/ 179 h 205"/>
                  <a:gd name="T22" fmla="*/ 53 w 94"/>
                  <a:gd name="T23" fmla="*/ 194 h 205"/>
                  <a:gd name="T24" fmla="*/ 88 w 94"/>
                  <a:gd name="T25" fmla="*/ 199 h 205"/>
                  <a:gd name="T26" fmla="*/ 94 w 94"/>
                  <a:gd name="T27" fmla="*/ 27 h 205"/>
                  <a:gd name="T28" fmla="*/ 70 w 94"/>
                  <a:gd name="T29" fmla="*/ 48 h 205"/>
                  <a:gd name="T30" fmla="*/ 86 w 94"/>
                  <a:gd name="T31" fmla="*/ 53 h 205"/>
                  <a:gd name="T32" fmla="*/ 47 w 94"/>
                  <a:gd name="T33" fmla="*/ 103 h 205"/>
                  <a:gd name="T34" fmla="*/ 29 w 94"/>
                  <a:gd name="T35" fmla="*/ 84 h 205"/>
                  <a:gd name="T36" fmla="*/ 46 w 94"/>
                  <a:gd name="T37" fmla="*/ 112 h 205"/>
                  <a:gd name="T38" fmla="*/ 86 w 94"/>
                  <a:gd name="T39" fmla="*/ 137 h 205"/>
                  <a:gd name="T40" fmla="*/ 39 w 94"/>
                  <a:gd name="T41" fmla="*/ 160 h 205"/>
                  <a:gd name="T42" fmla="*/ 48 w 94"/>
                  <a:gd name="T43" fmla="*/ 160 h 205"/>
                  <a:gd name="T44" fmla="*/ 86 w 94"/>
                  <a:gd name="T45" fmla="*/ 146 h 205"/>
                  <a:gd name="T46" fmla="*/ 74 w 94"/>
                  <a:gd name="T47" fmla="*/ 197 h 205"/>
                  <a:gd name="T48" fmla="*/ 72 w 94"/>
                  <a:gd name="T49" fmla="*/ 169 h 205"/>
                  <a:gd name="T50" fmla="*/ 64 w 94"/>
                  <a:gd name="T51" fmla="*/ 157 h 205"/>
                  <a:gd name="T52" fmla="*/ 62 w 94"/>
                  <a:gd name="T53" fmla="*/ 162 h 205"/>
                  <a:gd name="T54" fmla="*/ 54 w 94"/>
                  <a:gd name="T55" fmla="*/ 184 h 205"/>
                  <a:gd name="T56" fmla="*/ 46 w 94"/>
                  <a:gd name="T57" fmla="*/ 185 h 205"/>
                  <a:gd name="T58" fmla="*/ 30 w 94"/>
                  <a:gd name="T59" fmla="*/ 168 h 205"/>
                  <a:gd name="T60" fmla="*/ 13 w 94"/>
                  <a:gd name="T61" fmla="*/ 147 h 205"/>
                  <a:gd name="T62" fmla="*/ 15 w 94"/>
                  <a:gd name="T63" fmla="*/ 132 h 205"/>
                  <a:gd name="T64" fmla="*/ 13 w 94"/>
                  <a:gd name="T65" fmla="*/ 108 h 205"/>
                  <a:gd name="T66" fmla="*/ 8 w 94"/>
                  <a:gd name="T67" fmla="*/ 89 h 205"/>
                  <a:gd name="T68" fmla="*/ 48 w 94"/>
                  <a:gd name="T69" fmla="*/ 88 h 205"/>
                  <a:gd name="T70" fmla="*/ 56 w 94"/>
                  <a:gd name="T71" fmla="*/ 91 h 205"/>
                  <a:gd name="T72" fmla="*/ 28 w 94"/>
                  <a:gd name="T73" fmla="*/ 61 h 205"/>
                  <a:gd name="T74" fmla="*/ 17 w 94"/>
                  <a:gd name="T75" fmla="*/ 59 h 205"/>
                  <a:gd name="T76" fmla="*/ 31 w 94"/>
                  <a:gd name="T77" fmla="*/ 40 h 205"/>
                  <a:gd name="T78" fmla="*/ 31 w 94"/>
                  <a:gd name="T79" fmla="*/ 34 h 205"/>
                  <a:gd name="T80" fmla="*/ 47 w 94"/>
                  <a:gd name="T81" fmla="*/ 20 h 205"/>
                  <a:gd name="T82" fmla="*/ 68 w 94"/>
                  <a:gd name="T83" fmla="*/ 31 h 205"/>
                  <a:gd name="T84" fmla="*/ 57 w 94"/>
                  <a:gd name="T85" fmla="*/ 13 h 205"/>
                  <a:gd name="T86" fmla="*/ 86 w 94"/>
                  <a:gd name="T87" fmla="*/ 27 h 205"/>
                  <a:gd name="T88" fmla="*/ 75 w 94"/>
                  <a:gd name="T89" fmla="*/ 4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87" y="7"/>
                    </a:moveTo>
                    <a:cubicBezTo>
                      <a:pt x="82" y="2"/>
                      <a:pt x="76" y="0"/>
                      <a:pt x="69" y="0"/>
                    </a:cubicBezTo>
                    <a:cubicBezTo>
                      <a:pt x="60" y="0"/>
                      <a:pt x="52" y="4"/>
                      <a:pt x="47" y="11"/>
                    </a:cubicBezTo>
                    <a:cubicBezTo>
                      <a:pt x="47" y="11"/>
                      <a:pt x="47" y="11"/>
                      <a:pt x="47" y="11"/>
                    </a:cubicBezTo>
                    <a:cubicBezTo>
                      <a:pt x="33" y="11"/>
                      <a:pt x="22" y="22"/>
                      <a:pt x="22" y="36"/>
                    </a:cubicBezTo>
                    <a:cubicBezTo>
                      <a:pt x="22" y="37"/>
                      <a:pt x="22" y="37"/>
                      <a:pt x="22" y="38"/>
                    </a:cubicBezTo>
                    <a:cubicBezTo>
                      <a:pt x="14" y="41"/>
                      <a:pt x="8" y="50"/>
                      <a:pt x="8" y="59"/>
                    </a:cubicBezTo>
                    <a:cubicBezTo>
                      <a:pt x="8" y="62"/>
                      <a:pt x="9" y="64"/>
                      <a:pt x="10" y="67"/>
                    </a:cubicBezTo>
                    <a:cubicBezTo>
                      <a:pt x="3" y="73"/>
                      <a:pt x="0" y="81"/>
                      <a:pt x="0" y="89"/>
                    </a:cubicBezTo>
                    <a:cubicBezTo>
                      <a:pt x="0" y="90"/>
                      <a:pt x="0" y="90"/>
                      <a:pt x="0" y="90"/>
                    </a:cubicBezTo>
                    <a:cubicBezTo>
                      <a:pt x="0" y="90"/>
                      <a:pt x="0" y="90"/>
                      <a:pt x="0" y="90"/>
                    </a:cubicBezTo>
                    <a:cubicBezTo>
                      <a:pt x="0" y="91"/>
                      <a:pt x="0" y="91"/>
                      <a:pt x="0" y="91"/>
                    </a:cubicBezTo>
                    <a:cubicBezTo>
                      <a:pt x="0" y="91"/>
                      <a:pt x="0" y="91"/>
                      <a:pt x="0" y="91"/>
                    </a:cubicBezTo>
                    <a:cubicBezTo>
                      <a:pt x="0" y="94"/>
                      <a:pt x="1" y="97"/>
                      <a:pt x="2" y="99"/>
                    </a:cubicBezTo>
                    <a:cubicBezTo>
                      <a:pt x="2" y="100"/>
                      <a:pt x="2" y="100"/>
                      <a:pt x="2" y="100"/>
                    </a:cubicBezTo>
                    <a:cubicBezTo>
                      <a:pt x="3" y="102"/>
                      <a:pt x="3" y="103"/>
                      <a:pt x="4" y="105"/>
                    </a:cubicBezTo>
                    <a:cubicBezTo>
                      <a:pt x="1" y="109"/>
                      <a:pt x="0" y="114"/>
                      <a:pt x="0" y="120"/>
                    </a:cubicBezTo>
                    <a:cubicBezTo>
                      <a:pt x="0" y="126"/>
                      <a:pt x="2" y="132"/>
                      <a:pt x="7" y="137"/>
                    </a:cubicBezTo>
                    <a:cubicBezTo>
                      <a:pt x="5" y="140"/>
                      <a:pt x="5" y="143"/>
                      <a:pt x="5" y="147"/>
                    </a:cubicBezTo>
                    <a:cubicBezTo>
                      <a:pt x="5" y="157"/>
                      <a:pt x="11" y="167"/>
                      <a:pt x="21" y="171"/>
                    </a:cubicBezTo>
                    <a:cubicBezTo>
                      <a:pt x="21" y="174"/>
                      <a:pt x="22" y="176"/>
                      <a:pt x="23" y="178"/>
                    </a:cubicBezTo>
                    <a:cubicBezTo>
                      <a:pt x="23" y="179"/>
                      <a:pt x="23" y="179"/>
                      <a:pt x="23" y="179"/>
                    </a:cubicBezTo>
                    <a:cubicBezTo>
                      <a:pt x="27" y="188"/>
                      <a:pt x="36" y="194"/>
                      <a:pt x="46" y="194"/>
                    </a:cubicBezTo>
                    <a:cubicBezTo>
                      <a:pt x="48" y="194"/>
                      <a:pt x="51" y="194"/>
                      <a:pt x="53" y="194"/>
                    </a:cubicBezTo>
                    <a:cubicBezTo>
                      <a:pt x="58" y="201"/>
                      <a:pt x="65" y="205"/>
                      <a:pt x="74" y="205"/>
                    </a:cubicBezTo>
                    <a:cubicBezTo>
                      <a:pt x="80" y="205"/>
                      <a:pt x="84" y="203"/>
                      <a:pt x="88" y="199"/>
                    </a:cubicBezTo>
                    <a:cubicBezTo>
                      <a:pt x="93" y="195"/>
                      <a:pt x="94" y="189"/>
                      <a:pt x="94" y="183"/>
                    </a:cubicBezTo>
                    <a:cubicBezTo>
                      <a:pt x="94" y="27"/>
                      <a:pt x="94" y="27"/>
                      <a:pt x="94" y="27"/>
                    </a:cubicBezTo>
                    <a:cubicBezTo>
                      <a:pt x="94" y="19"/>
                      <a:pt x="92" y="12"/>
                      <a:pt x="87" y="7"/>
                    </a:cubicBezTo>
                    <a:close/>
                    <a:moveTo>
                      <a:pt x="70" y="48"/>
                    </a:moveTo>
                    <a:cubicBezTo>
                      <a:pt x="70" y="51"/>
                      <a:pt x="72" y="53"/>
                      <a:pt x="75" y="53"/>
                    </a:cubicBezTo>
                    <a:cubicBezTo>
                      <a:pt x="86" y="53"/>
                      <a:pt x="86" y="53"/>
                      <a:pt x="86" y="53"/>
                    </a:cubicBezTo>
                    <a:cubicBezTo>
                      <a:pt x="86" y="103"/>
                      <a:pt x="86" y="103"/>
                      <a:pt x="86" y="103"/>
                    </a:cubicBezTo>
                    <a:cubicBezTo>
                      <a:pt x="86" y="103"/>
                      <a:pt x="55" y="103"/>
                      <a:pt x="47" y="103"/>
                    </a:cubicBezTo>
                    <a:cubicBezTo>
                      <a:pt x="40" y="103"/>
                      <a:pt x="33" y="97"/>
                      <a:pt x="33" y="89"/>
                    </a:cubicBezTo>
                    <a:cubicBezTo>
                      <a:pt x="33" y="86"/>
                      <a:pt x="31" y="84"/>
                      <a:pt x="29" y="84"/>
                    </a:cubicBezTo>
                    <a:cubicBezTo>
                      <a:pt x="26" y="84"/>
                      <a:pt x="25" y="86"/>
                      <a:pt x="25" y="89"/>
                    </a:cubicBezTo>
                    <a:cubicBezTo>
                      <a:pt x="25" y="101"/>
                      <a:pt x="35" y="112"/>
                      <a:pt x="46" y="112"/>
                    </a:cubicBezTo>
                    <a:cubicBezTo>
                      <a:pt x="58" y="112"/>
                      <a:pt x="86" y="113"/>
                      <a:pt x="86" y="113"/>
                    </a:cubicBezTo>
                    <a:cubicBezTo>
                      <a:pt x="86" y="137"/>
                      <a:pt x="86" y="137"/>
                      <a:pt x="86" y="137"/>
                    </a:cubicBezTo>
                    <a:cubicBezTo>
                      <a:pt x="86" y="137"/>
                      <a:pt x="75" y="137"/>
                      <a:pt x="62" y="137"/>
                    </a:cubicBezTo>
                    <a:cubicBezTo>
                      <a:pt x="49" y="137"/>
                      <a:pt x="39" y="147"/>
                      <a:pt x="39" y="160"/>
                    </a:cubicBezTo>
                    <a:cubicBezTo>
                      <a:pt x="39" y="162"/>
                      <a:pt x="41" y="164"/>
                      <a:pt x="44" y="164"/>
                    </a:cubicBezTo>
                    <a:cubicBezTo>
                      <a:pt x="46" y="164"/>
                      <a:pt x="48" y="162"/>
                      <a:pt x="48" y="160"/>
                    </a:cubicBezTo>
                    <a:cubicBezTo>
                      <a:pt x="48" y="152"/>
                      <a:pt x="54" y="146"/>
                      <a:pt x="62" y="146"/>
                    </a:cubicBezTo>
                    <a:cubicBezTo>
                      <a:pt x="70" y="146"/>
                      <a:pt x="86" y="146"/>
                      <a:pt x="86" y="146"/>
                    </a:cubicBezTo>
                    <a:cubicBezTo>
                      <a:pt x="86" y="183"/>
                      <a:pt x="86" y="183"/>
                      <a:pt x="86" y="183"/>
                    </a:cubicBezTo>
                    <a:cubicBezTo>
                      <a:pt x="86" y="191"/>
                      <a:pt x="80" y="197"/>
                      <a:pt x="74" y="197"/>
                    </a:cubicBezTo>
                    <a:cubicBezTo>
                      <a:pt x="68" y="197"/>
                      <a:pt x="64" y="194"/>
                      <a:pt x="60" y="190"/>
                    </a:cubicBezTo>
                    <a:cubicBezTo>
                      <a:pt x="67" y="185"/>
                      <a:pt x="72" y="177"/>
                      <a:pt x="72" y="169"/>
                    </a:cubicBezTo>
                    <a:cubicBezTo>
                      <a:pt x="72" y="165"/>
                      <a:pt x="71" y="162"/>
                      <a:pt x="70" y="159"/>
                    </a:cubicBezTo>
                    <a:cubicBezTo>
                      <a:pt x="69" y="157"/>
                      <a:pt x="66" y="156"/>
                      <a:pt x="64" y="157"/>
                    </a:cubicBezTo>
                    <a:cubicBezTo>
                      <a:pt x="63" y="157"/>
                      <a:pt x="62" y="158"/>
                      <a:pt x="62" y="159"/>
                    </a:cubicBezTo>
                    <a:cubicBezTo>
                      <a:pt x="61" y="160"/>
                      <a:pt x="61" y="161"/>
                      <a:pt x="62" y="162"/>
                    </a:cubicBezTo>
                    <a:cubicBezTo>
                      <a:pt x="63" y="164"/>
                      <a:pt x="63" y="167"/>
                      <a:pt x="63" y="169"/>
                    </a:cubicBezTo>
                    <a:cubicBezTo>
                      <a:pt x="63" y="175"/>
                      <a:pt x="59" y="181"/>
                      <a:pt x="54" y="184"/>
                    </a:cubicBezTo>
                    <a:cubicBezTo>
                      <a:pt x="53" y="184"/>
                      <a:pt x="53" y="184"/>
                      <a:pt x="53" y="184"/>
                    </a:cubicBezTo>
                    <a:cubicBezTo>
                      <a:pt x="51" y="185"/>
                      <a:pt x="49" y="185"/>
                      <a:pt x="46" y="185"/>
                    </a:cubicBezTo>
                    <a:cubicBezTo>
                      <a:pt x="37" y="185"/>
                      <a:pt x="30" y="178"/>
                      <a:pt x="30" y="169"/>
                    </a:cubicBezTo>
                    <a:cubicBezTo>
                      <a:pt x="30" y="168"/>
                      <a:pt x="30" y="168"/>
                      <a:pt x="30" y="168"/>
                    </a:cubicBezTo>
                    <a:cubicBezTo>
                      <a:pt x="30" y="166"/>
                      <a:pt x="28" y="164"/>
                      <a:pt x="26" y="164"/>
                    </a:cubicBezTo>
                    <a:cubicBezTo>
                      <a:pt x="19" y="162"/>
                      <a:pt x="13" y="154"/>
                      <a:pt x="13" y="147"/>
                    </a:cubicBezTo>
                    <a:cubicBezTo>
                      <a:pt x="13" y="144"/>
                      <a:pt x="14" y="141"/>
                      <a:pt x="16" y="138"/>
                    </a:cubicBezTo>
                    <a:cubicBezTo>
                      <a:pt x="17" y="136"/>
                      <a:pt x="16" y="134"/>
                      <a:pt x="15" y="132"/>
                    </a:cubicBezTo>
                    <a:cubicBezTo>
                      <a:pt x="11" y="129"/>
                      <a:pt x="8" y="125"/>
                      <a:pt x="8" y="120"/>
                    </a:cubicBezTo>
                    <a:cubicBezTo>
                      <a:pt x="8" y="115"/>
                      <a:pt x="10" y="111"/>
                      <a:pt x="13" y="108"/>
                    </a:cubicBezTo>
                    <a:cubicBezTo>
                      <a:pt x="15" y="106"/>
                      <a:pt x="15" y="104"/>
                      <a:pt x="13" y="102"/>
                    </a:cubicBezTo>
                    <a:cubicBezTo>
                      <a:pt x="10" y="99"/>
                      <a:pt x="8" y="94"/>
                      <a:pt x="8" y="89"/>
                    </a:cubicBezTo>
                    <a:cubicBezTo>
                      <a:pt x="8" y="78"/>
                      <a:pt x="17" y="69"/>
                      <a:pt x="28" y="69"/>
                    </a:cubicBezTo>
                    <a:cubicBezTo>
                      <a:pt x="39" y="69"/>
                      <a:pt x="48" y="78"/>
                      <a:pt x="48" y="88"/>
                    </a:cubicBezTo>
                    <a:cubicBezTo>
                      <a:pt x="49" y="91"/>
                      <a:pt x="51" y="92"/>
                      <a:pt x="53" y="92"/>
                    </a:cubicBezTo>
                    <a:cubicBezTo>
                      <a:pt x="54" y="92"/>
                      <a:pt x="55" y="92"/>
                      <a:pt x="56" y="91"/>
                    </a:cubicBezTo>
                    <a:cubicBezTo>
                      <a:pt x="57" y="90"/>
                      <a:pt x="57" y="89"/>
                      <a:pt x="57" y="88"/>
                    </a:cubicBezTo>
                    <a:cubicBezTo>
                      <a:pt x="56" y="72"/>
                      <a:pt x="44" y="61"/>
                      <a:pt x="28" y="61"/>
                    </a:cubicBezTo>
                    <a:cubicBezTo>
                      <a:pt x="25" y="61"/>
                      <a:pt x="21" y="61"/>
                      <a:pt x="18" y="63"/>
                    </a:cubicBezTo>
                    <a:cubicBezTo>
                      <a:pt x="17" y="61"/>
                      <a:pt x="17" y="60"/>
                      <a:pt x="17" y="59"/>
                    </a:cubicBezTo>
                    <a:cubicBezTo>
                      <a:pt x="17" y="52"/>
                      <a:pt x="21" y="47"/>
                      <a:pt x="28" y="45"/>
                    </a:cubicBezTo>
                    <a:cubicBezTo>
                      <a:pt x="30" y="44"/>
                      <a:pt x="31" y="42"/>
                      <a:pt x="31" y="40"/>
                    </a:cubicBezTo>
                    <a:cubicBezTo>
                      <a:pt x="31" y="39"/>
                      <a:pt x="30" y="38"/>
                      <a:pt x="30" y="36"/>
                    </a:cubicBezTo>
                    <a:cubicBezTo>
                      <a:pt x="30" y="36"/>
                      <a:pt x="31" y="35"/>
                      <a:pt x="31" y="34"/>
                    </a:cubicBezTo>
                    <a:cubicBezTo>
                      <a:pt x="31" y="34"/>
                      <a:pt x="31" y="34"/>
                      <a:pt x="31" y="34"/>
                    </a:cubicBezTo>
                    <a:cubicBezTo>
                      <a:pt x="32" y="26"/>
                      <a:pt x="39" y="20"/>
                      <a:pt x="47" y="20"/>
                    </a:cubicBezTo>
                    <a:cubicBezTo>
                      <a:pt x="53" y="20"/>
                      <a:pt x="59" y="23"/>
                      <a:pt x="62" y="29"/>
                    </a:cubicBezTo>
                    <a:cubicBezTo>
                      <a:pt x="63" y="31"/>
                      <a:pt x="66" y="32"/>
                      <a:pt x="68" y="31"/>
                    </a:cubicBezTo>
                    <a:cubicBezTo>
                      <a:pt x="70" y="30"/>
                      <a:pt x="71" y="27"/>
                      <a:pt x="70" y="25"/>
                    </a:cubicBezTo>
                    <a:cubicBezTo>
                      <a:pt x="67" y="20"/>
                      <a:pt x="62" y="15"/>
                      <a:pt x="57" y="13"/>
                    </a:cubicBezTo>
                    <a:cubicBezTo>
                      <a:pt x="60" y="10"/>
                      <a:pt x="64" y="8"/>
                      <a:pt x="69" y="8"/>
                    </a:cubicBezTo>
                    <a:cubicBezTo>
                      <a:pt x="79" y="8"/>
                      <a:pt x="86" y="16"/>
                      <a:pt x="86" y="27"/>
                    </a:cubicBezTo>
                    <a:cubicBezTo>
                      <a:pt x="86" y="44"/>
                      <a:pt x="86" y="44"/>
                      <a:pt x="86" y="44"/>
                    </a:cubicBezTo>
                    <a:cubicBezTo>
                      <a:pt x="75" y="44"/>
                      <a:pt x="75" y="44"/>
                      <a:pt x="75" y="44"/>
                    </a:cubicBezTo>
                    <a:cubicBezTo>
                      <a:pt x="72" y="44"/>
                      <a:pt x="70" y="46"/>
                      <a:pt x="7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98"/>
              <p:cNvSpPr>
                <a:spLocks/>
              </p:cNvSpPr>
              <p:nvPr/>
            </p:nvSpPr>
            <p:spPr bwMode="auto">
              <a:xfrm>
                <a:off x="3641663" y="1563581"/>
                <a:ext cx="46999" cy="72998"/>
              </a:xfrm>
              <a:custGeom>
                <a:avLst/>
                <a:gdLst>
                  <a:gd name="T0" fmla="*/ 0 w 20"/>
                  <a:gd name="T1" fmla="*/ 5 h 31"/>
                  <a:gd name="T2" fmla="*/ 4 w 20"/>
                  <a:gd name="T3" fmla="*/ 9 h 31"/>
                  <a:gd name="T4" fmla="*/ 11 w 20"/>
                  <a:gd name="T5" fmla="*/ 16 h 31"/>
                  <a:gd name="T6" fmla="*/ 4 w 20"/>
                  <a:gd name="T7" fmla="*/ 22 h 31"/>
                  <a:gd name="T8" fmla="*/ 0 w 20"/>
                  <a:gd name="T9" fmla="*/ 27 h 31"/>
                  <a:gd name="T10" fmla="*/ 4 w 20"/>
                  <a:gd name="T11" fmla="*/ 31 h 31"/>
                  <a:gd name="T12" fmla="*/ 20 w 20"/>
                  <a:gd name="T13" fmla="*/ 16 h 31"/>
                  <a:gd name="T14" fmla="*/ 4 w 20"/>
                  <a:gd name="T15" fmla="*/ 0 h 31"/>
                  <a:gd name="T16" fmla="*/ 0 w 20"/>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1">
                    <a:moveTo>
                      <a:pt x="0" y="5"/>
                    </a:moveTo>
                    <a:cubicBezTo>
                      <a:pt x="0" y="7"/>
                      <a:pt x="2" y="9"/>
                      <a:pt x="4" y="9"/>
                    </a:cubicBezTo>
                    <a:cubicBezTo>
                      <a:pt x="8" y="9"/>
                      <a:pt x="11" y="12"/>
                      <a:pt x="11" y="16"/>
                    </a:cubicBezTo>
                    <a:cubicBezTo>
                      <a:pt x="11" y="19"/>
                      <a:pt x="8" y="22"/>
                      <a:pt x="4" y="22"/>
                    </a:cubicBezTo>
                    <a:cubicBezTo>
                      <a:pt x="2" y="22"/>
                      <a:pt x="0" y="24"/>
                      <a:pt x="0" y="27"/>
                    </a:cubicBezTo>
                    <a:cubicBezTo>
                      <a:pt x="0" y="29"/>
                      <a:pt x="2" y="31"/>
                      <a:pt x="4" y="31"/>
                    </a:cubicBezTo>
                    <a:cubicBezTo>
                      <a:pt x="13" y="31"/>
                      <a:pt x="20" y="24"/>
                      <a:pt x="20" y="16"/>
                    </a:cubicBezTo>
                    <a:cubicBezTo>
                      <a:pt x="20" y="7"/>
                      <a:pt x="13" y="0"/>
                      <a:pt x="4" y="0"/>
                    </a:cubicBezTo>
                    <a:cubicBezTo>
                      <a:pt x="2" y="0"/>
                      <a:pt x="0" y="2"/>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599"/>
              <p:cNvSpPr>
                <a:spLocks/>
              </p:cNvSpPr>
              <p:nvPr/>
            </p:nvSpPr>
            <p:spPr bwMode="auto">
              <a:xfrm>
                <a:off x="3596664" y="1497583"/>
                <a:ext cx="46999" cy="49998"/>
              </a:xfrm>
              <a:custGeom>
                <a:avLst/>
                <a:gdLst>
                  <a:gd name="T0" fmla="*/ 20 w 20"/>
                  <a:gd name="T1" fmla="*/ 17 h 21"/>
                  <a:gd name="T2" fmla="*/ 16 w 20"/>
                  <a:gd name="T3" fmla="*/ 12 h 21"/>
                  <a:gd name="T4" fmla="*/ 8 w 20"/>
                  <a:gd name="T5" fmla="*/ 5 h 21"/>
                  <a:gd name="T6" fmla="*/ 4 w 20"/>
                  <a:gd name="T7" fmla="*/ 0 h 21"/>
                  <a:gd name="T8" fmla="*/ 0 w 20"/>
                  <a:gd name="T9" fmla="*/ 5 h 21"/>
                  <a:gd name="T10" fmla="*/ 16 w 20"/>
                  <a:gd name="T11" fmla="*/ 21 h 21"/>
                  <a:gd name="T12" fmla="*/ 20 w 20"/>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20" y="17"/>
                    </a:moveTo>
                    <a:cubicBezTo>
                      <a:pt x="20" y="14"/>
                      <a:pt x="18" y="12"/>
                      <a:pt x="16" y="12"/>
                    </a:cubicBezTo>
                    <a:cubicBezTo>
                      <a:pt x="12" y="12"/>
                      <a:pt x="8" y="9"/>
                      <a:pt x="8" y="5"/>
                    </a:cubicBezTo>
                    <a:cubicBezTo>
                      <a:pt x="8" y="2"/>
                      <a:pt x="6" y="0"/>
                      <a:pt x="4" y="0"/>
                    </a:cubicBezTo>
                    <a:cubicBezTo>
                      <a:pt x="2" y="0"/>
                      <a:pt x="0" y="2"/>
                      <a:pt x="0" y="5"/>
                    </a:cubicBezTo>
                    <a:cubicBezTo>
                      <a:pt x="0" y="14"/>
                      <a:pt x="7" y="21"/>
                      <a:pt x="16" y="21"/>
                    </a:cubicBezTo>
                    <a:cubicBezTo>
                      <a:pt x="18" y="21"/>
                      <a:pt x="20" y="19"/>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00"/>
              <p:cNvSpPr>
                <a:spLocks/>
              </p:cNvSpPr>
              <p:nvPr/>
            </p:nvSpPr>
            <p:spPr bwMode="auto">
              <a:xfrm>
                <a:off x="3551665" y="1710576"/>
                <a:ext cx="46999" cy="48999"/>
              </a:xfrm>
              <a:custGeom>
                <a:avLst/>
                <a:gdLst>
                  <a:gd name="T0" fmla="*/ 4 w 20"/>
                  <a:gd name="T1" fmla="*/ 21 h 21"/>
                  <a:gd name="T2" fmla="*/ 8 w 20"/>
                  <a:gd name="T3" fmla="*/ 16 h 21"/>
                  <a:gd name="T4" fmla="*/ 16 w 20"/>
                  <a:gd name="T5" fmla="*/ 9 h 21"/>
                  <a:gd name="T6" fmla="*/ 20 w 20"/>
                  <a:gd name="T7" fmla="*/ 4 h 21"/>
                  <a:gd name="T8" fmla="*/ 16 w 20"/>
                  <a:gd name="T9" fmla="*/ 0 h 21"/>
                  <a:gd name="T10" fmla="*/ 0 w 20"/>
                  <a:gd name="T11" fmla="*/ 16 h 21"/>
                  <a:gd name="T12" fmla="*/ 4 w 2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4" y="21"/>
                    </a:moveTo>
                    <a:cubicBezTo>
                      <a:pt x="6" y="21"/>
                      <a:pt x="8" y="19"/>
                      <a:pt x="8" y="16"/>
                    </a:cubicBezTo>
                    <a:cubicBezTo>
                      <a:pt x="8" y="12"/>
                      <a:pt x="12" y="9"/>
                      <a:pt x="16" y="9"/>
                    </a:cubicBezTo>
                    <a:cubicBezTo>
                      <a:pt x="18" y="9"/>
                      <a:pt x="20" y="7"/>
                      <a:pt x="20" y="4"/>
                    </a:cubicBezTo>
                    <a:cubicBezTo>
                      <a:pt x="20" y="2"/>
                      <a:pt x="18" y="0"/>
                      <a:pt x="16" y="0"/>
                    </a:cubicBezTo>
                    <a:cubicBezTo>
                      <a:pt x="7" y="0"/>
                      <a:pt x="0" y="7"/>
                      <a:pt x="0" y="16"/>
                    </a:cubicBezTo>
                    <a:cubicBezTo>
                      <a:pt x="0" y="19"/>
                      <a:pt x="1" y="21"/>
                      <a:pt x="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01"/>
              <p:cNvSpPr>
                <a:spLocks/>
              </p:cNvSpPr>
              <p:nvPr/>
            </p:nvSpPr>
            <p:spPr bwMode="auto">
              <a:xfrm>
                <a:off x="3612663" y="1710576"/>
                <a:ext cx="75998" cy="22999"/>
              </a:xfrm>
              <a:custGeom>
                <a:avLst/>
                <a:gdLst>
                  <a:gd name="T0" fmla="*/ 4 w 32"/>
                  <a:gd name="T1" fmla="*/ 10 h 10"/>
                  <a:gd name="T2" fmla="*/ 28 w 32"/>
                  <a:gd name="T3" fmla="*/ 10 h 10"/>
                  <a:gd name="T4" fmla="*/ 32 w 32"/>
                  <a:gd name="T5" fmla="*/ 5 h 10"/>
                  <a:gd name="T6" fmla="*/ 28 w 32"/>
                  <a:gd name="T7" fmla="*/ 0 h 10"/>
                  <a:gd name="T8" fmla="*/ 4 w 32"/>
                  <a:gd name="T9" fmla="*/ 0 h 10"/>
                  <a:gd name="T10" fmla="*/ 0 w 32"/>
                  <a:gd name="T11" fmla="*/ 5 h 10"/>
                  <a:gd name="T12" fmla="*/ 4 w 3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2" h="10">
                    <a:moveTo>
                      <a:pt x="4" y="10"/>
                    </a:moveTo>
                    <a:cubicBezTo>
                      <a:pt x="28" y="10"/>
                      <a:pt x="28" y="10"/>
                      <a:pt x="28" y="10"/>
                    </a:cubicBezTo>
                    <a:cubicBezTo>
                      <a:pt x="30" y="10"/>
                      <a:pt x="32" y="7"/>
                      <a:pt x="32" y="5"/>
                    </a:cubicBezTo>
                    <a:cubicBezTo>
                      <a:pt x="32" y="2"/>
                      <a:pt x="30" y="0"/>
                      <a:pt x="28" y="0"/>
                    </a:cubicBezTo>
                    <a:cubicBezTo>
                      <a:pt x="4" y="0"/>
                      <a:pt x="4" y="0"/>
                      <a:pt x="4" y="0"/>
                    </a:cubicBezTo>
                    <a:cubicBezTo>
                      <a:pt x="2" y="0"/>
                      <a:pt x="0" y="2"/>
                      <a:pt x="0" y="5"/>
                    </a:cubicBezTo>
                    <a:cubicBezTo>
                      <a:pt x="0" y="7"/>
                      <a:pt x="2"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02"/>
              <p:cNvSpPr>
                <a:spLocks noEditPoints="1"/>
              </p:cNvSpPr>
              <p:nvPr/>
            </p:nvSpPr>
            <p:spPr bwMode="auto">
              <a:xfrm>
                <a:off x="3737660" y="1426585"/>
                <a:ext cx="222993" cy="484985"/>
              </a:xfrm>
              <a:custGeom>
                <a:avLst/>
                <a:gdLst>
                  <a:gd name="T0" fmla="*/ 0 w 94"/>
                  <a:gd name="T1" fmla="*/ 183 h 205"/>
                  <a:gd name="T2" fmla="*/ 19 w 94"/>
                  <a:gd name="T3" fmla="*/ 205 h 205"/>
                  <a:gd name="T4" fmla="*/ 47 w 94"/>
                  <a:gd name="T5" fmla="*/ 194 h 205"/>
                  <a:gd name="T6" fmla="*/ 71 w 94"/>
                  <a:gd name="T7" fmla="*/ 178 h 205"/>
                  <a:gd name="T8" fmla="*/ 89 w 94"/>
                  <a:gd name="T9" fmla="*/ 147 h 205"/>
                  <a:gd name="T10" fmla="*/ 94 w 94"/>
                  <a:gd name="T11" fmla="*/ 120 h 205"/>
                  <a:gd name="T12" fmla="*/ 92 w 94"/>
                  <a:gd name="T13" fmla="*/ 100 h 205"/>
                  <a:gd name="T14" fmla="*/ 93 w 94"/>
                  <a:gd name="T15" fmla="*/ 91 h 205"/>
                  <a:gd name="T16" fmla="*/ 94 w 94"/>
                  <a:gd name="T17" fmla="*/ 90 h 205"/>
                  <a:gd name="T18" fmla="*/ 94 w 94"/>
                  <a:gd name="T19" fmla="*/ 89 h 205"/>
                  <a:gd name="T20" fmla="*/ 85 w 94"/>
                  <a:gd name="T21" fmla="*/ 59 h 205"/>
                  <a:gd name="T22" fmla="*/ 72 w 94"/>
                  <a:gd name="T23" fmla="*/ 36 h 205"/>
                  <a:gd name="T24" fmla="*/ 46 w 94"/>
                  <a:gd name="T25" fmla="*/ 11 h 205"/>
                  <a:gd name="T26" fmla="*/ 6 w 94"/>
                  <a:gd name="T27" fmla="*/ 7 h 205"/>
                  <a:gd name="T28" fmla="*/ 19 w 94"/>
                  <a:gd name="T29" fmla="*/ 44 h 205"/>
                  <a:gd name="T30" fmla="*/ 7 w 94"/>
                  <a:gd name="T31" fmla="*/ 27 h 205"/>
                  <a:gd name="T32" fmla="*/ 36 w 94"/>
                  <a:gd name="T33" fmla="*/ 13 h 205"/>
                  <a:gd name="T34" fmla="*/ 26 w 94"/>
                  <a:gd name="T35" fmla="*/ 31 h 205"/>
                  <a:gd name="T36" fmla="*/ 46 w 94"/>
                  <a:gd name="T37" fmla="*/ 20 h 205"/>
                  <a:gd name="T38" fmla="*/ 63 w 94"/>
                  <a:gd name="T39" fmla="*/ 34 h 205"/>
                  <a:gd name="T40" fmla="*/ 62 w 94"/>
                  <a:gd name="T41" fmla="*/ 40 h 205"/>
                  <a:gd name="T42" fmla="*/ 76 w 94"/>
                  <a:gd name="T43" fmla="*/ 59 h 205"/>
                  <a:gd name="T44" fmla="*/ 65 w 94"/>
                  <a:gd name="T45" fmla="*/ 61 h 205"/>
                  <a:gd name="T46" fmla="*/ 37 w 94"/>
                  <a:gd name="T47" fmla="*/ 91 h 205"/>
                  <a:gd name="T48" fmla="*/ 45 w 94"/>
                  <a:gd name="T49" fmla="*/ 88 h 205"/>
                  <a:gd name="T50" fmla="*/ 85 w 94"/>
                  <a:gd name="T51" fmla="*/ 89 h 205"/>
                  <a:gd name="T52" fmla="*/ 80 w 94"/>
                  <a:gd name="T53" fmla="*/ 108 h 205"/>
                  <a:gd name="T54" fmla="*/ 79 w 94"/>
                  <a:gd name="T55" fmla="*/ 132 h 205"/>
                  <a:gd name="T56" fmla="*/ 80 w 94"/>
                  <a:gd name="T57" fmla="*/ 147 h 205"/>
                  <a:gd name="T58" fmla="*/ 64 w 94"/>
                  <a:gd name="T59" fmla="*/ 168 h 205"/>
                  <a:gd name="T60" fmla="*/ 47 w 94"/>
                  <a:gd name="T61" fmla="*/ 185 h 205"/>
                  <a:gd name="T62" fmla="*/ 40 w 94"/>
                  <a:gd name="T63" fmla="*/ 184 h 205"/>
                  <a:gd name="T64" fmla="*/ 32 w 94"/>
                  <a:gd name="T65" fmla="*/ 162 h 205"/>
                  <a:gd name="T66" fmla="*/ 29 w 94"/>
                  <a:gd name="T67" fmla="*/ 157 h 205"/>
                  <a:gd name="T68" fmla="*/ 22 w 94"/>
                  <a:gd name="T69" fmla="*/ 169 h 205"/>
                  <a:gd name="T70" fmla="*/ 20 w 94"/>
                  <a:gd name="T71" fmla="*/ 197 h 205"/>
                  <a:gd name="T72" fmla="*/ 7 w 94"/>
                  <a:gd name="T73" fmla="*/ 146 h 205"/>
                  <a:gd name="T74" fmla="*/ 45 w 94"/>
                  <a:gd name="T75" fmla="*/ 160 h 205"/>
                  <a:gd name="T76" fmla="*/ 54 w 94"/>
                  <a:gd name="T77" fmla="*/ 160 h 205"/>
                  <a:gd name="T78" fmla="*/ 7 w 94"/>
                  <a:gd name="T79" fmla="*/ 137 h 205"/>
                  <a:gd name="T80" fmla="*/ 47 w 94"/>
                  <a:gd name="T81" fmla="*/ 112 h 205"/>
                  <a:gd name="T82" fmla="*/ 64 w 94"/>
                  <a:gd name="T83" fmla="*/ 84 h 205"/>
                  <a:gd name="T84" fmla="*/ 46 w 94"/>
                  <a:gd name="T85" fmla="*/ 103 h 205"/>
                  <a:gd name="T86" fmla="*/ 7 w 94"/>
                  <a:gd name="T87" fmla="*/ 53 h 205"/>
                  <a:gd name="T88" fmla="*/ 23 w 94"/>
                  <a:gd name="T89" fmla="*/ 4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 h="205">
                    <a:moveTo>
                      <a:pt x="0" y="27"/>
                    </a:moveTo>
                    <a:cubicBezTo>
                      <a:pt x="0" y="183"/>
                      <a:pt x="0" y="183"/>
                      <a:pt x="0" y="183"/>
                    </a:cubicBezTo>
                    <a:cubicBezTo>
                      <a:pt x="0" y="189"/>
                      <a:pt x="1" y="195"/>
                      <a:pt x="5" y="199"/>
                    </a:cubicBezTo>
                    <a:cubicBezTo>
                      <a:pt x="9" y="203"/>
                      <a:pt x="13" y="205"/>
                      <a:pt x="19" y="205"/>
                    </a:cubicBezTo>
                    <a:cubicBezTo>
                      <a:pt x="28" y="205"/>
                      <a:pt x="35" y="201"/>
                      <a:pt x="41" y="194"/>
                    </a:cubicBezTo>
                    <a:cubicBezTo>
                      <a:pt x="43" y="194"/>
                      <a:pt x="45" y="194"/>
                      <a:pt x="47" y="194"/>
                    </a:cubicBezTo>
                    <a:cubicBezTo>
                      <a:pt x="57" y="194"/>
                      <a:pt x="66" y="188"/>
                      <a:pt x="70" y="179"/>
                    </a:cubicBezTo>
                    <a:cubicBezTo>
                      <a:pt x="71" y="178"/>
                      <a:pt x="71" y="178"/>
                      <a:pt x="71" y="178"/>
                    </a:cubicBezTo>
                    <a:cubicBezTo>
                      <a:pt x="72" y="176"/>
                      <a:pt x="72" y="174"/>
                      <a:pt x="72" y="171"/>
                    </a:cubicBezTo>
                    <a:cubicBezTo>
                      <a:pt x="82" y="167"/>
                      <a:pt x="89" y="157"/>
                      <a:pt x="89" y="147"/>
                    </a:cubicBezTo>
                    <a:cubicBezTo>
                      <a:pt x="89" y="143"/>
                      <a:pt x="88" y="140"/>
                      <a:pt x="87" y="137"/>
                    </a:cubicBezTo>
                    <a:cubicBezTo>
                      <a:pt x="91" y="132"/>
                      <a:pt x="94" y="126"/>
                      <a:pt x="94" y="120"/>
                    </a:cubicBezTo>
                    <a:cubicBezTo>
                      <a:pt x="94" y="114"/>
                      <a:pt x="92" y="109"/>
                      <a:pt x="89" y="105"/>
                    </a:cubicBezTo>
                    <a:cubicBezTo>
                      <a:pt x="90" y="103"/>
                      <a:pt x="91" y="102"/>
                      <a:pt x="92" y="100"/>
                    </a:cubicBezTo>
                    <a:cubicBezTo>
                      <a:pt x="92" y="99"/>
                      <a:pt x="92" y="99"/>
                      <a:pt x="92" y="99"/>
                    </a:cubicBezTo>
                    <a:cubicBezTo>
                      <a:pt x="93" y="97"/>
                      <a:pt x="93" y="94"/>
                      <a:pt x="93" y="91"/>
                    </a:cubicBezTo>
                    <a:cubicBezTo>
                      <a:pt x="94" y="91"/>
                      <a:pt x="94" y="91"/>
                      <a:pt x="94" y="91"/>
                    </a:cubicBezTo>
                    <a:cubicBezTo>
                      <a:pt x="94" y="90"/>
                      <a:pt x="94" y="90"/>
                      <a:pt x="94" y="90"/>
                    </a:cubicBezTo>
                    <a:cubicBezTo>
                      <a:pt x="94" y="90"/>
                      <a:pt x="94" y="90"/>
                      <a:pt x="94" y="90"/>
                    </a:cubicBezTo>
                    <a:cubicBezTo>
                      <a:pt x="94" y="89"/>
                      <a:pt x="94" y="89"/>
                      <a:pt x="94" y="89"/>
                    </a:cubicBezTo>
                    <a:cubicBezTo>
                      <a:pt x="94" y="81"/>
                      <a:pt x="90" y="73"/>
                      <a:pt x="83" y="67"/>
                    </a:cubicBezTo>
                    <a:cubicBezTo>
                      <a:pt x="84" y="64"/>
                      <a:pt x="85" y="62"/>
                      <a:pt x="85" y="59"/>
                    </a:cubicBezTo>
                    <a:cubicBezTo>
                      <a:pt x="85" y="50"/>
                      <a:pt x="80" y="41"/>
                      <a:pt x="72" y="38"/>
                    </a:cubicBezTo>
                    <a:cubicBezTo>
                      <a:pt x="72" y="37"/>
                      <a:pt x="72" y="37"/>
                      <a:pt x="72" y="36"/>
                    </a:cubicBezTo>
                    <a:cubicBezTo>
                      <a:pt x="72" y="22"/>
                      <a:pt x="60" y="11"/>
                      <a:pt x="46" y="11"/>
                    </a:cubicBezTo>
                    <a:cubicBezTo>
                      <a:pt x="46" y="11"/>
                      <a:pt x="46" y="11"/>
                      <a:pt x="46" y="11"/>
                    </a:cubicBezTo>
                    <a:cubicBezTo>
                      <a:pt x="41" y="4"/>
                      <a:pt x="34" y="0"/>
                      <a:pt x="25" y="0"/>
                    </a:cubicBezTo>
                    <a:cubicBezTo>
                      <a:pt x="18" y="0"/>
                      <a:pt x="11" y="2"/>
                      <a:pt x="6" y="7"/>
                    </a:cubicBezTo>
                    <a:cubicBezTo>
                      <a:pt x="1" y="12"/>
                      <a:pt x="0" y="19"/>
                      <a:pt x="0" y="27"/>
                    </a:cubicBezTo>
                    <a:close/>
                    <a:moveTo>
                      <a:pt x="19" y="44"/>
                    </a:moveTo>
                    <a:cubicBezTo>
                      <a:pt x="7" y="44"/>
                      <a:pt x="7" y="44"/>
                      <a:pt x="7" y="44"/>
                    </a:cubicBezTo>
                    <a:cubicBezTo>
                      <a:pt x="7" y="27"/>
                      <a:pt x="7" y="27"/>
                      <a:pt x="7" y="27"/>
                    </a:cubicBezTo>
                    <a:cubicBezTo>
                      <a:pt x="7" y="16"/>
                      <a:pt x="15" y="8"/>
                      <a:pt x="25" y="8"/>
                    </a:cubicBezTo>
                    <a:cubicBezTo>
                      <a:pt x="29" y="8"/>
                      <a:pt x="33" y="10"/>
                      <a:pt x="36" y="13"/>
                    </a:cubicBezTo>
                    <a:cubicBezTo>
                      <a:pt x="31" y="15"/>
                      <a:pt x="26" y="20"/>
                      <a:pt x="24" y="25"/>
                    </a:cubicBezTo>
                    <a:cubicBezTo>
                      <a:pt x="23" y="27"/>
                      <a:pt x="23" y="30"/>
                      <a:pt x="26" y="31"/>
                    </a:cubicBezTo>
                    <a:cubicBezTo>
                      <a:pt x="28" y="32"/>
                      <a:pt x="30" y="31"/>
                      <a:pt x="31" y="29"/>
                    </a:cubicBezTo>
                    <a:cubicBezTo>
                      <a:pt x="34" y="23"/>
                      <a:pt x="40" y="20"/>
                      <a:pt x="46" y="20"/>
                    </a:cubicBezTo>
                    <a:cubicBezTo>
                      <a:pt x="55" y="20"/>
                      <a:pt x="62" y="26"/>
                      <a:pt x="63" y="34"/>
                    </a:cubicBezTo>
                    <a:cubicBezTo>
                      <a:pt x="63" y="34"/>
                      <a:pt x="63" y="34"/>
                      <a:pt x="63" y="34"/>
                    </a:cubicBezTo>
                    <a:cubicBezTo>
                      <a:pt x="63" y="35"/>
                      <a:pt x="63" y="36"/>
                      <a:pt x="63" y="36"/>
                    </a:cubicBezTo>
                    <a:cubicBezTo>
                      <a:pt x="63" y="38"/>
                      <a:pt x="63" y="39"/>
                      <a:pt x="62" y="40"/>
                    </a:cubicBezTo>
                    <a:cubicBezTo>
                      <a:pt x="62" y="42"/>
                      <a:pt x="63" y="44"/>
                      <a:pt x="66" y="45"/>
                    </a:cubicBezTo>
                    <a:cubicBezTo>
                      <a:pt x="72" y="47"/>
                      <a:pt x="76" y="52"/>
                      <a:pt x="76" y="59"/>
                    </a:cubicBezTo>
                    <a:cubicBezTo>
                      <a:pt x="76" y="60"/>
                      <a:pt x="76" y="61"/>
                      <a:pt x="76" y="63"/>
                    </a:cubicBezTo>
                    <a:cubicBezTo>
                      <a:pt x="72" y="61"/>
                      <a:pt x="69" y="61"/>
                      <a:pt x="65" y="61"/>
                    </a:cubicBezTo>
                    <a:cubicBezTo>
                      <a:pt x="50" y="61"/>
                      <a:pt x="37" y="72"/>
                      <a:pt x="36" y="88"/>
                    </a:cubicBezTo>
                    <a:cubicBezTo>
                      <a:pt x="36" y="89"/>
                      <a:pt x="37" y="90"/>
                      <a:pt x="37" y="91"/>
                    </a:cubicBezTo>
                    <a:cubicBezTo>
                      <a:pt x="38" y="92"/>
                      <a:pt x="39" y="92"/>
                      <a:pt x="40" y="92"/>
                    </a:cubicBezTo>
                    <a:cubicBezTo>
                      <a:pt x="43" y="92"/>
                      <a:pt x="45" y="91"/>
                      <a:pt x="45" y="88"/>
                    </a:cubicBezTo>
                    <a:cubicBezTo>
                      <a:pt x="45" y="78"/>
                      <a:pt x="54" y="69"/>
                      <a:pt x="65" y="69"/>
                    </a:cubicBezTo>
                    <a:cubicBezTo>
                      <a:pt x="76" y="69"/>
                      <a:pt x="85" y="78"/>
                      <a:pt x="85" y="89"/>
                    </a:cubicBezTo>
                    <a:cubicBezTo>
                      <a:pt x="85" y="94"/>
                      <a:pt x="83" y="99"/>
                      <a:pt x="80" y="102"/>
                    </a:cubicBezTo>
                    <a:cubicBezTo>
                      <a:pt x="79" y="104"/>
                      <a:pt x="79" y="106"/>
                      <a:pt x="80" y="108"/>
                    </a:cubicBezTo>
                    <a:cubicBezTo>
                      <a:pt x="83" y="111"/>
                      <a:pt x="85" y="115"/>
                      <a:pt x="85" y="120"/>
                    </a:cubicBezTo>
                    <a:cubicBezTo>
                      <a:pt x="85" y="125"/>
                      <a:pt x="83" y="129"/>
                      <a:pt x="79" y="132"/>
                    </a:cubicBezTo>
                    <a:cubicBezTo>
                      <a:pt x="77" y="134"/>
                      <a:pt x="77" y="136"/>
                      <a:pt x="78" y="138"/>
                    </a:cubicBezTo>
                    <a:cubicBezTo>
                      <a:pt x="79" y="141"/>
                      <a:pt x="80" y="144"/>
                      <a:pt x="80" y="147"/>
                    </a:cubicBezTo>
                    <a:cubicBezTo>
                      <a:pt x="80" y="154"/>
                      <a:pt x="75" y="162"/>
                      <a:pt x="67" y="164"/>
                    </a:cubicBezTo>
                    <a:cubicBezTo>
                      <a:pt x="65" y="164"/>
                      <a:pt x="64" y="166"/>
                      <a:pt x="64" y="168"/>
                    </a:cubicBezTo>
                    <a:cubicBezTo>
                      <a:pt x="64" y="169"/>
                      <a:pt x="64" y="169"/>
                      <a:pt x="64" y="169"/>
                    </a:cubicBezTo>
                    <a:cubicBezTo>
                      <a:pt x="64" y="178"/>
                      <a:pt x="56" y="185"/>
                      <a:pt x="47" y="185"/>
                    </a:cubicBezTo>
                    <a:cubicBezTo>
                      <a:pt x="45" y="185"/>
                      <a:pt x="43" y="185"/>
                      <a:pt x="41" y="184"/>
                    </a:cubicBezTo>
                    <a:cubicBezTo>
                      <a:pt x="40" y="184"/>
                      <a:pt x="40" y="184"/>
                      <a:pt x="40" y="184"/>
                    </a:cubicBezTo>
                    <a:cubicBezTo>
                      <a:pt x="34" y="181"/>
                      <a:pt x="30" y="175"/>
                      <a:pt x="30" y="169"/>
                    </a:cubicBezTo>
                    <a:cubicBezTo>
                      <a:pt x="30" y="167"/>
                      <a:pt x="31" y="164"/>
                      <a:pt x="32" y="162"/>
                    </a:cubicBezTo>
                    <a:cubicBezTo>
                      <a:pt x="32" y="161"/>
                      <a:pt x="32" y="160"/>
                      <a:pt x="32" y="159"/>
                    </a:cubicBezTo>
                    <a:cubicBezTo>
                      <a:pt x="31" y="158"/>
                      <a:pt x="30" y="157"/>
                      <a:pt x="29" y="157"/>
                    </a:cubicBezTo>
                    <a:cubicBezTo>
                      <a:pt x="27" y="156"/>
                      <a:pt x="25" y="157"/>
                      <a:pt x="24" y="159"/>
                    </a:cubicBezTo>
                    <a:cubicBezTo>
                      <a:pt x="22" y="162"/>
                      <a:pt x="22" y="165"/>
                      <a:pt x="22" y="169"/>
                    </a:cubicBezTo>
                    <a:cubicBezTo>
                      <a:pt x="22" y="177"/>
                      <a:pt x="26" y="185"/>
                      <a:pt x="33" y="190"/>
                    </a:cubicBezTo>
                    <a:cubicBezTo>
                      <a:pt x="29" y="194"/>
                      <a:pt x="25" y="197"/>
                      <a:pt x="20" y="197"/>
                    </a:cubicBezTo>
                    <a:cubicBezTo>
                      <a:pt x="13" y="197"/>
                      <a:pt x="7" y="191"/>
                      <a:pt x="7" y="183"/>
                    </a:cubicBezTo>
                    <a:cubicBezTo>
                      <a:pt x="7" y="146"/>
                      <a:pt x="7" y="146"/>
                      <a:pt x="7" y="146"/>
                    </a:cubicBezTo>
                    <a:cubicBezTo>
                      <a:pt x="7" y="146"/>
                      <a:pt x="23" y="146"/>
                      <a:pt x="31" y="146"/>
                    </a:cubicBezTo>
                    <a:cubicBezTo>
                      <a:pt x="39" y="146"/>
                      <a:pt x="45" y="152"/>
                      <a:pt x="45" y="160"/>
                    </a:cubicBezTo>
                    <a:cubicBezTo>
                      <a:pt x="45" y="162"/>
                      <a:pt x="47" y="164"/>
                      <a:pt x="50" y="164"/>
                    </a:cubicBezTo>
                    <a:cubicBezTo>
                      <a:pt x="52" y="164"/>
                      <a:pt x="54" y="162"/>
                      <a:pt x="54" y="160"/>
                    </a:cubicBezTo>
                    <a:cubicBezTo>
                      <a:pt x="54" y="147"/>
                      <a:pt x="44" y="137"/>
                      <a:pt x="31" y="137"/>
                    </a:cubicBezTo>
                    <a:cubicBezTo>
                      <a:pt x="19" y="137"/>
                      <a:pt x="7" y="137"/>
                      <a:pt x="7" y="137"/>
                    </a:cubicBezTo>
                    <a:cubicBezTo>
                      <a:pt x="7" y="113"/>
                      <a:pt x="7" y="113"/>
                      <a:pt x="7" y="113"/>
                    </a:cubicBezTo>
                    <a:cubicBezTo>
                      <a:pt x="7" y="113"/>
                      <a:pt x="35" y="112"/>
                      <a:pt x="47" y="112"/>
                    </a:cubicBezTo>
                    <a:cubicBezTo>
                      <a:pt x="59" y="112"/>
                      <a:pt x="69" y="101"/>
                      <a:pt x="69" y="89"/>
                    </a:cubicBezTo>
                    <a:cubicBezTo>
                      <a:pt x="69" y="86"/>
                      <a:pt x="67" y="84"/>
                      <a:pt x="64" y="84"/>
                    </a:cubicBezTo>
                    <a:cubicBezTo>
                      <a:pt x="62" y="84"/>
                      <a:pt x="60" y="86"/>
                      <a:pt x="60" y="89"/>
                    </a:cubicBezTo>
                    <a:cubicBezTo>
                      <a:pt x="60" y="97"/>
                      <a:pt x="54" y="103"/>
                      <a:pt x="46" y="103"/>
                    </a:cubicBezTo>
                    <a:cubicBezTo>
                      <a:pt x="38" y="103"/>
                      <a:pt x="7" y="103"/>
                      <a:pt x="7" y="103"/>
                    </a:cubicBezTo>
                    <a:cubicBezTo>
                      <a:pt x="7" y="53"/>
                      <a:pt x="7" y="53"/>
                      <a:pt x="7" y="53"/>
                    </a:cubicBezTo>
                    <a:cubicBezTo>
                      <a:pt x="19" y="53"/>
                      <a:pt x="19" y="53"/>
                      <a:pt x="19" y="53"/>
                    </a:cubicBezTo>
                    <a:cubicBezTo>
                      <a:pt x="21" y="53"/>
                      <a:pt x="23" y="51"/>
                      <a:pt x="23" y="48"/>
                    </a:cubicBezTo>
                    <a:cubicBezTo>
                      <a:pt x="23" y="46"/>
                      <a:pt x="21" y="44"/>
                      <a:pt x="19"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03"/>
              <p:cNvSpPr>
                <a:spLocks/>
              </p:cNvSpPr>
              <p:nvPr/>
            </p:nvSpPr>
            <p:spPr bwMode="auto">
              <a:xfrm>
                <a:off x="3763659" y="1563581"/>
                <a:ext cx="44999" cy="72998"/>
              </a:xfrm>
              <a:custGeom>
                <a:avLst/>
                <a:gdLst>
                  <a:gd name="T0" fmla="*/ 19 w 19"/>
                  <a:gd name="T1" fmla="*/ 5 h 31"/>
                  <a:gd name="T2" fmla="*/ 15 w 19"/>
                  <a:gd name="T3" fmla="*/ 9 h 31"/>
                  <a:gd name="T4" fmla="*/ 8 w 19"/>
                  <a:gd name="T5" fmla="*/ 16 h 31"/>
                  <a:gd name="T6" fmla="*/ 15 w 19"/>
                  <a:gd name="T7" fmla="*/ 22 h 31"/>
                  <a:gd name="T8" fmla="*/ 19 w 19"/>
                  <a:gd name="T9" fmla="*/ 27 h 31"/>
                  <a:gd name="T10" fmla="*/ 15 w 19"/>
                  <a:gd name="T11" fmla="*/ 31 h 31"/>
                  <a:gd name="T12" fmla="*/ 0 w 19"/>
                  <a:gd name="T13" fmla="*/ 16 h 31"/>
                  <a:gd name="T14" fmla="*/ 15 w 19"/>
                  <a:gd name="T15" fmla="*/ 0 h 31"/>
                  <a:gd name="T16" fmla="*/ 19 w 19"/>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1">
                    <a:moveTo>
                      <a:pt x="19" y="5"/>
                    </a:moveTo>
                    <a:cubicBezTo>
                      <a:pt x="19" y="7"/>
                      <a:pt x="18" y="9"/>
                      <a:pt x="15" y="9"/>
                    </a:cubicBezTo>
                    <a:cubicBezTo>
                      <a:pt x="11" y="9"/>
                      <a:pt x="8" y="12"/>
                      <a:pt x="8" y="16"/>
                    </a:cubicBezTo>
                    <a:cubicBezTo>
                      <a:pt x="8" y="19"/>
                      <a:pt x="11" y="22"/>
                      <a:pt x="15" y="22"/>
                    </a:cubicBezTo>
                    <a:cubicBezTo>
                      <a:pt x="18" y="22"/>
                      <a:pt x="19" y="24"/>
                      <a:pt x="19" y="27"/>
                    </a:cubicBezTo>
                    <a:cubicBezTo>
                      <a:pt x="19" y="29"/>
                      <a:pt x="18" y="31"/>
                      <a:pt x="15" y="31"/>
                    </a:cubicBezTo>
                    <a:cubicBezTo>
                      <a:pt x="7" y="31"/>
                      <a:pt x="0" y="24"/>
                      <a:pt x="0" y="16"/>
                    </a:cubicBezTo>
                    <a:cubicBezTo>
                      <a:pt x="0" y="7"/>
                      <a:pt x="7" y="0"/>
                      <a:pt x="15" y="0"/>
                    </a:cubicBezTo>
                    <a:cubicBezTo>
                      <a:pt x="18" y="0"/>
                      <a:pt x="19" y="2"/>
                      <a:pt x="1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04"/>
              <p:cNvSpPr>
                <a:spLocks/>
              </p:cNvSpPr>
              <p:nvPr/>
            </p:nvSpPr>
            <p:spPr bwMode="auto">
              <a:xfrm>
                <a:off x="3806658" y="1497583"/>
                <a:ext cx="49998" cy="49998"/>
              </a:xfrm>
              <a:custGeom>
                <a:avLst/>
                <a:gdLst>
                  <a:gd name="T0" fmla="*/ 0 w 21"/>
                  <a:gd name="T1" fmla="*/ 17 h 21"/>
                  <a:gd name="T2" fmla="*/ 5 w 21"/>
                  <a:gd name="T3" fmla="*/ 12 h 21"/>
                  <a:gd name="T4" fmla="*/ 12 w 21"/>
                  <a:gd name="T5" fmla="*/ 5 h 21"/>
                  <a:gd name="T6" fmla="*/ 16 w 21"/>
                  <a:gd name="T7" fmla="*/ 0 h 21"/>
                  <a:gd name="T8" fmla="*/ 21 w 21"/>
                  <a:gd name="T9" fmla="*/ 5 h 21"/>
                  <a:gd name="T10" fmla="*/ 5 w 21"/>
                  <a:gd name="T11" fmla="*/ 21 h 21"/>
                  <a:gd name="T12" fmla="*/ 0 w 21"/>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0" y="17"/>
                    </a:moveTo>
                    <a:cubicBezTo>
                      <a:pt x="0" y="14"/>
                      <a:pt x="2" y="12"/>
                      <a:pt x="5" y="12"/>
                    </a:cubicBezTo>
                    <a:cubicBezTo>
                      <a:pt x="9" y="12"/>
                      <a:pt x="12" y="9"/>
                      <a:pt x="12" y="5"/>
                    </a:cubicBezTo>
                    <a:cubicBezTo>
                      <a:pt x="12" y="2"/>
                      <a:pt x="14" y="0"/>
                      <a:pt x="16" y="0"/>
                    </a:cubicBezTo>
                    <a:cubicBezTo>
                      <a:pt x="19" y="0"/>
                      <a:pt x="21" y="2"/>
                      <a:pt x="21" y="5"/>
                    </a:cubicBezTo>
                    <a:cubicBezTo>
                      <a:pt x="21" y="14"/>
                      <a:pt x="13" y="21"/>
                      <a:pt x="5" y="21"/>
                    </a:cubicBezTo>
                    <a:cubicBezTo>
                      <a:pt x="2" y="21"/>
                      <a:pt x="0" y="19"/>
                      <a:pt x="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05"/>
              <p:cNvSpPr>
                <a:spLocks/>
              </p:cNvSpPr>
              <p:nvPr/>
            </p:nvSpPr>
            <p:spPr bwMode="auto">
              <a:xfrm>
                <a:off x="3851656" y="1710576"/>
                <a:ext cx="49998" cy="48999"/>
              </a:xfrm>
              <a:custGeom>
                <a:avLst/>
                <a:gdLst>
                  <a:gd name="T0" fmla="*/ 16 w 21"/>
                  <a:gd name="T1" fmla="*/ 21 h 21"/>
                  <a:gd name="T2" fmla="*/ 12 w 21"/>
                  <a:gd name="T3" fmla="*/ 16 h 21"/>
                  <a:gd name="T4" fmla="*/ 5 w 21"/>
                  <a:gd name="T5" fmla="*/ 9 h 21"/>
                  <a:gd name="T6" fmla="*/ 0 w 21"/>
                  <a:gd name="T7" fmla="*/ 4 h 21"/>
                  <a:gd name="T8" fmla="*/ 5 w 21"/>
                  <a:gd name="T9" fmla="*/ 0 h 21"/>
                  <a:gd name="T10" fmla="*/ 21 w 21"/>
                  <a:gd name="T11" fmla="*/ 16 h 21"/>
                  <a:gd name="T12" fmla="*/ 16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6" y="21"/>
                    </a:moveTo>
                    <a:cubicBezTo>
                      <a:pt x="14" y="21"/>
                      <a:pt x="12" y="19"/>
                      <a:pt x="12" y="16"/>
                    </a:cubicBezTo>
                    <a:cubicBezTo>
                      <a:pt x="12" y="12"/>
                      <a:pt x="9" y="9"/>
                      <a:pt x="5" y="9"/>
                    </a:cubicBezTo>
                    <a:cubicBezTo>
                      <a:pt x="2" y="9"/>
                      <a:pt x="0" y="7"/>
                      <a:pt x="0" y="4"/>
                    </a:cubicBezTo>
                    <a:cubicBezTo>
                      <a:pt x="0" y="2"/>
                      <a:pt x="2" y="0"/>
                      <a:pt x="5" y="0"/>
                    </a:cubicBezTo>
                    <a:cubicBezTo>
                      <a:pt x="14" y="0"/>
                      <a:pt x="21" y="7"/>
                      <a:pt x="21" y="16"/>
                    </a:cubicBezTo>
                    <a:cubicBezTo>
                      <a:pt x="21" y="19"/>
                      <a:pt x="19" y="21"/>
                      <a:pt x="1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06"/>
              <p:cNvSpPr>
                <a:spLocks/>
              </p:cNvSpPr>
              <p:nvPr/>
            </p:nvSpPr>
            <p:spPr bwMode="auto">
              <a:xfrm>
                <a:off x="3761659" y="1710576"/>
                <a:ext cx="77998" cy="22999"/>
              </a:xfrm>
              <a:custGeom>
                <a:avLst/>
                <a:gdLst>
                  <a:gd name="T0" fmla="*/ 28 w 33"/>
                  <a:gd name="T1" fmla="*/ 10 h 10"/>
                  <a:gd name="T2" fmla="*/ 5 w 33"/>
                  <a:gd name="T3" fmla="*/ 10 h 10"/>
                  <a:gd name="T4" fmla="*/ 0 w 33"/>
                  <a:gd name="T5" fmla="*/ 5 h 10"/>
                  <a:gd name="T6" fmla="*/ 5 w 33"/>
                  <a:gd name="T7" fmla="*/ 0 h 10"/>
                  <a:gd name="T8" fmla="*/ 28 w 33"/>
                  <a:gd name="T9" fmla="*/ 0 h 10"/>
                  <a:gd name="T10" fmla="*/ 33 w 33"/>
                  <a:gd name="T11" fmla="*/ 5 h 10"/>
                  <a:gd name="T12" fmla="*/ 28 w 3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33" h="10">
                    <a:moveTo>
                      <a:pt x="28" y="10"/>
                    </a:moveTo>
                    <a:cubicBezTo>
                      <a:pt x="5" y="10"/>
                      <a:pt x="5" y="10"/>
                      <a:pt x="5" y="10"/>
                    </a:cubicBezTo>
                    <a:cubicBezTo>
                      <a:pt x="2" y="10"/>
                      <a:pt x="0" y="7"/>
                      <a:pt x="0" y="5"/>
                    </a:cubicBezTo>
                    <a:cubicBezTo>
                      <a:pt x="0" y="2"/>
                      <a:pt x="2" y="0"/>
                      <a:pt x="5" y="0"/>
                    </a:cubicBezTo>
                    <a:cubicBezTo>
                      <a:pt x="28" y="0"/>
                      <a:pt x="28" y="0"/>
                      <a:pt x="28" y="0"/>
                    </a:cubicBezTo>
                    <a:cubicBezTo>
                      <a:pt x="31" y="0"/>
                      <a:pt x="33" y="2"/>
                      <a:pt x="33" y="5"/>
                    </a:cubicBezTo>
                    <a:cubicBezTo>
                      <a:pt x="33" y="7"/>
                      <a:pt x="31" y="10"/>
                      <a:pt x="2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54084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2"/>
          <p:cNvSpPr>
            <a:spLocks noGrp="1"/>
          </p:cNvSpPr>
          <p:nvPr>
            <p:ph type="title"/>
          </p:nvPr>
        </p:nvSpPr>
        <p:spPr>
          <a:xfrm>
            <a:off x="239853" y="279234"/>
            <a:ext cx="8343315" cy="731647"/>
          </a:xfrm>
        </p:spPr>
        <p:txBody>
          <a:bodyPr/>
          <a:lstStyle/>
          <a:p>
            <a:r>
              <a:rPr lang="en-US" sz="2700" dirty="0">
                <a:latin typeface="CiscoSansTT ExtraLight" charset="0"/>
                <a:ea typeface="CiscoSansTT ExtraLight" charset="0"/>
                <a:cs typeface="CiscoSansTT ExtraLight" charset="0"/>
              </a:rPr>
              <a:t>Backed by </a:t>
            </a:r>
            <a:r>
              <a:rPr lang="en-US" sz="2700" dirty="0" err="1">
                <a:latin typeface="CiscoSansTT ExtraLight" charset="0"/>
                <a:ea typeface="CiscoSansTT ExtraLight" charset="0"/>
                <a:cs typeface="CiscoSansTT ExtraLight" charset="0"/>
              </a:rPr>
              <a:t>Talos</a:t>
            </a:r>
            <a:r>
              <a:rPr lang="en-US" sz="2700" dirty="0">
                <a:latin typeface="CiscoSansTT ExtraLight" charset="0"/>
                <a:ea typeface="CiscoSansTT ExtraLight" charset="0"/>
                <a:cs typeface="CiscoSansTT ExtraLight" charset="0"/>
              </a:rPr>
              <a:t> - the best security intelligence</a:t>
            </a:r>
            <a:endParaRPr lang="en-US" sz="2400" dirty="0">
              <a:latin typeface="CiscoSansTT ExtraLight" charset="0"/>
              <a:ea typeface="CiscoSansTT ExtraLight" charset="0"/>
              <a:cs typeface="CiscoSansTT ExtraLight"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2133"/>
            <a:ext cx="4678326" cy="245612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326" y="1584181"/>
            <a:ext cx="4224670" cy="2112335"/>
          </a:xfrm>
          <a:prstGeom prst="rect">
            <a:avLst/>
          </a:prstGeom>
        </p:spPr>
      </p:pic>
    </p:spTree>
    <p:extLst>
      <p:ext uri="{BB962C8B-B14F-4D97-AF65-F5344CB8AC3E}">
        <p14:creationId xmlns:p14="http://schemas.microsoft.com/office/powerpoint/2010/main" val="3790242625"/>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95148" y="2331807"/>
            <a:ext cx="1377420" cy="51984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91295" fontAlgn="base">
              <a:spcBef>
                <a:spcPct val="0"/>
              </a:spcBef>
              <a:spcAft>
                <a:spcPts val="293"/>
              </a:spcAft>
              <a:defRPr/>
            </a:pPr>
            <a:r>
              <a:rPr lang="en-US" kern="0" dirty="0">
                <a:solidFill>
                  <a:schemeClr val="tx1"/>
                </a:solidFill>
                <a:latin typeface="CiscoSansTT ExtraLight" charset="0"/>
                <a:ea typeface="CiscoSansTT ExtraLight" charset="0"/>
                <a:cs typeface="CiscoSansTT ExtraLight" charset="0"/>
              </a:rPr>
              <a:t>Integrated Security Architecture</a:t>
            </a:r>
          </a:p>
        </p:txBody>
      </p:sp>
      <p:sp>
        <p:nvSpPr>
          <p:cNvPr id="27" name="Title 2"/>
          <p:cNvSpPr>
            <a:spLocks noGrp="1"/>
          </p:cNvSpPr>
          <p:nvPr>
            <p:ph type="title"/>
          </p:nvPr>
        </p:nvSpPr>
        <p:spPr>
          <a:xfrm>
            <a:off x="239853" y="268843"/>
            <a:ext cx="8514287" cy="731647"/>
          </a:xfrm>
        </p:spPr>
        <p:txBody>
          <a:bodyPr/>
          <a:lstStyle/>
          <a:p>
            <a:r>
              <a:rPr lang="en-US" sz="2700" dirty="0">
                <a:latin typeface="CiscoSansTT ExtraLight" charset="0"/>
                <a:ea typeface="CiscoSansTT ExtraLight" charset="0"/>
                <a:cs typeface="CiscoSansTT ExtraLight" charset="0"/>
              </a:rPr>
              <a:t>Beyond firewall – an integrated security architecture</a:t>
            </a:r>
            <a:endParaRPr lang="en-US" sz="2400" dirty="0">
              <a:latin typeface="CiscoSansTT ExtraLight" charset="0"/>
              <a:ea typeface="CiscoSansTT ExtraLight" charset="0"/>
              <a:cs typeface="CiscoSansTT ExtraLight" charset="0"/>
            </a:endParaRPr>
          </a:p>
        </p:txBody>
      </p:sp>
      <p:sp>
        <p:nvSpPr>
          <p:cNvPr id="29" name="TextBox 28"/>
          <p:cNvSpPr txBox="1"/>
          <p:nvPr/>
        </p:nvSpPr>
        <p:spPr>
          <a:xfrm>
            <a:off x="1955527" y="1216031"/>
            <a:ext cx="6829098" cy="2727029"/>
          </a:xfrm>
          <a:prstGeom prst="rect">
            <a:avLst/>
          </a:prstGeom>
          <a:noFill/>
        </p:spPr>
        <p:txBody>
          <a:bodyPr wrap="square" rtlCol="0">
            <a:spAutoFit/>
          </a:bodyPr>
          <a:lstStyle/>
          <a:p>
            <a:pPr>
              <a:lnSpc>
                <a:spcPct val="107000"/>
              </a:lnSpc>
            </a:pPr>
            <a:endParaRPr lang="en-US" sz="1600" b="1" dirty="0">
              <a:solidFill>
                <a:schemeClr val="accent5"/>
              </a:solidFill>
              <a:latin typeface="CiscoSansTT ExtraLight" charset="0"/>
              <a:ea typeface="CiscoSansTT ExtraLight" charset="0"/>
              <a:cs typeface="CiscoSansTT ExtraLight" charset="0"/>
            </a:endParaRPr>
          </a:p>
          <a:p>
            <a:pPr marL="342900" indent="-342900">
              <a:lnSpc>
                <a:spcPct val="107000"/>
              </a:lnSpc>
              <a:buFont typeface="Symbol" panose="05050102010706020507" pitchFamily="18" charset="2"/>
              <a:buChar char=""/>
            </a:pPr>
            <a:r>
              <a:rPr lang="en-US" sz="1600" b="1" dirty="0">
                <a:solidFill>
                  <a:schemeClr val="accent5"/>
                </a:solidFill>
                <a:latin typeface="CiscoSansTT ExtraLight" charset="0"/>
                <a:ea typeface="CiscoSansTT ExtraLight" charset="0"/>
                <a:cs typeface="CiscoSansTT ExtraLight" charset="0"/>
              </a:rPr>
              <a:t>Cisco NGFW is the foundation of Cisco’s integrated security architecture</a:t>
            </a:r>
            <a:r>
              <a:rPr lang="en-US" sz="1600" dirty="0">
                <a:solidFill>
                  <a:schemeClr val="accent5"/>
                </a:solidFill>
                <a:latin typeface="CiscoSansTT ExtraLight" charset="0"/>
                <a:ea typeface="CiscoSansTT ExtraLight" charset="0"/>
                <a:cs typeface="CiscoSansTT ExtraLight" charset="0"/>
              </a:rPr>
              <a:t> </a:t>
            </a:r>
            <a:r>
              <a:rPr lang="en-US" sz="1600" dirty="0">
                <a:latin typeface="CiscoSansTT ExtraLight" charset="0"/>
                <a:ea typeface="CiscoSansTT ExtraLight" charset="0"/>
                <a:cs typeface="CiscoSansTT ExtraLight" charset="0"/>
              </a:rPr>
              <a:t>that shares actionable intelligence across the extended network </a:t>
            </a:r>
            <a:r>
              <a:rPr lang="mr-IN" sz="1600" dirty="0">
                <a:latin typeface="CiscoSansTT ExtraLight" charset="0"/>
                <a:ea typeface="CiscoSansTT ExtraLight" charset="0"/>
                <a:cs typeface="CiscoSansTT ExtraLight" charset="0"/>
              </a:rPr>
              <a:t>–</a:t>
            </a:r>
            <a:r>
              <a:rPr lang="en-US" sz="1600" dirty="0">
                <a:latin typeface="CiscoSansTT ExtraLight" charset="0"/>
                <a:ea typeface="CiscoSansTT ExtraLight" charset="0"/>
                <a:cs typeface="CiscoSansTT ExtraLight" charset="0"/>
              </a:rPr>
              <a:t> competitors are following our lead</a:t>
            </a:r>
          </a:p>
          <a:p>
            <a:pPr>
              <a:lnSpc>
                <a:spcPct val="107000"/>
              </a:lnSpc>
            </a:pPr>
            <a:endParaRPr lang="en-US" sz="1600" b="1" dirty="0">
              <a:latin typeface="CiscoSansTT ExtraLight" charset="0"/>
              <a:ea typeface="CiscoSansTT ExtraLight" charset="0"/>
              <a:cs typeface="CiscoSansTT ExtraLight" charset="0"/>
            </a:endParaRPr>
          </a:p>
          <a:p>
            <a:pPr marL="342900" marR="0" lvl="0" indent="-342900">
              <a:lnSpc>
                <a:spcPct val="107000"/>
              </a:lnSpc>
              <a:spcBef>
                <a:spcPts val="0"/>
              </a:spcBef>
              <a:spcAft>
                <a:spcPts val="0"/>
              </a:spcAft>
              <a:buFont typeface="Symbol" panose="05050102010706020507" pitchFamily="18" charset="2"/>
              <a:buChar char=""/>
            </a:pPr>
            <a:r>
              <a:rPr lang="en-US" sz="1600" b="1" dirty="0">
                <a:solidFill>
                  <a:schemeClr val="accent5"/>
                </a:solidFill>
                <a:latin typeface="CiscoSansTT ExtraLight" charset="0"/>
                <a:ea typeface="CiscoSansTT ExtraLight" charset="0"/>
                <a:cs typeface="CiscoSansTT ExtraLight" charset="0"/>
              </a:rPr>
              <a:t>We give customers visibility in more places </a:t>
            </a:r>
            <a:r>
              <a:rPr lang="en-US" sz="1600" dirty="0">
                <a:latin typeface="CiscoSansTT ExtraLight" charset="0"/>
                <a:ea typeface="CiscoSansTT ExtraLight" charset="0"/>
                <a:cs typeface="CiscoSansTT ExtraLight" charset="0"/>
              </a:rPr>
              <a:t>so they can see threats once and stop them everywhere</a:t>
            </a:r>
          </a:p>
          <a:p>
            <a:pPr marR="0" lvl="0">
              <a:lnSpc>
                <a:spcPct val="107000"/>
              </a:lnSpc>
              <a:spcBef>
                <a:spcPts val="0"/>
              </a:spcBef>
              <a:spcAft>
                <a:spcPts val="0"/>
              </a:spcAft>
            </a:pPr>
            <a:endParaRPr lang="en-US" sz="1600" dirty="0">
              <a:latin typeface="CiscoSansTT ExtraLight" charset="0"/>
              <a:ea typeface="CiscoSansTT ExtraLight" charset="0"/>
              <a:cs typeface="CiscoSansTT ExtraLight" charset="0"/>
            </a:endParaRPr>
          </a:p>
          <a:p>
            <a:pPr marL="342900" marR="0" lvl="0" indent="-342900">
              <a:lnSpc>
                <a:spcPct val="107000"/>
              </a:lnSpc>
              <a:spcBef>
                <a:spcPts val="0"/>
              </a:spcBef>
              <a:spcAft>
                <a:spcPts val="0"/>
              </a:spcAft>
              <a:buFont typeface="Symbol" panose="05050102010706020507" pitchFamily="18" charset="2"/>
              <a:buChar char=""/>
            </a:pPr>
            <a:r>
              <a:rPr lang="en-US" sz="1600" b="1" dirty="0">
                <a:solidFill>
                  <a:schemeClr val="accent5"/>
                </a:solidFill>
                <a:latin typeface="CiscoSansTT ExtraLight" charset="0"/>
                <a:ea typeface="CiscoSansTT ExtraLight" charset="0"/>
                <a:cs typeface="CiscoSansTT ExtraLight" charset="0"/>
              </a:rPr>
              <a:t>Fastest Time to Detection of a Successful Breach</a:t>
            </a:r>
            <a:r>
              <a:rPr lang="en-US" sz="1600" dirty="0">
                <a:solidFill>
                  <a:schemeClr val="accent5"/>
                </a:solidFill>
                <a:latin typeface="CiscoSansTT ExtraLight" charset="0"/>
                <a:ea typeface="CiscoSansTT ExtraLight" charset="0"/>
                <a:cs typeface="CiscoSansTT ExtraLight" charset="0"/>
              </a:rPr>
              <a:t>: </a:t>
            </a:r>
            <a:r>
              <a:rPr lang="en-US" sz="1600" dirty="0">
                <a:latin typeface="CiscoSansTT ExtraLight" charset="0"/>
                <a:ea typeface="CiscoSansTT ExtraLight" charset="0"/>
                <a:cs typeface="CiscoSansTT ExtraLight" charset="0"/>
              </a:rPr>
              <a:t>Cisco Security at 4.6 hours vs. 100 day industry average</a:t>
            </a:r>
          </a:p>
        </p:txBody>
      </p:sp>
      <p:sp>
        <p:nvSpPr>
          <p:cNvPr id="22" name="Rectangle 21"/>
          <p:cNvSpPr/>
          <p:nvPr/>
        </p:nvSpPr>
        <p:spPr>
          <a:xfrm>
            <a:off x="395148" y="3547367"/>
            <a:ext cx="1370297" cy="51984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891295" fontAlgn="base">
              <a:spcBef>
                <a:spcPct val="0"/>
              </a:spcBef>
              <a:spcAft>
                <a:spcPts val="293"/>
              </a:spcAft>
              <a:defRPr/>
            </a:pPr>
            <a:r>
              <a:rPr lang="en-US" sz="1400" dirty="0">
                <a:solidFill>
                  <a:schemeClr val="tx2"/>
                </a:solidFill>
                <a:latin typeface="CiscoSansTT ExtraLight" charset="0"/>
                <a:ea typeface="CiscoSansTT ExtraLight" charset="0"/>
                <a:cs typeface="CiscoSansTT ExtraLight" charset="0"/>
              </a:rPr>
              <a:t>Integrating security across the extended network to contain threats faster</a:t>
            </a:r>
            <a:endParaRPr lang="en-US" sz="1400" kern="0" dirty="0">
              <a:solidFill>
                <a:schemeClr val="tx2"/>
              </a:solidFill>
              <a:latin typeface="CiscoSansTT ExtraLight" charset="0"/>
              <a:ea typeface="CiscoSansTT ExtraLight" charset="0"/>
              <a:cs typeface="CiscoSansTT ExtraLight"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91" y="1183209"/>
            <a:ext cx="908934" cy="908934"/>
          </a:xfrm>
          <a:prstGeom prst="rect">
            <a:avLst/>
          </a:prstGeom>
        </p:spPr>
      </p:pic>
      <p:sp>
        <p:nvSpPr>
          <p:cNvPr id="2" name="TextBox 1"/>
          <p:cNvSpPr txBox="1"/>
          <p:nvPr/>
        </p:nvSpPr>
        <p:spPr>
          <a:xfrm>
            <a:off x="2877879" y="4131008"/>
            <a:ext cx="4813005" cy="369332"/>
          </a:xfrm>
          <a:prstGeom prst="rect">
            <a:avLst/>
          </a:prstGeom>
          <a:noFill/>
        </p:spPr>
        <p:txBody>
          <a:bodyPr wrap="square" rtlCol="0">
            <a:spAutoFit/>
          </a:bodyPr>
          <a:lstStyle/>
          <a:p>
            <a:pPr algn="ctr"/>
            <a:r>
              <a:rPr lang="en-US" dirty="0">
                <a:latin typeface="+mn-lt"/>
                <a:hlinkClick r:id="rId4"/>
              </a:rPr>
              <a:t>See how it works</a:t>
            </a:r>
            <a:endParaRPr lang="en-US" dirty="0">
              <a:latin typeface="+mn-lt"/>
            </a:endParaRPr>
          </a:p>
        </p:txBody>
      </p:sp>
    </p:spTree>
    <p:extLst>
      <p:ext uri="{BB962C8B-B14F-4D97-AF65-F5344CB8AC3E}">
        <p14:creationId xmlns:p14="http://schemas.microsoft.com/office/powerpoint/2010/main" val="234501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
          <p:cNvSpPr>
            <a:spLocks noGrp="1"/>
          </p:cNvSpPr>
          <p:nvPr>
            <p:ph type="title"/>
          </p:nvPr>
        </p:nvSpPr>
        <p:spPr>
          <a:xfrm>
            <a:off x="250244" y="279234"/>
            <a:ext cx="8514287" cy="731647"/>
          </a:xfrm>
        </p:spPr>
        <p:txBody>
          <a:bodyPr/>
          <a:lstStyle/>
          <a:p>
            <a:r>
              <a:rPr lang="en-US" sz="2700" dirty="0">
                <a:latin typeface="CiscoSansTT ExtraLight" charset="0"/>
                <a:ea typeface="CiscoSansTT ExtraLight" charset="0"/>
                <a:cs typeface="CiscoSansTT ExtraLight" charset="0"/>
              </a:rPr>
              <a:t>Beyond firewall – an integrated security architecture</a:t>
            </a:r>
            <a:endParaRPr lang="en-US" sz="2400" dirty="0">
              <a:latin typeface="CiscoSansTT" charset="0"/>
              <a:ea typeface="CiscoSansTT" charset="0"/>
              <a:cs typeface="CiscoSansTT"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20" y="1071850"/>
            <a:ext cx="4742121" cy="248961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6322" y="2489525"/>
            <a:ext cx="4469461" cy="2346467"/>
          </a:xfrm>
          <a:prstGeom prst="rect">
            <a:avLst/>
          </a:prstGeom>
        </p:spPr>
      </p:pic>
    </p:spTree>
    <p:extLst>
      <p:ext uri="{BB962C8B-B14F-4D97-AF65-F5344CB8AC3E}">
        <p14:creationId xmlns:p14="http://schemas.microsoft.com/office/powerpoint/2010/main" val="2313411355"/>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a:off x="266700" y="1294907"/>
            <a:ext cx="2788920" cy="1798225"/>
          </a:xfrm>
          <a:prstGeom prst="rect">
            <a:avLst/>
          </a:prstGeom>
          <a:noFill/>
          <a:ln w="6350" cap="flat" cmpd="sng" algn="ctr">
            <a:noFill/>
            <a:prstDash val="solid"/>
          </a:ln>
          <a:effectLst/>
        </p:spPr>
        <p:txBody>
          <a:bodyPr lIns="64008" tIns="64008" rIns="64008" bIns="64008" rtlCol="0" anchor="b"/>
          <a:lstStyle/>
          <a:p>
            <a:pPr marL="114300" indent="-114300" defTabSz="891497" fontAlgn="auto">
              <a:spcBef>
                <a:spcPts val="0"/>
              </a:spcBef>
              <a:spcAft>
                <a:spcPts val="0"/>
              </a:spcAft>
              <a:buFont typeface="Arial" charset="0"/>
              <a:buNone/>
              <a:defRPr/>
            </a:pPr>
            <a:endParaRPr lang="en-US" sz="1000" kern="0" dirty="0">
              <a:solidFill>
                <a:srgbClr val="000000">
                  <a:lumMod val="75000"/>
                  <a:lumOff val="25000"/>
                </a:srgbClr>
              </a:solidFill>
              <a:latin typeface="CiscoSansTT ExtraLight" panose="020B0303020201020303" pitchFamily="34" charset="0"/>
              <a:cs typeface=""/>
            </a:endParaRPr>
          </a:p>
        </p:txBody>
      </p:sp>
      <p:sp>
        <p:nvSpPr>
          <p:cNvPr id="70" name="Rectangle 69"/>
          <p:cNvSpPr/>
          <p:nvPr/>
        </p:nvSpPr>
        <p:spPr>
          <a:xfrm>
            <a:off x="3156872" y="1294907"/>
            <a:ext cx="2788920" cy="1798225"/>
          </a:xfrm>
          <a:prstGeom prst="rect">
            <a:avLst/>
          </a:prstGeom>
          <a:noFill/>
          <a:ln w="6350" cap="flat" cmpd="sng" algn="ctr">
            <a:noFill/>
            <a:prstDash val="solid"/>
          </a:ln>
          <a:effectLst/>
        </p:spPr>
        <p:txBody>
          <a:bodyPr lIns="64008" tIns="64008" rIns="64008" bIns="64008" rtlCol="0" anchor="b"/>
          <a:lstStyle/>
          <a:p>
            <a:pPr marL="114300" indent="-114300" defTabSz="891497" fontAlgn="auto">
              <a:spcBef>
                <a:spcPts val="0"/>
              </a:spcBef>
              <a:spcAft>
                <a:spcPts val="0"/>
              </a:spcAft>
              <a:buFont typeface="Arial" charset="0"/>
              <a:buChar char="•"/>
              <a:defRPr/>
            </a:pPr>
            <a:endParaRPr lang="en-US" sz="1000" kern="0" dirty="0">
              <a:solidFill>
                <a:srgbClr val="000000">
                  <a:lumMod val="75000"/>
                  <a:lumOff val="25000"/>
                </a:srgbClr>
              </a:solidFill>
              <a:latin typeface="CiscoSansTT ExtraLight" panose="020B0303020201020303" pitchFamily="34" charset="0"/>
              <a:cs typeface=""/>
            </a:endParaRPr>
          </a:p>
        </p:txBody>
      </p:sp>
      <p:sp>
        <p:nvSpPr>
          <p:cNvPr id="71" name="Rectangle 70"/>
          <p:cNvSpPr/>
          <p:nvPr/>
        </p:nvSpPr>
        <p:spPr>
          <a:xfrm>
            <a:off x="6075038" y="1294907"/>
            <a:ext cx="2788920" cy="1798225"/>
          </a:xfrm>
          <a:prstGeom prst="rect">
            <a:avLst/>
          </a:prstGeom>
          <a:noFill/>
          <a:ln w="6350" cap="flat" cmpd="sng" algn="ctr">
            <a:noFill/>
            <a:prstDash val="solid"/>
          </a:ln>
          <a:effectLst/>
        </p:spPr>
        <p:txBody>
          <a:bodyPr lIns="64008" tIns="64008" rIns="64008" bIns="64008" rtlCol="0" anchor="b"/>
          <a:lstStyle/>
          <a:p>
            <a:pPr marL="114300" indent="-114300" defTabSz="891497" fontAlgn="auto">
              <a:spcBef>
                <a:spcPts val="0"/>
              </a:spcBef>
              <a:spcAft>
                <a:spcPts val="0"/>
              </a:spcAft>
              <a:buFont typeface="Arial" charset="0"/>
              <a:buNone/>
              <a:defRPr/>
            </a:pPr>
            <a:endParaRPr lang="en-US" sz="1000" kern="0" dirty="0">
              <a:solidFill>
                <a:srgbClr val="000000">
                  <a:lumMod val="75000"/>
                  <a:lumOff val="25000"/>
                </a:srgbClr>
              </a:solidFill>
              <a:latin typeface="CiscoSansTT ExtraLight" panose="020B0303020201020303" pitchFamily="34" charset="0"/>
              <a:cs typeface=""/>
            </a:endParaRPr>
          </a:p>
        </p:txBody>
      </p:sp>
      <p:sp>
        <p:nvSpPr>
          <p:cNvPr id="72" name="Rectangle 82"/>
          <p:cNvSpPr/>
          <p:nvPr/>
        </p:nvSpPr>
        <p:spPr>
          <a:xfrm>
            <a:off x="4153059" y="1607015"/>
            <a:ext cx="2417444" cy="230832"/>
          </a:xfrm>
          <a:prstGeom prst="rect">
            <a:avLst/>
          </a:prstGeom>
        </p:spPr>
        <p:txBody>
          <a:bodyPr wrap="square">
            <a:spAutoFit/>
          </a:bodyPr>
          <a:lstStyle/>
          <a:p>
            <a:pPr algn="ctr" defTabSz="891497" fontAlgn="auto">
              <a:spcBef>
                <a:spcPts val="0"/>
              </a:spcBef>
              <a:spcAft>
                <a:spcPts val="0"/>
              </a:spcAft>
              <a:defRPr/>
            </a:pPr>
            <a:r>
              <a:rPr lang="en-US" sz="900" dirty="0">
                <a:solidFill>
                  <a:srgbClr val="000000">
                    <a:lumMod val="75000"/>
                    <a:lumOff val="25000"/>
                  </a:srgbClr>
                </a:solidFill>
                <a:latin typeface="CiscoSansTT ExtraLight" panose="020B0303020201020303" pitchFamily="34" charset="0"/>
              </a:rPr>
              <a:t>5525-X/ 5545-X/ 5555-X</a:t>
            </a:r>
          </a:p>
        </p:txBody>
      </p:sp>
      <p:sp>
        <p:nvSpPr>
          <p:cNvPr id="74" name="Rectangle 84"/>
          <p:cNvSpPr/>
          <p:nvPr/>
        </p:nvSpPr>
        <p:spPr>
          <a:xfrm>
            <a:off x="3132956" y="1605037"/>
            <a:ext cx="1438289" cy="230832"/>
          </a:xfrm>
          <a:prstGeom prst="rect">
            <a:avLst/>
          </a:prstGeom>
        </p:spPr>
        <p:txBody>
          <a:bodyPr wrap="square">
            <a:spAutoFit/>
          </a:bodyPr>
          <a:lstStyle/>
          <a:p>
            <a:pPr algn="ctr" defTabSz="668583" fontAlgn="auto">
              <a:spcBef>
                <a:spcPts val="0"/>
              </a:spcBef>
              <a:spcAft>
                <a:spcPts val="0"/>
              </a:spcAft>
              <a:defRPr/>
            </a:pPr>
            <a:r>
              <a:rPr lang="en-US" sz="900" dirty="0">
                <a:solidFill>
                  <a:srgbClr val="000000">
                    <a:lumMod val="75000"/>
                    <a:lumOff val="25000"/>
                  </a:srgbClr>
                </a:solidFill>
                <a:latin typeface="CiscoSansTT ExtraLight" panose="020B0303020201020303" pitchFamily="34" charset="0"/>
              </a:rPr>
              <a:t>Firepower 2100 Series</a:t>
            </a:r>
          </a:p>
        </p:txBody>
      </p:sp>
      <p:sp>
        <p:nvSpPr>
          <p:cNvPr id="75" name="Rectangle 82"/>
          <p:cNvSpPr/>
          <p:nvPr/>
        </p:nvSpPr>
        <p:spPr>
          <a:xfrm>
            <a:off x="229807" y="1852808"/>
            <a:ext cx="2894754" cy="230832"/>
          </a:xfrm>
          <a:prstGeom prst="rect">
            <a:avLst/>
          </a:prstGeom>
        </p:spPr>
        <p:txBody>
          <a:bodyPr wrap="square">
            <a:spAutoFit/>
          </a:bodyPr>
          <a:lstStyle/>
          <a:p>
            <a:pPr algn="ctr" defTabSz="891497" fontAlgn="auto">
              <a:spcBef>
                <a:spcPts val="0"/>
              </a:spcBef>
              <a:spcAft>
                <a:spcPts val="0"/>
              </a:spcAft>
              <a:defRPr/>
            </a:pPr>
            <a:r>
              <a:rPr lang="en-US" sz="900" dirty="0">
                <a:solidFill>
                  <a:srgbClr val="000000">
                    <a:lumMod val="75000"/>
                    <a:lumOff val="25000"/>
                  </a:srgbClr>
                </a:solidFill>
                <a:latin typeface="CiscoSansTT ExtraLight" panose="020B0303020201020303" pitchFamily="34" charset="0"/>
              </a:rPr>
              <a:t>5506-X/5506W-X/5506H-X/5508-X/5516-X</a:t>
            </a:r>
          </a:p>
        </p:txBody>
      </p:sp>
      <p:sp>
        <p:nvSpPr>
          <p:cNvPr id="76" name="Rectangle 84"/>
          <p:cNvSpPr/>
          <p:nvPr/>
        </p:nvSpPr>
        <p:spPr>
          <a:xfrm>
            <a:off x="6176364" y="1636026"/>
            <a:ext cx="1502909" cy="230832"/>
          </a:xfrm>
          <a:prstGeom prst="rect">
            <a:avLst/>
          </a:prstGeom>
          <a:noFill/>
        </p:spPr>
        <p:txBody>
          <a:bodyPr wrap="square">
            <a:spAutoFit/>
          </a:bodyPr>
          <a:lstStyle/>
          <a:p>
            <a:pPr algn="ctr" defTabSz="668583" fontAlgn="auto">
              <a:spcBef>
                <a:spcPts val="0"/>
              </a:spcBef>
              <a:spcAft>
                <a:spcPts val="0"/>
              </a:spcAft>
              <a:defRPr/>
            </a:pPr>
            <a:r>
              <a:rPr lang="en-US" sz="900" dirty="0">
                <a:solidFill>
                  <a:srgbClr val="000000">
                    <a:lumMod val="75000"/>
                    <a:lumOff val="25000"/>
                  </a:srgbClr>
                </a:solidFill>
                <a:latin typeface="CiscoSansTT ExtraLight" panose="020B0303020201020303" pitchFamily="34" charset="0"/>
              </a:rPr>
              <a:t>Firepower 4100 Series</a:t>
            </a:r>
          </a:p>
        </p:txBody>
      </p:sp>
      <p:sp>
        <p:nvSpPr>
          <p:cNvPr id="77" name="Rectangle 84"/>
          <p:cNvSpPr/>
          <p:nvPr/>
        </p:nvSpPr>
        <p:spPr>
          <a:xfrm>
            <a:off x="7714980" y="1663365"/>
            <a:ext cx="1311112" cy="230832"/>
          </a:xfrm>
          <a:prstGeom prst="rect">
            <a:avLst/>
          </a:prstGeom>
        </p:spPr>
        <p:txBody>
          <a:bodyPr wrap="square">
            <a:spAutoFit/>
          </a:bodyPr>
          <a:lstStyle/>
          <a:p>
            <a:pPr algn="ctr" defTabSz="668583" fontAlgn="auto">
              <a:spcBef>
                <a:spcPts val="0"/>
              </a:spcBef>
              <a:spcAft>
                <a:spcPts val="0"/>
              </a:spcAft>
              <a:defRPr/>
            </a:pPr>
            <a:r>
              <a:rPr lang="en-US" sz="900" dirty="0">
                <a:solidFill>
                  <a:srgbClr val="676767"/>
                </a:solidFill>
                <a:latin typeface="CiscoSansTT ExtraLight" panose="020B0303020201020303" pitchFamily="34" charset="0"/>
              </a:rPr>
              <a:t>Firepower 9300</a:t>
            </a:r>
          </a:p>
        </p:txBody>
      </p:sp>
      <p:sp>
        <p:nvSpPr>
          <p:cNvPr id="79" name="Title 2"/>
          <p:cNvSpPr txBox="1">
            <a:spLocks/>
          </p:cNvSpPr>
          <p:nvPr/>
        </p:nvSpPr>
        <p:spPr>
          <a:xfrm>
            <a:off x="266700" y="341158"/>
            <a:ext cx="8877300" cy="592292"/>
          </a:xfrm>
          <a:prstGeom prst="rect">
            <a:avLst/>
          </a:prstGeom>
          <a:noFill/>
        </p:spPr>
        <p:txBody>
          <a:bodyPr vert="horz" lIns="0" tIns="0" rIns="0" bIns="0" rtlCol="0" anchor="ctr" anchorCtr="0">
            <a:noAutofit/>
          </a:bodyPr>
          <a:lstStyle>
            <a:lvl1pPr algn="l" defTabSz="685891" rtl="0" eaLnBrk="1" latinLnBrk="0" hangingPunct="1">
              <a:lnSpc>
                <a:spcPct val="80000"/>
              </a:lnSpc>
              <a:spcBef>
                <a:spcPct val="0"/>
              </a:spcBef>
              <a:buNone/>
              <a:defRPr lang="en-US" sz="2800" b="0" i="0" kern="1200" spc="0" baseline="0" dirty="0">
                <a:gradFill flip="none" rotWithShape="1">
                  <a:gsLst>
                    <a:gs pos="0">
                      <a:srgbClr val="1388CD"/>
                    </a:gs>
                    <a:gs pos="100000">
                      <a:srgbClr val="153D92"/>
                    </a:gs>
                  </a:gsLst>
                  <a:lin ang="0" scaled="1"/>
                  <a:tileRect/>
                </a:gradFill>
                <a:latin typeface="+mj-lt"/>
                <a:ea typeface="+mj-ea"/>
                <a:cs typeface="CiscoSans"/>
              </a:defRPr>
            </a:lvl1pPr>
          </a:lstStyle>
          <a:p>
            <a:pPr fontAlgn="auto">
              <a:spcAft>
                <a:spcPts val="0"/>
              </a:spcAft>
              <a:defRPr/>
            </a:pPr>
            <a:r>
              <a:rPr sz="2700" dirty="0">
                <a:latin typeface="CiscoSansTT ExtraLight" panose="020B0303020201020303" pitchFamily="34" charset="0"/>
              </a:rPr>
              <a:t>Cisco NGFWs and UTMs, for every organization</a:t>
            </a:r>
          </a:p>
        </p:txBody>
      </p:sp>
      <p:pic>
        <p:nvPicPr>
          <p:cNvPr id="80" name="Picture 79" descr="ASA w FPS Family (including Kenton).png"/>
          <p:cNvPicPr>
            <a:picLocks noChangeAspect="1"/>
          </p:cNvPicPr>
          <p:nvPr/>
        </p:nvPicPr>
        <p:blipFill rotWithShape="1">
          <a:blip r:embed="rId3" cstate="screen">
            <a:extLst>
              <a:ext uri="{28A0092B-C50C-407E-A947-70E740481C1C}">
                <a14:useLocalDpi xmlns:a14="http://schemas.microsoft.com/office/drawing/2010/main"/>
              </a:ext>
            </a:extLst>
          </a:blip>
          <a:srcRect l="8302" t="12409" r="4114" b="57348"/>
          <a:stretch/>
        </p:blipFill>
        <p:spPr>
          <a:xfrm>
            <a:off x="515097" y="1302282"/>
            <a:ext cx="2292126" cy="494380"/>
          </a:xfrm>
          <a:prstGeom prst="rect">
            <a:avLst/>
          </a:prstGeom>
        </p:spPr>
      </p:pic>
      <p:pic>
        <p:nvPicPr>
          <p:cNvPr id="82" name="Picture 81"/>
          <p:cNvPicPr>
            <a:picLocks noChangeAspect="1"/>
          </p:cNvPicPr>
          <p:nvPr/>
        </p:nvPicPr>
        <p:blipFill rotWithShape="1">
          <a:blip r:embed="rId4" cstate="print">
            <a:extLst>
              <a:ext uri="{28A0092B-C50C-407E-A947-70E740481C1C}">
                <a14:useLocalDpi xmlns:a14="http://schemas.microsoft.com/office/drawing/2010/main" val="0"/>
              </a:ext>
            </a:extLst>
          </a:blip>
          <a:srcRect t="12102" b="25386"/>
          <a:stretch/>
        </p:blipFill>
        <p:spPr>
          <a:xfrm>
            <a:off x="6237172" y="1350825"/>
            <a:ext cx="1357449" cy="308927"/>
          </a:xfrm>
          <a:prstGeom prst="rect">
            <a:avLst/>
          </a:prstGeom>
          <a:noFill/>
          <a:ln>
            <a:noFill/>
          </a:ln>
        </p:spPr>
      </p:pic>
      <p:pic>
        <p:nvPicPr>
          <p:cNvPr id="83" name="Picture 82"/>
          <p:cNvPicPr>
            <a:picLocks noChangeAspect="1"/>
          </p:cNvPicPr>
          <p:nvPr/>
        </p:nvPicPr>
        <p:blipFill rotWithShape="1">
          <a:blip r:embed="rId5" cstate="print">
            <a:extLst>
              <a:ext uri="{28A0092B-C50C-407E-A947-70E740481C1C}">
                <a14:useLocalDpi xmlns:a14="http://schemas.microsoft.com/office/drawing/2010/main"/>
              </a:ext>
            </a:extLst>
          </a:blip>
          <a:srcRect t="14584" b="15996"/>
          <a:stretch/>
        </p:blipFill>
        <p:spPr>
          <a:xfrm>
            <a:off x="7643965" y="1228291"/>
            <a:ext cx="1432377" cy="559585"/>
          </a:xfrm>
          <a:prstGeom prst="rect">
            <a:avLst/>
          </a:prstGeom>
          <a:noFill/>
          <a:ln>
            <a:noFill/>
          </a:ln>
        </p:spPr>
      </p:pic>
      <p:pic>
        <p:nvPicPr>
          <p:cNvPr id="84" name="Picture 8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811467" y="1390029"/>
            <a:ext cx="1100628" cy="191606"/>
          </a:xfrm>
          <a:custGeom>
            <a:avLst/>
            <a:gdLst>
              <a:gd name="connsiteX0" fmla="*/ 595312 w 1764506"/>
              <a:gd name="connsiteY0" fmla="*/ 0 h 307181"/>
              <a:gd name="connsiteX1" fmla="*/ 1764506 w 1764506"/>
              <a:gd name="connsiteY1" fmla="*/ 23812 h 307181"/>
              <a:gd name="connsiteX2" fmla="*/ 1764506 w 1764506"/>
              <a:gd name="connsiteY2" fmla="*/ 145256 h 307181"/>
              <a:gd name="connsiteX3" fmla="*/ 1547812 w 1764506"/>
              <a:gd name="connsiteY3" fmla="*/ 307181 h 307181"/>
              <a:gd name="connsiteX4" fmla="*/ 7143 w 1764506"/>
              <a:gd name="connsiteY4" fmla="*/ 254794 h 307181"/>
              <a:gd name="connsiteX5" fmla="*/ 0 w 1764506"/>
              <a:gd name="connsiteY5" fmla="*/ 100012 h 30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4506" h="307181">
                <a:moveTo>
                  <a:pt x="595312" y="0"/>
                </a:moveTo>
                <a:lnTo>
                  <a:pt x="1764506" y="23812"/>
                </a:lnTo>
                <a:lnTo>
                  <a:pt x="1764506" y="145256"/>
                </a:lnTo>
                <a:lnTo>
                  <a:pt x="1547812" y="307181"/>
                </a:lnTo>
                <a:lnTo>
                  <a:pt x="7143" y="254794"/>
                </a:lnTo>
                <a:lnTo>
                  <a:pt x="0" y="100012"/>
                </a:lnTo>
                <a:close/>
              </a:path>
            </a:pathLst>
          </a:custGeom>
        </p:spPr>
      </p:pic>
      <p:pic>
        <p:nvPicPr>
          <p:cNvPr id="86" name="Picture 85"/>
          <p:cNvPicPr>
            <a:picLocks noChangeAspect="1"/>
          </p:cNvPicPr>
          <p:nvPr/>
        </p:nvPicPr>
        <p:blipFill rotWithShape="1">
          <a:blip r:embed="rId7">
            <a:extLst>
              <a:ext uri="{28A0092B-C50C-407E-A947-70E740481C1C}">
                <a14:useLocalDpi xmlns:a14="http://schemas.microsoft.com/office/drawing/2010/main"/>
              </a:ext>
            </a:extLst>
          </a:blip>
          <a:srcRect l="52475" t="21984" r="3095" b="46054"/>
          <a:stretch/>
        </p:blipFill>
        <p:spPr>
          <a:xfrm>
            <a:off x="3093871" y="1348529"/>
            <a:ext cx="1638484" cy="316592"/>
          </a:xfrm>
          <a:prstGeom prst="rect">
            <a:avLst/>
          </a:prstGeom>
        </p:spPr>
      </p:pic>
      <p:sp>
        <p:nvSpPr>
          <p:cNvPr id="108" name="Rectangle 107"/>
          <p:cNvSpPr/>
          <p:nvPr/>
        </p:nvSpPr>
        <p:spPr>
          <a:xfrm>
            <a:off x="266700" y="941633"/>
            <a:ext cx="2788920" cy="228600"/>
          </a:xfrm>
          <a:prstGeom prst="rect">
            <a:avLst/>
          </a:prstGeom>
          <a:noFill/>
          <a:ln w="25400" cap="flat" cmpd="sng" algn="ctr">
            <a:noFill/>
            <a:prstDash val="solid"/>
          </a:ln>
          <a:effectLst/>
        </p:spPr>
        <p:txBody>
          <a:bodyPr lIns="45720" tIns="45720" rIns="45720" bIns="45720" rtlCol="0" anchor="ctr">
            <a:noAutofit/>
          </a:bodyPr>
          <a:lstStyle/>
          <a:p>
            <a:pPr algn="ctr" defTabSz="668639" fontAlgn="auto">
              <a:spcBef>
                <a:spcPts val="0"/>
              </a:spcBef>
              <a:spcAft>
                <a:spcPts val="0"/>
              </a:spcAft>
              <a:defRPr/>
            </a:pPr>
            <a:r>
              <a:rPr lang="en-US" sz="1100" kern="0" dirty="0">
                <a:solidFill>
                  <a:srgbClr val="2B387C"/>
                </a:solidFill>
                <a:latin typeface="CiscoSansTT ExtraLight" panose="020B0303020201020303" pitchFamily="34" charset="0"/>
                <a:ea typeface=""/>
                <a:cs typeface=""/>
              </a:rPr>
              <a:t>Small and Midsized Business</a:t>
            </a:r>
          </a:p>
        </p:txBody>
      </p:sp>
      <p:sp>
        <p:nvSpPr>
          <p:cNvPr id="115" name="Rectangle 114"/>
          <p:cNvSpPr/>
          <p:nvPr/>
        </p:nvSpPr>
        <p:spPr>
          <a:xfrm>
            <a:off x="3166686" y="941633"/>
            <a:ext cx="2788920" cy="228600"/>
          </a:xfrm>
          <a:prstGeom prst="rect">
            <a:avLst/>
          </a:prstGeom>
          <a:noFill/>
          <a:ln w="25400" cap="flat" cmpd="sng" algn="ctr">
            <a:noFill/>
            <a:prstDash val="solid"/>
          </a:ln>
          <a:effectLst/>
        </p:spPr>
        <p:txBody>
          <a:bodyPr lIns="45720" tIns="45720" rIns="45720" bIns="45720" rtlCol="0" anchor="ctr">
            <a:noAutofit/>
          </a:bodyPr>
          <a:lstStyle/>
          <a:p>
            <a:pPr algn="ctr" defTabSz="668639" fontAlgn="auto">
              <a:spcBef>
                <a:spcPts val="0"/>
              </a:spcBef>
              <a:spcAft>
                <a:spcPts val="0"/>
              </a:spcAft>
              <a:defRPr/>
            </a:pPr>
            <a:r>
              <a:rPr lang="en-US" sz="1100" kern="0" dirty="0">
                <a:solidFill>
                  <a:srgbClr val="2B387C"/>
                </a:solidFill>
                <a:latin typeface="CiscoSansTT ExtraLight" panose="020B0303020201020303" pitchFamily="34" charset="0"/>
                <a:ea typeface=""/>
                <a:cs typeface=""/>
              </a:rPr>
              <a:t>Enterprise / Midrange</a:t>
            </a:r>
          </a:p>
        </p:txBody>
      </p:sp>
      <p:sp>
        <p:nvSpPr>
          <p:cNvPr id="116" name="Rectangle 115"/>
          <p:cNvSpPr/>
          <p:nvPr/>
        </p:nvSpPr>
        <p:spPr>
          <a:xfrm>
            <a:off x="6075038" y="941633"/>
            <a:ext cx="2788920" cy="228600"/>
          </a:xfrm>
          <a:prstGeom prst="rect">
            <a:avLst/>
          </a:prstGeom>
          <a:noFill/>
          <a:ln w="25400" cap="flat" cmpd="sng" algn="ctr">
            <a:noFill/>
            <a:prstDash val="solid"/>
          </a:ln>
          <a:effectLst/>
        </p:spPr>
        <p:txBody>
          <a:bodyPr lIns="45720" tIns="45720" rIns="45720" bIns="45720" rtlCol="0" anchor="ctr">
            <a:noAutofit/>
          </a:bodyPr>
          <a:lstStyle/>
          <a:p>
            <a:pPr algn="ctr" defTabSz="668639" fontAlgn="auto">
              <a:spcBef>
                <a:spcPts val="0"/>
              </a:spcBef>
              <a:spcAft>
                <a:spcPts val="0"/>
              </a:spcAft>
              <a:defRPr/>
            </a:pPr>
            <a:r>
              <a:rPr lang="en-US" sz="1100" kern="0" dirty="0">
                <a:solidFill>
                  <a:srgbClr val="2B387C"/>
                </a:solidFill>
                <a:latin typeface="CiscoSansTT ExtraLight" panose="020B0303020201020303" pitchFamily="34" charset="0"/>
                <a:ea typeface=""/>
                <a:cs typeface=""/>
              </a:rPr>
              <a:t>Large Enterprise/ Campus / DC / SP</a:t>
            </a:r>
          </a:p>
        </p:txBody>
      </p:sp>
      <p:sp>
        <p:nvSpPr>
          <p:cNvPr id="120" name="Rectangle 119"/>
          <p:cNvSpPr/>
          <p:nvPr/>
        </p:nvSpPr>
        <p:spPr>
          <a:xfrm>
            <a:off x="266700" y="1170933"/>
            <a:ext cx="2788920" cy="36576"/>
          </a:xfrm>
          <a:prstGeom prst="rect">
            <a:avLst/>
          </a:prstGeom>
          <a:solidFill>
            <a:srgbClr val="2B387C"/>
          </a:solidFill>
          <a:ln w="25400" cap="flat" cmpd="sng" algn="ctr">
            <a:noFill/>
            <a:prstDash val="solid"/>
          </a:ln>
          <a:effectLst/>
        </p:spPr>
        <p:txBody>
          <a:bodyPr rtlCol="0" anchor="ctr"/>
          <a:lstStyle/>
          <a:p>
            <a:pPr algn="ctr" defTabSz="914400" fontAlgn="auto">
              <a:spcBef>
                <a:spcPts val="0"/>
              </a:spcBef>
              <a:spcAft>
                <a:spcPts val="0"/>
              </a:spcAft>
              <a:defRPr/>
            </a:pPr>
            <a:endParaRPr lang="en-US" kern="0" dirty="0">
              <a:solidFill>
                <a:srgbClr val="000000">
                  <a:lumMod val="50000"/>
                </a:srgbClr>
              </a:solidFill>
              <a:latin typeface="CiscoSansTT ExtraLight" panose="020B0303020201020303" pitchFamily="34" charset="0"/>
              <a:ea typeface=""/>
              <a:cs typeface=""/>
            </a:endParaRPr>
          </a:p>
        </p:txBody>
      </p:sp>
      <p:sp>
        <p:nvSpPr>
          <p:cNvPr id="121" name="Rectangle 120"/>
          <p:cNvSpPr/>
          <p:nvPr/>
        </p:nvSpPr>
        <p:spPr>
          <a:xfrm>
            <a:off x="3156872" y="1170933"/>
            <a:ext cx="2788920" cy="36576"/>
          </a:xfrm>
          <a:prstGeom prst="rect">
            <a:avLst/>
          </a:prstGeom>
          <a:solidFill>
            <a:srgbClr val="2B387C"/>
          </a:solidFill>
          <a:ln w="25400" cap="flat" cmpd="sng" algn="ctr">
            <a:noFill/>
            <a:prstDash val="solid"/>
          </a:ln>
          <a:effectLst/>
        </p:spPr>
        <p:txBody>
          <a:bodyPr rtlCol="0" anchor="ctr"/>
          <a:lstStyle/>
          <a:p>
            <a:pPr algn="ctr" defTabSz="914400" fontAlgn="auto">
              <a:spcBef>
                <a:spcPts val="0"/>
              </a:spcBef>
              <a:spcAft>
                <a:spcPts val="0"/>
              </a:spcAft>
              <a:defRPr/>
            </a:pPr>
            <a:endParaRPr lang="en-US" kern="0" dirty="0">
              <a:solidFill>
                <a:srgbClr val="000000">
                  <a:lumMod val="50000"/>
                </a:srgbClr>
              </a:solidFill>
              <a:latin typeface="CiscoSansTT ExtraLight" panose="020B0303020201020303" pitchFamily="34" charset="0"/>
              <a:ea typeface=""/>
              <a:cs typeface=""/>
            </a:endParaRPr>
          </a:p>
        </p:txBody>
      </p:sp>
      <p:sp>
        <p:nvSpPr>
          <p:cNvPr id="122" name="Rectangle 121"/>
          <p:cNvSpPr/>
          <p:nvPr/>
        </p:nvSpPr>
        <p:spPr>
          <a:xfrm>
            <a:off x="6075038" y="1170933"/>
            <a:ext cx="2788920" cy="36576"/>
          </a:xfrm>
          <a:prstGeom prst="rect">
            <a:avLst/>
          </a:prstGeom>
          <a:solidFill>
            <a:srgbClr val="2B387C"/>
          </a:solidFill>
          <a:ln w="25400" cap="flat" cmpd="sng" algn="ctr">
            <a:noFill/>
            <a:prstDash val="solid"/>
          </a:ln>
          <a:effectLst/>
        </p:spPr>
        <p:txBody>
          <a:bodyPr rtlCol="0" anchor="ctr"/>
          <a:lstStyle/>
          <a:p>
            <a:pPr algn="ctr" defTabSz="914400" fontAlgn="auto">
              <a:spcBef>
                <a:spcPts val="0"/>
              </a:spcBef>
              <a:spcAft>
                <a:spcPts val="0"/>
              </a:spcAft>
              <a:defRPr/>
            </a:pPr>
            <a:endParaRPr lang="en-US" kern="0" dirty="0">
              <a:solidFill>
                <a:srgbClr val="000000">
                  <a:lumMod val="50000"/>
                </a:srgbClr>
              </a:solidFill>
              <a:latin typeface="CiscoSansTT ExtraLight" panose="020B0303020201020303" pitchFamily="34" charset="0"/>
              <a:ea typeface=""/>
              <a:cs typeface=""/>
            </a:endParaRPr>
          </a:p>
        </p:txBody>
      </p:sp>
      <p:sp>
        <p:nvSpPr>
          <p:cNvPr id="123" name="Rectangle 122"/>
          <p:cNvSpPr/>
          <p:nvPr/>
        </p:nvSpPr>
        <p:spPr>
          <a:xfrm>
            <a:off x="911184" y="3089573"/>
            <a:ext cx="4148907" cy="235187"/>
          </a:xfrm>
          <a:prstGeom prst="rect">
            <a:avLst/>
          </a:prstGeom>
          <a:noFill/>
          <a:ln w="25400" cap="flat" cmpd="sng" algn="ctr">
            <a:noFill/>
            <a:prstDash val="solid"/>
          </a:ln>
          <a:effectLst/>
        </p:spPr>
        <p:txBody>
          <a:bodyPr lIns="91440" tIns="45720" rIns="91440" bIns="45720" rtlCol="0" anchor="ctr">
            <a:noAutofit/>
          </a:bodyPr>
          <a:lstStyle/>
          <a:p>
            <a:pPr algn="ctr" defTabSz="668639" fontAlgn="auto">
              <a:spcBef>
                <a:spcPts val="0"/>
              </a:spcBef>
              <a:spcAft>
                <a:spcPts val="0"/>
              </a:spcAft>
              <a:defRPr/>
            </a:pPr>
            <a:r>
              <a:rPr lang="en-US" sz="1100" kern="0" dirty="0">
                <a:solidFill>
                  <a:srgbClr val="2B387C"/>
                </a:solidFill>
                <a:latin typeface="CiscoSansTT ExtraLight" panose="020B0303020201020303" pitchFamily="34" charset="0"/>
                <a:ea typeface=""/>
                <a:cs typeface=""/>
              </a:rPr>
              <a:t>Virtual and Public Cloud:  </a:t>
            </a:r>
            <a:br>
              <a:rPr lang="en-US" sz="1100" kern="0" dirty="0">
                <a:solidFill>
                  <a:srgbClr val="2B387C"/>
                </a:solidFill>
                <a:latin typeface="CiscoSansTT ExtraLight" panose="020B0303020201020303" pitchFamily="34" charset="0"/>
                <a:ea typeface=""/>
                <a:cs typeface=""/>
              </a:rPr>
            </a:br>
            <a:r>
              <a:rPr lang="en-US" sz="1100" kern="0" dirty="0">
                <a:solidFill>
                  <a:srgbClr val="2B387C"/>
                </a:solidFill>
                <a:latin typeface="CiscoSansTT ExtraLight" panose="020B0303020201020303" pitchFamily="34" charset="0"/>
                <a:ea typeface=""/>
                <a:cs typeface=""/>
              </a:rPr>
              <a:t>Firepower </a:t>
            </a:r>
            <a:r>
              <a:rPr lang="en-US" sz="1100" kern="0" dirty="0" err="1">
                <a:solidFill>
                  <a:srgbClr val="2B387C"/>
                </a:solidFill>
                <a:latin typeface="CiscoSansTT ExtraLight" panose="020B0303020201020303" pitchFamily="34" charset="0"/>
                <a:ea typeface=""/>
                <a:cs typeface=""/>
              </a:rPr>
              <a:t>NGFWv</a:t>
            </a:r>
            <a:r>
              <a:rPr lang="en-US" sz="1100" kern="0" dirty="0">
                <a:solidFill>
                  <a:srgbClr val="2B387C"/>
                </a:solidFill>
                <a:latin typeface="CiscoSansTT ExtraLight" panose="020B0303020201020303" pitchFamily="34" charset="0"/>
                <a:ea typeface=""/>
                <a:cs typeface=""/>
              </a:rPr>
              <a:t> &amp; </a:t>
            </a:r>
            <a:r>
              <a:rPr lang="en-US" sz="1100" kern="0" dirty="0" err="1">
                <a:solidFill>
                  <a:srgbClr val="2B387C"/>
                </a:solidFill>
                <a:latin typeface="CiscoSansTT ExtraLight" panose="020B0303020201020303" pitchFamily="34" charset="0"/>
                <a:ea typeface=""/>
                <a:cs typeface=""/>
              </a:rPr>
              <a:t>ASAv</a:t>
            </a:r>
            <a:endParaRPr lang="en-US" sz="1100" kern="0" dirty="0">
              <a:solidFill>
                <a:srgbClr val="2B387C"/>
              </a:solidFill>
              <a:latin typeface="CiscoSansTT ExtraLight" panose="020B0303020201020303" pitchFamily="34" charset="0"/>
              <a:ea typeface=""/>
              <a:cs typeface=""/>
            </a:endParaRPr>
          </a:p>
        </p:txBody>
      </p:sp>
      <p:sp>
        <p:nvSpPr>
          <p:cNvPr id="124" name="Oval 123"/>
          <p:cNvSpPr/>
          <p:nvPr/>
        </p:nvSpPr>
        <p:spPr>
          <a:xfrm>
            <a:off x="2689206" y="2467215"/>
            <a:ext cx="592864" cy="592864"/>
          </a:xfrm>
          <a:prstGeom prst="ellipse">
            <a:avLst/>
          </a:prstGeom>
          <a:solidFill>
            <a:srgbClr val="2B387C"/>
          </a:solidFill>
          <a:ln w="25400" cap="flat" cmpd="sng" algn="ctr">
            <a:solidFill>
              <a:srgbClr val="FFFFFF"/>
            </a:solidFill>
            <a:prstDash val="solid"/>
          </a:ln>
          <a:effectLst/>
        </p:spPr>
        <p:txBody>
          <a:bodyPr rtlCol="0" anchor="ctr"/>
          <a:lstStyle/>
          <a:p>
            <a:pPr algn="ctr" defTabSz="914400" fontAlgn="auto">
              <a:spcBef>
                <a:spcPts val="0"/>
              </a:spcBef>
              <a:spcAft>
                <a:spcPts val="0"/>
              </a:spcAft>
              <a:defRPr/>
            </a:pPr>
            <a:endParaRPr lang="en-US" kern="0" dirty="0">
              <a:solidFill>
                <a:srgbClr val="FFFFFF"/>
              </a:solidFill>
              <a:latin typeface="CiscoSansTT ExtraLight" panose="020B0303020201020303" pitchFamily="34" charset="0"/>
              <a:ea typeface=""/>
              <a:cs typeface=""/>
            </a:endParaRPr>
          </a:p>
        </p:txBody>
      </p:sp>
      <p:grpSp>
        <p:nvGrpSpPr>
          <p:cNvPr id="125" name="Group 124"/>
          <p:cNvGrpSpPr/>
          <p:nvPr/>
        </p:nvGrpSpPr>
        <p:grpSpPr>
          <a:xfrm>
            <a:off x="2877406" y="2681627"/>
            <a:ext cx="216465" cy="167671"/>
            <a:chOff x="4449315" y="4088960"/>
            <a:chExt cx="238112" cy="184438"/>
          </a:xfrm>
        </p:grpSpPr>
        <p:sp>
          <p:nvSpPr>
            <p:cNvPr id="126" name="Rectangle 49"/>
            <p:cNvSpPr>
              <a:spLocks noChangeArrowheads="1"/>
            </p:cNvSpPr>
            <p:nvPr/>
          </p:nvSpPr>
          <p:spPr bwMode="auto">
            <a:xfrm>
              <a:off x="4449315" y="4220733"/>
              <a:ext cx="151976" cy="52665"/>
            </a:xfrm>
            <a:prstGeom prst="rect">
              <a:avLst/>
            </a:prstGeom>
            <a:solidFill>
              <a:srgbClr val="FFFFFF"/>
            </a:solidFill>
            <a:ln w="6350">
              <a:noFill/>
              <a:prstDash val="dash"/>
              <a:miter lim="800000"/>
              <a:headEnd/>
              <a:tailEnd/>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dirty="0">
                <a:solidFill>
                  <a:srgbClr val="000000"/>
                </a:solidFill>
                <a:latin typeface="CiscoSansTT ExtraLight" panose="020B0303020201020303" pitchFamily="34" charset="0"/>
              </a:endParaRPr>
            </a:p>
          </p:txBody>
        </p:sp>
        <p:sp>
          <p:nvSpPr>
            <p:cNvPr id="127" name="Rectangle 50"/>
            <p:cNvSpPr>
              <a:spLocks noChangeArrowheads="1"/>
            </p:cNvSpPr>
            <p:nvPr/>
          </p:nvSpPr>
          <p:spPr bwMode="auto">
            <a:xfrm>
              <a:off x="4535449" y="4152656"/>
              <a:ext cx="151976" cy="52665"/>
            </a:xfrm>
            <a:prstGeom prst="rect">
              <a:avLst/>
            </a:prstGeom>
            <a:solidFill>
              <a:srgbClr val="FFFFFF"/>
            </a:solidFill>
            <a:ln w="6350">
              <a:noFill/>
              <a:prstDash val="dash"/>
              <a:miter lim="800000"/>
              <a:headEnd/>
              <a:tailEnd/>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dirty="0">
                <a:solidFill>
                  <a:srgbClr val="000000"/>
                </a:solidFill>
                <a:latin typeface="CiscoSansTT ExtraLight" panose="020B0303020201020303" pitchFamily="34" charset="0"/>
              </a:endParaRPr>
            </a:p>
          </p:txBody>
        </p:sp>
        <p:sp>
          <p:nvSpPr>
            <p:cNvPr id="128" name="Rectangle 51"/>
            <p:cNvSpPr>
              <a:spLocks noChangeArrowheads="1"/>
            </p:cNvSpPr>
            <p:nvPr/>
          </p:nvSpPr>
          <p:spPr bwMode="auto">
            <a:xfrm>
              <a:off x="4618206" y="4220733"/>
              <a:ext cx="69216" cy="52665"/>
            </a:xfrm>
            <a:prstGeom prst="rect">
              <a:avLst/>
            </a:prstGeom>
            <a:solidFill>
              <a:srgbClr val="FFFFFF"/>
            </a:solidFill>
            <a:ln w="6350">
              <a:noFill/>
              <a:prstDash val="dash"/>
              <a:miter lim="800000"/>
              <a:headEnd/>
              <a:tailEnd/>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a:solidFill>
                  <a:srgbClr val="000000"/>
                </a:solidFill>
                <a:latin typeface="CiscoSansTT ExtraLight" panose="020B0303020201020303" pitchFamily="34" charset="0"/>
              </a:endParaRPr>
            </a:p>
          </p:txBody>
        </p:sp>
        <p:sp>
          <p:nvSpPr>
            <p:cNvPr id="129" name="Rectangle 52"/>
            <p:cNvSpPr>
              <a:spLocks noChangeArrowheads="1"/>
            </p:cNvSpPr>
            <p:nvPr/>
          </p:nvSpPr>
          <p:spPr bwMode="auto">
            <a:xfrm>
              <a:off x="4618211" y="4088962"/>
              <a:ext cx="69216" cy="51913"/>
            </a:xfrm>
            <a:prstGeom prst="rect">
              <a:avLst/>
            </a:prstGeom>
            <a:solidFill>
              <a:srgbClr val="FFFFFF"/>
            </a:solidFill>
            <a:ln w="6350">
              <a:noFill/>
              <a:prstDash val="dash"/>
              <a:miter lim="800000"/>
              <a:headEnd/>
              <a:tailEnd/>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a:solidFill>
                  <a:srgbClr val="000000"/>
                </a:solidFill>
                <a:latin typeface="CiscoSansTT ExtraLight" panose="020B0303020201020303" pitchFamily="34" charset="0"/>
              </a:endParaRPr>
            </a:p>
          </p:txBody>
        </p:sp>
        <p:sp>
          <p:nvSpPr>
            <p:cNvPr id="130" name="Rectangle 53"/>
            <p:cNvSpPr>
              <a:spLocks noChangeArrowheads="1"/>
            </p:cNvSpPr>
            <p:nvPr/>
          </p:nvSpPr>
          <p:spPr bwMode="auto">
            <a:xfrm>
              <a:off x="4449315" y="4152656"/>
              <a:ext cx="68464" cy="52665"/>
            </a:xfrm>
            <a:prstGeom prst="rect">
              <a:avLst/>
            </a:prstGeom>
            <a:solidFill>
              <a:srgbClr val="FFFFFF"/>
            </a:solidFill>
            <a:ln w="6350">
              <a:noFill/>
              <a:prstDash val="dash"/>
              <a:miter lim="800000"/>
              <a:headEnd/>
              <a:tailEnd/>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a:solidFill>
                  <a:srgbClr val="000000"/>
                </a:solidFill>
                <a:latin typeface="CiscoSansTT ExtraLight" panose="020B0303020201020303" pitchFamily="34" charset="0"/>
              </a:endParaRPr>
            </a:p>
          </p:txBody>
        </p:sp>
        <p:sp>
          <p:nvSpPr>
            <p:cNvPr id="131" name="Rectangle 54"/>
            <p:cNvSpPr>
              <a:spLocks noChangeArrowheads="1"/>
            </p:cNvSpPr>
            <p:nvPr/>
          </p:nvSpPr>
          <p:spPr bwMode="auto">
            <a:xfrm>
              <a:off x="4449315" y="4088960"/>
              <a:ext cx="151976" cy="51913"/>
            </a:xfrm>
            <a:prstGeom prst="rect">
              <a:avLst/>
            </a:prstGeom>
            <a:solidFill>
              <a:srgbClr val="FFFFFF"/>
            </a:solidFill>
            <a:ln w="6350">
              <a:noFill/>
              <a:prstDash val="dash"/>
              <a:miter lim="800000"/>
              <a:headEnd/>
              <a:tailEnd/>
            </a:ln>
          </p:spPr>
          <p:txBody>
            <a:bodyPr vert="horz" wrap="square" lIns="91440" tIns="45720" rIns="91440" bIns="45720" numCol="1" anchor="t" anchorCtr="0" compatLnSpc="1">
              <a:prstTxWarp prst="textNoShape">
                <a:avLst/>
              </a:prstTxWarp>
            </a:bodyPr>
            <a:lstStyle/>
            <a:p>
              <a:pPr defTabSz="914400" fontAlgn="auto">
                <a:spcBef>
                  <a:spcPts val="0"/>
                </a:spcBef>
                <a:spcAft>
                  <a:spcPts val="0"/>
                </a:spcAft>
                <a:defRPr/>
              </a:pPr>
              <a:endParaRPr lang="en-US" kern="0" dirty="0">
                <a:solidFill>
                  <a:srgbClr val="000000"/>
                </a:solidFill>
                <a:latin typeface="CiscoSansTT ExtraLight" panose="020B0303020201020303" pitchFamily="34" charset="0"/>
              </a:endParaRPr>
            </a:p>
          </p:txBody>
        </p:sp>
      </p:grpSp>
      <p:sp>
        <p:nvSpPr>
          <p:cNvPr id="132" name="Oval 131"/>
          <p:cNvSpPr/>
          <p:nvPr/>
        </p:nvSpPr>
        <p:spPr>
          <a:xfrm>
            <a:off x="2790433" y="2576447"/>
            <a:ext cx="391160" cy="391160"/>
          </a:xfrm>
          <a:prstGeom prst="ellipse">
            <a:avLst/>
          </a:prstGeom>
          <a:noFill/>
          <a:ln w="12700" cap="flat" cmpd="sng" algn="ctr">
            <a:solidFill>
              <a:srgbClr val="FFFFFF"/>
            </a:solidFill>
            <a:prstDash val="dash"/>
          </a:ln>
          <a:effectLst/>
        </p:spPr>
        <p:txBody>
          <a:bodyPr rtlCol="0" anchor="ctr"/>
          <a:lstStyle/>
          <a:p>
            <a:pPr algn="ctr" defTabSz="914400" fontAlgn="auto">
              <a:spcBef>
                <a:spcPts val="0"/>
              </a:spcBef>
              <a:spcAft>
                <a:spcPts val="0"/>
              </a:spcAft>
              <a:defRPr/>
            </a:pPr>
            <a:endParaRPr lang="en-US" kern="0" dirty="0">
              <a:solidFill>
                <a:srgbClr val="FFFFFF"/>
              </a:solidFill>
              <a:latin typeface="CiscoSansTT ExtraLight" panose="020B0303020201020303" pitchFamily="34" charset="0"/>
              <a:ea typeface=""/>
              <a:cs typeface=""/>
            </a:endParaRPr>
          </a:p>
        </p:txBody>
      </p:sp>
      <p:pic>
        <p:nvPicPr>
          <p:cNvPr id="67" name="Picture 66" descr="mx-stack-twisted-cisco.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84662" y="2552103"/>
            <a:ext cx="1300879" cy="695708"/>
          </a:xfrm>
          <a:prstGeom prst="rect">
            <a:avLst/>
          </a:prstGeom>
        </p:spPr>
      </p:pic>
      <p:sp>
        <p:nvSpPr>
          <p:cNvPr id="133" name="Rectangle 132"/>
          <p:cNvSpPr/>
          <p:nvPr/>
        </p:nvSpPr>
        <p:spPr>
          <a:xfrm>
            <a:off x="266700" y="3513606"/>
            <a:ext cx="8619966" cy="36576"/>
          </a:xfrm>
          <a:prstGeom prst="rect">
            <a:avLst/>
          </a:prstGeom>
          <a:solidFill>
            <a:srgbClr val="2B387C"/>
          </a:solidFill>
          <a:ln w="25400" cap="flat" cmpd="sng" algn="ctr">
            <a:noFill/>
            <a:prstDash val="solid"/>
          </a:ln>
          <a:effectLst/>
        </p:spPr>
        <p:txBody>
          <a:bodyPr rtlCol="0" anchor="ctr"/>
          <a:lstStyle/>
          <a:p>
            <a:pPr algn="ctr" defTabSz="914400" fontAlgn="auto">
              <a:spcBef>
                <a:spcPts val="0"/>
              </a:spcBef>
              <a:spcAft>
                <a:spcPts val="0"/>
              </a:spcAft>
              <a:defRPr/>
            </a:pPr>
            <a:endParaRPr lang="en-US" kern="0" dirty="0">
              <a:solidFill>
                <a:srgbClr val="000000">
                  <a:lumMod val="50000"/>
                </a:srgbClr>
              </a:solidFill>
              <a:latin typeface="CiscoSansTT ExtraLight" panose="020B0303020201020303" pitchFamily="34" charset="0"/>
              <a:ea typeface=""/>
              <a:cs typeface=""/>
            </a:endParaRPr>
          </a:p>
        </p:txBody>
      </p:sp>
      <p:sp>
        <p:nvSpPr>
          <p:cNvPr id="134" name="Rectangle 133"/>
          <p:cNvSpPr/>
          <p:nvPr/>
        </p:nvSpPr>
        <p:spPr>
          <a:xfrm>
            <a:off x="4037012" y="3191899"/>
            <a:ext cx="3295257" cy="235187"/>
          </a:xfrm>
          <a:prstGeom prst="rect">
            <a:avLst/>
          </a:prstGeom>
          <a:noFill/>
          <a:ln w="25400" cap="flat" cmpd="sng" algn="ctr">
            <a:noFill/>
            <a:prstDash val="solid"/>
          </a:ln>
          <a:effectLst/>
        </p:spPr>
        <p:txBody>
          <a:bodyPr lIns="91440" tIns="45720" rIns="91440" bIns="45720" rtlCol="0" anchor="ctr">
            <a:noAutofit/>
          </a:bodyPr>
          <a:lstStyle/>
          <a:p>
            <a:pPr algn="ctr" defTabSz="668639" fontAlgn="auto">
              <a:spcBef>
                <a:spcPts val="0"/>
              </a:spcBef>
              <a:spcAft>
                <a:spcPts val="0"/>
              </a:spcAft>
              <a:defRPr/>
            </a:pPr>
            <a:r>
              <a:rPr lang="en-US" sz="1100" kern="0">
                <a:solidFill>
                  <a:srgbClr val="2B387C"/>
                </a:solidFill>
                <a:latin typeface="CiscoSansTT ExtraLight" panose="020B0303020201020303" pitchFamily="34" charset="0"/>
                <a:ea typeface=""/>
                <a:cs typeface=""/>
              </a:rPr>
              <a:t>Meraki MX UTM</a:t>
            </a:r>
            <a:r>
              <a:rPr lang="en-US" sz="1100" kern="0" dirty="0">
                <a:solidFill>
                  <a:srgbClr val="2B387C"/>
                </a:solidFill>
                <a:latin typeface="CiscoSansTT ExtraLight" panose="020B0303020201020303" pitchFamily="34" charset="0"/>
                <a:ea typeface=""/>
                <a:cs typeface=""/>
              </a:rPr>
              <a:t>: Cloud Managed for Lean IT</a:t>
            </a:r>
          </a:p>
        </p:txBody>
      </p:sp>
      <p:sp>
        <p:nvSpPr>
          <p:cNvPr id="144" name="Rounded Rectangle 143"/>
          <p:cNvSpPr/>
          <p:nvPr/>
        </p:nvSpPr>
        <p:spPr>
          <a:xfrm rot="16200000">
            <a:off x="4291636" y="-1787469"/>
            <a:ext cx="315028" cy="8108364"/>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91436" tIns="45718" rIns="91436" bIns="45718" rtlCol="0" anchor="ctr"/>
          <a:lstStyle/>
          <a:p>
            <a:pPr algn="ctr" defTabSz="685891" fontAlgn="auto">
              <a:spcBef>
                <a:spcPts val="0"/>
              </a:spcBef>
              <a:spcAft>
                <a:spcPts val="0"/>
              </a:spcAft>
            </a:pPr>
            <a:r>
              <a:rPr lang="en-US" sz="1300" dirty="0">
                <a:solidFill>
                  <a:srgbClr val="FFFFFF"/>
                </a:solidFill>
                <a:latin typeface="CiscoSansTT ExtraLight" panose="020B0303020201020303" pitchFamily="34" charset="0"/>
              </a:rPr>
              <a:t>All of the pictured appliances above can run ASA or Firepower Threat Defense base software</a:t>
            </a:r>
          </a:p>
        </p:txBody>
      </p:sp>
      <p:grpSp>
        <p:nvGrpSpPr>
          <p:cNvPr id="44" name="Group 43"/>
          <p:cNvGrpSpPr/>
          <p:nvPr/>
        </p:nvGrpSpPr>
        <p:grpSpPr>
          <a:xfrm>
            <a:off x="2376360" y="3856484"/>
            <a:ext cx="1730094" cy="1209006"/>
            <a:chOff x="-40633" y="1976108"/>
            <a:chExt cx="2841599" cy="2044908"/>
          </a:xfrm>
        </p:grpSpPr>
        <p:sp>
          <p:nvSpPr>
            <p:cNvPr id="45" name="Rectangle 26"/>
            <p:cNvSpPr/>
            <p:nvPr/>
          </p:nvSpPr>
          <p:spPr>
            <a:xfrm>
              <a:off x="-40633" y="3237554"/>
              <a:ext cx="2841599" cy="783462"/>
            </a:xfrm>
            <a:prstGeom prst="rect">
              <a:avLst/>
            </a:prstGeom>
            <a:noFill/>
            <a:ln w="3175">
              <a:noFill/>
            </a:ln>
          </p:spPr>
          <p:txBody>
            <a:bodyPr wrap="square" anchor="t" anchorCtr="0">
              <a:spAutoFit/>
            </a:bodyPr>
            <a:lstStyle/>
            <a:p>
              <a:pPr algn="ctr" defTabSz="914198">
                <a:lnSpc>
                  <a:spcPct val="90000"/>
                </a:lnSpc>
                <a:spcAft>
                  <a:spcPts val="300"/>
                </a:spcAft>
                <a:defRPr/>
              </a:pPr>
              <a:r>
                <a:rPr lang="en-US" sz="1200" kern="0" dirty="0">
                  <a:solidFill>
                    <a:schemeClr val="tx1">
                      <a:lumMod val="50000"/>
                    </a:schemeClr>
                  </a:solidFill>
                  <a:latin typeface="CiscoSansTT ExtraLight" panose="020B0303020201020303" pitchFamily="34" charset="0"/>
                </a:rPr>
                <a:t>Firepower Device </a:t>
              </a:r>
            </a:p>
            <a:p>
              <a:pPr algn="ctr" defTabSz="914198">
                <a:lnSpc>
                  <a:spcPct val="90000"/>
                </a:lnSpc>
                <a:spcAft>
                  <a:spcPts val="300"/>
                </a:spcAft>
                <a:defRPr/>
              </a:pPr>
              <a:r>
                <a:rPr lang="en-US" sz="1200" kern="0" dirty="0">
                  <a:solidFill>
                    <a:schemeClr val="tx1">
                      <a:lumMod val="50000"/>
                    </a:schemeClr>
                  </a:solidFill>
                  <a:latin typeface="CiscoSansTT ExtraLight" panose="020B0303020201020303" pitchFamily="34" charset="0"/>
                </a:rPr>
                <a:t>Manager</a:t>
              </a:r>
            </a:p>
          </p:txBody>
        </p:sp>
        <p:grpSp>
          <p:nvGrpSpPr>
            <p:cNvPr id="46" name="Group 45"/>
            <p:cNvGrpSpPr/>
            <p:nvPr/>
          </p:nvGrpSpPr>
          <p:grpSpPr>
            <a:xfrm>
              <a:off x="356731" y="1976108"/>
              <a:ext cx="2098129" cy="1269030"/>
              <a:chOff x="1565213" y="2729438"/>
              <a:chExt cx="3965816" cy="2313768"/>
            </a:xfrm>
          </p:grpSpPr>
          <p:pic>
            <p:nvPicPr>
              <p:cNvPr id="47" name="Picture 4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58074" y="2729438"/>
                <a:ext cx="2797295" cy="1577674"/>
              </a:xfrm>
              <a:prstGeom prst="rect">
                <a:avLst/>
              </a:prstGeom>
            </p:spPr>
          </p:pic>
          <p:pic>
            <p:nvPicPr>
              <p:cNvPr id="48" name="Picture 4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565213" y="2729438"/>
                <a:ext cx="3965816" cy="2313768"/>
              </a:xfrm>
              <a:prstGeom prst="rect">
                <a:avLst/>
              </a:prstGeom>
            </p:spPr>
          </p:pic>
        </p:grpSp>
      </p:grpSp>
      <p:grpSp>
        <p:nvGrpSpPr>
          <p:cNvPr id="49" name="Group 48"/>
          <p:cNvGrpSpPr/>
          <p:nvPr/>
        </p:nvGrpSpPr>
        <p:grpSpPr>
          <a:xfrm>
            <a:off x="4666866" y="3826276"/>
            <a:ext cx="1966509" cy="1219978"/>
            <a:chOff x="2835977" y="2116225"/>
            <a:chExt cx="3229900" cy="2063468"/>
          </a:xfrm>
        </p:grpSpPr>
        <p:pic>
          <p:nvPicPr>
            <p:cNvPr id="50" name="Picture 49"/>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766212" y="2161545"/>
              <a:ext cx="1456716" cy="812253"/>
            </a:xfrm>
            <a:prstGeom prst="rect">
              <a:avLst/>
            </a:prstGeom>
            <a:ln>
              <a:noFill/>
            </a:ln>
            <a:effectLst/>
          </p:spPr>
        </p:pic>
        <p:sp>
          <p:nvSpPr>
            <p:cNvPr id="51" name="Rectangle 26"/>
            <p:cNvSpPr/>
            <p:nvPr/>
          </p:nvSpPr>
          <p:spPr>
            <a:xfrm>
              <a:off x="2835977" y="3461302"/>
              <a:ext cx="3229900" cy="718391"/>
            </a:xfrm>
            <a:prstGeom prst="rect">
              <a:avLst/>
            </a:prstGeom>
            <a:noFill/>
            <a:ln w="3175">
              <a:noFill/>
            </a:ln>
          </p:spPr>
          <p:txBody>
            <a:bodyPr wrap="square" anchor="t" anchorCtr="0">
              <a:spAutoFit/>
            </a:bodyPr>
            <a:lstStyle/>
            <a:p>
              <a:pPr algn="ctr" defTabSz="914198">
                <a:lnSpc>
                  <a:spcPct val="90000"/>
                </a:lnSpc>
                <a:spcAft>
                  <a:spcPts val="300"/>
                </a:spcAft>
                <a:defRPr/>
              </a:pPr>
              <a:r>
                <a:rPr lang="en-US" sz="1200" kern="0" dirty="0">
                  <a:solidFill>
                    <a:schemeClr val="tx1">
                      <a:lumMod val="50000"/>
                    </a:schemeClr>
                  </a:solidFill>
                  <a:latin typeface="CiscoSansTT ExtraLight" panose="020B0303020201020303" pitchFamily="34" charset="0"/>
                </a:rPr>
                <a:t>Firepower Management              Center</a:t>
              </a:r>
            </a:p>
          </p:txBody>
        </p:sp>
        <p:pic>
          <p:nvPicPr>
            <p:cNvPr id="52" name="Picture 51"/>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401864" y="2116225"/>
              <a:ext cx="2098129" cy="1269030"/>
            </a:xfrm>
            <a:prstGeom prst="rect">
              <a:avLst/>
            </a:prstGeom>
          </p:spPr>
        </p:pic>
      </p:grpSp>
      <p:sp>
        <p:nvSpPr>
          <p:cNvPr id="53" name="TextBox 52"/>
          <p:cNvSpPr txBox="1"/>
          <p:nvPr/>
        </p:nvSpPr>
        <p:spPr>
          <a:xfrm>
            <a:off x="2951841" y="3625801"/>
            <a:ext cx="1075324" cy="253916"/>
          </a:xfrm>
          <a:prstGeom prst="rect">
            <a:avLst/>
          </a:prstGeom>
          <a:noFill/>
        </p:spPr>
        <p:txBody>
          <a:bodyPr wrap="square" rtlCol="0">
            <a:spAutoFit/>
          </a:bodyPr>
          <a:lstStyle/>
          <a:p>
            <a:pPr defTabSz="685891"/>
            <a:r>
              <a:rPr lang="en-US" sz="1050" dirty="0">
                <a:solidFill>
                  <a:srgbClr val="676767"/>
                </a:solidFill>
                <a:latin typeface="CiscoSansTT ExtraLight" panose="020B0303020201020303" pitchFamily="34" charset="0"/>
              </a:rPr>
              <a:t>On-box</a:t>
            </a:r>
          </a:p>
        </p:txBody>
      </p:sp>
      <p:sp>
        <p:nvSpPr>
          <p:cNvPr id="54" name="TextBox 53"/>
          <p:cNvSpPr txBox="1"/>
          <p:nvPr/>
        </p:nvSpPr>
        <p:spPr>
          <a:xfrm>
            <a:off x="5233235" y="3594791"/>
            <a:ext cx="1228449" cy="253916"/>
          </a:xfrm>
          <a:prstGeom prst="rect">
            <a:avLst/>
          </a:prstGeom>
          <a:noFill/>
        </p:spPr>
        <p:txBody>
          <a:bodyPr wrap="square" rtlCol="0">
            <a:spAutoFit/>
          </a:bodyPr>
          <a:lstStyle/>
          <a:p>
            <a:pPr defTabSz="685891"/>
            <a:r>
              <a:rPr lang="en-US" sz="1050" dirty="0">
                <a:solidFill>
                  <a:srgbClr val="676767"/>
                </a:solidFill>
                <a:latin typeface="CiscoSansTT ExtraLight" panose="020B0303020201020303" pitchFamily="34" charset="0"/>
              </a:rPr>
              <a:t>Centralized</a:t>
            </a:r>
          </a:p>
        </p:txBody>
      </p:sp>
      <p:sp>
        <p:nvSpPr>
          <p:cNvPr id="3" name="TextBox 2"/>
          <p:cNvSpPr txBox="1"/>
          <p:nvPr/>
        </p:nvSpPr>
        <p:spPr>
          <a:xfrm>
            <a:off x="795131" y="3991347"/>
            <a:ext cx="1625591" cy="307777"/>
          </a:xfrm>
          <a:prstGeom prst="rect">
            <a:avLst/>
          </a:prstGeom>
          <a:noFill/>
        </p:spPr>
        <p:txBody>
          <a:bodyPr wrap="square" rtlCol="0">
            <a:spAutoFit/>
          </a:bodyPr>
          <a:lstStyle/>
          <a:p>
            <a:r>
              <a:rPr lang="en-US" sz="1400" dirty="0">
                <a:latin typeface="CiscoSansTT ExtraLight" panose="020B0303020201020303" pitchFamily="34" charset="0"/>
              </a:rPr>
              <a:t>Management</a:t>
            </a:r>
          </a:p>
        </p:txBody>
      </p:sp>
      <p:sp>
        <p:nvSpPr>
          <p:cNvPr id="4" name="TextBox 3">
            <a:hlinkClick r:id="rId12" action="ppaction://hlinkfile"/>
          </p:cNvPr>
          <p:cNvSpPr txBox="1"/>
          <p:nvPr/>
        </p:nvSpPr>
        <p:spPr>
          <a:xfrm>
            <a:off x="7031665" y="3735859"/>
            <a:ext cx="1471667" cy="738664"/>
          </a:xfrm>
          <a:prstGeom prst="rect">
            <a:avLst/>
          </a:prstGeom>
          <a:noFill/>
        </p:spPr>
        <p:txBody>
          <a:bodyPr wrap="square" rtlCol="0">
            <a:spAutoFit/>
          </a:bodyPr>
          <a:lstStyle/>
          <a:p>
            <a:r>
              <a:rPr lang="en-US" sz="1400" dirty="0">
                <a:solidFill>
                  <a:srgbClr val="00B0F0"/>
                </a:solidFill>
                <a:latin typeface="CiscoSansTT ExtraLight" panose="020B0303020201020303" pitchFamily="34" charset="0"/>
                <a:hlinkClick r:id="rId13"/>
              </a:rPr>
              <a:t>Learn more</a:t>
            </a:r>
            <a:endParaRPr lang="en-US" sz="1400" dirty="0">
              <a:solidFill>
                <a:srgbClr val="00B0F0"/>
              </a:solidFill>
              <a:latin typeface="CiscoSansTT ExtraLight" panose="020B0303020201020303" pitchFamily="34" charset="0"/>
            </a:endParaRPr>
          </a:p>
          <a:p>
            <a:endParaRPr lang="en-US" sz="1400" dirty="0">
              <a:solidFill>
                <a:srgbClr val="00B0F0"/>
              </a:solidFill>
              <a:latin typeface="CiscoSansTT ExtraLight" panose="020B0303020201020303" pitchFamily="34" charset="0"/>
            </a:endParaRPr>
          </a:p>
          <a:p>
            <a:r>
              <a:rPr lang="en-US" sz="1400" dirty="0">
                <a:solidFill>
                  <a:srgbClr val="00B0F0"/>
                </a:solidFill>
                <a:latin typeface="CiscoSansTT ExtraLight" panose="020B0303020201020303" pitchFamily="34" charset="0"/>
                <a:hlinkClick r:id="rId14"/>
              </a:rPr>
              <a:t>Watch a demo</a:t>
            </a:r>
            <a:endParaRPr lang="en-US" sz="1400" dirty="0">
              <a:solidFill>
                <a:srgbClr val="00B0F0"/>
              </a:solidFill>
              <a:latin typeface="CiscoSansTT ExtraLight" panose="020B0303020201020303" pitchFamily="34" charset="0"/>
            </a:endParaRPr>
          </a:p>
        </p:txBody>
      </p:sp>
    </p:spTree>
    <p:extLst>
      <p:ext uri="{BB962C8B-B14F-4D97-AF65-F5344CB8AC3E}">
        <p14:creationId xmlns:p14="http://schemas.microsoft.com/office/powerpoint/2010/main" val="3670753180"/>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856532"/>
            <a:ext cx="3827463" cy="1828800"/>
          </a:xfrm>
        </p:spPr>
        <p:txBody>
          <a:bodyPr/>
          <a:lstStyle/>
          <a:p>
            <a:r>
              <a:rPr lang="en-US" dirty="0">
                <a:latin typeface="+mn-lt"/>
              </a:rPr>
              <a:t>Simply ask yourself these questions</a:t>
            </a:r>
            <a:endParaRPr lang="en-US" sz="2500" dirty="0">
              <a:latin typeface="+mn-lt"/>
            </a:endParaRPr>
          </a:p>
        </p:txBody>
      </p:sp>
      <p:sp>
        <p:nvSpPr>
          <p:cNvPr id="7" name="Text Placeholder 6"/>
          <p:cNvSpPr>
            <a:spLocks noGrp="1"/>
          </p:cNvSpPr>
          <p:nvPr>
            <p:ph type="body" sz="quarter" idx="10"/>
          </p:nvPr>
        </p:nvSpPr>
        <p:spPr>
          <a:xfrm>
            <a:off x="4732020" y="371792"/>
            <a:ext cx="4114799" cy="4407581"/>
          </a:xfrm>
        </p:spPr>
        <p:txBody>
          <a:bodyPr/>
          <a:lstStyle/>
          <a:p>
            <a:pPr marL="457200" indent="-457200">
              <a:spcBef>
                <a:spcPts val="1200"/>
              </a:spcBef>
              <a:buSzPct val="90000"/>
              <a:buFont typeface="+mj-lt"/>
              <a:buAutoNum type="arabicPeriod"/>
            </a:pPr>
            <a:r>
              <a:rPr lang="en-US" sz="1900" dirty="0"/>
              <a:t>Can your firewall talk to the rest of your security ecosystem to improve visibility, increase speed to detection and response, and automate tasks?</a:t>
            </a:r>
          </a:p>
          <a:p>
            <a:pPr marL="457200" indent="-457200">
              <a:spcBef>
                <a:spcPts val="1200"/>
              </a:spcBef>
              <a:buSzPct val="90000"/>
              <a:buFont typeface="+mj-lt"/>
              <a:buAutoNum type="arabicPeriod"/>
            </a:pPr>
            <a:r>
              <a:rPr lang="en-US" sz="1900" dirty="0"/>
              <a:t>How do you protect yourself from traffic the firewall doesn’t see? </a:t>
            </a:r>
          </a:p>
          <a:p>
            <a:pPr marL="457200" indent="-457200">
              <a:spcBef>
                <a:spcPts val="1200"/>
              </a:spcBef>
              <a:buSzPct val="90000"/>
              <a:buFont typeface="+mj-lt"/>
              <a:buAutoNum type="arabicPeriod"/>
            </a:pPr>
            <a:r>
              <a:rPr lang="en-US" sz="1900" dirty="0"/>
              <a:t>How do you protect devices when they are off the corporate network?</a:t>
            </a:r>
          </a:p>
          <a:p>
            <a:pPr marL="457200" indent="-457200">
              <a:spcBef>
                <a:spcPts val="1200"/>
              </a:spcBef>
              <a:buSzPct val="90000"/>
              <a:buFont typeface="+mj-lt"/>
              <a:buAutoNum type="arabicPeriod"/>
            </a:pPr>
            <a:r>
              <a:rPr lang="en-US" sz="1900" dirty="0"/>
              <a:t>Are you prepared for Ransomware infections?</a:t>
            </a:r>
          </a:p>
          <a:p>
            <a:pPr marL="457200" indent="-457200">
              <a:spcBef>
                <a:spcPts val="1200"/>
              </a:spcBef>
              <a:buSzPct val="90000"/>
              <a:buFont typeface="+mj-lt"/>
              <a:buAutoNum type="arabicPeriod"/>
            </a:pPr>
            <a:r>
              <a:rPr lang="en-US" sz="1900" dirty="0"/>
              <a:t>What if you ARE breached…What do you do next?</a:t>
            </a:r>
          </a:p>
        </p:txBody>
      </p:sp>
      <p:sp>
        <p:nvSpPr>
          <p:cNvPr id="3" name="Rectangle 2"/>
          <p:cNvSpPr/>
          <p:nvPr/>
        </p:nvSpPr>
        <p:spPr>
          <a:xfrm>
            <a:off x="419100" y="2685332"/>
            <a:ext cx="3216729" cy="1323439"/>
          </a:xfrm>
          <a:prstGeom prst="rect">
            <a:avLst/>
          </a:prstGeom>
        </p:spPr>
        <p:txBody>
          <a:bodyPr wrap="square">
            <a:spAutoFit/>
          </a:bodyPr>
          <a:lstStyle/>
          <a:p>
            <a:r>
              <a:rPr lang="en-US" sz="1600" dirty="0">
                <a:solidFill>
                  <a:srgbClr val="005073">
                    <a:lumMod val="75000"/>
                  </a:srgbClr>
                </a:solidFill>
                <a:latin typeface="CiscoSansTT ExtraLight"/>
                <a:cs typeface="Tipo de letra del sistema Fina" charset="0"/>
              </a:rPr>
              <a:t>If your security tools can’t answer these questions, you need to upgrade to a Cisco next-generation firewall and Cisco’s integrated architecture</a:t>
            </a:r>
          </a:p>
        </p:txBody>
      </p:sp>
    </p:spTree>
    <p:extLst>
      <p:ext uri="{BB962C8B-B14F-4D97-AF65-F5344CB8AC3E}">
        <p14:creationId xmlns:p14="http://schemas.microsoft.com/office/powerpoint/2010/main" val="227626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
          <p:cNvSpPr>
            <a:spLocks noGrp="1"/>
          </p:cNvSpPr>
          <p:nvPr>
            <p:ph type="title"/>
          </p:nvPr>
        </p:nvSpPr>
        <p:spPr>
          <a:xfrm>
            <a:off x="455807" y="484796"/>
            <a:ext cx="8514287" cy="731647"/>
          </a:xfrm>
        </p:spPr>
        <p:txBody>
          <a:bodyPr/>
          <a:lstStyle/>
          <a:p>
            <a:r>
              <a:rPr lang="en-US" sz="2700" dirty="0">
                <a:latin typeface="CiscoSansTT ExtraLight" charset="0"/>
                <a:ea typeface="CiscoSansTT ExtraLight" charset="0"/>
                <a:cs typeface="CiscoSansTT ExtraLight" charset="0"/>
              </a:rPr>
              <a:t>Next Steps</a:t>
            </a:r>
            <a:endParaRPr lang="en-US" sz="2400" dirty="0">
              <a:latin typeface="CiscoSansTT" charset="0"/>
              <a:ea typeface="CiscoSansTT" charset="0"/>
              <a:cs typeface="CiscoSansTT" charset="0"/>
            </a:endParaRPr>
          </a:p>
        </p:txBody>
      </p:sp>
      <p:sp>
        <p:nvSpPr>
          <p:cNvPr id="2" name="TextBox 1"/>
          <p:cNvSpPr txBox="1"/>
          <p:nvPr/>
        </p:nvSpPr>
        <p:spPr>
          <a:xfrm>
            <a:off x="538716" y="1202266"/>
            <a:ext cx="7967331"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Upgrade your security today!</a:t>
            </a:r>
          </a:p>
          <a:p>
            <a:endParaRPr lang="en-US" dirty="0">
              <a:latin typeface="+mn-lt"/>
            </a:endParaRPr>
          </a:p>
          <a:p>
            <a:pPr marL="285750" indent="-285750">
              <a:buFont typeface="Arial" panose="020B0604020202020204" pitchFamily="34" charset="0"/>
              <a:buChar char="•"/>
            </a:pPr>
            <a:r>
              <a:rPr lang="en-US" dirty="0">
                <a:latin typeface="+mn-lt"/>
                <a:hlinkClick r:id="rId3"/>
              </a:rPr>
              <a:t>Compare us </a:t>
            </a:r>
            <a:r>
              <a:rPr lang="en-US" dirty="0">
                <a:latin typeface="+mn-lt"/>
              </a:rPr>
              <a:t>with the competition</a:t>
            </a:r>
          </a:p>
          <a:p>
            <a:endParaRPr lang="en-US" dirty="0">
              <a:latin typeface="+mn-lt"/>
            </a:endParaRPr>
          </a:p>
          <a:p>
            <a:pPr marL="285750" indent="-285750">
              <a:buFont typeface="Arial" panose="020B0604020202020204" pitchFamily="34" charset="0"/>
              <a:buChar char="•"/>
            </a:pPr>
            <a:r>
              <a:rPr lang="en-US" dirty="0">
                <a:latin typeface="+mn-lt"/>
              </a:rPr>
              <a:t>See what an </a:t>
            </a:r>
            <a:r>
              <a:rPr lang="en-US" dirty="0">
                <a:latin typeface="+mn-lt"/>
                <a:hlinkClick r:id="rId4"/>
              </a:rPr>
              <a:t>upgrade</a:t>
            </a:r>
            <a:r>
              <a:rPr lang="en-US" dirty="0">
                <a:latin typeface="+mn-lt"/>
              </a:rPr>
              <a:t> can mean for you</a:t>
            </a:r>
          </a:p>
          <a:p>
            <a:endParaRPr lang="en-US" dirty="0">
              <a:latin typeface="+mn-lt"/>
            </a:endParaRPr>
          </a:p>
          <a:p>
            <a:pPr marL="285750" indent="-285750">
              <a:buFont typeface="Arial" panose="020B0604020202020204" pitchFamily="34" charset="0"/>
              <a:buChar char="•"/>
            </a:pPr>
            <a:r>
              <a:rPr lang="en-US" dirty="0">
                <a:latin typeface="+mn-lt"/>
              </a:rPr>
              <a:t>Attend a </a:t>
            </a:r>
            <a:r>
              <a:rPr lang="en-US" dirty="0">
                <a:latin typeface="+mn-lt"/>
                <a:hlinkClick r:id="rId5"/>
              </a:rPr>
              <a:t>webinar</a:t>
            </a:r>
            <a:r>
              <a:rPr lang="en-US" dirty="0">
                <a:latin typeface="+mn-lt"/>
              </a:rPr>
              <a:t> to learn more</a:t>
            </a:r>
          </a:p>
          <a:p>
            <a:endParaRPr lang="en-US" dirty="0">
              <a:latin typeface="+mn-lt"/>
            </a:endParaRPr>
          </a:p>
          <a:p>
            <a:pPr marL="285750" indent="-285750">
              <a:buFont typeface="Arial" panose="020B0604020202020204" pitchFamily="34" charset="0"/>
              <a:buChar char="•"/>
            </a:pPr>
            <a:r>
              <a:rPr lang="en-US" dirty="0">
                <a:latin typeface="+mn-lt"/>
              </a:rPr>
              <a:t>Sign up for a free </a:t>
            </a:r>
            <a:r>
              <a:rPr lang="en-US" dirty="0">
                <a:latin typeface="+mn-lt"/>
                <a:hlinkClick r:id="rId6"/>
              </a:rPr>
              <a:t>NGFW trial </a:t>
            </a:r>
            <a:endParaRPr lang="en-US" dirty="0">
              <a:latin typeface="+mn-lt"/>
            </a:endParaRPr>
          </a:p>
          <a:p>
            <a:endParaRPr lang="en-US" dirty="0">
              <a:latin typeface="+mn-lt"/>
            </a:endParaRPr>
          </a:p>
          <a:p>
            <a:pPr marL="285750" indent="-285750">
              <a:buFont typeface="Arial" panose="020B0604020202020204" pitchFamily="34" charset="0"/>
              <a:buChar char="•"/>
            </a:pPr>
            <a:r>
              <a:rPr lang="en-US" dirty="0">
                <a:latin typeface="+mn-lt"/>
              </a:rPr>
              <a:t>See what the </a:t>
            </a:r>
            <a:r>
              <a:rPr lang="en-US" dirty="0">
                <a:latin typeface="+mn-lt"/>
                <a:hlinkClick r:id="rId7"/>
              </a:rPr>
              <a:t>Cisco Integrated Architecture </a:t>
            </a:r>
            <a:r>
              <a:rPr lang="en-US" dirty="0">
                <a:latin typeface="+mn-lt"/>
              </a:rPr>
              <a:t>can bring to your organization</a:t>
            </a:r>
          </a:p>
        </p:txBody>
      </p:sp>
    </p:spTree>
    <p:extLst>
      <p:ext uri="{BB962C8B-B14F-4D97-AF65-F5344CB8AC3E}">
        <p14:creationId xmlns:p14="http://schemas.microsoft.com/office/powerpoint/2010/main" val="1119691895"/>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186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Freeform 22"/>
          <p:cNvSpPr>
            <a:spLocks noChangeAspect="1" noEditPoints="1"/>
          </p:cNvSpPr>
          <p:nvPr/>
        </p:nvSpPr>
        <p:spPr bwMode="auto">
          <a:xfrm>
            <a:off x="7062434" y="2551638"/>
            <a:ext cx="515079" cy="612636"/>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BE1E2D"/>
          </a:solidFill>
          <a:ln w="9525">
            <a:noFill/>
            <a:round/>
            <a:headEnd/>
            <a:tailEnd/>
          </a:ln>
        </p:spPr>
        <p:txBody>
          <a:bodyPr vert="horz" wrap="square" lIns="68589" tIns="34295" rIns="68589" bIns="34295" numCol="1" anchor="t" anchorCtr="0" compatLnSpc="1">
            <a:prstTxWarp prst="textNoShape">
              <a:avLst/>
            </a:prstTxWarp>
          </a:bodyPr>
          <a:lstStyle/>
          <a:p>
            <a:endParaRPr lang="en-US" dirty="0">
              <a:latin typeface="CiscoSans ExtraLight" panose="020B0303020201020303" pitchFamily="34" charset="0"/>
            </a:endParaRPr>
          </a:p>
        </p:txBody>
      </p:sp>
      <p:sp>
        <p:nvSpPr>
          <p:cNvPr id="592" name="Freeform 8"/>
          <p:cNvSpPr>
            <a:spLocks noChangeAspect="1" noEditPoints="1"/>
          </p:cNvSpPr>
          <p:nvPr/>
        </p:nvSpPr>
        <p:spPr bwMode="auto">
          <a:xfrm>
            <a:off x="6999233" y="1854824"/>
            <a:ext cx="645546" cy="612636"/>
          </a:xfrm>
          <a:custGeom>
            <a:avLst/>
            <a:gdLst/>
            <a:ahLst/>
            <a:cxnLst>
              <a:cxn ang="0">
                <a:pos x="862" y="537"/>
              </a:cxn>
              <a:cxn ang="0">
                <a:pos x="865" y="436"/>
              </a:cxn>
              <a:cxn ang="0">
                <a:pos x="880" y="166"/>
              </a:cxn>
              <a:cxn ang="0">
                <a:pos x="607" y="116"/>
              </a:cxn>
              <a:cxn ang="0">
                <a:pos x="513" y="98"/>
              </a:cxn>
              <a:cxn ang="0">
                <a:pos x="493" y="98"/>
              </a:cxn>
              <a:cxn ang="0">
                <a:pos x="235" y="32"/>
              </a:cxn>
              <a:cxn ang="0">
                <a:pos x="157" y="307"/>
              </a:cxn>
              <a:cxn ang="0">
                <a:pos x="0" y="307"/>
              </a:cxn>
              <a:cxn ang="0">
                <a:pos x="119" y="472"/>
              </a:cxn>
              <a:cxn ang="0">
                <a:pos x="2" y="653"/>
              </a:cxn>
              <a:cxn ang="0">
                <a:pos x="261" y="766"/>
              </a:cxn>
              <a:cxn ang="0">
                <a:pos x="371" y="826"/>
              </a:cxn>
              <a:cxn ang="0">
                <a:pos x="494" y="846"/>
              </a:cxn>
              <a:cxn ang="0">
                <a:pos x="574" y="972"/>
              </a:cxn>
              <a:cxn ang="0">
                <a:pos x="728" y="763"/>
              </a:cxn>
              <a:cxn ang="0">
                <a:pos x="812" y="668"/>
              </a:cxn>
              <a:cxn ang="0">
                <a:pos x="779" y="419"/>
              </a:cxn>
              <a:cxn ang="0">
                <a:pos x="721" y="419"/>
              </a:cxn>
              <a:cxn ang="0">
                <a:pos x="618" y="390"/>
              </a:cxn>
              <a:cxn ang="0">
                <a:pos x="618" y="448"/>
              </a:cxn>
              <a:cxn ang="0">
                <a:pos x="618" y="390"/>
              </a:cxn>
              <a:cxn ang="0">
                <a:pos x="515" y="419"/>
              </a:cxn>
              <a:cxn ang="0">
                <a:pos x="457" y="419"/>
              </a:cxn>
              <a:cxn ang="0">
                <a:pos x="354" y="390"/>
              </a:cxn>
              <a:cxn ang="0">
                <a:pos x="354" y="448"/>
              </a:cxn>
              <a:cxn ang="0">
                <a:pos x="354" y="390"/>
              </a:cxn>
              <a:cxn ang="0">
                <a:pos x="251" y="419"/>
              </a:cxn>
              <a:cxn ang="0">
                <a:pos x="193" y="419"/>
              </a:cxn>
              <a:cxn ang="0">
                <a:pos x="222" y="573"/>
              </a:cxn>
              <a:cxn ang="0">
                <a:pos x="222" y="515"/>
              </a:cxn>
              <a:cxn ang="0">
                <a:pos x="222" y="573"/>
              </a:cxn>
              <a:cxn ang="0">
                <a:pos x="325" y="544"/>
              </a:cxn>
              <a:cxn ang="0">
                <a:pos x="383" y="544"/>
              </a:cxn>
              <a:cxn ang="0">
                <a:pos x="486" y="573"/>
              </a:cxn>
              <a:cxn ang="0">
                <a:pos x="486" y="515"/>
              </a:cxn>
              <a:cxn ang="0">
                <a:pos x="486" y="573"/>
              </a:cxn>
              <a:cxn ang="0">
                <a:pos x="150" y="485"/>
              </a:cxn>
              <a:cxn ang="0">
                <a:pos x="814" y="476"/>
              </a:cxn>
              <a:cxn ang="0">
                <a:pos x="814" y="493"/>
              </a:cxn>
              <a:cxn ang="0">
                <a:pos x="618" y="573"/>
              </a:cxn>
              <a:cxn ang="0">
                <a:pos x="618" y="515"/>
              </a:cxn>
              <a:cxn ang="0">
                <a:pos x="618" y="573"/>
              </a:cxn>
              <a:cxn ang="0">
                <a:pos x="721" y="544"/>
              </a:cxn>
              <a:cxn ang="0">
                <a:pos x="779" y="544"/>
              </a:cxn>
            </a:cxnLst>
            <a:rect l="0" t="0" r="r" b="b"/>
            <a:pathLst>
              <a:path w="992" h="972">
                <a:moveTo>
                  <a:pt x="812" y="668"/>
                </a:moveTo>
                <a:cubicBezTo>
                  <a:pt x="836" y="628"/>
                  <a:pt x="853" y="584"/>
                  <a:pt x="862" y="537"/>
                </a:cubicBezTo>
                <a:cubicBezTo>
                  <a:pt x="992" y="487"/>
                  <a:pt x="992" y="487"/>
                  <a:pt x="992" y="487"/>
                </a:cubicBezTo>
                <a:cubicBezTo>
                  <a:pt x="865" y="436"/>
                  <a:pt x="865" y="436"/>
                  <a:pt x="865" y="436"/>
                </a:cubicBezTo>
                <a:cubicBezTo>
                  <a:pt x="860" y="379"/>
                  <a:pt x="841" y="325"/>
                  <a:pt x="813" y="278"/>
                </a:cubicBezTo>
                <a:cubicBezTo>
                  <a:pt x="880" y="166"/>
                  <a:pt x="880" y="166"/>
                  <a:pt x="880" y="166"/>
                </a:cubicBezTo>
                <a:cubicBezTo>
                  <a:pt x="755" y="205"/>
                  <a:pt x="755" y="205"/>
                  <a:pt x="755" y="205"/>
                </a:cubicBezTo>
                <a:cubicBezTo>
                  <a:pt x="714" y="165"/>
                  <a:pt x="664" y="134"/>
                  <a:pt x="607" y="116"/>
                </a:cubicBezTo>
                <a:cubicBezTo>
                  <a:pt x="598" y="0"/>
                  <a:pt x="598" y="0"/>
                  <a:pt x="598" y="0"/>
                </a:cubicBezTo>
                <a:cubicBezTo>
                  <a:pt x="513" y="98"/>
                  <a:pt x="513" y="98"/>
                  <a:pt x="513" y="98"/>
                </a:cubicBezTo>
                <a:cubicBezTo>
                  <a:pt x="513" y="98"/>
                  <a:pt x="513" y="98"/>
                  <a:pt x="513" y="98"/>
                </a:cubicBezTo>
                <a:cubicBezTo>
                  <a:pt x="506" y="98"/>
                  <a:pt x="499" y="98"/>
                  <a:pt x="493" y="98"/>
                </a:cubicBezTo>
                <a:cubicBezTo>
                  <a:pt x="438" y="98"/>
                  <a:pt x="386" y="110"/>
                  <a:pt x="339" y="131"/>
                </a:cubicBezTo>
                <a:cubicBezTo>
                  <a:pt x="235" y="32"/>
                  <a:pt x="235" y="32"/>
                  <a:pt x="235" y="32"/>
                </a:cubicBezTo>
                <a:cubicBezTo>
                  <a:pt x="263" y="177"/>
                  <a:pt x="263" y="177"/>
                  <a:pt x="263" y="177"/>
                </a:cubicBezTo>
                <a:cubicBezTo>
                  <a:pt x="219" y="212"/>
                  <a:pt x="182" y="256"/>
                  <a:pt x="157" y="307"/>
                </a:cubicBezTo>
                <a:cubicBezTo>
                  <a:pt x="157" y="307"/>
                  <a:pt x="157" y="307"/>
                  <a:pt x="157" y="307"/>
                </a:cubicBezTo>
                <a:cubicBezTo>
                  <a:pt x="0" y="307"/>
                  <a:pt x="0" y="307"/>
                  <a:pt x="0" y="307"/>
                </a:cubicBezTo>
                <a:cubicBezTo>
                  <a:pt x="126" y="402"/>
                  <a:pt x="126" y="402"/>
                  <a:pt x="126" y="402"/>
                </a:cubicBezTo>
                <a:cubicBezTo>
                  <a:pt x="121" y="425"/>
                  <a:pt x="119" y="448"/>
                  <a:pt x="119" y="472"/>
                </a:cubicBezTo>
                <a:cubicBezTo>
                  <a:pt x="119" y="502"/>
                  <a:pt x="123" y="532"/>
                  <a:pt x="129" y="560"/>
                </a:cubicBezTo>
                <a:cubicBezTo>
                  <a:pt x="2" y="653"/>
                  <a:pt x="2" y="653"/>
                  <a:pt x="2" y="653"/>
                </a:cubicBezTo>
                <a:cubicBezTo>
                  <a:pt x="168" y="657"/>
                  <a:pt x="168" y="657"/>
                  <a:pt x="168" y="657"/>
                </a:cubicBezTo>
                <a:cubicBezTo>
                  <a:pt x="192" y="699"/>
                  <a:pt x="224" y="736"/>
                  <a:pt x="261" y="766"/>
                </a:cubicBezTo>
                <a:cubicBezTo>
                  <a:pt x="202" y="943"/>
                  <a:pt x="202" y="943"/>
                  <a:pt x="202" y="943"/>
                </a:cubicBezTo>
                <a:cubicBezTo>
                  <a:pt x="371" y="826"/>
                  <a:pt x="371" y="826"/>
                  <a:pt x="371" y="826"/>
                </a:cubicBezTo>
                <a:cubicBezTo>
                  <a:pt x="371" y="826"/>
                  <a:pt x="371" y="826"/>
                  <a:pt x="371" y="826"/>
                </a:cubicBezTo>
                <a:cubicBezTo>
                  <a:pt x="410" y="839"/>
                  <a:pt x="451" y="846"/>
                  <a:pt x="494" y="846"/>
                </a:cubicBezTo>
                <a:cubicBezTo>
                  <a:pt x="496" y="846"/>
                  <a:pt x="499" y="846"/>
                  <a:pt x="501" y="846"/>
                </a:cubicBezTo>
                <a:cubicBezTo>
                  <a:pt x="574" y="972"/>
                  <a:pt x="574" y="972"/>
                  <a:pt x="574" y="972"/>
                </a:cubicBezTo>
                <a:cubicBezTo>
                  <a:pt x="615" y="826"/>
                  <a:pt x="615" y="826"/>
                  <a:pt x="615" y="826"/>
                </a:cubicBezTo>
                <a:cubicBezTo>
                  <a:pt x="656" y="811"/>
                  <a:pt x="695" y="790"/>
                  <a:pt x="728" y="763"/>
                </a:cubicBezTo>
                <a:cubicBezTo>
                  <a:pt x="881" y="807"/>
                  <a:pt x="881" y="807"/>
                  <a:pt x="881" y="807"/>
                </a:cubicBezTo>
                <a:cubicBezTo>
                  <a:pt x="812" y="668"/>
                  <a:pt x="812" y="668"/>
                  <a:pt x="812" y="668"/>
                </a:cubicBezTo>
                <a:close/>
                <a:moveTo>
                  <a:pt x="750" y="390"/>
                </a:moveTo>
                <a:cubicBezTo>
                  <a:pt x="766" y="390"/>
                  <a:pt x="779" y="403"/>
                  <a:pt x="779" y="419"/>
                </a:cubicBezTo>
                <a:cubicBezTo>
                  <a:pt x="779" y="435"/>
                  <a:pt x="766" y="448"/>
                  <a:pt x="750" y="448"/>
                </a:cubicBezTo>
                <a:cubicBezTo>
                  <a:pt x="734" y="448"/>
                  <a:pt x="721" y="435"/>
                  <a:pt x="721" y="419"/>
                </a:cubicBezTo>
                <a:cubicBezTo>
                  <a:pt x="721" y="403"/>
                  <a:pt x="734" y="390"/>
                  <a:pt x="750" y="390"/>
                </a:cubicBezTo>
                <a:close/>
                <a:moveTo>
                  <a:pt x="618" y="390"/>
                </a:moveTo>
                <a:cubicBezTo>
                  <a:pt x="634" y="390"/>
                  <a:pt x="647" y="403"/>
                  <a:pt x="647" y="419"/>
                </a:cubicBezTo>
                <a:cubicBezTo>
                  <a:pt x="647" y="435"/>
                  <a:pt x="634" y="448"/>
                  <a:pt x="618" y="448"/>
                </a:cubicBezTo>
                <a:cubicBezTo>
                  <a:pt x="602" y="448"/>
                  <a:pt x="589" y="435"/>
                  <a:pt x="589" y="419"/>
                </a:cubicBezTo>
                <a:cubicBezTo>
                  <a:pt x="589" y="403"/>
                  <a:pt x="602" y="390"/>
                  <a:pt x="618" y="390"/>
                </a:cubicBezTo>
                <a:close/>
                <a:moveTo>
                  <a:pt x="486" y="390"/>
                </a:moveTo>
                <a:cubicBezTo>
                  <a:pt x="502" y="390"/>
                  <a:pt x="515" y="403"/>
                  <a:pt x="515" y="419"/>
                </a:cubicBezTo>
                <a:cubicBezTo>
                  <a:pt x="515" y="435"/>
                  <a:pt x="502" y="448"/>
                  <a:pt x="486" y="448"/>
                </a:cubicBezTo>
                <a:cubicBezTo>
                  <a:pt x="470" y="448"/>
                  <a:pt x="457" y="435"/>
                  <a:pt x="457" y="419"/>
                </a:cubicBezTo>
                <a:cubicBezTo>
                  <a:pt x="457" y="403"/>
                  <a:pt x="470" y="390"/>
                  <a:pt x="486" y="390"/>
                </a:cubicBezTo>
                <a:close/>
                <a:moveTo>
                  <a:pt x="354" y="390"/>
                </a:moveTo>
                <a:cubicBezTo>
                  <a:pt x="370" y="390"/>
                  <a:pt x="383" y="403"/>
                  <a:pt x="383" y="419"/>
                </a:cubicBezTo>
                <a:cubicBezTo>
                  <a:pt x="383" y="435"/>
                  <a:pt x="370" y="448"/>
                  <a:pt x="354" y="448"/>
                </a:cubicBezTo>
                <a:cubicBezTo>
                  <a:pt x="338" y="448"/>
                  <a:pt x="325" y="435"/>
                  <a:pt x="325" y="419"/>
                </a:cubicBezTo>
                <a:cubicBezTo>
                  <a:pt x="325" y="403"/>
                  <a:pt x="338" y="390"/>
                  <a:pt x="354" y="390"/>
                </a:cubicBezTo>
                <a:close/>
                <a:moveTo>
                  <a:pt x="222" y="390"/>
                </a:moveTo>
                <a:cubicBezTo>
                  <a:pt x="238" y="390"/>
                  <a:pt x="251" y="403"/>
                  <a:pt x="251" y="419"/>
                </a:cubicBezTo>
                <a:cubicBezTo>
                  <a:pt x="251" y="435"/>
                  <a:pt x="238" y="448"/>
                  <a:pt x="222" y="448"/>
                </a:cubicBezTo>
                <a:cubicBezTo>
                  <a:pt x="206" y="448"/>
                  <a:pt x="193" y="435"/>
                  <a:pt x="193" y="419"/>
                </a:cubicBezTo>
                <a:cubicBezTo>
                  <a:pt x="193" y="403"/>
                  <a:pt x="206" y="390"/>
                  <a:pt x="222" y="390"/>
                </a:cubicBezTo>
                <a:close/>
                <a:moveTo>
                  <a:pt x="222" y="573"/>
                </a:moveTo>
                <a:cubicBezTo>
                  <a:pt x="206" y="573"/>
                  <a:pt x="193" y="560"/>
                  <a:pt x="193" y="544"/>
                </a:cubicBezTo>
                <a:cubicBezTo>
                  <a:pt x="193" y="528"/>
                  <a:pt x="206" y="515"/>
                  <a:pt x="222" y="515"/>
                </a:cubicBezTo>
                <a:cubicBezTo>
                  <a:pt x="238" y="515"/>
                  <a:pt x="251" y="528"/>
                  <a:pt x="251" y="544"/>
                </a:cubicBezTo>
                <a:cubicBezTo>
                  <a:pt x="251" y="560"/>
                  <a:pt x="238" y="573"/>
                  <a:pt x="222" y="573"/>
                </a:cubicBezTo>
                <a:close/>
                <a:moveTo>
                  <a:pt x="354" y="573"/>
                </a:moveTo>
                <a:cubicBezTo>
                  <a:pt x="338" y="573"/>
                  <a:pt x="325" y="560"/>
                  <a:pt x="325" y="544"/>
                </a:cubicBezTo>
                <a:cubicBezTo>
                  <a:pt x="325" y="528"/>
                  <a:pt x="338" y="515"/>
                  <a:pt x="354" y="515"/>
                </a:cubicBezTo>
                <a:cubicBezTo>
                  <a:pt x="370" y="515"/>
                  <a:pt x="383" y="528"/>
                  <a:pt x="383" y="544"/>
                </a:cubicBezTo>
                <a:cubicBezTo>
                  <a:pt x="383" y="560"/>
                  <a:pt x="370" y="573"/>
                  <a:pt x="354" y="573"/>
                </a:cubicBezTo>
                <a:close/>
                <a:moveTo>
                  <a:pt x="486" y="573"/>
                </a:moveTo>
                <a:cubicBezTo>
                  <a:pt x="470" y="573"/>
                  <a:pt x="457" y="560"/>
                  <a:pt x="457" y="544"/>
                </a:cubicBezTo>
                <a:cubicBezTo>
                  <a:pt x="457" y="528"/>
                  <a:pt x="470" y="515"/>
                  <a:pt x="486" y="515"/>
                </a:cubicBezTo>
                <a:cubicBezTo>
                  <a:pt x="502" y="515"/>
                  <a:pt x="515" y="528"/>
                  <a:pt x="515" y="544"/>
                </a:cubicBezTo>
                <a:cubicBezTo>
                  <a:pt x="515" y="560"/>
                  <a:pt x="502" y="573"/>
                  <a:pt x="486" y="573"/>
                </a:cubicBezTo>
                <a:close/>
                <a:moveTo>
                  <a:pt x="159" y="493"/>
                </a:moveTo>
                <a:cubicBezTo>
                  <a:pt x="154" y="493"/>
                  <a:pt x="150" y="490"/>
                  <a:pt x="150" y="485"/>
                </a:cubicBezTo>
                <a:cubicBezTo>
                  <a:pt x="150" y="480"/>
                  <a:pt x="154" y="476"/>
                  <a:pt x="159" y="476"/>
                </a:cubicBezTo>
                <a:cubicBezTo>
                  <a:pt x="814" y="476"/>
                  <a:pt x="814" y="476"/>
                  <a:pt x="814" y="476"/>
                </a:cubicBezTo>
                <a:cubicBezTo>
                  <a:pt x="818" y="476"/>
                  <a:pt x="822" y="480"/>
                  <a:pt x="822" y="485"/>
                </a:cubicBezTo>
                <a:cubicBezTo>
                  <a:pt x="822" y="490"/>
                  <a:pt x="818" y="493"/>
                  <a:pt x="814" y="493"/>
                </a:cubicBezTo>
                <a:lnTo>
                  <a:pt x="159" y="493"/>
                </a:lnTo>
                <a:close/>
                <a:moveTo>
                  <a:pt x="618" y="573"/>
                </a:moveTo>
                <a:cubicBezTo>
                  <a:pt x="602" y="573"/>
                  <a:pt x="589" y="560"/>
                  <a:pt x="589" y="544"/>
                </a:cubicBezTo>
                <a:cubicBezTo>
                  <a:pt x="589" y="528"/>
                  <a:pt x="602" y="515"/>
                  <a:pt x="618" y="515"/>
                </a:cubicBezTo>
                <a:cubicBezTo>
                  <a:pt x="634" y="515"/>
                  <a:pt x="647" y="528"/>
                  <a:pt x="647" y="544"/>
                </a:cubicBezTo>
                <a:cubicBezTo>
                  <a:pt x="647" y="560"/>
                  <a:pt x="634" y="573"/>
                  <a:pt x="618" y="573"/>
                </a:cubicBezTo>
                <a:close/>
                <a:moveTo>
                  <a:pt x="750" y="573"/>
                </a:moveTo>
                <a:cubicBezTo>
                  <a:pt x="734" y="573"/>
                  <a:pt x="721" y="560"/>
                  <a:pt x="721" y="544"/>
                </a:cubicBezTo>
                <a:cubicBezTo>
                  <a:pt x="721" y="528"/>
                  <a:pt x="734" y="515"/>
                  <a:pt x="750" y="515"/>
                </a:cubicBezTo>
                <a:cubicBezTo>
                  <a:pt x="766" y="515"/>
                  <a:pt x="779" y="528"/>
                  <a:pt x="779" y="544"/>
                </a:cubicBezTo>
                <a:cubicBezTo>
                  <a:pt x="779" y="560"/>
                  <a:pt x="766" y="573"/>
                  <a:pt x="750" y="573"/>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solidFill>
                <a:srgbClr val="FF0000"/>
              </a:solidFill>
              <a:latin typeface="CiscoSans ExtraLight" panose="020B0303020201020303" pitchFamily="34" charset="0"/>
            </a:endParaRPr>
          </a:p>
        </p:txBody>
      </p:sp>
      <p:sp>
        <p:nvSpPr>
          <p:cNvPr id="594" name="malware 2"/>
          <p:cNvSpPr>
            <a:spLocks noChangeAspect="1" noEditPoints="1"/>
          </p:cNvSpPr>
          <p:nvPr/>
        </p:nvSpPr>
        <p:spPr bwMode="auto">
          <a:xfrm>
            <a:off x="7021803" y="1186794"/>
            <a:ext cx="598955" cy="598381"/>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BE1E2D"/>
          </a:solidFill>
          <a:ln>
            <a:noFill/>
          </a:ln>
        </p:spPr>
        <p:txBody>
          <a:bodyPr vert="horz" wrap="square" lIns="91416" tIns="45708" rIns="91416" bIns="45708" numCol="1" anchor="t" anchorCtr="0" compatLnSpc="1">
            <a:prstTxWarp prst="textNoShape">
              <a:avLst/>
            </a:prstTxWarp>
          </a:bodyPr>
          <a:lstStyle/>
          <a:p>
            <a:pPr defTabSz="914400" fontAlgn="auto">
              <a:spcBef>
                <a:spcPts val="0"/>
              </a:spcBef>
              <a:spcAft>
                <a:spcPts val="0"/>
              </a:spcAft>
            </a:pPr>
            <a:endParaRPr lang="en-US" sz="1300" dirty="0">
              <a:solidFill>
                <a:srgbClr val="FF0000"/>
              </a:solidFill>
              <a:latin typeface="CiscoSans ExtraLight" panose="020B0303020201020303" pitchFamily="34" charset="0"/>
              <a:ea typeface="+mn-ea"/>
              <a:cs typeface="+mn-cs"/>
            </a:endParaRPr>
          </a:p>
        </p:txBody>
      </p:sp>
      <p:sp>
        <p:nvSpPr>
          <p:cNvPr id="595" name="Freeform 22"/>
          <p:cNvSpPr>
            <a:spLocks noChangeAspect="1" noEditPoints="1"/>
          </p:cNvSpPr>
          <p:nvPr/>
        </p:nvSpPr>
        <p:spPr bwMode="auto">
          <a:xfrm>
            <a:off x="7755115" y="1181534"/>
            <a:ext cx="515079" cy="612636"/>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BE1E2D"/>
          </a:solidFill>
          <a:ln w="9525">
            <a:noFill/>
            <a:round/>
            <a:headEnd/>
            <a:tailEnd/>
          </a:ln>
        </p:spPr>
        <p:txBody>
          <a:bodyPr vert="horz" wrap="square" lIns="68589" tIns="34295" rIns="68589" bIns="34295" numCol="1" anchor="t" anchorCtr="0" compatLnSpc="1">
            <a:prstTxWarp prst="textNoShape">
              <a:avLst/>
            </a:prstTxWarp>
          </a:bodyPr>
          <a:lstStyle/>
          <a:p>
            <a:endParaRPr lang="en-US" dirty="0">
              <a:latin typeface="CiscoSans ExtraLight" panose="020B0303020201020303" pitchFamily="34" charset="0"/>
            </a:endParaRPr>
          </a:p>
        </p:txBody>
      </p:sp>
      <p:sp>
        <p:nvSpPr>
          <p:cNvPr id="596" name="Freeform 7"/>
          <p:cNvSpPr>
            <a:spLocks noChangeAspect="1" noEditPoints="1"/>
          </p:cNvSpPr>
          <p:nvPr/>
        </p:nvSpPr>
        <p:spPr bwMode="auto">
          <a:xfrm>
            <a:off x="7720880" y="2548164"/>
            <a:ext cx="585752" cy="612636"/>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solidFill>
                <a:srgbClr val="FF0000"/>
              </a:solidFill>
              <a:latin typeface="CiscoSans ExtraLight" panose="020B0303020201020303" pitchFamily="34" charset="0"/>
            </a:endParaRPr>
          </a:p>
        </p:txBody>
      </p:sp>
      <p:sp>
        <p:nvSpPr>
          <p:cNvPr id="598" name="Freeform 20"/>
          <p:cNvSpPr>
            <a:spLocks noChangeAspect="1"/>
          </p:cNvSpPr>
          <p:nvPr/>
        </p:nvSpPr>
        <p:spPr bwMode="auto">
          <a:xfrm>
            <a:off x="7669516" y="1868540"/>
            <a:ext cx="691782" cy="612636"/>
          </a:xfrm>
          <a:custGeom>
            <a:avLst/>
            <a:gdLst/>
            <a:ahLst/>
            <a:cxnLst>
              <a:cxn ang="0">
                <a:pos x="92" y="144"/>
              </a:cxn>
              <a:cxn ang="0">
                <a:pos x="135" y="169"/>
              </a:cxn>
              <a:cxn ang="0">
                <a:pos x="167" y="158"/>
              </a:cxn>
              <a:cxn ang="0">
                <a:pos x="143" y="165"/>
              </a:cxn>
              <a:cxn ang="0">
                <a:pos x="103" y="126"/>
              </a:cxn>
              <a:cxn ang="0">
                <a:pos x="143" y="86"/>
              </a:cxn>
              <a:cxn ang="0">
                <a:pos x="183" y="126"/>
              </a:cxn>
              <a:cxn ang="0">
                <a:pos x="182" y="135"/>
              </a:cxn>
              <a:cxn ang="0">
                <a:pos x="184" y="120"/>
              </a:cxn>
              <a:cxn ang="0">
                <a:pos x="135" y="71"/>
              </a:cxn>
              <a:cxn ang="0">
                <a:pos x="135" y="71"/>
              </a:cxn>
              <a:cxn ang="0">
                <a:pos x="119" y="6"/>
              </a:cxn>
              <a:cxn ang="0">
                <a:pos x="105" y="0"/>
              </a:cxn>
              <a:cxn ang="0">
                <a:pos x="114" y="4"/>
              </a:cxn>
              <a:cxn ang="0">
                <a:pos x="125" y="59"/>
              </a:cxn>
              <a:cxn ang="0">
                <a:pos x="70" y="71"/>
              </a:cxn>
              <a:cxn ang="0">
                <a:pos x="58" y="15"/>
              </a:cxn>
              <a:cxn ang="0">
                <a:pos x="78" y="0"/>
              </a:cxn>
              <a:cxn ang="0">
                <a:pos x="51" y="20"/>
              </a:cxn>
              <a:cxn ang="0">
                <a:pos x="49" y="71"/>
              </a:cxn>
              <a:cxn ang="0">
                <a:pos x="0" y="120"/>
              </a:cxn>
              <a:cxn ang="0">
                <a:pos x="2" y="135"/>
              </a:cxn>
              <a:cxn ang="0">
                <a:pos x="1" y="126"/>
              </a:cxn>
              <a:cxn ang="0">
                <a:pos x="41" y="86"/>
              </a:cxn>
              <a:cxn ang="0">
                <a:pos x="81" y="126"/>
              </a:cxn>
              <a:cxn ang="0">
                <a:pos x="41" y="165"/>
              </a:cxn>
              <a:cxn ang="0">
                <a:pos x="17" y="158"/>
              </a:cxn>
              <a:cxn ang="0">
                <a:pos x="49" y="169"/>
              </a:cxn>
              <a:cxn ang="0">
                <a:pos x="92" y="144"/>
              </a:cxn>
            </a:cxnLst>
            <a:rect l="0" t="0" r="r" b="b"/>
            <a:pathLst>
              <a:path w="184" h="169">
                <a:moveTo>
                  <a:pt x="92" y="144"/>
                </a:moveTo>
                <a:cubicBezTo>
                  <a:pt x="100" y="159"/>
                  <a:pt x="117" y="169"/>
                  <a:pt x="135" y="169"/>
                </a:cubicBezTo>
                <a:cubicBezTo>
                  <a:pt x="147" y="169"/>
                  <a:pt x="158" y="165"/>
                  <a:pt x="167" y="158"/>
                </a:cubicBezTo>
                <a:cubicBezTo>
                  <a:pt x="160" y="163"/>
                  <a:pt x="152" y="165"/>
                  <a:pt x="143" y="165"/>
                </a:cubicBezTo>
                <a:cubicBezTo>
                  <a:pt x="121" y="165"/>
                  <a:pt x="103" y="148"/>
                  <a:pt x="103" y="126"/>
                </a:cubicBezTo>
                <a:cubicBezTo>
                  <a:pt x="103" y="103"/>
                  <a:pt x="121" y="86"/>
                  <a:pt x="143" y="86"/>
                </a:cubicBezTo>
                <a:cubicBezTo>
                  <a:pt x="165" y="86"/>
                  <a:pt x="183" y="103"/>
                  <a:pt x="183" y="126"/>
                </a:cubicBezTo>
                <a:cubicBezTo>
                  <a:pt x="183" y="129"/>
                  <a:pt x="183" y="132"/>
                  <a:pt x="182" y="135"/>
                </a:cubicBezTo>
                <a:cubicBezTo>
                  <a:pt x="184" y="130"/>
                  <a:pt x="184" y="125"/>
                  <a:pt x="184" y="120"/>
                </a:cubicBezTo>
                <a:cubicBezTo>
                  <a:pt x="184" y="93"/>
                  <a:pt x="162" y="71"/>
                  <a:pt x="135" y="71"/>
                </a:cubicBezTo>
                <a:cubicBezTo>
                  <a:pt x="135" y="71"/>
                  <a:pt x="135" y="71"/>
                  <a:pt x="135" y="71"/>
                </a:cubicBezTo>
                <a:cubicBezTo>
                  <a:pt x="147" y="49"/>
                  <a:pt x="141" y="20"/>
                  <a:pt x="119" y="6"/>
                </a:cubicBezTo>
                <a:cubicBezTo>
                  <a:pt x="114" y="3"/>
                  <a:pt x="110" y="1"/>
                  <a:pt x="105" y="0"/>
                </a:cubicBezTo>
                <a:cubicBezTo>
                  <a:pt x="108" y="1"/>
                  <a:pt x="111" y="2"/>
                  <a:pt x="114" y="4"/>
                </a:cubicBezTo>
                <a:cubicBezTo>
                  <a:pt x="132" y="16"/>
                  <a:pt x="137" y="41"/>
                  <a:pt x="125" y="59"/>
                </a:cubicBezTo>
                <a:cubicBezTo>
                  <a:pt x="113" y="78"/>
                  <a:pt x="88" y="83"/>
                  <a:pt x="70" y="71"/>
                </a:cubicBezTo>
                <a:cubicBezTo>
                  <a:pt x="52" y="59"/>
                  <a:pt x="46" y="34"/>
                  <a:pt x="58" y="15"/>
                </a:cubicBezTo>
                <a:cubicBezTo>
                  <a:pt x="63" y="8"/>
                  <a:pt x="70" y="3"/>
                  <a:pt x="78" y="0"/>
                </a:cubicBezTo>
                <a:cubicBezTo>
                  <a:pt x="67" y="3"/>
                  <a:pt x="57" y="10"/>
                  <a:pt x="51" y="20"/>
                </a:cubicBezTo>
                <a:cubicBezTo>
                  <a:pt x="40" y="36"/>
                  <a:pt x="40" y="55"/>
                  <a:pt x="49" y="71"/>
                </a:cubicBezTo>
                <a:cubicBezTo>
                  <a:pt x="22" y="71"/>
                  <a:pt x="0" y="93"/>
                  <a:pt x="0" y="120"/>
                </a:cubicBezTo>
                <a:cubicBezTo>
                  <a:pt x="0" y="125"/>
                  <a:pt x="0" y="130"/>
                  <a:pt x="2" y="135"/>
                </a:cubicBezTo>
                <a:cubicBezTo>
                  <a:pt x="1" y="132"/>
                  <a:pt x="1" y="129"/>
                  <a:pt x="1" y="126"/>
                </a:cubicBezTo>
                <a:cubicBezTo>
                  <a:pt x="1" y="103"/>
                  <a:pt x="19" y="86"/>
                  <a:pt x="41" y="86"/>
                </a:cubicBezTo>
                <a:cubicBezTo>
                  <a:pt x="63" y="86"/>
                  <a:pt x="81" y="103"/>
                  <a:pt x="81" y="126"/>
                </a:cubicBezTo>
                <a:cubicBezTo>
                  <a:pt x="81" y="148"/>
                  <a:pt x="63" y="165"/>
                  <a:pt x="41" y="165"/>
                </a:cubicBezTo>
                <a:cubicBezTo>
                  <a:pt x="32" y="165"/>
                  <a:pt x="24" y="163"/>
                  <a:pt x="17" y="158"/>
                </a:cubicBezTo>
                <a:cubicBezTo>
                  <a:pt x="26" y="165"/>
                  <a:pt x="37" y="169"/>
                  <a:pt x="49" y="169"/>
                </a:cubicBezTo>
                <a:cubicBezTo>
                  <a:pt x="67" y="169"/>
                  <a:pt x="84" y="159"/>
                  <a:pt x="92" y="144"/>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latin typeface="CiscoSans ExtraLight" panose="020B0303020201020303" pitchFamily="34" charset="0"/>
            </a:endParaRPr>
          </a:p>
        </p:txBody>
      </p:sp>
      <p:sp>
        <p:nvSpPr>
          <p:cNvPr id="602" name="Freeform 8"/>
          <p:cNvSpPr>
            <a:spLocks noChangeAspect="1" noEditPoints="1"/>
          </p:cNvSpPr>
          <p:nvPr/>
        </p:nvSpPr>
        <p:spPr bwMode="auto">
          <a:xfrm>
            <a:off x="8343122" y="1190742"/>
            <a:ext cx="645546" cy="612636"/>
          </a:xfrm>
          <a:custGeom>
            <a:avLst/>
            <a:gdLst/>
            <a:ahLst/>
            <a:cxnLst>
              <a:cxn ang="0">
                <a:pos x="862" y="537"/>
              </a:cxn>
              <a:cxn ang="0">
                <a:pos x="865" y="436"/>
              </a:cxn>
              <a:cxn ang="0">
                <a:pos x="880" y="166"/>
              </a:cxn>
              <a:cxn ang="0">
                <a:pos x="607" y="116"/>
              </a:cxn>
              <a:cxn ang="0">
                <a:pos x="513" y="98"/>
              </a:cxn>
              <a:cxn ang="0">
                <a:pos x="493" y="98"/>
              </a:cxn>
              <a:cxn ang="0">
                <a:pos x="235" y="32"/>
              </a:cxn>
              <a:cxn ang="0">
                <a:pos x="157" y="307"/>
              </a:cxn>
              <a:cxn ang="0">
                <a:pos x="0" y="307"/>
              </a:cxn>
              <a:cxn ang="0">
                <a:pos x="119" y="472"/>
              </a:cxn>
              <a:cxn ang="0">
                <a:pos x="2" y="653"/>
              </a:cxn>
              <a:cxn ang="0">
                <a:pos x="261" y="766"/>
              </a:cxn>
              <a:cxn ang="0">
                <a:pos x="371" y="826"/>
              </a:cxn>
              <a:cxn ang="0">
                <a:pos x="494" y="846"/>
              </a:cxn>
              <a:cxn ang="0">
                <a:pos x="574" y="972"/>
              </a:cxn>
              <a:cxn ang="0">
                <a:pos x="728" y="763"/>
              </a:cxn>
              <a:cxn ang="0">
                <a:pos x="812" y="668"/>
              </a:cxn>
              <a:cxn ang="0">
                <a:pos x="779" y="419"/>
              </a:cxn>
              <a:cxn ang="0">
                <a:pos x="721" y="419"/>
              </a:cxn>
              <a:cxn ang="0">
                <a:pos x="618" y="390"/>
              </a:cxn>
              <a:cxn ang="0">
                <a:pos x="618" y="448"/>
              </a:cxn>
              <a:cxn ang="0">
                <a:pos x="618" y="390"/>
              </a:cxn>
              <a:cxn ang="0">
                <a:pos x="515" y="419"/>
              </a:cxn>
              <a:cxn ang="0">
                <a:pos x="457" y="419"/>
              </a:cxn>
              <a:cxn ang="0">
                <a:pos x="354" y="390"/>
              </a:cxn>
              <a:cxn ang="0">
                <a:pos x="354" y="448"/>
              </a:cxn>
              <a:cxn ang="0">
                <a:pos x="354" y="390"/>
              </a:cxn>
              <a:cxn ang="0">
                <a:pos x="251" y="419"/>
              </a:cxn>
              <a:cxn ang="0">
                <a:pos x="193" y="419"/>
              </a:cxn>
              <a:cxn ang="0">
                <a:pos x="222" y="573"/>
              </a:cxn>
              <a:cxn ang="0">
                <a:pos x="222" y="515"/>
              </a:cxn>
              <a:cxn ang="0">
                <a:pos x="222" y="573"/>
              </a:cxn>
              <a:cxn ang="0">
                <a:pos x="325" y="544"/>
              </a:cxn>
              <a:cxn ang="0">
                <a:pos x="383" y="544"/>
              </a:cxn>
              <a:cxn ang="0">
                <a:pos x="486" y="573"/>
              </a:cxn>
              <a:cxn ang="0">
                <a:pos x="486" y="515"/>
              </a:cxn>
              <a:cxn ang="0">
                <a:pos x="486" y="573"/>
              </a:cxn>
              <a:cxn ang="0">
                <a:pos x="150" y="485"/>
              </a:cxn>
              <a:cxn ang="0">
                <a:pos x="814" y="476"/>
              </a:cxn>
              <a:cxn ang="0">
                <a:pos x="814" y="493"/>
              </a:cxn>
              <a:cxn ang="0">
                <a:pos x="618" y="573"/>
              </a:cxn>
              <a:cxn ang="0">
                <a:pos x="618" y="515"/>
              </a:cxn>
              <a:cxn ang="0">
                <a:pos x="618" y="573"/>
              </a:cxn>
              <a:cxn ang="0">
                <a:pos x="721" y="544"/>
              </a:cxn>
              <a:cxn ang="0">
                <a:pos x="779" y="544"/>
              </a:cxn>
            </a:cxnLst>
            <a:rect l="0" t="0" r="r" b="b"/>
            <a:pathLst>
              <a:path w="992" h="972">
                <a:moveTo>
                  <a:pt x="812" y="668"/>
                </a:moveTo>
                <a:cubicBezTo>
                  <a:pt x="836" y="628"/>
                  <a:pt x="853" y="584"/>
                  <a:pt x="862" y="537"/>
                </a:cubicBezTo>
                <a:cubicBezTo>
                  <a:pt x="992" y="487"/>
                  <a:pt x="992" y="487"/>
                  <a:pt x="992" y="487"/>
                </a:cubicBezTo>
                <a:cubicBezTo>
                  <a:pt x="865" y="436"/>
                  <a:pt x="865" y="436"/>
                  <a:pt x="865" y="436"/>
                </a:cubicBezTo>
                <a:cubicBezTo>
                  <a:pt x="860" y="379"/>
                  <a:pt x="841" y="325"/>
                  <a:pt x="813" y="278"/>
                </a:cubicBezTo>
                <a:cubicBezTo>
                  <a:pt x="880" y="166"/>
                  <a:pt x="880" y="166"/>
                  <a:pt x="880" y="166"/>
                </a:cubicBezTo>
                <a:cubicBezTo>
                  <a:pt x="755" y="205"/>
                  <a:pt x="755" y="205"/>
                  <a:pt x="755" y="205"/>
                </a:cubicBezTo>
                <a:cubicBezTo>
                  <a:pt x="714" y="165"/>
                  <a:pt x="664" y="134"/>
                  <a:pt x="607" y="116"/>
                </a:cubicBezTo>
                <a:cubicBezTo>
                  <a:pt x="598" y="0"/>
                  <a:pt x="598" y="0"/>
                  <a:pt x="598" y="0"/>
                </a:cubicBezTo>
                <a:cubicBezTo>
                  <a:pt x="513" y="98"/>
                  <a:pt x="513" y="98"/>
                  <a:pt x="513" y="98"/>
                </a:cubicBezTo>
                <a:cubicBezTo>
                  <a:pt x="513" y="98"/>
                  <a:pt x="513" y="98"/>
                  <a:pt x="513" y="98"/>
                </a:cubicBezTo>
                <a:cubicBezTo>
                  <a:pt x="506" y="98"/>
                  <a:pt x="499" y="98"/>
                  <a:pt x="493" y="98"/>
                </a:cubicBezTo>
                <a:cubicBezTo>
                  <a:pt x="438" y="98"/>
                  <a:pt x="386" y="110"/>
                  <a:pt x="339" y="131"/>
                </a:cubicBezTo>
                <a:cubicBezTo>
                  <a:pt x="235" y="32"/>
                  <a:pt x="235" y="32"/>
                  <a:pt x="235" y="32"/>
                </a:cubicBezTo>
                <a:cubicBezTo>
                  <a:pt x="263" y="177"/>
                  <a:pt x="263" y="177"/>
                  <a:pt x="263" y="177"/>
                </a:cubicBezTo>
                <a:cubicBezTo>
                  <a:pt x="219" y="212"/>
                  <a:pt x="182" y="256"/>
                  <a:pt x="157" y="307"/>
                </a:cubicBezTo>
                <a:cubicBezTo>
                  <a:pt x="157" y="307"/>
                  <a:pt x="157" y="307"/>
                  <a:pt x="157" y="307"/>
                </a:cubicBezTo>
                <a:cubicBezTo>
                  <a:pt x="0" y="307"/>
                  <a:pt x="0" y="307"/>
                  <a:pt x="0" y="307"/>
                </a:cubicBezTo>
                <a:cubicBezTo>
                  <a:pt x="126" y="402"/>
                  <a:pt x="126" y="402"/>
                  <a:pt x="126" y="402"/>
                </a:cubicBezTo>
                <a:cubicBezTo>
                  <a:pt x="121" y="425"/>
                  <a:pt x="119" y="448"/>
                  <a:pt x="119" y="472"/>
                </a:cubicBezTo>
                <a:cubicBezTo>
                  <a:pt x="119" y="502"/>
                  <a:pt x="123" y="532"/>
                  <a:pt x="129" y="560"/>
                </a:cubicBezTo>
                <a:cubicBezTo>
                  <a:pt x="2" y="653"/>
                  <a:pt x="2" y="653"/>
                  <a:pt x="2" y="653"/>
                </a:cubicBezTo>
                <a:cubicBezTo>
                  <a:pt x="168" y="657"/>
                  <a:pt x="168" y="657"/>
                  <a:pt x="168" y="657"/>
                </a:cubicBezTo>
                <a:cubicBezTo>
                  <a:pt x="192" y="699"/>
                  <a:pt x="224" y="736"/>
                  <a:pt x="261" y="766"/>
                </a:cubicBezTo>
                <a:cubicBezTo>
                  <a:pt x="202" y="943"/>
                  <a:pt x="202" y="943"/>
                  <a:pt x="202" y="943"/>
                </a:cubicBezTo>
                <a:cubicBezTo>
                  <a:pt x="371" y="826"/>
                  <a:pt x="371" y="826"/>
                  <a:pt x="371" y="826"/>
                </a:cubicBezTo>
                <a:cubicBezTo>
                  <a:pt x="371" y="826"/>
                  <a:pt x="371" y="826"/>
                  <a:pt x="371" y="826"/>
                </a:cubicBezTo>
                <a:cubicBezTo>
                  <a:pt x="410" y="839"/>
                  <a:pt x="451" y="846"/>
                  <a:pt x="494" y="846"/>
                </a:cubicBezTo>
                <a:cubicBezTo>
                  <a:pt x="496" y="846"/>
                  <a:pt x="499" y="846"/>
                  <a:pt x="501" y="846"/>
                </a:cubicBezTo>
                <a:cubicBezTo>
                  <a:pt x="574" y="972"/>
                  <a:pt x="574" y="972"/>
                  <a:pt x="574" y="972"/>
                </a:cubicBezTo>
                <a:cubicBezTo>
                  <a:pt x="615" y="826"/>
                  <a:pt x="615" y="826"/>
                  <a:pt x="615" y="826"/>
                </a:cubicBezTo>
                <a:cubicBezTo>
                  <a:pt x="656" y="811"/>
                  <a:pt x="695" y="790"/>
                  <a:pt x="728" y="763"/>
                </a:cubicBezTo>
                <a:cubicBezTo>
                  <a:pt x="881" y="807"/>
                  <a:pt x="881" y="807"/>
                  <a:pt x="881" y="807"/>
                </a:cubicBezTo>
                <a:cubicBezTo>
                  <a:pt x="812" y="668"/>
                  <a:pt x="812" y="668"/>
                  <a:pt x="812" y="668"/>
                </a:cubicBezTo>
                <a:close/>
                <a:moveTo>
                  <a:pt x="750" y="390"/>
                </a:moveTo>
                <a:cubicBezTo>
                  <a:pt x="766" y="390"/>
                  <a:pt x="779" y="403"/>
                  <a:pt x="779" y="419"/>
                </a:cubicBezTo>
                <a:cubicBezTo>
                  <a:pt x="779" y="435"/>
                  <a:pt x="766" y="448"/>
                  <a:pt x="750" y="448"/>
                </a:cubicBezTo>
                <a:cubicBezTo>
                  <a:pt x="734" y="448"/>
                  <a:pt x="721" y="435"/>
                  <a:pt x="721" y="419"/>
                </a:cubicBezTo>
                <a:cubicBezTo>
                  <a:pt x="721" y="403"/>
                  <a:pt x="734" y="390"/>
                  <a:pt x="750" y="390"/>
                </a:cubicBezTo>
                <a:close/>
                <a:moveTo>
                  <a:pt x="618" y="390"/>
                </a:moveTo>
                <a:cubicBezTo>
                  <a:pt x="634" y="390"/>
                  <a:pt x="647" y="403"/>
                  <a:pt x="647" y="419"/>
                </a:cubicBezTo>
                <a:cubicBezTo>
                  <a:pt x="647" y="435"/>
                  <a:pt x="634" y="448"/>
                  <a:pt x="618" y="448"/>
                </a:cubicBezTo>
                <a:cubicBezTo>
                  <a:pt x="602" y="448"/>
                  <a:pt x="589" y="435"/>
                  <a:pt x="589" y="419"/>
                </a:cubicBezTo>
                <a:cubicBezTo>
                  <a:pt x="589" y="403"/>
                  <a:pt x="602" y="390"/>
                  <a:pt x="618" y="390"/>
                </a:cubicBezTo>
                <a:close/>
                <a:moveTo>
                  <a:pt x="486" y="390"/>
                </a:moveTo>
                <a:cubicBezTo>
                  <a:pt x="502" y="390"/>
                  <a:pt x="515" y="403"/>
                  <a:pt x="515" y="419"/>
                </a:cubicBezTo>
                <a:cubicBezTo>
                  <a:pt x="515" y="435"/>
                  <a:pt x="502" y="448"/>
                  <a:pt x="486" y="448"/>
                </a:cubicBezTo>
                <a:cubicBezTo>
                  <a:pt x="470" y="448"/>
                  <a:pt x="457" y="435"/>
                  <a:pt x="457" y="419"/>
                </a:cubicBezTo>
                <a:cubicBezTo>
                  <a:pt x="457" y="403"/>
                  <a:pt x="470" y="390"/>
                  <a:pt x="486" y="390"/>
                </a:cubicBezTo>
                <a:close/>
                <a:moveTo>
                  <a:pt x="354" y="390"/>
                </a:moveTo>
                <a:cubicBezTo>
                  <a:pt x="370" y="390"/>
                  <a:pt x="383" y="403"/>
                  <a:pt x="383" y="419"/>
                </a:cubicBezTo>
                <a:cubicBezTo>
                  <a:pt x="383" y="435"/>
                  <a:pt x="370" y="448"/>
                  <a:pt x="354" y="448"/>
                </a:cubicBezTo>
                <a:cubicBezTo>
                  <a:pt x="338" y="448"/>
                  <a:pt x="325" y="435"/>
                  <a:pt x="325" y="419"/>
                </a:cubicBezTo>
                <a:cubicBezTo>
                  <a:pt x="325" y="403"/>
                  <a:pt x="338" y="390"/>
                  <a:pt x="354" y="390"/>
                </a:cubicBezTo>
                <a:close/>
                <a:moveTo>
                  <a:pt x="222" y="390"/>
                </a:moveTo>
                <a:cubicBezTo>
                  <a:pt x="238" y="390"/>
                  <a:pt x="251" y="403"/>
                  <a:pt x="251" y="419"/>
                </a:cubicBezTo>
                <a:cubicBezTo>
                  <a:pt x="251" y="435"/>
                  <a:pt x="238" y="448"/>
                  <a:pt x="222" y="448"/>
                </a:cubicBezTo>
                <a:cubicBezTo>
                  <a:pt x="206" y="448"/>
                  <a:pt x="193" y="435"/>
                  <a:pt x="193" y="419"/>
                </a:cubicBezTo>
                <a:cubicBezTo>
                  <a:pt x="193" y="403"/>
                  <a:pt x="206" y="390"/>
                  <a:pt x="222" y="390"/>
                </a:cubicBezTo>
                <a:close/>
                <a:moveTo>
                  <a:pt x="222" y="573"/>
                </a:moveTo>
                <a:cubicBezTo>
                  <a:pt x="206" y="573"/>
                  <a:pt x="193" y="560"/>
                  <a:pt x="193" y="544"/>
                </a:cubicBezTo>
                <a:cubicBezTo>
                  <a:pt x="193" y="528"/>
                  <a:pt x="206" y="515"/>
                  <a:pt x="222" y="515"/>
                </a:cubicBezTo>
                <a:cubicBezTo>
                  <a:pt x="238" y="515"/>
                  <a:pt x="251" y="528"/>
                  <a:pt x="251" y="544"/>
                </a:cubicBezTo>
                <a:cubicBezTo>
                  <a:pt x="251" y="560"/>
                  <a:pt x="238" y="573"/>
                  <a:pt x="222" y="573"/>
                </a:cubicBezTo>
                <a:close/>
                <a:moveTo>
                  <a:pt x="354" y="573"/>
                </a:moveTo>
                <a:cubicBezTo>
                  <a:pt x="338" y="573"/>
                  <a:pt x="325" y="560"/>
                  <a:pt x="325" y="544"/>
                </a:cubicBezTo>
                <a:cubicBezTo>
                  <a:pt x="325" y="528"/>
                  <a:pt x="338" y="515"/>
                  <a:pt x="354" y="515"/>
                </a:cubicBezTo>
                <a:cubicBezTo>
                  <a:pt x="370" y="515"/>
                  <a:pt x="383" y="528"/>
                  <a:pt x="383" y="544"/>
                </a:cubicBezTo>
                <a:cubicBezTo>
                  <a:pt x="383" y="560"/>
                  <a:pt x="370" y="573"/>
                  <a:pt x="354" y="573"/>
                </a:cubicBezTo>
                <a:close/>
                <a:moveTo>
                  <a:pt x="486" y="573"/>
                </a:moveTo>
                <a:cubicBezTo>
                  <a:pt x="470" y="573"/>
                  <a:pt x="457" y="560"/>
                  <a:pt x="457" y="544"/>
                </a:cubicBezTo>
                <a:cubicBezTo>
                  <a:pt x="457" y="528"/>
                  <a:pt x="470" y="515"/>
                  <a:pt x="486" y="515"/>
                </a:cubicBezTo>
                <a:cubicBezTo>
                  <a:pt x="502" y="515"/>
                  <a:pt x="515" y="528"/>
                  <a:pt x="515" y="544"/>
                </a:cubicBezTo>
                <a:cubicBezTo>
                  <a:pt x="515" y="560"/>
                  <a:pt x="502" y="573"/>
                  <a:pt x="486" y="573"/>
                </a:cubicBezTo>
                <a:close/>
                <a:moveTo>
                  <a:pt x="159" y="493"/>
                </a:moveTo>
                <a:cubicBezTo>
                  <a:pt x="154" y="493"/>
                  <a:pt x="150" y="490"/>
                  <a:pt x="150" y="485"/>
                </a:cubicBezTo>
                <a:cubicBezTo>
                  <a:pt x="150" y="480"/>
                  <a:pt x="154" y="476"/>
                  <a:pt x="159" y="476"/>
                </a:cubicBezTo>
                <a:cubicBezTo>
                  <a:pt x="814" y="476"/>
                  <a:pt x="814" y="476"/>
                  <a:pt x="814" y="476"/>
                </a:cubicBezTo>
                <a:cubicBezTo>
                  <a:pt x="818" y="476"/>
                  <a:pt x="822" y="480"/>
                  <a:pt x="822" y="485"/>
                </a:cubicBezTo>
                <a:cubicBezTo>
                  <a:pt x="822" y="490"/>
                  <a:pt x="818" y="493"/>
                  <a:pt x="814" y="493"/>
                </a:cubicBezTo>
                <a:lnTo>
                  <a:pt x="159" y="493"/>
                </a:lnTo>
                <a:close/>
                <a:moveTo>
                  <a:pt x="618" y="573"/>
                </a:moveTo>
                <a:cubicBezTo>
                  <a:pt x="602" y="573"/>
                  <a:pt x="589" y="560"/>
                  <a:pt x="589" y="544"/>
                </a:cubicBezTo>
                <a:cubicBezTo>
                  <a:pt x="589" y="528"/>
                  <a:pt x="602" y="515"/>
                  <a:pt x="618" y="515"/>
                </a:cubicBezTo>
                <a:cubicBezTo>
                  <a:pt x="634" y="515"/>
                  <a:pt x="647" y="528"/>
                  <a:pt x="647" y="544"/>
                </a:cubicBezTo>
                <a:cubicBezTo>
                  <a:pt x="647" y="560"/>
                  <a:pt x="634" y="573"/>
                  <a:pt x="618" y="573"/>
                </a:cubicBezTo>
                <a:close/>
                <a:moveTo>
                  <a:pt x="750" y="573"/>
                </a:moveTo>
                <a:cubicBezTo>
                  <a:pt x="734" y="573"/>
                  <a:pt x="721" y="560"/>
                  <a:pt x="721" y="544"/>
                </a:cubicBezTo>
                <a:cubicBezTo>
                  <a:pt x="721" y="528"/>
                  <a:pt x="734" y="515"/>
                  <a:pt x="750" y="515"/>
                </a:cubicBezTo>
                <a:cubicBezTo>
                  <a:pt x="766" y="515"/>
                  <a:pt x="779" y="528"/>
                  <a:pt x="779" y="544"/>
                </a:cubicBezTo>
                <a:cubicBezTo>
                  <a:pt x="779" y="560"/>
                  <a:pt x="766" y="573"/>
                  <a:pt x="750" y="573"/>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solidFill>
                <a:srgbClr val="FF0000"/>
              </a:solidFill>
              <a:latin typeface="CiscoSans ExtraLight" panose="020B0303020201020303" pitchFamily="34" charset="0"/>
            </a:endParaRPr>
          </a:p>
        </p:txBody>
      </p:sp>
      <p:sp>
        <p:nvSpPr>
          <p:cNvPr id="603" name="Freeform 20"/>
          <p:cNvSpPr>
            <a:spLocks noChangeAspect="1"/>
          </p:cNvSpPr>
          <p:nvPr/>
        </p:nvSpPr>
        <p:spPr bwMode="auto">
          <a:xfrm>
            <a:off x="8320724" y="2550060"/>
            <a:ext cx="691782" cy="612636"/>
          </a:xfrm>
          <a:custGeom>
            <a:avLst/>
            <a:gdLst/>
            <a:ahLst/>
            <a:cxnLst>
              <a:cxn ang="0">
                <a:pos x="92" y="144"/>
              </a:cxn>
              <a:cxn ang="0">
                <a:pos x="135" y="169"/>
              </a:cxn>
              <a:cxn ang="0">
                <a:pos x="167" y="158"/>
              </a:cxn>
              <a:cxn ang="0">
                <a:pos x="143" y="165"/>
              </a:cxn>
              <a:cxn ang="0">
                <a:pos x="103" y="126"/>
              </a:cxn>
              <a:cxn ang="0">
                <a:pos x="143" y="86"/>
              </a:cxn>
              <a:cxn ang="0">
                <a:pos x="183" y="126"/>
              </a:cxn>
              <a:cxn ang="0">
                <a:pos x="182" y="135"/>
              </a:cxn>
              <a:cxn ang="0">
                <a:pos x="184" y="120"/>
              </a:cxn>
              <a:cxn ang="0">
                <a:pos x="135" y="71"/>
              </a:cxn>
              <a:cxn ang="0">
                <a:pos x="135" y="71"/>
              </a:cxn>
              <a:cxn ang="0">
                <a:pos x="119" y="6"/>
              </a:cxn>
              <a:cxn ang="0">
                <a:pos x="105" y="0"/>
              </a:cxn>
              <a:cxn ang="0">
                <a:pos x="114" y="4"/>
              </a:cxn>
              <a:cxn ang="0">
                <a:pos x="125" y="59"/>
              </a:cxn>
              <a:cxn ang="0">
                <a:pos x="70" y="71"/>
              </a:cxn>
              <a:cxn ang="0">
                <a:pos x="58" y="15"/>
              </a:cxn>
              <a:cxn ang="0">
                <a:pos x="78" y="0"/>
              </a:cxn>
              <a:cxn ang="0">
                <a:pos x="51" y="20"/>
              </a:cxn>
              <a:cxn ang="0">
                <a:pos x="49" y="71"/>
              </a:cxn>
              <a:cxn ang="0">
                <a:pos x="0" y="120"/>
              </a:cxn>
              <a:cxn ang="0">
                <a:pos x="2" y="135"/>
              </a:cxn>
              <a:cxn ang="0">
                <a:pos x="1" y="126"/>
              </a:cxn>
              <a:cxn ang="0">
                <a:pos x="41" y="86"/>
              </a:cxn>
              <a:cxn ang="0">
                <a:pos x="81" y="126"/>
              </a:cxn>
              <a:cxn ang="0">
                <a:pos x="41" y="165"/>
              </a:cxn>
              <a:cxn ang="0">
                <a:pos x="17" y="158"/>
              </a:cxn>
              <a:cxn ang="0">
                <a:pos x="49" y="169"/>
              </a:cxn>
              <a:cxn ang="0">
                <a:pos x="92" y="144"/>
              </a:cxn>
            </a:cxnLst>
            <a:rect l="0" t="0" r="r" b="b"/>
            <a:pathLst>
              <a:path w="184" h="169">
                <a:moveTo>
                  <a:pt x="92" y="144"/>
                </a:moveTo>
                <a:cubicBezTo>
                  <a:pt x="100" y="159"/>
                  <a:pt x="117" y="169"/>
                  <a:pt x="135" y="169"/>
                </a:cubicBezTo>
                <a:cubicBezTo>
                  <a:pt x="147" y="169"/>
                  <a:pt x="158" y="165"/>
                  <a:pt x="167" y="158"/>
                </a:cubicBezTo>
                <a:cubicBezTo>
                  <a:pt x="160" y="163"/>
                  <a:pt x="152" y="165"/>
                  <a:pt x="143" y="165"/>
                </a:cubicBezTo>
                <a:cubicBezTo>
                  <a:pt x="121" y="165"/>
                  <a:pt x="103" y="148"/>
                  <a:pt x="103" y="126"/>
                </a:cubicBezTo>
                <a:cubicBezTo>
                  <a:pt x="103" y="103"/>
                  <a:pt x="121" y="86"/>
                  <a:pt x="143" y="86"/>
                </a:cubicBezTo>
                <a:cubicBezTo>
                  <a:pt x="165" y="86"/>
                  <a:pt x="183" y="103"/>
                  <a:pt x="183" y="126"/>
                </a:cubicBezTo>
                <a:cubicBezTo>
                  <a:pt x="183" y="129"/>
                  <a:pt x="183" y="132"/>
                  <a:pt x="182" y="135"/>
                </a:cubicBezTo>
                <a:cubicBezTo>
                  <a:pt x="184" y="130"/>
                  <a:pt x="184" y="125"/>
                  <a:pt x="184" y="120"/>
                </a:cubicBezTo>
                <a:cubicBezTo>
                  <a:pt x="184" y="93"/>
                  <a:pt x="162" y="71"/>
                  <a:pt x="135" y="71"/>
                </a:cubicBezTo>
                <a:cubicBezTo>
                  <a:pt x="135" y="71"/>
                  <a:pt x="135" y="71"/>
                  <a:pt x="135" y="71"/>
                </a:cubicBezTo>
                <a:cubicBezTo>
                  <a:pt x="147" y="49"/>
                  <a:pt x="141" y="20"/>
                  <a:pt x="119" y="6"/>
                </a:cubicBezTo>
                <a:cubicBezTo>
                  <a:pt x="114" y="3"/>
                  <a:pt x="110" y="1"/>
                  <a:pt x="105" y="0"/>
                </a:cubicBezTo>
                <a:cubicBezTo>
                  <a:pt x="108" y="1"/>
                  <a:pt x="111" y="2"/>
                  <a:pt x="114" y="4"/>
                </a:cubicBezTo>
                <a:cubicBezTo>
                  <a:pt x="132" y="16"/>
                  <a:pt x="137" y="41"/>
                  <a:pt x="125" y="59"/>
                </a:cubicBezTo>
                <a:cubicBezTo>
                  <a:pt x="113" y="78"/>
                  <a:pt x="88" y="83"/>
                  <a:pt x="70" y="71"/>
                </a:cubicBezTo>
                <a:cubicBezTo>
                  <a:pt x="52" y="59"/>
                  <a:pt x="46" y="34"/>
                  <a:pt x="58" y="15"/>
                </a:cubicBezTo>
                <a:cubicBezTo>
                  <a:pt x="63" y="8"/>
                  <a:pt x="70" y="3"/>
                  <a:pt x="78" y="0"/>
                </a:cubicBezTo>
                <a:cubicBezTo>
                  <a:pt x="67" y="3"/>
                  <a:pt x="57" y="10"/>
                  <a:pt x="51" y="20"/>
                </a:cubicBezTo>
                <a:cubicBezTo>
                  <a:pt x="40" y="36"/>
                  <a:pt x="40" y="55"/>
                  <a:pt x="49" y="71"/>
                </a:cubicBezTo>
                <a:cubicBezTo>
                  <a:pt x="22" y="71"/>
                  <a:pt x="0" y="93"/>
                  <a:pt x="0" y="120"/>
                </a:cubicBezTo>
                <a:cubicBezTo>
                  <a:pt x="0" y="125"/>
                  <a:pt x="0" y="130"/>
                  <a:pt x="2" y="135"/>
                </a:cubicBezTo>
                <a:cubicBezTo>
                  <a:pt x="1" y="132"/>
                  <a:pt x="1" y="129"/>
                  <a:pt x="1" y="126"/>
                </a:cubicBezTo>
                <a:cubicBezTo>
                  <a:pt x="1" y="103"/>
                  <a:pt x="19" y="86"/>
                  <a:pt x="41" y="86"/>
                </a:cubicBezTo>
                <a:cubicBezTo>
                  <a:pt x="63" y="86"/>
                  <a:pt x="81" y="103"/>
                  <a:pt x="81" y="126"/>
                </a:cubicBezTo>
                <a:cubicBezTo>
                  <a:pt x="81" y="148"/>
                  <a:pt x="63" y="165"/>
                  <a:pt x="41" y="165"/>
                </a:cubicBezTo>
                <a:cubicBezTo>
                  <a:pt x="32" y="165"/>
                  <a:pt x="24" y="163"/>
                  <a:pt x="17" y="158"/>
                </a:cubicBezTo>
                <a:cubicBezTo>
                  <a:pt x="26" y="165"/>
                  <a:pt x="37" y="169"/>
                  <a:pt x="49" y="169"/>
                </a:cubicBezTo>
                <a:cubicBezTo>
                  <a:pt x="67" y="169"/>
                  <a:pt x="84" y="159"/>
                  <a:pt x="92" y="144"/>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latin typeface="CiscoSans ExtraLight" panose="020B0303020201020303" pitchFamily="34" charset="0"/>
            </a:endParaRPr>
          </a:p>
        </p:txBody>
      </p:sp>
      <p:sp>
        <p:nvSpPr>
          <p:cNvPr id="604" name="malware 2"/>
          <p:cNvSpPr>
            <a:spLocks noChangeAspect="1" noEditPoints="1"/>
          </p:cNvSpPr>
          <p:nvPr/>
        </p:nvSpPr>
        <p:spPr bwMode="auto">
          <a:xfrm>
            <a:off x="8365692" y="1854824"/>
            <a:ext cx="598955" cy="598381"/>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BE1E2D"/>
          </a:solidFill>
          <a:ln>
            <a:noFill/>
          </a:ln>
        </p:spPr>
        <p:txBody>
          <a:bodyPr vert="horz" wrap="square" lIns="91416" tIns="45708" rIns="91416" bIns="45708" numCol="1" anchor="t" anchorCtr="0" compatLnSpc="1">
            <a:prstTxWarp prst="textNoShape">
              <a:avLst/>
            </a:prstTxWarp>
          </a:bodyPr>
          <a:lstStyle/>
          <a:p>
            <a:pPr defTabSz="914400" fontAlgn="auto">
              <a:spcBef>
                <a:spcPts val="0"/>
              </a:spcBef>
              <a:spcAft>
                <a:spcPts val="0"/>
              </a:spcAft>
            </a:pPr>
            <a:endParaRPr lang="en-US" sz="1300" dirty="0">
              <a:solidFill>
                <a:srgbClr val="FF0000"/>
              </a:solidFill>
              <a:latin typeface="CiscoSans ExtraLight" panose="020B0303020201020303" pitchFamily="34" charset="0"/>
              <a:ea typeface="+mn-ea"/>
              <a:cs typeface="+mn-cs"/>
            </a:endParaRPr>
          </a:p>
        </p:txBody>
      </p:sp>
      <p:sp>
        <p:nvSpPr>
          <p:cNvPr id="620" name="Freeform 22"/>
          <p:cNvSpPr>
            <a:spLocks noChangeAspect="1" noEditPoints="1"/>
          </p:cNvSpPr>
          <p:nvPr/>
        </p:nvSpPr>
        <p:spPr bwMode="auto">
          <a:xfrm>
            <a:off x="5640153" y="2542181"/>
            <a:ext cx="515079" cy="612636"/>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BE1E2D"/>
          </a:solidFill>
          <a:ln w="9525">
            <a:noFill/>
            <a:round/>
            <a:headEnd/>
            <a:tailEnd/>
          </a:ln>
        </p:spPr>
        <p:txBody>
          <a:bodyPr vert="horz" wrap="square" lIns="68589" tIns="34295" rIns="68589" bIns="34295" numCol="1" anchor="t" anchorCtr="0" compatLnSpc="1">
            <a:prstTxWarp prst="textNoShape">
              <a:avLst/>
            </a:prstTxWarp>
          </a:bodyPr>
          <a:lstStyle/>
          <a:p>
            <a:endParaRPr lang="en-US" dirty="0">
              <a:latin typeface="CiscoSans ExtraLight" panose="020B0303020201020303" pitchFamily="34" charset="0"/>
            </a:endParaRPr>
          </a:p>
        </p:txBody>
      </p:sp>
      <p:sp>
        <p:nvSpPr>
          <p:cNvPr id="622" name="Freeform 8"/>
          <p:cNvSpPr>
            <a:spLocks noChangeAspect="1" noEditPoints="1"/>
          </p:cNvSpPr>
          <p:nvPr/>
        </p:nvSpPr>
        <p:spPr bwMode="auto">
          <a:xfrm>
            <a:off x="5576952" y="1845367"/>
            <a:ext cx="645546" cy="612636"/>
          </a:xfrm>
          <a:custGeom>
            <a:avLst/>
            <a:gdLst/>
            <a:ahLst/>
            <a:cxnLst>
              <a:cxn ang="0">
                <a:pos x="862" y="537"/>
              </a:cxn>
              <a:cxn ang="0">
                <a:pos x="865" y="436"/>
              </a:cxn>
              <a:cxn ang="0">
                <a:pos x="880" y="166"/>
              </a:cxn>
              <a:cxn ang="0">
                <a:pos x="607" y="116"/>
              </a:cxn>
              <a:cxn ang="0">
                <a:pos x="513" y="98"/>
              </a:cxn>
              <a:cxn ang="0">
                <a:pos x="493" y="98"/>
              </a:cxn>
              <a:cxn ang="0">
                <a:pos x="235" y="32"/>
              </a:cxn>
              <a:cxn ang="0">
                <a:pos x="157" y="307"/>
              </a:cxn>
              <a:cxn ang="0">
                <a:pos x="0" y="307"/>
              </a:cxn>
              <a:cxn ang="0">
                <a:pos x="119" y="472"/>
              </a:cxn>
              <a:cxn ang="0">
                <a:pos x="2" y="653"/>
              </a:cxn>
              <a:cxn ang="0">
                <a:pos x="261" y="766"/>
              </a:cxn>
              <a:cxn ang="0">
                <a:pos x="371" y="826"/>
              </a:cxn>
              <a:cxn ang="0">
                <a:pos x="494" y="846"/>
              </a:cxn>
              <a:cxn ang="0">
                <a:pos x="574" y="972"/>
              </a:cxn>
              <a:cxn ang="0">
                <a:pos x="728" y="763"/>
              </a:cxn>
              <a:cxn ang="0">
                <a:pos x="812" y="668"/>
              </a:cxn>
              <a:cxn ang="0">
                <a:pos x="779" y="419"/>
              </a:cxn>
              <a:cxn ang="0">
                <a:pos x="721" y="419"/>
              </a:cxn>
              <a:cxn ang="0">
                <a:pos x="618" y="390"/>
              </a:cxn>
              <a:cxn ang="0">
                <a:pos x="618" y="448"/>
              </a:cxn>
              <a:cxn ang="0">
                <a:pos x="618" y="390"/>
              </a:cxn>
              <a:cxn ang="0">
                <a:pos x="515" y="419"/>
              </a:cxn>
              <a:cxn ang="0">
                <a:pos x="457" y="419"/>
              </a:cxn>
              <a:cxn ang="0">
                <a:pos x="354" y="390"/>
              </a:cxn>
              <a:cxn ang="0">
                <a:pos x="354" y="448"/>
              </a:cxn>
              <a:cxn ang="0">
                <a:pos x="354" y="390"/>
              </a:cxn>
              <a:cxn ang="0">
                <a:pos x="251" y="419"/>
              </a:cxn>
              <a:cxn ang="0">
                <a:pos x="193" y="419"/>
              </a:cxn>
              <a:cxn ang="0">
                <a:pos x="222" y="573"/>
              </a:cxn>
              <a:cxn ang="0">
                <a:pos x="222" y="515"/>
              </a:cxn>
              <a:cxn ang="0">
                <a:pos x="222" y="573"/>
              </a:cxn>
              <a:cxn ang="0">
                <a:pos x="325" y="544"/>
              </a:cxn>
              <a:cxn ang="0">
                <a:pos x="383" y="544"/>
              </a:cxn>
              <a:cxn ang="0">
                <a:pos x="486" y="573"/>
              </a:cxn>
              <a:cxn ang="0">
                <a:pos x="486" y="515"/>
              </a:cxn>
              <a:cxn ang="0">
                <a:pos x="486" y="573"/>
              </a:cxn>
              <a:cxn ang="0">
                <a:pos x="150" y="485"/>
              </a:cxn>
              <a:cxn ang="0">
                <a:pos x="814" y="476"/>
              </a:cxn>
              <a:cxn ang="0">
                <a:pos x="814" y="493"/>
              </a:cxn>
              <a:cxn ang="0">
                <a:pos x="618" y="573"/>
              </a:cxn>
              <a:cxn ang="0">
                <a:pos x="618" y="515"/>
              </a:cxn>
              <a:cxn ang="0">
                <a:pos x="618" y="573"/>
              </a:cxn>
              <a:cxn ang="0">
                <a:pos x="721" y="544"/>
              </a:cxn>
              <a:cxn ang="0">
                <a:pos x="779" y="544"/>
              </a:cxn>
            </a:cxnLst>
            <a:rect l="0" t="0" r="r" b="b"/>
            <a:pathLst>
              <a:path w="992" h="972">
                <a:moveTo>
                  <a:pt x="812" y="668"/>
                </a:moveTo>
                <a:cubicBezTo>
                  <a:pt x="836" y="628"/>
                  <a:pt x="853" y="584"/>
                  <a:pt x="862" y="537"/>
                </a:cubicBezTo>
                <a:cubicBezTo>
                  <a:pt x="992" y="487"/>
                  <a:pt x="992" y="487"/>
                  <a:pt x="992" y="487"/>
                </a:cubicBezTo>
                <a:cubicBezTo>
                  <a:pt x="865" y="436"/>
                  <a:pt x="865" y="436"/>
                  <a:pt x="865" y="436"/>
                </a:cubicBezTo>
                <a:cubicBezTo>
                  <a:pt x="860" y="379"/>
                  <a:pt x="841" y="325"/>
                  <a:pt x="813" y="278"/>
                </a:cubicBezTo>
                <a:cubicBezTo>
                  <a:pt x="880" y="166"/>
                  <a:pt x="880" y="166"/>
                  <a:pt x="880" y="166"/>
                </a:cubicBezTo>
                <a:cubicBezTo>
                  <a:pt x="755" y="205"/>
                  <a:pt x="755" y="205"/>
                  <a:pt x="755" y="205"/>
                </a:cubicBezTo>
                <a:cubicBezTo>
                  <a:pt x="714" y="165"/>
                  <a:pt x="664" y="134"/>
                  <a:pt x="607" y="116"/>
                </a:cubicBezTo>
                <a:cubicBezTo>
                  <a:pt x="598" y="0"/>
                  <a:pt x="598" y="0"/>
                  <a:pt x="598" y="0"/>
                </a:cubicBezTo>
                <a:cubicBezTo>
                  <a:pt x="513" y="98"/>
                  <a:pt x="513" y="98"/>
                  <a:pt x="513" y="98"/>
                </a:cubicBezTo>
                <a:cubicBezTo>
                  <a:pt x="513" y="98"/>
                  <a:pt x="513" y="98"/>
                  <a:pt x="513" y="98"/>
                </a:cubicBezTo>
                <a:cubicBezTo>
                  <a:pt x="506" y="98"/>
                  <a:pt x="499" y="98"/>
                  <a:pt x="493" y="98"/>
                </a:cubicBezTo>
                <a:cubicBezTo>
                  <a:pt x="438" y="98"/>
                  <a:pt x="386" y="110"/>
                  <a:pt x="339" y="131"/>
                </a:cubicBezTo>
                <a:cubicBezTo>
                  <a:pt x="235" y="32"/>
                  <a:pt x="235" y="32"/>
                  <a:pt x="235" y="32"/>
                </a:cubicBezTo>
                <a:cubicBezTo>
                  <a:pt x="263" y="177"/>
                  <a:pt x="263" y="177"/>
                  <a:pt x="263" y="177"/>
                </a:cubicBezTo>
                <a:cubicBezTo>
                  <a:pt x="219" y="212"/>
                  <a:pt x="182" y="256"/>
                  <a:pt x="157" y="307"/>
                </a:cubicBezTo>
                <a:cubicBezTo>
                  <a:pt x="157" y="307"/>
                  <a:pt x="157" y="307"/>
                  <a:pt x="157" y="307"/>
                </a:cubicBezTo>
                <a:cubicBezTo>
                  <a:pt x="0" y="307"/>
                  <a:pt x="0" y="307"/>
                  <a:pt x="0" y="307"/>
                </a:cubicBezTo>
                <a:cubicBezTo>
                  <a:pt x="126" y="402"/>
                  <a:pt x="126" y="402"/>
                  <a:pt x="126" y="402"/>
                </a:cubicBezTo>
                <a:cubicBezTo>
                  <a:pt x="121" y="425"/>
                  <a:pt x="119" y="448"/>
                  <a:pt x="119" y="472"/>
                </a:cubicBezTo>
                <a:cubicBezTo>
                  <a:pt x="119" y="502"/>
                  <a:pt x="123" y="532"/>
                  <a:pt x="129" y="560"/>
                </a:cubicBezTo>
                <a:cubicBezTo>
                  <a:pt x="2" y="653"/>
                  <a:pt x="2" y="653"/>
                  <a:pt x="2" y="653"/>
                </a:cubicBezTo>
                <a:cubicBezTo>
                  <a:pt x="168" y="657"/>
                  <a:pt x="168" y="657"/>
                  <a:pt x="168" y="657"/>
                </a:cubicBezTo>
                <a:cubicBezTo>
                  <a:pt x="192" y="699"/>
                  <a:pt x="224" y="736"/>
                  <a:pt x="261" y="766"/>
                </a:cubicBezTo>
                <a:cubicBezTo>
                  <a:pt x="202" y="943"/>
                  <a:pt x="202" y="943"/>
                  <a:pt x="202" y="943"/>
                </a:cubicBezTo>
                <a:cubicBezTo>
                  <a:pt x="371" y="826"/>
                  <a:pt x="371" y="826"/>
                  <a:pt x="371" y="826"/>
                </a:cubicBezTo>
                <a:cubicBezTo>
                  <a:pt x="371" y="826"/>
                  <a:pt x="371" y="826"/>
                  <a:pt x="371" y="826"/>
                </a:cubicBezTo>
                <a:cubicBezTo>
                  <a:pt x="410" y="839"/>
                  <a:pt x="451" y="846"/>
                  <a:pt x="494" y="846"/>
                </a:cubicBezTo>
                <a:cubicBezTo>
                  <a:pt x="496" y="846"/>
                  <a:pt x="499" y="846"/>
                  <a:pt x="501" y="846"/>
                </a:cubicBezTo>
                <a:cubicBezTo>
                  <a:pt x="574" y="972"/>
                  <a:pt x="574" y="972"/>
                  <a:pt x="574" y="972"/>
                </a:cubicBezTo>
                <a:cubicBezTo>
                  <a:pt x="615" y="826"/>
                  <a:pt x="615" y="826"/>
                  <a:pt x="615" y="826"/>
                </a:cubicBezTo>
                <a:cubicBezTo>
                  <a:pt x="656" y="811"/>
                  <a:pt x="695" y="790"/>
                  <a:pt x="728" y="763"/>
                </a:cubicBezTo>
                <a:cubicBezTo>
                  <a:pt x="881" y="807"/>
                  <a:pt x="881" y="807"/>
                  <a:pt x="881" y="807"/>
                </a:cubicBezTo>
                <a:cubicBezTo>
                  <a:pt x="812" y="668"/>
                  <a:pt x="812" y="668"/>
                  <a:pt x="812" y="668"/>
                </a:cubicBezTo>
                <a:close/>
                <a:moveTo>
                  <a:pt x="750" y="390"/>
                </a:moveTo>
                <a:cubicBezTo>
                  <a:pt x="766" y="390"/>
                  <a:pt x="779" y="403"/>
                  <a:pt x="779" y="419"/>
                </a:cubicBezTo>
                <a:cubicBezTo>
                  <a:pt x="779" y="435"/>
                  <a:pt x="766" y="448"/>
                  <a:pt x="750" y="448"/>
                </a:cubicBezTo>
                <a:cubicBezTo>
                  <a:pt x="734" y="448"/>
                  <a:pt x="721" y="435"/>
                  <a:pt x="721" y="419"/>
                </a:cubicBezTo>
                <a:cubicBezTo>
                  <a:pt x="721" y="403"/>
                  <a:pt x="734" y="390"/>
                  <a:pt x="750" y="390"/>
                </a:cubicBezTo>
                <a:close/>
                <a:moveTo>
                  <a:pt x="618" y="390"/>
                </a:moveTo>
                <a:cubicBezTo>
                  <a:pt x="634" y="390"/>
                  <a:pt x="647" y="403"/>
                  <a:pt x="647" y="419"/>
                </a:cubicBezTo>
                <a:cubicBezTo>
                  <a:pt x="647" y="435"/>
                  <a:pt x="634" y="448"/>
                  <a:pt x="618" y="448"/>
                </a:cubicBezTo>
                <a:cubicBezTo>
                  <a:pt x="602" y="448"/>
                  <a:pt x="589" y="435"/>
                  <a:pt x="589" y="419"/>
                </a:cubicBezTo>
                <a:cubicBezTo>
                  <a:pt x="589" y="403"/>
                  <a:pt x="602" y="390"/>
                  <a:pt x="618" y="390"/>
                </a:cubicBezTo>
                <a:close/>
                <a:moveTo>
                  <a:pt x="486" y="390"/>
                </a:moveTo>
                <a:cubicBezTo>
                  <a:pt x="502" y="390"/>
                  <a:pt x="515" y="403"/>
                  <a:pt x="515" y="419"/>
                </a:cubicBezTo>
                <a:cubicBezTo>
                  <a:pt x="515" y="435"/>
                  <a:pt x="502" y="448"/>
                  <a:pt x="486" y="448"/>
                </a:cubicBezTo>
                <a:cubicBezTo>
                  <a:pt x="470" y="448"/>
                  <a:pt x="457" y="435"/>
                  <a:pt x="457" y="419"/>
                </a:cubicBezTo>
                <a:cubicBezTo>
                  <a:pt x="457" y="403"/>
                  <a:pt x="470" y="390"/>
                  <a:pt x="486" y="390"/>
                </a:cubicBezTo>
                <a:close/>
                <a:moveTo>
                  <a:pt x="354" y="390"/>
                </a:moveTo>
                <a:cubicBezTo>
                  <a:pt x="370" y="390"/>
                  <a:pt x="383" y="403"/>
                  <a:pt x="383" y="419"/>
                </a:cubicBezTo>
                <a:cubicBezTo>
                  <a:pt x="383" y="435"/>
                  <a:pt x="370" y="448"/>
                  <a:pt x="354" y="448"/>
                </a:cubicBezTo>
                <a:cubicBezTo>
                  <a:pt x="338" y="448"/>
                  <a:pt x="325" y="435"/>
                  <a:pt x="325" y="419"/>
                </a:cubicBezTo>
                <a:cubicBezTo>
                  <a:pt x="325" y="403"/>
                  <a:pt x="338" y="390"/>
                  <a:pt x="354" y="390"/>
                </a:cubicBezTo>
                <a:close/>
                <a:moveTo>
                  <a:pt x="222" y="390"/>
                </a:moveTo>
                <a:cubicBezTo>
                  <a:pt x="238" y="390"/>
                  <a:pt x="251" y="403"/>
                  <a:pt x="251" y="419"/>
                </a:cubicBezTo>
                <a:cubicBezTo>
                  <a:pt x="251" y="435"/>
                  <a:pt x="238" y="448"/>
                  <a:pt x="222" y="448"/>
                </a:cubicBezTo>
                <a:cubicBezTo>
                  <a:pt x="206" y="448"/>
                  <a:pt x="193" y="435"/>
                  <a:pt x="193" y="419"/>
                </a:cubicBezTo>
                <a:cubicBezTo>
                  <a:pt x="193" y="403"/>
                  <a:pt x="206" y="390"/>
                  <a:pt x="222" y="390"/>
                </a:cubicBezTo>
                <a:close/>
                <a:moveTo>
                  <a:pt x="222" y="573"/>
                </a:moveTo>
                <a:cubicBezTo>
                  <a:pt x="206" y="573"/>
                  <a:pt x="193" y="560"/>
                  <a:pt x="193" y="544"/>
                </a:cubicBezTo>
                <a:cubicBezTo>
                  <a:pt x="193" y="528"/>
                  <a:pt x="206" y="515"/>
                  <a:pt x="222" y="515"/>
                </a:cubicBezTo>
                <a:cubicBezTo>
                  <a:pt x="238" y="515"/>
                  <a:pt x="251" y="528"/>
                  <a:pt x="251" y="544"/>
                </a:cubicBezTo>
                <a:cubicBezTo>
                  <a:pt x="251" y="560"/>
                  <a:pt x="238" y="573"/>
                  <a:pt x="222" y="573"/>
                </a:cubicBezTo>
                <a:close/>
                <a:moveTo>
                  <a:pt x="354" y="573"/>
                </a:moveTo>
                <a:cubicBezTo>
                  <a:pt x="338" y="573"/>
                  <a:pt x="325" y="560"/>
                  <a:pt x="325" y="544"/>
                </a:cubicBezTo>
                <a:cubicBezTo>
                  <a:pt x="325" y="528"/>
                  <a:pt x="338" y="515"/>
                  <a:pt x="354" y="515"/>
                </a:cubicBezTo>
                <a:cubicBezTo>
                  <a:pt x="370" y="515"/>
                  <a:pt x="383" y="528"/>
                  <a:pt x="383" y="544"/>
                </a:cubicBezTo>
                <a:cubicBezTo>
                  <a:pt x="383" y="560"/>
                  <a:pt x="370" y="573"/>
                  <a:pt x="354" y="573"/>
                </a:cubicBezTo>
                <a:close/>
                <a:moveTo>
                  <a:pt x="486" y="573"/>
                </a:moveTo>
                <a:cubicBezTo>
                  <a:pt x="470" y="573"/>
                  <a:pt x="457" y="560"/>
                  <a:pt x="457" y="544"/>
                </a:cubicBezTo>
                <a:cubicBezTo>
                  <a:pt x="457" y="528"/>
                  <a:pt x="470" y="515"/>
                  <a:pt x="486" y="515"/>
                </a:cubicBezTo>
                <a:cubicBezTo>
                  <a:pt x="502" y="515"/>
                  <a:pt x="515" y="528"/>
                  <a:pt x="515" y="544"/>
                </a:cubicBezTo>
                <a:cubicBezTo>
                  <a:pt x="515" y="560"/>
                  <a:pt x="502" y="573"/>
                  <a:pt x="486" y="573"/>
                </a:cubicBezTo>
                <a:close/>
                <a:moveTo>
                  <a:pt x="159" y="493"/>
                </a:moveTo>
                <a:cubicBezTo>
                  <a:pt x="154" y="493"/>
                  <a:pt x="150" y="490"/>
                  <a:pt x="150" y="485"/>
                </a:cubicBezTo>
                <a:cubicBezTo>
                  <a:pt x="150" y="480"/>
                  <a:pt x="154" y="476"/>
                  <a:pt x="159" y="476"/>
                </a:cubicBezTo>
                <a:cubicBezTo>
                  <a:pt x="814" y="476"/>
                  <a:pt x="814" y="476"/>
                  <a:pt x="814" y="476"/>
                </a:cubicBezTo>
                <a:cubicBezTo>
                  <a:pt x="818" y="476"/>
                  <a:pt x="822" y="480"/>
                  <a:pt x="822" y="485"/>
                </a:cubicBezTo>
                <a:cubicBezTo>
                  <a:pt x="822" y="490"/>
                  <a:pt x="818" y="493"/>
                  <a:pt x="814" y="493"/>
                </a:cubicBezTo>
                <a:lnTo>
                  <a:pt x="159" y="493"/>
                </a:lnTo>
                <a:close/>
                <a:moveTo>
                  <a:pt x="618" y="573"/>
                </a:moveTo>
                <a:cubicBezTo>
                  <a:pt x="602" y="573"/>
                  <a:pt x="589" y="560"/>
                  <a:pt x="589" y="544"/>
                </a:cubicBezTo>
                <a:cubicBezTo>
                  <a:pt x="589" y="528"/>
                  <a:pt x="602" y="515"/>
                  <a:pt x="618" y="515"/>
                </a:cubicBezTo>
                <a:cubicBezTo>
                  <a:pt x="634" y="515"/>
                  <a:pt x="647" y="528"/>
                  <a:pt x="647" y="544"/>
                </a:cubicBezTo>
                <a:cubicBezTo>
                  <a:pt x="647" y="560"/>
                  <a:pt x="634" y="573"/>
                  <a:pt x="618" y="573"/>
                </a:cubicBezTo>
                <a:close/>
                <a:moveTo>
                  <a:pt x="750" y="573"/>
                </a:moveTo>
                <a:cubicBezTo>
                  <a:pt x="734" y="573"/>
                  <a:pt x="721" y="560"/>
                  <a:pt x="721" y="544"/>
                </a:cubicBezTo>
                <a:cubicBezTo>
                  <a:pt x="721" y="528"/>
                  <a:pt x="734" y="515"/>
                  <a:pt x="750" y="515"/>
                </a:cubicBezTo>
                <a:cubicBezTo>
                  <a:pt x="766" y="515"/>
                  <a:pt x="779" y="528"/>
                  <a:pt x="779" y="544"/>
                </a:cubicBezTo>
                <a:cubicBezTo>
                  <a:pt x="779" y="560"/>
                  <a:pt x="766" y="573"/>
                  <a:pt x="750" y="573"/>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solidFill>
                <a:srgbClr val="FF0000"/>
              </a:solidFill>
              <a:latin typeface="CiscoSans ExtraLight" panose="020B0303020201020303" pitchFamily="34" charset="0"/>
            </a:endParaRPr>
          </a:p>
        </p:txBody>
      </p:sp>
      <p:sp>
        <p:nvSpPr>
          <p:cNvPr id="624" name="malware 2"/>
          <p:cNvSpPr>
            <a:spLocks noChangeAspect="1" noEditPoints="1"/>
          </p:cNvSpPr>
          <p:nvPr/>
        </p:nvSpPr>
        <p:spPr bwMode="auto">
          <a:xfrm>
            <a:off x="5599522" y="1177337"/>
            <a:ext cx="598955" cy="598381"/>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BE1E2D"/>
          </a:solidFill>
          <a:ln>
            <a:noFill/>
          </a:ln>
        </p:spPr>
        <p:txBody>
          <a:bodyPr vert="horz" wrap="square" lIns="91416" tIns="45708" rIns="91416" bIns="45708" numCol="1" anchor="t" anchorCtr="0" compatLnSpc="1">
            <a:prstTxWarp prst="textNoShape">
              <a:avLst/>
            </a:prstTxWarp>
          </a:bodyPr>
          <a:lstStyle/>
          <a:p>
            <a:pPr defTabSz="914400" fontAlgn="auto">
              <a:spcBef>
                <a:spcPts val="0"/>
              </a:spcBef>
              <a:spcAft>
                <a:spcPts val="0"/>
              </a:spcAft>
            </a:pPr>
            <a:endParaRPr lang="en-US" sz="1300" dirty="0">
              <a:solidFill>
                <a:srgbClr val="FF0000"/>
              </a:solidFill>
              <a:latin typeface="CiscoSans ExtraLight" panose="020B0303020201020303" pitchFamily="34" charset="0"/>
              <a:ea typeface="+mn-ea"/>
              <a:cs typeface="+mn-cs"/>
            </a:endParaRPr>
          </a:p>
        </p:txBody>
      </p:sp>
      <p:sp>
        <p:nvSpPr>
          <p:cNvPr id="625" name="Freeform 22"/>
          <p:cNvSpPr>
            <a:spLocks noChangeAspect="1" noEditPoints="1"/>
          </p:cNvSpPr>
          <p:nvPr/>
        </p:nvSpPr>
        <p:spPr bwMode="auto">
          <a:xfrm>
            <a:off x="6338996" y="1831651"/>
            <a:ext cx="515079" cy="612636"/>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BE1E2D"/>
          </a:solidFill>
          <a:ln w="9525">
            <a:noFill/>
            <a:round/>
            <a:headEnd/>
            <a:tailEnd/>
          </a:ln>
        </p:spPr>
        <p:txBody>
          <a:bodyPr vert="horz" wrap="square" lIns="68589" tIns="34295" rIns="68589" bIns="34295" numCol="1" anchor="t" anchorCtr="0" compatLnSpc="1">
            <a:prstTxWarp prst="textNoShape">
              <a:avLst/>
            </a:prstTxWarp>
          </a:bodyPr>
          <a:lstStyle/>
          <a:p>
            <a:endParaRPr lang="en-US" dirty="0">
              <a:latin typeface="CiscoSans ExtraLight" panose="020B0303020201020303" pitchFamily="34" charset="0"/>
            </a:endParaRPr>
          </a:p>
        </p:txBody>
      </p:sp>
      <p:sp>
        <p:nvSpPr>
          <p:cNvPr id="628" name="Freeform 20"/>
          <p:cNvSpPr>
            <a:spLocks noChangeAspect="1"/>
          </p:cNvSpPr>
          <p:nvPr/>
        </p:nvSpPr>
        <p:spPr bwMode="auto">
          <a:xfrm>
            <a:off x="6253397" y="1167509"/>
            <a:ext cx="691782" cy="612636"/>
          </a:xfrm>
          <a:custGeom>
            <a:avLst/>
            <a:gdLst/>
            <a:ahLst/>
            <a:cxnLst>
              <a:cxn ang="0">
                <a:pos x="92" y="144"/>
              </a:cxn>
              <a:cxn ang="0">
                <a:pos x="135" y="169"/>
              </a:cxn>
              <a:cxn ang="0">
                <a:pos x="167" y="158"/>
              </a:cxn>
              <a:cxn ang="0">
                <a:pos x="143" y="165"/>
              </a:cxn>
              <a:cxn ang="0">
                <a:pos x="103" y="126"/>
              </a:cxn>
              <a:cxn ang="0">
                <a:pos x="143" y="86"/>
              </a:cxn>
              <a:cxn ang="0">
                <a:pos x="183" y="126"/>
              </a:cxn>
              <a:cxn ang="0">
                <a:pos x="182" y="135"/>
              </a:cxn>
              <a:cxn ang="0">
                <a:pos x="184" y="120"/>
              </a:cxn>
              <a:cxn ang="0">
                <a:pos x="135" y="71"/>
              </a:cxn>
              <a:cxn ang="0">
                <a:pos x="135" y="71"/>
              </a:cxn>
              <a:cxn ang="0">
                <a:pos x="119" y="6"/>
              </a:cxn>
              <a:cxn ang="0">
                <a:pos x="105" y="0"/>
              </a:cxn>
              <a:cxn ang="0">
                <a:pos x="114" y="4"/>
              </a:cxn>
              <a:cxn ang="0">
                <a:pos x="125" y="59"/>
              </a:cxn>
              <a:cxn ang="0">
                <a:pos x="70" y="71"/>
              </a:cxn>
              <a:cxn ang="0">
                <a:pos x="58" y="15"/>
              </a:cxn>
              <a:cxn ang="0">
                <a:pos x="78" y="0"/>
              </a:cxn>
              <a:cxn ang="0">
                <a:pos x="51" y="20"/>
              </a:cxn>
              <a:cxn ang="0">
                <a:pos x="49" y="71"/>
              </a:cxn>
              <a:cxn ang="0">
                <a:pos x="0" y="120"/>
              </a:cxn>
              <a:cxn ang="0">
                <a:pos x="2" y="135"/>
              </a:cxn>
              <a:cxn ang="0">
                <a:pos x="1" y="126"/>
              </a:cxn>
              <a:cxn ang="0">
                <a:pos x="41" y="86"/>
              </a:cxn>
              <a:cxn ang="0">
                <a:pos x="81" y="126"/>
              </a:cxn>
              <a:cxn ang="0">
                <a:pos x="41" y="165"/>
              </a:cxn>
              <a:cxn ang="0">
                <a:pos x="17" y="158"/>
              </a:cxn>
              <a:cxn ang="0">
                <a:pos x="49" y="169"/>
              </a:cxn>
              <a:cxn ang="0">
                <a:pos x="92" y="144"/>
              </a:cxn>
            </a:cxnLst>
            <a:rect l="0" t="0" r="r" b="b"/>
            <a:pathLst>
              <a:path w="184" h="169">
                <a:moveTo>
                  <a:pt x="92" y="144"/>
                </a:moveTo>
                <a:cubicBezTo>
                  <a:pt x="100" y="159"/>
                  <a:pt x="117" y="169"/>
                  <a:pt x="135" y="169"/>
                </a:cubicBezTo>
                <a:cubicBezTo>
                  <a:pt x="147" y="169"/>
                  <a:pt x="158" y="165"/>
                  <a:pt x="167" y="158"/>
                </a:cubicBezTo>
                <a:cubicBezTo>
                  <a:pt x="160" y="163"/>
                  <a:pt x="152" y="165"/>
                  <a:pt x="143" y="165"/>
                </a:cubicBezTo>
                <a:cubicBezTo>
                  <a:pt x="121" y="165"/>
                  <a:pt x="103" y="148"/>
                  <a:pt x="103" y="126"/>
                </a:cubicBezTo>
                <a:cubicBezTo>
                  <a:pt x="103" y="103"/>
                  <a:pt x="121" y="86"/>
                  <a:pt x="143" y="86"/>
                </a:cubicBezTo>
                <a:cubicBezTo>
                  <a:pt x="165" y="86"/>
                  <a:pt x="183" y="103"/>
                  <a:pt x="183" y="126"/>
                </a:cubicBezTo>
                <a:cubicBezTo>
                  <a:pt x="183" y="129"/>
                  <a:pt x="183" y="132"/>
                  <a:pt x="182" y="135"/>
                </a:cubicBezTo>
                <a:cubicBezTo>
                  <a:pt x="184" y="130"/>
                  <a:pt x="184" y="125"/>
                  <a:pt x="184" y="120"/>
                </a:cubicBezTo>
                <a:cubicBezTo>
                  <a:pt x="184" y="93"/>
                  <a:pt x="162" y="71"/>
                  <a:pt x="135" y="71"/>
                </a:cubicBezTo>
                <a:cubicBezTo>
                  <a:pt x="135" y="71"/>
                  <a:pt x="135" y="71"/>
                  <a:pt x="135" y="71"/>
                </a:cubicBezTo>
                <a:cubicBezTo>
                  <a:pt x="147" y="49"/>
                  <a:pt x="141" y="20"/>
                  <a:pt x="119" y="6"/>
                </a:cubicBezTo>
                <a:cubicBezTo>
                  <a:pt x="114" y="3"/>
                  <a:pt x="110" y="1"/>
                  <a:pt x="105" y="0"/>
                </a:cubicBezTo>
                <a:cubicBezTo>
                  <a:pt x="108" y="1"/>
                  <a:pt x="111" y="2"/>
                  <a:pt x="114" y="4"/>
                </a:cubicBezTo>
                <a:cubicBezTo>
                  <a:pt x="132" y="16"/>
                  <a:pt x="137" y="41"/>
                  <a:pt x="125" y="59"/>
                </a:cubicBezTo>
                <a:cubicBezTo>
                  <a:pt x="113" y="78"/>
                  <a:pt x="88" y="83"/>
                  <a:pt x="70" y="71"/>
                </a:cubicBezTo>
                <a:cubicBezTo>
                  <a:pt x="52" y="59"/>
                  <a:pt x="46" y="34"/>
                  <a:pt x="58" y="15"/>
                </a:cubicBezTo>
                <a:cubicBezTo>
                  <a:pt x="63" y="8"/>
                  <a:pt x="70" y="3"/>
                  <a:pt x="78" y="0"/>
                </a:cubicBezTo>
                <a:cubicBezTo>
                  <a:pt x="67" y="3"/>
                  <a:pt x="57" y="10"/>
                  <a:pt x="51" y="20"/>
                </a:cubicBezTo>
                <a:cubicBezTo>
                  <a:pt x="40" y="36"/>
                  <a:pt x="40" y="55"/>
                  <a:pt x="49" y="71"/>
                </a:cubicBezTo>
                <a:cubicBezTo>
                  <a:pt x="22" y="71"/>
                  <a:pt x="0" y="93"/>
                  <a:pt x="0" y="120"/>
                </a:cubicBezTo>
                <a:cubicBezTo>
                  <a:pt x="0" y="125"/>
                  <a:pt x="0" y="130"/>
                  <a:pt x="2" y="135"/>
                </a:cubicBezTo>
                <a:cubicBezTo>
                  <a:pt x="1" y="132"/>
                  <a:pt x="1" y="129"/>
                  <a:pt x="1" y="126"/>
                </a:cubicBezTo>
                <a:cubicBezTo>
                  <a:pt x="1" y="103"/>
                  <a:pt x="19" y="86"/>
                  <a:pt x="41" y="86"/>
                </a:cubicBezTo>
                <a:cubicBezTo>
                  <a:pt x="63" y="86"/>
                  <a:pt x="81" y="103"/>
                  <a:pt x="81" y="126"/>
                </a:cubicBezTo>
                <a:cubicBezTo>
                  <a:pt x="81" y="148"/>
                  <a:pt x="63" y="165"/>
                  <a:pt x="41" y="165"/>
                </a:cubicBezTo>
                <a:cubicBezTo>
                  <a:pt x="32" y="165"/>
                  <a:pt x="24" y="163"/>
                  <a:pt x="17" y="158"/>
                </a:cubicBezTo>
                <a:cubicBezTo>
                  <a:pt x="26" y="165"/>
                  <a:pt x="37" y="169"/>
                  <a:pt x="49" y="169"/>
                </a:cubicBezTo>
                <a:cubicBezTo>
                  <a:pt x="67" y="169"/>
                  <a:pt x="84" y="159"/>
                  <a:pt x="92" y="144"/>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latin typeface="CiscoSans ExtraLight" panose="020B0303020201020303" pitchFamily="34" charset="0"/>
            </a:endParaRPr>
          </a:p>
        </p:txBody>
      </p:sp>
      <p:sp>
        <p:nvSpPr>
          <p:cNvPr id="629" name="malware 2"/>
          <p:cNvSpPr>
            <a:spLocks noChangeAspect="1" noEditPoints="1"/>
          </p:cNvSpPr>
          <p:nvPr/>
        </p:nvSpPr>
        <p:spPr bwMode="auto">
          <a:xfrm>
            <a:off x="6298365" y="2542181"/>
            <a:ext cx="598955" cy="598381"/>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BE1E2D"/>
          </a:solidFill>
          <a:ln>
            <a:noFill/>
          </a:ln>
        </p:spPr>
        <p:txBody>
          <a:bodyPr vert="horz" wrap="square" lIns="91416" tIns="45708" rIns="91416" bIns="45708" numCol="1" anchor="t" anchorCtr="0" compatLnSpc="1">
            <a:prstTxWarp prst="textNoShape">
              <a:avLst/>
            </a:prstTxWarp>
          </a:bodyPr>
          <a:lstStyle/>
          <a:p>
            <a:pPr defTabSz="914400" fontAlgn="auto">
              <a:spcBef>
                <a:spcPts val="0"/>
              </a:spcBef>
              <a:spcAft>
                <a:spcPts val="0"/>
              </a:spcAft>
            </a:pPr>
            <a:endParaRPr lang="en-US" sz="1300" dirty="0">
              <a:solidFill>
                <a:srgbClr val="FF0000"/>
              </a:solidFill>
              <a:latin typeface="CiscoSans ExtraLight" panose="020B0303020201020303" pitchFamily="34" charset="0"/>
              <a:ea typeface="+mn-ea"/>
              <a:cs typeface="+mn-cs"/>
            </a:endParaRPr>
          </a:p>
        </p:txBody>
      </p:sp>
      <p:sp>
        <p:nvSpPr>
          <p:cNvPr id="630" name="malware 2"/>
          <p:cNvSpPr>
            <a:spLocks noChangeAspect="1" noEditPoints="1"/>
          </p:cNvSpPr>
          <p:nvPr/>
        </p:nvSpPr>
        <p:spPr bwMode="auto">
          <a:xfrm>
            <a:off x="2854825" y="2533033"/>
            <a:ext cx="598955" cy="598381"/>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BE1E2D"/>
          </a:solidFill>
          <a:ln>
            <a:noFill/>
          </a:ln>
        </p:spPr>
        <p:txBody>
          <a:bodyPr vert="horz" wrap="square" lIns="91416" tIns="45708" rIns="91416" bIns="45708" numCol="1" anchor="t" anchorCtr="0" compatLnSpc="1">
            <a:prstTxWarp prst="textNoShape">
              <a:avLst/>
            </a:prstTxWarp>
          </a:bodyPr>
          <a:lstStyle/>
          <a:p>
            <a:pPr defTabSz="914400" fontAlgn="auto">
              <a:spcBef>
                <a:spcPts val="0"/>
              </a:spcBef>
              <a:spcAft>
                <a:spcPts val="0"/>
              </a:spcAft>
            </a:pPr>
            <a:endParaRPr lang="en-US" sz="1300" dirty="0">
              <a:solidFill>
                <a:srgbClr val="FF0000"/>
              </a:solidFill>
              <a:latin typeface="CiscoSans ExtraLight" panose="020B0303020201020303" pitchFamily="34" charset="0"/>
              <a:ea typeface="+mn-ea"/>
              <a:cs typeface="+mn-cs"/>
            </a:endParaRPr>
          </a:p>
        </p:txBody>
      </p:sp>
      <p:sp>
        <p:nvSpPr>
          <p:cNvPr id="631" name="Freeform 22"/>
          <p:cNvSpPr>
            <a:spLocks noChangeAspect="1" noEditPoints="1"/>
          </p:cNvSpPr>
          <p:nvPr/>
        </p:nvSpPr>
        <p:spPr bwMode="auto">
          <a:xfrm>
            <a:off x="195120" y="2519317"/>
            <a:ext cx="515079" cy="612636"/>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BE1E2D"/>
          </a:solidFill>
          <a:ln w="9525">
            <a:noFill/>
            <a:round/>
            <a:headEnd/>
            <a:tailEnd/>
          </a:ln>
        </p:spPr>
        <p:txBody>
          <a:bodyPr vert="horz" wrap="square" lIns="68589" tIns="34295" rIns="68589" bIns="34295" numCol="1" anchor="t" anchorCtr="0" compatLnSpc="1">
            <a:prstTxWarp prst="textNoShape">
              <a:avLst/>
            </a:prstTxWarp>
          </a:bodyPr>
          <a:lstStyle/>
          <a:p>
            <a:endParaRPr lang="en-US" dirty="0">
              <a:latin typeface="CiscoSans ExtraLight" panose="020B0303020201020303" pitchFamily="34" charset="0"/>
            </a:endParaRPr>
          </a:p>
        </p:txBody>
      </p:sp>
      <p:sp>
        <p:nvSpPr>
          <p:cNvPr id="633" name="Freeform 8"/>
          <p:cNvSpPr>
            <a:spLocks noChangeAspect="1" noEditPoints="1"/>
          </p:cNvSpPr>
          <p:nvPr/>
        </p:nvSpPr>
        <p:spPr bwMode="auto">
          <a:xfrm>
            <a:off x="131919" y="1822503"/>
            <a:ext cx="645546" cy="612636"/>
          </a:xfrm>
          <a:custGeom>
            <a:avLst/>
            <a:gdLst/>
            <a:ahLst/>
            <a:cxnLst>
              <a:cxn ang="0">
                <a:pos x="862" y="537"/>
              </a:cxn>
              <a:cxn ang="0">
                <a:pos x="865" y="436"/>
              </a:cxn>
              <a:cxn ang="0">
                <a:pos x="880" y="166"/>
              </a:cxn>
              <a:cxn ang="0">
                <a:pos x="607" y="116"/>
              </a:cxn>
              <a:cxn ang="0">
                <a:pos x="513" y="98"/>
              </a:cxn>
              <a:cxn ang="0">
                <a:pos x="493" y="98"/>
              </a:cxn>
              <a:cxn ang="0">
                <a:pos x="235" y="32"/>
              </a:cxn>
              <a:cxn ang="0">
                <a:pos x="157" y="307"/>
              </a:cxn>
              <a:cxn ang="0">
                <a:pos x="0" y="307"/>
              </a:cxn>
              <a:cxn ang="0">
                <a:pos x="119" y="472"/>
              </a:cxn>
              <a:cxn ang="0">
                <a:pos x="2" y="653"/>
              </a:cxn>
              <a:cxn ang="0">
                <a:pos x="261" y="766"/>
              </a:cxn>
              <a:cxn ang="0">
                <a:pos x="371" y="826"/>
              </a:cxn>
              <a:cxn ang="0">
                <a:pos x="494" y="846"/>
              </a:cxn>
              <a:cxn ang="0">
                <a:pos x="574" y="972"/>
              </a:cxn>
              <a:cxn ang="0">
                <a:pos x="728" y="763"/>
              </a:cxn>
              <a:cxn ang="0">
                <a:pos x="812" y="668"/>
              </a:cxn>
              <a:cxn ang="0">
                <a:pos x="779" y="419"/>
              </a:cxn>
              <a:cxn ang="0">
                <a:pos x="721" y="419"/>
              </a:cxn>
              <a:cxn ang="0">
                <a:pos x="618" y="390"/>
              </a:cxn>
              <a:cxn ang="0">
                <a:pos x="618" y="448"/>
              </a:cxn>
              <a:cxn ang="0">
                <a:pos x="618" y="390"/>
              </a:cxn>
              <a:cxn ang="0">
                <a:pos x="515" y="419"/>
              </a:cxn>
              <a:cxn ang="0">
                <a:pos x="457" y="419"/>
              </a:cxn>
              <a:cxn ang="0">
                <a:pos x="354" y="390"/>
              </a:cxn>
              <a:cxn ang="0">
                <a:pos x="354" y="448"/>
              </a:cxn>
              <a:cxn ang="0">
                <a:pos x="354" y="390"/>
              </a:cxn>
              <a:cxn ang="0">
                <a:pos x="251" y="419"/>
              </a:cxn>
              <a:cxn ang="0">
                <a:pos x="193" y="419"/>
              </a:cxn>
              <a:cxn ang="0">
                <a:pos x="222" y="573"/>
              </a:cxn>
              <a:cxn ang="0">
                <a:pos x="222" y="515"/>
              </a:cxn>
              <a:cxn ang="0">
                <a:pos x="222" y="573"/>
              </a:cxn>
              <a:cxn ang="0">
                <a:pos x="325" y="544"/>
              </a:cxn>
              <a:cxn ang="0">
                <a:pos x="383" y="544"/>
              </a:cxn>
              <a:cxn ang="0">
                <a:pos x="486" y="573"/>
              </a:cxn>
              <a:cxn ang="0">
                <a:pos x="486" y="515"/>
              </a:cxn>
              <a:cxn ang="0">
                <a:pos x="486" y="573"/>
              </a:cxn>
              <a:cxn ang="0">
                <a:pos x="150" y="485"/>
              </a:cxn>
              <a:cxn ang="0">
                <a:pos x="814" y="476"/>
              </a:cxn>
              <a:cxn ang="0">
                <a:pos x="814" y="493"/>
              </a:cxn>
              <a:cxn ang="0">
                <a:pos x="618" y="573"/>
              </a:cxn>
              <a:cxn ang="0">
                <a:pos x="618" y="515"/>
              </a:cxn>
              <a:cxn ang="0">
                <a:pos x="618" y="573"/>
              </a:cxn>
              <a:cxn ang="0">
                <a:pos x="721" y="544"/>
              </a:cxn>
              <a:cxn ang="0">
                <a:pos x="779" y="544"/>
              </a:cxn>
            </a:cxnLst>
            <a:rect l="0" t="0" r="r" b="b"/>
            <a:pathLst>
              <a:path w="992" h="972">
                <a:moveTo>
                  <a:pt x="812" y="668"/>
                </a:moveTo>
                <a:cubicBezTo>
                  <a:pt x="836" y="628"/>
                  <a:pt x="853" y="584"/>
                  <a:pt x="862" y="537"/>
                </a:cubicBezTo>
                <a:cubicBezTo>
                  <a:pt x="992" y="487"/>
                  <a:pt x="992" y="487"/>
                  <a:pt x="992" y="487"/>
                </a:cubicBezTo>
                <a:cubicBezTo>
                  <a:pt x="865" y="436"/>
                  <a:pt x="865" y="436"/>
                  <a:pt x="865" y="436"/>
                </a:cubicBezTo>
                <a:cubicBezTo>
                  <a:pt x="860" y="379"/>
                  <a:pt x="841" y="325"/>
                  <a:pt x="813" y="278"/>
                </a:cubicBezTo>
                <a:cubicBezTo>
                  <a:pt x="880" y="166"/>
                  <a:pt x="880" y="166"/>
                  <a:pt x="880" y="166"/>
                </a:cubicBezTo>
                <a:cubicBezTo>
                  <a:pt x="755" y="205"/>
                  <a:pt x="755" y="205"/>
                  <a:pt x="755" y="205"/>
                </a:cubicBezTo>
                <a:cubicBezTo>
                  <a:pt x="714" y="165"/>
                  <a:pt x="664" y="134"/>
                  <a:pt x="607" y="116"/>
                </a:cubicBezTo>
                <a:cubicBezTo>
                  <a:pt x="598" y="0"/>
                  <a:pt x="598" y="0"/>
                  <a:pt x="598" y="0"/>
                </a:cubicBezTo>
                <a:cubicBezTo>
                  <a:pt x="513" y="98"/>
                  <a:pt x="513" y="98"/>
                  <a:pt x="513" y="98"/>
                </a:cubicBezTo>
                <a:cubicBezTo>
                  <a:pt x="513" y="98"/>
                  <a:pt x="513" y="98"/>
                  <a:pt x="513" y="98"/>
                </a:cubicBezTo>
                <a:cubicBezTo>
                  <a:pt x="506" y="98"/>
                  <a:pt x="499" y="98"/>
                  <a:pt x="493" y="98"/>
                </a:cubicBezTo>
                <a:cubicBezTo>
                  <a:pt x="438" y="98"/>
                  <a:pt x="386" y="110"/>
                  <a:pt x="339" y="131"/>
                </a:cubicBezTo>
                <a:cubicBezTo>
                  <a:pt x="235" y="32"/>
                  <a:pt x="235" y="32"/>
                  <a:pt x="235" y="32"/>
                </a:cubicBezTo>
                <a:cubicBezTo>
                  <a:pt x="263" y="177"/>
                  <a:pt x="263" y="177"/>
                  <a:pt x="263" y="177"/>
                </a:cubicBezTo>
                <a:cubicBezTo>
                  <a:pt x="219" y="212"/>
                  <a:pt x="182" y="256"/>
                  <a:pt x="157" y="307"/>
                </a:cubicBezTo>
                <a:cubicBezTo>
                  <a:pt x="157" y="307"/>
                  <a:pt x="157" y="307"/>
                  <a:pt x="157" y="307"/>
                </a:cubicBezTo>
                <a:cubicBezTo>
                  <a:pt x="0" y="307"/>
                  <a:pt x="0" y="307"/>
                  <a:pt x="0" y="307"/>
                </a:cubicBezTo>
                <a:cubicBezTo>
                  <a:pt x="126" y="402"/>
                  <a:pt x="126" y="402"/>
                  <a:pt x="126" y="402"/>
                </a:cubicBezTo>
                <a:cubicBezTo>
                  <a:pt x="121" y="425"/>
                  <a:pt x="119" y="448"/>
                  <a:pt x="119" y="472"/>
                </a:cubicBezTo>
                <a:cubicBezTo>
                  <a:pt x="119" y="502"/>
                  <a:pt x="123" y="532"/>
                  <a:pt x="129" y="560"/>
                </a:cubicBezTo>
                <a:cubicBezTo>
                  <a:pt x="2" y="653"/>
                  <a:pt x="2" y="653"/>
                  <a:pt x="2" y="653"/>
                </a:cubicBezTo>
                <a:cubicBezTo>
                  <a:pt x="168" y="657"/>
                  <a:pt x="168" y="657"/>
                  <a:pt x="168" y="657"/>
                </a:cubicBezTo>
                <a:cubicBezTo>
                  <a:pt x="192" y="699"/>
                  <a:pt x="224" y="736"/>
                  <a:pt x="261" y="766"/>
                </a:cubicBezTo>
                <a:cubicBezTo>
                  <a:pt x="202" y="943"/>
                  <a:pt x="202" y="943"/>
                  <a:pt x="202" y="943"/>
                </a:cubicBezTo>
                <a:cubicBezTo>
                  <a:pt x="371" y="826"/>
                  <a:pt x="371" y="826"/>
                  <a:pt x="371" y="826"/>
                </a:cubicBezTo>
                <a:cubicBezTo>
                  <a:pt x="371" y="826"/>
                  <a:pt x="371" y="826"/>
                  <a:pt x="371" y="826"/>
                </a:cubicBezTo>
                <a:cubicBezTo>
                  <a:pt x="410" y="839"/>
                  <a:pt x="451" y="846"/>
                  <a:pt x="494" y="846"/>
                </a:cubicBezTo>
                <a:cubicBezTo>
                  <a:pt x="496" y="846"/>
                  <a:pt x="499" y="846"/>
                  <a:pt x="501" y="846"/>
                </a:cubicBezTo>
                <a:cubicBezTo>
                  <a:pt x="574" y="972"/>
                  <a:pt x="574" y="972"/>
                  <a:pt x="574" y="972"/>
                </a:cubicBezTo>
                <a:cubicBezTo>
                  <a:pt x="615" y="826"/>
                  <a:pt x="615" y="826"/>
                  <a:pt x="615" y="826"/>
                </a:cubicBezTo>
                <a:cubicBezTo>
                  <a:pt x="656" y="811"/>
                  <a:pt x="695" y="790"/>
                  <a:pt x="728" y="763"/>
                </a:cubicBezTo>
                <a:cubicBezTo>
                  <a:pt x="881" y="807"/>
                  <a:pt x="881" y="807"/>
                  <a:pt x="881" y="807"/>
                </a:cubicBezTo>
                <a:cubicBezTo>
                  <a:pt x="812" y="668"/>
                  <a:pt x="812" y="668"/>
                  <a:pt x="812" y="668"/>
                </a:cubicBezTo>
                <a:close/>
                <a:moveTo>
                  <a:pt x="750" y="390"/>
                </a:moveTo>
                <a:cubicBezTo>
                  <a:pt x="766" y="390"/>
                  <a:pt x="779" y="403"/>
                  <a:pt x="779" y="419"/>
                </a:cubicBezTo>
                <a:cubicBezTo>
                  <a:pt x="779" y="435"/>
                  <a:pt x="766" y="448"/>
                  <a:pt x="750" y="448"/>
                </a:cubicBezTo>
                <a:cubicBezTo>
                  <a:pt x="734" y="448"/>
                  <a:pt x="721" y="435"/>
                  <a:pt x="721" y="419"/>
                </a:cubicBezTo>
                <a:cubicBezTo>
                  <a:pt x="721" y="403"/>
                  <a:pt x="734" y="390"/>
                  <a:pt x="750" y="390"/>
                </a:cubicBezTo>
                <a:close/>
                <a:moveTo>
                  <a:pt x="618" y="390"/>
                </a:moveTo>
                <a:cubicBezTo>
                  <a:pt x="634" y="390"/>
                  <a:pt x="647" y="403"/>
                  <a:pt x="647" y="419"/>
                </a:cubicBezTo>
                <a:cubicBezTo>
                  <a:pt x="647" y="435"/>
                  <a:pt x="634" y="448"/>
                  <a:pt x="618" y="448"/>
                </a:cubicBezTo>
                <a:cubicBezTo>
                  <a:pt x="602" y="448"/>
                  <a:pt x="589" y="435"/>
                  <a:pt x="589" y="419"/>
                </a:cubicBezTo>
                <a:cubicBezTo>
                  <a:pt x="589" y="403"/>
                  <a:pt x="602" y="390"/>
                  <a:pt x="618" y="390"/>
                </a:cubicBezTo>
                <a:close/>
                <a:moveTo>
                  <a:pt x="486" y="390"/>
                </a:moveTo>
                <a:cubicBezTo>
                  <a:pt x="502" y="390"/>
                  <a:pt x="515" y="403"/>
                  <a:pt x="515" y="419"/>
                </a:cubicBezTo>
                <a:cubicBezTo>
                  <a:pt x="515" y="435"/>
                  <a:pt x="502" y="448"/>
                  <a:pt x="486" y="448"/>
                </a:cubicBezTo>
                <a:cubicBezTo>
                  <a:pt x="470" y="448"/>
                  <a:pt x="457" y="435"/>
                  <a:pt x="457" y="419"/>
                </a:cubicBezTo>
                <a:cubicBezTo>
                  <a:pt x="457" y="403"/>
                  <a:pt x="470" y="390"/>
                  <a:pt x="486" y="390"/>
                </a:cubicBezTo>
                <a:close/>
                <a:moveTo>
                  <a:pt x="354" y="390"/>
                </a:moveTo>
                <a:cubicBezTo>
                  <a:pt x="370" y="390"/>
                  <a:pt x="383" y="403"/>
                  <a:pt x="383" y="419"/>
                </a:cubicBezTo>
                <a:cubicBezTo>
                  <a:pt x="383" y="435"/>
                  <a:pt x="370" y="448"/>
                  <a:pt x="354" y="448"/>
                </a:cubicBezTo>
                <a:cubicBezTo>
                  <a:pt x="338" y="448"/>
                  <a:pt x="325" y="435"/>
                  <a:pt x="325" y="419"/>
                </a:cubicBezTo>
                <a:cubicBezTo>
                  <a:pt x="325" y="403"/>
                  <a:pt x="338" y="390"/>
                  <a:pt x="354" y="390"/>
                </a:cubicBezTo>
                <a:close/>
                <a:moveTo>
                  <a:pt x="222" y="390"/>
                </a:moveTo>
                <a:cubicBezTo>
                  <a:pt x="238" y="390"/>
                  <a:pt x="251" y="403"/>
                  <a:pt x="251" y="419"/>
                </a:cubicBezTo>
                <a:cubicBezTo>
                  <a:pt x="251" y="435"/>
                  <a:pt x="238" y="448"/>
                  <a:pt x="222" y="448"/>
                </a:cubicBezTo>
                <a:cubicBezTo>
                  <a:pt x="206" y="448"/>
                  <a:pt x="193" y="435"/>
                  <a:pt x="193" y="419"/>
                </a:cubicBezTo>
                <a:cubicBezTo>
                  <a:pt x="193" y="403"/>
                  <a:pt x="206" y="390"/>
                  <a:pt x="222" y="390"/>
                </a:cubicBezTo>
                <a:close/>
                <a:moveTo>
                  <a:pt x="222" y="573"/>
                </a:moveTo>
                <a:cubicBezTo>
                  <a:pt x="206" y="573"/>
                  <a:pt x="193" y="560"/>
                  <a:pt x="193" y="544"/>
                </a:cubicBezTo>
                <a:cubicBezTo>
                  <a:pt x="193" y="528"/>
                  <a:pt x="206" y="515"/>
                  <a:pt x="222" y="515"/>
                </a:cubicBezTo>
                <a:cubicBezTo>
                  <a:pt x="238" y="515"/>
                  <a:pt x="251" y="528"/>
                  <a:pt x="251" y="544"/>
                </a:cubicBezTo>
                <a:cubicBezTo>
                  <a:pt x="251" y="560"/>
                  <a:pt x="238" y="573"/>
                  <a:pt x="222" y="573"/>
                </a:cubicBezTo>
                <a:close/>
                <a:moveTo>
                  <a:pt x="354" y="573"/>
                </a:moveTo>
                <a:cubicBezTo>
                  <a:pt x="338" y="573"/>
                  <a:pt x="325" y="560"/>
                  <a:pt x="325" y="544"/>
                </a:cubicBezTo>
                <a:cubicBezTo>
                  <a:pt x="325" y="528"/>
                  <a:pt x="338" y="515"/>
                  <a:pt x="354" y="515"/>
                </a:cubicBezTo>
                <a:cubicBezTo>
                  <a:pt x="370" y="515"/>
                  <a:pt x="383" y="528"/>
                  <a:pt x="383" y="544"/>
                </a:cubicBezTo>
                <a:cubicBezTo>
                  <a:pt x="383" y="560"/>
                  <a:pt x="370" y="573"/>
                  <a:pt x="354" y="573"/>
                </a:cubicBezTo>
                <a:close/>
                <a:moveTo>
                  <a:pt x="486" y="573"/>
                </a:moveTo>
                <a:cubicBezTo>
                  <a:pt x="470" y="573"/>
                  <a:pt x="457" y="560"/>
                  <a:pt x="457" y="544"/>
                </a:cubicBezTo>
                <a:cubicBezTo>
                  <a:pt x="457" y="528"/>
                  <a:pt x="470" y="515"/>
                  <a:pt x="486" y="515"/>
                </a:cubicBezTo>
                <a:cubicBezTo>
                  <a:pt x="502" y="515"/>
                  <a:pt x="515" y="528"/>
                  <a:pt x="515" y="544"/>
                </a:cubicBezTo>
                <a:cubicBezTo>
                  <a:pt x="515" y="560"/>
                  <a:pt x="502" y="573"/>
                  <a:pt x="486" y="573"/>
                </a:cubicBezTo>
                <a:close/>
                <a:moveTo>
                  <a:pt x="159" y="493"/>
                </a:moveTo>
                <a:cubicBezTo>
                  <a:pt x="154" y="493"/>
                  <a:pt x="150" y="490"/>
                  <a:pt x="150" y="485"/>
                </a:cubicBezTo>
                <a:cubicBezTo>
                  <a:pt x="150" y="480"/>
                  <a:pt x="154" y="476"/>
                  <a:pt x="159" y="476"/>
                </a:cubicBezTo>
                <a:cubicBezTo>
                  <a:pt x="814" y="476"/>
                  <a:pt x="814" y="476"/>
                  <a:pt x="814" y="476"/>
                </a:cubicBezTo>
                <a:cubicBezTo>
                  <a:pt x="818" y="476"/>
                  <a:pt x="822" y="480"/>
                  <a:pt x="822" y="485"/>
                </a:cubicBezTo>
                <a:cubicBezTo>
                  <a:pt x="822" y="490"/>
                  <a:pt x="818" y="493"/>
                  <a:pt x="814" y="493"/>
                </a:cubicBezTo>
                <a:lnTo>
                  <a:pt x="159" y="493"/>
                </a:lnTo>
                <a:close/>
                <a:moveTo>
                  <a:pt x="618" y="573"/>
                </a:moveTo>
                <a:cubicBezTo>
                  <a:pt x="602" y="573"/>
                  <a:pt x="589" y="560"/>
                  <a:pt x="589" y="544"/>
                </a:cubicBezTo>
                <a:cubicBezTo>
                  <a:pt x="589" y="528"/>
                  <a:pt x="602" y="515"/>
                  <a:pt x="618" y="515"/>
                </a:cubicBezTo>
                <a:cubicBezTo>
                  <a:pt x="634" y="515"/>
                  <a:pt x="647" y="528"/>
                  <a:pt x="647" y="544"/>
                </a:cubicBezTo>
                <a:cubicBezTo>
                  <a:pt x="647" y="560"/>
                  <a:pt x="634" y="573"/>
                  <a:pt x="618" y="573"/>
                </a:cubicBezTo>
                <a:close/>
                <a:moveTo>
                  <a:pt x="750" y="573"/>
                </a:moveTo>
                <a:cubicBezTo>
                  <a:pt x="734" y="573"/>
                  <a:pt x="721" y="560"/>
                  <a:pt x="721" y="544"/>
                </a:cubicBezTo>
                <a:cubicBezTo>
                  <a:pt x="721" y="528"/>
                  <a:pt x="734" y="515"/>
                  <a:pt x="750" y="515"/>
                </a:cubicBezTo>
                <a:cubicBezTo>
                  <a:pt x="766" y="515"/>
                  <a:pt x="779" y="528"/>
                  <a:pt x="779" y="544"/>
                </a:cubicBezTo>
                <a:cubicBezTo>
                  <a:pt x="779" y="560"/>
                  <a:pt x="766" y="573"/>
                  <a:pt x="750" y="573"/>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solidFill>
                <a:srgbClr val="FF0000"/>
              </a:solidFill>
              <a:latin typeface="CiscoSans ExtraLight" panose="020B0303020201020303" pitchFamily="34" charset="0"/>
            </a:endParaRPr>
          </a:p>
        </p:txBody>
      </p:sp>
      <p:sp>
        <p:nvSpPr>
          <p:cNvPr id="635" name="malware 2"/>
          <p:cNvSpPr>
            <a:spLocks noChangeAspect="1" noEditPoints="1"/>
          </p:cNvSpPr>
          <p:nvPr/>
        </p:nvSpPr>
        <p:spPr bwMode="auto">
          <a:xfrm>
            <a:off x="154489" y="1154473"/>
            <a:ext cx="598955" cy="598381"/>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BE1E2D"/>
          </a:solidFill>
          <a:ln>
            <a:noFill/>
          </a:ln>
        </p:spPr>
        <p:txBody>
          <a:bodyPr vert="horz" wrap="square" lIns="91416" tIns="45708" rIns="91416" bIns="45708" numCol="1" anchor="t" anchorCtr="0" compatLnSpc="1">
            <a:prstTxWarp prst="textNoShape">
              <a:avLst/>
            </a:prstTxWarp>
          </a:bodyPr>
          <a:lstStyle/>
          <a:p>
            <a:pPr defTabSz="914400" fontAlgn="auto">
              <a:spcBef>
                <a:spcPts val="0"/>
              </a:spcBef>
              <a:spcAft>
                <a:spcPts val="0"/>
              </a:spcAft>
            </a:pPr>
            <a:endParaRPr lang="en-US" sz="1300" dirty="0">
              <a:solidFill>
                <a:srgbClr val="FF0000"/>
              </a:solidFill>
              <a:latin typeface="CiscoSans ExtraLight" panose="020B0303020201020303" pitchFamily="34" charset="0"/>
              <a:ea typeface="+mn-ea"/>
              <a:cs typeface="+mn-cs"/>
            </a:endParaRPr>
          </a:p>
        </p:txBody>
      </p:sp>
      <p:sp>
        <p:nvSpPr>
          <p:cNvPr id="636" name="Freeform 22"/>
          <p:cNvSpPr>
            <a:spLocks noChangeAspect="1" noEditPoints="1"/>
          </p:cNvSpPr>
          <p:nvPr/>
        </p:nvSpPr>
        <p:spPr bwMode="auto">
          <a:xfrm>
            <a:off x="887801" y="1149213"/>
            <a:ext cx="515079" cy="612636"/>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BE1E2D"/>
          </a:solidFill>
          <a:ln w="9525">
            <a:noFill/>
            <a:round/>
            <a:headEnd/>
            <a:tailEnd/>
          </a:ln>
        </p:spPr>
        <p:txBody>
          <a:bodyPr vert="horz" wrap="square" lIns="68589" tIns="34295" rIns="68589" bIns="34295" numCol="1" anchor="t" anchorCtr="0" compatLnSpc="1">
            <a:prstTxWarp prst="textNoShape">
              <a:avLst/>
            </a:prstTxWarp>
          </a:bodyPr>
          <a:lstStyle/>
          <a:p>
            <a:endParaRPr lang="en-US" dirty="0">
              <a:latin typeface="CiscoSans ExtraLight" panose="020B0303020201020303" pitchFamily="34" charset="0"/>
            </a:endParaRPr>
          </a:p>
        </p:txBody>
      </p:sp>
      <p:sp>
        <p:nvSpPr>
          <p:cNvPr id="637" name="Freeform 7"/>
          <p:cNvSpPr>
            <a:spLocks noChangeAspect="1" noEditPoints="1"/>
          </p:cNvSpPr>
          <p:nvPr/>
        </p:nvSpPr>
        <p:spPr bwMode="auto">
          <a:xfrm>
            <a:off x="853566" y="2515843"/>
            <a:ext cx="585752" cy="612636"/>
          </a:xfrm>
          <a:custGeom>
            <a:avLst/>
            <a:gdLst/>
            <a:ahLst/>
            <a:cxnLst>
              <a:cxn ang="0">
                <a:pos x="56" y="118"/>
              </a:cxn>
              <a:cxn ang="0">
                <a:pos x="10" y="109"/>
              </a:cxn>
              <a:cxn ang="0">
                <a:pos x="51" y="137"/>
              </a:cxn>
              <a:cxn ang="0">
                <a:pos x="10" y="167"/>
              </a:cxn>
              <a:cxn ang="0">
                <a:pos x="10" y="187"/>
              </a:cxn>
              <a:cxn ang="0">
                <a:pos x="51" y="217"/>
              </a:cxn>
              <a:cxn ang="0">
                <a:pos x="10" y="246"/>
              </a:cxn>
              <a:cxn ang="0">
                <a:pos x="23" y="251"/>
              </a:cxn>
              <a:cxn ang="0">
                <a:pos x="133" y="299"/>
              </a:cxn>
              <a:cxn ang="0">
                <a:pos x="71" y="99"/>
              </a:cxn>
              <a:cxn ang="0">
                <a:pos x="205" y="86"/>
              </a:cxn>
              <a:cxn ang="0">
                <a:pos x="212" y="33"/>
              </a:cxn>
              <a:cxn ang="0">
                <a:pos x="232" y="17"/>
              </a:cxn>
              <a:cxn ang="0">
                <a:pos x="198" y="17"/>
              </a:cxn>
              <a:cxn ang="0">
                <a:pos x="172" y="55"/>
              </a:cxn>
              <a:cxn ang="0">
                <a:pos x="104" y="56"/>
              </a:cxn>
              <a:cxn ang="0">
                <a:pos x="78" y="17"/>
              </a:cxn>
              <a:cxn ang="0">
                <a:pos x="44" y="17"/>
              </a:cxn>
              <a:cxn ang="0">
                <a:pos x="64" y="33"/>
              </a:cxn>
              <a:cxn ang="0">
                <a:pos x="73" y="86"/>
              </a:cxn>
              <a:cxn ang="0">
                <a:pos x="139" y="103"/>
              </a:cxn>
              <a:cxn ang="0">
                <a:pos x="205" y="86"/>
              </a:cxn>
              <a:cxn ang="0">
                <a:pos x="277" y="177"/>
              </a:cxn>
              <a:cxn ang="0">
                <a:pos x="231" y="167"/>
              </a:cxn>
              <a:cxn ang="0">
                <a:pos x="261" y="122"/>
              </a:cxn>
              <a:cxn ang="0">
                <a:pos x="253" y="104"/>
              </a:cxn>
              <a:cxn ang="0">
                <a:pos x="212" y="96"/>
              </a:cxn>
              <a:cxn ang="0">
                <a:pos x="145" y="114"/>
              </a:cxn>
              <a:cxn ang="0">
                <a:pos x="220" y="237"/>
              </a:cxn>
              <a:cxn ang="0">
                <a:pos x="257" y="252"/>
              </a:cxn>
              <a:cxn ang="0">
                <a:pos x="261" y="232"/>
              </a:cxn>
              <a:cxn ang="0">
                <a:pos x="231" y="187"/>
              </a:cxn>
            </a:cxnLst>
            <a:rect l="0" t="0" r="r" b="b"/>
            <a:pathLst>
              <a:path w="277" h="299">
                <a:moveTo>
                  <a:pt x="66" y="96"/>
                </a:moveTo>
                <a:cubicBezTo>
                  <a:pt x="62" y="103"/>
                  <a:pt x="59" y="110"/>
                  <a:pt x="56" y="118"/>
                </a:cubicBezTo>
                <a:cubicBezTo>
                  <a:pt x="23" y="104"/>
                  <a:pt x="23" y="104"/>
                  <a:pt x="23" y="104"/>
                </a:cubicBezTo>
                <a:cubicBezTo>
                  <a:pt x="18" y="102"/>
                  <a:pt x="12" y="104"/>
                  <a:pt x="10" y="109"/>
                </a:cubicBezTo>
                <a:cubicBezTo>
                  <a:pt x="8" y="114"/>
                  <a:pt x="11" y="120"/>
                  <a:pt x="16" y="122"/>
                </a:cubicBezTo>
                <a:cubicBezTo>
                  <a:pt x="51" y="137"/>
                  <a:pt x="51" y="137"/>
                  <a:pt x="51" y="137"/>
                </a:cubicBezTo>
                <a:cubicBezTo>
                  <a:pt x="49" y="147"/>
                  <a:pt x="47" y="157"/>
                  <a:pt x="47" y="167"/>
                </a:cubicBezTo>
                <a:cubicBezTo>
                  <a:pt x="10" y="167"/>
                  <a:pt x="10" y="167"/>
                  <a:pt x="10" y="167"/>
                </a:cubicBezTo>
                <a:cubicBezTo>
                  <a:pt x="4" y="167"/>
                  <a:pt x="0" y="171"/>
                  <a:pt x="0" y="177"/>
                </a:cubicBezTo>
                <a:cubicBezTo>
                  <a:pt x="0" y="182"/>
                  <a:pt x="4" y="187"/>
                  <a:pt x="10" y="187"/>
                </a:cubicBezTo>
                <a:cubicBezTo>
                  <a:pt x="47" y="187"/>
                  <a:pt x="47" y="187"/>
                  <a:pt x="47" y="187"/>
                </a:cubicBezTo>
                <a:cubicBezTo>
                  <a:pt x="47" y="198"/>
                  <a:pt x="49" y="208"/>
                  <a:pt x="51" y="217"/>
                </a:cubicBezTo>
                <a:cubicBezTo>
                  <a:pt x="16" y="232"/>
                  <a:pt x="16" y="232"/>
                  <a:pt x="16" y="232"/>
                </a:cubicBezTo>
                <a:cubicBezTo>
                  <a:pt x="10" y="235"/>
                  <a:pt x="8" y="241"/>
                  <a:pt x="10" y="246"/>
                </a:cubicBezTo>
                <a:cubicBezTo>
                  <a:pt x="12" y="249"/>
                  <a:pt x="16" y="252"/>
                  <a:pt x="20" y="252"/>
                </a:cubicBezTo>
                <a:cubicBezTo>
                  <a:pt x="21" y="252"/>
                  <a:pt x="22" y="251"/>
                  <a:pt x="23" y="251"/>
                </a:cubicBezTo>
                <a:cubicBezTo>
                  <a:pt x="58" y="236"/>
                  <a:pt x="58" y="236"/>
                  <a:pt x="58" y="236"/>
                </a:cubicBezTo>
                <a:cubicBezTo>
                  <a:pt x="72" y="268"/>
                  <a:pt x="99" y="287"/>
                  <a:pt x="133" y="299"/>
                </a:cubicBezTo>
                <a:cubicBezTo>
                  <a:pt x="133" y="114"/>
                  <a:pt x="133" y="114"/>
                  <a:pt x="133" y="114"/>
                </a:cubicBezTo>
                <a:cubicBezTo>
                  <a:pt x="109" y="114"/>
                  <a:pt x="88" y="108"/>
                  <a:pt x="71" y="99"/>
                </a:cubicBezTo>
                <a:cubicBezTo>
                  <a:pt x="70" y="98"/>
                  <a:pt x="68" y="97"/>
                  <a:pt x="66" y="96"/>
                </a:cubicBezTo>
                <a:close/>
                <a:moveTo>
                  <a:pt x="205" y="86"/>
                </a:moveTo>
                <a:cubicBezTo>
                  <a:pt x="200" y="77"/>
                  <a:pt x="193" y="70"/>
                  <a:pt x="185" y="64"/>
                </a:cubicBezTo>
                <a:cubicBezTo>
                  <a:pt x="212" y="33"/>
                  <a:pt x="212" y="33"/>
                  <a:pt x="212" y="33"/>
                </a:cubicBezTo>
                <a:cubicBezTo>
                  <a:pt x="213" y="34"/>
                  <a:pt x="214" y="34"/>
                  <a:pt x="215" y="34"/>
                </a:cubicBezTo>
                <a:cubicBezTo>
                  <a:pt x="224" y="34"/>
                  <a:pt x="232" y="26"/>
                  <a:pt x="232" y="17"/>
                </a:cubicBezTo>
                <a:cubicBezTo>
                  <a:pt x="232" y="7"/>
                  <a:pt x="224" y="0"/>
                  <a:pt x="215" y="0"/>
                </a:cubicBezTo>
                <a:cubicBezTo>
                  <a:pt x="205" y="0"/>
                  <a:pt x="198" y="7"/>
                  <a:pt x="198" y="17"/>
                </a:cubicBezTo>
                <a:cubicBezTo>
                  <a:pt x="198" y="19"/>
                  <a:pt x="198" y="22"/>
                  <a:pt x="199" y="24"/>
                </a:cubicBezTo>
                <a:cubicBezTo>
                  <a:pt x="172" y="55"/>
                  <a:pt x="172" y="55"/>
                  <a:pt x="172" y="55"/>
                </a:cubicBezTo>
                <a:cubicBezTo>
                  <a:pt x="162" y="50"/>
                  <a:pt x="151" y="47"/>
                  <a:pt x="139" y="47"/>
                </a:cubicBezTo>
                <a:cubicBezTo>
                  <a:pt x="127" y="47"/>
                  <a:pt x="115" y="50"/>
                  <a:pt x="104" y="56"/>
                </a:cubicBezTo>
                <a:cubicBezTo>
                  <a:pt x="76" y="24"/>
                  <a:pt x="76" y="24"/>
                  <a:pt x="76" y="24"/>
                </a:cubicBezTo>
                <a:cubicBezTo>
                  <a:pt x="77" y="22"/>
                  <a:pt x="78" y="19"/>
                  <a:pt x="78" y="17"/>
                </a:cubicBezTo>
                <a:cubicBezTo>
                  <a:pt x="78" y="7"/>
                  <a:pt x="70" y="0"/>
                  <a:pt x="61" y="0"/>
                </a:cubicBezTo>
                <a:cubicBezTo>
                  <a:pt x="51" y="0"/>
                  <a:pt x="44" y="7"/>
                  <a:pt x="44" y="17"/>
                </a:cubicBezTo>
                <a:cubicBezTo>
                  <a:pt x="44" y="26"/>
                  <a:pt x="51" y="34"/>
                  <a:pt x="61" y="34"/>
                </a:cubicBezTo>
                <a:cubicBezTo>
                  <a:pt x="62" y="34"/>
                  <a:pt x="63" y="34"/>
                  <a:pt x="64" y="33"/>
                </a:cubicBezTo>
                <a:cubicBezTo>
                  <a:pt x="91" y="65"/>
                  <a:pt x="91" y="65"/>
                  <a:pt x="91" y="65"/>
                </a:cubicBezTo>
                <a:cubicBezTo>
                  <a:pt x="84" y="71"/>
                  <a:pt x="78" y="78"/>
                  <a:pt x="73" y="86"/>
                </a:cubicBezTo>
                <a:cubicBezTo>
                  <a:pt x="74" y="87"/>
                  <a:pt x="75" y="88"/>
                  <a:pt x="77" y="89"/>
                </a:cubicBezTo>
                <a:cubicBezTo>
                  <a:pt x="93" y="97"/>
                  <a:pt x="115" y="103"/>
                  <a:pt x="139" y="103"/>
                </a:cubicBezTo>
                <a:cubicBezTo>
                  <a:pt x="163" y="103"/>
                  <a:pt x="185" y="97"/>
                  <a:pt x="201" y="89"/>
                </a:cubicBezTo>
                <a:cubicBezTo>
                  <a:pt x="203" y="88"/>
                  <a:pt x="204" y="87"/>
                  <a:pt x="205" y="86"/>
                </a:cubicBezTo>
                <a:close/>
                <a:moveTo>
                  <a:pt x="266" y="187"/>
                </a:moveTo>
                <a:cubicBezTo>
                  <a:pt x="272" y="187"/>
                  <a:pt x="276" y="182"/>
                  <a:pt x="277" y="177"/>
                </a:cubicBezTo>
                <a:cubicBezTo>
                  <a:pt x="277" y="171"/>
                  <a:pt x="272" y="167"/>
                  <a:pt x="267" y="167"/>
                </a:cubicBezTo>
                <a:cubicBezTo>
                  <a:pt x="231" y="167"/>
                  <a:pt x="231" y="167"/>
                  <a:pt x="231" y="167"/>
                </a:cubicBezTo>
                <a:cubicBezTo>
                  <a:pt x="231" y="156"/>
                  <a:pt x="229" y="146"/>
                  <a:pt x="227" y="137"/>
                </a:cubicBezTo>
                <a:cubicBezTo>
                  <a:pt x="261" y="122"/>
                  <a:pt x="261" y="122"/>
                  <a:pt x="261" y="122"/>
                </a:cubicBezTo>
                <a:cubicBezTo>
                  <a:pt x="266" y="120"/>
                  <a:pt x="268" y="114"/>
                  <a:pt x="266" y="109"/>
                </a:cubicBezTo>
                <a:cubicBezTo>
                  <a:pt x="264" y="104"/>
                  <a:pt x="258" y="102"/>
                  <a:pt x="253" y="104"/>
                </a:cubicBezTo>
                <a:cubicBezTo>
                  <a:pt x="221" y="117"/>
                  <a:pt x="221" y="117"/>
                  <a:pt x="221" y="117"/>
                </a:cubicBezTo>
                <a:cubicBezTo>
                  <a:pt x="219" y="110"/>
                  <a:pt x="216" y="103"/>
                  <a:pt x="212" y="96"/>
                </a:cubicBezTo>
                <a:cubicBezTo>
                  <a:pt x="210" y="97"/>
                  <a:pt x="208" y="98"/>
                  <a:pt x="207" y="99"/>
                </a:cubicBezTo>
                <a:cubicBezTo>
                  <a:pt x="190" y="108"/>
                  <a:pt x="169" y="114"/>
                  <a:pt x="145" y="114"/>
                </a:cubicBezTo>
                <a:cubicBezTo>
                  <a:pt x="145" y="299"/>
                  <a:pt x="145" y="299"/>
                  <a:pt x="145" y="299"/>
                </a:cubicBezTo>
                <a:cubicBezTo>
                  <a:pt x="178" y="288"/>
                  <a:pt x="205" y="268"/>
                  <a:pt x="220" y="237"/>
                </a:cubicBezTo>
                <a:cubicBezTo>
                  <a:pt x="253" y="251"/>
                  <a:pt x="253" y="251"/>
                  <a:pt x="253" y="251"/>
                </a:cubicBezTo>
                <a:cubicBezTo>
                  <a:pt x="254" y="251"/>
                  <a:pt x="256" y="252"/>
                  <a:pt x="257" y="252"/>
                </a:cubicBezTo>
                <a:cubicBezTo>
                  <a:pt x="261" y="252"/>
                  <a:pt x="265" y="249"/>
                  <a:pt x="266" y="246"/>
                </a:cubicBezTo>
                <a:cubicBezTo>
                  <a:pt x="268" y="241"/>
                  <a:pt x="266" y="235"/>
                  <a:pt x="261" y="232"/>
                </a:cubicBezTo>
                <a:cubicBezTo>
                  <a:pt x="226" y="218"/>
                  <a:pt x="226" y="218"/>
                  <a:pt x="226" y="218"/>
                </a:cubicBezTo>
                <a:cubicBezTo>
                  <a:pt x="229" y="208"/>
                  <a:pt x="231" y="198"/>
                  <a:pt x="231" y="187"/>
                </a:cubicBezTo>
                <a:lnTo>
                  <a:pt x="266" y="187"/>
                </a:ln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solidFill>
                <a:srgbClr val="FF0000"/>
              </a:solidFill>
              <a:latin typeface="CiscoSans ExtraLight" panose="020B0303020201020303" pitchFamily="34" charset="0"/>
            </a:endParaRPr>
          </a:p>
        </p:txBody>
      </p:sp>
      <p:sp>
        <p:nvSpPr>
          <p:cNvPr id="639" name="Freeform 20"/>
          <p:cNvSpPr>
            <a:spLocks noChangeAspect="1"/>
          </p:cNvSpPr>
          <p:nvPr/>
        </p:nvSpPr>
        <p:spPr bwMode="auto">
          <a:xfrm>
            <a:off x="802202" y="1836219"/>
            <a:ext cx="691782" cy="612636"/>
          </a:xfrm>
          <a:custGeom>
            <a:avLst/>
            <a:gdLst/>
            <a:ahLst/>
            <a:cxnLst>
              <a:cxn ang="0">
                <a:pos x="92" y="144"/>
              </a:cxn>
              <a:cxn ang="0">
                <a:pos x="135" y="169"/>
              </a:cxn>
              <a:cxn ang="0">
                <a:pos x="167" y="158"/>
              </a:cxn>
              <a:cxn ang="0">
                <a:pos x="143" y="165"/>
              </a:cxn>
              <a:cxn ang="0">
                <a:pos x="103" y="126"/>
              </a:cxn>
              <a:cxn ang="0">
                <a:pos x="143" y="86"/>
              </a:cxn>
              <a:cxn ang="0">
                <a:pos x="183" y="126"/>
              </a:cxn>
              <a:cxn ang="0">
                <a:pos x="182" y="135"/>
              </a:cxn>
              <a:cxn ang="0">
                <a:pos x="184" y="120"/>
              </a:cxn>
              <a:cxn ang="0">
                <a:pos x="135" y="71"/>
              </a:cxn>
              <a:cxn ang="0">
                <a:pos x="135" y="71"/>
              </a:cxn>
              <a:cxn ang="0">
                <a:pos x="119" y="6"/>
              </a:cxn>
              <a:cxn ang="0">
                <a:pos x="105" y="0"/>
              </a:cxn>
              <a:cxn ang="0">
                <a:pos x="114" y="4"/>
              </a:cxn>
              <a:cxn ang="0">
                <a:pos x="125" y="59"/>
              </a:cxn>
              <a:cxn ang="0">
                <a:pos x="70" y="71"/>
              </a:cxn>
              <a:cxn ang="0">
                <a:pos x="58" y="15"/>
              </a:cxn>
              <a:cxn ang="0">
                <a:pos x="78" y="0"/>
              </a:cxn>
              <a:cxn ang="0">
                <a:pos x="51" y="20"/>
              </a:cxn>
              <a:cxn ang="0">
                <a:pos x="49" y="71"/>
              </a:cxn>
              <a:cxn ang="0">
                <a:pos x="0" y="120"/>
              </a:cxn>
              <a:cxn ang="0">
                <a:pos x="2" y="135"/>
              </a:cxn>
              <a:cxn ang="0">
                <a:pos x="1" y="126"/>
              </a:cxn>
              <a:cxn ang="0">
                <a:pos x="41" y="86"/>
              </a:cxn>
              <a:cxn ang="0">
                <a:pos x="81" y="126"/>
              </a:cxn>
              <a:cxn ang="0">
                <a:pos x="41" y="165"/>
              </a:cxn>
              <a:cxn ang="0">
                <a:pos x="17" y="158"/>
              </a:cxn>
              <a:cxn ang="0">
                <a:pos x="49" y="169"/>
              </a:cxn>
              <a:cxn ang="0">
                <a:pos x="92" y="144"/>
              </a:cxn>
            </a:cxnLst>
            <a:rect l="0" t="0" r="r" b="b"/>
            <a:pathLst>
              <a:path w="184" h="169">
                <a:moveTo>
                  <a:pt x="92" y="144"/>
                </a:moveTo>
                <a:cubicBezTo>
                  <a:pt x="100" y="159"/>
                  <a:pt x="117" y="169"/>
                  <a:pt x="135" y="169"/>
                </a:cubicBezTo>
                <a:cubicBezTo>
                  <a:pt x="147" y="169"/>
                  <a:pt x="158" y="165"/>
                  <a:pt x="167" y="158"/>
                </a:cubicBezTo>
                <a:cubicBezTo>
                  <a:pt x="160" y="163"/>
                  <a:pt x="152" y="165"/>
                  <a:pt x="143" y="165"/>
                </a:cubicBezTo>
                <a:cubicBezTo>
                  <a:pt x="121" y="165"/>
                  <a:pt x="103" y="148"/>
                  <a:pt x="103" y="126"/>
                </a:cubicBezTo>
                <a:cubicBezTo>
                  <a:pt x="103" y="103"/>
                  <a:pt x="121" y="86"/>
                  <a:pt x="143" y="86"/>
                </a:cubicBezTo>
                <a:cubicBezTo>
                  <a:pt x="165" y="86"/>
                  <a:pt x="183" y="103"/>
                  <a:pt x="183" y="126"/>
                </a:cubicBezTo>
                <a:cubicBezTo>
                  <a:pt x="183" y="129"/>
                  <a:pt x="183" y="132"/>
                  <a:pt x="182" y="135"/>
                </a:cubicBezTo>
                <a:cubicBezTo>
                  <a:pt x="184" y="130"/>
                  <a:pt x="184" y="125"/>
                  <a:pt x="184" y="120"/>
                </a:cubicBezTo>
                <a:cubicBezTo>
                  <a:pt x="184" y="93"/>
                  <a:pt x="162" y="71"/>
                  <a:pt x="135" y="71"/>
                </a:cubicBezTo>
                <a:cubicBezTo>
                  <a:pt x="135" y="71"/>
                  <a:pt x="135" y="71"/>
                  <a:pt x="135" y="71"/>
                </a:cubicBezTo>
                <a:cubicBezTo>
                  <a:pt x="147" y="49"/>
                  <a:pt x="141" y="20"/>
                  <a:pt x="119" y="6"/>
                </a:cubicBezTo>
                <a:cubicBezTo>
                  <a:pt x="114" y="3"/>
                  <a:pt x="110" y="1"/>
                  <a:pt x="105" y="0"/>
                </a:cubicBezTo>
                <a:cubicBezTo>
                  <a:pt x="108" y="1"/>
                  <a:pt x="111" y="2"/>
                  <a:pt x="114" y="4"/>
                </a:cubicBezTo>
                <a:cubicBezTo>
                  <a:pt x="132" y="16"/>
                  <a:pt x="137" y="41"/>
                  <a:pt x="125" y="59"/>
                </a:cubicBezTo>
                <a:cubicBezTo>
                  <a:pt x="113" y="78"/>
                  <a:pt x="88" y="83"/>
                  <a:pt x="70" y="71"/>
                </a:cubicBezTo>
                <a:cubicBezTo>
                  <a:pt x="52" y="59"/>
                  <a:pt x="46" y="34"/>
                  <a:pt x="58" y="15"/>
                </a:cubicBezTo>
                <a:cubicBezTo>
                  <a:pt x="63" y="8"/>
                  <a:pt x="70" y="3"/>
                  <a:pt x="78" y="0"/>
                </a:cubicBezTo>
                <a:cubicBezTo>
                  <a:pt x="67" y="3"/>
                  <a:pt x="57" y="10"/>
                  <a:pt x="51" y="20"/>
                </a:cubicBezTo>
                <a:cubicBezTo>
                  <a:pt x="40" y="36"/>
                  <a:pt x="40" y="55"/>
                  <a:pt x="49" y="71"/>
                </a:cubicBezTo>
                <a:cubicBezTo>
                  <a:pt x="22" y="71"/>
                  <a:pt x="0" y="93"/>
                  <a:pt x="0" y="120"/>
                </a:cubicBezTo>
                <a:cubicBezTo>
                  <a:pt x="0" y="125"/>
                  <a:pt x="0" y="130"/>
                  <a:pt x="2" y="135"/>
                </a:cubicBezTo>
                <a:cubicBezTo>
                  <a:pt x="1" y="132"/>
                  <a:pt x="1" y="129"/>
                  <a:pt x="1" y="126"/>
                </a:cubicBezTo>
                <a:cubicBezTo>
                  <a:pt x="1" y="103"/>
                  <a:pt x="19" y="86"/>
                  <a:pt x="41" y="86"/>
                </a:cubicBezTo>
                <a:cubicBezTo>
                  <a:pt x="63" y="86"/>
                  <a:pt x="81" y="103"/>
                  <a:pt x="81" y="126"/>
                </a:cubicBezTo>
                <a:cubicBezTo>
                  <a:pt x="81" y="148"/>
                  <a:pt x="63" y="165"/>
                  <a:pt x="41" y="165"/>
                </a:cubicBezTo>
                <a:cubicBezTo>
                  <a:pt x="32" y="165"/>
                  <a:pt x="24" y="163"/>
                  <a:pt x="17" y="158"/>
                </a:cubicBezTo>
                <a:cubicBezTo>
                  <a:pt x="26" y="165"/>
                  <a:pt x="37" y="169"/>
                  <a:pt x="49" y="169"/>
                </a:cubicBezTo>
                <a:cubicBezTo>
                  <a:pt x="67" y="169"/>
                  <a:pt x="84" y="159"/>
                  <a:pt x="92" y="144"/>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latin typeface="CiscoSans ExtraLight" panose="020B0303020201020303" pitchFamily="34" charset="0"/>
            </a:endParaRPr>
          </a:p>
        </p:txBody>
      </p:sp>
      <p:sp>
        <p:nvSpPr>
          <p:cNvPr id="643" name="Freeform 8"/>
          <p:cNvSpPr>
            <a:spLocks noChangeAspect="1" noEditPoints="1"/>
          </p:cNvSpPr>
          <p:nvPr/>
        </p:nvSpPr>
        <p:spPr bwMode="auto">
          <a:xfrm>
            <a:off x="1475808" y="1158421"/>
            <a:ext cx="645546" cy="612636"/>
          </a:xfrm>
          <a:custGeom>
            <a:avLst/>
            <a:gdLst/>
            <a:ahLst/>
            <a:cxnLst>
              <a:cxn ang="0">
                <a:pos x="862" y="537"/>
              </a:cxn>
              <a:cxn ang="0">
                <a:pos x="865" y="436"/>
              </a:cxn>
              <a:cxn ang="0">
                <a:pos x="880" y="166"/>
              </a:cxn>
              <a:cxn ang="0">
                <a:pos x="607" y="116"/>
              </a:cxn>
              <a:cxn ang="0">
                <a:pos x="513" y="98"/>
              </a:cxn>
              <a:cxn ang="0">
                <a:pos x="493" y="98"/>
              </a:cxn>
              <a:cxn ang="0">
                <a:pos x="235" y="32"/>
              </a:cxn>
              <a:cxn ang="0">
                <a:pos x="157" y="307"/>
              </a:cxn>
              <a:cxn ang="0">
                <a:pos x="0" y="307"/>
              </a:cxn>
              <a:cxn ang="0">
                <a:pos x="119" y="472"/>
              </a:cxn>
              <a:cxn ang="0">
                <a:pos x="2" y="653"/>
              </a:cxn>
              <a:cxn ang="0">
                <a:pos x="261" y="766"/>
              </a:cxn>
              <a:cxn ang="0">
                <a:pos x="371" y="826"/>
              </a:cxn>
              <a:cxn ang="0">
                <a:pos x="494" y="846"/>
              </a:cxn>
              <a:cxn ang="0">
                <a:pos x="574" y="972"/>
              </a:cxn>
              <a:cxn ang="0">
                <a:pos x="728" y="763"/>
              </a:cxn>
              <a:cxn ang="0">
                <a:pos x="812" y="668"/>
              </a:cxn>
              <a:cxn ang="0">
                <a:pos x="779" y="419"/>
              </a:cxn>
              <a:cxn ang="0">
                <a:pos x="721" y="419"/>
              </a:cxn>
              <a:cxn ang="0">
                <a:pos x="618" y="390"/>
              </a:cxn>
              <a:cxn ang="0">
                <a:pos x="618" y="448"/>
              </a:cxn>
              <a:cxn ang="0">
                <a:pos x="618" y="390"/>
              </a:cxn>
              <a:cxn ang="0">
                <a:pos x="515" y="419"/>
              </a:cxn>
              <a:cxn ang="0">
                <a:pos x="457" y="419"/>
              </a:cxn>
              <a:cxn ang="0">
                <a:pos x="354" y="390"/>
              </a:cxn>
              <a:cxn ang="0">
                <a:pos x="354" y="448"/>
              </a:cxn>
              <a:cxn ang="0">
                <a:pos x="354" y="390"/>
              </a:cxn>
              <a:cxn ang="0">
                <a:pos x="251" y="419"/>
              </a:cxn>
              <a:cxn ang="0">
                <a:pos x="193" y="419"/>
              </a:cxn>
              <a:cxn ang="0">
                <a:pos x="222" y="573"/>
              </a:cxn>
              <a:cxn ang="0">
                <a:pos x="222" y="515"/>
              </a:cxn>
              <a:cxn ang="0">
                <a:pos x="222" y="573"/>
              </a:cxn>
              <a:cxn ang="0">
                <a:pos x="325" y="544"/>
              </a:cxn>
              <a:cxn ang="0">
                <a:pos x="383" y="544"/>
              </a:cxn>
              <a:cxn ang="0">
                <a:pos x="486" y="573"/>
              </a:cxn>
              <a:cxn ang="0">
                <a:pos x="486" y="515"/>
              </a:cxn>
              <a:cxn ang="0">
                <a:pos x="486" y="573"/>
              </a:cxn>
              <a:cxn ang="0">
                <a:pos x="150" y="485"/>
              </a:cxn>
              <a:cxn ang="0">
                <a:pos x="814" y="476"/>
              </a:cxn>
              <a:cxn ang="0">
                <a:pos x="814" y="493"/>
              </a:cxn>
              <a:cxn ang="0">
                <a:pos x="618" y="573"/>
              </a:cxn>
              <a:cxn ang="0">
                <a:pos x="618" y="515"/>
              </a:cxn>
              <a:cxn ang="0">
                <a:pos x="618" y="573"/>
              </a:cxn>
              <a:cxn ang="0">
                <a:pos x="721" y="544"/>
              </a:cxn>
              <a:cxn ang="0">
                <a:pos x="779" y="544"/>
              </a:cxn>
            </a:cxnLst>
            <a:rect l="0" t="0" r="r" b="b"/>
            <a:pathLst>
              <a:path w="992" h="972">
                <a:moveTo>
                  <a:pt x="812" y="668"/>
                </a:moveTo>
                <a:cubicBezTo>
                  <a:pt x="836" y="628"/>
                  <a:pt x="853" y="584"/>
                  <a:pt x="862" y="537"/>
                </a:cubicBezTo>
                <a:cubicBezTo>
                  <a:pt x="992" y="487"/>
                  <a:pt x="992" y="487"/>
                  <a:pt x="992" y="487"/>
                </a:cubicBezTo>
                <a:cubicBezTo>
                  <a:pt x="865" y="436"/>
                  <a:pt x="865" y="436"/>
                  <a:pt x="865" y="436"/>
                </a:cubicBezTo>
                <a:cubicBezTo>
                  <a:pt x="860" y="379"/>
                  <a:pt x="841" y="325"/>
                  <a:pt x="813" y="278"/>
                </a:cubicBezTo>
                <a:cubicBezTo>
                  <a:pt x="880" y="166"/>
                  <a:pt x="880" y="166"/>
                  <a:pt x="880" y="166"/>
                </a:cubicBezTo>
                <a:cubicBezTo>
                  <a:pt x="755" y="205"/>
                  <a:pt x="755" y="205"/>
                  <a:pt x="755" y="205"/>
                </a:cubicBezTo>
                <a:cubicBezTo>
                  <a:pt x="714" y="165"/>
                  <a:pt x="664" y="134"/>
                  <a:pt x="607" y="116"/>
                </a:cubicBezTo>
                <a:cubicBezTo>
                  <a:pt x="598" y="0"/>
                  <a:pt x="598" y="0"/>
                  <a:pt x="598" y="0"/>
                </a:cubicBezTo>
                <a:cubicBezTo>
                  <a:pt x="513" y="98"/>
                  <a:pt x="513" y="98"/>
                  <a:pt x="513" y="98"/>
                </a:cubicBezTo>
                <a:cubicBezTo>
                  <a:pt x="513" y="98"/>
                  <a:pt x="513" y="98"/>
                  <a:pt x="513" y="98"/>
                </a:cubicBezTo>
                <a:cubicBezTo>
                  <a:pt x="506" y="98"/>
                  <a:pt x="499" y="98"/>
                  <a:pt x="493" y="98"/>
                </a:cubicBezTo>
                <a:cubicBezTo>
                  <a:pt x="438" y="98"/>
                  <a:pt x="386" y="110"/>
                  <a:pt x="339" y="131"/>
                </a:cubicBezTo>
                <a:cubicBezTo>
                  <a:pt x="235" y="32"/>
                  <a:pt x="235" y="32"/>
                  <a:pt x="235" y="32"/>
                </a:cubicBezTo>
                <a:cubicBezTo>
                  <a:pt x="263" y="177"/>
                  <a:pt x="263" y="177"/>
                  <a:pt x="263" y="177"/>
                </a:cubicBezTo>
                <a:cubicBezTo>
                  <a:pt x="219" y="212"/>
                  <a:pt x="182" y="256"/>
                  <a:pt x="157" y="307"/>
                </a:cubicBezTo>
                <a:cubicBezTo>
                  <a:pt x="157" y="307"/>
                  <a:pt x="157" y="307"/>
                  <a:pt x="157" y="307"/>
                </a:cubicBezTo>
                <a:cubicBezTo>
                  <a:pt x="0" y="307"/>
                  <a:pt x="0" y="307"/>
                  <a:pt x="0" y="307"/>
                </a:cubicBezTo>
                <a:cubicBezTo>
                  <a:pt x="126" y="402"/>
                  <a:pt x="126" y="402"/>
                  <a:pt x="126" y="402"/>
                </a:cubicBezTo>
                <a:cubicBezTo>
                  <a:pt x="121" y="425"/>
                  <a:pt x="119" y="448"/>
                  <a:pt x="119" y="472"/>
                </a:cubicBezTo>
                <a:cubicBezTo>
                  <a:pt x="119" y="502"/>
                  <a:pt x="123" y="532"/>
                  <a:pt x="129" y="560"/>
                </a:cubicBezTo>
                <a:cubicBezTo>
                  <a:pt x="2" y="653"/>
                  <a:pt x="2" y="653"/>
                  <a:pt x="2" y="653"/>
                </a:cubicBezTo>
                <a:cubicBezTo>
                  <a:pt x="168" y="657"/>
                  <a:pt x="168" y="657"/>
                  <a:pt x="168" y="657"/>
                </a:cubicBezTo>
                <a:cubicBezTo>
                  <a:pt x="192" y="699"/>
                  <a:pt x="224" y="736"/>
                  <a:pt x="261" y="766"/>
                </a:cubicBezTo>
                <a:cubicBezTo>
                  <a:pt x="202" y="943"/>
                  <a:pt x="202" y="943"/>
                  <a:pt x="202" y="943"/>
                </a:cubicBezTo>
                <a:cubicBezTo>
                  <a:pt x="371" y="826"/>
                  <a:pt x="371" y="826"/>
                  <a:pt x="371" y="826"/>
                </a:cubicBezTo>
                <a:cubicBezTo>
                  <a:pt x="371" y="826"/>
                  <a:pt x="371" y="826"/>
                  <a:pt x="371" y="826"/>
                </a:cubicBezTo>
                <a:cubicBezTo>
                  <a:pt x="410" y="839"/>
                  <a:pt x="451" y="846"/>
                  <a:pt x="494" y="846"/>
                </a:cubicBezTo>
                <a:cubicBezTo>
                  <a:pt x="496" y="846"/>
                  <a:pt x="499" y="846"/>
                  <a:pt x="501" y="846"/>
                </a:cubicBezTo>
                <a:cubicBezTo>
                  <a:pt x="574" y="972"/>
                  <a:pt x="574" y="972"/>
                  <a:pt x="574" y="972"/>
                </a:cubicBezTo>
                <a:cubicBezTo>
                  <a:pt x="615" y="826"/>
                  <a:pt x="615" y="826"/>
                  <a:pt x="615" y="826"/>
                </a:cubicBezTo>
                <a:cubicBezTo>
                  <a:pt x="656" y="811"/>
                  <a:pt x="695" y="790"/>
                  <a:pt x="728" y="763"/>
                </a:cubicBezTo>
                <a:cubicBezTo>
                  <a:pt x="881" y="807"/>
                  <a:pt x="881" y="807"/>
                  <a:pt x="881" y="807"/>
                </a:cubicBezTo>
                <a:cubicBezTo>
                  <a:pt x="812" y="668"/>
                  <a:pt x="812" y="668"/>
                  <a:pt x="812" y="668"/>
                </a:cubicBezTo>
                <a:close/>
                <a:moveTo>
                  <a:pt x="750" y="390"/>
                </a:moveTo>
                <a:cubicBezTo>
                  <a:pt x="766" y="390"/>
                  <a:pt x="779" y="403"/>
                  <a:pt x="779" y="419"/>
                </a:cubicBezTo>
                <a:cubicBezTo>
                  <a:pt x="779" y="435"/>
                  <a:pt x="766" y="448"/>
                  <a:pt x="750" y="448"/>
                </a:cubicBezTo>
                <a:cubicBezTo>
                  <a:pt x="734" y="448"/>
                  <a:pt x="721" y="435"/>
                  <a:pt x="721" y="419"/>
                </a:cubicBezTo>
                <a:cubicBezTo>
                  <a:pt x="721" y="403"/>
                  <a:pt x="734" y="390"/>
                  <a:pt x="750" y="390"/>
                </a:cubicBezTo>
                <a:close/>
                <a:moveTo>
                  <a:pt x="618" y="390"/>
                </a:moveTo>
                <a:cubicBezTo>
                  <a:pt x="634" y="390"/>
                  <a:pt x="647" y="403"/>
                  <a:pt x="647" y="419"/>
                </a:cubicBezTo>
                <a:cubicBezTo>
                  <a:pt x="647" y="435"/>
                  <a:pt x="634" y="448"/>
                  <a:pt x="618" y="448"/>
                </a:cubicBezTo>
                <a:cubicBezTo>
                  <a:pt x="602" y="448"/>
                  <a:pt x="589" y="435"/>
                  <a:pt x="589" y="419"/>
                </a:cubicBezTo>
                <a:cubicBezTo>
                  <a:pt x="589" y="403"/>
                  <a:pt x="602" y="390"/>
                  <a:pt x="618" y="390"/>
                </a:cubicBezTo>
                <a:close/>
                <a:moveTo>
                  <a:pt x="486" y="390"/>
                </a:moveTo>
                <a:cubicBezTo>
                  <a:pt x="502" y="390"/>
                  <a:pt x="515" y="403"/>
                  <a:pt x="515" y="419"/>
                </a:cubicBezTo>
                <a:cubicBezTo>
                  <a:pt x="515" y="435"/>
                  <a:pt x="502" y="448"/>
                  <a:pt x="486" y="448"/>
                </a:cubicBezTo>
                <a:cubicBezTo>
                  <a:pt x="470" y="448"/>
                  <a:pt x="457" y="435"/>
                  <a:pt x="457" y="419"/>
                </a:cubicBezTo>
                <a:cubicBezTo>
                  <a:pt x="457" y="403"/>
                  <a:pt x="470" y="390"/>
                  <a:pt x="486" y="390"/>
                </a:cubicBezTo>
                <a:close/>
                <a:moveTo>
                  <a:pt x="354" y="390"/>
                </a:moveTo>
                <a:cubicBezTo>
                  <a:pt x="370" y="390"/>
                  <a:pt x="383" y="403"/>
                  <a:pt x="383" y="419"/>
                </a:cubicBezTo>
                <a:cubicBezTo>
                  <a:pt x="383" y="435"/>
                  <a:pt x="370" y="448"/>
                  <a:pt x="354" y="448"/>
                </a:cubicBezTo>
                <a:cubicBezTo>
                  <a:pt x="338" y="448"/>
                  <a:pt x="325" y="435"/>
                  <a:pt x="325" y="419"/>
                </a:cubicBezTo>
                <a:cubicBezTo>
                  <a:pt x="325" y="403"/>
                  <a:pt x="338" y="390"/>
                  <a:pt x="354" y="390"/>
                </a:cubicBezTo>
                <a:close/>
                <a:moveTo>
                  <a:pt x="222" y="390"/>
                </a:moveTo>
                <a:cubicBezTo>
                  <a:pt x="238" y="390"/>
                  <a:pt x="251" y="403"/>
                  <a:pt x="251" y="419"/>
                </a:cubicBezTo>
                <a:cubicBezTo>
                  <a:pt x="251" y="435"/>
                  <a:pt x="238" y="448"/>
                  <a:pt x="222" y="448"/>
                </a:cubicBezTo>
                <a:cubicBezTo>
                  <a:pt x="206" y="448"/>
                  <a:pt x="193" y="435"/>
                  <a:pt x="193" y="419"/>
                </a:cubicBezTo>
                <a:cubicBezTo>
                  <a:pt x="193" y="403"/>
                  <a:pt x="206" y="390"/>
                  <a:pt x="222" y="390"/>
                </a:cubicBezTo>
                <a:close/>
                <a:moveTo>
                  <a:pt x="222" y="573"/>
                </a:moveTo>
                <a:cubicBezTo>
                  <a:pt x="206" y="573"/>
                  <a:pt x="193" y="560"/>
                  <a:pt x="193" y="544"/>
                </a:cubicBezTo>
                <a:cubicBezTo>
                  <a:pt x="193" y="528"/>
                  <a:pt x="206" y="515"/>
                  <a:pt x="222" y="515"/>
                </a:cubicBezTo>
                <a:cubicBezTo>
                  <a:pt x="238" y="515"/>
                  <a:pt x="251" y="528"/>
                  <a:pt x="251" y="544"/>
                </a:cubicBezTo>
                <a:cubicBezTo>
                  <a:pt x="251" y="560"/>
                  <a:pt x="238" y="573"/>
                  <a:pt x="222" y="573"/>
                </a:cubicBezTo>
                <a:close/>
                <a:moveTo>
                  <a:pt x="354" y="573"/>
                </a:moveTo>
                <a:cubicBezTo>
                  <a:pt x="338" y="573"/>
                  <a:pt x="325" y="560"/>
                  <a:pt x="325" y="544"/>
                </a:cubicBezTo>
                <a:cubicBezTo>
                  <a:pt x="325" y="528"/>
                  <a:pt x="338" y="515"/>
                  <a:pt x="354" y="515"/>
                </a:cubicBezTo>
                <a:cubicBezTo>
                  <a:pt x="370" y="515"/>
                  <a:pt x="383" y="528"/>
                  <a:pt x="383" y="544"/>
                </a:cubicBezTo>
                <a:cubicBezTo>
                  <a:pt x="383" y="560"/>
                  <a:pt x="370" y="573"/>
                  <a:pt x="354" y="573"/>
                </a:cubicBezTo>
                <a:close/>
                <a:moveTo>
                  <a:pt x="486" y="573"/>
                </a:moveTo>
                <a:cubicBezTo>
                  <a:pt x="470" y="573"/>
                  <a:pt x="457" y="560"/>
                  <a:pt x="457" y="544"/>
                </a:cubicBezTo>
                <a:cubicBezTo>
                  <a:pt x="457" y="528"/>
                  <a:pt x="470" y="515"/>
                  <a:pt x="486" y="515"/>
                </a:cubicBezTo>
                <a:cubicBezTo>
                  <a:pt x="502" y="515"/>
                  <a:pt x="515" y="528"/>
                  <a:pt x="515" y="544"/>
                </a:cubicBezTo>
                <a:cubicBezTo>
                  <a:pt x="515" y="560"/>
                  <a:pt x="502" y="573"/>
                  <a:pt x="486" y="573"/>
                </a:cubicBezTo>
                <a:close/>
                <a:moveTo>
                  <a:pt x="159" y="493"/>
                </a:moveTo>
                <a:cubicBezTo>
                  <a:pt x="154" y="493"/>
                  <a:pt x="150" y="490"/>
                  <a:pt x="150" y="485"/>
                </a:cubicBezTo>
                <a:cubicBezTo>
                  <a:pt x="150" y="480"/>
                  <a:pt x="154" y="476"/>
                  <a:pt x="159" y="476"/>
                </a:cubicBezTo>
                <a:cubicBezTo>
                  <a:pt x="814" y="476"/>
                  <a:pt x="814" y="476"/>
                  <a:pt x="814" y="476"/>
                </a:cubicBezTo>
                <a:cubicBezTo>
                  <a:pt x="818" y="476"/>
                  <a:pt x="822" y="480"/>
                  <a:pt x="822" y="485"/>
                </a:cubicBezTo>
                <a:cubicBezTo>
                  <a:pt x="822" y="490"/>
                  <a:pt x="818" y="493"/>
                  <a:pt x="814" y="493"/>
                </a:cubicBezTo>
                <a:lnTo>
                  <a:pt x="159" y="493"/>
                </a:lnTo>
                <a:close/>
                <a:moveTo>
                  <a:pt x="618" y="573"/>
                </a:moveTo>
                <a:cubicBezTo>
                  <a:pt x="602" y="573"/>
                  <a:pt x="589" y="560"/>
                  <a:pt x="589" y="544"/>
                </a:cubicBezTo>
                <a:cubicBezTo>
                  <a:pt x="589" y="528"/>
                  <a:pt x="602" y="515"/>
                  <a:pt x="618" y="515"/>
                </a:cubicBezTo>
                <a:cubicBezTo>
                  <a:pt x="634" y="515"/>
                  <a:pt x="647" y="528"/>
                  <a:pt x="647" y="544"/>
                </a:cubicBezTo>
                <a:cubicBezTo>
                  <a:pt x="647" y="560"/>
                  <a:pt x="634" y="573"/>
                  <a:pt x="618" y="573"/>
                </a:cubicBezTo>
                <a:close/>
                <a:moveTo>
                  <a:pt x="750" y="573"/>
                </a:moveTo>
                <a:cubicBezTo>
                  <a:pt x="734" y="573"/>
                  <a:pt x="721" y="560"/>
                  <a:pt x="721" y="544"/>
                </a:cubicBezTo>
                <a:cubicBezTo>
                  <a:pt x="721" y="528"/>
                  <a:pt x="734" y="515"/>
                  <a:pt x="750" y="515"/>
                </a:cubicBezTo>
                <a:cubicBezTo>
                  <a:pt x="766" y="515"/>
                  <a:pt x="779" y="528"/>
                  <a:pt x="779" y="544"/>
                </a:cubicBezTo>
                <a:cubicBezTo>
                  <a:pt x="779" y="560"/>
                  <a:pt x="766" y="573"/>
                  <a:pt x="750" y="573"/>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solidFill>
                <a:srgbClr val="FF0000"/>
              </a:solidFill>
              <a:latin typeface="CiscoSans ExtraLight" panose="020B0303020201020303" pitchFamily="34" charset="0"/>
            </a:endParaRPr>
          </a:p>
        </p:txBody>
      </p:sp>
      <p:sp>
        <p:nvSpPr>
          <p:cNvPr id="644" name="Freeform 20"/>
          <p:cNvSpPr>
            <a:spLocks noChangeAspect="1"/>
          </p:cNvSpPr>
          <p:nvPr/>
        </p:nvSpPr>
        <p:spPr bwMode="auto">
          <a:xfrm>
            <a:off x="1453410" y="2517739"/>
            <a:ext cx="691782" cy="612636"/>
          </a:xfrm>
          <a:custGeom>
            <a:avLst/>
            <a:gdLst/>
            <a:ahLst/>
            <a:cxnLst>
              <a:cxn ang="0">
                <a:pos x="92" y="144"/>
              </a:cxn>
              <a:cxn ang="0">
                <a:pos x="135" y="169"/>
              </a:cxn>
              <a:cxn ang="0">
                <a:pos x="167" y="158"/>
              </a:cxn>
              <a:cxn ang="0">
                <a:pos x="143" y="165"/>
              </a:cxn>
              <a:cxn ang="0">
                <a:pos x="103" y="126"/>
              </a:cxn>
              <a:cxn ang="0">
                <a:pos x="143" y="86"/>
              </a:cxn>
              <a:cxn ang="0">
                <a:pos x="183" y="126"/>
              </a:cxn>
              <a:cxn ang="0">
                <a:pos x="182" y="135"/>
              </a:cxn>
              <a:cxn ang="0">
                <a:pos x="184" y="120"/>
              </a:cxn>
              <a:cxn ang="0">
                <a:pos x="135" y="71"/>
              </a:cxn>
              <a:cxn ang="0">
                <a:pos x="135" y="71"/>
              </a:cxn>
              <a:cxn ang="0">
                <a:pos x="119" y="6"/>
              </a:cxn>
              <a:cxn ang="0">
                <a:pos x="105" y="0"/>
              </a:cxn>
              <a:cxn ang="0">
                <a:pos x="114" y="4"/>
              </a:cxn>
              <a:cxn ang="0">
                <a:pos x="125" y="59"/>
              </a:cxn>
              <a:cxn ang="0">
                <a:pos x="70" y="71"/>
              </a:cxn>
              <a:cxn ang="0">
                <a:pos x="58" y="15"/>
              </a:cxn>
              <a:cxn ang="0">
                <a:pos x="78" y="0"/>
              </a:cxn>
              <a:cxn ang="0">
                <a:pos x="51" y="20"/>
              </a:cxn>
              <a:cxn ang="0">
                <a:pos x="49" y="71"/>
              </a:cxn>
              <a:cxn ang="0">
                <a:pos x="0" y="120"/>
              </a:cxn>
              <a:cxn ang="0">
                <a:pos x="2" y="135"/>
              </a:cxn>
              <a:cxn ang="0">
                <a:pos x="1" y="126"/>
              </a:cxn>
              <a:cxn ang="0">
                <a:pos x="41" y="86"/>
              </a:cxn>
              <a:cxn ang="0">
                <a:pos x="81" y="126"/>
              </a:cxn>
              <a:cxn ang="0">
                <a:pos x="41" y="165"/>
              </a:cxn>
              <a:cxn ang="0">
                <a:pos x="17" y="158"/>
              </a:cxn>
              <a:cxn ang="0">
                <a:pos x="49" y="169"/>
              </a:cxn>
              <a:cxn ang="0">
                <a:pos x="92" y="144"/>
              </a:cxn>
            </a:cxnLst>
            <a:rect l="0" t="0" r="r" b="b"/>
            <a:pathLst>
              <a:path w="184" h="169">
                <a:moveTo>
                  <a:pt x="92" y="144"/>
                </a:moveTo>
                <a:cubicBezTo>
                  <a:pt x="100" y="159"/>
                  <a:pt x="117" y="169"/>
                  <a:pt x="135" y="169"/>
                </a:cubicBezTo>
                <a:cubicBezTo>
                  <a:pt x="147" y="169"/>
                  <a:pt x="158" y="165"/>
                  <a:pt x="167" y="158"/>
                </a:cubicBezTo>
                <a:cubicBezTo>
                  <a:pt x="160" y="163"/>
                  <a:pt x="152" y="165"/>
                  <a:pt x="143" y="165"/>
                </a:cubicBezTo>
                <a:cubicBezTo>
                  <a:pt x="121" y="165"/>
                  <a:pt x="103" y="148"/>
                  <a:pt x="103" y="126"/>
                </a:cubicBezTo>
                <a:cubicBezTo>
                  <a:pt x="103" y="103"/>
                  <a:pt x="121" y="86"/>
                  <a:pt x="143" y="86"/>
                </a:cubicBezTo>
                <a:cubicBezTo>
                  <a:pt x="165" y="86"/>
                  <a:pt x="183" y="103"/>
                  <a:pt x="183" y="126"/>
                </a:cubicBezTo>
                <a:cubicBezTo>
                  <a:pt x="183" y="129"/>
                  <a:pt x="183" y="132"/>
                  <a:pt x="182" y="135"/>
                </a:cubicBezTo>
                <a:cubicBezTo>
                  <a:pt x="184" y="130"/>
                  <a:pt x="184" y="125"/>
                  <a:pt x="184" y="120"/>
                </a:cubicBezTo>
                <a:cubicBezTo>
                  <a:pt x="184" y="93"/>
                  <a:pt x="162" y="71"/>
                  <a:pt x="135" y="71"/>
                </a:cubicBezTo>
                <a:cubicBezTo>
                  <a:pt x="135" y="71"/>
                  <a:pt x="135" y="71"/>
                  <a:pt x="135" y="71"/>
                </a:cubicBezTo>
                <a:cubicBezTo>
                  <a:pt x="147" y="49"/>
                  <a:pt x="141" y="20"/>
                  <a:pt x="119" y="6"/>
                </a:cubicBezTo>
                <a:cubicBezTo>
                  <a:pt x="114" y="3"/>
                  <a:pt x="110" y="1"/>
                  <a:pt x="105" y="0"/>
                </a:cubicBezTo>
                <a:cubicBezTo>
                  <a:pt x="108" y="1"/>
                  <a:pt x="111" y="2"/>
                  <a:pt x="114" y="4"/>
                </a:cubicBezTo>
                <a:cubicBezTo>
                  <a:pt x="132" y="16"/>
                  <a:pt x="137" y="41"/>
                  <a:pt x="125" y="59"/>
                </a:cubicBezTo>
                <a:cubicBezTo>
                  <a:pt x="113" y="78"/>
                  <a:pt x="88" y="83"/>
                  <a:pt x="70" y="71"/>
                </a:cubicBezTo>
                <a:cubicBezTo>
                  <a:pt x="52" y="59"/>
                  <a:pt x="46" y="34"/>
                  <a:pt x="58" y="15"/>
                </a:cubicBezTo>
                <a:cubicBezTo>
                  <a:pt x="63" y="8"/>
                  <a:pt x="70" y="3"/>
                  <a:pt x="78" y="0"/>
                </a:cubicBezTo>
                <a:cubicBezTo>
                  <a:pt x="67" y="3"/>
                  <a:pt x="57" y="10"/>
                  <a:pt x="51" y="20"/>
                </a:cubicBezTo>
                <a:cubicBezTo>
                  <a:pt x="40" y="36"/>
                  <a:pt x="40" y="55"/>
                  <a:pt x="49" y="71"/>
                </a:cubicBezTo>
                <a:cubicBezTo>
                  <a:pt x="22" y="71"/>
                  <a:pt x="0" y="93"/>
                  <a:pt x="0" y="120"/>
                </a:cubicBezTo>
                <a:cubicBezTo>
                  <a:pt x="0" y="125"/>
                  <a:pt x="0" y="130"/>
                  <a:pt x="2" y="135"/>
                </a:cubicBezTo>
                <a:cubicBezTo>
                  <a:pt x="1" y="132"/>
                  <a:pt x="1" y="129"/>
                  <a:pt x="1" y="126"/>
                </a:cubicBezTo>
                <a:cubicBezTo>
                  <a:pt x="1" y="103"/>
                  <a:pt x="19" y="86"/>
                  <a:pt x="41" y="86"/>
                </a:cubicBezTo>
                <a:cubicBezTo>
                  <a:pt x="63" y="86"/>
                  <a:pt x="81" y="103"/>
                  <a:pt x="81" y="126"/>
                </a:cubicBezTo>
                <a:cubicBezTo>
                  <a:pt x="81" y="148"/>
                  <a:pt x="63" y="165"/>
                  <a:pt x="41" y="165"/>
                </a:cubicBezTo>
                <a:cubicBezTo>
                  <a:pt x="32" y="165"/>
                  <a:pt x="24" y="163"/>
                  <a:pt x="17" y="158"/>
                </a:cubicBezTo>
                <a:cubicBezTo>
                  <a:pt x="26" y="165"/>
                  <a:pt x="37" y="169"/>
                  <a:pt x="49" y="169"/>
                </a:cubicBezTo>
                <a:cubicBezTo>
                  <a:pt x="67" y="169"/>
                  <a:pt x="84" y="159"/>
                  <a:pt x="92" y="144"/>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latin typeface="CiscoSans ExtraLight" panose="020B0303020201020303" pitchFamily="34" charset="0"/>
            </a:endParaRPr>
          </a:p>
        </p:txBody>
      </p:sp>
      <p:sp>
        <p:nvSpPr>
          <p:cNvPr id="645" name="malware 2"/>
          <p:cNvSpPr>
            <a:spLocks noChangeAspect="1" noEditPoints="1"/>
          </p:cNvSpPr>
          <p:nvPr/>
        </p:nvSpPr>
        <p:spPr bwMode="auto">
          <a:xfrm>
            <a:off x="1498378" y="1822503"/>
            <a:ext cx="598955" cy="598381"/>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BE1E2D"/>
          </a:solidFill>
          <a:ln>
            <a:noFill/>
          </a:ln>
        </p:spPr>
        <p:txBody>
          <a:bodyPr vert="horz" wrap="square" lIns="91416" tIns="45708" rIns="91416" bIns="45708" numCol="1" anchor="t" anchorCtr="0" compatLnSpc="1">
            <a:prstTxWarp prst="textNoShape">
              <a:avLst/>
            </a:prstTxWarp>
          </a:bodyPr>
          <a:lstStyle/>
          <a:p>
            <a:pPr defTabSz="914400" fontAlgn="auto">
              <a:spcBef>
                <a:spcPts val="0"/>
              </a:spcBef>
              <a:spcAft>
                <a:spcPts val="0"/>
              </a:spcAft>
            </a:pPr>
            <a:endParaRPr lang="en-US" sz="1300" dirty="0">
              <a:solidFill>
                <a:srgbClr val="FF0000"/>
              </a:solidFill>
              <a:latin typeface="CiscoSans ExtraLight" panose="020B0303020201020303" pitchFamily="34" charset="0"/>
              <a:ea typeface="+mn-ea"/>
              <a:cs typeface="+mn-cs"/>
            </a:endParaRPr>
          </a:p>
        </p:txBody>
      </p:sp>
      <p:sp>
        <p:nvSpPr>
          <p:cNvPr id="646" name="Freeform 22"/>
          <p:cNvSpPr>
            <a:spLocks noChangeAspect="1" noEditPoints="1"/>
          </p:cNvSpPr>
          <p:nvPr/>
        </p:nvSpPr>
        <p:spPr bwMode="auto">
          <a:xfrm>
            <a:off x="2196613" y="2533033"/>
            <a:ext cx="515079" cy="612636"/>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BE1E2D"/>
          </a:solidFill>
          <a:ln w="9525">
            <a:noFill/>
            <a:round/>
            <a:headEnd/>
            <a:tailEnd/>
          </a:ln>
        </p:spPr>
        <p:txBody>
          <a:bodyPr vert="horz" wrap="square" lIns="68589" tIns="34295" rIns="68589" bIns="34295" numCol="1" anchor="t" anchorCtr="0" compatLnSpc="1">
            <a:prstTxWarp prst="textNoShape">
              <a:avLst/>
            </a:prstTxWarp>
          </a:bodyPr>
          <a:lstStyle/>
          <a:p>
            <a:endParaRPr lang="en-US" dirty="0">
              <a:latin typeface="CiscoSans ExtraLight" panose="020B0303020201020303" pitchFamily="34" charset="0"/>
            </a:endParaRPr>
          </a:p>
        </p:txBody>
      </p:sp>
      <p:sp>
        <p:nvSpPr>
          <p:cNvPr id="648" name="Freeform 8"/>
          <p:cNvSpPr>
            <a:spLocks noChangeAspect="1" noEditPoints="1"/>
          </p:cNvSpPr>
          <p:nvPr/>
        </p:nvSpPr>
        <p:spPr bwMode="auto">
          <a:xfrm>
            <a:off x="2133412" y="1836219"/>
            <a:ext cx="645546" cy="612636"/>
          </a:xfrm>
          <a:custGeom>
            <a:avLst/>
            <a:gdLst/>
            <a:ahLst/>
            <a:cxnLst>
              <a:cxn ang="0">
                <a:pos x="862" y="537"/>
              </a:cxn>
              <a:cxn ang="0">
                <a:pos x="865" y="436"/>
              </a:cxn>
              <a:cxn ang="0">
                <a:pos x="880" y="166"/>
              </a:cxn>
              <a:cxn ang="0">
                <a:pos x="607" y="116"/>
              </a:cxn>
              <a:cxn ang="0">
                <a:pos x="513" y="98"/>
              </a:cxn>
              <a:cxn ang="0">
                <a:pos x="493" y="98"/>
              </a:cxn>
              <a:cxn ang="0">
                <a:pos x="235" y="32"/>
              </a:cxn>
              <a:cxn ang="0">
                <a:pos x="157" y="307"/>
              </a:cxn>
              <a:cxn ang="0">
                <a:pos x="0" y="307"/>
              </a:cxn>
              <a:cxn ang="0">
                <a:pos x="119" y="472"/>
              </a:cxn>
              <a:cxn ang="0">
                <a:pos x="2" y="653"/>
              </a:cxn>
              <a:cxn ang="0">
                <a:pos x="261" y="766"/>
              </a:cxn>
              <a:cxn ang="0">
                <a:pos x="371" y="826"/>
              </a:cxn>
              <a:cxn ang="0">
                <a:pos x="494" y="846"/>
              </a:cxn>
              <a:cxn ang="0">
                <a:pos x="574" y="972"/>
              </a:cxn>
              <a:cxn ang="0">
                <a:pos x="728" y="763"/>
              </a:cxn>
              <a:cxn ang="0">
                <a:pos x="812" y="668"/>
              </a:cxn>
              <a:cxn ang="0">
                <a:pos x="779" y="419"/>
              </a:cxn>
              <a:cxn ang="0">
                <a:pos x="721" y="419"/>
              </a:cxn>
              <a:cxn ang="0">
                <a:pos x="618" y="390"/>
              </a:cxn>
              <a:cxn ang="0">
                <a:pos x="618" y="448"/>
              </a:cxn>
              <a:cxn ang="0">
                <a:pos x="618" y="390"/>
              </a:cxn>
              <a:cxn ang="0">
                <a:pos x="515" y="419"/>
              </a:cxn>
              <a:cxn ang="0">
                <a:pos x="457" y="419"/>
              </a:cxn>
              <a:cxn ang="0">
                <a:pos x="354" y="390"/>
              </a:cxn>
              <a:cxn ang="0">
                <a:pos x="354" y="448"/>
              </a:cxn>
              <a:cxn ang="0">
                <a:pos x="354" y="390"/>
              </a:cxn>
              <a:cxn ang="0">
                <a:pos x="251" y="419"/>
              </a:cxn>
              <a:cxn ang="0">
                <a:pos x="193" y="419"/>
              </a:cxn>
              <a:cxn ang="0">
                <a:pos x="222" y="573"/>
              </a:cxn>
              <a:cxn ang="0">
                <a:pos x="222" y="515"/>
              </a:cxn>
              <a:cxn ang="0">
                <a:pos x="222" y="573"/>
              </a:cxn>
              <a:cxn ang="0">
                <a:pos x="325" y="544"/>
              </a:cxn>
              <a:cxn ang="0">
                <a:pos x="383" y="544"/>
              </a:cxn>
              <a:cxn ang="0">
                <a:pos x="486" y="573"/>
              </a:cxn>
              <a:cxn ang="0">
                <a:pos x="486" y="515"/>
              </a:cxn>
              <a:cxn ang="0">
                <a:pos x="486" y="573"/>
              </a:cxn>
              <a:cxn ang="0">
                <a:pos x="150" y="485"/>
              </a:cxn>
              <a:cxn ang="0">
                <a:pos x="814" y="476"/>
              </a:cxn>
              <a:cxn ang="0">
                <a:pos x="814" y="493"/>
              </a:cxn>
              <a:cxn ang="0">
                <a:pos x="618" y="573"/>
              </a:cxn>
              <a:cxn ang="0">
                <a:pos x="618" y="515"/>
              </a:cxn>
              <a:cxn ang="0">
                <a:pos x="618" y="573"/>
              </a:cxn>
              <a:cxn ang="0">
                <a:pos x="721" y="544"/>
              </a:cxn>
              <a:cxn ang="0">
                <a:pos x="779" y="544"/>
              </a:cxn>
            </a:cxnLst>
            <a:rect l="0" t="0" r="r" b="b"/>
            <a:pathLst>
              <a:path w="992" h="972">
                <a:moveTo>
                  <a:pt x="812" y="668"/>
                </a:moveTo>
                <a:cubicBezTo>
                  <a:pt x="836" y="628"/>
                  <a:pt x="853" y="584"/>
                  <a:pt x="862" y="537"/>
                </a:cubicBezTo>
                <a:cubicBezTo>
                  <a:pt x="992" y="487"/>
                  <a:pt x="992" y="487"/>
                  <a:pt x="992" y="487"/>
                </a:cubicBezTo>
                <a:cubicBezTo>
                  <a:pt x="865" y="436"/>
                  <a:pt x="865" y="436"/>
                  <a:pt x="865" y="436"/>
                </a:cubicBezTo>
                <a:cubicBezTo>
                  <a:pt x="860" y="379"/>
                  <a:pt x="841" y="325"/>
                  <a:pt x="813" y="278"/>
                </a:cubicBezTo>
                <a:cubicBezTo>
                  <a:pt x="880" y="166"/>
                  <a:pt x="880" y="166"/>
                  <a:pt x="880" y="166"/>
                </a:cubicBezTo>
                <a:cubicBezTo>
                  <a:pt x="755" y="205"/>
                  <a:pt x="755" y="205"/>
                  <a:pt x="755" y="205"/>
                </a:cubicBezTo>
                <a:cubicBezTo>
                  <a:pt x="714" y="165"/>
                  <a:pt x="664" y="134"/>
                  <a:pt x="607" y="116"/>
                </a:cubicBezTo>
                <a:cubicBezTo>
                  <a:pt x="598" y="0"/>
                  <a:pt x="598" y="0"/>
                  <a:pt x="598" y="0"/>
                </a:cubicBezTo>
                <a:cubicBezTo>
                  <a:pt x="513" y="98"/>
                  <a:pt x="513" y="98"/>
                  <a:pt x="513" y="98"/>
                </a:cubicBezTo>
                <a:cubicBezTo>
                  <a:pt x="513" y="98"/>
                  <a:pt x="513" y="98"/>
                  <a:pt x="513" y="98"/>
                </a:cubicBezTo>
                <a:cubicBezTo>
                  <a:pt x="506" y="98"/>
                  <a:pt x="499" y="98"/>
                  <a:pt x="493" y="98"/>
                </a:cubicBezTo>
                <a:cubicBezTo>
                  <a:pt x="438" y="98"/>
                  <a:pt x="386" y="110"/>
                  <a:pt x="339" y="131"/>
                </a:cubicBezTo>
                <a:cubicBezTo>
                  <a:pt x="235" y="32"/>
                  <a:pt x="235" y="32"/>
                  <a:pt x="235" y="32"/>
                </a:cubicBezTo>
                <a:cubicBezTo>
                  <a:pt x="263" y="177"/>
                  <a:pt x="263" y="177"/>
                  <a:pt x="263" y="177"/>
                </a:cubicBezTo>
                <a:cubicBezTo>
                  <a:pt x="219" y="212"/>
                  <a:pt x="182" y="256"/>
                  <a:pt x="157" y="307"/>
                </a:cubicBezTo>
                <a:cubicBezTo>
                  <a:pt x="157" y="307"/>
                  <a:pt x="157" y="307"/>
                  <a:pt x="157" y="307"/>
                </a:cubicBezTo>
                <a:cubicBezTo>
                  <a:pt x="0" y="307"/>
                  <a:pt x="0" y="307"/>
                  <a:pt x="0" y="307"/>
                </a:cubicBezTo>
                <a:cubicBezTo>
                  <a:pt x="126" y="402"/>
                  <a:pt x="126" y="402"/>
                  <a:pt x="126" y="402"/>
                </a:cubicBezTo>
                <a:cubicBezTo>
                  <a:pt x="121" y="425"/>
                  <a:pt x="119" y="448"/>
                  <a:pt x="119" y="472"/>
                </a:cubicBezTo>
                <a:cubicBezTo>
                  <a:pt x="119" y="502"/>
                  <a:pt x="123" y="532"/>
                  <a:pt x="129" y="560"/>
                </a:cubicBezTo>
                <a:cubicBezTo>
                  <a:pt x="2" y="653"/>
                  <a:pt x="2" y="653"/>
                  <a:pt x="2" y="653"/>
                </a:cubicBezTo>
                <a:cubicBezTo>
                  <a:pt x="168" y="657"/>
                  <a:pt x="168" y="657"/>
                  <a:pt x="168" y="657"/>
                </a:cubicBezTo>
                <a:cubicBezTo>
                  <a:pt x="192" y="699"/>
                  <a:pt x="224" y="736"/>
                  <a:pt x="261" y="766"/>
                </a:cubicBezTo>
                <a:cubicBezTo>
                  <a:pt x="202" y="943"/>
                  <a:pt x="202" y="943"/>
                  <a:pt x="202" y="943"/>
                </a:cubicBezTo>
                <a:cubicBezTo>
                  <a:pt x="371" y="826"/>
                  <a:pt x="371" y="826"/>
                  <a:pt x="371" y="826"/>
                </a:cubicBezTo>
                <a:cubicBezTo>
                  <a:pt x="371" y="826"/>
                  <a:pt x="371" y="826"/>
                  <a:pt x="371" y="826"/>
                </a:cubicBezTo>
                <a:cubicBezTo>
                  <a:pt x="410" y="839"/>
                  <a:pt x="451" y="846"/>
                  <a:pt x="494" y="846"/>
                </a:cubicBezTo>
                <a:cubicBezTo>
                  <a:pt x="496" y="846"/>
                  <a:pt x="499" y="846"/>
                  <a:pt x="501" y="846"/>
                </a:cubicBezTo>
                <a:cubicBezTo>
                  <a:pt x="574" y="972"/>
                  <a:pt x="574" y="972"/>
                  <a:pt x="574" y="972"/>
                </a:cubicBezTo>
                <a:cubicBezTo>
                  <a:pt x="615" y="826"/>
                  <a:pt x="615" y="826"/>
                  <a:pt x="615" y="826"/>
                </a:cubicBezTo>
                <a:cubicBezTo>
                  <a:pt x="656" y="811"/>
                  <a:pt x="695" y="790"/>
                  <a:pt x="728" y="763"/>
                </a:cubicBezTo>
                <a:cubicBezTo>
                  <a:pt x="881" y="807"/>
                  <a:pt x="881" y="807"/>
                  <a:pt x="881" y="807"/>
                </a:cubicBezTo>
                <a:cubicBezTo>
                  <a:pt x="812" y="668"/>
                  <a:pt x="812" y="668"/>
                  <a:pt x="812" y="668"/>
                </a:cubicBezTo>
                <a:close/>
                <a:moveTo>
                  <a:pt x="750" y="390"/>
                </a:moveTo>
                <a:cubicBezTo>
                  <a:pt x="766" y="390"/>
                  <a:pt x="779" y="403"/>
                  <a:pt x="779" y="419"/>
                </a:cubicBezTo>
                <a:cubicBezTo>
                  <a:pt x="779" y="435"/>
                  <a:pt x="766" y="448"/>
                  <a:pt x="750" y="448"/>
                </a:cubicBezTo>
                <a:cubicBezTo>
                  <a:pt x="734" y="448"/>
                  <a:pt x="721" y="435"/>
                  <a:pt x="721" y="419"/>
                </a:cubicBezTo>
                <a:cubicBezTo>
                  <a:pt x="721" y="403"/>
                  <a:pt x="734" y="390"/>
                  <a:pt x="750" y="390"/>
                </a:cubicBezTo>
                <a:close/>
                <a:moveTo>
                  <a:pt x="618" y="390"/>
                </a:moveTo>
                <a:cubicBezTo>
                  <a:pt x="634" y="390"/>
                  <a:pt x="647" y="403"/>
                  <a:pt x="647" y="419"/>
                </a:cubicBezTo>
                <a:cubicBezTo>
                  <a:pt x="647" y="435"/>
                  <a:pt x="634" y="448"/>
                  <a:pt x="618" y="448"/>
                </a:cubicBezTo>
                <a:cubicBezTo>
                  <a:pt x="602" y="448"/>
                  <a:pt x="589" y="435"/>
                  <a:pt x="589" y="419"/>
                </a:cubicBezTo>
                <a:cubicBezTo>
                  <a:pt x="589" y="403"/>
                  <a:pt x="602" y="390"/>
                  <a:pt x="618" y="390"/>
                </a:cubicBezTo>
                <a:close/>
                <a:moveTo>
                  <a:pt x="486" y="390"/>
                </a:moveTo>
                <a:cubicBezTo>
                  <a:pt x="502" y="390"/>
                  <a:pt x="515" y="403"/>
                  <a:pt x="515" y="419"/>
                </a:cubicBezTo>
                <a:cubicBezTo>
                  <a:pt x="515" y="435"/>
                  <a:pt x="502" y="448"/>
                  <a:pt x="486" y="448"/>
                </a:cubicBezTo>
                <a:cubicBezTo>
                  <a:pt x="470" y="448"/>
                  <a:pt x="457" y="435"/>
                  <a:pt x="457" y="419"/>
                </a:cubicBezTo>
                <a:cubicBezTo>
                  <a:pt x="457" y="403"/>
                  <a:pt x="470" y="390"/>
                  <a:pt x="486" y="390"/>
                </a:cubicBezTo>
                <a:close/>
                <a:moveTo>
                  <a:pt x="354" y="390"/>
                </a:moveTo>
                <a:cubicBezTo>
                  <a:pt x="370" y="390"/>
                  <a:pt x="383" y="403"/>
                  <a:pt x="383" y="419"/>
                </a:cubicBezTo>
                <a:cubicBezTo>
                  <a:pt x="383" y="435"/>
                  <a:pt x="370" y="448"/>
                  <a:pt x="354" y="448"/>
                </a:cubicBezTo>
                <a:cubicBezTo>
                  <a:pt x="338" y="448"/>
                  <a:pt x="325" y="435"/>
                  <a:pt x="325" y="419"/>
                </a:cubicBezTo>
                <a:cubicBezTo>
                  <a:pt x="325" y="403"/>
                  <a:pt x="338" y="390"/>
                  <a:pt x="354" y="390"/>
                </a:cubicBezTo>
                <a:close/>
                <a:moveTo>
                  <a:pt x="222" y="390"/>
                </a:moveTo>
                <a:cubicBezTo>
                  <a:pt x="238" y="390"/>
                  <a:pt x="251" y="403"/>
                  <a:pt x="251" y="419"/>
                </a:cubicBezTo>
                <a:cubicBezTo>
                  <a:pt x="251" y="435"/>
                  <a:pt x="238" y="448"/>
                  <a:pt x="222" y="448"/>
                </a:cubicBezTo>
                <a:cubicBezTo>
                  <a:pt x="206" y="448"/>
                  <a:pt x="193" y="435"/>
                  <a:pt x="193" y="419"/>
                </a:cubicBezTo>
                <a:cubicBezTo>
                  <a:pt x="193" y="403"/>
                  <a:pt x="206" y="390"/>
                  <a:pt x="222" y="390"/>
                </a:cubicBezTo>
                <a:close/>
                <a:moveTo>
                  <a:pt x="222" y="573"/>
                </a:moveTo>
                <a:cubicBezTo>
                  <a:pt x="206" y="573"/>
                  <a:pt x="193" y="560"/>
                  <a:pt x="193" y="544"/>
                </a:cubicBezTo>
                <a:cubicBezTo>
                  <a:pt x="193" y="528"/>
                  <a:pt x="206" y="515"/>
                  <a:pt x="222" y="515"/>
                </a:cubicBezTo>
                <a:cubicBezTo>
                  <a:pt x="238" y="515"/>
                  <a:pt x="251" y="528"/>
                  <a:pt x="251" y="544"/>
                </a:cubicBezTo>
                <a:cubicBezTo>
                  <a:pt x="251" y="560"/>
                  <a:pt x="238" y="573"/>
                  <a:pt x="222" y="573"/>
                </a:cubicBezTo>
                <a:close/>
                <a:moveTo>
                  <a:pt x="354" y="573"/>
                </a:moveTo>
                <a:cubicBezTo>
                  <a:pt x="338" y="573"/>
                  <a:pt x="325" y="560"/>
                  <a:pt x="325" y="544"/>
                </a:cubicBezTo>
                <a:cubicBezTo>
                  <a:pt x="325" y="528"/>
                  <a:pt x="338" y="515"/>
                  <a:pt x="354" y="515"/>
                </a:cubicBezTo>
                <a:cubicBezTo>
                  <a:pt x="370" y="515"/>
                  <a:pt x="383" y="528"/>
                  <a:pt x="383" y="544"/>
                </a:cubicBezTo>
                <a:cubicBezTo>
                  <a:pt x="383" y="560"/>
                  <a:pt x="370" y="573"/>
                  <a:pt x="354" y="573"/>
                </a:cubicBezTo>
                <a:close/>
                <a:moveTo>
                  <a:pt x="486" y="573"/>
                </a:moveTo>
                <a:cubicBezTo>
                  <a:pt x="470" y="573"/>
                  <a:pt x="457" y="560"/>
                  <a:pt x="457" y="544"/>
                </a:cubicBezTo>
                <a:cubicBezTo>
                  <a:pt x="457" y="528"/>
                  <a:pt x="470" y="515"/>
                  <a:pt x="486" y="515"/>
                </a:cubicBezTo>
                <a:cubicBezTo>
                  <a:pt x="502" y="515"/>
                  <a:pt x="515" y="528"/>
                  <a:pt x="515" y="544"/>
                </a:cubicBezTo>
                <a:cubicBezTo>
                  <a:pt x="515" y="560"/>
                  <a:pt x="502" y="573"/>
                  <a:pt x="486" y="573"/>
                </a:cubicBezTo>
                <a:close/>
                <a:moveTo>
                  <a:pt x="159" y="493"/>
                </a:moveTo>
                <a:cubicBezTo>
                  <a:pt x="154" y="493"/>
                  <a:pt x="150" y="490"/>
                  <a:pt x="150" y="485"/>
                </a:cubicBezTo>
                <a:cubicBezTo>
                  <a:pt x="150" y="480"/>
                  <a:pt x="154" y="476"/>
                  <a:pt x="159" y="476"/>
                </a:cubicBezTo>
                <a:cubicBezTo>
                  <a:pt x="814" y="476"/>
                  <a:pt x="814" y="476"/>
                  <a:pt x="814" y="476"/>
                </a:cubicBezTo>
                <a:cubicBezTo>
                  <a:pt x="818" y="476"/>
                  <a:pt x="822" y="480"/>
                  <a:pt x="822" y="485"/>
                </a:cubicBezTo>
                <a:cubicBezTo>
                  <a:pt x="822" y="490"/>
                  <a:pt x="818" y="493"/>
                  <a:pt x="814" y="493"/>
                </a:cubicBezTo>
                <a:lnTo>
                  <a:pt x="159" y="493"/>
                </a:lnTo>
                <a:close/>
                <a:moveTo>
                  <a:pt x="618" y="573"/>
                </a:moveTo>
                <a:cubicBezTo>
                  <a:pt x="602" y="573"/>
                  <a:pt x="589" y="560"/>
                  <a:pt x="589" y="544"/>
                </a:cubicBezTo>
                <a:cubicBezTo>
                  <a:pt x="589" y="528"/>
                  <a:pt x="602" y="515"/>
                  <a:pt x="618" y="515"/>
                </a:cubicBezTo>
                <a:cubicBezTo>
                  <a:pt x="634" y="515"/>
                  <a:pt x="647" y="528"/>
                  <a:pt x="647" y="544"/>
                </a:cubicBezTo>
                <a:cubicBezTo>
                  <a:pt x="647" y="560"/>
                  <a:pt x="634" y="573"/>
                  <a:pt x="618" y="573"/>
                </a:cubicBezTo>
                <a:close/>
                <a:moveTo>
                  <a:pt x="750" y="573"/>
                </a:moveTo>
                <a:cubicBezTo>
                  <a:pt x="734" y="573"/>
                  <a:pt x="721" y="560"/>
                  <a:pt x="721" y="544"/>
                </a:cubicBezTo>
                <a:cubicBezTo>
                  <a:pt x="721" y="528"/>
                  <a:pt x="734" y="515"/>
                  <a:pt x="750" y="515"/>
                </a:cubicBezTo>
                <a:cubicBezTo>
                  <a:pt x="766" y="515"/>
                  <a:pt x="779" y="528"/>
                  <a:pt x="779" y="544"/>
                </a:cubicBezTo>
                <a:cubicBezTo>
                  <a:pt x="779" y="560"/>
                  <a:pt x="766" y="573"/>
                  <a:pt x="750" y="573"/>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solidFill>
                <a:srgbClr val="FF0000"/>
              </a:solidFill>
              <a:latin typeface="CiscoSans ExtraLight" panose="020B0303020201020303" pitchFamily="34" charset="0"/>
            </a:endParaRPr>
          </a:p>
        </p:txBody>
      </p:sp>
      <p:sp>
        <p:nvSpPr>
          <p:cNvPr id="650" name="malware 2"/>
          <p:cNvSpPr>
            <a:spLocks noChangeAspect="1" noEditPoints="1"/>
          </p:cNvSpPr>
          <p:nvPr/>
        </p:nvSpPr>
        <p:spPr bwMode="auto">
          <a:xfrm>
            <a:off x="2155982" y="1168189"/>
            <a:ext cx="598955" cy="598381"/>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BE1E2D"/>
          </a:solidFill>
          <a:ln>
            <a:noFill/>
          </a:ln>
        </p:spPr>
        <p:txBody>
          <a:bodyPr vert="horz" wrap="square" lIns="91416" tIns="45708" rIns="91416" bIns="45708" numCol="1" anchor="t" anchorCtr="0" compatLnSpc="1">
            <a:prstTxWarp prst="textNoShape">
              <a:avLst/>
            </a:prstTxWarp>
          </a:bodyPr>
          <a:lstStyle/>
          <a:p>
            <a:pPr defTabSz="914400" fontAlgn="auto">
              <a:spcBef>
                <a:spcPts val="0"/>
              </a:spcBef>
              <a:spcAft>
                <a:spcPts val="0"/>
              </a:spcAft>
            </a:pPr>
            <a:endParaRPr lang="en-US" sz="1300" dirty="0">
              <a:solidFill>
                <a:srgbClr val="FF0000"/>
              </a:solidFill>
              <a:latin typeface="CiscoSans ExtraLight" panose="020B0303020201020303" pitchFamily="34" charset="0"/>
              <a:ea typeface="+mn-ea"/>
              <a:cs typeface="+mn-cs"/>
            </a:endParaRPr>
          </a:p>
        </p:txBody>
      </p:sp>
      <p:sp>
        <p:nvSpPr>
          <p:cNvPr id="651" name="Freeform 22"/>
          <p:cNvSpPr>
            <a:spLocks noChangeAspect="1" noEditPoints="1"/>
          </p:cNvSpPr>
          <p:nvPr/>
        </p:nvSpPr>
        <p:spPr bwMode="auto">
          <a:xfrm>
            <a:off x="2895456" y="1822503"/>
            <a:ext cx="515079" cy="612636"/>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BE1E2D"/>
          </a:solidFill>
          <a:ln w="9525">
            <a:noFill/>
            <a:round/>
            <a:headEnd/>
            <a:tailEnd/>
          </a:ln>
        </p:spPr>
        <p:txBody>
          <a:bodyPr vert="horz" wrap="square" lIns="68589" tIns="34295" rIns="68589" bIns="34295" numCol="1" anchor="t" anchorCtr="0" compatLnSpc="1">
            <a:prstTxWarp prst="textNoShape">
              <a:avLst/>
            </a:prstTxWarp>
          </a:bodyPr>
          <a:lstStyle/>
          <a:p>
            <a:endParaRPr lang="en-US" dirty="0">
              <a:latin typeface="CiscoSans ExtraLight" panose="020B0303020201020303" pitchFamily="34" charset="0"/>
            </a:endParaRPr>
          </a:p>
        </p:txBody>
      </p:sp>
      <p:sp>
        <p:nvSpPr>
          <p:cNvPr id="654" name="Freeform 20"/>
          <p:cNvSpPr>
            <a:spLocks noChangeAspect="1"/>
          </p:cNvSpPr>
          <p:nvPr/>
        </p:nvSpPr>
        <p:spPr bwMode="auto">
          <a:xfrm>
            <a:off x="2809857" y="1158361"/>
            <a:ext cx="691782" cy="612636"/>
          </a:xfrm>
          <a:custGeom>
            <a:avLst/>
            <a:gdLst/>
            <a:ahLst/>
            <a:cxnLst>
              <a:cxn ang="0">
                <a:pos x="92" y="144"/>
              </a:cxn>
              <a:cxn ang="0">
                <a:pos x="135" y="169"/>
              </a:cxn>
              <a:cxn ang="0">
                <a:pos x="167" y="158"/>
              </a:cxn>
              <a:cxn ang="0">
                <a:pos x="143" y="165"/>
              </a:cxn>
              <a:cxn ang="0">
                <a:pos x="103" y="126"/>
              </a:cxn>
              <a:cxn ang="0">
                <a:pos x="143" y="86"/>
              </a:cxn>
              <a:cxn ang="0">
                <a:pos x="183" y="126"/>
              </a:cxn>
              <a:cxn ang="0">
                <a:pos x="182" y="135"/>
              </a:cxn>
              <a:cxn ang="0">
                <a:pos x="184" y="120"/>
              </a:cxn>
              <a:cxn ang="0">
                <a:pos x="135" y="71"/>
              </a:cxn>
              <a:cxn ang="0">
                <a:pos x="135" y="71"/>
              </a:cxn>
              <a:cxn ang="0">
                <a:pos x="119" y="6"/>
              </a:cxn>
              <a:cxn ang="0">
                <a:pos x="105" y="0"/>
              </a:cxn>
              <a:cxn ang="0">
                <a:pos x="114" y="4"/>
              </a:cxn>
              <a:cxn ang="0">
                <a:pos x="125" y="59"/>
              </a:cxn>
              <a:cxn ang="0">
                <a:pos x="70" y="71"/>
              </a:cxn>
              <a:cxn ang="0">
                <a:pos x="58" y="15"/>
              </a:cxn>
              <a:cxn ang="0">
                <a:pos x="78" y="0"/>
              </a:cxn>
              <a:cxn ang="0">
                <a:pos x="51" y="20"/>
              </a:cxn>
              <a:cxn ang="0">
                <a:pos x="49" y="71"/>
              </a:cxn>
              <a:cxn ang="0">
                <a:pos x="0" y="120"/>
              </a:cxn>
              <a:cxn ang="0">
                <a:pos x="2" y="135"/>
              </a:cxn>
              <a:cxn ang="0">
                <a:pos x="1" y="126"/>
              </a:cxn>
              <a:cxn ang="0">
                <a:pos x="41" y="86"/>
              </a:cxn>
              <a:cxn ang="0">
                <a:pos x="81" y="126"/>
              </a:cxn>
              <a:cxn ang="0">
                <a:pos x="41" y="165"/>
              </a:cxn>
              <a:cxn ang="0">
                <a:pos x="17" y="158"/>
              </a:cxn>
              <a:cxn ang="0">
                <a:pos x="49" y="169"/>
              </a:cxn>
              <a:cxn ang="0">
                <a:pos x="92" y="144"/>
              </a:cxn>
            </a:cxnLst>
            <a:rect l="0" t="0" r="r" b="b"/>
            <a:pathLst>
              <a:path w="184" h="169">
                <a:moveTo>
                  <a:pt x="92" y="144"/>
                </a:moveTo>
                <a:cubicBezTo>
                  <a:pt x="100" y="159"/>
                  <a:pt x="117" y="169"/>
                  <a:pt x="135" y="169"/>
                </a:cubicBezTo>
                <a:cubicBezTo>
                  <a:pt x="147" y="169"/>
                  <a:pt x="158" y="165"/>
                  <a:pt x="167" y="158"/>
                </a:cubicBezTo>
                <a:cubicBezTo>
                  <a:pt x="160" y="163"/>
                  <a:pt x="152" y="165"/>
                  <a:pt x="143" y="165"/>
                </a:cubicBezTo>
                <a:cubicBezTo>
                  <a:pt x="121" y="165"/>
                  <a:pt x="103" y="148"/>
                  <a:pt x="103" y="126"/>
                </a:cubicBezTo>
                <a:cubicBezTo>
                  <a:pt x="103" y="103"/>
                  <a:pt x="121" y="86"/>
                  <a:pt x="143" y="86"/>
                </a:cubicBezTo>
                <a:cubicBezTo>
                  <a:pt x="165" y="86"/>
                  <a:pt x="183" y="103"/>
                  <a:pt x="183" y="126"/>
                </a:cubicBezTo>
                <a:cubicBezTo>
                  <a:pt x="183" y="129"/>
                  <a:pt x="183" y="132"/>
                  <a:pt x="182" y="135"/>
                </a:cubicBezTo>
                <a:cubicBezTo>
                  <a:pt x="184" y="130"/>
                  <a:pt x="184" y="125"/>
                  <a:pt x="184" y="120"/>
                </a:cubicBezTo>
                <a:cubicBezTo>
                  <a:pt x="184" y="93"/>
                  <a:pt x="162" y="71"/>
                  <a:pt x="135" y="71"/>
                </a:cubicBezTo>
                <a:cubicBezTo>
                  <a:pt x="135" y="71"/>
                  <a:pt x="135" y="71"/>
                  <a:pt x="135" y="71"/>
                </a:cubicBezTo>
                <a:cubicBezTo>
                  <a:pt x="147" y="49"/>
                  <a:pt x="141" y="20"/>
                  <a:pt x="119" y="6"/>
                </a:cubicBezTo>
                <a:cubicBezTo>
                  <a:pt x="114" y="3"/>
                  <a:pt x="110" y="1"/>
                  <a:pt x="105" y="0"/>
                </a:cubicBezTo>
                <a:cubicBezTo>
                  <a:pt x="108" y="1"/>
                  <a:pt x="111" y="2"/>
                  <a:pt x="114" y="4"/>
                </a:cubicBezTo>
                <a:cubicBezTo>
                  <a:pt x="132" y="16"/>
                  <a:pt x="137" y="41"/>
                  <a:pt x="125" y="59"/>
                </a:cubicBezTo>
                <a:cubicBezTo>
                  <a:pt x="113" y="78"/>
                  <a:pt x="88" y="83"/>
                  <a:pt x="70" y="71"/>
                </a:cubicBezTo>
                <a:cubicBezTo>
                  <a:pt x="52" y="59"/>
                  <a:pt x="46" y="34"/>
                  <a:pt x="58" y="15"/>
                </a:cubicBezTo>
                <a:cubicBezTo>
                  <a:pt x="63" y="8"/>
                  <a:pt x="70" y="3"/>
                  <a:pt x="78" y="0"/>
                </a:cubicBezTo>
                <a:cubicBezTo>
                  <a:pt x="67" y="3"/>
                  <a:pt x="57" y="10"/>
                  <a:pt x="51" y="20"/>
                </a:cubicBezTo>
                <a:cubicBezTo>
                  <a:pt x="40" y="36"/>
                  <a:pt x="40" y="55"/>
                  <a:pt x="49" y="71"/>
                </a:cubicBezTo>
                <a:cubicBezTo>
                  <a:pt x="22" y="71"/>
                  <a:pt x="0" y="93"/>
                  <a:pt x="0" y="120"/>
                </a:cubicBezTo>
                <a:cubicBezTo>
                  <a:pt x="0" y="125"/>
                  <a:pt x="0" y="130"/>
                  <a:pt x="2" y="135"/>
                </a:cubicBezTo>
                <a:cubicBezTo>
                  <a:pt x="1" y="132"/>
                  <a:pt x="1" y="129"/>
                  <a:pt x="1" y="126"/>
                </a:cubicBezTo>
                <a:cubicBezTo>
                  <a:pt x="1" y="103"/>
                  <a:pt x="19" y="86"/>
                  <a:pt x="41" y="86"/>
                </a:cubicBezTo>
                <a:cubicBezTo>
                  <a:pt x="63" y="86"/>
                  <a:pt x="81" y="103"/>
                  <a:pt x="81" y="126"/>
                </a:cubicBezTo>
                <a:cubicBezTo>
                  <a:pt x="81" y="148"/>
                  <a:pt x="63" y="165"/>
                  <a:pt x="41" y="165"/>
                </a:cubicBezTo>
                <a:cubicBezTo>
                  <a:pt x="32" y="165"/>
                  <a:pt x="24" y="163"/>
                  <a:pt x="17" y="158"/>
                </a:cubicBezTo>
                <a:cubicBezTo>
                  <a:pt x="26" y="165"/>
                  <a:pt x="37" y="169"/>
                  <a:pt x="49" y="169"/>
                </a:cubicBezTo>
                <a:cubicBezTo>
                  <a:pt x="67" y="169"/>
                  <a:pt x="84" y="159"/>
                  <a:pt x="92" y="144"/>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latin typeface="CiscoSans ExtraLight" panose="020B0303020201020303" pitchFamily="34" charset="0"/>
            </a:endParaRPr>
          </a:p>
        </p:txBody>
      </p:sp>
      <p:sp>
        <p:nvSpPr>
          <p:cNvPr id="3" name="Title 2"/>
          <p:cNvSpPr>
            <a:spLocks noGrp="1"/>
          </p:cNvSpPr>
          <p:nvPr>
            <p:ph type="title"/>
          </p:nvPr>
        </p:nvSpPr>
        <p:spPr>
          <a:xfrm>
            <a:off x="437766" y="284163"/>
            <a:ext cx="8345488" cy="731837"/>
          </a:xfrm>
        </p:spPr>
        <p:txBody>
          <a:bodyPr/>
          <a:lstStyle/>
          <a:p>
            <a:r>
              <a:rPr lang="en-US" dirty="0">
                <a:latin typeface="+mj-lt"/>
              </a:rPr>
              <a:t>They can evade even the best preventative security measures and get inside</a:t>
            </a:r>
          </a:p>
        </p:txBody>
      </p:sp>
      <p:grpSp>
        <p:nvGrpSpPr>
          <p:cNvPr id="5" name="Group 4"/>
          <p:cNvGrpSpPr>
            <a:grpSpLocks noChangeAspect="1"/>
          </p:cNvGrpSpPr>
          <p:nvPr/>
        </p:nvGrpSpPr>
        <p:grpSpPr>
          <a:xfrm>
            <a:off x="169783" y="3599687"/>
            <a:ext cx="8840097" cy="1216152"/>
            <a:chOff x="-5539320" y="3765960"/>
            <a:chExt cx="9964800" cy="1370880"/>
          </a:xfrm>
        </p:grpSpPr>
        <p:sp>
          <p:nvSpPr>
            <p:cNvPr id="6" name="Freeform: Shape 2"/>
            <p:cNvSpPr/>
            <p:nvPr/>
          </p:nvSpPr>
          <p:spPr>
            <a:xfrm>
              <a:off x="-777239" y="4393080"/>
              <a:ext cx="321840" cy="321840"/>
            </a:xfrm>
            <a:custGeom>
              <a:avLst/>
              <a:gdLst/>
              <a:ahLst/>
              <a:cxnLst>
                <a:cxn ang="3cd4">
                  <a:pos x="hc" y="t"/>
                </a:cxn>
                <a:cxn ang="cd2">
                  <a:pos x="l" y="vc"/>
                </a:cxn>
                <a:cxn ang="cd4">
                  <a:pos x="hc" y="b"/>
                </a:cxn>
                <a:cxn ang="0">
                  <a:pos x="r" y="vc"/>
                </a:cxn>
              </a:cxnLst>
              <a:rect l="l" t="t" r="r" b="b"/>
              <a:pathLst>
                <a:path w="895" h="895">
                  <a:moveTo>
                    <a:pt x="895" y="448"/>
                  </a:moveTo>
                  <a:cubicBezTo>
                    <a:pt x="895" y="530"/>
                    <a:pt x="876" y="600"/>
                    <a:pt x="835" y="672"/>
                  </a:cubicBezTo>
                  <a:cubicBezTo>
                    <a:pt x="794" y="743"/>
                    <a:pt x="742" y="793"/>
                    <a:pt x="671" y="835"/>
                  </a:cubicBezTo>
                  <a:cubicBezTo>
                    <a:pt x="599" y="876"/>
                    <a:pt x="529" y="895"/>
                    <a:pt x="447" y="895"/>
                  </a:cubicBezTo>
                  <a:cubicBezTo>
                    <a:pt x="364" y="895"/>
                    <a:pt x="294" y="876"/>
                    <a:pt x="223" y="835"/>
                  </a:cubicBezTo>
                  <a:cubicBezTo>
                    <a:pt x="151" y="793"/>
                    <a:pt x="101" y="743"/>
                    <a:pt x="60" y="672"/>
                  </a:cubicBezTo>
                  <a:cubicBezTo>
                    <a:pt x="18" y="600"/>
                    <a:pt x="0" y="530"/>
                    <a:pt x="0" y="448"/>
                  </a:cubicBezTo>
                  <a:cubicBezTo>
                    <a:pt x="0" y="365"/>
                    <a:pt x="18" y="295"/>
                    <a:pt x="60" y="224"/>
                  </a:cubicBezTo>
                  <a:cubicBezTo>
                    <a:pt x="101" y="153"/>
                    <a:pt x="151" y="101"/>
                    <a:pt x="223" y="60"/>
                  </a:cubicBezTo>
                  <a:cubicBezTo>
                    <a:pt x="294" y="19"/>
                    <a:pt x="365" y="0"/>
                    <a:pt x="447" y="0"/>
                  </a:cubicBezTo>
                  <a:cubicBezTo>
                    <a:pt x="530" y="0"/>
                    <a:pt x="599" y="19"/>
                    <a:pt x="671" y="60"/>
                  </a:cubicBezTo>
                  <a:cubicBezTo>
                    <a:pt x="742" y="101"/>
                    <a:pt x="794" y="153"/>
                    <a:pt x="835" y="224"/>
                  </a:cubicBezTo>
                  <a:cubicBezTo>
                    <a:pt x="876" y="295"/>
                    <a:pt x="895" y="365"/>
                    <a:pt x="895" y="448"/>
                  </a:cubicBez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 name="Straight Connector 6"/>
            <p:cNvSpPr/>
            <p:nvPr/>
          </p:nvSpPr>
          <p:spPr>
            <a:xfrm>
              <a:off x="-616320" y="4386240"/>
              <a:ext cx="0" cy="21239"/>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 name="Straight Connector 7"/>
            <p:cNvSpPr/>
            <p:nvPr/>
          </p:nvSpPr>
          <p:spPr>
            <a:xfrm>
              <a:off x="-616320" y="4707360"/>
              <a:ext cx="0" cy="212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 name="Straight Connector 8"/>
            <p:cNvSpPr/>
            <p:nvPr/>
          </p:nvSpPr>
          <p:spPr>
            <a:xfrm flipH="1">
              <a:off x="-559080" y="4399200"/>
              <a:ext cx="792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 name="Straight Connector 9"/>
            <p:cNvSpPr/>
            <p:nvPr/>
          </p:nvSpPr>
          <p:spPr>
            <a:xfrm flipH="1">
              <a:off x="-681120" y="4696200"/>
              <a:ext cx="792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 name="Straight Connector 10"/>
            <p:cNvSpPr/>
            <p:nvPr/>
          </p:nvSpPr>
          <p:spPr>
            <a:xfrm flipH="1">
              <a:off x="-509399" y="4437360"/>
              <a:ext cx="14759" cy="147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 name="Straight Connector 11"/>
            <p:cNvSpPr/>
            <p:nvPr/>
          </p:nvSpPr>
          <p:spPr>
            <a:xfrm flipH="1">
              <a:off x="-737999" y="4663080"/>
              <a:ext cx="15119" cy="144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 name="Straight Connector 12"/>
            <p:cNvSpPr/>
            <p:nvPr/>
          </p:nvSpPr>
          <p:spPr>
            <a:xfrm flipH="1">
              <a:off x="-477360" y="4492800"/>
              <a:ext cx="19440" cy="79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 name="Straight Connector 13"/>
            <p:cNvSpPr/>
            <p:nvPr/>
          </p:nvSpPr>
          <p:spPr>
            <a:xfrm flipH="1">
              <a:off x="-775080" y="4613760"/>
              <a:ext cx="19800" cy="79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 name="Straight Connector 14"/>
            <p:cNvSpPr/>
            <p:nvPr/>
          </p:nvSpPr>
          <p:spPr>
            <a:xfrm flipH="1">
              <a:off x="-466560" y="4556880"/>
              <a:ext cx="2124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 name="Straight Connector 15"/>
            <p:cNvSpPr/>
            <p:nvPr/>
          </p:nvSpPr>
          <p:spPr>
            <a:xfrm flipH="1">
              <a:off x="-787320" y="4557600"/>
              <a:ext cx="20880" cy="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 name="Straight Connector 16"/>
            <p:cNvSpPr/>
            <p:nvPr/>
          </p:nvSpPr>
          <p:spPr>
            <a:xfrm flipH="1" flipV="1">
              <a:off x="-477360" y="4613760"/>
              <a:ext cx="19801" cy="75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 name="Straight Connector 17"/>
            <p:cNvSpPr/>
            <p:nvPr/>
          </p:nvSpPr>
          <p:spPr>
            <a:xfrm flipH="1" flipV="1">
              <a:off x="-775080" y="4493160"/>
              <a:ext cx="19800" cy="79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 name="Straight Connector 18"/>
            <p:cNvSpPr/>
            <p:nvPr/>
          </p:nvSpPr>
          <p:spPr>
            <a:xfrm>
              <a:off x="-736559" y="4435920"/>
              <a:ext cx="14759" cy="147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 name="Straight Connector 19"/>
            <p:cNvSpPr/>
            <p:nvPr/>
          </p:nvSpPr>
          <p:spPr>
            <a:xfrm>
              <a:off x="-510839" y="4664160"/>
              <a:ext cx="14759" cy="147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 name="Straight Connector 20"/>
            <p:cNvSpPr/>
            <p:nvPr/>
          </p:nvSpPr>
          <p:spPr>
            <a:xfrm>
              <a:off x="-685079" y="4400639"/>
              <a:ext cx="8639"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 name="Straight Connector 21"/>
            <p:cNvSpPr/>
            <p:nvPr/>
          </p:nvSpPr>
          <p:spPr>
            <a:xfrm>
              <a:off x="-555840" y="4694759"/>
              <a:ext cx="828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 name="Freeform: Shape 19"/>
            <p:cNvSpPr/>
            <p:nvPr/>
          </p:nvSpPr>
          <p:spPr>
            <a:xfrm>
              <a:off x="-667080" y="4551120"/>
              <a:ext cx="100800" cy="299880"/>
            </a:xfrm>
            <a:custGeom>
              <a:avLst/>
              <a:gdLst/>
              <a:ahLst/>
              <a:cxnLst>
                <a:cxn ang="3cd4">
                  <a:pos x="hc" y="t"/>
                </a:cxn>
                <a:cxn ang="cd2">
                  <a:pos x="l" y="vc"/>
                </a:cxn>
                <a:cxn ang="cd4">
                  <a:pos x="hc" y="b"/>
                </a:cxn>
                <a:cxn ang="0">
                  <a:pos x="r" y="vc"/>
                </a:cxn>
              </a:cxnLst>
              <a:rect l="l" t="t" r="r" b="b"/>
              <a:pathLst>
                <a:path w="281" h="834" fill="none">
                  <a:moveTo>
                    <a:pt x="0" y="834"/>
                  </a:moveTo>
                  <a:lnTo>
                    <a:pt x="159" y="0"/>
                  </a:lnTo>
                  <a:lnTo>
                    <a:pt x="281" y="650"/>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 name="Straight Connector 23"/>
            <p:cNvSpPr/>
            <p:nvPr/>
          </p:nvSpPr>
          <p:spPr>
            <a:xfrm>
              <a:off x="-765000" y="4831200"/>
              <a:ext cx="0" cy="10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 name="Freeform: Shape 21"/>
            <p:cNvSpPr/>
            <p:nvPr/>
          </p:nvSpPr>
          <p:spPr>
            <a:xfrm>
              <a:off x="-375480" y="4592880"/>
              <a:ext cx="149400" cy="335880"/>
            </a:xfrm>
            <a:custGeom>
              <a:avLst/>
              <a:gdLst/>
              <a:ahLst/>
              <a:cxnLst>
                <a:cxn ang="3cd4">
                  <a:pos x="hc" y="t"/>
                </a:cxn>
                <a:cxn ang="cd2">
                  <a:pos x="l" y="vc"/>
                </a:cxn>
                <a:cxn ang="cd4">
                  <a:pos x="hc" y="b"/>
                </a:cxn>
                <a:cxn ang="0">
                  <a:pos x="r" y="vc"/>
                </a:cxn>
              </a:cxnLst>
              <a:rect l="l" t="t" r="r" b="b"/>
              <a:pathLst>
                <a:path w="416" h="934" fill="none">
                  <a:moveTo>
                    <a:pt x="0" y="934"/>
                  </a:moveTo>
                  <a:lnTo>
                    <a:pt x="0" y="0"/>
                  </a:lnTo>
                  <a:lnTo>
                    <a:pt x="416" y="0"/>
                  </a:lnTo>
                  <a:lnTo>
                    <a:pt x="416" y="934"/>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 name="Freeform: Shape 22"/>
            <p:cNvSpPr/>
            <p:nvPr/>
          </p:nvSpPr>
          <p:spPr>
            <a:xfrm>
              <a:off x="-344160" y="4791600"/>
              <a:ext cx="87120" cy="143280"/>
            </a:xfrm>
            <a:custGeom>
              <a:avLst/>
              <a:gdLst/>
              <a:ahLst/>
              <a:cxnLst>
                <a:cxn ang="3cd4">
                  <a:pos x="hc" y="t"/>
                </a:cxn>
                <a:cxn ang="cd2">
                  <a:pos x="l" y="vc"/>
                </a:cxn>
                <a:cxn ang="cd4">
                  <a:pos x="hc" y="b"/>
                </a:cxn>
                <a:cxn ang="0">
                  <a:pos x="r" y="vc"/>
                </a:cxn>
              </a:cxnLst>
              <a:rect l="l" t="t" r="r" b="b"/>
              <a:pathLst>
                <a:path w="243" h="399">
                  <a:moveTo>
                    <a:pt x="0" y="399"/>
                  </a:moveTo>
                  <a:lnTo>
                    <a:pt x="0" y="83"/>
                  </a:lnTo>
                  <a:cubicBezTo>
                    <a:pt x="0" y="37"/>
                    <a:pt x="37" y="0"/>
                    <a:pt x="83" y="0"/>
                  </a:cubicBezTo>
                  <a:lnTo>
                    <a:pt x="160" y="0"/>
                  </a:lnTo>
                  <a:cubicBezTo>
                    <a:pt x="206" y="0"/>
                    <a:pt x="243" y="37"/>
                    <a:pt x="243" y="83"/>
                  </a:cubicBezTo>
                  <a:lnTo>
                    <a:pt x="243" y="399"/>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 name="Straight Connector 26"/>
            <p:cNvSpPr/>
            <p:nvPr/>
          </p:nvSpPr>
          <p:spPr>
            <a:xfrm>
              <a:off x="-353880" y="4683240"/>
              <a:ext cx="1069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 name="Freeform: Shape 24"/>
            <p:cNvSpPr/>
            <p:nvPr/>
          </p:nvSpPr>
          <p:spPr>
            <a:xfrm>
              <a:off x="-737280" y="4592880"/>
              <a:ext cx="355320" cy="309240"/>
            </a:xfrm>
            <a:custGeom>
              <a:avLst/>
              <a:gdLst/>
              <a:ahLst/>
              <a:cxnLst>
                <a:cxn ang="3cd4">
                  <a:pos x="hc" y="t"/>
                </a:cxn>
                <a:cxn ang="cd2">
                  <a:pos x="l" y="vc"/>
                </a:cxn>
                <a:cxn ang="cd4">
                  <a:pos x="hc" y="b"/>
                </a:cxn>
                <a:cxn ang="0">
                  <a:pos x="r" y="vc"/>
                </a:cxn>
              </a:cxnLst>
              <a:rect l="l" t="t" r="r" b="b"/>
              <a:pathLst>
                <a:path w="988" h="860">
                  <a:moveTo>
                    <a:pt x="988" y="0"/>
                  </a:moveTo>
                  <a:cubicBezTo>
                    <a:pt x="909" y="478"/>
                    <a:pt x="499" y="846"/>
                    <a:pt x="0" y="860"/>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 name="Straight Connector 28"/>
            <p:cNvSpPr/>
            <p:nvPr/>
          </p:nvSpPr>
          <p:spPr>
            <a:xfrm>
              <a:off x="-563400" y="4858560"/>
              <a:ext cx="1706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 name="Freeform: Shape 26"/>
            <p:cNvSpPr/>
            <p:nvPr/>
          </p:nvSpPr>
          <p:spPr>
            <a:xfrm>
              <a:off x="314280" y="4592880"/>
              <a:ext cx="354960" cy="309240"/>
            </a:xfrm>
            <a:custGeom>
              <a:avLst/>
              <a:gdLst/>
              <a:ahLst/>
              <a:cxnLst>
                <a:cxn ang="3cd4">
                  <a:pos x="hc" y="t"/>
                </a:cxn>
                <a:cxn ang="cd2">
                  <a:pos x="l" y="vc"/>
                </a:cxn>
                <a:cxn ang="cd4">
                  <a:pos x="hc" y="b"/>
                </a:cxn>
                <a:cxn ang="0">
                  <a:pos x="r" y="vc"/>
                </a:cxn>
              </a:cxnLst>
              <a:rect l="l" t="t" r="r" b="b"/>
              <a:pathLst>
                <a:path w="987" h="860">
                  <a:moveTo>
                    <a:pt x="0" y="0"/>
                  </a:moveTo>
                  <a:cubicBezTo>
                    <a:pt x="79" y="478"/>
                    <a:pt x="489" y="846"/>
                    <a:pt x="987" y="860"/>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 name="Straight Connector 30"/>
            <p:cNvSpPr/>
            <p:nvPr/>
          </p:nvSpPr>
          <p:spPr>
            <a:xfrm flipH="1">
              <a:off x="325080" y="4858560"/>
              <a:ext cx="1710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 name="Straight Connector 31"/>
            <p:cNvSpPr/>
            <p:nvPr/>
          </p:nvSpPr>
          <p:spPr>
            <a:xfrm>
              <a:off x="-723959" y="4946040"/>
              <a:ext cx="2016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 name="Straight Connector 32"/>
            <p:cNvSpPr/>
            <p:nvPr/>
          </p:nvSpPr>
          <p:spPr>
            <a:xfrm>
              <a:off x="-225720" y="4602600"/>
              <a:ext cx="3805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 name="Straight Connector 33"/>
            <p:cNvSpPr/>
            <p:nvPr/>
          </p:nvSpPr>
          <p:spPr>
            <a:xfrm>
              <a:off x="-225720" y="4627800"/>
              <a:ext cx="3805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 name="Straight Connector 34"/>
            <p:cNvSpPr/>
            <p:nvPr/>
          </p:nvSpPr>
          <p:spPr>
            <a:xfrm>
              <a:off x="-225720" y="4675680"/>
              <a:ext cx="3805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 name="Straight Connector 35"/>
            <p:cNvSpPr/>
            <p:nvPr/>
          </p:nvSpPr>
          <p:spPr>
            <a:xfrm>
              <a:off x="-225720" y="4846320"/>
              <a:ext cx="3805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 name="Straight Connector 36"/>
            <p:cNvSpPr/>
            <p:nvPr/>
          </p:nvSpPr>
          <p:spPr>
            <a:xfrm>
              <a:off x="-225720" y="4895280"/>
              <a:ext cx="3805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 name="Freeform: Shape 34"/>
            <p:cNvSpPr/>
            <p:nvPr/>
          </p:nvSpPr>
          <p:spPr>
            <a:xfrm>
              <a:off x="-378720" y="4497840"/>
              <a:ext cx="36720" cy="65520"/>
            </a:xfrm>
            <a:custGeom>
              <a:avLst/>
              <a:gdLst/>
              <a:ahLst/>
              <a:cxnLst>
                <a:cxn ang="3cd4">
                  <a:pos x="hc" y="t"/>
                </a:cxn>
                <a:cxn ang="cd2">
                  <a:pos x="l" y="vc"/>
                </a:cxn>
                <a:cxn ang="cd4">
                  <a:pos x="hc" y="b"/>
                </a:cxn>
                <a:cxn ang="0">
                  <a:pos x="r" y="vc"/>
                </a:cxn>
              </a:cxnLst>
              <a:rect l="l" t="t" r="r" b="b"/>
              <a:pathLst>
                <a:path w="103" h="183">
                  <a:moveTo>
                    <a:pt x="52" y="0"/>
                  </a:moveTo>
                  <a:lnTo>
                    <a:pt x="0" y="183"/>
                  </a:lnTo>
                  <a:lnTo>
                    <a:pt x="103" y="183"/>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 name="Freeform: Shape 35"/>
            <p:cNvSpPr/>
            <p:nvPr/>
          </p:nvSpPr>
          <p:spPr>
            <a:xfrm>
              <a:off x="-257760" y="4497840"/>
              <a:ext cx="36360" cy="65520"/>
            </a:xfrm>
            <a:custGeom>
              <a:avLst/>
              <a:gdLst/>
              <a:ahLst/>
              <a:cxnLst>
                <a:cxn ang="3cd4">
                  <a:pos x="hc" y="t"/>
                </a:cxn>
                <a:cxn ang="cd2">
                  <a:pos x="l" y="vc"/>
                </a:cxn>
                <a:cxn ang="cd4">
                  <a:pos x="hc" y="b"/>
                </a:cxn>
                <a:cxn ang="0">
                  <a:pos x="r" y="vc"/>
                </a:cxn>
              </a:cxnLst>
              <a:rect l="l" t="t" r="r" b="b"/>
              <a:pathLst>
                <a:path w="102" h="183">
                  <a:moveTo>
                    <a:pt x="50" y="0"/>
                  </a:moveTo>
                  <a:lnTo>
                    <a:pt x="0" y="183"/>
                  </a:lnTo>
                  <a:lnTo>
                    <a:pt x="102" y="183"/>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 name="Freeform: Shape 36"/>
            <p:cNvSpPr/>
            <p:nvPr/>
          </p:nvSpPr>
          <p:spPr>
            <a:xfrm>
              <a:off x="-354600" y="4426560"/>
              <a:ext cx="107640" cy="137160"/>
            </a:xfrm>
            <a:custGeom>
              <a:avLst/>
              <a:gdLst/>
              <a:ahLst/>
              <a:cxnLst>
                <a:cxn ang="3cd4">
                  <a:pos x="hc" y="t"/>
                </a:cxn>
                <a:cxn ang="cd2">
                  <a:pos x="l" y="vc"/>
                </a:cxn>
                <a:cxn ang="cd4">
                  <a:pos x="hc" y="b"/>
                </a:cxn>
                <a:cxn ang="0">
                  <a:pos x="r" y="vc"/>
                </a:cxn>
              </a:cxnLst>
              <a:rect l="l" t="t" r="r" b="b"/>
              <a:pathLst>
                <a:path w="300" h="382">
                  <a:moveTo>
                    <a:pt x="149" y="0"/>
                  </a:moveTo>
                  <a:lnTo>
                    <a:pt x="0" y="382"/>
                  </a:lnTo>
                  <a:lnTo>
                    <a:pt x="300" y="382"/>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 name="Freeform: Shape 37"/>
            <p:cNvSpPr/>
            <p:nvPr/>
          </p:nvSpPr>
          <p:spPr>
            <a:xfrm>
              <a:off x="-314640" y="4617720"/>
              <a:ext cx="27720" cy="33120"/>
            </a:xfrm>
            <a:custGeom>
              <a:avLst/>
              <a:gdLst/>
              <a:ahLst/>
              <a:cxnLst>
                <a:cxn ang="3cd4">
                  <a:pos x="hc" y="t"/>
                </a:cxn>
                <a:cxn ang="cd2">
                  <a:pos x="l" y="vc"/>
                </a:cxn>
                <a:cxn ang="cd4">
                  <a:pos x="hc" y="b"/>
                </a:cxn>
                <a:cxn ang="0">
                  <a:pos x="r" y="vc"/>
                </a:cxn>
              </a:cxnLst>
              <a:rect l="l" t="t" r="r" b="b"/>
              <a:pathLst>
                <a:path w="78" h="93">
                  <a:moveTo>
                    <a:pt x="39" y="93"/>
                  </a:moveTo>
                  <a:lnTo>
                    <a:pt x="0" y="93"/>
                  </a:lnTo>
                  <a:lnTo>
                    <a:pt x="0" y="0"/>
                  </a:lnTo>
                  <a:lnTo>
                    <a:pt x="78" y="0"/>
                  </a:lnTo>
                  <a:lnTo>
                    <a:pt x="78" y="93"/>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 name="Freeform: Shape 38"/>
            <p:cNvSpPr/>
            <p:nvPr/>
          </p:nvSpPr>
          <p:spPr>
            <a:xfrm>
              <a:off x="158040" y="4592880"/>
              <a:ext cx="149400" cy="335880"/>
            </a:xfrm>
            <a:custGeom>
              <a:avLst/>
              <a:gdLst/>
              <a:ahLst/>
              <a:cxnLst>
                <a:cxn ang="3cd4">
                  <a:pos x="hc" y="t"/>
                </a:cxn>
                <a:cxn ang="cd2">
                  <a:pos x="l" y="vc"/>
                </a:cxn>
                <a:cxn ang="cd4">
                  <a:pos x="hc" y="b"/>
                </a:cxn>
                <a:cxn ang="0">
                  <a:pos x="r" y="vc"/>
                </a:cxn>
              </a:cxnLst>
              <a:rect l="l" t="t" r="r" b="b"/>
              <a:pathLst>
                <a:path w="416" h="934" fill="none">
                  <a:moveTo>
                    <a:pt x="0" y="934"/>
                  </a:moveTo>
                  <a:lnTo>
                    <a:pt x="0" y="0"/>
                  </a:lnTo>
                  <a:lnTo>
                    <a:pt x="416" y="0"/>
                  </a:lnTo>
                  <a:lnTo>
                    <a:pt x="416" y="934"/>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 name="Freeform: Shape 39"/>
            <p:cNvSpPr/>
            <p:nvPr/>
          </p:nvSpPr>
          <p:spPr>
            <a:xfrm>
              <a:off x="189360" y="4791600"/>
              <a:ext cx="87120" cy="143280"/>
            </a:xfrm>
            <a:custGeom>
              <a:avLst/>
              <a:gdLst/>
              <a:ahLst/>
              <a:cxnLst>
                <a:cxn ang="3cd4">
                  <a:pos x="hc" y="t"/>
                </a:cxn>
                <a:cxn ang="cd2">
                  <a:pos x="l" y="vc"/>
                </a:cxn>
                <a:cxn ang="cd4">
                  <a:pos x="hc" y="b"/>
                </a:cxn>
                <a:cxn ang="0">
                  <a:pos x="r" y="vc"/>
                </a:cxn>
              </a:cxnLst>
              <a:rect l="l" t="t" r="r" b="b"/>
              <a:pathLst>
                <a:path w="243" h="399">
                  <a:moveTo>
                    <a:pt x="0" y="399"/>
                  </a:moveTo>
                  <a:lnTo>
                    <a:pt x="0" y="83"/>
                  </a:lnTo>
                  <a:cubicBezTo>
                    <a:pt x="0" y="37"/>
                    <a:pt x="37" y="0"/>
                    <a:pt x="83" y="0"/>
                  </a:cubicBezTo>
                  <a:lnTo>
                    <a:pt x="159" y="0"/>
                  </a:lnTo>
                  <a:cubicBezTo>
                    <a:pt x="205" y="0"/>
                    <a:pt x="243" y="37"/>
                    <a:pt x="243" y="83"/>
                  </a:cubicBezTo>
                  <a:lnTo>
                    <a:pt x="243" y="399"/>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 name="Straight Connector 43"/>
            <p:cNvSpPr/>
            <p:nvPr/>
          </p:nvSpPr>
          <p:spPr>
            <a:xfrm>
              <a:off x="179280" y="4683240"/>
              <a:ext cx="1072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 name="Freeform: Shape 41"/>
            <p:cNvSpPr/>
            <p:nvPr/>
          </p:nvSpPr>
          <p:spPr>
            <a:xfrm>
              <a:off x="154800" y="4497840"/>
              <a:ext cx="36360" cy="65520"/>
            </a:xfrm>
            <a:custGeom>
              <a:avLst/>
              <a:gdLst/>
              <a:ahLst/>
              <a:cxnLst>
                <a:cxn ang="3cd4">
                  <a:pos x="hc" y="t"/>
                </a:cxn>
                <a:cxn ang="cd2">
                  <a:pos x="l" y="vc"/>
                </a:cxn>
                <a:cxn ang="cd4">
                  <a:pos x="hc" y="b"/>
                </a:cxn>
                <a:cxn ang="0">
                  <a:pos x="r" y="vc"/>
                </a:cxn>
              </a:cxnLst>
              <a:rect l="l" t="t" r="r" b="b"/>
              <a:pathLst>
                <a:path w="102" h="183">
                  <a:moveTo>
                    <a:pt x="52" y="0"/>
                  </a:moveTo>
                  <a:lnTo>
                    <a:pt x="0" y="183"/>
                  </a:lnTo>
                  <a:lnTo>
                    <a:pt x="102" y="183"/>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 name="Freeform: Shape 42"/>
            <p:cNvSpPr/>
            <p:nvPr/>
          </p:nvSpPr>
          <p:spPr>
            <a:xfrm>
              <a:off x="275400" y="4497840"/>
              <a:ext cx="36720" cy="65520"/>
            </a:xfrm>
            <a:custGeom>
              <a:avLst/>
              <a:gdLst/>
              <a:ahLst/>
              <a:cxnLst>
                <a:cxn ang="3cd4">
                  <a:pos x="hc" y="t"/>
                </a:cxn>
                <a:cxn ang="cd2">
                  <a:pos x="l" y="vc"/>
                </a:cxn>
                <a:cxn ang="cd4">
                  <a:pos x="hc" y="b"/>
                </a:cxn>
                <a:cxn ang="0">
                  <a:pos x="r" y="vc"/>
                </a:cxn>
              </a:cxnLst>
              <a:rect l="l" t="t" r="r" b="b"/>
              <a:pathLst>
                <a:path w="103" h="183">
                  <a:moveTo>
                    <a:pt x="51" y="0"/>
                  </a:moveTo>
                  <a:lnTo>
                    <a:pt x="0" y="183"/>
                  </a:lnTo>
                  <a:lnTo>
                    <a:pt x="103" y="183"/>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 name="Freeform: Shape 43"/>
            <p:cNvSpPr/>
            <p:nvPr/>
          </p:nvSpPr>
          <p:spPr>
            <a:xfrm>
              <a:off x="178560" y="4426560"/>
              <a:ext cx="107640" cy="137160"/>
            </a:xfrm>
            <a:custGeom>
              <a:avLst/>
              <a:gdLst/>
              <a:ahLst/>
              <a:cxnLst>
                <a:cxn ang="3cd4">
                  <a:pos x="hc" y="t"/>
                </a:cxn>
                <a:cxn ang="cd2">
                  <a:pos x="l" y="vc"/>
                </a:cxn>
                <a:cxn ang="cd4">
                  <a:pos x="hc" y="b"/>
                </a:cxn>
                <a:cxn ang="0">
                  <a:pos x="r" y="vc"/>
                </a:cxn>
              </a:cxnLst>
              <a:rect l="l" t="t" r="r" b="b"/>
              <a:pathLst>
                <a:path w="300" h="382">
                  <a:moveTo>
                    <a:pt x="151" y="0"/>
                  </a:moveTo>
                  <a:lnTo>
                    <a:pt x="0" y="382"/>
                  </a:lnTo>
                  <a:lnTo>
                    <a:pt x="300" y="382"/>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 name="Freeform: Shape 44"/>
            <p:cNvSpPr/>
            <p:nvPr/>
          </p:nvSpPr>
          <p:spPr>
            <a:xfrm>
              <a:off x="1934639" y="4760280"/>
              <a:ext cx="256680" cy="38160"/>
            </a:xfrm>
            <a:custGeom>
              <a:avLst/>
              <a:gdLst/>
              <a:ahLst/>
              <a:cxnLst>
                <a:cxn ang="3cd4">
                  <a:pos x="hc" y="t"/>
                </a:cxn>
                <a:cxn ang="cd2">
                  <a:pos x="l" y="vc"/>
                </a:cxn>
                <a:cxn ang="cd4">
                  <a:pos x="hc" y="b"/>
                </a:cxn>
                <a:cxn ang="0">
                  <a:pos x="r" y="vc"/>
                </a:cxn>
              </a:cxnLst>
              <a:rect l="l" t="t" r="r" b="b"/>
              <a:pathLst>
                <a:path w="714" h="107">
                  <a:moveTo>
                    <a:pt x="357" y="0"/>
                  </a:moveTo>
                  <a:lnTo>
                    <a:pt x="0" y="107"/>
                  </a:lnTo>
                  <a:lnTo>
                    <a:pt x="714" y="107"/>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 name="Freeform: Shape 45"/>
            <p:cNvSpPr/>
            <p:nvPr/>
          </p:nvSpPr>
          <p:spPr>
            <a:xfrm>
              <a:off x="218880" y="4617720"/>
              <a:ext cx="27720" cy="33120"/>
            </a:xfrm>
            <a:custGeom>
              <a:avLst/>
              <a:gdLst/>
              <a:ahLst/>
              <a:cxnLst>
                <a:cxn ang="3cd4">
                  <a:pos x="hc" y="t"/>
                </a:cxn>
                <a:cxn ang="cd2">
                  <a:pos x="l" y="vc"/>
                </a:cxn>
                <a:cxn ang="cd4">
                  <a:pos x="hc" y="b"/>
                </a:cxn>
                <a:cxn ang="0">
                  <a:pos x="r" y="vc"/>
                </a:cxn>
              </a:cxnLst>
              <a:rect l="l" t="t" r="r" b="b"/>
              <a:pathLst>
                <a:path w="78" h="93">
                  <a:moveTo>
                    <a:pt x="39" y="93"/>
                  </a:moveTo>
                  <a:lnTo>
                    <a:pt x="0" y="93"/>
                  </a:lnTo>
                  <a:lnTo>
                    <a:pt x="0" y="0"/>
                  </a:lnTo>
                  <a:lnTo>
                    <a:pt x="78" y="0"/>
                  </a:lnTo>
                  <a:lnTo>
                    <a:pt x="78" y="93"/>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 name="Straight Connector 49"/>
            <p:cNvSpPr/>
            <p:nvPr/>
          </p:nvSpPr>
          <p:spPr>
            <a:xfrm>
              <a:off x="-419760" y="4946040"/>
              <a:ext cx="7484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 name="Straight Connector 50"/>
            <p:cNvSpPr/>
            <p:nvPr/>
          </p:nvSpPr>
          <p:spPr>
            <a:xfrm>
              <a:off x="-309960" y="4977720"/>
              <a:ext cx="0" cy="511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 name="Straight Connector 51"/>
            <p:cNvSpPr/>
            <p:nvPr/>
          </p:nvSpPr>
          <p:spPr>
            <a:xfrm>
              <a:off x="-252000" y="4975200"/>
              <a:ext cx="4294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 name="Straight Connector 52"/>
            <p:cNvSpPr/>
            <p:nvPr/>
          </p:nvSpPr>
          <p:spPr>
            <a:xfrm>
              <a:off x="-122400" y="5016960"/>
              <a:ext cx="1569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 name="Straight Connector 53"/>
            <p:cNvSpPr/>
            <p:nvPr/>
          </p:nvSpPr>
          <p:spPr>
            <a:xfrm>
              <a:off x="-78480" y="5043600"/>
              <a:ext cx="756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 name="Straight Connector 54"/>
            <p:cNvSpPr/>
            <p:nvPr/>
          </p:nvSpPr>
          <p:spPr>
            <a:xfrm>
              <a:off x="1734119" y="5067000"/>
              <a:ext cx="15696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 name="Straight Connector 55"/>
            <p:cNvSpPr/>
            <p:nvPr/>
          </p:nvSpPr>
          <p:spPr>
            <a:xfrm>
              <a:off x="1778040" y="5094000"/>
              <a:ext cx="756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 name="Straight Connector 56"/>
            <p:cNvSpPr/>
            <p:nvPr/>
          </p:nvSpPr>
          <p:spPr>
            <a:xfrm>
              <a:off x="1966680" y="5038920"/>
              <a:ext cx="3779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8" name="Straight Connector 57"/>
            <p:cNvSpPr/>
            <p:nvPr/>
          </p:nvSpPr>
          <p:spPr>
            <a:xfrm>
              <a:off x="321480" y="4970160"/>
              <a:ext cx="0" cy="759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9" name="Straight Connector 58"/>
            <p:cNvSpPr/>
            <p:nvPr/>
          </p:nvSpPr>
          <p:spPr>
            <a:xfrm flipH="1">
              <a:off x="344880" y="4979880"/>
              <a:ext cx="3427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60" name="Straight Connector 59"/>
            <p:cNvSpPr/>
            <p:nvPr/>
          </p:nvSpPr>
          <p:spPr>
            <a:xfrm flipV="1">
              <a:off x="344880" y="4865040"/>
              <a:ext cx="0" cy="43199"/>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61" name="Freeform: Shape 57"/>
            <p:cNvSpPr/>
            <p:nvPr/>
          </p:nvSpPr>
          <p:spPr>
            <a:xfrm>
              <a:off x="382680" y="4920480"/>
              <a:ext cx="286560" cy="39960"/>
            </a:xfrm>
            <a:custGeom>
              <a:avLst/>
              <a:gdLst/>
              <a:ahLst/>
              <a:cxnLst>
                <a:cxn ang="3cd4">
                  <a:pos x="hc" y="t"/>
                </a:cxn>
                <a:cxn ang="cd2">
                  <a:pos x="l" y="vc"/>
                </a:cxn>
                <a:cxn ang="cd4">
                  <a:pos x="hc" y="b"/>
                </a:cxn>
                <a:cxn ang="0">
                  <a:pos x="r" y="vc"/>
                </a:cxn>
              </a:cxnLst>
              <a:rect l="l" t="t" r="r" b="b"/>
              <a:pathLst>
                <a:path w="797" h="112">
                  <a:moveTo>
                    <a:pt x="399" y="112"/>
                  </a:moveTo>
                  <a:lnTo>
                    <a:pt x="0" y="112"/>
                  </a:lnTo>
                  <a:lnTo>
                    <a:pt x="0" y="0"/>
                  </a:lnTo>
                  <a:lnTo>
                    <a:pt x="797" y="0"/>
                  </a:lnTo>
                  <a:lnTo>
                    <a:pt x="797" y="112"/>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62" name="Freeform: Shape 58"/>
            <p:cNvSpPr/>
            <p:nvPr/>
          </p:nvSpPr>
          <p:spPr>
            <a:xfrm>
              <a:off x="473760" y="4308120"/>
              <a:ext cx="79200" cy="556920"/>
            </a:xfrm>
            <a:custGeom>
              <a:avLst/>
              <a:gdLst/>
              <a:ahLst/>
              <a:cxnLst>
                <a:cxn ang="3cd4">
                  <a:pos x="hc" y="t"/>
                </a:cxn>
                <a:cxn ang="cd2">
                  <a:pos x="l" y="vc"/>
                </a:cxn>
                <a:cxn ang="cd4">
                  <a:pos x="hc" y="b"/>
                </a:cxn>
                <a:cxn ang="0">
                  <a:pos x="r" y="vc"/>
                </a:cxn>
              </a:cxnLst>
              <a:rect l="l" t="t" r="r" b="b"/>
              <a:pathLst>
                <a:path w="221" h="1548" fill="none">
                  <a:moveTo>
                    <a:pt x="0" y="1421"/>
                  </a:moveTo>
                  <a:lnTo>
                    <a:pt x="0" y="0"/>
                  </a:lnTo>
                  <a:lnTo>
                    <a:pt x="221" y="0"/>
                  </a:lnTo>
                  <a:lnTo>
                    <a:pt x="221" y="1548"/>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63" name="Freeform: Shape 59"/>
            <p:cNvSpPr/>
            <p:nvPr/>
          </p:nvSpPr>
          <p:spPr>
            <a:xfrm>
              <a:off x="523079" y="4191479"/>
              <a:ext cx="269640" cy="691559"/>
            </a:xfrm>
            <a:custGeom>
              <a:avLst/>
              <a:gdLst/>
              <a:ahLst/>
              <a:cxnLst>
                <a:cxn ang="3cd4">
                  <a:pos x="hc" y="t"/>
                </a:cxn>
                <a:cxn ang="cd2">
                  <a:pos x="l" y="vc"/>
                </a:cxn>
                <a:cxn ang="cd4">
                  <a:pos x="hc" y="b"/>
                </a:cxn>
                <a:cxn ang="0">
                  <a:pos x="r" y="vc"/>
                </a:cxn>
              </a:cxnLst>
              <a:rect l="l" t="t" r="r" b="b"/>
              <a:pathLst>
                <a:path w="750" h="1922" fill="none">
                  <a:moveTo>
                    <a:pt x="0" y="1839"/>
                  </a:moveTo>
                  <a:lnTo>
                    <a:pt x="0" y="0"/>
                  </a:lnTo>
                  <a:lnTo>
                    <a:pt x="276" y="0"/>
                  </a:lnTo>
                  <a:lnTo>
                    <a:pt x="276" y="1922"/>
                  </a:lnTo>
                  <a:lnTo>
                    <a:pt x="750" y="1922"/>
                  </a:lnTo>
                  <a:lnTo>
                    <a:pt x="550" y="1831"/>
                  </a:lnTo>
                  <a:lnTo>
                    <a:pt x="407" y="1831"/>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64" name="Freeform: Shape 60"/>
            <p:cNvSpPr/>
            <p:nvPr/>
          </p:nvSpPr>
          <p:spPr>
            <a:xfrm>
              <a:off x="553320" y="4240440"/>
              <a:ext cx="99000" cy="624600"/>
            </a:xfrm>
            <a:custGeom>
              <a:avLst/>
              <a:gdLst/>
              <a:ahLst/>
              <a:cxnLst>
                <a:cxn ang="3cd4">
                  <a:pos x="hc" y="t"/>
                </a:cxn>
                <a:cxn ang="cd2">
                  <a:pos x="l" y="vc"/>
                </a:cxn>
                <a:cxn ang="cd4">
                  <a:pos x="hc" y="b"/>
                </a:cxn>
                <a:cxn ang="0">
                  <a:pos x="r" y="vc"/>
                </a:cxn>
              </a:cxnLst>
              <a:rect l="l" t="t" r="r" b="b"/>
              <a:pathLst>
                <a:path w="276" h="1736" fill="none">
                  <a:moveTo>
                    <a:pt x="276" y="1736"/>
                  </a:moveTo>
                  <a:lnTo>
                    <a:pt x="276" y="0"/>
                  </a:lnTo>
                  <a:lnTo>
                    <a:pt x="0" y="0"/>
                  </a:lnTo>
                  <a:lnTo>
                    <a:pt x="0" y="197"/>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65" name="Straight Connector 64"/>
            <p:cNvSpPr/>
            <p:nvPr/>
          </p:nvSpPr>
          <p:spPr>
            <a:xfrm>
              <a:off x="673560" y="4639680"/>
              <a:ext cx="288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66" name="Straight Connector 65"/>
            <p:cNvSpPr/>
            <p:nvPr/>
          </p:nvSpPr>
          <p:spPr>
            <a:xfrm>
              <a:off x="686160" y="4679280"/>
              <a:ext cx="0" cy="201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67" name="Freeform: Shape 63"/>
            <p:cNvSpPr/>
            <p:nvPr/>
          </p:nvSpPr>
          <p:spPr>
            <a:xfrm>
              <a:off x="721080" y="4161240"/>
              <a:ext cx="72000" cy="689040"/>
            </a:xfrm>
            <a:custGeom>
              <a:avLst/>
              <a:gdLst/>
              <a:ahLst/>
              <a:cxnLst>
                <a:cxn ang="3cd4">
                  <a:pos x="hc" y="t"/>
                </a:cxn>
                <a:cxn ang="cd2">
                  <a:pos x="l" y="vc"/>
                </a:cxn>
                <a:cxn ang="cd4">
                  <a:pos x="hc" y="b"/>
                </a:cxn>
                <a:cxn ang="0">
                  <a:pos x="r" y="vc"/>
                </a:cxn>
              </a:cxnLst>
              <a:rect l="l" t="t" r="r" b="b"/>
              <a:pathLst>
                <a:path w="201" h="1915" fill="none">
                  <a:moveTo>
                    <a:pt x="0" y="1915"/>
                  </a:moveTo>
                  <a:lnTo>
                    <a:pt x="0" y="617"/>
                  </a:lnTo>
                  <a:lnTo>
                    <a:pt x="201" y="474"/>
                  </a:lnTo>
                  <a:lnTo>
                    <a:pt x="95" y="474"/>
                  </a:lnTo>
                  <a:lnTo>
                    <a:pt x="95" y="0"/>
                  </a:lnTo>
                  <a:lnTo>
                    <a:pt x="200" y="0"/>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68" name="Freeform: Shape 64"/>
            <p:cNvSpPr/>
            <p:nvPr/>
          </p:nvSpPr>
          <p:spPr>
            <a:xfrm>
              <a:off x="793440" y="3839400"/>
              <a:ext cx="105840" cy="1087920"/>
            </a:xfrm>
            <a:custGeom>
              <a:avLst/>
              <a:gdLst/>
              <a:ahLst/>
              <a:cxnLst>
                <a:cxn ang="3cd4">
                  <a:pos x="hc" y="t"/>
                </a:cxn>
                <a:cxn ang="cd2">
                  <a:pos x="l" y="vc"/>
                </a:cxn>
                <a:cxn ang="cd4">
                  <a:pos x="hc" y="b"/>
                </a:cxn>
                <a:cxn ang="0">
                  <a:pos x="r" y="vc"/>
                </a:cxn>
              </a:cxnLst>
              <a:rect l="l" t="t" r="r" b="b"/>
              <a:pathLst>
                <a:path w="295" h="3023" fill="none">
                  <a:moveTo>
                    <a:pt x="0" y="3023"/>
                  </a:moveTo>
                  <a:lnTo>
                    <a:pt x="0" y="503"/>
                  </a:lnTo>
                  <a:lnTo>
                    <a:pt x="198" y="306"/>
                  </a:lnTo>
                  <a:lnTo>
                    <a:pt x="198" y="0"/>
                  </a:lnTo>
                  <a:lnTo>
                    <a:pt x="295" y="190"/>
                  </a:lnTo>
                  <a:lnTo>
                    <a:pt x="295" y="894"/>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69" name="Straight Connector 68"/>
            <p:cNvSpPr/>
            <p:nvPr/>
          </p:nvSpPr>
          <p:spPr>
            <a:xfrm>
              <a:off x="813960" y="4029480"/>
              <a:ext cx="0" cy="8989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0" name="Freeform: Shape 66"/>
            <p:cNvSpPr/>
            <p:nvPr/>
          </p:nvSpPr>
          <p:spPr>
            <a:xfrm>
              <a:off x="793440" y="4106520"/>
              <a:ext cx="152640" cy="821520"/>
            </a:xfrm>
            <a:custGeom>
              <a:avLst/>
              <a:gdLst/>
              <a:ahLst/>
              <a:cxnLst>
                <a:cxn ang="3cd4">
                  <a:pos x="hc" y="t"/>
                </a:cxn>
                <a:cxn ang="cd2">
                  <a:pos x="l" y="vc"/>
                </a:cxn>
                <a:cxn ang="cd4">
                  <a:pos x="hc" y="b"/>
                </a:cxn>
                <a:cxn ang="0">
                  <a:pos x="r" y="vc"/>
                </a:cxn>
              </a:cxnLst>
              <a:rect l="l" t="t" r="r" b="b"/>
              <a:pathLst>
                <a:path w="425" h="2283" fill="none">
                  <a:moveTo>
                    <a:pt x="0" y="2283"/>
                  </a:moveTo>
                  <a:lnTo>
                    <a:pt x="138" y="2283"/>
                  </a:lnTo>
                  <a:lnTo>
                    <a:pt x="138" y="356"/>
                  </a:lnTo>
                  <a:lnTo>
                    <a:pt x="425" y="70"/>
                  </a:lnTo>
                  <a:lnTo>
                    <a:pt x="295" y="0"/>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1" name="Freeform: Shape 67"/>
            <p:cNvSpPr/>
            <p:nvPr/>
          </p:nvSpPr>
          <p:spPr>
            <a:xfrm>
              <a:off x="899639" y="4081320"/>
              <a:ext cx="106920" cy="689399"/>
            </a:xfrm>
            <a:custGeom>
              <a:avLst/>
              <a:gdLst/>
              <a:ahLst/>
              <a:cxnLst>
                <a:cxn ang="3cd4">
                  <a:pos x="hc" y="t"/>
                </a:cxn>
                <a:cxn ang="cd2">
                  <a:pos x="l" y="vc"/>
                </a:cxn>
                <a:cxn ang="cd4">
                  <a:pos x="hc" y="b"/>
                </a:cxn>
                <a:cxn ang="0">
                  <a:pos x="r" y="vc"/>
                </a:cxn>
              </a:cxnLst>
              <a:rect l="l" t="t" r="r" b="b"/>
              <a:pathLst>
                <a:path w="298" h="1916" fill="none">
                  <a:moveTo>
                    <a:pt x="0" y="0"/>
                  </a:moveTo>
                  <a:lnTo>
                    <a:pt x="200" y="106"/>
                  </a:lnTo>
                  <a:lnTo>
                    <a:pt x="200" y="1916"/>
                  </a:lnTo>
                  <a:lnTo>
                    <a:pt x="298" y="1916"/>
                  </a:lnTo>
                  <a:lnTo>
                    <a:pt x="298" y="654"/>
                  </a:lnTo>
                  <a:lnTo>
                    <a:pt x="207" y="584"/>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2" name="Straight Connector 71"/>
            <p:cNvSpPr/>
            <p:nvPr/>
          </p:nvSpPr>
          <p:spPr>
            <a:xfrm>
              <a:off x="939240" y="4200120"/>
              <a:ext cx="0" cy="5518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3" name="Freeform: Shape 69"/>
            <p:cNvSpPr/>
            <p:nvPr/>
          </p:nvSpPr>
          <p:spPr>
            <a:xfrm>
              <a:off x="897119" y="4787640"/>
              <a:ext cx="377280" cy="138240"/>
            </a:xfrm>
            <a:custGeom>
              <a:avLst/>
              <a:gdLst/>
              <a:ahLst/>
              <a:cxnLst>
                <a:cxn ang="3cd4">
                  <a:pos x="hc" y="t"/>
                </a:cxn>
                <a:cxn ang="cd2">
                  <a:pos x="l" y="vc"/>
                </a:cxn>
                <a:cxn ang="cd4">
                  <a:pos x="hc" y="b"/>
                </a:cxn>
                <a:cxn ang="0">
                  <a:pos x="r" y="vc"/>
                </a:cxn>
              </a:cxnLst>
              <a:rect l="l" t="t" r="r" b="b"/>
              <a:pathLst>
                <a:path w="1049" h="385" fill="none">
                  <a:moveTo>
                    <a:pt x="0" y="385"/>
                  </a:moveTo>
                  <a:lnTo>
                    <a:pt x="0" y="0"/>
                  </a:lnTo>
                  <a:lnTo>
                    <a:pt x="437" y="0"/>
                  </a:lnTo>
                  <a:lnTo>
                    <a:pt x="437" y="335"/>
                  </a:lnTo>
                  <a:lnTo>
                    <a:pt x="512" y="335"/>
                  </a:lnTo>
                  <a:lnTo>
                    <a:pt x="512" y="0"/>
                  </a:lnTo>
                  <a:lnTo>
                    <a:pt x="793" y="0"/>
                  </a:lnTo>
                  <a:lnTo>
                    <a:pt x="793" y="344"/>
                  </a:lnTo>
                  <a:lnTo>
                    <a:pt x="1049" y="344"/>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4" name="Straight Connector 73"/>
            <p:cNvSpPr/>
            <p:nvPr/>
          </p:nvSpPr>
          <p:spPr>
            <a:xfrm>
              <a:off x="779760" y="4958280"/>
              <a:ext cx="1854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5" name="Straight Connector 74"/>
            <p:cNvSpPr/>
            <p:nvPr/>
          </p:nvSpPr>
          <p:spPr>
            <a:xfrm>
              <a:off x="762480" y="4970160"/>
              <a:ext cx="0" cy="565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6" name="Straight Connector 75"/>
            <p:cNvSpPr/>
            <p:nvPr/>
          </p:nvSpPr>
          <p:spPr>
            <a:xfrm>
              <a:off x="1021679" y="4606560"/>
              <a:ext cx="7488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7" name="Straight Connector 76"/>
            <p:cNvSpPr/>
            <p:nvPr/>
          </p:nvSpPr>
          <p:spPr>
            <a:xfrm>
              <a:off x="1042919" y="4552560"/>
              <a:ext cx="0" cy="54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8" name="Straight Connector 77"/>
            <p:cNvSpPr/>
            <p:nvPr/>
          </p:nvSpPr>
          <p:spPr>
            <a:xfrm>
              <a:off x="1065600" y="4552560"/>
              <a:ext cx="0" cy="54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79" name="Freeform: Shape 75"/>
            <p:cNvSpPr/>
            <p:nvPr/>
          </p:nvSpPr>
          <p:spPr>
            <a:xfrm>
              <a:off x="1042919" y="4679280"/>
              <a:ext cx="38160" cy="86040"/>
            </a:xfrm>
            <a:custGeom>
              <a:avLst/>
              <a:gdLst/>
              <a:ahLst/>
              <a:cxnLst>
                <a:cxn ang="3cd4">
                  <a:pos x="hc" y="t"/>
                </a:cxn>
                <a:cxn ang="cd2">
                  <a:pos x="l" y="vc"/>
                </a:cxn>
                <a:cxn ang="cd4">
                  <a:pos x="hc" y="b"/>
                </a:cxn>
                <a:cxn ang="0">
                  <a:pos x="r" y="vc"/>
                </a:cxn>
              </a:cxnLst>
              <a:rect l="l" t="t" r="r" b="b"/>
              <a:pathLst>
                <a:path w="107" h="240">
                  <a:moveTo>
                    <a:pt x="54" y="240"/>
                  </a:moveTo>
                  <a:lnTo>
                    <a:pt x="0" y="240"/>
                  </a:lnTo>
                  <a:lnTo>
                    <a:pt x="0" y="0"/>
                  </a:lnTo>
                  <a:lnTo>
                    <a:pt x="107" y="0"/>
                  </a:lnTo>
                  <a:lnTo>
                    <a:pt x="107" y="24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0" name="Freeform: Shape 76"/>
            <p:cNvSpPr/>
            <p:nvPr/>
          </p:nvSpPr>
          <p:spPr>
            <a:xfrm>
              <a:off x="934199" y="4899960"/>
              <a:ext cx="72720" cy="29880"/>
            </a:xfrm>
            <a:custGeom>
              <a:avLst/>
              <a:gdLst/>
              <a:ahLst/>
              <a:cxnLst>
                <a:cxn ang="3cd4">
                  <a:pos x="hc" y="t"/>
                </a:cxn>
                <a:cxn ang="cd2">
                  <a:pos x="l" y="vc"/>
                </a:cxn>
                <a:cxn ang="cd4">
                  <a:pos x="hc" y="b"/>
                </a:cxn>
                <a:cxn ang="0">
                  <a:pos x="r" y="vc"/>
                </a:cxn>
              </a:cxnLst>
              <a:rect l="l" t="t" r="r" b="b"/>
              <a:pathLst>
                <a:path w="203" h="84">
                  <a:moveTo>
                    <a:pt x="101" y="84"/>
                  </a:moveTo>
                  <a:lnTo>
                    <a:pt x="0" y="84"/>
                  </a:lnTo>
                  <a:lnTo>
                    <a:pt x="0" y="0"/>
                  </a:lnTo>
                  <a:lnTo>
                    <a:pt x="203" y="0"/>
                  </a:lnTo>
                  <a:lnTo>
                    <a:pt x="203" y="84"/>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1" name="Freeform: Shape 77"/>
            <p:cNvSpPr/>
            <p:nvPr/>
          </p:nvSpPr>
          <p:spPr>
            <a:xfrm>
              <a:off x="1074600" y="4926240"/>
              <a:ext cx="168840" cy="41760"/>
            </a:xfrm>
            <a:custGeom>
              <a:avLst/>
              <a:gdLst/>
              <a:ahLst/>
              <a:cxnLst>
                <a:cxn ang="3cd4">
                  <a:pos x="hc" y="t"/>
                </a:cxn>
                <a:cxn ang="cd2">
                  <a:pos x="l" y="vc"/>
                </a:cxn>
                <a:cxn ang="cd4">
                  <a:pos x="hc" y="b"/>
                </a:cxn>
                <a:cxn ang="0">
                  <a:pos x="r" y="vc"/>
                </a:cxn>
              </a:cxnLst>
              <a:rect l="l" t="t" r="r" b="b"/>
              <a:pathLst>
                <a:path w="470" h="117">
                  <a:moveTo>
                    <a:pt x="235" y="117"/>
                  </a:moveTo>
                  <a:lnTo>
                    <a:pt x="0" y="117"/>
                  </a:lnTo>
                  <a:lnTo>
                    <a:pt x="0" y="0"/>
                  </a:lnTo>
                  <a:lnTo>
                    <a:pt x="470" y="0"/>
                  </a:lnTo>
                  <a:lnTo>
                    <a:pt x="470" y="117"/>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2" name="Freeform: Shape 78"/>
            <p:cNvSpPr/>
            <p:nvPr/>
          </p:nvSpPr>
          <p:spPr>
            <a:xfrm>
              <a:off x="741600" y="4759200"/>
              <a:ext cx="51480" cy="85320"/>
            </a:xfrm>
            <a:custGeom>
              <a:avLst/>
              <a:gdLst/>
              <a:ahLst/>
              <a:cxnLst>
                <a:cxn ang="3cd4">
                  <a:pos x="hc" y="t"/>
                </a:cxn>
                <a:cxn ang="cd2">
                  <a:pos x="l" y="vc"/>
                </a:cxn>
                <a:cxn ang="cd4">
                  <a:pos x="hc" y="b"/>
                </a:cxn>
                <a:cxn ang="0">
                  <a:pos x="r" y="vc"/>
                </a:cxn>
              </a:cxnLst>
              <a:rect l="l" t="t" r="r" b="b"/>
              <a:pathLst>
                <a:path w="144" h="238" fill="none">
                  <a:moveTo>
                    <a:pt x="144" y="238"/>
                  </a:moveTo>
                  <a:lnTo>
                    <a:pt x="0" y="238"/>
                  </a:lnTo>
                  <a:lnTo>
                    <a:pt x="0" y="0"/>
                  </a:lnTo>
                  <a:lnTo>
                    <a:pt x="144" y="0"/>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3" name="Straight Connector 82"/>
            <p:cNvSpPr/>
            <p:nvPr/>
          </p:nvSpPr>
          <p:spPr>
            <a:xfrm>
              <a:off x="736200" y="439020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4" name="Straight Connector 83"/>
            <p:cNvSpPr/>
            <p:nvPr/>
          </p:nvSpPr>
          <p:spPr>
            <a:xfrm>
              <a:off x="736200" y="441900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5" name="Straight Connector 84"/>
            <p:cNvSpPr/>
            <p:nvPr/>
          </p:nvSpPr>
          <p:spPr>
            <a:xfrm>
              <a:off x="736200" y="444780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6" name="Straight Connector 85"/>
            <p:cNvSpPr/>
            <p:nvPr/>
          </p:nvSpPr>
          <p:spPr>
            <a:xfrm>
              <a:off x="736200" y="447624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7" name="Straight Connector 86"/>
            <p:cNvSpPr/>
            <p:nvPr/>
          </p:nvSpPr>
          <p:spPr>
            <a:xfrm>
              <a:off x="736200" y="450504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8" name="Straight Connector 87"/>
            <p:cNvSpPr/>
            <p:nvPr/>
          </p:nvSpPr>
          <p:spPr>
            <a:xfrm>
              <a:off x="736200" y="453384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89" name="Straight Connector 88"/>
            <p:cNvSpPr/>
            <p:nvPr/>
          </p:nvSpPr>
          <p:spPr>
            <a:xfrm>
              <a:off x="736200" y="456264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0" name="Straight Connector 89"/>
            <p:cNvSpPr/>
            <p:nvPr/>
          </p:nvSpPr>
          <p:spPr>
            <a:xfrm>
              <a:off x="736200" y="459144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1" name="Straight Connector 90"/>
            <p:cNvSpPr/>
            <p:nvPr/>
          </p:nvSpPr>
          <p:spPr>
            <a:xfrm>
              <a:off x="736200" y="462024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2" name="Straight Connector 91"/>
            <p:cNvSpPr/>
            <p:nvPr/>
          </p:nvSpPr>
          <p:spPr>
            <a:xfrm>
              <a:off x="736200" y="464940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3" name="Straight Connector 92"/>
            <p:cNvSpPr/>
            <p:nvPr/>
          </p:nvSpPr>
          <p:spPr>
            <a:xfrm>
              <a:off x="736200" y="467784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4" name="Straight Connector 93"/>
            <p:cNvSpPr/>
            <p:nvPr/>
          </p:nvSpPr>
          <p:spPr>
            <a:xfrm>
              <a:off x="736200" y="4706640"/>
              <a:ext cx="56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5" name="Straight Connector 94"/>
            <p:cNvSpPr/>
            <p:nvPr/>
          </p:nvSpPr>
          <p:spPr>
            <a:xfrm>
              <a:off x="974160" y="4316760"/>
              <a:ext cx="327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6" name="Straight Connector 95"/>
            <p:cNvSpPr/>
            <p:nvPr/>
          </p:nvSpPr>
          <p:spPr>
            <a:xfrm>
              <a:off x="1169640" y="4992480"/>
              <a:ext cx="20771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7" name="Straight Connector 96"/>
            <p:cNvSpPr/>
            <p:nvPr/>
          </p:nvSpPr>
          <p:spPr>
            <a:xfrm>
              <a:off x="1305000" y="4922640"/>
              <a:ext cx="2505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8" name="Freeform: Shape 94"/>
            <p:cNvSpPr/>
            <p:nvPr/>
          </p:nvSpPr>
          <p:spPr>
            <a:xfrm>
              <a:off x="1096560" y="4136760"/>
              <a:ext cx="285480" cy="740520"/>
            </a:xfrm>
            <a:custGeom>
              <a:avLst/>
              <a:gdLst/>
              <a:ahLst/>
              <a:cxnLst>
                <a:cxn ang="3cd4">
                  <a:pos x="hc" y="t"/>
                </a:cxn>
                <a:cxn ang="cd2">
                  <a:pos x="l" y="vc"/>
                </a:cxn>
                <a:cxn ang="cd4">
                  <a:pos x="hc" y="b"/>
                </a:cxn>
                <a:cxn ang="0">
                  <a:pos x="r" y="vc"/>
                </a:cxn>
              </a:cxnLst>
              <a:rect l="l" t="t" r="r" b="b"/>
              <a:pathLst>
                <a:path w="794" h="2058">
                  <a:moveTo>
                    <a:pt x="0" y="1774"/>
                  </a:moveTo>
                  <a:lnTo>
                    <a:pt x="0" y="0"/>
                  </a:lnTo>
                  <a:lnTo>
                    <a:pt x="541" y="0"/>
                  </a:lnTo>
                  <a:lnTo>
                    <a:pt x="794" y="1518"/>
                  </a:lnTo>
                  <a:lnTo>
                    <a:pt x="655" y="1518"/>
                  </a:lnTo>
                  <a:lnTo>
                    <a:pt x="655" y="1746"/>
                  </a:lnTo>
                  <a:lnTo>
                    <a:pt x="541" y="1746"/>
                  </a:lnTo>
                  <a:lnTo>
                    <a:pt x="541" y="2058"/>
                  </a:lnTo>
                  <a:lnTo>
                    <a:pt x="456" y="2058"/>
                  </a:lnTo>
                  <a:lnTo>
                    <a:pt x="158" y="78"/>
                  </a:lnTo>
                  <a:lnTo>
                    <a:pt x="77" y="78"/>
                  </a:lnTo>
                  <a:lnTo>
                    <a:pt x="77" y="1774"/>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99" name="Freeform: Shape 95"/>
            <p:cNvSpPr/>
            <p:nvPr/>
          </p:nvSpPr>
          <p:spPr>
            <a:xfrm>
              <a:off x="1348920" y="4669560"/>
              <a:ext cx="316440" cy="212760"/>
            </a:xfrm>
            <a:custGeom>
              <a:avLst/>
              <a:gdLst/>
              <a:ahLst/>
              <a:cxnLst>
                <a:cxn ang="3cd4">
                  <a:pos x="hc" y="t"/>
                </a:cxn>
                <a:cxn ang="cd2">
                  <a:pos x="l" y="vc"/>
                </a:cxn>
                <a:cxn ang="cd4">
                  <a:pos x="hc" y="b"/>
                </a:cxn>
                <a:cxn ang="0">
                  <a:pos x="r" y="vc"/>
                </a:cxn>
              </a:cxnLst>
              <a:rect l="l" t="t" r="r" b="b"/>
              <a:pathLst>
                <a:path w="880" h="592" fill="none">
                  <a:moveTo>
                    <a:pt x="0" y="85"/>
                  </a:moveTo>
                  <a:lnTo>
                    <a:pt x="275" y="85"/>
                  </a:lnTo>
                  <a:lnTo>
                    <a:pt x="275" y="0"/>
                  </a:lnTo>
                  <a:lnTo>
                    <a:pt x="412" y="0"/>
                  </a:lnTo>
                  <a:lnTo>
                    <a:pt x="412" y="209"/>
                  </a:lnTo>
                  <a:lnTo>
                    <a:pt x="582" y="209"/>
                  </a:lnTo>
                  <a:lnTo>
                    <a:pt x="582" y="592"/>
                  </a:lnTo>
                  <a:lnTo>
                    <a:pt x="880" y="592"/>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0" name="Straight Connector 99"/>
            <p:cNvSpPr/>
            <p:nvPr/>
          </p:nvSpPr>
          <p:spPr>
            <a:xfrm>
              <a:off x="1428120" y="4977720"/>
              <a:ext cx="5169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1" name="Freeform: Shape 97"/>
            <p:cNvSpPr/>
            <p:nvPr/>
          </p:nvSpPr>
          <p:spPr>
            <a:xfrm>
              <a:off x="1352520" y="4721760"/>
              <a:ext cx="54000" cy="176040"/>
            </a:xfrm>
            <a:custGeom>
              <a:avLst/>
              <a:gdLst/>
              <a:ahLst/>
              <a:cxnLst>
                <a:cxn ang="3cd4">
                  <a:pos x="hc" y="t"/>
                </a:cxn>
                <a:cxn ang="cd2">
                  <a:pos x="l" y="vc"/>
                </a:cxn>
                <a:cxn ang="cd4">
                  <a:pos x="hc" y="b"/>
                </a:cxn>
                <a:cxn ang="0">
                  <a:pos x="r" y="vc"/>
                </a:cxn>
              </a:cxnLst>
              <a:rect l="l" t="t" r="r" b="b"/>
              <a:pathLst>
                <a:path w="151" h="490">
                  <a:moveTo>
                    <a:pt x="76" y="490"/>
                  </a:moveTo>
                  <a:lnTo>
                    <a:pt x="0" y="490"/>
                  </a:lnTo>
                  <a:lnTo>
                    <a:pt x="0" y="0"/>
                  </a:lnTo>
                  <a:lnTo>
                    <a:pt x="151" y="0"/>
                  </a:lnTo>
                  <a:lnTo>
                    <a:pt x="151" y="49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2" name="Freeform: Shape 98"/>
            <p:cNvSpPr/>
            <p:nvPr/>
          </p:nvSpPr>
          <p:spPr>
            <a:xfrm>
              <a:off x="1435320" y="4842720"/>
              <a:ext cx="104760" cy="24480"/>
            </a:xfrm>
            <a:custGeom>
              <a:avLst/>
              <a:gdLst/>
              <a:ahLst/>
              <a:cxnLst>
                <a:cxn ang="3cd4">
                  <a:pos x="hc" y="t"/>
                </a:cxn>
                <a:cxn ang="cd2">
                  <a:pos x="l" y="vc"/>
                </a:cxn>
                <a:cxn ang="cd4">
                  <a:pos x="hc" y="b"/>
                </a:cxn>
                <a:cxn ang="0">
                  <a:pos x="r" y="vc"/>
                </a:cxn>
              </a:cxnLst>
              <a:rect l="l" t="t" r="r" b="b"/>
              <a:pathLst>
                <a:path w="292" h="69">
                  <a:moveTo>
                    <a:pt x="146" y="69"/>
                  </a:moveTo>
                  <a:lnTo>
                    <a:pt x="0" y="69"/>
                  </a:lnTo>
                  <a:lnTo>
                    <a:pt x="0" y="0"/>
                  </a:lnTo>
                  <a:lnTo>
                    <a:pt x="292" y="0"/>
                  </a:lnTo>
                  <a:lnTo>
                    <a:pt x="292" y="69"/>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3" name="Straight Connector 102"/>
            <p:cNvSpPr/>
            <p:nvPr/>
          </p:nvSpPr>
          <p:spPr>
            <a:xfrm>
              <a:off x="1377359" y="4548239"/>
              <a:ext cx="0" cy="313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4" name="Freeform: Shape 100"/>
            <p:cNvSpPr/>
            <p:nvPr/>
          </p:nvSpPr>
          <p:spPr>
            <a:xfrm>
              <a:off x="1396439" y="4129200"/>
              <a:ext cx="240480" cy="694080"/>
            </a:xfrm>
            <a:custGeom>
              <a:avLst/>
              <a:gdLst/>
              <a:ahLst/>
              <a:cxnLst>
                <a:cxn ang="3cd4">
                  <a:pos x="hc" y="t"/>
                </a:cxn>
                <a:cxn ang="cd2">
                  <a:pos x="l" y="vc"/>
                </a:cxn>
                <a:cxn ang="cd4">
                  <a:pos x="hc" y="b"/>
                </a:cxn>
                <a:cxn ang="0">
                  <a:pos x="r" y="vc"/>
                </a:cxn>
              </a:cxnLst>
              <a:rect l="l" t="t" r="r" b="b"/>
              <a:pathLst>
                <a:path w="669" h="1929">
                  <a:moveTo>
                    <a:pt x="4" y="1419"/>
                  </a:moveTo>
                  <a:cubicBezTo>
                    <a:pt x="4" y="1419"/>
                    <a:pt x="-63" y="664"/>
                    <a:pt x="337" y="0"/>
                  </a:cubicBezTo>
                  <a:cubicBezTo>
                    <a:pt x="337" y="0"/>
                    <a:pt x="845" y="812"/>
                    <a:pt x="603" y="1929"/>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5" name="Freeform: Shape 101"/>
            <p:cNvSpPr/>
            <p:nvPr/>
          </p:nvSpPr>
          <p:spPr>
            <a:xfrm>
              <a:off x="1485359" y="4201560"/>
              <a:ext cx="99360" cy="114840"/>
            </a:xfrm>
            <a:custGeom>
              <a:avLst/>
              <a:gdLst/>
              <a:ahLst/>
              <a:cxnLst>
                <a:cxn ang="3cd4">
                  <a:pos x="hc" y="t"/>
                </a:cxn>
                <a:cxn ang="cd2">
                  <a:pos x="l" y="vc"/>
                </a:cxn>
                <a:cxn ang="cd4">
                  <a:pos x="hc" y="b"/>
                </a:cxn>
                <a:cxn ang="0">
                  <a:pos x="r" y="vc"/>
                </a:cxn>
              </a:cxnLst>
              <a:rect l="l" t="t" r="r" b="b"/>
              <a:pathLst>
                <a:path w="277" h="320">
                  <a:moveTo>
                    <a:pt x="0" y="0"/>
                  </a:moveTo>
                  <a:cubicBezTo>
                    <a:pt x="0" y="0"/>
                    <a:pt x="103" y="215"/>
                    <a:pt x="277" y="320"/>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6" name="Freeform: Shape 102"/>
            <p:cNvSpPr/>
            <p:nvPr/>
          </p:nvSpPr>
          <p:spPr>
            <a:xfrm>
              <a:off x="1468800" y="4279680"/>
              <a:ext cx="127080" cy="144000"/>
            </a:xfrm>
            <a:custGeom>
              <a:avLst/>
              <a:gdLst/>
              <a:ahLst/>
              <a:cxnLst>
                <a:cxn ang="3cd4">
                  <a:pos x="hc" y="t"/>
                </a:cxn>
                <a:cxn ang="cd2">
                  <a:pos x="l" y="vc"/>
                </a:cxn>
                <a:cxn ang="cd4">
                  <a:pos x="hc" y="b"/>
                </a:cxn>
                <a:cxn ang="0">
                  <a:pos x="r" y="vc"/>
                </a:cxn>
              </a:cxnLst>
              <a:rect l="l" t="t" r="r" b="b"/>
              <a:pathLst>
                <a:path w="354" h="401">
                  <a:moveTo>
                    <a:pt x="0" y="0"/>
                  </a:moveTo>
                  <a:cubicBezTo>
                    <a:pt x="0" y="0"/>
                    <a:pt x="132" y="269"/>
                    <a:pt x="354" y="401"/>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7" name="Freeform: Shape 103"/>
            <p:cNvSpPr/>
            <p:nvPr/>
          </p:nvSpPr>
          <p:spPr>
            <a:xfrm>
              <a:off x="1452240" y="4358520"/>
              <a:ext cx="149400" cy="168480"/>
            </a:xfrm>
            <a:custGeom>
              <a:avLst/>
              <a:gdLst/>
              <a:ahLst/>
              <a:cxnLst>
                <a:cxn ang="3cd4">
                  <a:pos x="hc" y="t"/>
                </a:cxn>
                <a:cxn ang="cd2">
                  <a:pos x="l" y="vc"/>
                </a:cxn>
                <a:cxn ang="cd4">
                  <a:pos x="hc" y="b"/>
                </a:cxn>
                <a:cxn ang="0">
                  <a:pos x="r" y="vc"/>
                </a:cxn>
              </a:cxnLst>
              <a:rect l="l" t="t" r="r" b="b"/>
              <a:pathLst>
                <a:path w="416" h="469">
                  <a:moveTo>
                    <a:pt x="0" y="0"/>
                  </a:moveTo>
                  <a:cubicBezTo>
                    <a:pt x="0" y="0"/>
                    <a:pt x="155" y="315"/>
                    <a:pt x="416" y="469"/>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8" name="Freeform: Shape 104"/>
            <p:cNvSpPr/>
            <p:nvPr/>
          </p:nvSpPr>
          <p:spPr>
            <a:xfrm>
              <a:off x="1435320" y="4435920"/>
              <a:ext cx="175320" cy="195120"/>
            </a:xfrm>
            <a:custGeom>
              <a:avLst/>
              <a:gdLst/>
              <a:ahLst/>
              <a:cxnLst>
                <a:cxn ang="3cd4">
                  <a:pos x="hc" y="t"/>
                </a:cxn>
                <a:cxn ang="cd2">
                  <a:pos x="l" y="vc"/>
                </a:cxn>
                <a:cxn ang="cd4">
                  <a:pos x="hc" y="b"/>
                </a:cxn>
                <a:cxn ang="0">
                  <a:pos x="r" y="vc"/>
                </a:cxn>
              </a:cxnLst>
              <a:rect l="l" t="t" r="r" b="b"/>
              <a:pathLst>
                <a:path w="488" h="543">
                  <a:moveTo>
                    <a:pt x="0" y="0"/>
                  </a:moveTo>
                  <a:cubicBezTo>
                    <a:pt x="0" y="0"/>
                    <a:pt x="181" y="365"/>
                    <a:pt x="488" y="543"/>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09" name="Freeform: Shape 105"/>
            <p:cNvSpPr/>
            <p:nvPr/>
          </p:nvSpPr>
          <p:spPr>
            <a:xfrm>
              <a:off x="1418760" y="4515480"/>
              <a:ext cx="194400" cy="217800"/>
            </a:xfrm>
            <a:custGeom>
              <a:avLst/>
              <a:gdLst/>
              <a:ahLst/>
              <a:cxnLst>
                <a:cxn ang="3cd4">
                  <a:pos x="hc" y="t"/>
                </a:cxn>
                <a:cxn ang="cd2">
                  <a:pos x="l" y="vc"/>
                </a:cxn>
                <a:cxn ang="cd4">
                  <a:pos x="hc" y="b"/>
                </a:cxn>
                <a:cxn ang="0">
                  <a:pos x="r" y="vc"/>
                </a:cxn>
              </a:cxnLst>
              <a:rect l="l" t="t" r="r" b="b"/>
              <a:pathLst>
                <a:path w="541" h="606">
                  <a:moveTo>
                    <a:pt x="0" y="0"/>
                  </a:moveTo>
                  <a:cubicBezTo>
                    <a:pt x="0" y="0"/>
                    <a:pt x="202" y="407"/>
                    <a:pt x="541" y="606"/>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0" name="Freeform: Shape 106"/>
            <p:cNvSpPr/>
            <p:nvPr/>
          </p:nvSpPr>
          <p:spPr>
            <a:xfrm>
              <a:off x="1449719" y="4208760"/>
              <a:ext cx="99720" cy="115200"/>
            </a:xfrm>
            <a:custGeom>
              <a:avLst/>
              <a:gdLst/>
              <a:ahLst/>
              <a:cxnLst>
                <a:cxn ang="3cd4">
                  <a:pos x="hc" y="t"/>
                </a:cxn>
                <a:cxn ang="cd2">
                  <a:pos x="l" y="vc"/>
                </a:cxn>
                <a:cxn ang="cd4">
                  <a:pos x="hc" y="b"/>
                </a:cxn>
                <a:cxn ang="0">
                  <a:pos x="r" y="vc"/>
                </a:cxn>
              </a:cxnLst>
              <a:rect l="l" t="t" r="r" b="b"/>
              <a:pathLst>
                <a:path w="278" h="321">
                  <a:moveTo>
                    <a:pt x="278" y="0"/>
                  </a:moveTo>
                  <a:cubicBezTo>
                    <a:pt x="278" y="0"/>
                    <a:pt x="174" y="216"/>
                    <a:pt x="0" y="321"/>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1" name="Freeform: Shape 107"/>
            <p:cNvSpPr/>
            <p:nvPr/>
          </p:nvSpPr>
          <p:spPr>
            <a:xfrm>
              <a:off x="1438559" y="4286880"/>
              <a:ext cx="127080" cy="144000"/>
            </a:xfrm>
            <a:custGeom>
              <a:avLst/>
              <a:gdLst/>
              <a:ahLst/>
              <a:cxnLst>
                <a:cxn ang="3cd4">
                  <a:pos x="hc" y="t"/>
                </a:cxn>
                <a:cxn ang="cd2">
                  <a:pos x="l" y="vc"/>
                </a:cxn>
                <a:cxn ang="cd4">
                  <a:pos x="hc" y="b"/>
                </a:cxn>
                <a:cxn ang="0">
                  <a:pos x="r" y="vc"/>
                </a:cxn>
              </a:cxnLst>
              <a:rect l="l" t="t" r="r" b="b"/>
              <a:pathLst>
                <a:path w="354" h="401">
                  <a:moveTo>
                    <a:pt x="354" y="0"/>
                  </a:moveTo>
                  <a:cubicBezTo>
                    <a:pt x="354" y="0"/>
                    <a:pt x="222" y="270"/>
                    <a:pt x="0" y="401"/>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2" name="Freeform: Shape 108"/>
            <p:cNvSpPr/>
            <p:nvPr/>
          </p:nvSpPr>
          <p:spPr>
            <a:xfrm>
              <a:off x="1432800" y="4366079"/>
              <a:ext cx="149400" cy="168480"/>
            </a:xfrm>
            <a:custGeom>
              <a:avLst/>
              <a:gdLst/>
              <a:ahLst/>
              <a:cxnLst>
                <a:cxn ang="3cd4">
                  <a:pos x="hc" y="t"/>
                </a:cxn>
                <a:cxn ang="cd2">
                  <a:pos x="l" y="vc"/>
                </a:cxn>
                <a:cxn ang="cd4">
                  <a:pos x="hc" y="b"/>
                </a:cxn>
                <a:cxn ang="0">
                  <a:pos x="r" y="vc"/>
                </a:cxn>
              </a:cxnLst>
              <a:rect l="l" t="t" r="r" b="b"/>
              <a:pathLst>
                <a:path w="416" h="469">
                  <a:moveTo>
                    <a:pt x="416" y="0"/>
                  </a:moveTo>
                  <a:cubicBezTo>
                    <a:pt x="416" y="0"/>
                    <a:pt x="261" y="315"/>
                    <a:pt x="0" y="469"/>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3" name="Freeform: Shape 109"/>
            <p:cNvSpPr/>
            <p:nvPr/>
          </p:nvSpPr>
          <p:spPr>
            <a:xfrm>
              <a:off x="1424159" y="4443120"/>
              <a:ext cx="174960" cy="195120"/>
            </a:xfrm>
            <a:custGeom>
              <a:avLst/>
              <a:gdLst/>
              <a:ahLst/>
              <a:cxnLst>
                <a:cxn ang="3cd4">
                  <a:pos x="hc" y="t"/>
                </a:cxn>
                <a:cxn ang="cd2">
                  <a:pos x="l" y="vc"/>
                </a:cxn>
                <a:cxn ang="cd4">
                  <a:pos x="hc" y="b"/>
                </a:cxn>
                <a:cxn ang="0">
                  <a:pos x="r" y="vc"/>
                </a:cxn>
              </a:cxnLst>
              <a:rect l="l" t="t" r="r" b="b"/>
              <a:pathLst>
                <a:path w="487" h="543">
                  <a:moveTo>
                    <a:pt x="487" y="0"/>
                  </a:moveTo>
                  <a:cubicBezTo>
                    <a:pt x="487" y="0"/>
                    <a:pt x="306" y="365"/>
                    <a:pt x="0" y="543"/>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4" name="Freeform: Shape 110"/>
            <p:cNvSpPr/>
            <p:nvPr/>
          </p:nvSpPr>
          <p:spPr>
            <a:xfrm>
              <a:off x="1510199" y="4523040"/>
              <a:ext cx="105480" cy="146880"/>
            </a:xfrm>
            <a:custGeom>
              <a:avLst/>
              <a:gdLst/>
              <a:ahLst/>
              <a:cxnLst>
                <a:cxn ang="3cd4">
                  <a:pos x="hc" y="t"/>
                </a:cxn>
                <a:cxn ang="cd2">
                  <a:pos x="l" y="vc"/>
                </a:cxn>
                <a:cxn ang="cd4">
                  <a:pos x="hc" y="b"/>
                </a:cxn>
                <a:cxn ang="0">
                  <a:pos x="r" y="vc"/>
                </a:cxn>
              </a:cxnLst>
              <a:rect l="l" t="t" r="r" b="b"/>
              <a:pathLst>
                <a:path w="294" h="409">
                  <a:moveTo>
                    <a:pt x="294" y="0"/>
                  </a:moveTo>
                  <a:cubicBezTo>
                    <a:pt x="294" y="0"/>
                    <a:pt x="188" y="215"/>
                    <a:pt x="0" y="409"/>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5" name="Freeform: Shape 111"/>
            <p:cNvSpPr/>
            <p:nvPr/>
          </p:nvSpPr>
          <p:spPr>
            <a:xfrm>
              <a:off x="1690919" y="4317120"/>
              <a:ext cx="233280" cy="557280"/>
            </a:xfrm>
            <a:custGeom>
              <a:avLst/>
              <a:gdLst/>
              <a:ahLst/>
              <a:cxnLst>
                <a:cxn ang="3cd4">
                  <a:pos x="hc" y="t"/>
                </a:cxn>
                <a:cxn ang="cd2">
                  <a:pos x="l" y="vc"/>
                </a:cxn>
                <a:cxn ang="cd4">
                  <a:pos x="hc" y="b"/>
                </a:cxn>
                <a:cxn ang="0">
                  <a:pos x="r" y="vc"/>
                </a:cxn>
              </a:cxnLst>
              <a:rect l="l" t="t" r="r" b="b"/>
              <a:pathLst>
                <a:path w="649" h="1549">
                  <a:moveTo>
                    <a:pt x="67" y="1549"/>
                  </a:moveTo>
                  <a:cubicBezTo>
                    <a:pt x="67" y="1549"/>
                    <a:pt x="-71" y="262"/>
                    <a:pt x="48" y="48"/>
                  </a:cubicBezTo>
                  <a:cubicBezTo>
                    <a:pt x="48" y="48"/>
                    <a:pt x="366" y="-69"/>
                    <a:pt x="605" y="61"/>
                  </a:cubicBezTo>
                  <a:cubicBezTo>
                    <a:pt x="605" y="61"/>
                    <a:pt x="723" y="431"/>
                    <a:pt x="573" y="1548"/>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6" name="Freeform: Shape 112"/>
            <p:cNvSpPr/>
            <p:nvPr/>
          </p:nvSpPr>
          <p:spPr>
            <a:xfrm>
              <a:off x="1654919" y="4283280"/>
              <a:ext cx="54000" cy="585000"/>
            </a:xfrm>
            <a:custGeom>
              <a:avLst/>
              <a:gdLst/>
              <a:ahLst/>
              <a:cxnLst>
                <a:cxn ang="3cd4">
                  <a:pos x="hc" y="t"/>
                </a:cxn>
                <a:cxn ang="cd2">
                  <a:pos x="l" y="vc"/>
                </a:cxn>
                <a:cxn ang="cd4">
                  <a:pos x="hc" y="b"/>
                </a:cxn>
                <a:cxn ang="0">
                  <a:pos x="r" y="vc"/>
                </a:cxn>
              </a:cxnLst>
              <a:rect l="l" t="t" r="r" b="b"/>
              <a:pathLst>
                <a:path w="151" h="1626">
                  <a:moveTo>
                    <a:pt x="79" y="1626"/>
                  </a:moveTo>
                  <a:cubicBezTo>
                    <a:pt x="79" y="1626"/>
                    <a:pt x="-95" y="347"/>
                    <a:pt x="73" y="0"/>
                  </a:cubicBezTo>
                  <a:lnTo>
                    <a:pt x="151" y="114"/>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7" name="Freeform: Shape 113"/>
            <p:cNvSpPr/>
            <p:nvPr/>
          </p:nvSpPr>
          <p:spPr>
            <a:xfrm>
              <a:off x="1689479" y="4257720"/>
              <a:ext cx="252360" cy="511559"/>
            </a:xfrm>
            <a:custGeom>
              <a:avLst/>
              <a:gdLst/>
              <a:ahLst/>
              <a:cxnLst>
                <a:cxn ang="3cd4">
                  <a:pos x="hc" y="t"/>
                </a:cxn>
                <a:cxn ang="cd2">
                  <a:pos x="l" y="vc"/>
                </a:cxn>
                <a:cxn ang="cd4">
                  <a:pos x="hc" y="b"/>
                </a:cxn>
                <a:cxn ang="0">
                  <a:pos x="r" y="vc"/>
                </a:cxn>
              </a:cxnLst>
              <a:rect l="l" t="t" r="r" b="b"/>
              <a:pathLst>
                <a:path w="702" h="1422">
                  <a:moveTo>
                    <a:pt x="0" y="47"/>
                  </a:moveTo>
                  <a:cubicBezTo>
                    <a:pt x="0" y="47"/>
                    <a:pt x="380" y="-73"/>
                    <a:pt x="608" y="71"/>
                  </a:cubicBezTo>
                  <a:cubicBezTo>
                    <a:pt x="608" y="71"/>
                    <a:pt x="782" y="185"/>
                    <a:pt x="657" y="1422"/>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8" name="Straight Connector 117"/>
            <p:cNvSpPr/>
            <p:nvPr/>
          </p:nvSpPr>
          <p:spPr>
            <a:xfrm flipV="1">
              <a:off x="1715039" y="4365000"/>
              <a:ext cx="188641" cy="1079"/>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19" name="Straight Connector 118"/>
            <p:cNvSpPr/>
            <p:nvPr/>
          </p:nvSpPr>
          <p:spPr>
            <a:xfrm flipV="1">
              <a:off x="1716480" y="4392720"/>
              <a:ext cx="185760" cy="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0" name="Straight Connector 119"/>
            <p:cNvSpPr/>
            <p:nvPr/>
          </p:nvSpPr>
          <p:spPr>
            <a:xfrm flipV="1">
              <a:off x="1718280" y="4420440"/>
              <a:ext cx="182520" cy="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1" name="Straight Connector 120"/>
            <p:cNvSpPr/>
            <p:nvPr/>
          </p:nvSpPr>
          <p:spPr>
            <a:xfrm flipV="1">
              <a:off x="1720080" y="4448160"/>
              <a:ext cx="179280" cy="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2" name="Straight Connector 121"/>
            <p:cNvSpPr/>
            <p:nvPr/>
          </p:nvSpPr>
          <p:spPr>
            <a:xfrm flipV="1">
              <a:off x="1721880" y="4475520"/>
              <a:ext cx="176400" cy="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3" name="Straight Connector 122"/>
            <p:cNvSpPr/>
            <p:nvPr/>
          </p:nvSpPr>
          <p:spPr>
            <a:xfrm flipV="1">
              <a:off x="1723680" y="4503240"/>
              <a:ext cx="173160" cy="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4" name="Straight Connector 123"/>
            <p:cNvSpPr/>
            <p:nvPr/>
          </p:nvSpPr>
          <p:spPr>
            <a:xfrm flipV="1">
              <a:off x="1725480" y="4530960"/>
              <a:ext cx="170280" cy="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5" name="Straight Connector 124"/>
            <p:cNvSpPr/>
            <p:nvPr/>
          </p:nvSpPr>
          <p:spPr>
            <a:xfrm flipV="1">
              <a:off x="1727280" y="4558680"/>
              <a:ext cx="166680" cy="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6" name="Straight Connector 125"/>
            <p:cNvSpPr/>
            <p:nvPr/>
          </p:nvSpPr>
          <p:spPr>
            <a:xfrm flipV="1">
              <a:off x="1728719" y="4586399"/>
              <a:ext cx="163800" cy="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7" name="Straight Connector 126"/>
            <p:cNvSpPr/>
            <p:nvPr/>
          </p:nvSpPr>
          <p:spPr>
            <a:xfrm flipV="1">
              <a:off x="1730519" y="4614120"/>
              <a:ext cx="160920" cy="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8" name="Straight Connector 127"/>
            <p:cNvSpPr/>
            <p:nvPr/>
          </p:nvSpPr>
          <p:spPr>
            <a:xfrm flipV="1">
              <a:off x="1732319" y="4641840"/>
              <a:ext cx="157681" cy="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9" name="Straight Connector 128"/>
            <p:cNvSpPr/>
            <p:nvPr/>
          </p:nvSpPr>
          <p:spPr>
            <a:xfrm>
              <a:off x="1734119" y="4669560"/>
              <a:ext cx="15480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0" name="Straight Connector 129"/>
            <p:cNvSpPr/>
            <p:nvPr/>
          </p:nvSpPr>
          <p:spPr>
            <a:xfrm flipV="1">
              <a:off x="1735919" y="4697279"/>
              <a:ext cx="151561" cy="36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1" name="Straight Connector 130"/>
            <p:cNvSpPr/>
            <p:nvPr/>
          </p:nvSpPr>
          <p:spPr>
            <a:xfrm>
              <a:off x="1737719" y="4725000"/>
              <a:ext cx="14832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2" name="Straight Connector 131"/>
            <p:cNvSpPr/>
            <p:nvPr/>
          </p:nvSpPr>
          <p:spPr>
            <a:xfrm>
              <a:off x="1739160" y="4752720"/>
              <a:ext cx="1454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3" name="Straight Connector 132"/>
            <p:cNvSpPr/>
            <p:nvPr/>
          </p:nvSpPr>
          <p:spPr>
            <a:xfrm>
              <a:off x="1740960" y="4780440"/>
              <a:ext cx="1425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4" name="Straight Connector 133"/>
            <p:cNvSpPr/>
            <p:nvPr/>
          </p:nvSpPr>
          <p:spPr>
            <a:xfrm>
              <a:off x="1742760" y="4808160"/>
              <a:ext cx="1393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5" name="Straight Connector 134"/>
            <p:cNvSpPr/>
            <p:nvPr/>
          </p:nvSpPr>
          <p:spPr>
            <a:xfrm>
              <a:off x="1744560" y="4835880"/>
              <a:ext cx="13607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6" name="Straight Connector 135"/>
            <p:cNvSpPr/>
            <p:nvPr/>
          </p:nvSpPr>
          <p:spPr>
            <a:xfrm>
              <a:off x="1745999" y="4863600"/>
              <a:ext cx="13320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7" name="Straight Connector 136"/>
            <p:cNvSpPr/>
            <p:nvPr/>
          </p:nvSpPr>
          <p:spPr>
            <a:xfrm>
              <a:off x="1628999" y="4732560"/>
              <a:ext cx="392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8" name="Straight Connector 137"/>
            <p:cNvSpPr/>
            <p:nvPr/>
          </p:nvSpPr>
          <p:spPr>
            <a:xfrm>
              <a:off x="1646640" y="4785120"/>
              <a:ext cx="0" cy="576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9" name="Straight Connector 138"/>
            <p:cNvSpPr/>
            <p:nvPr/>
          </p:nvSpPr>
          <p:spPr>
            <a:xfrm>
              <a:off x="1704240" y="4898160"/>
              <a:ext cx="15371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0" name="Straight Connector 139"/>
            <p:cNvSpPr/>
            <p:nvPr/>
          </p:nvSpPr>
          <p:spPr>
            <a:xfrm>
              <a:off x="1907280" y="4919400"/>
              <a:ext cx="468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1" name="Straight Connector 140"/>
            <p:cNvSpPr/>
            <p:nvPr/>
          </p:nvSpPr>
          <p:spPr>
            <a:xfrm>
              <a:off x="2045880" y="4927680"/>
              <a:ext cx="0" cy="82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2" name="Straight Connector 141"/>
            <p:cNvSpPr/>
            <p:nvPr/>
          </p:nvSpPr>
          <p:spPr>
            <a:xfrm>
              <a:off x="2111760" y="4963320"/>
              <a:ext cx="655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3" name="Straight Connector 142"/>
            <p:cNvSpPr/>
            <p:nvPr/>
          </p:nvSpPr>
          <p:spPr>
            <a:xfrm>
              <a:off x="2116800" y="4997160"/>
              <a:ext cx="561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4" name="Straight Connector 143"/>
            <p:cNvSpPr/>
            <p:nvPr/>
          </p:nvSpPr>
          <p:spPr>
            <a:xfrm>
              <a:off x="1916639" y="4771440"/>
              <a:ext cx="878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5" name="Straight Connector 144"/>
            <p:cNvSpPr/>
            <p:nvPr/>
          </p:nvSpPr>
          <p:spPr>
            <a:xfrm>
              <a:off x="2136240" y="4767839"/>
              <a:ext cx="511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6" name="Straight Connector 145"/>
            <p:cNvSpPr/>
            <p:nvPr/>
          </p:nvSpPr>
          <p:spPr>
            <a:xfrm>
              <a:off x="2167920" y="4729319"/>
              <a:ext cx="0" cy="385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7" name="Straight Connector 146"/>
            <p:cNvSpPr/>
            <p:nvPr/>
          </p:nvSpPr>
          <p:spPr>
            <a:xfrm>
              <a:off x="2180160" y="4842720"/>
              <a:ext cx="0" cy="694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8" name="Straight Connector 147"/>
            <p:cNvSpPr/>
            <p:nvPr/>
          </p:nvSpPr>
          <p:spPr>
            <a:xfrm>
              <a:off x="1990079" y="4697279"/>
              <a:ext cx="0" cy="4860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9" name="Straight Connector 148"/>
            <p:cNvSpPr/>
            <p:nvPr/>
          </p:nvSpPr>
          <p:spPr>
            <a:xfrm>
              <a:off x="2014200" y="4697640"/>
              <a:ext cx="0" cy="482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0" name="Straight Connector 149"/>
            <p:cNvSpPr/>
            <p:nvPr/>
          </p:nvSpPr>
          <p:spPr>
            <a:xfrm>
              <a:off x="2038679" y="4697640"/>
              <a:ext cx="0" cy="482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1" name="Straight Connector 150"/>
            <p:cNvSpPr/>
            <p:nvPr/>
          </p:nvSpPr>
          <p:spPr>
            <a:xfrm>
              <a:off x="2063160" y="4697640"/>
              <a:ext cx="0" cy="482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2" name="Straight Connector 151"/>
            <p:cNvSpPr/>
            <p:nvPr/>
          </p:nvSpPr>
          <p:spPr>
            <a:xfrm>
              <a:off x="2087640" y="4698000"/>
              <a:ext cx="0" cy="478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3" name="Straight Connector 152"/>
            <p:cNvSpPr/>
            <p:nvPr/>
          </p:nvSpPr>
          <p:spPr>
            <a:xfrm>
              <a:off x="2111760" y="4698000"/>
              <a:ext cx="0" cy="478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4" name="Straight Connector 153"/>
            <p:cNvSpPr/>
            <p:nvPr/>
          </p:nvSpPr>
          <p:spPr>
            <a:xfrm>
              <a:off x="2136240" y="4698360"/>
              <a:ext cx="0" cy="475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5" name="Straight Connector 154"/>
            <p:cNvSpPr/>
            <p:nvPr/>
          </p:nvSpPr>
          <p:spPr>
            <a:xfrm>
              <a:off x="1971360" y="4798800"/>
              <a:ext cx="0" cy="943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6" name="Straight Connector 155"/>
            <p:cNvSpPr/>
            <p:nvPr/>
          </p:nvSpPr>
          <p:spPr>
            <a:xfrm>
              <a:off x="2156760" y="4798800"/>
              <a:ext cx="0" cy="943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7" name="Straight Connector 156"/>
            <p:cNvSpPr/>
            <p:nvPr/>
          </p:nvSpPr>
          <p:spPr>
            <a:xfrm>
              <a:off x="1979640" y="4672800"/>
              <a:ext cx="1695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8" name="Freeform: Shape 154"/>
            <p:cNvSpPr/>
            <p:nvPr/>
          </p:nvSpPr>
          <p:spPr>
            <a:xfrm>
              <a:off x="1982160" y="4551480"/>
              <a:ext cx="160920" cy="96120"/>
            </a:xfrm>
            <a:custGeom>
              <a:avLst/>
              <a:gdLst/>
              <a:ahLst/>
              <a:cxnLst>
                <a:cxn ang="3cd4">
                  <a:pos x="hc" y="t"/>
                </a:cxn>
                <a:cxn ang="cd2">
                  <a:pos x="l" y="vc"/>
                </a:cxn>
                <a:cxn ang="cd4">
                  <a:pos x="hc" y="b"/>
                </a:cxn>
                <a:cxn ang="0">
                  <a:pos x="r" y="vc"/>
                </a:cxn>
              </a:cxnLst>
              <a:rect l="l" t="t" r="r" b="b"/>
              <a:pathLst>
                <a:path w="448" h="268">
                  <a:moveTo>
                    <a:pt x="448" y="268"/>
                  </a:moveTo>
                  <a:lnTo>
                    <a:pt x="0" y="268"/>
                  </a:lnTo>
                  <a:cubicBezTo>
                    <a:pt x="0" y="268"/>
                    <a:pt x="60" y="0"/>
                    <a:pt x="225" y="0"/>
                  </a:cubicBezTo>
                  <a:cubicBezTo>
                    <a:pt x="390" y="0"/>
                    <a:pt x="448" y="268"/>
                    <a:pt x="448" y="268"/>
                  </a:cubicBez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9" name="Straight Connector 158"/>
            <p:cNvSpPr/>
            <p:nvPr/>
          </p:nvSpPr>
          <p:spPr>
            <a:xfrm>
              <a:off x="2045880" y="4528440"/>
              <a:ext cx="349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0" name="Straight Connector 159"/>
            <p:cNvSpPr/>
            <p:nvPr/>
          </p:nvSpPr>
          <p:spPr>
            <a:xfrm>
              <a:off x="2052000" y="4505760"/>
              <a:ext cx="2411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1" name="Straight Connector 160"/>
            <p:cNvSpPr/>
            <p:nvPr/>
          </p:nvSpPr>
          <p:spPr>
            <a:xfrm>
              <a:off x="2064240" y="4431960"/>
              <a:ext cx="0" cy="439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2" name="Straight Connector 161"/>
            <p:cNvSpPr/>
            <p:nvPr/>
          </p:nvSpPr>
          <p:spPr>
            <a:xfrm>
              <a:off x="2031480" y="4878720"/>
              <a:ext cx="6443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3" name="Straight Connector 162"/>
            <p:cNvSpPr/>
            <p:nvPr/>
          </p:nvSpPr>
          <p:spPr>
            <a:xfrm>
              <a:off x="2223360" y="4723559"/>
              <a:ext cx="720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4" name="Straight Connector 163"/>
            <p:cNvSpPr/>
            <p:nvPr/>
          </p:nvSpPr>
          <p:spPr>
            <a:xfrm>
              <a:off x="2210040" y="4627440"/>
              <a:ext cx="0" cy="849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5" name="Straight Connector 164"/>
            <p:cNvSpPr/>
            <p:nvPr/>
          </p:nvSpPr>
          <p:spPr>
            <a:xfrm>
              <a:off x="2305080" y="4627440"/>
              <a:ext cx="0" cy="849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6" name="Straight Connector 165"/>
            <p:cNvSpPr/>
            <p:nvPr/>
          </p:nvSpPr>
          <p:spPr>
            <a:xfrm>
              <a:off x="2214719" y="4734360"/>
              <a:ext cx="0" cy="216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7" name="Straight Connector 166"/>
            <p:cNvSpPr/>
            <p:nvPr/>
          </p:nvSpPr>
          <p:spPr>
            <a:xfrm>
              <a:off x="2237040" y="4734360"/>
              <a:ext cx="0" cy="216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8" name="Straight Connector 167"/>
            <p:cNvSpPr/>
            <p:nvPr/>
          </p:nvSpPr>
          <p:spPr>
            <a:xfrm>
              <a:off x="2259000" y="4734360"/>
              <a:ext cx="0" cy="216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9" name="Straight Connector 168"/>
            <p:cNvSpPr/>
            <p:nvPr/>
          </p:nvSpPr>
          <p:spPr>
            <a:xfrm>
              <a:off x="2280960" y="4734360"/>
              <a:ext cx="0" cy="216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0" name="Straight Connector 169"/>
            <p:cNvSpPr/>
            <p:nvPr/>
          </p:nvSpPr>
          <p:spPr>
            <a:xfrm>
              <a:off x="2302920" y="4734360"/>
              <a:ext cx="0" cy="216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1" name="Freeform: Shape 167"/>
            <p:cNvSpPr/>
            <p:nvPr/>
          </p:nvSpPr>
          <p:spPr>
            <a:xfrm>
              <a:off x="2206440" y="4525560"/>
              <a:ext cx="99720" cy="85680"/>
            </a:xfrm>
            <a:custGeom>
              <a:avLst/>
              <a:gdLst/>
              <a:ahLst/>
              <a:cxnLst>
                <a:cxn ang="3cd4">
                  <a:pos x="hc" y="t"/>
                </a:cxn>
                <a:cxn ang="cd2">
                  <a:pos x="l" y="vc"/>
                </a:cxn>
                <a:cxn ang="cd4">
                  <a:pos x="hc" y="b"/>
                </a:cxn>
                <a:cxn ang="0">
                  <a:pos x="r" y="vc"/>
                </a:cxn>
              </a:cxnLst>
              <a:rect l="l" t="t" r="r" b="b"/>
              <a:pathLst>
                <a:path w="278" h="239" fill="none">
                  <a:moveTo>
                    <a:pt x="0" y="239"/>
                  </a:moveTo>
                  <a:lnTo>
                    <a:pt x="72" y="123"/>
                  </a:lnTo>
                  <a:lnTo>
                    <a:pt x="72" y="0"/>
                  </a:lnTo>
                  <a:lnTo>
                    <a:pt x="204" y="0"/>
                  </a:lnTo>
                  <a:lnTo>
                    <a:pt x="204" y="119"/>
                  </a:lnTo>
                  <a:lnTo>
                    <a:pt x="278" y="239"/>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2" name="Freeform: Shape 168"/>
            <p:cNvSpPr/>
            <p:nvPr/>
          </p:nvSpPr>
          <p:spPr>
            <a:xfrm>
              <a:off x="2235960" y="4650120"/>
              <a:ext cx="43920" cy="43920"/>
            </a:xfrm>
            <a:custGeom>
              <a:avLst/>
              <a:gdLst/>
              <a:ahLst/>
              <a:cxnLst>
                <a:cxn ang="3cd4">
                  <a:pos x="hc" y="t"/>
                </a:cxn>
                <a:cxn ang="cd2">
                  <a:pos x="l" y="vc"/>
                </a:cxn>
                <a:cxn ang="cd4">
                  <a:pos x="hc" y="b"/>
                </a:cxn>
                <a:cxn ang="0">
                  <a:pos x="r" y="vc"/>
                </a:cxn>
              </a:cxnLst>
              <a:rect l="l" t="t" r="r" b="b"/>
              <a:pathLst>
                <a:path w="123" h="123">
                  <a:moveTo>
                    <a:pt x="123" y="61"/>
                  </a:moveTo>
                  <a:cubicBezTo>
                    <a:pt x="123" y="73"/>
                    <a:pt x="121" y="82"/>
                    <a:pt x="115" y="92"/>
                  </a:cubicBezTo>
                  <a:cubicBezTo>
                    <a:pt x="109" y="102"/>
                    <a:pt x="101" y="109"/>
                    <a:pt x="92" y="115"/>
                  </a:cubicBezTo>
                  <a:cubicBezTo>
                    <a:pt x="82" y="120"/>
                    <a:pt x="73" y="123"/>
                    <a:pt x="62" y="123"/>
                  </a:cubicBezTo>
                  <a:cubicBezTo>
                    <a:pt x="50" y="123"/>
                    <a:pt x="41" y="120"/>
                    <a:pt x="31" y="115"/>
                  </a:cubicBezTo>
                  <a:cubicBezTo>
                    <a:pt x="21" y="109"/>
                    <a:pt x="14" y="102"/>
                    <a:pt x="8" y="92"/>
                  </a:cubicBezTo>
                  <a:cubicBezTo>
                    <a:pt x="2" y="82"/>
                    <a:pt x="0" y="72"/>
                    <a:pt x="0" y="61"/>
                  </a:cubicBezTo>
                  <a:cubicBezTo>
                    <a:pt x="0" y="49"/>
                    <a:pt x="2" y="40"/>
                    <a:pt x="8" y="30"/>
                  </a:cubicBezTo>
                  <a:cubicBezTo>
                    <a:pt x="14" y="20"/>
                    <a:pt x="21" y="14"/>
                    <a:pt x="31" y="8"/>
                  </a:cubicBezTo>
                  <a:cubicBezTo>
                    <a:pt x="41" y="2"/>
                    <a:pt x="50" y="0"/>
                    <a:pt x="62" y="0"/>
                  </a:cubicBezTo>
                  <a:cubicBezTo>
                    <a:pt x="73" y="0"/>
                    <a:pt x="82" y="2"/>
                    <a:pt x="92" y="8"/>
                  </a:cubicBezTo>
                  <a:cubicBezTo>
                    <a:pt x="101" y="14"/>
                    <a:pt x="109" y="20"/>
                    <a:pt x="115" y="30"/>
                  </a:cubicBezTo>
                  <a:cubicBezTo>
                    <a:pt x="121" y="39"/>
                    <a:pt x="123" y="50"/>
                    <a:pt x="123" y="61"/>
                  </a:cubicBez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3" name="Straight Connector 172"/>
            <p:cNvSpPr/>
            <p:nvPr/>
          </p:nvSpPr>
          <p:spPr>
            <a:xfrm>
              <a:off x="2231640" y="4603320"/>
              <a:ext cx="507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4" name="Straight Connector 173"/>
            <p:cNvSpPr/>
            <p:nvPr/>
          </p:nvSpPr>
          <p:spPr>
            <a:xfrm>
              <a:off x="2231640" y="4620600"/>
              <a:ext cx="507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5" name="Straight Connector 174"/>
            <p:cNvSpPr/>
            <p:nvPr/>
          </p:nvSpPr>
          <p:spPr>
            <a:xfrm>
              <a:off x="2232360" y="4569840"/>
              <a:ext cx="478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6" name="Freeform: Shape 172"/>
            <p:cNvSpPr/>
            <p:nvPr/>
          </p:nvSpPr>
          <p:spPr>
            <a:xfrm>
              <a:off x="2232360" y="4487760"/>
              <a:ext cx="47160" cy="37440"/>
            </a:xfrm>
            <a:custGeom>
              <a:avLst/>
              <a:gdLst/>
              <a:ahLst/>
              <a:cxnLst>
                <a:cxn ang="3cd4">
                  <a:pos x="hc" y="t"/>
                </a:cxn>
                <a:cxn ang="cd2">
                  <a:pos x="l" y="vc"/>
                </a:cxn>
                <a:cxn ang="cd4">
                  <a:pos x="hc" y="b"/>
                </a:cxn>
                <a:cxn ang="0">
                  <a:pos x="r" y="vc"/>
                </a:cxn>
              </a:cxnLst>
              <a:rect l="l" t="t" r="r" b="b"/>
              <a:pathLst>
                <a:path w="132" h="105" fill="none">
                  <a:moveTo>
                    <a:pt x="0" y="105"/>
                  </a:moveTo>
                  <a:lnTo>
                    <a:pt x="67" y="0"/>
                  </a:lnTo>
                  <a:lnTo>
                    <a:pt x="132" y="105"/>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7" name="Straight Connector 176"/>
            <p:cNvSpPr/>
            <p:nvPr/>
          </p:nvSpPr>
          <p:spPr>
            <a:xfrm>
              <a:off x="2257200" y="4539600"/>
              <a:ext cx="0" cy="205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8" name="Straight Connector 177"/>
            <p:cNvSpPr/>
            <p:nvPr/>
          </p:nvSpPr>
          <p:spPr>
            <a:xfrm flipV="1">
              <a:off x="2256480" y="4451760"/>
              <a:ext cx="0" cy="36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9" name="Straight Connector 178"/>
            <p:cNvSpPr/>
            <p:nvPr/>
          </p:nvSpPr>
          <p:spPr>
            <a:xfrm>
              <a:off x="2345039" y="4777560"/>
              <a:ext cx="0" cy="81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0" name="Straight Connector 179"/>
            <p:cNvSpPr/>
            <p:nvPr/>
          </p:nvSpPr>
          <p:spPr>
            <a:xfrm>
              <a:off x="2319120" y="4858920"/>
              <a:ext cx="507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1" name="Straight Connector 180"/>
            <p:cNvSpPr/>
            <p:nvPr/>
          </p:nvSpPr>
          <p:spPr>
            <a:xfrm>
              <a:off x="2247480" y="4997160"/>
              <a:ext cx="41435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2" name="Freeform: Shape 178"/>
            <p:cNvSpPr/>
            <p:nvPr/>
          </p:nvSpPr>
          <p:spPr>
            <a:xfrm>
              <a:off x="2357280" y="3765960"/>
              <a:ext cx="304200" cy="1213559"/>
            </a:xfrm>
            <a:custGeom>
              <a:avLst/>
              <a:gdLst/>
              <a:ahLst/>
              <a:cxnLst>
                <a:cxn ang="3cd4">
                  <a:pos x="hc" y="t"/>
                </a:cxn>
                <a:cxn ang="cd2">
                  <a:pos x="l" y="vc"/>
                </a:cxn>
                <a:cxn ang="cd4">
                  <a:pos x="hc" y="b"/>
                </a:cxn>
                <a:cxn ang="0">
                  <a:pos x="r" y="vc"/>
                </a:cxn>
              </a:cxnLst>
              <a:rect l="l" t="t" r="r" b="b"/>
              <a:pathLst>
                <a:path w="846" h="3372" fill="none">
                  <a:moveTo>
                    <a:pt x="0" y="3372"/>
                  </a:moveTo>
                  <a:lnTo>
                    <a:pt x="348" y="0"/>
                  </a:lnTo>
                  <a:lnTo>
                    <a:pt x="408" y="169"/>
                  </a:lnTo>
                  <a:lnTo>
                    <a:pt x="468" y="0"/>
                  </a:lnTo>
                  <a:lnTo>
                    <a:pt x="846" y="3366"/>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3" name="Straight Connector 182"/>
            <p:cNvSpPr/>
            <p:nvPr/>
          </p:nvSpPr>
          <p:spPr>
            <a:xfrm>
              <a:off x="2508841" y="3855598"/>
              <a:ext cx="123081" cy="1116006"/>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4" name="Straight Connector 183"/>
            <p:cNvSpPr/>
            <p:nvPr/>
          </p:nvSpPr>
          <p:spPr>
            <a:xfrm>
              <a:off x="2644560" y="4823280"/>
              <a:ext cx="1213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5" name="Straight Connector 184"/>
            <p:cNvSpPr/>
            <p:nvPr/>
          </p:nvSpPr>
          <p:spPr>
            <a:xfrm>
              <a:off x="2693520" y="4893480"/>
              <a:ext cx="0" cy="1112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6" name="Straight Connector 185"/>
            <p:cNvSpPr/>
            <p:nvPr/>
          </p:nvSpPr>
          <p:spPr>
            <a:xfrm>
              <a:off x="3372120" y="4893480"/>
              <a:ext cx="0" cy="1112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7" name="Straight Connector 186"/>
            <p:cNvSpPr/>
            <p:nvPr/>
          </p:nvSpPr>
          <p:spPr>
            <a:xfrm>
              <a:off x="2856960" y="4997160"/>
              <a:ext cx="25091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8" name="Straight Connector 187"/>
            <p:cNvSpPr/>
            <p:nvPr/>
          </p:nvSpPr>
          <p:spPr>
            <a:xfrm>
              <a:off x="2905560" y="5026680"/>
              <a:ext cx="727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9" name="Straight Connector 188"/>
            <p:cNvSpPr/>
            <p:nvPr/>
          </p:nvSpPr>
          <p:spPr>
            <a:xfrm>
              <a:off x="2657880" y="4673160"/>
              <a:ext cx="640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0" name="Straight Connector 189"/>
            <p:cNvSpPr/>
            <p:nvPr/>
          </p:nvSpPr>
          <p:spPr>
            <a:xfrm>
              <a:off x="2809800" y="4673160"/>
              <a:ext cx="14111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1" name="Straight Connector 190"/>
            <p:cNvSpPr/>
            <p:nvPr/>
          </p:nvSpPr>
          <p:spPr>
            <a:xfrm>
              <a:off x="2724480" y="4582440"/>
              <a:ext cx="0" cy="189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2" name="Freeform: Shape 188"/>
            <p:cNvSpPr/>
            <p:nvPr/>
          </p:nvSpPr>
          <p:spPr>
            <a:xfrm>
              <a:off x="2809800" y="4582440"/>
              <a:ext cx="333720" cy="307440"/>
            </a:xfrm>
            <a:custGeom>
              <a:avLst/>
              <a:gdLst/>
              <a:ahLst/>
              <a:cxnLst>
                <a:cxn ang="3cd4">
                  <a:pos x="hc" y="t"/>
                </a:cxn>
                <a:cxn ang="cd2">
                  <a:pos x="l" y="vc"/>
                </a:cxn>
                <a:cxn ang="cd4">
                  <a:pos x="hc" y="b"/>
                </a:cxn>
                <a:cxn ang="0">
                  <a:pos x="r" y="vc"/>
                </a:cxn>
              </a:cxnLst>
              <a:rect l="l" t="t" r="r" b="b"/>
              <a:pathLst>
                <a:path w="928" h="855" fill="none">
                  <a:moveTo>
                    <a:pt x="0" y="0"/>
                  </a:moveTo>
                  <a:lnTo>
                    <a:pt x="0" y="855"/>
                  </a:lnTo>
                  <a:lnTo>
                    <a:pt x="928" y="855"/>
                  </a:lnTo>
                  <a:lnTo>
                    <a:pt x="883" y="782"/>
                  </a:lnTo>
                  <a:lnTo>
                    <a:pt x="77" y="782"/>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3" name="Straight Connector 192"/>
            <p:cNvSpPr/>
            <p:nvPr/>
          </p:nvSpPr>
          <p:spPr>
            <a:xfrm>
              <a:off x="2765880" y="4582440"/>
              <a:ext cx="0" cy="421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4" name="Straight Connector 193"/>
            <p:cNvSpPr/>
            <p:nvPr/>
          </p:nvSpPr>
          <p:spPr>
            <a:xfrm>
              <a:off x="2765880" y="4669920"/>
              <a:ext cx="0" cy="18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5" name="Straight Connector 194"/>
            <p:cNvSpPr/>
            <p:nvPr/>
          </p:nvSpPr>
          <p:spPr>
            <a:xfrm>
              <a:off x="2700000" y="4565160"/>
              <a:ext cx="1339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6" name="Freeform: Shape 192"/>
            <p:cNvSpPr/>
            <p:nvPr/>
          </p:nvSpPr>
          <p:spPr>
            <a:xfrm>
              <a:off x="2710800" y="4506840"/>
              <a:ext cx="106920" cy="44280"/>
            </a:xfrm>
            <a:custGeom>
              <a:avLst/>
              <a:gdLst/>
              <a:ahLst/>
              <a:cxnLst>
                <a:cxn ang="3cd4">
                  <a:pos x="hc" y="t"/>
                </a:cxn>
                <a:cxn ang="cd2">
                  <a:pos x="l" y="vc"/>
                </a:cxn>
                <a:cxn ang="cd4">
                  <a:pos x="hc" y="b"/>
                </a:cxn>
                <a:cxn ang="0">
                  <a:pos x="r" y="vc"/>
                </a:cxn>
              </a:cxnLst>
              <a:rect l="l" t="t" r="r" b="b"/>
              <a:pathLst>
                <a:path w="298" h="124">
                  <a:moveTo>
                    <a:pt x="0" y="124"/>
                  </a:moveTo>
                  <a:cubicBezTo>
                    <a:pt x="0" y="124"/>
                    <a:pt x="31" y="0"/>
                    <a:pt x="156" y="0"/>
                  </a:cubicBezTo>
                  <a:cubicBezTo>
                    <a:pt x="281" y="0"/>
                    <a:pt x="298" y="124"/>
                    <a:pt x="298" y="124"/>
                  </a:cubicBez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7" name="Straight Connector 196"/>
            <p:cNvSpPr/>
            <p:nvPr/>
          </p:nvSpPr>
          <p:spPr>
            <a:xfrm>
              <a:off x="2766960" y="4424040"/>
              <a:ext cx="0" cy="831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8" name="Freeform: Shape 194"/>
            <p:cNvSpPr/>
            <p:nvPr/>
          </p:nvSpPr>
          <p:spPr>
            <a:xfrm>
              <a:off x="3039120" y="4673160"/>
              <a:ext cx="411480" cy="62640"/>
            </a:xfrm>
            <a:custGeom>
              <a:avLst/>
              <a:gdLst/>
              <a:ahLst/>
              <a:cxnLst>
                <a:cxn ang="3cd4">
                  <a:pos x="hc" y="t"/>
                </a:cxn>
                <a:cxn ang="cd2">
                  <a:pos x="l" y="vc"/>
                </a:cxn>
                <a:cxn ang="cd4">
                  <a:pos x="hc" y="b"/>
                </a:cxn>
                <a:cxn ang="0">
                  <a:pos x="r" y="vc"/>
                </a:cxn>
              </a:cxnLst>
              <a:rect l="l" t="t" r="r" b="b"/>
              <a:pathLst>
                <a:path w="1144" h="175" fill="none">
                  <a:moveTo>
                    <a:pt x="0" y="0"/>
                  </a:moveTo>
                  <a:lnTo>
                    <a:pt x="1144" y="0"/>
                  </a:lnTo>
                  <a:lnTo>
                    <a:pt x="1144" y="175"/>
                  </a:lnTo>
                  <a:lnTo>
                    <a:pt x="780" y="175"/>
                  </a:lnTo>
                  <a:lnTo>
                    <a:pt x="780" y="87"/>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9" name="Straight Connector 198"/>
            <p:cNvSpPr/>
            <p:nvPr/>
          </p:nvSpPr>
          <p:spPr>
            <a:xfrm>
              <a:off x="2953800" y="4582440"/>
              <a:ext cx="0" cy="189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0" name="Straight Connector 199"/>
            <p:cNvSpPr/>
            <p:nvPr/>
          </p:nvSpPr>
          <p:spPr>
            <a:xfrm>
              <a:off x="3039120" y="4582440"/>
              <a:ext cx="0" cy="189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1" name="Straight Connector 200"/>
            <p:cNvSpPr/>
            <p:nvPr/>
          </p:nvSpPr>
          <p:spPr>
            <a:xfrm>
              <a:off x="2995560" y="4582440"/>
              <a:ext cx="0" cy="421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2" name="Straight Connector 201"/>
            <p:cNvSpPr/>
            <p:nvPr/>
          </p:nvSpPr>
          <p:spPr>
            <a:xfrm>
              <a:off x="2995560" y="4669920"/>
              <a:ext cx="0" cy="18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3" name="Straight Connector 202"/>
            <p:cNvSpPr/>
            <p:nvPr/>
          </p:nvSpPr>
          <p:spPr>
            <a:xfrm>
              <a:off x="2929679" y="4565160"/>
              <a:ext cx="13392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4" name="Freeform: Shape 200"/>
            <p:cNvSpPr/>
            <p:nvPr/>
          </p:nvSpPr>
          <p:spPr>
            <a:xfrm>
              <a:off x="2940479" y="4506840"/>
              <a:ext cx="106920" cy="44280"/>
            </a:xfrm>
            <a:custGeom>
              <a:avLst/>
              <a:gdLst/>
              <a:ahLst/>
              <a:cxnLst>
                <a:cxn ang="3cd4">
                  <a:pos x="hc" y="t"/>
                </a:cxn>
                <a:cxn ang="cd2">
                  <a:pos x="l" y="vc"/>
                </a:cxn>
                <a:cxn ang="cd4">
                  <a:pos x="hc" y="b"/>
                </a:cxn>
                <a:cxn ang="0">
                  <a:pos x="r" y="vc"/>
                </a:cxn>
              </a:cxnLst>
              <a:rect l="l" t="t" r="r" b="b"/>
              <a:pathLst>
                <a:path w="298" h="124">
                  <a:moveTo>
                    <a:pt x="0" y="124"/>
                  </a:moveTo>
                  <a:cubicBezTo>
                    <a:pt x="0" y="124"/>
                    <a:pt x="31" y="0"/>
                    <a:pt x="156" y="0"/>
                  </a:cubicBezTo>
                  <a:cubicBezTo>
                    <a:pt x="281" y="0"/>
                    <a:pt x="298" y="124"/>
                    <a:pt x="298" y="124"/>
                  </a:cubicBez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5" name="Straight Connector 204"/>
            <p:cNvSpPr/>
            <p:nvPr/>
          </p:nvSpPr>
          <p:spPr>
            <a:xfrm>
              <a:off x="2996640" y="4424040"/>
              <a:ext cx="0" cy="831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6" name="Freeform: Shape 202"/>
            <p:cNvSpPr/>
            <p:nvPr/>
          </p:nvSpPr>
          <p:spPr>
            <a:xfrm>
              <a:off x="3064320" y="4788000"/>
              <a:ext cx="43200" cy="37080"/>
            </a:xfrm>
            <a:custGeom>
              <a:avLst/>
              <a:gdLst/>
              <a:ahLst/>
              <a:cxnLst>
                <a:cxn ang="3cd4">
                  <a:pos x="hc" y="t"/>
                </a:cxn>
                <a:cxn ang="cd2">
                  <a:pos x="l" y="vc"/>
                </a:cxn>
                <a:cxn ang="cd4">
                  <a:pos x="hc" y="b"/>
                </a:cxn>
                <a:cxn ang="0">
                  <a:pos x="r" y="vc"/>
                </a:cxn>
              </a:cxnLst>
              <a:rect l="l" t="t" r="r" b="b"/>
              <a:pathLst>
                <a:path w="121" h="104" fill="none">
                  <a:moveTo>
                    <a:pt x="121" y="0"/>
                  </a:moveTo>
                  <a:lnTo>
                    <a:pt x="121" y="104"/>
                  </a:lnTo>
                  <a:lnTo>
                    <a:pt x="0" y="104"/>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7" name="Freeform: Shape 203"/>
            <p:cNvSpPr/>
            <p:nvPr/>
          </p:nvSpPr>
          <p:spPr>
            <a:xfrm>
              <a:off x="3151440" y="4788000"/>
              <a:ext cx="43200" cy="37080"/>
            </a:xfrm>
            <a:custGeom>
              <a:avLst/>
              <a:gdLst/>
              <a:ahLst/>
              <a:cxnLst>
                <a:cxn ang="3cd4">
                  <a:pos x="hc" y="t"/>
                </a:cxn>
                <a:cxn ang="cd2">
                  <a:pos x="l" y="vc"/>
                </a:cxn>
                <a:cxn ang="cd4">
                  <a:pos x="hc" y="b"/>
                </a:cxn>
                <a:cxn ang="0">
                  <a:pos x="r" y="vc"/>
                </a:cxn>
              </a:cxnLst>
              <a:rect l="l" t="t" r="r" b="b"/>
              <a:pathLst>
                <a:path w="121" h="104" fill="none">
                  <a:moveTo>
                    <a:pt x="121" y="0"/>
                  </a:moveTo>
                  <a:lnTo>
                    <a:pt x="121" y="104"/>
                  </a:lnTo>
                  <a:lnTo>
                    <a:pt x="0" y="104"/>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8" name="Freeform: Shape 204"/>
            <p:cNvSpPr/>
            <p:nvPr/>
          </p:nvSpPr>
          <p:spPr>
            <a:xfrm>
              <a:off x="3238560" y="4788000"/>
              <a:ext cx="43200" cy="37080"/>
            </a:xfrm>
            <a:custGeom>
              <a:avLst/>
              <a:gdLst/>
              <a:ahLst/>
              <a:cxnLst>
                <a:cxn ang="3cd4">
                  <a:pos x="hc" y="t"/>
                </a:cxn>
                <a:cxn ang="cd2">
                  <a:pos x="l" y="vc"/>
                </a:cxn>
                <a:cxn ang="cd4">
                  <a:pos x="hc" y="b"/>
                </a:cxn>
                <a:cxn ang="0">
                  <a:pos x="r" y="vc"/>
                </a:cxn>
              </a:cxnLst>
              <a:rect l="l" t="t" r="r" b="b"/>
              <a:pathLst>
                <a:path w="121" h="104" fill="none">
                  <a:moveTo>
                    <a:pt x="121" y="0"/>
                  </a:moveTo>
                  <a:lnTo>
                    <a:pt x="121" y="104"/>
                  </a:lnTo>
                  <a:lnTo>
                    <a:pt x="0" y="104"/>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9" name="Freeform: Shape 205"/>
            <p:cNvSpPr/>
            <p:nvPr/>
          </p:nvSpPr>
          <p:spPr>
            <a:xfrm>
              <a:off x="3325679" y="4788000"/>
              <a:ext cx="43200" cy="37080"/>
            </a:xfrm>
            <a:custGeom>
              <a:avLst/>
              <a:gdLst/>
              <a:ahLst/>
              <a:cxnLst>
                <a:cxn ang="3cd4">
                  <a:pos x="hc" y="t"/>
                </a:cxn>
                <a:cxn ang="cd2">
                  <a:pos x="l" y="vc"/>
                </a:cxn>
                <a:cxn ang="cd4">
                  <a:pos x="hc" y="b"/>
                </a:cxn>
                <a:cxn ang="0">
                  <a:pos x="r" y="vc"/>
                </a:cxn>
              </a:cxnLst>
              <a:rect l="l" t="t" r="r" b="b"/>
              <a:pathLst>
                <a:path w="121" h="104" fill="none">
                  <a:moveTo>
                    <a:pt x="121" y="0"/>
                  </a:moveTo>
                  <a:lnTo>
                    <a:pt x="121" y="104"/>
                  </a:lnTo>
                  <a:lnTo>
                    <a:pt x="0" y="104"/>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0" name="Freeform: Shape 206"/>
            <p:cNvSpPr/>
            <p:nvPr/>
          </p:nvSpPr>
          <p:spPr>
            <a:xfrm>
              <a:off x="2714040" y="4930200"/>
              <a:ext cx="189000" cy="47160"/>
            </a:xfrm>
            <a:custGeom>
              <a:avLst/>
              <a:gdLst/>
              <a:ahLst/>
              <a:cxnLst>
                <a:cxn ang="3cd4">
                  <a:pos x="hc" y="t"/>
                </a:cxn>
                <a:cxn ang="cd2">
                  <a:pos x="l" y="vc"/>
                </a:cxn>
                <a:cxn ang="cd4">
                  <a:pos x="hc" y="b"/>
                </a:cxn>
                <a:cxn ang="0">
                  <a:pos x="r" y="vc"/>
                </a:cxn>
              </a:cxnLst>
              <a:rect l="l" t="t" r="r" b="b"/>
              <a:pathLst>
                <a:path w="526" h="132">
                  <a:moveTo>
                    <a:pt x="0" y="132"/>
                  </a:moveTo>
                  <a:cubicBezTo>
                    <a:pt x="0" y="132"/>
                    <a:pt x="62" y="0"/>
                    <a:pt x="276" y="0"/>
                  </a:cubicBezTo>
                  <a:cubicBezTo>
                    <a:pt x="490" y="0"/>
                    <a:pt x="526" y="132"/>
                    <a:pt x="526" y="132"/>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1" name="Freeform: Shape 207"/>
            <p:cNvSpPr/>
            <p:nvPr/>
          </p:nvSpPr>
          <p:spPr>
            <a:xfrm>
              <a:off x="2940120" y="4930200"/>
              <a:ext cx="188640" cy="47160"/>
            </a:xfrm>
            <a:custGeom>
              <a:avLst/>
              <a:gdLst/>
              <a:ahLst/>
              <a:cxnLst>
                <a:cxn ang="3cd4">
                  <a:pos x="hc" y="t"/>
                </a:cxn>
                <a:cxn ang="cd2">
                  <a:pos x="l" y="vc"/>
                </a:cxn>
                <a:cxn ang="cd4">
                  <a:pos x="hc" y="b"/>
                </a:cxn>
                <a:cxn ang="0">
                  <a:pos x="r" y="vc"/>
                </a:cxn>
              </a:cxnLst>
              <a:rect l="l" t="t" r="r" b="b"/>
              <a:pathLst>
                <a:path w="525" h="132">
                  <a:moveTo>
                    <a:pt x="0" y="132"/>
                  </a:moveTo>
                  <a:cubicBezTo>
                    <a:pt x="0" y="132"/>
                    <a:pt x="62" y="0"/>
                    <a:pt x="276" y="0"/>
                  </a:cubicBezTo>
                  <a:cubicBezTo>
                    <a:pt x="490" y="0"/>
                    <a:pt x="525" y="132"/>
                    <a:pt x="525" y="132"/>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2" name="Freeform: Shape 208"/>
            <p:cNvSpPr/>
            <p:nvPr/>
          </p:nvSpPr>
          <p:spPr>
            <a:xfrm>
              <a:off x="3166200" y="4930200"/>
              <a:ext cx="189000" cy="47160"/>
            </a:xfrm>
            <a:custGeom>
              <a:avLst/>
              <a:gdLst/>
              <a:ahLst/>
              <a:cxnLst>
                <a:cxn ang="3cd4">
                  <a:pos x="hc" y="t"/>
                </a:cxn>
                <a:cxn ang="cd2">
                  <a:pos x="l" y="vc"/>
                </a:cxn>
                <a:cxn ang="cd4">
                  <a:pos x="hc" y="b"/>
                </a:cxn>
                <a:cxn ang="0">
                  <a:pos x="r" y="vc"/>
                </a:cxn>
              </a:cxnLst>
              <a:rect l="l" t="t" r="r" b="b"/>
              <a:pathLst>
                <a:path w="526" h="132">
                  <a:moveTo>
                    <a:pt x="0" y="132"/>
                  </a:moveTo>
                  <a:cubicBezTo>
                    <a:pt x="0" y="132"/>
                    <a:pt x="63" y="0"/>
                    <a:pt x="277" y="0"/>
                  </a:cubicBezTo>
                  <a:cubicBezTo>
                    <a:pt x="491" y="0"/>
                    <a:pt x="526" y="132"/>
                    <a:pt x="526" y="132"/>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3" name="Straight Connector 212"/>
            <p:cNvSpPr/>
            <p:nvPr/>
          </p:nvSpPr>
          <p:spPr>
            <a:xfrm>
              <a:off x="3506039" y="4715280"/>
              <a:ext cx="52128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4" name="Straight Connector 213"/>
            <p:cNvSpPr/>
            <p:nvPr/>
          </p:nvSpPr>
          <p:spPr>
            <a:xfrm>
              <a:off x="3629160" y="4756680"/>
              <a:ext cx="2746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5" name="Straight Connector 214"/>
            <p:cNvSpPr/>
            <p:nvPr/>
          </p:nvSpPr>
          <p:spPr>
            <a:xfrm>
              <a:off x="3711960" y="4797360"/>
              <a:ext cx="1098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6" name="Freeform: Shape 212"/>
            <p:cNvSpPr/>
            <p:nvPr/>
          </p:nvSpPr>
          <p:spPr>
            <a:xfrm>
              <a:off x="4082040" y="4701600"/>
              <a:ext cx="54720" cy="136800"/>
            </a:xfrm>
            <a:custGeom>
              <a:avLst/>
              <a:gdLst/>
              <a:ahLst/>
              <a:cxnLst>
                <a:cxn ang="3cd4">
                  <a:pos x="hc" y="t"/>
                </a:cxn>
                <a:cxn ang="cd2">
                  <a:pos x="l" y="vc"/>
                </a:cxn>
                <a:cxn ang="cd4">
                  <a:pos x="hc" y="b"/>
                </a:cxn>
                <a:cxn ang="0">
                  <a:pos x="r" y="vc"/>
                </a:cxn>
              </a:cxnLst>
              <a:rect l="l" t="t" r="r" b="b"/>
              <a:pathLst>
                <a:path w="153" h="381">
                  <a:moveTo>
                    <a:pt x="153" y="0"/>
                  </a:moveTo>
                  <a:lnTo>
                    <a:pt x="153" y="381"/>
                  </a:lnTo>
                  <a:lnTo>
                    <a:pt x="0" y="255"/>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7" name="Straight Connector 216"/>
            <p:cNvSpPr/>
            <p:nvPr/>
          </p:nvSpPr>
          <p:spPr>
            <a:xfrm>
              <a:off x="4082040" y="4852440"/>
              <a:ext cx="414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8" name="Freeform: Shape 214"/>
            <p:cNvSpPr/>
            <p:nvPr/>
          </p:nvSpPr>
          <p:spPr>
            <a:xfrm>
              <a:off x="3835440" y="4838760"/>
              <a:ext cx="95400" cy="191520"/>
            </a:xfrm>
            <a:custGeom>
              <a:avLst/>
              <a:gdLst/>
              <a:ahLst/>
              <a:cxnLst>
                <a:cxn ang="3cd4">
                  <a:pos x="hc" y="t"/>
                </a:cxn>
                <a:cxn ang="cd2">
                  <a:pos x="l" y="vc"/>
                </a:cxn>
                <a:cxn ang="cd4">
                  <a:pos x="hc" y="b"/>
                </a:cxn>
                <a:cxn ang="0">
                  <a:pos x="r" y="vc"/>
                </a:cxn>
              </a:cxnLst>
              <a:rect l="l" t="t" r="r" b="b"/>
              <a:pathLst>
                <a:path w="266" h="533">
                  <a:moveTo>
                    <a:pt x="266" y="0"/>
                  </a:moveTo>
                  <a:lnTo>
                    <a:pt x="266" y="533"/>
                  </a:lnTo>
                  <a:lnTo>
                    <a:pt x="0" y="356"/>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9" name="Straight Connector 218"/>
            <p:cNvSpPr/>
            <p:nvPr/>
          </p:nvSpPr>
          <p:spPr>
            <a:xfrm>
              <a:off x="3835440" y="5044320"/>
              <a:ext cx="547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0" name="Straight Connector 219"/>
            <p:cNvSpPr/>
            <p:nvPr/>
          </p:nvSpPr>
          <p:spPr>
            <a:xfrm>
              <a:off x="3506039" y="4866120"/>
              <a:ext cx="1094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1" name="Straight Connector 220"/>
            <p:cNvSpPr/>
            <p:nvPr/>
          </p:nvSpPr>
          <p:spPr>
            <a:xfrm>
              <a:off x="3409920" y="4618440"/>
              <a:ext cx="0" cy="550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2" name="Straight Connector 221"/>
            <p:cNvSpPr/>
            <p:nvPr/>
          </p:nvSpPr>
          <p:spPr>
            <a:xfrm>
              <a:off x="4205880" y="4715280"/>
              <a:ext cx="2196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3" name="Straight Connector 222"/>
            <p:cNvSpPr/>
            <p:nvPr/>
          </p:nvSpPr>
          <p:spPr>
            <a:xfrm>
              <a:off x="-5216400" y="4862160"/>
              <a:ext cx="1900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4" name="Straight Connector 223"/>
            <p:cNvSpPr/>
            <p:nvPr/>
          </p:nvSpPr>
          <p:spPr>
            <a:xfrm>
              <a:off x="-5132520" y="4893480"/>
              <a:ext cx="0" cy="1162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5" name="Straight Connector 224"/>
            <p:cNvSpPr/>
            <p:nvPr/>
          </p:nvSpPr>
          <p:spPr>
            <a:xfrm>
              <a:off x="-4992480" y="4796640"/>
              <a:ext cx="5356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6" name="Straight Connector 225"/>
            <p:cNvSpPr/>
            <p:nvPr/>
          </p:nvSpPr>
          <p:spPr>
            <a:xfrm>
              <a:off x="-4873320" y="4839120"/>
              <a:ext cx="2898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7" name="Straight Connector 226"/>
            <p:cNvSpPr/>
            <p:nvPr/>
          </p:nvSpPr>
          <p:spPr>
            <a:xfrm>
              <a:off x="-4781520" y="4879440"/>
              <a:ext cx="1065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8" name="Straight Connector 227"/>
            <p:cNvSpPr/>
            <p:nvPr/>
          </p:nvSpPr>
          <p:spPr>
            <a:xfrm>
              <a:off x="-4398840" y="4768559"/>
              <a:ext cx="0" cy="3276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9" name="Straight Connector 228"/>
            <p:cNvSpPr/>
            <p:nvPr/>
          </p:nvSpPr>
          <p:spPr>
            <a:xfrm>
              <a:off x="-4361040" y="4801320"/>
              <a:ext cx="3582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0" name="Freeform: Shape 226"/>
            <p:cNvSpPr/>
            <p:nvPr/>
          </p:nvSpPr>
          <p:spPr>
            <a:xfrm>
              <a:off x="-4316040" y="4453920"/>
              <a:ext cx="516599" cy="330120"/>
            </a:xfrm>
            <a:custGeom>
              <a:avLst/>
              <a:gdLst/>
              <a:ahLst/>
              <a:cxnLst>
                <a:cxn ang="3cd4">
                  <a:pos x="hc" y="t"/>
                </a:cxn>
                <a:cxn ang="cd2">
                  <a:pos x="l" y="vc"/>
                </a:cxn>
                <a:cxn ang="cd4">
                  <a:pos x="hc" y="b"/>
                </a:cxn>
                <a:cxn ang="0">
                  <a:pos x="r" y="vc"/>
                </a:cxn>
              </a:cxnLst>
              <a:rect l="l" t="t" r="r" b="b"/>
              <a:pathLst>
                <a:path w="1436" h="918" fill="none">
                  <a:moveTo>
                    <a:pt x="0" y="918"/>
                  </a:moveTo>
                  <a:lnTo>
                    <a:pt x="718" y="0"/>
                  </a:lnTo>
                  <a:lnTo>
                    <a:pt x="1436" y="918"/>
                  </a:lnTo>
                  <a:lnTo>
                    <a:pt x="1436" y="759"/>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1" name="Freeform: Shape 227"/>
            <p:cNvSpPr/>
            <p:nvPr/>
          </p:nvSpPr>
          <p:spPr>
            <a:xfrm>
              <a:off x="-3766320" y="4149360"/>
              <a:ext cx="319680" cy="673560"/>
            </a:xfrm>
            <a:custGeom>
              <a:avLst/>
              <a:gdLst/>
              <a:ahLst/>
              <a:cxnLst>
                <a:cxn ang="3cd4">
                  <a:pos x="hc" y="t"/>
                </a:cxn>
                <a:cxn ang="cd2">
                  <a:pos x="l" y="vc"/>
                </a:cxn>
                <a:cxn ang="cd4">
                  <a:pos x="hc" y="b"/>
                </a:cxn>
                <a:cxn ang="0">
                  <a:pos x="r" y="vc"/>
                </a:cxn>
              </a:cxnLst>
              <a:rect l="l" t="t" r="r" b="b"/>
              <a:pathLst>
                <a:path w="889" h="1872" fill="none">
                  <a:moveTo>
                    <a:pt x="0" y="1872"/>
                  </a:moveTo>
                  <a:lnTo>
                    <a:pt x="0" y="0"/>
                  </a:lnTo>
                  <a:lnTo>
                    <a:pt x="889" y="0"/>
                  </a:lnTo>
                  <a:lnTo>
                    <a:pt x="889" y="1426"/>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2" name="Freeform: Shape 228"/>
            <p:cNvSpPr/>
            <p:nvPr/>
          </p:nvSpPr>
          <p:spPr>
            <a:xfrm>
              <a:off x="-3577320" y="4686480"/>
              <a:ext cx="262080" cy="204840"/>
            </a:xfrm>
            <a:custGeom>
              <a:avLst/>
              <a:gdLst/>
              <a:ahLst/>
              <a:cxnLst>
                <a:cxn ang="3cd4">
                  <a:pos x="hc" y="t"/>
                </a:cxn>
                <a:cxn ang="cd2">
                  <a:pos x="l" y="vc"/>
                </a:cxn>
                <a:cxn ang="cd4">
                  <a:pos x="hc" y="b"/>
                </a:cxn>
                <a:cxn ang="0">
                  <a:pos x="r" y="vc"/>
                </a:cxn>
              </a:cxnLst>
              <a:rect l="l" t="t" r="r" b="b"/>
              <a:pathLst>
                <a:path w="729" h="570" fill="none">
                  <a:moveTo>
                    <a:pt x="0" y="570"/>
                  </a:moveTo>
                  <a:lnTo>
                    <a:pt x="0" y="0"/>
                  </a:lnTo>
                  <a:lnTo>
                    <a:pt x="729" y="0"/>
                  </a:lnTo>
                  <a:lnTo>
                    <a:pt x="729" y="569"/>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3" name="Straight Connector 232"/>
            <p:cNvSpPr/>
            <p:nvPr/>
          </p:nvSpPr>
          <p:spPr>
            <a:xfrm>
              <a:off x="-3409920" y="4643280"/>
              <a:ext cx="795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4" name="Straight Connector 233"/>
            <p:cNvSpPr/>
            <p:nvPr/>
          </p:nvSpPr>
          <p:spPr>
            <a:xfrm>
              <a:off x="-3385440" y="4595040"/>
              <a:ext cx="0" cy="27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5" name="Straight Connector 234"/>
            <p:cNvSpPr/>
            <p:nvPr/>
          </p:nvSpPr>
          <p:spPr>
            <a:xfrm>
              <a:off x="-3625560" y="4035240"/>
              <a:ext cx="399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6" name="Straight Connector 235"/>
            <p:cNvSpPr/>
            <p:nvPr/>
          </p:nvSpPr>
          <p:spPr>
            <a:xfrm>
              <a:off x="-3654360" y="4070160"/>
              <a:ext cx="972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7" name="Freeform: Shape 233"/>
            <p:cNvSpPr/>
            <p:nvPr/>
          </p:nvSpPr>
          <p:spPr>
            <a:xfrm>
              <a:off x="-3675959" y="4097160"/>
              <a:ext cx="142920" cy="51840"/>
            </a:xfrm>
            <a:custGeom>
              <a:avLst/>
              <a:gdLst/>
              <a:ahLst/>
              <a:cxnLst>
                <a:cxn ang="3cd4">
                  <a:pos x="hc" y="t"/>
                </a:cxn>
                <a:cxn ang="cd2">
                  <a:pos x="l" y="vc"/>
                </a:cxn>
                <a:cxn ang="cd4">
                  <a:pos x="hc" y="b"/>
                </a:cxn>
                <a:cxn ang="0">
                  <a:pos x="r" y="vc"/>
                </a:cxn>
              </a:cxnLst>
              <a:rect l="l" t="t" r="r" b="b"/>
              <a:pathLst>
                <a:path w="398" h="145" fill="none">
                  <a:moveTo>
                    <a:pt x="0" y="145"/>
                  </a:moveTo>
                  <a:lnTo>
                    <a:pt x="0" y="0"/>
                  </a:lnTo>
                  <a:lnTo>
                    <a:pt x="398" y="0"/>
                  </a:lnTo>
                  <a:lnTo>
                    <a:pt x="398" y="145"/>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8" name="Straight Connector 237"/>
            <p:cNvSpPr/>
            <p:nvPr/>
          </p:nvSpPr>
          <p:spPr>
            <a:xfrm>
              <a:off x="-3684600" y="4907520"/>
              <a:ext cx="18648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9" name="Straight Connector 238"/>
            <p:cNvSpPr/>
            <p:nvPr/>
          </p:nvSpPr>
          <p:spPr>
            <a:xfrm flipV="1">
              <a:off x="-3395520" y="4727159"/>
              <a:ext cx="0" cy="15840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0" name="Straight Connector 239"/>
            <p:cNvSpPr/>
            <p:nvPr/>
          </p:nvSpPr>
          <p:spPr>
            <a:xfrm flipV="1">
              <a:off x="-3260880" y="4207320"/>
              <a:ext cx="0" cy="4978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1" name="Straight Connector 240"/>
            <p:cNvSpPr/>
            <p:nvPr/>
          </p:nvSpPr>
          <p:spPr>
            <a:xfrm flipV="1">
              <a:off x="-3137039" y="4207320"/>
              <a:ext cx="0" cy="4978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2" name="Freeform: Shape 238"/>
            <p:cNvSpPr/>
            <p:nvPr/>
          </p:nvSpPr>
          <p:spPr>
            <a:xfrm>
              <a:off x="-3254759" y="4184639"/>
              <a:ext cx="110160" cy="33840"/>
            </a:xfrm>
            <a:custGeom>
              <a:avLst/>
              <a:gdLst/>
              <a:ahLst/>
              <a:cxnLst>
                <a:cxn ang="3cd4">
                  <a:pos x="hc" y="t"/>
                </a:cxn>
                <a:cxn ang="cd2">
                  <a:pos x="l" y="vc"/>
                </a:cxn>
                <a:cxn ang="cd4">
                  <a:pos x="hc" y="b"/>
                </a:cxn>
                <a:cxn ang="0">
                  <a:pos x="r" y="vc"/>
                </a:cxn>
              </a:cxnLst>
              <a:rect l="l" t="t" r="r" b="b"/>
              <a:pathLst>
                <a:path w="307" h="95" fill="none">
                  <a:moveTo>
                    <a:pt x="0" y="95"/>
                  </a:moveTo>
                  <a:lnTo>
                    <a:pt x="155" y="0"/>
                  </a:lnTo>
                  <a:lnTo>
                    <a:pt x="307" y="91"/>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3" name="Straight Connector 242"/>
            <p:cNvSpPr/>
            <p:nvPr/>
          </p:nvSpPr>
          <p:spPr>
            <a:xfrm flipV="1">
              <a:off x="-3198960" y="4076640"/>
              <a:ext cx="0" cy="107999"/>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4" name="Freeform: Shape 240"/>
            <p:cNvSpPr/>
            <p:nvPr/>
          </p:nvSpPr>
          <p:spPr>
            <a:xfrm>
              <a:off x="-3226680" y="4241520"/>
              <a:ext cx="54720" cy="30240"/>
            </a:xfrm>
            <a:custGeom>
              <a:avLst/>
              <a:gdLst/>
              <a:ahLst/>
              <a:cxnLst>
                <a:cxn ang="3cd4">
                  <a:pos x="hc" y="t"/>
                </a:cxn>
                <a:cxn ang="cd2">
                  <a:pos x="l" y="vc"/>
                </a:cxn>
                <a:cxn ang="cd4">
                  <a:pos x="hc" y="b"/>
                </a:cxn>
                <a:cxn ang="0">
                  <a:pos x="r" y="vc"/>
                </a:cxn>
              </a:cxnLst>
              <a:rect l="l" t="t" r="r" b="b"/>
              <a:pathLst>
                <a:path w="153" h="85">
                  <a:moveTo>
                    <a:pt x="76" y="85"/>
                  </a:moveTo>
                  <a:lnTo>
                    <a:pt x="0" y="85"/>
                  </a:lnTo>
                  <a:lnTo>
                    <a:pt x="0" y="0"/>
                  </a:lnTo>
                  <a:lnTo>
                    <a:pt x="153" y="0"/>
                  </a:lnTo>
                  <a:lnTo>
                    <a:pt x="153" y="85"/>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5" name="Freeform: Shape 241"/>
            <p:cNvSpPr/>
            <p:nvPr/>
          </p:nvSpPr>
          <p:spPr>
            <a:xfrm>
              <a:off x="-3241080" y="4300560"/>
              <a:ext cx="82080" cy="15480"/>
            </a:xfrm>
            <a:custGeom>
              <a:avLst/>
              <a:gdLst/>
              <a:ahLst/>
              <a:cxnLst>
                <a:cxn ang="3cd4">
                  <a:pos x="hc" y="t"/>
                </a:cxn>
                <a:cxn ang="cd2">
                  <a:pos x="l" y="vc"/>
                </a:cxn>
                <a:cxn ang="cd4">
                  <a:pos x="hc" y="b"/>
                </a:cxn>
                <a:cxn ang="0">
                  <a:pos x="r" y="vc"/>
                </a:cxn>
              </a:cxnLst>
              <a:rect l="l" t="t" r="r" b="b"/>
              <a:pathLst>
                <a:path w="229" h="44">
                  <a:moveTo>
                    <a:pt x="115" y="44"/>
                  </a:moveTo>
                  <a:lnTo>
                    <a:pt x="0" y="44"/>
                  </a:lnTo>
                  <a:lnTo>
                    <a:pt x="0" y="0"/>
                  </a:lnTo>
                  <a:lnTo>
                    <a:pt x="229" y="0"/>
                  </a:lnTo>
                  <a:lnTo>
                    <a:pt x="229" y="44"/>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6" name="Freeform: Shape 242"/>
            <p:cNvSpPr/>
            <p:nvPr/>
          </p:nvSpPr>
          <p:spPr>
            <a:xfrm>
              <a:off x="-3244320" y="433836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7" name="Freeform: Shape 243"/>
            <p:cNvSpPr/>
            <p:nvPr/>
          </p:nvSpPr>
          <p:spPr>
            <a:xfrm>
              <a:off x="-3244320" y="4368239"/>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8" name="Freeform: Shape 244"/>
            <p:cNvSpPr/>
            <p:nvPr/>
          </p:nvSpPr>
          <p:spPr>
            <a:xfrm>
              <a:off x="-3244320" y="439776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49" name="Freeform: Shape 245"/>
            <p:cNvSpPr/>
            <p:nvPr/>
          </p:nvSpPr>
          <p:spPr>
            <a:xfrm>
              <a:off x="-3244320" y="4427279"/>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0" name="Freeform: Shape 246"/>
            <p:cNvSpPr/>
            <p:nvPr/>
          </p:nvSpPr>
          <p:spPr>
            <a:xfrm>
              <a:off x="-3244320" y="445680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1" name="Freeform: Shape 247"/>
            <p:cNvSpPr/>
            <p:nvPr/>
          </p:nvSpPr>
          <p:spPr>
            <a:xfrm>
              <a:off x="-3244320" y="448632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2" name="Freeform: Shape 248"/>
            <p:cNvSpPr/>
            <p:nvPr/>
          </p:nvSpPr>
          <p:spPr>
            <a:xfrm>
              <a:off x="-3244320" y="451584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3" name="Freeform: Shape 249"/>
            <p:cNvSpPr/>
            <p:nvPr/>
          </p:nvSpPr>
          <p:spPr>
            <a:xfrm>
              <a:off x="-3244320" y="454572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4" name="Freeform: Shape 250"/>
            <p:cNvSpPr/>
            <p:nvPr/>
          </p:nvSpPr>
          <p:spPr>
            <a:xfrm>
              <a:off x="-3244320" y="457524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5" name="Freeform: Shape 251"/>
            <p:cNvSpPr/>
            <p:nvPr/>
          </p:nvSpPr>
          <p:spPr>
            <a:xfrm>
              <a:off x="-3244320" y="4604759"/>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6" name="Freeform: Shape 252"/>
            <p:cNvSpPr/>
            <p:nvPr/>
          </p:nvSpPr>
          <p:spPr>
            <a:xfrm>
              <a:off x="-3244320" y="463464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7" name="Freeform: Shape 253"/>
            <p:cNvSpPr/>
            <p:nvPr/>
          </p:nvSpPr>
          <p:spPr>
            <a:xfrm>
              <a:off x="-3244320" y="466452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8" name="Freeform: Shape 254"/>
            <p:cNvSpPr/>
            <p:nvPr/>
          </p:nvSpPr>
          <p:spPr>
            <a:xfrm>
              <a:off x="-3244320" y="469404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59" name="Freeform: Shape 255"/>
            <p:cNvSpPr/>
            <p:nvPr/>
          </p:nvSpPr>
          <p:spPr>
            <a:xfrm>
              <a:off x="-3121200" y="441252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0" name="Freeform: Shape 256"/>
            <p:cNvSpPr/>
            <p:nvPr/>
          </p:nvSpPr>
          <p:spPr>
            <a:xfrm>
              <a:off x="-3121200" y="443268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1" name="Freeform: Shape 257"/>
            <p:cNvSpPr/>
            <p:nvPr/>
          </p:nvSpPr>
          <p:spPr>
            <a:xfrm>
              <a:off x="-3121200" y="445248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2" name="Freeform: Shape 258"/>
            <p:cNvSpPr/>
            <p:nvPr/>
          </p:nvSpPr>
          <p:spPr>
            <a:xfrm>
              <a:off x="-3121200" y="447264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3" name="Freeform: Shape 259"/>
            <p:cNvSpPr/>
            <p:nvPr/>
          </p:nvSpPr>
          <p:spPr>
            <a:xfrm>
              <a:off x="-3121200" y="449280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4" name="Freeform: Shape 260"/>
            <p:cNvSpPr/>
            <p:nvPr/>
          </p:nvSpPr>
          <p:spPr>
            <a:xfrm>
              <a:off x="-3121200" y="451296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5" name="Freeform: Shape 261"/>
            <p:cNvSpPr/>
            <p:nvPr/>
          </p:nvSpPr>
          <p:spPr>
            <a:xfrm>
              <a:off x="-3121200" y="453312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6" name="Freeform: Shape 262"/>
            <p:cNvSpPr/>
            <p:nvPr/>
          </p:nvSpPr>
          <p:spPr>
            <a:xfrm>
              <a:off x="-3121200" y="455364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7" name="Freeform: Shape 263"/>
            <p:cNvSpPr/>
            <p:nvPr/>
          </p:nvSpPr>
          <p:spPr>
            <a:xfrm>
              <a:off x="-3121200" y="457344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8" name="Freeform: Shape 264"/>
            <p:cNvSpPr/>
            <p:nvPr/>
          </p:nvSpPr>
          <p:spPr>
            <a:xfrm>
              <a:off x="-3121200" y="459360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69" name="Freeform: Shape 265"/>
            <p:cNvSpPr/>
            <p:nvPr/>
          </p:nvSpPr>
          <p:spPr>
            <a:xfrm>
              <a:off x="-3121200" y="461376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0" name="Freeform: Shape 266"/>
            <p:cNvSpPr/>
            <p:nvPr/>
          </p:nvSpPr>
          <p:spPr>
            <a:xfrm>
              <a:off x="-3121200" y="463392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1" name="Freeform: Shape 267"/>
            <p:cNvSpPr/>
            <p:nvPr/>
          </p:nvSpPr>
          <p:spPr>
            <a:xfrm>
              <a:off x="-3121200" y="465408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2" name="Freeform: Shape 268"/>
            <p:cNvSpPr/>
            <p:nvPr/>
          </p:nvSpPr>
          <p:spPr>
            <a:xfrm>
              <a:off x="-3121200" y="467424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3" name="Freeform: Shape 269"/>
            <p:cNvSpPr/>
            <p:nvPr/>
          </p:nvSpPr>
          <p:spPr>
            <a:xfrm>
              <a:off x="-3121200" y="4694759"/>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4" name="Straight Connector 273"/>
            <p:cNvSpPr/>
            <p:nvPr/>
          </p:nvSpPr>
          <p:spPr>
            <a:xfrm>
              <a:off x="-2967839" y="4408200"/>
              <a:ext cx="0" cy="2912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5" name="Freeform: Shape 271"/>
            <p:cNvSpPr/>
            <p:nvPr/>
          </p:nvSpPr>
          <p:spPr>
            <a:xfrm>
              <a:off x="-3223800" y="4715640"/>
              <a:ext cx="615240" cy="100080"/>
            </a:xfrm>
            <a:custGeom>
              <a:avLst/>
              <a:gdLst/>
              <a:ahLst/>
              <a:cxnLst>
                <a:cxn ang="3cd4">
                  <a:pos x="hc" y="t"/>
                </a:cxn>
                <a:cxn ang="cd2">
                  <a:pos x="l" y="vc"/>
                </a:cxn>
                <a:cxn ang="cd4">
                  <a:pos x="hc" y="b"/>
                </a:cxn>
                <a:cxn ang="0">
                  <a:pos x="r" y="vc"/>
                </a:cxn>
              </a:cxnLst>
              <a:rect l="l" t="t" r="r" b="b"/>
              <a:pathLst>
                <a:path w="1710" h="279" fill="none">
                  <a:moveTo>
                    <a:pt x="0" y="0"/>
                  </a:moveTo>
                  <a:lnTo>
                    <a:pt x="1034" y="0"/>
                  </a:lnTo>
                  <a:lnTo>
                    <a:pt x="1034" y="170"/>
                  </a:lnTo>
                  <a:lnTo>
                    <a:pt x="1710" y="170"/>
                  </a:lnTo>
                  <a:lnTo>
                    <a:pt x="1710" y="279"/>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6" name="Freeform: Shape 272"/>
            <p:cNvSpPr/>
            <p:nvPr/>
          </p:nvSpPr>
          <p:spPr>
            <a:xfrm>
              <a:off x="-2857680" y="4826160"/>
              <a:ext cx="456119" cy="49320"/>
            </a:xfrm>
            <a:custGeom>
              <a:avLst/>
              <a:gdLst/>
              <a:ahLst/>
              <a:cxnLst>
                <a:cxn ang="3cd4">
                  <a:pos x="hc" y="t"/>
                </a:cxn>
                <a:cxn ang="cd2">
                  <a:pos x="l" y="vc"/>
                </a:cxn>
                <a:cxn ang="cd4">
                  <a:pos x="hc" y="b"/>
                </a:cxn>
                <a:cxn ang="0">
                  <a:pos x="r" y="vc"/>
                </a:cxn>
              </a:cxnLst>
              <a:rect l="l" t="t" r="r" b="b"/>
              <a:pathLst>
                <a:path w="1268" h="138" fill="none">
                  <a:moveTo>
                    <a:pt x="0" y="0"/>
                  </a:moveTo>
                  <a:lnTo>
                    <a:pt x="491" y="0"/>
                  </a:lnTo>
                  <a:lnTo>
                    <a:pt x="491" y="138"/>
                  </a:lnTo>
                  <a:lnTo>
                    <a:pt x="1268" y="138"/>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7" name="Straight Connector 276"/>
            <p:cNvSpPr/>
            <p:nvPr/>
          </p:nvSpPr>
          <p:spPr>
            <a:xfrm>
              <a:off x="-3296520" y="4572360"/>
              <a:ext cx="0" cy="136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8" name="Straight Connector 277"/>
            <p:cNvSpPr/>
            <p:nvPr/>
          </p:nvSpPr>
          <p:spPr>
            <a:xfrm>
              <a:off x="-3279600" y="4572360"/>
              <a:ext cx="0" cy="136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79" name="Freeform: Shape 275"/>
            <p:cNvSpPr/>
            <p:nvPr/>
          </p:nvSpPr>
          <p:spPr>
            <a:xfrm>
              <a:off x="-3272400" y="4766040"/>
              <a:ext cx="179280" cy="95760"/>
            </a:xfrm>
            <a:custGeom>
              <a:avLst/>
              <a:gdLst/>
              <a:ahLst/>
              <a:cxnLst>
                <a:cxn ang="3cd4">
                  <a:pos x="hc" y="t"/>
                </a:cxn>
                <a:cxn ang="cd2">
                  <a:pos x="l" y="vc"/>
                </a:cxn>
                <a:cxn ang="cd4">
                  <a:pos x="hc" y="b"/>
                </a:cxn>
                <a:cxn ang="0">
                  <a:pos x="r" y="vc"/>
                </a:cxn>
              </a:cxnLst>
              <a:rect l="l" t="t" r="r" b="b"/>
              <a:pathLst>
                <a:path w="499" h="267" fill="none">
                  <a:moveTo>
                    <a:pt x="0" y="267"/>
                  </a:moveTo>
                  <a:lnTo>
                    <a:pt x="0" y="0"/>
                  </a:lnTo>
                  <a:lnTo>
                    <a:pt x="499" y="0"/>
                  </a:lnTo>
                  <a:lnTo>
                    <a:pt x="499" y="261"/>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0" name="Freeform: Shape 276"/>
            <p:cNvSpPr/>
            <p:nvPr/>
          </p:nvSpPr>
          <p:spPr>
            <a:xfrm>
              <a:off x="-3244320" y="4791240"/>
              <a:ext cx="97200" cy="24840"/>
            </a:xfrm>
            <a:custGeom>
              <a:avLst/>
              <a:gdLst/>
              <a:ahLst/>
              <a:cxnLst>
                <a:cxn ang="3cd4">
                  <a:pos x="hc" y="t"/>
                </a:cxn>
                <a:cxn ang="cd2">
                  <a:pos x="l" y="vc"/>
                </a:cxn>
                <a:cxn ang="cd4">
                  <a:pos x="hc" y="b"/>
                </a:cxn>
                <a:cxn ang="0">
                  <a:pos x="r" y="vc"/>
                </a:cxn>
              </a:cxnLst>
              <a:rect l="l" t="t" r="r" b="b"/>
              <a:pathLst>
                <a:path w="271" h="70">
                  <a:moveTo>
                    <a:pt x="135" y="70"/>
                  </a:moveTo>
                  <a:lnTo>
                    <a:pt x="0" y="70"/>
                  </a:lnTo>
                  <a:lnTo>
                    <a:pt x="0" y="0"/>
                  </a:lnTo>
                  <a:lnTo>
                    <a:pt x="271" y="0"/>
                  </a:lnTo>
                  <a:lnTo>
                    <a:pt x="271" y="7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1" name="Freeform: Shape 277"/>
            <p:cNvSpPr/>
            <p:nvPr/>
          </p:nvSpPr>
          <p:spPr>
            <a:xfrm>
              <a:off x="-3013560" y="4733279"/>
              <a:ext cx="138240" cy="22680"/>
            </a:xfrm>
            <a:custGeom>
              <a:avLst/>
              <a:gdLst/>
              <a:ahLst/>
              <a:cxnLst>
                <a:cxn ang="3cd4">
                  <a:pos x="hc" y="t"/>
                </a:cxn>
                <a:cxn ang="cd2">
                  <a:pos x="l" y="vc"/>
                </a:cxn>
                <a:cxn ang="cd4">
                  <a:pos x="hc" y="b"/>
                </a:cxn>
                <a:cxn ang="0">
                  <a:pos x="r" y="vc"/>
                </a:cxn>
              </a:cxnLst>
              <a:rect l="l" t="t" r="r" b="b"/>
              <a:pathLst>
                <a:path w="385" h="64">
                  <a:moveTo>
                    <a:pt x="192" y="64"/>
                  </a:moveTo>
                  <a:lnTo>
                    <a:pt x="0" y="64"/>
                  </a:lnTo>
                  <a:lnTo>
                    <a:pt x="0" y="0"/>
                  </a:lnTo>
                  <a:lnTo>
                    <a:pt x="385" y="0"/>
                  </a:lnTo>
                  <a:lnTo>
                    <a:pt x="385" y="64"/>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2" name="Freeform: Shape 278"/>
            <p:cNvSpPr/>
            <p:nvPr/>
          </p:nvSpPr>
          <p:spPr>
            <a:xfrm>
              <a:off x="-2806920" y="4721760"/>
              <a:ext cx="83880" cy="22680"/>
            </a:xfrm>
            <a:custGeom>
              <a:avLst/>
              <a:gdLst/>
              <a:ahLst/>
              <a:cxnLst>
                <a:cxn ang="3cd4">
                  <a:pos x="hc" y="t"/>
                </a:cxn>
                <a:cxn ang="cd2">
                  <a:pos x="l" y="vc"/>
                </a:cxn>
                <a:cxn ang="cd4">
                  <a:pos x="hc" y="b"/>
                </a:cxn>
                <a:cxn ang="0">
                  <a:pos x="r" y="vc"/>
                </a:cxn>
              </a:cxnLst>
              <a:rect l="l" t="t" r="r" b="b"/>
              <a:pathLst>
                <a:path w="234" h="64">
                  <a:moveTo>
                    <a:pt x="117" y="64"/>
                  </a:moveTo>
                  <a:lnTo>
                    <a:pt x="0" y="64"/>
                  </a:lnTo>
                  <a:lnTo>
                    <a:pt x="0" y="0"/>
                  </a:lnTo>
                  <a:lnTo>
                    <a:pt x="234" y="0"/>
                  </a:lnTo>
                  <a:lnTo>
                    <a:pt x="234" y="64"/>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3" name="Freeform: Shape 279"/>
            <p:cNvSpPr/>
            <p:nvPr/>
          </p:nvSpPr>
          <p:spPr>
            <a:xfrm>
              <a:off x="-2592360" y="4716000"/>
              <a:ext cx="77760" cy="52200"/>
            </a:xfrm>
            <a:custGeom>
              <a:avLst/>
              <a:gdLst/>
              <a:ahLst/>
              <a:cxnLst>
                <a:cxn ang="3cd4">
                  <a:pos x="hc" y="t"/>
                </a:cxn>
                <a:cxn ang="cd2">
                  <a:pos x="l" y="vc"/>
                </a:cxn>
                <a:cxn ang="cd4">
                  <a:pos x="hc" y="b"/>
                </a:cxn>
                <a:cxn ang="0">
                  <a:pos x="r" y="vc"/>
                </a:cxn>
              </a:cxnLst>
              <a:rect l="l" t="t" r="r" b="b"/>
              <a:pathLst>
                <a:path w="217" h="146">
                  <a:moveTo>
                    <a:pt x="109" y="146"/>
                  </a:moveTo>
                  <a:lnTo>
                    <a:pt x="0" y="146"/>
                  </a:lnTo>
                  <a:lnTo>
                    <a:pt x="0" y="0"/>
                  </a:lnTo>
                  <a:lnTo>
                    <a:pt x="217" y="0"/>
                  </a:lnTo>
                  <a:lnTo>
                    <a:pt x="217" y="146"/>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4" name="Freeform: Shape 280"/>
            <p:cNvSpPr/>
            <p:nvPr/>
          </p:nvSpPr>
          <p:spPr>
            <a:xfrm>
              <a:off x="-2577240" y="4798080"/>
              <a:ext cx="29520" cy="50400"/>
            </a:xfrm>
            <a:custGeom>
              <a:avLst/>
              <a:gdLst/>
              <a:ahLst/>
              <a:cxnLst>
                <a:cxn ang="3cd4">
                  <a:pos x="hc" y="t"/>
                </a:cxn>
                <a:cxn ang="cd2">
                  <a:pos x="l" y="vc"/>
                </a:cxn>
                <a:cxn ang="cd4">
                  <a:pos x="hc" y="b"/>
                </a:cxn>
                <a:cxn ang="0">
                  <a:pos x="r" y="vc"/>
                </a:cxn>
              </a:cxnLst>
              <a:rect l="l" t="t" r="r" b="b"/>
              <a:pathLst>
                <a:path w="83" h="141">
                  <a:moveTo>
                    <a:pt x="42" y="141"/>
                  </a:moveTo>
                  <a:lnTo>
                    <a:pt x="0" y="141"/>
                  </a:lnTo>
                  <a:lnTo>
                    <a:pt x="0" y="0"/>
                  </a:lnTo>
                  <a:lnTo>
                    <a:pt x="83" y="0"/>
                  </a:lnTo>
                  <a:lnTo>
                    <a:pt x="83" y="141"/>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5" name="Freeform: Shape 281"/>
            <p:cNvSpPr/>
            <p:nvPr/>
          </p:nvSpPr>
          <p:spPr>
            <a:xfrm>
              <a:off x="-2904480" y="4563000"/>
              <a:ext cx="56880" cy="18720"/>
            </a:xfrm>
            <a:custGeom>
              <a:avLst/>
              <a:gdLst/>
              <a:ahLst/>
              <a:cxnLst>
                <a:cxn ang="3cd4">
                  <a:pos x="hc" y="t"/>
                </a:cxn>
                <a:cxn ang="cd2">
                  <a:pos x="l" y="vc"/>
                </a:cxn>
                <a:cxn ang="cd4">
                  <a:pos x="hc" y="b"/>
                </a:cxn>
                <a:cxn ang="0">
                  <a:pos x="r" y="vc"/>
                </a:cxn>
              </a:cxnLst>
              <a:rect l="l" t="t" r="r" b="b"/>
              <a:pathLst>
                <a:path w="159" h="53">
                  <a:moveTo>
                    <a:pt x="80" y="53"/>
                  </a:moveTo>
                  <a:lnTo>
                    <a:pt x="0" y="53"/>
                  </a:lnTo>
                  <a:lnTo>
                    <a:pt x="0" y="0"/>
                  </a:lnTo>
                  <a:lnTo>
                    <a:pt x="159" y="0"/>
                  </a:lnTo>
                  <a:lnTo>
                    <a:pt x="159" y="53"/>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6" name="Freeform: Shape 282"/>
            <p:cNvSpPr/>
            <p:nvPr/>
          </p:nvSpPr>
          <p:spPr>
            <a:xfrm>
              <a:off x="-2922479" y="4545720"/>
              <a:ext cx="129240" cy="151200"/>
            </a:xfrm>
            <a:custGeom>
              <a:avLst/>
              <a:gdLst/>
              <a:ahLst/>
              <a:cxnLst>
                <a:cxn ang="3cd4">
                  <a:pos x="hc" y="t"/>
                </a:cxn>
                <a:cxn ang="cd2">
                  <a:pos x="l" y="vc"/>
                </a:cxn>
                <a:cxn ang="cd4">
                  <a:pos x="hc" y="b"/>
                </a:cxn>
                <a:cxn ang="0">
                  <a:pos x="r" y="vc"/>
                </a:cxn>
              </a:cxnLst>
              <a:rect l="l" t="t" r="r" b="b"/>
              <a:pathLst>
                <a:path w="360" h="421" fill="none">
                  <a:moveTo>
                    <a:pt x="0" y="421"/>
                  </a:moveTo>
                  <a:lnTo>
                    <a:pt x="0" y="0"/>
                  </a:lnTo>
                  <a:lnTo>
                    <a:pt x="360" y="0"/>
                  </a:lnTo>
                  <a:lnTo>
                    <a:pt x="360" y="421"/>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7" name="Freeform: Shape 283"/>
            <p:cNvSpPr/>
            <p:nvPr/>
          </p:nvSpPr>
          <p:spPr>
            <a:xfrm>
              <a:off x="-3839400" y="4632120"/>
              <a:ext cx="39960" cy="57960"/>
            </a:xfrm>
            <a:custGeom>
              <a:avLst/>
              <a:gdLst/>
              <a:ahLst/>
              <a:cxnLst>
                <a:cxn ang="3cd4">
                  <a:pos x="hc" y="t"/>
                </a:cxn>
                <a:cxn ang="cd2">
                  <a:pos x="l" y="vc"/>
                </a:cxn>
                <a:cxn ang="cd4">
                  <a:pos x="hc" y="b"/>
                </a:cxn>
                <a:cxn ang="0">
                  <a:pos x="r" y="vc"/>
                </a:cxn>
              </a:cxnLst>
              <a:rect l="l" t="t" r="r" b="b"/>
              <a:pathLst>
                <a:path w="112" h="162">
                  <a:moveTo>
                    <a:pt x="56" y="162"/>
                  </a:moveTo>
                  <a:lnTo>
                    <a:pt x="0" y="162"/>
                  </a:lnTo>
                  <a:lnTo>
                    <a:pt x="0" y="0"/>
                  </a:lnTo>
                  <a:lnTo>
                    <a:pt x="112" y="0"/>
                  </a:lnTo>
                  <a:lnTo>
                    <a:pt x="112" y="162"/>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8" name="Freeform: Shape 284"/>
            <p:cNvSpPr/>
            <p:nvPr/>
          </p:nvSpPr>
          <p:spPr>
            <a:xfrm>
              <a:off x="-3866039" y="4824360"/>
              <a:ext cx="69840" cy="23040"/>
            </a:xfrm>
            <a:custGeom>
              <a:avLst/>
              <a:gdLst/>
              <a:ahLst/>
              <a:cxnLst>
                <a:cxn ang="3cd4">
                  <a:pos x="hc" y="t"/>
                </a:cxn>
                <a:cxn ang="cd2">
                  <a:pos x="l" y="vc"/>
                </a:cxn>
                <a:cxn ang="cd4">
                  <a:pos x="hc" y="b"/>
                </a:cxn>
                <a:cxn ang="0">
                  <a:pos x="r" y="vc"/>
                </a:cxn>
              </a:cxnLst>
              <a:rect l="l" t="t" r="r" b="b"/>
              <a:pathLst>
                <a:path w="195" h="65">
                  <a:moveTo>
                    <a:pt x="98" y="65"/>
                  </a:moveTo>
                  <a:lnTo>
                    <a:pt x="0" y="65"/>
                  </a:lnTo>
                  <a:lnTo>
                    <a:pt x="0" y="0"/>
                  </a:lnTo>
                  <a:lnTo>
                    <a:pt x="195" y="0"/>
                  </a:lnTo>
                  <a:lnTo>
                    <a:pt x="195" y="65"/>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89" name="Freeform: Shape 285"/>
            <p:cNvSpPr/>
            <p:nvPr/>
          </p:nvSpPr>
          <p:spPr>
            <a:xfrm>
              <a:off x="-1710720" y="4671000"/>
              <a:ext cx="32400" cy="59400"/>
            </a:xfrm>
            <a:custGeom>
              <a:avLst/>
              <a:gdLst/>
              <a:ahLst/>
              <a:cxnLst>
                <a:cxn ang="3cd4">
                  <a:pos x="hc" y="t"/>
                </a:cxn>
                <a:cxn ang="cd2">
                  <a:pos x="l" y="vc"/>
                </a:cxn>
                <a:cxn ang="cd4">
                  <a:pos x="hc" y="b"/>
                </a:cxn>
                <a:cxn ang="0">
                  <a:pos x="r" y="vc"/>
                </a:cxn>
              </a:cxnLst>
              <a:rect l="l" t="t" r="r" b="b"/>
              <a:pathLst>
                <a:path w="91" h="166">
                  <a:moveTo>
                    <a:pt x="46" y="166"/>
                  </a:moveTo>
                  <a:lnTo>
                    <a:pt x="0" y="166"/>
                  </a:lnTo>
                  <a:lnTo>
                    <a:pt x="0" y="0"/>
                  </a:lnTo>
                  <a:lnTo>
                    <a:pt x="91" y="0"/>
                  </a:lnTo>
                  <a:lnTo>
                    <a:pt x="91" y="166"/>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0" name="Freeform: Shape 286"/>
            <p:cNvSpPr/>
            <p:nvPr/>
          </p:nvSpPr>
          <p:spPr>
            <a:xfrm>
              <a:off x="-1661759" y="4772520"/>
              <a:ext cx="56160" cy="21240"/>
            </a:xfrm>
            <a:custGeom>
              <a:avLst/>
              <a:gdLst/>
              <a:ahLst/>
              <a:cxnLst>
                <a:cxn ang="3cd4">
                  <a:pos x="hc" y="t"/>
                </a:cxn>
                <a:cxn ang="cd2">
                  <a:pos x="l" y="vc"/>
                </a:cxn>
                <a:cxn ang="cd4">
                  <a:pos x="hc" y="b"/>
                </a:cxn>
                <a:cxn ang="0">
                  <a:pos x="r" y="vc"/>
                </a:cxn>
              </a:cxnLst>
              <a:rect l="l" t="t" r="r" b="b"/>
              <a:pathLst>
                <a:path w="157" h="60">
                  <a:moveTo>
                    <a:pt x="79" y="60"/>
                  </a:moveTo>
                  <a:lnTo>
                    <a:pt x="0" y="60"/>
                  </a:lnTo>
                  <a:lnTo>
                    <a:pt x="0" y="0"/>
                  </a:lnTo>
                  <a:lnTo>
                    <a:pt x="157" y="0"/>
                  </a:lnTo>
                  <a:lnTo>
                    <a:pt x="157" y="6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1" name="Freeform: Shape 287"/>
            <p:cNvSpPr/>
            <p:nvPr/>
          </p:nvSpPr>
          <p:spPr>
            <a:xfrm>
              <a:off x="-1556279" y="4707360"/>
              <a:ext cx="151200" cy="47160"/>
            </a:xfrm>
            <a:custGeom>
              <a:avLst/>
              <a:gdLst/>
              <a:ahLst/>
              <a:cxnLst>
                <a:cxn ang="3cd4">
                  <a:pos x="hc" y="t"/>
                </a:cxn>
                <a:cxn ang="cd2">
                  <a:pos x="l" y="vc"/>
                </a:cxn>
                <a:cxn ang="cd4">
                  <a:pos x="hc" y="b"/>
                </a:cxn>
                <a:cxn ang="0">
                  <a:pos x="r" y="vc"/>
                </a:cxn>
              </a:cxnLst>
              <a:rect l="l" t="t" r="r" b="b"/>
              <a:pathLst>
                <a:path w="421" h="132">
                  <a:moveTo>
                    <a:pt x="211" y="132"/>
                  </a:moveTo>
                  <a:lnTo>
                    <a:pt x="0" y="132"/>
                  </a:lnTo>
                  <a:lnTo>
                    <a:pt x="0" y="0"/>
                  </a:lnTo>
                  <a:lnTo>
                    <a:pt x="421" y="0"/>
                  </a:lnTo>
                  <a:lnTo>
                    <a:pt x="421" y="132"/>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2" name="Straight Connector 291"/>
            <p:cNvSpPr/>
            <p:nvPr/>
          </p:nvSpPr>
          <p:spPr>
            <a:xfrm>
              <a:off x="-3120120" y="4336200"/>
              <a:ext cx="471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3" name="Straight Connector 292"/>
            <p:cNvSpPr/>
            <p:nvPr/>
          </p:nvSpPr>
          <p:spPr>
            <a:xfrm>
              <a:off x="-3120120" y="4360680"/>
              <a:ext cx="471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4" name="Straight Connector 293"/>
            <p:cNvSpPr/>
            <p:nvPr/>
          </p:nvSpPr>
          <p:spPr>
            <a:xfrm>
              <a:off x="-3120120" y="4385520"/>
              <a:ext cx="471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5" name="Straight Connector 294"/>
            <p:cNvSpPr/>
            <p:nvPr/>
          </p:nvSpPr>
          <p:spPr>
            <a:xfrm>
              <a:off x="-3106079" y="4290480"/>
              <a:ext cx="0" cy="27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6" name="Straight Connector 295"/>
            <p:cNvSpPr/>
            <p:nvPr/>
          </p:nvSpPr>
          <p:spPr>
            <a:xfrm>
              <a:off x="-2738519" y="4237560"/>
              <a:ext cx="0" cy="467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7" name="Straight Connector 296"/>
            <p:cNvSpPr/>
            <p:nvPr/>
          </p:nvSpPr>
          <p:spPr>
            <a:xfrm>
              <a:off x="-2717640" y="4237560"/>
              <a:ext cx="0" cy="467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8" name="Straight Connector 297"/>
            <p:cNvSpPr/>
            <p:nvPr/>
          </p:nvSpPr>
          <p:spPr>
            <a:xfrm>
              <a:off x="-2696760" y="4237560"/>
              <a:ext cx="0" cy="467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99" name="Straight Connector 298"/>
            <p:cNvSpPr/>
            <p:nvPr/>
          </p:nvSpPr>
          <p:spPr>
            <a:xfrm>
              <a:off x="-2675880" y="4237560"/>
              <a:ext cx="0" cy="467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0" name="Straight Connector 299"/>
            <p:cNvSpPr/>
            <p:nvPr/>
          </p:nvSpPr>
          <p:spPr>
            <a:xfrm>
              <a:off x="-2655000" y="4237560"/>
              <a:ext cx="0" cy="467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1" name="Straight Connector 300"/>
            <p:cNvSpPr/>
            <p:nvPr/>
          </p:nvSpPr>
          <p:spPr>
            <a:xfrm>
              <a:off x="-2634119" y="4237560"/>
              <a:ext cx="0" cy="467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2" name="Straight Connector 301"/>
            <p:cNvSpPr/>
            <p:nvPr/>
          </p:nvSpPr>
          <p:spPr>
            <a:xfrm>
              <a:off x="-2612880" y="4237560"/>
              <a:ext cx="0" cy="467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3" name="Straight Connector 302"/>
            <p:cNvSpPr/>
            <p:nvPr/>
          </p:nvSpPr>
          <p:spPr>
            <a:xfrm>
              <a:off x="-2592360" y="4237560"/>
              <a:ext cx="0" cy="467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4" name="Straight Connector 303"/>
            <p:cNvSpPr/>
            <p:nvPr/>
          </p:nvSpPr>
          <p:spPr>
            <a:xfrm>
              <a:off x="-1901520" y="4359240"/>
              <a:ext cx="0" cy="460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5" name="Straight Connector 304"/>
            <p:cNvSpPr/>
            <p:nvPr/>
          </p:nvSpPr>
          <p:spPr>
            <a:xfrm>
              <a:off x="-1745640" y="4359240"/>
              <a:ext cx="0" cy="460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6" name="Freeform: Shape 302"/>
            <p:cNvSpPr/>
            <p:nvPr/>
          </p:nvSpPr>
          <p:spPr>
            <a:xfrm>
              <a:off x="-2757960" y="4209840"/>
              <a:ext cx="182520" cy="500040"/>
            </a:xfrm>
            <a:custGeom>
              <a:avLst/>
              <a:gdLst/>
              <a:ahLst/>
              <a:cxnLst>
                <a:cxn ang="3cd4">
                  <a:pos x="hc" y="t"/>
                </a:cxn>
                <a:cxn ang="cd2">
                  <a:pos x="l" y="vc"/>
                </a:cxn>
                <a:cxn ang="cd4">
                  <a:pos x="hc" y="b"/>
                </a:cxn>
                <a:cxn ang="0">
                  <a:pos x="r" y="vc"/>
                </a:cxn>
              </a:cxnLst>
              <a:rect l="l" t="t" r="r" b="b"/>
              <a:pathLst>
                <a:path w="508" h="1390" fill="none">
                  <a:moveTo>
                    <a:pt x="0" y="1390"/>
                  </a:moveTo>
                  <a:lnTo>
                    <a:pt x="0" y="0"/>
                  </a:lnTo>
                  <a:lnTo>
                    <a:pt x="508" y="0"/>
                  </a:lnTo>
                  <a:lnTo>
                    <a:pt x="508" y="1380"/>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7" name="Straight Connector 306"/>
            <p:cNvSpPr/>
            <p:nvPr/>
          </p:nvSpPr>
          <p:spPr>
            <a:xfrm>
              <a:off x="-2769480" y="4182479"/>
              <a:ext cx="20844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8" name="Straight Connector 307"/>
            <p:cNvSpPr/>
            <p:nvPr/>
          </p:nvSpPr>
          <p:spPr>
            <a:xfrm>
              <a:off x="-2526480" y="4595040"/>
              <a:ext cx="0" cy="514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09" name="Straight Connector 308"/>
            <p:cNvSpPr/>
            <p:nvPr/>
          </p:nvSpPr>
          <p:spPr>
            <a:xfrm>
              <a:off x="-2555640" y="4651560"/>
              <a:ext cx="583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0" name="Straight Connector 309"/>
            <p:cNvSpPr/>
            <p:nvPr/>
          </p:nvSpPr>
          <p:spPr>
            <a:xfrm>
              <a:off x="-2212560" y="4663800"/>
              <a:ext cx="10224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1" name="Straight Connector 310"/>
            <p:cNvSpPr/>
            <p:nvPr/>
          </p:nvSpPr>
          <p:spPr>
            <a:xfrm>
              <a:off x="-2124720" y="4632120"/>
              <a:ext cx="0" cy="29159"/>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2" name="Straight Connector 311"/>
            <p:cNvSpPr/>
            <p:nvPr/>
          </p:nvSpPr>
          <p:spPr>
            <a:xfrm>
              <a:off x="-2022840" y="4656600"/>
              <a:ext cx="10944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3" name="Straight Connector 312"/>
            <p:cNvSpPr/>
            <p:nvPr/>
          </p:nvSpPr>
          <p:spPr>
            <a:xfrm>
              <a:off x="-1966680" y="4598640"/>
              <a:ext cx="0" cy="424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4" name="Straight Connector 313"/>
            <p:cNvSpPr/>
            <p:nvPr/>
          </p:nvSpPr>
          <p:spPr>
            <a:xfrm>
              <a:off x="-1980360" y="4830480"/>
              <a:ext cx="0" cy="80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5" name="Straight Connector 314"/>
            <p:cNvSpPr/>
            <p:nvPr/>
          </p:nvSpPr>
          <p:spPr>
            <a:xfrm>
              <a:off x="-1877760" y="4881960"/>
              <a:ext cx="1753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6" name="Straight Connector 315"/>
            <p:cNvSpPr/>
            <p:nvPr/>
          </p:nvSpPr>
          <p:spPr>
            <a:xfrm>
              <a:off x="-1885680" y="4794120"/>
              <a:ext cx="1242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7" name="Straight Connector 316"/>
            <p:cNvSpPr/>
            <p:nvPr/>
          </p:nvSpPr>
          <p:spPr>
            <a:xfrm>
              <a:off x="-1885680" y="4643640"/>
              <a:ext cx="1242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8" name="Straight Connector 317"/>
            <p:cNvSpPr/>
            <p:nvPr/>
          </p:nvSpPr>
          <p:spPr>
            <a:xfrm>
              <a:off x="-1885680" y="4496760"/>
              <a:ext cx="1242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19" name="Straight Connector 318"/>
            <p:cNvSpPr/>
            <p:nvPr/>
          </p:nvSpPr>
          <p:spPr>
            <a:xfrm>
              <a:off x="-1866599" y="4663800"/>
              <a:ext cx="0" cy="108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0" name="Straight Connector 319"/>
            <p:cNvSpPr/>
            <p:nvPr/>
          </p:nvSpPr>
          <p:spPr>
            <a:xfrm>
              <a:off x="-1837799" y="4663800"/>
              <a:ext cx="0" cy="108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1" name="Straight Connector 320"/>
            <p:cNvSpPr/>
            <p:nvPr/>
          </p:nvSpPr>
          <p:spPr>
            <a:xfrm>
              <a:off x="-1808999" y="4663800"/>
              <a:ext cx="0" cy="108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2" name="Straight Connector 321"/>
            <p:cNvSpPr/>
            <p:nvPr/>
          </p:nvSpPr>
          <p:spPr>
            <a:xfrm>
              <a:off x="-1780560" y="4663800"/>
              <a:ext cx="0" cy="108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3" name="Straight Connector 322"/>
            <p:cNvSpPr/>
            <p:nvPr/>
          </p:nvSpPr>
          <p:spPr>
            <a:xfrm>
              <a:off x="-1866599" y="4515120"/>
              <a:ext cx="0" cy="108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4" name="Straight Connector 323"/>
            <p:cNvSpPr/>
            <p:nvPr/>
          </p:nvSpPr>
          <p:spPr>
            <a:xfrm>
              <a:off x="-1837799" y="4515120"/>
              <a:ext cx="0" cy="108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5" name="Straight Connector 324"/>
            <p:cNvSpPr/>
            <p:nvPr/>
          </p:nvSpPr>
          <p:spPr>
            <a:xfrm>
              <a:off x="-1808999" y="4515120"/>
              <a:ext cx="0" cy="108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6" name="Straight Connector 325"/>
            <p:cNvSpPr/>
            <p:nvPr/>
          </p:nvSpPr>
          <p:spPr>
            <a:xfrm>
              <a:off x="-1780560" y="4515120"/>
              <a:ext cx="0" cy="108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7" name="Straight Connector 326"/>
            <p:cNvSpPr/>
            <p:nvPr/>
          </p:nvSpPr>
          <p:spPr>
            <a:xfrm>
              <a:off x="-1866599" y="4370040"/>
              <a:ext cx="0" cy="108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8" name="Straight Connector 327"/>
            <p:cNvSpPr/>
            <p:nvPr/>
          </p:nvSpPr>
          <p:spPr>
            <a:xfrm>
              <a:off x="-1837799" y="4370040"/>
              <a:ext cx="0" cy="108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29" name="Straight Connector 328"/>
            <p:cNvSpPr/>
            <p:nvPr/>
          </p:nvSpPr>
          <p:spPr>
            <a:xfrm>
              <a:off x="-1808999" y="4370040"/>
              <a:ext cx="0" cy="108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0" name="Straight Connector 329"/>
            <p:cNvSpPr/>
            <p:nvPr/>
          </p:nvSpPr>
          <p:spPr>
            <a:xfrm>
              <a:off x="-1780560" y="4370040"/>
              <a:ext cx="0" cy="1083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1" name="Freeform: Shape 327"/>
            <p:cNvSpPr/>
            <p:nvPr/>
          </p:nvSpPr>
          <p:spPr>
            <a:xfrm>
              <a:off x="-1891800" y="4267800"/>
              <a:ext cx="136080" cy="78120"/>
            </a:xfrm>
            <a:custGeom>
              <a:avLst/>
              <a:gdLst/>
              <a:ahLst/>
              <a:cxnLst>
                <a:cxn ang="3cd4">
                  <a:pos x="hc" y="t"/>
                </a:cxn>
                <a:cxn ang="cd2">
                  <a:pos x="l" y="vc"/>
                </a:cxn>
                <a:cxn ang="cd4">
                  <a:pos x="hc" y="b"/>
                </a:cxn>
                <a:cxn ang="0">
                  <a:pos x="r" y="vc"/>
                </a:cxn>
              </a:cxnLst>
              <a:rect l="l" t="t" r="r" b="b"/>
              <a:pathLst>
                <a:path w="379" h="218">
                  <a:moveTo>
                    <a:pt x="0" y="218"/>
                  </a:moveTo>
                  <a:lnTo>
                    <a:pt x="379" y="218"/>
                  </a:lnTo>
                  <a:lnTo>
                    <a:pt x="309" y="0"/>
                  </a:lnTo>
                  <a:lnTo>
                    <a:pt x="57" y="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2" name="Freeform: Shape 328"/>
            <p:cNvSpPr/>
            <p:nvPr/>
          </p:nvSpPr>
          <p:spPr>
            <a:xfrm>
              <a:off x="-3009240" y="4879440"/>
              <a:ext cx="981000" cy="39600"/>
            </a:xfrm>
            <a:custGeom>
              <a:avLst/>
              <a:gdLst/>
              <a:ahLst/>
              <a:cxnLst>
                <a:cxn ang="3cd4">
                  <a:pos x="hc" y="t"/>
                </a:cxn>
                <a:cxn ang="cd2">
                  <a:pos x="l" y="vc"/>
                </a:cxn>
                <a:cxn ang="cd4">
                  <a:pos x="hc" y="b"/>
                </a:cxn>
                <a:cxn ang="0">
                  <a:pos x="r" y="vc"/>
                </a:cxn>
              </a:cxnLst>
              <a:rect l="l" t="t" r="r" b="b"/>
              <a:pathLst>
                <a:path w="2726" h="111" fill="none">
                  <a:moveTo>
                    <a:pt x="0" y="90"/>
                  </a:moveTo>
                  <a:lnTo>
                    <a:pt x="190" y="0"/>
                  </a:lnTo>
                  <a:lnTo>
                    <a:pt x="782" y="0"/>
                  </a:lnTo>
                  <a:lnTo>
                    <a:pt x="782" y="111"/>
                  </a:lnTo>
                  <a:lnTo>
                    <a:pt x="2726" y="111"/>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3" name="Freeform: Shape 329"/>
            <p:cNvSpPr/>
            <p:nvPr/>
          </p:nvSpPr>
          <p:spPr>
            <a:xfrm>
              <a:off x="-2525400" y="4731480"/>
              <a:ext cx="414720" cy="110160"/>
            </a:xfrm>
            <a:custGeom>
              <a:avLst/>
              <a:gdLst/>
              <a:ahLst/>
              <a:cxnLst>
                <a:cxn ang="3cd4">
                  <a:pos x="hc" y="t"/>
                </a:cxn>
                <a:cxn ang="cd2">
                  <a:pos x="l" y="vc"/>
                </a:cxn>
                <a:cxn ang="cd4">
                  <a:pos x="hc" y="b"/>
                </a:cxn>
                <a:cxn ang="0">
                  <a:pos x="r" y="vc"/>
                </a:cxn>
              </a:cxnLst>
              <a:rect l="l" t="t" r="r" b="b"/>
              <a:pathLst>
                <a:path w="1153" h="307" fill="none">
                  <a:moveTo>
                    <a:pt x="0" y="307"/>
                  </a:moveTo>
                  <a:lnTo>
                    <a:pt x="658" y="307"/>
                  </a:lnTo>
                  <a:lnTo>
                    <a:pt x="658" y="88"/>
                  </a:lnTo>
                  <a:lnTo>
                    <a:pt x="973" y="88"/>
                  </a:lnTo>
                  <a:lnTo>
                    <a:pt x="973" y="0"/>
                  </a:lnTo>
                  <a:lnTo>
                    <a:pt x="1153" y="0"/>
                  </a:lnTo>
                  <a:lnTo>
                    <a:pt x="1153" y="236"/>
                  </a:lnTo>
                  <a:lnTo>
                    <a:pt x="936" y="236"/>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4" name="Freeform: Shape 330"/>
            <p:cNvSpPr/>
            <p:nvPr/>
          </p:nvSpPr>
          <p:spPr>
            <a:xfrm>
              <a:off x="-2084040" y="4683240"/>
              <a:ext cx="55800" cy="38160"/>
            </a:xfrm>
            <a:custGeom>
              <a:avLst/>
              <a:gdLst/>
              <a:ahLst/>
              <a:cxnLst>
                <a:cxn ang="3cd4">
                  <a:pos x="hc" y="t"/>
                </a:cxn>
                <a:cxn ang="cd2">
                  <a:pos x="l" y="vc"/>
                </a:cxn>
                <a:cxn ang="cd4">
                  <a:pos x="hc" y="b"/>
                </a:cxn>
                <a:cxn ang="0">
                  <a:pos x="r" y="vc"/>
                </a:cxn>
              </a:cxnLst>
              <a:rect l="l" t="t" r="r" b="b"/>
              <a:pathLst>
                <a:path w="156" h="107" fill="none">
                  <a:moveTo>
                    <a:pt x="0" y="95"/>
                  </a:moveTo>
                  <a:lnTo>
                    <a:pt x="0" y="0"/>
                  </a:lnTo>
                  <a:lnTo>
                    <a:pt x="156" y="0"/>
                  </a:lnTo>
                  <a:lnTo>
                    <a:pt x="156" y="107"/>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5" name="Freeform: Shape 331"/>
            <p:cNvSpPr/>
            <p:nvPr/>
          </p:nvSpPr>
          <p:spPr>
            <a:xfrm>
              <a:off x="-2032560" y="4742280"/>
              <a:ext cx="95760" cy="39240"/>
            </a:xfrm>
            <a:custGeom>
              <a:avLst/>
              <a:gdLst/>
              <a:ahLst/>
              <a:cxnLst>
                <a:cxn ang="3cd4">
                  <a:pos x="hc" y="t"/>
                </a:cxn>
                <a:cxn ang="cd2">
                  <a:pos x="l" y="vc"/>
                </a:cxn>
                <a:cxn ang="cd4">
                  <a:pos x="hc" y="b"/>
                </a:cxn>
                <a:cxn ang="0">
                  <a:pos x="r" y="vc"/>
                </a:cxn>
              </a:cxnLst>
              <a:rect l="l" t="t" r="r" b="b"/>
              <a:pathLst>
                <a:path w="267" h="110" fill="none">
                  <a:moveTo>
                    <a:pt x="267" y="0"/>
                  </a:moveTo>
                  <a:lnTo>
                    <a:pt x="0" y="0"/>
                  </a:lnTo>
                  <a:lnTo>
                    <a:pt x="0" y="110"/>
                  </a:lnTo>
                  <a:lnTo>
                    <a:pt x="267" y="110"/>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6" name="Freeform: Shape 332"/>
            <p:cNvSpPr/>
            <p:nvPr/>
          </p:nvSpPr>
          <p:spPr>
            <a:xfrm>
              <a:off x="-1643039" y="4342320"/>
              <a:ext cx="252000" cy="368999"/>
            </a:xfrm>
            <a:custGeom>
              <a:avLst/>
              <a:gdLst/>
              <a:ahLst/>
              <a:cxnLst>
                <a:cxn ang="3cd4">
                  <a:pos x="hc" y="t"/>
                </a:cxn>
                <a:cxn ang="cd2">
                  <a:pos x="l" y="vc"/>
                </a:cxn>
                <a:cxn ang="cd4">
                  <a:pos x="hc" y="b"/>
                </a:cxn>
                <a:cxn ang="0">
                  <a:pos x="r" y="vc"/>
                </a:cxn>
              </a:cxnLst>
              <a:rect l="l" t="t" r="r" b="b"/>
              <a:pathLst>
                <a:path w="701" h="1026">
                  <a:moveTo>
                    <a:pt x="0" y="1026"/>
                  </a:moveTo>
                  <a:lnTo>
                    <a:pt x="0" y="93"/>
                  </a:lnTo>
                  <a:cubicBezTo>
                    <a:pt x="0" y="93"/>
                    <a:pt x="-13" y="0"/>
                    <a:pt x="340" y="0"/>
                  </a:cubicBezTo>
                  <a:cubicBezTo>
                    <a:pt x="718" y="0"/>
                    <a:pt x="701" y="98"/>
                    <a:pt x="701" y="98"/>
                  </a:cubicBezTo>
                  <a:lnTo>
                    <a:pt x="701" y="1003"/>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7" name="Straight Connector 336"/>
            <p:cNvSpPr/>
            <p:nvPr/>
          </p:nvSpPr>
          <p:spPr>
            <a:xfrm>
              <a:off x="-1589040" y="4842720"/>
              <a:ext cx="8064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8" name="Straight Connector 337"/>
            <p:cNvSpPr/>
            <p:nvPr/>
          </p:nvSpPr>
          <p:spPr>
            <a:xfrm>
              <a:off x="-1377000" y="4817160"/>
              <a:ext cx="31284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39" name="Straight Connector 338"/>
            <p:cNvSpPr/>
            <p:nvPr/>
          </p:nvSpPr>
          <p:spPr>
            <a:xfrm>
              <a:off x="-1046520" y="4794120"/>
              <a:ext cx="0" cy="109439"/>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0" name="Freeform: Shape 336"/>
            <p:cNvSpPr/>
            <p:nvPr/>
          </p:nvSpPr>
          <p:spPr>
            <a:xfrm>
              <a:off x="-1307519" y="4671000"/>
              <a:ext cx="417240" cy="171360"/>
            </a:xfrm>
            <a:custGeom>
              <a:avLst/>
              <a:gdLst/>
              <a:ahLst/>
              <a:cxnLst>
                <a:cxn ang="3cd4">
                  <a:pos x="hc" y="t"/>
                </a:cxn>
                <a:cxn ang="cd2">
                  <a:pos x="l" y="vc"/>
                </a:cxn>
                <a:cxn ang="cd4">
                  <a:pos x="hc" y="b"/>
                </a:cxn>
                <a:cxn ang="0">
                  <a:pos x="r" y="vc"/>
                </a:cxn>
              </a:cxnLst>
              <a:rect l="l" t="t" r="r" b="b"/>
              <a:pathLst>
                <a:path w="1160" h="477" fill="none">
                  <a:moveTo>
                    <a:pt x="840" y="282"/>
                  </a:moveTo>
                  <a:lnTo>
                    <a:pt x="840" y="477"/>
                  </a:lnTo>
                  <a:lnTo>
                    <a:pt x="1160" y="477"/>
                  </a:lnTo>
                  <a:lnTo>
                    <a:pt x="1160" y="312"/>
                  </a:lnTo>
                  <a:lnTo>
                    <a:pt x="1020" y="312"/>
                  </a:lnTo>
                  <a:lnTo>
                    <a:pt x="1020" y="176"/>
                  </a:lnTo>
                  <a:lnTo>
                    <a:pt x="288" y="176"/>
                  </a:lnTo>
                  <a:lnTo>
                    <a:pt x="288" y="0"/>
                  </a:lnTo>
                  <a:lnTo>
                    <a:pt x="0" y="0"/>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1" name="Straight Connector 340"/>
            <p:cNvSpPr/>
            <p:nvPr/>
          </p:nvSpPr>
          <p:spPr>
            <a:xfrm>
              <a:off x="-1122120" y="4694040"/>
              <a:ext cx="0" cy="37799"/>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2" name="Straight Connector 341"/>
            <p:cNvSpPr/>
            <p:nvPr/>
          </p:nvSpPr>
          <p:spPr>
            <a:xfrm>
              <a:off x="-1715400" y="4609800"/>
              <a:ext cx="0" cy="262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3" name="Freeform: Shape 339"/>
            <p:cNvSpPr/>
            <p:nvPr/>
          </p:nvSpPr>
          <p:spPr>
            <a:xfrm>
              <a:off x="-1364760" y="4393800"/>
              <a:ext cx="32760" cy="337680"/>
            </a:xfrm>
            <a:custGeom>
              <a:avLst/>
              <a:gdLst/>
              <a:ahLst/>
              <a:cxnLst>
                <a:cxn ang="3cd4">
                  <a:pos x="hc" y="t"/>
                </a:cxn>
                <a:cxn ang="cd2">
                  <a:pos x="l" y="vc"/>
                </a:cxn>
                <a:cxn ang="cd4">
                  <a:pos x="hc" y="b"/>
                </a:cxn>
                <a:cxn ang="0">
                  <a:pos x="r" y="vc"/>
                </a:cxn>
              </a:cxnLst>
              <a:rect l="l" t="t" r="r" b="b"/>
              <a:pathLst>
                <a:path w="92" h="939">
                  <a:moveTo>
                    <a:pt x="46" y="939"/>
                  </a:moveTo>
                  <a:lnTo>
                    <a:pt x="0" y="939"/>
                  </a:lnTo>
                  <a:lnTo>
                    <a:pt x="0" y="0"/>
                  </a:lnTo>
                  <a:lnTo>
                    <a:pt x="92" y="0"/>
                  </a:lnTo>
                  <a:lnTo>
                    <a:pt x="92" y="939"/>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4" name="Straight Connector 343"/>
            <p:cNvSpPr/>
            <p:nvPr/>
          </p:nvSpPr>
          <p:spPr>
            <a:xfrm>
              <a:off x="-3700440" y="4998600"/>
              <a:ext cx="0" cy="720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5" name="Straight Connector 344"/>
            <p:cNvSpPr/>
            <p:nvPr/>
          </p:nvSpPr>
          <p:spPr>
            <a:xfrm>
              <a:off x="-2594520" y="5011200"/>
              <a:ext cx="0" cy="64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6" name="Freeform: Shape 342"/>
            <p:cNvSpPr/>
            <p:nvPr/>
          </p:nvSpPr>
          <p:spPr>
            <a:xfrm>
              <a:off x="-4553279" y="4837680"/>
              <a:ext cx="3673080" cy="111600"/>
            </a:xfrm>
            <a:custGeom>
              <a:avLst/>
              <a:gdLst/>
              <a:ahLst/>
              <a:cxnLst>
                <a:cxn ang="3cd4">
                  <a:pos x="hc" y="t"/>
                </a:cxn>
                <a:cxn ang="cd2">
                  <a:pos x="l" y="vc"/>
                </a:cxn>
                <a:cxn ang="cd4">
                  <a:pos x="hc" y="b"/>
                </a:cxn>
                <a:cxn ang="0">
                  <a:pos x="r" y="vc"/>
                </a:cxn>
              </a:cxnLst>
              <a:rect l="l" t="t" r="r" b="b"/>
              <a:pathLst>
                <a:path w="10204" h="311">
                  <a:moveTo>
                    <a:pt x="10204" y="309"/>
                  </a:moveTo>
                  <a:lnTo>
                    <a:pt x="3216" y="309"/>
                  </a:lnTo>
                  <a:cubicBezTo>
                    <a:pt x="3216" y="309"/>
                    <a:pt x="0" y="336"/>
                    <a:pt x="0" y="129"/>
                  </a:cubicBezTo>
                  <a:cubicBezTo>
                    <a:pt x="0" y="-37"/>
                    <a:pt x="1652" y="4"/>
                    <a:pt x="1652" y="4"/>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7" name="Freeform: Shape 343"/>
            <p:cNvSpPr/>
            <p:nvPr/>
          </p:nvSpPr>
          <p:spPr>
            <a:xfrm>
              <a:off x="-4382640" y="4862160"/>
              <a:ext cx="478440" cy="30960"/>
            </a:xfrm>
            <a:custGeom>
              <a:avLst/>
              <a:gdLst/>
              <a:ahLst/>
              <a:cxnLst>
                <a:cxn ang="3cd4">
                  <a:pos x="hc" y="t"/>
                </a:cxn>
                <a:cxn ang="cd2">
                  <a:pos x="l" y="vc"/>
                </a:cxn>
                <a:cxn ang="cd4">
                  <a:pos x="hc" y="b"/>
                </a:cxn>
                <a:cxn ang="0">
                  <a:pos x="r" y="vc"/>
                </a:cxn>
              </a:cxnLst>
              <a:rect l="l" t="t" r="r" b="b"/>
              <a:pathLst>
                <a:path w="1330" h="87" fill="none">
                  <a:moveTo>
                    <a:pt x="0" y="87"/>
                  </a:moveTo>
                  <a:lnTo>
                    <a:pt x="248" y="0"/>
                  </a:lnTo>
                  <a:lnTo>
                    <a:pt x="1330" y="0"/>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8" name="Straight Connector 347"/>
            <p:cNvSpPr/>
            <p:nvPr/>
          </p:nvSpPr>
          <p:spPr>
            <a:xfrm>
              <a:off x="-4212720" y="4979160"/>
              <a:ext cx="3232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49" name="Straight Connector 348"/>
            <p:cNvSpPr/>
            <p:nvPr/>
          </p:nvSpPr>
          <p:spPr>
            <a:xfrm>
              <a:off x="-4090320" y="5024520"/>
              <a:ext cx="1036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0" name="Straight Connector 349"/>
            <p:cNvSpPr/>
            <p:nvPr/>
          </p:nvSpPr>
          <p:spPr>
            <a:xfrm>
              <a:off x="-3622320" y="4978080"/>
              <a:ext cx="14846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1" name="Straight Connector 350"/>
            <p:cNvSpPr/>
            <p:nvPr/>
          </p:nvSpPr>
          <p:spPr>
            <a:xfrm>
              <a:off x="-2055960" y="4992840"/>
              <a:ext cx="2952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2" name="Straight Connector 351"/>
            <p:cNvSpPr/>
            <p:nvPr/>
          </p:nvSpPr>
          <p:spPr>
            <a:xfrm>
              <a:off x="-1899720" y="5032800"/>
              <a:ext cx="14940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3" name="Straight Connector 352"/>
            <p:cNvSpPr/>
            <p:nvPr/>
          </p:nvSpPr>
          <p:spPr>
            <a:xfrm>
              <a:off x="-1457280" y="4979160"/>
              <a:ext cx="55224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4" name="Straight Connector 353"/>
            <p:cNvSpPr/>
            <p:nvPr/>
          </p:nvSpPr>
          <p:spPr>
            <a:xfrm>
              <a:off x="-3120120" y="4881960"/>
              <a:ext cx="5004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5" name="Freeform: Shape 351"/>
            <p:cNvSpPr/>
            <p:nvPr/>
          </p:nvSpPr>
          <p:spPr>
            <a:xfrm>
              <a:off x="-2479320" y="4246200"/>
              <a:ext cx="265680" cy="587880"/>
            </a:xfrm>
            <a:custGeom>
              <a:avLst/>
              <a:gdLst/>
              <a:ahLst/>
              <a:cxnLst>
                <a:cxn ang="3cd4">
                  <a:pos x="hc" y="t"/>
                </a:cxn>
                <a:cxn ang="cd2">
                  <a:pos x="l" y="vc"/>
                </a:cxn>
                <a:cxn ang="cd4">
                  <a:pos x="hc" y="b"/>
                </a:cxn>
                <a:cxn ang="0">
                  <a:pos x="r" y="vc"/>
                </a:cxn>
              </a:cxnLst>
              <a:rect l="l" t="t" r="r" b="b"/>
              <a:pathLst>
                <a:path w="739" h="1634" fill="none">
                  <a:moveTo>
                    <a:pt x="0" y="1634"/>
                  </a:moveTo>
                  <a:lnTo>
                    <a:pt x="0" y="0"/>
                  </a:lnTo>
                  <a:lnTo>
                    <a:pt x="739" y="0"/>
                  </a:lnTo>
                  <a:lnTo>
                    <a:pt x="739" y="1362"/>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6" name="Straight Connector 355"/>
            <p:cNvSpPr/>
            <p:nvPr/>
          </p:nvSpPr>
          <p:spPr>
            <a:xfrm>
              <a:off x="-2479320" y="433260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7" name="Straight Connector 356"/>
            <p:cNvSpPr/>
            <p:nvPr/>
          </p:nvSpPr>
          <p:spPr>
            <a:xfrm>
              <a:off x="-2479320" y="437256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8" name="Straight Connector 357"/>
            <p:cNvSpPr/>
            <p:nvPr/>
          </p:nvSpPr>
          <p:spPr>
            <a:xfrm>
              <a:off x="-2479320" y="4402799"/>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59" name="Straight Connector 358"/>
            <p:cNvSpPr/>
            <p:nvPr/>
          </p:nvSpPr>
          <p:spPr>
            <a:xfrm>
              <a:off x="-2479320" y="443304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0" name="Straight Connector 359"/>
            <p:cNvSpPr/>
            <p:nvPr/>
          </p:nvSpPr>
          <p:spPr>
            <a:xfrm>
              <a:off x="-2479320" y="446292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1" name="Straight Connector 360"/>
            <p:cNvSpPr/>
            <p:nvPr/>
          </p:nvSpPr>
          <p:spPr>
            <a:xfrm>
              <a:off x="-2479320" y="449280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2" name="Straight Connector 361"/>
            <p:cNvSpPr/>
            <p:nvPr/>
          </p:nvSpPr>
          <p:spPr>
            <a:xfrm>
              <a:off x="-2479320" y="452304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3" name="Straight Connector 362"/>
            <p:cNvSpPr/>
            <p:nvPr/>
          </p:nvSpPr>
          <p:spPr>
            <a:xfrm>
              <a:off x="-2479320" y="4553279"/>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4" name="Straight Connector 363"/>
            <p:cNvSpPr/>
            <p:nvPr/>
          </p:nvSpPr>
          <p:spPr>
            <a:xfrm>
              <a:off x="-2479320" y="4583159"/>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5" name="Straight Connector 364"/>
            <p:cNvSpPr/>
            <p:nvPr/>
          </p:nvSpPr>
          <p:spPr>
            <a:xfrm>
              <a:off x="-2479320" y="461340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6" name="Straight Connector 365"/>
            <p:cNvSpPr/>
            <p:nvPr/>
          </p:nvSpPr>
          <p:spPr>
            <a:xfrm>
              <a:off x="-2479320" y="464328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7" name="Straight Connector 366"/>
            <p:cNvSpPr/>
            <p:nvPr/>
          </p:nvSpPr>
          <p:spPr>
            <a:xfrm>
              <a:off x="-2479320" y="467352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8" name="Straight Connector 367"/>
            <p:cNvSpPr/>
            <p:nvPr/>
          </p:nvSpPr>
          <p:spPr>
            <a:xfrm>
              <a:off x="-2479320" y="470376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69" name="Straight Connector 368"/>
            <p:cNvSpPr/>
            <p:nvPr/>
          </p:nvSpPr>
          <p:spPr>
            <a:xfrm>
              <a:off x="-2479320" y="4734000"/>
              <a:ext cx="2660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0" name="Straight Connector 369"/>
            <p:cNvSpPr/>
            <p:nvPr/>
          </p:nvSpPr>
          <p:spPr>
            <a:xfrm>
              <a:off x="-2479320" y="4760280"/>
              <a:ext cx="1695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1" name="Straight Connector 370"/>
            <p:cNvSpPr/>
            <p:nvPr/>
          </p:nvSpPr>
          <p:spPr>
            <a:xfrm>
              <a:off x="-2479320" y="4790520"/>
              <a:ext cx="1695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2" name="Straight Connector 371"/>
            <p:cNvSpPr/>
            <p:nvPr/>
          </p:nvSpPr>
          <p:spPr>
            <a:xfrm>
              <a:off x="-2479320" y="4820760"/>
              <a:ext cx="1695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3" name="Freeform: Shape 369"/>
            <p:cNvSpPr/>
            <p:nvPr/>
          </p:nvSpPr>
          <p:spPr>
            <a:xfrm>
              <a:off x="-2432880" y="4208760"/>
              <a:ext cx="76680" cy="76680"/>
            </a:xfrm>
            <a:custGeom>
              <a:avLst/>
              <a:gdLst/>
              <a:ahLst/>
              <a:cxnLst>
                <a:cxn ang="3cd4">
                  <a:pos x="hc" y="t"/>
                </a:cxn>
                <a:cxn ang="cd2">
                  <a:pos x="l" y="vc"/>
                </a:cxn>
                <a:cxn ang="cd4">
                  <a:pos x="hc" y="b"/>
                </a:cxn>
                <a:cxn ang="0">
                  <a:pos x="r" y="vc"/>
                </a:cxn>
              </a:cxnLst>
              <a:rect l="l" t="t" r="r" b="b"/>
              <a:pathLst>
                <a:path w="214" h="214">
                  <a:moveTo>
                    <a:pt x="214" y="107"/>
                  </a:moveTo>
                  <a:cubicBezTo>
                    <a:pt x="214" y="126"/>
                    <a:pt x="209" y="143"/>
                    <a:pt x="199" y="160"/>
                  </a:cubicBezTo>
                  <a:cubicBezTo>
                    <a:pt x="189" y="177"/>
                    <a:pt x="177" y="189"/>
                    <a:pt x="160" y="199"/>
                  </a:cubicBezTo>
                  <a:cubicBezTo>
                    <a:pt x="143" y="208"/>
                    <a:pt x="126" y="214"/>
                    <a:pt x="107" y="214"/>
                  </a:cubicBezTo>
                  <a:cubicBezTo>
                    <a:pt x="87" y="214"/>
                    <a:pt x="70" y="208"/>
                    <a:pt x="53" y="199"/>
                  </a:cubicBezTo>
                  <a:cubicBezTo>
                    <a:pt x="36" y="189"/>
                    <a:pt x="24" y="177"/>
                    <a:pt x="14" y="160"/>
                  </a:cubicBezTo>
                  <a:cubicBezTo>
                    <a:pt x="4" y="143"/>
                    <a:pt x="0" y="126"/>
                    <a:pt x="0" y="107"/>
                  </a:cubicBezTo>
                  <a:cubicBezTo>
                    <a:pt x="0" y="87"/>
                    <a:pt x="4" y="70"/>
                    <a:pt x="14" y="53"/>
                  </a:cubicBezTo>
                  <a:cubicBezTo>
                    <a:pt x="24" y="36"/>
                    <a:pt x="36" y="24"/>
                    <a:pt x="53" y="14"/>
                  </a:cubicBezTo>
                  <a:cubicBezTo>
                    <a:pt x="70" y="4"/>
                    <a:pt x="87" y="0"/>
                    <a:pt x="107" y="0"/>
                  </a:cubicBezTo>
                  <a:cubicBezTo>
                    <a:pt x="126" y="0"/>
                    <a:pt x="143" y="4"/>
                    <a:pt x="160" y="14"/>
                  </a:cubicBezTo>
                  <a:cubicBezTo>
                    <a:pt x="177" y="24"/>
                    <a:pt x="189" y="36"/>
                    <a:pt x="199" y="53"/>
                  </a:cubicBezTo>
                  <a:cubicBezTo>
                    <a:pt x="209" y="70"/>
                    <a:pt x="214" y="87"/>
                    <a:pt x="214" y="107"/>
                  </a:cubicBez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4" name="Straight Connector 373"/>
            <p:cNvSpPr/>
            <p:nvPr/>
          </p:nvSpPr>
          <p:spPr>
            <a:xfrm>
              <a:off x="-2336400" y="4272480"/>
              <a:ext cx="730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5" name="Straight Connector 374"/>
            <p:cNvSpPr/>
            <p:nvPr/>
          </p:nvSpPr>
          <p:spPr>
            <a:xfrm>
              <a:off x="-3737160" y="418211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6" name="Straight Connector 375"/>
            <p:cNvSpPr/>
            <p:nvPr/>
          </p:nvSpPr>
          <p:spPr>
            <a:xfrm>
              <a:off x="-3737160" y="4221000"/>
              <a:ext cx="0" cy="1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7" name="Straight Connector 376"/>
            <p:cNvSpPr/>
            <p:nvPr/>
          </p:nvSpPr>
          <p:spPr>
            <a:xfrm>
              <a:off x="-3737160" y="4260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8" name="Straight Connector 377"/>
            <p:cNvSpPr/>
            <p:nvPr/>
          </p:nvSpPr>
          <p:spPr>
            <a:xfrm>
              <a:off x="-3737160" y="4299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79" name="Straight Connector 378"/>
            <p:cNvSpPr/>
            <p:nvPr/>
          </p:nvSpPr>
          <p:spPr>
            <a:xfrm>
              <a:off x="-3737160" y="433800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0" name="Straight Connector 379"/>
            <p:cNvSpPr/>
            <p:nvPr/>
          </p:nvSpPr>
          <p:spPr>
            <a:xfrm>
              <a:off x="-3737160" y="4377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1" name="Straight Connector 380"/>
            <p:cNvSpPr/>
            <p:nvPr/>
          </p:nvSpPr>
          <p:spPr>
            <a:xfrm>
              <a:off x="-3737160" y="4416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2" name="Straight Connector 381"/>
            <p:cNvSpPr/>
            <p:nvPr/>
          </p:nvSpPr>
          <p:spPr>
            <a:xfrm>
              <a:off x="-3737160" y="4454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3" name="Straight Connector 382"/>
            <p:cNvSpPr/>
            <p:nvPr/>
          </p:nvSpPr>
          <p:spPr>
            <a:xfrm>
              <a:off x="-3737160" y="4493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4" name="Straight Connector 383"/>
            <p:cNvSpPr/>
            <p:nvPr/>
          </p:nvSpPr>
          <p:spPr>
            <a:xfrm>
              <a:off x="-3737160" y="4532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5" name="Straight Connector 384"/>
            <p:cNvSpPr/>
            <p:nvPr/>
          </p:nvSpPr>
          <p:spPr>
            <a:xfrm>
              <a:off x="-3737160" y="4571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6" name="Straight Connector 385"/>
            <p:cNvSpPr/>
            <p:nvPr/>
          </p:nvSpPr>
          <p:spPr>
            <a:xfrm>
              <a:off x="-3737160" y="4610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7" name="Straight Connector 386"/>
            <p:cNvSpPr/>
            <p:nvPr/>
          </p:nvSpPr>
          <p:spPr>
            <a:xfrm>
              <a:off x="-3737160" y="4649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8" name="Straight Connector 387"/>
            <p:cNvSpPr/>
            <p:nvPr/>
          </p:nvSpPr>
          <p:spPr>
            <a:xfrm>
              <a:off x="-3737160" y="4688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89" name="Straight Connector 388"/>
            <p:cNvSpPr/>
            <p:nvPr/>
          </p:nvSpPr>
          <p:spPr>
            <a:xfrm>
              <a:off x="-3737160" y="4727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0" name="Straight Connector 389"/>
            <p:cNvSpPr/>
            <p:nvPr/>
          </p:nvSpPr>
          <p:spPr>
            <a:xfrm>
              <a:off x="-3737160" y="476675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1" name="Straight Connector 390"/>
            <p:cNvSpPr/>
            <p:nvPr/>
          </p:nvSpPr>
          <p:spPr>
            <a:xfrm>
              <a:off x="-3737160" y="4805640"/>
              <a:ext cx="0" cy="8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2" name="Straight Connector 391"/>
            <p:cNvSpPr/>
            <p:nvPr/>
          </p:nvSpPr>
          <p:spPr>
            <a:xfrm>
              <a:off x="-3708720" y="418211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3" name="Straight Connector 392"/>
            <p:cNvSpPr/>
            <p:nvPr/>
          </p:nvSpPr>
          <p:spPr>
            <a:xfrm>
              <a:off x="-3708720" y="4221000"/>
              <a:ext cx="0" cy="1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4" name="Straight Connector 393"/>
            <p:cNvSpPr/>
            <p:nvPr/>
          </p:nvSpPr>
          <p:spPr>
            <a:xfrm>
              <a:off x="-3708720" y="4260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5" name="Straight Connector 394"/>
            <p:cNvSpPr/>
            <p:nvPr/>
          </p:nvSpPr>
          <p:spPr>
            <a:xfrm>
              <a:off x="-3708720" y="4299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6" name="Straight Connector 395"/>
            <p:cNvSpPr/>
            <p:nvPr/>
          </p:nvSpPr>
          <p:spPr>
            <a:xfrm>
              <a:off x="-3708720" y="433800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7" name="Straight Connector 396"/>
            <p:cNvSpPr/>
            <p:nvPr/>
          </p:nvSpPr>
          <p:spPr>
            <a:xfrm>
              <a:off x="-3708720" y="4377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8" name="Straight Connector 397"/>
            <p:cNvSpPr/>
            <p:nvPr/>
          </p:nvSpPr>
          <p:spPr>
            <a:xfrm>
              <a:off x="-3708720" y="4416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399" name="Straight Connector 398"/>
            <p:cNvSpPr/>
            <p:nvPr/>
          </p:nvSpPr>
          <p:spPr>
            <a:xfrm>
              <a:off x="-3708720" y="4454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0" name="Straight Connector 399"/>
            <p:cNvSpPr/>
            <p:nvPr/>
          </p:nvSpPr>
          <p:spPr>
            <a:xfrm>
              <a:off x="-3708720" y="4493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1" name="Straight Connector 400"/>
            <p:cNvSpPr/>
            <p:nvPr/>
          </p:nvSpPr>
          <p:spPr>
            <a:xfrm>
              <a:off x="-3708720" y="4532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2" name="Straight Connector 401"/>
            <p:cNvSpPr/>
            <p:nvPr/>
          </p:nvSpPr>
          <p:spPr>
            <a:xfrm>
              <a:off x="-3708720" y="4571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3" name="Straight Connector 402"/>
            <p:cNvSpPr/>
            <p:nvPr/>
          </p:nvSpPr>
          <p:spPr>
            <a:xfrm>
              <a:off x="-3708720" y="4610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4" name="Straight Connector 403"/>
            <p:cNvSpPr/>
            <p:nvPr/>
          </p:nvSpPr>
          <p:spPr>
            <a:xfrm>
              <a:off x="-3708720" y="4649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5" name="Straight Connector 404"/>
            <p:cNvSpPr/>
            <p:nvPr/>
          </p:nvSpPr>
          <p:spPr>
            <a:xfrm>
              <a:off x="-3708720" y="4688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6" name="Straight Connector 405"/>
            <p:cNvSpPr/>
            <p:nvPr/>
          </p:nvSpPr>
          <p:spPr>
            <a:xfrm>
              <a:off x="-3708720" y="4727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7" name="Straight Connector 406"/>
            <p:cNvSpPr/>
            <p:nvPr/>
          </p:nvSpPr>
          <p:spPr>
            <a:xfrm>
              <a:off x="-3708720" y="476675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8" name="Straight Connector 407"/>
            <p:cNvSpPr/>
            <p:nvPr/>
          </p:nvSpPr>
          <p:spPr>
            <a:xfrm>
              <a:off x="-3708720" y="4805640"/>
              <a:ext cx="0" cy="8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09" name="Straight Connector 408"/>
            <p:cNvSpPr/>
            <p:nvPr/>
          </p:nvSpPr>
          <p:spPr>
            <a:xfrm>
              <a:off x="-3679920" y="418211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0" name="Straight Connector 409"/>
            <p:cNvSpPr/>
            <p:nvPr/>
          </p:nvSpPr>
          <p:spPr>
            <a:xfrm>
              <a:off x="-3679920" y="4221000"/>
              <a:ext cx="0" cy="1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1" name="Straight Connector 410"/>
            <p:cNvSpPr/>
            <p:nvPr/>
          </p:nvSpPr>
          <p:spPr>
            <a:xfrm>
              <a:off x="-3679920" y="4260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2" name="Straight Connector 411"/>
            <p:cNvSpPr/>
            <p:nvPr/>
          </p:nvSpPr>
          <p:spPr>
            <a:xfrm>
              <a:off x="-3679920" y="4299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3" name="Straight Connector 412"/>
            <p:cNvSpPr/>
            <p:nvPr/>
          </p:nvSpPr>
          <p:spPr>
            <a:xfrm>
              <a:off x="-3679920" y="433800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4" name="Straight Connector 413"/>
            <p:cNvSpPr/>
            <p:nvPr/>
          </p:nvSpPr>
          <p:spPr>
            <a:xfrm>
              <a:off x="-3679920" y="4377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5" name="Straight Connector 414"/>
            <p:cNvSpPr/>
            <p:nvPr/>
          </p:nvSpPr>
          <p:spPr>
            <a:xfrm>
              <a:off x="-3679920" y="4416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6" name="Straight Connector 415"/>
            <p:cNvSpPr/>
            <p:nvPr/>
          </p:nvSpPr>
          <p:spPr>
            <a:xfrm>
              <a:off x="-3679920" y="4454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7" name="Straight Connector 416"/>
            <p:cNvSpPr/>
            <p:nvPr/>
          </p:nvSpPr>
          <p:spPr>
            <a:xfrm>
              <a:off x="-3679920" y="4493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8" name="Straight Connector 417"/>
            <p:cNvSpPr/>
            <p:nvPr/>
          </p:nvSpPr>
          <p:spPr>
            <a:xfrm>
              <a:off x="-3679920" y="4532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19" name="Straight Connector 418"/>
            <p:cNvSpPr/>
            <p:nvPr/>
          </p:nvSpPr>
          <p:spPr>
            <a:xfrm>
              <a:off x="-3679920" y="4571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0" name="Straight Connector 419"/>
            <p:cNvSpPr/>
            <p:nvPr/>
          </p:nvSpPr>
          <p:spPr>
            <a:xfrm>
              <a:off x="-3679920" y="4610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1" name="Straight Connector 420"/>
            <p:cNvSpPr/>
            <p:nvPr/>
          </p:nvSpPr>
          <p:spPr>
            <a:xfrm>
              <a:off x="-3679920" y="4649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2" name="Straight Connector 421"/>
            <p:cNvSpPr/>
            <p:nvPr/>
          </p:nvSpPr>
          <p:spPr>
            <a:xfrm>
              <a:off x="-3679920" y="4688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3" name="Straight Connector 422"/>
            <p:cNvSpPr/>
            <p:nvPr/>
          </p:nvSpPr>
          <p:spPr>
            <a:xfrm>
              <a:off x="-3679920" y="4727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4" name="Straight Connector 423"/>
            <p:cNvSpPr/>
            <p:nvPr/>
          </p:nvSpPr>
          <p:spPr>
            <a:xfrm>
              <a:off x="-3679920" y="476675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5" name="Straight Connector 424"/>
            <p:cNvSpPr/>
            <p:nvPr/>
          </p:nvSpPr>
          <p:spPr>
            <a:xfrm>
              <a:off x="-3679920" y="4805640"/>
              <a:ext cx="0" cy="8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6" name="Straight Connector 425"/>
            <p:cNvSpPr/>
            <p:nvPr/>
          </p:nvSpPr>
          <p:spPr>
            <a:xfrm>
              <a:off x="-3651120" y="418211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7" name="Straight Connector 426"/>
            <p:cNvSpPr/>
            <p:nvPr/>
          </p:nvSpPr>
          <p:spPr>
            <a:xfrm>
              <a:off x="-3651120" y="4221000"/>
              <a:ext cx="0" cy="1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8" name="Straight Connector 427"/>
            <p:cNvSpPr/>
            <p:nvPr/>
          </p:nvSpPr>
          <p:spPr>
            <a:xfrm>
              <a:off x="-3651120" y="4260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29" name="Straight Connector 428"/>
            <p:cNvSpPr/>
            <p:nvPr/>
          </p:nvSpPr>
          <p:spPr>
            <a:xfrm>
              <a:off x="-3651120" y="4299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0" name="Straight Connector 429"/>
            <p:cNvSpPr/>
            <p:nvPr/>
          </p:nvSpPr>
          <p:spPr>
            <a:xfrm>
              <a:off x="-3651120" y="433800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1" name="Straight Connector 430"/>
            <p:cNvSpPr/>
            <p:nvPr/>
          </p:nvSpPr>
          <p:spPr>
            <a:xfrm>
              <a:off x="-3651120" y="4377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2" name="Straight Connector 431"/>
            <p:cNvSpPr/>
            <p:nvPr/>
          </p:nvSpPr>
          <p:spPr>
            <a:xfrm>
              <a:off x="-3651120" y="4416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3" name="Straight Connector 432"/>
            <p:cNvSpPr/>
            <p:nvPr/>
          </p:nvSpPr>
          <p:spPr>
            <a:xfrm>
              <a:off x="-3651120" y="4454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4" name="Straight Connector 433"/>
            <p:cNvSpPr/>
            <p:nvPr/>
          </p:nvSpPr>
          <p:spPr>
            <a:xfrm>
              <a:off x="-3651120" y="4493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5" name="Straight Connector 434"/>
            <p:cNvSpPr/>
            <p:nvPr/>
          </p:nvSpPr>
          <p:spPr>
            <a:xfrm>
              <a:off x="-3651120" y="4532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6" name="Straight Connector 435"/>
            <p:cNvSpPr/>
            <p:nvPr/>
          </p:nvSpPr>
          <p:spPr>
            <a:xfrm>
              <a:off x="-3651120" y="4571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7" name="Straight Connector 436"/>
            <p:cNvSpPr/>
            <p:nvPr/>
          </p:nvSpPr>
          <p:spPr>
            <a:xfrm>
              <a:off x="-3651120" y="4610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8" name="Straight Connector 437"/>
            <p:cNvSpPr/>
            <p:nvPr/>
          </p:nvSpPr>
          <p:spPr>
            <a:xfrm>
              <a:off x="-3651120" y="4649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39" name="Straight Connector 438"/>
            <p:cNvSpPr/>
            <p:nvPr/>
          </p:nvSpPr>
          <p:spPr>
            <a:xfrm>
              <a:off x="-3651120" y="4688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0" name="Straight Connector 439"/>
            <p:cNvSpPr/>
            <p:nvPr/>
          </p:nvSpPr>
          <p:spPr>
            <a:xfrm>
              <a:off x="-3651120" y="4727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1" name="Straight Connector 440"/>
            <p:cNvSpPr/>
            <p:nvPr/>
          </p:nvSpPr>
          <p:spPr>
            <a:xfrm>
              <a:off x="-3651120" y="476675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2" name="Straight Connector 441"/>
            <p:cNvSpPr/>
            <p:nvPr/>
          </p:nvSpPr>
          <p:spPr>
            <a:xfrm>
              <a:off x="-3651120" y="4805640"/>
              <a:ext cx="0" cy="8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3" name="Straight Connector 442"/>
            <p:cNvSpPr/>
            <p:nvPr/>
          </p:nvSpPr>
          <p:spPr>
            <a:xfrm>
              <a:off x="-3622320" y="418211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4" name="Straight Connector 443"/>
            <p:cNvSpPr/>
            <p:nvPr/>
          </p:nvSpPr>
          <p:spPr>
            <a:xfrm>
              <a:off x="-3622320" y="4221000"/>
              <a:ext cx="0" cy="1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5" name="Straight Connector 444"/>
            <p:cNvSpPr/>
            <p:nvPr/>
          </p:nvSpPr>
          <p:spPr>
            <a:xfrm>
              <a:off x="-3622320" y="4260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6" name="Straight Connector 445"/>
            <p:cNvSpPr/>
            <p:nvPr/>
          </p:nvSpPr>
          <p:spPr>
            <a:xfrm>
              <a:off x="-3622320" y="4299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7" name="Straight Connector 446"/>
            <p:cNvSpPr/>
            <p:nvPr/>
          </p:nvSpPr>
          <p:spPr>
            <a:xfrm>
              <a:off x="-3622320" y="433800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8" name="Straight Connector 447"/>
            <p:cNvSpPr/>
            <p:nvPr/>
          </p:nvSpPr>
          <p:spPr>
            <a:xfrm>
              <a:off x="-3622320" y="4377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49" name="Straight Connector 448"/>
            <p:cNvSpPr/>
            <p:nvPr/>
          </p:nvSpPr>
          <p:spPr>
            <a:xfrm>
              <a:off x="-3622320" y="4416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0" name="Straight Connector 449"/>
            <p:cNvSpPr/>
            <p:nvPr/>
          </p:nvSpPr>
          <p:spPr>
            <a:xfrm>
              <a:off x="-3622320" y="4454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1" name="Straight Connector 450"/>
            <p:cNvSpPr/>
            <p:nvPr/>
          </p:nvSpPr>
          <p:spPr>
            <a:xfrm>
              <a:off x="-3622320" y="4493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2" name="Straight Connector 451"/>
            <p:cNvSpPr/>
            <p:nvPr/>
          </p:nvSpPr>
          <p:spPr>
            <a:xfrm>
              <a:off x="-3622320" y="4532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3" name="Straight Connector 452"/>
            <p:cNvSpPr/>
            <p:nvPr/>
          </p:nvSpPr>
          <p:spPr>
            <a:xfrm>
              <a:off x="-3622320" y="4571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4" name="Straight Connector 453"/>
            <p:cNvSpPr/>
            <p:nvPr/>
          </p:nvSpPr>
          <p:spPr>
            <a:xfrm>
              <a:off x="-3622320" y="4610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5" name="Straight Connector 454"/>
            <p:cNvSpPr/>
            <p:nvPr/>
          </p:nvSpPr>
          <p:spPr>
            <a:xfrm>
              <a:off x="-3622320" y="4649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6" name="Straight Connector 455"/>
            <p:cNvSpPr/>
            <p:nvPr/>
          </p:nvSpPr>
          <p:spPr>
            <a:xfrm>
              <a:off x="-3622320" y="4688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7" name="Straight Connector 456"/>
            <p:cNvSpPr/>
            <p:nvPr/>
          </p:nvSpPr>
          <p:spPr>
            <a:xfrm>
              <a:off x="-3622320" y="4727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8" name="Straight Connector 457"/>
            <p:cNvSpPr/>
            <p:nvPr/>
          </p:nvSpPr>
          <p:spPr>
            <a:xfrm>
              <a:off x="-3622320" y="476675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59" name="Straight Connector 458"/>
            <p:cNvSpPr/>
            <p:nvPr/>
          </p:nvSpPr>
          <p:spPr>
            <a:xfrm>
              <a:off x="-3622320" y="4805640"/>
              <a:ext cx="0" cy="8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0" name="Straight Connector 459"/>
            <p:cNvSpPr/>
            <p:nvPr/>
          </p:nvSpPr>
          <p:spPr>
            <a:xfrm>
              <a:off x="-3593520" y="418211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1" name="Straight Connector 460"/>
            <p:cNvSpPr/>
            <p:nvPr/>
          </p:nvSpPr>
          <p:spPr>
            <a:xfrm>
              <a:off x="-3593520" y="4221000"/>
              <a:ext cx="0" cy="1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2" name="Straight Connector 461"/>
            <p:cNvSpPr/>
            <p:nvPr/>
          </p:nvSpPr>
          <p:spPr>
            <a:xfrm>
              <a:off x="-3593520" y="4260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3" name="Straight Connector 462"/>
            <p:cNvSpPr/>
            <p:nvPr/>
          </p:nvSpPr>
          <p:spPr>
            <a:xfrm>
              <a:off x="-3593520" y="4299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4" name="Straight Connector 463"/>
            <p:cNvSpPr/>
            <p:nvPr/>
          </p:nvSpPr>
          <p:spPr>
            <a:xfrm>
              <a:off x="-3593520" y="433800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5" name="Straight Connector 464"/>
            <p:cNvSpPr/>
            <p:nvPr/>
          </p:nvSpPr>
          <p:spPr>
            <a:xfrm>
              <a:off x="-3593520" y="4377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6" name="Straight Connector 465"/>
            <p:cNvSpPr/>
            <p:nvPr/>
          </p:nvSpPr>
          <p:spPr>
            <a:xfrm>
              <a:off x="-3593520" y="4416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7" name="Straight Connector 466"/>
            <p:cNvSpPr/>
            <p:nvPr/>
          </p:nvSpPr>
          <p:spPr>
            <a:xfrm>
              <a:off x="-3593520" y="4454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8" name="Straight Connector 467"/>
            <p:cNvSpPr/>
            <p:nvPr/>
          </p:nvSpPr>
          <p:spPr>
            <a:xfrm>
              <a:off x="-3593520" y="4493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69" name="Straight Connector 468"/>
            <p:cNvSpPr/>
            <p:nvPr/>
          </p:nvSpPr>
          <p:spPr>
            <a:xfrm>
              <a:off x="-3593520" y="4532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0" name="Straight Connector 469"/>
            <p:cNvSpPr/>
            <p:nvPr/>
          </p:nvSpPr>
          <p:spPr>
            <a:xfrm>
              <a:off x="-3593520" y="4571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1" name="Straight Connector 470"/>
            <p:cNvSpPr/>
            <p:nvPr/>
          </p:nvSpPr>
          <p:spPr>
            <a:xfrm>
              <a:off x="-3593520" y="4610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2" name="Straight Connector 471"/>
            <p:cNvSpPr/>
            <p:nvPr/>
          </p:nvSpPr>
          <p:spPr>
            <a:xfrm>
              <a:off x="-3593520" y="4649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3" name="Straight Connector 472"/>
            <p:cNvSpPr/>
            <p:nvPr/>
          </p:nvSpPr>
          <p:spPr>
            <a:xfrm>
              <a:off x="-3593520" y="4688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4" name="Straight Connector 473"/>
            <p:cNvSpPr/>
            <p:nvPr/>
          </p:nvSpPr>
          <p:spPr>
            <a:xfrm>
              <a:off x="-3593520" y="4727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5" name="Straight Connector 474"/>
            <p:cNvSpPr/>
            <p:nvPr/>
          </p:nvSpPr>
          <p:spPr>
            <a:xfrm>
              <a:off x="-3593520" y="476675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6" name="Straight Connector 475"/>
            <p:cNvSpPr/>
            <p:nvPr/>
          </p:nvSpPr>
          <p:spPr>
            <a:xfrm>
              <a:off x="-3593520" y="4805640"/>
              <a:ext cx="0" cy="86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7" name="Straight Connector 476"/>
            <p:cNvSpPr/>
            <p:nvPr/>
          </p:nvSpPr>
          <p:spPr>
            <a:xfrm>
              <a:off x="-3478680" y="418211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8" name="Straight Connector 477"/>
            <p:cNvSpPr/>
            <p:nvPr/>
          </p:nvSpPr>
          <p:spPr>
            <a:xfrm>
              <a:off x="-3478680" y="4221000"/>
              <a:ext cx="0" cy="1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79" name="Straight Connector 478"/>
            <p:cNvSpPr/>
            <p:nvPr/>
          </p:nvSpPr>
          <p:spPr>
            <a:xfrm>
              <a:off x="-3478680" y="4260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0" name="Straight Connector 479"/>
            <p:cNvSpPr/>
            <p:nvPr/>
          </p:nvSpPr>
          <p:spPr>
            <a:xfrm>
              <a:off x="-3478680" y="4299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1" name="Straight Connector 480"/>
            <p:cNvSpPr/>
            <p:nvPr/>
          </p:nvSpPr>
          <p:spPr>
            <a:xfrm>
              <a:off x="-3478680" y="433800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2" name="Straight Connector 481"/>
            <p:cNvSpPr/>
            <p:nvPr/>
          </p:nvSpPr>
          <p:spPr>
            <a:xfrm>
              <a:off x="-3478680" y="4377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3" name="Straight Connector 482"/>
            <p:cNvSpPr/>
            <p:nvPr/>
          </p:nvSpPr>
          <p:spPr>
            <a:xfrm>
              <a:off x="-3478680" y="4416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4" name="Straight Connector 483"/>
            <p:cNvSpPr/>
            <p:nvPr/>
          </p:nvSpPr>
          <p:spPr>
            <a:xfrm>
              <a:off x="-3478680" y="4454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5" name="Straight Connector 484"/>
            <p:cNvSpPr/>
            <p:nvPr/>
          </p:nvSpPr>
          <p:spPr>
            <a:xfrm>
              <a:off x="-3478680" y="4493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6" name="Straight Connector 485"/>
            <p:cNvSpPr/>
            <p:nvPr/>
          </p:nvSpPr>
          <p:spPr>
            <a:xfrm>
              <a:off x="-3478680" y="4532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7" name="Straight Connector 486"/>
            <p:cNvSpPr/>
            <p:nvPr/>
          </p:nvSpPr>
          <p:spPr>
            <a:xfrm>
              <a:off x="-3478680" y="4571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8" name="Straight Connector 487"/>
            <p:cNvSpPr/>
            <p:nvPr/>
          </p:nvSpPr>
          <p:spPr>
            <a:xfrm>
              <a:off x="-3478680" y="4610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89" name="Straight Connector 488"/>
            <p:cNvSpPr/>
            <p:nvPr/>
          </p:nvSpPr>
          <p:spPr>
            <a:xfrm>
              <a:off x="-3478680" y="4649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0" name="Straight Connector 489"/>
            <p:cNvSpPr/>
            <p:nvPr/>
          </p:nvSpPr>
          <p:spPr>
            <a:xfrm>
              <a:off x="-3507479" y="418211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1" name="Straight Connector 490"/>
            <p:cNvSpPr/>
            <p:nvPr/>
          </p:nvSpPr>
          <p:spPr>
            <a:xfrm>
              <a:off x="-3507479" y="4221000"/>
              <a:ext cx="0" cy="1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2" name="Straight Connector 491"/>
            <p:cNvSpPr/>
            <p:nvPr/>
          </p:nvSpPr>
          <p:spPr>
            <a:xfrm>
              <a:off x="-3507479" y="4260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3" name="Straight Connector 492"/>
            <p:cNvSpPr/>
            <p:nvPr/>
          </p:nvSpPr>
          <p:spPr>
            <a:xfrm>
              <a:off x="-3507479" y="4299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4" name="Straight Connector 493"/>
            <p:cNvSpPr/>
            <p:nvPr/>
          </p:nvSpPr>
          <p:spPr>
            <a:xfrm>
              <a:off x="-3507479" y="433800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5" name="Straight Connector 494"/>
            <p:cNvSpPr/>
            <p:nvPr/>
          </p:nvSpPr>
          <p:spPr>
            <a:xfrm>
              <a:off x="-3507479" y="4377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6" name="Straight Connector 495"/>
            <p:cNvSpPr/>
            <p:nvPr/>
          </p:nvSpPr>
          <p:spPr>
            <a:xfrm>
              <a:off x="-3507479" y="4416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7" name="Straight Connector 496"/>
            <p:cNvSpPr/>
            <p:nvPr/>
          </p:nvSpPr>
          <p:spPr>
            <a:xfrm>
              <a:off x="-3507479" y="4454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8" name="Straight Connector 497"/>
            <p:cNvSpPr/>
            <p:nvPr/>
          </p:nvSpPr>
          <p:spPr>
            <a:xfrm>
              <a:off x="-3507479" y="4493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499" name="Straight Connector 498"/>
            <p:cNvSpPr/>
            <p:nvPr/>
          </p:nvSpPr>
          <p:spPr>
            <a:xfrm>
              <a:off x="-3507479" y="4532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0" name="Straight Connector 499"/>
            <p:cNvSpPr/>
            <p:nvPr/>
          </p:nvSpPr>
          <p:spPr>
            <a:xfrm>
              <a:off x="-3507479" y="4571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1" name="Straight Connector 500"/>
            <p:cNvSpPr/>
            <p:nvPr/>
          </p:nvSpPr>
          <p:spPr>
            <a:xfrm>
              <a:off x="-3507479" y="4610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2" name="Straight Connector 501"/>
            <p:cNvSpPr/>
            <p:nvPr/>
          </p:nvSpPr>
          <p:spPr>
            <a:xfrm>
              <a:off x="-3507479" y="4649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3" name="Straight Connector 502"/>
            <p:cNvSpPr/>
            <p:nvPr/>
          </p:nvSpPr>
          <p:spPr>
            <a:xfrm>
              <a:off x="-3536280" y="418211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4" name="Straight Connector 503"/>
            <p:cNvSpPr/>
            <p:nvPr/>
          </p:nvSpPr>
          <p:spPr>
            <a:xfrm>
              <a:off x="-3536280" y="4221000"/>
              <a:ext cx="0" cy="1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5" name="Straight Connector 504"/>
            <p:cNvSpPr/>
            <p:nvPr/>
          </p:nvSpPr>
          <p:spPr>
            <a:xfrm>
              <a:off x="-3536280" y="4260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6" name="Straight Connector 505"/>
            <p:cNvSpPr/>
            <p:nvPr/>
          </p:nvSpPr>
          <p:spPr>
            <a:xfrm>
              <a:off x="-3536280" y="4299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7" name="Straight Connector 506"/>
            <p:cNvSpPr/>
            <p:nvPr/>
          </p:nvSpPr>
          <p:spPr>
            <a:xfrm>
              <a:off x="-3536280" y="433800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8" name="Straight Connector 507"/>
            <p:cNvSpPr/>
            <p:nvPr/>
          </p:nvSpPr>
          <p:spPr>
            <a:xfrm>
              <a:off x="-3536280" y="4377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09" name="Straight Connector 508"/>
            <p:cNvSpPr/>
            <p:nvPr/>
          </p:nvSpPr>
          <p:spPr>
            <a:xfrm>
              <a:off x="-3536280" y="4416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0" name="Straight Connector 509"/>
            <p:cNvSpPr/>
            <p:nvPr/>
          </p:nvSpPr>
          <p:spPr>
            <a:xfrm>
              <a:off x="-3536280" y="4454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1" name="Straight Connector 510"/>
            <p:cNvSpPr/>
            <p:nvPr/>
          </p:nvSpPr>
          <p:spPr>
            <a:xfrm>
              <a:off x="-3536280" y="4493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2" name="Straight Connector 511"/>
            <p:cNvSpPr/>
            <p:nvPr/>
          </p:nvSpPr>
          <p:spPr>
            <a:xfrm>
              <a:off x="-3536280" y="4532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3" name="Straight Connector 512"/>
            <p:cNvSpPr/>
            <p:nvPr/>
          </p:nvSpPr>
          <p:spPr>
            <a:xfrm>
              <a:off x="-3536280" y="4571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4" name="Straight Connector 513"/>
            <p:cNvSpPr/>
            <p:nvPr/>
          </p:nvSpPr>
          <p:spPr>
            <a:xfrm>
              <a:off x="-3536280" y="4610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5" name="Straight Connector 514"/>
            <p:cNvSpPr/>
            <p:nvPr/>
          </p:nvSpPr>
          <p:spPr>
            <a:xfrm>
              <a:off x="-3536280" y="4649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6" name="Straight Connector 515"/>
            <p:cNvSpPr/>
            <p:nvPr/>
          </p:nvSpPr>
          <p:spPr>
            <a:xfrm>
              <a:off x="-3564720" y="4182119"/>
              <a:ext cx="0" cy="19441"/>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7" name="Straight Connector 516"/>
            <p:cNvSpPr/>
            <p:nvPr/>
          </p:nvSpPr>
          <p:spPr>
            <a:xfrm>
              <a:off x="-3564720" y="4221000"/>
              <a:ext cx="0" cy="198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8" name="Straight Connector 517"/>
            <p:cNvSpPr/>
            <p:nvPr/>
          </p:nvSpPr>
          <p:spPr>
            <a:xfrm>
              <a:off x="-3564720" y="4260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19" name="Straight Connector 518"/>
            <p:cNvSpPr/>
            <p:nvPr/>
          </p:nvSpPr>
          <p:spPr>
            <a:xfrm>
              <a:off x="-3564720" y="4299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0" name="Straight Connector 519"/>
            <p:cNvSpPr/>
            <p:nvPr/>
          </p:nvSpPr>
          <p:spPr>
            <a:xfrm>
              <a:off x="-3564720" y="433800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1" name="Straight Connector 520"/>
            <p:cNvSpPr/>
            <p:nvPr/>
          </p:nvSpPr>
          <p:spPr>
            <a:xfrm>
              <a:off x="-3564720" y="43772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2" name="Straight Connector 521"/>
            <p:cNvSpPr/>
            <p:nvPr/>
          </p:nvSpPr>
          <p:spPr>
            <a:xfrm>
              <a:off x="-3564720" y="441612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3" name="Straight Connector 522"/>
            <p:cNvSpPr/>
            <p:nvPr/>
          </p:nvSpPr>
          <p:spPr>
            <a:xfrm>
              <a:off x="-3564720" y="4454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4" name="Straight Connector 523"/>
            <p:cNvSpPr/>
            <p:nvPr/>
          </p:nvSpPr>
          <p:spPr>
            <a:xfrm>
              <a:off x="-3564720" y="4493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5" name="Straight Connector 524"/>
            <p:cNvSpPr/>
            <p:nvPr/>
          </p:nvSpPr>
          <p:spPr>
            <a:xfrm>
              <a:off x="-3564720" y="4532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6" name="Straight Connector 525"/>
            <p:cNvSpPr/>
            <p:nvPr/>
          </p:nvSpPr>
          <p:spPr>
            <a:xfrm>
              <a:off x="-3564720" y="457164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7" name="Straight Connector 526"/>
            <p:cNvSpPr/>
            <p:nvPr/>
          </p:nvSpPr>
          <p:spPr>
            <a:xfrm>
              <a:off x="-3564720" y="461088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8" name="Straight Connector 527"/>
            <p:cNvSpPr/>
            <p:nvPr/>
          </p:nvSpPr>
          <p:spPr>
            <a:xfrm>
              <a:off x="-3564720" y="4649760"/>
              <a:ext cx="0" cy="19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29" name="Freeform: Shape 525"/>
            <p:cNvSpPr/>
            <p:nvPr/>
          </p:nvSpPr>
          <p:spPr>
            <a:xfrm>
              <a:off x="-4857120" y="4914360"/>
              <a:ext cx="64080" cy="151920"/>
            </a:xfrm>
            <a:custGeom>
              <a:avLst/>
              <a:gdLst/>
              <a:ahLst/>
              <a:cxnLst>
                <a:cxn ang="3cd4">
                  <a:pos x="hc" y="t"/>
                </a:cxn>
                <a:cxn ang="cd2">
                  <a:pos x="l" y="vc"/>
                </a:cxn>
                <a:cxn ang="cd4">
                  <a:pos x="hc" y="b"/>
                </a:cxn>
                <a:cxn ang="0">
                  <a:pos x="r" y="vc"/>
                </a:cxn>
              </a:cxnLst>
              <a:rect l="l" t="t" r="r" b="b"/>
              <a:pathLst>
                <a:path w="179" h="423">
                  <a:moveTo>
                    <a:pt x="179" y="0"/>
                  </a:moveTo>
                  <a:lnTo>
                    <a:pt x="179" y="423"/>
                  </a:lnTo>
                  <a:lnTo>
                    <a:pt x="0" y="283"/>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0" name="Straight Connector 529"/>
            <p:cNvSpPr/>
            <p:nvPr/>
          </p:nvSpPr>
          <p:spPr>
            <a:xfrm>
              <a:off x="-4856400" y="5070960"/>
              <a:ext cx="363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1" name="Freeform: Shape 527"/>
            <p:cNvSpPr/>
            <p:nvPr/>
          </p:nvSpPr>
          <p:spPr>
            <a:xfrm>
              <a:off x="-522720" y="4912919"/>
              <a:ext cx="54360" cy="128520"/>
            </a:xfrm>
            <a:custGeom>
              <a:avLst/>
              <a:gdLst/>
              <a:ahLst/>
              <a:cxnLst>
                <a:cxn ang="3cd4">
                  <a:pos x="hc" y="t"/>
                </a:cxn>
                <a:cxn ang="cd2">
                  <a:pos x="l" y="vc"/>
                </a:cxn>
                <a:cxn ang="cd4">
                  <a:pos x="hc" y="b"/>
                </a:cxn>
                <a:cxn ang="0">
                  <a:pos x="r" y="vc"/>
                </a:cxn>
              </a:cxnLst>
              <a:rect l="l" t="t" r="r" b="b"/>
              <a:pathLst>
                <a:path w="152" h="358">
                  <a:moveTo>
                    <a:pt x="152" y="0"/>
                  </a:moveTo>
                  <a:lnTo>
                    <a:pt x="152" y="358"/>
                  </a:lnTo>
                  <a:lnTo>
                    <a:pt x="0" y="240"/>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2" name="Straight Connector 531"/>
            <p:cNvSpPr/>
            <p:nvPr/>
          </p:nvSpPr>
          <p:spPr>
            <a:xfrm>
              <a:off x="-522000" y="5045400"/>
              <a:ext cx="306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3" name="Freeform: Shape 529"/>
            <p:cNvSpPr/>
            <p:nvPr/>
          </p:nvSpPr>
          <p:spPr>
            <a:xfrm>
              <a:off x="-4664520" y="4919400"/>
              <a:ext cx="89640" cy="210960"/>
            </a:xfrm>
            <a:custGeom>
              <a:avLst/>
              <a:gdLst/>
              <a:ahLst/>
              <a:cxnLst>
                <a:cxn ang="3cd4">
                  <a:pos x="hc" y="t"/>
                </a:cxn>
                <a:cxn ang="cd2">
                  <a:pos x="l" y="vc"/>
                </a:cxn>
                <a:cxn ang="cd4">
                  <a:pos x="hc" y="b"/>
                </a:cxn>
                <a:cxn ang="0">
                  <a:pos x="r" y="vc"/>
                </a:cxn>
              </a:cxnLst>
              <a:rect l="l" t="t" r="r" b="b"/>
              <a:pathLst>
                <a:path w="250" h="587">
                  <a:moveTo>
                    <a:pt x="250" y="0"/>
                  </a:moveTo>
                  <a:lnTo>
                    <a:pt x="250" y="587"/>
                  </a:lnTo>
                  <a:lnTo>
                    <a:pt x="0" y="393"/>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4" name="Straight Connector 533"/>
            <p:cNvSpPr/>
            <p:nvPr/>
          </p:nvSpPr>
          <p:spPr>
            <a:xfrm>
              <a:off x="-4662720" y="5136840"/>
              <a:ext cx="504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5" name="Freeform: Shape 531"/>
            <p:cNvSpPr/>
            <p:nvPr/>
          </p:nvSpPr>
          <p:spPr>
            <a:xfrm>
              <a:off x="-905039" y="4865040"/>
              <a:ext cx="110160" cy="260280"/>
            </a:xfrm>
            <a:custGeom>
              <a:avLst/>
              <a:gdLst/>
              <a:ahLst/>
              <a:cxnLst>
                <a:cxn ang="3cd4">
                  <a:pos x="hc" y="t"/>
                </a:cxn>
                <a:cxn ang="cd2">
                  <a:pos x="l" y="vc"/>
                </a:cxn>
                <a:cxn ang="cd4">
                  <a:pos x="hc" y="b"/>
                </a:cxn>
                <a:cxn ang="0">
                  <a:pos x="r" y="vc"/>
                </a:cxn>
              </a:cxnLst>
              <a:rect l="l" t="t" r="r" b="b"/>
              <a:pathLst>
                <a:path w="307" h="724">
                  <a:moveTo>
                    <a:pt x="307" y="0"/>
                  </a:moveTo>
                  <a:lnTo>
                    <a:pt x="307" y="724"/>
                  </a:lnTo>
                  <a:lnTo>
                    <a:pt x="0" y="484"/>
                  </a:lnTo>
                  <a:close/>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6" name="Straight Connector 535"/>
            <p:cNvSpPr/>
            <p:nvPr/>
          </p:nvSpPr>
          <p:spPr>
            <a:xfrm>
              <a:off x="-903240" y="5133240"/>
              <a:ext cx="6192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7" name="Straight Connector 536"/>
            <p:cNvSpPr/>
            <p:nvPr/>
          </p:nvSpPr>
          <p:spPr>
            <a:xfrm>
              <a:off x="-5202360" y="4673160"/>
              <a:ext cx="9676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8" name="Straight Connector 537"/>
            <p:cNvSpPr/>
            <p:nvPr/>
          </p:nvSpPr>
          <p:spPr>
            <a:xfrm>
              <a:off x="-5132520" y="4446000"/>
              <a:ext cx="0" cy="3128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39" name="Straight Connector 538"/>
            <p:cNvSpPr/>
            <p:nvPr/>
          </p:nvSpPr>
          <p:spPr>
            <a:xfrm>
              <a:off x="-4321800" y="4446000"/>
              <a:ext cx="0" cy="3128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0" name="Freeform: Shape 536"/>
            <p:cNvSpPr/>
            <p:nvPr/>
          </p:nvSpPr>
          <p:spPr>
            <a:xfrm>
              <a:off x="-5130720" y="4471200"/>
              <a:ext cx="808560" cy="153000"/>
            </a:xfrm>
            <a:custGeom>
              <a:avLst/>
              <a:gdLst/>
              <a:ahLst/>
              <a:cxnLst>
                <a:cxn ang="3cd4">
                  <a:pos x="hc" y="t"/>
                </a:cxn>
                <a:cxn ang="cd2">
                  <a:pos x="l" y="vc"/>
                </a:cxn>
                <a:cxn ang="cd4">
                  <a:pos x="hc" y="b"/>
                </a:cxn>
                <a:cxn ang="0">
                  <a:pos x="r" y="vc"/>
                </a:cxn>
              </a:cxnLst>
              <a:rect l="l" t="t" r="r" b="b"/>
              <a:pathLst>
                <a:path w="2247" h="426">
                  <a:moveTo>
                    <a:pt x="2247" y="0"/>
                  </a:moveTo>
                  <a:cubicBezTo>
                    <a:pt x="1971" y="261"/>
                    <a:pt x="1567" y="426"/>
                    <a:pt x="1117" y="426"/>
                  </a:cubicBezTo>
                  <a:cubicBezTo>
                    <a:pt x="674" y="426"/>
                    <a:pt x="276" y="266"/>
                    <a:pt x="0" y="11"/>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1" name="Straight Connector 540"/>
            <p:cNvSpPr/>
            <p:nvPr/>
          </p:nvSpPr>
          <p:spPr>
            <a:xfrm>
              <a:off x="-5067000" y="4525200"/>
              <a:ext cx="0" cy="145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2" name="Straight Connector 541"/>
            <p:cNvSpPr/>
            <p:nvPr/>
          </p:nvSpPr>
          <p:spPr>
            <a:xfrm>
              <a:off x="-5019480" y="4553640"/>
              <a:ext cx="0" cy="1195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3" name="Straight Connector 542"/>
            <p:cNvSpPr/>
            <p:nvPr/>
          </p:nvSpPr>
          <p:spPr>
            <a:xfrm>
              <a:off x="-4969800" y="4578840"/>
              <a:ext cx="0" cy="943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4" name="Straight Connector 543"/>
            <p:cNvSpPr/>
            <p:nvPr/>
          </p:nvSpPr>
          <p:spPr>
            <a:xfrm>
              <a:off x="-4921560" y="4596480"/>
              <a:ext cx="0" cy="766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5" name="Straight Connector 544"/>
            <p:cNvSpPr/>
            <p:nvPr/>
          </p:nvSpPr>
          <p:spPr>
            <a:xfrm>
              <a:off x="-4873320" y="4608000"/>
              <a:ext cx="0" cy="651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6" name="Straight Connector 545"/>
            <p:cNvSpPr/>
            <p:nvPr/>
          </p:nvSpPr>
          <p:spPr>
            <a:xfrm>
              <a:off x="-4825080" y="4618440"/>
              <a:ext cx="0" cy="54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7" name="Straight Connector 546"/>
            <p:cNvSpPr/>
            <p:nvPr/>
          </p:nvSpPr>
          <p:spPr>
            <a:xfrm>
              <a:off x="-4776480" y="4622760"/>
              <a:ext cx="0" cy="504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8" name="Straight Connector 547"/>
            <p:cNvSpPr/>
            <p:nvPr/>
          </p:nvSpPr>
          <p:spPr>
            <a:xfrm>
              <a:off x="-4389840" y="4525200"/>
              <a:ext cx="0" cy="145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49" name="Straight Connector 548"/>
            <p:cNvSpPr/>
            <p:nvPr/>
          </p:nvSpPr>
          <p:spPr>
            <a:xfrm>
              <a:off x="-4437720" y="4553640"/>
              <a:ext cx="0" cy="1195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0" name="Straight Connector 549"/>
            <p:cNvSpPr/>
            <p:nvPr/>
          </p:nvSpPr>
          <p:spPr>
            <a:xfrm>
              <a:off x="-4487040" y="4578840"/>
              <a:ext cx="0" cy="943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1" name="Straight Connector 550"/>
            <p:cNvSpPr/>
            <p:nvPr/>
          </p:nvSpPr>
          <p:spPr>
            <a:xfrm>
              <a:off x="-4535280" y="4596480"/>
              <a:ext cx="0" cy="766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2" name="Straight Connector 551"/>
            <p:cNvSpPr/>
            <p:nvPr/>
          </p:nvSpPr>
          <p:spPr>
            <a:xfrm>
              <a:off x="-4583520" y="4608000"/>
              <a:ext cx="0" cy="651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3" name="Straight Connector 552"/>
            <p:cNvSpPr/>
            <p:nvPr/>
          </p:nvSpPr>
          <p:spPr>
            <a:xfrm>
              <a:off x="-4631760" y="4618440"/>
              <a:ext cx="0" cy="54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4" name="Straight Connector 553"/>
            <p:cNvSpPr/>
            <p:nvPr/>
          </p:nvSpPr>
          <p:spPr>
            <a:xfrm>
              <a:off x="-4680360" y="4622760"/>
              <a:ext cx="0" cy="504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5" name="Straight Connector 554"/>
            <p:cNvSpPr/>
            <p:nvPr/>
          </p:nvSpPr>
          <p:spPr>
            <a:xfrm>
              <a:off x="-4728239" y="4624560"/>
              <a:ext cx="0" cy="460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6" name="Straight Connector 555"/>
            <p:cNvSpPr/>
            <p:nvPr/>
          </p:nvSpPr>
          <p:spPr>
            <a:xfrm>
              <a:off x="-5539320" y="4673160"/>
              <a:ext cx="4939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7" name="Freeform: Shape 553"/>
            <p:cNvSpPr/>
            <p:nvPr/>
          </p:nvSpPr>
          <p:spPr>
            <a:xfrm>
              <a:off x="-5539320" y="4471200"/>
              <a:ext cx="406080" cy="153000"/>
            </a:xfrm>
            <a:custGeom>
              <a:avLst/>
              <a:gdLst/>
              <a:ahLst/>
              <a:cxnLst>
                <a:cxn ang="3cd4">
                  <a:pos x="hc" y="t"/>
                </a:cxn>
                <a:cxn ang="cd2">
                  <a:pos x="l" y="vc"/>
                </a:cxn>
                <a:cxn ang="cd4">
                  <a:pos x="hc" y="b"/>
                </a:cxn>
                <a:cxn ang="0">
                  <a:pos x="r" y="vc"/>
                </a:cxn>
              </a:cxnLst>
              <a:rect l="l" t="t" r="r" b="b"/>
              <a:pathLst>
                <a:path w="1129" h="426">
                  <a:moveTo>
                    <a:pt x="1129" y="0"/>
                  </a:moveTo>
                  <a:cubicBezTo>
                    <a:pt x="853" y="261"/>
                    <a:pt x="450" y="426"/>
                    <a:pt x="0" y="426"/>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8" name="Straight Connector 557"/>
            <p:cNvSpPr/>
            <p:nvPr/>
          </p:nvSpPr>
          <p:spPr>
            <a:xfrm>
              <a:off x="-5200560" y="4525200"/>
              <a:ext cx="0" cy="145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59" name="Straight Connector 558"/>
            <p:cNvSpPr/>
            <p:nvPr/>
          </p:nvSpPr>
          <p:spPr>
            <a:xfrm>
              <a:off x="-5248440" y="4553640"/>
              <a:ext cx="0" cy="1195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0" name="Straight Connector 559"/>
            <p:cNvSpPr/>
            <p:nvPr/>
          </p:nvSpPr>
          <p:spPr>
            <a:xfrm>
              <a:off x="-5298120" y="4578840"/>
              <a:ext cx="0" cy="943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1" name="Straight Connector 560"/>
            <p:cNvSpPr/>
            <p:nvPr/>
          </p:nvSpPr>
          <p:spPr>
            <a:xfrm>
              <a:off x="-5346360" y="4596480"/>
              <a:ext cx="0" cy="7668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2" name="Straight Connector 561"/>
            <p:cNvSpPr/>
            <p:nvPr/>
          </p:nvSpPr>
          <p:spPr>
            <a:xfrm>
              <a:off x="-5394960" y="4608000"/>
              <a:ext cx="0" cy="6516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3" name="Straight Connector 562"/>
            <p:cNvSpPr/>
            <p:nvPr/>
          </p:nvSpPr>
          <p:spPr>
            <a:xfrm>
              <a:off x="-5443200" y="4618440"/>
              <a:ext cx="0" cy="5472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4" name="Straight Connector 563"/>
            <p:cNvSpPr/>
            <p:nvPr/>
          </p:nvSpPr>
          <p:spPr>
            <a:xfrm>
              <a:off x="-5491440" y="4622760"/>
              <a:ext cx="0" cy="504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5" name="Straight Connector 564"/>
            <p:cNvSpPr/>
            <p:nvPr/>
          </p:nvSpPr>
          <p:spPr>
            <a:xfrm>
              <a:off x="-4391279" y="4673160"/>
              <a:ext cx="1623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6" name="Freeform: Shape 562"/>
            <p:cNvSpPr/>
            <p:nvPr/>
          </p:nvSpPr>
          <p:spPr>
            <a:xfrm>
              <a:off x="-4319640" y="4475160"/>
              <a:ext cx="164160" cy="103320"/>
            </a:xfrm>
            <a:custGeom>
              <a:avLst/>
              <a:gdLst/>
              <a:ahLst/>
              <a:cxnLst>
                <a:cxn ang="3cd4">
                  <a:pos x="hc" y="t"/>
                </a:cxn>
                <a:cxn ang="cd2">
                  <a:pos x="l" y="vc"/>
                </a:cxn>
                <a:cxn ang="cd4">
                  <a:pos x="hc" y="b"/>
                </a:cxn>
                <a:cxn ang="0">
                  <a:pos x="r" y="vc"/>
                </a:cxn>
              </a:cxnLst>
              <a:rect l="l" t="t" r="r" b="b"/>
              <a:pathLst>
                <a:path w="457" h="288">
                  <a:moveTo>
                    <a:pt x="457" y="288"/>
                  </a:moveTo>
                  <a:cubicBezTo>
                    <a:pt x="284" y="217"/>
                    <a:pt x="129" y="119"/>
                    <a:pt x="0" y="0"/>
                  </a:cubicBez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7" name="Straight Connector 566"/>
            <p:cNvSpPr/>
            <p:nvPr/>
          </p:nvSpPr>
          <p:spPr>
            <a:xfrm>
              <a:off x="-4256640" y="4525200"/>
              <a:ext cx="0" cy="14544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8" name="Straight Connector 567"/>
            <p:cNvSpPr/>
            <p:nvPr/>
          </p:nvSpPr>
          <p:spPr>
            <a:xfrm>
              <a:off x="-4208400" y="4553640"/>
              <a:ext cx="0" cy="9360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69" name="Straight Connector 568"/>
            <p:cNvSpPr/>
            <p:nvPr/>
          </p:nvSpPr>
          <p:spPr>
            <a:xfrm>
              <a:off x="-4159080" y="4578840"/>
              <a:ext cx="0" cy="5399"/>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0" name="Freeform: Shape 566"/>
            <p:cNvSpPr/>
            <p:nvPr/>
          </p:nvSpPr>
          <p:spPr>
            <a:xfrm>
              <a:off x="3089160" y="3954240"/>
              <a:ext cx="279360" cy="702000"/>
            </a:xfrm>
            <a:custGeom>
              <a:avLst/>
              <a:gdLst/>
              <a:ahLst/>
              <a:cxnLst>
                <a:cxn ang="3cd4">
                  <a:pos x="hc" y="t"/>
                </a:cxn>
                <a:cxn ang="cd2">
                  <a:pos x="l" y="vc"/>
                </a:cxn>
                <a:cxn ang="cd4">
                  <a:pos x="hc" y="b"/>
                </a:cxn>
                <a:cxn ang="0">
                  <a:pos x="r" y="vc"/>
                </a:cxn>
              </a:cxnLst>
              <a:rect l="l" t="t" r="r" b="b"/>
              <a:pathLst>
                <a:path w="777" h="1951" fill="none">
                  <a:moveTo>
                    <a:pt x="0" y="1949"/>
                  </a:moveTo>
                  <a:lnTo>
                    <a:pt x="399" y="0"/>
                  </a:lnTo>
                  <a:lnTo>
                    <a:pt x="777" y="1951"/>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1" name="Freeform: Shape 567"/>
            <p:cNvSpPr/>
            <p:nvPr/>
          </p:nvSpPr>
          <p:spPr>
            <a:xfrm>
              <a:off x="3156479" y="4094280"/>
              <a:ext cx="150480" cy="196560"/>
            </a:xfrm>
            <a:custGeom>
              <a:avLst/>
              <a:gdLst/>
              <a:ahLst/>
              <a:cxnLst>
                <a:cxn ang="3cd4">
                  <a:pos x="hc" y="t"/>
                </a:cxn>
                <a:cxn ang="cd2">
                  <a:pos x="l" y="vc"/>
                </a:cxn>
                <a:cxn ang="cd4">
                  <a:pos x="hc" y="b"/>
                </a:cxn>
                <a:cxn ang="0">
                  <a:pos x="r" y="vc"/>
                </a:cxn>
              </a:cxnLst>
              <a:rect l="l" t="t" r="r" b="b"/>
              <a:pathLst>
                <a:path w="419" h="547" fill="none">
                  <a:moveTo>
                    <a:pt x="20" y="547"/>
                  </a:moveTo>
                  <a:lnTo>
                    <a:pt x="0" y="0"/>
                  </a:lnTo>
                  <a:lnTo>
                    <a:pt x="419" y="0"/>
                  </a:lnTo>
                  <a:lnTo>
                    <a:pt x="390" y="539"/>
                  </a:lnTo>
                </a:path>
              </a:pathLst>
            </a:cu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2" name="Straight Connector 571"/>
            <p:cNvSpPr/>
            <p:nvPr/>
          </p:nvSpPr>
          <p:spPr>
            <a:xfrm>
              <a:off x="3219839" y="4127040"/>
              <a:ext cx="2196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3" name="Straight Connector 572"/>
            <p:cNvSpPr/>
            <p:nvPr/>
          </p:nvSpPr>
          <p:spPr>
            <a:xfrm>
              <a:off x="3213720" y="4158720"/>
              <a:ext cx="3383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4" name="Straight Connector 573"/>
            <p:cNvSpPr/>
            <p:nvPr/>
          </p:nvSpPr>
          <p:spPr>
            <a:xfrm>
              <a:off x="3208320" y="4190399"/>
              <a:ext cx="4464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5" name="Straight Connector 574"/>
            <p:cNvSpPr/>
            <p:nvPr/>
          </p:nvSpPr>
          <p:spPr>
            <a:xfrm>
              <a:off x="3202560" y="4221719"/>
              <a:ext cx="558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6" name="Straight Connector 575"/>
            <p:cNvSpPr/>
            <p:nvPr/>
          </p:nvSpPr>
          <p:spPr>
            <a:xfrm>
              <a:off x="3196800" y="4253400"/>
              <a:ext cx="673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7" name="Straight Connector 576"/>
            <p:cNvSpPr/>
            <p:nvPr/>
          </p:nvSpPr>
          <p:spPr>
            <a:xfrm>
              <a:off x="3191040" y="4285080"/>
              <a:ext cx="784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8" name="Straight Connector 577"/>
            <p:cNvSpPr/>
            <p:nvPr/>
          </p:nvSpPr>
          <p:spPr>
            <a:xfrm>
              <a:off x="3185279" y="4316760"/>
              <a:ext cx="900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79" name="Straight Connector 578"/>
            <p:cNvSpPr/>
            <p:nvPr/>
          </p:nvSpPr>
          <p:spPr>
            <a:xfrm>
              <a:off x="3179880" y="4348440"/>
              <a:ext cx="10115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80" name="Straight Connector 579"/>
            <p:cNvSpPr/>
            <p:nvPr/>
          </p:nvSpPr>
          <p:spPr>
            <a:xfrm>
              <a:off x="3174120" y="4380120"/>
              <a:ext cx="11232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81" name="Straight Connector 580"/>
            <p:cNvSpPr/>
            <p:nvPr/>
          </p:nvSpPr>
          <p:spPr>
            <a:xfrm>
              <a:off x="3168360" y="4411800"/>
              <a:ext cx="12347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82" name="Straight Connector 581"/>
            <p:cNvSpPr/>
            <p:nvPr/>
          </p:nvSpPr>
          <p:spPr>
            <a:xfrm>
              <a:off x="3162600" y="4443120"/>
              <a:ext cx="13500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83" name="Straight Connector 582"/>
            <p:cNvSpPr/>
            <p:nvPr/>
          </p:nvSpPr>
          <p:spPr>
            <a:xfrm>
              <a:off x="3156840" y="4474440"/>
              <a:ext cx="14616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84" name="Straight Connector 583"/>
            <p:cNvSpPr/>
            <p:nvPr/>
          </p:nvSpPr>
          <p:spPr>
            <a:xfrm>
              <a:off x="3151080" y="4506120"/>
              <a:ext cx="15767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85" name="Straight Connector 584"/>
            <p:cNvSpPr/>
            <p:nvPr/>
          </p:nvSpPr>
          <p:spPr>
            <a:xfrm>
              <a:off x="3145679" y="4537800"/>
              <a:ext cx="16848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86" name="Straight Connector 585"/>
            <p:cNvSpPr/>
            <p:nvPr/>
          </p:nvSpPr>
          <p:spPr>
            <a:xfrm>
              <a:off x="3139559" y="4569480"/>
              <a:ext cx="180361"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87" name="Straight Connector 586"/>
            <p:cNvSpPr/>
            <p:nvPr/>
          </p:nvSpPr>
          <p:spPr>
            <a:xfrm>
              <a:off x="3134160" y="4601160"/>
              <a:ext cx="191519"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588" name="Straight Connector 587"/>
            <p:cNvSpPr/>
            <p:nvPr/>
          </p:nvSpPr>
          <p:spPr>
            <a:xfrm>
              <a:off x="3128400" y="4632840"/>
              <a:ext cx="202680" cy="0"/>
            </a:xfrm>
            <a:prstGeom prst="line">
              <a:avLst/>
            </a:prstGeom>
            <a:noFill/>
            <a:ln w="10160" cap="rnd">
              <a:solidFill>
                <a:schemeClr val="tx2"/>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grpSp>
      <p:pic>
        <p:nvPicPr>
          <p:cNvPr id="589" name="Picture 58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6215" y="1050606"/>
            <a:ext cx="2341842" cy="2341842"/>
          </a:xfrm>
          <a:prstGeom prst="rect">
            <a:avLst/>
          </a:prstGeom>
        </p:spPr>
      </p:pic>
      <p:grpSp>
        <p:nvGrpSpPr>
          <p:cNvPr id="1223" name="Group 1222"/>
          <p:cNvGrpSpPr>
            <a:grpSpLocks noChangeAspect="1"/>
          </p:cNvGrpSpPr>
          <p:nvPr/>
        </p:nvGrpSpPr>
        <p:grpSpPr>
          <a:xfrm>
            <a:off x="171610" y="3601834"/>
            <a:ext cx="8840097" cy="1216152"/>
            <a:chOff x="-5539320" y="3765960"/>
            <a:chExt cx="9964800" cy="1370880"/>
          </a:xfrm>
        </p:grpSpPr>
        <p:sp>
          <p:nvSpPr>
            <p:cNvPr id="1224" name="Freeform: Shape 2"/>
            <p:cNvSpPr/>
            <p:nvPr/>
          </p:nvSpPr>
          <p:spPr>
            <a:xfrm>
              <a:off x="-777239" y="4393080"/>
              <a:ext cx="321840" cy="321840"/>
            </a:xfrm>
            <a:custGeom>
              <a:avLst/>
              <a:gdLst/>
              <a:ahLst/>
              <a:cxnLst>
                <a:cxn ang="3cd4">
                  <a:pos x="hc" y="t"/>
                </a:cxn>
                <a:cxn ang="cd2">
                  <a:pos x="l" y="vc"/>
                </a:cxn>
                <a:cxn ang="cd4">
                  <a:pos x="hc" y="b"/>
                </a:cxn>
                <a:cxn ang="0">
                  <a:pos x="r" y="vc"/>
                </a:cxn>
              </a:cxnLst>
              <a:rect l="l" t="t" r="r" b="b"/>
              <a:pathLst>
                <a:path w="895" h="895">
                  <a:moveTo>
                    <a:pt x="895" y="448"/>
                  </a:moveTo>
                  <a:cubicBezTo>
                    <a:pt x="895" y="530"/>
                    <a:pt x="876" y="600"/>
                    <a:pt x="835" y="672"/>
                  </a:cubicBezTo>
                  <a:cubicBezTo>
                    <a:pt x="794" y="743"/>
                    <a:pt x="742" y="793"/>
                    <a:pt x="671" y="835"/>
                  </a:cubicBezTo>
                  <a:cubicBezTo>
                    <a:pt x="599" y="876"/>
                    <a:pt x="529" y="895"/>
                    <a:pt x="447" y="895"/>
                  </a:cubicBezTo>
                  <a:cubicBezTo>
                    <a:pt x="364" y="895"/>
                    <a:pt x="294" y="876"/>
                    <a:pt x="223" y="835"/>
                  </a:cubicBezTo>
                  <a:cubicBezTo>
                    <a:pt x="151" y="793"/>
                    <a:pt x="101" y="743"/>
                    <a:pt x="60" y="672"/>
                  </a:cubicBezTo>
                  <a:cubicBezTo>
                    <a:pt x="18" y="600"/>
                    <a:pt x="0" y="530"/>
                    <a:pt x="0" y="448"/>
                  </a:cubicBezTo>
                  <a:cubicBezTo>
                    <a:pt x="0" y="365"/>
                    <a:pt x="18" y="295"/>
                    <a:pt x="60" y="224"/>
                  </a:cubicBezTo>
                  <a:cubicBezTo>
                    <a:pt x="101" y="153"/>
                    <a:pt x="151" y="101"/>
                    <a:pt x="223" y="60"/>
                  </a:cubicBezTo>
                  <a:cubicBezTo>
                    <a:pt x="294" y="19"/>
                    <a:pt x="365" y="0"/>
                    <a:pt x="447" y="0"/>
                  </a:cubicBezTo>
                  <a:cubicBezTo>
                    <a:pt x="530" y="0"/>
                    <a:pt x="599" y="19"/>
                    <a:pt x="671" y="60"/>
                  </a:cubicBezTo>
                  <a:cubicBezTo>
                    <a:pt x="742" y="101"/>
                    <a:pt x="794" y="153"/>
                    <a:pt x="835" y="224"/>
                  </a:cubicBezTo>
                  <a:cubicBezTo>
                    <a:pt x="876" y="295"/>
                    <a:pt x="895" y="365"/>
                    <a:pt x="895" y="448"/>
                  </a:cubicBez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25" name="Straight Connector 1224"/>
            <p:cNvSpPr/>
            <p:nvPr/>
          </p:nvSpPr>
          <p:spPr>
            <a:xfrm>
              <a:off x="-616320" y="4386240"/>
              <a:ext cx="0" cy="21239"/>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26" name="Straight Connector 1225"/>
            <p:cNvSpPr/>
            <p:nvPr/>
          </p:nvSpPr>
          <p:spPr>
            <a:xfrm>
              <a:off x="-616320" y="4707360"/>
              <a:ext cx="0" cy="212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27" name="Straight Connector 1226"/>
            <p:cNvSpPr/>
            <p:nvPr/>
          </p:nvSpPr>
          <p:spPr>
            <a:xfrm flipH="1">
              <a:off x="-559080" y="4399200"/>
              <a:ext cx="792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28" name="Straight Connector 1227"/>
            <p:cNvSpPr/>
            <p:nvPr/>
          </p:nvSpPr>
          <p:spPr>
            <a:xfrm flipH="1">
              <a:off x="-681120" y="4696200"/>
              <a:ext cx="792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29" name="Straight Connector 1228"/>
            <p:cNvSpPr/>
            <p:nvPr/>
          </p:nvSpPr>
          <p:spPr>
            <a:xfrm flipH="1">
              <a:off x="-509399" y="4437360"/>
              <a:ext cx="14759" cy="147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30" name="Straight Connector 1229"/>
            <p:cNvSpPr/>
            <p:nvPr/>
          </p:nvSpPr>
          <p:spPr>
            <a:xfrm flipH="1">
              <a:off x="-737999" y="4663080"/>
              <a:ext cx="15119" cy="144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31" name="Straight Connector 1230"/>
            <p:cNvSpPr/>
            <p:nvPr/>
          </p:nvSpPr>
          <p:spPr>
            <a:xfrm flipH="1">
              <a:off x="-477360" y="4492800"/>
              <a:ext cx="19440" cy="79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32" name="Straight Connector 1231"/>
            <p:cNvSpPr/>
            <p:nvPr/>
          </p:nvSpPr>
          <p:spPr>
            <a:xfrm flipH="1">
              <a:off x="-775080" y="4613760"/>
              <a:ext cx="19800" cy="79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33" name="Straight Connector 1232"/>
            <p:cNvSpPr/>
            <p:nvPr/>
          </p:nvSpPr>
          <p:spPr>
            <a:xfrm flipH="1">
              <a:off x="-466560" y="4556880"/>
              <a:ext cx="2124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34" name="Straight Connector 1233"/>
            <p:cNvSpPr/>
            <p:nvPr/>
          </p:nvSpPr>
          <p:spPr>
            <a:xfrm flipH="1">
              <a:off x="-787320" y="4557600"/>
              <a:ext cx="20880" cy="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35" name="Straight Connector 1234"/>
            <p:cNvSpPr/>
            <p:nvPr/>
          </p:nvSpPr>
          <p:spPr>
            <a:xfrm flipH="1" flipV="1">
              <a:off x="-477360" y="4613760"/>
              <a:ext cx="19801" cy="75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36" name="Straight Connector 1235"/>
            <p:cNvSpPr/>
            <p:nvPr/>
          </p:nvSpPr>
          <p:spPr>
            <a:xfrm flipH="1" flipV="1">
              <a:off x="-775080" y="4493160"/>
              <a:ext cx="19800" cy="79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37" name="Straight Connector 1236"/>
            <p:cNvSpPr/>
            <p:nvPr/>
          </p:nvSpPr>
          <p:spPr>
            <a:xfrm>
              <a:off x="-736559" y="4435920"/>
              <a:ext cx="14759" cy="147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38" name="Straight Connector 1237"/>
            <p:cNvSpPr/>
            <p:nvPr/>
          </p:nvSpPr>
          <p:spPr>
            <a:xfrm>
              <a:off x="-510839" y="4664160"/>
              <a:ext cx="14759" cy="147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39" name="Straight Connector 1238"/>
            <p:cNvSpPr/>
            <p:nvPr/>
          </p:nvSpPr>
          <p:spPr>
            <a:xfrm>
              <a:off x="-685079" y="4400639"/>
              <a:ext cx="8639"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40" name="Straight Connector 1239"/>
            <p:cNvSpPr/>
            <p:nvPr/>
          </p:nvSpPr>
          <p:spPr>
            <a:xfrm>
              <a:off x="-555840" y="4694759"/>
              <a:ext cx="828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41" name="Freeform: Shape 19"/>
            <p:cNvSpPr/>
            <p:nvPr/>
          </p:nvSpPr>
          <p:spPr>
            <a:xfrm>
              <a:off x="-667080" y="4551120"/>
              <a:ext cx="100800" cy="299880"/>
            </a:xfrm>
            <a:custGeom>
              <a:avLst/>
              <a:gdLst/>
              <a:ahLst/>
              <a:cxnLst>
                <a:cxn ang="3cd4">
                  <a:pos x="hc" y="t"/>
                </a:cxn>
                <a:cxn ang="cd2">
                  <a:pos x="l" y="vc"/>
                </a:cxn>
                <a:cxn ang="cd4">
                  <a:pos x="hc" y="b"/>
                </a:cxn>
                <a:cxn ang="0">
                  <a:pos x="r" y="vc"/>
                </a:cxn>
              </a:cxnLst>
              <a:rect l="l" t="t" r="r" b="b"/>
              <a:pathLst>
                <a:path w="281" h="834" fill="none">
                  <a:moveTo>
                    <a:pt x="0" y="834"/>
                  </a:moveTo>
                  <a:lnTo>
                    <a:pt x="159" y="0"/>
                  </a:lnTo>
                  <a:lnTo>
                    <a:pt x="281" y="650"/>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42" name="Straight Connector 1241"/>
            <p:cNvSpPr/>
            <p:nvPr/>
          </p:nvSpPr>
          <p:spPr>
            <a:xfrm>
              <a:off x="-765000" y="4831200"/>
              <a:ext cx="0" cy="10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43" name="Freeform: Shape 21"/>
            <p:cNvSpPr/>
            <p:nvPr/>
          </p:nvSpPr>
          <p:spPr>
            <a:xfrm>
              <a:off x="-375480" y="4592880"/>
              <a:ext cx="149400" cy="335880"/>
            </a:xfrm>
            <a:custGeom>
              <a:avLst/>
              <a:gdLst/>
              <a:ahLst/>
              <a:cxnLst>
                <a:cxn ang="3cd4">
                  <a:pos x="hc" y="t"/>
                </a:cxn>
                <a:cxn ang="cd2">
                  <a:pos x="l" y="vc"/>
                </a:cxn>
                <a:cxn ang="cd4">
                  <a:pos x="hc" y="b"/>
                </a:cxn>
                <a:cxn ang="0">
                  <a:pos x="r" y="vc"/>
                </a:cxn>
              </a:cxnLst>
              <a:rect l="l" t="t" r="r" b="b"/>
              <a:pathLst>
                <a:path w="416" h="934" fill="none">
                  <a:moveTo>
                    <a:pt x="0" y="934"/>
                  </a:moveTo>
                  <a:lnTo>
                    <a:pt x="0" y="0"/>
                  </a:lnTo>
                  <a:lnTo>
                    <a:pt x="416" y="0"/>
                  </a:lnTo>
                  <a:lnTo>
                    <a:pt x="416" y="934"/>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44" name="Freeform: Shape 22"/>
            <p:cNvSpPr/>
            <p:nvPr/>
          </p:nvSpPr>
          <p:spPr>
            <a:xfrm>
              <a:off x="-344160" y="4791600"/>
              <a:ext cx="87120" cy="143280"/>
            </a:xfrm>
            <a:custGeom>
              <a:avLst/>
              <a:gdLst/>
              <a:ahLst/>
              <a:cxnLst>
                <a:cxn ang="3cd4">
                  <a:pos x="hc" y="t"/>
                </a:cxn>
                <a:cxn ang="cd2">
                  <a:pos x="l" y="vc"/>
                </a:cxn>
                <a:cxn ang="cd4">
                  <a:pos x="hc" y="b"/>
                </a:cxn>
                <a:cxn ang="0">
                  <a:pos x="r" y="vc"/>
                </a:cxn>
              </a:cxnLst>
              <a:rect l="l" t="t" r="r" b="b"/>
              <a:pathLst>
                <a:path w="243" h="399">
                  <a:moveTo>
                    <a:pt x="0" y="399"/>
                  </a:moveTo>
                  <a:lnTo>
                    <a:pt x="0" y="83"/>
                  </a:lnTo>
                  <a:cubicBezTo>
                    <a:pt x="0" y="37"/>
                    <a:pt x="37" y="0"/>
                    <a:pt x="83" y="0"/>
                  </a:cubicBezTo>
                  <a:lnTo>
                    <a:pt x="160" y="0"/>
                  </a:lnTo>
                  <a:cubicBezTo>
                    <a:pt x="206" y="0"/>
                    <a:pt x="243" y="37"/>
                    <a:pt x="243" y="83"/>
                  </a:cubicBezTo>
                  <a:lnTo>
                    <a:pt x="243" y="399"/>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45" name="Straight Connector 1244"/>
            <p:cNvSpPr/>
            <p:nvPr/>
          </p:nvSpPr>
          <p:spPr>
            <a:xfrm>
              <a:off x="-353880" y="4683240"/>
              <a:ext cx="1069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46" name="Freeform: Shape 24"/>
            <p:cNvSpPr/>
            <p:nvPr/>
          </p:nvSpPr>
          <p:spPr>
            <a:xfrm>
              <a:off x="-737280" y="4592880"/>
              <a:ext cx="355320" cy="309240"/>
            </a:xfrm>
            <a:custGeom>
              <a:avLst/>
              <a:gdLst/>
              <a:ahLst/>
              <a:cxnLst>
                <a:cxn ang="3cd4">
                  <a:pos x="hc" y="t"/>
                </a:cxn>
                <a:cxn ang="cd2">
                  <a:pos x="l" y="vc"/>
                </a:cxn>
                <a:cxn ang="cd4">
                  <a:pos x="hc" y="b"/>
                </a:cxn>
                <a:cxn ang="0">
                  <a:pos x="r" y="vc"/>
                </a:cxn>
              </a:cxnLst>
              <a:rect l="l" t="t" r="r" b="b"/>
              <a:pathLst>
                <a:path w="988" h="860">
                  <a:moveTo>
                    <a:pt x="988" y="0"/>
                  </a:moveTo>
                  <a:cubicBezTo>
                    <a:pt x="909" y="478"/>
                    <a:pt x="499" y="846"/>
                    <a:pt x="0" y="860"/>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47" name="Straight Connector 1246"/>
            <p:cNvSpPr/>
            <p:nvPr/>
          </p:nvSpPr>
          <p:spPr>
            <a:xfrm>
              <a:off x="-563400" y="4858560"/>
              <a:ext cx="1706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48" name="Freeform: Shape 26"/>
            <p:cNvSpPr/>
            <p:nvPr/>
          </p:nvSpPr>
          <p:spPr>
            <a:xfrm>
              <a:off x="314280" y="4592880"/>
              <a:ext cx="354960" cy="309240"/>
            </a:xfrm>
            <a:custGeom>
              <a:avLst/>
              <a:gdLst/>
              <a:ahLst/>
              <a:cxnLst>
                <a:cxn ang="3cd4">
                  <a:pos x="hc" y="t"/>
                </a:cxn>
                <a:cxn ang="cd2">
                  <a:pos x="l" y="vc"/>
                </a:cxn>
                <a:cxn ang="cd4">
                  <a:pos x="hc" y="b"/>
                </a:cxn>
                <a:cxn ang="0">
                  <a:pos x="r" y="vc"/>
                </a:cxn>
              </a:cxnLst>
              <a:rect l="l" t="t" r="r" b="b"/>
              <a:pathLst>
                <a:path w="987" h="860">
                  <a:moveTo>
                    <a:pt x="0" y="0"/>
                  </a:moveTo>
                  <a:cubicBezTo>
                    <a:pt x="79" y="478"/>
                    <a:pt x="489" y="846"/>
                    <a:pt x="987" y="860"/>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49" name="Straight Connector 1248"/>
            <p:cNvSpPr/>
            <p:nvPr/>
          </p:nvSpPr>
          <p:spPr>
            <a:xfrm flipH="1">
              <a:off x="325080" y="4858560"/>
              <a:ext cx="1710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50" name="Straight Connector 1249"/>
            <p:cNvSpPr/>
            <p:nvPr/>
          </p:nvSpPr>
          <p:spPr>
            <a:xfrm>
              <a:off x="-723959" y="4946040"/>
              <a:ext cx="2016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51" name="Straight Connector 1250"/>
            <p:cNvSpPr/>
            <p:nvPr/>
          </p:nvSpPr>
          <p:spPr>
            <a:xfrm>
              <a:off x="-225720" y="4602600"/>
              <a:ext cx="3805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52" name="Straight Connector 1251"/>
            <p:cNvSpPr/>
            <p:nvPr/>
          </p:nvSpPr>
          <p:spPr>
            <a:xfrm>
              <a:off x="-225720" y="4627800"/>
              <a:ext cx="3805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53" name="Straight Connector 1252"/>
            <p:cNvSpPr/>
            <p:nvPr/>
          </p:nvSpPr>
          <p:spPr>
            <a:xfrm>
              <a:off x="-225720" y="4675680"/>
              <a:ext cx="3805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54" name="Straight Connector 1253"/>
            <p:cNvSpPr/>
            <p:nvPr/>
          </p:nvSpPr>
          <p:spPr>
            <a:xfrm>
              <a:off x="-225720" y="4846320"/>
              <a:ext cx="3805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55" name="Straight Connector 1254"/>
            <p:cNvSpPr/>
            <p:nvPr/>
          </p:nvSpPr>
          <p:spPr>
            <a:xfrm>
              <a:off x="-225720" y="4895280"/>
              <a:ext cx="3805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56" name="Freeform: Shape 34"/>
            <p:cNvSpPr/>
            <p:nvPr/>
          </p:nvSpPr>
          <p:spPr>
            <a:xfrm>
              <a:off x="-378720" y="4497840"/>
              <a:ext cx="36720" cy="65520"/>
            </a:xfrm>
            <a:custGeom>
              <a:avLst/>
              <a:gdLst/>
              <a:ahLst/>
              <a:cxnLst>
                <a:cxn ang="3cd4">
                  <a:pos x="hc" y="t"/>
                </a:cxn>
                <a:cxn ang="cd2">
                  <a:pos x="l" y="vc"/>
                </a:cxn>
                <a:cxn ang="cd4">
                  <a:pos x="hc" y="b"/>
                </a:cxn>
                <a:cxn ang="0">
                  <a:pos x="r" y="vc"/>
                </a:cxn>
              </a:cxnLst>
              <a:rect l="l" t="t" r="r" b="b"/>
              <a:pathLst>
                <a:path w="103" h="183">
                  <a:moveTo>
                    <a:pt x="52" y="0"/>
                  </a:moveTo>
                  <a:lnTo>
                    <a:pt x="0" y="183"/>
                  </a:lnTo>
                  <a:lnTo>
                    <a:pt x="103" y="183"/>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57" name="Freeform: Shape 35"/>
            <p:cNvSpPr/>
            <p:nvPr/>
          </p:nvSpPr>
          <p:spPr>
            <a:xfrm>
              <a:off x="-257760" y="4497840"/>
              <a:ext cx="36360" cy="65520"/>
            </a:xfrm>
            <a:custGeom>
              <a:avLst/>
              <a:gdLst/>
              <a:ahLst/>
              <a:cxnLst>
                <a:cxn ang="3cd4">
                  <a:pos x="hc" y="t"/>
                </a:cxn>
                <a:cxn ang="cd2">
                  <a:pos x="l" y="vc"/>
                </a:cxn>
                <a:cxn ang="cd4">
                  <a:pos x="hc" y="b"/>
                </a:cxn>
                <a:cxn ang="0">
                  <a:pos x="r" y="vc"/>
                </a:cxn>
              </a:cxnLst>
              <a:rect l="l" t="t" r="r" b="b"/>
              <a:pathLst>
                <a:path w="102" h="183">
                  <a:moveTo>
                    <a:pt x="50" y="0"/>
                  </a:moveTo>
                  <a:lnTo>
                    <a:pt x="0" y="183"/>
                  </a:lnTo>
                  <a:lnTo>
                    <a:pt x="102" y="183"/>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58" name="Freeform: Shape 36"/>
            <p:cNvSpPr/>
            <p:nvPr/>
          </p:nvSpPr>
          <p:spPr>
            <a:xfrm>
              <a:off x="-354600" y="4426560"/>
              <a:ext cx="107640" cy="137160"/>
            </a:xfrm>
            <a:custGeom>
              <a:avLst/>
              <a:gdLst/>
              <a:ahLst/>
              <a:cxnLst>
                <a:cxn ang="3cd4">
                  <a:pos x="hc" y="t"/>
                </a:cxn>
                <a:cxn ang="cd2">
                  <a:pos x="l" y="vc"/>
                </a:cxn>
                <a:cxn ang="cd4">
                  <a:pos x="hc" y="b"/>
                </a:cxn>
                <a:cxn ang="0">
                  <a:pos x="r" y="vc"/>
                </a:cxn>
              </a:cxnLst>
              <a:rect l="l" t="t" r="r" b="b"/>
              <a:pathLst>
                <a:path w="300" h="382">
                  <a:moveTo>
                    <a:pt x="149" y="0"/>
                  </a:moveTo>
                  <a:lnTo>
                    <a:pt x="0" y="382"/>
                  </a:lnTo>
                  <a:lnTo>
                    <a:pt x="300" y="382"/>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59" name="Freeform: Shape 37"/>
            <p:cNvSpPr/>
            <p:nvPr/>
          </p:nvSpPr>
          <p:spPr>
            <a:xfrm>
              <a:off x="-314640" y="4617720"/>
              <a:ext cx="27720" cy="33120"/>
            </a:xfrm>
            <a:custGeom>
              <a:avLst/>
              <a:gdLst/>
              <a:ahLst/>
              <a:cxnLst>
                <a:cxn ang="3cd4">
                  <a:pos x="hc" y="t"/>
                </a:cxn>
                <a:cxn ang="cd2">
                  <a:pos x="l" y="vc"/>
                </a:cxn>
                <a:cxn ang="cd4">
                  <a:pos x="hc" y="b"/>
                </a:cxn>
                <a:cxn ang="0">
                  <a:pos x="r" y="vc"/>
                </a:cxn>
              </a:cxnLst>
              <a:rect l="l" t="t" r="r" b="b"/>
              <a:pathLst>
                <a:path w="78" h="93">
                  <a:moveTo>
                    <a:pt x="39" y="93"/>
                  </a:moveTo>
                  <a:lnTo>
                    <a:pt x="0" y="93"/>
                  </a:lnTo>
                  <a:lnTo>
                    <a:pt x="0" y="0"/>
                  </a:lnTo>
                  <a:lnTo>
                    <a:pt x="78" y="0"/>
                  </a:lnTo>
                  <a:lnTo>
                    <a:pt x="78" y="93"/>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60" name="Freeform: Shape 38"/>
            <p:cNvSpPr/>
            <p:nvPr/>
          </p:nvSpPr>
          <p:spPr>
            <a:xfrm>
              <a:off x="158040" y="4592880"/>
              <a:ext cx="149400" cy="335880"/>
            </a:xfrm>
            <a:custGeom>
              <a:avLst/>
              <a:gdLst/>
              <a:ahLst/>
              <a:cxnLst>
                <a:cxn ang="3cd4">
                  <a:pos x="hc" y="t"/>
                </a:cxn>
                <a:cxn ang="cd2">
                  <a:pos x="l" y="vc"/>
                </a:cxn>
                <a:cxn ang="cd4">
                  <a:pos x="hc" y="b"/>
                </a:cxn>
                <a:cxn ang="0">
                  <a:pos x="r" y="vc"/>
                </a:cxn>
              </a:cxnLst>
              <a:rect l="l" t="t" r="r" b="b"/>
              <a:pathLst>
                <a:path w="416" h="934" fill="none">
                  <a:moveTo>
                    <a:pt x="0" y="934"/>
                  </a:moveTo>
                  <a:lnTo>
                    <a:pt x="0" y="0"/>
                  </a:lnTo>
                  <a:lnTo>
                    <a:pt x="416" y="0"/>
                  </a:lnTo>
                  <a:lnTo>
                    <a:pt x="416" y="934"/>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61" name="Freeform: Shape 39"/>
            <p:cNvSpPr/>
            <p:nvPr/>
          </p:nvSpPr>
          <p:spPr>
            <a:xfrm>
              <a:off x="189360" y="4791600"/>
              <a:ext cx="87120" cy="143280"/>
            </a:xfrm>
            <a:custGeom>
              <a:avLst/>
              <a:gdLst/>
              <a:ahLst/>
              <a:cxnLst>
                <a:cxn ang="3cd4">
                  <a:pos x="hc" y="t"/>
                </a:cxn>
                <a:cxn ang="cd2">
                  <a:pos x="l" y="vc"/>
                </a:cxn>
                <a:cxn ang="cd4">
                  <a:pos x="hc" y="b"/>
                </a:cxn>
                <a:cxn ang="0">
                  <a:pos x="r" y="vc"/>
                </a:cxn>
              </a:cxnLst>
              <a:rect l="l" t="t" r="r" b="b"/>
              <a:pathLst>
                <a:path w="243" h="399">
                  <a:moveTo>
                    <a:pt x="0" y="399"/>
                  </a:moveTo>
                  <a:lnTo>
                    <a:pt x="0" y="83"/>
                  </a:lnTo>
                  <a:cubicBezTo>
                    <a:pt x="0" y="37"/>
                    <a:pt x="37" y="0"/>
                    <a:pt x="83" y="0"/>
                  </a:cubicBezTo>
                  <a:lnTo>
                    <a:pt x="159" y="0"/>
                  </a:lnTo>
                  <a:cubicBezTo>
                    <a:pt x="205" y="0"/>
                    <a:pt x="243" y="37"/>
                    <a:pt x="243" y="83"/>
                  </a:cubicBezTo>
                  <a:lnTo>
                    <a:pt x="243" y="399"/>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62" name="Straight Connector 1261"/>
            <p:cNvSpPr/>
            <p:nvPr/>
          </p:nvSpPr>
          <p:spPr>
            <a:xfrm>
              <a:off x="179280" y="4683240"/>
              <a:ext cx="1072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63" name="Freeform: Shape 41"/>
            <p:cNvSpPr/>
            <p:nvPr/>
          </p:nvSpPr>
          <p:spPr>
            <a:xfrm>
              <a:off x="154800" y="4497840"/>
              <a:ext cx="36360" cy="65520"/>
            </a:xfrm>
            <a:custGeom>
              <a:avLst/>
              <a:gdLst/>
              <a:ahLst/>
              <a:cxnLst>
                <a:cxn ang="3cd4">
                  <a:pos x="hc" y="t"/>
                </a:cxn>
                <a:cxn ang="cd2">
                  <a:pos x="l" y="vc"/>
                </a:cxn>
                <a:cxn ang="cd4">
                  <a:pos x="hc" y="b"/>
                </a:cxn>
                <a:cxn ang="0">
                  <a:pos x="r" y="vc"/>
                </a:cxn>
              </a:cxnLst>
              <a:rect l="l" t="t" r="r" b="b"/>
              <a:pathLst>
                <a:path w="102" h="183">
                  <a:moveTo>
                    <a:pt x="52" y="0"/>
                  </a:moveTo>
                  <a:lnTo>
                    <a:pt x="0" y="183"/>
                  </a:lnTo>
                  <a:lnTo>
                    <a:pt x="102" y="183"/>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64" name="Freeform: Shape 42"/>
            <p:cNvSpPr/>
            <p:nvPr/>
          </p:nvSpPr>
          <p:spPr>
            <a:xfrm>
              <a:off x="275400" y="4497840"/>
              <a:ext cx="36720" cy="65520"/>
            </a:xfrm>
            <a:custGeom>
              <a:avLst/>
              <a:gdLst/>
              <a:ahLst/>
              <a:cxnLst>
                <a:cxn ang="3cd4">
                  <a:pos x="hc" y="t"/>
                </a:cxn>
                <a:cxn ang="cd2">
                  <a:pos x="l" y="vc"/>
                </a:cxn>
                <a:cxn ang="cd4">
                  <a:pos x="hc" y="b"/>
                </a:cxn>
                <a:cxn ang="0">
                  <a:pos x="r" y="vc"/>
                </a:cxn>
              </a:cxnLst>
              <a:rect l="l" t="t" r="r" b="b"/>
              <a:pathLst>
                <a:path w="103" h="183">
                  <a:moveTo>
                    <a:pt x="51" y="0"/>
                  </a:moveTo>
                  <a:lnTo>
                    <a:pt x="0" y="183"/>
                  </a:lnTo>
                  <a:lnTo>
                    <a:pt x="103" y="183"/>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65" name="Freeform: Shape 43"/>
            <p:cNvSpPr/>
            <p:nvPr/>
          </p:nvSpPr>
          <p:spPr>
            <a:xfrm>
              <a:off x="178560" y="4426560"/>
              <a:ext cx="107640" cy="137160"/>
            </a:xfrm>
            <a:custGeom>
              <a:avLst/>
              <a:gdLst/>
              <a:ahLst/>
              <a:cxnLst>
                <a:cxn ang="3cd4">
                  <a:pos x="hc" y="t"/>
                </a:cxn>
                <a:cxn ang="cd2">
                  <a:pos x="l" y="vc"/>
                </a:cxn>
                <a:cxn ang="cd4">
                  <a:pos x="hc" y="b"/>
                </a:cxn>
                <a:cxn ang="0">
                  <a:pos x="r" y="vc"/>
                </a:cxn>
              </a:cxnLst>
              <a:rect l="l" t="t" r="r" b="b"/>
              <a:pathLst>
                <a:path w="300" h="382">
                  <a:moveTo>
                    <a:pt x="151" y="0"/>
                  </a:moveTo>
                  <a:lnTo>
                    <a:pt x="0" y="382"/>
                  </a:lnTo>
                  <a:lnTo>
                    <a:pt x="300" y="382"/>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66" name="Freeform: Shape 44"/>
            <p:cNvSpPr/>
            <p:nvPr/>
          </p:nvSpPr>
          <p:spPr>
            <a:xfrm>
              <a:off x="1934639" y="4760280"/>
              <a:ext cx="256680" cy="38160"/>
            </a:xfrm>
            <a:custGeom>
              <a:avLst/>
              <a:gdLst/>
              <a:ahLst/>
              <a:cxnLst>
                <a:cxn ang="3cd4">
                  <a:pos x="hc" y="t"/>
                </a:cxn>
                <a:cxn ang="cd2">
                  <a:pos x="l" y="vc"/>
                </a:cxn>
                <a:cxn ang="cd4">
                  <a:pos x="hc" y="b"/>
                </a:cxn>
                <a:cxn ang="0">
                  <a:pos x="r" y="vc"/>
                </a:cxn>
              </a:cxnLst>
              <a:rect l="l" t="t" r="r" b="b"/>
              <a:pathLst>
                <a:path w="714" h="107">
                  <a:moveTo>
                    <a:pt x="357" y="0"/>
                  </a:moveTo>
                  <a:lnTo>
                    <a:pt x="0" y="107"/>
                  </a:lnTo>
                  <a:lnTo>
                    <a:pt x="714" y="107"/>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67" name="Freeform: Shape 45"/>
            <p:cNvSpPr/>
            <p:nvPr/>
          </p:nvSpPr>
          <p:spPr>
            <a:xfrm>
              <a:off x="218880" y="4617720"/>
              <a:ext cx="27720" cy="33120"/>
            </a:xfrm>
            <a:custGeom>
              <a:avLst/>
              <a:gdLst/>
              <a:ahLst/>
              <a:cxnLst>
                <a:cxn ang="3cd4">
                  <a:pos x="hc" y="t"/>
                </a:cxn>
                <a:cxn ang="cd2">
                  <a:pos x="l" y="vc"/>
                </a:cxn>
                <a:cxn ang="cd4">
                  <a:pos x="hc" y="b"/>
                </a:cxn>
                <a:cxn ang="0">
                  <a:pos x="r" y="vc"/>
                </a:cxn>
              </a:cxnLst>
              <a:rect l="l" t="t" r="r" b="b"/>
              <a:pathLst>
                <a:path w="78" h="93">
                  <a:moveTo>
                    <a:pt x="39" y="93"/>
                  </a:moveTo>
                  <a:lnTo>
                    <a:pt x="0" y="93"/>
                  </a:lnTo>
                  <a:lnTo>
                    <a:pt x="0" y="0"/>
                  </a:lnTo>
                  <a:lnTo>
                    <a:pt x="78" y="0"/>
                  </a:lnTo>
                  <a:lnTo>
                    <a:pt x="78" y="93"/>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68" name="Straight Connector 1267"/>
            <p:cNvSpPr/>
            <p:nvPr/>
          </p:nvSpPr>
          <p:spPr>
            <a:xfrm>
              <a:off x="-419760" y="4946040"/>
              <a:ext cx="7484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69" name="Straight Connector 1268"/>
            <p:cNvSpPr/>
            <p:nvPr/>
          </p:nvSpPr>
          <p:spPr>
            <a:xfrm>
              <a:off x="-309960" y="4977720"/>
              <a:ext cx="0" cy="511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70" name="Straight Connector 1269"/>
            <p:cNvSpPr/>
            <p:nvPr/>
          </p:nvSpPr>
          <p:spPr>
            <a:xfrm>
              <a:off x="-252000" y="4975200"/>
              <a:ext cx="4294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71" name="Straight Connector 1270"/>
            <p:cNvSpPr/>
            <p:nvPr/>
          </p:nvSpPr>
          <p:spPr>
            <a:xfrm>
              <a:off x="-122400" y="5016960"/>
              <a:ext cx="1569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72" name="Straight Connector 1271"/>
            <p:cNvSpPr/>
            <p:nvPr/>
          </p:nvSpPr>
          <p:spPr>
            <a:xfrm>
              <a:off x="-78480" y="5043600"/>
              <a:ext cx="756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73" name="Straight Connector 1272"/>
            <p:cNvSpPr/>
            <p:nvPr/>
          </p:nvSpPr>
          <p:spPr>
            <a:xfrm>
              <a:off x="1734119" y="5067000"/>
              <a:ext cx="15696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74" name="Straight Connector 1273"/>
            <p:cNvSpPr/>
            <p:nvPr/>
          </p:nvSpPr>
          <p:spPr>
            <a:xfrm>
              <a:off x="1778040" y="5094000"/>
              <a:ext cx="756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75" name="Straight Connector 1274"/>
            <p:cNvSpPr/>
            <p:nvPr/>
          </p:nvSpPr>
          <p:spPr>
            <a:xfrm>
              <a:off x="1966680" y="5038920"/>
              <a:ext cx="3779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76" name="Straight Connector 1275"/>
            <p:cNvSpPr/>
            <p:nvPr/>
          </p:nvSpPr>
          <p:spPr>
            <a:xfrm>
              <a:off x="321480" y="4970160"/>
              <a:ext cx="0" cy="759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77" name="Straight Connector 1276"/>
            <p:cNvSpPr/>
            <p:nvPr/>
          </p:nvSpPr>
          <p:spPr>
            <a:xfrm flipH="1">
              <a:off x="344880" y="4979880"/>
              <a:ext cx="3427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78" name="Straight Connector 1277"/>
            <p:cNvSpPr/>
            <p:nvPr/>
          </p:nvSpPr>
          <p:spPr>
            <a:xfrm flipV="1">
              <a:off x="344880" y="4865040"/>
              <a:ext cx="0" cy="43199"/>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79" name="Freeform: Shape 57"/>
            <p:cNvSpPr/>
            <p:nvPr/>
          </p:nvSpPr>
          <p:spPr>
            <a:xfrm>
              <a:off x="382680" y="4920480"/>
              <a:ext cx="286560" cy="39960"/>
            </a:xfrm>
            <a:custGeom>
              <a:avLst/>
              <a:gdLst/>
              <a:ahLst/>
              <a:cxnLst>
                <a:cxn ang="3cd4">
                  <a:pos x="hc" y="t"/>
                </a:cxn>
                <a:cxn ang="cd2">
                  <a:pos x="l" y="vc"/>
                </a:cxn>
                <a:cxn ang="cd4">
                  <a:pos x="hc" y="b"/>
                </a:cxn>
                <a:cxn ang="0">
                  <a:pos x="r" y="vc"/>
                </a:cxn>
              </a:cxnLst>
              <a:rect l="l" t="t" r="r" b="b"/>
              <a:pathLst>
                <a:path w="797" h="112">
                  <a:moveTo>
                    <a:pt x="399" y="112"/>
                  </a:moveTo>
                  <a:lnTo>
                    <a:pt x="0" y="112"/>
                  </a:lnTo>
                  <a:lnTo>
                    <a:pt x="0" y="0"/>
                  </a:lnTo>
                  <a:lnTo>
                    <a:pt x="797" y="0"/>
                  </a:lnTo>
                  <a:lnTo>
                    <a:pt x="797" y="112"/>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80" name="Freeform: Shape 58"/>
            <p:cNvSpPr/>
            <p:nvPr/>
          </p:nvSpPr>
          <p:spPr>
            <a:xfrm>
              <a:off x="473760" y="4308120"/>
              <a:ext cx="79200" cy="556920"/>
            </a:xfrm>
            <a:custGeom>
              <a:avLst/>
              <a:gdLst/>
              <a:ahLst/>
              <a:cxnLst>
                <a:cxn ang="3cd4">
                  <a:pos x="hc" y="t"/>
                </a:cxn>
                <a:cxn ang="cd2">
                  <a:pos x="l" y="vc"/>
                </a:cxn>
                <a:cxn ang="cd4">
                  <a:pos x="hc" y="b"/>
                </a:cxn>
                <a:cxn ang="0">
                  <a:pos x="r" y="vc"/>
                </a:cxn>
              </a:cxnLst>
              <a:rect l="l" t="t" r="r" b="b"/>
              <a:pathLst>
                <a:path w="221" h="1548" fill="none">
                  <a:moveTo>
                    <a:pt x="0" y="1421"/>
                  </a:moveTo>
                  <a:lnTo>
                    <a:pt x="0" y="0"/>
                  </a:lnTo>
                  <a:lnTo>
                    <a:pt x="221" y="0"/>
                  </a:lnTo>
                  <a:lnTo>
                    <a:pt x="221" y="1548"/>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81" name="Freeform: Shape 59"/>
            <p:cNvSpPr/>
            <p:nvPr/>
          </p:nvSpPr>
          <p:spPr>
            <a:xfrm>
              <a:off x="523079" y="4191479"/>
              <a:ext cx="269640" cy="691559"/>
            </a:xfrm>
            <a:custGeom>
              <a:avLst/>
              <a:gdLst/>
              <a:ahLst/>
              <a:cxnLst>
                <a:cxn ang="3cd4">
                  <a:pos x="hc" y="t"/>
                </a:cxn>
                <a:cxn ang="cd2">
                  <a:pos x="l" y="vc"/>
                </a:cxn>
                <a:cxn ang="cd4">
                  <a:pos x="hc" y="b"/>
                </a:cxn>
                <a:cxn ang="0">
                  <a:pos x="r" y="vc"/>
                </a:cxn>
              </a:cxnLst>
              <a:rect l="l" t="t" r="r" b="b"/>
              <a:pathLst>
                <a:path w="750" h="1922" fill="none">
                  <a:moveTo>
                    <a:pt x="0" y="1839"/>
                  </a:moveTo>
                  <a:lnTo>
                    <a:pt x="0" y="0"/>
                  </a:lnTo>
                  <a:lnTo>
                    <a:pt x="276" y="0"/>
                  </a:lnTo>
                  <a:lnTo>
                    <a:pt x="276" y="1922"/>
                  </a:lnTo>
                  <a:lnTo>
                    <a:pt x="750" y="1922"/>
                  </a:lnTo>
                  <a:lnTo>
                    <a:pt x="550" y="1831"/>
                  </a:lnTo>
                  <a:lnTo>
                    <a:pt x="407" y="1831"/>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82" name="Freeform: Shape 60"/>
            <p:cNvSpPr/>
            <p:nvPr/>
          </p:nvSpPr>
          <p:spPr>
            <a:xfrm>
              <a:off x="553320" y="4240440"/>
              <a:ext cx="99000" cy="624600"/>
            </a:xfrm>
            <a:custGeom>
              <a:avLst/>
              <a:gdLst/>
              <a:ahLst/>
              <a:cxnLst>
                <a:cxn ang="3cd4">
                  <a:pos x="hc" y="t"/>
                </a:cxn>
                <a:cxn ang="cd2">
                  <a:pos x="l" y="vc"/>
                </a:cxn>
                <a:cxn ang="cd4">
                  <a:pos x="hc" y="b"/>
                </a:cxn>
                <a:cxn ang="0">
                  <a:pos x="r" y="vc"/>
                </a:cxn>
              </a:cxnLst>
              <a:rect l="l" t="t" r="r" b="b"/>
              <a:pathLst>
                <a:path w="276" h="1736" fill="none">
                  <a:moveTo>
                    <a:pt x="276" y="1736"/>
                  </a:moveTo>
                  <a:lnTo>
                    <a:pt x="276" y="0"/>
                  </a:lnTo>
                  <a:lnTo>
                    <a:pt x="0" y="0"/>
                  </a:lnTo>
                  <a:lnTo>
                    <a:pt x="0" y="197"/>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83" name="Straight Connector 1282"/>
            <p:cNvSpPr/>
            <p:nvPr/>
          </p:nvSpPr>
          <p:spPr>
            <a:xfrm>
              <a:off x="673560" y="4639680"/>
              <a:ext cx="288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84" name="Straight Connector 1283"/>
            <p:cNvSpPr/>
            <p:nvPr/>
          </p:nvSpPr>
          <p:spPr>
            <a:xfrm>
              <a:off x="686160" y="4679280"/>
              <a:ext cx="0" cy="201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85" name="Freeform: Shape 63"/>
            <p:cNvSpPr/>
            <p:nvPr/>
          </p:nvSpPr>
          <p:spPr>
            <a:xfrm>
              <a:off x="721080" y="4161240"/>
              <a:ext cx="72000" cy="689040"/>
            </a:xfrm>
            <a:custGeom>
              <a:avLst/>
              <a:gdLst/>
              <a:ahLst/>
              <a:cxnLst>
                <a:cxn ang="3cd4">
                  <a:pos x="hc" y="t"/>
                </a:cxn>
                <a:cxn ang="cd2">
                  <a:pos x="l" y="vc"/>
                </a:cxn>
                <a:cxn ang="cd4">
                  <a:pos x="hc" y="b"/>
                </a:cxn>
                <a:cxn ang="0">
                  <a:pos x="r" y="vc"/>
                </a:cxn>
              </a:cxnLst>
              <a:rect l="l" t="t" r="r" b="b"/>
              <a:pathLst>
                <a:path w="201" h="1915" fill="none">
                  <a:moveTo>
                    <a:pt x="0" y="1915"/>
                  </a:moveTo>
                  <a:lnTo>
                    <a:pt x="0" y="617"/>
                  </a:lnTo>
                  <a:lnTo>
                    <a:pt x="201" y="474"/>
                  </a:lnTo>
                  <a:lnTo>
                    <a:pt x="95" y="474"/>
                  </a:lnTo>
                  <a:lnTo>
                    <a:pt x="95" y="0"/>
                  </a:lnTo>
                  <a:lnTo>
                    <a:pt x="200" y="0"/>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86" name="Freeform: Shape 64"/>
            <p:cNvSpPr/>
            <p:nvPr/>
          </p:nvSpPr>
          <p:spPr>
            <a:xfrm>
              <a:off x="793440" y="3839400"/>
              <a:ext cx="105840" cy="1087920"/>
            </a:xfrm>
            <a:custGeom>
              <a:avLst/>
              <a:gdLst/>
              <a:ahLst/>
              <a:cxnLst>
                <a:cxn ang="3cd4">
                  <a:pos x="hc" y="t"/>
                </a:cxn>
                <a:cxn ang="cd2">
                  <a:pos x="l" y="vc"/>
                </a:cxn>
                <a:cxn ang="cd4">
                  <a:pos x="hc" y="b"/>
                </a:cxn>
                <a:cxn ang="0">
                  <a:pos x="r" y="vc"/>
                </a:cxn>
              </a:cxnLst>
              <a:rect l="l" t="t" r="r" b="b"/>
              <a:pathLst>
                <a:path w="295" h="3023" fill="none">
                  <a:moveTo>
                    <a:pt x="0" y="3023"/>
                  </a:moveTo>
                  <a:lnTo>
                    <a:pt x="0" y="503"/>
                  </a:lnTo>
                  <a:lnTo>
                    <a:pt x="198" y="306"/>
                  </a:lnTo>
                  <a:lnTo>
                    <a:pt x="198" y="0"/>
                  </a:lnTo>
                  <a:lnTo>
                    <a:pt x="295" y="190"/>
                  </a:lnTo>
                  <a:lnTo>
                    <a:pt x="295" y="894"/>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87" name="Straight Connector 1286"/>
            <p:cNvSpPr/>
            <p:nvPr/>
          </p:nvSpPr>
          <p:spPr>
            <a:xfrm>
              <a:off x="813960" y="4029480"/>
              <a:ext cx="0" cy="8989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88" name="Freeform: Shape 66"/>
            <p:cNvSpPr/>
            <p:nvPr/>
          </p:nvSpPr>
          <p:spPr>
            <a:xfrm>
              <a:off x="793440" y="4106520"/>
              <a:ext cx="152640" cy="821520"/>
            </a:xfrm>
            <a:custGeom>
              <a:avLst/>
              <a:gdLst/>
              <a:ahLst/>
              <a:cxnLst>
                <a:cxn ang="3cd4">
                  <a:pos x="hc" y="t"/>
                </a:cxn>
                <a:cxn ang="cd2">
                  <a:pos x="l" y="vc"/>
                </a:cxn>
                <a:cxn ang="cd4">
                  <a:pos x="hc" y="b"/>
                </a:cxn>
                <a:cxn ang="0">
                  <a:pos x="r" y="vc"/>
                </a:cxn>
              </a:cxnLst>
              <a:rect l="l" t="t" r="r" b="b"/>
              <a:pathLst>
                <a:path w="425" h="2283" fill="none">
                  <a:moveTo>
                    <a:pt x="0" y="2283"/>
                  </a:moveTo>
                  <a:lnTo>
                    <a:pt x="138" y="2283"/>
                  </a:lnTo>
                  <a:lnTo>
                    <a:pt x="138" y="356"/>
                  </a:lnTo>
                  <a:lnTo>
                    <a:pt x="425" y="70"/>
                  </a:lnTo>
                  <a:lnTo>
                    <a:pt x="295" y="0"/>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89" name="Freeform: Shape 67"/>
            <p:cNvSpPr/>
            <p:nvPr/>
          </p:nvSpPr>
          <p:spPr>
            <a:xfrm>
              <a:off x="899639" y="4081320"/>
              <a:ext cx="106920" cy="689399"/>
            </a:xfrm>
            <a:custGeom>
              <a:avLst/>
              <a:gdLst/>
              <a:ahLst/>
              <a:cxnLst>
                <a:cxn ang="3cd4">
                  <a:pos x="hc" y="t"/>
                </a:cxn>
                <a:cxn ang="cd2">
                  <a:pos x="l" y="vc"/>
                </a:cxn>
                <a:cxn ang="cd4">
                  <a:pos x="hc" y="b"/>
                </a:cxn>
                <a:cxn ang="0">
                  <a:pos x="r" y="vc"/>
                </a:cxn>
              </a:cxnLst>
              <a:rect l="l" t="t" r="r" b="b"/>
              <a:pathLst>
                <a:path w="298" h="1916" fill="none">
                  <a:moveTo>
                    <a:pt x="0" y="0"/>
                  </a:moveTo>
                  <a:lnTo>
                    <a:pt x="200" y="106"/>
                  </a:lnTo>
                  <a:lnTo>
                    <a:pt x="200" y="1916"/>
                  </a:lnTo>
                  <a:lnTo>
                    <a:pt x="298" y="1916"/>
                  </a:lnTo>
                  <a:lnTo>
                    <a:pt x="298" y="654"/>
                  </a:lnTo>
                  <a:lnTo>
                    <a:pt x="207" y="584"/>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90" name="Straight Connector 1289"/>
            <p:cNvSpPr/>
            <p:nvPr/>
          </p:nvSpPr>
          <p:spPr>
            <a:xfrm>
              <a:off x="939240" y="4200120"/>
              <a:ext cx="0" cy="5518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91" name="Freeform: Shape 69"/>
            <p:cNvSpPr/>
            <p:nvPr/>
          </p:nvSpPr>
          <p:spPr>
            <a:xfrm>
              <a:off x="897119" y="4787640"/>
              <a:ext cx="377280" cy="138240"/>
            </a:xfrm>
            <a:custGeom>
              <a:avLst/>
              <a:gdLst/>
              <a:ahLst/>
              <a:cxnLst>
                <a:cxn ang="3cd4">
                  <a:pos x="hc" y="t"/>
                </a:cxn>
                <a:cxn ang="cd2">
                  <a:pos x="l" y="vc"/>
                </a:cxn>
                <a:cxn ang="cd4">
                  <a:pos x="hc" y="b"/>
                </a:cxn>
                <a:cxn ang="0">
                  <a:pos x="r" y="vc"/>
                </a:cxn>
              </a:cxnLst>
              <a:rect l="l" t="t" r="r" b="b"/>
              <a:pathLst>
                <a:path w="1049" h="385" fill="none">
                  <a:moveTo>
                    <a:pt x="0" y="385"/>
                  </a:moveTo>
                  <a:lnTo>
                    <a:pt x="0" y="0"/>
                  </a:lnTo>
                  <a:lnTo>
                    <a:pt x="437" y="0"/>
                  </a:lnTo>
                  <a:lnTo>
                    <a:pt x="437" y="335"/>
                  </a:lnTo>
                  <a:lnTo>
                    <a:pt x="512" y="335"/>
                  </a:lnTo>
                  <a:lnTo>
                    <a:pt x="512" y="0"/>
                  </a:lnTo>
                  <a:lnTo>
                    <a:pt x="793" y="0"/>
                  </a:lnTo>
                  <a:lnTo>
                    <a:pt x="793" y="344"/>
                  </a:lnTo>
                  <a:lnTo>
                    <a:pt x="1049" y="344"/>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92" name="Straight Connector 1291"/>
            <p:cNvSpPr/>
            <p:nvPr/>
          </p:nvSpPr>
          <p:spPr>
            <a:xfrm>
              <a:off x="779760" y="4958280"/>
              <a:ext cx="1854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93" name="Straight Connector 1292"/>
            <p:cNvSpPr/>
            <p:nvPr/>
          </p:nvSpPr>
          <p:spPr>
            <a:xfrm>
              <a:off x="762480" y="4970160"/>
              <a:ext cx="0" cy="565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94" name="Straight Connector 1293"/>
            <p:cNvSpPr/>
            <p:nvPr/>
          </p:nvSpPr>
          <p:spPr>
            <a:xfrm>
              <a:off x="1021679" y="4606560"/>
              <a:ext cx="7488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95" name="Straight Connector 1294"/>
            <p:cNvSpPr/>
            <p:nvPr/>
          </p:nvSpPr>
          <p:spPr>
            <a:xfrm>
              <a:off x="1042919" y="4552560"/>
              <a:ext cx="0" cy="54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96" name="Straight Connector 1295"/>
            <p:cNvSpPr/>
            <p:nvPr/>
          </p:nvSpPr>
          <p:spPr>
            <a:xfrm>
              <a:off x="1065600" y="4552560"/>
              <a:ext cx="0" cy="54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97" name="Freeform: Shape 75"/>
            <p:cNvSpPr/>
            <p:nvPr/>
          </p:nvSpPr>
          <p:spPr>
            <a:xfrm>
              <a:off x="1042919" y="4679280"/>
              <a:ext cx="38160" cy="86040"/>
            </a:xfrm>
            <a:custGeom>
              <a:avLst/>
              <a:gdLst/>
              <a:ahLst/>
              <a:cxnLst>
                <a:cxn ang="3cd4">
                  <a:pos x="hc" y="t"/>
                </a:cxn>
                <a:cxn ang="cd2">
                  <a:pos x="l" y="vc"/>
                </a:cxn>
                <a:cxn ang="cd4">
                  <a:pos x="hc" y="b"/>
                </a:cxn>
                <a:cxn ang="0">
                  <a:pos x="r" y="vc"/>
                </a:cxn>
              </a:cxnLst>
              <a:rect l="l" t="t" r="r" b="b"/>
              <a:pathLst>
                <a:path w="107" h="240">
                  <a:moveTo>
                    <a:pt x="54" y="240"/>
                  </a:moveTo>
                  <a:lnTo>
                    <a:pt x="0" y="240"/>
                  </a:lnTo>
                  <a:lnTo>
                    <a:pt x="0" y="0"/>
                  </a:lnTo>
                  <a:lnTo>
                    <a:pt x="107" y="0"/>
                  </a:lnTo>
                  <a:lnTo>
                    <a:pt x="107" y="24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98" name="Freeform: Shape 76"/>
            <p:cNvSpPr/>
            <p:nvPr/>
          </p:nvSpPr>
          <p:spPr>
            <a:xfrm>
              <a:off x="934199" y="4899960"/>
              <a:ext cx="72720" cy="29880"/>
            </a:xfrm>
            <a:custGeom>
              <a:avLst/>
              <a:gdLst/>
              <a:ahLst/>
              <a:cxnLst>
                <a:cxn ang="3cd4">
                  <a:pos x="hc" y="t"/>
                </a:cxn>
                <a:cxn ang="cd2">
                  <a:pos x="l" y="vc"/>
                </a:cxn>
                <a:cxn ang="cd4">
                  <a:pos x="hc" y="b"/>
                </a:cxn>
                <a:cxn ang="0">
                  <a:pos x="r" y="vc"/>
                </a:cxn>
              </a:cxnLst>
              <a:rect l="l" t="t" r="r" b="b"/>
              <a:pathLst>
                <a:path w="203" h="84">
                  <a:moveTo>
                    <a:pt x="101" y="84"/>
                  </a:moveTo>
                  <a:lnTo>
                    <a:pt x="0" y="84"/>
                  </a:lnTo>
                  <a:lnTo>
                    <a:pt x="0" y="0"/>
                  </a:lnTo>
                  <a:lnTo>
                    <a:pt x="203" y="0"/>
                  </a:lnTo>
                  <a:lnTo>
                    <a:pt x="203" y="84"/>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99" name="Freeform: Shape 77"/>
            <p:cNvSpPr/>
            <p:nvPr/>
          </p:nvSpPr>
          <p:spPr>
            <a:xfrm>
              <a:off x="1074600" y="4926240"/>
              <a:ext cx="168840" cy="41760"/>
            </a:xfrm>
            <a:custGeom>
              <a:avLst/>
              <a:gdLst/>
              <a:ahLst/>
              <a:cxnLst>
                <a:cxn ang="3cd4">
                  <a:pos x="hc" y="t"/>
                </a:cxn>
                <a:cxn ang="cd2">
                  <a:pos x="l" y="vc"/>
                </a:cxn>
                <a:cxn ang="cd4">
                  <a:pos x="hc" y="b"/>
                </a:cxn>
                <a:cxn ang="0">
                  <a:pos x="r" y="vc"/>
                </a:cxn>
              </a:cxnLst>
              <a:rect l="l" t="t" r="r" b="b"/>
              <a:pathLst>
                <a:path w="470" h="117">
                  <a:moveTo>
                    <a:pt x="235" y="117"/>
                  </a:moveTo>
                  <a:lnTo>
                    <a:pt x="0" y="117"/>
                  </a:lnTo>
                  <a:lnTo>
                    <a:pt x="0" y="0"/>
                  </a:lnTo>
                  <a:lnTo>
                    <a:pt x="470" y="0"/>
                  </a:lnTo>
                  <a:lnTo>
                    <a:pt x="470" y="117"/>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00" name="Freeform: Shape 78"/>
            <p:cNvSpPr/>
            <p:nvPr/>
          </p:nvSpPr>
          <p:spPr>
            <a:xfrm>
              <a:off x="741600" y="4759200"/>
              <a:ext cx="51480" cy="85320"/>
            </a:xfrm>
            <a:custGeom>
              <a:avLst/>
              <a:gdLst/>
              <a:ahLst/>
              <a:cxnLst>
                <a:cxn ang="3cd4">
                  <a:pos x="hc" y="t"/>
                </a:cxn>
                <a:cxn ang="cd2">
                  <a:pos x="l" y="vc"/>
                </a:cxn>
                <a:cxn ang="cd4">
                  <a:pos x="hc" y="b"/>
                </a:cxn>
                <a:cxn ang="0">
                  <a:pos x="r" y="vc"/>
                </a:cxn>
              </a:cxnLst>
              <a:rect l="l" t="t" r="r" b="b"/>
              <a:pathLst>
                <a:path w="144" h="238" fill="none">
                  <a:moveTo>
                    <a:pt x="144" y="238"/>
                  </a:moveTo>
                  <a:lnTo>
                    <a:pt x="0" y="238"/>
                  </a:lnTo>
                  <a:lnTo>
                    <a:pt x="0" y="0"/>
                  </a:lnTo>
                  <a:lnTo>
                    <a:pt x="144" y="0"/>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01" name="Straight Connector 1300"/>
            <p:cNvSpPr/>
            <p:nvPr/>
          </p:nvSpPr>
          <p:spPr>
            <a:xfrm>
              <a:off x="736200" y="439020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02" name="Straight Connector 1301"/>
            <p:cNvSpPr/>
            <p:nvPr/>
          </p:nvSpPr>
          <p:spPr>
            <a:xfrm>
              <a:off x="736200" y="441900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03" name="Straight Connector 1302"/>
            <p:cNvSpPr/>
            <p:nvPr/>
          </p:nvSpPr>
          <p:spPr>
            <a:xfrm>
              <a:off x="736200" y="444780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04" name="Straight Connector 1303"/>
            <p:cNvSpPr/>
            <p:nvPr/>
          </p:nvSpPr>
          <p:spPr>
            <a:xfrm>
              <a:off x="736200" y="447624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05" name="Straight Connector 1304"/>
            <p:cNvSpPr/>
            <p:nvPr/>
          </p:nvSpPr>
          <p:spPr>
            <a:xfrm>
              <a:off x="736200" y="450504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06" name="Straight Connector 1305"/>
            <p:cNvSpPr/>
            <p:nvPr/>
          </p:nvSpPr>
          <p:spPr>
            <a:xfrm>
              <a:off x="736200" y="453384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07" name="Straight Connector 1306"/>
            <p:cNvSpPr/>
            <p:nvPr/>
          </p:nvSpPr>
          <p:spPr>
            <a:xfrm>
              <a:off x="736200" y="456264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08" name="Straight Connector 1307"/>
            <p:cNvSpPr/>
            <p:nvPr/>
          </p:nvSpPr>
          <p:spPr>
            <a:xfrm>
              <a:off x="736200" y="459144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09" name="Straight Connector 1308"/>
            <p:cNvSpPr/>
            <p:nvPr/>
          </p:nvSpPr>
          <p:spPr>
            <a:xfrm>
              <a:off x="736200" y="462024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10" name="Straight Connector 1309"/>
            <p:cNvSpPr/>
            <p:nvPr/>
          </p:nvSpPr>
          <p:spPr>
            <a:xfrm>
              <a:off x="736200" y="464940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11" name="Straight Connector 1310"/>
            <p:cNvSpPr/>
            <p:nvPr/>
          </p:nvSpPr>
          <p:spPr>
            <a:xfrm>
              <a:off x="736200" y="467784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12" name="Straight Connector 1311"/>
            <p:cNvSpPr/>
            <p:nvPr/>
          </p:nvSpPr>
          <p:spPr>
            <a:xfrm>
              <a:off x="736200" y="470664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13" name="Straight Connector 1312"/>
            <p:cNvSpPr/>
            <p:nvPr/>
          </p:nvSpPr>
          <p:spPr>
            <a:xfrm>
              <a:off x="974160" y="4316760"/>
              <a:ext cx="327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14" name="Straight Connector 1313"/>
            <p:cNvSpPr/>
            <p:nvPr/>
          </p:nvSpPr>
          <p:spPr>
            <a:xfrm>
              <a:off x="1169640" y="4992480"/>
              <a:ext cx="20771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15" name="Straight Connector 1314"/>
            <p:cNvSpPr/>
            <p:nvPr/>
          </p:nvSpPr>
          <p:spPr>
            <a:xfrm>
              <a:off x="1305000" y="4922640"/>
              <a:ext cx="2505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16" name="Freeform: Shape 94"/>
            <p:cNvSpPr/>
            <p:nvPr/>
          </p:nvSpPr>
          <p:spPr>
            <a:xfrm>
              <a:off x="1096560" y="4136760"/>
              <a:ext cx="285480" cy="740520"/>
            </a:xfrm>
            <a:custGeom>
              <a:avLst/>
              <a:gdLst/>
              <a:ahLst/>
              <a:cxnLst>
                <a:cxn ang="3cd4">
                  <a:pos x="hc" y="t"/>
                </a:cxn>
                <a:cxn ang="cd2">
                  <a:pos x="l" y="vc"/>
                </a:cxn>
                <a:cxn ang="cd4">
                  <a:pos x="hc" y="b"/>
                </a:cxn>
                <a:cxn ang="0">
                  <a:pos x="r" y="vc"/>
                </a:cxn>
              </a:cxnLst>
              <a:rect l="l" t="t" r="r" b="b"/>
              <a:pathLst>
                <a:path w="794" h="2058">
                  <a:moveTo>
                    <a:pt x="0" y="1774"/>
                  </a:moveTo>
                  <a:lnTo>
                    <a:pt x="0" y="0"/>
                  </a:lnTo>
                  <a:lnTo>
                    <a:pt x="541" y="0"/>
                  </a:lnTo>
                  <a:lnTo>
                    <a:pt x="794" y="1518"/>
                  </a:lnTo>
                  <a:lnTo>
                    <a:pt x="655" y="1518"/>
                  </a:lnTo>
                  <a:lnTo>
                    <a:pt x="655" y="1746"/>
                  </a:lnTo>
                  <a:lnTo>
                    <a:pt x="541" y="1746"/>
                  </a:lnTo>
                  <a:lnTo>
                    <a:pt x="541" y="2058"/>
                  </a:lnTo>
                  <a:lnTo>
                    <a:pt x="456" y="2058"/>
                  </a:lnTo>
                  <a:lnTo>
                    <a:pt x="158" y="78"/>
                  </a:lnTo>
                  <a:lnTo>
                    <a:pt x="77" y="78"/>
                  </a:lnTo>
                  <a:lnTo>
                    <a:pt x="77" y="1774"/>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17" name="Freeform: Shape 95"/>
            <p:cNvSpPr/>
            <p:nvPr/>
          </p:nvSpPr>
          <p:spPr>
            <a:xfrm>
              <a:off x="1348920" y="4669560"/>
              <a:ext cx="316440" cy="212760"/>
            </a:xfrm>
            <a:custGeom>
              <a:avLst/>
              <a:gdLst/>
              <a:ahLst/>
              <a:cxnLst>
                <a:cxn ang="3cd4">
                  <a:pos x="hc" y="t"/>
                </a:cxn>
                <a:cxn ang="cd2">
                  <a:pos x="l" y="vc"/>
                </a:cxn>
                <a:cxn ang="cd4">
                  <a:pos x="hc" y="b"/>
                </a:cxn>
                <a:cxn ang="0">
                  <a:pos x="r" y="vc"/>
                </a:cxn>
              </a:cxnLst>
              <a:rect l="l" t="t" r="r" b="b"/>
              <a:pathLst>
                <a:path w="880" h="592" fill="none">
                  <a:moveTo>
                    <a:pt x="0" y="85"/>
                  </a:moveTo>
                  <a:lnTo>
                    <a:pt x="275" y="85"/>
                  </a:lnTo>
                  <a:lnTo>
                    <a:pt x="275" y="0"/>
                  </a:lnTo>
                  <a:lnTo>
                    <a:pt x="412" y="0"/>
                  </a:lnTo>
                  <a:lnTo>
                    <a:pt x="412" y="209"/>
                  </a:lnTo>
                  <a:lnTo>
                    <a:pt x="582" y="209"/>
                  </a:lnTo>
                  <a:lnTo>
                    <a:pt x="582" y="592"/>
                  </a:lnTo>
                  <a:lnTo>
                    <a:pt x="880" y="592"/>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18" name="Straight Connector 1317"/>
            <p:cNvSpPr/>
            <p:nvPr/>
          </p:nvSpPr>
          <p:spPr>
            <a:xfrm>
              <a:off x="1428120" y="4977720"/>
              <a:ext cx="5169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19" name="Freeform: Shape 97"/>
            <p:cNvSpPr/>
            <p:nvPr/>
          </p:nvSpPr>
          <p:spPr>
            <a:xfrm>
              <a:off x="1352520" y="4721760"/>
              <a:ext cx="54000" cy="176040"/>
            </a:xfrm>
            <a:custGeom>
              <a:avLst/>
              <a:gdLst/>
              <a:ahLst/>
              <a:cxnLst>
                <a:cxn ang="3cd4">
                  <a:pos x="hc" y="t"/>
                </a:cxn>
                <a:cxn ang="cd2">
                  <a:pos x="l" y="vc"/>
                </a:cxn>
                <a:cxn ang="cd4">
                  <a:pos x="hc" y="b"/>
                </a:cxn>
                <a:cxn ang="0">
                  <a:pos x="r" y="vc"/>
                </a:cxn>
              </a:cxnLst>
              <a:rect l="l" t="t" r="r" b="b"/>
              <a:pathLst>
                <a:path w="151" h="490">
                  <a:moveTo>
                    <a:pt x="76" y="490"/>
                  </a:moveTo>
                  <a:lnTo>
                    <a:pt x="0" y="490"/>
                  </a:lnTo>
                  <a:lnTo>
                    <a:pt x="0" y="0"/>
                  </a:lnTo>
                  <a:lnTo>
                    <a:pt x="151" y="0"/>
                  </a:lnTo>
                  <a:lnTo>
                    <a:pt x="151" y="49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20" name="Freeform: Shape 98"/>
            <p:cNvSpPr/>
            <p:nvPr/>
          </p:nvSpPr>
          <p:spPr>
            <a:xfrm>
              <a:off x="1435320" y="4842720"/>
              <a:ext cx="104760" cy="24480"/>
            </a:xfrm>
            <a:custGeom>
              <a:avLst/>
              <a:gdLst/>
              <a:ahLst/>
              <a:cxnLst>
                <a:cxn ang="3cd4">
                  <a:pos x="hc" y="t"/>
                </a:cxn>
                <a:cxn ang="cd2">
                  <a:pos x="l" y="vc"/>
                </a:cxn>
                <a:cxn ang="cd4">
                  <a:pos x="hc" y="b"/>
                </a:cxn>
                <a:cxn ang="0">
                  <a:pos x="r" y="vc"/>
                </a:cxn>
              </a:cxnLst>
              <a:rect l="l" t="t" r="r" b="b"/>
              <a:pathLst>
                <a:path w="292" h="69">
                  <a:moveTo>
                    <a:pt x="146" y="69"/>
                  </a:moveTo>
                  <a:lnTo>
                    <a:pt x="0" y="69"/>
                  </a:lnTo>
                  <a:lnTo>
                    <a:pt x="0" y="0"/>
                  </a:lnTo>
                  <a:lnTo>
                    <a:pt x="292" y="0"/>
                  </a:lnTo>
                  <a:lnTo>
                    <a:pt x="292" y="69"/>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21" name="Straight Connector 1320"/>
            <p:cNvSpPr/>
            <p:nvPr/>
          </p:nvSpPr>
          <p:spPr>
            <a:xfrm>
              <a:off x="1377359" y="4548239"/>
              <a:ext cx="0" cy="313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22" name="Freeform: Shape 100"/>
            <p:cNvSpPr/>
            <p:nvPr/>
          </p:nvSpPr>
          <p:spPr>
            <a:xfrm>
              <a:off x="1396439" y="4129200"/>
              <a:ext cx="240480" cy="694080"/>
            </a:xfrm>
            <a:custGeom>
              <a:avLst/>
              <a:gdLst/>
              <a:ahLst/>
              <a:cxnLst>
                <a:cxn ang="3cd4">
                  <a:pos x="hc" y="t"/>
                </a:cxn>
                <a:cxn ang="cd2">
                  <a:pos x="l" y="vc"/>
                </a:cxn>
                <a:cxn ang="cd4">
                  <a:pos x="hc" y="b"/>
                </a:cxn>
                <a:cxn ang="0">
                  <a:pos x="r" y="vc"/>
                </a:cxn>
              </a:cxnLst>
              <a:rect l="l" t="t" r="r" b="b"/>
              <a:pathLst>
                <a:path w="669" h="1929">
                  <a:moveTo>
                    <a:pt x="4" y="1419"/>
                  </a:moveTo>
                  <a:cubicBezTo>
                    <a:pt x="4" y="1419"/>
                    <a:pt x="-63" y="664"/>
                    <a:pt x="337" y="0"/>
                  </a:cubicBezTo>
                  <a:cubicBezTo>
                    <a:pt x="337" y="0"/>
                    <a:pt x="845" y="812"/>
                    <a:pt x="603" y="1929"/>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23" name="Freeform: Shape 101"/>
            <p:cNvSpPr/>
            <p:nvPr/>
          </p:nvSpPr>
          <p:spPr>
            <a:xfrm>
              <a:off x="1485359" y="4201560"/>
              <a:ext cx="99360" cy="114840"/>
            </a:xfrm>
            <a:custGeom>
              <a:avLst/>
              <a:gdLst/>
              <a:ahLst/>
              <a:cxnLst>
                <a:cxn ang="3cd4">
                  <a:pos x="hc" y="t"/>
                </a:cxn>
                <a:cxn ang="cd2">
                  <a:pos x="l" y="vc"/>
                </a:cxn>
                <a:cxn ang="cd4">
                  <a:pos x="hc" y="b"/>
                </a:cxn>
                <a:cxn ang="0">
                  <a:pos x="r" y="vc"/>
                </a:cxn>
              </a:cxnLst>
              <a:rect l="l" t="t" r="r" b="b"/>
              <a:pathLst>
                <a:path w="277" h="320">
                  <a:moveTo>
                    <a:pt x="0" y="0"/>
                  </a:moveTo>
                  <a:cubicBezTo>
                    <a:pt x="0" y="0"/>
                    <a:pt x="103" y="215"/>
                    <a:pt x="277" y="320"/>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24" name="Freeform: Shape 102"/>
            <p:cNvSpPr/>
            <p:nvPr/>
          </p:nvSpPr>
          <p:spPr>
            <a:xfrm>
              <a:off x="1468800" y="4279680"/>
              <a:ext cx="127080" cy="144000"/>
            </a:xfrm>
            <a:custGeom>
              <a:avLst/>
              <a:gdLst/>
              <a:ahLst/>
              <a:cxnLst>
                <a:cxn ang="3cd4">
                  <a:pos x="hc" y="t"/>
                </a:cxn>
                <a:cxn ang="cd2">
                  <a:pos x="l" y="vc"/>
                </a:cxn>
                <a:cxn ang="cd4">
                  <a:pos x="hc" y="b"/>
                </a:cxn>
                <a:cxn ang="0">
                  <a:pos x="r" y="vc"/>
                </a:cxn>
              </a:cxnLst>
              <a:rect l="l" t="t" r="r" b="b"/>
              <a:pathLst>
                <a:path w="354" h="401">
                  <a:moveTo>
                    <a:pt x="0" y="0"/>
                  </a:moveTo>
                  <a:cubicBezTo>
                    <a:pt x="0" y="0"/>
                    <a:pt x="132" y="269"/>
                    <a:pt x="354" y="401"/>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25" name="Freeform: Shape 103"/>
            <p:cNvSpPr/>
            <p:nvPr/>
          </p:nvSpPr>
          <p:spPr>
            <a:xfrm>
              <a:off x="1452240" y="4358520"/>
              <a:ext cx="149400" cy="168480"/>
            </a:xfrm>
            <a:custGeom>
              <a:avLst/>
              <a:gdLst/>
              <a:ahLst/>
              <a:cxnLst>
                <a:cxn ang="3cd4">
                  <a:pos x="hc" y="t"/>
                </a:cxn>
                <a:cxn ang="cd2">
                  <a:pos x="l" y="vc"/>
                </a:cxn>
                <a:cxn ang="cd4">
                  <a:pos x="hc" y="b"/>
                </a:cxn>
                <a:cxn ang="0">
                  <a:pos x="r" y="vc"/>
                </a:cxn>
              </a:cxnLst>
              <a:rect l="l" t="t" r="r" b="b"/>
              <a:pathLst>
                <a:path w="416" h="469">
                  <a:moveTo>
                    <a:pt x="0" y="0"/>
                  </a:moveTo>
                  <a:cubicBezTo>
                    <a:pt x="0" y="0"/>
                    <a:pt x="155" y="315"/>
                    <a:pt x="416" y="469"/>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26" name="Freeform: Shape 104"/>
            <p:cNvSpPr/>
            <p:nvPr/>
          </p:nvSpPr>
          <p:spPr>
            <a:xfrm>
              <a:off x="1435320" y="4435920"/>
              <a:ext cx="175320" cy="195120"/>
            </a:xfrm>
            <a:custGeom>
              <a:avLst/>
              <a:gdLst/>
              <a:ahLst/>
              <a:cxnLst>
                <a:cxn ang="3cd4">
                  <a:pos x="hc" y="t"/>
                </a:cxn>
                <a:cxn ang="cd2">
                  <a:pos x="l" y="vc"/>
                </a:cxn>
                <a:cxn ang="cd4">
                  <a:pos x="hc" y="b"/>
                </a:cxn>
                <a:cxn ang="0">
                  <a:pos x="r" y="vc"/>
                </a:cxn>
              </a:cxnLst>
              <a:rect l="l" t="t" r="r" b="b"/>
              <a:pathLst>
                <a:path w="488" h="543">
                  <a:moveTo>
                    <a:pt x="0" y="0"/>
                  </a:moveTo>
                  <a:cubicBezTo>
                    <a:pt x="0" y="0"/>
                    <a:pt x="181" y="365"/>
                    <a:pt x="488" y="543"/>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27" name="Freeform: Shape 105"/>
            <p:cNvSpPr/>
            <p:nvPr/>
          </p:nvSpPr>
          <p:spPr>
            <a:xfrm>
              <a:off x="1418760" y="4515480"/>
              <a:ext cx="194400" cy="217800"/>
            </a:xfrm>
            <a:custGeom>
              <a:avLst/>
              <a:gdLst/>
              <a:ahLst/>
              <a:cxnLst>
                <a:cxn ang="3cd4">
                  <a:pos x="hc" y="t"/>
                </a:cxn>
                <a:cxn ang="cd2">
                  <a:pos x="l" y="vc"/>
                </a:cxn>
                <a:cxn ang="cd4">
                  <a:pos x="hc" y="b"/>
                </a:cxn>
                <a:cxn ang="0">
                  <a:pos x="r" y="vc"/>
                </a:cxn>
              </a:cxnLst>
              <a:rect l="l" t="t" r="r" b="b"/>
              <a:pathLst>
                <a:path w="541" h="606">
                  <a:moveTo>
                    <a:pt x="0" y="0"/>
                  </a:moveTo>
                  <a:cubicBezTo>
                    <a:pt x="0" y="0"/>
                    <a:pt x="202" y="407"/>
                    <a:pt x="541" y="606"/>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28" name="Freeform: Shape 106"/>
            <p:cNvSpPr/>
            <p:nvPr/>
          </p:nvSpPr>
          <p:spPr>
            <a:xfrm>
              <a:off x="1449719" y="4208760"/>
              <a:ext cx="99720" cy="115200"/>
            </a:xfrm>
            <a:custGeom>
              <a:avLst/>
              <a:gdLst/>
              <a:ahLst/>
              <a:cxnLst>
                <a:cxn ang="3cd4">
                  <a:pos x="hc" y="t"/>
                </a:cxn>
                <a:cxn ang="cd2">
                  <a:pos x="l" y="vc"/>
                </a:cxn>
                <a:cxn ang="cd4">
                  <a:pos x="hc" y="b"/>
                </a:cxn>
                <a:cxn ang="0">
                  <a:pos x="r" y="vc"/>
                </a:cxn>
              </a:cxnLst>
              <a:rect l="l" t="t" r="r" b="b"/>
              <a:pathLst>
                <a:path w="278" h="321">
                  <a:moveTo>
                    <a:pt x="278" y="0"/>
                  </a:moveTo>
                  <a:cubicBezTo>
                    <a:pt x="278" y="0"/>
                    <a:pt x="174" y="216"/>
                    <a:pt x="0" y="321"/>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29" name="Freeform: Shape 107"/>
            <p:cNvSpPr/>
            <p:nvPr/>
          </p:nvSpPr>
          <p:spPr>
            <a:xfrm>
              <a:off x="1438559" y="4286880"/>
              <a:ext cx="127080" cy="144000"/>
            </a:xfrm>
            <a:custGeom>
              <a:avLst/>
              <a:gdLst/>
              <a:ahLst/>
              <a:cxnLst>
                <a:cxn ang="3cd4">
                  <a:pos x="hc" y="t"/>
                </a:cxn>
                <a:cxn ang="cd2">
                  <a:pos x="l" y="vc"/>
                </a:cxn>
                <a:cxn ang="cd4">
                  <a:pos x="hc" y="b"/>
                </a:cxn>
                <a:cxn ang="0">
                  <a:pos x="r" y="vc"/>
                </a:cxn>
              </a:cxnLst>
              <a:rect l="l" t="t" r="r" b="b"/>
              <a:pathLst>
                <a:path w="354" h="401">
                  <a:moveTo>
                    <a:pt x="354" y="0"/>
                  </a:moveTo>
                  <a:cubicBezTo>
                    <a:pt x="354" y="0"/>
                    <a:pt x="222" y="270"/>
                    <a:pt x="0" y="401"/>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30" name="Freeform: Shape 108"/>
            <p:cNvSpPr/>
            <p:nvPr/>
          </p:nvSpPr>
          <p:spPr>
            <a:xfrm>
              <a:off x="1432800" y="4366079"/>
              <a:ext cx="149400" cy="168480"/>
            </a:xfrm>
            <a:custGeom>
              <a:avLst/>
              <a:gdLst/>
              <a:ahLst/>
              <a:cxnLst>
                <a:cxn ang="3cd4">
                  <a:pos x="hc" y="t"/>
                </a:cxn>
                <a:cxn ang="cd2">
                  <a:pos x="l" y="vc"/>
                </a:cxn>
                <a:cxn ang="cd4">
                  <a:pos x="hc" y="b"/>
                </a:cxn>
                <a:cxn ang="0">
                  <a:pos x="r" y="vc"/>
                </a:cxn>
              </a:cxnLst>
              <a:rect l="l" t="t" r="r" b="b"/>
              <a:pathLst>
                <a:path w="416" h="469">
                  <a:moveTo>
                    <a:pt x="416" y="0"/>
                  </a:moveTo>
                  <a:cubicBezTo>
                    <a:pt x="416" y="0"/>
                    <a:pt x="261" y="315"/>
                    <a:pt x="0" y="469"/>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31" name="Freeform: Shape 109"/>
            <p:cNvSpPr/>
            <p:nvPr/>
          </p:nvSpPr>
          <p:spPr>
            <a:xfrm>
              <a:off x="1424159" y="4443120"/>
              <a:ext cx="174960" cy="195120"/>
            </a:xfrm>
            <a:custGeom>
              <a:avLst/>
              <a:gdLst/>
              <a:ahLst/>
              <a:cxnLst>
                <a:cxn ang="3cd4">
                  <a:pos x="hc" y="t"/>
                </a:cxn>
                <a:cxn ang="cd2">
                  <a:pos x="l" y="vc"/>
                </a:cxn>
                <a:cxn ang="cd4">
                  <a:pos x="hc" y="b"/>
                </a:cxn>
                <a:cxn ang="0">
                  <a:pos x="r" y="vc"/>
                </a:cxn>
              </a:cxnLst>
              <a:rect l="l" t="t" r="r" b="b"/>
              <a:pathLst>
                <a:path w="487" h="543">
                  <a:moveTo>
                    <a:pt x="487" y="0"/>
                  </a:moveTo>
                  <a:cubicBezTo>
                    <a:pt x="487" y="0"/>
                    <a:pt x="306" y="365"/>
                    <a:pt x="0" y="543"/>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32" name="Freeform: Shape 110"/>
            <p:cNvSpPr/>
            <p:nvPr/>
          </p:nvSpPr>
          <p:spPr>
            <a:xfrm>
              <a:off x="1510199" y="4523040"/>
              <a:ext cx="105480" cy="146880"/>
            </a:xfrm>
            <a:custGeom>
              <a:avLst/>
              <a:gdLst/>
              <a:ahLst/>
              <a:cxnLst>
                <a:cxn ang="3cd4">
                  <a:pos x="hc" y="t"/>
                </a:cxn>
                <a:cxn ang="cd2">
                  <a:pos x="l" y="vc"/>
                </a:cxn>
                <a:cxn ang="cd4">
                  <a:pos x="hc" y="b"/>
                </a:cxn>
                <a:cxn ang="0">
                  <a:pos x="r" y="vc"/>
                </a:cxn>
              </a:cxnLst>
              <a:rect l="l" t="t" r="r" b="b"/>
              <a:pathLst>
                <a:path w="294" h="409">
                  <a:moveTo>
                    <a:pt x="294" y="0"/>
                  </a:moveTo>
                  <a:cubicBezTo>
                    <a:pt x="294" y="0"/>
                    <a:pt x="188" y="215"/>
                    <a:pt x="0" y="409"/>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33" name="Freeform: Shape 111"/>
            <p:cNvSpPr/>
            <p:nvPr/>
          </p:nvSpPr>
          <p:spPr>
            <a:xfrm>
              <a:off x="1690919" y="4317120"/>
              <a:ext cx="233280" cy="557280"/>
            </a:xfrm>
            <a:custGeom>
              <a:avLst/>
              <a:gdLst/>
              <a:ahLst/>
              <a:cxnLst>
                <a:cxn ang="3cd4">
                  <a:pos x="hc" y="t"/>
                </a:cxn>
                <a:cxn ang="cd2">
                  <a:pos x="l" y="vc"/>
                </a:cxn>
                <a:cxn ang="cd4">
                  <a:pos x="hc" y="b"/>
                </a:cxn>
                <a:cxn ang="0">
                  <a:pos x="r" y="vc"/>
                </a:cxn>
              </a:cxnLst>
              <a:rect l="l" t="t" r="r" b="b"/>
              <a:pathLst>
                <a:path w="649" h="1549">
                  <a:moveTo>
                    <a:pt x="67" y="1549"/>
                  </a:moveTo>
                  <a:cubicBezTo>
                    <a:pt x="67" y="1549"/>
                    <a:pt x="-71" y="262"/>
                    <a:pt x="48" y="48"/>
                  </a:cubicBezTo>
                  <a:cubicBezTo>
                    <a:pt x="48" y="48"/>
                    <a:pt x="366" y="-69"/>
                    <a:pt x="605" y="61"/>
                  </a:cubicBezTo>
                  <a:cubicBezTo>
                    <a:pt x="605" y="61"/>
                    <a:pt x="723" y="431"/>
                    <a:pt x="573" y="1548"/>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34" name="Freeform: Shape 112"/>
            <p:cNvSpPr/>
            <p:nvPr/>
          </p:nvSpPr>
          <p:spPr>
            <a:xfrm>
              <a:off x="1654919" y="4283280"/>
              <a:ext cx="54000" cy="585000"/>
            </a:xfrm>
            <a:custGeom>
              <a:avLst/>
              <a:gdLst/>
              <a:ahLst/>
              <a:cxnLst>
                <a:cxn ang="3cd4">
                  <a:pos x="hc" y="t"/>
                </a:cxn>
                <a:cxn ang="cd2">
                  <a:pos x="l" y="vc"/>
                </a:cxn>
                <a:cxn ang="cd4">
                  <a:pos x="hc" y="b"/>
                </a:cxn>
                <a:cxn ang="0">
                  <a:pos x="r" y="vc"/>
                </a:cxn>
              </a:cxnLst>
              <a:rect l="l" t="t" r="r" b="b"/>
              <a:pathLst>
                <a:path w="151" h="1626">
                  <a:moveTo>
                    <a:pt x="79" y="1626"/>
                  </a:moveTo>
                  <a:cubicBezTo>
                    <a:pt x="79" y="1626"/>
                    <a:pt x="-95" y="347"/>
                    <a:pt x="73" y="0"/>
                  </a:cubicBezTo>
                  <a:lnTo>
                    <a:pt x="151" y="114"/>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35" name="Freeform: Shape 113"/>
            <p:cNvSpPr/>
            <p:nvPr/>
          </p:nvSpPr>
          <p:spPr>
            <a:xfrm>
              <a:off x="1689479" y="4257720"/>
              <a:ext cx="252360" cy="511559"/>
            </a:xfrm>
            <a:custGeom>
              <a:avLst/>
              <a:gdLst/>
              <a:ahLst/>
              <a:cxnLst>
                <a:cxn ang="3cd4">
                  <a:pos x="hc" y="t"/>
                </a:cxn>
                <a:cxn ang="cd2">
                  <a:pos x="l" y="vc"/>
                </a:cxn>
                <a:cxn ang="cd4">
                  <a:pos x="hc" y="b"/>
                </a:cxn>
                <a:cxn ang="0">
                  <a:pos x="r" y="vc"/>
                </a:cxn>
              </a:cxnLst>
              <a:rect l="l" t="t" r="r" b="b"/>
              <a:pathLst>
                <a:path w="702" h="1422">
                  <a:moveTo>
                    <a:pt x="0" y="47"/>
                  </a:moveTo>
                  <a:cubicBezTo>
                    <a:pt x="0" y="47"/>
                    <a:pt x="380" y="-73"/>
                    <a:pt x="608" y="71"/>
                  </a:cubicBezTo>
                  <a:cubicBezTo>
                    <a:pt x="608" y="71"/>
                    <a:pt x="782" y="185"/>
                    <a:pt x="657" y="1422"/>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36" name="Straight Connector 1335"/>
            <p:cNvSpPr/>
            <p:nvPr/>
          </p:nvSpPr>
          <p:spPr>
            <a:xfrm flipV="1">
              <a:off x="1715039" y="4365000"/>
              <a:ext cx="188641" cy="1079"/>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37" name="Straight Connector 1336"/>
            <p:cNvSpPr/>
            <p:nvPr/>
          </p:nvSpPr>
          <p:spPr>
            <a:xfrm flipV="1">
              <a:off x="1716480" y="4392720"/>
              <a:ext cx="185760" cy="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38" name="Straight Connector 1337"/>
            <p:cNvSpPr/>
            <p:nvPr/>
          </p:nvSpPr>
          <p:spPr>
            <a:xfrm flipV="1">
              <a:off x="1718280" y="4420440"/>
              <a:ext cx="182520" cy="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39" name="Straight Connector 1338"/>
            <p:cNvSpPr/>
            <p:nvPr/>
          </p:nvSpPr>
          <p:spPr>
            <a:xfrm flipV="1">
              <a:off x="1720080" y="4448160"/>
              <a:ext cx="179280" cy="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40" name="Straight Connector 1339"/>
            <p:cNvSpPr/>
            <p:nvPr/>
          </p:nvSpPr>
          <p:spPr>
            <a:xfrm flipV="1">
              <a:off x="1721880" y="4475520"/>
              <a:ext cx="176400" cy="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41" name="Straight Connector 1340"/>
            <p:cNvSpPr/>
            <p:nvPr/>
          </p:nvSpPr>
          <p:spPr>
            <a:xfrm flipV="1">
              <a:off x="1723680" y="4503240"/>
              <a:ext cx="173160" cy="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42" name="Straight Connector 1341"/>
            <p:cNvSpPr/>
            <p:nvPr/>
          </p:nvSpPr>
          <p:spPr>
            <a:xfrm flipV="1">
              <a:off x="1725480" y="4530960"/>
              <a:ext cx="170280" cy="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43" name="Straight Connector 1342"/>
            <p:cNvSpPr/>
            <p:nvPr/>
          </p:nvSpPr>
          <p:spPr>
            <a:xfrm flipV="1">
              <a:off x="1727280" y="4558680"/>
              <a:ext cx="166680" cy="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44" name="Straight Connector 1343"/>
            <p:cNvSpPr/>
            <p:nvPr/>
          </p:nvSpPr>
          <p:spPr>
            <a:xfrm flipV="1">
              <a:off x="1728719" y="4586399"/>
              <a:ext cx="163800" cy="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45" name="Straight Connector 1344"/>
            <p:cNvSpPr/>
            <p:nvPr/>
          </p:nvSpPr>
          <p:spPr>
            <a:xfrm flipV="1">
              <a:off x="1730519" y="4614120"/>
              <a:ext cx="160920" cy="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46" name="Straight Connector 1345"/>
            <p:cNvSpPr/>
            <p:nvPr/>
          </p:nvSpPr>
          <p:spPr>
            <a:xfrm flipV="1">
              <a:off x="1732319" y="4641840"/>
              <a:ext cx="157681" cy="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47" name="Straight Connector 1346"/>
            <p:cNvSpPr/>
            <p:nvPr/>
          </p:nvSpPr>
          <p:spPr>
            <a:xfrm>
              <a:off x="1734119" y="4669560"/>
              <a:ext cx="15480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48" name="Straight Connector 1347"/>
            <p:cNvSpPr/>
            <p:nvPr/>
          </p:nvSpPr>
          <p:spPr>
            <a:xfrm flipV="1">
              <a:off x="1735919" y="4697279"/>
              <a:ext cx="151561" cy="36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49" name="Straight Connector 1348"/>
            <p:cNvSpPr/>
            <p:nvPr/>
          </p:nvSpPr>
          <p:spPr>
            <a:xfrm>
              <a:off x="1737719" y="4725000"/>
              <a:ext cx="14832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50" name="Straight Connector 1349"/>
            <p:cNvSpPr/>
            <p:nvPr/>
          </p:nvSpPr>
          <p:spPr>
            <a:xfrm>
              <a:off x="1739160" y="4752720"/>
              <a:ext cx="1454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51" name="Straight Connector 1350"/>
            <p:cNvSpPr/>
            <p:nvPr/>
          </p:nvSpPr>
          <p:spPr>
            <a:xfrm>
              <a:off x="1740960" y="4780440"/>
              <a:ext cx="1425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52" name="Straight Connector 1351"/>
            <p:cNvSpPr/>
            <p:nvPr/>
          </p:nvSpPr>
          <p:spPr>
            <a:xfrm>
              <a:off x="1742760" y="4808160"/>
              <a:ext cx="1393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53" name="Straight Connector 1352"/>
            <p:cNvSpPr/>
            <p:nvPr/>
          </p:nvSpPr>
          <p:spPr>
            <a:xfrm>
              <a:off x="1744560" y="4835880"/>
              <a:ext cx="13607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54" name="Straight Connector 1353"/>
            <p:cNvSpPr/>
            <p:nvPr/>
          </p:nvSpPr>
          <p:spPr>
            <a:xfrm>
              <a:off x="1745999" y="4863600"/>
              <a:ext cx="13320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55" name="Straight Connector 1354"/>
            <p:cNvSpPr/>
            <p:nvPr/>
          </p:nvSpPr>
          <p:spPr>
            <a:xfrm>
              <a:off x="1628999" y="4732560"/>
              <a:ext cx="392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56" name="Straight Connector 1355"/>
            <p:cNvSpPr/>
            <p:nvPr/>
          </p:nvSpPr>
          <p:spPr>
            <a:xfrm>
              <a:off x="1646640" y="4785120"/>
              <a:ext cx="0" cy="576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57" name="Straight Connector 1356"/>
            <p:cNvSpPr/>
            <p:nvPr/>
          </p:nvSpPr>
          <p:spPr>
            <a:xfrm>
              <a:off x="1704240" y="4898160"/>
              <a:ext cx="15371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58" name="Straight Connector 1357"/>
            <p:cNvSpPr/>
            <p:nvPr/>
          </p:nvSpPr>
          <p:spPr>
            <a:xfrm>
              <a:off x="1907280" y="4919400"/>
              <a:ext cx="468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59" name="Straight Connector 1358"/>
            <p:cNvSpPr/>
            <p:nvPr/>
          </p:nvSpPr>
          <p:spPr>
            <a:xfrm>
              <a:off x="2045880" y="4927680"/>
              <a:ext cx="0" cy="82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60" name="Straight Connector 1359"/>
            <p:cNvSpPr/>
            <p:nvPr/>
          </p:nvSpPr>
          <p:spPr>
            <a:xfrm>
              <a:off x="2111760" y="4963320"/>
              <a:ext cx="655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61" name="Straight Connector 1360"/>
            <p:cNvSpPr/>
            <p:nvPr/>
          </p:nvSpPr>
          <p:spPr>
            <a:xfrm>
              <a:off x="2116800" y="4997160"/>
              <a:ext cx="561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62" name="Straight Connector 1361"/>
            <p:cNvSpPr/>
            <p:nvPr/>
          </p:nvSpPr>
          <p:spPr>
            <a:xfrm>
              <a:off x="1916639" y="4771440"/>
              <a:ext cx="878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63" name="Straight Connector 1362"/>
            <p:cNvSpPr/>
            <p:nvPr/>
          </p:nvSpPr>
          <p:spPr>
            <a:xfrm>
              <a:off x="2136240" y="4767839"/>
              <a:ext cx="511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64" name="Straight Connector 1363"/>
            <p:cNvSpPr/>
            <p:nvPr/>
          </p:nvSpPr>
          <p:spPr>
            <a:xfrm>
              <a:off x="2167920" y="4729319"/>
              <a:ext cx="0" cy="385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65" name="Straight Connector 1364"/>
            <p:cNvSpPr/>
            <p:nvPr/>
          </p:nvSpPr>
          <p:spPr>
            <a:xfrm>
              <a:off x="2180160" y="4842720"/>
              <a:ext cx="0" cy="694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66" name="Straight Connector 1365"/>
            <p:cNvSpPr/>
            <p:nvPr/>
          </p:nvSpPr>
          <p:spPr>
            <a:xfrm>
              <a:off x="1990079" y="4697279"/>
              <a:ext cx="0" cy="4860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67" name="Straight Connector 1366"/>
            <p:cNvSpPr/>
            <p:nvPr/>
          </p:nvSpPr>
          <p:spPr>
            <a:xfrm>
              <a:off x="2014200" y="4697640"/>
              <a:ext cx="0" cy="482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68" name="Straight Connector 1367"/>
            <p:cNvSpPr/>
            <p:nvPr/>
          </p:nvSpPr>
          <p:spPr>
            <a:xfrm>
              <a:off x="2038679" y="4697640"/>
              <a:ext cx="0" cy="482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69" name="Straight Connector 1368"/>
            <p:cNvSpPr/>
            <p:nvPr/>
          </p:nvSpPr>
          <p:spPr>
            <a:xfrm>
              <a:off x="2063160" y="4697640"/>
              <a:ext cx="0" cy="482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70" name="Straight Connector 1369"/>
            <p:cNvSpPr/>
            <p:nvPr/>
          </p:nvSpPr>
          <p:spPr>
            <a:xfrm>
              <a:off x="2087640" y="4698000"/>
              <a:ext cx="0" cy="478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71" name="Straight Connector 1370"/>
            <p:cNvSpPr/>
            <p:nvPr/>
          </p:nvSpPr>
          <p:spPr>
            <a:xfrm>
              <a:off x="2111760" y="4698000"/>
              <a:ext cx="0" cy="478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72" name="Straight Connector 1371"/>
            <p:cNvSpPr/>
            <p:nvPr/>
          </p:nvSpPr>
          <p:spPr>
            <a:xfrm>
              <a:off x="2136240" y="4698360"/>
              <a:ext cx="0" cy="475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73" name="Straight Connector 1372"/>
            <p:cNvSpPr/>
            <p:nvPr/>
          </p:nvSpPr>
          <p:spPr>
            <a:xfrm>
              <a:off x="1971360" y="4798800"/>
              <a:ext cx="0" cy="943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74" name="Straight Connector 1373"/>
            <p:cNvSpPr/>
            <p:nvPr/>
          </p:nvSpPr>
          <p:spPr>
            <a:xfrm>
              <a:off x="2156760" y="4798800"/>
              <a:ext cx="0" cy="943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75" name="Straight Connector 1374"/>
            <p:cNvSpPr/>
            <p:nvPr/>
          </p:nvSpPr>
          <p:spPr>
            <a:xfrm>
              <a:off x="1979640" y="4672800"/>
              <a:ext cx="1695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76" name="Freeform: Shape 154"/>
            <p:cNvSpPr/>
            <p:nvPr/>
          </p:nvSpPr>
          <p:spPr>
            <a:xfrm>
              <a:off x="1982160" y="4551480"/>
              <a:ext cx="160920" cy="96120"/>
            </a:xfrm>
            <a:custGeom>
              <a:avLst/>
              <a:gdLst/>
              <a:ahLst/>
              <a:cxnLst>
                <a:cxn ang="3cd4">
                  <a:pos x="hc" y="t"/>
                </a:cxn>
                <a:cxn ang="cd2">
                  <a:pos x="l" y="vc"/>
                </a:cxn>
                <a:cxn ang="cd4">
                  <a:pos x="hc" y="b"/>
                </a:cxn>
                <a:cxn ang="0">
                  <a:pos x="r" y="vc"/>
                </a:cxn>
              </a:cxnLst>
              <a:rect l="l" t="t" r="r" b="b"/>
              <a:pathLst>
                <a:path w="448" h="268">
                  <a:moveTo>
                    <a:pt x="448" y="268"/>
                  </a:moveTo>
                  <a:lnTo>
                    <a:pt x="0" y="268"/>
                  </a:lnTo>
                  <a:cubicBezTo>
                    <a:pt x="0" y="268"/>
                    <a:pt x="60" y="0"/>
                    <a:pt x="225" y="0"/>
                  </a:cubicBezTo>
                  <a:cubicBezTo>
                    <a:pt x="390" y="0"/>
                    <a:pt x="448" y="268"/>
                    <a:pt x="448" y="268"/>
                  </a:cubicBez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77" name="Straight Connector 1376"/>
            <p:cNvSpPr/>
            <p:nvPr/>
          </p:nvSpPr>
          <p:spPr>
            <a:xfrm>
              <a:off x="2045880" y="4528440"/>
              <a:ext cx="349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78" name="Straight Connector 1377"/>
            <p:cNvSpPr/>
            <p:nvPr/>
          </p:nvSpPr>
          <p:spPr>
            <a:xfrm>
              <a:off x="2052000" y="4505760"/>
              <a:ext cx="2411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79" name="Straight Connector 1378"/>
            <p:cNvSpPr/>
            <p:nvPr/>
          </p:nvSpPr>
          <p:spPr>
            <a:xfrm>
              <a:off x="2064240" y="4431960"/>
              <a:ext cx="0" cy="439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80" name="Straight Connector 1379"/>
            <p:cNvSpPr/>
            <p:nvPr/>
          </p:nvSpPr>
          <p:spPr>
            <a:xfrm>
              <a:off x="2031480" y="4878720"/>
              <a:ext cx="6443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81" name="Straight Connector 1380"/>
            <p:cNvSpPr/>
            <p:nvPr/>
          </p:nvSpPr>
          <p:spPr>
            <a:xfrm>
              <a:off x="2223360" y="4723559"/>
              <a:ext cx="720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82" name="Straight Connector 1381"/>
            <p:cNvSpPr/>
            <p:nvPr/>
          </p:nvSpPr>
          <p:spPr>
            <a:xfrm>
              <a:off x="2210040" y="4627440"/>
              <a:ext cx="0" cy="849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83" name="Straight Connector 1382"/>
            <p:cNvSpPr/>
            <p:nvPr/>
          </p:nvSpPr>
          <p:spPr>
            <a:xfrm>
              <a:off x="2305080" y="4627440"/>
              <a:ext cx="0" cy="849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84" name="Straight Connector 1383"/>
            <p:cNvSpPr/>
            <p:nvPr/>
          </p:nvSpPr>
          <p:spPr>
            <a:xfrm>
              <a:off x="2214719" y="4734360"/>
              <a:ext cx="0" cy="216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85" name="Straight Connector 1384"/>
            <p:cNvSpPr/>
            <p:nvPr/>
          </p:nvSpPr>
          <p:spPr>
            <a:xfrm>
              <a:off x="2237040" y="4734360"/>
              <a:ext cx="0" cy="216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86" name="Straight Connector 1385"/>
            <p:cNvSpPr/>
            <p:nvPr/>
          </p:nvSpPr>
          <p:spPr>
            <a:xfrm>
              <a:off x="2259000" y="4734360"/>
              <a:ext cx="0" cy="216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87" name="Straight Connector 1386"/>
            <p:cNvSpPr/>
            <p:nvPr/>
          </p:nvSpPr>
          <p:spPr>
            <a:xfrm>
              <a:off x="2280960" y="4734360"/>
              <a:ext cx="0" cy="216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88" name="Straight Connector 1387"/>
            <p:cNvSpPr/>
            <p:nvPr/>
          </p:nvSpPr>
          <p:spPr>
            <a:xfrm>
              <a:off x="2302920" y="4734360"/>
              <a:ext cx="0" cy="216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89" name="Freeform: Shape 167"/>
            <p:cNvSpPr/>
            <p:nvPr/>
          </p:nvSpPr>
          <p:spPr>
            <a:xfrm>
              <a:off x="2206440" y="4525560"/>
              <a:ext cx="99720" cy="85680"/>
            </a:xfrm>
            <a:custGeom>
              <a:avLst/>
              <a:gdLst/>
              <a:ahLst/>
              <a:cxnLst>
                <a:cxn ang="3cd4">
                  <a:pos x="hc" y="t"/>
                </a:cxn>
                <a:cxn ang="cd2">
                  <a:pos x="l" y="vc"/>
                </a:cxn>
                <a:cxn ang="cd4">
                  <a:pos x="hc" y="b"/>
                </a:cxn>
                <a:cxn ang="0">
                  <a:pos x="r" y="vc"/>
                </a:cxn>
              </a:cxnLst>
              <a:rect l="l" t="t" r="r" b="b"/>
              <a:pathLst>
                <a:path w="278" h="239" fill="none">
                  <a:moveTo>
                    <a:pt x="0" y="239"/>
                  </a:moveTo>
                  <a:lnTo>
                    <a:pt x="72" y="123"/>
                  </a:lnTo>
                  <a:lnTo>
                    <a:pt x="72" y="0"/>
                  </a:lnTo>
                  <a:lnTo>
                    <a:pt x="204" y="0"/>
                  </a:lnTo>
                  <a:lnTo>
                    <a:pt x="204" y="119"/>
                  </a:lnTo>
                  <a:lnTo>
                    <a:pt x="278" y="239"/>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90" name="Freeform: Shape 168"/>
            <p:cNvSpPr/>
            <p:nvPr/>
          </p:nvSpPr>
          <p:spPr>
            <a:xfrm>
              <a:off x="2235960" y="4650120"/>
              <a:ext cx="43920" cy="43920"/>
            </a:xfrm>
            <a:custGeom>
              <a:avLst/>
              <a:gdLst/>
              <a:ahLst/>
              <a:cxnLst>
                <a:cxn ang="3cd4">
                  <a:pos x="hc" y="t"/>
                </a:cxn>
                <a:cxn ang="cd2">
                  <a:pos x="l" y="vc"/>
                </a:cxn>
                <a:cxn ang="cd4">
                  <a:pos x="hc" y="b"/>
                </a:cxn>
                <a:cxn ang="0">
                  <a:pos x="r" y="vc"/>
                </a:cxn>
              </a:cxnLst>
              <a:rect l="l" t="t" r="r" b="b"/>
              <a:pathLst>
                <a:path w="123" h="123">
                  <a:moveTo>
                    <a:pt x="123" y="61"/>
                  </a:moveTo>
                  <a:cubicBezTo>
                    <a:pt x="123" y="73"/>
                    <a:pt x="121" y="82"/>
                    <a:pt x="115" y="92"/>
                  </a:cubicBezTo>
                  <a:cubicBezTo>
                    <a:pt x="109" y="102"/>
                    <a:pt x="101" y="109"/>
                    <a:pt x="92" y="115"/>
                  </a:cubicBezTo>
                  <a:cubicBezTo>
                    <a:pt x="82" y="120"/>
                    <a:pt x="73" y="123"/>
                    <a:pt x="62" y="123"/>
                  </a:cubicBezTo>
                  <a:cubicBezTo>
                    <a:pt x="50" y="123"/>
                    <a:pt x="41" y="120"/>
                    <a:pt x="31" y="115"/>
                  </a:cubicBezTo>
                  <a:cubicBezTo>
                    <a:pt x="21" y="109"/>
                    <a:pt x="14" y="102"/>
                    <a:pt x="8" y="92"/>
                  </a:cubicBezTo>
                  <a:cubicBezTo>
                    <a:pt x="2" y="82"/>
                    <a:pt x="0" y="72"/>
                    <a:pt x="0" y="61"/>
                  </a:cubicBezTo>
                  <a:cubicBezTo>
                    <a:pt x="0" y="49"/>
                    <a:pt x="2" y="40"/>
                    <a:pt x="8" y="30"/>
                  </a:cubicBezTo>
                  <a:cubicBezTo>
                    <a:pt x="14" y="20"/>
                    <a:pt x="21" y="14"/>
                    <a:pt x="31" y="8"/>
                  </a:cubicBezTo>
                  <a:cubicBezTo>
                    <a:pt x="41" y="2"/>
                    <a:pt x="50" y="0"/>
                    <a:pt x="62" y="0"/>
                  </a:cubicBezTo>
                  <a:cubicBezTo>
                    <a:pt x="73" y="0"/>
                    <a:pt x="82" y="2"/>
                    <a:pt x="92" y="8"/>
                  </a:cubicBezTo>
                  <a:cubicBezTo>
                    <a:pt x="101" y="14"/>
                    <a:pt x="109" y="20"/>
                    <a:pt x="115" y="30"/>
                  </a:cubicBezTo>
                  <a:cubicBezTo>
                    <a:pt x="121" y="39"/>
                    <a:pt x="123" y="50"/>
                    <a:pt x="123" y="61"/>
                  </a:cubicBez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91" name="Straight Connector 1390"/>
            <p:cNvSpPr/>
            <p:nvPr/>
          </p:nvSpPr>
          <p:spPr>
            <a:xfrm>
              <a:off x="2231640" y="4603320"/>
              <a:ext cx="507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92" name="Straight Connector 1391"/>
            <p:cNvSpPr/>
            <p:nvPr/>
          </p:nvSpPr>
          <p:spPr>
            <a:xfrm>
              <a:off x="2231640" y="4620600"/>
              <a:ext cx="507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93" name="Straight Connector 1392"/>
            <p:cNvSpPr/>
            <p:nvPr/>
          </p:nvSpPr>
          <p:spPr>
            <a:xfrm>
              <a:off x="2232360" y="4569840"/>
              <a:ext cx="47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94" name="Freeform: Shape 172"/>
            <p:cNvSpPr/>
            <p:nvPr/>
          </p:nvSpPr>
          <p:spPr>
            <a:xfrm>
              <a:off x="2232360" y="4487760"/>
              <a:ext cx="47160" cy="37440"/>
            </a:xfrm>
            <a:custGeom>
              <a:avLst/>
              <a:gdLst/>
              <a:ahLst/>
              <a:cxnLst>
                <a:cxn ang="3cd4">
                  <a:pos x="hc" y="t"/>
                </a:cxn>
                <a:cxn ang="cd2">
                  <a:pos x="l" y="vc"/>
                </a:cxn>
                <a:cxn ang="cd4">
                  <a:pos x="hc" y="b"/>
                </a:cxn>
                <a:cxn ang="0">
                  <a:pos x="r" y="vc"/>
                </a:cxn>
              </a:cxnLst>
              <a:rect l="l" t="t" r="r" b="b"/>
              <a:pathLst>
                <a:path w="132" h="105" fill="none">
                  <a:moveTo>
                    <a:pt x="0" y="105"/>
                  </a:moveTo>
                  <a:lnTo>
                    <a:pt x="67" y="0"/>
                  </a:lnTo>
                  <a:lnTo>
                    <a:pt x="132" y="105"/>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95" name="Straight Connector 1394"/>
            <p:cNvSpPr/>
            <p:nvPr/>
          </p:nvSpPr>
          <p:spPr>
            <a:xfrm>
              <a:off x="2257200" y="4539600"/>
              <a:ext cx="0" cy="205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96" name="Straight Connector 1395"/>
            <p:cNvSpPr/>
            <p:nvPr/>
          </p:nvSpPr>
          <p:spPr>
            <a:xfrm flipV="1">
              <a:off x="2256480" y="4451760"/>
              <a:ext cx="0" cy="36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97" name="Straight Connector 1396"/>
            <p:cNvSpPr/>
            <p:nvPr/>
          </p:nvSpPr>
          <p:spPr>
            <a:xfrm>
              <a:off x="2345039" y="4777560"/>
              <a:ext cx="0" cy="81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98" name="Straight Connector 1397"/>
            <p:cNvSpPr/>
            <p:nvPr/>
          </p:nvSpPr>
          <p:spPr>
            <a:xfrm>
              <a:off x="2319120" y="4858920"/>
              <a:ext cx="507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399" name="Straight Connector 1398"/>
            <p:cNvSpPr/>
            <p:nvPr/>
          </p:nvSpPr>
          <p:spPr>
            <a:xfrm>
              <a:off x="2247480" y="4997160"/>
              <a:ext cx="41435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00" name="Freeform: Shape 178"/>
            <p:cNvSpPr/>
            <p:nvPr/>
          </p:nvSpPr>
          <p:spPr>
            <a:xfrm>
              <a:off x="2357280" y="3765960"/>
              <a:ext cx="304200" cy="1213559"/>
            </a:xfrm>
            <a:custGeom>
              <a:avLst/>
              <a:gdLst/>
              <a:ahLst/>
              <a:cxnLst>
                <a:cxn ang="3cd4">
                  <a:pos x="hc" y="t"/>
                </a:cxn>
                <a:cxn ang="cd2">
                  <a:pos x="l" y="vc"/>
                </a:cxn>
                <a:cxn ang="cd4">
                  <a:pos x="hc" y="b"/>
                </a:cxn>
                <a:cxn ang="0">
                  <a:pos x="r" y="vc"/>
                </a:cxn>
              </a:cxnLst>
              <a:rect l="l" t="t" r="r" b="b"/>
              <a:pathLst>
                <a:path w="846" h="3372" fill="none">
                  <a:moveTo>
                    <a:pt x="0" y="3372"/>
                  </a:moveTo>
                  <a:lnTo>
                    <a:pt x="348" y="0"/>
                  </a:lnTo>
                  <a:lnTo>
                    <a:pt x="408" y="169"/>
                  </a:lnTo>
                  <a:lnTo>
                    <a:pt x="468" y="0"/>
                  </a:lnTo>
                  <a:lnTo>
                    <a:pt x="846" y="3366"/>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01" name="Straight Connector 1400"/>
            <p:cNvSpPr/>
            <p:nvPr/>
          </p:nvSpPr>
          <p:spPr>
            <a:xfrm>
              <a:off x="2508841" y="3855598"/>
              <a:ext cx="123081" cy="1116006"/>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02" name="Straight Connector 1401"/>
            <p:cNvSpPr/>
            <p:nvPr/>
          </p:nvSpPr>
          <p:spPr>
            <a:xfrm>
              <a:off x="2644560" y="4823280"/>
              <a:ext cx="1213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03" name="Straight Connector 1402"/>
            <p:cNvSpPr/>
            <p:nvPr/>
          </p:nvSpPr>
          <p:spPr>
            <a:xfrm>
              <a:off x="2693520" y="4893480"/>
              <a:ext cx="0" cy="1112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04" name="Straight Connector 1403"/>
            <p:cNvSpPr/>
            <p:nvPr/>
          </p:nvSpPr>
          <p:spPr>
            <a:xfrm>
              <a:off x="3372120" y="4893480"/>
              <a:ext cx="0" cy="1112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05" name="Straight Connector 1404"/>
            <p:cNvSpPr/>
            <p:nvPr/>
          </p:nvSpPr>
          <p:spPr>
            <a:xfrm>
              <a:off x="2856960" y="4997160"/>
              <a:ext cx="25091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06" name="Straight Connector 1405"/>
            <p:cNvSpPr/>
            <p:nvPr/>
          </p:nvSpPr>
          <p:spPr>
            <a:xfrm>
              <a:off x="2905560" y="5026680"/>
              <a:ext cx="727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07" name="Straight Connector 1406"/>
            <p:cNvSpPr/>
            <p:nvPr/>
          </p:nvSpPr>
          <p:spPr>
            <a:xfrm>
              <a:off x="2657880" y="4673160"/>
              <a:ext cx="640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08" name="Straight Connector 1407"/>
            <p:cNvSpPr/>
            <p:nvPr/>
          </p:nvSpPr>
          <p:spPr>
            <a:xfrm>
              <a:off x="2809800" y="4673160"/>
              <a:ext cx="14111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09" name="Straight Connector 1408"/>
            <p:cNvSpPr/>
            <p:nvPr/>
          </p:nvSpPr>
          <p:spPr>
            <a:xfrm>
              <a:off x="2724480" y="4582440"/>
              <a:ext cx="0" cy="189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10" name="Freeform: Shape 188"/>
            <p:cNvSpPr/>
            <p:nvPr/>
          </p:nvSpPr>
          <p:spPr>
            <a:xfrm>
              <a:off x="2809800" y="4582440"/>
              <a:ext cx="333720" cy="307440"/>
            </a:xfrm>
            <a:custGeom>
              <a:avLst/>
              <a:gdLst/>
              <a:ahLst/>
              <a:cxnLst>
                <a:cxn ang="3cd4">
                  <a:pos x="hc" y="t"/>
                </a:cxn>
                <a:cxn ang="cd2">
                  <a:pos x="l" y="vc"/>
                </a:cxn>
                <a:cxn ang="cd4">
                  <a:pos x="hc" y="b"/>
                </a:cxn>
                <a:cxn ang="0">
                  <a:pos x="r" y="vc"/>
                </a:cxn>
              </a:cxnLst>
              <a:rect l="l" t="t" r="r" b="b"/>
              <a:pathLst>
                <a:path w="928" h="855" fill="none">
                  <a:moveTo>
                    <a:pt x="0" y="0"/>
                  </a:moveTo>
                  <a:lnTo>
                    <a:pt x="0" y="855"/>
                  </a:lnTo>
                  <a:lnTo>
                    <a:pt x="928" y="855"/>
                  </a:lnTo>
                  <a:lnTo>
                    <a:pt x="883" y="782"/>
                  </a:lnTo>
                  <a:lnTo>
                    <a:pt x="77" y="782"/>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11" name="Straight Connector 1410"/>
            <p:cNvSpPr/>
            <p:nvPr/>
          </p:nvSpPr>
          <p:spPr>
            <a:xfrm>
              <a:off x="2765880" y="4582440"/>
              <a:ext cx="0" cy="421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12" name="Straight Connector 1411"/>
            <p:cNvSpPr/>
            <p:nvPr/>
          </p:nvSpPr>
          <p:spPr>
            <a:xfrm>
              <a:off x="2765880" y="4669920"/>
              <a:ext cx="0" cy="18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13" name="Straight Connector 1412"/>
            <p:cNvSpPr/>
            <p:nvPr/>
          </p:nvSpPr>
          <p:spPr>
            <a:xfrm>
              <a:off x="2700000" y="4565160"/>
              <a:ext cx="1339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14" name="Freeform: Shape 192"/>
            <p:cNvSpPr/>
            <p:nvPr/>
          </p:nvSpPr>
          <p:spPr>
            <a:xfrm>
              <a:off x="2710800" y="4506840"/>
              <a:ext cx="106920" cy="44280"/>
            </a:xfrm>
            <a:custGeom>
              <a:avLst/>
              <a:gdLst/>
              <a:ahLst/>
              <a:cxnLst>
                <a:cxn ang="3cd4">
                  <a:pos x="hc" y="t"/>
                </a:cxn>
                <a:cxn ang="cd2">
                  <a:pos x="l" y="vc"/>
                </a:cxn>
                <a:cxn ang="cd4">
                  <a:pos x="hc" y="b"/>
                </a:cxn>
                <a:cxn ang="0">
                  <a:pos x="r" y="vc"/>
                </a:cxn>
              </a:cxnLst>
              <a:rect l="l" t="t" r="r" b="b"/>
              <a:pathLst>
                <a:path w="298" h="124">
                  <a:moveTo>
                    <a:pt x="0" y="124"/>
                  </a:moveTo>
                  <a:cubicBezTo>
                    <a:pt x="0" y="124"/>
                    <a:pt x="31" y="0"/>
                    <a:pt x="156" y="0"/>
                  </a:cubicBezTo>
                  <a:cubicBezTo>
                    <a:pt x="281" y="0"/>
                    <a:pt x="298" y="124"/>
                    <a:pt x="298" y="124"/>
                  </a:cubicBez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15" name="Straight Connector 1414"/>
            <p:cNvSpPr/>
            <p:nvPr/>
          </p:nvSpPr>
          <p:spPr>
            <a:xfrm>
              <a:off x="2766960" y="4424040"/>
              <a:ext cx="0" cy="831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16" name="Freeform: Shape 194"/>
            <p:cNvSpPr/>
            <p:nvPr/>
          </p:nvSpPr>
          <p:spPr>
            <a:xfrm>
              <a:off x="3039120" y="4673160"/>
              <a:ext cx="411480" cy="62640"/>
            </a:xfrm>
            <a:custGeom>
              <a:avLst/>
              <a:gdLst/>
              <a:ahLst/>
              <a:cxnLst>
                <a:cxn ang="3cd4">
                  <a:pos x="hc" y="t"/>
                </a:cxn>
                <a:cxn ang="cd2">
                  <a:pos x="l" y="vc"/>
                </a:cxn>
                <a:cxn ang="cd4">
                  <a:pos x="hc" y="b"/>
                </a:cxn>
                <a:cxn ang="0">
                  <a:pos x="r" y="vc"/>
                </a:cxn>
              </a:cxnLst>
              <a:rect l="l" t="t" r="r" b="b"/>
              <a:pathLst>
                <a:path w="1144" h="175" fill="none">
                  <a:moveTo>
                    <a:pt x="0" y="0"/>
                  </a:moveTo>
                  <a:lnTo>
                    <a:pt x="1144" y="0"/>
                  </a:lnTo>
                  <a:lnTo>
                    <a:pt x="1144" y="175"/>
                  </a:lnTo>
                  <a:lnTo>
                    <a:pt x="780" y="175"/>
                  </a:lnTo>
                  <a:lnTo>
                    <a:pt x="780" y="87"/>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17" name="Straight Connector 1416"/>
            <p:cNvSpPr/>
            <p:nvPr/>
          </p:nvSpPr>
          <p:spPr>
            <a:xfrm>
              <a:off x="2953800" y="4582440"/>
              <a:ext cx="0" cy="189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18" name="Straight Connector 1417"/>
            <p:cNvSpPr/>
            <p:nvPr/>
          </p:nvSpPr>
          <p:spPr>
            <a:xfrm>
              <a:off x="3039120" y="4582440"/>
              <a:ext cx="0" cy="189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19" name="Straight Connector 1418"/>
            <p:cNvSpPr/>
            <p:nvPr/>
          </p:nvSpPr>
          <p:spPr>
            <a:xfrm>
              <a:off x="2995560" y="4582440"/>
              <a:ext cx="0" cy="421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20" name="Straight Connector 1419"/>
            <p:cNvSpPr/>
            <p:nvPr/>
          </p:nvSpPr>
          <p:spPr>
            <a:xfrm>
              <a:off x="2995560" y="4669920"/>
              <a:ext cx="0" cy="18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21" name="Straight Connector 1420"/>
            <p:cNvSpPr/>
            <p:nvPr/>
          </p:nvSpPr>
          <p:spPr>
            <a:xfrm>
              <a:off x="2929679" y="4565160"/>
              <a:ext cx="13392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22" name="Freeform: Shape 200"/>
            <p:cNvSpPr/>
            <p:nvPr/>
          </p:nvSpPr>
          <p:spPr>
            <a:xfrm>
              <a:off x="2940479" y="4506840"/>
              <a:ext cx="106920" cy="44280"/>
            </a:xfrm>
            <a:custGeom>
              <a:avLst/>
              <a:gdLst/>
              <a:ahLst/>
              <a:cxnLst>
                <a:cxn ang="3cd4">
                  <a:pos x="hc" y="t"/>
                </a:cxn>
                <a:cxn ang="cd2">
                  <a:pos x="l" y="vc"/>
                </a:cxn>
                <a:cxn ang="cd4">
                  <a:pos x="hc" y="b"/>
                </a:cxn>
                <a:cxn ang="0">
                  <a:pos x="r" y="vc"/>
                </a:cxn>
              </a:cxnLst>
              <a:rect l="l" t="t" r="r" b="b"/>
              <a:pathLst>
                <a:path w="298" h="124">
                  <a:moveTo>
                    <a:pt x="0" y="124"/>
                  </a:moveTo>
                  <a:cubicBezTo>
                    <a:pt x="0" y="124"/>
                    <a:pt x="31" y="0"/>
                    <a:pt x="156" y="0"/>
                  </a:cubicBezTo>
                  <a:cubicBezTo>
                    <a:pt x="281" y="0"/>
                    <a:pt x="298" y="124"/>
                    <a:pt x="298" y="124"/>
                  </a:cubicBez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23" name="Straight Connector 1422"/>
            <p:cNvSpPr/>
            <p:nvPr/>
          </p:nvSpPr>
          <p:spPr>
            <a:xfrm>
              <a:off x="2996640" y="4424040"/>
              <a:ext cx="0" cy="831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24" name="Freeform: Shape 202"/>
            <p:cNvSpPr/>
            <p:nvPr/>
          </p:nvSpPr>
          <p:spPr>
            <a:xfrm>
              <a:off x="3064320" y="4788000"/>
              <a:ext cx="43200" cy="37080"/>
            </a:xfrm>
            <a:custGeom>
              <a:avLst/>
              <a:gdLst/>
              <a:ahLst/>
              <a:cxnLst>
                <a:cxn ang="3cd4">
                  <a:pos x="hc" y="t"/>
                </a:cxn>
                <a:cxn ang="cd2">
                  <a:pos x="l" y="vc"/>
                </a:cxn>
                <a:cxn ang="cd4">
                  <a:pos x="hc" y="b"/>
                </a:cxn>
                <a:cxn ang="0">
                  <a:pos x="r" y="vc"/>
                </a:cxn>
              </a:cxnLst>
              <a:rect l="l" t="t" r="r" b="b"/>
              <a:pathLst>
                <a:path w="121" h="104" fill="none">
                  <a:moveTo>
                    <a:pt x="121" y="0"/>
                  </a:moveTo>
                  <a:lnTo>
                    <a:pt x="121" y="104"/>
                  </a:lnTo>
                  <a:lnTo>
                    <a:pt x="0" y="104"/>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25" name="Freeform: Shape 203"/>
            <p:cNvSpPr/>
            <p:nvPr/>
          </p:nvSpPr>
          <p:spPr>
            <a:xfrm>
              <a:off x="3151440" y="4788000"/>
              <a:ext cx="43200" cy="37080"/>
            </a:xfrm>
            <a:custGeom>
              <a:avLst/>
              <a:gdLst/>
              <a:ahLst/>
              <a:cxnLst>
                <a:cxn ang="3cd4">
                  <a:pos x="hc" y="t"/>
                </a:cxn>
                <a:cxn ang="cd2">
                  <a:pos x="l" y="vc"/>
                </a:cxn>
                <a:cxn ang="cd4">
                  <a:pos x="hc" y="b"/>
                </a:cxn>
                <a:cxn ang="0">
                  <a:pos x="r" y="vc"/>
                </a:cxn>
              </a:cxnLst>
              <a:rect l="l" t="t" r="r" b="b"/>
              <a:pathLst>
                <a:path w="121" h="104" fill="none">
                  <a:moveTo>
                    <a:pt x="121" y="0"/>
                  </a:moveTo>
                  <a:lnTo>
                    <a:pt x="121" y="104"/>
                  </a:lnTo>
                  <a:lnTo>
                    <a:pt x="0" y="104"/>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26" name="Freeform: Shape 204"/>
            <p:cNvSpPr/>
            <p:nvPr/>
          </p:nvSpPr>
          <p:spPr>
            <a:xfrm>
              <a:off x="3238560" y="4788000"/>
              <a:ext cx="43200" cy="37080"/>
            </a:xfrm>
            <a:custGeom>
              <a:avLst/>
              <a:gdLst/>
              <a:ahLst/>
              <a:cxnLst>
                <a:cxn ang="3cd4">
                  <a:pos x="hc" y="t"/>
                </a:cxn>
                <a:cxn ang="cd2">
                  <a:pos x="l" y="vc"/>
                </a:cxn>
                <a:cxn ang="cd4">
                  <a:pos x="hc" y="b"/>
                </a:cxn>
                <a:cxn ang="0">
                  <a:pos x="r" y="vc"/>
                </a:cxn>
              </a:cxnLst>
              <a:rect l="l" t="t" r="r" b="b"/>
              <a:pathLst>
                <a:path w="121" h="104" fill="none">
                  <a:moveTo>
                    <a:pt x="121" y="0"/>
                  </a:moveTo>
                  <a:lnTo>
                    <a:pt x="121" y="104"/>
                  </a:lnTo>
                  <a:lnTo>
                    <a:pt x="0" y="104"/>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27" name="Freeform: Shape 205"/>
            <p:cNvSpPr/>
            <p:nvPr/>
          </p:nvSpPr>
          <p:spPr>
            <a:xfrm>
              <a:off x="3325679" y="4788000"/>
              <a:ext cx="43200" cy="37080"/>
            </a:xfrm>
            <a:custGeom>
              <a:avLst/>
              <a:gdLst/>
              <a:ahLst/>
              <a:cxnLst>
                <a:cxn ang="3cd4">
                  <a:pos x="hc" y="t"/>
                </a:cxn>
                <a:cxn ang="cd2">
                  <a:pos x="l" y="vc"/>
                </a:cxn>
                <a:cxn ang="cd4">
                  <a:pos x="hc" y="b"/>
                </a:cxn>
                <a:cxn ang="0">
                  <a:pos x="r" y="vc"/>
                </a:cxn>
              </a:cxnLst>
              <a:rect l="l" t="t" r="r" b="b"/>
              <a:pathLst>
                <a:path w="121" h="104" fill="none">
                  <a:moveTo>
                    <a:pt x="121" y="0"/>
                  </a:moveTo>
                  <a:lnTo>
                    <a:pt x="121" y="104"/>
                  </a:lnTo>
                  <a:lnTo>
                    <a:pt x="0" y="104"/>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28" name="Freeform: Shape 206"/>
            <p:cNvSpPr/>
            <p:nvPr/>
          </p:nvSpPr>
          <p:spPr>
            <a:xfrm>
              <a:off x="2714040" y="4930200"/>
              <a:ext cx="189000" cy="47160"/>
            </a:xfrm>
            <a:custGeom>
              <a:avLst/>
              <a:gdLst/>
              <a:ahLst/>
              <a:cxnLst>
                <a:cxn ang="3cd4">
                  <a:pos x="hc" y="t"/>
                </a:cxn>
                <a:cxn ang="cd2">
                  <a:pos x="l" y="vc"/>
                </a:cxn>
                <a:cxn ang="cd4">
                  <a:pos x="hc" y="b"/>
                </a:cxn>
                <a:cxn ang="0">
                  <a:pos x="r" y="vc"/>
                </a:cxn>
              </a:cxnLst>
              <a:rect l="l" t="t" r="r" b="b"/>
              <a:pathLst>
                <a:path w="526" h="132">
                  <a:moveTo>
                    <a:pt x="0" y="132"/>
                  </a:moveTo>
                  <a:cubicBezTo>
                    <a:pt x="0" y="132"/>
                    <a:pt x="62" y="0"/>
                    <a:pt x="276" y="0"/>
                  </a:cubicBezTo>
                  <a:cubicBezTo>
                    <a:pt x="490" y="0"/>
                    <a:pt x="526" y="132"/>
                    <a:pt x="526" y="132"/>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29" name="Freeform: Shape 207"/>
            <p:cNvSpPr/>
            <p:nvPr/>
          </p:nvSpPr>
          <p:spPr>
            <a:xfrm>
              <a:off x="2940120" y="4930200"/>
              <a:ext cx="188640" cy="47160"/>
            </a:xfrm>
            <a:custGeom>
              <a:avLst/>
              <a:gdLst/>
              <a:ahLst/>
              <a:cxnLst>
                <a:cxn ang="3cd4">
                  <a:pos x="hc" y="t"/>
                </a:cxn>
                <a:cxn ang="cd2">
                  <a:pos x="l" y="vc"/>
                </a:cxn>
                <a:cxn ang="cd4">
                  <a:pos x="hc" y="b"/>
                </a:cxn>
                <a:cxn ang="0">
                  <a:pos x="r" y="vc"/>
                </a:cxn>
              </a:cxnLst>
              <a:rect l="l" t="t" r="r" b="b"/>
              <a:pathLst>
                <a:path w="525" h="132">
                  <a:moveTo>
                    <a:pt x="0" y="132"/>
                  </a:moveTo>
                  <a:cubicBezTo>
                    <a:pt x="0" y="132"/>
                    <a:pt x="62" y="0"/>
                    <a:pt x="276" y="0"/>
                  </a:cubicBezTo>
                  <a:cubicBezTo>
                    <a:pt x="490" y="0"/>
                    <a:pt x="525" y="132"/>
                    <a:pt x="525" y="132"/>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30" name="Freeform: Shape 208"/>
            <p:cNvSpPr/>
            <p:nvPr/>
          </p:nvSpPr>
          <p:spPr>
            <a:xfrm>
              <a:off x="3166200" y="4930200"/>
              <a:ext cx="189000" cy="47160"/>
            </a:xfrm>
            <a:custGeom>
              <a:avLst/>
              <a:gdLst/>
              <a:ahLst/>
              <a:cxnLst>
                <a:cxn ang="3cd4">
                  <a:pos x="hc" y="t"/>
                </a:cxn>
                <a:cxn ang="cd2">
                  <a:pos x="l" y="vc"/>
                </a:cxn>
                <a:cxn ang="cd4">
                  <a:pos x="hc" y="b"/>
                </a:cxn>
                <a:cxn ang="0">
                  <a:pos x="r" y="vc"/>
                </a:cxn>
              </a:cxnLst>
              <a:rect l="l" t="t" r="r" b="b"/>
              <a:pathLst>
                <a:path w="526" h="132">
                  <a:moveTo>
                    <a:pt x="0" y="132"/>
                  </a:moveTo>
                  <a:cubicBezTo>
                    <a:pt x="0" y="132"/>
                    <a:pt x="63" y="0"/>
                    <a:pt x="277" y="0"/>
                  </a:cubicBezTo>
                  <a:cubicBezTo>
                    <a:pt x="491" y="0"/>
                    <a:pt x="526" y="132"/>
                    <a:pt x="526" y="132"/>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31" name="Straight Connector 1430"/>
            <p:cNvSpPr/>
            <p:nvPr/>
          </p:nvSpPr>
          <p:spPr>
            <a:xfrm>
              <a:off x="3506039" y="4715280"/>
              <a:ext cx="52128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32" name="Straight Connector 1431"/>
            <p:cNvSpPr/>
            <p:nvPr/>
          </p:nvSpPr>
          <p:spPr>
            <a:xfrm>
              <a:off x="3629160" y="4756680"/>
              <a:ext cx="2746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33" name="Straight Connector 1432"/>
            <p:cNvSpPr/>
            <p:nvPr/>
          </p:nvSpPr>
          <p:spPr>
            <a:xfrm>
              <a:off x="3711960" y="4797360"/>
              <a:ext cx="1098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34" name="Freeform: Shape 212"/>
            <p:cNvSpPr/>
            <p:nvPr/>
          </p:nvSpPr>
          <p:spPr>
            <a:xfrm>
              <a:off x="4082040" y="4701600"/>
              <a:ext cx="54720" cy="136800"/>
            </a:xfrm>
            <a:custGeom>
              <a:avLst/>
              <a:gdLst/>
              <a:ahLst/>
              <a:cxnLst>
                <a:cxn ang="3cd4">
                  <a:pos x="hc" y="t"/>
                </a:cxn>
                <a:cxn ang="cd2">
                  <a:pos x="l" y="vc"/>
                </a:cxn>
                <a:cxn ang="cd4">
                  <a:pos x="hc" y="b"/>
                </a:cxn>
                <a:cxn ang="0">
                  <a:pos x="r" y="vc"/>
                </a:cxn>
              </a:cxnLst>
              <a:rect l="l" t="t" r="r" b="b"/>
              <a:pathLst>
                <a:path w="153" h="381">
                  <a:moveTo>
                    <a:pt x="153" y="0"/>
                  </a:moveTo>
                  <a:lnTo>
                    <a:pt x="153" y="381"/>
                  </a:lnTo>
                  <a:lnTo>
                    <a:pt x="0" y="255"/>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35" name="Straight Connector 1434"/>
            <p:cNvSpPr/>
            <p:nvPr/>
          </p:nvSpPr>
          <p:spPr>
            <a:xfrm>
              <a:off x="4082040" y="4852440"/>
              <a:ext cx="414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36" name="Freeform: Shape 214"/>
            <p:cNvSpPr/>
            <p:nvPr/>
          </p:nvSpPr>
          <p:spPr>
            <a:xfrm>
              <a:off x="3835440" y="4838760"/>
              <a:ext cx="95400" cy="191520"/>
            </a:xfrm>
            <a:custGeom>
              <a:avLst/>
              <a:gdLst/>
              <a:ahLst/>
              <a:cxnLst>
                <a:cxn ang="3cd4">
                  <a:pos x="hc" y="t"/>
                </a:cxn>
                <a:cxn ang="cd2">
                  <a:pos x="l" y="vc"/>
                </a:cxn>
                <a:cxn ang="cd4">
                  <a:pos x="hc" y="b"/>
                </a:cxn>
                <a:cxn ang="0">
                  <a:pos x="r" y="vc"/>
                </a:cxn>
              </a:cxnLst>
              <a:rect l="l" t="t" r="r" b="b"/>
              <a:pathLst>
                <a:path w="266" h="533">
                  <a:moveTo>
                    <a:pt x="266" y="0"/>
                  </a:moveTo>
                  <a:lnTo>
                    <a:pt x="266" y="533"/>
                  </a:lnTo>
                  <a:lnTo>
                    <a:pt x="0" y="356"/>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37" name="Straight Connector 1436"/>
            <p:cNvSpPr/>
            <p:nvPr/>
          </p:nvSpPr>
          <p:spPr>
            <a:xfrm>
              <a:off x="3835440" y="5044320"/>
              <a:ext cx="547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38" name="Straight Connector 1437"/>
            <p:cNvSpPr/>
            <p:nvPr/>
          </p:nvSpPr>
          <p:spPr>
            <a:xfrm>
              <a:off x="3506039" y="4866120"/>
              <a:ext cx="1094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39" name="Straight Connector 1438"/>
            <p:cNvSpPr/>
            <p:nvPr/>
          </p:nvSpPr>
          <p:spPr>
            <a:xfrm>
              <a:off x="3409920" y="4618440"/>
              <a:ext cx="0" cy="550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40" name="Straight Connector 1439"/>
            <p:cNvSpPr/>
            <p:nvPr/>
          </p:nvSpPr>
          <p:spPr>
            <a:xfrm>
              <a:off x="4205880" y="4715280"/>
              <a:ext cx="2196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41" name="Straight Connector 1440"/>
            <p:cNvSpPr/>
            <p:nvPr/>
          </p:nvSpPr>
          <p:spPr>
            <a:xfrm>
              <a:off x="-5216400" y="4862160"/>
              <a:ext cx="1900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42" name="Straight Connector 1441"/>
            <p:cNvSpPr/>
            <p:nvPr/>
          </p:nvSpPr>
          <p:spPr>
            <a:xfrm>
              <a:off x="-5132520" y="4893480"/>
              <a:ext cx="0" cy="1162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43" name="Straight Connector 1442"/>
            <p:cNvSpPr/>
            <p:nvPr/>
          </p:nvSpPr>
          <p:spPr>
            <a:xfrm>
              <a:off x="-4992480" y="4796640"/>
              <a:ext cx="5356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44" name="Straight Connector 1443"/>
            <p:cNvSpPr/>
            <p:nvPr/>
          </p:nvSpPr>
          <p:spPr>
            <a:xfrm>
              <a:off x="-4873320" y="4839120"/>
              <a:ext cx="2898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45" name="Straight Connector 1444"/>
            <p:cNvSpPr/>
            <p:nvPr/>
          </p:nvSpPr>
          <p:spPr>
            <a:xfrm>
              <a:off x="-4781520" y="4879440"/>
              <a:ext cx="1065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46" name="Straight Connector 1445"/>
            <p:cNvSpPr/>
            <p:nvPr/>
          </p:nvSpPr>
          <p:spPr>
            <a:xfrm>
              <a:off x="-4398840" y="4768559"/>
              <a:ext cx="0" cy="3276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47" name="Straight Connector 1446"/>
            <p:cNvSpPr/>
            <p:nvPr/>
          </p:nvSpPr>
          <p:spPr>
            <a:xfrm>
              <a:off x="-4361040" y="4801320"/>
              <a:ext cx="3582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48" name="Freeform: Shape 226"/>
            <p:cNvSpPr/>
            <p:nvPr/>
          </p:nvSpPr>
          <p:spPr>
            <a:xfrm>
              <a:off x="-4316040" y="4453920"/>
              <a:ext cx="516599" cy="330120"/>
            </a:xfrm>
            <a:custGeom>
              <a:avLst/>
              <a:gdLst/>
              <a:ahLst/>
              <a:cxnLst>
                <a:cxn ang="3cd4">
                  <a:pos x="hc" y="t"/>
                </a:cxn>
                <a:cxn ang="cd2">
                  <a:pos x="l" y="vc"/>
                </a:cxn>
                <a:cxn ang="cd4">
                  <a:pos x="hc" y="b"/>
                </a:cxn>
                <a:cxn ang="0">
                  <a:pos x="r" y="vc"/>
                </a:cxn>
              </a:cxnLst>
              <a:rect l="l" t="t" r="r" b="b"/>
              <a:pathLst>
                <a:path w="1436" h="918" fill="none">
                  <a:moveTo>
                    <a:pt x="0" y="918"/>
                  </a:moveTo>
                  <a:lnTo>
                    <a:pt x="718" y="0"/>
                  </a:lnTo>
                  <a:lnTo>
                    <a:pt x="1436" y="918"/>
                  </a:lnTo>
                  <a:lnTo>
                    <a:pt x="1436" y="759"/>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49" name="Freeform: Shape 227"/>
            <p:cNvSpPr/>
            <p:nvPr/>
          </p:nvSpPr>
          <p:spPr>
            <a:xfrm>
              <a:off x="-3766320" y="4149360"/>
              <a:ext cx="319680" cy="673560"/>
            </a:xfrm>
            <a:custGeom>
              <a:avLst/>
              <a:gdLst/>
              <a:ahLst/>
              <a:cxnLst>
                <a:cxn ang="3cd4">
                  <a:pos x="hc" y="t"/>
                </a:cxn>
                <a:cxn ang="cd2">
                  <a:pos x="l" y="vc"/>
                </a:cxn>
                <a:cxn ang="cd4">
                  <a:pos x="hc" y="b"/>
                </a:cxn>
                <a:cxn ang="0">
                  <a:pos x="r" y="vc"/>
                </a:cxn>
              </a:cxnLst>
              <a:rect l="l" t="t" r="r" b="b"/>
              <a:pathLst>
                <a:path w="889" h="1872" fill="none">
                  <a:moveTo>
                    <a:pt x="0" y="1872"/>
                  </a:moveTo>
                  <a:lnTo>
                    <a:pt x="0" y="0"/>
                  </a:lnTo>
                  <a:lnTo>
                    <a:pt x="889" y="0"/>
                  </a:lnTo>
                  <a:lnTo>
                    <a:pt x="889" y="1426"/>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50" name="Freeform: Shape 228"/>
            <p:cNvSpPr/>
            <p:nvPr/>
          </p:nvSpPr>
          <p:spPr>
            <a:xfrm>
              <a:off x="-3577320" y="4686480"/>
              <a:ext cx="262080" cy="204840"/>
            </a:xfrm>
            <a:custGeom>
              <a:avLst/>
              <a:gdLst/>
              <a:ahLst/>
              <a:cxnLst>
                <a:cxn ang="3cd4">
                  <a:pos x="hc" y="t"/>
                </a:cxn>
                <a:cxn ang="cd2">
                  <a:pos x="l" y="vc"/>
                </a:cxn>
                <a:cxn ang="cd4">
                  <a:pos x="hc" y="b"/>
                </a:cxn>
                <a:cxn ang="0">
                  <a:pos x="r" y="vc"/>
                </a:cxn>
              </a:cxnLst>
              <a:rect l="l" t="t" r="r" b="b"/>
              <a:pathLst>
                <a:path w="729" h="570" fill="none">
                  <a:moveTo>
                    <a:pt x="0" y="570"/>
                  </a:moveTo>
                  <a:lnTo>
                    <a:pt x="0" y="0"/>
                  </a:lnTo>
                  <a:lnTo>
                    <a:pt x="729" y="0"/>
                  </a:lnTo>
                  <a:lnTo>
                    <a:pt x="729" y="569"/>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51" name="Straight Connector 1450"/>
            <p:cNvSpPr/>
            <p:nvPr/>
          </p:nvSpPr>
          <p:spPr>
            <a:xfrm>
              <a:off x="-3409920" y="4643280"/>
              <a:ext cx="795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52" name="Straight Connector 1451"/>
            <p:cNvSpPr/>
            <p:nvPr/>
          </p:nvSpPr>
          <p:spPr>
            <a:xfrm>
              <a:off x="-3385440" y="4595040"/>
              <a:ext cx="0" cy="27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53" name="Straight Connector 1452"/>
            <p:cNvSpPr/>
            <p:nvPr/>
          </p:nvSpPr>
          <p:spPr>
            <a:xfrm>
              <a:off x="-3625560" y="4035240"/>
              <a:ext cx="399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54" name="Straight Connector 1453"/>
            <p:cNvSpPr/>
            <p:nvPr/>
          </p:nvSpPr>
          <p:spPr>
            <a:xfrm>
              <a:off x="-3654360" y="4070160"/>
              <a:ext cx="972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55" name="Freeform: Shape 233"/>
            <p:cNvSpPr/>
            <p:nvPr/>
          </p:nvSpPr>
          <p:spPr>
            <a:xfrm>
              <a:off x="-3675959" y="4097160"/>
              <a:ext cx="142920" cy="51840"/>
            </a:xfrm>
            <a:custGeom>
              <a:avLst/>
              <a:gdLst/>
              <a:ahLst/>
              <a:cxnLst>
                <a:cxn ang="3cd4">
                  <a:pos x="hc" y="t"/>
                </a:cxn>
                <a:cxn ang="cd2">
                  <a:pos x="l" y="vc"/>
                </a:cxn>
                <a:cxn ang="cd4">
                  <a:pos x="hc" y="b"/>
                </a:cxn>
                <a:cxn ang="0">
                  <a:pos x="r" y="vc"/>
                </a:cxn>
              </a:cxnLst>
              <a:rect l="l" t="t" r="r" b="b"/>
              <a:pathLst>
                <a:path w="398" h="145" fill="none">
                  <a:moveTo>
                    <a:pt x="0" y="145"/>
                  </a:moveTo>
                  <a:lnTo>
                    <a:pt x="0" y="0"/>
                  </a:lnTo>
                  <a:lnTo>
                    <a:pt x="398" y="0"/>
                  </a:lnTo>
                  <a:lnTo>
                    <a:pt x="398" y="145"/>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56" name="Straight Connector 1455"/>
            <p:cNvSpPr/>
            <p:nvPr/>
          </p:nvSpPr>
          <p:spPr>
            <a:xfrm>
              <a:off x="-3684600" y="4907520"/>
              <a:ext cx="18648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57" name="Straight Connector 1456"/>
            <p:cNvSpPr/>
            <p:nvPr/>
          </p:nvSpPr>
          <p:spPr>
            <a:xfrm flipV="1">
              <a:off x="-3395520" y="4727159"/>
              <a:ext cx="0" cy="15840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58" name="Straight Connector 1457"/>
            <p:cNvSpPr/>
            <p:nvPr/>
          </p:nvSpPr>
          <p:spPr>
            <a:xfrm flipV="1">
              <a:off x="-3260880" y="4207320"/>
              <a:ext cx="0" cy="4978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59" name="Straight Connector 1458"/>
            <p:cNvSpPr/>
            <p:nvPr/>
          </p:nvSpPr>
          <p:spPr>
            <a:xfrm flipV="1">
              <a:off x="-3137039" y="4207320"/>
              <a:ext cx="0" cy="4978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60" name="Freeform: Shape 238"/>
            <p:cNvSpPr/>
            <p:nvPr/>
          </p:nvSpPr>
          <p:spPr>
            <a:xfrm>
              <a:off x="-3254759" y="4184639"/>
              <a:ext cx="110160" cy="33840"/>
            </a:xfrm>
            <a:custGeom>
              <a:avLst/>
              <a:gdLst/>
              <a:ahLst/>
              <a:cxnLst>
                <a:cxn ang="3cd4">
                  <a:pos x="hc" y="t"/>
                </a:cxn>
                <a:cxn ang="cd2">
                  <a:pos x="l" y="vc"/>
                </a:cxn>
                <a:cxn ang="cd4">
                  <a:pos x="hc" y="b"/>
                </a:cxn>
                <a:cxn ang="0">
                  <a:pos x="r" y="vc"/>
                </a:cxn>
              </a:cxnLst>
              <a:rect l="l" t="t" r="r" b="b"/>
              <a:pathLst>
                <a:path w="307" h="95" fill="none">
                  <a:moveTo>
                    <a:pt x="0" y="95"/>
                  </a:moveTo>
                  <a:lnTo>
                    <a:pt x="155" y="0"/>
                  </a:lnTo>
                  <a:lnTo>
                    <a:pt x="307" y="91"/>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61" name="Straight Connector 1460"/>
            <p:cNvSpPr/>
            <p:nvPr/>
          </p:nvSpPr>
          <p:spPr>
            <a:xfrm flipV="1">
              <a:off x="-3198960" y="4076640"/>
              <a:ext cx="0" cy="107999"/>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62" name="Freeform: Shape 240"/>
            <p:cNvSpPr/>
            <p:nvPr/>
          </p:nvSpPr>
          <p:spPr>
            <a:xfrm>
              <a:off x="-3226680" y="4241520"/>
              <a:ext cx="54720" cy="30240"/>
            </a:xfrm>
            <a:custGeom>
              <a:avLst/>
              <a:gdLst/>
              <a:ahLst/>
              <a:cxnLst>
                <a:cxn ang="3cd4">
                  <a:pos x="hc" y="t"/>
                </a:cxn>
                <a:cxn ang="cd2">
                  <a:pos x="l" y="vc"/>
                </a:cxn>
                <a:cxn ang="cd4">
                  <a:pos x="hc" y="b"/>
                </a:cxn>
                <a:cxn ang="0">
                  <a:pos x="r" y="vc"/>
                </a:cxn>
              </a:cxnLst>
              <a:rect l="l" t="t" r="r" b="b"/>
              <a:pathLst>
                <a:path w="153" h="85">
                  <a:moveTo>
                    <a:pt x="76" y="85"/>
                  </a:moveTo>
                  <a:lnTo>
                    <a:pt x="0" y="85"/>
                  </a:lnTo>
                  <a:lnTo>
                    <a:pt x="0" y="0"/>
                  </a:lnTo>
                  <a:lnTo>
                    <a:pt x="153" y="0"/>
                  </a:lnTo>
                  <a:lnTo>
                    <a:pt x="153" y="85"/>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63" name="Freeform: Shape 241"/>
            <p:cNvSpPr/>
            <p:nvPr/>
          </p:nvSpPr>
          <p:spPr>
            <a:xfrm>
              <a:off x="-3241080" y="4300560"/>
              <a:ext cx="82080" cy="15480"/>
            </a:xfrm>
            <a:custGeom>
              <a:avLst/>
              <a:gdLst/>
              <a:ahLst/>
              <a:cxnLst>
                <a:cxn ang="3cd4">
                  <a:pos x="hc" y="t"/>
                </a:cxn>
                <a:cxn ang="cd2">
                  <a:pos x="l" y="vc"/>
                </a:cxn>
                <a:cxn ang="cd4">
                  <a:pos x="hc" y="b"/>
                </a:cxn>
                <a:cxn ang="0">
                  <a:pos x="r" y="vc"/>
                </a:cxn>
              </a:cxnLst>
              <a:rect l="l" t="t" r="r" b="b"/>
              <a:pathLst>
                <a:path w="229" h="44">
                  <a:moveTo>
                    <a:pt x="115" y="44"/>
                  </a:moveTo>
                  <a:lnTo>
                    <a:pt x="0" y="44"/>
                  </a:lnTo>
                  <a:lnTo>
                    <a:pt x="0" y="0"/>
                  </a:lnTo>
                  <a:lnTo>
                    <a:pt x="229" y="0"/>
                  </a:lnTo>
                  <a:lnTo>
                    <a:pt x="229" y="44"/>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64" name="Freeform: Shape 242"/>
            <p:cNvSpPr/>
            <p:nvPr/>
          </p:nvSpPr>
          <p:spPr>
            <a:xfrm>
              <a:off x="-3244320" y="433836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65" name="Freeform: Shape 243"/>
            <p:cNvSpPr/>
            <p:nvPr/>
          </p:nvSpPr>
          <p:spPr>
            <a:xfrm>
              <a:off x="-3244320" y="4368239"/>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66" name="Freeform: Shape 244"/>
            <p:cNvSpPr/>
            <p:nvPr/>
          </p:nvSpPr>
          <p:spPr>
            <a:xfrm>
              <a:off x="-3244320" y="439776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67" name="Freeform: Shape 245"/>
            <p:cNvSpPr/>
            <p:nvPr/>
          </p:nvSpPr>
          <p:spPr>
            <a:xfrm>
              <a:off x="-3244320" y="4427279"/>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68" name="Freeform: Shape 246"/>
            <p:cNvSpPr/>
            <p:nvPr/>
          </p:nvSpPr>
          <p:spPr>
            <a:xfrm>
              <a:off x="-3244320" y="445680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69" name="Freeform: Shape 247"/>
            <p:cNvSpPr/>
            <p:nvPr/>
          </p:nvSpPr>
          <p:spPr>
            <a:xfrm>
              <a:off x="-3244320" y="448632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70" name="Freeform: Shape 248"/>
            <p:cNvSpPr/>
            <p:nvPr/>
          </p:nvSpPr>
          <p:spPr>
            <a:xfrm>
              <a:off x="-3244320" y="451584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71" name="Freeform: Shape 249"/>
            <p:cNvSpPr/>
            <p:nvPr/>
          </p:nvSpPr>
          <p:spPr>
            <a:xfrm>
              <a:off x="-3244320" y="454572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72" name="Freeform: Shape 250"/>
            <p:cNvSpPr/>
            <p:nvPr/>
          </p:nvSpPr>
          <p:spPr>
            <a:xfrm>
              <a:off x="-3244320" y="457524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73" name="Freeform: Shape 251"/>
            <p:cNvSpPr/>
            <p:nvPr/>
          </p:nvSpPr>
          <p:spPr>
            <a:xfrm>
              <a:off x="-3244320" y="4604759"/>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74" name="Freeform: Shape 252"/>
            <p:cNvSpPr/>
            <p:nvPr/>
          </p:nvSpPr>
          <p:spPr>
            <a:xfrm>
              <a:off x="-3244320" y="463464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75" name="Freeform: Shape 253"/>
            <p:cNvSpPr/>
            <p:nvPr/>
          </p:nvSpPr>
          <p:spPr>
            <a:xfrm>
              <a:off x="-3244320" y="466452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76" name="Freeform: Shape 254"/>
            <p:cNvSpPr/>
            <p:nvPr/>
          </p:nvSpPr>
          <p:spPr>
            <a:xfrm>
              <a:off x="-3244320" y="469404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77" name="Freeform: Shape 255"/>
            <p:cNvSpPr/>
            <p:nvPr/>
          </p:nvSpPr>
          <p:spPr>
            <a:xfrm>
              <a:off x="-3121200" y="441252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78" name="Freeform: Shape 256"/>
            <p:cNvSpPr/>
            <p:nvPr/>
          </p:nvSpPr>
          <p:spPr>
            <a:xfrm>
              <a:off x="-3121200" y="443268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79" name="Freeform: Shape 257"/>
            <p:cNvSpPr/>
            <p:nvPr/>
          </p:nvSpPr>
          <p:spPr>
            <a:xfrm>
              <a:off x="-3121200" y="445248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80" name="Freeform: Shape 258"/>
            <p:cNvSpPr/>
            <p:nvPr/>
          </p:nvSpPr>
          <p:spPr>
            <a:xfrm>
              <a:off x="-3121200" y="447264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81" name="Freeform: Shape 259"/>
            <p:cNvSpPr/>
            <p:nvPr/>
          </p:nvSpPr>
          <p:spPr>
            <a:xfrm>
              <a:off x="-3121200" y="449280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82" name="Freeform: Shape 260"/>
            <p:cNvSpPr/>
            <p:nvPr/>
          </p:nvSpPr>
          <p:spPr>
            <a:xfrm>
              <a:off x="-3121200" y="451296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83" name="Freeform: Shape 261"/>
            <p:cNvSpPr/>
            <p:nvPr/>
          </p:nvSpPr>
          <p:spPr>
            <a:xfrm>
              <a:off x="-3121200" y="453312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84" name="Freeform: Shape 262"/>
            <p:cNvSpPr/>
            <p:nvPr/>
          </p:nvSpPr>
          <p:spPr>
            <a:xfrm>
              <a:off x="-3121200" y="455364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85" name="Freeform: Shape 263"/>
            <p:cNvSpPr/>
            <p:nvPr/>
          </p:nvSpPr>
          <p:spPr>
            <a:xfrm>
              <a:off x="-3121200" y="457344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86" name="Freeform: Shape 264"/>
            <p:cNvSpPr/>
            <p:nvPr/>
          </p:nvSpPr>
          <p:spPr>
            <a:xfrm>
              <a:off x="-3121200" y="459360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87" name="Freeform: Shape 265"/>
            <p:cNvSpPr/>
            <p:nvPr/>
          </p:nvSpPr>
          <p:spPr>
            <a:xfrm>
              <a:off x="-3121200" y="461376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88" name="Freeform: Shape 266"/>
            <p:cNvSpPr/>
            <p:nvPr/>
          </p:nvSpPr>
          <p:spPr>
            <a:xfrm>
              <a:off x="-3121200" y="463392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89" name="Freeform: Shape 267"/>
            <p:cNvSpPr/>
            <p:nvPr/>
          </p:nvSpPr>
          <p:spPr>
            <a:xfrm>
              <a:off x="-3121200" y="465408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90" name="Freeform: Shape 268"/>
            <p:cNvSpPr/>
            <p:nvPr/>
          </p:nvSpPr>
          <p:spPr>
            <a:xfrm>
              <a:off x="-3121200" y="467424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91" name="Freeform: Shape 269"/>
            <p:cNvSpPr/>
            <p:nvPr/>
          </p:nvSpPr>
          <p:spPr>
            <a:xfrm>
              <a:off x="-3121200" y="4694759"/>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92" name="Straight Connector 1491"/>
            <p:cNvSpPr/>
            <p:nvPr/>
          </p:nvSpPr>
          <p:spPr>
            <a:xfrm>
              <a:off x="-2967839" y="4408200"/>
              <a:ext cx="0" cy="2912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93" name="Freeform: Shape 271"/>
            <p:cNvSpPr/>
            <p:nvPr/>
          </p:nvSpPr>
          <p:spPr>
            <a:xfrm>
              <a:off x="-3223800" y="4715640"/>
              <a:ext cx="615240" cy="100080"/>
            </a:xfrm>
            <a:custGeom>
              <a:avLst/>
              <a:gdLst/>
              <a:ahLst/>
              <a:cxnLst>
                <a:cxn ang="3cd4">
                  <a:pos x="hc" y="t"/>
                </a:cxn>
                <a:cxn ang="cd2">
                  <a:pos x="l" y="vc"/>
                </a:cxn>
                <a:cxn ang="cd4">
                  <a:pos x="hc" y="b"/>
                </a:cxn>
                <a:cxn ang="0">
                  <a:pos x="r" y="vc"/>
                </a:cxn>
              </a:cxnLst>
              <a:rect l="l" t="t" r="r" b="b"/>
              <a:pathLst>
                <a:path w="1710" h="279" fill="none">
                  <a:moveTo>
                    <a:pt x="0" y="0"/>
                  </a:moveTo>
                  <a:lnTo>
                    <a:pt x="1034" y="0"/>
                  </a:lnTo>
                  <a:lnTo>
                    <a:pt x="1034" y="170"/>
                  </a:lnTo>
                  <a:lnTo>
                    <a:pt x="1710" y="170"/>
                  </a:lnTo>
                  <a:lnTo>
                    <a:pt x="1710" y="279"/>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94" name="Freeform: Shape 272"/>
            <p:cNvSpPr/>
            <p:nvPr/>
          </p:nvSpPr>
          <p:spPr>
            <a:xfrm>
              <a:off x="-2857680" y="4826160"/>
              <a:ext cx="456119" cy="49320"/>
            </a:xfrm>
            <a:custGeom>
              <a:avLst/>
              <a:gdLst/>
              <a:ahLst/>
              <a:cxnLst>
                <a:cxn ang="3cd4">
                  <a:pos x="hc" y="t"/>
                </a:cxn>
                <a:cxn ang="cd2">
                  <a:pos x="l" y="vc"/>
                </a:cxn>
                <a:cxn ang="cd4">
                  <a:pos x="hc" y="b"/>
                </a:cxn>
                <a:cxn ang="0">
                  <a:pos x="r" y="vc"/>
                </a:cxn>
              </a:cxnLst>
              <a:rect l="l" t="t" r="r" b="b"/>
              <a:pathLst>
                <a:path w="1268" h="138" fill="none">
                  <a:moveTo>
                    <a:pt x="0" y="0"/>
                  </a:moveTo>
                  <a:lnTo>
                    <a:pt x="491" y="0"/>
                  </a:lnTo>
                  <a:lnTo>
                    <a:pt x="491" y="138"/>
                  </a:lnTo>
                  <a:lnTo>
                    <a:pt x="1268" y="138"/>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95" name="Straight Connector 1494"/>
            <p:cNvSpPr/>
            <p:nvPr/>
          </p:nvSpPr>
          <p:spPr>
            <a:xfrm>
              <a:off x="-3296520" y="4572360"/>
              <a:ext cx="0" cy="136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96" name="Straight Connector 1495"/>
            <p:cNvSpPr/>
            <p:nvPr/>
          </p:nvSpPr>
          <p:spPr>
            <a:xfrm>
              <a:off x="-3279600" y="4572360"/>
              <a:ext cx="0" cy="136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97" name="Freeform: Shape 275"/>
            <p:cNvSpPr/>
            <p:nvPr/>
          </p:nvSpPr>
          <p:spPr>
            <a:xfrm>
              <a:off x="-3272400" y="4766040"/>
              <a:ext cx="179280" cy="95760"/>
            </a:xfrm>
            <a:custGeom>
              <a:avLst/>
              <a:gdLst/>
              <a:ahLst/>
              <a:cxnLst>
                <a:cxn ang="3cd4">
                  <a:pos x="hc" y="t"/>
                </a:cxn>
                <a:cxn ang="cd2">
                  <a:pos x="l" y="vc"/>
                </a:cxn>
                <a:cxn ang="cd4">
                  <a:pos x="hc" y="b"/>
                </a:cxn>
                <a:cxn ang="0">
                  <a:pos x="r" y="vc"/>
                </a:cxn>
              </a:cxnLst>
              <a:rect l="l" t="t" r="r" b="b"/>
              <a:pathLst>
                <a:path w="499" h="267" fill="none">
                  <a:moveTo>
                    <a:pt x="0" y="267"/>
                  </a:moveTo>
                  <a:lnTo>
                    <a:pt x="0" y="0"/>
                  </a:lnTo>
                  <a:lnTo>
                    <a:pt x="499" y="0"/>
                  </a:lnTo>
                  <a:lnTo>
                    <a:pt x="499" y="261"/>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98" name="Freeform: Shape 276"/>
            <p:cNvSpPr/>
            <p:nvPr/>
          </p:nvSpPr>
          <p:spPr>
            <a:xfrm>
              <a:off x="-3244320" y="4791240"/>
              <a:ext cx="97200" cy="24840"/>
            </a:xfrm>
            <a:custGeom>
              <a:avLst/>
              <a:gdLst/>
              <a:ahLst/>
              <a:cxnLst>
                <a:cxn ang="3cd4">
                  <a:pos x="hc" y="t"/>
                </a:cxn>
                <a:cxn ang="cd2">
                  <a:pos x="l" y="vc"/>
                </a:cxn>
                <a:cxn ang="cd4">
                  <a:pos x="hc" y="b"/>
                </a:cxn>
                <a:cxn ang="0">
                  <a:pos x="r" y="vc"/>
                </a:cxn>
              </a:cxnLst>
              <a:rect l="l" t="t" r="r" b="b"/>
              <a:pathLst>
                <a:path w="271" h="70">
                  <a:moveTo>
                    <a:pt x="135" y="70"/>
                  </a:moveTo>
                  <a:lnTo>
                    <a:pt x="0" y="70"/>
                  </a:lnTo>
                  <a:lnTo>
                    <a:pt x="0" y="0"/>
                  </a:lnTo>
                  <a:lnTo>
                    <a:pt x="271" y="0"/>
                  </a:lnTo>
                  <a:lnTo>
                    <a:pt x="271" y="7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499" name="Freeform: Shape 277"/>
            <p:cNvSpPr/>
            <p:nvPr/>
          </p:nvSpPr>
          <p:spPr>
            <a:xfrm>
              <a:off x="-3013560" y="4733279"/>
              <a:ext cx="138240" cy="22680"/>
            </a:xfrm>
            <a:custGeom>
              <a:avLst/>
              <a:gdLst/>
              <a:ahLst/>
              <a:cxnLst>
                <a:cxn ang="3cd4">
                  <a:pos x="hc" y="t"/>
                </a:cxn>
                <a:cxn ang="cd2">
                  <a:pos x="l" y="vc"/>
                </a:cxn>
                <a:cxn ang="cd4">
                  <a:pos x="hc" y="b"/>
                </a:cxn>
                <a:cxn ang="0">
                  <a:pos x="r" y="vc"/>
                </a:cxn>
              </a:cxnLst>
              <a:rect l="l" t="t" r="r" b="b"/>
              <a:pathLst>
                <a:path w="385" h="64">
                  <a:moveTo>
                    <a:pt x="192" y="64"/>
                  </a:moveTo>
                  <a:lnTo>
                    <a:pt x="0" y="64"/>
                  </a:lnTo>
                  <a:lnTo>
                    <a:pt x="0" y="0"/>
                  </a:lnTo>
                  <a:lnTo>
                    <a:pt x="385" y="0"/>
                  </a:lnTo>
                  <a:lnTo>
                    <a:pt x="385" y="64"/>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00" name="Freeform: Shape 278"/>
            <p:cNvSpPr/>
            <p:nvPr/>
          </p:nvSpPr>
          <p:spPr>
            <a:xfrm>
              <a:off x="-2806920" y="4721760"/>
              <a:ext cx="83880" cy="22680"/>
            </a:xfrm>
            <a:custGeom>
              <a:avLst/>
              <a:gdLst/>
              <a:ahLst/>
              <a:cxnLst>
                <a:cxn ang="3cd4">
                  <a:pos x="hc" y="t"/>
                </a:cxn>
                <a:cxn ang="cd2">
                  <a:pos x="l" y="vc"/>
                </a:cxn>
                <a:cxn ang="cd4">
                  <a:pos x="hc" y="b"/>
                </a:cxn>
                <a:cxn ang="0">
                  <a:pos x="r" y="vc"/>
                </a:cxn>
              </a:cxnLst>
              <a:rect l="l" t="t" r="r" b="b"/>
              <a:pathLst>
                <a:path w="234" h="64">
                  <a:moveTo>
                    <a:pt x="117" y="64"/>
                  </a:moveTo>
                  <a:lnTo>
                    <a:pt x="0" y="64"/>
                  </a:lnTo>
                  <a:lnTo>
                    <a:pt x="0" y="0"/>
                  </a:lnTo>
                  <a:lnTo>
                    <a:pt x="234" y="0"/>
                  </a:lnTo>
                  <a:lnTo>
                    <a:pt x="234" y="64"/>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01" name="Freeform: Shape 279"/>
            <p:cNvSpPr/>
            <p:nvPr/>
          </p:nvSpPr>
          <p:spPr>
            <a:xfrm>
              <a:off x="-2592360" y="4716000"/>
              <a:ext cx="77760" cy="52200"/>
            </a:xfrm>
            <a:custGeom>
              <a:avLst/>
              <a:gdLst/>
              <a:ahLst/>
              <a:cxnLst>
                <a:cxn ang="3cd4">
                  <a:pos x="hc" y="t"/>
                </a:cxn>
                <a:cxn ang="cd2">
                  <a:pos x="l" y="vc"/>
                </a:cxn>
                <a:cxn ang="cd4">
                  <a:pos x="hc" y="b"/>
                </a:cxn>
                <a:cxn ang="0">
                  <a:pos x="r" y="vc"/>
                </a:cxn>
              </a:cxnLst>
              <a:rect l="l" t="t" r="r" b="b"/>
              <a:pathLst>
                <a:path w="217" h="146">
                  <a:moveTo>
                    <a:pt x="109" y="146"/>
                  </a:moveTo>
                  <a:lnTo>
                    <a:pt x="0" y="146"/>
                  </a:lnTo>
                  <a:lnTo>
                    <a:pt x="0" y="0"/>
                  </a:lnTo>
                  <a:lnTo>
                    <a:pt x="217" y="0"/>
                  </a:lnTo>
                  <a:lnTo>
                    <a:pt x="217" y="146"/>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02" name="Freeform: Shape 280"/>
            <p:cNvSpPr/>
            <p:nvPr/>
          </p:nvSpPr>
          <p:spPr>
            <a:xfrm>
              <a:off x="-2577240" y="4798080"/>
              <a:ext cx="29520" cy="50400"/>
            </a:xfrm>
            <a:custGeom>
              <a:avLst/>
              <a:gdLst/>
              <a:ahLst/>
              <a:cxnLst>
                <a:cxn ang="3cd4">
                  <a:pos x="hc" y="t"/>
                </a:cxn>
                <a:cxn ang="cd2">
                  <a:pos x="l" y="vc"/>
                </a:cxn>
                <a:cxn ang="cd4">
                  <a:pos x="hc" y="b"/>
                </a:cxn>
                <a:cxn ang="0">
                  <a:pos x="r" y="vc"/>
                </a:cxn>
              </a:cxnLst>
              <a:rect l="l" t="t" r="r" b="b"/>
              <a:pathLst>
                <a:path w="83" h="141">
                  <a:moveTo>
                    <a:pt x="42" y="141"/>
                  </a:moveTo>
                  <a:lnTo>
                    <a:pt x="0" y="141"/>
                  </a:lnTo>
                  <a:lnTo>
                    <a:pt x="0" y="0"/>
                  </a:lnTo>
                  <a:lnTo>
                    <a:pt x="83" y="0"/>
                  </a:lnTo>
                  <a:lnTo>
                    <a:pt x="83" y="141"/>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03" name="Freeform: Shape 281"/>
            <p:cNvSpPr/>
            <p:nvPr/>
          </p:nvSpPr>
          <p:spPr>
            <a:xfrm>
              <a:off x="-2904480" y="4563000"/>
              <a:ext cx="56880" cy="18720"/>
            </a:xfrm>
            <a:custGeom>
              <a:avLst/>
              <a:gdLst/>
              <a:ahLst/>
              <a:cxnLst>
                <a:cxn ang="3cd4">
                  <a:pos x="hc" y="t"/>
                </a:cxn>
                <a:cxn ang="cd2">
                  <a:pos x="l" y="vc"/>
                </a:cxn>
                <a:cxn ang="cd4">
                  <a:pos x="hc" y="b"/>
                </a:cxn>
                <a:cxn ang="0">
                  <a:pos x="r" y="vc"/>
                </a:cxn>
              </a:cxnLst>
              <a:rect l="l" t="t" r="r" b="b"/>
              <a:pathLst>
                <a:path w="159" h="53">
                  <a:moveTo>
                    <a:pt x="80" y="53"/>
                  </a:moveTo>
                  <a:lnTo>
                    <a:pt x="0" y="53"/>
                  </a:lnTo>
                  <a:lnTo>
                    <a:pt x="0" y="0"/>
                  </a:lnTo>
                  <a:lnTo>
                    <a:pt x="159" y="0"/>
                  </a:lnTo>
                  <a:lnTo>
                    <a:pt x="159" y="53"/>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04" name="Freeform: Shape 282"/>
            <p:cNvSpPr/>
            <p:nvPr/>
          </p:nvSpPr>
          <p:spPr>
            <a:xfrm>
              <a:off x="-2922479" y="4545720"/>
              <a:ext cx="129240" cy="151200"/>
            </a:xfrm>
            <a:custGeom>
              <a:avLst/>
              <a:gdLst/>
              <a:ahLst/>
              <a:cxnLst>
                <a:cxn ang="3cd4">
                  <a:pos x="hc" y="t"/>
                </a:cxn>
                <a:cxn ang="cd2">
                  <a:pos x="l" y="vc"/>
                </a:cxn>
                <a:cxn ang="cd4">
                  <a:pos x="hc" y="b"/>
                </a:cxn>
                <a:cxn ang="0">
                  <a:pos x="r" y="vc"/>
                </a:cxn>
              </a:cxnLst>
              <a:rect l="l" t="t" r="r" b="b"/>
              <a:pathLst>
                <a:path w="360" h="421" fill="none">
                  <a:moveTo>
                    <a:pt x="0" y="421"/>
                  </a:moveTo>
                  <a:lnTo>
                    <a:pt x="0" y="0"/>
                  </a:lnTo>
                  <a:lnTo>
                    <a:pt x="360" y="0"/>
                  </a:lnTo>
                  <a:lnTo>
                    <a:pt x="360" y="421"/>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05" name="Freeform: Shape 283"/>
            <p:cNvSpPr/>
            <p:nvPr/>
          </p:nvSpPr>
          <p:spPr>
            <a:xfrm>
              <a:off x="-3839400" y="4632120"/>
              <a:ext cx="39960" cy="57960"/>
            </a:xfrm>
            <a:custGeom>
              <a:avLst/>
              <a:gdLst/>
              <a:ahLst/>
              <a:cxnLst>
                <a:cxn ang="3cd4">
                  <a:pos x="hc" y="t"/>
                </a:cxn>
                <a:cxn ang="cd2">
                  <a:pos x="l" y="vc"/>
                </a:cxn>
                <a:cxn ang="cd4">
                  <a:pos x="hc" y="b"/>
                </a:cxn>
                <a:cxn ang="0">
                  <a:pos x="r" y="vc"/>
                </a:cxn>
              </a:cxnLst>
              <a:rect l="l" t="t" r="r" b="b"/>
              <a:pathLst>
                <a:path w="112" h="162">
                  <a:moveTo>
                    <a:pt x="56" y="162"/>
                  </a:moveTo>
                  <a:lnTo>
                    <a:pt x="0" y="162"/>
                  </a:lnTo>
                  <a:lnTo>
                    <a:pt x="0" y="0"/>
                  </a:lnTo>
                  <a:lnTo>
                    <a:pt x="112" y="0"/>
                  </a:lnTo>
                  <a:lnTo>
                    <a:pt x="112" y="162"/>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06" name="Freeform: Shape 284"/>
            <p:cNvSpPr/>
            <p:nvPr/>
          </p:nvSpPr>
          <p:spPr>
            <a:xfrm>
              <a:off x="-3866039" y="4824360"/>
              <a:ext cx="69840" cy="23040"/>
            </a:xfrm>
            <a:custGeom>
              <a:avLst/>
              <a:gdLst/>
              <a:ahLst/>
              <a:cxnLst>
                <a:cxn ang="3cd4">
                  <a:pos x="hc" y="t"/>
                </a:cxn>
                <a:cxn ang="cd2">
                  <a:pos x="l" y="vc"/>
                </a:cxn>
                <a:cxn ang="cd4">
                  <a:pos x="hc" y="b"/>
                </a:cxn>
                <a:cxn ang="0">
                  <a:pos x="r" y="vc"/>
                </a:cxn>
              </a:cxnLst>
              <a:rect l="l" t="t" r="r" b="b"/>
              <a:pathLst>
                <a:path w="195" h="65">
                  <a:moveTo>
                    <a:pt x="98" y="65"/>
                  </a:moveTo>
                  <a:lnTo>
                    <a:pt x="0" y="65"/>
                  </a:lnTo>
                  <a:lnTo>
                    <a:pt x="0" y="0"/>
                  </a:lnTo>
                  <a:lnTo>
                    <a:pt x="195" y="0"/>
                  </a:lnTo>
                  <a:lnTo>
                    <a:pt x="195" y="65"/>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07" name="Freeform: Shape 285"/>
            <p:cNvSpPr/>
            <p:nvPr/>
          </p:nvSpPr>
          <p:spPr>
            <a:xfrm>
              <a:off x="-1710720" y="4671000"/>
              <a:ext cx="32400" cy="59400"/>
            </a:xfrm>
            <a:custGeom>
              <a:avLst/>
              <a:gdLst/>
              <a:ahLst/>
              <a:cxnLst>
                <a:cxn ang="3cd4">
                  <a:pos x="hc" y="t"/>
                </a:cxn>
                <a:cxn ang="cd2">
                  <a:pos x="l" y="vc"/>
                </a:cxn>
                <a:cxn ang="cd4">
                  <a:pos x="hc" y="b"/>
                </a:cxn>
                <a:cxn ang="0">
                  <a:pos x="r" y="vc"/>
                </a:cxn>
              </a:cxnLst>
              <a:rect l="l" t="t" r="r" b="b"/>
              <a:pathLst>
                <a:path w="91" h="166">
                  <a:moveTo>
                    <a:pt x="46" y="166"/>
                  </a:moveTo>
                  <a:lnTo>
                    <a:pt x="0" y="166"/>
                  </a:lnTo>
                  <a:lnTo>
                    <a:pt x="0" y="0"/>
                  </a:lnTo>
                  <a:lnTo>
                    <a:pt x="91" y="0"/>
                  </a:lnTo>
                  <a:lnTo>
                    <a:pt x="91" y="166"/>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08" name="Freeform: Shape 286"/>
            <p:cNvSpPr/>
            <p:nvPr/>
          </p:nvSpPr>
          <p:spPr>
            <a:xfrm>
              <a:off x="-1661759" y="4772520"/>
              <a:ext cx="56160" cy="21240"/>
            </a:xfrm>
            <a:custGeom>
              <a:avLst/>
              <a:gdLst/>
              <a:ahLst/>
              <a:cxnLst>
                <a:cxn ang="3cd4">
                  <a:pos x="hc" y="t"/>
                </a:cxn>
                <a:cxn ang="cd2">
                  <a:pos x="l" y="vc"/>
                </a:cxn>
                <a:cxn ang="cd4">
                  <a:pos x="hc" y="b"/>
                </a:cxn>
                <a:cxn ang="0">
                  <a:pos x="r" y="vc"/>
                </a:cxn>
              </a:cxnLst>
              <a:rect l="l" t="t" r="r" b="b"/>
              <a:pathLst>
                <a:path w="157" h="60">
                  <a:moveTo>
                    <a:pt x="79" y="60"/>
                  </a:moveTo>
                  <a:lnTo>
                    <a:pt x="0" y="60"/>
                  </a:lnTo>
                  <a:lnTo>
                    <a:pt x="0" y="0"/>
                  </a:lnTo>
                  <a:lnTo>
                    <a:pt x="157" y="0"/>
                  </a:lnTo>
                  <a:lnTo>
                    <a:pt x="157" y="6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09" name="Freeform: Shape 287"/>
            <p:cNvSpPr/>
            <p:nvPr/>
          </p:nvSpPr>
          <p:spPr>
            <a:xfrm>
              <a:off x="-1556279" y="4707360"/>
              <a:ext cx="151200" cy="47160"/>
            </a:xfrm>
            <a:custGeom>
              <a:avLst/>
              <a:gdLst/>
              <a:ahLst/>
              <a:cxnLst>
                <a:cxn ang="3cd4">
                  <a:pos x="hc" y="t"/>
                </a:cxn>
                <a:cxn ang="cd2">
                  <a:pos x="l" y="vc"/>
                </a:cxn>
                <a:cxn ang="cd4">
                  <a:pos x="hc" y="b"/>
                </a:cxn>
                <a:cxn ang="0">
                  <a:pos x="r" y="vc"/>
                </a:cxn>
              </a:cxnLst>
              <a:rect l="l" t="t" r="r" b="b"/>
              <a:pathLst>
                <a:path w="421" h="132">
                  <a:moveTo>
                    <a:pt x="211" y="132"/>
                  </a:moveTo>
                  <a:lnTo>
                    <a:pt x="0" y="132"/>
                  </a:lnTo>
                  <a:lnTo>
                    <a:pt x="0" y="0"/>
                  </a:lnTo>
                  <a:lnTo>
                    <a:pt x="421" y="0"/>
                  </a:lnTo>
                  <a:lnTo>
                    <a:pt x="421" y="132"/>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10" name="Straight Connector 1509"/>
            <p:cNvSpPr/>
            <p:nvPr/>
          </p:nvSpPr>
          <p:spPr>
            <a:xfrm>
              <a:off x="-3120120" y="4336200"/>
              <a:ext cx="471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11" name="Straight Connector 1510"/>
            <p:cNvSpPr/>
            <p:nvPr/>
          </p:nvSpPr>
          <p:spPr>
            <a:xfrm>
              <a:off x="-3120120" y="4360680"/>
              <a:ext cx="471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12" name="Straight Connector 1511"/>
            <p:cNvSpPr/>
            <p:nvPr/>
          </p:nvSpPr>
          <p:spPr>
            <a:xfrm>
              <a:off x="-3120120" y="4385520"/>
              <a:ext cx="471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13" name="Straight Connector 1512"/>
            <p:cNvSpPr/>
            <p:nvPr/>
          </p:nvSpPr>
          <p:spPr>
            <a:xfrm>
              <a:off x="-3106079" y="4290480"/>
              <a:ext cx="0" cy="27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14" name="Straight Connector 1513"/>
            <p:cNvSpPr/>
            <p:nvPr/>
          </p:nvSpPr>
          <p:spPr>
            <a:xfrm>
              <a:off x="-2738519" y="4237560"/>
              <a:ext cx="0" cy="467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15" name="Straight Connector 1514"/>
            <p:cNvSpPr/>
            <p:nvPr/>
          </p:nvSpPr>
          <p:spPr>
            <a:xfrm>
              <a:off x="-2717640" y="4237560"/>
              <a:ext cx="0" cy="467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16" name="Straight Connector 1515"/>
            <p:cNvSpPr/>
            <p:nvPr/>
          </p:nvSpPr>
          <p:spPr>
            <a:xfrm>
              <a:off x="-2696760" y="4237560"/>
              <a:ext cx="0" cy="467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17" name="Straight Connector 1516"/>
            <p:cNvSpPr/>
            <p:nvPr/>
          </p:nvSpPr>
          <p:spPr>
            <a:xfrm>
              <a:off x="-2675880" y="4237560"/>
              <a:ext cx="0" cy="467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18" name="Straight Connector 1517"/>
            <p:cNvSpPr/>
            <p:nvPr/>
          </p:nvSpPr>
          <p:spPr>
            <a:xfrm>
              <a:off x="-2655000" y="4237560"/>
              <a:ext cx="0" cy="467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19" name="Straight Connector 1518"/>
            <p:cNvSpPr/>
            <p:nvPr/>
          </p:nvSpPr>
          <p:spPr>
            <a:xfrm>
              <a:off x="-2634119" y="4237560"/>
              <a:ext cx="0" cy="467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20" name="Straight Connector 1519"/>
            <p:cNvSpPr/>
            <p:nvPr/>
          </p:nvSpPr>
          <p:spPr>
            <a:xfrm>
              <a:off x="-2612880" y="4237560"/>
              <a:ext cx="0" cy="467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21" name="Straight Connector 1520"/>
            <p:cNvSpPr/>
            <p:nvPr/>
          </p:nvSpPr>
          <p:spPr>
            <a:xfrm>
              <a:off x="-2592360" y="4237560"/>
              <a:ext cx="0" cy="467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22" name="Straight Connector 1521"/>
            <p:cNvSpPr/>
            <p:nvPr/>
          </p:nvSpPr>
          <p:spPr>
            <a:xfrm>
              <a:off x="-1901520" y="4359240"/>
              <a:ext cx="0" cy="460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23" name="Straight Connector 1522"/>
            <p:cNvSpPr/>
            <p:nvPr/>
          </p:nvSpPr>
          <p:spPr>
            <a:xfrm>
              <a:off x="-1745640" y="4359240"/>
              <a:ext cx="0" cy="460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24" name="Freeform: Shape 302"/>
            <p:cNvSpPr/>
            <p:nvPr/>
          </p:nvSpPr>
          <p:spPr>
            <a:xfrm>
              <a:off x="-2757960" y="4209840"/>
              <a:ext cx="182520" cy="500040"/>
            </a:xfrm>
            <a:custGeom>
              <a:avLst/>
              <a:gdLst/>
              <a:ahLst/>
              <a:cxnLst>
                <a:cxn ang="3cd4">
                  <a:pos x="hc" y="t"/>
                </a:cxn>
                <a:cxn ang="cd2">
                  <a:pos x="l" y="vc"/>
                </a:cxn>
                <a:cxn ang="cd4">
                  <a:pos x="hc" y="b"/>
                </a:cxn>
                <a:cxn ang="0">
                  <a:pos x="r" y="vc"/>
                </a:cxn>
              </a:cxnLst>
              <a:rect l="l" t="t" r="r" b="b"/>
              <a:pathLst>
                <a:path w="508" h="1390" fill="none">
                  <a:moveTo>
                    <a:pt x="0" y="1390"/>
                  </a:moveTo>
                  <a:lnTo>
                    <a:pt x="0" y="0"/>
                  </a:lnTo>
                  <a:lnTo>
                    <a:pt x="508" y="0"/>
                  </a:lnTo>
                  <a:lnTo>
                    <a:pt x="508" y="1380"/>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25" name="Straight Connector 1524"/>
            <p:cNvSpPr/>
            <p:nvPr/>
          </p:nvSpPr>
          <p:spPr>
            <a:xfrm>
              <a:off x="-2769480" y="4182479"/>
              <a:ext cx="20844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26" name="Straight Connector 1525"/>
            <p:cNvSpPr/>
            <p:nvPr/>
          </p:nvSpPr>
          <p:spPr>
            <a:xfrm>
              <a:off x="-2526480" y="4595040"/>
              <a:ext cx="0" cy="514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27" name="Straight Connector 1526"/>
            <p:cNvSpPr/>
            <p:nvPr/>
          </p:nvSpPr>
          <p:spPr>
            <a:xfrm>
              <a:off x="-2555640" y="4651560"/>
              <a:ext cx="583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28" name="Straight Connector 1527"/>
            <p:cNvSpPr/>
            <p:nvPr/>
          </p:nvSpPr>
          <p:spPr>
            <a:xfrm>
              <a:off x="-2212560" y="4663800"/>
              <a:ext cx="10224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29" name="Straight Connector 1528"/>
            <p:cNvSpPr/>
            <p:nvPr/>
          </p:nvSpPr>
          <p:spPr>
            <a:xfrm>
              <a:off x="-2124720" y="4632120"/>
              <a:ext cx="0" cy="29159"/>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30" name="Straight Connector 1529"/>
            <p:cNvSpPr/>
            <p:nvPr/>
          </p:nvSpPr>
          <p:spPr>
            <a:xfrm>
              <a:off x="-2022840" y="4656600"/>
              <a:ext cx="10944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31" name="Straight Connector 1530"/>
            <p:cNvSpPr/>
            <p:nvPr/>
          </p:nvSpPr>
          <p:spPr>
            <a:xfrm>
              <a:off x="-1966680" y="4598640"/>
              <a:ext cx="0" cy="424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32" name="Straight Connector 1531"/>
            <p:cNvSpPr/>
            <p:nvPr/>
          </p:nvSpPr>
          <p:spPr>
            <a:xfrm>
              <a:off x="-1980360" y="4830480"/>
              <a:ext cx="0" cy="80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33" name="Straight Connector 1532"/>
            <p:cNvSpPr/>
            <p:nvPr/>
          </p:nvSpPr>
          <p:spPr>
            <a:xfrm>
              <a:off x="-1877760" y="4881960"/>
              <a:ext cx="1753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34" name="Straight Connector 1533"/>
            <p:cNvSpPr/>
            <p:nvPr/>
          </p:nvSpPr>
          <p:spPr>
            <a:xfrm>
              <a:off x="-1885680" y="4794120"/>
              <a:ext cx="1242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35" name="Straight Connector 1534"/>
            <p:cNvSpPr/>
            <p:nvPr/>
          </p:nvSpPr>
          <p:spPr>
            <a:xfrm>
              <a:off x="-1885680" y="4643640"/>
              <a:ext cx="1242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36" name="Straight Connector 1535"/>
            <p:cNvSpPr/>
            <p:nvPr/>
          </p:nvSpPr>
          <p:spPr>
            <a:xfrm>
              <a:off x="-1885680" y="4496760"/>
              <a:ext cx="1242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37" name="Straight Connector 1536"/>
            <p:cNvSpPr/>
            <p:nvPr/>
          </p:nvSpPr>
          <p:spPr>
            <a:xfrm>
              <a:off x="-1866599" y="4663800"/>
              <a:ext cx="0" cy="108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38" name="Straight Connector 1537"/>
            <p:cNvSpPr/>
            <p:nvPr/>
          </p:nvSpPr>
          <p:spPr>
            <a:xfrm>
              <a:off x="-1837799" y="4663800"/>
              <a:ext cx="0" cy="108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39" name="Straight Connector 1538"/>
            <p:cNvSpPr/>
            <p:nvPr/>
          </p:nvSpPr>
          <p:spPr>
            <a:xfrm>
              <a:off x="-1808999" y="4663800"/>
              <a:ext cx="0" cy="108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40" name="Straight Connector 1539"/>
            <p:cNvSpPr/>
            <p:nvPr/>
          </p:nvSpPr>
          <p:spPr>
            <a:xfrm>
              <a:off x="-1780560" y="4663800"/>
              <a:ext cx="0" cy="108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41" name="Straight Connector 1540"/>
            <p:cNvSpPr/>
            <p:nvPr/>
          </p:nvSpPr>
          <p:spPr>
            <a:xfrm>
              <a:off x="-1866599" y="4515120"/>
              <a:ext cx="0" cy="108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42" name="Straight Connector 1541"/>
            <p:cNvSpPr/>
            <p:nvPr/>
          </p:nvSpPr>
          <p:spPr>
            <a:xfrm>
              <a:off x="-1837799" y="4515120"/>
              <a:ext cx="0" cy="108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43" name="Straight Connector 1542"/>
            <p:cNvSpPr/>
            <p:nvPr/>
          </p:nvSpPr>
          <p:spPr>
            <a:xfrm>
              <a:off x="-1808999" y="4515120"/>
              <a:ext cx="0" cy="108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44" name="Straight Connector 1543"/>
            <p:cNvSpPr/>
            <p:nvPr/>
          </p:nvSpPr>
          <p:spPr>
            <a:xfrm>
              <a:off x="-1780560" y="4515120"/>
              <a:ext cx="0" cy="108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45" name="Straight Connector 1544"/>
            <p:cNvSpPr/>
            <p:nvPr/>
          </p:nvSpPr>
          <p:spPr>
            <a:xfrm>
              <a:off x="-1866599" y="4370040"/>
              <a:ext cx="0" cy="108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46" name="Straight Connector 1545"/>
            <p:cNvSpPr/>
            <p:nvPr/>
          </p:nvSpPr>
          <p:spPr>
            <a:xfrm>
              <a:off x="-1837799" y="4370040"/>
              <a:ext cx="0" cy="108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47" name="Straight Connector 1546"/>
            <p:cNvSpPr/>
            <p:nvPr/>
          </p:nvSpPr>
          <p:spPr>
            <a:xfrm>
              <a:off x="-1808999" y="4370040"/>
              <a:ext cx="0" cy="108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48" name="Straight Connector 1547"/>
            <p:cNvSpPr/>
            <p:nvPr/>
          </p:nvSpPr>
          <p:spPr>
            <a:xfrm>
              <a:off x="-1780560" y="4370040"/>
              <a:ext cx="0" cy="108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49" name="Freeform: Shape 327"/>
            <p:cNvSpPr/>
            <p:nvPr/>
          </p:nvSpPr>
          <p:spPr>
            <a:xfrm>
              <a:off x="-1891800" y="4267800"/>
              <a:ext cx="136080" cy="78120"/>
            </a:xfrm>
            <a:custGeom>
              <a:avLst/>
              <a:gdLst/>
              <a:ahLst/>
              <a:cxnLst>
                <a:cxn ang="3cd4">
                  <a:pos x="hc" y="t"/>
                </a:cxn>
                <a:cxn ang="cd2">
                  <a:pos x="l" y="vc"/>
                </a:cxn>
                <a:cxn ang="cd4">
                  <a:pos x="hc" y="b"/>
                </a:cxn>
                <a:cxn ang="0">
                  <a:pos x="r" y="vc"/>
                </a:cxn>
              </a:cxnLst>
              <a:rect l="l" t="t" r="r" b="b"/>
              <a:pathLst>
                <a:path w="379" h="218">
                  <a:moveTo>
                    <a:pt x="0" y="218"/>
                  </a:moveTo>
                  <a:lnTo>
                    <a:pt x="379" y="218"/>
                  </a:lnTo>
                  <a:lnTo>
                    <a:pt x="309" y="0"/>
                  </a:lnTo>
                  <a:lnTo>
                    <a:pt x="57"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50" name="Freeform: Shape 328"/>
            <p:cNvSpPr/>
            <p:nvPr/>
          </p:nvSpPr>
          <p:spPr>
            <a:xfrm>
              <a:off x="-3009240" y="4879440"/>
              <a:ext cx="981000" cy="39600"/>
            </a:xfrm>
            <a:custGeom>
              <a:avLst/>
              <a:gdLst/>
              <a:ahLst/>
              <a:cxnLst>
                <a:cxn ang="3cd4">
                  <a:pos x="hc" y="t"/>
                </a:cxn>
                <a:cxn ang="cd2">
                  <a:pos x="l" y="vc"/>
                </a:cxn>
                <a:cxn ang="cd4">
                  <a:pos x="hc" y="b"/>
                </a:cxn>
                <a:cxn ang="0">
                  <a:pos x="r" y="vc"/>
                </a:cxn>
              </a:cxnLst>
              <a:rect l="l" t="t" r="r" b="b"/>
              <a:pathLst>
                <a:path w="2726" h="111" fill="none">
                  <a:moveTo>
                    <a:pt x="0" y="90"/>
                  </a:moveTo>
                  <a:lnTo>
                    <a:pt x="190" y="0"/>
                  </a:lnTo>
                  <a:lnTo>
                    <a:pt x="782" y="0"/>
                  </a:lnTo>
                  <a:lnTo>
                    <a:pt x="782" y="111"/>
                  </a:lnTo>
                  <a:lnTo>
                    <a:pt x="2726" y="111"/>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51" name="Freeform: Shape 329"/>
            <p:cNvSpPr/>
            <p:nvPr/>
          </p:nvSpPr>
          <p:spPr>
            <a:xfrm>
              <a:off x="-2525400" y="4731480"/>
              <a:ext cx="414720" cy="110160"/>
            </a:xfrm>
            <a:custGeom>
              <a:avLst/>
              <a:gdLst/>
              <a:ahLst/>
              <a:cxnLst>
                <a:cxn ang="3cd4">
                  <a:pos x="hc" y="t"/>
                </a:cxn>
                <a:cxn ang="cd2">
                  <a:pos x="l" y="vc"/>
                </a:cxn>
                <a:cxn ang="cd4">
                  <a:pos x="hc" y="b"/>
                </a:cxn>
                <a:cxn ang="0">
                  <a:pos x="r" y="vc"/>
                </a:cxn>
              </a:cxnLst>
              <a:rect l="l" t="t" r="r" b="b"/>
              <a:pathLst>
                <a:path w="1153" h="307" fill="none">
                  <a:moveTo>
                    <a:pt x="0" y="307"/>
                  </a:moveTo>
                  <a:lnTo>
                    <a:pt x="658" y="307"/>
                  </a:lnTo>
                  <a:lnTo>
                    <a:pt x="658" y="88"/>
                  </a:lnTo>
                  <a:lnTo>
                    <a:pt x="973" y="88"/>
                  </a:lnTo>
                  <a:lnTo>
                    <a:pt x="973" y="0"/>
                  </a:lnTo>
                  <a:lnTo>
                    <a:pt x="1153" y="0"/>
                  </a:lnTo>
                  <a:lnTo>
                    <a:pt x="1153" y="236"/>
                  </a:lnTo>
                  <a:lnTo>
                    <a:pt x="936" y="236"/>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52" name="Freeform: Shape 330"/>
            <p:cNvSpPr/>
            <p:nvPr/>
          </p:nvSpPr>
          <p:spPr>
            <a:xfrm>
              <a:off x="-2084040" y="4683240"/>
              <a:ext cx="55800" cy="38160"/>
            </a:xfrm>
            <a:custGeom>
              <a:avLst/>
              <a:gdLst/>
              <a:ahLst/>
              <a:cxnLst>
                <a:cxn ang="3cd4">
                  <a:pos x="hc" y="t"/>
                </a:cxn>
                <a:cxn ang="cd2">
                  <a:pos x="l" y="vc"/>
                </a:cxn>
                <a:cxn ang="cd4">
                  <a:pos x="hc" y="b"/>
                </a:cxn>
                <a:cxn ang="0">
                  <a:pos x="r" y="vc"/>
                </a:cxn>
              </a:cxnLst>
              <a:rect l="l" t="t" r="r" b="b"/>
              <a:pathLst>
                <a:path w="156" h="107" fill="none">
                  <a:moveTo>
                    <a:pt x="0" y="95"/>
                  </a:moveTo>
                  <a:lnTo>
                    <a:pt x="0" y="0"/>
                  </a:lnTo>
                  <a:lnTo>
                    <a:pt x="156" y="0"/>
                  </a:lnTo>
                  <a:lnTo>
                    <a:pt x="156" y="107"/>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53" name="Freeform: Shape 331"/>
            <p:cNvSpPr/>
            <p:nvPr/>
          </p:nvSpPr>
          <p:spPr>
            <a:xfrm>
              <a:off x="-2032560" y="4742280"/>
              <a:ext cx="95760" cy="39240"/>
            </a:xfrm>
            <a:custGeom>
              <a:avLst/>
              <a:gdLst/>
              <a:ahLst/>
              <a:cxnLst>
                <a:cxn ang="3cd4">
                  <a:pos x="hc" y="t"/>
                </a:cxn>
                <a:cxn ang="cd2">
                  <a:pos x="l" y="vc"/>
                </a:cxn>
                <a:cxn ang="cd4">
                  <a:pos x="hc" y="b"/>
                </a:cxn>
                <a:cxn ang="0">
                  <a:pos x="r" y="vc"/>
                </a:cxn>
              </a:cxnLst>
              <a:rect l="l" t="t" r="r" b="b"/>
              <a:pathLst>
                <a:path w="267" h="110" fill="none">
                  <a:moveTo>
                    <a:pt x="267" y="0"/>
                  </a:moveTo>
                  <a:lnTo>
                    <a:pt x="0" y="0"/>
                  </a:lnTo>
                  <a:lnTo>
                    <a:pt x="0" y="110"/>
                  </a:lnTo>
                  <a:lnTo>
                    <a:pt x="267" y="110"/>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54" name="Freeform: Shape 332"/>
            <p:cNvSpPr/>
            <p:nvPr/>
          </p:nvSpPr>
          <p:spPr>
            <a:xfrm>
              <a:off x="-1643039" y="4342320"/>
              <a:ext cx="252000" cy="368999"/>
            </a:xfrm>
            <a:custGeom>
              <a:avLst/>
              <a:gdLst/>
              <a:ahLst/>
              <a:cxnLst>
                <a:cxn ang="3cd4">
                  <a:pos x="hc" y="t"/>
                </a:cxn>
                <a:cxn ang="cd2">
                  <a:pos x="l" y="vc"/>
                </a:cxn>
                <a:cxn ang="cd4">
                  <a:pos x="hc" y="b"/>
                </a:cxn>
                <a:cxn ang="0">
                  <a:pos x="r" y="vc"/>
                </a:cxn>
              </a:cxnLst>
              <a:rect l="l" t="t" r="r" b="b"/>
              <a:pathLst>
                <a:path w="701" h="1026">
                  <a:moveTo>
                    <a:pt x="0" y="1026"/>
                  </a:moveTo>
                  <a:lnTo>
                    <a:pt x="0" y="93"/>
                  </a:lnTo>
                  <a:cubicBezTo>
                    <a:pt x="0" y="93"/>
                    <a:pt x="-13" y="0"/>
                    <a:pt x="340" y="0"/>
                  </a:cubicBezTo>
                  <a:cubicBezTo>
                    <a:pt x="718" y="0"/>
                    <a:pt x="701" y="98"/>
                    <a:pt x="701" y="98"/>
                  </a:cubicBezTo>
                  <a:lnTo>
                    <a:pt x="701" y="1003"/>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55" name="Straight Connector 1554"/>
            <p:cNvSpPr/>
            <p:nvPr/>
          </p:nvSpPr>
          <p:spPr>
            <a:xfrm>
              <a:off x="-1589040" y="4842720"/>
              <a:ext cx="8064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56" name="Straight Connector 1555"/>
            <p:cNvSpPr/>
            <p:nvPr/>
          </p:nvSpPr>
          <p:spPr>
            <a:xfrm>
              <a:off x="-1377000" y="4817160"/>
              <a:ext cx="31284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57" name="Straight Connector 1556"/>
            <p:cNvSpPr/>
            <p:nvPr/>
          </p:nvSpPr>
          <p:spPr>
            <a:xfrm>
              <a:off x="-1046520" y="4794120"/>
              <a:ext cx="0" cy="109439"/>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58" name="Freeform: Shape 336"/>
            <p:cNvSpPr/>
            <p:nvPr/>
          </p:nvSpPr>
          <p:spPr>
            <a:xfrm>
              <a:off x="-1307519" y="4671000"/>
              <a:ext cx="417240" cy="171360"/>
            </a:xfrm>
            <a:custGeom>
              <a:avLst/>
              <a:gdLst/>
              <a:ahLst/>
              <a:cxnLst>
                <a:cxn ang="3cd4">
                  <a:pos x="hc" y="t"/>
                </a:cxn>
                <a:cxn ang="cd2">
                  <a:pos x="l" y="vc"/>
                </a:cxn>
                <a:cxn ang="cd4">
                  <a:pos x="hc" y="b"/>
                </a:cxn>
                <a:cxn ang="0">
                  <a:pos x="r" y="vc"/>
                </a:cxn>
              </a:cxnLst>
              <a:rect l="l" t="t" r="r" b="b"/>
              <a:pathLst>
                <a:path w="1160" h="477" fill="none">
                  <a:moveTo>
                    <a:pt x="840" y="282"/>
                  </a:moveTo>
                  <a:lnTo>
                    <a:pt x="840" y="477"/>
                  </a:lnTo>
                  <a:lnTo>
                    <a:pt x="1160" y="477"/>
                  </a:lnTo>
                  <a:lnTo>
                    <a:pt x="1160" y="312"/>
                  </a:lnTo>
                  <a:lnTo>
                    <a:pt x="1020" y="312"/>
                  </a:lnTo>
                  <a:lnTo>
                    <a:pt x="1020" y="176"/>
                  </a:lnTo>
                  <a:lnTo>
                    <a:pt x="288" y="176"/>
                  </a:lnTo>
                  <a:lnTo>
                    <a:pt x="288" y="0"/>
                  </a:lnTo>
                  <a:lnTo>
                    <a:pt x="0" y="0"/>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59" name="Straight Connector 1558"/>
            <p:cNvSpPr/>
            <p:nvPr/>
          </p:nvSpPr>
          <p:spPr>
            <a:xfrm>
              <a:off x="-1122120" y="4694040"/>
              <a:ext cx="0" cy="37799"/>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60" name="Straight Connector 1559"/>
            <p:cNvSpPr/>
            <p:nvPr/>
          </p:nvSpPr>
          <p:spPr>
            <a:xfrm>
              <a:off x="-1715400" y="4609800"/>
              <a:ext cx="0" cy="262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61" name="Freeform: Shape 339"/>
            <p:cNvSpPr/>
            <p:nvPr/>
          </p:nvSpPr>
          <p:spPr>
            <a:xfrm>
              <a:off x="-1364760" y="4393800"/>
              <a:ext cx="32760" cy="337680"/>
            </a:xfrm>
            <a:custGeom>
              <a:avLst/>
              <a:gdLst/>
              <a:ahLst/>
              <a:cxnLst>
                <a:cxn ang="3cd4">
                  <a:pos x="hc" y="t"/>
                </a:cxn>
                <a:cxn ang="cd2">
                  <a:pos x="l" y="vc"/>
                </a:cxn>
                <a:cxn ang="cd4">
                  <a:pos x="hc" y="b"/>
                </a:cxn>
                <a:cxn ang="0">
                  <a:pos x="r" y="vc"/>
                </a:cxn>
              </a:cxnLst>
              <a:rect l="l" t="t" r="r" b="b"/>
              <a:pathLst>
                <a:path w="92" h="939">
                  <a:moveTo>
                    <a:pt x="46" y="939"/>
                  </a:moveTo>
                  <a:lnTo>
                    <a:pt x="0" y="939"/>
                  </a:lnTo>
                  <a:lnTo>
                    <a:pt x="0" y="0"/>
                  </a:lnTo>
                  <a:lnTo>
                    <a:pt x="92" y="0"/>
                  </a:lnTo>
                  <a:lnTo>
                    <a:pt x="92" y="939"/>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62" name="Straight Connector 1561"/>
            <p:cNvSpPr/>
            <p:nvPr/>
          </p:nvSpPr>
          <p:spPr>
            <a:xfrm>
              <a:off x="-3700440" y="4998600"/>
              <a:ext cx="0" cy="72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63" name="Straight Connector 1562"/>
            <p:cNvSpPr/>
            <p:nvPr/>
          </p:nvSpPr>
          <p:spPr>
            <a:xfrm>
              <a:off x="-2594520" y="5011200"/>
              <a:ext cx="0" cy="64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64" name="Freeform: Shape 342"/>
            <p:cNvSpPr/>
            <p:nvPr/>
          </p:nvSpPr>
          <p:spPr>
            <a:xfrm>
              <a:off x="-4553279" y="4837680"/>
              <a:ext cx="3673080" cy="111600"/>
            </a:xfrm>
            <a:custGeom>
              <a:avLst/>
              <a:gdLst/>
              <a:ahLst/>
              <a:cxnLst>
                <a:cxn ang="3cd4">
                  <a:pos x="hc" y="t"/>
                </a:cxn>
                <a:cxn ang="cd2">
                  <a:pos x="l" y="vc"/>
                </a:cxn>
                <a:cxn ang="cd4">
                  <a:pos x="hc" y="b"/>
                </a:cxn>
                <a:cxn ang="0">
                  <a:pos x="r" y="vc"/>
                </a:cxn>
              </a:cxnLst>
              <a:rect l="l" t="t" r="r" b="b"/>
              <a:pathLst>
                <a:path w="10204" h="311">
                  <a:moveTo>
                    <a:pt x="10204" y="309"/>
                  </a:moveTo>
                  <a:lnTo>
                    <a:pt x="3216" y="309"/>
                  </a:lnTo>
                  <a:cubicBezTo>
                    <a:pt x="3216" y="309"/>
                    <a:pt x="0" y="336"/>
                    <a:pt x="0" y="129"/>
                  </a:cubicBezTo>
                  <a:cubicBezTo>
                    <a:pt x="0" y="-37"/>
                    <a:pt x="1652" y="4"/>
                    <a:pt x="1652" y="4"/>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65" name="Freeform: Shape 343"/>
            <p:cNvSpPr/>
            <p:nvPr/>
          </p:nvSpPr>
          <p:spPr>
            <a:xfrm>
              <a:off x="-4382640" y="4862160"/>
              <a:ext cx="478440" cy="30960"/>
            </a:xfrm>
            <a:custGeom>
              <a:avLst/>
              <a:gdLst/>
              <a:ahLst/>
              <a:cxnLst>
                <a:cxn ang="3cd4">
                  <a:pos x="hc" y="t"/>
                </a:cxn>
                <a:cxn ang="cd2">
                  <a:pos x="l" y="vc"/>
                </a:cxn>
                <a:cxn ang="cd4">
                  <a:pos x="hc" y="b"/>
                </a:cxn>
                <a:cxn ang="0">
                  <a:pos x="r" y="vc"/>
                </a:cxn>
              </a:cxnLst>
              <a:rect l="l" t="t" r="r" b="b"/>
              <a:pathLst>
                <a:path w="1330" h="87" fill="none">
                  <a:moveTo>
                    <a:pt x="0" y="87"/>
                  </a:moveTo>
                  <a:lnTo>
                    <a:pt x="248" y="0"/>
                  </a:lnTo>
                  <a:lnTo>
                    <a:pt x="1330" y="0"/>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66" name="Straight Connector 1565"/>
            <p:cNvSpPr/>
            <p:nvPr/>
          </p:nvSpPr>
          <p:spPr>
            <a:xfrm>
              <a:off x="-4212720" y="4979160"/>
              <a:ext cx="3232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67" name="Straight Connector 1566"/>
            <p:cNvSpPr/>
            <p:nvPr/>
          </p:nvSpPr>
          <p:spPr>
            <a:xfrm>
              <a:off x="-4090320" y="5024520"/>
              <a:ext cx="1036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68" name="Straight Connector 1567"/>
            <p:cNvSpPr/>
            <p:nvPr/>
          </p:nvSpPr>
          <p:spPr>
            <a:xfrm>
              <a:off x="-3622320" y="4978080"/>
              <a:ext cx="14846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69" name="Straight Connector 1568"/>
            <p:cNvSpPr/>
            <p:nvPr/>
          </p:nvSpPr>
          <p:spPr>
            <a:xfrm>
              <a:off x="-2055960" y="4992840"/>
              <a:ext cx="2952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70" name="Straight Connector 1569"/>
            <p:cNvSpPr/>
            <p:nvPr/>
          </p:nvSpPr>
          <p:spPr>
            <a:xfrm>
              <a:off x="-1899720" y="5032800"/>
              <a:ext cx="14940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71" name="Straight Connector 1570"/>
            <p:cNvSpPr/>
            <p:nvPr/>
          </p:nvSpPr>
          <p:spPr>
            <a:xfrm>
              <a:off x="-1457280" y="4979160"/>
              <a:ext cx="55224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72" name="Straight Connector 1571"/>
            <p:cNvSpPr/>
            <p:nvPr/>
          </p:nvSpPr>
          <p:spPr>
            <a:xfrm>
              <a:off x="-3120120" y="4881960"/>
              <a:ext cx="5004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73" name="Freeform: Shape 351"/>
            <p:cNvSpPr/>
            <p:nvPr/>
          </p:nvSpPr>
          <p:spPr>
            <a:xfrm>
              <a:off x="-2479320" y="4246200"/>
              <a:ext cx="265680" cy="587880"/>
            </a:xfrm>
            <a:custGeom>
              <a:avLst/>
              <a:gdLst/>
              <a:ahLst/>
              <a:cxnLst>
                <a:cxn ang="3cd4">
                  <a:pos x="hc" y="t"/>
                </a:cxn>
                <a:cxn ang="cd2">
                  <a:pos x="l" y="vc"/>
                </a:cxn>
                <a:cxn ang="cd4">
                  <a:pos x="hc" y="b"/>
                </a:cxn>
                <a:cxn ang="0">
                  <a:pos x="r" y="vc"/>
                </a:cxn>
              </a:cxnLst>
              <a:rect l="l" t="t" r="r" b="b"/>
              <a:pathLst>
                <a:path w="739" h="1634" fill="none">
                  <a:moveTo>
                    <a:pt x="0" y="1634"/>
                  </a:moveTo>
                  <a:lnTo>
                    <a:pt x="0" y="0"/>
                  </a:lnTo>
                  <a:lnTo>
                    <a:pt x="739" y="0"/>
                  </a:lnTo>
                  <a:lnTo>
                    <a:pt x="739" y="1362"/>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74" name="Straight Connector 1573"/>
            <p:cNvSpPr/>
            <p:nvPr/>
          </p:nvSpPr>
          <p:spPr>
            <a:xfrm>
              <a:off x="-2479320" y="433260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75" name="Straight Connector 1574"/>
            <p:cNvSpPr/>
            <p:nvPr/>
          </p:nvSpPr>
          <p:spPr>
            <a:xfrm>
              <a:off x="-2479320" y="437256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76" name="Straight Connector 1575"/>
            <p:cNvSpPr/>
            <p:nvPr/>
          </p:nvSpPr>
          <p:spPr>
            <a:xfrm>
              <a:off x="-2479320" y="4402799"/>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77" name="Straight Connector 1576"/>
            <p:cNvSpPr/>
            <p:nvPr/>
          </p:nvSpPr>
          <p:spPr>
            <a:xfrm>
              <a:off x="-2479320" y="443304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78" name="Straight Connector 1577"/>
            <p:cNvSpPr/>
            <p:nvPr/>
          </p:nvSpPr>
          <p:spPr>
            <a:xfrm>
              <a:off x="-2479320" y="446292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79" name="Straight Connector 1578"/>
            <p:cNvSpPr/>
            <p:nvPr/>
          </p:nvSpPr>
          <p:spPr>
            <a:xfrm>
              <a:off x="-2479320" y="449280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80" name="Straight Connector 1579"/>
            <p:cNvSpPr/>
            <p:nvPr/>
          </p:nvSpPr>
          <p:spPr>
            <a:xfrm>
              <a:off x="-2479320" y="452304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81" name="Straight Connector 1580"/>
            <p:cNvSpPr/>
            <p:nvPr/>
          </p:nvSpPr>
          <p:spPr>
            <a:xfrm>
              <a:off x="-2479320" y="4553279"/>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82" name="Straight Connector 1581"/>
            <p:cNvSpPr/>
            <p:nvPr/>
          </p:nvSpPr>
          <p:spPr>
            <a:xfrm>
              <a:off x="-2479320" y="4583159"/>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83" name="Straight Connector 1582"/>
            <p:cNvSpPr/>
            <p:nvPr/>
          </p:nvSpPr>
          <p:spPr>
            <a:xfrm>
              <a:off x="-2479320" y="461340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84" name="Straight Connector 1583"/>
            <p:cNvSpPr/>
            <p:nvPr/>
          </p:nvSpPr>
          <p:spPr>
            <a:xfrm>
              <a:off x="-2479320" y="464328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85" name="Straight Connector 1584"/>
            <p:cNvSpPr/>
            <p:nvPr/>
          </p:nvSpPr>
          <p:spPr>
            <a:xfrm>
              <a:off x="-2479320" y="467352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86" name="Straight Connector 1585"/>
            <p:cNvSpPr/>
            <p:nvPr/>
          </p:nvSpPr>
          <p:spPr>
            <a:xfrm>
              <a:off x="-2479320" y="470376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87" name="Straight Connector 1586"/>
            <p:cNvSpPr/>
            <p:nvPr/>
          </p:nvSpPr>
          <p:spPr>
            <a:xfrm>
              <a:off x="-2479320" y="473400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88" name="Straight Connector 1587"/>
            <p:cNvSpPr/>
            <p:nvPr/>
          </p:nvSpPr>
          <p:spPr>
            <a:xfrm>
              <a:off x="-2479320" y="4760280"/>
              <a:ext cx="1695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89" name="Straight Connector 1588"/>
            <p:cNvSpPr/>
            <p:nvPr/>
          </p:nvSpPr>
          <p:spPr>
            <a:xfrm>
              <a:off x="-2479320" y="4790520"/>
              <a:ext cx="1695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90" name="Straight Connector 1589"/>
            <p:cNvSpPr/>
            <p:nvPr/>
          </p:nvSpPr>
          <p:spPr>
            <a:xfrm>
              <a:off x="-2479320" y="4820760"/>
              <a:ext cx="1695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91" name="Freeform: Shape 369"/>
            <p:cNvSpPr/>
            <p:nvPr/>
          </p:nvSpPr>
          <p:spPr>
            <a:xfrm>
              <a:off x="-2432880" y="4208760"/>
              <a:ext cx="76680" cy="76680"/>
            </a:xfrm>
            <a:custGeom>
              <a:avLst/>
              <a:gdLst/>
              <a:ahLst/>
              <a:cxnLst>
                <a:cxn ang="3cd4">
                  <a:pos x="hc" y="t"/>
                </a:cxn>
                <a:cxn ang="cd2">
                  <a:pos x="l" y="vc"/>
                </a:cxn>
                <a:cxn ang="cd4">
                  <a:pos x="hc" y="b"/>
                </a:cxn>
                <a:cxn ang="0">
                  <a:pos x="r" y="vc"/>
                </a:cxn>
              </a:cxnLst>
              <a:rect l="l" t="t" r="r" b="b"/>
              <a:pathLst>
                <a:path w="214" h="214">
                  <a:moveTo>
                    <a:pt x="214" y="107"/>
                  </a:moveTo>
                  <a:cubicBezTo>
                    <a:pt x="214" y="126"/>
                    <a:pt x="209" y="143"/>
                    <a:pt x="199" y="160"/>
                  </a:cubicBezTo>
                  <a:cubicBezTo>
                    <a:pt x="189" y="177"/>
                    <a:pt x="177" y="189"/>
                    <a:pt x="160" y="199"/>
                  </a:cubicBezTo>
                  <a:cubicBezTo>
                    <a:pt x="143" y="208"/>
                    <a:pt x="126" y="214"/>
                    <a:pt x="107" y="214"/>
                  </a:cubicBezTo>
                  <a:cubicBezTo>
                    <a:pt x="87" y="214"/>
                    <a:pt x="70" y="208"/>
                    <a:pt x="53" y="199"/>
                  </a:cubicBezTo>
                  <a:cubicBezTo>
                    <a:pt x="36" y="189"/>
                    <a:pt x="24" y="177"/>
                    <a:pt x="14" y="160"/>
                  </a:cubicBezTo>
                  <a:cubicBezTo>
                    <a:pt x="4" y="143"/>
                    <a:pt x="0" y="126"/>
                    <a:pt x="0" y="107"/>
                  </a:cubicBezTo>
                  <a:cubicBezTo>
                    <a:pt x="0" y="87"/>
                    <a:pt x="4" y="70"/>
                    <a:pt x="14" y="53"/>
                  </a:cubicBezTo>
                  <a:cubicBezTo>
                    <a:pt x="24" y="36"/>
                    <a:pt x="36" y="24"/>
                    <a:pt x="53" y="14"/>
                  </a:cubicBezTo>
                  <a:cubicBezTo>
                    <a:pt x="70" y="4"/>
                    <a:pt x="87" y="0"/>
                    <a:pt x="107" y="0"/>
                  </a:cubicBezTo>
                  <a:cubicBezTo>
                    <a:pt x="126" y="0"/>
                    <a:pt x="143" y="4"/>
                    <a:pt x="160" y="14"/>
                  </a:cubicBezTo>
                  <a:cubicBezTo>
                    <a:pt x="177" y="24"/>
                    <a:pt x="189" y="36"/>
                    <a:pt x="199" y="53"/>
                  </a:cubicBezTo>
                  <a:cubicBezTo>
                    <a:pt x="209" y="70"/>
                    <a:pt x="214" y="87"/>
                    <a:pt x="214" y="107"/>
                  </a:cubicBez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92" name="Straight Connector 1591"/>
            <p:cNvSpPr/>
            <p:nvPr/>
          </p:nvSpPr>
          <p:spPr>
            <a:xfrm>
              <a:off x="-2336400" y="4272480"/>
              <a:ext cx="730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93" name="Straight Connector 1592"/>
            <p:cNvSpPr/>
            <p:nvPr/>
          </p:nvSpPr>
          <p:spPr>
            <a:xfrm>
              <a:off x="-3737160" y="418211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94" name="Straight Connector 1593"/>
            <p:cNvSpPr/>
            <p:nvPr/>
          </p:nvSpPr>
          <p:spPr>
            <a:xfrm>
              <a:off x="-3737160" y="4221000"/>
              <a:ext cx="0" cy="1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95" name="Straight Connector 1594"/>
            <p:cNvSpPr/>
            <p:nvPr/>
          </p:nvSpPr>
          <p:spPr>
            <a:xfrm>
              <a:off x="-3737160" y="4260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96" name="Straight Connector 1595"/>
            <p:cNvSpPr/>
            <p:nvPr/>
          </p:nvSpPr>
          <p:spPr>
            <a:xfrm>
              <a:off x="-3737160" y="4299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97" name="Straight Connector 1596"/>
            <p:cNvSpPr/>
            <p:nvPr/>
          </p:nvSpPr>
          <p:spPr>
            <a:xfrm>
              <a:off x="-3737160" y="433800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98" name="Straight Connector 1597"/>
            <p:cNvSpPr/>
            <p:nvPr/>
          </p:nvSpPr>
          <p:spPr>
            <a:xfrm>
              <a:off x="-3737160" y="4377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599" name="Straight Connector 1598"/>
            <p:cNvSpPr/>
            <p:nvPr/>
          </p:nvSpPr>
          <p:spPr>
            <a:xfrm>
              <a:off x="-3737160" y="4416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00" name="Straight Connector 1599"/>
            <p:cNvSpPr/>
            <p:nvPr/>
          </p:nvSpPr>
          <p:spPr>
            <a:xfrm>
              <a:off x="-3737160" y="4454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01" name="Straight Connector 1600"/>
            <p:cNvSpPr/>
            <p:nvPr/>
          </p:nvSpPr>
          <p:spPr>
            <a:xfrm>
              <a:off x="-3737160" y="4493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02" name="Straight Connector 1601"/>
            <p:cNvSpPr/>
            <p:nvPr/>
          </p:nvSpPr>
          <p:spPr>
            <a:xfrm>
              <a:off x="-3737160" y="4532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03" name="Straight Connector 1602"/>
            <p:cNvSpPr/>
            <p:nvPr/>
          </p:nvSpPr>
          <p:spPr>
            <a:xfrm>
              <a:off x="-3737160" y="4571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04" name="Straight Connector 1603"/>
            <p:cNvSpPr/>
            <p:nvPr/>
          </p:nvSpPr>
          <p:spPr>
            <a:xfrm>
              <a:off x="-3737160" y="4610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05" name="Straight Connector 1604"/>
            <p:cNvSpPr/>
            <p:nvPr/>
          </p:nvSpPr>
          <p:spPr>
            <a:xfrm>
              <a:off x="-3737160" y="4649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06" name="Straight Connector 1605"/>
            <p:cNvSpPr/>
            <p:nvPr/>
          </p:nvSpPr>
          <p:spPr>
            <a:xfrm>
              <a:off x="-3737160" y="4688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07" name="Straight Connector 1606"/>
            <p:cNvSpPr/>
            <p:nvPr/>
          </p:nvSpPr>
          <p:spPr>
            <a:xfrm>
              <a:off x="-3737160" y="4727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08" name="Straight Connector 1607"/>
            <p:cNvSpPr/>
            <p:nvPr/>
          </p:nvSpPr>
          <p:spPr>
            <a:xfrm>
              <a:off x="-3737160" y="476675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09" name="Straight Connector 1608"/>
            <p:cNvSpPr/>
            <p:nvPr/>
          </p:nvSpPr>
          <p:spPr>
            <a:xfrm>
              <a:off x="-3737160" y="4805640"/>
              <a:ext cx="0" cy="8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10" name="Straight Connector 1609"/>
            <p:cNvSpPr/>
            <p:nvPr/>
          </p:nvSpPr>
          <p:spPr>
            <a:xfrm>
              <a:off x="-3708720" y="418211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11" name="Straight Connector 1610"/>
            <p:cNvSpPr/>
            <p:nvPr/>
          </p:nvSpPr>
          <p:spPr>
            <a:xfrm>
              <a:off x="-3708720" y="4221000"/>
              <a:ext cx="0" cy="1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12" name="Straight Connector 1611"/>
            <p:cNvSpPr/>
            <p:nvPr/>
          </p:nvSpPr>
          <p:spPr>
            <a:xfrm>
              <a:off x="-3708720" y="4260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13" name="Straight Connector 1612"/>
            <p:cNvSpPr/>
            <p:nvPr/>
          </p:nvSpPr>
          <p:spPr>
            <a:xfrm>
              <a:off x="-3708720" y="4299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14" name="Straight Connector 1613"/>
            <p:cNvSpPr/>
            <p:nvPr/>
          </p:nvSpPr>
          <p:spPr>
            <a:xfrm>
              <a:off x="-3708720" y="433800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15" name="Straight Connector 1614"/>
            <p:cNvSpPr/>
            <p:nvPr/>
          </p:nvSpPr>
          <p:spPr>
            <a:xfrm>
              <a:off x="-3708720" y="4377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16" name="Straight Connector 1615"/>
            <p:cNvSpPr/>
            <p:nvPr/>
          </p:nvSpPr>
          <p:spPr>
            <a:xfrm>
              <a:off x="-3708720" y="4416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17" name="Straight Connector 1616"/>
            <p:cNvSpPr/>
            <p:nvPr/>
          </p:nvSpPr>
          <p:spPr>
            <a:xfrm>
              <a:off x="-3708720" y="4454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18" name="Straight Connector 1617"/>
            <p:cNvSpPr/>
            <p:nvPr/>
          </p:nvSpPr>
          <p:spPr>
            <a:xfrm>
              <a:off x="-3708720" y="4493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19" name="Straight Connector 1618"/>
            <p:cNvSpPr/>
            <p:nvPr/>
          </p:nvSpPr>
          <p:spPr>
            <a:xfrm>
              <a:off x="-3708720" y="4532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20" name="Straight Connector 1619"/>
            <p:cNvSpPr/>
            <p:nvPr/>
          </p:nvSpPr>
          <p:spPr>
            <a:xfrm>
              <a:off x="-3708720" y="4571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21" name="Straight Connector 1620"/>
            <p:cNvSpPr/>
            <p:nvPr/>
          </p:nvSpPr>
          <p:spPr>
            <a:xfrm>
              <a:off x="-3708720" y="4610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22" name="Straight Connector 1621"/>
            <p:cNvSpPr/>
            <p:nvPr/>
          </p:nvSpPr>
          <p:spPr>
            <a:xfrm>
              <a:off x="-3708720" y="4649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23" name="Straight Connector 1622"/>
            <p:cNvSpPr/>
            <p:nvPr/>
          </p:nvSpPr>
          <p:spPr>
            <a:xfrm>
              <a:off x="-3708720" y="4688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24" name="Straight Connector 1623"/>
            <p:cNvSpPr/>
            <p:nvPr/>
          </p:nvSpPr>
          <p:spPr>
            <a:xfrm>
              <a:off x="-3708720" y="4727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25" name="Straight Connector 1624"/>
            <p:cNvSpPr/>
            <p:nvPr/>
          </p:nvSpPr>
          <p:spPr>
            <a:xfrm>
              <a:off x="-3708720" y="476675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26" name="Straight Connector 1625"/>
            <p:cNvSpPr/>
            <p:nvPr/>
          </p:nvSpPr>
          <p:spPr>
            <a:xfrm>
              <a:off x="-3708720" y="4805640"/>
              <a:ext cx="0" cy="8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27" name="Straight Connector 1626"/>
            <p:cNvSpPr/>
            <p:nvPr/>
          </p:nvSpPr>
          <p:spPr>
            <a:xfrm>
              <a:off x="-3679920" y="418211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28" name="Straight Connector 1627"/>
            <p:cNvSpPr/>
            <p:nvPr/>
          </p:nvSpPr>
          <p:spPr>
            <a:xfrm>
              <a:off x="-3679920" y="4221000"/>
              <a:ext cx="0" cy="1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29" name="Straight Connector 1628"/>
            <p:cNvSpPr/>
            <p:nvPr/>
          </p:nvSpPr>
          <p:spPr>
            <a:xfrm>
              <a:off x="-3679920" y="4260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30" name="Straight Connector 1629"/>
            <p:cNvSpPr/>
            <p:nvPr/>
          </p:nvSpPr>
          <p:spPr>
            <a:xfrm>
              <a:off x="-3679920" y="4299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31" name="Straight Connector 1630"/>
            <p:cNvSpPr/>
            <p:nvPr/>
          </p:nvSpPr>
          <p:spPr>
            <a:xfrm>
              <a:off x="-3679920" y="433800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32" name="Straight Connector 1631"/>
            <p:cNvSpPr/>
            <p:nvPr/>
          </p:nvSpPr>
          <p:spPr>
            <a:xfrm>
              <a:off x="-3679920" y="4377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33" name="Straight Connector 1632"/>
            <p:cNvSpPr/>
            <p:nvPr/>
          </p:nvSpPr>
          <p:spPr>
            <a:xfrm>
              <a:off x="-3679920" y="4416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34" name="Straight Connector 1633"/>
            <p:cNvSpPr/>
            <p:nvPr/>
          </p:nvSpPr>
          <p:spPr>
            <a:xfrm>
              <a:off x="-3679920" y="4454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35" name="Straight Connector 1634"/>
            <p:cNvSpPr/>
            <p:nvPr/>
          </p:nvSpPr>
          <p:spPr>
            <a:xfrm>
              <a:off x="-3679920" y="4493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36" name="Straight Connector 1635"/>
            <p:cNvSpPr/>
            <p:nvPr/>
          </p:nvSpPr>
          <p:spPr>
            <a:xfrm>
              <a:off x="-3679920" y="4532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37" name="Straight Connector 1636"/>
            <p:cNvSpPr/>
            <p:nvPr/>
          </p:nvSpPr>
          <p:spPr>
            <a:xfrm>
              <a:off x="-3679920" y="4571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38" name="Straight Connector 1637"/>
            <p:cNvSpPr/>
            <p:nvPr/>
          </p:nvSpPr>
          <p:spPr>
            <a:xfrm>
              <a:off x="-3679920" y="4610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39" name="Straight Connector 1638"/>
            <p:cNvSpPr/>
            <p:nvPr/>
          </p:nvSpPr>
          <p:spPr>
            <a:xfrm>
              <a:off x="-3679920" y="4649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40" name="Straight Connector 1639"/>
            <p:cNvSpPr/>
            <p:nvPr/>
          </p:nvSpPr>
          <p:spPr>
            <a:xfrm>
              <a:off x="-3679920" y="4688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41" name="Straight Connector 1640"/>
            <p:cNvSpPr/>
            <p:nvPr/>
          </p:nvSpPr>
          <p:spPr>
            <a:xfrm>
              <a:off x="-3679920" y="4727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42" name="Straight Connector 1641"/>
            <p:cNvSpPr/>
            <p:nvPr/>
          </p:nvSpPr>
          <p:spPr>
            <a:xfrm>
              <a:off x="-3679920" y="476675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43" name="Straight Connector 1642"/>
            <p:cNvSpPr/>
            <p:nvPr/>
          </p:nvSpPr>
          <p:spPr>
            <a:xfrm>
              <a:off x="-3679920" y="4805640"/>
              <a:ext cx="0" cy="8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44" name="Straight Connector 1643"/>
            <p:cNvSpPr/>
            <p:nvPr/>
          </p:nvSpPr>
          <p:spPr>
            <a:xfrm>
              <a:off x="-3651120" y="418211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45" name="Straight Connector 1644"/>
            <p:cNvSpPr/>
            <p:nvPr/>
          </p:nvSpPr>
          <p:spPr>
            <a:xfrm>
              <a:off x="-3651120" y="4221000"/>
              <a:ext cx="0" cy="1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46" name="Straight Connector 1645"/>
            <p:cNvSpPr/>
            <p:nvPr/>
          </p:nvSpPr>
          <p:spPr>
            <a:xfrm>
              <a:off x="-3651120" y="4260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47" name="Straight Connector 1646"/>
            <p:cNvSpPr/>
            <p:nvPr/>
          </p:nvSpPr>
          <p:spPr>
            <a:xfrm>
              <a:off x="-3651120" y="4299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48" name="Straight Connector 1647"/>
            <p:cNvSpPr/>
            <p:nvPr/>
          </p:nvSpPr>
          <p:spPr>
            <a:xfrm>
              <a:off x="-3651120" y="433800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49" name="Straight Connector 1648"/>
            <p:cNvSpPr/>
            <p:nvPr/>
          </p:nvSpPr>
          <p:spPr>
            <a:xfrm>
              <a:off x="-3651120" y="4377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50" name="Straight Connector 1649"/>
            <p:cNvSpPr/>
            <p:nvPr/>
          </p:nvSpPr>
          <p:spPr>
            <a:xfrm>
              <a:off x="-3651120" y="4416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51" name="Straight Connector 1650"/>
            <p:cNvSpPr/>
            <p:nvPr/>
          </p:nvSpPr>
          <p:spPr>
            <a:xfrm>
              <a:off x="-3651120" y="4454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52" name="Straight Connector 1651"/>
            <p:cNvSpPr/>
            <p:nvPr/>
          </p:nvSpPr>
          <p:spPr>
            <a:xfrm>
              <a:off x="-3651120" y="4493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53" name="Straight Connector 1652"/>
            <p:cNvSpPr/>
            <p:nvPr/>
          </p:nvSpPr>
          <p:spPr>
            <a:xfrm>
              <a:off x="-3651120" y="4532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54" name="Straight Connector 1653"/>
            <p:cNvSpPr/>
            <p:nvPr/>
          </p:nvSpPr>
          <p:spPr>
            <a:xfrm>
              <a:off x="-3651120" y="4571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55" name="Straight Connector 1654"/>
            <p:cNvSpPr/>
            <p:nvPr/>
          </p:nvSpPr>
          <p:spPr>
            <a:xfrm>
              <a:off x="-3651120" y="4610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56" name="Straight Connector 1655"/>
            <p:cNvSpPr/>
            <p:nvPr/>
          </p:nvSpPr>
          <p:spPr>
            <a:xfrm>
              <a:off x="-3651120" y="4649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57" name="Straight Connector 1656"/>
            <p:cNvSpPr/>
            <p:nvPr/>
          </p:nvSpPr>
          <p:spPr>
            <a:xfrm>
              <a:off x="-3651120" y="4688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58" name="Straight Connector 1657"/>
            <p:cNvSpPr/>
            <p:nvPr/>
          </p:nvSpPr>
          <p:spPr>
            <a:xfrm>
              <a:off x="-3651120" y="4727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59" name="Straight Connector 1658"/>
            <p:cNvSpPr/>
            <p:nvPr/>
          </p:nvSpPr>
          <p:spPr>
            <a:xfrm>
              <a:off x="-3651120" y="476675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60" name="Straight Connector 1659"/>
            <p:cNvSpPr/>
            <p:nvPr/>
          </p:nvSpPr>
          <p:spPr>
            <a:xfrm>
              <a:off x="-3651120" y="4805640"/>
              <a:ext cx="0" cy="8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61" name="Straight Connector 1660"/>
            <p:cNvSpPr/>
            <p:nvPr/>
          </p:nvSpPr>
          <p:spPr>
            <a:xfrm>
              <a:off x="-3622320" y="418211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62" name="Straight Connector 1661"/>
            <p:cNvSpPr/>
            <p:nvPr/>
          </p:nvSpPr>
          <p:spPr>
            <a:xfrm>
              <a:off x="-3622320" y="4221000"/>
              <a:ext cx="0" cy="1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63" name="Straight Connector 1662"/>
            <p:cNvSpPr/>
            <p:nvPr/>
          </p:nvSpPr>
          <p:spPr>
            <a:xfrm>
              <a:off x="-3622320" y="4260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64" name="Straight Connector 1663"/>
            <p:cNvSpPr/>
            <p:nvPr/>
          </p:nvSpPr>
          <p:spPr>
            <a:xfrm>
              <a:off x="-3622320" y="4299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65" name="Straight Connector 1664"/>
            <p:cNvSpPr/>
            <p:nvPr/>
          </p:nvSpPr>
          <p:spPr>
            <a:xfrm>
              <a:off x="-3622320" y="433800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66" name="Straight Connector 1665"/>
            <p:cNvSpPr/>
            <p:nvPr/>
          </p:nvSpPr>
          <p:spPr>
            <a:xfrm>
              <a:off x="-3622320" y="4377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67" name="Straight Connector 1666"/>
            <p:cNvSpPr/>
            <p:nvPr/>
          </p:nvSpPr>
          <p:spPr>
            <a:xfrm>
              <a:off x="-3622320" y="4416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68" name="Straight Connector 1667"/>
            <p:cNvSpPr/>
            <p:nvPr/>
          </p:nvSpPr>
          <p:spPr>
            <a:xfrm>
              <a:off x="-3622320" y="4454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69" name="Straight Connector 1668"/>
            <p:cNvSpPr/>
            <p:nvPr/>
          </p:nvSpPr>
          <p:spPr>
            <a:xfrm>
              <a:off x="-3622320" y="4493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70" name="Straight Connector 1669"/>
            <p:cNvSpPr/>
            <p:nvPr/>
          </p:nvSpPr>
          <p:spPr>
            <a:xfrm>
              <a:off x="-3622320" y="4532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71" name="Straight Connector 1670"/>
            <p:cNvSpPr/>
            <p:nvPr/>
          </p:nvSpPr>
          <p:spPr>
            <a:xfrm>
              <a:off x="-3622320" y="4571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72" name="Straight Connector 1671"/>
            <p:cNvSpPr/>
            <p:nvPr/>
          </p:nvSpPr>
          <p:spPr>
            <a:xfrm>
              <a:off x="-3622320" y="4610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73" name="Straight Connector 1672"/>
            <p:cNvSpPr/>
            <p:nvPr/>
          </p:nvSpPr>
          <p:spPr>
            <a:xfrm>
              <a:off x="-3622320" y="4649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74" name="Straight Connector 1673"/>
            <p:cNvSpPr/>
            <p:nvPr/>
          </p:nvSpPr>
          <p:spPr>
            <a:xfrm>
              <a:off x="-3622320" y="4688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75" name="Straight Connector 1674"/>
            <p:cNvSpPr/>
            <p:nvPr/>
          </p:nvSpPr>
          <p:spPr>
            <a:xfrm>
              <a:off x="-3622320" y="4727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76" name="Straight Connector 1675"/>
            <p:cNvSpPr/>
            <p:nvPr/>
          </p:nvSpPr>
          <p:spPr>
            <a:xfrm>
              <a:off x="-3622320" y="476675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77" name="Straight Connector 1676"/>
            <p:cNvSpPr/>
            <p:nvPr/>
          </p:nvSpPr>
          <p:spPr>
            <a:xfrm>
              <a:off x="-3622320" y="4805640"/>
              <a:ext cx="0" cy="8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78" name="Straight Connector 1677"/>
            <p:cNvSpPr/>
            <p:nvPr/>
          </p:nvSpPr>
          <p:spPr>
            <a:xfrm>
              <a:off x="-3593520" y="418211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79" name="Straight Connector 1678"/>
            <p:cNvSpPr/>
            <p:nvPr/>
          </p:nvSpPr>
          <p:spPr>
            <a:xfrm>
              <a:off x="-3593520" y="4221000"/>
              <a:ext cx="0" cy="1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80" name="Straight Connector 1679"/>
            <p:cNvSpPr/>
            <p:nvPr/>
          </p:nvSpPr>
          <p:spPr>
            <a:xfrm>
              <a:off x="-3593520" y="4260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81" name="Straight Connector 1680"/>
            <p:cNvSpPr/>
            <p:nvPr/>
          </p:nvSpPr>
          <p:spPr>
            <a:xfrm>
              <a:off x="-3593520" y="4299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82" name="Straight Connector 1681"/>
            <p:cNvSpPr/>
            <p:nvPr/>
          </p:nvSpPr>
          <p:spPr>
            <a:xfrm>
              <a:off x="-3593520" y="433800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83" name="Straight Connector 1682"/>
            <p:cNvSpPr/>
            <p:nvPr/>
          </p:nvSpPr>
          <p:spPr>
            <a:xfrm>
              <a:off x="-3593520" y="4377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84" name="Straight Connector 1683"/>
            <p:cNvSpPr/>
            <p:nvPr/>
          </p:nvSpPr>
          <p:spPr>
            <a:xfrm>
              <a:off x="-3593520" y="4416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85" name="Straight Connector 1684"/>
            <p:cNvSpPr/>
            <p:nvPr/>
          </p:nvSpPr>
          <p:spPr>
            <a:xfrm>
              <a:off x="-3593520" y="4454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86" name="Straight Connector 1685"/>
            <p:cNvSpPr/>
            <p:nvPr/>
          </p:nvSpPr>
          <p:spPr>
            <a:xfrm>
              <a:off x="-3593520" y="4493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87" name="Straight Connector 1686"/>
            <p:cNvSpPr/>
            <p:nvPr/>
          </p:nvSpPr>
          <p:spPr>
            <a:xfrm>
              <a:off x="-3593520" y="4532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88" name="Straight Connector 1687"/>
            <p:cNvSpPr/>
            <p:nvPr/>
          </p:nvSpPr>
          <p:spPr>
            <a:xfrm>
              <a:off x="-3593520" y="4571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89" name="Straight Connector 1688"/>
            <p:cNvSpPr/>
            <p:nvPr/>
          </p:nvSpPr>
          <p:spPr>
            <a:xfrm>
              <a:off x="-3593520" y="4610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90" name="Straight Connector 1689"/>
            <p:cNvSpPr/>
            <p:nvPr/>
          </p:nvSpPr>
          <p:spPr>
            <a:xfrm>
              <a:off x="-3593520" y="4649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91" name="Straight Connector 1690"/>
            <p:cNvSpPr/>
            <p:nvPr/>
          </p:nvSpPr>
          <p:spPr>
            <a:xfrm>
              <a:off x="-3593520" y="4688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92" name="Straight Connector 1691"/>
            <p:cNvSpPr/>
            <p:nvPr/>
          </p:nvSpPr>
          <p:spPr>
            <a:xfrm>
              <a:off x="-3593520" y="4727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93" name="Straight Connector 1692"/>
            <p:cNvSpPr/>
            <p:nvPr/>
          </p:nvSpPr>
          <p:spPr>
            <a:xfrm>
              <a:off x="-3593520" y="476675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94" name="Straight Connector 1693"/>
            <p:cNvSpPr/>
            <p:nvPr/>
          </p:nvSpPr>
          <p:spPr>
            <a:xfrm>
              <a:off x="-3593520" y="4805640"/>
              <a:ext cx="0" cy="8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95" name="Straight Connector 1694"/>
            <p:cNvSpPr/>
            <p:nvPr/>
          </p:nvSpPr>
          <p:spPr>
            <a:xfrm>
              <a:off x="-3478680" y="418211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96" name="Straight Connector 1695"/>
            <p:cNvSpPr/>
            <p:nvPr/>
          </p:nvSpPr>
          <p:spPr>
            <a:xfrm>
              <a:off x="-3478680" y="4221000"/>
              <a:ext cx="0" cy="1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97" name="Straight Connector 1696"/>
            <p:cNvSpPr/>
            <p:nvPr/>
          </p:nvSpPr>
          <p:spPr>
            <a:xfrm>
              <a:off x="-3478680" y="4260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98" name="Straight Connector 1697"/>
            <p:cNvSpPr/>
            <p:nvPr/>
          </p:nvSpPr>
          <p:spPr>
            <a:xfrm>
              <a:off x="-3478680" y="4299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699" name="Straight Connector 1698"/>
            <p:cNvSpPr/>
            <p:nvPr/>
          </p:nvSpPr>
          <p:spPr>
            <a:xfrm>
              <a:off x="-3478680" y="433800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00" name="Straight Connector 1699"/>
            <p:cNvSpPr/>
            <p:nvPr/>
          </p:nvSpPr>
          <p:spPr>
            <a:xfrm>
              <a:off x="-3478680" y="4377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01" name="Straight Connector 1700"/>
            <p:cNvSpPr/>
            <p:nvPr/>
          </p:nvSpPr>
          <p:spPr>
            <a:xfrm>
              <a:off x="-3478680" y="4416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02" name="Straight Connector 1701"/>
            <p:cNvSpPr/>
            <p:nvPr/>
          </p:nvSpPr>
          <p:spPr>
            <a:xfrm>
              <a:off x="-3478680" y="4454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03" name="Straight Connector 1702"/>
            <p:cNvSpPr/>
            <p:nvPr/>
          </p:nvSpPr>
          <p:spPr>
            <a:xfrm>
              <a:off x="-3478680" y="4493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04" name="Straight Connector 1703"/>
            <p:cNvSpPr/>
            <p:nvPr/>
          </p:nvSpPr>
          <p:spPr>
            <a:xfrm>
              <a:off x="-3478680" y="4532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05" name="Straight Connector 1704"/>
            <p:cNvSpPr/>
            <p:nvPr/>
          </p:nvSpPr>
          <p:spPr>
            <a:xfrm>
              <a:off x="-3478680" y="4571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06" name="Straight Connector 1705"/>
            <p:cNvSpPr/>
            <p:nvPr/>
          </p:nvSpPr>
          <p:spPr>
            <a:xfrm>
              <a:off x="-3478680" y="4610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07" name="Straight Connector 1706"/>
            <p:cNvSpPr/>
            <p:nvPr/>
          </p:nvSpPr>
          <p:spPr>
            <a:xfrm>
              <a:off x="-3478680" y="4649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08" name="Straight Connector 1707"/>
            <p:cNvSpPr/>
            <p:nvPr/>
          </p:nvSpPr>
          <p:spPr>
            <a:xfrm>
              <a:off x="-3507479" y="418211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09" name="Straight Connector 1708"/>
            <p:cNvSpPr/>
            <p:nvPr/>
          </p:nvSpPr>
          <p:spPr>
            <a:xfrm>
              <a:off x="-3507479" y="4221000"/>
              <a:ext cx="0" cy="1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10" name="Straight Connector 1709"/>
            <p:cNvSpPr/>
            <p:nvPr/>
          </p:nvSpPr>
          <p:spPr>
            <a:xfrm>
              <a:off x="-3507479" y="4260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11" name="Straight Connector 1710"/>
            <p:cNvSpPr/>
            <p:nvPr/>
          </p:nvSpPr>
          <p:spPr>
            <a:xfrm>
              <a:off x="-3507479" y="4299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12" name="Straight Connector 1711"/>
            <p:cNvSpPr/>
            <p:nvPr/>
          </p:nvSpPr>
          <p:spPr>
            <a:xfrm>
              <a:off x="-3507479" y="433800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13" name="Straight Connector 1712"/>
            <p:cNvSpPr/>
            <p:nvPr/>
          </p:nvSpPr>
          <p:spPr>
            <a:xfrm>
              <a:off x="-3507479" y="4377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14" name="Straight Connector 1713"/>
            <p:cNvSpPr/>
            <p:nvPr/>
          </p:nvSpPr>
          <p:spPr>
            <a:xfrm>
              <a:off x="-3507479" y="4416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15" name="Straight Connector 1714"/>
            <p:cNvSpPr/>
            <p:nvPr/>
          </p:nvSpPr>
          <p:spPr>
            <a:xfrm>
              <a:off x="-3507479" y="4454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16" name="Straight Connector 1715"/>
            <p:cNvSpPr/>
            <p:nvPr/>
          </p:nvSpPr>
          <p:spPr>
            <a:xfrm>
              <a:off x="-3507479" y="4493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17" name="Straight Connector 1716"/>
            <p:cNvSpPr/>
            <p:nvPr/>
          </p:nvSpPr>
          <p:spPr>
            <a:xfrm>
              <a:off x="-3507479" y="4532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18" name="Straight Connector 1717"/>
            <p:cNvSpPr/>
            <p:nvPr/>
          </p:nvSpPr>
          <p:spPr>
            <a:xfrm>
              <a:off x="-3507479" y="4571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19" name="Straight Connector 1718"/>
            <p:cNvSpPr/>
            <p:nvPr/>
          </p:nvSpPr>
          <p:spPr>
            <a:xfrm>
              <a:off x="-3507479" y="4610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20" name="Straight Connector 1719"/>
            <p:cNvSpPr/>
            <p:nvPr/>
          </p:nvSpPr>
          <p:spPr>
            <a:xfrm>
              <a:off x="-3507479" y="4649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21" name="Straight Connector 1720"/>
            <p:cNvSpPr/>
            <p:nvPr/>
          </p:nvSpPr>
          <p:spPr>
            <a:xfrm>
              <a:off x="-3536280" y="418211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22" name="Straight Connector 1721"/>
            <p:cNvSpPr/>
            <p:nvPr/>
          </p:nvSpPr>
          <p:spPr>
            <a:xfrm>
              <a:off x="-3536280" y="4221000"/>
              <a:ext cx="0" cy="1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23" name="Straight Connector 1722"/>
            <p:cNvSpPr/>
            <p:nvPr/>
          </p:nvSpPr>
          <p:spPr>
            <a:xfrm>
              <a:off x="-3536280" y="4260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24" name="Straight Connector 1723"/>
            <p:cNvSpPr/>
            <p:nvPr/>
          </p:nvSpPr>
          <p:spPr>
            <a:xfrm>
              <a:off x="-3536280" y="4299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25" name="Straight Connector 1724"/>
            <p:cNvSpPr/>
            <p:nvPr/>
          </p:nvSpPr>
          <p:spPr>
            <a:xfrm>
              <a:off x="-3536280" y="433800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26" name="Straight Connector 1725"/>
            <p:cNvSpPr/>
            <p:nvPr/>
          </p:nvSpPr>
          <p:spPr>
            <a:xfrm>
              <a:off x="-3536280" y="4377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27" name="Straight Connector 1726"/>
            <p:cNvSpPr/>
            <p:nvPr/>
          </p:nvSpPr>
          <p:spPr>
            <a:xfrm>
              <a:off x="-3536280" y="4416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28" name="Straight Connector 1727"/>
            <p:cNvSpPr/>
            <p:nvPr/>
          </p:nvSpPr>
          <p:spPr>
            <a:xfrm>
              <a:off x="-3536280" y="4454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29" name="Straight Connector 1728"/>
            <p:cNvSpPr/>
            <p:nvPr/>
          </p:nvSpPr>
          <p:spPr>
            <a:xfrm>
              <a:off x="-3536280" y="4493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30" name="Straight Connector 1729"/>
            <p:cNvSpPr/>
            <p:nvPr/>
          </p:nvSpPr>
          <p:spPr>
            <a:xfrm>
              <a:off x="-3536280" y="4532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31" name="Straight Connector 1730"/>
            <p:cNvSpPr/>
            <p:nvPr/>
          </p:nvSpPr>
          <p:spPr>
            <a:xfrm>
              <a:off x="-3536280" y="4571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32" name="Straight Connector 1731"/>
            <p:cNvSpPr/>
            <p:nvPr/>
          </p:nvSpPr>
          <p:spPr>
            <a:xfrm>
              <a:off x="-3536280" y="4610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33" name="Straight Connector 1732"/>
            <p:cNvSpPr/>
            <p:nvPr/>
          </p:nvSpPr>
          <p:spPr>
            <a:xfrm>
              <a:off x="-3536280" y="4649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34" name="Straight Connector 1733"/>
            <p:cNvSpPr/>
            <p:nvPr/>
          </p:nvSpPr>
          <p:spPr>
            <a:xfrm>
              <a:off x="-3564720" y="418211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35" name="Straight Connector 1734"/>
            <p:cNvSpPr/>
            <p:nvPr/>
          </p:nvSpPr>
          <p:spPr>
            <a:xfrm>
              <a:off x="-3564720" y="4221000"/>
              <a:ext cx="0" cy="1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36" name="Straight Connector 1735"/>
            <p:cNvSpPr/>
            <p:nvPr/>
          </p:nvSpPr>
          <p:spPr>
            <a:xfrm>
              <a:off x="-3564720" y="4260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37" name="Straight Connector 1736"/>
            <p:cNvSpPr/>
            <p:nvPr/>
          </p:nvSpPr>
          <p:spPr>
            <a:xfrm>
              <a:off x="-3564720" y="4299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38" name="Straight Connector 1737"/>
            <p:cNvSpPr/>
            <p:nvPr/>
          </p:nvSpPr>
          <p:spPr>
            <a:xfrm>
              <a:off x="-3564720" y="433800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39" name="Straight Connector 1738"/>
            <p:cNvSpPr/>
            <p:nvPr/>
          </p:nvSpPr>
          <p:spPr>
            <a:xfrm>
              <a:off x="-3564720" y="4377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40" name="Straight Connector 1739"/>
            <p:cNvSpPr/>
            <p:nvPr/>
          </p:nvSpPr>
          <p:spPr>
            <a:xfrm>
              <a:off x="-3564720" y="4416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41" name="Straight Connector 1740"/>
            <p:cNvSpPr/>
            <p:nvPr/>
          </p:nvSpPr>
          <p:spPr>
            <a:xfrm>
              <a:off x="-3564720" y="4454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42" name="Straight Connector 1741"/>
            <p:cNvSpPr/>
            <p:nvPr/>
          </p:nvSpPr>
          <p:spPr>
            <a:xfrm>
              <a:off x="-3564720" y="4493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43" name="Straight Connector 1742"/>
            <p:cNvSpPr/>
            <p:nvPr/>
          </p:nvSpPr>
          <p:spPr>
            <a:xfrm>
              <a:off x="-3564720" y="4532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44" name="Straight Connector 1743"/>
            <p:cNvSpPr/>
            <p:nvPr/>
          </p:nvSpPr>
          <p:spPr>
            <a:xfrm>
              <a:off x="-3564720" y="4571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45" name="Straight Connector 1744"/>
            <p:cNvSpPr/>
            <p:nvPr/>
          </p:nvSpPr>
          <p:spPr>
            <a:xfrm>
              <a:off x="-3564720" y="4610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46" name="Straight Connector 1745"/>
            <p:cNvSpPr/>
            <p:nvPr/>
          </p:nvSpPr>
          <p:spPr>
            <a:xfrm>
              <a:off x="-3564720" y="4649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47" name="Freeform: Shape 525"/>
            <p:cNvSpPr/>
            <p:nvPr/>
          </p:nvSpPr>
          <p:spPr>
            <a:xfrm>
              <a:off x="-4857120" y="4914360"/>
              <a:ext cx="64080" cy="151920"/>
            </a:xfrm>
            <a:custGeom>
              <a:avLst/>
              <a:gdLst/>
              <a:ahLst/>
              <a:cxnLst>
                <a:cxn ang="3cd4">
                  <a:pos x="hc" y="t"/>
                </a:cxn>
                <a:cxn ang="cd2">
                  <a:pos x="l" y="vc"/>
                </a:cxn>
                <a:cxn ang="cd4">
                  <a:pos x="hc" y="b"/>
                </a:cxn>
                <a:cxn ang="0">
                  <a:pos x="r" y="vc"/>
                </a:cxn>
              </a:cxnLst>
              <a:rect l="l" t="t" r="r" b="b"/>
              <a:pathLst>
                <a:path w="179" h="423">
                  <a:moveTo>
                    <a:pt x="179" y="0"/>
                  </a:moveTo>
                  <a:lnTo>
                    <a:pt x="179" y="423"/>
                  </a:lnTo>
                  <a:lnTo>
                    <a:pt x="0" y="283"/>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48" name="Straight Connector 1747"/>
            <p:cNvSpPr/>
            <p:nvPr/>
          </p:nvSpPr>
          <p:spPr>
            <a:xfrm>
              <a:off x="-4856400" y="5070960"/>
              <a:ext cx="363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49" name="Freeform: Shape 527"/>
            <p:cNvSpPr/>
            <p:nvPr/>
          </p:nvSpPr>
          <p:spPr>
            <a:xfrm>
              <a:off x="-522720" y="4912919"/>
              <a:ext cx="54360" cy="128520"/>
            </a:xfrm>
            <a:custGeom>
              <a:avLst/>
              <a:gdLst/>
              <a:ahLst/>
              <a:cxnLst>
                <a:cxn ang="3cd4">
                  <a:pos x="hc" y="t"/>
                </a:cxn>
                <a:cxn ang="cd2">
                  <a:pos x="l" y="vc"/>
                </a:cxn>
                <a:cxn ang="cd4">
                  <a:pos x="hc" y="b"/>
                </a:cxn>
                <a:cxn ang="0">
                  <a:pos x="r" y="vc"/>
                </a:cxn>
              </a:cxnLst>
              <a:rect l="l" t="t" r="r" b="b"/>
              <a:pathLst>
                <a:path w="152" h="358">
                  <a:moveTo>
                    <a:pt x="152" y="0"/>
                  </a:moveTo>
                  <a:lnTo>
                    <a:pt x="152" y="358"/>
                  </a:lnTo>
                  <a:lnTo>
                    <a:pt x="0" y="24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50" name="Straight Connector 1749"/>
            <p:cNvSpPr/>
            <p:nvPr/>
          </p:nvSpPr>
          <p:spPr>
            <a:xfrm>
              <a:off x="-522000" y="5045400"/>
              <a:ext cx="306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51" name="Freeform: Shape 529"/>
            <p:cNvSpPr/>
            <p:nvPr/>
          </p:nvSpPr>
          <p:spPr>
            <a:xfrm>
              <a:off x="-4664520" y="4919400"/>
              <a:ext cx="89640" cy="210960"/>
            </a:xfrm>
            <a:custGeom>
              <a:avLst/>
              <a:gdLst/>
              <a:ahLst/>
              <a:cxnLst>
                <a:cxn ang="3cd4">
                  <a:pos x="hc" y="t"/>
                </a:cxn>
                <a:cxn ang="cd2">
                  <a:pos x="l" y="vc"/>
                </a:cxn>
                <a:cxn ang="cd4">
                  <a:pos x="hc" y="b"/>
                </a:cxn>
                <a:cxn ang="0">
                  <a:pos x="r" y="vc"/>
                </a:cxn>
              </a:cxnLst>
              <a:rect l="l" t="t" r="r" b="b"/>
              <a:pathLst>
                <a:path w="250" h="587">
                  <a:moveTo>
                    <a:pt x="250" y="0"/>
                  </a:moveTo>
                  <a:lnTo>
                    <a:pt x="250" y="587"/>
                  </a:lnTo>
                  <a:lnTo>
                    <a:pt x="0" y="393"/>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52" name="Straight Connector 1751"/>
            <p:cNvSpPr/>
            <p:nvPr/>
          </p:nvSpPr>
          <p:spPr>
            <a:xfrm>
              <a:off x="-4662720" y="5136840"/>
              <a:ext cx="504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53" name="Freeform: Shape 531"/>
            <p:cNvSpPr/>
            <p:nvPr/>
          </p:nvSpPr>
          <p:spPr>
            <a:xfrm>
              <a:off x="-905039" y="4865040"/>
              <a:ext cx="110160" cy="260280"/>
            </a:xfrm>
            <a:custGeom>
              <a:avLst/>
              <a:gdLst/>
              <a:ahLst/>
              <a:cxnLst>
                <a:cxn ang="3cd4">
                  <a:pos x="hc" y="t"/>
                </a:cxn>
                <a:cxn ang="cd2">
                  <a:pos x="l" y="vc"/>
                </a:cxn>
                <a:cxn ang="cd4">
                  <a:pos x="hc" y="b"/>
                </a:cxn>
                <a:cxn ang="0">
                  <a:pos x="r" y="vc"/>
                </a:cxn>
              </a:cxnLst>
              <a:rect l="l" t="t" r="r" b="b"/>
              <a:pathLst>
                <a:path w="307" h="724">
                  <a:moveTo>
                    <a:pt x="307" y="0"/>
                  </a:moveTo>
                  <a:lnTo>
                    <a:pt x="307" y="724"/>
                  </a:lnTo>
                  <a:lnTo>
                    <a:pt x="0" y="484"/>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54" name="Straight Connector 1753"/>
            <p:cNvSpPr/>
            <p:nvPr/>
          </p:nvSpPr>
          <p:spPr>
            <a:xfrm>
              <a:off x="-903240" y="5133240"/>
              <a:ext cx="6192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55" name="Straight Connector 1754"/>
            <p:cNvSpPr/>
            <p:nvPr/>
          </p:nvSpPr>
          <p:spPr>
            <a:xfrm>
              <a:off x="-5202360" y="4673160"/>
              <a:ext cx="9676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56" name="Straight Connector 1755"/>
            <p:cNvSpPr/>
            <p:nvPr/>
          </p:nvSpPr>
          <p:spPr>
            <a:xfrm>
              <a:off x="-5132520" y="4446000"/>
              <a:ext cx="0" cy="3128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57" name="Straight Connector 1756"/>
            <p:cNvSpPr/>
            <p:nvPr/>
          </p:nvSpPr>
          <p:spPr>
            <a:xfrm>
              <a:off x="-4321800" y="4446000"/>
              <a:ext cx="0" cy="3128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58" name="Freeform: Shape 536"/>
            <p:cNvSpPr/>
            <p:nvPr/>
          </p:nvSpPr>
          <p:spPr>
            <a:xfrm>
              <a:off x="-5130720" y="4471200"/>
              <a:ext cx="808560" cy="153000"/>
            </a:xfrm>
            <a:custGeom>
              <a:avLst/>
              <a:gdLst/>
              <a:ahLst/>
              <a:cxnLst>
                <a:cxn ang="3cd4">
                  <a:pos x="hc" y="t"/>
                </a:cxn>
                <a:cxn ang="cd2">
                  <a:pos x="l" y="vc"/>
                </a:cxn>
                <a:cxn ang="cd4">
                  <a:pos x="hc" y="b"/>
                </a:cxn>
                <a:cxn ang="0">
                  <a:pos x="r" y="vc"/>
                </a:cxn>
              </a:cxnLst>
              <a:rect l="l" t="t" r="r" b="b"/>
              <a:pathLst>
                <a:path w="2247" h="426">
                  <a:moveTo>
                    <a:pt x="2247" y="0"/>
                  </a:moveTo>
                  <a:cubicBezTo>
                    <a:pt x="1971" y="261"/>
                    <a:pt x="1567" y="426"/>
                    <a:pt x="1117" y="426"/>
                  </a:cubicBezTo>
                  <a:cubicBezTo>
                    <a:pt x="674" y="426"/>
                    <a:pt x="276" y="266"/>
                    <a:pt x="0" y="11"/>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59" name="Straight Connector 1758"/>
            <p:cNvSpPr/>
            <p:nvPr/>
          </p:nvSpPr>
          <p:spPr>
            <a:xfrm>
              <a:off x="-5067000" y="4525200"/>
              <a:ext cx="0" cy="145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60" name="Straight Connector 1759"/>
            <p:cNvSpPr/>
            <p:nvPr/>
          </p:nvSpPr>
          <p:spPr>
            <a:xfrm>
              <a:off x="-5019480" y="4553640"/>
              <a:ext cx="0" cy="1195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61" name="Straight Connector 1760"/>
            <p:cNvSpPr/>
            <p:nvPr/>
          </p:nvSpPr>
          <p:spPr>
            <a:xfrm>
              <a:off x="-4969800" y="4578840"/>
              <a:ext cx="0" cy="943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62" name="Straight Connector 1761"/>
            <p:cNvSpPr/>
            <p:nvPr/>
          </p:nvSpPr>
          <p:spPr>
            <a:xfrm>
              <a:off x="-4921560" y="4596480"/>
              <a:ext cx="0" cy="766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63" name="Straight Connector 1762"/>
            <p:cNvSpPr/>
            <p:nvPr/>
          </p:nvSpPr>
          <p:spPr>
            <a:xfrm>
              <a:off x="-4873320" y="4608000"/>
              <a:ext cx="0" cy="651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64" name="Straight Connector 1763"/>
            <p:cNvSpPr/>
            <p:nvPr/>
          </p:nvSpPr>
          <p:spPr>
            <a:xfrm>
              <a:off x="-4825080" y="4618440"/>
              <a:ext cx="0" cy="54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65" name="Straight Connector 1764"/>
            <p:cNvSpPr/>
            <p:nvPr/>
          </p:nvSpPr>
          <p:spPr>
            <a:xfrm>
              <a:off x="-4776480" y="4622760"/>
              <a:ext cx="0" cy="504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66" name="Straight Connector 1765"/>
            <p:cNvSpPr/>
            <p:nvPr/>
          </p:nvSpPr>
          <p:spPr>
            <a:xfrm>
              <a:off x="-4389840" y="4525200"/>
              <a:ext cx="0" cy="145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67" name="Straight Connector 1766"/>
            <p:cNvSpPr/>
            <p:nvPr/>
          </p:nvSpPr>
          <p:spPr>
            <a:xfrm>
              <a:off x="-4437720" y="4553640"/>
              <a:ext cx="0" cy="1195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68" name="Straight Connector 1767"/>
            <p:cNvSpPr/>
            <p:nvPr/>
          </p:nvSpPr>
          <p:spPr>
            <a:xfrm>
              <a:off x="-4487040" y="4578840"/>
              <a:ext cx="0" cy="943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69" name="Straight Connector 1768"/>
            <p:cNvSpPr/>
            <p:nvPr/>
          </p:nvSpPr>
          <p:spPr>
            <a:xfrm>
              <a:off x="-4535280" y="4596480"/>
              <a:ext cx="0" cy="766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70" name="Straight Connector 1769"/>
            <p:cNvSpPr/>
            <p:nvPr/>
          </p:nvSpPr>
          <p:spPr>
            <a:xfrm>
              <a:off x="-4583520" y="4608000"/>
              <a:ext cx="0" cy="651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71" name="Straight Connector 1770"/>
            <p:cNvSpPr/>
            <p:nvPr/>
          </p:nvSpPr>
          <p:spPr>
            <a:xfrm>
              <a:off x="-4631760" y="4618440"/>
              <a:ext cx="0" cy="54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72" name="Straight Connector 1771"/>
            <p:cNvSpPr/>
            <p:nvPr/>
          </p:nvSpPr>
          <p:spPr>
            <a:xfrm>
              <a:off x="-4680360" y="4622760"/>
              <a:ext cx="0" cy="504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73" name="Straight Connector 1772"/>
            <p:cNvSpPr/>
            <p:nvPr/>
          </p:nvSpPr>
          <p:spPr>
            <a:xfrm>
              <a:off x="-4728239" y="4624560"/>
              <a:ext cx="0" cy="460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74" name="Straight Connector 1773"/>
            <p:cNvSpPr/>
            <p:nvPr/>
          </p:nvSpPr>
          <p:spPr>
            <a:xfrm>
              <a:off x="-5539320" y="4673160"/>
              <a:ext cx="4939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75" name="Freeform: Shape 553"/>
            <p:cNvSpPr/>
            <p:nvPr/>
          </p:nvSpPr>
          <p:spPr>
            <a:xfrm>
              <a:off x="-5539320" y="4471200"/>
              <a:ext cx="406080" cy="153000"/>
            </a:xfrm>
            <a:custGeom>
              <a:avLst/>
              <a:gdLst/>
              <a:ahLst/>
              <a:cxnLst>
                <a:cxn ang="3cd4">
                  <a:pos x="hc" y="t"/>
                </a:cxn>
                <a:cxn ang="cd2">
                  <a:pos x="l" y="vc"/>
                </a:cxn>
                <a:cxn ang="cd4">
                  <a:pos x="hc" y="b"/>
                </a:cxn>
                <a:cxn ang="0">
                  <a:pos x="r" y="vc"/>
                </a:cxn>
              </a:cxnLst>
              <a:rect l="l" t="t" r="r" b="b"/>
              <a:pathLst>
                <a:path w="1129" h="426">
                  <a:moveTo>
                    <a:pt x="1129" y="0"/>
                  </a:moveTo>
                  <a:cubicBezTo>
                    <a:pt x="853" y="261"/>
                    <a:pt x="450" y="426"/>
                    <a:pt x="0" y="426"/>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76" name="Straight Connector 1775"/>
            <p:cNvSpPr/>
            <p:nvPr/>
          </p:nvSpPr>
          <p:spPr>
            <a:xfrm>
              <a:off x="-5200560" y="4525200"/>
              <a:ext cx="0" cy="145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77" name="Straight Connector 1776"/>
            <p:cNvSpPr/>
            <p:nvPr/>
          </p:nvSpPr>
          <p:spPr>
            <a:xfrm>
              <a:off x="-5248440" y="4553640"/>
              <a:ext cx="0" cy="1195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78" name="Straight Connector 1777"/>
            <p:cNvSpPr/>
            <p:nvPr/>
          </p:nvSpPr>
          <p:spPr>
            <a:xfrm>
              <a:off x="-5298120" y="4578840"/>
              <a:ext cx="0" cy="943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79" name="Straight Connector 1778"/>
            <p:cNvSpPr/>
            <p:nvPr/>
          </p:nvSpPr>
          <p:spPr>
            <a:xfrm>
              <a:off x="-5346360" y="4596480"/>
              <a:ext cx="0" cy="766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80" name="Straight Connector 1779"/>
            <p:cNvSpPr/>
            <p:nvPr/>
          </p:nvSpPr>
          <p:spPr>
            <a:xfrm>
              <a:off x="-5394960" y="4608000"/>
              <a:ext cx="0" cy="651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81" name="Straight Connector 1780"/>
            <p:cNvSpPr/>
            <p:nvPr/>
          </p:nvSpPr>
          <p:spPr>
            <a:xfrm>
              <a:off x="-5443200" y="4618440"/>
              <a:ext cx="0" cy="54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82" name="Straight Connector 1781"/>
            <p:cNvSpPr/>
            <p:nvPr/>
          </p:nvSpPr>
          <p:spPr>
            <a:xfrm>
              <a:off x="-5491440" y="4622760"/>
              <a:ext cx="0" cy="504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83" name="Straight Connector 1782"/>
            <p:cNvSpPr/>
            <p:nvPr/>
          </p:nvSpPr>
          <p:spPr>
            <a:xfrm>
              <a:off x="-4391279" y="4673160"/>
              <a:ext cx="1623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84" name="Freeform: Shape 562"/>
            <p:cNvSpPr/>
            <p:nvPr/>
          </p:nvSpPr>
          <p:spPr>
            <a:xfrm>
              <a:off x="-4319640" y="4475160"/>
              <a:ext cx="164160" cy="103320"/>
            </a:xfrm>
            <a:custGeom>
              <a:avLst/>
              <a:gdLst/>
              <a:ahLst/>
              <a:cxnLst>
                <a:cxn ang="3cd4">
                  <a:pos x="hc" y="t"/>
                </a:cxn>
                <a:cxn ang="cd2">
                  <a:pos x="l" y="vc"/>
                </a:cxn>
                <a:cxn ang="cd4">
                  <a:pos x="hc" y="b"/>
                </a:cxn>
                <a:cxn ang="0">
                  <a:pos x="r" y="vc"/>
                </a:cxn>
              </a:cxnLst>
              <a:rect l="l" t="t" r="r" b="b"/>
              <a:pathLst>
                <a:path w="457" h="288">
                  <a:moveTo>
                    <a:pt x="457" y="288"/>
                  </a:moveTo>
                  <a:cubicBezTo>
                    <a:pt x="284" y="217"/>
                    <a:pt x="129" y="119"/>
                    <a:pt x="0" y="0"/>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85" name="Straight Connector 1784"/>
            <p:cNvSpPr/>
            <p:nvPr/>
          </p:nvSpPr>
          <p:spPr>
            <a:xfrm>
              <a:off x="-4256640" y="4525200"/>
              <a:ext cx="0" cy="145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86" name="Straight Connector 1785"/>
            <p:cNvSpPr/>
            <p:nvPr/>
          </p:nvSpPr>
          <p:spPr>
            <a:xfrm>
              <a:off x="-4208400" y="4553640"/>
              <a:ext cx="0" cy="936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87" name="Straight Connector 1786"/>
            <p:cNvSpPr/>
            <p:nvPr/>
          </p:nvSpPr>
          <p:spPr>
            <a:xfrm>
              <a:off x="-4159080" y="4578840"/>
              <a:ext cx="0" cy="5399"/>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88" name="Freeform: Shape 566"/>
            <p:cNvSpPr/>
            <p:nvPr/>
          </p:nvSpPr>
          <p:spPr>
            <a:xfrm>
              <a:off x="3089160" y="3954240"/>
              <a:ext cx="279360" cy="702000"/>
            </a:xfrm>
            <a:custGeom>
              <a:avLst/>
              <a:gdLst/>
              <a:ahLst/>
              <a:cxnLst>
                <a:cxn ang="3cd4">
                  <a:pos x="hc" y="t"/>
                </a:cxn>
                <a:cxn ang="cd2">
                  <a:pos x="l" y="vc"/>
                </a:cxn>
                <a:cxn ang="cd4">
                  <a:pos x="hc" y="b"/>
                </a:cxn>
                <a:cxn ang="0">
                  <a:pos x="r" y="vc"/>
                </a:cxn>
              </a:cxnLst>
              <a:rect l="l" t="t" r="r" b="b"/>
              <a:pathLst>
                <a:path w="777" h="1951" fill="none">
                  <a:moveTo>
                    <a:pt x="0" y="1949"/>
                  </a:moveTo>
                  <a:lnTo>
                    <a:pt x="399" y="0"/>
                  </a:lnTo>
                  <a:lnTo>
                    <a:pt x="777" y="1951"/>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89" name="Freeform: Shape 567"/>
            <p:cNvSpPr/>
            <p:nvPr/>
          </p:nvSpPr>
          <p:spPr>
            <a:xfrm>
              <a:off x="3156479" y="4094280"/>
              <a:ext cx="150480" cy="196560"/>
            </a:xfrm>
            <a:custGeom>
              <a:avLst/>
              <a:gdLst/>
              <a:ahLst/>
              <a:cxnLst>
                <a:cxn ang="3cd4">
                  <a:pos x="hc" y="t"/>
                </a:cxn>
                <a:cxn ang="cd2">
                  <a:pos x="l" y="vc"/>
                </a:cxn>
                <a:cxn ang="cd4">
                  <a:pos x="hc" y="b"/>
                </a:cxn>
                <a:cxn ang="0">
                  <a:pos x="r" y="vc"/>
                </a:cxn>
              </a:cxnLst>
              <a:rect l="l" t="t" r="r" b="b"/>
              <a:pathLst>
                <a:path w="419" h="547" fill="none">
                  <a:moveTo>
                    <a:pt x="20" y="547"/>
                  </a:moveTo>
                  <a:lnTo>
                    <a:pt x="0" y="0"/>
                  </a:lnTo>
                  <a:lnTo>
                    <a:pt x="419" y="0"/>
                  </a:lnTo>
                  <a:lnTo>
                    <a:pt x="390" y="539"/>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90" name="Straight Connector 1789"/>
            <p:cNvSpPr/>
            <p:nvPr/>
          </p:nvSpPr>
          <p:spPr>
            <a:xfrm>
              <a:off x="3219839" y="4127040"/>
              <a:ext cx="2196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91" name="Straight Connector 1790"/>
            <p:cNvSpPr/>
            <p:nvPr/>
          </p:nvSpPr>
          <p:spPr>
            <a:xfrm>
              <a:off x="3213720" y="4158720"/>
              <a:ext cx="3383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92" name="Straight Connector 1791"/>
            <p:cNvSpPr/>
            <p:nvPr/>
          </p:nvSpPr>
          <p:spPr>
            <a:xfrm>
              <a:off x="3208320" y="4190399"/>
              <a:ext cx="446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93" name="Straight Connector 1792"/>
            <p:cNvSpPr/>
            <p:nvPr/>
          </p:nvSpPr>
          <p:spPr>
            <a:xfrm>
              <a:off x="3202560" y="4221719"/>
              <a:ext cx="558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94" name="Straight Connector 1793"/>
            <p:cNvSpPr/>
            <p:nvPr/>
          </p:nvSpPr>
          <p:spPr>
            <a:xfrm>
              <a:off x="3196800" y="4253400"/>
              <a:ext cx="673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95" name="Straight Connector 1794"/>
            <p:cNvSpPr/>
            <p:nvPr/>
          </p:nvSpPr>
          <p:spPr>
            <a:xfrm>
              <a:off x="3191040" y="4285080"/>
              <a:ext cx="784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96" name="Straight Connector 1795"/>
            <p:cNvSpPr/>
            <p:nvPr/>
          </p:nvSpPr>
          <p:spPr>
            <a:xfrm>
              <a:off x="3185279" y="4316760"/>
              <a:ext cx="900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97" name="Straight Connector 1796"/>
            <p:cNvSpPr/>
            <p:nvPr/>
          </p:nvSpPr>
          <p:spPr>
            <a:xfrm>
              <a:off x="3179880" y="4348440"/>
              <a:ext cx="10115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98" name="Straight Connector 1797"/>
            <p:cNvSpPr/>
            <p:nvPr/>
          </p:nvSpPr>
          <p:spPr>
            <a:xfrm>
              <a:off x="3174120" y="4380120"/>
              <a:ext cx="1123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799" name="Straight Connector 1798"/>
            <p:cNvSpPr/>
            <p:nvPr/>
          </p:nvSpPr>
          <p:spPr>
            <a:xfrm>
              <a:off x="3168360" y="4411800"/>
              <a:ext cx="12347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00" name="Straight Connector 1799"/>
            <p:cNvSpPr/>
            <p:nvPr/>
          </p:nvSpPr>
          <p:spPr>
            <a:xfrm>
              <a:off x="3162600" y="4443120"/>
              <a:ext cx="1350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01" name="Straight Connector 1800"/>
            <p:cNvSpPr/>
            <p:nvPr/>
          </p:nvSpPr>
          <p:spPr>
            <a:xfrm>
              <a:off x="3156840" y="4474440"/>
              <a:ext cx="1461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02" name="Straight Connector 1801"/>
            <p:cNvSpPr/>
            <p:nvPr/>
          </p:nvSpPr>
          <p:spPr>
            <a:xfrm>
              <a:off x="3151080" y="4506120"/>
              <a:ext cx="15767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03" name="Straight Connector 1802"/>
            <p:cNvSpPr/>
            <p:nvPr/>
          </p:nvSpPr>
          <p:spPr>
            <a:xfrm>
              <a:off x="3145679" y="4537800"/>
              <a:ext cx="16848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04" name="Straight Connector 1803"/>
            <p:cNvSpPr/>
            <p:nvPr/>
          </p:nvSpPr>
          <p:spPr>
            <a:xfrm>
              <a:off x="3139559" y="4569480"/>
              <a:ext cx="18036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05" name="Straight Connector 1804"/>
            <p:cNvSpPr/>
            <p:nvPr/>
          </p:nvSpPr>
          <p:spPr>
            <a:xfrm>
              <a:off x="3134160" y="4601160"/>
              <a:ext cx="19151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06" name="Straight Connector 1805"/>
            <p:cNvSpPr/>
            <p:nvPr/>
          </p:nvSpPr>
          <p:spPr>
            <a:xfrm>
              <a:off x="3128400" y="4632840"/>
              <a:ext cx="2026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grpSp>
      <p:sp>
        <p:nvSpPr>
          <p:cNvPr id="4" name="Rectangle 3"/>
          <p:cNvSpPr/>
          <p:nvPr/>
        </p:nvSpPr>
        <p:spPr>
          <a:xfrm>
            <a:off x="131919" y="3541175"/>
            <a:ext cx="8880587" cy="1407972"/>
          </a:xfrm>
          <a:prstGeom prst="rect">
            <a:avLst/>
          </a:prstGeom>
          <a:noFill/>
          <a:ln>
            <a:solidFill>
              <a:schemeClr val="accent2"/>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459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2500"/>
                                        <p:tgtEl>
                                          <p:spTgt spid="590"/>
                                        </p:tgtEl>
                                      </p:cBhvr>
                                    </p:animEffect>
                                    <p:anim calcmode="lin" valueType="num">
                                      <p:cBhvr>
                                        <p:cTn id="12" dur="2500"/>
                                        <p:tgtEl>
                                          <p:spTgt spid="590"/>
                                        </p:tgtEl>
                                        <p:attrNameLst>
                                          <p:attrName>ppt_x</p:attrName>
                                        </p:attrNameLst>
                                      </p:cBhvr>
                                      <p:tavLst>
                                        <p:tav tm="0">
                                          <p:val>
                                            <p:strVal val="ppt_x"/>
                                          </p:val>
                                        </p:tav>
                                        <p:tav tm="100000">
                                          <p:val>
                                            <p:strVal val="ppt_x"/>
                                          </p:val>
                                        </p:tav>
                                      </p:tavLst>
                                    </p:anim>
                                    <p:anim calcmode="lin" valueType="num">
                                      <p:cBhvr>
                                        <p:cTn id="13" dur="2500"/>
                                        <p:tgtEl>
                                          <p:spTgt spid="590"/>
                                        </p:tgtEl>
                                        <p:attrNameLst>
                                          <p:attrName>ppt_y</p:attrName>
                                        </p:attrNameLst>
                                      </p:cBhvr>
                                      <p:tavLst>
                                        <p:tav tm="0">
                                          <p:val>
                                            <p:strVal val="ppt_y"/>
                                          </p:val>
                                        </p:tav>
                                        <p:tav tm="100000">
                                          <p:val>
                                            <p:strVal val="ppt_y+.1"/>
                                          </p:val>
                                        </p:tav>
                                      </p:tavLst>
                                    </p:anim>
                                    <p:set>
                                      <p:cBhvr>
                                        <p:cTn id="14" dur="1" fill="hold">
                                          <p:stCondLst>
                                            <p:cond delay="2499"/>
                                          </p:stCondLst>
                                        </p:cTn>
                                        <p:tgtEl>
                                          <p:spTgt spid="590"/>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2500"/>
                                        <p:tgtEl>
                                          <p:spTgt spid="592"/>
                                        </p:tgtEl>
                                      </p:cBhvr>
                                    </p:animEffect>
                                    <p:anim calcmode="lin" valueType="num">
                                      <p:cBhvr>
                                        <p:cTn id="17" dur="2500"/>
                                        <p:tgtEl>
                                          <p:spTgt spid="592"/>
                                        </p:tgtEl>
                                        <p:attrNameLst>
                                          <p:attrName>ppt_x</p:attrName>
                                        </p:attrNameLst>
                                      </p:cBhvr>
                                      <p:tavLst>
                                        <p:tav tm="0">
                                          <p:val>
                                            <p:strVal val="ppt_x"/>
                                          </p:val>
                                        </p:tav>
                                        <p:tav tm="100000">
                                          <p:val>
                                            <p:strVal val="ppt_x"/>
                                          </p:val>
                                        </p:tav>
                                      </p:tavLst>
                                    </p:anim>
                                    <p:anim calcmode="lin" valueType="num">
                                      <p:cBhvr>
                                        <p:cTn id="18" dur="2500"/>
                                        <p:tgtEl>
                                          <p:spTgt spid="592"/>
                                        </p:tgtEl>
                                        <p:attrNameLst>
                                          <p:attrName>ppt_y</p:attrName>
                                        </p:attrNameLst>
                                      </p:cBhvr>
                                      <p:tavLst>
                                        <p:tav tm="0">
                                          <p:val>
                                            <p:strVal val="ppt_y"/>
                                          </p:val>
                                        </p:tav>
                                        <p:tav tm="100000">
                                          <p:val>
                                            <p:strVal val="ppt_y+.1"/>
                                          </p:val>
                                        </p:tav>
                                      </p:tavLst>
                                    </p:anim>
                                    <p:set>
                                      <p:cBhvr>
                                        <p:cTn id="19" dur="1" fill="hold">
                                          <p:stCondLst>
                                            <p:cond delay="2499"/>
                                          </p:stCondLst>
                                        </p:cTn>
                                        <p:tgtEl>
                                          <p:spTgt spid="592"/>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2500"/>
                                        <p:tgtEl>
                                          <p:spTgt spid="594"/>
                                        </p:tgtEl>
                                      </p:cBhvr>
                                    </p:animEffect>
                                    <p:anim calcmode="lin" valueType="num">
                                      <p:cBhvr>
                                        <p:cTn id="22" dur="2500"/>
                                        <p:tgtEl>
                                          <p:spTgt spid="594"/>
                                        </p:tgtEl>
                                        <p:attrNameLst>
                                          <p:attrName>ppt_x</p:attrName>
                                        </p:attrNameLst>
                                      </p:cBhvr>
                                      <p:tavLst>
                                        <p:tav tm="0">
                                          <p:val>
                                            <p:strVal val="ppt_x"/>
                                          </p:val>
                                        </p:tav>
                                        <p:tav tm="100000">
                                          <p:val>
                                            <p:strVal val="ppt_x"/>
                                          </p:val>
                                        </p:tav>
                                      </p:tavLst>
                                    </p:anim>
                                    <p:anim calcmode="lin" valueType="num">
                                      <p:cBhvr>
                                        <p:cTn id="23" dur="2500"/>
                                        <p:tgtEl>
                                          <p:spTgt spid="594"/>
                                        </p:tgtEl>
                                        <p:attrNameLst>
                                          <p:attrName>ppt_y</p:attrName>
                                        </p:attrNameLst>
                                      </p:cBhvr>
                                      <p:tavLst>
                                        <p:tav tm="0">
                                          <p:val>
                                            <p:strVal val="ppt_y"/>
                                          </p:val>
                                        </p:tav>
                                        <p:tav tm="100000">
                                          <p:val>
                                            <p:strVal val="ppt_y+.1"/>
                                          </p:val>
                                        </p:tav>
                                      </p:tavLst>
                                    </p:anim>
                                    <p:set>
                                      <p:cBhvr>
                                        <p:cTn id="24" dur="1" fill="hold">
                                          <p:stCondLst>
                                            <p:cond delay="2499"/>
                                          </p:stCondLst>
                                        </p:cTn>
                                        <p:tgtEl>
                                          <p:spTgt spid="594"/>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2500"/>
                                        <p:tgtEl>
                                          <p:spTgt spid="595"/>
                                        </p:tgtEl>
                                      </p:cBhvr>
                                    </p:animEffect>
                                    <p:anim calcmode="lin" valueType="num">
                                      <p:cBhvr>
                                        <p:cTn id="27" dur="2500"/>
                                        <p:tgtEl>
                                          <p:spTgt spid="595"/>
                                        </p:tgtEl>
                                        <p:attrNameLst>
                                          <p:attrName>ppt_x</p:attrName>
                                        </p:attrNameLst>
                                      </p:cBhvr>
                                      <p:tavLst>
                                        <p:tav tm="0">
                                          <p:val>
                                            <p:strVal val="ppt_x"/>
                                          </p:val>
                                        </p:tav>
                                        <p:tav tm="100000">
                                          <p:val>
                                            <p:strVal val="ppt_x"/>
                                          </p:val>
                                        </p:tav>
                                      </p:tavLst>
                                    </p:anim>
                                    <p:anim calcmode="lin" valueType="num">
                                      <p:cBhvr>
                                        <p:cTn id="28" dur="2500"/>
                                        <p:tgtEl>
                                          <p:spTgt spid="595"/>
                                        </p:tgtEl>
                                        <p:attrNameLst>
                                          <p:attrName>ppt_y</p:attrName>
                                        </p:attrNameLst>
                                      </p:cBhvr>
                                      <p:tavLst>
                                        <p:tav tm="0">
                                          <p:val>
                                            <p:strVal val="ppt_y"/>
                                          </p:val>
                                        </p:tav>
                                        <p:tav tm="100000">
                                          <p:val>
                                            <p:strVal val="ppt_y+.1"/>
                                          </p:val>
                                        </p:tav>
                                      </p:tavLst>
                                    </p:anim>
                                    <p:set>
                                      <p:cBhvr>
                                        <p:cTn id="29" dur="1" fill="hold">
                                          <p:stCondLst>
                                            <p:cond delay="2499"/>
                                          </p:stCondLst>
                                        </p:cTn>
                                        <p:tgtEl>
                                          <p:spTgt spid="595"/>
                                        </p:tgtEl>
                                        <p:attrNameLst>
                                          <p:attrName>style.visibility</p:attrName>
                                        </p:attrNameLst>
                                      </p:cBhvr>
                                      <p:to>
                                        <p:strVal val="hidden"/>
                                      </p:to>
                                    </p:set>
                                  </p:childTnLst>
                                </p:cTn>
                              </p:par>
                              <p:par>
                                <p:cTn id="30" presetID="42" presetClass="exit" presetSubtype="0" fill="hold" grpId="0" nodeType="withEffect">
                                  <p:stCondLst>
                                    <p:cond delay="0"/>
                                  </p:stCondLst>
                                  <p:childTnLst>
                                    <p:animEffect transition="out" filter="fade">
                                      <p:cBhvr>
                                        <p:cTn id="31" dur="2500"/>
                                        <p:tgtEl>
                                          <p:spTgt spid="596"/>
                                        </p:tgtEl>
                                      </p:cBhvr>
                                    </p:animEffect>
                                    <p:anim calcmode="lin" valueType="num">
                                      <p:cBhvr>
                                        <p:cTn id="32" dur="2500"/>
                                        <p:tgtEl>
                                          <p:spTgt spid="596"/>
                                        </p:tgtEl>
                                        <p:attrNameLst>
                                          <p:attrName>ppt_x</p:attrName>
                                        </p:attrNameLst>
                                      </p:cBhvr>
                                      <p:tavLst>
                                        <p:tav tm="0">
                                          <p:val>
                                            <p:strVal val="ppt_x"/>
                                          </p:val>
                                        </p:tav>
                                        <p:tav tm="100000">
                                          <p:val>
                                            <p:strVal val="ppt_x"/>
                                          </p:val>
                                        </p:tav>
                                      </p:tavLst>
                                    </p:anim>
                                    <p:anim calcmode="lin" valueType="num">
                                      <p:cBhvr>
                                        <p:cTn id="33" dur="2500"/>
                                        <p:tgtEl>
                                          <p:spTgt spid="596"/>
                                        </p:tgtEl>
                                        <p:attrNameLst>
                                          <p:attrName>ppt_y</p:attrName>
                                        </p:attrNameLst>
                                      </p:cBhvr>
                                      <p:tavLst>
                                        <p:tav tm="0">
                                          <p:val>
                                            <p:strVal val="ppt_y"/>
                                          </p:val>
                                        </p:tav>
                                        <p:tav tm="100000">
                                          <p:val>
                                            <p:strVal val="ppt_y+.1"/>
                                          </p:val>
                                        </p:tav>
                                      </p:tavLst>
                                    </p:anim>
                                    <p:set>
                                      <p:cBhvr>
                                        <p:cTn id="34" dur="1" fill="hold">
                                          <p:stCondLst>
                                            <p:cond delay="2499"/>
                                          </p:stCondLst>
                                        </p:cTn>
                                        <p:tgtEl>
                                          <p:spTgt spid="596"/>
                                        </p:tgtEl>
                                        <p:attrNameLst>
                                          <p:attrName>style.visibility</p:attrName>
                                        </p:attrNameLst>
                                      </p:cBhvr>
                                      <p:to>
                                        <p:strVal val="hidden"/>
                                      </p:to>
                                    </p:set>
                                  </p:childTnLst>
                                </p:cTn>
                              </p:par>
                              <p:par>
                                <p:cTn id="35" presetID="42" presetClass="exit" presetSubtype="0" fill="hold" grpId="0" nodeType="withEffect">
                                  <p:stCondLst>
                                    <p:cond delay="0"/>
                                  </p:stCondLst>
                                  <p:childTnLst>
                                    <p:animEffect transition="out" filter="fade">
                                      <p:cBhvr>
                                        <p:cTn id="36" dur="2500"/>
                                        <p:tgtEl>
                                          <p:spTgt spid="598"/>
                                        </p:tgtEl>
                                      </p:cBhvr>
                                    </p:animEffect>
                                    <p:anim calcmode="lin" valueType="num">
                                      <p:cBhvr>
                                        <p:cTn id="37" dur="2500"/>
                                        <p:tgtEl>
                                          <p:spTgt spid="598"/>
                                        </p:tgtEl>
                                        <p:attrNameLst>
                                          <p:attrName>ppt_x</p:attrName>
                                        </p:attrNameLst>
                                      </p:cBhvr>
                                      <p:tavLst>
                                        <p:tav tm="0">
                                          <p:val>
                                            <p:strVal val="ppt_x"/>
                                          </p:val>
                                        </p:tav>
                                        <p:tav tm="100000">
                                          <p:val>
                                            <p:strVal val="ppt_x"/>
                                          </p:val>
                                        </p:tav>
                                      </p:tavLst>
                                    </p:anim>
                                    <p:anim calcmode="lin" valueType="num">
                                      <p:cBhvr>
                                        <p:cTn id="38" dur="2500"/>
                                        <p:tgtEl>
                                          <p:spTgt spid="598"/>
                                        </p:tgtEl>
                                        <p:attrNameLst>
                                          <p:attrName>ppt_y</p:attrName>
                                        </p:attrNameLst>
                                      </p:cBhvr>
                                      <p:tavLst>
                                        <p:tav tm="0">
                                          <p:val>
                                            <p:strVal val="ppt_y"/>
                                          </p:val>
                                        </p:tav>
                                        <p:tav tm="100000">
                                          <p:val>
                                            <p:strVal val="ppt_y+.1"/>
                                          </p:val>
                                        </p:tav>
                                      </p:tavLst>
                                    </p:anim>
                                    <p:set>
                                      <p:cBhvr>
                                        <p:cTn id="39" dur="1" fill="hold">
                                          <p:stCondLst>
                                            <p:cond delay="2499"/>
                                          </p:stCondLst>
                                        </p:cTn>
                                        <p:tgtEl>
                                          <p:spTgt spid="598"/>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2500"/>
                                        <p:tgtEl>
                                          <p:spTgt spid="602"/>
                                        </p:tgtEl>
                                      </p:cBhvr>
                                    </p:animEffect>
                                    <p:anim calcmode="lin" valueType="num">
                                      <p:cBhvr>
                                        <p:cTn id="42" dur="2500"/>
                                        <p:tgtEl>
                                          <p:spTgt spid="602"/>
                                        </p:tgtEl>
                                        <p:attrNameLst>
                                          <p:attrName>ppt_x</p:attrName>
                                        </p:attrNameLst>
                                      </p:cBhvr>
                                      <p:tavLst>
                                        <p:tav tm="0">
                                          <p:val>
                                            <p:strVal val="ppt_x"/>
                                          </p:val>
                                        </p:tav>
                                        <p:tav tm="100000">
                                          <p:val>
                                            <p:strVal val="ppt_x"/>
                                          </p:val>
                                        </p:tav>
                                      </p:tavLst>
                                    </p:anim>
                                    <p:anim calcmode="lin" valueType="num">
                                      <p:cBhvr>
                                        <p:cTn id="43" dur="2500"/>
                                        <p:tgtEl>
                                          <p:spTgt spid="602"/>
                                        </p:tgtEl>
                                        <p:attrNameLst>
                                          <p:attrName>ppt_y</p:attrName>
                                        </p:attrNameLst>
                                      </p:cBhvr>
                                      <p:tavLst>
                                        <p:tav tm="0">
                                          <p:val>
                                            <p:strVal val="ppt_y"/>
                                          </p:val>
                                        </p:tav>
                                        <p:tav tm="100000">
                                          <p:val>
                                            <p:strVal val="ppt_y+.1"/>
                                          </p:val>
                                        </p:tav>
                                      </p:tavLst>
                                    </p:anim>
                                    <p:set>
                                      <p:cBhvr>
                                        <p:cTn id="44" dur="1" fill="hold">
                                          <p:stCondLst>
                                            <p:cond delay="2499"/>
                                          </p:stCondLst>
                                        </p:cTn>
                                        <p:tgtEl>
                                          <p:spTgt spid="602"/>
                                        </p:tgtEl>
                                        <p:attrNameLst>
                                          <p:attrName>style.visibility</p:attrName>
                                        </p:attrNameLst>
                                      </p:cBhvr>
                                      <p:to>
                                        <p:strVal val="hidden"/>
                                      </p:to>
                                    </p:set>
                                  </p:childTnLst>
                                </p:cTn>
                              </p:par>
                              <p:par>
                                <p:cTn id="45" presetID="42" presetClass="exit" presetSubtype="0" fill="hold" grpId="0" nodeType="withEffect">
                                  <p:stCondLst>
                                    <p:cond delay="0"/>
                                  </p:stCondLst>
                                  <p:childTnLst>
                                    <p:animEffect transition="out" filter="fade">
                                      <p:cBhvr>
                                        <p:cTn id="46" dur="2500"/>
                                        <p:tgtEl>
                                          <p:spTgt spid="603"/>
                                        </p:tgtEl>
                                      </p:cBhvr>
                                    </p:animEffect>
                                    <p:anim calcmode="lin" valueType="num">
                                      <p:cBhvr>
                                        <p:cTn id="47" dur="2500"/>
                                        <p:tgtEl>
                                          <p:spTgt spid="603"/>
                                        </p:tgtEl>
                                        <p:attrNameLst>
                                          <p:attrName>ppt_x</p:attrName>
                                        </p:attrNameLst>
                                      </p:cBhvr>
                                      <p:tavLst>
                                        <p:tav tm="0">
                                          <p:val>
                                            <p:strVal val="ppt_x"/>
                                          </p:val>
                                        </p:tav>
                                        <p:tav tm="100000">
                                          <p:val>
                                            <p:strVal val="ppt_x"/>
                                          </p:val>
                                        </p:tav>
                                      </p:tavLst>
                                    </p:anim>
                                    <p:anim calcmode="lin" valueType="num">
                                      <p:cBhvr>
                                        <p:cTn id="48" dur="2500"/>
                                        <p:tgtEl>
                                          <p:spTgt spid="603"/>
                                        </p:tgtEl>
                                        <p:attrNameLst>
                                          <p:attrName>ppt_y</p:attrName>
                                        </p:attrNameLst>
                                      </p:cBhvr>
                                      <p:tavLst>
                                        <p:tav tm="0">
                                          <p:val>
                                            <p:strVal val="ppt_y"/>
                                          </p:val>
                                        </p:tav>
                                        <p:tav tm="100000">
                                          <p:val>
                                            <p:strVal val="ppt_y+.1"/>
                                          </p:val>
                                        </p:tav>
                                      </p:tavLst>
                                    </p:anim>
                                    <p:set>
                                      <p:cBhvr>
                                        <p:cTn id="49" dur="1" fill="hold">
                                          <p:stCondLst>
                                            <p:cond delay="2499"/>
                                          </p:stCondLst>
                                        </p:cTn>
                                        <p:tgtEl>
                                          <p:spTgt spid="603"/>
                                        </p:tgtEl>
                                        <p:attrNameLst>
                                          <p:attrName>style.visibility</p:attrName>
                                        </p:attrNameLst>
                                      </p:cBhvr>
                                      <p:to>
                                        <p:strVal val="hidden"/>
                                      </p:to>
                                    </p:set>
                                  </p:childTnLst>
                                </p:cTn>
                              </p:par>
                              <p:par>
                                <p:cTn id="50" presetID="42" presetClass="exit" presetSubtype="0" fill="hold" grpId="0" nodeType="withEffect">
                                  <p:stCondLst>
                                    <p:cond delay="0"/>
                                  </p:stCondLst>
                                  <p:childTnLst>
                                    <p:animEffect transition="out" filter="fade">
                                      <p:cBhvr>
                                        <p:cTn id="51" dur="2500"/>
                                        <p:tgtEl>
                                          <p:spTgt spid="604"/>
                                        </p:tgtEl>
                                      </p:cBhvr>
                                    </p:animEffect>
                                    <p:anim calcmode="lin" valueType="num">
                                      <p:cBhvr>
                                        <p:cTn id="52" dur="2500"/>
                                        <p:tgtEl>
                                          <p:spTgt spid="604"/>
                                        </p:tgtEl>
                                        <p:attrNameLst>
                                          <p:attrName>ppt_x</p:attrName>
                                        </p:attrNameLst>
                                      </p:cBhvr>
                                      <p:tavLst>
                                        <p:tav tm="0">
                                          <p:val>
                                            <p:strVal val="ppt_x"/>
                                          </p:val>
                                        </p:tav>
                                        <p:tav tm="100000">
                                          <p:val>
                                            <p:strVal val="ppt_x"/>
                                          </p:val>
                                        </p:tav>
                                      </p:tavLst>
                                    </p:anim>
                                    <p:anim calcmode="lin" valueType="num">
                                      <p:cBhvr>
                                        <p:cTn id="53" dur="2500"/>
                                        <p:tgtEl>
                                          <p:spTgt spid="604"/>
                                        </p:tgtEl>
                                        <p:attrNameLst>
                                          <p:attrName>ppt_y</p:attrName>
                                        </p:attrNameLst>
                                      </p:cBhvr>
                                      <p:tavLst>
                                        <p:tav tm="0">
                                          <p:val>
                                            <p:strVal val="ppt_y"/>
                                          </p:val>
                                        </p:tav>
                                        <p:tav tm="100000">
                                          <p:val>
                                            <p:strVal val="ppt_y+.1"/>
                                          </p:val>
                                        </p:tav>
                                      </p:tavLst>
                                    </p:anim>
                                    <p:set>
                                      <p:cBhvr>
                                        <p:cTn id="54" dur="1" fill="hold">
                                          <p:stCondLst>
                                            <p:cond delay="2499"/>
                                          </p:stCondLst>
                                        </p:cTn>
                                        <p:tgtEl>
                                          <p:spTgt spid="604"/>
                                        </p:tgtEl>
                                        <p:attrNameLst>
                                          <p:attrName>style.visibility</p:attrName>
                                        </p:attrNameLst>
                                      </p:cBhvr>
                                      <p:to>
                                        <p:strVal val="hidden"/>
                                      </p:to>
                                    </p:set>
                                  </p:childTnLst>
                                </p:cTn>
                              </p:par>
                              <p:par>
                                <p:cTn id="55" presetID="42" presetClass="exit" presetSubtype="0" fill="hold" grpId="0" nodeType="withEffect">
                                  <p:stCondLst>
                                    <p:cond delay="0"/>
                                  </p:stCondLst>
                                  <p:childTnLst>
                                    <p:animEffect transition="out" filter="fade">
                                      <p:cBhvr>
                                        <p:cTn id="56" dur="2500"/>
                                        <p:tgtEl>
                                          <p:spTgt spid="620"/>
                                        </p:tgtEl>
                                      </p:cBhvr>
                                    </p:animEffect>
                                    <p:anim calcmode="lin" valueType="num">
                                      <p:cBhvr>
                                        <p:cTn id="57" dur="2500"/>
                                        <p:tgtEl>
                                          <p:spTgt spid="620"/>
                                        </p:tgtEl>
                                        <p:attrNameLst>
                                          <p:attrName>ppt_x</p:attrName>
                                        </p:attrNameLst>
                                      </p:cBhvr>
                                      <p:tavLst>
                                        <p:tav tm="0">
                                          <p:val>
                                            <p:strVal val="ppt_x"/>
                                          </p:val>
                                        </p:tav>
                                        <p:tav tm="100000">
                                          <p:val>
                                            <p:strVal val="ppt_x"/>
                                          </p:val>
                                        </p:tav>
                                      </p:tavLst>
                                    </p:anim>
                                    <p:anim calcmode="lin" valueType="num">
                                      <p:cBhvr>
                                        <p:cTn id="58" dur="2500"/>
                                        <p:tgtEl>
                                          <p:spTgt spid="620"/>
                                        </p:tgtEl>
                                        <p:attrNameLst>
                                          <p:attrName>ppt_y</p:attrName>
                                        </p:attrNameLst>
                                      </p:cBhvr>
                                      <p:tavLst>
                                        <p:tav tm="0">
                                          <p:val>
                                            <p:strVal val="ppt_y"/>
                                          </p:val>
                                        </p:tav>
                                        <p:tav tm="100000">
                                          <p:val>
                                            <p:strVal val="ppt_y+.1"/>
                                          </p:val>
                                        </p:tav>
                                      </p:tavLst>
                                    </p:anim>
                                    <p:set>
                                      <p:cBhvr>
                                        <p:cTn id="59" dur="1" fill="hold">
                                          <p:stCondLst>
                                            <p:cond delay="2499"/>
                                          </p:stCondLst>
                                        </p:cTn>
                                        <p:tgtEl>
                                          <p:spTgt spid="620"/>
                                        </p:tgtEl>
                                        <p:attrNameLst>
                                          <p:attrName>style.visibility</p:attrName>
                                        </p:attrNameLst>
                                      </p:cBhvr>
                                      <p:to>
                                        <p:strVal val="hidden"/>
                                      </p:to>
                                    </p:set>
                                  </p:childTnLst>
                                </p:cTn>
                              </p:par>
                              <p:par>
                                <p:cTn id="60" presetID="42" presetClass="exit" presetSubtype="0" fill="hold" grpId="0" nodeType="withEffect">
                                  <p:stCondLst>
                                    <p:cond delay="0"/>
                                  </p:stCondLst>
                                  <p:childTnLst>
                                    <p:animEffect transition="out" filter="fade">
                                      <p:cBhvr>
                                        <p:cTn id="61" dur="2500"/>
                                        <p:tgtEl>
                                          <p:spTgt spid="622"/>
                                        </p:tgtEl>
                                      </p:cBhvr>
                                    </p:animEffect>
                                    <p:anim calcmode="lin" valueType="num">
                                      <p:cBhvr>
                                        <p:cTn id="62" dur="2500"/>
                                        <p:tgtEl>
                                          <p:spTgt spid="622"/>
                                        </p:tgtEl>
                                        <p:attrNameLst>
                                          <p:attrName>ppt_x</p:attrName>
                                        </p:attrNameLst>
                                      </p:cBhvr>
                                      <p:tavLst>
                                        <p:tav tm="0">
                                          <p:val>
                                            <p:strVal val="ppt_x"/>
                                          </p:val>
                                        </p:tav>
                                        <p:tav tm="100000">
                                          <p:val>
                                            <p:strVal val="ppt_x"/>
                                          </p:val>
                                        </p:tav>
                                      </p:tavLst>
                                    </p:anim>
                                    <p:anim calcmode="lin" valueType="num">
                                      <p:cBhvr>
                                        <p:cTn id="63" dur="2500"/>
                                        <p:tgtEl>
                                          <p:spTgt spid="622"/>
                                        </p:tgtEl>
                                        <p:attrNameLst>
                                          <p:attrName>ppt_y</p:attrName>
                                        </p:attrNameLst>
                                      </p:cBhvr>
                                      <p:tavLst>
                                        <p:tav tm="0">
                                          <p:val>
                                            <p:strVal val="ppt_y"/>
                                          </p:val>
                                        </p:tav>
                                        <p:tav tm="100000">
                                          <p:val>
                                            <p:strVal val="ppt_y+.1"/>
                                          </p:val>
                                        </p:tav>
                                      </p:tavLst>
                                    </p:anim>
                                    <p:set>
                                      <p:cBhvr>
                                        <p:cTn id="64" dur="1" fill="hold">
                                          <p:stCondLst>
                                            <p:cond delay="2499"/>
                                          </p:stCondLst>
                                        </p:cTn>
                                        <p:tgtEl>
                                          <p:spTgt spid="622"/>
                                        </p:tgtEl>
                                        <p:attrNameLst>
                                          <p:attrName>style.visibility</p:attrName>
                                        </p:attrNameLst>
                                      </p:cBhvr>
                                      <p:to>
                                        <p:strVal val="hidden"/>
                                      </p:to>
                                    </p:set>
                                  </p:childTnLst>
                                </p:cTn>
                              </p:par>
                              <p:par>
                                <p:cTn id="65" presetID="42" presetClass="exit" presetSubtype="0" fill="hold" grpId="0" nodeType="withEffect">
                                  <p:stCondLst>
                                    <p:cond delay="0"/>
                                  </p:stCondLst>
                                  <p:childTnLst>
                                    <p:animEffect transition="out" filter="fade">
                                      <p:cBhvr>
                                        <p:cTn id="66" dur="2500"/>
                                        <p:tgtEl>
                                          <p:spTgt spid="624"/>
                                        </p:tgtEl>
                                      </p:cBhvr>
                                    </p:animEffect>
                                    <p:anim calcmode="lin" valueType="num">
                                      <p:cBhvr>
                                        <p:cTn id="67" dur="2500"/>
                                        <p:tgtEl>
                                          <p:spTgt spid="624"/>
                                        </p:tgtEl>
                                        <p:attrNameLst>
                                          <p:attrName>ppt_x</p:attrName>
                                        </p:attrNameLst>
                                      </p:cBhvr>
                                      <p:tavLst>
                                        <p:tav tm="0">
                                          <p:val>
                                            <p:strVal val="ppt_x"/>
                                          </p:val>
                                        </p:tav>
                                        <p:tav tm="100000">
                                          <p:val>
                                            <p:strVal val="ppt_x"/>
                                          </p:val>
                                        </p:tav>
                                      </p:tavLst>
                                    </p:anim>
                                    <p:anim calcmode="lin" valueType="num">
                                      <p:cBhvr>
                                        <p:cTn id="68" dur="2500"/>
                                        <p:tgtEl>
                                          <p:spTgt spid="624"/>
                                        </p:tgtEl>
                                        <p:attrNameLst>
                                          <p:attrName>ppt_y</p:attrName>
                                        </p:attrNameLst>
                                      </p:cBhvr>
                                      <p:tavLst>
                                        <p:tav tm="0">
                                          <p:val>
                                            <p:strVal val="ppt_y"/>
                                          </p:val>
                                        </p:tav>
                                        <p:tav tm="100000">
                                          <p:val>
                                            <p:strVal val="ppt_y+.1"/>
                                          </p:val>
                                        </p:tav>
                                      </p:tavLst>
                                    </p:anim>
                                    <p:set>
                                      <p:cBhvr>
                                        <p:cTn id="69" dur="1" fill="hold">
                                          <p:stCondLst>
                                            <p:cond delay="2499"/>
                                          </p:stCondLst>
                                        </p:cTn>
                                        <p:tgtEl>
                                          <p:spTgt spid="624"/>
                                        </p:tgtEl>
                                        <p:attrNameLst>
                                          <p:attrName>style.visibility</p:attrName>
                                        </p:attrNameLst>
                                      </p:cBhvr>
                                      <p:to>
                                        <p:strVal val="hidden"/>
                                      </p:to>
                                    </p:set>
                                  </p:childTnLst>
                                </p:cTn>
                              </p:par>
                              <p:par>
                                <p:cTn id="70" presetID="42" presetClass="exit" presetSubtype="0" fill="hold" grpId="0" nodeType="withEffect">
                                  <p:stCondLst>
                                    <p:cond delay="0"/>
                                  </p:stCondLst>
                                  <p:childTnLst>
                                    <p:animEffect transition="out" filter="fade">
                                      <p:cBhvr>
                                        <p:cTn id="71" dur="2500"/>
                                        <p:tgtEl>
                                          <p:spTgt spid="625"/>
                                        </p:tgtEl>
                                      </p:cBhvr>
                                    </p:animEffect>
                                    <p:anim calcmode="lin" valueType="num">
                                      <p:cBhvr>
                                        <p:cTn id="72" dur="2500"/>
                                        <p:tgtEl>
                                          <p:spTgt spid="625"/>
                                        </p:tgtEl>
                                        <p:attrNameLst>
                                          <p:attrName>ppt_x</p:attrName>
                                        </p:attrNameLst>
                                      </p:cBhvr>
                                      <p:tavLst>
                                        <p:tav tm="0">
                                          <p:val>
                                            <p:strVal val="ppt_x"/>
                                          </p:val>
                                        </p:tav>
                                        <p:tav tm="100000">
                                          <p:val>
                                            <p:strVal val="ppt_x"/>
                                          </p:val>
                                        </p:tav>
                                      </p:tavLst>
                                    </p:anim>
                                    <p:anim calcmode="lin" valueType="num">
                                      <p:cBhvr>
                                        <p:cTn id="73" dur="2500"/>
                                        <p:tgtEl>
                                          <p:spTgt spid="625"/>
                                        </p:tgtEl>
                                        <p:attrNameLst>
                                          <p:attrName>ppt_y</p:attrName>
                                        </p:attrNameLst>
                                      </p:cBhvr>
                                      <p:tavLst>
                                        <p:tav tm="0">
                                          <p:val>
                                            <p:strVal val="ppt_y"/>
                                          </p:val>
                                        </p:tav>
                                        <p:tav tm="100000">
                                          <p:val>
                                            <p:strVal val="ppt_y+.1"/>
                                          </p:val>
                                        </p:tav>
                                      </p:tavLst>
                                    </p:anim>
                                    <p:set>
                                      <p:cBhvr>
                                        <p:cTn id="74" dur="1" fill="hold">
                                          <p:stCondLst>
                                            <p:cond delay="2499"/>
                                          </p:stCondLst>
                                        </p:cTn>
                                        <p:tgtEl>
                                          <p:spTgt spid="625"/>
                                        </p:tgtEl>
                                        <p:attrNameLst>
                                          <p:attrName>style.visibility</p:attrName>
                                        </p:attrNameLst>
                                      </p:cBhvr>
                                      <p:to>
                                        <p:strVal val="hidden"/>
                                      </p:to>
                                    </p:set>
                                  </p:childTnLst>
                                </p:cTn>
                              </p:par>
                              <p:par>
                                <p:cTn id="75" presetID="42" presetClass="exit" presetSubtype="0" fill="hold" grpId="0" nodeType="withEffect">
                                  <p:stCondLst>
                                    <p:cond delay="0"/>
                                  </p:stCondLst>
                                  <p:childTnLst>
                                    <p:animEffect transition="out" filter="fade">
                                      <p:cBhvr>
                                        <p:cTn id="76" dur="2500"/>
                                        <p:tgtEl>
                                          <p:spTgt spid="628"/>
                                        </p:tgtEl>
                                      </p:cBhvr>
                                    </p:animEffect>
                                    <p:anim calcmode="lin" valueType="num">
                                      <p:cBhvr>
                                        <p:cTn id="77" dur="2500"/>
                                        <p:tgtEl>
                                          <p:spTgt spid="628"/>
                                        </p:tgtEl>
                                        <p:attrNameLst>
                                          <p:attrName>ppt_x</p:attrName>
                                        </p:attrNameLst>
                                      </p:cBhvr>
                                      <p:tavLst>
                                        <p:tav tm="0">
                                          <p:val>
                                            <p:strVal val="ppt_x"/>
                                          </p:val>
                                        </p:tav>
                                        <p:tav tm="100000">
                                          <p:val>
                                            <p:strVal val="ppt_x"/>
                                          </p:val>
                                        </p:tav>
                                      </p:tavLst>
                                    </p:anim>
                                    <p:anim calcmode="lin" valueType="num">
                                      <p:cBhvr>
                                        <p:cTn id="78" dur="2500"/>
                                        <p:tgtEl>
                                          <p:spTgt spid="628"/>
                                        </p:tgtEl>
                                        <p:attrNameLst>
                                          <p:attrName>ppt_y</p:attrName>
                                        </p:attrNameLst>
                                      </p:cBhvr>
                                      <p:tavLst>
                                        <p:tav tm="0">
                                          <p:val>
                                            <p:strVal val="ppt_y"/>
                                          </p:val>
                                        </p:tav>
                                        <p:tav tm="100000">
                                          <p:val>
                                            <p:strVal val="ppt_y+.1"/>
                                          </p:val>
                                        </p:tav>
                                      </p:tavLst>
                                    </p:anim>
                                    <p:set>
                                      <p:cBhvr>
                                        <p:cTn id="79" dur="1" fill="hold">
                                          <p:stCondLst>
                                            <p:cond delay="2499"/>
                                          </p:stCondLst>
                                        </p:cTn>
                                        <p:tgtEl>
                                          <p:spTgt spid="628"/>
                                        </p:tgtEl>
                                        <p:attrNameLst>
                                          <p:attrName>style.visibility</p:attrName>
                                        </p:attrNameLst>
                                      </p:cBhvr>
                                      <p:to>
                                        <p:strVal val="hidden"/>
                                      </p:to>
                                    </p:set>
                                  </p:childTnLst>
                                </p:cTn>
                              </p:par>
                              <p:par>
                                <p:cTn id="80" presetID="42" presetClass="exit" presetSubtype="0" fill="hold" grpId="0" nodeType="withEffect">
                                  <p:stCondLst>
                                    <p:cond delay="0"/>
                                  </p:stCondLst>
                                  <p:childTnLst>
                                    <p:animEffect transition="out" filter="fade">
                                      <p:cBhvr>
                                        <p:cTn id="81" dur="2500"/>
                                        <p:tgtEl>
                                          <p:spTgt spid="629"/>
                                        </p:tgtEl>
                                      </p:cBhvr>
                                    </p:animEffect>
                                    <p:anim calcmode="lin" valueType="num">
                                      <p:cBhvr>
                                        <p:cTn id="82" dur="2500"/>
                                        <p:tgtEl>
                                          <p:spTgt spid="629"/>
                                        </p:tgtEl>
                                        <p:attrNameLst>
                                          <p:attrName>ppt_x</p:attrName>
                                        </p:attrNameLst>
                                      </p:cBhvr>
                                      <p:tavLst>
                                        <p:tav tm="0">
                                          <p:val>
                                            <p:strVal val="ppt_x"/>
                                          </p:val>
                                        </p:tav>
                                        <p:tav tm="100000">
                                          <p:val>
                                            <p:strVal val="ppt_x"/>
                                          </p:val>
                                        </p:tav>
                                      </p:tavLst>
                                    </p:anim>
                                    <p:anim calcmode="lin" valueType="num">
                                      <p:cBhvr>
                                        <p:cTn id="83" dur="2500"/>
                                        <p:tgtEl>
                                          <p:spTgt spid="629"/>
                                        </p:tgtEl>
                                        <p:attrNameLst>
                                          <p:attrName>ppt_y</p:attrName>
                                        </p:attrNameLst>
                                      </p:cBhvr>
                                      <p:tavLst>
                                        <p:tav tm="0">
                                          <p:val>
                                            <p:strVal val="ppt_y"/>
                                          </p:val>
                                        </p:tav>
                                        <p:tav tm="100000">
                                          <p:val>
                                            <p:strVal val="ppt_y+.1"/>
                                          </p:val>
                                        </p:tav>
                                      </p:tavLst>
                                    </p:anim>
                                    <p:set>
                                      <p:cBhvr>
                                        <p:cTn id="84" dur="1" fill="hold">
                                          <p:stCondLst>
                                            <p:cond delay="2499"/>
                                          </p:stCondLst>
                                        </p:cTn>
                                        <p:tgtEl>
                                          <p:spTgt spid="629"/>
                                        </p:tgtEl>
                                        <p:attrNameLst>
                                          <p:attrName>style.visibility</p:attrName>
                                        </p:attrNameLst>
                                      </p:cBhvr>
                                      <p:to>
                                        <p:strVal val="hidden"/>
                                      </p:to>
                                    </p:set>
                                  </p:childTnLst>
                                </p:cTn>
                              </p:par>
                              <p:par>
                                <p:cTn id="85" presetID="42" presetClass="exit" presetSubtype="0" fill="hold" grpId="0" nodeType="withEffect">
                                  <p:stCondLst>
                                    <p:cond delay="0"/>
                                  </p:stCondLst>
                                  <p:childTnLst>
                                    <p:animEffect transition="out" filter="fade">
                                      <p:cBhvr>
                                        <p:cTn id="86" dur="2500"/>
                                        <p:tgtEl>
                                          <p:spTgt spid="630"/>
                                        </p:tgtEl>
                                      </p:cBhvr>
                                    </p:animEffect>
                                    <p:anim calcmode="lin" valueType="num">
                                      <p:cBhvr>
                                        <p:cTn id="87" dur="2500"/>
                                        <p:tgtEl>
                                          <p:spTgt spid="630"/>
                                        </p:tgtEl>
                                        <p:attrNameLst>
                                          <p:attrName>ppt_x</p:attrName>
                                        </p:attrNameLst>
                                      </p:cBhvr>
                                      <p:tavLst>
                                        <p:tav tm="0">
                                          <p:val>
                                            <p:strVal val="ppt_x"/>
                                          </p:val>
                                        </p:tav>
                                        <p:tav tm="100000">
                                          <p:val>
                                            <p:strVal val="ppt_x"/>
                                          </p:val>
                                        </p:tav>
                                      </p:tavLst>
                                    </p:anim>
                                    <p:anim calcmode="lin" valueType="num">
                                      <p:cBhvr>
                                        <p:cTn id="88" dur="2500"/>
                                        <p:tgtEl>
                                          <p:spTgt spid="630"/>
                                        </p:tgtEl>
                                        <p:attrNameLst>
                                          <p:attrName>ppt_y</p:attrName>
                                        </p:attrNameLst>
                                      </p:cBhvr>
                                      <p:tavLst>
                                        <p:tav tm="0">
                                          <p:val>
                                            <p:strVal val="ppt_y"/>
                                          </p:val>
                                        </p:tav>
                                        <p:tav tm="100000">
                                          <p:val>
                                            <p:strVal val="ppt_y+.1"/>
                                          </p:val>
                                        </p:tav>
                                      </p:tavLst>
                                    </p:anim>
                                    <p:set>
                                      <p:cBhvr>
                                        <p:cTn id="89" dur="1" fill="hold">
                                          <p:stCondLst>
                                            <p:cond delay="2499"/>
                                          </p:stCondLst>
                                        </p:cTn>
                                        <p:tgtEl>
                                          <p:spTgt spid="630"/>
                                        </p:tgtEl>
                                        <p:attrNameLst>
                                          <p:attrName>style.visibility</p:attrName>
                                        </p:attrNameLst>
                                      </p:cBhvr>
                                      <p:to>
                                        <p:strVal val="hidden"/>
                                      </p:to>
                                    </p:set>
                                  </p:childTnLst>
                                </p:cTn>
                              </p:par>
                              <p:par>
                                <p:cTn id="90" presetID="42" presetClass="exit" presetSubtype="0" fill="hold" grpId="0" nodeType="withEffect">
                                  <p:stCondLst>
                                    <p:cond delay="0"/>
                                  </p:stCondLst>
                                  <p:childTnLst>
                                    <p:animEffect transition="out" filter="fade">
                                      <p:cBhvr>
                                        <p:cTn id="91" dur="2500"/>
                                        <p:tgtEl>
                                          <p:spTgt spid="631"/>
                                        </p:tgtEl>
                                      </p:cBhvr>
                                    </p:animEffect>
                                    <p:anim calcmode="lin" valueType="num">
                                      <p:cBhvr>
                                        <p:cTn id="92" dur="2500"/>
                                        <p:tgtEl>
                                          <p:spTgt spid="631"/>
                                        </p:tgtEl>
                                        <p:attrNameLst>
                                          <p:attrName>ppt_x</p:attrName>
                                        </p:attrNameLst>
                                      </p:cBhvr>
                                      <p:tavLst>
                                        <p:tav tm="0">
                                          <p:val>
                                            <p:strVal val="ppt_x"/>
                                          </p:val>
                                        </p:tav>
                                        <p:tav tm="100000">
                                          <p:val>
                                            <p:strVal val="ppt_x"/>
                                          </p:val>
                                        </p:tav>
                                      </p:tavLst>
                                    </p:anim>
                                    <p:anim calcmode="lin" valueType="num">
                                      <p:cBhvr>
                                        <p:cTn id="93" dur="2500"/>
                                        <p:tgtEl>
                                          <p:spTgt spid="631"/>
                                        </p:tgtEl>
                                        <p:attrNameLst>
                                          <p:attrName>ppt_y</p:attrName>
                                        </p:attrNameLst>
                                      </p:cBhvr>
                                      <p:tavLst>
                                        <p:tav tm="0">
                                          <p:val>
                                            <p:strVal val="ppt_y"/>
                                          </p:val>
                                        </p:tav>
                                        <p:tav tm="100000">
                                          <p:val>
                                            <p:strVal val="ppt_y+.1"/>
                                          </p:val>
                                        </p:tav>
                                      </p:tavLst>
                                    </p:anim>
                                    <p:set>
                                      <p:cBhvr>
                                        <p:cTn id="94" dur="1" fill="hold">
                                          <p:stCondLst>
                                            <p:cond delay="2499"/>
                                          </p:stCondLst>
                                        </p:cTn>
                                        <p:tgtEl>
                                          <p:spTgt spid="631"/>
                                        </p:tgtEl>
                                        <p:attrNameLst>
                                          <p:attrName>style.visibility</p:attrName>
                                        </p:attrNameLst>
                                      </p:cBhvr>
                                      <p:to>
                                        <p:strVal val="hidden"/>
                                      </p:to>
                                    </p:set>
                                  </p:childTnLst>
                                </p:cTn>
                              </p:par>
                              <p:par>
                                <p:cTn id="95" presetID="42" presetClass="exit" presetSubtype="0" fill="hold" grpId="0" nodeType="withEffect">
                                  <p:stCondLst>
                                    <p:cond delay="0"/>
                                  </p:stCondLst>
                                  <p:childTnLst>
                                    <p:animEffect transition="out" filter="fade">
                                      <p:cBhvr>
                                        <p:cTn id="96" dur="2500"/>
                                        <p:tgtEl>
                                          <p:spTgt spid="633"/>
                                        </p:tgtEl>
                                      </p:cBhvr>
                                    </p:animEffect>
                                    <p:anim calcmode="lin" valueType="num">
                                      <p:cBhvr>
                                        <p:cTn id="97" dur="2500"/>
                                        <p:tgtEl>
                                          <p:spTgt spid="633"/>
                                        </p:tgtEl>
                                        <p:attrNameLst>
                                          <p:attrName>ppt_x</p:attrName>
                                        </p:attrNameLst>
                                      </p:cBhvr>
                                      <p:tavLst>
                                        <p:tav tm="0">
                                          <p:val>
                                            <p:strVal val="ppt_x"/>
                                          </p:val>
                                        </p:tav>
                                        <p:tav tm="100000">
                                          <p:val>
                                            <p:strVal val="ppt_x"/>
                                          </p:val>
                                        </p:tav>
                                      </p:tavLst>
                                    </p:anim>
                                    <p:anim calcmode="lin" valueType="num">
                                      <p:cBhvr>
                                        <p:cTn id="98" dur="2500"/>
                                        <p:tgtEl>
                                          <p:spTgt spid="633"/>
                                        </p:tgtEl>
                                        <p:attrNameLst>
                                          <p:attrName>ppt_y</p:attrName>
                                        </p:attrNameLst>
                                      </p:cBhvr>
                                      <p:tavLst>
                                        <p:tav tm="0">
                                          <p:val>
                                            <p:strVal val="ppt_y"/>
                                          </p:val>
                                        </p:tav>
                                        <p:tav tm="100000">
                                          <p:val>
                                            <p:strVal val="ppt_y+.1"/>
                                          </p:val>
                                        </p:tav>
                                      </p:tavLst>
                                    </p:anim>
                                    <p:set>
                                      <p:cBhvr>
                                        <p:cTn id="99" dur="1" fill="hold">
                                          <p:stCondLst>
                                            <p:cond delay="2499"/>
                                          </p:stCondLst>
                                        </p:cTn>
                                        <p:tgtEl>
                                          <p:spTgt spid="633"/>
                                        </p:tgtEl>
                                        <p:attrNameLst>
                                          <p:attrName>style.visibility</p:attrName>
                                        </p:attrNameLst>
                                      </p:cBhvr>
                                      <p:to>
                                        <p:strVal val="hidden"/>
                                      </p:to>
                                    </p:set>
                                  </p:childTnLst>
                                </p:cTn>
                              </p:par>
                              <p:par>
                                <p:cTn id="100" presetID="42" presetClass="exit" presetSubtype="0" fill="hold" grpId="0" nodeType="withEffect">
                                  <p:stCondLst>
                                    <p:cond delay="0"/>
                                  </p:stCondLst>
                                  <p:childTnLst>
                                    <p:animEffect transition="out" filter="fade">
                                      <p:cBhvr>
                                        <p:cTn id="101" dur="2500"/>
                                        <p:tgtEl>
                                          <p:spTgt spid="635"/>
                                        </p:tgtEl>
                                      </p:cBhvr>
                                    </p:animEffect>
                                    <p:anim calcmode="lin" valueType="num">
                                      <p:cBhvr>
                                        <p:cTn id="102" dur="2500"/>
                                        <p:tgtEl>
                                          <p:spTgt spid="635"/>
                                        </p:tgtEl>
                                        <p:attrNameLst>
                                          <p:attrName>ppt_x</p:attrName>
                                        </p:attrNameLst>
                                      </p:cBhvr>
                                      <p:tavLst>
                                        <p:tav tm="0">
                                          <p:val>
                                            <p:strVal val="ppt_x"/>
                                          </p:val>
                                        </p:tav>
                                        <p:tav tm="100000">
                                          <p:val>
                                            <p:strVal val="ppt_x"/>
                                          </p:val>
                                        </p:tav>
                                      </p:tavLst>
                                    </p:anim>
                                    <p:anim calcmode="lin" valueType="num">
                                      <p:cBhvr>
                                        <p:cTn id="103" dur="2500"/>
                                        <p:tgtEl>
                                          <p:spTgt spid="635"/>
                                        </p:tgtEl>
                                        <p:attrNameLst>
                                          <p:attrName>ppt_y</p:attrName>
                                        </p:attrNameLst>
                                      </p:cBhvr>
                                      <p:tavLst>
                                        <p:tav tm="0">
                                          <p:val>
                                            <p:strVal val="ppt_y"/>
                                          </p:val>
                                        </p:tav>
                                        <p:tav tm="100000">
                                          <p:val>
                                            <p:strVal val="ppt_y+.1"/>
                                          </p:val>
                                        </p:tav>
                                      </p:tavLst>
                                    </p:anim>
                                    <p:set>
                                      <p:cBhvr>
                                        <p:cTn id="104" dur="1" fill="hold">
                                          <p:stCondLst>
                                            <p:cond delay="2499"/>
                                          </p:stCondLst>
                                        </p:cTn>
                                        <p:tgtEl>
                                          <p:spTgt spid="635"/>
                                        </p:tgtEl>
                                        <p:attrNameLst>
                                          <p:attrName>style.visibility</p:attrName>
                                        </p:attrNameLst>
                                      </p:cBhvr>
                                      <p:to>
                                        <p:strVal val="hidden"/>
                                      </p:to>
                                    </p:set>
                                  </p:childTnLst>
                                </p:cTn>
                              </p:par>
                              <p:par>
                                <p:cTn id="105" presetID="42" presetClass="exit" presetSubtype="0" fill="hold" grpId="0" nodeType="withEffect">
                                  <p:stCondLst>
                                    <p:cond delay="0"/>
                                  </p:stCondLst>
                                  <p:childTnLst>
                                    <p:animEffect transition="out" filter="fade">
                                      <p:cBhvr>
                                        <p:cTn id="106" dur="2500"/>
                                        <p:tgtEl>
                                          <p:spTgt spid="636"/>
                                        </p:tgtEl>
                                      </p:cBhvr>
                                    </p:animEffect>
                                    <p:anim calcmode="lin" valueType="num">
                                      <p:cBhvr>
                                        <p:cTn id="107" dur="2500"/>
                                        <p:tgtEl>
                                          <p:spTgt spid="636"/>
                                        </p:tgtEl>
                                        <p:attrNameLst>
                                          <p:attrName>ppt_x</p:attrName>
                                        </p:attrNameLst>
                                      </p:cBhvr>
                                      <p:tavLst>
                                        <p:tav tm="0">
                                          <p:val>
                                            <p:strVal val="ppt_x"/>
                                          </p:val>
                                        </p:tav>
                                        <p:tav tm="100000">
                                          <p:val>
                                            <p:strVal val="ppt_x"/>
                                          </p:val>
                                        </p:tav>
                                      </p:tavLst>
                                    </p:anim>
                                    <p:anim calcmode="lin" valueType="num">
                                      <p:cBhvr>
                                        <p:cTn id="108" dur="2500"/>
                                        <p:tgtEl>
                                          <p:spTgt spid="636"/>
                                        </p:tgtEl>
                                        <p:attrNameLst>
                                          <p:attrName>ppt_y</p:attrName>
                                        </p:attrNameLst>
                                      </p:cBhvr>
                                      <p:tavLst>
                                        <p:tav tm="0">
                                          <p:val>
                                            <p:strVal val="ppt_y"/>
                                          </p:val>
                                        </p:tav>
                                        <p:tav tm="100000">
                                          <p:val>
                                            <p:strVal val="ppt_y+.1"/>
                                          </p:val>
                                        </p:tav>
                                      </p:tavLst>
                                    </p:anim>
                                    <p:set>
                                      <p:cBhvr>
                                        <p:cTn id="109" dur="1" fill="hold">
                                          <p:stCondLst>
                                            <p:cond delay="2499"/>
                                          </p:stCondLst>
                                        </p:cTn>
                                        <p:tgtEl>
                                          <p:spTgt spid="636"/>
                                        </p:tgtEl>
                                        <p:attrNameLst>
                                          <p:attrName>style.visibility</p:attrName>
                                        </p:attrNameLst>
                                      </p:cBhvr>
                                      <p:to>
                                        <p:strVal val="hidden"/>
                                      </p:to>
                                    </p:set>
                                  </p:childTnLst>
                                </p:cTn>
                              </p:par>
                              <p:par>
                                <p:cTn id="110" presetID="42" presetClass="exit" presetSubtype="0" fill="hold" grpId="0" nodeType="withEffect">
                                  <p:stCondLst>
                                    <p:cond delay="0"/>
                                  </p:stCondLst>
                                  <p:childTnLst>
                                    <p:animEffect transition="out" filter="fade">
                                      <p:cBhvr>
                                        <p:cTn id="111" dur="2500"/>
                                        <p:tgtEl>
                                          <p:spTgt spid="637"/>
                                        </p:tgtEl>
                                      </p:cBhvr>
                                    </p:animEffect>
                                    <p:anim calcmode="lin" valueType="num">
                                      <p:cBhvr>
                                        <p:cTn id="112" dur="2500"/>
                                        <p:tgtEl>
                                          <p:spTgt spid="637"/>
                                        </p:tgtEl>
                                        <p:attrNameLst>
                                          <p:attrName>ppt_x</p:attrName>
                                        </p:attrNameLst>
                                      </p:cBhvr>
                                      <p:tavLst>
                                        <p:tav tm="0">
                                          <p:val>
                                            <p:strVal val="ppt_x"/>
                                          </p:val>
                                        </p:tav>
                                        <p:tav tm="100000">
                                          <p:val>
                                            <p:strVal val="ppt_x"/>
                                          </p:val>
                                        </p:tav>
                                      </p:tavLst>
                                    </p:anim>
                                    <p:anim calcmode="lin" valueType="num">
                                      <p:cBhvr>
                                        <p:cTn id="113" dur="2500"/>
                                        <p:tgtEl>
                                          <p:spTgt spid="637"/>
                                        </p:tgtEl>
                                        <p:attrNameLst>
                                          <p:attrName>ppt_y</p:attrName>
                                        </p:attrNameLst>
                                      </p:cBhvr>
                                      <p:tavLst>
                                        <p:tav tm="0">
                                          <p:val>
                                            <p:strVal val="ppt_y"/>
                                          </p:val>
                                        </p:tav>
                                        <p:tav tm="100000">
                                          <p:val>
                                            <p:strVal val="ppt_y+.1"/>
                                          </p:val>
                                        </p:tav>
                                      </p:tavLst>
                                    </p:anim>
                                    <p:set>
                                      <p:cBhvr>
                                        <p:cTn id="114" dur="1" fill="hold">
                                          <p:stCondLst>
                                            <p:cond delay="2499"/>
                                          </p:stCondLst>
                                        </p:cTn>
                                        <p:tgtEl>
                                          <p:spTgt spid="637"/>
                                        </p:tgtEl>
                                        <p:attrNameLst>
                                          <p:attrName>style.visibility</p:attrName>
                                        </p:attrNameLst>
                                      </p:cBhvr>
                                      <p:to>
                                        <p:strVal val="hidden"/>
                                      </p:to>
                                    </p:set>
                                  </p:childTnLst>
                                </p:cTn>
                              </p:par>
                              <p:par>
                                <p:cTn id="115" presetID="42" presetClass="exit" presetSubtype="0" fill="hold" grpId="0" nodeType="withEffect">
                                  <p:stCondLst>
                                    <p:cond delay="0"/>
                                  </p:stCondLst>
                                  <p:childTnLst>
                                    <p:animEffect transition="out" filter="fade">
                                      <p:cBhvr>
                                        <p:cTn id="116" dur="2500"/>
                                        <p:tgtEl>
                                          <p:spTgt spid="639"/>
                                        </p:tgtEl>
                                      </p:cBhvr>
                                    </p:animEffect>
                                    <p:anim calcmode="lin" valueType="num">
                                      <p:cBhvr>
                                        <p:cTn id="117" dur="2500"/>
                                        <p:tgtEl>
                                          <p:spTgt spid="639"/>
                                        </p:tgtEl>
                                        <p:attrNameLst>
                                          <p:attrName>ppt_x</p:attrName>
                                        </p:attrNameLst>
                                      </p:cBhvr>
                                      <p:tavLst>
                                        <p:tav tm="0">
                                          <p:val>
                                            <p:strVal val="ppt_x"/>
                                          </p:val>
                                        </p:tav>
                                        <p:tav tm="100000">
                                          <p:val>
                                            <p:strVal val="ppt_x"/>
                                          </p:val>
                                        </p:tav>
                                      </p:tavLst>
                                    </p:anim>
                                    <p:anim calcmode="lin" valueType="num">
                                      <p:cBhvr>
                                        <p:cTn id="118" dur="2500"/>
                                        <p:tgtEl>
                                          <p:spTgt spid="639"/>
                                        </p:tgtEl>
                                        <p:attrNameLst>
                                          <p:attrName>ppt_y</p:attrName>
                                        </p:attrNameLst>
                                      </p:cBhvr>
                                      <p:tavLst>
                                        <p:tav tm="0">
                                          <p:val>
                                            <p:strVal val="ppt_y"/>
                                          </p:val>
                                        </p:tav>
                                        <p:tav tm="100000">
                                          <p:val>
                                            <p:strVal val="ppt_y+.1"/>
                                          </p:val>
                                        </p:tav>
                                      </p:tavLst>
                                    </p:anim>
                                    <p:set>
                                      <p:cBhvr>
                                        <p:cTn id="119" dur="1" fill="hold">
                                          <p:stCondLst>
                                            <p:cond delay="2499"/>
                                          </p:stCondLst>
                                        </p:cTn>
                                        <p:tgtEl>
                                          <p:spTgt spid="639"/>
                                        </p:tgtEl>
                                        <p:attrNameLst>
                                          <p:attrName>style.visibility</p:attrName>
                                        </p:attrNameLst>
                                      </p:cBhvr>
                                      <p:to>
                                        <p:strVal val="hidden"/>
                                      </p:to>
                                    </p:set>
                                  </p:childTnLst>
                                </p:cTn>
                              </p:par>
                              <p:par>
                                <p:cTn id="120" presetID="42" presetClass="exit" presetSubtype="0" fill="hold" grpId="0" nodeType="withEffect">
                                  <p:stCondLst>
                                    <p:cond delay="0"/>
                                  </p:stCondLst>
                                  <p:childTnLst>
                                    <p:animEffect transition="out" filter="fade">
                                      <p:cBhvr>
                                        <p:cTn id="121" dur="2500"/>
                                        <p:tgtEl>
                                          <p:spTgt spid="643"/>
                                        </p:tgtEl>
                                      </p:cBhvr>
                                    </p:animEffect>
                                    <p:anim calcmode="lin" valueType="num">
                                      <p:cBhvr>
                                        <p:cTn id="122" dur="2500"/>
                                        <p:tgtEl>
                                          <p:spTgt spid="643"/>
                                        </p:tgtEl>
                                        <p:attrNameLst>
                                          <p:attrName>ppt_x</p:attrName>
                                        </p:attrNameLst>
                                      </p:cBhvr>
                                      <p:tavLst>
                                        <p:tav tm="0">
                                          <p:val>
                                            <p:strVal val="ppt_x"/>
                                          </p:val>
                                        </p:tav>
                                        <p:tav tm="100000">
                                          <p:val>
                                            <p:strVal val="ppt_x"/>
                                          </p:val>
                                        </p:tav>
                                      </p:tavLst>
                                    </p:anim>
                                    <p:anim calcmode="lin" valueType="num">
                                      <p:cBhvr>
                                        <p:cTn id="123" dur="2500"/>
                                        <p:tgtEl>
                                          <p:spTgt spid="643"/>
                                        </p:tgtEl>
                                        <p:attrNameLst>
                                          <p:attrName>ppt_y</p:attrName>
                                        </p:attrNameLst>
                                      </p:cBhvr>
                                      <p:tavLst>
                                        <p:tav tm="0">
                                          <p:val>
                                            <p:strVal val="ppt_y"/>
                                          </p:val>
                                        </p:tav>
                                        <p:tav tm="100000">
                                          <p:val>
                                            <p:strVal val="ppt_y+.1"/>
                                          </p:val>
                                        </p:tav>
                                      </p:tavLst>
                                    </p:anim>
                                    <p:set>
                                      <p:cBhvr>
                                        <p:cTn id="124" dur="1" fill="hold">
                                          <p:stCondLst>
                                            <p:cond delay="2499"/>
                                          </p:stCondLst>
                                        </p:cTn>
                                        <p:tgtEl>
                                          <p:spTgt spid="643"/>
                                        </p:tgtEl>
                                        <p:attrNameLst>
                                          <p:attrName>style.visibility</p:attrName>
                                        </p:attrNameLst>
                                      </p:cBhvr>
                                      <p:to>
                                        <p:strVal val="hidden"/>
                                      </p:to>
                                    </p:set>
                                  </p:childTnLst>
                                </p:cTn>
                              </p:par>
                              <p:par>
                                <p:cTn id="125" presetID="42" presetClass="exit" presetSubtype="0" fill="hold" grpId="0" nodeType="withEffect">
                                  <p:stCondLst>
                                    <p:cond delay="0"/>
                                  </p:stCondLst>
                                  <p:childTnLst>
                                    <p:animEffect transition="out" filter="fade">
                                      <p:cBhvr>
                                        <p:cTn id="126" dur="2500"/>
                                        <p:tgtEl>
                                          <p:spTgt spid="644"/>
                                        </p:tgtEl>
                                      </p:cBhvr>
                                    </p:animEffect>
                                    <p:anim calcmode="lin" valueType="num">
                                      <p:cBhvr>
                                        <p:cTn id="127" dur="2500"/>
                                        <p:tgtEl>
                                          <p:spTgt spid="644"/>
                                        </p:tgtEl>
                                        <p:attrNameLst>
                                          <p:attrName>ppt_x</p:attrName>
                                        </p:attrNameLst>
                                      </p:cBhvr>
                                      <p:tavLst>
                                        <p:tav tm="0">
                                          <p:val>
                                            <p:strVal val="ppt_x"/>
                                          </p:val>
                                        </p:tav>
                                        <p:tav tm="100000">
                                          <p:val>
                                            <p:strVal val="ppt_x"/>
                                          </p:val>
                                        </p:tav>
                                      </p:tavLst>
                                    </p:anim>
                                    <p:anim calcmode="lin" valueType="num">
                                      <p:cBhvr>
                                        <p:cTn id="128" dur="2500"/>
                                        <p:tgtEl>
                                          <p:spTgt spid="644"/>
                                        </p:tgtEl>
                                        <p:attrNameLst>
                                          <p:attrName>ppt_y</p:attrName>
                                        </p:attrNameLst>
                                      </p:cBhvr>
                                      <p:tavLst>
                                        <p:tav tm="0">
                                          <p:val>
                                            <p:strVal val="ppt_y"/>
                                          </p:val>
                                        </p:tav>
                                        <p:tav tm="100000">
                                          <p:val>
                                            <p:strVal val="ppt_y+.1"/>
                                          </p:val>
                                        </p:tav>
                                      </p:tavLst>
                                    </p:anim>
                                    <p:set>
                                      <p:cBhvr>
                                        <p:cTn id="129" dur="1" fill="hold">
                                          <p:stCondLst>
                                            <p:cond delay="2499"/>
                                          </p:stCondLst>
                                        </p:cTn>
                                        <p:tgtEl>
                                          <p:spTgt spid="644"/>
                                        </p:tgtEl>
                                        <p:attrNameLst>
                                          <p:attrName>style.visibility</p:attrName>
                                        </p:attrNameLst>
                                      </p:cBhvr>
                                      <p:to>
                                        <p:strVal val="hidden"/>
                                      </p:to>
                                    </p:set>
                                  </p:childTnLst>
                                </p:cTn>
                              </p:par>
                              <p:par>
                                <p:cTn id="130" presetID="42" presetClass="exit" presetSubtype="0" fill="hold" grpId="0" nodeType="withEffect">
                                  <p:stCondLst>
                                    <p:cond delay="0"/>
                                  </p:stCondLst>
                                  <p:childTnLst>
                                    <p:animEffect transition="out" filter="fade">
                                      <p:cBhvr>
                                        <p:cTn id="131" dur="2500"/>
                                        <p:tgtEl>
                                          <p:spTgt spid="645"/>
                                        </p:tgtEl>
                                      </p:cBhvr>
                                    </p:animEffect>
                                    <p:anim calcmode="lin" valueType="num">
                                      <p:cBhvr>
                                        <p:cTn id="132" dur="2500"/>
                                        <p:tgtEl>
                                          <p:spTgt spid="645"/>
                                        </p:tgtEl>
                                        <p:attrNameLst>
                                          <p:attrName>ppt_x</p:attrName>
                                        </p:attrNameLst>
                                      </p:cBhvr>
                                      <p:tavLst>
                                        <p:tav tm="0">
                                          <p:val>
                                            <p:strVal val="ppt_x"/>
                                          </p:val>
                                        </p:tav>
                                        <p:tav tm="100000">
                                          <p:val>
                                            <p:strVal val="ppt_x"/>
                                          </p:val>
                                        </p:tav>
                                      </p:tavLst>
                                    </p:anim>
                                    <p:anim calcmode="lin" valueType="num">
                                      <p:cBhvr>
                                        <p:cTn id="133" dur="2500"/>
                                        <p:tgtEl>
                                          <p:spTgt spid="645"/>
                                        </p:tgtEl>
                                        <p:attrNameLst>
                                          <p:attrName>ppt_y</p:attrName>
                                        </p:attrNameLst>
                                      </p:cBhvr>
                                      <p:tavLst>
                                        <p:tav tm="0">
                                          <p:val>
                                            <p:strVal val="ppt_y"/>
                                          </p:val>
                                        </p:tav>
                                        <p:tav tm="100000">
                                          <p:val>
                                            <p:strVal val="ppt_y+.1"/>
                                          </p:val>
                                        </p:tav>
                                      </p:tavLst>
                                    </p:anim>
                                    <p:set>
                                      <p:cBhvr>
                                        <p:cTn id="134" dur="1" fill="hold">
                                          <p:stCondLst>
                                            <p:cond delay="2499"/>
                                          </p:stCondLst>
                                        </p:cTn>
                                        <p:tgtEl>
                                          <p:spTgt spid="645"/>
                                        </p:tgtEl>
                                        <p:attrNameLst>
                                          <p:attrName>style.visibility</p:attrName>
                                        </p:attrNameLst>
                                      </p:cBhvr>
                                      <p:to>
                                        <p:strVal val="hidden"/>
                                      </p:to>
                                    </p:set>
                                  </p:childTnLst>
                                </p:cTn>
                              </p:par>
                              <p:par>
                                <p:cTn id="135" presetID="42" presetClass="exit" presetSubtype="0" fill="hold" grpId="0" nodeType="withEffect">
                                  <p:stCondLst>
                                    <p:cond delay="0"/>
                                  </p:stCondLst>
                                  <p:childTnLst>
                                    <p:animEffect transition="out" filter="fade">
                                      <p:cBhvr>
                                        <p:cTn id="136" dur="2500"/>
                                        <p:tgtEl>
                                          <p:spTgt spid="646"/>
                                        </p:tgtEl>
                                      </p:cBhvr>
                                    </p:animEffect>
                                    <p:anim calcmode="lin" valueType="num">
                                      <p:cBhvr>
                                        <p:cTn id="137" dur="2500"/>
                                        <p:tgtEl>
                                          <p:spTgt spid="646"/>
                                        </p:tgtEl>
                                        <p:attrNameLst>
                                          <p:attrName>ppt_x</p:attrName>
                                        </p:attrNameLst>
                                      </p:cBhvr>
                                      <p:tavLst>
                                        <p:tav tm="0">
                                          <p:val>
                                            <p:strVal val="ppt_x"/>
                                          </p:val>
                                        </p:tav>
                                        <p:tav tm="100000">
                                          <p:val>
                                            <p:strVal val="ppt_x"/>
                                          </p:val>
                                        </p:tav>
                                      </p:tavLst>
                                    </p:anim>
                                    <p:anim calcmode="lin" valueType="num">
                                      <p:cBhvr>
                                        <p:cTn id="138" dur="2500"/>
                                        <p:tgtEl>
                                          <p:spTgt spid="646"/>
                                        </p:tgtEl>
                                        <p:attrNameLst>
                                          <p:attrName>ppt_y</p:attrName>
                                        </p:attrNameLst>
                                      </p:cBhvr>
                                      <p:tavLst>
                                        <p:tav tm="0">
                                          <p:val>
                                            <p:strVal val="ppt_y"/>
                                          </p:val>
                                        </p:tav>
                                        <p:tav tm="100000">
                                          <p:val>
                                            <p:strVal val="ppt_y+.1"/>
                                          </p:val>
                                        </p:tav>
                                      </p:tavLst>
                                    </p:anim>
                                    <p:set>
                                      <p:cBhvr>
                                        <p:cTn id="139" dur="1" fill="hold">
                                          <p:stCondLst>
                                            <p:cond delay="2499"/>
                                          </p:stCondLst>
                                        </p:cTn>
                                        <p:tgtEl>
                                          <p:spTgt spid="646"/>
                                        </p:tgtEl>
                                        <p:attrNameLst>
                                          <p:attrName>style.visibility</p:attrName>
                                        </p:attrNameLst>
                                      </p:cBhvr>
                                      <p:to>
                                        <p:strVal val="hidden"/>
                                      </p:to>
                                    </p:set>
                                  </p:childTnLst>
                                </p:cTn>
                              </p:par>
                              <p:par>
                                <p:cTn id="140" presetID="42" presetClass="exit" presetSubtype="0" fill="hold" grpId="0" nodeType="withEffect">
                                  <p:stCondLst>
                                    <p:cond delay="0"/>
                                  </p:stCondLst>
                                  <p:childTnLst>
                                    <p:animEffect transition="out" filter="fade">
                                      <p:cBhvr>
                                        <p:cTn id="141" dur="2500"/>
                                        <p:tgtEl>
                                          <p:spTgt spid="648"/>
                                        </p:tgtEl>
                                      </p:cBhvr>
                                    </p:animEffect>
                                    <p:anim calcmode="lin" valueType="num">
                                      <p:cBhvr>
                                        <p:cTn id="142" dur="2500"/>
                                        <p:tgtEl>
                                          <p:spTgt spid="648"/>
                                        </p:tgtEl>
                                        <p:attrNameLst>
                                          <p:attrName>ppt_x</p:attrName>
                                        </p:attrNameLst>
                                      </p:cBhvr>
                                      <p:tavLst>
                                        <p:tav tm="0">
                                          <p:val>
                                            <p:strVal val="ppt_x"/>
                                          </p:val>
                                        </p:tav>
                                        <p:tav tm="100000">
                                          <p:val>
                                            <p:strVal val="ppt_x"/>
                                          </p:val>
                                        </p:tav>
                                      </p:tavLst>
                                    </p:anim>
                                    <p:anim calcmode="lin" valueType="num">
                                      <p:cBhvr>
                                        <p:cTn id="143" dur="2500"/>
                                        <p:tgtEl>
                                          <p:spTgt spid="648"/>
                                        </p:tgtEl>
                                        <p:attrNameLst>
                                          <p:attrName>ppt_y</p:attrName>
                                        </p:attrNameLst>
                                      </p:cBhvr>
                                      <p:tavLst>
                                        <p:tav tm="0">
                                          <p:val>
                                            <p:strVal val="ppt_y"/>
                                          </p:val>
                                        </p:tav>
                                        <p:tav tm="100000">
                                          <p:val>
                                            <p:strVal val="ppt_y+.1"/>
                                          </p:val>
                                        </p:tav>
                                      </p:tavLst>
                                    </p:anim>
                                    <p:set>
                                      <p:cBhvr>
                                        <p:cTn id="144" dur="1" fill="hold">
                                          <p:stCondLst>
                                            <p:cond delay="2499"/>
                                          </p:stCondLst>
                                        </p:cTn>
                                        <p:tgtEl>
                                          <p:spTgt spid="648"/>
                                        </p:tgtEl>
                                        <p:attrNameLst>
                                          <p:attrName>style.visibility</p:attrName>
                                        </p:attrNameLst>
                                      </p:cBhvr>
                                      <p:to>
                                        <p:strVal val="hidden"/>
                                      </p:to>
                                    </p:set>
                                  </p:childTnLst>
                                </p:cTn>
                              </p:par>
                              <p:par>
                                <p:cTn id="145" presetID="42" presetClass="exit" presetSubtype="0" fill="hold" grpId="0" nodeType="withEffect">
                                  <p:stCondLst>
                                    <p:cond delay="0"/>
                                  </p:stCondLst>
                                  <p:childTnLst>
                                    <p:animEffect transition="out" filter="fade">
                                      <p:cBhvr>
                                        <p:cTn id="146" dur="2500"/>
                                        <p:tgtEl>
                                          <p:spTgt spid="650"/>
                                        </p:tgtEl>
                                      </p:cBhvr>
                                    </p:animEffect>
                                    <p:anim calcmode="lin" valueType="num">
                                      <p:cBhvr>
                                        <p:cTn id="147" dur="2500"/>
                                        <p:tgtEl>
                                          <p:spTgt spid="650"/>
                                        </p:tgtEl>
                                        <p:attrNameLst>
                                          <p:attrName>ppt_x</p:attrName>
                                        </p:attrNameLst>
                                      </p:cBhvr>
                                      <p:tavLst>
                                        <p:tav tm="0">
                                          <p:val>
                                            <p:strVal val="ppt_x"/>
                                          </p:val>
                                        </p:tav>
                                        <p:tav tm="100000">
                                          <p:val>
                                            <p:strVal val="ppt_x"/>
                                          </p:val>
                                        </p:tav>
                                      </p:tavLst>
                                    </p:anim>
                                    <p:anim calcmode="lin" valueType="num">
                                      <p:cBhvr>
                                        <p:cTn id="148" dur="2500"/>
                                        <p:tgtEl>
                                          <p:spTgt spid="650"/>
                                        </p:tgtEl>
                                        <p:attrNameLst>
                                          <p:attrName>ppt_y</p:attrName>
                                        </p:attrNameLst>
                                      </p:cBhvr>
                                      <p:tavLst>
                                        <p:tav tm="0">
                                          <p:val>
                                            <p:strVal val="ppt_y"/>
                                          </p:val>
                                        </p:tav>
                                        <p:tav tm="100000">
                                          <p:val>
                                            <p:strVal val="ppt_y+.1"/>
                                          </p:val>
                                        </p:tav>
                                      </p:tavLst>
                                    </p:anim>
                                    <p:set>
                                      <p:cBhvr>
                                        <p:cTn id="149" dur="1" fill="hold">
                                          <p:stCondLst>
                                            <p:cond delay="2499"/>
                                          </p:stCondLst>
                                        </p:cTn>
                                        <p:tgtEl>
                                          <p:spTgt spid="650"/>
                                        </p:tgtEl>
                                        <p:attrNameLst>
                                          <p:attrName>style.visibility</p:attrName>
                                        </p:attrNameLst>
                                      </p:cBhvr>
                                      <p:to>
                                        <p:strVal val="hidden"/>
                                      </p:to>
                                    </p:set>
                                  </p:childTnLst>
                                </p:cTn>
                              </p:par>
                              <p:par>
                                <p:cTn id="150" presetID="42" presetClass="exit" presetSubtype="0" fill="hold" grpId="0" nodeType="withEffect">
                                  <p:stCondLst>
                                    <p:cond delay="0"/>
                                  </p:stCondLst>
                                  <p:childTnLst>
                                    <p:animEffect transition="out" filter="fade">
                                      <p:cBhvr>
                                        <p:cTn id="151" dur="2500"/>
                                        <p:tgtEl>
                                          <p:spTgt spid="651"/>
                                        </p:tgtEl>
                                      </p:cBhvr>
                                    </p:animEffect>
                                    <p:anim calcmode="lin" valueType="num">
                                      <p:cBhvr>
                                        <p:cTn id="152" dur="2500"/>
                                        <p:tgtEl>
                                          <p:spTgt spid="651"/>
                                        </p:tgtEl>
                                        <p:attrNameLst>
                                          <p:attrName>ppt_x</p:attrName>
                                        </p:attrNameLst>
                                      </p:cBhvr>
                                      <p:tavLst>
                                        <p:tav tm="0">
                                          <p:val>
                                            <p:strVal val="ppt_x"/>
                                          </p:val>
                                        </p:tav>
                                        <p:tav tm="100000">
                                          <p:val>
                                            <p:strVal val="ppt_x"/>
                                          </p:val>
                                        </p:tav>
                                      </p:tavLst>
                                    </p:anim>
                                    <p:anim calcmode="lin" valueType="num">
                                      <p:cBhvr>
                                        <p:cTn id="153" dur="2500"/>
                                        <p:tgtEl>
                                          <p:spTgt spid="651"/>
                                        </p:tgtEl>
                                        <p:attrNameLst>
                                          <p:attrName>ppt_y</p:attrName>
                                        </p:attrNameLst>
                                      </p:cBhvr>
                                      <p:tavLst>
                                        <p:tav tm="0">
                                          <p:val>
                                            <p:strVal val="ppt_y"/>
                                          </p:val>
                                        </p:tav>
                                        <p:tav tm="100000">
                                          <p:val>
                                            <p:strVal val="ppt_y+.1"/>
                                          </p:val>
                                        </p:tav>
                                      </p:tavLst>
                                    </p:anim>
                                    <p:set>
                                      <p:cBhvr>
                                        <p:cTn id="154" dur="1" fill="hold">
                                          <p:stCondLst>
                                            <p:cond delay="2499"/>
                                          </p:stCondLst>
                                        </p:cTn>
                                        <p:tgtEl>
                                          <p:spTgt spid="651"/>
                                        </p:tgtEl>
                                        <p:attrNameLst>
                                          <p:attrName>style.visibility</p:attrName>
                                        </p:attrNameLst>
                                      </p:cBhvr>
                                      <p:to>
                                        <p:strVal val="hidden"/>
                                      </p:to>
                                    </p:set>
                                  </p:childTnLst>
                                </p:cTn>
                              </p:par>
                              <p:par>
                                <p:cTn id="155" presetID="42" presetClass="exit" presetSubtype="0" fill="hold" grpId="0" nodeType="withEffect">
                                  <p:stCondLst>
                                    <p:cond delay="0"/>
                                  </p:stCondLst>
                                  <p:childTnLst>
                                    <p:animEffect transition="out" filter="fade">
                                      <p:cBhvr>
                                        <p:cTn id="156" dur="2500"/>
                                        <p:tgtEl>
                                          <p:spTgt spid="654"/>
                                        </p:tgtEl>
                                      </p:cBhvr>
                                    </p:animEffect>
                                    <p:anim calcmode="lin" valueType="num">
                                      <p:cBhvr>
                                        <p:cTn id="157" dur="2500"/>
                                        <p:tgtEl>
                                          <p:spTgt spid="654"/>
                                        </p:tgtEl>
                                        <p:attrNameLst>
                                          <p:attrName>ppt_x</p:attrName>
                                        </p:attrNameLst>
                                      </p:cBhvr>
                                      <p:tavLst>
                                        <p:tav tm="0">
                                          <p:val>
                                            <p:strVal val="ppt_x"/>
                                          </p:val>
                                        </p:tav>
                                        <p:tav tm="100000">
                                          <p:val>
                                            <p:strVal val="ppt_x"/>
                                          </p:val>
                                        </p:tav>
                                      </p:tavLst>
                                    </p:anim>
                                    <p:anim calcmode="lin" valueType="num">
                                      <p:cBhvr>
                                        <p:cTn id="158" dur="2500"/>
                                        <p:tgtEl>
                                          <p:spTgt spid="654"/>
                                        </p:tgtEl>
                                        <p:attrNameLst>
                                          <p:attrName>ppt_y</p:attrName>
                                        </p:attrNameLst>
                                      </p:cBhvr>
                                      <p:tavLst>
                                        <p:tav tm="0">
                                          <p:val>
                                            <p:strVal val="ppt_y"/>
                                          </p:val>
                                        </p:tav>
                                        <p:tav tm="100000">
                                          <p:val>
                                            <p:strVal val="ppt_y+.1"/>
                                          </p:val>
                                        </p:tav>
                                      </p:tavLst>
                                    </p:anim>
                                    <p:set>
                                      <p:cBhvr>
                                        <p:cTn id="159" dur="1" fill="hold">
                                          <p:stCondLst>
                                            <p:cond delay="2499"/>
                                          </p:stCondLst>
                                        </p:cTn>
                                        <p:tgtEl>
                                          <p:spTgt spid="654"/>
                                        </p:tgtEl>
                                        <p:attrNameLst>
                                          <p:attrName>style.visibility</p:attrName>
                                        </p:attrNameLst>
                                      </p:cBhvr>
                                      <p:to>
                                        <p:strVal val="hidden"/>
                                      </p:to>
                                    </p:set>
                                  </p:childTnLst>
                                </p:cTn>
                              </p:par>
                              <p:par>
                                <p:cTn id="160" presetID="42" presetClass="exit" presetSubtype="0" fill="hold" nodeType="withEffect">
                                  <p:stCondLst>
                                    <p:cond delay="0"/>
                                  </p:stCondLst>
                                  <p:childTnLst>
                                    <p:animEffect transition="out" filter="fade">
                                      <p:cBhvr>
                                        <p:cTn id="161" dur="2500"/>
                                        <p:tgtEl>
                                          <p:spTgt spid="589"/>
                                        </p:tgtEl>
                                      </p:cBhvr>
                                    </p:animEffect>
                                    <p:anim calcmode="lin" valueType="num">
                                      <p:cBhvr>
                                        <p:cTn id="162" dur="2500"/>
                                        <p:tgtEl>
                                          <p:spTgt spid="589"/>
                                        </p:tgtEl>
                                        <p:attrNameLst>
                                          <p:attrName>ppt_x</p:attrName>
                                        </p:attrNameLst>
                                      </p:cBhvr>
                                      <p:tavLst>
                                        <p:tav tm="0">
                                          <p:val>
                                            <p:strVal val="ppt_x"/>
                                          </p:val>
                                        </p:tav>
                                        <p:tav tm="100000">
                                          <p:val>
                                            <p:strVal val="ppt_x"/>
                                          </p:val>
                                        </p:tav>
                                      </p:tavLst>
                                    </p:anim>
                                    <p:anim calcmode="lin" valueType="num">
                                      <p:cBhvr>
                                        <p:cTn id="163" dur="2500"/>
                                        <p:tgtEl>
                                          <p:spTgt spid="589"/>
                                        </p:tgtEl>
                                        <p:attrNameLst>
                                          <p:attrName>ppt_y</p:attrName>
                                        </p:attrNameLst>
                                      </p:cBhvr>
                                      <p:tavLst>
                                        <p:tav tm="0">
                                          <p:val>
                                            <p:strVal val="ppt_y"/>
                                          </p:val>
                                        </p:tav>
                                        <p:tav tm="100000">
                                          <p:val>
                                            <p:strVal val="ppt_y+.1"/>
                                          </p:val>
                                        </p:tav>
                                      </p:tavLst>
                                    </p:anim>
                                    <p:set>
                                      <p:cBhvr>
                                        <p:cTn id="164" dur="1" fill="hold">
                                          <p:stCondLst>
                                            <p:cond delay="2499"/>
                                          </p:stCondLst>
                                        </p:cTn>
                                        <p:tgtEl>
                                          <p:spTgt spid="589"/>
                                        </p:tgtEl>
                                        <p:attrNameLst>
                                          <p:attrName>style.visibility</p:attrName>
                                        </p:attrNameLst>
                                      </p:cBhvr>
                                      <p:to>
                                        <p:strVal val="hidden"/>
                                      </p:to>
                                    </p:set>
                                  </p:childTnLst>
                                </p:cTn>
                              </p:par>
                              <p:par>
                                <p:cTn id="165" presetID="42" presetClass="path" presetSubtype="0" accel="50000" decel="50000" fill="hold" grpId="1" nodeType="withEffect">
                                  <p:stCondLst>
                                    <p:cond delay="0"/>
                                  </p:stCondLst>
                                  <p:childTnLst>
                                    <p:animMotion origin="layout" path="M 0 0 L 0 0.25 E" pathEditMode="relative" ptsTypes="">
                                      <p:cBhvr>
                                        <p:cTn id="166" dur="2000" fill="hold"/>
                                        <p:tgtEl>
                                          <p:spTgt spid="590"/>
                                        </p:tgtEl>
                                        <p:attrNameLst>
                                          <p:attrName>ppt_x</p:attrName>
                                          <p:attrName>ppt_y</p:attrName>
                                        </p:attrNameLst>
                                      </p:cBhvr>
                                    </p:animMotion>
                                  </p:childTnLst>
                                </p:cTn>
                              </p:par>
                              <p:par>
                                <p:cTn id="167" presetID="42" presetClass="path" presetSubtype="0" accel="50000" decel="50000" fill="hold" grpId="1" nodeType="withEffect">
                                  <p:stCondLst>
                                    <p:cond delay="0"/>
                                  </p:stCondLst>
                                  <p:childTnLst>
                                    <p:animMotion origin="layout" path="M 0 0 L 0 0.25 E" pathEditMode="relative" ptsTypes="">
                                      <p:cBhvr>
                                        <p:cTn id="168" dur="2000" fill="hold"/>
                                        <p:tgtEl>
                                          <p:spTgt spid="592"/>
                                        </p:tgtEl>
                                        <p:attrNameLst>
                                          <p:attrName>ppt_x</p:attrName>
                                          <p:attrName>ppt_y</p:attrName>
                                        </p:attrNameLst>
                                      </p:cBhvr>
                                    </p:animMotion>
                                  </p:childTnLst>
                                </p:cTn>
                              </p:par>
                              <p:par>
                                <p:cTn id="169" presetID="42" presetClass="path" presetSubtype="0" accel="50000" decel="50000" fill="hold" grpId="1" nodeType="withEffect">
                                  <p:stCondLst>
                                    <p:cond delay="0"/>
                                  </p:stCondLst>
                                  <p:childTnLst>
                                    <p:animMotion origin="layout" path="M 0 0 L 0 0.25 E" pathEditMode="relative" ptsTypes="">
                                      <p:cBhvr>
                                        <p:cTn id="170" dur="2000" fill="hold"/>
                                        <p:tgtEl>
                                          <p:spTgt spid="594"/>
                                        </p:tgtEl>
                                        <p:attrNameLst>
                                          <p:attrName>ppt_x</p:attrName>
                                          <p:attrName>ppt_y</p:attrName>
                                        </p:attrNameLst>
                                      </p:cBhvr>
                                    </p:animMotion>
                                  </p:childTnLst>
                                </p:cTn>
                              </p:par>
                              <p:par>
                                <p:cTn id="171" presetID="42" presetClass="path" presetSubtype="0" accel="50000" decel="50000" fill="hold" grpId="1" nodeType="withEffect">
                                  <p:stCondLst>
                                    <p:cond delay="0"/>
                                  </p:stCondLst>
                                  <p:childTnLst>
                                    <p:animMotion origin="layout" path="M 0 0 L 0 0.25 E" pathEditMode="relative" ptsTypes="">
                                      <p:cBhvr>
                                        <p:cTn id="172" dur="2000" fill="hold"/>
                                        <p:tgtEl>
                                          <p:spTgt spid="595"/>
                                        </p:tgtEl>
                                        <p:attrNameLst>
                                          <p:attrName>ppt_x</p:attrName>
                                          <p:attrName>ppt_y</p:attrName>
                                        </p:attrNameLst>
                                      </p:cBhvr>
                                    </p:animMotion>
                                  </p:childTnLst>
                                </p:cTn>
                              </p:par>
                              <p:par>
                                <p:cTn id="173" presetID="42" presetClass="path" presetSubtype="0" accel="50000" decel="50000" fill="hold" grpId="1" nodeType="withEffect">
                                  <p:stCondLst>
                                    <p:cond delay="0"/>
                                  </p:stCondLst>
                                  <p:childTnLst>
                                    <p:animMotion origin="layout" path="M 0 0 L 0 0.25 E" pathEditMode="relative" ptsTypes="">
                                      <p:cBhvr>
                                        <p:cTn id="174" dur="2000" fill="hold"/>
                                        <p:tgtEl>
                                          <p:spTgt spid="596"/>
                                        </p:tgtEl>
                                        <p:attrNameLst>
                                          <p:attrName>ppt_x</p:attrName>
                                          <p:attrName>ppt_y</p:attrName>
                                        </p:attrNameLst>
                                      </p:cBhvr>
                                    </p:animMotion>
                                  </p:childTnLst>
                                </p:cTn>
                              </p:par>
                              <p:par>
                                <p:cTn id="175" presetID="42" presetClass="path" presetSubtype="0" accel="50000" decel="50000" fill="hold" grpId="1" nodeType="withEffect">
                                  <p:stCondLst>
                                    <p:cond delay="0"/>
                                  </p:stCondLst>
                                  <p:childTnLst>
                                    <p:animMotion origin="layout" path="M 0 0 L 0 0.25 E" pathEditMode="relative" ptsTypes="">
                                      <p:cBhvr>
                                        <p:cTn id="176" dur="2000" fill="hold"/>
                                        <p:tgtEl>
                                          <p:spTgt spid="598"/>
                                        </p:tgtEl>
                                        <p:attrNameLst>
                                          <p:attrName>ppt_x</p:attrName>
                                          <p:attrName>ppt_y</p:attrName>
                                        </p:attrNameLst>
                                      </p:cBhvr>
                                    </p:animMotion>
                                  </p:childTnLst>
                                </p:cTn>
                              </p:par>
                              <p:par>
                                <p:cTn id="177" presetID="42" presetClass="path" presetSubtype="0" accel="50000" decel="50000" fill="hold" grpId="1" nodeType="withEffect">
                                  <p:stCondLst>
                                    <p:cond delay="0"/>
                                  </p:stCondLst>
                                  <p:childTnLst>
                                    <p:animMotion origin="layout" path="M 0 0 L 0 0.25 E" pathEditMode="relative" ptsTypes="">
                                      <p:cBhvr>
                                        <p:cTn id="178" dur="2000" fill="hold"/>
                                        <p:tgtEl>
                                          <p:spTgt spid="602"/>
                                        </p:tgtEl>
                                        <p:attrNameLst>
                                          <p:attrName>ppt_x</p:attrName>
                                          <p:attrName>ppt_y</p:attrName>
                                        </p:attrNameLst>
                                      </p:cBhvr>
                                    </p:animMotion>
                                  </p:childTnLst>
                                </p:cTn>
                              </p:par>
                              <p:par>
                                <p:cTn id="179" presetID="42" presetClass="path" presetSubtype="0" accel="50000" decel="50000" fill="hold" grpId="1" nodeType="withEffect">
                                  <p:stCondLst>
                                    <p:cond delay="0"/>
                                  </p:stCondLst>
                                  <p:childTnLst>
                                    <p:animMotion origin="layout" path="M 0 0 L 0 0.25 E" pathEditMode="relative" ptsTypes="">
                                      <p:cBhvr>
                                        <p:cTn id="180" dur="2000" fill="hold"/>
                                        <p:tgtEl>
                                          <p:spTgt spid="603"/>
                                        </p:tgtEl>
                                        <p:attrNameLst>
                                          <p:attrName>ppt_x</p:attrName>
                                          <p:attrName>ppt_y</p:attrName>
                                        </p:attrNameLst>
                                      </p:cBhvr>
                                    </p:animMotion>
                                  </p:childTnLst>
                                </p:cTn>
                              </p:par>
                              <p:par>
                                <p:cTn id="181" presetID="42" presetClass="path" presetSubtype="0" accel="50000" decel="50000" fill="hold" grpId="1" nodeType="withEffect">
                                  <p:stCondLst>
                                    <p:cond delay="0"/>
                                  </p:stCondLst>
                                  <p:childTnLst>
                                    <p:animMotion origin="layout" path="M 0 0 L 0 0.25 E" pathEditMode="relative" ptsTypes="">
                                      <p:cBhvr>
                                        <p:cTn id="182" dur="2000" fill="hold"/>
                                        <p:tgtEl>
                                          <p:spTgt spid="604"/>
                                        </p:tgtEl>
                                        <p:attrNameLst>
                                          <p:attrName>ppt_x</p:attrName>
                                          <p:attrName>ppt_y</p:attrName>
                                        </p:attrNameLst>
                                      </p:cBhvr>
                                    </p:animMotion>
                                  </p:childTnLst>
                                </p:cTn>
                              </p:par>
                              <p:par>
                                <p:cTn id="183" presetID="42" presetClass="path" presetSubtype="0" accel="50000" decel="50000" fill="hold" grpId="1" nodeType="withEffect">
                                  <p:stCondLst>
                                    <p:cond delay="0"/>
                                  </p:stCondLst>
                                  <p:childTnLst>
                                    <p:animMotion origin="layout" path="M 0 0 L 0 0.25 E" pathEditMode="relative" ptsTypes="">
                                      <p:cBhvr>
                                        <p:cTn id="184" dur="2000" fill="hold"/>
                                        <p:tgtEl>
                                          <p:spTgt spid="620"/>
                                        </p:tgtEl>
                                        <p:attrNameLst>
                                          <p:attrName>ppt_x</p:attrName>
                                          <p:attrName>ppt_y</p:attrName>
                                        </p:attrNameLst>
                                      </p:cBhvr>
                                    </p:animMotion>
                                  </p:childTnLst>
                                </p:cTn>
                              </p:par>
                              <p:par>
                                <p:cTn id="185" presetID="42" presetClass="path" presetSubtype="0" accel="50000" decel="50000" fill="hold" grpId="1" nodeType="withEffect">
                                  <p:stCondLst>
                                    <p:cond delay="0"/>
                                  </p:stCondLst>
                                  <p:childTnLst>
                                    <p:animMotion origin="layout" path="M 0 0 L 0 0.25 E" pathEditMode="relative" ptsTypes="">
                                      <p:cBhvr>
                                        <p:cTn id="186" dur="2000" fill="hold"/>
                                        <p:tgtEl>
                                          <p:spTgt spid="622"/>
                                        </p:tgtEl>
                                        <p:attrNameLst>
                                          <p:attrName>ppt_x</p:attrName>
                                          <p:attrName>ppt_y</p:attrName>
                                        </p:attrNameLst>
                                      </p:cBhvr>
                                    </p:animMotion>
                                  </p:childTnLst>
                                </p:cTn>
                              </p:par>
                              <p:par>
                                <p:cTn id="187" presetID="42" presetClass="path" presetSubtype="0" accel="50000" decel="50000" fill="hold" grpId="1" nodeType="withEffect">
                                  <p:stCondLst>
                                    <p:cond delay="0"/>
                                  </p:stCondLst>
                                  <p:childTnLst>
                                    <p:animMotion origin="layout" path="M 0 0 L 0 0.25 E" pathEditMode="relative" ptsTypes="">
                                      <p:cBhvr>
                                        <p:cTn id="188" dur="2000" fill="hold"/>
                                        <p:tgtEl>
                                          <p:spTgt spid="624"/>
                                        </p:tgtEl>
                                        <p:attrNameLst>
                                          <p:attrName>ppt_x</p:attrName>
                                          <p:attrName>ppt_y</p:attrName>
                                        </p:attrNameLst>
                                      </p:cBhvr>
                                    </p:animMotion>
                                  </p:childTnLst>
                                </p:cTn>
                              </p:par>
                              <p:par>
                                <p:cTn id="189" presetID="42" presetClass="path" presetSubtype="0" accel="50000" decel="50000" fill="hold" grpId="1" nodeType="withEffect">
                                  <p:stCondLst>
                                    <p:cond delay="0"/>
                                  </p:stCondLst>
                                  <p:childTnLst>
                                    <p:animMotion origin="layout" path="M 0 0 L 0 0.25 E" pathEditMode="relative" ptsTypes="">
                                      <p:cBhvr>
                                        <p:cTn id="190" dur="2000" fill="hold"/>
                                        <p:tgtEl>
                                          <p:spTgt spid="625"/>
                                        </p:tgtEl>
                                        <p:attrNameLst>
                                          <p:attrName>ppt_x</p:attrName>
                                          <p:attrName>ppt_y</p:attrName>
                                        </p:attrNameLst>
                                      </p:cBhvr>
                                    </p:animMotion>
                                  </p:childTnLst>
                                </p:cTn>
                              </p:par>
                              <p:par>
                                <p:cTn id="191" presetID="42" presetClass="path" presetSubtype="0" accel="50000" decel="50000" fill="hold" grpId="1" nodeType="withEffect">
                                  <p:stCondLst>
                                    <p:cond delay="0"/>
                                  </p:stCondLst>
                                  <p:childTnLst>
                                    <p:animMotion origin="layout" path="M 0 0 L 0 0.25 E" pathEditMode="relative" ptsTypes="">
                                      <p:cBhvr>
                                        <p:cTn id="192" dur="2000" fill="hold"/>
                                        <p:tgtEl>
                                          <p:spTgt spid="628"/>
                                        </p:tgtEl>
                                        <p:attrNameLst>
                                          <p:attrName>ppt_x</p:attrName>
                                          <p:attrName>ppt_y</p:attrName>
                                        </p:attrNameLst>
                                      </p:cBhvr>
                                    </p:animMotion>
                                  </p:childTnLst>
                                </p:cTn>
                              </p:par>
                              <p:par>
                                <p:cTn id="193" presetID="42" presetClass="path" presetSubtype="0" accel="50000" decel="50000" fill="hold" grpId="1" nodeType="withEffect">
                                  <p:stCondLst>
                                    <p:cond delay="0"/>
                                  </p:stCondLst>
                                  <p:childTnLst>
                                    <p:animMotion origin="layout" path="M 0 0 L 0 0.25 E" pathEditMode="relative" ptsTypes="">
                                      <p:cBhvr>
                                        <p:cTn id="194" dur="2000" fill="hold"/>
                                        <p:tgtEl>
                                          <p:spTgt spid="629"/>
                                        </p:tgtEl>
                                        <p:attrNameLst>
                                          <p:attrName>ppt_x</p:attrName>
                                          <p:attrName>ppt_y</p:attrName>
                                        </p:attrNameLst>
                                      </p:cBhvr>
                                    </p:animMotion>
                                  </p:childTnLst>
                                </p:cTn>
                              </p:par>
                              <p:par>
                                <p:cTn id="195" presetID="42" presetClass="path" presetSubtype="0" accel="50000" decel="50000" fill="hold" grpId="1" nodeType="withEffect">
                                  <p:stCondLst>
                                    <p:cond delay="0"/>
                                  </p:stCondLst>
                                  <p:childTnLst>
                                    <p:animMotion origin="layout" path="M 0 0 L 0 0.25 E" pathEditMode="relative" ptsTypes="">
                                      <p:cBhvr>
                                        <p:cTn id="196" dur="2000" fill="hold"/>
                                        <p:tgtEl>
                                          <p:spTgt spid="630"/>
                                        </p:tgtEl>
                                        <p:attrNameLst>
                                          <p:attrName>ppt_x</p:attrName>
                                          <p:attrName>ppt_y</p:attrName>
                                        </p:attrNameLst>
                                      </p:cBhvr>
                                    </p:animMotion>
                                  </p:childTnLst>
                                </p:cTn>
                              </p:par>
                              <p:par>
                                <p:cTn id="197" presetID="42" presetClass="path" presetSubtype="0" accel="50000" decel="50000" fill="hold" grpId="1" nodeType="withEffect">
                                  <p:stCondLst>
                                    <p:cond delay="0"/>
                                  </p:stCondLst>
                                  <p:childTnLst>
                                    <p:animMotion origin="layout" path="M 0 0 L 0 0.25 E" pathEditMode="relative" ptsTypes="">
                                      <p:cBhvr>
                                        <p:cTn id="198" dur="2000" fill="hold"/>
                                        <p:tgtEl>
                                          <p:spTgt spid="631"/>
                                        </p:tgtEl>
                                        <p:attrNameLst>
                                          <p:attrName>ppt_x</p:attrName>
                                          <p:attrName>ppt_y</p:attrName>
                                        </p:attrNameLst>
                                      </p:cBhvr>
                                    </p:animMotion>
                                  </p:childTnLst>
                                </p:cTn>
                              </p:par>
                              <p:par>
                                <p:cTn id="199" presetID="42" presetClass="path" presetSubtype="0" accel="50000" decel="50000" fill="hold" grpId="1" nodeType="withEffect">
                                  <p:stCondLst>
                                    <p:cond delay="0"/>
                                  </p:stCondLst>
                                  <p:childTnLst>
                                    <p:animMotion origin="layout" path="M 0 0 L 0 0.25 E" pathEditMode="relative" ptsTypes="">
                                      <p:cBhvr>
                                        <p:cTn id="200" dur="2000" fill="hold"/>
                                        <p:tgtEl>
                                          <p:spTgt spid="633"/>
                                        </p:tgtEl>
                                        <p:attrNameLst>
                                          <p:attrName>ppt_x</p:attrName>
                                          <p:attrName>ppt_y</p:attrName>
                                        </p:attrNameLst>
                                      </p:cBhvr>
                                    </p:animMotion>
                                  </p:childTnLst>
                                </p:cTn>
                              </p:par>
                              <p:par>
                                <p:cTn id="201" presetID="42" presetClass="path" presetSubtype="0" accel="50000" decel="50000" fill="hold" grpId="1" nodeType="withEffect">
                                  <p:stCondLst>
                                    <p:cond delay="0"/>
                                  </p:stCondLst>
                                  <p:childTnLst>
                                    <p:animMotion origin="layout" path="M 0 0 L 0 0.25 E" pathEditMode="relative" ptsTypes="">
                                      <p:cBhvr>
                                        <p:cTn id="202" dur="2000" fill="hold"/>
                                        <p:tgtEl>
                                          <p:spTgt spid="635"/>
                                        </p:tgtEl>
                                        <p:attrNameLst>
                                          <p:attrName>ppt_x</p:attrName>
                                          <p:attrName>ppt_y</p:attrName>
                                        </p:attrNameLst>
                                      </p:cBhvr>
                                    </p:animMotion>
                                  </p:childTnLst>
                                </p:cTn>
                              </p:par>
                              <p:par>
                                <p:cTn id="203" presetID="42" presetClass="path" presetSubtype="0" accel="50000" decel="50000" fill="hold" grpId="1" nodeType="withEffect">
                                  <p:stCondLst>
                                    <p:cond delay="0"/>
                                  </p:stCondLst>
                                  <p:childTnLst>
                                    <p:animMotion origin="layout" path="M 0 0 L 0 0.25 E" pathEditMode="relative" ptsTypes="">
                                      <p:cBhvr>
                                        <p:cTn id="204" dur="2000" fill="hold"/>
                                        <p:tgtEl>
                                          <p:spTgt spid="636"/>
                                        </p:tgtEl>
                                        <p:attrNameLst>
                                          <p:attrName>ppt_x</p:attrName>
                                          <p:attrName>ppt_y</p:attrName>
                                        </p:attrNameLst>
                                      </p:cBhvr>
                                    </p:animMotion>
                                  </p:childTnLst>
                                </p:cTn>
                              </p:par>
                              <p:par>
                                <p:cTn id="205" presetID="42" presetClass="path" presetSubtype="0" accel="50000" decel="50000" fill="hold" grpId="1" nodeType="withEffect">
                                  <p:stCondLst>
                                    <p:cond delay="0"/>
                                  </p:stCondLst>
                                  <p:childTnLst>
                                    <p:animMotion origin="layout" path="M 0 0 L 0 0.25 E" pathEditMode="relative" ptsTypes="">
                                      <p:cBhvr>
                                        <p:cTn id="206" dur="2000" fill="hold"/>
                                        <p:tgtEl>
                                          <p:spTgt spid="637"/>
                                        </p:tgtEl>
                                        <p:attrNameLst>
                                          <p:attrName>ppt_x</p:attrName>
                                          <p:attrName>ppt_y</p:attrName>
                                        </p:attrNameLst>
                                      </p:cBhvr>
                                    </p:animMotion>
                                  </p:childTnLst>
                                </p:cTn>
                              </p:par>
                              <p:par>
                                <p:cTn id="207" presetID="42" presetClass="path" presetSubtype="0" accel="50000" decel="50000" fill="hold" grpId="1" nodeType="withEffect">
                                  <p:stCondLst>
                                    <p:cond delay="0"/>
                                  </p:stCondLst>
                                  <p:childTnLst>
                                    <p:animMotion origin="layout" path="M 0 0 L 0 0.25 E" pathEditMode="relative" ptsTypes="">
                                      <p:cBhvr>
                                        <p:cTn id="208" dur="2000" fill="hold"/>
                                        <p:tgtEl>
                                          <p:spTgt spid="639"/>
                                        </p:tgtEl>
                                        <p:attrNameLst>
                                          <p:attrName>ppt_x</p:attrName>
                                          <p:attrName>ppt_y</p:attrName>
                                        </p:attrNameLst>
                                      </p:cBhvr>
                                    </p:animMotion>
                                  </p:childTnLst>
                                </p:cTn>
                              </p:par>
                              <p:par>
                                <p:cTn id="209" presetID="42" presetClass="path" presetSubtype="0" accel="50000" decel="50000" fill="hold" grpId="1" nodeType="withEffect">
                                  <p:stCondLst>
                                    <p:cond delay="0"/>
                                  </p:stCondLst>
                                  <p:childTnLst>
                                    <p:animMotion origin="layout" path="M 0 0 L 0 0.25 E" pathEditMode="relative" ptsTypes="">
                                      <p:cBhvr>
                                        <p:cTn id="210" dur="2000" fill="hold"/>
                                        <p:tgtEl>
                                          <p:spTgt spid="643"/>
                                        </p:tgtEl>
                                        <p:attrNameLst>
                                          <p:attrName>ppt_x</p:attrName>
                                          <p:attrName>ppt_y</p:attrName>
                                        </p:attrNameLst>
                                      </p:cBhvr>
                                    </p:animMotion>
                                  </p:childTnLst>
                                </p:cTn>
                              </p:par>
                              <p:par>
                                <p:cTn id="211" presetID="42" presetClass="path" presetSubtype="0" accel="50000" decel="50000" fill="hold" grpId="1" nodeType="withEffect">
                                  <p:stCondLst>
                                    <p:cond delay="0"/>
                                  </p:stCondLst>
                                  <p:childTnLst>
                                    <p:animMotion origin="layout" path="M 0 0 L 0 0.25 E" pathEditMode="relative" ptsTypes="">
                                      <p:cBhvr>
                                        <p:cTn id="212" dur="2000" fill="hold"/>
                                        <p:tgtEl>
                                          <p:spTgt spid="644"/>
                                        </p:tgtEl>
                                        <p:attrNameLst>
                                          <p:attrName>ppt_x</p:attrName>
                                          <p:attrName>ppt_y</p:attrName>
                                        </p:attrNameLst>
                                      </p:cBhvr>
                                    </p:animMotion>
                                  </p:childTnLst>
                                </p:cTn>
                              </p:par>
                              <p:par>
                                <p:cTn id="213" presetID="42" presetClass="path" presetSubtype="0" accel="50000" decel="50000" fill="hold" grpId="1" nodeType="withEffect">
                                  <p:stCondLst>
                                    <p:cond delay="0"/>
                                  </p:stCondLst>
                                  <p:childTnLst>
                                    <p:animMotion origin="layout" path="M 0 0 L 0 0.25 E" pathEditMode="relative" ptsTypes="">
                                      <p:cBhvr>
                                        <p:cTn id="214" dur="2000" fill="hold"/>
                                        <p:tgtEl>
                                          <p:spTgt spid="645"/>
                                        </p:tgtEl>
                                        <p:attrNameLst>
                                          <p:attrName>ppt_x</p:attrName>
                                          <p:attrName>ppt_y</p:attrName>
                                        </p:attrNameLst>
                                      </p:cBhvr>
                                    </p:animMotion>
                                  </p:childTnLst>
                                </p:cTn>
                              </p:par>
                              <p:par>
                                <p:cTn id="215" presetID="42" presetClass="path" presetSubtype="0" accel="50000" decel="50000" fill="hold" grpId="1" nodeType="withEffect">
                                  <p:stCondLst>
                                    <p:cond delay="0"/>
                                  </p:stCondLst>
                                  <p:childTnLst>
                                    <p:animMotion origin="layout" path="M 0 0 L 0 0.25 E" pathEditMode="relative" ptsTypes="">
                                      <p:cBhvr>
                                        <p:cTn id="216" dur="2000" fill="hold"/>
                                        <p:tgtEl>
                                          <p:spTgt spid="646"/>
                                        </p:tgtEl>
                                        <p:attrNameLst>
                                          <p:attrName>ppt_x</p:attrName>
                                          <p:attrName>ppt_y</p:attrName>
                                        </p:attrNameLst>
                                      </p:cBhvr>
                                    </p:animMotion>
                                  </p:childTnLst>
                                </p:cTn>
                              </p:par>
                              <p:par>
                                <p:cTn id="217" presetID="42" presetClass="path" presetSubtype="0" accel="50000" decel="50000" fill="hold" grpId="1" nodeType="withEffect">
                                  <p:stCondLst>
                                    <p:cond delay="0"/>
                                  </p:stCondLst>
                                  <p:childTnLst>
                                    <p:animMotion origin="layout" path="M 0 0 L 0 0.25 E" pathEditMode="relative" ptsTypes="">
                                      <p:cBhvr>
                                        <p:cTn id="218" dur="2000" fill="hold"/>
                                        <p:tgtEl>
                                          <p:spTgt spid="648"/>
                                        </p:tgtEl>
                                        <p:attrNameLst>
                                          <p:attrName>ppt_x</p:attrName>
                                          <p:attrName>ppt_y</p:attrName>
                                        </p:attrNameLst>
                                      </p:cBhvr>
                                    </p:animMotion>
                                  </p:childTnLst>
                                </p:cTn>
                              </p:par>
                              <p:par>
                                <p:cTn id="219" presetID="42" presetClass="path" presetSubtype="0" accel="50000" decel="50000" fill="hold" grpId="1" nodeType="withEffect">
                                  <p:stCondLst>
                                    <p:cond delay="0"/>
                                  </p:stCondLst>
                                  <p:childTnLst>
                                    <p:animMotion origin="layout" path="M 0 0 L 0 0.25 E" pathEditMode="relative" ptsTypes="">
                                      <p:cBhvr>
                                        <p:cTn id="220" dur="2000" fill="hold"/>
                                        <p:tgtEl>
                                          <p:spTgt spid="650"/>
                                        </p:tgtEl>
                                        <p:attrNameLst>
                                          <p:attrName>ppt_x</p:attrName>
                                          <p:attrName>ppt_y</p:attrName>
                                        </p:attrNameLst>
                                      </p:cBhvr>
                                    </p:animMotion>
                                  </p:childTnLst>
                                </p:cTn>
                              </p:par>
                              <p:par>
                                <p:cTn id="221" presetID="42" presetClass="path" presetSubtype="0" accel="50000" decel="50000" fill="hold" grpId="1" nodeType="withEffect">
                                  <p:stCondLst>
                                    <p:cond delay="0"/>
                                  </p:stCondLst>
                                  <p:childTnLst>
                                    <p:animMotion origin="layout" path="M 0 0 L 0 0.25 E" pathEditMode="relative" ptsTypes="">
                                      <p:cBhvr>
                                        <p:cTn id="222" dur="2000" fill="hold"/>
                                        <p:tgtEl>
                                          <p:spTgt spid="651"/>
                                        </p:tgtEl>
                                        <p:attrNameLst>
                                          <p:attrName>ppt_x</p:attrName>
                                          <p:attrName>ppt_y</p:attrName>
                                        </p:attrNameLst>
                                      </p:cBhvr>
                                    </p:animMotion>
                                  </p:childTnLst>
                                </p:cTn>
                              </p:par>
                              <p:par>
                                <p:cTn id="223" presetID="42" presetClass="path" presetSubtype="0" accel="50000" decel="50000" fill="hold" grpId="1" nodeType="withEffect">
                                  <p:stCondLst>
                                    <p:cond delay="0"/>
                                  </p:stCondLst>
                                  <p:childTnLst>
                                    <p:animMotion origin="layout" path="M 0 0 L 0 0.25 E" pathEditMode="relative" ptsTypes="">
                                      <p:cBhvr>
                                        <p:cTn id="224" dur="2000" fill="hold"/>
                                        <p:tgtEl>
                                          <p:spTgt spid="654"/>
                                        </p:tgtEl>
                                        <p:attrNameLst>
                                          <p:attrName>ppt_x</p:attrName>
                                          <p:attrName>ppt_y</p:attrName>
                                        </p:attrNameLst>
                                      </p:cBhvr>
                                    </p:animMotion>
                                  </p:childTnLst>
                                </p:cTn>
                              </p:par>
                              <p:par>
                                <p:cTn id="225" presetID="42" presetClass="path" presetSubtype="0" accel="50000" decel="50000" fill="hold" nodeType="withEffect">
                                  <p:stCondLst>
                                    <p:cond delay="0"/>
                                  </p:stCondLst>
                                  <p:childTnLst>
                                    <p:animMotion origin="layout" path="M 0 0 L 0 0.25 E" pathEditMode="relative" ptsTypes="">
                                      <p:cBhvr>
                                        <p:cTn id="226" dur="2000" fill="hold"/>
                                        <p:tgtEl>
                                          <p:spTgt spid="589"/>
                                        </p:tgtEl>
                                        <p:attrNameLst>
                                          <p:attrName>ppt_x</p:attrName>
                                          <p:attrName>ppt_y</p:attrName>
                                        </p:attrNameLst>
                                      </p:cBhvr>
                                    </p:animMotion>
                                  </p:childTnLst>
                                </p:cTn>
                              </p:par>
                              <p:par>
                                <p:cTn id="227" presetID="10" presetClass="exit" presetSubtype="0" fill="hold" nodeType="withEffect">
                                  <p:stCondLst>
                                    <p:cond delay="1500"/>
                                  </p:stCondLst>
                                  <p:childTnLst>
                                    <p:animEffect transition="out" filter="fade">
                                      <p:cBhvr>
                                        <p:cTn id="228" dur="1000"/>
                                        <p:tgtEl>
                                          <p:spTgt spid="5"/>
                                        </p:tgtEl>
                                      </p:cBhvr>
                                    </p:animEffect>
                                    <p:set>
                                      <p:cBhvr>
                                        <p:cTn id="229" dur="1" fill="hold">
                                          <p:stCondLst>
                                            <p:cond delay="999"/>
                                          </p:stCondLst>
                                        </p:cTn>
                                        <p:tgtEl>
                                          <p:spTgt spid="5"/>
                                        </p:tgtEl>
                                        <p:attrNameLst>
                                          <p:attrName>style.visibility</p:attrName>
                                        </p:attrNameLst>
                                      </p:cBhvr>
                                      <p:to>
                                        <p:strVal val="hidden"/>
                                      </p:to>
                                    </p:set>
                                  </p:childTnLst>
                                </p:cTn>
                              </p:par>
                              <p:par>
                                <p:cTn id="230" presetID="10" presetClass="entr" presetSubtype="0" fill="hold" nodeType="withEffect">
                                  <p:stCondLst>
                                    <p:cond delay="0"/>
                                  </p:stCondLst>
                                  <p:childTnLst>
                                    <p:set>
                                      <p:cBhvr>
                                        <p:cTn id="231" dur="1" fill="hold">
                                          <p:stCondLst>
                                            <p:cond delay="0"/>
                                          </p:stCondLst>
                                        </p:cTn>
                                        <p:tgtEl>
                                          <p:spTgt spid="1223"/>
                                        </p:tgtEl>
                                        <p:attrNameLst>
                                          <p:attrName>style.visibility</p:attrName>
                                        </p:attrNameLst>
                                      </p:cBhvr>
                                      <p:to>
                                        <p:strVal val="visible"/>
                                      </p:to>
                                    </p:set>
                                    <p:animEffect transition="in" filter="fade">
                                      <p:cBhvr>
                                        <p:cTn id="232" dur="2000"/>
                                        <p:tgtEl>
                                          <p:spTgt spid="1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 grpId="0" animBg="1"/>
      <p:bldP spid="590" grpId="1" animBg="1"/>
      <p:bldP spid="592" grpId="0" animBg="1"/>
      <p:bldP spid="592" grpId="1" animBg="1"/>
      <p:bldP spid="594" grpId="0" animBg="1"/>
      <p:bldP spid="594" grpId="1" animBg="1"/>
      <p:bldP spid="595" grpId="0" animBg="1"/>
      <p:bldP spid="595" grpId="1" animBg="1"/>
      <p:bldP spid="596" grpId="0" animBg="1"/>
      <p:bldP spid="596" grpId="1" animBg="1"/>
      <p:bldP spid="598" grpId="0" animBg="1"/>
      <p:bldP spid="598" grpId="1" animBg="1"/>
      <p:bldP spid="602" grpId="0" animBg="1"/>
      <p:bldP spid="602" grpId="1" animBg="1"/>
      <p:bldP spid="603" grpId="0" animBg="1"/>
      <p:bldP spid="603" grpId="1" animBg="1"/>
      <p:bldP spid="604" grpId="0" animBg="1"/>
      <p:bldP spid="604" grpId="1" animBg="1"/>
      <p:bldP spid="620" grpId="0" animBg="1"/>
      <p:bldP spid="620" grpId="1" animBg="1"/>
      <p:bldP spid="622" grpId="0" animBg="1"/>
      <p:bldP spid="622" grpId="1" animBg="1"/>
      <p:bldP spid="624" grpId="0" animBg="1"/>
      <p:bldP spid="624" grpId="1" animBg="1"/>
      <p:bldP spid="625" grpId="0" animBg="1"/>
      <p:bldP spid="625" grpId="1" animBg="1"/>
      <p:bldP spid="628" grpId="0" animBg="1"/>
      <p:bldP spid="628" grpId="1" animBg="1"/>
      <p:bldP spid="629" grpId="0" animBg="1"/>
      <p:bldP spid="629" grpId="1" animBg="1"/>
      <p:bldP spid="630" grpId="0" animBg="1"/>
      <p:bldP spid="630" grpId="1" animBg="1"/>
      <p:bldP spid="631" grpId="0" animBg="1"/>
      <p:bldP spid="631" grpId="1" animBg="1"/>
      <p:bldP spid="633" grpId="0" animBg="1"/>
      <p:bldP spid="633" grpId="1" animBg="1"/>
      <p:bldP spid="635" grpId="0" animBg="1"/>
      <p:bldP spid="635" grpId="1" animBg="1"/>
      <p:bldP spid="636" grpId="0" animBg="1"/>
      <p:bldP spid="636" grpId="1" animBg="1"/>
      <p:bldP spid="637" grpId="0" animBg="1"/>
      <p:bldP spid="637" grpId="1" animBg="1"/>
      <p:bldP spid="639" grpId="0" animBg="1"/>
      <p:bldP spid="639" grpId="1" animBg="1"/>
      <p:bldP spid="643" grpId="0" animBg="1"/>
      <p:bldP spid="643" grpId="1" animBg="1"/>
      <p:bldP spid="644" grpId="0" animBg="1"/>
      <p:bldP spid="644" grpId="1" animBg="1"/>
      <p:bldP spid="645" grpId="0" animBg="1"/>
      <p:bldP spid="645" grpId="1" animBg="1"/>
      <p:bldP spid="646" grpId="0" animBg="1"/>
      <p:bldP spid="646" grpId="1" animBg="1"/>
      <p:bldP spid="648" grpId="0" animBg="1"/>
      <p:bldP spid="648" grpId="1" animBg="1"/>
      <p:bldP spid="650" grpId="0" animBg="1"/>
      <p:bldP spid="650" grpId="1" animBg="1"/>
      <p:bldP spid="651" grpId="0" animBg="1"/>
      <p:bldP spid="651" grpId="1" animBg="1"/>
      <p:bldP spid="654" grpId="0" animBg="1"/>
      <p:bldP spid="654" grpId="1"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284163"/>
            <a:ext cx="8345488" cy="731837"/>
          </a:xfrm>
        </p:spPr>
        <p:txBody>
          <a:bodyPr/>
          <a:lstStyle/>
          <a:p>
            <a:r>
              <a:rPr lang="en-US" sz="2500" dirty="0">
                <a:latin typeface="+mj-lt"/>
              </a:rPr>
              <a:t>Yet most organizations still focus 100% on prevention, with limited ability to deal with threats once they’re inside </a:t>
            </a:r>
          </a:p>
        </p:txBody>
      </p:sp>
      <p:sp>
        <p:nvSpPr>
          <p:cNvPr id="4" name="Rectangle 3"/>
          <p:cNvSpPr/>
          <p:nvPr/>
        </p:nvSpPr>
        <p:spPr>
          <a:xfrm>
            <a:off x="131919" y="3541175"/>
            <a:ext cx="8880587" cy="1407972"/>
          </a:xfrm>
          <a:prstGeom prst="rect">
            <a:avLst/>
          </a:prstGeom>
          <a:noFill/>
          <a:ln>
            <a:solidFill>
              <a:schemeClr val="accent2"/>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03" name="Group 1202"/>
          <p:cNvGrpSpPr>
            <a:grpSpLocks noChangeAspect="1"/>
          </p:cNvGrpSpPr>
          <p:nvPr/>
        </p:nvGrpSpPr>
        <p:grpSpPr>
          <a:xfrm>
            <a:off x="171610" y="3601834"/>
            <a:ext cx="8840097" cy="1216152"/>
            <a:chOff x="-5539320" y="3765960"/>
            <a:chExt cx="9964800" cy="1370880"/>
          </a:xfrm>
        </p:grpSpPr>
        <p:sp>
          <p:nvSpPr>
            <p:cNvPr id="1204" name="Freeform: Shape 2"/>
            <p:cNvSpPr/>
            <p:nvPr/>
          </p:nvSpPr>
          <p:spPr>
            <a:xfrm>
              <a:off x="-777239" y="4393080"/>
              <a:ext cx="321840" cy="321840"/>
            </a:xfrm>
            <a:custGeom>
              <a:avLst/>
              <a:gdLst/>
              <a:ahLst/>
              <a:cxnLst>
                <a:cxn ang="3cd4">
                  <a:pos x="hc" y="t"/>
                </a:cxn>
                <a:cxn ang="cd2">
                  <a:pos x="l" y="vc"/>
                </a:cxn>
                <a:cxn ang="cd4">
                  <a:pos x="hc" y="b"/>
                </a:cxn>
                <a:cxn ang="0">
                  <a:pos x="r" y="vc"/>
                </a:cxn>
              </a:cxnLst>
              <a:rect l="l" t="t" r="r" b="b"/>
              <a:pathLst>
                <a:path w="895" h="895">
                  <a:moveTo>
                    <a:pt x="895" y="448"/>
                  </a:moveTo>
                  <a:cubicBezTo>
                    <a:pt x="895" y="530"/>
                    <a:pt x="876" y="600"/>
                    <a:pt x="835" y="672"/>
                  </a:cubicBezTo>
                  <a:cubicBezTo>
                    <a:pt x="794" y="743"/>
                    <a:pt x="742" y="793"/>
                    <a:pt x="671" y="835"/>
                  </a:cubicBezTo>
                  <a:cubicBezTo>
                    <a:pt x="599" y="876"/>
                    <a:pt x="529" y="895"/>
                    <a:pt x="447" y="895"/>
                  </a:cubicBezTo>
                  <a:cubicBezTo>
                    <a:pt x="364" y="895"/>
                    <a:pt x="294" y="876"/>
                    <a:pt x="223" y="835"/>
                  </a:cubicBezTo>
                  <a:cubicBezTo>
                    <a:pt x="151" y="793"/>
                    <a:pt x="101" y="743"/>
                    <a:pt x="60" y="672"/>
                  </a:cubicBezTo>
                  <a:cubicBezTo>
                    <a:pt x="18" y="600"/>
                    <a:pt x="0" y="530"/>
                    <a:pt x="0" y="448"/>
                  </a:cubicBezTo>
                  <a:cubicBezTo>
                    <a:pt x="0" y="365"/>
                    <a:pt x="18" y="295"/>
                    <a:pt x="60" y="224"/>
                  </a:cubicBezTo>
                  <a:cubicBezTo>
                    <a:pt x="101" y="153"/>
                    <a:pt x="151" y="101"/>
                    <a:pt x="223" y="60"/>
                  </a:cubicBezTo>
                  <a:cubicBezTo>
                    <a:pt x="294" y="19"/>
                    <a:pt x="365" y="0"/>
                    <a:pt x="447" y="0"/>
                  </a:cubicBezTo>
                  <a:cubicBezTo>
                    <a:pt x="530" y="0"/>
                    <a:pt x="599" y="19"/>
                    <a:pt x="671" y="60"/>
                  </a:cubicBezTo>
                  <a:cubicBezTo>
                    <a:pt x="742" y="101"/>
                    <a:pt x="794" y="153"/>
                    <a:pt x="835" y="224"/>
                  </a:cubicBezTo>
                  <a:cubicBezTo>
                    <a:pt x="876" y="295"/>
                    <a:pt x="895" y="365"/>
                    <a:pt x="895" y="448"/>
                  </a:cubicBez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05" name="Straight Connector 1204"/>
            <p:cNvSpPr/>
            <p:nvPr/>
          </p:nvSpPr>
          <p:spPr>
            <a:xfrm>
              <a:off x="-616320" y="4386240"/>
              <a:ext cx="0" cy="21239"/>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06" name="Straight Connector 1205"/>
            <p:cNvSpPr/>
            <p:nvPr/>
          </p:nvSpPr>
          <p:spPr>
            <a:xfrm>
              <a:off x="-616320" y="4707360"/>
              <a:ext cx="0" cy="212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07" name="Straight Connector 1206"/>
            <p:cNvSpPr/>
            <p:nvPr/>
          </p:nvSpPr>
          <p:spPr>
            <a:xfrm flipH="1">
              <a:off x="-559080" y="4399200"/>
              <a:ext cx="792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08" name="Straight Connector 1207"/>
            <p:cNvSpPr/>
            <p:nvPr/>
          </p:nvSpPr>
          <p:spPr>
            <a:xfrm flipH="1">
              <a:off x="-681120" y="4696200"/>
              <a:ext cx="792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09" name="Straight Connector 1208"/>
            <p:cNvSpPr/>
            <p:nvPr/>
          </p:nvSpPr>
          <p:spPr>
            <a:xfrm flipH="1">
              <a:off x="-509399" y="4437360"/>
              <a:ext cx="14759" cy="147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10" name="Straight Connector 1209"/>
            <p:cNvSpPr/>
            <p:nvPr/>
          </p:nvSpPr>
          <p:spPr>
            <a:xfrm flipH="1">
              <a:off x="-737999" y="4663080"/>
              <a:ext cx="15119" cy="144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11" name="Straight Connector 1210"/>
            <p:cNvSpPr/>
            <p:nvPr/>
          </p:nvSpPr>
          <p:spPr>
            <a:xfrm flipH="1">
              <a:off x="-477360" y="4492800"/>
              <a:ext cx="19440" cy="79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12" name="Straight Connector 1211"/>
            <p:cNvSpPr/>
            <p:nvPr/>
          </p:nvSpPr>
          <p:spPr>
            <a:xfrm flipH="1">
              <a:off x="-775080" y="4613760"/>
              <a:ext cx="19800" cy="79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13" name="Straight Connector 1212"/>
            <p:cNvSpPr/>
            <p:nvPr/>
          </p:nvSpPr>
          <p:spPr>
            <a:xfrm flipH="1">
              <a:off x="-466560" y="4556880"/>
              <a:ext cx="2124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14" name="Straight Connector 1213"/>
            <p:cNvSpPr/>
            <p:nvPr/>
          </p:nvSpPr>
          <p:spPr>
            <a:xfrm flipH="1">
              <a:off x="-787320" y="4557600"/>
              <a:ext cx="20880" cy="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15" name="Straight Connector 1214"/>
            <p:cNvSpPr/>
            <p:nvPr/>
          </p:nvSpPr>
          <p:spPr>
            <a:xfrm flipH="1" flipV="1">
              <a:off x="-477360" y="4613760"/>
              <a:ext cx="19801" cy="75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16" name="Straight Connector 1215"/>
            <p:cNvSpPr/>
            <p:nvPr/>
          </p:nvSpPr>
          <p:spPr>
            <a:xfrm flipH="1" flipV="1">
              <a:off x="-775080" y="4493160"/>
              <a:ext cx="19800" cy="79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17" name="Straight Connector 1216"/>
            <p:cNvSpPr/>
            <p:nvPr/>
          </p:nvSpPr>
          <p:spPr>
            <a:xfrm>
              <a:off x="-736559" y="4435920"/>
              <a:ext cx="14759" cy="147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18" name="Straight Connector 1217"/>
            <p:cNvSpPr/>
            <p:nvPr/>
          </p:nvSpPr>
          <p:spPr>
            <a:xfrm>
              <a:off x="-510839" y="4664160"/>
              <a:ext cx="14759" cy="147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19" name="Straight Connector 1218"/>
            <p:cNvSpPr/>
            <p:nvPr/>
          </p:nvSpPr>
          <p:spPr>
            <a:xfrm>
              <a:off x="-685079" y="4400639"/>
              <a:ext cx="8639"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20" name="Straight Connector 1219"/>
            <p:cNvSpPr/>
            <p:nvPr/>
          </p:nvSpPr>
          <p:spPr>
            <a:xfrm>
              <a:off x="-555840" y="4694759"/>
              <a:ext cx="828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21" name="Freeform: Shape 19"/>
            <p:cNvSpPr/>
            <p:nvPr/>
          </p:nvSpPr>
          <p:spPr>
            <a:xfrm>
              <a:off x="-667080" y="4551120"/>
              <a:ext cx="100800" cy="299880"/>
            </a:xfrm>
            <a:custGeom>
              <a:avLst/>
              <a:gdLst/>
              <a:ahLst/>
              <a:cxnLst>
                <a:cxn ang="3cd4">
                  <a:pos x="hc" y="t"/>
                </a:cxn>
                <a:cxn ang="cd2">
                  <a:pos x="l" y="vc"/>
                </a:cxn>
                <a:cxn ang="cd4">
                  <a:pos x="hc" y="b"/>
                </a:cxn>
                <a:cxn ang="0">
                  <a:pos x="r" y="vc"/>
                </a:cxn>
              </a:cxnLst>
              <a:rect l="l" t="t" r="r" b="b"/>
              <a:pathLst>
                <a:path w="281" h="834" fill="none">
                  <a:moveTo>
                    <a:pt x="0" y="834"/>
                  </a:moveTo>
                  <a:lnTo>
                    <a:pt x="159" y="0"/>
                  </a:lnTo>
                  <a:lnTo>
                    <a:pt x="281" y="650"/>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222" name="Straight Connector 1221"/>
            <p:cNvSpPr/>
            <p:nvPr/>
          </p:nvSpPr>
          <p:spPr>
            <a:xfrm>
              <a:off x="-765000" y="4831200"/>
              <a:ext cx="0" cy="10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07" name="Freeform: Shape 21"/>
            <p:cNvSpPr/>
            <p:nvPr/>
          </p:nvSpPr>
          <p:spPr>
            <a:xfrm>
              <a:off x="-375480" y="4592880"/>
              <a:ext cx="149400" cy="335880"/>
            </a:xfrm>
            <a:custGeom>
              <a:avLst/>
              <a:gdLst/>
              <a:ahLst/>
              <a:cxnLst>
                <a:cxn ang="3cd4">
                  <a:pos x="hc" y="t"/>
                </a:cxn>
                <a:cxn ang="cd2">
                  <a:pos x="l" y="vc"/>
                </a:cxn>
                <a:cxn ang="cd4">
                  <a:pos x="hc" y="b"/>
                </a:cxn>
                <a:cxn ang="0">
                  <a:pos x="r" y="vc"/>
                </a:cxn>
              </a:cxnLst>
              <a:rect l="l" t="t" r="r" b="b"/>
              <a:pathLst>
                <a:path w="416" h="934" fill="none">
                  <a:moveTo>
                    <a:pt x="0" y="934"/>
                  </a:moveTo>
                  <a:lnTo>
                    <a:pt x="0" y="0"/>
                  </a:lnTo>
                  <a:lnTo>
                    <a:pt x="416" y="0"/>
                  </a:lnTo>
                  <a:lnTo>
                    <a:pt x="416" y="934"/>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08" name="Freeform: Shape 22"/>
            <p:cNvSpPr/>
            <p:nvPr/>
          </p:nvSpPr>
          <p:spPr>
            <a:xfrm>
              <a:off x="-344160" y="4791600"/>
              <a:ext cx="87120" cy="143280"/>
            </a:xfrm>
            <a:custGeom>
              <a:avLst/>
              <a:gdLst/>
              <a:ahLst/>
              <a:cxnLst>
                <a:cxn ang="3cd4">
                  <a:pos x="hc" y="t"/>
                </a:cxn>
                <a:cxn ang="cd2">
                  <a:pos x="l" y="vc"/>
                </a:cxn>
                <a:cxn ang="cd4">
                  <a:pos x="hc" y="b"/>
                </a:cxn>
                <a:cxn ang="0">
                  <a:pos x="r" y="vc"/>
                </a:cxn>
              </a:cxnLst>
              <a:rect l="l" t="t" r="r" b="b"/>
              <a:pathLst>
                <a:path w="243" h="399">
                  <a:moveTo>
                    <a:pt x="0" y="399"/>
                  </a:moveTo>
                  <a:lnTo>
                    <a:pt x="0" y="83"/>
                  </a:lnTo>
                  <a:cubicBezTo>
                    <a:pt x="0" y="37"/>
                    <a:pt x="37" y="0"/>
                    <a:pt x="83" y="0"/>
                  </a:cubicBezTo>
                  <a:lnTo>
                    <a:pt x="160" y="0"/>
                  </a:lnTo>
                  <a:cubicBezTo>
                    <a:pt x="206" y="0"/>
                    <a:pt x="243" y="37"/>
                    <a:pt x="243" y="83"/>
                  </a:cubicBezTo>
                  <a:lnTo>
                    <a:pt x="243" y="399"/>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09" name="Straight Connector 1808"/>
            <p:cNvSpPr/>
            <p:nvPr/>
          </p:nvSpPr>
          <p:spPr>
            <a:xfrm>
              <a:off x="-353880" y="4683240"/>
              <a:ext cx="1069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10" name="Freeform: Shape 24"/>
            <p:cNvSpPr/>
            <p:nvPr/>
          </p:nvSpPr>
          <p:spPr>
            <a:xfrm>
              <a:off x="-737280" y="4592880"/>
              <a:ext cx="355320" cy="309240"/>
            </a:xfrm>
            <a:custGeom>
              <a:avLst/>
              <a:gdLst/>
              <a:ahLst/>
              <a:cxnLst>
                <a:cxn ang="3cd4">
                  <a:pos x="hc" y="t"/>
                </a:cxn>
                <a:cxn ang="cd2">
                  <a:pos x="l" y="vc"/>
                </a:cxn>
                <a:cxn ang="cd4">
                  <a:pos x="hc" y="b"/>
                </a:cxn>
                <a:cxn ang="0">
                  <a:pos x="r" y="vc"/>
                </a:cxn>
              </a:cxnLst>
              <a:rect l="l" t="t" r="r" b="b"/>
              <a:pathLst>
                <a:path w="988" h="860">
                  <a:moveTo>
                    <a:pt x="988" y="0"/>
                  </a:moveTo>
                  <a:cubicBezTo>
                    <a:pt x="909" y="478"/>
                    <a:pt x="499" y="846"/>
                    <a:pt x="0" y="860"/>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11" name="Straight Connector 1810"/>
            <p:cNvSpPr/>
            <p:nvPr/>
          </p:nvSpPr>
          <p:spPr>
            <a:xfrm>
              <a:off x="-563400" y="4858560"/>
              <a:ext cx="1706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12" name="Freeform: Shape 26"/>
            <p:cNvSpPr/>
            <p:nvPr/>
          </p:nvSpPr>
          <p:spPr>
            <a:xfrm>
              <a:off x="314280" y="4592880"/>
              <a:ext cx="354960" cy="309240"/>
            </a:xfrm>
            <a:custGeom>
              <a:avLst/>
              <a:gdLst/>
              <a:ahLst/>
              <a:cxnLst>
                <a:cxn ang="3cd4">
                  <a:pos x="hc" y="t"/>
                </a:cxn>
                <a:cxn ang="cd2">
                  <a:pos x="l" y="vc"/>
                </a:cxn>
                <a:cxn ang="cd4">
                  <a:pos x="hc" y="b"/>
                </a:cxn>
                <a:cxn ang="0">
                  <a:pos x="r" y="vc"/>
                </a:cxn>
              </a:cxnLst>
              <a:rect l="l" t="t" r="r" b="b"/>
              <a:pathLst>
                <a:path w="987" h="860">
                  <a:moveTo>
                    <a:pt x="0" y="0"/>
                  </a:moveTo>
                  <a:cubicBezTo>
                    <a:pt x="79" y="478"/>
                    <a:pt x="489" y="846"/>
                    <a:pt x="987" y="860"/>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13" name="Straight Connector 1812"/>
            <p:cNvSpPr/>
            <p:nvPr/>
          </p:nvSpPr>
          <p:spPr>
            <a:xfrm flipH="1">
              <a:off x="325080" y="4858560"/>
              <a:ext cx="1710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14" name="Straight Connector 1813"/>
            <p:cNvSpPr/>
            <p:nvPr/>
          </p:nvSpPr>
          <p:spPr>
            <a:xfrm>
              <a:off x="-723959" y="4946040"/>
              <a:ext cx="2016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15" name="Straight Connector 1814"/>
            <p:cNvSpPr/>
            <p:nvPr/>
          </p:nvSpPr>
          <p:spPr>
            <a:xfrm>
              <a:off x="-225720" y="4602600"/>
              <a:ext cx="3805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16" name="Straight Connector 1815"/>
            <p:cNvSpPr/>
            <p:nvPr/>
          </p:nvSpPr>
          <p:spPr>
            <a:xfrm>
              <a:off x="-225720" y="4627800"/>
              <a:ext cx="3805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17" name="Straight Connector 1816"/>
            <p:cNvSpPr/>
            <p:nvPr/>
          </p:nvSpPr>
          <p:spPr>
            <a:xfrm>
              <a:off x="-225720" y="4675680"/>
              <a:ext cx="3805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18" name="Straight Connector 1817"/>
            <p:cNvSpPr/>
            <p:nvPr/>
          </p:nvSpPr>
          <p:spPr>
            <a:xfrm>
              <a:off x="-225720" y="4846320"/>
              <a:ext cx="3805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19" name="Straight Connector 1818"/>
            <p:cNvSpPr/>
            <p:nvPr/>
          </p:nvSpPr>
          <p:spPr>
            <a:xfrm>
              <a:off x="-225720" y="4895280"/>
              <a:ext cx="3805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20" name="Freeform: Shape 34"/>
            <p:cNvSpPr/>
            <p:nvPr/>
          </p:nvSpPr>
          <p:spPr>
            <a:xfrm>
              <a:off x="-378720" y="4497840"/>
              <a:ext cx="36720" cy="65520"/>
            </a:xfrm>
            <a:custGeom>
              <a:avLst/>
              <a:gdLst/>
              <a:ahLst/>
              <a:cxnLst>
                <a:cxn ang="3cd4">
                  <a:pos x="hc" y="t"/>
                </a:cxn>
                <a:cxn ang="cd2">
                  <a:pos x="l" y="vc"/>
                </a:cxn>
                <a:cxn ang="cd4">
                  <a:pos x="hc" y="b"/>
                </a:cxn>
                <a:cxn ang="0">
                  <a:pos x="r" y="vc"/>
                </a:cxn>
              </a:cxnLst>
              <a:rect l="l" t="t" r="r" b="b"/>
              <a:pathLst>
                <a:path w="103" h="183">
                  <a:moveTo>
                    <a:pt x="52" y="0"/>
                  </a:moveTo>
                  <a:lnTo>
                    <a:pt x="0" y="183"/>
                  </a:lnTo>
                  <a:lnTo>
                    <a:pt x="103" y="183"/>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21" name="Freeform: Shape 35"/>
            <p:cNvSpPr/>
            <p:nvPr/>
          </p:nvSpPr>
          <p:spPr>
            <a:xfrm>
              <a:off x="-257760" y="4497840"/>
              <a:ext cx="36360" cy="65520"/>
            </a:xfrm>
            <a:custGeom>
              <a:avLst/>
              <a:gdLst/>
              <a:ahLst/>
              <a:cxnLst>
                <a:cxn ang="3cd4">
                  <a:pos x="hc" y="t"/>
                </a:cxn>
                <a:cxn ang="cd2">
                  <a:pos x="l" y="vc"/>
                </a:cxn>
                <a:cxn ang="cd4">
                  <a:pos x="hc" y="b"/>
                </a:cxn>
                <a:cxn ang="0">
                  <a:pos x="r" y="vc"/>
                </a:cxn>
              </a:cxnLst>
              <a:rect l="l" t="t" r="r" b="b"/>
              <a:pathLst>
                <a:path w="102" h="183">
                  <a:moveTo>
                    <a:pt x="50" y="0"/>
                  </a:moveTo>
                  <a:lnTo>
                    <a:pt x="0" y="183"/>
                  </a:lnTo>
                  <a:lnTo>
                    <a:pt x="102" y="183"/>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22" name="Freeform: Shape 36"/>
            <p:cNvSpPr/>
            <p:nvPr/>
          </p:nvSpPr>
          <p:spPr>
            <a:xfrm>
              <a:off x="-354600" y="4426560"/>
              <a:ext cx="107640" cy="137160"/>
            </a:xfrm>
            <a:custGeom>
              <a:avLst/>
              <a:gdLst/>
              <a:ahLst/>
              <a:cxnLst>
                <a:cxn ang="3cd4">
                  <a:pos x="hc" y="t"/>
                </a:cxn>
                <a:cxn ang="cd2">
                  <a:pos x="l" y="vc"/>
                </a:cxn>
                <a:cxn ang="cd4">
                  <a:pos x="hc" y="b"/>
                </a:cxn>
                <a:cxn ang="0">
                  <a:pos x="r" y="vc"/>
                </a:cxn>
              </a:cxnLst>
              <a:rect l="l" t="t" r="r" b="b"/>
              <a:pathLst>
                <a:path w="300" h="382">
                  <a:moveTo>
                    <a:pt x="149" y="0"/>
                  </a:moveTo>
                  <a:lnTo>
                    <a:pt x="0" y="382"/>
                  </a:lnTo>
                  <a:lnTo>
                    <a:pt x="300" y="382"/>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23" name="Freeform: Shape 37"/>
            <p:cNvSpPr/>
            <p:nvPr/>
          </p:nvSpPr>
          <p:spPr>
            <a:xfrm>
              <a:off x="-314640" y="4617720"/>
              <a:ext cx="27720" cy="33120"/>
            </a:xfrm>
            <a:custGeom>
              <a:avLst/>
              <a:gdLst/>
              <a:ahLst/>
              <a:cxnLst>
                <a:cxn ang="3cd4">
                  <a:pos x="hc" y="t"/>
                </a:cxn>
                <a:cxn ang="cd2">
                  <a:pos x="l" y="vc"/>
                </a:cxn>
                <a:cxn ang="cd4">
                  <a:pos x="hc" y="b"/>
                </a:cxn>
                <a:cxn ang="0">
                  <a:pos x="r" y="vc"/>
                </a:cxn>
              </a:cxnLst>
              <a:rect l="l" t="t" r="r" b="b"/>
              <a:pathLst>
                <a:path w="78" h="93">
                  <a:moveTo>
                    <a:pt x="39" y="93"/>
                  </a:moveTo>
                  <a:lnTo>
                    <a:pt x="0" y="93"/>
                  </a:lnTo>
                  <a:lnTo>
                    <a:pt x="0" y="0"/>
                  </a:lnTo>
                  <a:lnTo>
                    <a:pt x="78" y="0"/>
                  </a:lnTo>
                  <a:lnTo>
                    <a:pt x="78" y="93"/>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24" name="Freeform: Shape 38"/>
            <p:cNvSpPr/>
            <p:nvPr/>
          </p:nvSpPr>
          <p:spPr>
            <a:xfrm>
              <a:off x="158040" y="4592880"/>
              <a:ext cx="149400" cy="335880"/>
            </a:xfrm>
            <a:custGeom>
              <a:avLst/>
              <a:gdLst/>
              <a:ahLst/>
              <a:cxnLst>
                <a:cxn ang="3cd4">
                  <a:pos x="hc" y="t"/>
                </a:cxn>
                <a:cxn ang="cd2">
                  <a:pos x="l" y="vc"/>
                </a:cxn>
                <a:cxn ang="cd4">
                  <a:pos x="hc" y="b"/>
                </a:cxn>
                <a:cxn ang="0">
                  <a:pos x="r" y="vc"/>
                </a:cxn>
              </a:cxnLst>
              <a:rect l="l" t="t" r="r" b="b"/>
              <a:pathLst>
                <a:path w="416" h="934" fill="none">
                  <a:moveTo>
                    <a:pt x="0" y="934"/>
                  </a:moveTo>
                  <a:lnTo>
                    <a:pt x="0" y="0"/>
                  </a:lnTo>
                  <a:lnTo>
                    <a:pt x="416" y="0"/>
                  </a:lnTo>
                  <a:lnTo>
                    <a:pt x="416" y="934"/>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25" name="Freeform: Shape 39"/>
            <p:cNvSpPr/>
            <p:nvPr/>
          </p:nvSpPr>
          <p:spPr>
            <a:xfrm>
              <a:off x="189360" y="4791600"/>
              <a:ext cx="87120" cy="143280"/>
            </a:xfrm>
            <a:custGeom>
              <a:avLst/>
              <a:gdLst/>
              <a:ahLst/>
              <a:cxnLst>
                <a:cxn ang="3cd4">
                  <a:pos x="hc" y="t"/>
                </a:cxn>
                <a:cxn ang="cd2">
                  <a:pos x="l" y="vc"/>
                </a:cxn>
                <a:cxn ang="cd4">
                  <a:pos x="hc" y="b"/>
                </a:cxn>
                <a:cxn ang="0">
                  <a:pos x="r" y="vc"/>
                </a:cxn>
              </a:cxnLst>
              <a:rect l="l" t="t" r="r" b="b"/>
              <a:pathLst>
                <a:path w="243" h="399">
                  <a:moveTo>
                    <a:pt x="0" y="399"/>
                  </a:moveTo>
                  <a:lnTo>
                    <a:pt x="0" y="83"/>
                  </a:lnTo>
                  <a:cubicBezTo>
                    <a:pt x="0" y="37"/>
                    <a:pt x="37" y="0"/>
                    <a:pt x="83" y="0"/>
                  </a:cubicBezTo>
                  <a:lnTo>
                    <a:pt x="159" y="0"/>
                  </a:lnTo>
                  <a:cubicBezTo>
                    <a:pt x="205" y="0"/>
                    <a:pt x="243" y="37"/>
                    <a:pt x="243" y="83"/>
                  </a:cubicBezTo>
                  <a:lnTo>
                    <a:pt x="243" y="399"/>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26" name="Straight Connector 1825"/>
            <p:cNvSpPr/>
            <p:nvPr/>
          </p:nvSpPr>
          <p:spPr>
            <a:xfrm>
              <a:off x="179280" y="4683240"/>
              <a:ext cx="1072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27" name="Freeform: Shape 41"/>
            <p:cNvSpPr/>
            <p:nvPr/>
          </p:nvSpPr>
          <p:spPr>
            <a:xfrm>
              <a:off x="154800" y="4497840"/>
              <a:ext cx="36360" cy="65520"/>
            </a:xfrm>
            <a:custGeom>
              <a:avLst/>
              <a:gdLst/>
              <a:ahLst/>
              <a:cxnLst>
                <a:cxn ang="3cd4">
                  <a:pos x="hc" y="t"/>
                </a:cxn>
                <a:cxn ang="cd2">
                  <a:pos x="l" y="vc"/>
                </a:cxn>
                <a:cxn ang="cd4">
                  <a:pos x="hc" y="b"/>
                </a:cxn>
                <a:cxn ang="0">
                  <a:pos x="r" y="vc"/>
                </a:cxn>
              </a:cxnLst>
              <a:rect l="l" t="t" r="r" b="b"/>
              <a:pathLst>
                <a:path w="102" h="183">
                  <a:moveTo>
                    <a:pt x="52" y="0"/>
                  </a:moveTo>
                  <a:lnTo>
                    <a:pt x="0" y="183"/>
                  </a:lnTo>
                  <a:lnTo>
                    <a:pt x="102" y="183"/>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28" name="Freeform: Shape 42"/>
            <p:cNvSpPr/>
            <p:nvPr/>
          </p:nvSpPr>
          <p:spPr>
            <a:xfrm>
              <a:off x="275400" y="4497840"/>
              <a:ext cx="36720" cy="65520"/>
            </a:xfrm>
            <a:custGeom>
              <a:avLst/>
              <a:gdLst/>
              <a:ahLst/>
              <a:cxnLst>
                <a:cxn ang="3cd4">
                  <a:pos x="hc" y="t"/>
                </a:cxn>
                <a:cxn ang="cd2">
                  <a:pos x="l" y="vc"/>
                </a:cxn>
                <a:cxn ang="cd4">
                  <a:pos x="hc" y="b"/>
                </a:cxn>
                <a:cxn ang="0">
                  <a:pos x="r" y="vc"/>
                </a:cxn>
              </a:cxnLst>
              <a:rect l="l" t="t" r="r" b="b"/>
              <a:pathLst>
                <a:path w="103" h="183">
                  <a:moveTo>
                    <a:pt x="51" y="0"/>
                  </a:moveTo>
                  <a:lnTo>
                    <a:pt x="0" y="183"/>
                  </a:lnTo>
                  <a:lnTo>
                    <a:pt x="103" y="183"/>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29" name="Freeform: Shape 43"/>
            <p:cNvSpPr/>
            <p:nvPr/>
          </p:nvSpPr>
          <p:spPr>
            <a:xfrm>
              <a:off x="178560" y="4426560"/>
              <a:ext cx="107640" cy="137160"/>
            </a:xfrm>
            <a:custGeom>
              <a:avLst/>
              <a:gdLst/>
              <a:ahLst/>
              <a:cxnLst>
                <a:cxn ang="3cd4">
                  <a:pos x="hc" y="t"/>
                </a:cxn>
                <a:cxn ang="cd2">
                  <a:pos x="l" y="vc"/>
                </a:cxn>
                <a:cxn ang="cd4">
                  <a:pos x="hc" y="b"/>
                </a:cxn>
                <a:cxn ang="0">
                  <a:pos x="r" y="vc"/>
                </a:cxn>
              </a:cxnLst>
              <a:rect l="l" t="t" r="r" b="b"/>
              <a:pathLst>
                <a:path w="300" h="382">
                  <a:moveTo>
                    <a:pt x="151" y="0"/>
                  </a:moveTo>
                  <a:lnTo>
                    <a:pt x="0" y="382"/>
                  </a:lnTo>
                  <a:lnTo>
                    <a:pt x="300" y="382"/>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30" name="Freeform: Shape 44"/>
            <p:cNvSpPr/>
            <p:nvPr/>
          </p:nvSpPr>
          <p:spPr>
            <a:xfrm>
              <a:off x="1934639" y="4760280"/>
              <a:ext cx="256680" cy="38160"/>
            </a:xfrm>
            <a:custGeom>
              <a:avLst/>
              <a:gdLst/>
              <a:ahLst/>
              <a:cxnLst>
                <a:cxn ang="3cd4">
                  <a:pos x="hc" y="t"/>
                </a:cxn>
                <a:cxn ang="cd2">
                  <a:pos x="l" y="vc"/>
                </a:cxn>
                <a:cxn ang="cd4">
                  <a:pos x="hc" y="b"/>
                </a:cxn>
                <a:cxn ang="0">
                  <a:pos x="r" y="vc"/>
                </a:cxn>
              </a:cxnLst>
              <a:rect l="l" t="t" r="r" b="b"/>
              <a:pathLst>
                <a:path w="714" h="107">
                  <a:moveTo>
                    <a:pt x="357" y="0"/>
                  </a:moveTo>
                  <a:lnTo>
                    <a:pt x="0" y="107"/>
                  </a:lnTo>
                  <a:lnTo>
                    <a:pt x="714" y="107"/>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31" name="Freeform: Shape 45"/>
            <p:cNvSpPr/>
            <p:nvPr/>
          </p:nvSpPr>
          <p:spPr>
            <a:xfrm>
              <a:off x="218880" y="4617720"/>
              <a:ext cx="27720" cy="33120"/>
            </a:xfrm>
            <a:custGeom>
              <a:avLst/>
              <a:gdLst/>
              <a:ahLst/>
              <a:cxnLst>
                <a:cxn ang="3cd4">
                  <a:pos x="hc" y="t"/>
                </a:cxn>
                <a:cxn ang="cd2">
                  <a:pos x="l" y="vc"/>
                </a:cxn>
                <a:cxn ang="cd4">
                  <a:pos x="hc" y="b"/>
                </a:cxn>
                <a:cxn ang="0">
                  <a:pos x="r" y="vc"/>
                </a:cxn>
              </a:cxnLst>
              <a:rect l="l" t="t" r="r" b="b"/>
              <a:pathLst>
                <a:path w="78" h="93">
                  <a:moveTo>
                    <a:pt x="39" y="93"/>
                  </a:moveTo>
                  <a:lnTo>
                    <a:pt x="0" y="93"/>
                  </a:lnTo>
                  <a:lnTo>
                    <a:pt x="0" y="0"/>
                  </a:lnTo>
                  <a:lnTo>
                    <a:pt x="78" y="0"/>
                  </a:lnTo>
                  <a:lnTo>
                    <a:pt x="78" y="93"/>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32" name="Straight Connector 1831"/>
            <p:cNvSpPr/>
            <p:nvPr/>
          </p:nvSpPr>
          <p:spPr>
            <a:xfrm>
              <a:off x="-419760" y="4946040"/>
              <a:ext cx="7484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33" name="Straight Connector 1832"/>
            <p:cNvSpPr/>
            <p:nvPr/>
          </p:nvSpPr>
          <p:spPr>
            <a:xfrm>
              <a:off x="-309960" y="4977720"/>
              <a:ext cx="0" cy="511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34" name="Straight Connector 1833"/>
            <p:cNvSpPr/>
            <p:nvPr/>
          </p:nvSpPr>
          <p:spPr>
            <a:xfrm>
              <a:off x="-252000" y="4975200"/>
              <a:ext cx="4294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35" name="Straight Connector 1834"/>
            <p:cNvSpPr/>
            <p:nvPr/>
          </p:nvSpPr>
          <p:spPr>
            <a:xfrm>
              <a:off x="-122400" y="5016960"/>
              <a:ext cx="1569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36" name="Straight Connector 1835"/>
            <p:cNvSpPr/>
            <p:nvPr/>
          </p:nvSpPr>
          <p:spPr>
            <a:xfrm>
              <a:off x="-78480" y="5043600"/>
              <a:ext cx="756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37" name="Straight Connector 1836"/>
            <p:cNvSpPr/>
            <p:nvPr/>
          </p:nvSpPr>
          <p:spPr>
            <a:xfrm>
              <a:off x="1734119" y="5067000"/>
              <a:ext cx="15696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38" name="Straight Connector 1837"/>
            <p:cNvSpPr/>
            <p:nvPr/>
          </p:nvSpPr>
          <p:spPr>
            <a:xfrm>
              <a:off x="1778040" y="5094000"/>
              <a:ext cx="756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39" name="Straight Connector 1838"/>
            <p:cNvSpPr/>
            <p:nvPr/>
          </p:nvSpPr>
          <p:spPr>
            <a:xfrm>
              <a:off x="1966680" y="5038920"/>
              <a:ext cx="3779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40" name="Straight Connector 1839"/>
            <p:cNvSpPr/>
            <p:nvPr/>
          </p:nvSpPr>
          <p:spPr>
            <a:xfrm>
              <a:off x="321480" y="4970160"/>
              <a:ext cx="0" cy="759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41" name="Straight Connector 1840"/>
            <p:cNvSpPr/>
            <p:nvPr/>
          </p:nvSpPr>
          <p:spPr>
            <a:xfrm flipH="1">
              <a:off x="344880" y="4979880"/>
              <a:ext cx="3427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42" name="Straight Connector 1841"/>
            <p:cNvSpPr/>
            <p:nvPr/>
          </p:nvSpPr>
          <p:spPr>
            <a:xfrm flipV="1">
              <a:off x="344880" y="4865040"/>
              <a:ext cx="0" cy="43199"/>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43" name="Freeform: Shape 57"/>
            <p:cNvSpPr/>
            <p:nvPr/>
          </p:nvSpPr>
          <p:spPr>
            <a:xfrm>
              <a:off x="382680" y="4920480"/>
              <a:ext cx="286560" cy="39960"/>
            </a:xfrm>
            <a:custGeom>
              <a:avLst/>
              <a:gdLst/>
              <a:ahLst/>
              <a:cxnLst>
                <a:cxn ang="3cd4">
                  <a:pos x="hc" y="t"/>
                </a:cxn>
                <a:cxn ang="cd2">
                  <a:pos x="l" y="vc"/>
                </a:cxn>
                <a:cxn ang="cd4">
                  <a:pos x="hc" y="b"/>
                </a:cxn>
                <a:cxn ang="0">
                  <a:pos x="r" y="vc"/>
                </a:cxn>
              </a:cxnLst>
              <a:rect l="l" t="t" r="r" b="b"/>
              <a:pathLst>
                <a:path w="797" h="112">
                  <a:moveTo>
                    <a:pt x="399" y="112"/>
                  </a:moveTo>
                  <a:lnTo>
                    <a:pt x="0" y="112"/>
                  </a:lnTo>
                  <a:lnTo>
                    <a:pt x="0" y="0"/>
                  </a:lnTo>
                  <a:lnTo>
                    <a:pt x="797" y="0"/>
                  </a:lnTo>
                  <a:lnTo>
                    <a:pt x="797" y="112"/>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44" name="Freeform: Shape 58"/>
            <p:cNvSpPr/>
            <p:nvPr/>
          </p:nvSpPr>
          <p:spPr>
            <a:xfrm>
              <a:off x="473760" y="4308120"/>
              <a:ext cx="79200" cy="556920"/>
            </a:xfrm>
            <a:custGeom>
              <a:avLst/>
              <a:gdLst/>
              <a:ahLst/>
              <a:cxnLst>
                <a:cxn ang="3cd4">
                  <a:pos x="hc" y="t"/>
                </a:cxn>
                <a:cxn ang="cd2">
                  <a:pos x="l" y="vc"/>
                </a:cxn>
                <a:cxn ang="cd4">
                  <a:pos x="hc" y="b"/>
                </a:cxn>
                <a:cxn ang="0">
                  <a:pos x="r" y="vc"/>
                </a:cxn>
              </a:cxnLst>
              <a:rect l="l" t="t" r="r" b="b"/>
              <a:pathLst>
                <a:path w="221" h="1548" fill="none">
                  <a:moveTo>
                    <a:pt x="0" y="1421"/>
                  </a:moveTo>
                  <a:lnTo>
                    <a:pt x="0" y="0"/>
                  </a:lnTo>
                  <a:lnTo>
                    <a:pt x="221" y="0"/>
                  </a:lnTo>
                  <a:lnTo>
                    <a:pt x="221" y="1548"/>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45" name="Freeform: Shape 59"/>
            <p:cNvSpPr/>
            <p:nvPr/>
          </p:nvSpPr>
          <p:spPr>
            <a:xfrm>
              <a:off x="523079" y="4191479"/>
              <a:ext cx="269640" cy="691559"/>
            </a:xfrm>
            <a:custGeom>
              <a:avLst/>
              <a:gdLst/>
              <a:ahLst/>
              <a:cxnLst>
                <a:cxn ang="3cd4">
                  <a:pos x="hc" y="t"/>
                </a:cxn>
                <a:cxn ang="cd2">
                  <a:pos x="l" y="vc"/>
                </a:cxn>
                <a:cxn ang="cd4">
                  <a:pos x="hc" y="b"/>
                </a:cxn>
                <a:cxn ang="0">
                  <a:pos x="r" y="vc"/>
                </a:cxn>
              </a:cxnLst>
              <a:rect l="l" t="t" r="r" b="b"/>
              <a:pathLst>
                <a:path w="750" h="1922" fill="none">
                  <a:moveTo>
                    <a:pt x="0" y="1839"/>
                  </a:moveTo>
                  <a:lnTo>
                    <a:pt x="0" y="0"/>
                  </a:lnTo>
                  <a:lnTo>
                    <a:pt x="276" y="0"/>
                  </a:lnTo>
                  <a:lnTo>
                    <a:pt x="276" y="1922"/>
                  </a:lnTo>
                  <a:lnTo>
                    <a:pt x="750" y="1922"/>
                  </a:lnTo>
                  <a:lnTo>
                    <a:pt x="550" y="1831"/>
                  </a:lnTo>
                  <a:lnTo>
                    <a:pt x="407" y="1831"/>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46" name="Freeform: Shape 60"/>
            <p:cNvSpPr/>
            <p:nvPr/>
          </p:nvSpPr>
          <p:spPr>
            <a:xfrm>
              <a:off x="553320" y="4240440"/>
              <a:ext cx="99000" cy="624600"/>
            </a:xfrm>
            <a:custGeom>
              <a:avLst/>
              <a:gdLst/>
              <a:ahLst/>
              <a:cxnLst>
                <a:cxn ang="3cd4">
                  <a:pos x="hc" y="t"/>
                </a:cxn>
                <a:cxn ang="cd2">
                  <a:pos x="l" y="vc"/>
                </a:cxn>
                <a:cxn ang="cd4">
                  <a:pos x="hc" y="b"/>
                </a:cxn>
                <a:cxn ang="0">
                  <a:pos x="r" y="vc"/>
                </a:cxn>
              </a:cxnLst>
              <a:rect l="l" t="t" r="r" b="b"/>
              <a:pathLst>
                <a:path w="276" h="1736" fill="none">
                  <a:moveTo>
                    <a:pt x="276" y="1736"/>
                  </a:moveTo>
                  <a:lnTo>
                    <a:pt x="276" y="0"/>
                  </a:lnTo>
                  <a:lnTo>
                    <a:pt x="0" y="0"/>
                  </a:lnTo>
                  <a:lnTo>
                    <a:pt x="0" y="197"/>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47" name="Straight Connector 1846"/>
            <p:cNvSpPr/>
            <p:nvPr/>
          </p:nvSpPr>
          <p:spPr>
            <a:xfrm>
              <a:off x="673560" y="4639680"/>
              <a:ext cx="288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48" name="Straight Connector 1847"/>
            <p:cNvSpPr/>
            <p:nvPr/>
          </p:nvSpPr>
          <p:spPr>
            <a:xfrm>
              <a:off x="686160" y="4679280"/>
              <a:ext cx="0" cy="201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49" name="Freeform: Shape 63"/>
            <p:cNvSpPr/>
            <p:nvPr/>
          </p:nvSpPr>
          <p:spPr>
            <a:xfrm>
              <a:off x="721080" y="4161240"/>
              <a:ext cx="72000" cy="689040"/>
            </a:xfrm>
            <a:custGeom>
              <a:avLst/>
              <a:gdLst/>
              <a:ahLst/>
              <a:cxnLst>
                <a:cxn ang="3cd4">
                  <a:pos x="hc" y="t"/>
                </a:cxn>
                <a:cxn ang="cd2">
                  <a:pos x="l" y="vc"/>
                </a:cxn>
                <a:cxn ang="cd4">
                  <a:pos x="hc" y="b"/>
                </a:cxn>
                <a:cxn ang="0">
                  <a:pos x="r" y="vc"/>
                </a:cxn>
              </a:cxnLst>
              <a:rect l="l" t="t" r="r" b="b"/>
              <a:pathLst>
                <a:path w="201" h="1915" fill="none">
                  <a:moveTo>
                    <a:pt x="0" y="1915"/>
                  </a:moveTo>
                  <a:lnTo>
                    <a:pt x="0" y="617"/>
                  </a:lnTo>
                  <a:lnTo>
                    <a:pt x="201" y="474"/>
                  </a:lnTo>
                  <a:lnTo>
                    <a:pt x="95" y="474"/>
                  </a:lnTo>
                  <a:lnTo>
                    <a:pt x="95" y="0"/>
                  </a:lnTo>
                  <a:lnTo>
                    <a:pt x="200" y="0"/>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50" name="Freeform: Shape 64"/>
            <p:cNvSpPr/>
            <p:nvPr/>
          </p:nvSpPr>
          <p:spPr>
            <a:xfrm>
              <a:off x="793440" y="3839400"/>
              <a:ext cx="105840" cy="1087920"/>
            </a:xfrm>
            <a:custGeom>
              <a:avLst/>
              <a:gdLst/>
              <a:ahLst/>
              <a:cxnLst>
                <a:cxn ang="3cd4">
                  <a:pos x="hc" y="t"/>
                </a:cxn>
                <a:cxn ang="cd2">
                  <a:pos x="l" y="vc"/>
                </a:cxn>
                <a:cxn ang="cd4">
                  <a:pos x="hc" y="b"/>
                </a:cxn>
                <a:cxn ang="0">
                  <a:pos x="r" y="vc"/>
                </a:cxn>
              </a:cxnLst>
              <a:rect l="l" t="t" r="r" b="b"/>
              <a:pathLst>
                <a:path w="295" h="3023" fill="none">
                  <a:moveTo>
                    <a:pt x="0" y="3023"/>
                  </a:moveTo>
                  <a:lnTo>
                    <a:pt x="0" y="503"/>
                  </a:lnTo>
                  <a:lnTo>
                    <a:pt x="198" y="306"/>
                  </a:lnTo>
                  <a:lnTo>
                    <a:pt x="198" y="0"/>
                  </a:lnTo>
                  <a:lnTo>
                    <a:pt x="295" y="190"/>
                  </a:lnTo>
                  <a:lnTo>
                    <a:pt x="295" y="894"/>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51" name="Straight Connector 1850"/>
            <p:cNvSpPr/>
            <p:nvPr/>
          </p:nvSpPr>
          <p:spPr>
            <a:xfrm>
              <a:off x="813960" y="4029480"/>
              <a:ext cx="0" cy="8989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52" name="Freeform: Shape 66"/>
            <p:cNvSpPr/>
            <p:nvPr/>
          </p:nvSpPr>
          <p:spPr>
            <a:xfrm>
              <a:off x="793440" y="4106520"/>
              <a:ext cx="152640" cy="821520"/>
            </a:xfrm>
            <a:custGeom>
              <a:avLst/>
              <a:gdLst/>
              <a:ahLst/>
              <a:cxnLst>
                <a:cxn ang="3cd4">
                  <a:pos x="hc" y="t"/>
                </a:cxn>
                <a:cxn ang="cd2">
                  <a:pos x="l" y="vc"/>
                </a:cxn>
                <a:cxn ang="cd4">
                  <a:pos x="hc" y="b"/>
                </a:cxn>
                <a:cxn ang="0">
                  <a:pos x="r" y="vc"/>
                </a:cxn>
              </a:cxnLst>
              <a:rect l="l" t="t" r="r" b="b"/>
              <a:pathLst>
                <a:path w="425" h="2283" fill="none">
                  <a:moveTo>
                    <a:pt x="0" y="2283"/>
                  </a:moveTo>
                  <a:lnTo>
                    <a:pt x="138" y="2283"/>
                  </a:lnTo>
                  <a:lnTo>
                    <a:pt x="138" y="356"/>
                  </a:lnTo>
                  <a:lnTo>
                    <a:pt x="425" y="70"/>
                  </a:lnTo>
                  <a:lnTo>
                    <a:pt x="295" y="0"/>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53" name="Freeform: Shape 67"/>
            <p:cNvSpPr/>
            <p:nvPr/>
          </p:nvSpPr>
          <p:spPr>
            <a:xfrm>
              <a:off x="899639" y="4081320"/>
              <a:ext cx="106920" cy="689399"/>
            </a:xfrm>
            <a:custGeom>
              <a:avLst/>
              <a:gdLst/>
              <a:ahLst/>
              <a:cxnLst>
                <a:cxn ang="3cd4">
                  <a:pos x="hc" y="t"/>
                </a:cxn>
                <a:cxn ang="cd2">
                  <a:pos x="l" y="vc"/>
                </a:cxn>
                <a:cxn ang="cd4">
                  <a:pos x="hc" y="b"/>
                </a:cxn>
                <a:cxn ang="0">
                  <a:pos x="r" y="vc"/>
                </a:cxn>
              </a:cxnLst>
              <a:rect l="l" t="t" r="r" b="b"/>
              <a:pathLst>
                <a:path w="298" h="1916" fill="none">
                  <a:moveTo>
                    <a:pt x="0" y="0"/>
                  </a:moveTo>
                  <a:lnTo>
                    <a:pt x="200" y="106"/>
                  </a:lnTo>
                  <a:lnTo>
                    <a:pt x="200" y="1916"/>
                  </a:lnTo>
                  <a:lnTo>
                    <a:pt x="298" y="1916"/>
                  </a:lnTo>
                  <a:lnTo>
                    <a:pt x="298" y="654"/>
                  </a:lnTo>
                  <a:lnTo>
                    <a:pt x="207" y="584"/>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54" name="Straight Connector 1853"/>
            <p:cNvSpPr/>
            <p:nvPr/>
          </p:nvSpPr>
          <p:spPr>
            <a:xfrm>
              <a:off x="939240" y="4200120"/>
              <a:ext cx="0" cy="5518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55" name="Freeform: Shape 69"/>
            <p:cNvSpPr/>
            <p:nvPr/>
          </p:nvSpPr>
          <p:spPr>
            <a:xfrm>
              <a:off x="897119" y="4787640"/>
              <a:ext cx="377280" cy="138240"/>
            </a:xfrm>
            <a:custGeom>
              <a:avLst/>
              <a:gdLst/>
              <a:ahLst/>
              <a:cxnLst>
                <a:cxn ang="3cd4">
                  <a:pos x="hc" y="t"/>
                </a:cxn>
                <a:cxn ang="cd2">
                  <a:pos x="l" y="vc"/>
                </a:cxn>
                <a:cxn ang="cd4">
                  <a:pos x="hc" y="b"/>
                </a:cxn>
                <a:cxn ang="0">
                  <a:pos x="r" y="vc"/>
                </a:cxn>
              </a:cxnLst>
              <a:rect l="l" t="t" r="r" b="b"/>
              <a:pathLst>
                <a:path w="1049" h="385" fill="none">
                  <a:moveTo>
                    <a:pt x="0" y="385"/>
                  </a:moveTo>
                  <a:lnTo>
                    <a:pt x="0" y="0"/>
                  </a:lnTo>
                  <a:lnTo>
                    <a:pt x="437" y="0"/>
                  </a:lnTo>
                  <a:lnTo>
                    <a:pt x="437" y="335"/>
                  </a:lnTo>
                  <a:lnTo>
                    <a:pt x="512" y="335"/>
                  </a:lnTo>
                  <a:lnTo>
                    <a:pt x="512" y="0"/>
                  </a:lnTo>
                  <a:lnTo>
                    <a:pt x="793" y="0"/>
                  </a:lnTo>
                  <a:lnTo>
                    <a:pt x="793" y="344"/>
                  </a:lnTo>
                  <a:lnTo>
                    <a:pt x="1049" y="344"/>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56" name="Straight Connector 1855"/>
            <p:cNvSpPr/>
            <p:nvPr/>
          </p:nvSpPr>
          <p:spPr>
            <a:xfrm>
              <a:off x="779760" y="4958280"/>
              <a:ext cx="1854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57" name="Straight Connector 1856"/>
            <p:cNvSpPr/>
            <p:nvPr/>
          </p:nvSpPr>
          <p:spPr>
            <a:xfrm>
              <a:off x="762480" y="4970160"/>
              <a:ext cx="0" cy="565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58" name="Straight Connector 1857"/>
            <p:cNvSpPr/>
            <p:nvPr/>
          </p:nvSpPr>
          <p:spPr>
            <a:xfrm>
              <a:off x="1021679" y="4606560"/>
              <a:ext cx="7488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59" name="Straight Connector 1858"/>
            <p:cNvSpPr/>
            <p:nvPr/>
          </p:nvSpPr>
          <p:spPr>
            <a:xfrm>
              <a:off x="1042919" y="4552560"/>
              <a:ext cx="0" cy="54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60" name="Straight Connector 1859"/>
            <p:cNvSpPr/>
            <p:nvPr/>
          </p:nvSpPr>
          <p:spPr>
            <a:xfrm>
              <a:off x="1065600" y="4552560"/>
              <a:ext cx="0" cy="54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61" name="Freeform: Shape 75"/>
            <p:cNvSpPr/>
            <p:nvPr/>
          </p:nvSpPr>
          <p:spPr>
            <a:xfrm>
              <a:off x="1042919" y="4679280"/>
              <a:ext cx="38160" cy="86040"/>
            </a:xfrm>
            <a:custGeom>
              <a:avLst/>
              <a:gdLst/>
              <a:ahLst/>
              <a:cxnLst>
                <a:cxn ang="3cd4">
                  <a:pos x="hc" y="t"/>
                </a:cxn>
                <a:cxn ang="cd2">
                  <a:pos x="l" y="vc"/>
                </a:cxn>
                <a:cxn ang="cd4">
                  <a:pos x="hc" y="b"/>
                </a:cxn>
                <a:cxn ang="0">
                  <a:pos x="r" y="vc"/>
                </a:cxn>
              </a:cxnLst>
              <a:rect l="l" t="t" r="r" b="b"/>
              <a:pathLst>
                <a:path w="107" h="240">
                  <a:moveTo>
                    <a:pt x="54" y="240"/>
                  </a:moveTo>
                  <a:lnTo>
                    <a:pt x="0" y="240"/>
                  </a:lnTo>
                  <a:lnTo>
                    <a:pt x="0" y="0"/>
                  </a:lnTo>
                  <a:lnTo>
                    <a:pt x="107" y="0"/>
                  </a:lnTo>
                  <a:lnTo>
                    <a:pt x="107" y="24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62" name="Freeform: Shape 76"/>
            <p:cNvSpPr/>
            <p:nvPr/>
          </p:nvSpPr>
          <p:spPr>
            <a:xfrm>
              <a:off x="934199" y="4899960"/>
              <a:ext cx="72720" cy="29880"/>
            </a:xfrm>
            <a:custGeom>
              <a:avLst/>
              <a:gdLst/>
              <a:ahLst/>
              <a:cxnLst>
                <a:cxn ang="3cd4">
                  <a:pos x="hc" y="t"/>
                </a:cxn>
                <a:cxn ang="cd2">
                  <a:pos x="l" y="vc"/>
                </a:cxn>
                <a:cxn ang="cd4">
                  <a:pos x="hc" y="b"/>
                </a:cxn>
                <a:cxn ang="0">
                  <a:pos x="r" y="vc"/>
                </a:cxn>
              </a:cxnLst>
              <a:rect l="l" t="t" r="r" b="b"/>
              <a:pathLst>
                <a:path w="203" h="84">
                  <a:moveTo>
                    <a:pt x="101" y="84"/>
                  </a:moveTo>
                  <a:lnTo>
                    <a:pt x="0" y="84"/>
                  </a:lnTo>
                  <a:lnTo>
                    <a:pt x="0" y="0"/>
                  </a:lnTo>
                  <a:lnTo>
                    <a:pt x="203" y="0"/>
                  </a:lnTo>
                  <a:lnTo>
                    <a:pt x="203" y="84"/>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63" name="Freeform: Shape 77"/>
            <p:cNvSpPr/>
            <p:nvPr/>
          </p:nvSpPr>
          <p:spPr>
            <a:xfrm>
              <a:off x="1074600" y="4926240"/>
              <a:ext cx="168840" cy="41760"/>
            </a:xfrm>
            <a:custGeom>
              <a:avLst/>
              <a:gdLst/>
              <a:ahLst/>
              <a:cxnLst>
                <a:cxn ang="3cd4">
                  <a:pos x="hc" y="t"/>
                </a:cxn>
                <a:cxn ang="cd2">
                  <a:pos x="l" y="vc"/>
                </a:cxn>
                <a:cxn ang="cd4">
                  <a:pos x="hc" y="b"/>
                </a:cxn>
                <a:cxn ang="0">
                  <a:pos x="r" y="vc"/>
                </a:cxn>
              </a:cxnLst>
              <a:rect l="l" t="t" r="r" b="b"/>
              <a:pathLst>
                <a:path w="470" h="117">
                  <a:moveTo>
                    <a:pt x="235" y="117"/>
                  </a:moveTo>
                  <a:lnTo>
                    <a:pt x="0" y="117"/>
                  </a:lnTo>
                  <a:lnTo>
                    <a:pt x="0" y="0"/>
                  </a:lnTo>
                  <a:lnTo>
                    <a:pt x="470" y="0"/>
                  </a:lnTo>
                  <a:lnTo>
                    <a:pt x="470" y="117"/>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64" name="Freeform: Shape 78"/>
            <p:cNvSpPr/>
            <p:nvPr/>
          </p:nvSpPr>
          <p:spPr>
            <a:xfrm>
              <a:off x="741600" y="4759200"/>
              <a:ext cx="51480" cy="85320"/>
            </a:xfrm>
            <a:custGeom>
              <a:avLst/>
              <a:gdLst/>
              <a:ahLst/>
              <a:cxnLst>
                <a:cxn ang="3cd4">
                  <a:pos x="hc" y="t"/>
                </a:cxn>
                <a:cxn ang="cd2">
                  <a:pos x="l" y="vc"/>
                </a:cxn>
                <a:cxn ang="cd4">
                  <a:pos x="hc" y="b"/>
                </a:cxn>
                <a:cxn ang="0">
                  <a:pos x="r" y="vc"/>
                </a:cxn>
              </a:cxnLst>
              <a:rect l="l" t="t" r="r" b="b"/>
              <a:pathLst>
                <a:path w="144" h="238" fill="none">
                  <a:moveTo>
                    <a:pt x="144" y="238"/>
                  </a:moveTo>
                  <a:lnTo>
                    <a:pt x="0" y="238"/>
                  </a:lnTo>
                  <a:lnTo>
                    <a:pt x="0" y="0"/>
                  </a:lnTo>
                  <a:lnTo>
                    <a:pt x="144" y="0"/>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65" name="Straight Connector 1864"/>
            <p:cNvSpPr/>
            <p:nvPr/>
          </p:nvSpPr>
          <p:spPr>
            <a:xfrm>
              <a:off x="736200" y="439020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66" name="Straight Connector 1865"/>
            <p:cNvSpPr/>
            <p:nvPr/>
          </p:nvSpPr>
          <p:spPr>
            <a:xfrm>
              <a:off x="736200" y="441900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67" name="Straight Connector 1866"/>
            <p:cNvSpPr/>
            <p:nvPr/>
          </p:nvSpPr>
          <p:spPr>
            <a:xfrm>
              <a:off x="736200" y="444780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68" name="Straight Connector 1867"/>
            <p:cNvSpPr/>
            <p:nvPr/>
          </p:nvSpPr>
          <p:spPr>
            <a:xfrm>
              <a:off x="736200" y="447624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69" name="Straight Connector 1868"/>
            <p:cNvSpPr/>
            <p:nvPr/>
          </p:nvSpPr>
          <p:spPr>
            <a:xfrm>
              <a:off x="736200" y="450504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70" name="Straight Connector 1869"/>
            <p:cNvSpPr/>
            <p:nvPr/>
          </p:nvSpPr>
          <p:spPr>
            <a:xfrm>
              <a:off x="736200" y="453384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71" name="Straight Connector 1870"/>
            <p:cNvSpPr/>
            <p:nvPr/>
          </p:nvSpPr>
          <p:spPr>
            <a:xfrm>
              <a:off x="736200" y="456264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72" name="Straight Connector 1871"/>
            <p:cNvSpPr/>
            <p:nvPr/>
          </p:nvSpPr>
          <p:spPr>
            <a:xfrm>
              <a:off x="736200" y="459144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73" name="Straight Connector 1872"/>
            <p:cNvSpPr/>
            <p:nvPr/>
          </p:nvSpPr>
          <p:spPr>
            <a:xfrm>
              <a:off x="736200" y="462024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74" name="Straight Connector 1873"/>
            <p:cNvSpPr/>
            <p:nvPr/>
          </p:nvSpPr>
          <p:spPr>
            <a:xfrm>
              <a:off x="736200" y="464940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75" name="Straight Connector 1874"/>
            <p:cNvSpPr/>
            <p:nvPr/>
          </p:nvSpPr>
          <p:spPr>
            <a:xfrm>
              <a:off x="736200" y="467784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76" name="Straight Connector 1875"/>
            <p:cNvSpPr/>
            <p:nvPr/>
          </p:nvSpPr>
          <p:spPr>
            <a:xfrm>
              <a:off x="736200" y="4706640"/>
              <a:ext cx="56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77" name="Straight Connector 1876"/>
            <p:cNvSpPr/>
            <p:nvPr/>
          </p:nvSpPr>
          <p:spPr>
            <a:xfrm>
              <a:off x="974160" y="4316760"/>
              <a:ext cx="327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78" name="Straight Connector 1877"/>
            <p:cNvSpPr/>
            <p:nvPr/>
          </p:nvSpPr>
          <p:spPr>
            <a:xfrm>
              <a:off x="1169640" y="4992480"/>
              <a:ext cx="20771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79" name="Straight Connector 1878"/>
            <p:cNvSpPr/>
            <p:nvPr/>
          </p:nvSpPr>
          <p:spPr>
            <a:xfrm>
              <a:off x="1305000" y="4922640"/>
              <a:ext cx="2505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80" name="Freeform: Shape 94"/>
            <p:cNvSpPr/>
            <p:nvPr/>
          </p:nvSpPr>
          <p:spPr>
            <a:xfrm>
              <a:off x="1096560" y="4136760"/>
              <a:ext cx="285480" cy="740520"/>
            </a:xfrm>
            <a:custGeom>
              <a:avLst/>
              <a:gdLst/>
              <a:ahLst/>
              <a:cxnLst>
                <a:cxn ang="3cd4">
                  <a:pos x="hc" y="t"/>
                </a:cxn>
                <a:cxn ang="cd2">
                  <a:pos x="l" y="vc"/>
                </a:cxn>
                <a:cxn ang="cd4">
                  <a:pos x="hc" y="b"/>
                </a:cxn>
                <a:cxn ang="0">
                  <a:pos x="r" y="vc"/>
                </a:cxn>
              </a:cxnLst>
              <a:rect l="l" t="t" r="r" b="b"/>
              <a:pathLst>
                <a:path w="794" h="2058">
                  <a:moveTo>
                    <a:pt x="0" y="1774"/>
                  </a:moveTo>
                  <a:lnTo>
                    <a:pt x="0" y="0"/>
                  </a:lnTo>
                  <a:lnTo>
                    <a:pt x="541" y="0"/>
                  </a:lnTo>
                  <a:lnTo>
                    <a:pt x="794" y="1518"/>
                  </a:lnTo>
                  <a:lnTo>
                    <a:pt x="655" y="1518"/>
                  </a:lnTo>
                  <a:lnTo>
                    <a:pt x="655" y="1746"/>
                  </a:lnTo>
                  <a:lnTo>
                    <a:pt x="541" y="1746"/>
                  </a:lnTo>
                  <a:lnTo>
                    <a:pt x="541" y="2058"/>
                  </a:lnTo>
                  <a:lnTo>
                    <a:pt x="456" y="2058"/>
                  </a:lnTo>
                  <a:lnTo>
                    <a:pt x="158" y="78"/>
                  </a:lnTo>
                  <a:lnTo>
                    <a:pt x="77" y="78"/>
                  </a:lnTo>
                  <a:lnTo>
                    <a:pt x="77" y="1774"/>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81" name="Freeform: Shape 95"/>
            <p:cNvSpPr/>
            <p:nvPr/>
          </p:nvSpPr>
          <p:spPr>
            <a:xfrm>
              <a:off x="1348920" y="4669560"/>
              <a:ext cx="316440" cy="212760"/>
            </a:xfrm>
            <a:custGeom>
              <a:avLst/>
              <a:gdLst/>
              <a:ahLst/>
              <a:cxnLst>
                <a:cxn ang="3cd4">
                  <a:pos x="hc" y="t"/>
                </a:cxn>
                <a:cxn ang="cd2">
                  <a:pos x="l" y="vc"/>
                </a:cxn>
                <a:cxn ang="cd4">
                  <a:pos x="hc" y="b"/>
                </a:cxn>
                <a:cxn ang="0">
                  <a:pos x="r" y="vc"/>
                </a:cxn>
              </a:cxnLst>
              <a:rect l="l" t="t" r="r" b="b"/>
              <a:pathLst>
                <a:path w="880" h="592" fill="none">
                  <a:moveTo>
                    <a:pt x="0" y="85"/>
                  </a:moveTo>
                  <a:lnTo>
                    <a:pt x="275" y="85"/>
                  </a:lnTo>
                  <a:lnTo>
                    <a:pt x="275" y="0"/>
                  </a:lnTo>
                  <a:lnTo>
                    <a:pt x="412" y="0"/>
                  </a:lnTo>
                  <a:lnTo>
                    <a:pt x="412" y="209"/>
                  </a:lnTo>
                  <a:lnTo>
                    <a:pt x="582" y="209"/>
                  </a:lnTo>
                  <a:lnTo>
                    <a:pt x="582" y="592"/>
                  </a:lnTo>
                  <a:lnTo>
                    <a:pt x="880" y="592"/>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82" name="Straight Connector 1881"/>
            <p:cNvSpPr/>
            <p:nvPr/>
          </p:nvSpPr>
          <p:spPr>
            <a:xfrm>
              <a:off x="1428120" y="4977720"/>
              <a:ext cx="5169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83" name="Freeform: Shape 97"/>
            <p:cNvSpPr/>
            <p:nvPr/>
          </p:nvSpPr>
          <p:spPr>
            <a:xfrm>
              <a:off x="1352520" y="4721760"/>
              <a:ext cx="54000" cy="176040"/>
            </a:xfrm>
            <a:custGeom>
              <a:avLst/>
              <a:gdLst/>
              <a:ahLst/>
              <a:cxnLst>
                <a:cxn ang="3cd4">
                  <a:pos x="hc" y="t"/>
                </a:cxn>
                <a:cxn ang="cd2">
                  <a:pos x="l" y="vc"/>
                </a:cxn>
                <a:cxn ang="cd4">
                  <a:pos x="hc" y="b"/>
                </a:cxn>
                <a:cxn ang="0">
                  <a:pos x="r" y="vc"/>
                </a:cxn>
              </a:cxnLst>
              <a:rect l="l" t="t" r="r" b="b"/>
              <a:pathLst>
                <a:path w="151" h="490">
                  <a:moveTo>
                    <a:pt x="76" y="490"/>
                  </a:moveTo>
                  <a:lnTo>
                    <a:pt x="0" y="490"/>
                  </a:lnTo>
                  <a:lnTo>
                    <a:pt x="0" y="0"/>
                  </a:lnTo>
                  <a:lnTo>
                    <a:pt x="151" y="0"/>
                  </a:lnTo>
                  <a:lnTo>
                    <a:pt x="151" y="49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84" name="Freeform: Shape 98"/>
            <p:cNvSpPr/>
            <p:nvPr/>
          </p:nvSpPr>
          <p:spPr>
            <a:xfrm>
              <a:off x="1435320" y="4842720"/>
              <a:ext cx="104760" cy="24480"/>
            </a:xfrm>
            <a:custGeom>
              <a:avLst/>
              <a:gdLst/>
              <a:ahLst/>
              <a:cxnLst>
                <a:cxn ang="3cd4">
                  <a:pos x="hc" y="t"/>
                </a:cxn>
                <a:cxn ang="cd2">
                  <a:pos x="l" y="vc"/>
                </a:cxn>
                <a:cxn ang="cd4">
                  <a:pos x="hc" y="b"/>
                </a:cxn>
                <a:cxn ang="0">
                  <a:pos x="r" y="vc"/>
                </a:cxn>
              </a:cxnLst>
              <a:rect l="l" t="t" r="r" b="b"/>
              <a:pathLst>
                <a:path w="292" h="69">
                  <a:moveTo>
                    <a:pt x="146" y="69"/>
                  </a:moveTo>
                  <a:lnTo>
                    <a:pt x="0" y="69"/>
                  </a:lnTo>
                  <a:lnTo>
                    <a:pt x="0" y="0"/>
                  </a:lnTo>
                  <a:lnTo>
                    <a:pt x="292" y="0"/>
                  </a:lnTo>
                  <a:lnTo>
                    <a:pt x="292" y="69"/>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85" name="Straight Connector 1884"/>
            <p:cNvSpPr/>
            <p:nvPr/>
          </p:nvSpPr>
          <p:spPr>
            <a:xfrm>
              <a:off x="1377359" y="4548239"/>
              <a:ext cx="0" cy="313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86" name="Freeform: Shape 100"/>
            <p:cNvSpPr/>
            <p:nvPr/>
          </p:nvSpPr>
          <p:spPr>
            <a:xfrm>
              <a:off x="1396439" y="4129200"/>
              <a:ext cx="240480" cy="694080"/>
            </a:xfrm>
            <a:custGeom>
              <a:avLst/>
              <a:gdLst/>
              <a:ahLst/>
              <a:cxnLst>
                <a:cxn ang="3cd4">
                  <a:pos x="hc" y="t"/>
                </a:cxn>
                <a:cxn ang="cd2">
                  <a:pos x="l" y="vc"/>
                </a:cxn>
                <a:cxn ang="cd4">
                  <a:pos x="hc" y="b"/>
                </a:cxn>
                <a:cxn ang="0">
                  <a:pos x="r" y="vc"/>
                </a:cxn>
              </a:cxnLst>
              <a:rect l="l" t="t" r="r" b="b"/>
              <a:pathLst>
                <a:path w="669" h="1929">
                  <a:moveTo>
                    <a:pt x="4" y="1419"/>
                  </a:moveTo>
                  <a:cubicBezTo>
                    <a:pt x="4" y="1419"/>
                    <a:pt x="-63" y="664"/>
                    <a:pt x="337" y="0"/>
                  </a:cubicBezTo>
                  <a:cubicBezTo>
                    <a:pt x="337" y="0"/>
                    <a:pt x="845" y="812"/>
                    <a:pt x="603" y="1929"/>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87" name="Freeform: Shape 101"/>
            <p:cNvSpPr/>
            <p:nvPr/>
          </p:nvSpPr>
          <p:spPr>
            <a:xfrm>
              <a:off x="1485359" y="4201560"/>
              <a:ext cx="99360" cy="114840"/>
            </a:xfrm>
            <a:custGeom>
              <a:avLst/>
              <a:gdLst/>
              <a:ahLst/>
              <a:cxnLst>
                <a:cxn ang="3cd4">
                  <a:pos x="hc" y="t"/>
                </a:cxn>
                <a:cxn ang="cd2">
                  <a:pos x="l" y="vc"/>
                </a:cxn>
                <a:cxn ang="cd4">
                  <a:pos x="hc" y="b"/>
                </a:cxn>
                <a:cxn ang="0">
                  <a:pos x="r" y="vc"/>
                </a:cxn>
              </a:cxnLst>
              <a:rect l="l" t="t" r="r" b="b"/>
              <a:pathLst>
                <a:path w="277" h="320">
                  <a:moveTo>
                    <a:pt x="0" y="0"/>
                  </a:moveTo>
                  <a:cubicBezTo>
                    <a:pt x="0" y="0"/>
                    <a:pt x="103" y="215"/>
                    <a:pt x="277" y="320"/>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88" name="Freeform: Shape 102"/>
            <p:cNvSpPr/>
            <p:nvPr/>
          </p:nvSpPr>
          <p:spPr>
            <a:xfrm>
              <a:off x="1468800" y="4279680"/>
              <a:ext cx="127080" cy="144000"/>
            </a:xfrm>
            <a:custGeom>
              <a:avLst/>
              <a:gdLst/>
              <a:ahLst/>
              <a:cxnLst>
                <a:cxn ang="3cd4">
                  <a:pos x="hc" y="t"/>
                </a:cxn>
                <a:cxn ang="cd2">
                  <a:pos x="l" y="vc"/>
                </a:cxn>
                <a:cxn ang="cd4">
                  <a:pos x="hc" y="b"/>
                </a:cxn>
                <a:cxn ang="0">
                  <a:pos x="r" y="vc"/>
                </a:cxn>
              </a:cxnLst>
              <a:rect l="l" t="t" r="r" b="b"/>
              <a:pathLst>
                <a:path w="354" h="401">
                  <a:moveTo>
                    <a:pt x="0" y="0"/>
                  </a:moveTo>
                  <a:cubicBezTo>
                    <a:pt x="0" y="0"/>
                    <a:pt x="132" y="269"/>
                    <a:pt x="354" y="401"/>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89" name="Freeform: Shape 103"/>
            <p:cNvSpPr/>
            <p:nvPr/>
          </p:nvSpPr>
          <p:spPr>
            <a:xfrm>
              <a:off x="1452240" y="4358520"/>
              <a:ext cx="149400" cy="168480"/>
            </a:xfrm>
            <a:custGeom>
              <a:avLst/>
              <a:gdLst/>
              <a:ahLst/>
              <a:cxnLst>
                <a:cxn ang="3cd4">
                  <a:pos x="hc" y="t"/>
                </a:cxn>
                <a:cxn ang="cd2">
                  <a:pos x="l" y="vc"/>
                </a:cxn>
                <a:cxn ang="cd4">
                  <a:pos x="hc" y="b"/>
                </a:cxn>
                <a:cxn ang="0">
                  <a:pos x="r" y="vc"/>
                </a:cxn>
              </a:cxnLst>
              <a:rect l="l" t="t" r="r" b="b"/>
              <a:pathLst>
                <a:path w="416" h="469">
                  <a:moveTo>
                    <a:pt x="0" y="0"/>
                  </a:moveTo>
                  <a:cubicBezTo>
                    <a:pt x="0" y="0"/>
                    <a:pt x="155" y="315"/>
                    <a:pt x="416" y="469"/>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90" name="Freeform: Shape 104"/>
            <p:cNvSpPr/>
            <p:nvPr/>
          </p:nvSpPr>
          <p:spPr>
            <a:xfrm>
              <a:off x="1435320" y="4435920"/>
              <a:ext cx="175320" cy="195120"/>
            </a:xfrm>
            <a:custGeom>
              <a:avLst/>
              <a:gdLst/>
              <a:ahLst/>
              <a:cxnLst>
                <a:cxn ang="3cd4">
                  <a:pos x="hc" y="t"/>
                </a:cxn>
                <a:cxn ang="cd2">
                  <a:pos x="l" y="vc"/>
                </a:cxn>
                <a:cxn ang="cd4">
                  <a:pos x="hc" y="b"/>
                </a:cxn>
                <a:cxn ang="0">
                  <a:pos x="r" y="vc"/>
                </a:cxn>
              </a:cxnLst>
              <a:rect l="l" t="t" r="r" b="b"/>
              <a:pathLst>
                <a:path w="488" h="543">
                  <a:moveTo>
                    <a:pt x="0" y="0"/>
                  </a:moveTo>
                  <a:cubicBezTo>
                    <a:pt x="0" y="0"/>
                    <a:pt x="181" y="365"/>
                    <a:pt x="488" y="543"/>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91" name="Freeform: Shape 105"/>
            <p:cNvSpPr/>
            <p:nvPr/>
          </p:nvSpPr>
          <p:spPr>
            <a:xfrm>
              <a:off x="1418760" y="4515480"/>
              <a:ext cx="194400" cy="217800"/>
            </a:xfrm>
            <a:custGeom>
              <a:avLst/>
              <a:gdLst/>
              <a:ahLst/>
              <a:cxnLst>
                <a:cxn ang="3cd4">
                  <a:pos x="hc" y="t"/>
                </a:cxn>
                <a:cxn ang="cd2">
                  <a:pos x="l" y="vc"/>
                </a:cxn>
                <a:cxn ang="cd4">
                  <a:pos x="hc" y="b"/>
                </a:cxn>
                <a:cxn ang="0">
                  <a:pos x="r" y="vc"/>
                </a:cxn>
              </a:cxnLst>
              <a:rect l="l" t="t" r="r" b="b"/>
              <a:pathLst>
                <a:path w="541" h="606">
                  <a:moveTo>
                    <a:pt x="0" y="0"/>
                  </a:moveTo>
                  <a:cubicBezTo>
                    <a:pt x="0" y="0"/>
                    <a:pt x="202" y="407"/>
                    <a:pt x="541" y="606"/>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92" name="Freeform: Shape 106"/>
            <p:cNvSpPr/>
            <p:nvPr/>
          </p:nvSpPr>
          <p:spPr>
            <a:xfrm>
              <a:off x="1449719" y="4208760"/>
              <a:ext cx="99720" cy="115200"/>
            </a:xfrm>
            <a:custGeom>
              <a:avLst/>
              <a:gdLst/>
              <a:ahLst/>
              <a:cxnLst>
                <a:cxn ang="3cd4">
                  <a:pos x="hc" y="t"/>
                </a:cxn>
                <a:cxn ang="cd2">
                  <a:pos x="l" y="vc"/>
                </a:cxn>
                <a:cxn ang="cd4">
                  <a:pos x="hc" y="b"/>
                </a:cxn>
                <a:cxn ang="0">
                  <a:pos x="r" y="vc"/>
                </a:cxn>
              </a:cxnLst>
              <a:rect l="l" t="t" r="r" b="b"/>
              <a:pathLst>
                <a:path w="278" h="321">
                  <a:moveTo>
                    <a:pt x="278" y="0"/>
                  </a:moveTo>
                  <a:cubicBezTo>
                    <a:pt x="278" y="0"/>
                    <a:pt x="174" y="216"/>
                    <a:pt x="0" y="321"/>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93" name="Freeform: Shape 107"/>
            <p:cNvSpPr/>
            <p:nvPr/>
          </p:nvSpPr>
          <p:spPr>
            <a:xfrm>
              <a:off x="1438559" y="4286880"/>
              <a:ext cx="127080" cy="144000"/>
            </a:xfrm>
            <a:custGeom>
              <a:avLst/>
              <a:gdLst/>
              <a:ahLst/>
              <a:cxnLst>
                <a:cxn ang="3cd4">
                  <a:pos x="hc" y="t"/>
                </a:cxn>
                <a:cxn ang="cd2">
                  <a:pos x="l" y="vc"/>
                </a:cxn>
                <a:cxn ang="cd4">
                  <a:pos x="hc" y="b"/>
                </a:cxn>
                <a:cxn ang="0">
                  <a:pos x="r" y="vc"/>
                </a:cxn>
              </a:cxnLst>
              <a:rect l="l" t="t" r="r" b="b"/>
              <a:pathLst>
                <a:path w="354" h="401">
                  <a:moveTo>
                    <a:pt x="354" y="0"/>
                  </a:moveTo>
                  <a:cubicBezTo>
                    <a:pt x="354" y="0"/>
                    <a:pt x="222" y="270"/>
                    <a:pt x="0" y="401"/>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94" name="Freeform: Shape 108"/>
            <p:cNvSpPr/>
            <p:nvPr/>
          </p:nvSpPr>
          <p:spPr>
            <a:xfrm>
              <a:off x="1432800" y="4366079"/>
              <a:ext cx="149400" cy="168480"/>
            </a:xfrm>
            <a:custGeom>
              <a:avLst/>
              <a:gdLst/>
              <a:ahLst/>
              <a:cxnLst>
                <a:cxn ang="3cd4">
                  <a:pos x="hc" y="t"/>
                </a:cxn>
                <a:cxn ang="cd2">
                  <a:pos x="l" y="vc"/>
                </a:cxn>
                <a:cxn ang="cd4">
                  <a:pos x="hc" y="b"/>
                </a:cxn>
                <a:cxn ang="0">
                  <a:pos x="r" y="vc"/>
                </a:cxn>
              </a:cxnLst>
              <a:rect l="l" t="t" r="r" b="b"/>
              <a:pathLst>
                <a:path w="416" h="469">
                  <a:moveTo>
                    <a:pt x="416" y="0"/>
                  </a:moveTo>
                  <a:cubicBezTo>
                    <a:pt x="416" y="0"/>
                    <a:pt x="261" y="315"/>
                    <a:pt x="0" y="469"/>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95" name="Freeform: Shape 109"/>
            <p:cNvSpPr/>
            <p:nvPr/>
          </p:nvSpPr>
          <p:spPr>
            <a:xfrm>
              <a:off x="1424159" y="4443120"/>
              <a:ext cx="174960" cy="195120"/>
            </a:xfrm>
            <a:custGeom>
              <a:avLst/>
              <a:gdLst/>
              <a:ahLst/>
              <a:cxnLst>
                <a:cxn ang="3cd4">
                  <a:pos x="hc" y="t"/>
                </a:cxn>
                <a:cxn ang="cd2">
                  <a:pos x="l" y="vc"/>
                </a:cxn>
                <a:cxn ang="cd4">
                  <a:pos x="hc" y="b"/>
                </a:cxn>
                <a:cxn ang="0">
                  <a:pos x="r" y="vc"/>
                </a:cxn>
              </a:cxnLst>
              <a:rect l="l" t="t" r="r" b="b"/>
              <a:pathLst>
                <a:path w="487" h="543">
                  <a:moveTo>
                    <a:pt x="487" y="0"/>
                  </a:moveTo>
                  <a:cubicBezTo>
                    <a:pt x="487" y="0"/>
                    <a:pt x="306" y="365"/>
                    <a:pt x="0" y="543"/>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96" name="Freeform: Shape 110"/>
            <p:cNvSpPr/>
            <p:nvPr/>
          </p:nvSpPr>
          <p:spPr>
            <a:xfrm>
              <a:off x="1510199" y="4523040"/>
              <a:ext cx="105480" cy="146880"/>
            </a:xfrm>
            <a:custGeom>
              <a:avLst/>
              <a:gdLst/>
              <a:ahLst/>
              <a:cxnLst>
                <a:cxn ang="3cd4">
                  <a:pos x="hc" y="t"/>
                </a:cxn>
                <a:cxn ang="cd2">
                  <a:pos x="l" y="vc"/>
                </a:cxn>
                <a:cxn ang="cd4">
                  <a:pos x="hc" y="b"/>
                </a:cxn>
                <a:cxn ang="0">
                  <a:pos x="r" y="vc"/>
                </a:cxn>
              </a:cxnLst>
              <a:rect l="l" t="t" r="r" b="b"/>
              <a:pathLst>
                <a:path w="294" h="409">
                  <a:moveTo>
                    <a:pt x="294" y="0"/>
                  </a:moveTo>
                  <a:cubicBezTo>
                    <a:pt x="294" y="0"/>
                    <a:pt x="188" y="215"/>
                    <a:pt x="0" y="409"/>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97" name="Freeform: Shape 111"/>
            <p:cNvSpPr/>
            <p:nvPr/>
          </p:nvSpPr>
          <p:spPr>
            <a:xfrm>
              <a:off x="1690919" y="4317120"/>
              <a:ext cx="233280" cy="557280"/>
            </a:xfrm>
            <a:custGeom>
              <a:avLst/>
              <a:gdLst/>
              <a:ahLst/>
              <a:cxnLst>
                <a:cxn ang="3cd4">
                  <a:pos x="hc" y="t"/>
                </a:cxn>
                <a:cxn ang="cd2">
                  <a:pos x="l" y="vc"/>
                </a:cxn>
                <a:cxn ang="cd4">
                  <a:pos x="hc" y="b"/>
                </a:cxn>
                <a:cxn ang="0">
                  <a:pos x="r" y="vc"/>
                </a:cxn>
              </a:cxnLst>
              <a:rect l="l" t="t" r="r" b="b"/>
              <a:pathLst>
                <a:path w="649" h="1549">
                  <a:moveTo>
                    <a:pt x="67" y="1549"/>
                  </a:moveTo>
                  <a:cubicBezTo>
                    <a:pt x="67" y="1549"/>
                    <a:pt x="-71" y="262"/>
                    <a:pt x="48" y="48"/>
                  </a:cubicBezTo>
                  <a:cubicBezTo>
                    <a:pt x="48" y="48"/>
                    <a:pt x="366" y="-69"/>
                    <a:pt x="605" y="61"/>
                  </a:cubicBezTo>
                  <a:cubicBezTo>
                    <a:pt x="605" y="61"/>
                    <a:pt x="723" y="431"/>
                    <a:pt x="573" y="1548"/>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98" name="Freeform: Shape 112"/>
            <p:cNvSpPr/>
            <p:nvPr/>
          </p:nvSpPr>
          <p:spPr>
            <a:xfrm>
              <a:off x="1654919" y="4283280"/>
              <a:ext cx="54000" cy="585000"/>
            </a:xfrm>
            <a:custGeom>
              <a:avLst/>
              <a:gdLst/>
              <a:ahLst/>
              <a:cxnLst>
                <a:cxn ang="3cd4">
                  <a:pos x="hc" y="t"/>
                </a:cxn>
                <a:cxn ang="cd2">
                  <a:pos x="l" y="vc"/>
                </a:cxn>
                <a:cxn ang="cd4">
                  <a:pos x="hc" y="b"/>
                </a:cxn>
                <a:cxn ang="0">
                  <a:pos x="r" y="vc"/>
                </a:cxn>
              </a:cxnLst>
              <a:rect l="l" t="t" r="r" b="b"/>
              <a:pathLst>
                <a:path w="151" h="1626">
                  <a:moveTo>
                    <a:pt x="79" y="1626"/>
                  </a:moveTo>
                  <a:cubicBezTo>
                    <a:pt x="79" y="1626"/>
                    <a:pt x="-95" y="347"/>
                    <a:pt x="73" y="0"/>
                  </a:cubicBezTo>
                  <a:lnTo>
                    <a:pt x="151" y="114"/>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899" name="Freeform: Shape 113"/>
            <p:cNvSpPr/>
            <p:nvPr/>
          </p:nvSpPr>
          <p:spPr>
            <a:xfrm>
              <a:off x="1689479" y="4257720"/>
              <a:ext cx="252360" cy="511559"/>
            </a:xfrm>
            <a:custGeom>
              <a:avLst/>
              <a:gdLst/>
              <a:ahLst/>
              <a:cxnLst>
                <a:cxn ang="3cd4">
                  <a:pos x="hc" y="t"/>
                </a:cxn>
                <a:cxn ang="cd2">
                  <a:pos x="l" y="vc"/>
                </a:cxn>
                <a:cxn ang="cd4">
                  <a:pos x="hc" y="b"/>
                </a:cxn>
                <a:cxn ang="0">
                  <a:pos x="r" y="vc"/>
                </a:cxn>
              </a:cxnLst>
              <a:rect l="l" t="t" r="r" b="b"/>
              <a:pathLst>
                <a:path w="702" h="1422">
                  <a:moveTo>
                    <a:pt x="0" y="47"/>
                  </a:moveTo>
                  <a:cubicBezTo>
                    <a:pt x="0" y="47"/>
                    <a:pt x="380" y="-73"/>
                    <a:pt x="608" y="71"/>
                  </a:cubicBezTo>
                  <a:cubicBezTo>
                    <a:pt x="608" y="71"/>
                    <a:pt x="782" y="185"/>
                    <a:pt x="657" y="1422"/>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00" name="Straight Connector 1899"/>
            <p:cNvSpPr/>
            <p:nvPr/>
          </p:nvSpPr>
          <p:spPr>
            <a:xfrm flipV="1">
              <a:off x="1715039" y="4365000"/>
              <a:ext cx="188641" cy="1079"/>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01" name="Straight Connector 1900"/>
            <p:cNvSpPr/>
            <p:nvPr/>
          </p:nvSpPr>
          <p:spPr>
            <a:xfrm flipV="1">
              <a:off x="1716480" y="4392720"/>
              <a:ext cx="185760" cy="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02" name="Straight Connector 1901"/>
            <p:cNvSpPr/>
            <p:nvPr/>
          </p:nvSpPr>
          <p:spPr>
            <a:xfrm flipV="1">
              <a:off x="1718280" y="4420440"/>
              <a:ext cx="182520" cy="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03" name="Straight Connector 1902"/>
            <p:cNvSpPr/>
            <p:nvPr/>
          </p:nvSpPr>
          <p:spPr>
            <a:xfrm flipV="1">
              <a:off x="1720080" y="4448160"/>
              <a:ext cx="179280" cy="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04" name="Straight Connector 1903"/>
            <p:cNvSpPr/>
            <p:nvPr/>
          </p:nvSpPr>
          <p:spPr>
            <a:xfrm flipV="1">
              <a:off x="1721880" y="4475520"/>
              <a:ext cx="176400" cy="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05" name="Straight Connector 1904"/>
            <p:cNvSpPr/>
            <p:nvPr/>
          </p:nvSpPr>
          <p:spPr>
            <a:xfrm flipV="1">
              <a:off x="1723680" y="4503240"/>
              <a:ext cx="173160" cy="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06" name="Straight Connector 1905"/>
            <p:cNvSpPr/>
            <p:nvPr/>
          </p:nvSpPr>
          <p:spPr>
            <a:xfrm flipV="1">
              <a:off x="1725480" y="4530960"/>
              <a:ext cx="170280" cy="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07" name="Straight Connector 1906"/>
            <p:cNvSpPr/>
            <p:nvPr/>
          </p:nvSpPr>
          <p:spPr>
            <a:xfrm flipV="1">
              <a:off x="1727280" y="4558680"/>
              <a:ext cx="166680" cy="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08" name="Straight Connector 1907"/>
            <p:cNvSpPr/>
            <p:nvPr/>
          </p:nvSpPr>
          <p:spPr>
            <a:xfrm flipV="1">
              <a:off x="1728719" y="4586399"/>
              <a:ext cx="163800" cy="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09" name="Straight Connector 1908"/>
            <p:cNvSpPr/>
            <p:nvPr/>
          </p:nvSpPr>
          <p:spPr>
            <a:xfrm flipV="1">
              <a:off x="1730519" y="4614120"/>
              <a:ext cx="160920" cy="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10" name="Straight Connector 1909"/>
            <p:cNvSpPr/>
            <p:nvPr/>
          </p:nvSpPr>
          <p:spPr>
            <a:xfrm flipV="1">
              <a:off x="1732319" y="4641840"/>
              <a:ext cx="157681" cy="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11" name="Straight Connector 1910"/>
            <p:cNvSpPr/>
            <p:nvPr/>
          </p:nvSpPr>
          <p:spPr>
            <a:xfrm>
              <a:off x="1734119" y="4669560"/>
              <a:ext cx="15480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12" name="Straight Connector 1911"/>
            <p:cNvSpPr/>
            <p:nvPr/>
          </p:nvSpPr>
          <p:spPr>
            <a:xfrm flipV="1">
              <a:off x="1735919" y="4697279"/>
              <a:ext cx="151561" cy="36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13" name="Straight Connector 1912"/>
            <p:cNvSpPr/>
            <p:nvPr/>
          </p:nvSpPr>
          <p:spPr>
            <a:xfrm>
              <a:off x="1737719" y="4725000"/>
              <a:ext cx="14832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14" name="Straight Connector 1913"/>
            <p:cNvSpPr/>
            <p:nvPr/>
          </p:nvSpPr>
          <p:spPr>
            <a:xfrm>
              <a:off x="1739160" y="4752720"/>
              <a:ext cx="1454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15" name="Straight Connector 1914"/>
            <p:cNvSpPr/>
            <p:nvPr/>
          </p:nvSpPr>
          <p:spPr>
            <a:xfrm>
              <a:off x="1740960" y="4780440"/>
              <a:ext cx="1425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16" name="Straight Connector 1915"/>
            <p:cNvSpPr/>
            <p:nvPr/>
          </p:nvSpPr>
          <p:spPr>
            <a:xfrm>
              <a:off x="1742760" y="4808160"/>
              <a:ext cx="1393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17" name="Straight Connector 1916"/>
            <p:cNvSpPr/>
            <p:nvPr/>
          </p:nvSpPr>
          <p:spPr>
            <a:xfrm>
              <a:off x="1744560" y="4835880"/>
              <a:ext cx="13607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18" name="Straight Connector 1917"/>
            <p:cNvSpPr/>
            <p:nvPr/>
          </p:nvSpPr>
          <p:spPr>
            <a:xfrm>
              <a:off x="1745999" y="4863600"/>
              <a:ext cx="13320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19" name="Straight Connector 1918"/>
            <p:cNvSpPr/>
            <p:nvPr/>
          </p:nvSpPr>
          <p:spPr>
            <a:xfrm>
              <a:off x="1628999" y="4732560"/>
              <a:ext cx="392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20" name="Straight Connector 1919"/>
            <p:cNvSpPr/>
            <p:nvPr/>
          </p:nvSpPr>
          <p:spPr>
            <a:xfrm>
              <a:off x="1646640" y="4785120"/>
              <a:ext cx="0" cy="576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21" name="Straight Connector 1920"/>
            <p:cNvSpPr/>
            <p:nvPr/>
          </p:nvSpPr>
          <p:spPr>
            <a:xfrm>
              <a:off x="1704240" y="4898160"/>
              <a:ext cx="15371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22" name="Straight Connector 1921"/>
            <p:cNvSpPr/>
            <p:nvPr/>
          </p:nvSpPr>
          <p:spPr>
            <a:xfrm>
              <a:off x="1907280" y="4919400"/>
              <a:ext cx="468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23" name="Straight Connector 1922"/>
            <p:cNvSpPr/>
            <p:nvPr/>
          </p:nvSpPr>
          <p:spPr>
            <a:xfrm>
              <a:off x="2045880" y="4927680"/>
              <a:ext cx="0" cy="82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24" name="Straight Connector 1923"/>
            <p:cNvSpPr/>
            <p:nvPr/>
          </p:nvSpPr>
          <p:spPr>
            <a:xfrm>
              <a:off x="2111760" y="4963320"/>
              <a:ext cx="655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25" name="Straight Connector 1924"/>
            <p:cNvSpPr/>
            <p:nvPr/>
          </p:nvSpPr>
          <p:spPr>
            <a:xfrm>
              <a:off x="2116800" y="4997160"/>
              <a:ext cx="561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26" name="Straight Connector 1925"/>
            <p:cNvSpPr/>
            <p:nvPr/>
          </p:nvSpPr>
          <p:spPr>
            <a:xfrm>
              <a:off x="1916639" y="4771440"/>
              <a:ext cx="878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27" name="Straight Connector 1926"/>
            <p:cNvSpPr/>
            <p:nvPr/>
          </p:nvSpPr>
          <p:spPr>
            <a:xfrm>
              <a:off x="2136240" y="4767839"/>
              <a:ext cx="511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28" name="Straight Connector 1927"/>
            <p:cNvSpPr/>
            <p:nvPr/>
          </p:nvSpPr>
          <p:spPr>
            <a:xfrm>
              <a:off x="2167920" y="4729319"/>
              <a:ext cx="0" cy="385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29" name="Straight Connector 1928"/>
            <p:cNvSpPr/>
            <p:nvPr/>
          </p:nvSpPr>
          <p:spPr>
            <a:xfrm>
              <a:off x="2180160" y="4842720"/>
              <a:ext cx="0" cy="694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30" name="Straight Connector 1929"/>
            <p:cNvSpPr/>
            <p:nvPr/>
          </p:nvSpPr>
          <p:spPr>
            <a:xfrm>
              <a:off x="1990079" y="4697279"/>
              <a:ext cx="0" cy="4860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31" name="Straight Connector 1930"/>
            <p:cNvSpPr/>
            <p:nvPr/>
          </p:nvSpPr>
          <p:spPr>
            <a:xfrm>
              <a:off x="2014200" y="4697640"/>
              <a:ext cx="0" cy="482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32" name="Straight Connector 1931"/>
            <p:cNvSpPr/>
            <p:nvPr/>
          </p:nvSpPr>
          <p:spPr>
            <a:xfrm>
              <a:off x="2038679" y="4697640"/>
              <a:ext cx="0" cy="482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33" name="Straight Connector 1932"/>
            <p:cNvSpPr/>
            <p:nvPr/>
          </p:nvSpPr>
          <p:spPr>
            <a:xfrm>
              <a:off x="2063160" y="4697640"/>
              <a:ext cx="0" cy="482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34" name="Straight Connector 1933"/>
            <p:cNvSpPr/>
            <p:nvPr/>
          </p:nvSpPr>
          <p:spPr>
            <a:xfrm>
              <a:off x="2087640" y="4698000"/>
              <a:ext cx="0" cy="478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35" name="Straight Connector 1934"/>
            <p:cNvSpPr/>
            <p:nvPr/>
          </p:nvSpPr>
          <p:spPr>
            <a:xfrm>
              <a:off x="2111760" y="4698000"/>
              <a:ext cx="0" cy="478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36" name="Straight Connector 1935"/>
            <p:cNvSpPr/>
            <p:nvPr/>
          </p:nvSpPr>
          <p:spPr>
            <a:xfrm>
              <a:off x="2136240" y="4698360"/>
              <a:ext cx="0" cy="475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37" name="Straight Connector 1936"/>
            <p:cNvSpPr/>
            <p:nvPr/>
          </p:nvSpPr>
          <p:spPr>
            <a:xfrm>
              <a:off x="1971360" y="4798800"/>
              <a:ext cx="0" cy="943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38" name="Straight Connector 1937"/>
            <p:cNvSpPr/>
            <p:nvPr/>
          </p:nvSpPr>
          <p:spPr>
            <a:xfrm>
              <a:off x="2156760" y="4798800"/>
              <a:ext cx="0" cy="943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39" name="Straight Connector 1938"/>
            <p:cNvSpPr/>
            <p:nvPr/>
          </p:nvSpPr>
          <p:spPr>
            <a:xfrm>
              <a:off x="1979640" y="4672800"/>
              <a:ext cx="1695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40" name="Freeform: Shape 154"/>
            <p:cNvSpPr/>
            <p:nvPr/>
          </p:nvSpPr>
          <p:spPr>
            <a:xfrm>
              <a:off x="1982160" y="4551480"/>
              <a:ext cx="160920" cy="96120"/>
            </a:xfrm>
            <a:custGeom>
              <a:avLst/>
              <a:gdLst/>
              <a:ahLst/>
              <a:cxnLst>
                <a:cxn ang="3cd4">
                  <a:pos x="hc" y="t"/>
                </a:cxn>
                <a:cxn ang="cd2">
                  <a:pos x="l" y="vc"/>
                </a:cxn>
                <a:cxn ang="cd4">
                  <a:pos x="hc" y="b"/>
                </a:cxn>
                <a:cxn ang="0">
                  <a:pos x="r" y="vc"/>
                </a:cxn>
              </a:cxnLst>
              <a:rect l="l" t="t" r="r" b="b"/>
              <a:pathLst>
                <a:path w="448" h="268">
                  <a:moveTo>
                    <a:pt x="448" y="268"/>
                  </a:moveTo>
                  <a:lnTo>
                    <a:pt x="0" y="268"/>
                  </a:lnTo>
                  <a:cubicBezTo>
                    <a:pt x="0" y="268"/>
                    <a:pt x="60" y="0"/>
                    <a:pt x="225" y="0"/>
                  </a:cubicBezTo>
                  <a:cubicBezTo>
                    <a:pt x="390" y="0"/>
                    <a:pt x="448" y="268"/>
                    <a:pt x="448" y="268"/>
                  </a:cubicBez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41" name="Straight Connector 1940"/>
            <p:cNvSpPr/>
            <p:nvPr/>
          </p:nvSpPr>
          <p:spPr>
            <a:xfrm>
              <a:off x="2045880" y="4528440"/>
              <a:ext cx="349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42" name="Straight Connector 1941"/>
            <p:cNvSpPr/>
            <p:nvPr/>
          </p:nvSpPr>
          <p:spPr>
            <a:xfrm>
              <a:off x="2052000" y="4505760"/>
              <a:ext cx="2411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43" name="Straight Connector 1942"/>
            <p:cNvSpPr/>
            <p:nvPr/>
          </p:nvSpPr>
          <p:spPr>
            <a:xfrm>
              <a:off x="2064240" y="4431960"/>
              <a:ext cx="0" cy="439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44" name="Straight Connector 1943"/>
            <p:cNvSpPr/>
            <p:nvPr/>
          </p:nvSpPr>
          <p:spPr>
            <a:xfrm>
              <a:off x="2031480" y="4878720"/>
              <a:ext cx="6443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45" name="Straight Connector 1944"/>
            <p:cNvSpPr/>
            <p:nvPr/>
          </p:nvSpPr>
          <p:spPr>
            <a:xfrm>
              <a:off x="2223360" y="4723559"/>
              <a:ext cx="720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46" name="Straight Connector 1945"/>
            <p:cNvSpPr/>
            <p:nvPr/>
          </p:nvSpPr>
          <p:spPr>
            <a:xfrm>
              <a:off x="2210040" y="4627440"/>
              <a:ext cx="0" cy="849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47" name="Straight Connector 1946"/>
            <p:cNvSpPr/>
            <p:nvPr/>
          </p:nvSpPr>
          <p:spPr>
            <a:xfrm>
              <a:off x="2305080" y="4627440"/>
              <a:ext cx="0" cy="849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48" name="Straight Connector 1947"/>
            <p:cNvSpPr/>
            <p:nvPr/>
          </p:nvSpPr>
          <p:spPr>
            <a:xfrm>
              <a:off x="2214719" y="4734360"/>
              <a:ext cx="0" cy="216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49" name="Straight Connector 1948"/>
            <p:cNvSpPr/>
            <p:nvPr/>
          </p:nvSpPr>
          <p:spPr>
            <a:xfrm>
              <a:off x="2237040" y="4734360"/>
              <a:ext cx="0" cy="216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50" name="Straight Connector 1949"/>
            <p:cNvSpPr/>
            <p:nvPr/>
          </p:nvSpPr>
          <p:spPr>
            <a:xfrm>
              <a:off x="2259000" y="4734360"/>
              <a:ext cx="0" cy="216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51" name="Straight Connector 1950"/>
            <p:cNvSpPr/>
            <p:nvPr/>
          </p:nvSpPr>
          <p:spPr>
            <a:xfrm>
              <a:off x="2280960" y="4734360"/>
              <a:ext cx="0" cy="216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52" name="Straight Connector 1951"/>
            <p:cNvSpPr/>
            <p:nvPr/>
          </p:nvSpPr>
          <p:spPr>
            <a:xfrm>
              <a:off x="2302920" y="4734360"/>
              <a:ext cx="0" cy="216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53" name="Freeform: Shape 167"/>
            <p:cNvSpPr/>
            <p:nvPr/>
          </p:nvSpPr>
          <p:spPr>
            <a:xfrm>
              <a:off x="2206440" y="4525560"/>
              <a:ext cx="99720" cy="85680"/>
            </a:xfrm>
            <a:custGeom>
              <a:avLst/>
              <a:gdLst/>
              <a:ahLst/>
              <a:cxnLst>
                <a:cxn ang="3cd4">
                  <a:pos x="hc" y="t"/>
                </a:cxn>
                <a:cxn ang="cd2">
                  <a:pos x="l" y="vc"/>
                </a:cxn>
                <a:cxn ang="cd4">
                  <a:pos x="hc" y="b"/>
                </a:cxn>
                <a:cxn ang="0">
                  <a:pos x="r" y="vc"/>
                </a:cxn>
              </a:cxnLst>
              <a:rect l="l" t="t" r="r" b="b"/>
              <a:pathLst>
                <a:path w="278" h="239" fill="none">
                  <a:moveTo>
                    <a:pt x="0" y="239"/>
                  </a:moveTo>
                  <a:lnTo>
                    <a:pt x="72" y="123"/>
                  </a:lnTo>
                  <a:lnTo>
                    <a:pt x="72" y="0"/>
                  </a:lnTo>
                  <a:lnTo>
                    <a:pt x="204" y="0"/>
                  </a:lnTo>
                  <a:lnTo>
                    <a:pt x="204" y="119"/>
                  </a:lnTo>
                  <a:lnTo>
                    <a:pt x="278" y="239"/>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54" name="Freeform: Shape 168"/>
            <p:cNvSpPr/>
            <p:nvPr/>
          </p:nvSpPr>
          <p:spPr>
            <a:xfrm>
              <a:off x="2235960" y="4650120"/>
              <a:ext cx="43920" cy="43920"/>
            </a:xfrm>
            <a:custGeom>
              <a:avLst/>
              <a:gdLst/>
              <a:ahLst/>
              <a:cxnLst>
                <a:cxn ang="3cd4">
                  <a:pos x="hc" y="t"/>
                </a:cxn>
                <a:cxn ang="cd2">
                  <a:pos x="l" y="vc"/>
                </a:cxn>
                <a:cxn ang="cd4">
                  <a:pos x="hc" y="b"/>
                </a:cxn>
                <a:cxn ang="0">
                  <a:pos x="r" y="vc"/>
                </a:cxn>
              </a:cxnLst>
              <a:rect l="l" t="t" r="r" b="b"/>
              <a:pathLst>
                <a:path w="123" h="123">
                  <a:moveTo>
                    <a:pt x="123" y="61"/>
                  </a:moveTo>
                  <a:cubicBezTo>
                    <a:pt x="123" y="73"/>
                    <a:pt x="121" y="82"/>
                    <a:pt x="115" y="92"/>
                  </a:cubicBezTo>
                  <a:cubicBezTo>
                    <a:pt x="109" y="102"/>
                    <a:pt x="101" y="109"/>
                    <a:pt x="92" y="115"/>
                  </a:cubicBezTo>
                  <a:cubicBezTo>
                    <a:pt x="82" y="120"/>
                    <a:pt x="73" y="123"/>
                    <a:pt x="62" y="123"/>
                  </a:cubicBezTo>
                  <a:cubicBezTo>
                    <a:pt x="50" y="123"/>
                    <a:pt x="41" y="120"/>
                    <a:pt x="31" y="115"/>
                  </a:cubicBezTo>
                  <a:cubicBezTo>
                    <a:pt x="21" y="109"/>
                    <a:pt x="14" y="102"/>
                    <a:pt x="8" y="92"/>
                  </a:cubicBezTo>
                  <a:cubicBezTo>
                    <a:pt x="2" y="82"/>
                    <a:pt x="0" y="72"/>
                    <a:pt x="0" y="61"/>
                  </a:cubicBezTo>
                  <a:cubicBezTo>
                    <a:pt x="0" y="49"/>
                    <a:pt x="2" y="40"/>
                    <a:pt x="8" y="30"/>
                  </a:cubicBezTo>
                  <a:cubicBezTo>
                    <a:pt x="14" y="20"/>
                    <a:pt x="21" y="14"/>
                    <a:pt x="31" y="8"/>
                  </a:cubicBezTo>
                  <a:cubicBezTo>
                    <a:pt x="41" y="2"/>
                    <a:pt x="50" y="0"/>
                    <a:pt x="62" y="0"/>
                  </a:cubicBezTo>
                  <a:cubicBezTo>
                    <a:pt x="73" y="0"/>
                    <a:pt x="82" y="2"/>
                    <a:pt x="92" y="8"/>
                  </a:cubicBezTo>
                  <a:cubicBezTo>
                    <a:pt x="101" y="14"/>
                    <a:pt x="109" y="20"/>
                    <a:pt x="115" y="30"/>
                  </a:cubicBezTo>
                  <a:cubicBezTo>
                    <a:pt x="121" y="39"/>
                    <a:pt x="123" y="50"/>
                    <a:pt x="123" y="61"/>
                  </a:cubicBez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55" name="Straight Connector 1954"/>
            <p:cNvSpPr/>
            <p:nvPr/>
          </p:nvSpPr>
          <p:spPr>
            <a:xfrm>
              <a:off x="2231640" y="4603320"/>
              <a:ext cx="507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56" name="Straight Connector 1955"/>
            <p:cNvSpPr/>
            <p:nvPr/>
          </p:nvSpPr>
          <p:spPr>
            <a:xfrm>
              <a:off x="2231640" y="4620600"/>
              <a:ext cx="507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57" name="Straight Connector 1956"/>
            <p:cNvSpPr/>
            <p:nvPr/>
          </p:nvSpPr>
          <p:spPr>
            <a:xfrm>
              <a:off x="2232360" y="4569840"/>
              <a:ext cx="478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58" name="Freeform: Shape 172"/>
            <p:cNvSpPr/>
            <p:nvPr/>
          </p:nvSpPr>
          <p:spPr>
            <a:xfrm>
              <a:off x="2232360" y="4487760"/>
              <a:ext cx="47160" cy="37440"/>
            </a:xfrm>
            <a:custGeom>
              <a:avLst/>
              <a:gdLst/>
              <a:ahLst/>
              <a:cxnLst>
                <a:cxn ang="3cd4">
                  <a:pos x="hc" y="t"/>
                </a:cxn>
                <a:cxn ang="cd2">
                  <a:pos x="l" y="vc"/>
                </a:cxn>
                <a:cxn ang="cd4">
                  <a:pos x="hc" y="b"/>
                </a:cxn>
                <a:cxn ang="0">
                  <a:pos x="r" y="vc"/>
                </a:cxn>
              </a:cxnLst>
              <a:rect l="l" t="t" r="r" b="b"/>
              <a:pathLst>
                <a:path w="132" h="105" fill="none">
                  <a:moveTo>
                    <a:pt x="0" y="105"/>
                  </a:moveTo>
                  <a:lnTo>
                    <a:pt x="67" y="0"/>
                  </a:lnTo>
                  <a:lnTo>
                    <a:pt x="132" y="105"/>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59" name="Straight Connector 1958"/>
            <p:cNvSpPr/>
            <p:nvPr/>
          </p:nvSpPr>
          <p:spPr>
            <a:xfrm>
              <a:off x="2257200" y="4539600"/>
              <a:ext cx="0" cy="205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60" name="Straight Connector 1959"/>
            <p:cNvSpPr/>
            <p:nvPr/>
          </p:nvSpPr>
          <p:spPr>
            <a:xfrm flipV="1">
              <a:off x="2256480" y="4451760"/>
              <a:ext cx="0" cy="36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61" name="Straight Connector 1960"/>
            <p:cNvSpPr/>
            <p:nvPr/>
          </p:nvSpPr>
          <p:spPr>
            <a:xfrm>
              <a:off x="2345039" y="4777560"/>
              <a:ext cx="0" cy="81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62" name="Straight Connector 1961"/>
            <p:cNvSpPr/>
            <p:nvPr/>
          </p:nvSpPr>
          <p:spPr>
            <a:xfrm>
              <a:off x="2319120" y="4858920"/>
              <a:ext cx="507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63" name="Straight Connector 1962"/>
            <p:cNvSpPr/>
            <p:nvPr/>
          </p:nvSpPr>
          <p:spPr>
            <a:xfrm>
              <a:off x="2247480" y="4997160"/>
              <a:ext cx="41435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64" name="Freeform: Shape 178"/>
            <p:cNvSpPr/>
            <p:nvPr/>
          </p:nvSpPr>
          <p:spPr>
            <a:xfrm>
              <a:off x="2357280" y="3765960"/>
              <a:ext cx="304200" cy="1213559"/>
            </a:xfrm>
            <a:custGeom>
              <a:avLst/>
              <a:gdLst/>
              <a:ahLst/>
              <a:cxnLst>
                <a:cxn ang="3cd4">
                  <a:pos x="hc" y="t"/>
                </a:cxn>
                <a:cxn ang="cd2">
                  <a:pos x="l" y="vc"/>
                </a:cxn>
                <a:cxn ang="cd4">
                  <a:pos x="hc" y="b"/>
                </a:cxn>
                <a:cxn ang="0">
                  <a:pos x="r" y="vc"/>
                </a:cxn>
              </a:cxnLst>
              <a:rect l="l" t="t" r="r" b="b"/>
              <a:pathLst>
                <a:path w="846" h="3372" fill="none">
                  <a:moveTo>
                    <a:pt x="0" y="3372"/>
                  </a:moveTo>
                  <a:lnTo>
                    <a:pt x="348" y="0"/>
                  </a:lnTo>
                  <a:lnTo>
                    <a:pt x="408" y="169"/>
                  </a:lnTo>
                  <a:lnTo>
                    <a:pt x="468" y="0"/>
                  </a:lnTo>
                  <a:lnTo>
                    <a:pt x="846" y="3366"/>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65" name="Straight Connector 1964"/>
            <p:cNvSpPr/>
            <p:nvPr/>
          </p:nvSpPr>
          <p:spPr>
            <a:xfrm>
              <a:off x="2508841" y="3855598"/>
              <a:ext cx="123081" cy="1116006"/>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66" name="Straight Connector 1965"/>
            <p:cNvSpPr/>
            <p:nvPr/>
          </p:nvSpPr>
          <p:spPr>
            <a:xfrm>
              <a:off x="2644560" y="4823280"/>
              <a:ext cx="1213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67" name="Straight Connector 1966"/>
            <p:cNvSpPr/>
            <p:nvPr/>
          </p:nvSpPr>
          <p:spPr>
            <a:xfrm>
              <a:off x="2693520" y="4893480"/>
              <a:ext cx="0" cy="1112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68" name="Straight Connector 1967"/>
            <p:cNvSpPr/>
            <p:nvPr/>
          </p:nvSpPr>
          <p:spPr>
            <a:xfrm>
              <a:off x="3372120" y="4893480"/>
              <a:ext cx="0" cy="1112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69" name="Straight Connector 1968"/>
            <p:cNvSpPr/>
            <p:nvPr/>
          </p:nvSpPr>
          <p:spPr>
            <a:xfrm>
              <a:off x="2856960" y="4997160"/>
              <a:ext cx="25091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70" name="Straight Connector 1969"/>
            <p:cNvSpPr/>
            <p:nvPr/>
          </p:nvSpPr>
          <p:spPr>
            <a:xfrm>
              <a:off x="2905560" y="5026680"/>
              <a:ext cx="727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71" name="Straight Connector 1970"/>
            <p:cNvSpPr/>
            <p:nvPr/>
          </p:nvSpPr>
          <p:spPr>
            <a:xfrm>
              <a:off x="2657880" y="4673160"/>
              <a:ext cx="640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72" name="Straight Connector 1971"/>
            <p:cNvSpPr/>
            <p:nvPr/>
          </p:nvSpPr>
          <p:spPr>
            <a:xfrm>
              <a:off x="2809800" y="4673160"/>
              <a:ext cx="14111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73" name="Straight Connector 1972"/>
            <p:cNvSpPr/>
            <p:nvPr/>
          </p:nvSpPr>
          <p:spPr>
            <a:xfrm>
              <a:off x="2724480" y="4582440"/>
              <a:ext cx="0" cy="189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74" name="Freeform: Shape 188"/>
            <p:cNvSpPr/>
            <p:nvPr/>
          </p:nvSpPr>
          <p:spPr>
            <a:xfrm>
              <a:off x="2809800" y="4582440"/>
              <a:ext cx="333720" cy="307440"/>
            </a:xfrm>
            <a:custGeom>
              <a:avLst/>
              <a:gdLst/>
              <a:ahLst/>
              <a:cxnLst>
                <a:cxn ang="3cd4">
                  <a:pos x="hc" y="t"/>
                </a:cxn>
                <a:cxn ang="cd2">
                  <a:pos x="l" y="vc"/>
                </a:cxn>
                <a:cxn ang="cd4">
                  <a:pos x="hc" y="b"/>
                </a:cxn>
                <a:cxn ang="0">
                  <a:pos x="r" y="vc"/>
                </a:cxn>
              </a:cxnLst>
              <a:rect l="l" t="t" r="r" b="b"/>
              <a:pathLst>
                <a:path w="928" h="855" fill="none">
                  <a:moveTo>
                    <a:pt x="0" y="0"/>
                  </a:moveTo>
                  <a:lnTo>
                    <a:pt x="0" y="855"/>
                  </a:lnTo>
                  <a:lnTo>
                    <a:pt x="928" y="855"/>
                  </a:lnTo>
                  <a:lnTo>
                    <a:pt x="883" y="782"/>
                  </a:lnTo>
                  <a:lnTo>
                    <a:pt x="77" y="782"/>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75" name="Straight Connector 1974"/>
            <p:cNvSpPr/>
            <p:nvPr/>
          </p:nvSpPr>
          <p:spPr>
            <a:xfrm>
              <a:off x="2765880" y="4582440"/>
              <a:ext cx="0" cy="421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76" name="Straight Connector 1975"/>
            <p:cNvSpPr/>
            <p:nvPr/>
          </p:nvSpPr>
          <p:spPr>
            <a:xfrm>
              <a:off x="2765880" y="4669920"/>
              <a:ext cx="0" cy="18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77" name="Straight Connector 1976"/>
            <p:cNvSpPr/>
            <p:nvPr/>
          </p:nvSpPr>
          <p:spPr>
            <a:xfrm>
              <a:off x="2700000" y="4565160"/>
              <a:ext cx="1339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78" name="Freeform: Shape 192"/>
            <p:cNvSpPr/>
            <p:nvPr/>
          </p:nvSpPr>
          <p:spPr>
            <a:xfrm>
              <a:off x="2710800" y="4506840"/>
              <a:ext cx="106920" cy="44280"/>
            </a:xfrm>
            <a:custGeom>
              <a:avLst/>
              <a:gdLst/>
              <a:ahLst/>
              <a:cxnLst>
                <a:cxn ang="3cd4">
                  <a:pos x="hc" y="t"/>
                </a:cxn>
                <a:cxn ang="cd2">
                  <a:pos x="l" y="vc"/>
                </a:cxn>
                <a:cxn ang="cd4">
                  <a:pos x="hc" y="b"/>
                </a:cxn>
                <a:cxn ang="0">
                  <a:pos x="r" y="vc"/>
                </a:cxn>
              </a:cxnLst>
              <a:rect l="l" t="t" r="r" b="b"/>
              <a:pathLst>
                <a:path w="298" h="124">
                  <a:moveTo>
                    <a:pt x="0" y="124"/>
                  </a:moveTo>
                  <a:cubicBezTo>
                    <a:pt x="0" y="124"/>
                    <a:pt x="31" y="0"/>
                    <a:pt x="156" y="0"/>
                  </a:cubicBezTo>
                  <a:cubicBezTo>
                    <a:pt x="281" y="0"/>
                    <a:pt x="298" y="124"/>
                    <a:pt x="298" y="124"/>
                  </a:cubicBez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79" name="Straight Connector 1978"/>
            <p:cNvSpPr/>
            <p:nvPr/>
          </p:nvSpPr>
          <p:spPr>
            <a:xfrm>
              <a:off x="2766960" y="4424040"/>
              <a:ext cx="0" cy="831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80" name="Freeform: Shape 194"/>
            <p:cNvSpPr/>
            <p:nvPr/>
          </p:nvSpPr>
          <p:spPr>
            <a:xfrm>
              <a:off x="3039120" y="4673160"/>
              <a:ext cx="411480" cy="62640"/>
            </a:xfrm>
            <a:custGeom>
              <a:avLst/>
              <a:gdLst/>
              <a:ahLst/>
              <a:cxnLst>
                <a:cxn ang="3cd4">
                  <a:pos x="hc" y="t"/>
                </a:cxn>
                <a:cxn ang="cd2">
                  <a:pos x="l" y="vc"/>
                </a:cxn>
                <a:cxn ang="cd4">
                  <a:pos x="hc" y="b"/>
                </a:cxn>
                <a:cxn ang="0">
                  <a:pos x="r" y="vc"/>
                </a:cxn>
              </a:cxnLst>
              <a:rect l="l" t="t" r="r" b="b"/>
              <a:pathLst>
                <a:path w="1144" h="175" fill="none">
                  <a:moveTo>
                    <a:pt x="0" y="0"/>
                  </a:moveTo>
                  <a:lnTo>
                    <a:pt x="1144" y="0"/>
                  </a:lnTo>
                  <a:lnTo>
                    <a:pt x="1144" y="175"/>
                  </a:lnTo>
                  <a:lnTo>
                    <a:pt x="780" y="175"/>
                  </a:lnTo>
                  <a:lnTo>
                    <a:pt x="780" y="87"/>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81" name="Straight Connector 1980"/>
            <p:cNvSpPr/>
            <p:nvPr/>
          </p:nvSpPr>
          <p:spPr>
            <a:xfrm>
              <a:off x="2953800" y="4582440"/>
              <a:ext cx="0" cy="189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82" name="Straight Connector 1981"/>
            <p:cNvSpPr/>
            <p:nvPr/>
          </p:nvSpPr>
          <p:spPr>
            <a:xfrm>
              <a:off x="3039120" y="4582440"/>
              <a:ext cx="0" cy="189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83" name="Straight Connector 1982"/>
            <p:cNvSpPr/>
            <p:nvPr/>
          </p:nvSpPr>
          <p:spPr>
            <a:xfrm>
              <a:off x="2995560" y="4582440"/>
              <a:ext cx="0" cy="421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84" name="Straight Connector 1983"/>
            <p:cNvSpPr/>
            <p:nvPr/>
          </p:nvSpPr>
          <p:spPr>
            <a:xfrm>
              <a:off x="2995560" y="4669920"/>
              <a:ext cx="0" cy="18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85" name="Straight Connector 1984"/>
            <p:cNvSpPr/>
            <p:nvPr/>
          </p:nvSpPr>
          <p:spPr>
            <a:xfrm>
              <a:off x="2929679" y="4565160"/>
              <a:ext cx="13392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86" name="Freeform: Shape 200"/>
            <p:cNvSpPr/>
            <p:nvPr/>
          </p:nvSpPr>
          <p:spPr>
            <a:xfrm>
              <a:off x="2940479" y="4506840"/>
              <a:ext cx="106920" cy="44280"/>
            </a:xfrm>
            <a:custGeom>
              <a:avLst/>
              <a:gdLst/>
              <a:ahLst/>
              <a:cxnLst>
                <a:cxn ang="3cd4">
                  <a:pos x="hc" y="t"/>
                </a:cxn>
                <a:cxn ang="cd2">
                  <a:pos x="l" y="vc"/>
                </a:cxn>
                <a:cxn ang="cd4">
                  <a:pos x="hc" y="b"/>
                </a:cxn>
                <a:cxn ang="0">
                  <a:pos x="r" y="vc"/>
                </a:cxn>
              </a:cxnLst>
              <a:rect l="l" t="t" r="r" b="b"/>
              <a:pathLst>
                <a:path w="298" h="124">
                  <a:moveTo>
                    <a:pt x="0" y="124"/>
                  </a:moveTo>
                  <a:cubicBezTo>
                    <a:pt x="0" y="124"/>
                    <a:pt x="31" y="0"/>
                    <a:pt x="156" y="0"/>
                  </a:cubicBezTo>
                  <a:cubicBezTo>
                    <a:pt x="281" y="0"/>
                    <a:pt x="298" y="124"/>
                    <a:pt x="298" y="124"/>
                  </a:cubicBez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87" name="Straight Connector 1986"/>
            <p:cNvSpPr/>
            <p:nvPr/>
          </p:nvSpPr>
          <p:spPr>
            <a:xfrm>
              <a:off x="2996640" y="4424040"/>
              <a:ext cx="0" cy="831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88" name="Freeform: Shape 202"/>
            <p:cNvSpPr/>
            <p:nvPr/>
          </p:nvSpPr>
          <p:spPr>
            <a:xfrm>
              <a:off x="3064320" y="4788000"/>
              <a:ext cx="43200" cy="37080"/>
            </a:xfrm>
            <a:custGeom>
              <a:avLst/>
              <a:gdLst/>
              <a:ahLst/>
              <a:cxnLst>
                <a:cxn ang="3cd4">
                  <a:pos x="hc" y="t"/>
                </a:cxn>
                <a:cxn ang="cd2">
                  <a:pos x="l" y="vc"/>
                </a:cxn>
                <a:cxn ang="cd4">
                  <a:pos x="hc" y="b"/>
                </a:cxn>
                <a:cxn ang="0">
                  <a:pos x="r" y="vc"/>
                </a:cxn>
              </a:cxnLst>
              <a:rect l="l" t="t" r="r" b="b"/>
              <a:pathLst>
                <a:path w="121" h="104" fill="none">
                  <a:moveTo>
                    <a:pt x="121" y="0"/>
                  </a:moveTo>
                  <a:lnTo>
                    <a:pt x="121" y="104"/>
                  </a:lnTo>
                  <a:lnTo>
                    <a:pt x="0" y="104"/>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89" name="Freeform: Shape 203"/>
            <p:cNvSpPr/>
            <p:nvPr/>
          </p:nvSpPr>
          <p:spPr>
            <a:xfrm>
              <a:off x="3151440" y="4788000"/>
              <a:ext cx="43200" cy="37080"/>
            </a:xfrm>
            <a:custGeom>
              <a:avLst/>
              <a:gdLst/>
              <a:ahLst/>
              <a:cxnLst>
                <a:cxn ang="3cd4">
                  <a:pos x="hc" y="t"/>
                </a:cxn>
                <a:cxn ang="cd2">
                  <a:pos x="l" y="vc"/>
                </a:cxn>
                <a:cxn ang="cd4">
                  <a:pos x="hc" y="b"/>
                </a:cxn>
                <a:cxn ang="0">
                  <a:pos x="r" y="vc"/>
                </a:cxn>
              </a:cxnLst>
              <a:rect l="l" t="t" r="r" b="b"/>
              <a:pathLst>
                <a:path w="121" h="104" fill="none">
                  <a:moveTo>
                    <a:pt x="121" y="0"/>
                  </a:moveTo>
                  <a:lnTo>
                    <a:pt x="121" y="104"/>
                  </a:lnTo>
                  <a:lnTo>
                    <a:pt x="0" y="104"/>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90" name="Freeform: Shape 204"/>
            <p:cNvSpPr/>
            <p:nvPr/>
          </p:nvSpPr>
          <p:spPr>
            <a:xfrm>
              <a:off x="3238560" y="4788000"/>
              <a:ext cx="43200" cy="37080"/>
            </a:xfrm>
            <a:custGeom>
              <a:avLst/>
              <a:gdLst/>
              <a:ahLst/>
              <a:cxnLst>
                <a:cxn ang="3cd4">
                  <a:pos x="hc" y="t"/>
                </a:cxn>
                <a:cxn ang="cd2">
                  <a:pos x="l" y="vc"/>
                </a:cxn>
                <a:cxn ang="cd4">
                  <a:pos x="hc" y="b"/>
                </a:cxn>
                <a:cxn ang="0">
                  <a:pos x="r" y="vc"/>
                </a:cxn>
              </a:cxnLst>
              <a:rect l="l" t="t" r="r" b="b"/>
              <a:pathLst>
                <a:path w="121" h="104" fill="none">
                  <a:moveTo>
                    <a:pt x="121" y="0"/>
                  </a:moveTo>
                  <a:lnTo>
                    <a:pt x="121" y="104"/>
                  </a:lnTo>
                  <a:lnTo>
                    <a:pt x="0" y="104"/>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91" name="Freeform: Shape 205"/>
            <p:cNvSpPr/>
            <p:nvPr/>
          </p:nvSpPr>
          <p:spPr>
            <a:xfrm>
              <a:off x="3325679" y="4788000"/>
              <a:ext cx="43200" cy="37080"/>
            </a:xfrm>
            <a:custGeom>
              <a:avLst/>
              <a:gdLst/>
              <a:ahLst/>
              <a:cxnLst>
                <a:cxn ang="3cd4">
                  <a:pos x="hc" y="t"/>
                </a:cxn>
                <a:cxn ang="cd2">
                  <a:pos x="l" y="vc"/>
                </a:cxn>
                <a:cxn ang="cd4">
                  <a:pos x="hc" y="b"/>
                </a:cxn>
                <a:cxn ang="0">
                  <a:pos x="r" y="vc"/>
                </a:cxn>
              </a:cxnLst>
              <a:rect l="l" t="t" r="r" b="b"/>
              <a:pathLst>
                <a:path w="121" h="104" fill="none">
                  <a:moveTo>
                    <a:pt x="121" y="0"/>
                  </a:moveTo>
                  <a:lnTo>
                    <a:pt x="121" y="104"/>
                  </a:lnTo>
                  <a:lnTo>
                    <a:pt x="0" y="104"/>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92" name="Freeform: Shape 206"/>
            <p:cNvSpPr/>
            <p:nvPr/>
          </p:nvSpPr>
          <p:spPr>
            <a:xfrm>
              <a:off x="2714040" y="4930200"/>
              <a:ext cx="189000" cy="47160"/>
            </a:xfrm>
            <a:custGeom>
              <a:avLst/>
              <a:gdLst/>
              <a:ahLst/>
              <a:cxnLst>
                <a:cxn ang="3cd4">
                  <a:pos x="hc" y="t"/>
                </a:cxn>
                <a:cxn ang="cd2">
                  <a:pos x="l" y="vc"/>
                </a:cxn>
                <a:cxn ang="cd4">
                  <a:pos x="hc" y="b"/>
                </a:cxn>
                <a:cxn ang="0">
                  <a:pos x="r" y="vc"/>
                </a:cxn>
              </a:cxnLst>
              <a:rect l="l" t="t" r="r" b="b"/>
              <a:pathLst>
                <a:path w="526" h="132">
                  <a:moveTo>
                    <a:pt x="0" y="132"/>
                  </a:moveTo>
                  <a:cubicBezTo>
                    <a:pt x="0" y="132"/>
                    <a:pt x="62" y="0"/>
                    <a:pt x="276" y="0"/>
                  </a:cubicBezTo>
                  <a:cubicBezTo>
                    <a:pt x="490" y="0"/>
                    <a:pt x="526" y="132"/>
                    <a:pt x="526" y="132"/>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93" name="Freeform: Shape 207"/>
            <p:cNvSpPr/>
            <p:nvPr/>
          </p:nvSpPr>
          <p:spPr>
            <a:xfrm>
              <a:off x="2940120" y="4930200"/>
              <a:ext cx="188640" cy="47160"/>
            </a:xfrm>
            <a:custGeom>
              <a:avLst/>
              <a:gdLst/>
              <a:ahLst/>
              <a:cxnLst>
                <a:cxn ang="3cd4">
                  <a:pos x="hc" y="t"/>
                </a:cxn>
                <a:cxn ang="cd2">
                  <a:pos x="l" y="vc"/>
                </a:cxn>
                <a:cxn ang="cd4">
                  <a:pos x="hc" y="b"/>
                </a:cxn>
                <a:cxn ang="0">
                  <a:pos x="r" y="vc"/>
                </a:cxn>
              </a:cxnLst>
              <a:rect l="l" t="t" r="r" b="b"/>
              <a:pathLst>
                <a:path w="525" h="132">
                  <a:moveTo>
                    <a:pt x="0" y="132"/>
                  </a:moveTo>
                  <a:cubicBezTo>
                    <a:pt x="0" y="132"/>
                    <a:pt x="62" y="0"/>
                    <a:pt x="276" y="0"/>
                  </a:cubicBezTo>
                  <a:cubicBezTo>
                    <a:pt x="490" y="0"/>
                    <a:pt x="525" y="132"/>
                    <a:pt x="525" y="132"/>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94" name="Freeform: Shape 208"/>
            <p:cNvSpPr/>
            <p:nvPr/>
          </p:nvSpPr>
          <p:spPr>
            <a:xfrm>
              <a:off x="3166200" y="4930200"/>
              <a:ext cx="189000" cy="47160"/>
            </a:xfrm>
            <a:custGeom>
              <a:avLst/>
              <a:gdLst/>
              <a:ahLst/>
              <a:cxnLst>
                <a:cxn ang="3cd4">
                  <a:pos x="hc" y="t"/>
                </a:cxn>
                <a:cxn ang="cd2">
                  <a:pos x="l" y="vc"/>
                </a:cxn>
                <a:cxn ang="cd4">
                  <a:pos x="hc" y="b"/>
                </a:cxn>
                <a:cxn ang="0">
                  <a:pos x="r" y="vc"/>
                </a:cxn>
              </a:cxnLst>
              <a:rect l="l" t="t" r="r" b="b"/>
              <a:pathLst>
                <a:path w="526" h="132">
                  <a:moveTo>
                    <a:pt x="0" y="132"/>
                  </a:moveTo>
                  <a:cubicBezTo>
                    <a:pt x="0" y="132"/>
                    <a:pt x="63" y="0"/>
                    <a:pt x="277" y="0"/>
                  </a:cubicBezTo>
                  <a:cubicBezTo>
                    <a:pt x="491" y="0"/>
                    <a:pt x="526" y="132"/>
                    <a:pt x="526" y="132"/>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95" name="Straight Connector 1994"/>
            <p:cNvSpPr/>
            <p:nvPr/>
          </p:nvSpPr>
          <p:spPr>
            <a:xfrm>
              <a:off x="3506039" y="4715280"/>
              <a:ext cx="52128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96" name="Straight Connector 1995"/>
            <p:cNvSpPr/>
            <p:nvPr/>
          </p:nvSpPr>
          <p:spPr>
            <a:xfrm>
              <a:off x="3629160" y="4756680"/>
              <a:ext cx="2746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97" name="Straight Connector 1996"/>
            <p:cNvSpPr/>
            <p:nvPr/>
          </p:nvSpPr>
          <p:spPr>
            <a:xfrm>
              <a:off x="3711960" y="4797360"/>
              <a:ext cx="1098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98" name="Freeform: Shape 212"/>
            <p:cNvSpPr/>
            <p:nvPr/>
          </p:nvSpPr>
          <p:spPr>
            <a:xfrm>
              <a:off x="4082040" y="4701600"/>
              <a:ext cx="54720" cy="136800"/>
            </a:xfrm>
            <a:custGeom>
              <a:avLst/>
              <a:gdLst/>
              <a:ahLst/>
              <a:cxnLst>
                <a:cxn ang="3cd4">
                  <a:pos x="hc" y="t"/>
                </a:cxn>
                <a:cxn ang="cd2">
                  <a:pos x="l" y="vc"/>
                </a:cxn>
                <a:cxn ang="cd4">
                  <a:pos x="hc" y="b"/>
                </a:cxn>
                <a:cxn ang="0">
                  <a:pos x="r" y="vc"/>
                </a:cxn>
              </a:cxnLst>
              <a:rect l="l" t="t" r="r" b="b"/>
              <a:pathLst>
                <a:path w="153" h="381">
                  <a:moveTo>
                    <a:pt x="153" y="0"/>
                  </a:moveTo>
                  <a:lnTo>
                    <a:pt x="153" y="381"/>
                  </a:lnTo>
                  <a:lnTo>
                    <a:pt x="0" y="255"/>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1999" name="Straight Connector 1998"/>
            <p:cNvSpPr/>
            <p:nvPr/>
          </p:nvSpPr>
          <p:spPr>
            <a:xfrm>
              <a:off x="4082040" y="4852440"/>
              <a:ext cx="414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00" name="Freeform: Shape 214"/>
            <p:cNvSpPr/>
            <p:nvPr/>
          </p:nvSpPr>
          <p:spPr>
            <a:xfrm>
              <a:off x="3835440" y="4838760"/>
              <a:ext cx="95400" cy="191520"/>
            </a:xfrm>
            <a:custGeom>
              <a:avLst/>
              <a:gdLst/>
              <a:ahLst/>
              <a:cxnLst>
                <a:cxn ang="3cd4">
                  <a:pos x="hc" y="t"/>
                </a:cxn>
                <a:cxn ang="cd2">
                  <a:pos x="l" y="vc"/>
                </a:cxn>
                <a:cxn ang="cd4">
                  <a:pos x="hc" y="b"/>
                </a:cxn>
                <a:cxn ang="0">
                  <a:pos x="r" y="vc"/>
                </a:cxn>
              </a:cxnLst>
              <a:rect l="l" t="t" r="r" b="b"/>
              <a:pathLst>
                <a:path w="266" h="533">
                  <a:moveTo>
                    <a:pt x="266" y="0"/>
                  </a:moveTo>
                  <a:lnTo>
                    <a:pt x="266" y="533"/>
                  </a:lnTo>
                  <a:lnTo>
                    <a:pt x="0" y="356"/>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01" name="Straight Connector 2000"/>
            <p:cNvSpPr/>
            <p:nvPr/>
          </p:nvSpPr>
          <p:spPr>
            <a:xfrm>
              <a:off x="3835440" y="5044320"/>
              <a:ext cx="547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02" name="Straight Connector 2001"/>
            <p:cNvSpPr/>
            <p:nvPr/>
          </p:nvSpPr>
          <p:spPr>
            <a:xfrm>
              <a:off x="3506039" y="4866120"/>
              <a:ext cx="1094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03" name="Straight Connector 2002"/>
            <p:cNvSpPr/>
            <p:nvPr/>
          </p:nvSpPr>
          <p:spPr>
            <a:xfrm>
              <a:off x="3409920" y="4618440"/>
              <a:ext cx="0" cy="550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04" name="Straight Connector 2003"/>
            <p:cNvSpPr/>
            <p:nvPr/>
          </p:nvSpPr>
          <p:spPr>
            <a:xfrm>
              <a:off x="4205880" y="4715280"/>
              <a:ext cx="2196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05" name="Straight Connector 2004"/>
            <p:cNvSpPr/>
            <p:nvPr/>
          </p:nvSpPr>
          <p:spPr>
            <a:xfrm>
              <a:off x="-5216400" y="4862160"/>
              <a:ext cx="1900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06" name="Straight Connector 2005"/>
            <p:cNvSpPr/>
            <p:nvPr/>
          </p:nvSpPr>
          <p:spPr>
            <a:xfrm>
              <a:off x="-5132520" y="4893480"/>
              <a:ext cx="0" cy="1162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07" name="Straight Connector 2006"/>
            <p:cNvSpPr/>
            <p:nvPr/>
          </p:nvSpPr>
          <p:spPr>
            <a:xfrm>
              <a:off x="-4992480" y="4796640"/>
              <a:ext cx="5356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08" name="Straight Connector 2007"/>
            <p:cNvSpPr/>
            <p:nvPr/>
          </p:nvSpPr>
          <p:spPr>
            <a:xfrm>
              <a:off x="-4873320" y="4839120"/>
              <a:ext cx="2898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09" name="Straight Connector 2008"/>
            <p:cNvSpPr/>
            <p:nvPr/>
          </p:nvSpPr>
          <p:spPr>
            <a:xfrm>
              <a:off x="-4781520" y="4879440"/>
              <a:ext cx="1065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10" name="Straight Connector 2009"/>
            <p:cNvSpPr/>
            <p:nvPr/>
          </p:nvSpPr>
          <p:spPr>
            <a:xfrm>
              <a:off x="-4398840" y="4768559"/>
              <a:ext cx="0" cy="3276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11" name="Straight Connector 2010"/>
            <p:cNvSpPr/>
            <p:nvPr/>
          </p:nvSpPr>
          <p:spPr>
            <a:xfrm>
              <a:off x="-4361040" y="4801320"/>
              <a:ext cx="3582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12" name="Freeform: Shape 226"/>
            <p:cNvSpPr/>
            <p:nvPr/>
          </p:nvSpPr>
          <p:spPr>
            <a:xfrm>
              <a:off x="-4316040" y="4453920"/>
              <a:ext cx="516599" cy="330120"/>
            </a:xfrm>
            <a:custGeom>
              <a:avLst/>
              <a:gdLst/>
              <a:ahLst/>
              <a:cxnLst>
                <a:cxn ang="3cd4">
                  <a:pos x="hc" y="t"/>
                </a:cxn>
                <a:cxn ang="cd2">
                  <a:pos x="l" y="vc"/>
                </a:cxn>
                <a:cxn ang="cd4">
                  <a:pos x="hc" y="b"/>
                </a:cxn>
                <a:cxn ang="0">
                  <a:pos x="r" y="vc"/>
                </a:cxn>
              </a:cxnLst>
              <a:rect l="l" t="t" r="r" b="b"/>
              <a:pathLst>
                <a:path w="1436" h="918" fill="none">
                  <a:moveTo>
                    <a:pt x="0" y="918"/>
                  </a:moveTo>
                  <a:lnTo>
                    <a:pt x="718" y="0"/>
                  </a:lnTo>
                  <a:lnTo>
                    <a:pt x="1436" y="918"/>
                  </a:lnTo>
                  <a:lnTo>
                    <a:pt x="1436" y="759"/>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13" name="Freeform: Shape 227"/>
            <p:cNvSpPr/>
            <p:nvPr/>
          </p:nvSpPr>
          <p:spPr>
            <a:xfrm>
              <a:off x="-3766320" y="4149360"/>
              <a:ext cx="319680" cy="673560"/>
            </a:xfrm>
            <a:custGeom>
              <a:avLst/>
              <a:gdLst/>
              <a:ahLst/>
              <a:cxnLst>
                <a:cxn ang="3cd4">
                  <a:pos x="hc" y="t"/>
                </a:cxn>
                <a:cxn ang="cd2">
                  <a:pos x="l" y="vc"/>
                </a:cxn>
                <a:cxn ang="cd4">
                  <a:pos x="hc" y="b"/>
                </a:cxn>
                <a:cxn ang="0">
                  <a:pos x="r" y="vc"/>
                </a:cxn>
              </a:cxnLst>
              <a:rect l="l" t="t" r="r" b="b"/>
              <a:pathLst>
                <a:path w="889" h="1872" fill="none">
                  <a:moveTo>
                    <a:pt x="0" y="1872"/>
                  </a:moveTo>
                  <a:lnTo>
                    <a:pt x="0" y="0"/>
                  </a:lnTo>
                  <a:lnTo>
                    <a:pt x="889" y="0"/>
                  </a:lnTo>
                  <a:lnTo>
                    <a:pt x="889" y="1426"/>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14" name="Freeform: Shape 228"/>
            <p:cNvSpPr/>
            <p:nvPr/>
          </p:nvSpPr>
          <p:spPr>
            <a:xfrm>
              <a:off x="-3577320" y="4686480"/>
              <a:ext cx="262080" cy="204840"/>
            </a:xfrm>
            <a:custGeom>
              <a:avLst/>
              <a:gdLst/>
              <a:ahLst/>
              <a:cxnLst>
                <a:cxn ang="3cd4">
                  <a:pos x="hc" y="t"/>
                </a:cxn>
                <a:cxn ang="cd2">
                  <a:pos x="l" y="vc"/>
                </a:cxn>
                <a:cxn ang="cd4">
                  <a:pos x="hc" y="b"/>
                </a:cxn>
                <a:cxn ang="0">
                  <a:pos x="r" y="vc"/>
                </a:cxn>
              </a:cxnLst>
              <a:rect l="l" t="t" r="r" b="b"/>
              <a:pathLst>
                <a:path w="729" h="570" fill="none">
                  <a:moveTo>
                    <a:pt x="0" y="570"/>
                  </a:moveTo>
                  <a:lnTo>
                    <a:pt x="0" y="0"/>
                  </a:lnTo>
                  <a:lnTo>
                    <a:pt x="729" y="0"/>
                  </a:lnTo>
                  <a:lnTo>
                    <a:pt x="729" y="569"/>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15" name="Straight Connector 2014"/>
            <p:cNvSpPr/>
            <p:nvPr/>
          </p:nvSpPr>
          <p:spPr>
            <a:xfrm>
              <a:off x="-3409920" y="4643280"/>
              <a:ext cx="795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16" name="Straight Connector 2015"/>
            <p:cNvSpPr/>
            <p:nvPr/>
          </p:nvSpPr>
          <p:spPr>
            <a:xfrm>
              <a:off x="-3385440" y="4595040"/>
              <a:ext cx="0" cy="27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17" name="Straight Connector 2016"/>
            <p:cNvSpPr/>
            <p:nvPr/>
          </p:nvSpPr>
          <p:spPr>
            <a:xfrm>
              <a:off x="-3625560" y="4035240"/>
              <a:ext cx="399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18" name="Straight Connector 2017"/>
            <p:cNvSpPr/>
            <p:nvPr/>
          </p:nvSpPr>
          <p:spPr>
            <a:xfrm>
              <a:off x="-3654360" y="4070160"/>
              <a:ext cx="972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19" name="Freeform: Shape 233"/>
            <p:cNvSpPr/>
            <p:nvPr/>
          </p:nvSpPr>
          <p:spPr>
            <a:xfrm>
              <a:off x="-3675959" y="4097160"/>
              <a:ext cx="142920" cy="51840"/>
            </a:xfrm>
            <a:custGeom>
              <a:avLst/>
              <a:gdLst/>
              <a:ahLst/>
              <a:cxnLst>
                <a:cxn ang="3cd4">
                  <a:pos x="hc" y="t"/>
                </a:cxn>
                <a:cxn ang="cd2">
                  <a:pos x="l" y="vc"/>
                </a:cxn>
                <a:cxn ang="cd4">
                  <a:pos x="hc" y="b"/>
                </a:cxn>
                <a:cxn ang="0">
                  <a:pos x="r" y="vc"/>
                </a:cxn>
              </a:cxnLst>
              <a:rect l="l" t="t" r="r" b="b"/>
              <a:pathLst>
                <a:path w="398" h="145" fill="none">
                  <a:moveTo>
                    <a:pt x="0" y="145"/>
                  </a:moveTo>
                  <a:lnTo>
                    <a:pt x="0" y="0"/>
                  </a:lnTo>
                  <a:lnTo>
                    <a:pt x="398" y="0"/>
                  </a:lnTo>
                  <a:lnTo>
                    <a:pt x="398" y="145"/>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20" name="Straight Connector 2019"/>
            <p:cNvSpPr/>
            <p:nvPr/>
          </p:nvSpPr>
          <p:spPr>
            <a:xfrm>
              <a:off x="-3684600" y="4907520"/>
              <a:ext cx="18648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21" name="Straight Connector 2020"/>
            <p:cNvSpPr/>
            <p:nvPr/>
          </p:nvSpPr>
          <p:spPr>
            <a:xfrm flipV="1">
              <a:off x="-3395520" y="4727159"/>
              <a:ext cx="0" cy="15840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22" name="Straight Connector 2021"/>
            <p:cNvSpPr/>
            <p:nvPr/>
          </p:nvSpPr>
          <p:spPr>
            <a:xfrm flipV="1">
              <a:off x="-3260880" y="4207320"/>
              <a:ext cx="0" cy="4978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23" name="Straight Connector 2022"/>
            <p:cNvSpPr/>
            <p:nvPr/>
          </p:nvSpPr>
          <p:spPr>
            <a:xfrm flipV="1">
              <a:off x="-3137039" y="4207320"/>
              <a:ext cx="0" cy="4978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24" name="Freeform: Shape 238"/>
            <p:cNvSpPr/>
            <p:nvPr/>
          </p:nvSpPr>
          <p:spPr>
            <a:xfrm>
              <a:off x="-3254759" y="4184639"/>
              <a:ext cx="110160" cy="33840"/>
            </a:xfrm>
            <a:custGeom>
              <a:avLst/>
              <a:gdLst/>
              <a:ahLst/>
              <a:cxnLst>
                <a:cxn ang="3cd4">
                  <a:pos x="hc" y="t"/>
                </a:cxn>
                <a:cxn ang="cd2">
                  <a:pos x="l" y="vc"/>
                </a:cxn>
                <a:cxn ang="cd4">
                  <a:pos x="hc" y="b"/>
                </a:cxn>
                <a:cxn ang="0">
                  <a:pos x="r" y="vc"/>
                </a:cxn>
              </a:cxnLst>
              <a:rect l="l" t="t" r="r" b="b"/>
              <a:pathLst>
                <a:path w="307" h="95" fill="none">
                  <a:moveTo>
                    <a:pt x="0" y="95"/>
                  </a:moveTo>
                  <a:lnTo>
                    <a:pt x="155" y="0"/>
                  </a:lnTo>
                  <a:lnTo>
                    <a:pt x="307" y="91"/>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25" name="Straight Connector 2024"/>
            <p:cNvSpPr/>
            <p:nvPr/>
          </p:nvSpPr>
          <p:spPr>
            <a:xfrm flipV="1">
              <a:off x="-3198960" y="4076640"/>
              <a:ext cx="0" cy="107999"/>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26" name="Freeform: Shape 240"/>
            <p:cNvSpPr/>
            <p:nvPr/>
          </p:nvSpPr>
          <p:spPr>
            <a:xfrm>
              <a:off x="-3226680" y="4241520"/>
              <a:ext cx="54720" cy="30240"/>
            </a:xfrm>
            <a:custGeom>
              <a:avLst/>
              <a:gdLst/>
              <a:ahLst/>
              <a:cxnLst>
                <a:cxn ang="3cd4">
                  <a:pos x="hc" y="t"/>
                </a:cxn>
                <a:cxn ang="cd2">
                  <a:pos x="l" y="vc"/>
                </a:cxn>
                <a:cxn ang="cd4">
                  <a:pos x="hc" y="b"/>
                </a:cxn>
                <a:cxn ang="0">
                  <a:pos x="r" y="vc"/>
                </a:cxn>
              </a:cxnLst>
              <a:rect l="l" t="t" r="r" b="b"/>
              <a:pathLst>
                <a:path w="153" h="85">
                  <a:moveTo>
                    <a:pt x="76" y="85"/>
                  </a:moveTo>
                  <a:lnTo>
                    <a:pt x="0" y="85"/>
                  </a:lnTo>
                  <a:lnTo>
                    <a:pt x="0" y="0"/>
                  </a:lnTo>
                  <a:lnTo>
                    <a:pt x="153" y="0"/>
                  </a:lnTo>
                  <a:lnTo>
                    <a:pt x="153" y="85"/>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27" name="Freeform: Shape 241"/>
            <p:cNvSpPr/>
            <p:nvPr/>
          </p:nvSpPr>
          <p:spPr>
            <a:xfrm>
              <a:off x="-3241080" y="4300560"/>
              <a:ext cx="82080" cy="15480"/>
            </a:xfrm>
            <a:custGeom>
              <a:avLst/>
              <a:gdLst/>
              <a:ahLst/>
              <a:cxnLst>
                <a:cxn ang="3cd4">
                  <a:pos x="hc" y="t"/>
                </a:cxn>
                <a:cxn ang="cd2">
                  <a:pos x="l" y="vc"/>
                </a:cxn>
                <a:cxn ang="cd4">
                  <a:pos x="hc" y="b"/>
                </a:cxn>
                <a:cxn ang="0">
                  <a:pos x="r" y="vc"/>
                </a:cxn>
              </a:cxnLst>
              <a:rect l="l" t="t" r="r" b="b"/>
              <a:pathLst>
                <a:path w="229" h="44">
                  <a:moveTo>
                    <a:pt x="115" y="44"/>
                  </a:moveTo>
                  <a:lnTo>
                    <a:pt x="0" y="44"/>
                  </a:lnTo>
                  <a:lnTo>
                    <a:pt x="0" y="0"/>
                  </a:lnTo>
                  <a:lnTo>
                    <a:pt x="229" y="0"/>
                  </a:lnTo>
                  <a:lnTo>
                    <a:pt x="229" y="44"/>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28" name="Freeform: Shape 242"/>
            <p:cNvSpPr/>
            <p:nvPr/>
          </p:nvSpPr>
          <p:spPr>
            <a:xfrm>
              <a:off x="-3244320" y="433836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29" name="Freeform: Shape 243"/>
            <p:cNvSpPr/>
            <p:nvPr/>
          </p:nvSpPr>
          <p:spPr>
            <a:xfrm>
              <a:off x="-3244320" y="4368239"/>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30" name="Freeform: Shape 244"/>
            <p:cNvSpPr/>
            <p:nvPr/>
          </p:nvSpPr>
          <p:spPr>
            <a:xfrm>
              <a:off x="-3244320" y="439776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31" name="Freeform: Shape 245"/>
            <p:cNvSpPr/>
            <p:nvPr/>
          </p:nvSpPr>
          <p:spPr>
            <a:xfrm>
              <a:off x="-3244320" y="4427279"/>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32" name="Freeform: Shape 246"/>
            <p:cNvSpPr/>
            <p:nvPr/>
          </p:nvSpPr>
          <p:spPr>
            <a:xfrm>
              <a:off x="-3244320" y="445680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33" name="Freeform: Shape 247"/>
            <p:cNvSpPr/>
            <p:nvPr/>
          </p:nvSpPr>
          <p:spPr>
            <a:xfrm>
              <a:off x="-3244320" y="448632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34" name="Freeform: Shape 248"/>
            <p:cNvSpPr/>
            <p:nvPr/>
          </p:nvSpPr>
          <p:spPr>
            <a:xfrm>
              <a:off x="-3244320" y="451584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35" name="Freeform: Shape 249"/>
            <p:cNvSpPr/>
            <p:nvPr/>
          </p:nvSpPr>
          <p:spPr>
            <a:xfrm>
              <a:off x="-3244320" y="454572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36" name="Freeform: Shape 250"/>
            <p:cNvSpPr/>
            <p:nvPr/>
          </p:nvSpPr>
          <p:spPr>
            <a:xfrm>
              <a:off x="-3244320" y="457524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37" name="Freeform: Shape 251"/>
            <p:cNvSpPr/>
            <p:nvPr/>
          </p:nvSpPr>
          <p:spPr>
            <a:xfrm>
              <a:off x="-3244320" y="4604759"/>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38" name="Freeform: Shape 252"/>
            <p:cNvSpPr/>
            <p:nvPr/>
          </p:nvSpPr>
          <p:spPr>
            <a:xfrm>
              <a:off x="-3244320" y="463464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39" name="Freeform: Shape 253"/>
            <p:cNvSpPr/>
            <p:nvPr/>
          </p:nvSpPr>
          <p:spPr>
            <a:xfrm>
              <a:off x="-3244320" y="466452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40" name="Freeform: Shape 254"/>
            <p:cNvSpPr/>
            <p:nvPr/>
          </p:nvSpPr>
          <p:spPr>
            <a:xfrm>
              <a:off x="-3244320" y="4694040"/>
              <a:ext cx="89280" cy="0"/>
            </a:xfrm>
            <a:custGeom>
              <a:avLst/>
              <a:gdLst/>
              <a:ahLst/>
              <a:cxnLst>
                <a:cxn ang="3cd4">
                  <a:pos x="hc" y="t"/>
                </a:cxn>
                <a:cxn ang="cd2">
                  <a:pos x="l" y="vc"/>
                </a:cxn>
                <a:cxn ang="cd4">
                  <a:pos x="hc" y="b"/>
                </a:cxn>
                <a:cxn ang="0">
                  <a:pos x="r" y="vc"/>
                </a:cxn>
              </a:cxnLst>
              <a:rect l="l" t="t" r="r" b="b"/>
              <a:pathLst>
                <a:path w="249">
                  <a:moveTo>
                    <a:pt x="249"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41" name="Freeform: Shape 255"/>
            <p:cNvSpPr/>
            <p:nvPr/>
          </p:nvSpPr>
          <p:spPr>
            <a:xfrm>
              <a:off x="-3121200" y="441252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42" name="Freeform: Shape 256"/>
            <p:cNvSpPr/>
            <p:nvPr/>
          </p:nvSpPr>
          <p:spPr>
            <a:xfrm>
              <a:off x="-3121200" y="443268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43" name="Freeform: Shape 257"/>
            <p:cNvSpPr/>
            <p:nvPr/>
          </p:nvSpPr>
          <p:spPr>
            <a:xfrm>
              <a:off x="-3121200" y="445248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44" name="Freeform: Shape 258"/>
            <p:cNvSpPr/>
            <p:nvPr/>
          </p:nvSpPr>
          <p:spPr>
            <a:xfrm>
              <a:off x="-3121200" y="447264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45" name="Freeform: Shape 259"/>
            <p:cNvSpPr/>
            <p:nvPr/>
          </p:nvSpPr>
          <p:spPr>
            <a:xfrm>
              <a:off x="-3121200" y="449280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46" name="Freeform: Shape 260"/>
            <p:cNvSpPr/>
            <p:nvPr/>
          </p:nvSpPr>
          <p:spPr>
            <a:xfrm>
              <a:off x="-3121200" y="451296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47" name="Freeform: Shape 261"/>
            <p:cNvSpPr/>
            <p:nvPr/>
          </p:nvSpPr>
          <p:spPr>
            <a:xfrm>
              <a:off x="-3121200" y="453312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48" name="Freeform: Shape 262"/>
            <p:cNvSpPr/>
            <p:nvPr/>
          </p:nvSpPr>
          <p:spPr>
            <a:xfrm>
              <a:off x="-3121200" y="455364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49" name="Freeform: Shape 263"/>
            <p:cNvSpPr/>
            <p:nvPr/>
          </p:nvSpPr>
          <p:spPr>
            <a:xfrm>
              <a:off x="-3121200" y="457344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50" name="Freeform: Shape 264"/>
            <p:cNvSpPr/>
            <p:nvPr/>
          </p:nvSpPr>
          <p:spPr>
            <a:xfrm>
              <a:off x="-3121200" y="459360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51" name="Freeform: Shape 265"/>
            <p:cNvSpPr/>
            <p:nvPr/>
          </p:nvSpPr>
          <p:spPr>
            <a:xfrm>
              <a:off x="-3121200" y="461376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52" name="Freeform: Shape 266"/>
            <p:cNvSpPr/>
            <p:nvPr/>
          </p:nvSpPr>
          <p:spPr>
            <a:xfrm>
              <a:off x="-3121200" y="463392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53" name="Freeform: Shape 267"/>
            <p:cNvSpPr/>
            <p:nvPr/>
          </p:nvSpPr>
          <p:spPr>
            <a:xfrm>
              <a:off x="-3121200" y="465408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54" name="Freeform: Shape 268"/>
            <p:cNvSpPr/>
            <p:nvPr/>
          </p:nvSpPr>
          <p:spPr>
            <a:xfrm>
              <a:off x="-3121200" y="4674240"/>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55" name="Freeform: Shape 269"/>
            <p:cNvSpPr/>
            <p:nvPr/>
          </p:nvSpPr>
          <p:spPr>
            <a:xfrm>
              <a:off x="-3121200" y="4694759"/>
              <a:ext cx="131760" cy="0"/>
            </a:xfrm>
            <a:custGeom>
              <a:avLst/>
              <a:gdLst/>
              <a:ahLst/>
              <a:cxnLst>
                <a:cxn ang="3cd4">
                  <a:pos x="hc" y="t"/>
                </a:cxn>
                <a:cxn ang="cd2">
                  <a:pos x="l" y="vc"/>
                </a:cxn>
                <a:cxn ang="cd4">
                  <a:pos x="hc" y="b"/>
                </a:cxn>
                <a:cxn ang="0">
                  <a:pos x="r" y="vc"/>
                </a:cxn>
              </a:cxnLst>
              <a:rect l="l" t="t" r="r" b="b"/>
              <a:pathLst>
                <a:path w="367">
                  <a:moveTo>
                    <a:pt x="367" y="0"/>
                  </a:moveTo>
                  <a:lnTo>
                    <a:pt x="0" y="0"/>
                  </a:lnTo>
                  <a:lnTo>
                    <a:pt x="0"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56" name="Straight Connector 2055"/>
            <p:cNvSpPr/>
            <p:nvPr/>
          </p:nvSpPr>
          <p:spPr>
            <a:xfrm>
              <a:off x="-2967839" y="4408200"/>
              <a:ext cx="0" cy="2912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57" name="Freeform: Shape 271"/>
            <p:cNvSpPr/>
            <p:nvPr/>
          </p:nvSpPr>
          <p:spPr>
            <a:xfrm>
              <a:off x="-3223800" y="4715640"/>
              <a:ext cx="615240" cy="100080"/>
            </a:xfrm>
            <a:custGeom>
              <a:avLst/>
              <a:gdLst/>
              <a:ahLst/>
              <a:cxnLst>
                <a:cxn ang="3cd4">
                  <a:pos x="hc" y="t"/>
                </a:cxn>
                <a:cxn ang="cd2">
                  <a:pos x="l" y="vc"/>
                </a:cxn>
                <a:cxn ang="cd4">
                  <a:pos x="hc" y="b"/>
                </a:cxn>
                <a:cxn ang="0">
                  <a:pos x="r" y="vc"/>
                </a:cxn>
              </a:cxnLst>
              <a:rect l="l" t="t" r="r" b="b"/>
              <a:pathLst>
                <a:path w="1710" h="279" fill="none">
                  <a:moveTo>
                    <a:pt x="0" y="0"/>
                  </a:moveTo>
                  <a:lnTo>
                    <a:pt x="1034" y="0"/>
                  </a:lnTo>
                  <a:lnTo>
                    <a:pt x="1034" y="170"/>
                  </a:lnTo>
                  <a:lnTo>
                    <a:pt x="1710" y="170"/>
                  </a:lnTo>
                  <a:lnTo>
                    <a:pt x="1710" y="279"/>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58" name="Freeform: Shape 272"/>
            <p:cNvSpPr/>
            <p:nvPr/>
          </p:nvSpPr>
          <p:spPr>
            <a:xfrm>
              <a:off x="-2857680" y="4826160"/>
              <a:ext cx="456119" cy="49320"/>
            </a:xfrm>
            <a:custGeom>
              <a:avLst/>
              <a:gdLst/>
              <a:ahLst/>
              <a:cxnLst>
                <a:cxn ang="3cd4">
                  <a:pos x="hc" y="t"/>
                </a:cxn>
                <a:cxn ang="cd2">
                  <a:pos x="l" y="vc"/>
                </a:cxn>
                <a:cxn ang="cd4">
                  <a:pos x="hc" y="b"/>
                </a:cxn>
                <a:cxn ang="0">
                  <a:pos x="r" y="vc"/>
                </a:cxn>
              </a:cxnLst>
              <a:rect l="l" t="t" r="r" b="b"/>
              <a:pathLst>
                <a:path w="1268" h="138" fill="none">
                  <a:moveTo>
                    <a:pt x="0" y="0"/>
                  </a:moveTo>
                  <a:lnTo>
                    <a:pt x="491" y="0"/>
                  </a:lnTo>
                  <a:lnTo>
                    <a:pt x="491" y="138"/>
                  </a:lnTo>
                  <a:lnTo>
                    <a:pt x="1268" y="138"/>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59" name="Straight Connector 2058"/>
            <p:cNvSpPr/>
            <p:nvPr/>
          </p:nvSpPr>
          <p:spPr>
            <a:xfrm>
              <a:off x="-3296520" y="4572360"/>
              <a:ext cx="0" cy="136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60" name="Straight Connector 2059"/>
            <p:cNvSpPr/>
            <p:nvPr/>
          </p:nvSpPr>
          <p:spPr>
            <a:xfrm>
              <a:off x="-3279600" y="4572360"/>
              <a:ext cx="0" cy="136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61" name="Freeform: Shape 275"/>
            <p:cNvSpPr/>
            <p:nvPr/>
          </p:nvSpPr>
          <p:spPr>
            <a:xfrm>
              <a:off x="-3272400" y="4766040"/>
              <a:ext cx="179280" cy="95760"/>
            </a:xfrm>
            <a:custGeom>
              <a:avLst/>
              <a:gdLst/>
              <a:ahLst/>
              <a:cxnLst>
                <a:cxn ang="3cd4">
                  <a:pos x="hc" y="t"/>
                </a:cxn>
                <a:cxn ang="cd2">
                  <a:pos x="l" y="vc"/>
                </a:cxn>
                <a:cxn ang="cd4">
                  <a:pos x="hc" y="b"/>
                </a:cxn>
                <a:cxn ang="0">
                  <a:pos x="r" y="vc"/>
                </a:cxn>
              </a:cxnLst>
              <a:rect l="l" t="t" r="r" b="b"/>
              <a:pathLst>
                <a:path w="499" h="267" fill="none">
                  <a:moveTo>
                    <a:pt x="0" y="267"/>
                  </a:moveTo>
                  <a:lnTo>
                    <a:pt x="0" y="0"/>
                  </a:lnTo>
                  <a:lnTo>
                    <a:pt x="499" y="0"/>
                  </a:lnTo>
                  <a:lnTo>
                    <a:pt x="499" y="261"/>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62" name="Freeform: Shape 276"/>
            <p:cNvSpPr/>
            <p:nvPr/>
          </p:nvSpPr>
          <p:spPr>
            <a:xfrm>
              <a:off x="-3244320" y="4791240"/>
              <a:ext cx="97200" cy="24840"/>
            </a:xfrm>
            <a:custGeom>
              <a:avLst/>
              <a:gdLst/>
              <a:ahLst/>
              <a:cxnLst>
                <a:cxn ang="3cd4">
                  <a:pos x="hc" y="t"/>
                </a:cxn>
                <a:cxn ang="cd2">
                  <a:pos x="l" y="vc"/>
                </a:cxn>
                <a:cxn ang="cd4">
                  <a:pos x="hc" y="b"/>
                </a:cxn>
                <a:cxn ang="0">
                  <a:pos x="r" y="vc"/>
                </a:cxn>
              </a:cxnLst>
              <a:rect l="l" t="t" r="r" b="b"/>
              <a:pathLst>
                <a:path w="271" h="70">
                  <a:moveTo>
                    <a:pt x="135" y="70"/>
                  </a:moveTo>
                  <a:lnTo>
                    <a:pt x="0" y="70"/>
                  </a:lnTo>
                  <a:lnTo>
                    <a:pt x="0" y="0"/>
                  </a:lnTo>
                  <a:lnTo>
                    <a:pt x="271" y="0"/>
                  </a:lnTo>
                  <a:lnTo>
                    <a:pt x="271" y="7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63" name="Freeform: Shape 277"/>
            <p:cNvSpPr/>
            <p:nvPr/>
          </p:nvSpPr>
          <p:spPr>
            <a:xfrm>
              <a:off x="-3013560" y="4733279"/>
              <a:ext cx="138240" cy="22680"/>
            </a:xfrm>
            <a:custGeom>
              <a:avLst/>
              <a:gdLst/>
              <a:ahLst/>
              <a:cxnLst>
                <a:cxn ang="3cd4">
                  <a:pos x="hc" y="t"/>
                </a:cxn>
                <a:cxn ang="cd2">
                  <a:pos x="l" y="vc"/>
                </a:cxn>
                <a:cxn ang="cd4">
                  <a:pos x="hc" y="b"/>
                </a:cxn>
                <a:cxn ang="0">
                  <a:pos x="r" y="vc"/>
                </a:cxn>
              </a:cxnLst>
              <a:rect l="l" t="t" r="r" b="b"/>
              <a:pathLst>
                <a:path w="385" h="64">
                  <a:moveTo>
                    <a:pt x="192" y="64"/>
                  </a:moveTo>
                  <a:lnTo>
                    <a:pt x="0" y="64"/>
                  </a:lnTo>
                  <a:lnTo>
                    <a:pt x="0" y="0"/>
                  </a:lnTo>
                  <a:lnTo>
                    <a:pt x="385" y="0"/>
                  </a:lnTo>
                  <a:lnTo>
                    <a:pt x="385" y="64"/>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64" name="Freeform: Shape 278"/>
            <p:cNvSpPr/>
            <p:nvPr/>
          </p:nvSpPr>
          <p:spPr>
            <a:xfrm>
              <a:off x="-2806920" y="4721760"/>
              <a:ext cx="83880" cy="22680"/>
            </a:xfrm>
            <a:custGeom>
              <a:avLst/>
              <a:gdLst/>
              <a:ahLst/>
              <a:cxnLst>
                <a:cxn ang="3cd4">
                  <a:pos x="hc" y="t"/>
                </a:cxn>
                <a:cxn ang="cd2">
                  <a:pos x="l" y="vc"/>
                </a:cxn>
                <a:cxn ang="cd4">
                  <a:pos x="hc" y="b"/>
                </a:cxn>
                <a:cxn ang="0">
                  <a:pos x="r" y="vc"/>
                </a:cxn>
              </a:cxnLst>
              <a:rect l="l" t="t" r="r" b="b"/>
              <a:pathLst>
                <a:path w="234" h="64">
                  <a:moveTo>
                    <a:pt x="117" y="64"/>
                  </a:moveTo>
                  <a:lnTo>
                    <a:pt x="0" y="64"/>
                  </a:lnTo>
                  <a:lnTo>
                    <a:pt x="0" y="0"/>
                  </a:lnTo>
                  <a:lnTo>
                    <a:pt x="234" y="0"/>
                  </a:lnTo>
                  <a:lnTo>
                    <a:pt x="234" y="64"/>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65" name="Freeform: Shape 279"/>
            <p:cNvSpPr/>
            <p:nvPr/>
          </p:nvSpPr>
          <p:spPr>
            <a:xfrm>
              <a:off x="-2592360" y="4716000"/>
              <a:ext cx="77760" cy="52200"/>
            </a:xfrm>
            <a:custGeom>
              <a:avLst/>
              <a:gdLst/>
              <a:ahLst/>
              <a:cxnLst>
                <a:cxn ang="3cd4">
                  <a:pos x="hc" y="t"/>
                </a:cxn>
                <a:cxn ang="cd2">
                  <a:pos x="l" y="vc"/>
                </a:cxn>
                <a:cxn ang="cd4">
                  <a:pos x="hc" y="b"/>
                </a:cxn>
                <a:cxn ang="0">
                  <a:pos x="r" y="vc"/>
                </a:cxn>
              </a:cxnLst>
              <a:rect l="l" t="t" r="r" b="b"/>
              <a:pathLst>
                <a:path w="217" h="146">
                  <a:moveTo>
                    <a:pt x="109" y="146"/>
                  </a:moveTo>
                  <a:lnTo>
                    <a:pt x="0" y="146"/>
                  </a:lnTo>
                  <a:lnTo>
                    <a:pt x="0" y="0"/>
                  </a:lnTo>
                  <a:lnTo>
                    <a:pt x="217" y="0"/>
                  </a:lnTo>
                  <a:lnTo>
                    <a:pt x="217" y="146"/>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66" name="Freeform: Shape 280"/>
            <p:cNvSpPr/>
            <p:nvPr/>
          </p:nvSpPr>
          <p:spPr>
            <a:xfrm>
              <a:off x="-2577240" y="4798080"/>
              <a:ext cx="29520" cy="50400"/>
            </a:xfrm>
            <a:custGeom>
              <a:avLst/>
              <a:gdLst/>
              <a:ahLst/>
              <a:cxnLst>
                <a:cxn ang="3cd4">
                  <a:pos x="hc" y="t"/>
                </a:cxn>
                <a:cxn ang="cd2">
                  <a:pos x="l" y="vc"/>
                </a:cxn>
                <a:cxn ang="cd4">
                  <a:pos x="hc" y="b"/>
                </a:cxn>
                <a:cxn ang="0">
                  <a:pos x="r" y="vc"/>
                </a:cxn>
              </a:cxnLst>
              <a:rect l="l" t="t" r="r" b="b"/>
              <a:pathLst>
                <a:path w="83" h="141">
                  <a:moveTo>
                    <a:pt x="42" y="141"/>
                  </a:moveTo>
                  <a:lnTo>
                    <a:pt x="0" y="141"/>
                  </a:lnTo>
                  <a:lnTo>
                    <a:pt x="0" y="0"/>
                  </a:lnTo>
                  <a:lnTo>
                    <a:pt x="83" y="0"/>
                  </a:lnTo>
                  <a:lnTo>
                    <a:pt x="83" y="141"/>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67" name="Freeform: Shape 281"/>
            <p:cNvSpPr/>
            <p:nvPr/>
          </p:nvSpPr>
          <p:spPr>
            <a:xfrm>
              <a:off x="-2904480" y="4563000"/>
              <a:ext cx="56880" cy="18720"/>
            </a:xfrm>
            <a:custGeom>
              <a:avLst/>
              <a:gdLst/>
              <a:ahLst/>
              <a:cxnLst>
                <a:cxn ang="3cd4">
                  <a:pos x="hc" y="t"/>
                </a:cxn>
                <a:cxn ang="cd2">
                  <a:pos x="l" y="vc"/>
                </a:cxn>
                <a:cxn ang="cd4">
                  <a:pos x="hc" y="b"/>
                </a:cxn>
                <a:cxn ang="0">
                  <a:pos x="r" y="vc"/>
                </a:cxn>
              </a:cxnLst>
              <a:rect l="l" t="t" r="r" b="b"/>
              <a:pathLst>
                <a:path w="159" h="53">
                  <a:moveTo>
                    <a:pt x="80" y="53"/>
                  </a:moveTo>
                  <a:lnTo>
                    <a:pt x="0" y="53"/>
                  </a:lnTo>
                  <a:lnTo>
                    <a:pt x="0" y="0"/>
                  </a:lnTo>
                  <a:lnTo>
                    <a:pt x="159" y="0"/>
                  </a:lnTo>
                  <a:lnTo>
                    <a:pt x="159" y="53"/>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68" name="Freeform: Shape 282"/>
            <p:cNvSpPr/>
            <p:nvPr/>
          </p:nvSpPr>
          <p:spPr>
            <a:xfrm>
              <a:off x="-2922479" y="4545720"/>
              <a:ext cx="129240" cy="151200"/>
            </a:xfrm>
            <a:custGeom>
              <a:avLst/>
              <a:gdLst/>
              <a:ahLst/>
              <a:cxnLst>
                <a:cxn ang="3cd4">
                  <a:pos x="hc" y="t"/>
                </a:cxn>
                <a:cxn ang="cd2">
                  <a:pos x="l" y="vc"/>
                </a:cxn>
                <a:cxn ang="cd4">
                  <a:pos x="hc" y="b"/>
                </a:cxn>
                <a:cxn ang="0">
                  <a:pos x="r" y="vc"/>
                </a:cxn>
              </a:cxnLst>
              <a:rect l="l" t="t" r="r" b="b"/>
              <a:pathLst>
                <a:path w="360" h="421" fill="none">
                  <a:moveTo>
                    <a:pt x="0" y="421"/>
                  </a:moveTo>
                  <a:lnTo>
                    <a:pt x="0" y="0"/>
                  </a:lnTo>
                  <a:lnTo>
                    <a:pt x="360" y="0"/>
                  </a:lnTo>
                  <a:lnTo>
                    <a:pt x="360" y="421"/>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69" name="Freeform: Shape 283"/>
            <p:cNvSpPr/>
            <p:nvPr/>
          </p:nvSpPr>
          <p:spPr>
            <a:xfrm>
              <a:off x="-3839400" y="4632120"/>
              <a:ext cx="39960" cy="57960"/>
            </a:xfrm>
            <a:custGeom>
              <a:avLst/>
              <a:gdLst/>
              <a:ahLst/>
              <a:cxnLst>
                <a:cxn ang="3cd4">
                  <a:pos x="hc" y="t"/>
                </a:cxn>
                <a:cxn ang="cd2">
                  <a:pos x="l" y="vc"/>
                </a:cxn>
                <a:cxn ang="cd4">
                  <a:pos x="hc" y="b"/>
                </a:cxn>
                <a:cxn ang="0">
                  <a:pos x="r" y="vc"/>
                </a:cxn>
              </a:cxnLst>
              <a:rect l="l" t="t" r="r" b="b"/>
              <a:pathLst>
                <a:path w="112" h="162">
                  <a:moveTo>
                    <a:pt x="56" y="162"/>
                  </a:moveTo>
                  <a:lnTo>
                    <a:pt x="0" y="162"/>
                  </a:lnTo>
                  <a:lnTo>
                    <a:pt x="0" y="0"/>
                  </a:lnTo>
                  <a:lnTo>
                    <a:pt x="112" y="0"/>
                  </a:lnTo>
                  <a:lnTo>
                    <a:pt x="112" y="162"/>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70" name="Freeform: Shape 284"/>
            <p:cNvSpPr/>
            <p:nvPr/>
          </p:nvSpPr>
          <p:spPr>
            <a:xfrm>
              <a:off x="-3866039" y="4824360"/>
              <a:ext cx="69840" cy="23040"/>
            </a:xfrm>
            <a:custGeom>
              <a:avLst/>
              <a:gdLst/>
              <a:ahLst/>
              <a:cxnLst>
                <a:cxn ang="3cd4">
                  <a:pos x="hc" y="t"/>
                </a:cxn>
                <a:cxn ang="cd2">
                  <a:pos x="l" y="vc"/>
                </a:cxn>
                <a:cxn ang="cd4">
                  <a:pos x="hc" y="b"/>
                </a:cxn>
                <a:cxn ang="0">
                  <a:pos x="r" y="vc"/>
                </a:cxn>
              </a:cxnLst>
              <a:rect l="l" t="t" r="r" b="b"/>
              <a:pathLst>
                <a:path w="195" h="65">
                  <a:moveTo>
                    <a:pt x="98" y="65"/>
                  </a:moveTo>
                  <a:lnTo>
                    <a:pt x="0" y="65"/>
                  </a:lnTo>
                  <a:lnTo>
                    <a:pt x="0" y="0"/>
                  </a:lnTo>
                  <a:lnTo>
                    <a:pt x="195" y="0"/>
                  </a:lnTo>
                  <a:lnTo>
                    <a:pt x="195" y="65"/>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71" name="Freeform: Shape 285"/>
            <p:cNvSpPr/>
            <p:nvPr/>
          </p:nvSpPr>
          <p:spPr>
            <a:xfrm>
              <a:off x="-1710720" y="4671000"/>
              <a:ext cx="32400" cy="59400"/>
            </a:xfrm>
            <a:custGeom>
              <a:avLst/>
              <a:gdLst/>
              <a:ahLst/>
              <a:cxnLst>
                <a:cxn ang="3cd4">
                  <a:pos x="hc" y="t"/>
                </a:cxn>
                <a:cxn ang="cd2">
                  <a:pos x="l" y="vc"/>
                </a:cxn>
                <a:cxn ang="cd4">
                  <a:pos x="hc" y="b"/>
                </a:cxn>
                <a:cxn ang="0">
                  <a:pos x="r" y="vc"/>
                </a:cxn>
              </a:cxnLst>
              <a:rect l="l" t="t" r="r" b="b"/>
              <a:pathLst>
                <a:path w="91" h="166">
                  <a:moveTo>
                    <a:pt x="46" y="166"/>
                  </a:moveTo>
                  <a:lnTo>
                    <a:pt x="0" y="166"/>
                  </a:lnTo>
                  <a:lnTo>
                    <a:pt x="0" y="0"/>
                  </a:lnTo>
                  <a:lnTo>
                    <a:pt x="91" y="0"/>
                  </a:lnTo>
                  <a:lnTo>
                    <a:pt x="91" y="166"/>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72" name="Freeform: Shape 286"/>
            <p:cNvSpPr/>
            <p:nvPr/>
          </p:nvSpPr>
          <p:spPr>
            <a:xfrm>
              <a:off x="-1661759" y="4772520"/>
              <a:ext cx="56160" cy="21240"/>
            </a:xfrm>
            <a:custGeom>
              <a:avLst/>
              <a:gdLst/>
              <a:ahLst/>
              <a:cxnLst>
                <a:cxn ang="3cd4">
                  <a:pos x="hc" y="t"/>
                </a:cxn>
                <a:cxn ang="cd2">
                  <a:pos x="l" y="vc"/>
                </a:cxn>
                <a:cxn ang="cd4">
                  <a:pos x="hc" y="b"/>
                </a:cxn>
                <a:cxn ang="0">
                  <a:pos x="r" y="vc"/>
                </a:cxn>
              </a:cxnLst>
              <a:rect l="l" t="t" r="r" b="b"/>
              <a:pathLst>
                <a:path w="157" h="60">
                  <a:moveTo>
                    <a:pt x="79" y="60"/>
                  </a:moveTo>
                  <a:lnTo>
                    <a:pt x="0" y="60"/>
                  </a:lnTo>
                  <a:lnTo>
                    <a:pt x="0" y="0"/>
                  </a:lnTo>
                  <a:lnTo>
                    <a:pt x="157" y="0"/>
                  </a:lnTo>
                  <a:lnTo>
                    <a:pt x="157" y="6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73" name="Freeform: Shape 287"/>
            <p:cNvSpPr/>
            <p:nvPr/>
          </p:nvSpPr>
          <p:spPr>
            <a:xfrm>
              <a:off x="-1556279" y="4707360"/>
              <a:ext cx="151200" cy="47160"/>
            </a:xfrm>
            <a:custGeom>
              <a:avLst/>
              <a:gdLst/>
              <a:ahLst/>
              <a:cxnLst>
                <a:cxn ang="3cd4">
                  <a:pos x="hc" y="t"/>
                </a:cxn>
                <a:cxn ang="cd2">
                  <a:pos x="l" y="vc"/>
                </a:cxn>
                <a:cxn ang="cd4">
                  <a:pos x="hc" y="b"/>
                </a:cxn>
                <a:cxn ang="0">
                  <a:pos x="r" y="vc"/>
                </a:cxn>
              </a:cxnLst>
              <a:rect l="l" t="t" r="r" b="b"/>
              <a:pathLst>
                <a:path w="421" h="132">
                  <a:moveTo>
                    <a:pt x="211" y="132"/>
                  </a:moveTo>
                  <a:lnTo>
                    <a:pt x="0" y="132"/>
                  </a:lnTo>
                  <a:lnTo>
                    <a:pt x="0" y="0"/>
                  </a:lnTo>
                  <a:lnTo>
                    <a:pt x="421" y="0"/>
                  </a:lnTo>
                  <a:lnTo>
                    <a:pt x="421" y="132"/>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74" name="Straight Connector 2073"/>
            <p:cNvSpPr/>
            <p:nvPr/>
          </p:nvSpPr>
          <p:spPr>
            <a:xfrm>
              <a:off x="-3120120" y="4336200"/>
              <a:ext cx="471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75" name="Straight Connector 2074"/>
            <p:cNvSpPr/>
            <p:nvPr/>
          </p:nvSpPr>
          <p:spPr>
            <a:xfrm>
              <a:off x="-3120120" y="4360680"/>
              <a:ext cx="471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76" name="Straight Connector 2075"/>
            <p:cNvSpPr/>
            <p:nvPr/>
          </p:nvSpPr>
          <p:spPr>
            <a:xfrm>
              <a:off x="-3120120" y="4385520"/>
              <a:ext cx="471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77" name="Straight Connector 2076"/>
            <p:cNvSpPr/>
            <p:nvPr/>
          </p:nvSpPr>
          <p:spPr>
            <a:xfrm>
              <a:off x="-3106079" y="4290480"/>
              <a:ext cx="0" cy="27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78" name="Straight Connector 2077"/>
            <p:cNvSpPr/>
            <p:nvPr/>
          </p:nvSpPr>
          <p:spPr>
            <a:xfrm>
              <a:off x="-2738519" y="4237560"/>
              <a:ext cx="0" cy="467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79" name="Straight Connector 2078"/>
            <p:cNvSpPr/>
            <p:nvPr/>
          </p:nvSpPr>
          <p:spPr>
            <a:xfrm>
              <a:off x="-2717640" y="4237560"/>
              <a:ext cx="0" cy="467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80" name="Straight Connector 2079"/>
            <p:cNvSpPr/>
            <p:nvPr/>
          </p:nvSpPr>
          <p:spPr>
            <a:xfrm>
              <a:off x="-2696760" y="4237560"/>
              <a:ext cx="0" cy="467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81" name="Straight Connector 2080"/>
            <p:cNvSpPr/>
            <p:nvPr/>
          </p:nvSpPr>
          <p:spPr>
            <a:xfrm>
              <a:off x="-2675880" y="4237560"/>
              <a:ext cx="0" cy="467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82" name="Straight Connector 2081"/>
            <p:cNvSpPr/>
            <p:nvPr/>
          </p:nvSpPr>
          <p:spPr>
            <a:xfrm>
              <a:off x="-2655000" y="4237560"/>
              <a:ext cx="0" cy="467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83" name="Straight Connector 2082"/>
            <p:cNvSpPr/>
            <p:nvPr/>
          </p:nvSpPr>
          <p:spPr>
            <a:xfrm>
              <a:off x="-2634119" y="4237560"/>
              <a:ext cx="0" cy="467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84" name="Straight Connector 2083"/>
            <p:cNvSpPr/>
            <p:nvPr/>
          </p:nvSpPr>
          <p:spPr>
            <a:xfrm>
              <a:off x="-2612880" y="4237560"/>
              <a:ext cx="0" cy="467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85" name="Straight Connector 2084"/>
            <p:cNvSpPr/>
            <p:nvPr/>
          </p:nvSpPr>
          <p:spPr>
            <a:xfrm>
              <a:off x="-2592360" y="4237560"/>
              <a:ext cx="0" cy="467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86" name="Straight Connector 2085"/>
            <p:cNvSpPr/>
            <p:nvPr/>
          </p:nvSpPr>
          <p:spPr>
            <a:xfrm>
              <a:off x="-1901520" y="4359240"/>
              <a:ext cx="0" cy="460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87" name="Straight Connector 2086"/>
            <p:cNvSpPr/>
            <p:nvPr/>
          </p:nvSpPr>
          <p:spPr>
            <a:xfrm>
              <a:off x="-1745640" y="4359240"/>
              <a:ext cx="0" cy="460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88" name="Freeform: Shape 302"/>
            <p:cNvSpPr/>
            <p:nvPr/>
          </p:nvSpPr>
          <p:spPr>
            <a:xfrm>
              <a:off x="-2757960" y="4209840"/>
              <a:ext cx="182520" cy="500040"/>
            </a:xfrm>
            <a:custGeom>
              <a:avLst/>
              <a:gdLst/>
              <a:ahLst/>
              <a:cxnLst>
                <a:cxn ang="3cd4">
                  <a:pos x="hc" y="t"/>
                </a:cxn>
                <a:cxn ang="cd2">
                  <a:pos x="l" y="vc"/>
                </a:cxn>
                <a:cxn ang="cd4">
                  <a:pos x="hc" y="b"/>
                </a:cxn>
                <a:cxn ang="0">
                  <a:pos x="r" y="vc"/>
                </a:cxn>
              </a:cxnLst>
              <a:rect l="l" t="t" r="r" b="b"/>
              <a:pathLst>
                <a:path w="508" h="1390" fill="none">
                  <a:moveTo>
                    <a:pt x="0" y="1390"/>
                  </a:moveTo>
                  <a:lnTo>
                    <a:pt x="0" y="0"/>
                  </a:lnTo>
                  <a:lnTo>
                    <a:pt x="508" y="0"/>
                  </a:lnTo>
                  <a:lnTo>
                    <a:pt x="508" y="1380"/>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89" name="Straight Connector 2088"/>
            <p:cNvSpPr/>
            <p:nvPr/>
          </p:nvSpPr>
          <p:spPr>
            <a:xfrm>
              <a:off x="-2769480" y="4182479"/>
              <a:ext cx="20844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90" name="Straight Connector 2089"/>
            <p:cNvSpPr/>
            <p:nvPr/>
          </p:nvSpPr>
          <p:spPr>
            <a:xfrm>
              <a:off x="-2526480" y="4595040"/>
              <a:ext cx="0" cy="514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91" name="Straight Connector 2090"/>
            <p:cNvSpPr/>
            <p:nvPr/>
          </p:nvSpPr>
          <p:spPr>
            <a:xfrm>
              <a:off x="-2555640" y="4651560"/>
              <a:ext cx="583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92" name="Straight Connector 2091"/>
            <p:cNvSpPr/>
            <p:nvPr/>
          </p:nvSpPr>
          <p:spPr>
            <a:xfrm>
              <a:off x="-2212560" y="4663800"/>
              <a:ext cx="10224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93" name="Straight Connector 2092"/>
            <p:cNvSpPr/>
            <p:nvPr/>
          </p:nvSpPr>
          <p:spPr>
            <a:xfrm>
              <a:off x="-2124720" y="4632120"/>
              <a:ext cx="0" cy="29159"/>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94" name="Straight Connector 2093"/>
            <p:cNvSpPr/>
            <p:nvPr/>
          </p:nvSpPr>
          <p:spPr>
            <a:xfrm>
              <a:off x="-2022840" y="4656600"/>
              <a:ext cx="10944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95" name="Straight Connector 2094"/>
            <p:cNvSpPr/>
            <p:nvPr/>
          </p:nvSpPr>
          <p:spPr>
            <a:xfrm>
              <a:off x="-1966680" y="4598640"/>
              <a:ext cx="0" cy="424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96" name="Straight Connector 2095"/>
            <p:cNvSpPr/>
            <p:nvPr/>
          </p:nvSpPr>
          <p:spPr>
            <a:xfrm>
              <a:off x="-1980360" y="4830480"/>
              <a:ext cx="0" cy="80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97" name="Straight Connector 2096"/>
            <p:cNvSpPr/>
            <p:nvPr/>
          </p:nvSpPr>
          <p:spPr>
            <a:xfrm>
              <a:off x="-1877760" y="4881960"/>
              <a:ext cx="1753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98" name="Straight Connector 2097"/>
            <p:cNvSpPr/>
            <p:nvPr/>
          </p:nvSpPr>
          <p:spPr>
            <a:xfrm>
              <a:off x="-1885680" y="4794120"/>
              <a:ext cx="1242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099" name="Straight Connector 2098"/>
            <p:cNvSpPr/>
            <p:nvPr/>
          </p:nvSpPr>
          <p:spPr>
            <a:xfrm>
              <a:off x="-1885680" y="4643640"/>
              <a:ext cx="1242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00" name="Straight Connector 2099"/>
            <p:cNvSpPr/>
            <p:nvPr/>
          </p:nvSpPr>
          <p:spPr>
            <a:xfrm>
              <a:off x="-1885680" y="4496760"/>
              <a:ext cx="1242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01" name="Straight Connector 2100"/>
            <p:cNvSpPr/>
            <p:nvPr/>
          </p:nvSpPr>
          <p:spPr>
            <a:xfrm>
              <a:off x="-1866599" y="4663800"/>
              <a:ext cx="0" cy="108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02" name="Straight Connector 2101"/>
            <p:cNvSpPr/>
            <p:nvPr/>
          </p:nvSpPr>
          <p:spPr>
            <a:xfrm>
              <a:off x="-1837799" y="4663800"/>
              <a:ext cx="0" cy="108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03" name="Straight Connector 2102"/>
            <p:cNvSpPr/>
            <p:nvPr/>
          </p:nvSpPr>
          <p:spPr>
            <a:xfrm>
              <a:off x="-1808999" y="4663800"/>
              <a:ext cx="0" cy="108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04" name="Straight Connector 2103"/>
            <p:cNvSpPr/>
            <p:nvPr/>
          </p:nvSpPr>
          <p:spPr>
            <a:xfrm>
              <a:off x="-1780560" y="4663800"/>
              <a:ext cx="0" cy="108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05" name="Straight Connector 2104"/>
            <p:cNvSpPr/>
            <p:nvPr/>
          </p:nvSpPr>
          <p:spPr>
            <a:xfrm>
              <a:off x="-1866599" y="4515120"/>
              <a:ext cx="0" cy="108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06" name="Straight Connector 2105"/>
            <p:cNvSpPr/>
            <p:nvPr/>
          </p:nvSpPr>
          <p:spPr>
            <a:xfrm>
              <a:off x="-1837799" y="4515120"/>
              <a:ext cx="0" cy="108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07" name="Straight Connector 2106"/>
            <p:cNvSpPr/>
            <p:nvPr/>
          </p:nvSpPr>
          <p:spPr>
            <a:xfrm>
              <a:off x="-1808999" y="4515120"/>
              <a:ext cx="0" cy="108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08" name="Straight Connector 2107"/>
            <p:cNvSpPr/>
            <p:nvPr/>
          </p:nvSpPr>
          <p:spPr>
            <a:xfrm>
              <a:off x="-1780560" y="4515120"/>
              <a:ext cx="0" cy="108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09" name="Straight Connector 2108"/>
            <p:cNvSpPr/>
            <p:nvPr/>
          </p:nvSpPr>
          <p:spPr>
            <a:xfrm>
              <a:off x="-1866599" y="4370040"/>
              <a:ext cx="0" cy="108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10" name="Straight Connector 2109"/>
            <p:cNvSpPr/>
            <p:nvPr/>
          </p:nvSpPr>
          <p:spPr>
            <a:xfrm>
              <a:off x="-1837799" y="4370040"/>
              <a:ext cx="0" cy="108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11" name="Straight Connector 2110"/>
            <p:cNvSpPr/>
            <p:nvPr/>
          </p:nvSpPr>
          <p:spPr>
            <a:xfrm>
              <a:off x="-1808999" y="4370040"/>
              <a:ext cx="0" cy="108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12" name="Straight Connector 2111"/>
            <p:cNvSpPr/>
            <p:nvPr/>
          </p:nvSpPr>
          <p:spPr>
            <a:xfrm>
              <a:off x="-1780560" y="4370040"/>
              <a:ext cx="0" cy="1083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13" name="Freeform: Shape 327"/>
            <p:cNvSpPr/>
            <p:nvPr/>
          </p:nvSpPr>
          <p:spPr>
            <a:xfrm>
              <a:off x="-1891800" y="4267800"/>
              <a:ext cx="136080" cy="78120"/>
            </a:xfrm>
            <a:custGeom>
              <a:avLst/>
              <a:gdLst/>
              <a:ahLst/>
              <a:cxnLst>
                <a:cxn ang="3cd4">
                  <a:pos x="hc" y="t"/>
                </a:cxn>
                <a:cxn ang="cd2">
                  <a:pos x="l" y="vc"/>
                </a:cxn>
                <a:cxn ang="cd4">
                  <a:pos x="hc" y="b"/>
                </a:cxn>
                <a:cxn ang="0">
                  <a:pos x="r" y="vc"/>
                </a:cxn>
              </a:cxnLst>
              <a:rect l="l" t="t" r="r" b="b"/>
              <a:pathLst>
                <a:path w="379" h="218">
                  <a:moveTo>
                    <a:pt x="0" y="218"/>
                  </a:moveTo>
                  <a:lnTo>
                    <a:pt x="379" y="218"/>
                  </a:lnTo>
                  <a:lnTo>
                    <a:pt x="309" y="0"/>
                  </a:lnTo>
                  <a:lnTo>
                    <a:pt x="57" y="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14" name="Freeform: Shape 328"/>
            <p:cNvSpPr/>
            <p:nvPr/>
          </p:nvSpPr>
          <p:spPr>
            <a:xfrm>
              <a:off x="-3009240" y="4879440"/>
              <a:ext cx="981000" cy="39600"/>
            </a:xfrm>
            <a:custGeom>
              <a:avLst/>
              <a:gdLst/>
              <a:ahLst/>
              <a:cxnLst>
                <a:cxn ang="3cd4">
                  <a:pos x="hc" y="t"/>
                </a:cxn>
                <a:cxn ang="cd2">
                  <a:pos x="l" y="vc"/>
                </a:cxn>
                <a:cxn ang="cd4">
                  <a:pos x="hc" y="b"/>
                </a:cxn>
                <a:cxn ang="0">
                  <a:pos x="r" y="vc"/>
                </a:cxn>
              </a:cxnLst>
              <a:rect l="l" t="t" r="r" b="b"/>
              <a:pathLst>
                <a:path w="2726" h="111" fill="none">
                  <a:moveTo>
                    <a:pt x="0" y="90"/>
                  </a:moveTo>
                  <a:lnTo>
                    <a:pt x="190" y="0"/>
                  </a:lnTo>
                  <a:lnTo>
                    <a:pt x="782" y="0"/>
                  </a:lnTo>
                  <a:lnTo>
                    <a:pt x="782" y="111"/>
                  </a:lnTo>
                  <a:lnTo>
                    <a:pt x="2726" y="111"/>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15" name="Freeform: Shape 329"/>
            <p:cNvSpPr/>
            <p:nvPr/>
          </p:nvSpPr>
          <p:spPr>
            <a:xfrm>
              <a:off x="-2525400" y="4731480"/>
              <a:ext cx="414720" cy="110160"/>
            </a:xfrm>
            <a:custGeom>
              <a:avLst/>
              <a:gdLst/>
              <a:ahLst/>
              <a:cxnLst>
                <a:cxn ang="3cd4">
                  <a:pos x="hc" y="t"/>
                </a:cxn>
                <a:cxn ang="cd2">
                  <a:pos x="l" y="vc"/>
                </a:cxn>
                <a:cxn ang="cd4">
                  <a:pos x="hc" y="b"/>
                </a:cxn>
                <a:cxn ang="0">
                  <a:pos x="r" y="vc"/>
                </a:cxn>
              </a:cxnLst>
              <a:rect l="l" t="t" r="r" b="b"/>
              <a:pathLst>
                <a:path w="1153" h="307" fill="none">
                  <a:moveTo>
                    <a:pt x="0" y="307"/>
                  </a:moveTo>
                  <a:lnTo>
                    <a:pt x="658" y="307"/>
                  </a:lnTo>
                  <a:lnTo>
                    <a:pt x="658" y="88"/>
                  </a:lnTo>
                  <a:lnTo>
                    <a:pt x="973" y="88"/>
                  </a:lnTo>
                  <a:lnTo>
                    <a:pt x="973" y="0"/>
                  </a:lnTo>
                  <a:lnTo>
                    <a:pt x="1153" y="0"/>
                  </a:lnTo>
                  <a:lnTo>
                    <a:pt x="1153" y="236"/>
                  </a:lnTo>
                  <a:lnTo>
                    <a:pt x="936" y="236"/>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16" name="Freeform: Shape 330"/>
            <p:cNvSpPr/>
            <p:nvPr/>
          </p:nvSpPr>
          <p:spPr>
            <a:xfrm>
              <a:off x="-2084040" y="4683240"/>
              <a:ext cx="55800" cy="38160"/>
            </a:xfrm>
            <a:custGeom>
              <a:avLst/>
              <a:gdLst/>
              <a:ahLst/>
              <a:cxnLst>
                <a:cxn ang="3cd4">
                  <a:pos x="hc" y="t"/>
                </a:cxn>
                <a:cxn ang="cd2">
                  <a:pos x="l" y="vc"/>
                </a:cxn>
                <a:cxn ang="cd4">
                  <a:pos x="hc" y="b"/>
                </a:cxn>
                <a:cxn ang="0">
                  <a:pos x="r" y="vc"/>
                </a:cxn>
              </a:cxnLst>
              <a:rect l="l" t="t" r="r" b="b"/>
              <a:pathLst>
                <a:path w="156" h="107" fill="none">
                  <a:moveTo>
                    <a:pt x="0" y="95"/>
                  </a:moveTo>
                  <a:lnTo>
                    <a:pt x="0" y="0"/>
                  </a:lnTo>
                  <a:lnTo>
                    <a:pt x="156" y="0"/>
                  </a:lnTo>
                  <a:lnTo>
                    <a:pt x="156" y="107"/>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17" name="Freeform: Shape 331"/>
            <p:cNvSpPr/>
            <p:nvPr/>
          </p:nvSpPr>
          <p:spPr>
            <a:xfrm>
              <a:off x="-2032560" y="4742280"/>
              <a:ext cx="95760" cy="39240"/>
            </a:xfrm>
            <a:custGeom>
              <a:avLst/>
              <a:gdLst/>
              <a:ahLst/>
              <a:cxnLst>
                <a:cxn ang="3cd4">
                  <a:pos x="hc" y="t"/>
                </a:cxn>
                <a:cxn ang="cd2">
                  <a:pos x="l" y="vc"/>
                </a:cxn>
                <a:cxn ang="cd4">
                  <a:pos x="hc" y="b"/>
                </a:cxn>
                <a:cxn ang="0">
                  <a:pos x="r" y="vc"/>
                </a:cxn>
              </a:cxnLst>
              <a:rect l="l" t="t" r="r" b="b"/>
              <a:pathLst>
                <a:path w="267" h="110" fill="none">
                  <a:moveTo>
                    <a:pt x="267" y="0"/>
                  </a:moveTo>
                  <a:lnTo>
                    <a:pt x="0" y="0"/>
                  </a:lnTo>
                  <a:lnTo>
                    <a:pt x="0" y="110"/>
                  </a:lnTo>
                  <a:lnTo>
                    <a:pt x="267" y="110"/>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18" name="Freeform: Shape 332"/>
            <p:cNvSpPr/>
            <p:nvPr/>
          </p:nvSpPr>
          <p:spPr>
            <a:xfrm>
              <a:off x="-1643039" y="4342320"/>
              <a:ext cx="252000" cy="368999"/>
            </a:xfrm>
            <a:custGeom>
              <a:avLst/>
              <a:gdLst/>
              <a:ahLst/>
              <a:cxnLst>
                <a:cxn ang="3cd4">
                  <a:pos x="hc" y="t"/>
                </a:cxn>
                <a:cxn ang="cd2">
                  <a:pos x="l" y="vc"/>
                </a:cxn>
                <a:cxn ang="cd4">
                  <a:pos x="hc" y="b"/>
                </a:cxn>
                <a:cxn ang="0">
                  <a:pos x="r" y="vc"/>
                </a:cxn>
              </a:cxnLst>
              <a:rect l="l" t="t" r="r" b="b"/>
              <a:pathLst>
                <a:path w="701" h="1026">
                  <a:moveTo>
                    <a:pt x="0" y="1026"/>
                  </a:moveTo>
                  <a:lnTo>
                    <a:pt x="0" y="93"/>
                  </a:lnTo>
                  <a:cubicBezTo>
                    <a:pt x="0" y="93"/>
                    <a:pt x="-13" y="0"/>
                    <a:pt x="340" y="0"/>
                  </a:cubicBezTo>
                  <a:cubicBezTo>
                    <a:pt x="718" y="0"/>
                    <a:pt x="701" y="98"/>
                    <a:pt x="701" y="98"/>
                  </a:cubicBezTo>
                  <a:lnTo>
                    <a:pt x="701" y="1003"/>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19" name="Straight Connector 2118"/>
            <p:cNvSpPr/>
            <p:nvPr/>
          </p:nvSpPr>
          <p:spPr>
            <a:xfrm>
              <a:off x="-1589040" y="4842720"/>
              <a:ext cx="8064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20" name="Straight Connector 2119"/>
            <p:cNvSpPr/>
            <p:nvPr/>
          </p:nvSpPr>
          <p:spPr>
            <a:xfrm>
              <a:off x="-1377000" y="4817160"/>
              <a:ext cx="31284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21" name="Straight Connector 2120"/>
            <p:cNvSpPr/>
            <p:nvPr/>
          </p:nvSpPr>
          <p:spPr>
            <a:xfrm>
              <a:off x="-1046520" y="4794120"/>
              <a:ext cx="0" cy="109439"/>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22" name="Freeform: Shape 336"/>
            <p:cNvSpPr/>
            <p:nvPr/>
          </p:nvSpPr>
          <p:spPr>
            <a:xfrm>
              <a:off x="-1307519" y="4671000"/>
              <a:ext cx="417240" cy="171360"/>
            </a:xfrm>
            <a:custGeom>
              <a:avLst/>
              <a:gdLst/>
              <a:ahLst/>
              <a:cxnLst>
                <a:cxn ang="3cd4">
                  <a:pos x="hc" y="t"/>
                </a:cxn>
                <a:cxn ang="cd2">
                  <a:pos x="l" y="vc"/>
                </a:cxn>
                <a:cxn ang="cd4">
                  <a:pos x="hc" y="b"/>
                </a:cxn>
                <a:cxn ang="0">
                  <a:pos x="r" y="vc"/>
                </a:cxn>
              </a:cxnLst>
              <a:rect l="l" t="t" r="r" b="b"/>
              <a:pathLst>
                <a:path w="1160" h="477" fill="none">
                  <a:moveTo>
                    <a:pt x="840" y="282"/>
                  </a:moveTo>
                  <a:lnTo>
                    <a:pt x="840" y="477"/>
                  </a:lnTo>
                  <a:lnTo>
                    <a:pt x="1160" y="477"/>
                  </a:lnTo>
                  <a:lnTo>
                    <a:pt x="1160" y="312"/>
                  </a:lnTo>
                  <a:lnTo>
                    <a:pt x="1020" y="312"/>
                  </a:lnTo>
                  <a:lnTo>
                    <a:pt x="1020" y="176"/>
                  </a:lnTo>
                  <a:lnTo>
                    <a:pt x="288" y="176"/>
                  </a:lnTo>
                  <a:lnTo>
                    <a:pt x="288" y="0"/>
                  </a:lnTo>
                  <a:lnTo>
                    <a:pt x="0" y="0"/>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23" name="Straight Connector 2122"/>
            <p:cNvSpPr/>
            <p:nvPr/>
          </p:nvSpPr>
          <p:spPr>
            <a:xfrm>
              <a:off x="-1122120" y="4694040"/>
              <a:ext cx="0" cy="37799"/>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24" name="Straight Connector 2123"/>
            <p:cNvSpPr/>
            <p:nvPr/>
          </p:nvSpPr>
          <p:spPr>
            <a:xfrm>
              <a:off x="-1715400" y="4609800"/>
              <a:ext cx="0" cy="262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25" name="Freeform: Shape 339"/>
            <p:cNvSpPr/>
            <p:nvPr/>
          </p:nvSpPr>
          <p:spPr>
            <a:xfrm>
              <a:off x="-1364760" y="4393800"/>
              <a:ext cx="32760" cy="337680"/>
            </a:xfrm>
            <a:custGeom>
              <a:avLst/>
              <a:gdLst/>
              <a:ahLst/>
              <a:cxnLst>
                <a:cxn ang="3cd4">
                  <a:pos x="hc" y="t"/>
                </a:cxn>
                <a:cxn ang="cd2">
                  <a:pos x="l" y="vc"/>
                </a:cxn>
                <a:cxn ang="cd4">
                  <a:pos x="hc" y="b"/>
                </a:cxn>
                <a:cxn ang="0">
                  <a:pos x="r" y="vc"/>
                </a:cxn>
              </a:cxnLst>
              <a:rect l="l" t="t" r="r" b="b"/>
              <a:pathLst>
                <a:path w="92" h="939">
                  <a:moveTo>
                    <a:pt x="46" y="939"/>
                  </a:moveTo>
                  <a:lnTo>
                    <a:pt x="0" y="939"/>
                  </a:lnTo>
                  <a:lnTo>
                    <a:pt x="0" y="0"/>
                  </a:lnTo>
                  <a:lnTo>
                    <a:pt x="92" y="0"/>
                  </a:lnTo>
                  <a:lnTo>
                    <a:pt x="92" y="939"/>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26" name="Straight Connector 2125"/>
            <p:cNvSpPr/>
            <p:nvPr/>
          </p:nvSpPr>
          <p:spPr>
            <a:xfrm>
              <a:off x="-3700440" y="4998600"/>
              <a:ext cx="0" cy="720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27" name="Straight Connector 2126"/>
            <p:cNvSpPr/>
            <p:nvPr/>
          </p:nvSpPr>
          <p:spPr>
            <a:xfrm>
              <a:off x="-2594520" y="5011200"/>
              <a:ext cx="0" cy="64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28" name="Freeform: Shape 342"/>
            <p:cNvSpPr/>
            <p:nvPr/>
          </p:nvSpPr>
          <p:spPr>
            <a:xfrm>
              <a:off x="-4553279" y="4837680"/>
              <a:ext cx="3673080" cy="111600"/>
            </a:xfrm>
            <a:custGeom>
              <a:avLst/>
              <a:gdLst/>
              <a:ahLst/>
              <a:cxnLst>
                <a:cxn ang="3cd4">
                  <a:pos x="hc" y="t"/>
                </a:cxn>
                <a:cxn ang="cd2">
                  <a:pos x="l" y="vc"/>
                </a:cxn>
                <a:cxn ang="cd4">
                  <a:pos x="hc" y="b"/>
                </a:cxn>
                <a:cxn ang="0">
                  <a:pos x="r" y="vc"/>
                </a:cxn>
              </a:cxnLst>
              <a:rect l="l" t="t" r="r" b="b"/>
              <a:pathLst>
                <a:path w="10204" h="311">
                  <a:moveTo>
                    <a:pt x="10204" y="309"/>
                  </a:moveTo>
                  <a:lnTo>
                    <a:pt x="3216" y="309"/>
                  </a:lnTo>
                  <a:cubicBezTo>
                    <a:pt x="3216" y="309"/>
                    <a:pt x="0" y="336"/>
                    <a:pt x="0" y="129"/>
                  </a:cubicBezTo>
                  <a:cubicBezTo>
                    <a:pt x="0" y="-37"/>
                    <a:pt x="1652" y="4"/>
                    <a:pt x="1652" y="4"/>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29" name="Freeform: Shape 343"/>
            <p:cNvSpPr/>
            <p:nvPr/>
          </p:nvSpPr>
          <p:spPr>
            <a:xfrm>
              <a:off x="-4382640" y="4862160"/>
              <a:ext cx="478440" cy="30960"/>
            </a:xfrm>
            <a:custGeom>
              <a:avLst/>
              <a:gdLst/>
              <a:ahLst/>
              <a:cxnLst>
                <a:cxn ang="3cd4">
                  <a:pos x="hc" y="t"/>
                </a:cxn>
                <a:cxn ang="cd2">
                  <a:pos x="l" y="vc"/>
                </a:cxn>
                <a:cxn ang="cd4">
                  <a:pos x="hc" y="b"/>
                </a:cxn>
                <a:cxn ang="0">
                  <a:pos x="r" y="vc"/>
                </a:cxn>
              </a:cxnLst>
              <a:rect l="l" t="t" r="r" b="b"/>
              <a:pathLst>
                <a:path w="1330" h="87" fill="none">
                  <a:moveTo>
                    <a:pt x="0" y="87"/>
                  </a:moveTo>
                  <a:lnTo>
                    <a:pt x="248" y="0"/>
                  </a:lnTo>
                  <a:lnTo>
                    <a:pt x="1330" y="0"/>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30" name="Straight Connector 2129"/>
            <p:cNvSpPr/>
            <p:nvPr/>
          </p:nvSpPr>
          <p:spPr>
            <a:xfrm>
              <a:off x="-4212720" y="4979160"/>
              <a:ext cx="3232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31" name="Straight Connector 2130"/>
            <p:cNvSpPr/>
            <p:nvPr/>
          </p:nvSpPr>
          <p:spPr>
            <a:xfrm>
              <a:off x="-4090320" y="5024520"/>
              <a:ext cx="1036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32" name="Straight Connector 2131"/>
            <p:cNvSpPr/>
            <p:nvPr/>
          </p:nvSpPr>
          <p:spPr>
            <a:xfrm>
              <a:off x="-3622320" y="4978080"/>
              <a:ext cx="14846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33" name="Straight Connector 2132"/>
            <p:cNvSpPr/>
            <p:nvPr/>
          </p:nvSpPr>
          <p:spPr>
            <a:xfrm>
              <a:off x="-2055960" y="4992840"/>
              <a:ext cx="2952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34" name="Straight Connector 2133"/>
            <p:cNvSpPr/>
            <p:nvPr/>
          </p:nvSpPr>
          <p:spPr>
            <a:xfrm>
              <a:off x="-1899720" y="5032800"/>
              <a:ext cx="14940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35" name="Straight Connector 2134"/>
            <p:cNvSpPr/>
            <p:nvPr/>
          </p:nvSpPr>
          <p:spPr>
            <a:xfrm>
              <a:off x="-1457280" y="4979160"/>
              <a:ext cx="55224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36" name="Straight Connector 2135"/>
            <p:cNvSpPr/>
            <p:nvPr/>
          </p:nvSpPr>
          <p:spPr>
            <a:xfrm>
              <a:off x="-3120120" y="4881960"/>
              <a:ext cx="5004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37" name="Freeform: Shape 351"/>
            <p:cNvSpPr/>
            <p:nvPr/>
          </p:nvSpPr>
          <p:spPr>
            <a:xfrm>
              <a:off x="-2479320" y="4246200"/>
              <a:ext cx="265680" cy="587880"/>
            </a:xfrm>
            <a:custGeom>
              <a:avLst/>
              <a:gdLst/>
              <a:ahLst/>
              <a:cxnLst>
                <a:cxn ang="3cd4">
                  <a:pos x="hc" y="t"/>
                </a:cxn>
                <a:cxn ang="cd2">
                  <a:pos x="l" y="vc"/>
                </a:cxn>
                <a:cxn ang="cd4">
                  <a:pos x="hc" y="b"/>
                </a:cxn>
                <a:cxn ang="0">
                  <a:pos x="r" y="vc"/>
                </a:cxn>
              </a:cxnLst>
              <a:rect l="l" t="t" r="r" b="b"/>
              <a:pathLst>
                <a:path w="739" h="1634" fill="none">
                  <a:moveTo>
                    <a:pt x="0" y="1634"/>
                  </a:moveTo>
                  <a:lnTo>
                    <a:pt x="0" y="0"/>
                  </a:lnTo>
                  <a:lnTo>
                    <a:pt x="739" y="0"/>
                  </a:lnTo>
                  <a:lnTo>
                    <a:pt x="739" y="1362"/>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38" name="Straight Connector 2137"/>
            <p:cNvSpPr/>
            <p:nvPr/>
          </p:nvSpPr>
          <p:spPr>
            <a:xfrm>
              <a:off x="-2479320" y="433260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39" name="Straight Connector 2138"/>
            <p:cNvSpPr/>
            <p:nvPr/>
          </p:nvSpPr>
          <p:spPr>
            <a:xfrm>
              <a:off x="-2479320" y="437256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40" name="Straight Connector 2139"/>
            <p:cNvSpPr/>
            <p:nvPr/>
          </p:nvSpPr>
          <p:spPr>
            <a:xfrm>
              <a:off x="-2479320" y="4402799"/>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41" name="Straight Connector 2140"/>
            <p:cNvSpPr/>
            <p:nvPr/>
          </p:nvSpPr>
          <p:spPr>
            <a:xfrm>
              <a:off x="-2479320" y="443304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42" name="Straight Connector 2141"/>
            <p:cNvSpPr/>
            <p:nvPr/>
          </p:nvSpPr>
          <p:spPr>
            <a:xfrm>
              <a:off x="-2479320" y="446292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43" name="Straight Connector 2142"/>
            <p:cNvSpPr/>
            <p:nvPr/>
          </p:nvSpPr>
          <p:spPr>
            <a:xfrm>
              <a:off x="-2479320" y="449280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44" name="Straight Connector 2143"/>
            <p:cNvSpPr/>
            <p:nvPr/>
          </p:nvSpPr>
          <p:spPr>
            <a:xfrm>
              <a:off x="-2479320" y="452304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45" name="Straight Connector 2144"/>
            <p:cNvSpPr/>
            <p:nvPr/>
          </p:nvSpPr>
          <p:spPr>
            <a:xfrm>
              <a:off x="-2479320" y="4553279"/>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46" name="Straight Connector 2145"/>
            <p:cNvSpPr/>
            <p:nvPr/>
          </p:nvSpPr>
          <p:spPr>
            <a:xfrm>
              <a:off x="-2479320" y="4583159"/>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47" name="Straight Connector 2146"/>
            <p:cNvSpPr/>
            <p:nvPr/>
          </p:nvSpPr>
          <p:spPr>
            <a:xfrm>
              <a:off x="-2479320" y="461340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48" name="Straight Connector 2147"/>
            <p:cNvSpPr/>
            <p:nvPr/>
          </p:nvSpPr>
          <p:spPr>
            <a:xfrm>
              <a:off x="-2479320" y="464328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49" name="Straight Connector 2148"/>
            <p:cNvSpPr/>
            <p:nvPr/>
          </p:nvSpPr>
          <p:spPr>
            <a:xfrm>
              <a:off x="-2479320" y="467352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50" name="Straight Connector 2149"/>
            <p:cNvSpPr/>
            <p:nvPr/>
          </p:nvSpPr>
          <p:spPr>
            <a:xfrm>
              <a:off x="-2479320" y="470376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51" name="Straight Connector 2150"/>
            <p:cNvSpPr/>
            <p:nvPr/>
          </p:nvSpPr>
          <p:spPr>
            <a:xfrm>
              <a:off x="-2479320" y="4734000"/>
              <a:ext cx="2660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52" name="Straight Connector 2151"/>
            <p:cNvSpPr/>
            <p:nvPr/>
          </p:nvSpPr>
          <p:spPr>
            <a:xfrm>
              <a:off x="-2479320" y="4760280"/>
              <a:ext cx="1695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53" name="Straight Connector 2152"/>
            <p:cNvSpPr/>
            <p:nvPr/>
          </p:nvSpPr>
          <p:spPr>
            <a:xfrm>
              <a:off x="-2479320" y="4790520"/>
              <a:ext cx="1695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54" name="Straight Connector 2153"/>
            <p:cNvSpPr/>
            <p:nvPr/>
          </p:nvSpPr>
          <p:spPr>
            <a:xfrm>
              <a:off x="-2479320" y="4820760"/>
              <a:ext cx="1695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55" name="Freeform: Shape 369"/>
            <p:cNvSpPr/>
            <p:nvPr/>
          </p:nvSpPr>
          <p:spPr>
            <a:xfrm>
              <a:off x="-2432880" y="4208760"/>
              <a:ext cx="76680" cy="76680"/>
            </a:xfrm>
            <a:custGeom>
              <a:avLst/>
              <a:gdLst/>
              <a:ahLst/>
              <a:cxnLst>
                <a:cxn ang="3cd4">
                  <a:pos x="hc" y="t"/>
                </a:cxn>
                <a:cxn ang="cd2">
                  <a:pos x="l" y="vc"/>
                </a:cxn>
                <a:cxn ang="cd4">
                  <a:pos x="hc" y="b"/>
                </a:cxn>
                <a:cxn ang="0">
                  <a:pos x="r" y="vc"/>
                </a:cxn>
              </a:cxnLst>
              <a:rect l="l" t="t" r="r" b="b"/>
              <a:pathLst>
                <a:path w="214" h="214">
                  <a:moveTo>
                    <a:pt x="214" y="107"/>
                  </a:moveTo>
                  <a:cubicBezTo>
                    <a:pt x="214" y="126"/>
                    <a:pt x="209" y="143"/>
                    <a:pt x="199" y="160"/>
                  </a:cubicBezTo>
                  <a:cubicBezTo>
                    <a:pt x="189" y="177"/>
                    <a:pt x="177" y="189"/>
                    <a:pt x="160" y="199"/>
                  </a:cubicBezTo>
                  <a:cubicBezTo>
                    <a:pt x="143" y="208"/>
                    <a:pt x="126" y="214"/>
                    <a:pt x="107" y="214"/>
                  </a:cubicBezTo>
                  <a:cubicBezTo>
                    <a:pt x="87" y="214"/>
                    <a:pt x="70" y="208"/>
                    <a:pt x="53" y="199"/>
                  </a:cubicBezTo>
                  <a:cubicBezTo>
                    <a:pt x="36" y="189"/>
                    <a:pt x="24" y="177"/>
                    <a:pt x="14" y="160"/>
                  </a:cubicBezTo>
                  <a:cubicBezTo>
                    <a:pt x="4" y="143"/>
                    <a:pt x="0" y="126"/>
                    <a:pt x="0" y="107"/>
                  </a:cubicBezTo>
                  <a:cubicBezTo>
                    <a:pt x="0" y="87"/>
                    <a:pt x="4" y="70"/>
                    <a:pt x="14" y="53"/>
                  </a:cubicBezTo>
                  <a:cubicBezTo>
                    <a:pt x="24" y="36"/>
                    <a:pt x="36" y="24"/>
                    <a:pt x="53" y="14"/>
                  </a:cubicBezTo>
                  <a:cubicBezTo>
                    <a:pt x="70" y="4"/>
                    <a:pt x="87" y="0"/>
                    <a:pt x="107" y="0"/>
                  </a:cubicBezTo>
                  <a:cubicBezTo>
                    <a:pt x="126" y="0"/>
                    <a:pt x="143" y="4"/>
                    <a:pt x="160" y="14"/>
                  </a:cubicBezTo>
                  <a:cubicBezTo>
                    <a:pt x="177" y="24"/>
                    <a:pt x="189" y="36"/>
                    <a:pt x="199" y="53"/>
                  </a:cubicBezTo>
                  <a:cubicBezTo>
                    <a:pt x="209" y="70"/>
                    <a:pt x="214" y="87"/>
                    <a:pt x="214" y="107"/>
                  </a:cubicBez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56" name="Straight Connector 2155"/>
            <p:cNvSpPr/>
            <p:nvPr/>
          </p:nvSpPr>
          <p:spPr>
            <a:xfrm>
              <a:off x="-2336400" y="4272480"/>
              <a:ext cx="730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57" name="Straight Connector 2156"/>
            <p:cNvSpPr/>
            <p:nvPr/>
          </p:nvSpPr>
          <p:spPr>
            <a:xfrm>
              <a:off x="-3737160" y="418211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58" name="Straight Connector 2157"/>
            <p:cNvSpPr/>
            <p:nvPr/>
          </p:nvSpPr>
          <p:spPr>
            <a:xfrm>
              <a:off x="-3737160" y="4221000"/>
              <a:ext cx="0" cy="1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59" name="Straight Connector 2158"/>
            <p:cNvSpPr/>
            <p:nvPr/>
          </p:nvSpPr>
          <p:spPr>
            <a:xfrm>
              <a:off x="-3737160" y="4260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60" name="Straight Connector 2159"/>
            <p:cNvSpPr/>
            <p:nvPr/>
          </p:nvSpPr>
          <p:spPr>
            <a:xfrm>
              <a:off x="-3737160" y="4299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61" name="Straight Connector 2160"/>
            <p:cNvSpPr/>
            <p:nvPr/>
          </p:nvSpPr>
          <p:spPr>
            <a:xfrm>
              <a:off x="-3737160" y="433800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62" name="Straight Connector 2161"/>
            <p:cNvSpPr/>
            <p:nvPr/>
          </p:nvSpPr>
          <p:spPr>
            <a:xfrm>
              <a:off x="-3737160" y="4377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63" name="Straight Connector 2162"/>
            <p:cNvSpPr/>
            <p:nvPr/>
          </p:nvSpPr>
          <p:spPr>
            <a:xfrm>
              <a:off x="-3737160" y="4416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64" name="Straight Connector 2163"/>
            <p:cNvSpPr/>
            <p:nvPr/>
          </p:nvSpPr>
          <p:spPr>
            <a:xfrm>
              <a:off x="-3737160" y="4454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65" name="Straight Connector 2164"/>
            <p:cNvSpPr/>
            <p:nvPr/>
          </p:nvSpPr>
          <p:spPr>
            <a:xfrm>
              <a:off x="-3737160" y="4493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66" name="Straight Connector 2165"/>
            <p:cNvSpPr/>
            <p:nvPr/>
          </p:nvSpPr>
          <p:spPr>
            <a:xfrm>
              <a:off x="-3737160" y="4532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67" name="Straight Connector 2166"/>
            <p:cNvSpPr/>
            <p:nvPr/>
          </p:nvSpPr>
          <p:spPr>
            <a:xfrm>
              <a:off x="-3737160" y="4571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68" name="Straight Connector 2167"/>
            <p:cNvSpPr/>
            <p:nvPr/>
          </p:nvSpPr>
          <p:spPr>
            <a:xfrm>
              <a:off x="-3737160" y="4610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69" name="Straight Connector 2168"/>
            <p:cNvSpPr/>
            <p:nvPr/>
          </p:nvSpPr>
          <p:spPr>
            <a:xfrm>
              <a:off x="-3737160" y="4649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70" name="Straight Connector 2169"/>
            <p:cNvSpPr/>
            <p:nvPr/>
          </p:nvSpPr>
          <p:spPr>
            <a:xfrm>
              <a:off x="-3737160" y="4688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71" name="Straight Connector 2170"/>
            <p:cNvSpPr/>
            <p:nvPr/>
          </p:nvSpPr>
          <p:spPr>
            <a:xfrm>
              <a:off x="-3737160" y="4727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72" name="Straight Connector 2171"/>
            <p:cNvSpPr/>
            <p:nvPr/>
          </p:nvSpPr>
          <p:spPr>
            <a:xfrm>
              <a:off x="-3737160" y="476675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73" name="Straight Connector 2172"/>
            <p:cNvSpPr/>
            <p:nvPr/>
          </p:nvSpPr>
          <p:spPr>
            <a:xfrm>
              <a:off x="-3737160" y="4805640"/>
              <a:ext cx="0" cy="8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74" name="Straight Connector 2173"/>
            <p:cNvSpPr/>
            <p:nvPr/>
          </p:nvSpPr>
          <p:spPr>
            <a:xfrm>
              <a:off x="-3708720" y="418211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75" name="Straight Connector 2174"/>
            <p:cNvSpPr/>
            <p:nvPr/>
          </p:nvSpPr>
          <p:spPr>
            <a:xfrm>
              <a:off x="-3708720" y="4221000"/>
              <a:ext cx="0" cy="1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76" name="Straight Connector 2175"/>
            <p:cNvSpPr/>
            <p:nvPr/>
          </p:nvSpPr>
          <p:spPr>
            <a:xfrm>
              <a:off x="-3708720" y="4260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77" name="Straight Connector 2176"/>
            <p:cNvSpPr/>
            <p:nvPr/>
          </p:nvSpPr>
          <p:spPr>
            <a:xfrm>
              <a:off x="-3708720" y="4299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78" name="Straight Connector 2177"/>
            <p:cNvSpPr/>
            <p:nvPr/>
          </p:nvSpPr>
          <p:spPr>
            <a:xfrm>
              <a:off x="-3708720" y="433800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79" name="Straight Connector 2178"/>
            <p:cNvSpPr/>
            <p:nvPr/>
          </p:nvSpPr>
          <p:spPr>
            <a:xfrm>
              <a:off x="-3708720" y="4377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80" name="Straight Connector 2179"/>
            <p:cNvSpPr/>
            <p:nvPr/>
          </p:nvSpPr>
          <p:spPr>
            <a:xfrm>
              <a:off x="-3708720" y="4416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81" name="Straight Connector 2180"/>
            <p:cNvSpPr/>
            <p:nvPr/>
          </p:nvSpPr>
          <p:spPr>
            <a:xfrm>
              <a:off x="-3708720" y="4454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82" name="Straight Connector 2181"/>
            <p:cNvSpPr/>
            <p:nvPr/>
          </p:nvSpPr>
          <p:spPr>
            <a:xfrm>
              <a:off x="-3708720" y="4493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83" name="Straight Connector 2182"/>
            <p:cNvSpPr/>
            <p:nvPr/>
          </p:nvSpPr>
          <p:spPr>
            <a:xfrm>
              <a:off x="-3708720" y="4532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84" name="Straight Connector 2183"/>
            <p:cNvSpPr/>
            <p:nvPr/>
          </p:nvSpPr>
          <p:spPr>
            <a:xfrm>
              <a:off x="-3708720" y="4571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85" name="Straight Connector 2184"/>
            <p:cNvSpPr/>
            <p:nvPr/>
          </p:nvSpPr>
          <p:spPr>
            <a:xfrm>
              <a:off x="-3708720" y="4610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86" name="Straight Connector 2185"/>
            <p:cNvSpPr/>
            <p:nvPr/>
          </p:nvSpPr>
          <p:spPr>
            <a:xfrm>
              <a:off x="-3708720" y="4649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87" name="Straight Connector 2186"/>
            <p:cNvSpPr/>
            <p:nvPr/>
          </p:nvSpPr>
          <p:spPr>
            <a:xfrm>
              <a:off x="-3708720" y="4688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88" name="Straight Connector 2187"/>
            <p:cNvSpPr/>
            <p:nvPr/>
          </p:nvSpPr>
          <p:spPr>
            <a:xfrm>
              <a:off x="-3708720" y="4727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89" name="Straight Connector 2188"/>
            <p:cNvSpPr/>
            <p:nvPr/>
          </p:nvSpPr>
          <p:spPr>
            <a:xfrm>
              <a:off x="-3708720" y="476675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90" name="Straight Connector 2189"/>
            <p:cNvSpPr/>
            <p:nvPr/>
          </p:nvSpPr>
          <p:spPr>
            <a:xfrm>
              <a:off x="-3708720" y="4805640"/>
              <a:ext cx="0" cy="8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91" name="Straight Connector 2190"/>
            <p:cNvSpPr/>
            <p:nvPr/>
          </p:nvSpPr>
          <p:spPr>
            <a:xfrm>
              <a:off x="-3679920" y="418211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92" name="Straight Connector 2191"/>
            <p:cNvSpPr/>
            <p:nvPr/>
          </p:nvSpPr>
          <p:spPr>
            <a:xfrm>
              <a:off x="-3679920" y="4221000"/>
              <a:ext cx="0" cy="1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93" name="Straight Connector 2192"/>
            <p:cNvSpPr/>
            <p:nvPr/>
          </p:nvSpPr>
          <p:spPr>
            <a:xfrm>
              <a:off x="-3679920" y="4260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94" name="Straight Connector 2193"/>
            <p:cNvSpPr/>
            <p:nvPr/>
          </p:nvSpPr>
          <p:spPr>
            <a:xfrm>
              <a:off x="-3679920" y="4299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95" name="Straight Connector 2194"/>
            <p:cNvSpPr/>
            <p:nvPr/>
          </p:nvSpPr>
          <p:spPr>
            <a:xfrm>
              <a:off x="-3679920" y="433800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96" name="Straight Connector 2195"/>
            <p:cNvSpPr/>
            <p:nvPr/>
          </p:nvSpPr>
          <p:spPr>
            <a:xfrm>
              <a:off x="-3679920" y="4377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97" name="Straight Connector 2196"/>
            <p:cNvSpPr/>
            <p:nvPr/>
          </p:nvSpPr>
          <p:spPr>
            <a:xfrm>
              <a:off x="-3679920" y="4416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98" name="Straight Connector 2197"/>
            <p:cNvSpPr/>
            <p:nvPr/>
          </p:nvSpPr>
          <p:spPr>
            <a:xfrm>
              <a:off x="-3679920" y="4454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199" name="Straight Connector 2198"/>
            <p:cNvSpPr/>
            <p:nvPr/>
          </p:nvSpPr>
          <p:spPr>
            <a:xfrm>
              <a:off x="-3679920" y="4493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00" name="Straight Connector 2199"/>
            <p:cNvSpPr/>
            <p:nvPr/>
          </p:nvSpPr>
          <p:spPr>
            <a:xfrm>
              <a:off x="-3679920" y="4532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01" name="Straight Connector 2200"/>
            <p:cNvSpPr/>
            <p:nvPr/>
          </p:nvSpPr>
          <p:spPr>
            <a:xfrm>
              <a:off x="-3679920" y="4571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02" name="Straight Connector 2201"/>
            <p:cNvSpPr/>
            <p:nvPr/>
          </p:nvSpPr>
          <p:spPr>
            <a:xfrm>
              <a:off x="-3679920" y="4610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03" name="Straight Connector 2202"/>
            <p:cNvSpPr/>
            <p:nvPr/>
          </p:nvSpPr>
          <p:spPr>
            <a:xfrm>
              <a:off x="-3679920" y="4649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04" name="Straight Connector 2203"/>
            <p:cNvSpPr/>
            <p:nvPr/>
          </p:nvSpPr>
          <p:spPr>
            <a:xfrm>
              <a:off x="-3679920" y="4688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05" name="Straight Connector 2204"/>
            <p:cNvSpPr/>
            <p:nvPr/>
          </p:nvSpPr>
          <p:spPr>
            <a:xfrm>
              <a:off x="-3679920" y="4727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06" name="Straight Connector 2205"/>
            <p:cNvSpPr/>
            <p:nvPr/>
          </p:nvSpPr>
          <p:spPr>
            <a:xfrm>
              <a:off x="-3679920" y="476675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07" name="Straight Connector 2206"/>
            <p:cNvSpPr/>
            <p:nvPr/>
          </p:nvSpPr>
          <p:spPr>
            <a:xfrm>
              <a:off x="-3679920" y="4805640"/>
              <a:ext cx="0" cy="8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08" name="Straight Connector 2207"/>
            <p:cNvSpPr/>
            <p:nvPr/>
          </p:nvSpPr>
          <p:spPr>
            <a:xfrm>
              <a:off x="-3651120" y="418211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09" name="Straight Connector 2208"/>
            <p:cNvSpPr/>
            <p:nvPr/>
          </p:nvSpPr>
          <p:spPr>
            <a:xfrm>
              <a:off x="-3651120" y="4221000"/>
              <a:ext cx="0" cy="1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10" name="Straight Connector 2209"/>
            <p:cNvSpPr/>
            <p:nvPr/>
          </p:nvSpPr>
          <p:spPr>
            <a:xfrm>
              <a:off x="-3651120" y="4260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11" name="Straight Connector 2210"/>
            <p:cNvSpPr/>
            <p:nvPr/>
          </p:nvSpPr>
          <p:spPr>
            <a:xfrm>
              <a:off x="-3651120" y="4299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12" name="Straight Connector 2211"/>
            <p:cNvSpPr/>
            <p:nvPr/>
          </p:nvSpPr>
          <p:spPr>
            <a:xfrm>
              <a:off x="-3651120" y="433800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13" name="Straight Connector 2212"/>
            <p:cNvSpPr/>
            <p:nvPr/>
          </p:nvSpPr>
          <p:spPr>
            <a:xfrm>
              <a:off x="-3651120" y="4377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14" name="Straight Connector 2213"/>
            <p:cNvSpPr/>
            <p:nvPr/>
          </p:nvSpPr>
          <p:spPr>
            <a:xfrm>
              <a:off x="-3651120" y="4416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15" name="Straight Connector 2214"/>
            <p:cNvSpPr/>
            <p:nvPr/>
          </p:nvSpPr>
          <p:spPr>
            <a:xfrm>
              <a:off x="-3651120" y="4454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16" name="Straight Connector 2215"/>
            <p:cNvSpPr/>
            <p:nvPr/>
          </p:nvSpPr>
          <p:spPr>
            <a:xfrm>
              <a:off x="-3651120" y="4493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17" name="Straight Connector 2216"/>
            <p:cNvSpPr/>
            <p:nvPr/>
          </p:nvSpPr>
          <p:spPr>
            <a:xfrm>
              <a:off x="-3651120" y="4532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18" name="Straight Connector 2217"/>
            <p:cNvSpPr/>
            <p:nvPr/>
          </p:nvSpPr>
          <p:spPr>
            <a:xfrm>
              <a:off x="-3651120" y="4571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19" name="Straight Connector 2218"/>
            <p:cNvSpPr/>
            <p:nvPr/>
          </p:nvSpPr>
          <p:spPr>
            <a:xfrm>
              <a:off x="-3651120" y="4610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20" name="Straight Connector 2219"/>
            <p:cNvSpPr/>
            <p:nvPr/>
          </p:nvSpPr>
          <p:spPr>
            <a:xfrm>
              <a:off x="-3651120" y="4649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21" name="Straight Connector 2220"/>
            <p:cNvSpPr/>
            <p:nvPr/>
          </p:nvSpPr>
          <p:spPr>
            <a:xfrm>
              <a:off x="-3651120" y="4688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22" name="Straight Connector 2221"/>
            <p:cNvSpPr/>
            <p:nvPr/>
          </p:nvSpPr>
          <p:spPr>
            <a:xfrm>
              <a:off x="-3651120" y="4727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23" name="Straight Connector 2222"/>
            <p:cNvSpPr/>
            <p:nvPr/>
          </p:nvSpPr>
          <p:spPr>
            <a:xfrm>
              <a:off x="-3651120" y="476675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24" name="Straight Connector 2223"/>
            <p:cNvSpPr/>
            <p:nvPr/>
          </p:nvSpPr>
          <p:spPr>
            <a:xfrm>
              <a:off x="-3651120" y="4805640"/>
              <a:ext cx="0" cy="8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25" name="Straight Connector 2224"/>
            <p:cNvSpPr/>
            <p:nvPr/>
          </p:nvSpPr>
          <p:spPr>
            <a:xfrm>
              <a:off x="-3622320" y="418211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26" name="Straight Connector 2225"/>
            <p:cNvSpPr/>
            <p:nvPr/>
          </p:nvSpPr>
          <p:spPr>
            <a:xfrm>
              <a:off x="-3622320" y="4221000"/>
              <a:ext cx="0" cy="1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27" name="Straight Connector 2226"/>
            <p:cNvSpPr/>
            <p:nvPr/>
          </p:nvSpPr>
          <p:spPr>
            <a:xfrm>
              <a:off x="-3622320" y="4260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28" name="Straight Connector 2227"/>
            <p:cNvSpPr/>
            <p:nvPr/>
          </p:nvSpPr>
          <p:spPr>
            <a:xfrm>
              <a:off x="-3622320" y="4299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29" name="Straight Connector 2228"/>
            <p:cNvSpPr/>
            <p:nvPr/>
          </p:nvSpPr>
          <p:spPr>
            <a:xfrm>
              <a:off x="-3622320" y="433800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30" name="Straight Connector 2229"/>
            <p:cNvSpPr/>
            <p:nvPr/>
          </p:nvSpPr>
          <p:spPr>
            <a:xfrm>
              <a:off x="-3622320" y="4377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31" name="Straight Connector 2230"/>
            <p:cNvSpPr/>
            <p:nvPr/>
          </p:nvSpPr>
          <p:spPr>
            <a:xfrm>
              <a:off x="-3622320" y="4416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32" name="Straight Connector 2231"/>
            <p:cNvSpPr/>
            <p:nvPr/>
          </p:nvSpPr>
          <p:spPr>
            <a:xfrm>
              <a:off x="-3622320" y="4454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33" name="Straight Connector 2232"/>
            <p:cNvSpPr/>
            <p:nvPr/>
          </p:nvSpPr>
          <p:spPr>
            <a:xfrm>
              <a:off x="-3622320" y="4493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34" name="Straight Connector 2233"/>
            <p:cNvSpPr/>
            <p:nvPr/>
          </p:nvSpPr>
          <p:spPr>
            <a:xfrm>
              <a:off x="-3622320" y="4532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35" name="Straight Connector 2234"/>
            <p:cNvSpPr/>
            <p:nvPr/>
          </p:nvSpPr>
          <p:spPr>
            <a:xfrm>
              <a:off x="-3622320" y="4571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36" name="Straight Connector 2235"/>
            <p:cNvSpPr/>
            <p:nvPr/>
          </p:nvSpPr>
          <p:spPr>
            <a:xfrm>
              <a:off x="-3622320" y="4610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37" name="Straight Connector 2236"/>
            <p:cNvSpPr/>
            <p:nvPr/>
          </p:nvSpPr>
          <p:spPr>
            <a:xfrm>
              <a:off x="-3622320" y="4649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38" name="Straight Connector 2237"/>
            <p:cNvSpPr/>
            <p:nvPr/>
          </p:nvSpPr>
          <p:spPr>
            <a:xfrm>
              <a:off x="-3622320" y="4688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39" name="Straight Connector 2238"/>
            <p:cNvSpPr/>
            <p:nvPr/>
          </p:nvSpPr>
          <p:spPr>
            <a:xfrm>
              <a:off x="-3622320" y="4727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40" name="Straight Connector 2239"/>
            <p:cNvSpPr/>
            <p:nvPr/>
          </p:nvSpPr>
          <p:spPr>
            <a:xfrm>
              <a:off x="-3622320" y="476675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41" name="Straight Connector 2240"/>
            <p:cNvSpPr/>
            <p:nvPr/>
          </p:nvSpPr>
          <p:spPr>
            <a:xfrm>
              <a:off x="-3622320" y="4805640"/>
              <a:ext cx="0" cy="8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42" name="Straight Connector 2241"/>
            <p:cNvSpPr/>
            <p:nvPr/>
          </p:nvSpPr>
          <p:spPr>
            <a:xfrm>
              <a:off x="-3593520" y="418211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43" name="Straight Connector 2242"/>
            <p:cNvSpPr/>
            <p:nvPr/>
          </p:nvSpPr>
          <p:spPr>
            <a:xfrm>
              <a:off x="-3593520" y="4221000"/>
              <a:ext cx="0" cy="1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44" name="Straight Connector 2243"/>
            <p:cNvSpPr/>
            <p:nvPr/>
          </p:nvSpPr>
          <p:spPr>
            <a:xfrm>
              <a:off x="-3593520" y="4260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45" name="Straight Connector 2244"/>
            <p:cNvSpPr/>
            <p:nvPr/>
          </p:nvSpPr>
          <p:spPr>
            <a:xfrm>
              <a:off x="-3593520" y="4299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46" name="Straight Connector 2245"/>
            <p:cNvSpPr/>
            <p:nvPr/>
          </p:nvSpPr>
          <p:spPr>
            <a:xfrm>
              <a:off x="-3593520" y="433800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47" name="Straight Connector 2246"/>
            <p:cNvSpPr/>
            <p:nvPr/>
          </p:nvSpPr>
          <p:spPr>
            <a:xfrm>
              <a:off x="-3593520" y="4377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48" name="Straight Connector 2247"/>
            <p:cNvSpPr/>
            <p:nvPr/>
          </p:nvSpPr>
          <p:spPr>
            <a:xfrm>
              <a:off x="-3593520" y="4416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49" name="Straight Connector 2248"/>
            <p:cNvSpPr/>
            <p:nvPr/>
          </p:nvSpPr>
          <p:spPr>
            <a:xfrm>
              <a:off x="-3593520" y="4454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50" name="Straight Connector 2249"/>
            <p:cNvSpPr/>
            <p:nvPr/>
          </p:nvSpPr>
          <p:spPr>
            <a:xfrm>
              <a:off x="-3593520" y="4493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51" name="Straight Connector 2250"/>
            <p:cNvSpPr/>
            <p:nvPr/>
          </p:nvSpPr>
          <p:spPr>
            <a:xfrm>
              <a:off x="-3593520" y="4532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52" name="Straight Connector 2251"/>
            <p:cNvSpPr/>
            <p:nvPr/>
          </p:nvSpPr>
          <p:spPr>
            <a:xfrm>
              <a:off x="-3593520" y="4571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53" name="Straight Connector 2252"/>
            <p:cNvSpPr/>
            <p:nvPr/>
          </p:nvSpPr>
          <p:spPr>
            <a:xfrm>
              <a:off x="-3593520" y="4610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54" name="Straight Connector 2253"/>
            <p:cNvSpPr/>
            <p:nvPr/>
          </p:nvSpPr>
          <p:spPr>
            <a:xfrm>
              <a:off x="-3593520" y="4649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55" name="Straight Connector 2254"/>
            <p:cNvSpPr/>
            <p:nvPr/>
          </p:nvSpPr>
          <p:spPr>
            <a:xfrm>
              <a:off x="-3593520" y="4688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56" name="Straight Connector 2255"/>
            <p:cNvSpPr/>
            <p:nvPr/>
          </p:nvSpPr>
          <p:spPr>
            <a:xfrm>
              <a:off x="-3593520" y="4727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57" name="Straight Connector 2256"/>
            <p:cNvSpPr/>
            <p:nvPr/>
          </p:nvSpPr>
          <p:spPr>
            <a:xfrm>
              <a:off x="-3593520" y="476675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58" name="Straight Connector 2257"/>
            <p:cNvSpPr/>
            <p:nvPr/>
          </p:nvSpPr>
          <p:spPr>
            <a:xfrm>
              <a:off x="-3593520" y="4805640"/>
              <a:ext cx="0" cy="86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59" name="Straight Connector 2258"/>
            <p:cNvSpPr/>
            <p:nvPr/>
          </p:nvSpPr>
          <p:spPr>
            <a:xfrm>
              <a:off x="-3478680" y="418211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60" name="Straight Connector 2259"/>
            <p:cNvSpPr/>
            <p:nvPr/>
          </p:nvSpPr>
          <p:spPr>
            <a:xfrm>
              <a:off x="-3478680" y="4221000"/>
              <a:ext cx="0" cy="1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61" name="Straight Connector 2260"/>
            <p:cNvSpPr/>
            <p:nvPr/>
          </p:nvSpPr>
          <p:spPr>
            <a:xfrm>
              <a:off x="-3478680" y="4260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62" name="Straight Connector 2261"/>
            <p:cNvSpPr/>
            <p:nvPr/>
          </p:nvSpPr>
          <p:spPr>
            <a:xfrm>
              <a:off x="-3478680" y="4299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63" name="Straight Connector 2262"/>
            <p:cNvSpPr/>
            <p:nvPr/>
          </p:nvSpPr>
          <p:spPr>
            <a:xfrm>
              <a:off x="-3478680" y="433800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64" name="Straight Connector 2263"/>
            <p:cNvSpPr/>
            <p:nvPr/>
          </p:nvSpPr>
          <p:spPr>
            <a:xfrm>
              <a:off x="-3478680" y="4377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65" name="Straight Connector 2264"/>
            <p:cNvSpPr/>
            <p:nvPr/>
          </p:nvSpPr>
          <p:spPr>
            <a:xfrm>
              <a:off x="-3478680" y="4416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66" name="Straight Connector 2265"/>
            <p:cNvSpPr/>
            <p:nvPr/>
          </p:nvSpPr>
          <p:spPr>
            <a:xfrm>
              <a:off x="-3478680" y="4454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67" name="Straight Connector 2266"/>
            <p:cNvSpPr/>
            <p:nvPr/>
          </p:nvSpPr>
          <p:spPr>
            <a:xfrm>
              <a:off x="-3478680" y="4493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68" name="Straight Connector 2267"/>
            <p:cNvSpPr/>
            <p:nvPr/>
          </p:nvSpPr>
          <p:spPr>
            <a:xfrm>
              <a:off x="-3478680" y="4532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69" name="Straight Connector 2268"/>
            <p:cNvSpPr/>
            <p:nvPr/>
          </p:nvSpPr>
          <p:spPr>
            <a:xfrm>
              <a:off x="-3478680" y="4571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70" name="Straight Connector 2269"/>
            <p:cNvSpPr/>
            <p:nvPr/>
          </p:nvSpPr>
          <p:spPr>
            <a:xfrm>
              <a:off x="-3478680" y="4610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71" name="Straight Connector 2270"/>
            <p:cNvSpPr/>
            <p:nvPr/>
          </p:nvSpPr>
          <p:spPr>
            <a:xfrm>
              <a:off x="-3478680" y="4649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72" name="Straight Connector 2271"/>
            <p:cNvSpPr/>
            <p:nvPr/>
          </p:nvSpPr>
          <p:spPr>
            <a:xfrm>
              <a:off x="-3507479" y="418211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73" name="Straight Connector 2272"/>
            <p:cNvSpPr/>
            <p:nvPr/>
          </p:nvSpPr>
          <p:spPr>
            <a:xfrm>
              <a:off x="-3507479" y="4221000"/>
              <a:ext cx="0" cy="1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74" name="Straight Connector 2273"/>
            <p:cNvSpPr/>
            <p:nvPr/>
          </p:nvSpPr>
          <p:spPr>
            <a:xfrm>
              <a:off x="-3507479" y="4260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75" name="Straight Connector 2274"/>
            <p:cNvSpPr/>
            <p:nvPr/>
          </p:nvSpPr>
          <p:spPr>
            <a:xfrm>
              <a:off x="-3507479" y="4299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76" name="Straight Connector 2275"/>
            <p:cNvSpPr/>
            <p:nvPr/>
          </p:nvSpPr>
          <p:spPr>
            <a:xfrm>
              <a:off x="-3507479" y="433800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77" name="Straight Connector 2276"/>
            <p:cNvSpPr/>
            <p:nvPr/>
          </p:nvSpPr>
          <p:spPr>
            <a:xfrm>
              <a:off x="-3507479" y="4377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78" name="Straight Connector 2277"/>
            <p:cNvSpPr/>
            <p:nvPr/>
          </p:nvSpPr>
          <p:spPr>
            <a:xfrm>
              <a:off x="-3507479" y="4416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79" name="Straight Connector 2278"/>
            <p:cNvSpPr/>
            <p:nvPr/>
          </p:nvSpPr>
          <p:spPr>
            <a:xfrm>
              <a:off x="-3507479" y="4454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80" name="Straight Connector 2279"/>
            <p:cNvSpPr/>
            <p:nvPr/>
          </p:nvSpPr>
          <p:spPr>
            <a:xfrm>
              <a:off x="-3507479" y="4493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81" name="Straight Connector 2280"/>
            <p:cNvSpPr/>
            <p:nvPr/>
          </p:nvSpPr>
          <p:spPr>
            <a:xfrm>
              <a:off x="-3507479" y="4532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82" name="Straight Connector 2281"/>
            <p:cNvSpPr/>
            <p:nvPr/>
          </p:nvSpPr>
          <p:spPr>
            <a:xfrm>
              <a:off x="-3507479" y="4571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83" name="Straight Connector 2282"/>
            <p:cNvSpPr/>
            <p:nvPr/>
          </p:nvSpPr>
          <p:spPr>
            <a:xfrm>
              <a:off x="-3507479" y="4610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84" name="Straight Connector 2283"/>
            <p:cNvSpPr/>
            <p:nvPr/>
          </p:nvSpPr>
          <p:spPr>
            <a:xfrm>
              <a:off x="-3507479" y="4649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85" name="Straight Connector 2284"/>
            <p:cNvSpPr/>
            <p:nvPr/>
          </p:nvSpPr>
          <p:spPr>
            <a:xfrm>
              <a:off x="-3536280" y="418211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86" name="Straight Connector 2285"/>
            <p:cNvSpPr/>
            <p:nvPr/>
          </p:nvSpPr>
          <p:spPr>
            <a:xfrm>
              <a:off x="-3536280" y="4221000"/>
              <a:ext cx="0" cy="1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87" name="Straight Connector 2286"/>
            <p:cNvSpPr/>
            <p:nvPr/>
          </p:nvSpPr>
          <p:spPr>
            <a:xfrm>
              <a:off x="-3536280" y="4260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88" name="Straight Connector 2287"/>
            <p:cNvSpPr/>
            <p:nvPr/>
          </p:nvSpPr>
          <p:spPr>
            <a:xfrm>
              <a:off x="-3536280" y="4299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89" name="Straight Connector 2288"/>
            <p:cNvSpPr/>
            <p:nvPr/>
          </p:nvSpPr>
          <p:spPr>
            <a:xfrm>
              <a:off x="-3536280" y="433800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90" name="Straight Connector 2289"/>
            <p:cNvSpPr/>
            <p:nvPr/>
          </p:nvSpPr>
          <p:spPr>
            <a:xfrm>
              <a:off x="-3536280" y="4377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91" name="Straight Connector 2290"/>
            <p:cNvSpPr/>
            <p:nvPr/>
          </p:nvSpPr>
          <p:spPr>
            <a:xfrm>
              <a:off x="-3536280" y="4416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92" name="Straight Connector 2291"/>
            <p:cNvSpPr/>
            <p:nvPr/>
          </p:nvSpPr>
          <p:spPr>
            <a:xfrm>
              <a:off x="-3536280" y="4454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93" name="Straight Connector 2292"/>
            <p:cNvSpPr/>
            <p:nvPr/>
          </p:nvSpPr>
          <p:spPr>
            <a:xfrm>
              <a:off x="-3536280" y="4493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94" name="Straight Connector 2293"/>
            <p:cNvSpPr/>
            <p:nvPr/>
          </p:nvSpPr>
          <p:spPr>
            <a:xfrm>
              <a:off x="-3536280" y="4532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95" name="Straight Connector 2294"/>
            <p:cNvSpPr/>
            <p:nvPr/>
          </p:nvSpPr>
          <p:spPr>
            <a:xfrm>
              <a:off x="-3536280" y="4571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96" name="Straight Connector 2295"/>
            <p:cNvSpPr/>
            <p:nvPr/>
          </p:nvSpPr>
          <p:spPr>
            <a:xfrm>
              <a:off x="-3536280" y="4610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97" name="Straight Connector 2296"/>
            <p:cNvSpPr/>
            <p:nvPr/>
          </p:nvSpPr>
          <p:spPr>
            <a:xfrm>
              <a:off x="-3536280" y="4649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98" name="Straight Connector 2297"/>
            <p:cNvSpPr/>
            <p:nvPr/>
          </p:nvSpPr>
          <p:spPr>
            <a:xfrm>
              <a:off x="-3564720" y="4182119"/>
              <a:ext cx="0" cy="19441"/>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299" name="Straight Connector 2298"/>
            <p:cNvSpPr/>
            <p:nvPr/>
          </p:nvSpPr>
          <p:spPr>
            <a:xfrm>
              <a:off x="-3564720" y="4221000"/>
              <a:ext cx="0" cy="198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00" name="Straight Connector 2299"/>
            <p:cNvSpPr/>
            <p:nvPr/>
          </p:nvSpPr>
          <p:spPr>
            <a:xfrm>
              <a:off x="-3564720" y="4260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01" name="Straight Connector 2300"/>
            <p:cNvSpPr/>
            <p:nvPr/>
          </p:nvSpPr>
          <p:spPr>
            <a:xfrm>
              <a:off x="-3564720" y="4299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02" name="Straight Connector 2301"/>
            <p:cNvSpPr/>
            <p:nvPr/>
          </p:nvSpPr>
          <p:spPr>
            <a:xfrm>
              <a:off x="-3564720" y="433800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03" name="Straight Connector 2302"/>
            <p:cNvSpPr/>
            <p:nvPr/>
          </p:nvSpPr>
          <p:spPr>
            <a:xfrm>
              <a:off x="-3564720" y="43772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04" name="Straight Connector 2303"/>
            <p:cNvSpPr/>
            <p:nvPr/>
          </p:nvSpPr>
          <p:spPr>
            <a:xfrm>
              <a:off x="-3564720" y="441612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05" name="Straight Connector 2304"/>
            <p:cNvSpPr/>
            <p:nvPr/>
          </p:nvSpPr>
          <p:spPr>
            <a:xfrm>
              <a:off x="-3564720" y="4454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06" name="Straight Connector 2305"/>
            <p:cNvSpPr/>
            <p:nvPr/>
          </p:nvSpPr>
          <p:spPr>
            <a:xfrm>
              <a:off x="-3564720" y="4493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07" name="Straight Connector 2306"/>
            <p:cNvSpPr/>
            <p:nvPr/>
          </p:nvSpPr>
          <p:spPr>
            <a:xfrm>
              <a:off x="-3564720" y="4532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08" name="Straight Connector 2307"/>
            <p:cNvSpPr/>
            <p:nvPr/>
          </p:nvSpPr>
          <p:spPr>
            <a:xfrm>
              <a:off x="-3564720" y="457164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09" name="Straight Connector 2308"/>
            <p:cNvSpPr/>
            <p:nvPr/>
          </p:nvSpPr>
          <p:spPr>
            <a:xfrm>
              <a:off x="-3564720" y="461088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10" name="Straight Connector 2309"/>
            <p:cNvSpPr/>
            <p:nvPr/>
          </p:nvSpPr>
          <p:spPr>
            <a:xfrm>
              <a:off x="-3564720" y="4649760"/>
              <a:ext cx="0" cy="19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11" name="Freeform: Shape 525"/>
            <p:cNvSpPr/>
            <p:nvPr/>
          </p:nvSpPr>
          <p:spPr>
            <a:xfrm>
              <a:off x="-4857120" y="4914360"/>
              <a:ext cx="64080" cy="151920"/>
            </a:xfrm>
            <a:custGeom>
              <a:avLst/>
              <a:gdLst/>
              <a:ahLst/>
              <a:cxnLst>
                <a:cxn ang="3cd4">
                  <a:pos x="hc" y="t"/>
                </a:cxn>
                <a:cxn ang="cd2">
                  <a:pos x="l" y="vc"/>
                </a:cxn>
                <a:cxn ang="cd4">
                  <a:pos x="hc" y="b"/>
                </a:cxn>
                <a:cxn ang="0">
                  <a:pos x="r" y="vc"/>
                </a:cxn>
              </a:cxnLst>
              <a:rect l="l" t="t" r="r" b="b"/>
              <a:pathLst>
                <a:path w="179" h="423">
                  <a:moveTo>
                    <a:pt x="179" y="0"/>
                  </a:moveTo>
                  <a:lnTo>
                    <a:pt x="179" y="423"/>
                  </a:lnTo>
                  <a:lnTo>
                    <a:pt x="0" y="283"/>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12" name="Straight Connector 2311"/>
            <p:cNvSpPr/>
            <p:nvPr/>
          </p:nvSpPr>
          <p:spPr>
            <a:xfrm>
              <a:off x="-4856400" y="5070960"/>
              <a:ext cx="363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13" name="Freeform: Shape 527"/>
            <p:cNvSpPr/>
            <p:nvPr/>
          </p:nvSpPr>
          <p:spPr>
            <a:xfrm>
              <a:off x="-522720" y="4912919"/>
              <a:ext cx="54360" cy="128520"/>
            </a:xfrm>
            <a:custGeom>
              <a:avLst/>
              <a:gdLst/>
              <a:ahLst/>
              <a:cxnLst>
                <a:cxn ang="3cd4">
                  <a:pos x="hc" y="t"/>
                </a:cxn>
                <a:cxn ang="cd2">
                  <a:pos x="l" y="vc"/>
                </a:cxn>
                <a:cxn ang="cd4">
                  <a:pos x="hc" y="b"/>
                </a:cxn>
                <a:cxn ang="0">
                  <a:pos x="r" y="vc"/>
                </a:cxn>
              </a:cxnLst>
              <a:rect l="l" t="t" r="r" b="b"/>
              <a:pathLst>
                <a:path w="152" h="358">
                  <a:moveTo>
                    <a:pt x="152" y="0"/>
                  </a:moveTo>
                  <a:lnTo>
                    <a:pt x="152" y="358"/>
                  </a:lnTo>
                  <a:lnTo>
                    <a:pt x="0" y="240"/>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14" name="Straight Connector 2313"/>
            <p:cNvSpPr/>
            <p:nvPr/>
          </p:nvSpPr>
          <p:spPr>
            <a:xfrm>
              <a:off x="-522000" y="5045400"/>
              <a:ext cx="306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15" name="Freeform: Shape 529"/>
            <p:cNvSpPr/>
            <p:nvPr/>
          </p:nvSpPr>
          <p:spPr>
            <a:xfrm>
              <a:off x="-4664520" y="4919400"/>
              <a:ext cx="89640" cy="210960"/>
            </a:xfrm>
            <a:custGeom>
              <a:avLst/>
              <a:gdLst/>
              <a:ahLst/>
              <a:cxnLst>
                <a:cxn ang="3cd4">
                  <a:pos x="hc" y="t"/>
                </a:cxn>
                <a:cxn ang="cd2">
                  <a:pos x="l" y="vc"/>
                </a:cxn>
                <a:cxn ang="cd4">
                  <a:pos x="hc" y="b"/>
                </a:cxn>
                <a:cxn ang="0">
                  <a:pos x="r" y="vc"/>
                </a:cxn>
              </a:cxnLst>
              <a:rect l="l" t="t" r="r" b="b"/>
              <a:pathLst>
                <a:path w="250" h="587">
                  <a:moveTo>
                    <a:pt x="250" y="0"/>
                  </a:moveTo>
                  <a:lnTo>
                    <a:pt x="250" y="587"/>
                  </a:lnTo>
                  <a:lnTo>
                    <a:pt x="0" y="393"/>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16" name="Straight Connector 2315"/>
            <p:cNvSpPr/>
            <p:nvPr/>
          </p:nvSpPr>
          <p:spPr>
            <a:xfrm>
              <a:off x="-4662720" y="5136840"/>
              <a:ext cx="504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17" name="Freeform: Shape 531"/>
            <p:cNvSpPr/>
            <p:nvPr/>
          </p:nvSpPr>
          <p:spPr>
            <a:xfrm>
              <a:off x="-905039" y="4865040"/>
              <a:ext cx="110160" cy="260280"/>
            </a:xfrm>
            <a:custGeom>
              <a:avLst/>
              <a:gdLst/>
              <a:ahLst/>
              <a:cxnLst>
                <a:cxn ang="3cd4">
                  <a:pos x="hc" y="t"/>
                </a:cxn>
                <a:cxn ang="cd2">
                  <a:pos x="l" y="vc"/>
                </a:cxn>
                <a:cxn ang="cd4">
                  <a:pos x="hc" y="b"/>
                </a:cxn>
                <a:cxn ang="0">
                  <a:pos x="r" y="vc"/>
                </a:cxn>
              </a:cxnLst>
              <a:rect l="l" t="t" r="r" b="b"/>
              <a:pathLst>
                <a:path w="307" h="724">
                  <a:moveTo>
                    <a:pt x="307" y="0"/>
                  </a:moveTo>
                  <a:lnTo>
                    <a:pt x="307" y="724"/>
                  </a:lnTo>
                  <a:lnTo>
                    <a:pt x="0" y="484"/>
                  </a:lnTo>
                  <a:close/>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18" name="Straight Connector 2317"/>
            <p:cNvSpPr/>
            <p:nvPr/>
          </p:nvSpPr>
          <p:spPr>
            <a:xfrm>
              <a:off x="-903240" y="5133240"/>
              <a:ext cx="6192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19" name="Straight Connector 2318"/>
            <p:cNvSpPr/>
            <p:nvPr/>
          </p:nvSpPr>
          <p:spPr>
            <a:xfrm>
              <a:off x="-5202360" y="4673160"/>
              <a:ext cx="9676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20" name="Straight Connector 2319"/>
            <p:cNvSpPr/>
            <p:nvPr/>
          </p:nvSpPr>
          <p:spPr>
            <a:xfrm>
              <a:off x="-5132520" y="4446000"/>
              <a:ext cx="0" cy="3128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21" name="Straight Connector 2320"/>
            <p:cNvSpPr/>
            <p:nvPr/>
          </p:nvSpPr>
          <p:spPr>
            <a:xfrm>
              <a:off x="-4321800" y="4446000"/>
              <a:ext cx="0" cy="3128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22" name="Freeform: Shape 536"/>
            <p:cNvSpPr/>
            <p:nvPr/>
          </p:nvSpPr>
          <p:spPr>
            <a:xfrm>
              <a:off x="-5130720" y="4471200"/>
              <a:ext cx="808560" cy="153000"/>
            </a:xfrm>
            <a:custGeom>
              <a:avLst/>
              <a:gdLst/>
              <a:ahLst/>
              <a:cxnLst>
                <a:cxn ang="3cd4">
                  <a:pos x="hc" y="t"/>
                </a:cxn>
                <a:cxn ang="cd2">
                  <a:pos x="l" y="vc"/>
                </a:cxn>
                <a:cxn ang="cd4">
                  <a:pos x="hc" y="b"/>
                </a:cxn>
                <a:cxn ang="0">
                  <a:pos x="r" y="vc"/>
                </a:cxn>
              </a:cxnLst>
              <a:rect l="l" t="t" r="r" b="b"/>
              <a:pathLst>
                <a:path w="2247" h="426">
                  <a:moveTo>
                    <a:pt x="2247" y="0"/>
                  </a:moveTo>
                  <a:cubicBezTo>
                    <a:pt x="1971" y="261"/>
                    <a:pt x="1567" y="426"/>
                    <a:pt x="1117" y="426"/>
                  </a:cubicBezTo>
                  <a:cubicBezTo>
                    <a:pt x="674" y="426"/>
                    <a:pt x="276" y="266"/>
                    <a:pt x="0" y="11"/>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23" name="Straight Connector 2322"/>
            <p:cNvSpPr/>
            <p:nvPr/>
          </p:nvSpPr>
          <p:spPr>
            <a:xfrm>
              <a:off x="-5067000" y="4525200"/>
              <a:ext cx="0" cy="145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24" name="Straight Connector 2323"/>
            <p:cNvSpPr/>
            <p:nvPr/>
          </p:nvSpPr>
          <p:spPr>
            <a:xfrm>
              <a:off x="-5019480" y="4553640"/>
              <a:ext cx="0" cy="1195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25" name="Straight Connector 2324"/>
            <p:cNvSpPr/>
            <p:nvPr/>
          </p:nvSpPr>
          <p:spPr>
            <a:xfrm>
              <a:off x="-4969800" y="4578840"/>
              <a:ext cx="0" cy="943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26" name="Straight Connector 2325"/>
            <p:cNvSpPr/>
            <p:nvPr/>
          </p:nvSpPr>
          <p:spPr>
            <a:xfrm>
              <a:off x="-4921560" y="4596480"/>
              <a:ext cx="0" cy="766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27" name="Straight Connector 2326"/>
            <p:cNvSpPr/>
            <p:nvPr/>
          </p:nvSpPr>
          <p:spPr>
            <a:xfrm>
              <a:off x="-4873320" y="4608000"/>
              <a:ext cx="0" cy="651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28" name="Straight Connector 2327"/>
            <p:cNvSpPr/>
            <p:nvPr/>
          </p:nvSpPr>
          <p:spPr>
            <a:xfrm>
              <a:off x="-4825080" y="4618440"/>
              <a:ext cx="0" cy="54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29" name="Straight Connector 2328"/>
            <p:cNvSpPr/>
            <p:nvPr/>
          </p:nvSpPr>
          <p:spPr>
            <a:xfrm>
              <a:off x="-4776480" y="4622760"/>
              <a:ext cx="0" cy="504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30" name="Straight Connector 2329"/>
            <p:cNvSpPr/>
            <p:nvPr/>
          </p:nvSpPr>
          <p:spPr>
            <a:xfrm>
              <a:off x="-4389840" y="4525200"/>
              <a:ext cx="0" cy="145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31" name="Straight Connector 2330"/>
            <p:cNvSpPr/>
            <p:nvPr/>
          </p:nvSpPr>
          <p:spPr>
            <a:xfrm>
              <a:off x="-4437720" y="4553640"/>
              <a:ext cx="0" cy="1195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32" name="Straight Connector 2331"/>
            <p:cNvSpPr/>
            <p:nvPr/>
          </p:nvSpPr>
          <p:spPr>
            <a:xfrm>
              <a:off x="-4487040" y="4578840"/>
              <a:ext cx="0" cy="943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33" name="Straight Connector 2332"/>
            <p:cNvSpPr/>
            <p:nvPr/>
          </p:nvSpPr>
          <p:spPr>
            <a:xfrm>
              <a:off x="-4535280" y="4596480"/>
              <a:ext cx="0" cy="766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34" name="Straight Connector 2333"/>
            <p:cNvSpPr/>
            <p:nvPr/>
          </p:nvSpPr>
          <p:spPr>
            <a:xfrm>
              <a:off x="-4583520" y="4608000"/>
              <a:ext cx="0" cy="651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35" name="Straight Connector 2334"/>
            <p:cNvSpPr/>
            <p:nvPr/>
          </p:nvSpPr>
          <p:spPr>
            <a:xfrm>
              <a:off x="-4631760" y="4618440"/>
              <a:ext cx="0" cy="54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36" name="Straight Connector 2335"/>
            <p:cNvSpPr/>
            <p:nvPr/>
          </p:nvSpPr>
          <p:spPr>
            <a:xfrm>
              <a:off x="-4680360" y="4622760"/>
              <a:ext cx="0" cy="504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37" name="Straight Connector 2336"/>
            <p:cNvSpPr/>
            <p:nvPr/>
          </p:nvSpPr>
          <p:spPr>
            <a:xfrm>
              <a:off x="-4728239" y="4624560"/>
              <a:ext cx="0" cy="460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38" name="Straight Connector 2337"/>
            <p:cNvSpPr/>
            <p:nvPr/>
          </p:nvSpPr>
          <p:spPr>
            <a:xfrm>
              <a:off x="-5539320" y="4673160"/>
              <a:ext cx="4939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39" name="Freeform: Shape 553"/>
            <p:cNvSpPr/>
            <p:nvPr/>
          </p:nvSpPr>
          <p:spPr>
            <a:xfrm>
              <a:off x="-5539320" y="4471200"/>
              <a:ext cx="406080" cy="153000"/>
            </a:xfrm>
            <a:custGeom>
              <a:avLst/>
              <a:gdLst/>
              <a:ahLst/>
              <a:cxnLst>
                <a:cxn ang="3cd4">
                  <a:pos x="hc" y="t"/>
                </a:cxn>
                <a:cxn ang="cd2">
                  <a:pos x="l" y="vc"/>
                </a:cxn>
                <a:cxn ang="cd4">
                  <a:pos x="hc" y="b"/>
                </a:cxn>
                <a:cxn ang="0">
                  <a:pos x="r" y="vc"/>
                </a:cxn>
              </a:cxnLst>
              <a:rect l="l" t="t" r="r" b="b"/>
              <a:pathLst>
                <a:path w="1129" h="426">
                  <a:moveTo>
                    <a:pt x="1129" y="0"/>
                  </a:moveTo>
                  <a:cubicBezTo>
                    <a:pt x="853" y="261"/>
                    <a:pt x="450" y="426"/>
                    <a:pt x="0" y="426"/>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40" name="Straight Connector 2339"/>
            <p:cNvSpPr/>
            <p:nvPr/>
          </p:nvSpPr>
          <p:spPr>
            <a:xfrm>
              <a:off x="-5200560" y="4525200"/>
              <a:ext cx="0" cy="145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41" name="Straight Connector 2340"/>
            <p:cNvSpPr/>
            <p:nvPr/>
          </p:nvSpPr>
          <p:spPr>
            <a:xfrm>
              <a:off x="-5248440" y="4553640"/>
              <a:ext cx="0" cy="1195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42" name="Straight Connector 2341"/>
            <p:cNvSpPr/>
            <p:nvPr/>
          </p:nvSpPr>
          <p:spPr>
            <a:xfrm>
              <a:off x="-5298120" y="4578840"/>
              <a:ext cx="0" cy="943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43" name="Straight Connector 2342"/>
            <p:cNvSpPr/>
            <p:nvPr/>
          </p:nvSpPr>
          <p:spPr>
            <a:xfrm>
              <a:off x="-5346360" y="4596480"/>
              <a:ext cx="0" cy="7668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44" name="Straight Connector 2343"/>
            <p:cNvSpPr/>
            <p:nvPr/>
          </p:nvSpPr>
          <p:spPr>
            <a:xfrm>
              <a:off x="-5394960" y="4608000"/>
              <a:ext cx="0" cy="6516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45" name="Straight Connector 2344"/>
            <p:cNvSpPr/>
            <p:nvPr/>
          </p:nvSpPr>
          <p:spPr>
            <a:xfrm>
              <a:off x="-5443200" y="4618440"/>
              <a:ext cx="0" cy="5472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46" name="Straight Connector 2345"/>
            <p:cNvSpPr/>
            <p:nvPr/>
          </p:nvSpPr>
          <p:spPr>
            <a:xfrm>
              <a:off x="-5491440" y="4622760"/>
              <a:ext cx="0" cy="504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47" name="Straight Connector 2346"/>
            <p:cNvSpPr/>
            <p:nvPr/>
          </p:nvSpPr>
          <p:spPr>
            <a:xfrm>
              <a:off x="-4391279" y="4673160"/>
              <a:ext cx="1623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48" name="Freeform: Shape 562"/>
            <p:cNvSpPr/>
            <p:nvPr/>
          </p:nvSpPr>
          <p:spPr>
            <a:xfrm>
              <a:off x="-4319640" y="4475160"/>
              <a:ext cx="164160" cy="103320"/>
            </a:xfrm>
            <a:custGeom>
              <a:avLst/>
              <a:gdLst/>
              <a:ahLst/>
              <a:cxnLst>
                <a:cxn ang="3cd4">
                  <a:pos x="hc" y="t"/>
                </a:cxn>
                <a:cxn ang="cd2">
                  <a:pos x="l" y="vc"/>
                </a:cxn>
                <a:cxn ang="cd4">
                  <a:pos x="hc" y="b"/>
                </a:cxn>
                <a:cxn ang="0">
                  <a:pos x="r" y="vc"/>
                </a:cxn>
              </a:cxnLst>
              <a:rect l="l" t="t" r="r" b="b"/>
              <a:pathLst>
                <a:path w="457" h="288">
                  <a:moveTo>
                    <a:pt x="457" y="288"/>
                  </a:moveTo>
                  <a:cubicBezTo>
                    <a:pt x="284" y="217"/>
                    <a:pt x="129" y="119"/>
                    <a:pt x="0" y="0"/>
                  </a:cubicBez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49" name="Straight Connector 2348"/>
            <p:cNvSpPr/>
            <p:nvPr/>
          </p:nvSpPr>
          <p:spPr>
            <a:xfrm>
              <a:off x="-4256640" y="4525200"/>
              <a:ext cx="0" cy="14544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50" name="Straight Connector 2349"/>
            <p:cNvSpPr/>
            <p:nvPr/>
          </p:nvSpPr>
          <p:spPr>
            <a:xfrm>
              <a:off x="-4208400" y="4553640"/>
              <a:ext cx="0" cy="9360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51" name="Straight Connector 2350"/>
            <p:cNvSpPr/>
            <p:nvPr/>
          </p:nvSpPr>
          <p:spPr>
            <a:xfrm>
              <a:off x="-4159080" y="4578840"/>
              <a:ext cx="0" cy="5399"/>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52" name="Freeform: Shape 566"/>
            <p:cNvSpPr/>
            <p:nvPr/>
          </p:nvSpPr>
          <p:spPr>
            <a:xfrm>
              <a:off x="3089160" y="3954240"/>
              <a:ext cx="279360" cy="702000"/>
            </a:xfrm>
            <a:custGeom>
              <a:avLst/>
              <a:gdLst/>
              <a:ahLst/>
              <a:cxnLst>
                <a:cxn ang="3cd4">
                  <a:pos x="hc" y="t"/>
                </a:cxn>
                <a:cxn ang="cd2">
                  <a:pos x="l" y="vc"/>
                </a:cxn>
                <a:cxn ang="cd4">
                  <a:pos x="hc" y="b"/>
                </a:cxn>
                <a:cxn ang="0">
                  <a:pos x="r" y="vc"/>
                </a:cxn>
              </a:cxnLst>
              <a:rect l="l" t="t" r="r" b="b"/>
              <a:pathLst>
                <a:path w="777" h="1951" fill="none">
                  <a:moveTo>
                    <a:pt x="0" y="1949"/>
                  </a:moveTo>
                  <a:lnTo>
                    <a:pt x="399" y="0"/>
                  </a:lnTo>
                  <a:lnTo>
                    <a:pt x="777" y="1951"/>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53" name="Freeform: Shape 567"/>
            <p:cNvSpPr/>
            <p:nvPr/>
          </p:nvSpPr>
          <p:spPr>
            <a:xfrm>
              <a:off x="3156479" y="4094280"/>
              <a:ext cx="150480" cy="196560"/>
            </a:xfrm>
            <a:custGeom>
              <a:avLst/>
              <a:gdLst/>
              <a:ahLst/>
              <a:cxnLst>
                <a:cxn ang="3cd4">
                  <a:pos x="hc" y="t"/>
                </a:cxn>
                <a:cxn ang="cd2">
                  <a:pos x="l" y="vc"/>
                </a:cxn>
                <a:cxn ang="cd4">
                  <a:pos x="hc" y="b"/>
                </a:cxn>
                <a:cxn ang="0">
                  <a:pos x="r" y="vc"/>
                </a:cxn>
              </a:cxnLst>
              <a:rect l="l" t="t" r="r" b="b"/>
              <a:pathLst>
                <a:path w="419" h="547" fill="none">
                  <a:moveTo>
                    <a:pt x="20" y="547"/>
                  </a:moveTo>
                  <a:lnTo>
                    <a:pt x="0" y="0"/>
                  </a:lnTo>
                  <a:lnTo>
                    <a:pt x="419" y="0"/>
                  </a:lnTo>
                  <a:lnTo>
                    <a:pt x="390" y="539"/>
                  </a:lnTo>
                </a:path>
              </a:pathLst>
            </a:cu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54" name="Straight Connector 2353"/>
            <p:cNvSpPr/>
            <p:nvPr/>
          </p:nvSpPr>
          <p:spPr>
            <a:xfrm>
              <a:off x="3219839" y="4127040"/>
              <a:ext cx="2196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55" name="Straight Connector 2354"/>
            <p:cNvSpPr/>
            <p:nvPr/>
          </p:nvSpPr>
          <p:spPr>
            <a:xfrm>
              <a:off x="3213720" y="4158720"/>
              <a:ext cx="3383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56" name="Straight Connector 2355"/>
            <p:cNvSpPr/>
            <p:nvPr/>
          </p:nvSpPr>
          <p:spPr>
            <a:xfrm>
              <a:off x="3208320" y="4190399"/>
              <a:ext cx="4464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57" name="Straight Connector 2356"/>
            <p:cNvSpPr/>
            <p:nvPr/>
          </p:nvSpPr>
          <p:spPr>
            <a:xfrm>
              <a:off x="3202560" y="4221719"/>
              <a:ext cx="558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58" name="Straight Connector 2357"/>
            <p:cNvSpPr/>
            <p:nvPr/>
          </p:nvSpPr>
          <p:spPr>
            <a:xfrm>
              <a:off x="3196800" y="4253400"/>
              <a:ext cx="673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59" name="Straight Connector 2358"/>
            <p:cNvSpPr/>
            <p:nvPr/>
          </p:nvSpPr>
          <p:spPr>
            <a:xfrm>
              <a:off x="3191040" y="4285080"/>
              <a:ext cx="784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60" name="Straight Connector 2359"/>
            <p:cNvSpPr/>
            <p:nvPr/>
          </p:nvSpPr>
          <p:spPr>
            <a:xfrm>
              <a:off x="3185279" y="4316760"/>
              <a:ext cx="900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61" name="Straight Connector 2360"/>
            <p:cNvSpPr/>
            <p:nvPr/>
          </p:nvSpPr>
          <p:spPr>
            <a:xfrm>
              <a:off x="3179880" y="4348440"/>
              <a:ext cx="10115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62" name="Straight Connector 2361"/>
            <p:cNvSpPr/>
            <p:nvPr/>
          </p:nvSpPr>
          <p:spPr>
            <a:xfrm>
              <a:off x="3174120" y="4380120"/>
              <a:ext cx="11232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63" name="Straight Connector 2362"/>
            <p:cNvSpPr/>
            <p:nvPr/>
          </p:nvSpPr>
          <p:spPr>
            <a:xfrm>
              <a:off x="3168360" y="4411800"/>
              <a:ext cx="12347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64" name="Straight Connector 2363"/>
            <p:cNvSpPr/>
            <p:nvPr/>
          </p:nvSpPr>
          <p:spPr>
            <a:xfrm>
              <a:off x="3162600" y="4443120"/>
              <a:ext cx="13500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65" name="Straight Connector 2364"/>
            <p:cNvSpPr/>
            <p:nvPr/>
          </p:nvSpPr>
          <p:spPr>
            <a:xfrm>
              <a:off x="3156840" y="4474440"/>
              <a:ext cx="14616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66" name="Straight Connector 2365"/>
            <p:cNvSpPr/>
            <p:nvPr/>
          </p:nvSpPr>
          <p:spPr>
            <a:xfrm>
              <a:off x="3151080" y="4506120"/>
              <a:ext cx="15767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67" name="Straight Connector 2366"/>
            <p:cNvSpPr/>
            <p:nvPr/>
          </p:nvSpPr>
          <p:spPr>
            <a:xfrm>
              <a:off x="3145679" y="4537800"/>
              <a:ext cx="16848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68" name="Straight Connector 2367"/>
            <p:cNvSpPr/>
            <p:nvPr/>
          </p:nvSpPr>
          <p:spPr>
            <a:xfrm>
              <a:off x="3139559" y="4569480"/>
              <a:ext cx="180361"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69" name="Straight Connector 2368"/>
            <p:cNvSpPr/>
            <p:nvPr/>
          </p:nvSpPr>
          <p:spPr>
            <a:xfrm>
              <a:off x="3134160" y="4601160"/>
              <a:ext cx="191519"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sp>
          <p:nvSpPr>
            <p:cNvPr id="2370" name="Straight Connector 2369"/>
            <p:cNvSpPr/>
            <p:nvPr/>
          </p:nvSpPr>
          <p:spPr>
            <a:xfrm>
              <a:off x="3128400" y="4632840"/>
              <a:ext cx="202680" cy="0"/>
            </a:xfrm>
            <a:prstGeom prst="line">
              <a:avLst/>
            </a:prstGeom>
            <a:noFill/>
            <a:ln w="10160" cap="rnd">
              <a:solidFill>
                <a:srgbClr val="FF0000"/>
              </a:solidFill>
              <a:prstDash val="solid"/>
              <a:round/>
            </a:ln>
          </p:spPr>
          <p:txBody>
            <a:bodyPr vert="horz" wrap="none" lIns="3600" tIns="3600" rIns="3600" bIns="3600" anchor="ctr" anchorCtr="1" compatLnSpc="0"/>
            <a:lstStyle/>
            <a:p>
              <a:pPr defTabSz="457189" hangingPunct="0">
                <a:spcBef>
                  <a:spcPts val="0"/>
                </a:spcBef>
                <a:spcAft>
                  <a:spcPts val="0"/>
                </a:spcAft>
              </a:pPr>
              <a:endParaRPr lang="en-US">
                <a:solidFill>
                  <a:srgbClr val="282828"/>
                </a:solidFill>
                <a:latin typeface="Arial" pitchFamily="18"/>
                <a:ea typeface="Arial Unicode MS" pitchFamily="2"/>
                <a:cs typeface="Arial Unicode MS" pitchFamily="2"/>
              </a:endParaRPr>
            </a:p>
          </p:txBody>
        </p:sp>
      </p:grpSp>
      <p:grpSp>
        <p:nvGrpSpPr>
          <p:cNvPr id="2371" name="Group 105"/>
          <p:cNvGrpSpPr>
            <a:grpSpLocks noChangeAspect="1"/>
          </p:cNvGrpSpPr>
          <p:nvPr/>
        </p:nvGrpSpPr>
        <p:grpSpPr bwMode="auto">
          <a:xfrm>
            <a:off x="3886012" y="2120657"/>
            <a:ext cx="1762007" cy="1661164"/>
            <a:chOff x="1991" y="1544"/>
            <a:chExt cx="961" cy="906"/>
          </a:xfrm>
        </p:grpSpPr>
        <p:sp>
          <p:nvSpPr>
            <p:cNvPr id="2372" name="Freeform 106"/>
            <p:cNvSpPr>
              <a:spLocks/>
            </p:cNvSpPr>
            <p:nvPr/>
          </p:nvSpPr>
          <p:spPr bwMode="auto">
            <a:xfrm>
              <a:off x="1991" y="1544"/>
              <a:ext cx="585" cy="906"/>
            </a:xfrm>
            <a:custGeom>
              <a:avLst/>
              <a:gdLst>
                <a:gd name="T0" fmla="*/ 5 w 70"/>
                <a:gd name="T1" fmla="*/ 0 h 111"/>
                <a:gd name="T2" fmla="*/ 0 w 70"/>
                <a:gd name="T3" fmla="*/ 5 h 111"/>
                <a:gd name="T4" fmla="*/ 0 w 70"/>
                <a:gd name="T5" fmla="*/ 111 h 111"/>
                <a:gd name="T6" fmla="*/ 70 w 70"/>
                <a:gd name="T7" fmla="*/ 111 h 111"/>
                <a:gd name="T8" fmla="*/ 70 w 70"/>
                <a:gd name="T9" fmla="*/ 5 h 111"/>
                <a:gd name="T10" fmla="*/ 65 w 70"/>
                <a:gd name="T11" fmla="*/ 0 h 111"/>
                <a:gd name="T12" fmla="*/ 5 w 70"/>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70" h="111">
                  <a:moveTo>
                    <a:pt x="5" y="0"/>
                  </a:moveTo>
                  <a:cubicBezTo>
                    <a:pt x="2" y="0"/>
                    <a:pt x="0" y="3"/>
                    <a:pt x="0" y="5"/>
                  </a:cubicBezTo>
                  <a:cubicBezTo>
                    <a:pt x="0" y="111"/>
                    <a:pt x="0" y="111"/>
                    <a:pt x="0" y="111"/>
                  </a:cubicBezTo>
                  <a:cubicBezTo>
                    <a:pt x="70" y="111"/>
                    <a:pt x="70" y="111"/>
                    <a:pt x="70" y="111"/>
                  </a:cubicBezTo>
                  <a:cubicBezTo>
                    <a:pt x="70" y="5"/>
                    <a:pt x="70" y="5"/>
                    <a:pt x="70" y="5"/>
                  </a:cubicBezTo>
                  <a:cubicBezTo>
                    <a:pt x="70" y="3"/>
                    <a:pt x="67" y="0"/>
                    <a:pt x="65" y="0"/>
                  </a:cubicBezTo>
                  <a:lnTo>
                    <a:pt x="5"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3" name="Rectangle 107"/>
            <p:cNvSpPr>
              <a:spLocks noChangeArrowheads="1"/>
            </p:cNvSpPr>
            <p:nvPr/>
          </p:nvSpPr>
          <p:spPr bwMode="auto">
            <a:xfrm>
              <a:off x="2099" y="1650"/>
              <a:ext cx="84" cy="8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4" name="Rectangle 108"/>
            <p:cNvSpPr>
              <a:spLocks noChangeArrowheads="1"/>
            </p:cNvSpPr>
            <p:nvPr/>
          </p:nvSpPr>
          <p:spPr bwMode="auto">
            <a:xfrm>
              <a:off x="2241" y="1650"/>
              <a:ext cx="84" cy="8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5" name="Rectangle 109"/>
            <p:cNvSpPr>
              <a:spLocks noChangeArrowheads="1"/>
            </p:cNvSpPr>
            <p:nvPr/>
          </p:nvSpPr>
          <p:spPr bwMode="auto">
            <a:xfrm>
              <a:off x="2383" y="1650"/>
              <a:ext cx="84" cy="8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6" name="Rectangle 110"/>
            <p:cNvSpPr>
              <a:spLocks noChangeArrowheads="1"/>
            </p:cNvSpPr>
            <p:nvPr/>
          </p:nvSpPr>
          <p:spPr bwMode="auto">
            <a:xfrm>
              <a:off x="2099" y="1993"/>
              <a:ext cx="84"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7" name="Rectangle 111"/>
            <p:cNvSpPr>
              <a:spLocks noChangeArrowheads="1"/>
            </p:cNvSpPr>
            <p:nvPr/>
          </p:nvSpPr>
          <p:spPr bwMode="auto">
            <a:xfrm>
              <a:off x="2241" y="1993"/>
              <a:ext cx="84"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8" name="Rectangle 112"/>
            <p:cNvSpPr>
              <a:spLocks noChangeArrowheads="1"/>
            </p:cNvSpPr>
            <p:nvPr/>
          </p:nvSpPr>
          <p:spPr bwMode="auto">
            <a:xfrm>
              <a:off x="2383" y="1993"/>
              <a:ext cx="84" cy="8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9" name="Rectangle 113"/>
            <p:cNvSpPr>
              <a:spLocks noChangeArrowheads="1"/>
            </p:cNvSpPr>
            <p:nvPr/>
          </p:nvSpPr>
          <p:spPr bwMode="auto">
            <a:xfrm>
              <a:off x="2099" y="1821"/>
              <a:ext cx="84" cy="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0" name="Rectangle 114"/>
            <p:cNvSpPr>
              <a:spLocks noChangeArrowheads="1"/>
            </p:cNvSpPr>
            <p:nvPr/>
          </p:nvSpPr>
          <p:spPr bwMode="auto">
            <a:xfrm>
              <a:off x="2241" y="1821"/>
              <a:ext cx="84" cy="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1" name="Rectangle 115"/>
            <p:cNvSpPr>
              <a:spLocks noChangeArrowheads="1"/>
            </p:cNvSpPr>
            <p:nvPr/>
          </p:nvSpPr>
          <p:spPr bwMode="auto">
            <a:xfrm>
              <a:off x="2383" y="1821"/>
              <a:ext cx="84" cy="9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2" name="Freeform 116"/>
            <p:cNvSpPr>
              <a:spLocks/>
            </p:cNvSpPr>
            <p:nvPr/>
          </p:nvSpPr>
          <p:spPr bwMode="auto">
            <a:xfrm>
              <a:off x="2517" y="1846"/>
              <a:ext cx="435" cy="604"/>
            </a:xfrm>
            <a:custGeom>
              <a:avLst/>
              <a:gdLst>
                <a:gd name="T0" fmla="*/ 5 w 52"/>
                <a:gd name="T1" fmla="*/ 0 h 74"/>
                <a:gd name="T2" fmla="*/ 0 w 52"/>
                <a:gd name="T3" fmla="*/ 5 h 74"/>
                <a:gd name="T4" fmla="*/ 0 w 52"/>
                <a:gd name="T5" fmla="*/ 74 h 74"/>
                <a:gd name="T6" fmla="*/ 52 w 52"/>
                <a:gd name="T7" fmla="*/ 74 h 74"/>
                <a:gd name="T8" fmla="*/ 52 w 52"/>
                <a:gd name="T9" fmla="*/ 5 h 74"/>
                <a:gd name="T10" fmla="*/ 47 w 52"/>
                <a:gd name="T11" fmla="*/ 0 h 74"/>
                <a:gd name="T12" fmla="*/ 5 w 52"/>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52" h="74">
                  <a:moveTo>
                    <a:pt x="5" y="0"/>
                  </a:moveTo>
                  <a:cubicBezTo>
                    <a:pt x="2" y="0"/>
                    <a:pt x="0" y="2"/>
                    <a:pt x="0" y="5"/>
                  </a:cubicBezTo>
                  <a:cubicBezTo>
                    <a:pt x="0" y="74"/>
                    <a:pt x="0" y="74"/>
                    <a:pt x="0" y="74"/>
                  </a:cubicBezTo>
                  <a:cubicBezTo>
                    <a:pt x="52" y="74"/>
                    <a:pt x="52" y="74"/>
                    <a:pt x="52" y="74"/>
                  </a:cubicBezTo>
                  <a:cubicBezTo>
                    <a:pt x="52" y="5"/>
                    <a:pt x="52" y="5"/>
                    <a:pt x="52" y="5"/>
                  </a:cubicBezTo>
                  <a:cubicBezTo>
                    <a:pt x="52" y="2"/>
                    <a:pt x="50" y="0"/>
                    <a:pt x="47" y="0"/>
                  </a:cubicBezTo>
                  <a:lnTo>
                    <a:pt x="5"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3" name="Rectangle 117"/>
            <p:cNvSpPr>
              <a:spLocks noChangeArrowheads="1"/>
            </p:cNvSpPr>
            <p:nvPr/>
          </p:nvSpPr>
          <p:spPr bwMode="auto">
            <a:xfrm>
              <a:off x="2601" y="1927"/>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4" name="Rectangle 118"/>
            <p:cNvSpPr>
              <a:spLocks noChangeArrowheads="1"/>
            </p:cNvSpPr>
            <p:nvPr/>
          </p:nvSpPr>
          <p:spPr bwMode="auto">
            <a:xfrm>
              <a:off x="2709" y="1927"/>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5" name="Rectangle 119"/>
            <p:cNvSpPr>
              <a:spLocks noChangeArrowheads="1"/>
            </p:cNvSpPr>
            <p:nvPr/>
          </p:nvSpPr>
          <p:spPr bwMode="auto">
            <a:xfrm>
              <a:off x="2810" y="1927"/>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6" name="Rectangle 120"/>
            <p:cNvSpPr>
              <a:spLocks noChangeArrowheads="1"/>
            </p:cNvSpPr>
            <p:nvPr/>
          </p:nvSpPr>
          <p:spPr bwMode="auto">
            <a:xfrm>
              <a:off x="2601" y="2189"/>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7" name="Rectangle 121"/>
            <p:cNvSpPr>
              <a:spLocks noChangeArrowheads="1"/>
            </p:cNvSpPr>
            <p:nvPr/>
          </p:nvSpPr>
          <p:spPr bwMode="auto">
            <a:xfrm>
              <a:off x="2709" y="2189"/>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8" name="Rectangle 122"/>
            <p:cNvSpPr>
              <a:spLocks noChangeArrowheads="1"/>
            </p:cNvSpPr>
            <p:nvPr/>
          </p:nvSpPr>
          <p:spPr bwMode="auto">
            <a:xfrm>
              <a:off x="2810" y="2189"/>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9" name="Rectangle 123"/>
            <p:cNvSpPr>
              <a:spLocks noChangeArrowheads="1"/>
            </p:cNvSpPr>
            <p:nvPr/>
          </p:nvSpPr>
          <p:spPr bwMode="auto">
            <a:xfrm>
              <a:off x="2601" y="2058"/>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0" name="Rectangle 124"/>
            <p:cNvSpPr>
              <a:spLocks noChangeArrowheads="1"/>
            </p:cNvSpPr>
            <p:nvPr/>
          </p:nvSpPr>
          <p:spPr bwMode="auto">
            <a:xfrm>
              <a:off x="2709" y="2058"/>
              <a:ext cx="59"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1" name="Rectangle 125"/>
            <p:cNvSpPr>
              <a:spLocks noChangeArrowheads="1"/>
            </p:cNvSpPr>
            <p:nvPr/>
          </p:nvSpPr>
          <p:spPr bwMode="auto">
            <a:xfrm>
              <a:off x="2810" y="2058"/>
              <a:ext cx="58" cy="57"/>
            </a:xfrm>
            <a:prstGeom prst="rect">
              <a:avLst/>
            </a:prstGeom>
            <a:solidFill>
              <a:srgbClr val="005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92" name="Oval 2391"/>
          <p:cNvSpPr/>
          <p:nvPr/>
        </p:nvSpPr>
        <p:spPr>
          <a:xfrm>
            <a:off x="3135059" y="1468863"/>
            <a:ext cx="3093396" cy="3005847"/>
          </a:xfrm>
          <a:prstGeom prst="ellipse">
            <a:avLst/>
          </a:prstGeom>
          <a:noFill/>
          <a:ln w="38100">
            <a:solidFill>
              <a:srgbClr val="92D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3" name="Oval 2392"/>
          <p:cNvSpPr/>
          <p:nvPr/>
        </p:nvSpPr>
        <p:spPr>
          <a:xfrm>
            <a:off x="2944563" y="1250052"/>
            <a:ext cx="3487930" cy="3445297"/>
          </a:xfrm>
          <a:prstGeom prst="ellipse">
            <a:avLst/>
          </a:prstGeom>
          <a:noFill/>
          <a:ln w="38100">
            <a:solidFill>
              <a:srgbClr val="92D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4" name="Oval 2393"/>
          <p:cNvSpPr/>
          <p:nvPr/>
        </p:nvSpPr>
        <p:spPr>
          <a:xfrm>
            <a:off x="2801108" y="1107078"/>
            <a:ext cx="3784681" cy="3710908"/>
          </a:xfrm>
          <a:prstGeom prst="ellipse">
            <a:avLst/>
          </a:prstGeom>
          <a:noFill/>
          <a:ln w="38100">
            <a:solidFill>
              <a:srgbClr val="92D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5" name="malware 2"/>
          <p:cNvSpPr>
            <a:spLocks noChangeAspect="1" noEditPoints="1"/>
          </p:cNvSpPr>
          <p:nvPr/>
        </p:nvSpPr>
        <p:spPr bwMode="auto">
          <a:xfrm>
            <a:off x="3391998" y="2492123"/>
            <a:ext cx="419267" cy="418866"/>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BE1E2D"/>
          </a:solidFill>
          <a:ln>
            <a:noFill/>
          </a:ln>
        </p:spPr>
        <p:txBody>
          <a:bodyPr vert="horz" wrap="square" lIns="91416" tIns="45708" rIns="91416" bIns="45708" numCol="1" anchor="t" anchorCtr="0" compatLnSpc="1">
            <a:prstTxWarp prst="textNoShape">
              <a:avLst/>
            </a:prstTxWarp>
          </a:bodyPr>
          <a:lstStyle/>
          <a:p>
            <a:pPr defTabSz="914400" fontAlgn="auto">
              <a:spcBef>
                <a:spcPts val="0"/>
              </a:spcBef>
              <a:spcAft>
                <a:spcPts val="0"/>
              </a:spcAft>
            </a:pPr>
            <a:endParaRPr lang="en-US" sz="1300" dirty="0">
              <a:solidFill>
                <a:srgbClr val="FF0000"/>
              </a:solidFill>
              <a:latin typeface="CiscoSans ExtraLight" panose="020B0303020201020303" pitchFamily="34" charset="0"/>
              <a:ea typeface="+mn-ea"/>
              <a:cs typeface="+mn-cs"/>
            </a:endParaRPr>
          </a:p>
        </p:txBody>
      </p:sp>
      <p:sp>
        <p:nvSpPr>
          <p:cNvPr id="2396" name="Freeform 22"/>
          <p:cNvSpPr>
            <a:spLocks noChangeAspect="1" noEditPoints="1"/>
          </p:cNvSpPr>
          <p:nvPr/>
        </p:nvSpPr>
        <p:spPr bwMode="auto">
          <a:xfrm>
            <a:off x="5163549" y="1990668"/>
            <a:ext cx="360554" cy="428845"/>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BE1E2D"/>
          </a:solidFill>
          <a:ln w="9525">
            <a:noFill/>
            <a:round/>
            <a:headEnd/>
            <a:tailEnd/>
          </a:ln>
        </p:spPr>
        <p:txBody>
          <a:bodyPr vert="horz" wrap="square" lIns="68589" tIns="34295" rIns="68589" bIns="34295" numCol="1" anchor="t" anchorCtr="0" compatLnSpc="1">
            <a:prstTxWarp prst="textNoShape">
              <a:avLst/>
            </a:prstTxWarp>
          </a:bodyPr>
          <a:lstStyle/>
          <a:p>
            <a:endParaRPr lang="en-US" dirty="0">
              <a:latin typeface="CiscoSans ExtraLight" panose="020B0303020201020303" pitchFamily="34" charset="0"/>
            </a:endParaRPr>
          </a:p>
        </p:txBody>
      </p:sp>
      <p:sp>
        <p:nvSpPr>
          <p:cNvPr id="2397" name="Freeform 20"/>
          <p:cNvSpPr>
            <a:spLocks noChangeAspect="1"/>
          </p:cNvSpPr>
          <p:nvPr/>
        </p:nvSpPr>
        <p:spPr bwMode="auto">
          <a:xfrm>
            <a:off x="4643353" y="3824881"/>
            <a:ext cx="484248" cy="428845"/>
          </a:xfrm>
          <a:custGeom>
            <a:avLst/>
            <a:gdLst/>
            <a:ahLst/>
            <a:cxnLst>
              <a:cxn ang="0">
                <a:pos x="92" y="144"/>
              </a:cxn>
              <a:cxn ang="0">
                <a:pos x="135" y="169"/>
              </a:cxn>
              <a:cxn ang="0">
                <a:pos x="167" y="158"/>
              </a:cxn>
              <a:cxn ang="0">
                <a:pos x="143" y="165"/>
              </a:cxn>
              <a:cxn ang="0">
                <a:pos x="103" y="126"/>
              </a:cxn>
              <a:cxn ang="0">
                <a:pos x="143" y="86"/>
              </a:cxn>
              <a:cxn ang="0">
                <a:pos x="183" y="126"/>
              </a:cxn>
              <a:cxn ang="0">
                <a:pos x="182" y="135"/>
              </a:cxn>
              <a:cxn ang="0">
                <a:pos x="184" y="120"/>
              </a:cxn>
              <a:cxn ang="0">
                <a:pos x="135" y="71"/>
              </a:cxn>
              <a:cxn ang="0">
                <a:pos x="135" y="71"/>
              </a:cxn>
              <a:cxn ang="0">
                <a:pos x="119" y="6"/>
              </a:cxn>
              <a:cxn ang="0">
                <a:pos x="105" y="0"/>
              </a:cxn>
              <a:cxn ang="0">
                <a:pos x="114" y="4"/>
              </a:cxn>
              <a:cxn ang="0">
                <a:pos x="125" y="59"/>
              </a:cxn>
              <a:cxn ang="0">
                <a:pos x="70" y="71"/>
              </a:cxn>
              <a:cxn ang="0">
                <a:pos x="58" y="15"/>
              </a:cxn>
              <a:cxn ang="0">
                <a:pos x="78" y="0"/>
              </a:cxn>
              <a:cxn ang="0">
                <a:pos x="51" y="20"/>
              </a:cxn>
              <a:cxn ang="0">
                <a:pos x="49" y="71"/>
              </a:cxn>
              <a:cxn ang="0">
                <a:pos x="0" y="120"/>
              </a:cxn>
              <a:cxn ang="0">
                <a:pos x="2" y="135"/>
              </a:cxn>
              <a:cxn ang="0">
                <a:pos x="1" y="126"/>
              </a:cxn>
              <a:cxn ang="0">
                <a:pos x="41" y="86"/>
              </a:cxn>
              <a:cxn ang="0">
                <a:pos x="81" y="126"/>
              </a:cxn>
              <a:cxn ang="0">
                <a:pos x="41" y="165"/>
              </a:cxn>
              <a:cxn ang="0">
                <a:pos x="17" y="158"/>
              </a:cxn>
              <a:cxn ang="0">
                <a:pos x="49" y="169"/>
              </a:cxn>
              <a:cxn ang="0">
                <a:pos x="92" y="144"/>
              </a:cxn>
            </a:cxnLst>
            <a:rect l="0" t="0" r="r" b="b"/>
            <a:pathLst>
              <a:path w="184" h="169">
                <a:moveTo>
                  <a:pt x="92" y="144"/>
                </a:moveTo>
                <a:cubicBezTo>
                  <a:pt x="100" y="159"/>
                  <a:pt x="117" y="169"/>
                  <a:pt x="135" y="169"/>
                </a:cubicBezTo>
                <a:cubicBezTo>
                  <a:pt x="147" y="169"/>
                  <a:pt x="158" y="165"/>
                  <a:pt x="167" y="158"/>
                </a:cubicBezTo>
                <a:cubicBezTo>
                  <a:pt x="160" y="163"/>
                  <a:pt x="152" y="165"/>
                  <a:pt x="143" y="165"/>
                </a:cubicBezTo>
                <a:cubicBezTo>
                  <a:pt x="121" y="165"/>
                  <a:pt x="103" y="148"/>
                  <a:pt x="103" y="126"/>
                </a:cubicBezTo>
                <a:cubicBezTo>
                  <a:pt x="103" y="103"/>
                  <a:pt x="121" y="86"/>
                  <a:pt x="143" y="86"/>
                </a:cubicBezTo>
                <a:cubicBezTo>
                  <a:pt x="165" y="86"/>
                  <a:pt x="183" y="103"/>
                  <a:pt x="183" y="126"/>
                </a:cubicBezTo>
                <a:cubicBezTo>
                  <a:pt x="183" y="129"/>
                  <a:pt x="183" y="132"/>
                  <a:pt x="182" y="135"/>
                </a:cubicBezTo>
                <a:cubicBezTo>
                  <a:pt x="184" y="130"/>
                  <a:pt x="184" y="125"/>
                  <a:pt x="184" y="120"/>
                </a:cubicBezTo>
                <a:cubicBezTo>
                  <a:pt x="184" y="93"/>
                  <a:pt x="162" y="71"/>
                  <a:pt x="135" y="71"/>
                </a:cubicBezTo>
                <a:cubicBezTo>
                  <a:pt x="135" y="71"/>
                  <a:pt x="135" y="71"/>
                  <a:pt x="135" y="71"/>
                </a:cubicBezTo>
                <a:cubicBezTo>
                  <a:pt x="147" y="49"/>
                  <a:pt x="141" y="20"/>
                  <a:pt x="119" y="6"/>
                </a:cubicBezTo>
                <a:cubicBezTo>
                  <a:pt x="114" y="3"/>
                  <a:pt x="110" y="1"/>
                  <a:pt x="105" y="0"/>
                </a:cubicBezTo>
                <a:cubicBezTo>
                  <a:pt x="108" y="1"/>
                  <a:pt x="111" y="2"/>
                  <a:pt x="114" y="4"/>
                </a:cubicBezTo>
                <a:cubicBezTo>
                  <a:pt x="132" y="16"/>
                  <a:pt x="137" y="41"/>
                  <a:pt x="125" y="59"/>
                </a:cubicBezTo>
                <a:cubicBezTo>
                  <a:pt x="113" y="78"/>
                  <a:pt x="88" y="83"/>
                  <a:pt x="70" y="71"/>
                </a:cubicBezTo>
                <a:cubicBezTo>
                  <a:pt x="52" y="59"/>
                  <a:pt x="46" y="34"/>
                  <a:pt x="58" y="15"/>
                </a:cubicBezTo>
                <a:cubicBezTo>
                  <a:pt x="63" y="8"/>
                  <a:pt x="70" y="3"/>
                  <a:pt x="78" y="0"/>
                </a:cubicBezTo>
                <a:cubicBezTo>
                  <a:pt x="67" y="3"/>
                  <a:pt x="57" y="10"/>
                  <a:pt x="51" y="20"/>
                </a:cubicBezTo>
                <a:cubicBezTo>
                  <a:pt x="40" y="36"/>
                  <a:pt x="40" y="55"/>
                  <a:pt x="49" y="71"/>
                </a:cubicBezTo>
                <a:cubicBezTo>
                  <a:pt x="22" y="71"/>
                  <a:pt x="0" y="93"/>
                  <a:pt x="0" y="120"/>
                </a:cubicBezTo>
                <a:cubicBezTo>
                  <a:pt x="0" y="125"/>
                  <a:pt x="0" y="130"/>
                  <a:pt x="2" y="135"/>
                </a:cubicBezTo>
                <a:cubicBezTo>
                  <a:pt x="1" y="132"/>
                  <a:pt x="1" y="129"/>
                  <a:pt x="1" y="126"/>
                </a:cubicBezTo>
                <a:cubicBezTo>
                  <a:pt x="1" y="103"/>
                  <a:pt x="19" y="86"/>
                  <a:pt x="41" y="86"/>
                </a:cubicBezTo>
                <a:cubicBezTo>
                  <a:pt x="63" y="86"/>
                  <a:pt x="81" y="103"/>
                  <a:pt x="81" y="126"/>
                </a:cubicBezTo>
                <a:cubicBezTo>
                  <a:pt x="81" y="148"/>
                  <a:pt x="63" y="165"/>
                  <a:pt x="41" y="165"/>
                </a:cubicBezTo>
                <a:cubicBezTo>
                  <a:pt x="32" y="165"/>
                  <a:pt x="24" y="163"/>
                  <a:pt x="17" y="158"/>
                </a:cubicBezTo>
                <a:cubicBezTo>
                  <a:pt x="26" y="165"/>
                  <a:pt x="37" y="169"/>
                  <a:pt x="49" y="169"/>
                </a:cubicBezTo>
                <a:cubicBezTo>
                  <a:pt x="67" y="169"/>
                  <a:pt x="84" y="159"/>
                  <a:pt x="92" y="144"/>
                </a:cubicBezTo>
                <a:close/>
              </a:path>
            </a:pathLst>
          </a:custGeom>
          <a:solidFill>
            <a:srgbClr val="BE1E2D"/>
          </a:solidFill>
          <a:ln w="19050" cap="flat" cmpd="sng">
            <a:noFill/>
            <a:prstDash val="solid"/>
            <a:round/>
            <a:headEnd type="none" w="med" len="med"/>
            <a:tailEnd type="none" w="med" len="med"/>
          </a:ln>
          <a:effectLst/>
        </p:spPr>
        <p:txBody>
          <a:bodyPr lIns="68589" tIns="34295" rIns="68589" bIns="34295"/>
          <a:lstStyle/>
          <a:p>
            <a:endParaRPr lang="en-US" dirty="0">
              <a:latin typeface="CiscoSans ExtraLight" panose="020B0303020201020303" pitchFamily="34" charset="0"/>
            </a:endParaRPr>
          </a:p>
        </p:txBody>
      </p:sp>
    </p:spTree>
    <p:extLst>
      <p:ext uri="{BB962C8B-B14F-4D97-AF65-F5344CB8AC3E}">
        <p14:creationId xmlns:p14="http://schemas.microsoft.com/office/powerpoint/2010/main" val="364071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1" nodeType="clickEffect">
                                  <p:stCondLst>
                                    <p:cond delay="0"/>
                                  </p:stCondLst>
                                  <p:childTnLst>
                                    <p:animMotion origin="layout" path="M 0 1.35802E-6 L 0.00313 -0.33087 " pathEditMode="relative" rAng="0" ptsTypes="AA">
                                      <p:cBhvr>
                                        <p:cTn id="6" dur="2000" fill="hold"/>
                                        <p:tgtEl>
                                          <p:spTgt spid="4"/>
                                        </p:tgtEl>
                                        <p:attrNameLst>
                                          <p:attrName>ppt_x</p:attrName>
                                          <p:attrName>ppt_y</p:attrName>
                                        </p:attrNameLst>
                                      </p:cBhvr>
                                      <p:rCtr x="156" y="-16543"/>
                                    </p:animMotion>
                                  </p:childTnLst>
                                </p:cTn>
                              </p:par>
                              <p:par>
                                <p:cTn id="7" presetID="64" presetClass="path" presetSubtype="0" accel="50000" decel="50000" fill="hold" nodeType="withEffect">
                                  <p:stCondLst>
                                    <p:cond delay="0"/>
                                  </p:stCondLst>
                                  <p:childTnLst>
                                    <p:animMotion origin="layout" path="M -3.33333E-6 1.48148E-6 L -0.00086 -0.32037 " pathEditMode="relative" rAng="0" ptsTypes="AA">
                                      <p:cBhvr>
                                        <p:cTn id="8" dur="2000" fill="hold"/>
                                        <p:tgtEl>
                                          <p:spTgt spid="1203"/>
                                        </p:tgtEl>
                                        <p:attrNameLst>
                                          <p:attrName>ppt_x</p:attrName>
                                          <p:attrName>ppt_y</p:attrName>
                                        </p:attrNameLst>
                                      </p:cBhvr>
                                      <p:rCtr x="-52" y="-16019"/>
                                    </p:animMotion>
                                  </p:childTnLst>
                                </p:cTn>
                              </p:par>
                              <p:par>
                                <p:cTn id="9" presetID="31" presetClass="exit" presetSubtype="0" fill="hold" grpId="0" nodeType="withEffect">
                                  <p:stCondLst>
                                    <p:cond delay="1000"/>
                                  </p:stCondLst>
                                  <p:childTnLst>
                                    <p:anim calcmode="lin" valueType="num">
                                      <p:cBhvr>
                                        <p:cTn id="10" dur="1000"/>
                                        <p:tgtEl>
                                          <p:spTgt spid="4"/>
                                        </p:tgtEl>
                                        <p:attrNameLst>
                                          <p:attrName>ppt_w</p:attrName>
                                        </p:attrNameLst>
                                      </p:cBhvr>
                                      <p:tavLst>
                                        <p:tav tm="0">
                                          <p:val>
                                            <p:strVal val="ppt_w"/>
                                          </p:val>
                                        </p:tav>
                                        <p:tav tm="100000">
                                          <p:val>
                                            <p:fltVal val="0"/>
                                          </p:val>
                                        </p:tav>
                                      </p:tavLst>
                                    </p:anim>
                                    <p:anim calcmode="lin" valueType="num">
                                      <p:cBhvr>
                                        <p:cTn id="11" dur="1000"/>
                                        <p:tgtEl>
                                          <p:spTgt spid="4"/>
                                        </p:tgtEl>
                                        <p:attrNameLst>
                                          <p:attrName>ppt_h</p:attrName>
                                        </p:attrNameLst>
                                      </p:cBhvr>
                                      <p:tavLst>
                                        <p:tav tm="0">
                                          <p:val>
                                            <p:strVal val="ppt_h"/>
                                          </p:val>
                                        </p:tav>
                                        <p:tav tm="100000">
                                          <p:val>
                                            <p:fltVal val="0"/>
                                          </p:val>
                                        </p:tav>
                                      </p:tavLst>
                                    </p:anim>
                                    <p:anim calcmode="lin" valueType="num">
                                      <p:cBhvr>
                                        <p:cTn id="12" dur="1000"/>
                                        <p:tgtEl>
                                          <p:spTgt spid="4"/>
                                        </p:tgtEl>
                                        <p:attrNameLst>
                                          <p:attrName>style.rotation</p:attrName>
                                        </p:attrNameLst>
                                      </p:cBhvr>
                                      <p:tavLst>
                                        <p:tav tm="0">
                                          <p:val>
                                            <p:fltVal val="0"/>
                                          </p:val>
                                        </p:tav>
                                        <p:tav tm="100000">
                                          <p:val>
                                            <p:fltVal val="90"/>
                                          </p:val>
                                        </p:tav>
                                      </p:tavLst>
                                    </p:anim>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par>
                                <p:cTn id="15" presetID="31" presetClass="exit" presetSubtype="0" fill="hold" nodeType="withEffect">
                                  <p:stCondLst>
                                    <p:cond delay="1000"/>
                                  </p:stCondLst>
                                  <p:childTnLst>
                                    <p:anim calcmode="lin" valueType="num">
                                      <p:cBhvr>
                                        <p:cTn id="16" dur="1000"/>
                                        <p:tgtEl>
                                          <p:spTgt spid="1203"/>
                                        </p:tgtEl>
                                        <p:attrNameLst>
                                          <p:attrName>ppt_w</p:attrName>
                                        </p:attrNameLst>
                                      </p:cBhvr>
                                      <p:tavLst>
                                        <p:tav tm="0">
                                          <p:val>
                                            <p:strVal val="ppt_w"/>
                                          </p:val>
                                        </p:tav>
                                        <p:tav tm="100000">
                                          <p:val>
                                            <p:fltVal val="0"/>
                                          </p:val>
                                        </p:tav>
                                      </p:tavLst>
                                    </p:anim>
                                    <p:anim calcmode="lin" valueType="num">
                                      <p:cBhvr>
                                        <p:cTn id="17" dur="1000"/>
                                        <p:tgtEl>
                                          <p:spTgt spid="1203"/>
                                        </p:tgtEl>
                                        <p:attrNameLst>
                                          <p:attrName>ppt_h</p:attrName>
                                        </p:attrNameLst>
                                      </p:cBhvr>
                                      <p:tavLst>
                                        <p:tav tm="0">
                                          <p:val>
                                            <p:strVal val="ppt_h"/>
                                          </p:val>
                                        </p:tav>
                                        <p:tav tm="100000">
                                          <p:val>
                                            <p:fltVal val="0"/>
                                          </p:val>
                                        </p:tav>
                                      </p:tavLst>
                                    </p:anim>
                                    <p:anim calcmode="lin" valueType="num">
                                      <p:cBhvr>
                                        <p:cTn id="18" dur="1000"/>
                                        <p:tgtEl>
                                          <p:spTgt spid="1203"/>
                                        </p:tgtEl>
                                        <p:attrNameLst>
                                          <p:attrName>style.rotation</p:attrName>
                                        </p:attrNameLst>
                                      </p:cBhvr>
                                      <p:tavLst>
                                        <p:tav tm="0">
                                          <p:val>
                                            <p:fltVal val="0"/>
                                          </p:val>
                                        </p:tav>
                                        <p:tav tm="100000">
                                          <p:val>
                                            <p:fltVal val="90"/>
                                          </p:val>
                                        </p:tav>
                                      </p:tavLst>
                                    </p:anim>
                                    <p:animEffect transition="out" filter="fade">
                                      <p:cBhvr>
                                        <p:cTn id="19" dur="1000"/>
                                        <p:tgtEl>
                                          <p:spTgt spid="1203"/>
                                        </p:tgtEl>
                                      </p:cBhvr>
                                    </p:animEffect>
                                    <p:set>
                                      <p:cBhvr>
                                        <p:cTn id="20" dur="1" fill="hold">
                                          <p:stCondLst>
                                            <p:cond delay="999"/>
                                          </p:stCondLst>
                                        </p:cTn>
                                        <p:tgtEl>
                                          <p:spTgt spid="1203"/>
                                        </p:tgtEl>
                                        <p:attrNameLst>
                                          <p:attrName>style.visibility</p:attrName>
                                        </p:attrNameLst>
                                      </p:cBhvr>
                                      <p:to>
                                        <p:strVal val="hidden"/>
                                      </p:to>
                                    </p:set>
                                  </p:childTnLst>
                                </p:cTn>
                              </p:par>
                              <p:par>
                                <p:cTn id="21" presetID="53" presetClass="entr" presetSubtype="16" fill="hold" nodeType="withEffect">
                                  <p:stCondLst>
                                    <p:cond delay="1500"/>
                                  </p:stCondLst>
                                  <p:childTnLst>
                                    <p:set>
                                      <p:cBhvr>
                                        <p:cTn id="22" dur="1" fill="hold">
                                          <p:stCondLst>
                                            <p:cond delay="0"/>
                                          </p:stCondLst>
                                        </p:cTn>
                                        <p:tgtEl>
                                          <p:spTgt spid="2371"/>
                                        </p:tgtEl>
                                        <p:attrNameLst>
                                          <p:attrName>style.visibility</p:attrName>
                                        </p:attrNameLst>
                                      </p:cBhvr>
                                      <p:to>
                                        <p:strVal val="visible"/>
                                      </p:to>
                                    </p:set>
                                    <p:anim calcmode="lin" valueType="num">
                                      <p:cBhvr>
                                        <p:cTn id="23" dur="500" fill="hold"/>
                                        <p:tgtEl>
                                          <p:spTgt spid="2371"/>
                                        </p:tgtEl>
                                        <p:attrNameLst>
                                          <p:attrName>ppt_w</p:attrName>
                                        </p:attrNameLst>
                                      </p:cBhvr>
                                      <p:tavLst>
                                        <p:tav tm="0">
                                          <p:val>
                                            <p:fltVal val="0"/>
                                          </p:val>
                                        </p:tav>
                                        <p:tav tm="100000">
                                          <p:val>
                                            <p:strVal val="#ppt_w"/>
                                          </p:val>
                                        </p:tav>
                                      </p:tavLst>
                                    </p:anim>
                                    <p:anim calcmode="lin" valueType="num">
                                      <p:cBhvr>
                                        <p:cTn id="24" dur="500" fill="hold"/>
                                        <p:tgtEl>
                                          <p:spTgt spid="2371"/>
                                        </p:tgtEl>
                                        <p:attrNameLst>
                                          <p:attrName>ppt_h</p:attrName>
                                        </p:attrNameLst>
                                      </p:cBhvr>
                                      <p:tavLst>
                                        <p:tav tm="0">
                                          <p:val>
                                            <p:fltVal val="0"/>
                                          </p:val>
                                        </p:tav>
                                        <p:tav tm="100000">
                                          <p:val>
                                            <p:strVal val="#ppt_h"/>
                                          </p:val>
                                        </p:tav>
                                      </p:tavLst>
                                    </p:anim>
                                    <p:animEffect transition="in" filter="fade">
                                      <p:cBhvr>
                                        <p:cTn id="25" dur="500"/>
                                        <p:tgtEl>
                                          <p:spTgt spid="2371"/>
                                        </p:tgtEl>
                                      </p:cBhvr>
                                    </p:animEffect>
                                  </p:childTnLst>
                                </p:cTn>
                              </p:par>
                              <p:par>
                                <p:cTn id="26" presetID="53" presetClass="entr" presetSubtype="16" fill="hold" grpId="0" nodeType="withEffect">
                                  <p:stCondLst>
                                    <p:cond delay="1500"/>
                                  </p:stCondLst>
                                  <p:childTnLst>
                                    <p:set>
                                      <p:cBhvr>
                                        <p:cTn id="27" dur="1" fill="hold">
                                          <p:stCondLst>
                                            <p:cond delay="0"/>
                                          </p:stCondLst>
                                        </p:cTn>
                                        <p:tgtEl>
                                          <p:spTgt spid="2392"/>
                                        </p:tgtEl>
                                        <p:attrNameLst>
                                          <p:attrName>style.visibility</p:attrName>
                                        </p:attrNameLst>
                                      </p:cBhvr>
                                      <p:to>
                                        <p:strVal val="visible"/>
                                      </p:to>
                                    </p:set>
                                    <p:anim calcmode="lin" valueType="num">
                                      <p:cBhvr>
                                        <p:cTn id="28" dur="500" fill="hold"/>
                                        <p:tgtEl>
                                          <p:spTgt spid="2392"/>
                                        </p:tgtEl>
                                        <p:attrNameLst>
                                          <p:attrName>ppt_w</p:attrName>
                                        </p:attrNameLst>
                                      </p:cBhvr>
                                      <p:tavLst>
                                        <p:tav tm="0">
                                          <p:val>
                                            <p:fltVal val="0"/>
                                          </p:val>
                                        </p:tav>
                                        <p:tav tm="100000">
                                          <p:val>
                                            <p:strVal val="#ppt_w"/>
                                          </p:val>
                                        </p:tav>
                                      </p:tavLst>
                                    </p:anim>
                                    <p:anim calcmode="lin" valueType="num">
                                      <p:cBhvr>
                                        <p:cTn id="29" dur="500" fill="hold"/>
                                        <p:tgtEl>
                                          <p:spTgt spid="2392"/>
                                        </p:tgtEl>
                                        <p:attrNameLst>
                                          <p:attrName>ppt_h</p:attrName>
                                        </p:attrNameLst>
                                      </p:cBhvr>
                                      <p:tavLst>
                                        <p:tav tm="0">
                                          <p:val>
                                            <p:fltVal val="0"/>
                                          </p:val>
                                        </p:tav>
                                        <p:tav tm="100000">
                                          <p:val>
                                            <p:strVal val="#ppt_h"/>
                                          </p:val>
                                        </p:tav>
                                      </p:tavLst>
                                    </p:anim>
                                    <p:animEffect transition="in" filter="fade">
                                      <p:cBhvr>
                                        <p:cTn id="30" dur="500"/>
                                        <p:tgtEl>
                                          <p:spTgt spid="2392"/>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2393"/>
                                        </p:tgtEl>
                                        <p:attrNameLst>
                                          <p:attrName>style.visibility</p:attrName>
                                        </p:attrNameLst>
                                      </p:cBhvr>
                                      <p:to>
                                        <p:strVal val="visible"/>
                                      </p:to>
                                    </p:set>
                                    <p:anim calcmode="lin" valueType="num">
                                      <p:cBhvr>
                                        <p:cTn id="34" dur="500" fill="hold"/>
                                        <p:tgtEl>
                                          <p:spTgt spid="2393"/>
                                        </p:tgtEl>
                                        <p:attrNameLst>
                                          <p:attrName>ppt_w</p:attrName>
                                        </p:attrNameLst>
                                      </p:cBhvr>
                                      <p:tavLst>
                                        <p:tav tm="0">
                                          <p:val>
                                            <p:fltVal val="0"/>
                                          </p:val>
                                        </p:tav>
                                        <p:tav tm="100000">
                                          <p:val>
                                            <p:strVal val="#ppt_w"/>
                                          </p:val>
                                        </p:tav>
                                      </p:tavLst>
                                    </p:anim>
                                    <p:anim calcmode="lin" valueType="num">
                                      <p:cBhvr>
                                        <p:cTn id="35" dur="500" fill="hold"/>
                                        <p:tgtEl>
                                          <p:spTgt spid="2393"/>
                                        </p:tgtEl>
                                        <p:attrNameLst>
                                          <p:attrName>ppt_h</p:attrName>
                                        </p:attrNameLst>
                                      </p:cBhvr>
                                      <p:tavLst>
                                        <p:tav tm="0">
                                          <p:val>
                                            <p:fltVal val="0"/>
                                          </p:val>
                                        </p:tav>
                                        <p:tav tm="100000">
                                          <p:val>
                                            <p:strVal val="#ppt_h"/>
                                          </p:val>
                                        </p:tav>
                                      </p:tavLst>
                                    </p:anim>
                                    <p:animEffect transition="in" filter="fade">
                                      <p:cBhvr>
                                        <p:cTn id="36" dur="500"/>
                                        <p:tgtEl>
                                          <p:spTgt spid="2393"/>
                                        </p:tgtEl>
                                      </p:cBhvr>
                                    </p:animEffect>
                                  </p:childTnLst>
                                </p:cTn>
                              </p:par>
                              <p:par>
                                <p:cTn id="37" presetID="53" presetClass="entr" presetSubtype="16" fill="hold" grpId="0" nodeType="withEffect">
                                  <p:stCondLst>
                                    <p:cond delay="500"/>
                                  </p:stCondLst>
                                  <p:childTnLst>
                                    <p:set>
                                      <p:cBhvr>
                                        <p:cTn id="38" dur="1" fill="hold">
                                          <p:stCondLst>
                                            <p:cond delay="0"/>
                                          </p:stCondLst>
                                        </p:cTn>
                                        <p:tgtEl>
                                          <p:spTgt spid="2394"/>
                                        </p:tgtEl>
                                        <p:attrNameLst>
                                          <p:attrName>style.visibility</p:attrName>
                                        </p:attrNameLst>
                                      </p:cBhvr>
                                      <p:to>
                                        <p:strVal val="visible"/>
                                      </p:to>
                                    </p:set>
                                    <p:anim calcmode="lin" valueType="num">
                                      <p:cBhvr>
                                        <p:cTn id="39" dur="500" fill="hold"/>
                                        <p:tgtEl>
                                          <p:spTgt spid="2394"/>
                                        </p:tgtEl>
                                        <p:attrNameLst>
                                          <p:attrName>ppt_w</p:attrName>
                                        </p:attrNameLst>
                                      </p:cBhvr>
                                      <p:tavLst>
                                        <p:tav tm="0">
                                          <p:val>
                                            <p:fltVal val="0"/>
                                          </p:val>
                                        </p:tav>
                                        <p:tav tm="100000">
                                          <p:val>
                                            <p:strVal val="#ppt_w"/>
                                          </p:val>
                                        </p:tav>
                                      </p:tavLst>
                                    </p:anim>
                                    <p:anim calcmode="lin" valueType="num">
                                      <p:cBhvr>
                                        <p:cTn id="40" dur="500" fill="hold"/>
                                        <p:tgtEl>
                                          <p:spTgt spid="2394"/>
                                        </p:tgtEl>
                                        <p:attrNameLst>
                                          <p:attrName>ppt_h</p:attrName>
                                        </p:attrNameLst>
                                      </p:cBhvr>
                                      <p:tavLst>
                                        <p:tav tm="0">
                                          <p:val>
                                            <p:fltVal val="0"/>
                                          </p:val>
                                        </p:tav>
                                        <p:tav tm="100000">
                                          <p:val>
                                            <p:strVal val="#ppt_h"/>
                                          </p:val>
                                        </p:tav>
                                      </p:tavLst>
                                    </p:anim>
                                    <p:animEffect transition="in" filter="fade">
                                      <p:cBhvr>
                                        <p:cTn id="41" dur="500"/>
                                        <p:tgtEl>
                                          <p:spTgt spid="2394"/>
                                        </p:tgtEl>
                                      </p:cBhvr>
                                    </p:animEffect>
                                  </p:childTnLst>
                                </p:cTn>
                              </p:par>
                            </p:childTnLst>
                          </p:cTn>
                        </p:par>
                        <p:par>
                          <p:cTn id="42" fill="hold">
                            <p:stCondLst>
                              <p:cond delay="3000"/>
                            </p:stCondLst>
                            <p:childTnLst>
                              <p:par>
                                <p:cTn id="43" presetID="53" presetClass="entr" presetSubtype="16" fill="hold" grpId="1" nodeType="afterEffect">
                                  <p:stCondLst>
                                    <p:cond delay="0"/>
                                  </p:stCondLst>
                                  <p:childTnLst>
                                    <p:set>
                                      <p:cBhvr>
                                        <p:cTn id="44" dur="1" fill="hold">
                                          <p:stCondLst>
                                            <p:cond delay="0"/>
                                          </p:stCondLst>
                                        </p:cTn>
                                        <p:tgtEl>
                                          <p:spTgt spid="2396"/>
                                        </p:tgtEl>
                                        <p:attrNameLst>
                                          <p:attrName>style.visibility</p:attrName>
                                        </p:attrNameLst>
                                      </p:cBhvr>
                                      <p:to>
                                        <p:strVal val="visible"/>
                                      </p:to>
                                    </p:set>
                                    <p:anim calcmode="lin" valueType="num">
                                      <p:cBhvr>
                                        <p:cTn id="45" dur="500" fill="hold"/>
                                        <p:tgtEl>
                                          <p:spTgt spid="2396"/>
                                        </p:tgtEl>
                                        <p:attrNameLst>
                                          <p:attrName>ppt_w</p:attrName>
                                        </p:attrNameLst>
                                      </p:cBhvr>
                                      <p:tavLst>
                                        <p:tav tm="0">
                                          <p:val>
                                            <p:fltVal val="0"/>
                                          </p:val>
                                        </p:tav>
                                        <p:tav tm="100000">
                                          <p:val>
                                            <p:strVal val="#ppt_w"/>
                                          </p:val>
                                        </p:tav>
                                      </p:tavLst>
                                    </p:anim>
                                    <p:anim calcmode="lin" valueType="num">
                                      <p:cBhvr>
                                        <p:cTn id="46" dur="500" fill="hold"/>
                                        <p:tgtEl>
                                          <p:spTgt spid="2396"/>
                                        </p:tgtEl>
                                        <p:attrNameLst>
                                          <p:attrName>ppt_h</p:attrName>
                                        </p:attrNameLst>
                                      </p:cBhvr>
                                      <p:tavLst>
                                        <p:tav tm="0">
                                          <p:val>
                                            <p:fltVal val="0"/>
                                          </p:val>
                                        </p:tav>
                                        <p:tav tm="100000">
                                          <p:val>
                                            <p:strVal val="#ppt_h"/>
                                          </p:val>
                                        </p:tav>
                                      </p:tavLst>
                                    </p:anim>
                                    <p:animEffect transition="in" filter="fade">
                                      <p:cBhvr>
                                        <p:cTn id="47" dur="500"/>
                                        <p:tgtEl>
                                          <p:spTgt spid="2396"/>
                                        </p:tgtEl>
                                      </p:cBhvr>
                                    </p:animEffect>
                                  </p:childTnLst>
                                </p:cTn>
                              </p:par>
                            </p:childTnLst>
                          </p:cTn>
                        </p:par>
                        <p:par>
                          <p:cTn id="48" fill="hold">
                            <p:stCondLst>
                              <p:cond delay="3500"/>
                            </p:stCondLst>
                            <p:childTnLst>
                              <p:par>
                                <p:cTn id="49" presetID="53" presetClass="entr" presetSubtype="16" fill="hold" grpId="1" nodeType="afterEffect">
                                  <p:stCondLst>
                                    <p:cond delay="0"/>
                                  </p:stCondLst>
                                  <p:childTnLst>
                                    <p:set>
                                      <p:cBhvr>
                                        <p:cTn id="50" dur="1" fill="hold">
                                          <p:stCondLst>
                                            <p:cond delay="0"/>
                                          </p:stCondLst>
                                        </p:cTn>
                                        <p:tgtEl>
                                          <p:spTgt spid="2395"/>
                                        </p:tgtEl>
                                        <p:attrNameLst>
                                          <p:attrName>style.visibility</p:attrName>
                                        </p:attrNameLst>
                                      </p:cBhvr>
                                      <p:to>
                                        <p:strVal val="visible"/>
                                      </p:to>
                                    </p:set>
                                    <p:anim calcmode="lin" valueType="num">
                                      <p:cBhvr>
                                        <p:cTn id="51" dur="500" fill="hold"/>
                                        <p:tgtEl>
                                          <p:spTgt spid="2395"/>
                                        </p:tgtEl>
                                        <p:attrNameLst>
                                          <p:attrName>ppt_w</p:attrName>
                                        </p:attrNameLst>
                                      </p:cBhvr>
                                      <p:tavLst>
                                        <p:tav tm="0">
                                          <p:val>
                                            <p:fltVal val="0"/>
                                          </p:val>
                                        </p:tav>
                                        <p:tav tm="100000">
                                          <p:val>
                                            <p:strVal val="#ppt_w"/>
                                          </p:val>
                                        </p:tav>
                                      </p:tavLst>
                                    </p:anim>
                                    <p:anim calcmode="lin" valueType="num">
                                      <p:cBhvr>
                                        <p:cTn id="52" dur="500" fill="hold"/>
                                        <p:tgtEl>
                                          <p:spTgt spid="2395"/>
                                        </p:tgtEl>
                                        <p:attrNameLst>
                                          <p:attrName>ppt_h</p:attrName>
                                        </p:attrNameLst>
                                      </p:cBhvr>
                                      <p:tavLst>
                                        <p:tav tm="0">
                                          <p:val>
                                            <p:fltVal val="0"/>
                                          </p:val>
                                        </p:tav>
                                        <p:tav tm="100000">
                                          <p:val>
                                            <p:strVal val="#ppt_h"/>
                                          </p:val>
                                        </p:tav>
                                      </p:tavLst>
                                    </p:anim>
                                    <p:animEffect transition="in" filter="fade">
                                      <p:cBhvr>
                                        <p:cTn id="53" dur="500"/>
                                        <p:tgtEl>
                                          <p:spTgt spid="2395"/>
                                        </p:tgtEl>
                                      </p:cBhvr>
                                    </p:animEffect>
                                  </p:childTnLst>
                                </p:cTn>
                              </p:par>
                            </p:childTnLst>
                          </p:cTn>
                        </p:par>
                        <p:par>
                          <p:cTn id="54" fill="hold">
                            <p:stCondLst>
                              <p:cond delay="4000"/>
                            </p:stCondLst>
                            <p:childTnLst>
                              <p:par>
                                <p:cTn id="55" presetID="53" presetClass="entr" presetSubtype="16" fill="hold" grpId="1" nodeType="afterEffect">
                                  <p:stCondLst>
                                    <p:cond delay="0"/>
                                  </p:stCondLst>
                                  <p:childTnLst>
                                    <p:set>
                                      <p:cBhvr>
                                        <p:cTn id="56" dur="1" fill="hold">
                                          <p:stCondLst>
                                            <p:cond delay="0"/>
                                          </p:stCondLst>
                                        </p:cTn>
                                        <p:tgtEl>
                                          <p:spTgt spid="2397"/>
                                        </p:tgtEl>
                                        <p:attrNameLst>
                                          <p:attrName>style.visibility</p:attrName>
                                        </p:attrNameLst>
                                      </p:cBhvr>
                                      <p:to>
                                        <p:strVal val="visible"/>
                                      </p:to>
                                    </p:set>
                                    <p:anim calcmode="lin" valueType="num">
                                      <p:cBhvr>
                                        <p:cTn id="57" dur="500" fill="hold"/>
                                        <p:tgtEl>
                                          <p:spTgt spid="2397"/>
                                        </p:tgtEl>
                                        <p:attrNameLst>
                                          <p:attrName>ppt_w</p:attrName>
                                        </p:attrNameLst>
                                      </p:cBhvr>
                                      <p:tavLst>
                                        <p:tav tm="0">
                                          <p:val>
                                            <p:fltVal val="0"/>
                                          </p:val>
                                        </p:tav>
                                        <p:tav tm="100000">
                                          <p:val>
                                            <p:strVal val="#ppt_w"/>
                                          </p:val>
                                        </p:tav>
                                      </p:tavLst>
                                    </p:anim>
                                    <p:anim calcmode="lin" valueType="num">
                                      <p:cBhvr>
                                        <p:cTn id="58" dur="500" fill="hold"/>
                                        <p:tgtEl>
                                          <p:spTgt spid="2397"/>
                                        </p:tgtEl>
                                        <p:attrNameLst>
                                          <p:attrName>ppt_h</p:attrName>
                                        </p:attrNameLst>
                                      </p:cBhvr>
                                      <p:tavLst>
                                        <p:tav tm="0">
                                          <p:val>
                                            <p:fltVal val="0"/>
                                          </p:val>
                                        </p:tav>
                                        <p:tav tm="100000">
                                          <p:val>
                                            <p:strVal val="#ppt_h"/>
                                          </p:val>
                                        </p:tav>
                                      </p:tavLst>
                                    </p:anim>
                                    <p:animEffect transition="in" filter="fade">
                                      <p:cBhvr>
                                        <p:cTn id="59" dur="500"/>
                                        <p:tgtEl>
                                          <p:spTgt spid="2397"/>
                                        </p:tgtEl>
                                      </p:cBhvr>
                                    </p:animEffect>
                                  </p:childTnLst>
                                </p:cTn>
                              </p:par>
                            </p:childTnLst>
                          </p:cTn>
                        </p:par>
                        <p:par>
                          <p:cTn id="60" fill="hold">
                            <p:stCondLst>
                              <p:cond delay="4500"/>
                            </p:stCondLst>
                            <p:childTnLst>
                              <p:par>
                                <p:cTn id="61" presetID="8" presetClass="emph" presetSubtype="0" repeatCount="indefinite" fill="hold" grpId="0" nodeType="afterEffect">
                                  <p:stCondLst>
                                    <p:cond delay="0"/>
                                  </p:stCondLst>
                                  <p:childTnLst>
                                    <p:animRot by="21600000">
                                      <p:cBhvr>
                                        <p:cTn id="62" dur="2000" fill="hold"/>
                                        <p:tgtEl>
                                          <p:spTgt spid="2396"/>
                                        </p:tgtEl>
                                        <p:attrNameLst>
                                          <p:attrName>r</p:attrName>
                                        </p:attrNameLst>
                                      </p:cBhvr>
                                    </p:animRot>
                                  </p:childTnLst>
                                </p:cTn>
                              </p:par>
                              <p:par>
                                <p:cTn id="63" presetID="8" presetClass="emph" presetSubtype="0" repeatCount="indefinite" fill="hold" grpId="0" nodeType="withEffect">
                                  <p:stCondLst>
                                    <p:cond delay="0"/>
                                  </p:stCondLst>
                                  <p:childTnLst>
                                    <p:animRot by="21600000">
                                      <p:cBhvr>
                                        <p:cTn id="64" dur="2000" fill="hold"/>
                                        <p:tgtEl>
                                          <p:spTgt spid="2395"/>
                                        </p:tgtEl>
                                        <p:attrNameLst>
                                          <p:attrName>r</p:attrName>
                                        </p:attrNameLst>
                                      </p:cBhvr>
                                    </p:animRot>
                                  </p:childTnLst>
                                </p:cTn>
                              </p:par>
                              <p:par>
                                <p:cTn id="65" presetID="8" presetClass="emph" presetSubtype="0" repeatCount="indefinite" fill="hold" grpId="0" nodeType="withEffect">
                                  <p:stCondLst>
                                    <p:cond delay="0"/>
                                  </p:stCondLst>
                                  <p:childTnLst>
                                    <p:animRot by="21600000">
                                      <p:cBhvr>
                                        <p:cTn id="66" dur="2000" fill="hold"/>
                                        <p:tgtEl>
                                          <p:spTgt spid="239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392" grpId="0" animBg="1"/>
      <p:bldP spid="2393" grpId="0" animBg="1"/>
      <p:bldP spid="2394" grpId="0" animBg="1"/>
      <p:bldP spid="2395" grpId="0" animBg="1"/>
      <p:bldP spid="2395" grpId="1" animBg="1"/>
      <p:bldP spid="2396" grpId="0" animBg="1"/>
      <p:bldP spid="2396" grpId="1" animBg="1"/>
      <p:bldP spid="2397" grpId="0" animBg="1"/>
      <p:bldP spid="239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284163"/>
            <a:ext cx="8345488" cy="731837"/>
          </a:xfrm>
        </p:spPr>
        <p:txBody>
          <a:bodyPr/>
          <a:lstStyle/>
          <a:p>
            <a:r>
              <a:rPr lang="en-US" sz="2600" dirty="0">
                <a:latin typeface="+mj-lt"/>
              </a:rPr>
              <a:t>In hopes of improving security posture, a multitude of disparate point-products are thrown at the problem</a:t>
            </a:r>
          </a:p>
        </p:txBody>
      </p:sp>
      <p:grpSp>
        <p:nvGrpSpPr>
          <p:cNvPr id="5" name="Group 4"/>
          <p:cNvGrpSpPr/>
          <p:nvPr/>
        </p:nvGrpSpPr>
        <p:grpSpPr>
          <a:xfrm>
            <a:off x="1760453" y="1442450"/>
            <a:ext cx="1055891" cy="1465468"/>
            <a:chOff x="1430134" y="1684870"/>
            <a:chExt cx="1055891" cy="1465468"/>
          </a:xfrm>
        </p:grpSpPr>
        <p:grpSp>
          <p:nvGrpSpPr>
            <p:cNvPr id="615" name="Group 614"/>
            <p:cNvGrpSpPr/>
            <p:nvPr/>
          </p:nvGrpSpPr>
          <p:grpSpPr>
            <a:xfrm>
              <a:off x="1430135" y="1684870"/>
              <a:ext cx="1055890" cy="1058330"/>
              <a:chOff x="4897235" y="3627970"/>
              <a:chExt cx="646039" cy="646040"/>
            </a:xfrm>
          </p:grpSpPr>
          <p:sp>
            <p:nvSpPr>
              <p:cNvPr id="616" name="Oval 615"/>
              <p:cNvSpPr/>
              <p:nvPr/>
            </p:nvSpPr>
            <p:spPr>
              <a:xfrm>
                <a:off x="4897235" y="3627970"/>
                <a:ext cx="646039" cy="646040"/>
              </a:xfrm>
              <a:prstGeom prst="ellipse">
                <a:avLst/>
              </a:prstGeom>
              <a:solidFill>
                <a:schemeClr val="tx2"/>
              </a:solidFill>
              <a:ln w="6350" cap="flat" cmpd="sng" algn="ctr">
                <a:noFill/>
                <a:prstDash val="solid"/>
              </a:ln>
              <a:effectLst/>
            </p:spPr>
            <p:txBody>
              <a:bodyPr wrap="none" lIns="0" tIns="45720" rIns="0" bIns="45720" rtlCol="0" anchor="t"/>
              <a:lstStyle/>
              <a:p>
                <a:pPr marL="0" marR="0" lvl="0" indent="0" algn="ctr" defTabSz="1218987"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dirty="0">
                  <a:ln>
                    <a:noFill/>
                  </a:ln>
                  <a:solidFill>
                    <a:srgbClr val="676767"/>
                  </a:solidFill>
                  <a:effectLst/>
                  <a:uLnTx/>
                  <a:uFillTx/>
                  <a:latin typeface="CiscoSansTT Light"/>
                  <a:ea typeface="+mn-ea"/>
                  <a:cs typeface="+mn-cs"/>
                </a:endParaRPr>
              </a:p>
            </p:txBody>
          </p:sp>
          <p:grpSp>
            <p:nvGrpSpPr>
              <p:cNvPr id="617" name="Group 616"/>
              <p:cNvGrpSpPr/>
              <p:nvPr/>
            </p:nvGrpSpPr>
            <p:grpSpPr>
              <a:xfrm>
                <a:off x="5062001" y="3766416"/>
                <a:ext cx="319812" cy="400058"/>
                <a:chOff x="5097463" y="-157163"/>
                <a:chExt cx="436563" cy="546100"/>
              </a:xfrm>
              <a:solidFill>
                <a:schemeClr val="tx1"/>
              </a:solidFill>
            </p:grpSpPr>
            <p:sp>
              <p:nvSpPr>
                <p:cNvPr id="618" name="Freeform 135"/>
                <p:cNvSpPr>
                  <a:spLocks noEditPoints="1"/>
                </p:cNvSpPr>
                <p:nvPr/>
              </p:nvSpPr>
              <p:spPr bwMode="auto">
                <a:xfrm>
                  <a:off x="5137150" y="-115888"/>
                  <a:ext cx="357188" cy="73025"/>
                </a:xfrm>
                <a:custGeom>
                  <a:avLst/>
                  <a:gdLst>
                    <a:gd name="T0" fmla="*/ 428 w 451"/>
                    <a:gd name="T1" fmla="*/ 0 h 93"/>
                    <a:gd name="T2" fmla="*/ 437 w 451"/>
                    <a:gd name="T3" fmla="*/ 3 h 93"/>
                    <a:gd name="T4" fmla="*/ 447 w 451"/>
                    <a:gd name="T5" fmla="*/ 11 h 93"/>
                    <a:gd name="T6" fmla="*/ 449 w 451"/>
                    <a:gd name="T7" fmla="*/ 18 h 93"/>
                    <a:gd name="T8" fmla="*/ 451 w 451"/>
                    <a:gd name="T9" fmla="*/ 72 h 93"/>
                    <a:gd name="T10" fmla="*/ 449 w 451"/>
                    <a:gd name="T11" fmla="*/ 76 h 93"/>
                    <a:gd name="T12" fmla="*/ 444 w 451"/>
                    <a:gd name="T13" fmla="*/ 88 h 93"/>
                    <a:gd name="T14" fmla="*/ 433 w 451"/>
                    <a:gd name="T15" fmla="*/ 93 h 93"/>
                    <a:gd name="T16" fmla="*/ 22 w 451"/>
                    <a:gd name="T17" fmla="*/ 93 h 93"/>
                    <a:gd name="T18" fmla="*/ 18 w 451"/>
                    <a:gd name="T19" fmla="*/ 93 h 93"/>
                    <a:gd name="T20" fmla="*/ 7 w 451"/>
                    <a:gd name="T21" fmla="*/ 88 h 93"/>
                    <a:gd name="T22" fmla="*/ 0 w 451"/>
                    <a:gd name="T23" fmla="*/ 76 h 93"/>
                    <a:gd name="T24" fmla="*/ 0 w 451"/>
                    <a:gd name="T25" fmla="*/ 23 h 93"/>
                    <a:gd name="T26" fmla="*/ 0 w 451"/>
                    <a:gd name="T27" fmla="*/ 18 h 93"/>
                    <a:gd name="T28" fmla="*/ 7 w 451"/>
                    <a:gd name="T29" fmla="*/ 7 h 93"/>
                    <a:gd name="T30" fmla="*/ 18 w 451"/>
                    <a:gd name="T31" fmla="*/ 2 h 93"/>
                    <a:gd name="T32" fmla="*/ 428 w 451"/>
                    <a:gd name="T33" fmla="*/ 0 h 93"/>
                    <a:gd name="T34" fmla="*/ 219 w 451"/>
                    <a:gd name="T35" fmla="*/ 39 h 93"/>
                    <a:gd name="T36" fmla="*/ 211 w 451"/>
                    <a:gd name="T37" fmla="*/ 42 h 93"/>
                    <a:gd name="T38" fmla="*/ 208 w 451"/>
                    <a:gd name="T39" fmla="*/ 50 h 93"/>
                    <a:gd name="T40" fmla="*/ 208 w 451"/>
                    <a:gd name="T41" fmla="*/ 54 h 93"/>
                    <a:gd name="T42" fmla="*/ 215 w 451"/>
                    <a:gd name="T43" fmla="*/ 60 h 93"/>
                    <a:gd name="T44" fmla="*/ 391 w 451"/>
                    <a:gd name="T45" fmla="*/ 61 h 93"/>
                    <a:gd name="T46" fmla="*/ 395 w 451"/>
                    <a:gd name="T47" fmla="*/ 60 h 93"/>
                    <a:gd name="T48" fmla="*/ 401 w 451"/>
                    <a:gd name="T49" fmla="*/ 54 h 93"/>
                    <a:gd name="T50" fmla="*/ 402 w 451"/>
                    <a:gd name="T51" fmla="*/ 50 h 93"/>
                    <a:gd name="T52" fmla="*/ 400 w 451"/>
                    <a:gd name="T53" fmla="*/ 42 h 93"/>
                    <a:gd name="T54" fmla="*/ 391 w 451"/>
                    <a:gd name="T55" fmla="*/ 39 h 93"/>
                    <a:gd name="T56" fmla="*/ 57 w 451"/>
                    <a:gd name="T57" fmla="*/ 39 h 93"/>
                    <a:gd name="T58" fmla="*/ 53 w 451"/>
                    <a:gd name="T59" fmla="*/ 39 h 93"/>
                    <a:gd name="T60" fmla="*/ 48 w 451"/>
                    <a:gd name="T61" fmla="*/ 46 h 93"/>
                    <a:gd name="T62" fmla="*/ 46 w 451"/>
                    <a:gd name="T63" fmla="*/ 50 h 93"/>
                    <a:gd name="T64" fmla="*/ 50 w 451"/>
                    <a:gd name="T65" fmla="*/ 57 h 93"/>
                    <a:gd name="T66" fmla="*/ 57 w 451"/>
                    <a:gd name="T67" fmla="*/ 61 h 93"/>
                    <a:gd name="T68" fmla="*/ 62 w 451"/>
                    <a:gd name="T69" fmla="*/ 60 h 93"/>
                    <a:gd name="T70" fmla="*/ 68 w 451"/>
                    <a:gd name="T71" fmla="*/ 54 h 93"/>
                    <a:gd name="T72" fmla="*/ 68 w 451"/>
                    <a:gd name="T73" fmla="*/ 50 h 93"/>
                    <a:gd name="T74" fmla="*/ 65 w 451"/>
                    <a:gd name="T75" fmla="*/ 42 h 93"/>
                    <a:gd name="T76" fmla="*/ 57 w 451"/>
                    <a:gd name="T77"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2"/>
                      </a:lnTo>
                      <a:lnTo>
                        <a:pt x="437" y="3"/>
                      </a:lnTo>
                      <a:lnTo>
                        <a:pt x="444" y="7"/>
                      </a:lnTo>
                      <a:lnTo>
                        <a:pt x="447" y="11"/>
                      </a:lnTo>
                      <a:lnTo>
                        <a:pt x="448" y="14"/>
                      </a:lnTo>
                      <a:lnTo>
                        <a:pt x="449" y="18"/>
                      </a:lnTo>
                      <a:lnTo>
                        <a:pt x="451" y="23"/>
                      </a:lnTo>
                      <a:lnTo>
                        <a:pt x="451" y="72"/>
                      </a:lnTo>
                      <a:lnTo>
                        <a:pt x="451" y="72"/>
                      </a:lnTo>
                      <a:lnTo>
                        <a:pt x="449" y="76"/>
                      </a:lnTo>
                      <a:lnTo>
                        <a:pt x="448" y="80"/>
                      </a:lnTo>
                      <a:lnTo>
                        <a:pt x="444" y="88"/>
                      </a:lnTo>
                      <a:lnTo>
                        <a:pt x="437" y="92"/>
                      </a:lnTo>
                      <a:lnTo>
                        <a:pt x="433" y="93"/>
                      </a:lnTo>
                      <a:lnTo>
                        <a:pt x="428" y="93"/>
                      </a:lnTo>
                      <a:lnTo>
                        <a:pt x="22" y="93"/>
                      </a:lnTo>
                      <a:lnTo>
                        <a:pt x="22" y="93"/>
                      </a:lnTo>
                      <a:lnTo>
                        <a:pt x="18" y="93"/>
                      </a:lnTo>
                      <a:lnTo>
                        <a:pt x="14" y="92"/>
                      </a:lnTo>
                      <a:lnTo>
                        <a:pt x="7" y="88"/>
                      </a:lnTo>
                      <a:lnTo>
                        <a:pt x="2" y="80"/>
                      </a:lnTo>
                      <a:lnTo>
                        <a:pt x="0" y="76"/>
                      </a:lnTo>
                      <a:lnTo>
                        <a:pt x="0" y="72"/>
                      </a:lnTo>
                      <a:lnTo>
                        <a:pt x="0" y="23"/>
                      </a:lnTo>
                      <a:lnTo>
                        <a:pt x="0" y="23"/>
                      </a:lnTo>
                      <a:lnTo>
                        <a:pt x="0" y="18"/>
                      </a:lnTo>
                      <a:lnTo>
                        <a:pt x="2" y="14"/>
                      </a:lnTo>
                      <a:lnTo>
                        <a:pt x="7" y="7"/>
                      </a:lnTo>
                      <a:lnTo>
                        <a:pt x="14" y="3"/>
                      </a:lnTo>
                      <a:lnTo>
                        <a:pt x="18" y="2"/>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7"/>
                      </a:lnTo>
                      <a:lnTo>
                        <a:pt x="215" y="60"/>
                      </a:lnTo>
                      <a:lnTo>
                        <a:pt x="219" y="61"/>
                      </a:lnTo>
                      <a:lnTo>
                        <a:pt x="391" y="61"/>
                      </a:lnTo>
                      <a:lnTo>
                        <a:pt x="391" y="61"/>
                      </a:lnTo>
                      <a:lnTo>
                        <a:pt x="395" y="60"/>
                      </a:lnTo>
                      <a:lnTo>
                        <a:pt x="400" y="57"/>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60"/>
                      </a:lnTo>
                      <a:lnTo>
                        <a:pt x="57" y="61"/>
                      </a:lnTo>
                      <a:lnTo>
                        <a:pt x="57" y="61"/>
                      </a:lnTo>
                      <a:lnTo>
                        <a:pt x="62" y="60"/>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19" name="Freeform 136"/>
                <p:cNvSpPr>
                  <a:spLocks noEditPoints="1"/>
                </p:cNvSpPr>
                <p:nvPr/>
              </p:nvSpPr>
              <p:spPr bwMode="auto">
                <a:xfrm>
                  <a:off x="5137150" y="-22225"/>
                  <a:ext cx="357188" cy="73025"/>
                </a:xfrm>
                <a:custGeom>
                  <a:avLst/>
                  <a:gdLst>
                    <a:gd name="T0" fmla="*/ 428 w 451"/>
                    <a:gd name="T1" fmla="*/ 0 h 93"/>
                    <a:gd name="T2" fmla="*/ 437 w 451"/>
                    <a:gd name="T3" fmla="*/ 3 h 93"/>
                    <a:gd name="T4" fmla="*/ 444 w 451"/>
                    <a:gd name="T5" fmla="*/ 7 h 93"/>
                    <a:gd name="T6" fmla="*/ 448 w 451"/>
                    <a:gd name="T7" fmla="*/ 13 h 93"/>
                    <a:gd name="T8" fmla="*/ 451 w 451"/>
                    <a:gd name="T9" fmla="*/ 23 h 93"/>
                    <a:gd name="T10" fmla="*/ 451 w 451"/>
                    <a:gd name="T11" fmla="*/ 71 h 93"/>
                    <a:gd name="T12" fmla="*/ 448 w 451"/>
                    <a:gd name="T13" fmla="*/ 79 h 93"/>
                    <a:gd name="T14" fmla="*/ 444 w 451"/>
                    <a:gd name="T15" fmla="*/ 88 h 93"/>
                    <a:gd name="T16" fmla="*/ 437 w 451"/>
                    <a:gd name="T17" fmla="*/ 92 h 93"/>
                    <a:gd name="T18" fmla="*/ 428 w 451"/>
                    <a:gd name="T19" fmla="*/ 93 h 93"/>
                    <a:gd name="T20" fmla="*/ 22 w 451"/>
                    <a:gd name="T21" fmla="*/ 93 h 93"/>
                    <a:gd name="T22" fmla="*/ 14 w 451"/>
                    <a:gd name="T23" fmla="*/ 92 h 93"/>
                    <a:gd name="T24" fmla="*/ 2 w 451"/>
                    <a:gd name="T25" fmla="*/ 79 h 93"/>
                    <a:gd name="T26" fmla="*/ 0 w 451"/>
                    <a:gd name="T27" fmla="*/ 71 h 93"/>
                    <a:gd name="T28" fmla="*/ 0 w 451"/>
                    <a:gd name="T29" fmla="*/ 23 h 93"/>
                    <a:gd name="T30" fmla="*/ 2 w 451"/>
                    <a:gd name="T31" fmla="*/ 13 h 93"/>
                    <a:gd name="T32" fmla="*/ 14 w 451"/>
                    <a:gd name="T33" fmla="*/ 3 h 93"/>
                    <a:gd name="T34" fmla="*/ 22 w 451"/>
                    <a:gd name="T35" fmla="*/ 0 h 93"/>
                    <a:gd name="T36" fmla="*/ 219 w 451"/>
                    <a:gd name="T37" fmla="*/ 39 h 93"/>
                    <a:gd name="T38" fmla="*/ 215 w 451"/>
                    <a:gd name="T39" fmla="*/ 39 h 93"/>
                    <a:gd name="T40" fmla="*/ 208 w 451"/>
                    <a:gd name="T41" fmla="*/ 46 h 93"/>
                    <a:gd name="T42" fmla="*/ 208 w 451"/>
                    <a:gd name="T43" fmla="*/ 50 h 93"/>
                    <a:gd name="T44" fmla="*/ 211 w 451"/>
                    <a:gd name="T45" fmla="*/ 58 h 93"/>
                    <a:gd name="T46" fmla="*/ 219 w 451"/>
                    <a:gd name="T47" fmla="*/ 61 h 93"/>
                    <a:gd name="T48" fmla="*/ 391 w 451"/>
                    <a:gd name="T49" fmla="*/ 61 h 93"/>
                    <a:gd name="T50" fmla="*/ 400 w 451"/>
                    <a:gd name="T51" fmla="*/ 58 h 93"/>
                    <a:gd name="T52" fmla="*/ 402 w 451"/>
                    <a:gd name="T53" fmla="*/ 50 h 93"/>
                    <a:gd name="T54" fmla="*/ 401 w 451"/>
                    <a:gd name="T55" fmla="*/ 46 h 93"/>
                    <a:gd name="T56" fmla="*/ 395 w 451"/>
                    <a:gd name="T57" fmla="*/ 39 h 93"/>
                    <a:gd name="T58" fmla="*/ 219 w 451"/>
                    <a:gd name="T59" fmla="*/ 39 h 93"/>
                    <a:gd name="T60" fmla="*/ 57 w 451"/>
                    <a:gd name="T61" fmla="*/ 39 h 93"/>
                    <a:gd name="T62" fmla="*/ 50 w 451"/>
                    <a:gd name="T63" fmla="*/ 42 h 93"/>
                    <a:gd name="T64" fmla="*/ 46 w 451"/>
                    <a:gd name="T65" fmla="*/ 50 h 93"/>
                    <a:gd name="T66" fmla="*/ 48 w 451"/>
                    <a:gd name="T67" fmla="*/ 54 h 93"/>
                    <a:gd name="T68" fmla="*/ 53 w 451"/>
                    <a:gd name="T69" fmla="*/ 59 h 93"/>
                    <a:gd name="T70" fmla="*/ 57 w 451"/>
                    <a:gd name="T71" fmla="*/ 61 h 93"/>
                    <a:gd name="T72" fmla="*/ 65 w 451"/>
                    <a:gd name="T73" fmla="*/ 57 h 93"/>
                    <a:gd name="T74" fmla="*/ 68 w 451"/>
                    <a:gd name="T75" fmla="*/ 50 h 93"/>
                    <a:gd name="T76" fmla="*/ 68 w 451"/>
                    <a:gd name="T77" fmla="*/ 46 h 93"/>
                    <a:gd name="T78" fmla="*/ 62 w 451"/>
                    <a:gd name="T79" fmla="*/ 39 h 93"/>
                    <a:gd name="T80" fmla="*/ 57 w 451"/>
                    <a:gd name="T81"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1" h="93">
                      <a:moveTo>
                        <a:pt x="428" y="0"/>
                      </a:moveTo>
                      <a:lnTo>
                        <a:pt x="428" y="0"/>
                      </a:lnTo>
                      <a:lnTo>
                        <a:pt x="433" y="1"/>
                      </a:lnTo>
                      <a:lnTo>
                        <a:pt x="437" y="3"/>
                      </a:lnTo>
                      <a:lnTo>
                        <a:pt x="441" y="4"/>
                      </a:lnTo>
                      <a:lnTo>
                        <a:pt x="444" y="7"/>
                      </a:lnTo>
                      <a:lnTo>
                        <a:pt x="447" y="11"/>
                      </a:lnTo>
                      <a:lnTo>
                        <a:pt x="448" y="13"/>
                      </a:lnTo>
                      <a:lnTo>
                        <a:pt x="449" y="19"/>
                      </a:lnTo>
                      <a:lnTo>
                        <a:pt x="451" y="23"/>
                      </a:lnTo>
                      <a:lnTo>
                        <a:pt x="451" y="71"/>
                      </a:lnTo>
                      <a:lnTo>
                        <a:pt x="451" y="71"/>
                      </a:lnTo>
                      <a:lnTo>
                        <a:pt x="449" y="75"/>
                      </a:lnTo>
                      <a:lnTo>
                        <a:pt x="448" y="79"/>
                      </a:lnTo>
                      <a:lnTo>
                        <a:pt x="447" y="83"/>
                      </a:lnTo>
                      <a:lnTo>
                        <a:pt x="444" y="88"/>
                      </a:lnTo>
                      <a:lnTo>
                        <a:pt x="441" y="90"/>
                      </a:lnTo>
                      <a:lnTo>
                        <a:pt x="437" y="92"/>
                      </a:lnTo>
                      <a:lnTo>
                        <a:pt x="433" y="93"/>
                      </a:lnTo>
                      <a:lnTo>
                        <a:pt x="428" y="93"/>
                      </a:lnTo>
                      <a:lnTo>
                        <a:pt x="22" y="93"/>
                      </a:lnTo>
                      <a:lnTo>
                        <a:pt x="22" y="93"/>
                      </a:lnTo>
                      <a:lnTo>
                        <a:pt x="18" y="93"/>
                      </a:lnTo>
                      <a:lnTo>
                        <a:pt x="14" y="92"/>
                      </a:lnTo>
                      <a:lnTo>
                        <a:pt x="7" y="88"/>
                      </a:lnTo>
                      <a:lnTo>
                        <a:pt x="2" y="79"/>
                      </a:lnTo>
                      <a:lnTo>
                        <a:pt x="0" y="75"/>
                      </a:lnTo>
                      <a:lnTo>
                        <a:pt x="0" y="71"/>
                      </a:lnTo>
                      <a:lnTo>
                        <a:pt x="0" y="23"/>
                      </a:lnTo>
                      <a:lnTo>
                        <a:pt x="0" y="23"/>
                      </a:lnTo>
                      <a:lnTo>
                        <a:pt x="0" y="19"/>
                      </a:lnTo>
                      <a:lnTo>
                        <a:pt x="2" y="13"/>
                      </a:lnTo>
                      <a:lnTo>
                        <a:pt x="7" y="7"/>
                      </a:lnTo>
                      <a:lnTo>
                        <a:pt x="14" y="3"/>
                      </a:lnTo>
                      <a:lnTo>
                        <a:pt x="18" y="1"/>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8"/>
                      </a:lnTo>
                      <a:lnTo>
                        <a:pt x="215" y="59"/>
                      </a:lnTo>
                      <a:lnTo>
                        <a:pt x="219" y="61"/>
                      </a:lnTo>
                      <a:lnTo>
                        <a:pt x="391" y="61"/>
                      </a:lnTo>
                      <a:lnTo>
                        <a:pt x="391" y="61"/>
                      </a:lnTo>
                      <a:lnTo>
                        <a:pt x="395" y="59"/>
                      </a:lnTo>
                      <a:lnTo>
                        <a:pt x="400" y="58"/>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59"/>
                      </a:lnTo>
                      <a:lnTo>
                        <a:pt x="57" y="61"/>
                      </a:lnTo>
                      <a:lnTo>
                        <a:pt x="57" y="61"/>
                      </a:lnTo>
                      <a:lnTo>
                        <a:pt x="62" y="59"/>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20" name="Freeform 137"/>
                <p:cNvSpPr>
                  <a:spLocks noEditPoints="1"/>
                </p:cNvSpPr>
                <p:nvPr/>
              </p:nvSpPr>
              <p:spPr bwMode="auto">
                <a:xfrm>
                  <a:off x="5137150" y="73025"/>
                  <a:ext cx="357188" cy="73025"/>
                </a:xfrm>
                <a:custGeom>
                  <a:avLst/>
                  <a:gdLst>
                    <a:gd name="T0" fmla="*/ 428 w 451"/>
                    <a:gd name="T1" fmla="*/ 0 h 93"/>
                    <a:gd name="T2" fmla="*/ 437 w 451"/>
                    <a:gd name="T3" fmla="*/ 1 h 93"/>
                    <a:gd name="T4" fmla="*/ 447 w 451"/>
                    <a:gd name="T5" fmla="*/ 9 h 93"/>
                    <a:gd name="T6" fmla="*/ 449 w 451"/>
                    <a:gd name="T7" fmla="*/ 17 h 93"/>
                    <a:gd name="T8" fmla="*/ 451 w 451"/>
                    <a:gd name="T9" fmla="*/ 70 h 93"/>
                    <a:gd name="T10" fmla="*/ 449 w 451"/>
                    <a:gd name="T11" fmla="*/ 74 h 93"/>
                    <a:gd name="T12" fmla="*/ 444 w 451"/>
                    <a:gd name="T13" fmla="*/ 86 h 93"/>
                    <a:gd name="T14" fmla="*/ 433 w 451"/>
                    <a:gd name="T15" fmla="*/ 92 h 93"/>
                    <a:gd name="T16" fmla="*/ 22 w 451"/>
                    <a:gd name="T17" fmla="*/ 93 h 93"/>
                    <a:gd name="T18" fmla="*/ 18 w 451"/>
                    <a:gd name="T19" fmla="*/ 92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8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8 h 93"/>
                    <a:gd name="T56" fmla="*/ 57 w 451"/>
                    <a:gd name="T57" fmla="*/ 38 h 93"/>
                    <a:gd name="T58" fmla="*/ 53 w 451"/>
                    <a:gd name="T59" fmla="*/ 38 h 93"/>
                    <a:gd name="T60" fmla="*/ 48 w 451"/>
                    <a:gd name="T61" fmla="*/ 44 h 93"/>
                    <a:gd name="T62" fmla="*/ 46 w 451"/>
                    <a:gd name="T63" fmla="*/ 48 h 93"/>
                    <a:gd name="T64" fmla="*/ 50 w 451"/>
                    <a:gd name="T65" fmla="*/ 57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7" y="9"/>
                      </a:lnTo>
                      <a:lnTo>
                        <a:pt x="448" y="13"/>
                      </a:lnTo>
                      <a:lnTo>
                        <a:pt x="449" y="17"/>
                      </a:lnTo>
                      <a:lnTo>
                        <a:pt x="451" y="21"/>
                      </a:lnTo>
                      <a:lnTo>
                        <a:pt x="451" y="70"/>
                      </a:lnTo>
                      <a:lnTo>
                        <a:pt x="451" y="70"/>
                      </a:lnTo>
                      <a:lnTo>
                        <a:pt x="449" y="74"/>
                      </a:lnTo>
                      <a:lnTo>
                        <a:pt x="448" y="78"/>
                      </a:lnTo>
                      <a:lnTo>
                        <a:pt x="444" y="86"/>
                      </a:lnTo>
                      <a:lnTo>
                        <a:pt x="437" y="90"/>
                      </a:lnTo>
                      <a:lnTo>
                        <a:pt x="433" y="92"/>
                      </a:lnTo>
                      <a:lnTo>
                        <a:pt x="428" y="93"/>
                      </a:lnTo>
                      <a:lnTo>
                        <a:pt x="22" y="93"/>
                      </a:lnTo>
                      <a:lnTo>
                        <a:pt x="22" y="93"/>
                      </a:lnTo>
                      <a:lnTo>
                        <a:pt x="18" y="92"/>
                      </a:lnTo>
                      <a:lnTo>
                        <a:pt x="14" y="90"/>
                      </a:lnTo>
                      <a:lnTo>
                        <a:pt x="7" y="86"/>
                      </a:lnTo>
                      <a:lnTo>
                        <a:pt x="2" y="78"/>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8"/>
                      </a:moveTo>
                      <a:lnTo>
                        <a:pt x="219" y="38"/>
                      </a:lnTo>
                      <a:lnTo>
                        <a:pt x="215" y="38"/>
                      </a:lnTo>
                      <a:lnTo>
                        <a:pt x="211" y="40"/>
                      </a:lnTo>
                      <a:lnTo>
                        <a:pt x="208" y="44"/>
                      </a:lnTo>
                      <a:lnTo>
                        <a:pt x="208" y="48"/>
                      </a:lnTo>
                      <a:lnTo>
                        <a:pt x="208" y="48"/>
                      </a:lnTo>
                      <a:lnTo>
                        <a:pt x="208" y="52"/>
                      </a:lnTo>
                      <a:lnTo>
                        <a:pt x="211" y="57"/>
                      </a:lnTo>
                      <a:lnTo>
                        <a:pt x="215" y="58"/>
                      </a:lnTo>
                      <a:lnTo>
                        <a:pt x="219" y="59"/>
                      </a:lnTo>
                      <a:lnTo>
                        <a:pt x="391" y="59"/>
                      </a:lnTo>
                      <a:lnTo>
                        <a:pt x="391" y="59"/>
                      </a:lnTo>
                      <a:lnTo>
                        <a:pt x="395" y="58"/>
                      </a:lnTo>
                      <a:lnTo>
                        <a:pt x="400" y="57"/>
                      </a:lnTo>
                      <a:lnTo>
                        <a:pt x="401" y="52"/>
                      </a:lnTo>
                      <a:lnTo>
                        <a:pt x="402" y="48"/>
                      </a:lnTo>
                      <a:lnTo>
                        <a:pt x="402" y="48"/>
                      </a:lnTo>
                      <a:lnTo>
                        <a:pt x="401" y="44"/>
                      </a:lnTo>
                      <a:lnTo>
                        <a:pt x="400" y="40"/>
                      </a:lnTo>
                      <a:lnTo>
                        <a:pt x="395" y="38"/>
                      </a:lnTo>
                      <a:lnTo>
                        <a:pt x="391" y="38"/>
                      </a:lnTo>
                      <a:lnTo>
                        <a:pt x="219" y="38"/>
                      </a:lnTo>
                      <a:close/>
                      <a:moveTo>
                        <a:pt x="57" y="38"/>
                      </a:moveTo>
                      <a:lnTo>
                        <a:pt x="57" y="38"/>
                      </a:lnTo>
                      <a:lnTo>
                        <a:pt x="53" y="38"/>
                      </a:lnTo>
                      <a:lnTo>
                        <a:pt x="50" y="40"/>
                      </a:lnTo>
                      <a:lnTo>
                        <a:pt x="48" y="44"/>
                      </a:lnTo>
                      <a:lnTo>
                        <a:pt x="46" y="48"/>
                      </a:lnTo>
                      <a:lnTo>
                        <a:pt x="46" y="48"/>
                      </a:lnTo>
                      <a:lnTo>
                        <a:pt x="48" y="52"/>
                      </a:lnTo>
                      <a:lnTo>
                        <a:pt x="50" y="57"/>
                      </a:lnTo>
                      <a:lnTo>
                        <a:pt x="53" y="58"/>
                      </a:lnTo>
                      <a:lnTo>
                        <a:pt x="57" y="59"/>
                      </a:lnTo>
                      <a:lnTo>
                        <a:pt x="57" y="59"/>
                      </a:lnTo>
                      <a:lnTo>
                        <a:pt x="62" y="58"/>
                      </a:lnTo>
                      <a:lnTo>
                        <a:pt x="65" y="57"/>
                      </a:lnTo>
                      <a:lnTo>
                        <a:pt x="68" y="52"/>
                      </a:lnTo>
                      <a:lnTo>
                        <a:pt x="68" y="48"/>
                      </a:lnTo>
                      <a:lnTo>
                        <a:pt x="68" y="48"/>
                      </a:lnTo>
                      <a:lnTo>
                        <a:pt x="68" y="44"/>
                      </a:lnTo>
                      <a:lnTo>
                        <a:pt x="65" y="40"/>
                      </a:lnTo>
                      <a:lnTo>
                        <a:pt x="62" y="38"/>
                      </a:lnTo>
                      <a:lnTo>
                        <a:pt x="57" y="38"/>
                      </a:lnTo>
                      <a:lnTo>
                        <a:pt x="57"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21" name="Freeform 138"/>
                <p:cNvSpPr>
                  <a:spLocks noEditPoints="1"/>
                </p:cNvSpPr>
                <p:nvPr/>
              </p:nvSpPr>
              <p:spPr bwMode="auto">
                <a:xfrm>
                  <a:off x="5137150" y="166687"/>
                  <a:ext cx="357188" cy="74613"/>
                </a:xfrm>
                <a:custGeom>
                  <a:avLst/>
                  <a:gdLst>
                    <a:gd name="T0" fmla="*/ 428 w 451"/>
                    <a:gd name="T1" fmla="*/ 0 h 93"/>
                    <a:gd name="T2" fmla="*/ 437 w 451"/>
                    <a:gd name="T3" fmla="*/ 1 h 93"/>
                    <a:gd name="T4" fmla="*/ 448 w 451"/>
                    <a:gd name="T5" fmla="*/ 13 h 93"/>
                    <a:gd name="T6" fmla="*/ 451 w 451"/>
                    <a:gd name="T7" fmla="*/ 21 h 93"/>
                    <a:gd name="T8" fmla="*/ 451 w 451"/>
                    <a:gd name="T9" fmla="*/ 70 h 93"/>
                    <a:gd name="T10" fmla="*/ 448 w 451"/>
                    <a:gd name="T11" fmla="*/ 79 h 93"/>
                    <a:gd name="T12" fmla="*/ 441 w 451"/>
                    <a:gd name="T13" fmla="*/ 89 h 93"/>
                    <a:gd name="T14" fmla="*/ 433 w 451"/>
                    <a:gd name="T15" fmla="*/ 91 h 93"/>
                    <a:gd name="T16" fmla="*/ 22 w 451"/>
                    <a:gd name="T17" fmla="*/ 93 h 93"/>
                    <a:gd name="T18" fmla="*/ 18 w 451"/>
                    <a:gd name="T19" fmla="*/ 91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7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7 h 93"/>
                    <a:gd name="T56" fmla="*/ 57 w 451"/>
                    <a:gd name="T57" fmla="*/ 37 h 93"/>
                    <a:gd name="T58" fmla="*/ 53 w 451"/>
                    <a:gd name="T59" fmla="*/ 37 h 93"/>
                    <a:gd name="T60" fmla="*/ 48 w 451"/>
                    <a:gd name="T61" fmla="*/ 44 h 93"/>
                    <a:gd name="T62" fmla="*/ 46 w 451"/>
                    <a:gd name="T63" fmla="*/ 48 h 93"/>
                    <a:gd name="T64" fmla="*/ 50 w 451"/>
                    <a:gd name="T65" fmla="*/ 56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8" y="13"/>
                      </a:lnTo>
                      <a:lnTo>
                        <a:pt x="449" y="17"/>
                      </a:lnTo>
                      <a:lnTo>
                        <a:pt x="451" y="21"/>
                      </a:lnTo>
                      <a:lnTo>
                        <a:pt x="451" y="70"/>
                      </a:lnTo>
                      <a:lnTo>
                        <a:pt x="451" y="70"/>
                      </a:lnTo>
                      <a:lnTo>
                        <a:pt x="449" y="74"/>
                      </a:lnTo>
                      <a:lnTo>
                        <a:pt x="448" y="79"/>
                      </a:lnTo>
                      <a:lnTo>
                        <a:pt x="444" y="86"/>
                      </a:lnTo>
                      <a:lnTo>
                        <a:pt x="441" y="89"/>
                      </a:lnTo>
                      <a:lnTo>
                        <a:pt x="437" y="90"/>
                      </a:lnTo>
                      <a:lnTo>
                        <a:pt x="433" y="91"/>
                      </a:lnTo>
                      <a:lnTo>
                        <a:pt x="428" y="93"/>
                      </a:lnTo>
                      <a:lnTo>
                        <a:pt x="22" y="93"/>
                      </a:lnTo>
                      <a:lnTo>
                        <a:pt x="22" y="93"/>
                      </a:lnTo>
                      <a:lnTo>
                        <a:pt x="18" y="91"/>
                      </a:lnTo>
                      <a:lnTo>
                        <a:pt x="14" y="90"/>
                      </a:lnTo>
                      <a:lnTo>
                        <a:pt x="7" y="86"/>
                      </a:lnTo>
                      <a:lnTo>
                        <a:pt x="2" y="79"/>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7"/>
                      </a:moveTo>
                      <a:lnTo>
                        <a:pt x="219" y="37"/>
                      </a:lnTo>
                      <a:lnTo>
                        <a:pt x="215" y="37"/>
                      </a:lnTo>
                      <a:lnTo>
                        <a:pt x="211" y="40"/>
                      </a:lnTo>
                      <a:lnTo>
                        <a:pt x="208" y="44"/>
                      </a:lnTo>
                      <a:lnTo>
                        <a:pt x="208" y="48"/>
                      </a:lnTo>
                      <a:lnTo>
                        <a:pt x="208" y="48"/>
                      </a:lnTo>
                      <a:lnTo>
                        <a:pt x="208" y="52"/>
                      </a:lnTo>
                      <a:lnTo>
                        <a:pt x="211" y="56"/>
                      </a:lnTo>
                      <a:lnTo>
                        <a:pt x="215" y="58"/>
                      </a:lnTo>
                      <a:lnTo>
                        <a:pt x="219" y="59"/>
                      </a:lnTo>
                      <a:lnTo>
                        <a:pt x="391" y="59"/>
                      </a:lnTo>
                      <a:lnTo>
                        <a:pt x="391" y="59"/>
                      </a:lnTo>
                      <a:lnTo>
                        <a:pt x="395" y="58"/>
                      </a:lnTo>
                      <a:lnTo>
                        <a:pt x="400" y="56"/>
                      </a:lnTo>
                      <a:lnTo>
                        <a:pt x="401" y="52"/>
                      </a:lnTo>
                      <a:lnTo>
                        <a:pt x="402" y="48"/>
                      </a:lnTo>
                      <a:lnTo>
                        <a:pt x="402" y="48"/>
                      </a:lnTo>
                      <a:lnTo>
                        <a:pt x="401" y="44"/>
                      </a:lnTo>
                      <a:lnTo>
                        <a:pt x="400" y="40"/>
                      </a:lnTo>
                      <a:lnTo>
                        <a:pt x="395" y="37"/>
                      </a:lnTo>
                      <a:lnTo>
                        <a:pt x="391" y="37"/>
                      </a:lnTo>
                      <a:lnTo>
                        <a:pt x="219" y="37"/>
                      </a:lnTo>
                      <a:close/>
                      <a:moveTo>
                        <a:pt x="57" y="37"/>
                      </a:moveTo>
                      <a:lnTo>
                        <a:pt x="57" y="37"/>
                      </a:lnTo>
                      <a:lnTo>
                        <a:pt x="53" y="37"/>
                      </a:lnTo>
                      <a:lnTo>
                        <a:pt x="50" y="40"/>
                      </a:lnTo>
                      <a:lnTo>
                        <a:pt x="48" y="44"/>
                      </a:lnTo>
                      <a:lnTo>
                        <a:pt x="46" y="48"/>
                      </a:lnTo>
                      <a:lnTo>
                        <a:pt x="46" y="48"/>
                      </a:lnTo>
                      <a:lnTo>
                        <a:pt x="48" y="52"/>
                      </a:lnTo>
                      <a:lnTo>
                        <a:pt x="50" y="56"/>
                      </a:lnTo>
                      <a:lnTo>
                        <a:pt x="53" y="58"/>
                      </a:lnTo>
                      <a:lnTo>
                        <a:pt x="57" y="59"/>
                      </a:lnTo>
                      <a:lnTo>
                        <a:pt x="57" y="59"/>
                      </a:lnTo>
                      <a:lnTo>
                        <a:pt x="62" y="58"/>
                      </a:lnTo>
                      <a:lnTo>
                        <a:pt x="65" y="56"/>
                      </a:lnTo>
                      <a:lnTo>
                        <a:pt x="68" y="52"/>
                      </a:lnTo>
                      <a:lnTo>
                        <a:pt x="68" y="48"/>
                      </a:lnTo>
                      <a:lnTo>
                        <a:pt x="68" y="48"/>
                      </a:lnTo>
                      <a:lnTo>
                        <a:pt x="68" y="44"/>
                      </a:lnTo>
                      <a:lnTo>
                        <a:pt x="65" y="40"/>
                      </a:lnTo>
                      <a:lnTo>
                        <a:pt x="62" y="37"/>
                      </a:lnTo>
                      <a:lnTo>
                        <a:pt x="57" y="37"/>
                      </a:lnTo>
                      <a:lnTo>
                        <a:pt x="57" y="3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22" name="Freeform 139"/>
                <p:cNvSpPr>
                  <a:spLocks noEditPoints="1"/>
                </p:cNvSpPr>
                <p:nvPr/>
              </p:nvSpPr>
              <p:spPr bwMode="auto">
                <a:xfrm>
                  <a:off x="5137150" y="261937"/>
                  <a:ext cx="357188" cy="73025"/>
                </a:xfrm>
                <a:custGeom>
                  <a:avLst/>
                  <a:gdLst>
                    <a:gd name="T0" fmla="*/ 428 w 451"/>
                    <a:gd name="T1" fmla="*/ 0 h 93"/>
                    <a:gd name="T2" fmla="*/ 437 w 451"/>
                    <a:gd name="T3" fmla="*/ 2 h 93"/>
                    <a:gd name="T4" fmla="*/ 448 w 451"/>
                    <a:gd name="T5" fmla="*/ 14 h 93"/>
                    <a:gd name="T6" fmla="*/ 451 w 451"/>
                    <a:gd name="T7" fmla="*/ 22 h 93"/>
                    <a:gd name="T8" fmla="*/ 451 w 451"/>
                    <a:gd name="T9" fmla="*/ 70 h 93"/>
                    <a:gd name="T10" fmla="*/ 448 w 451"/>
                    <a:gd name="T11" fmla="*/ 80 h 93"/>
                    <a:gd name="T12" fmla="*/ 444 w 451"/>
                    <a:gd name="T13" fmla="*/ 86 h 93"/>
                    <a:gd name="T14" fmla="*/ 437 w 451"/>
                    <a:gd name="T15" fmla="*/ 91 h 93"/>
                    <a:gd name="T16" fmla="*/ 428 w 451"/>
                    <a:gd name="T17" fmla="*/ 93 h 93"/>
                    <a:gd name="T18" fmla="*/ 22 w 451"/>
                    <a:gd name="T19" fmla="*/ 93 h 93"/>
                    <a:gd name="T20" fmla="*/ 14 w 451"/>
                    <a:gd name="T21" fmla="*/ 91 h 93"/>
                    <a:gd name="T22" fmla="*/ 4 w 451"/>
                    <a:gd name="T23" fmla="*/ 82 h 93"/>
                    <a:gd name="T24" fmla="*/ 0 w 451"/>
                    <a:gd name="T25" fmla="*/ 76 h 93"/>
                    <a:gd name="T26" fmla="*/ 0 w 451"/>
                    <a:gd name="T27" fmla="*/ 22 h 93"/>
                    <a:gd name="T28" fmla="*/ 0 w 451"/>
                    <a:gd name="T29" fmla="*/ 18 h 93"/>
                    <a:gd name="T30" fmla="*/ 7 w 451"/>
                    <a:gd name="T31" fmla="*/ 6 h 93"/>
                    <a:gd name="T32" fmla="*/ 18 w 451"/>
                    <a:gd name="T33" fmla="*/ 0 h 93"/>
                    <a:gd name="T34" fmla="*/ 428 w 451"/>
                    <a:gd name="T35" fmla="*/ 0 h 93"/>
                    <a:gd name="T36" fmla="*/ 219 w 451"/>
                    <a:gd name="T37" fmla="*/ 38 h 93"/>
                    <a:gd name="T38" fmla="*/ 211 w 451"/>
                    <a:gd name="T39" fmla="*/ 41 h 93"/>
                    <a:gd name="T40" fmla="*/ 208 w 451"/>
                    <a:gd name="T41" fmla="*/ 49 h 93"/>
                    <a:gd name="T42" fmla="*/ 208 w 451"/>
                    <a:gd name="T43" fmla="*/ 53 h 93"/>
                    <a:gd name="T44" fmla="*/ 215 w 451"/>
                    <a:gd name="T45" fmla="*/ 58 h 93"/>
                    <a:gd name="T46" fmla="*/ 391 w 451"/>
                    <a:gd name="T47" fmla="*/ 60 h 93"/>
                    <a:gd name="T48" fmla="*/ 395 w 451"/>
                    <a:gd name="T49" fmla="*/ 58 h 93"/>
                    <a:gd name="T50" fmla="*/ 401 w 451"/>
                    <a:gd name="T51" fmla="*/ 53 h 93"/>
                    <a:gd name="T52" fmla="*/ 402 w 451"/>
                    <a:gd name="T53" fmla="*/ 49 h 93"/>
                    <a:gd name="T54" fmla="*/ 400 w 451"/>
                    <a:gd name="T55" fmla="*/ 41 h 93"/>
                    <a:gd name="T56" fmla="*/ 391 w 451"/>
                    <a:gd name="T57" fmla="*/ 38 h 93"/>
                    <a:gd name="T58" fmla="*/ 57 w 451"/>
                    <a:gd name="T59" fmla="*/ 38 h 93"/>
                    <a:gd name="T60" fmla="*/ 53 w 451"/>
                    <a:gd name="T61" fmla="*/ 38 h 93"/>
                    <a:gd name="T62" fmla="*/ 48 w 451"/>
                    <a:gd name="T63" fmla="*/ 45 h 93"/>
                    <a:gd name="T64" fmla="*/ 46 w 451"/>
                    <a:gd name="T65" fmla="*/ 49 h 93"/>
                    <a:gd name="T66" fmla="*/ 50 w 451"/>
                    <a:gd name="T67" fmla="*/ 57 h 93"/>
                    <a:gd name="T68" fmla="*/ 57 w 451"/>
                    <a:gd name="T69" fmla="*/ 60 h 93"/>
                    <a:gd name="T70" fmla="*/ 62 w 451"/>
                    <a:gd name="T71" fmla="*/ 58 h 93"/>
                    <a:gd name="T72" fmla="*/ 68 w 451"/>
                    <a:gd name="T73" fmla="*/ 53 h 93"/>
                    <a:gd name="T74" fmla="*/ 68 w 451"/>
                    <a:gd name="T75" fmla="*/ 49 h 93"/>
                    <a:gd name="T76" fmla="*/ 65 w 451"/>
                    <a:gd name="T77" fmla="*/ 41 h 93"/>
                    <a:gd name="T78" fmla="*/ 57 w 451"/>
                    <a:gd name="T79"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1" h="93">
                      <a:moveTo>
                        <a:pt x="428" y="0"/>
                      </a:moveTo>
                      <a:lnTo>
                        <a:pt x="428" y="0"/>
                      </a:lnTo>
                      <a:lnTo>
                        <a:pt x="433" y="0"/>
                      </a:lnTo>
                      <a:lnTo>
                        <a:pt x="437" y="2"/>
                      </a:lnTo>
                      <a:lnTo>
                        <a:pt x="444" y="6"/>
                      </a:lnTo>
                      <a:lnTo>
                        <a:pt x="448" y="14"/>
                      </a:lnTo>
                      <a:lnTo>
                        <a:pt x="449" y="18"/>
                      </a:lnTo>
                      <a:lnTo>
                        <a:pt x="451" y="22"/>
                      </a:lnTo>
                      <a:lnTo>
                        <a:pt x="451" y="70"/>
                      </a:lnTo>
                      <a:lnTo>
                        <a:pt x="451" y="70"/>
                      </a:lnTo>
                      <a:lnTo>
                        <a:pt x="449" y="76"/>
                      </a:lnTo>
                      <a:lnTo>
                        <a:pt x="448" y="80"/>
                      </a:lnTo>
                      <a:lnTo>
                        <a:pt x="447" y="82"/>
                      </a:lnTo>
                      <a:lnTo>
                        <a:pt x="444" y="86"/>
                      </a:lnTo>
                      <a:lnTo>
                        <a:pt x="441" y="89"/>
                      </a:lnTo>
                      <a:lnTo>
                        <a:pt x="437" y="91"/>
                      </a:lnTo>
                      <a:lnTo>
                        <a:pt x="433" y="92"/>
                      </a:lnTo>
                      <a:lnTo>
                        <a:pt x="428" y="93"/>
                      </a:lnTo>
                      <a:lnTo>
                        <a:pt x="22" y="93"/>
                      </a:lnTo>
                      <a:lnTo>
                        <a:pt x="22" y="93"/>
                      </a:lnTo>
                      <a:lnTo>
                        <a:pt x="18" y="92"/>
                      </a:lnTo>
                      <a:lnTo>
                        <a:pt x="14" y="91"/>
                      </a:lnTo>
                      <a:lnTo>
                        <a:pt x="7" y="86"/>
                      </a:lnTo>
                      <a:lnTo>
                        <a:pt x="4" y="82"/>
                      </a:lnTo>
                      <a:lnTo>
                        <a:pt x="2" y="80"/>
                      </a:lnTo>
                      <a:lnTo>
                        <a:pt x="0" y="76"/>
                      </a:lnTo>
                      <a:lnTo>
                        <a:pt x="0" y="70"/>
                      </a:lnTo>
                      <a:lnTo>
                        <a:pt x="0" y="22"/>
                      </a:lnTo>
                      <a:lnTo>
                        <a:pt x="0" y="22"/>
                      </a:lnTo>
                      <a:lnTo>
                        <a:pt x="0" y="18"/>
                      </a:lnTo>
                      <a:lnTo>
                        <a:pt x="2" y="14"/>
                      </a:lnTo>
                      <a:lnTo>
                        <a:pt x="7" y="6"/>
                      </a:lnTo>
                      <a:lnTo>
                        <a:pt x="14" y="2"/>
                      </a:lnTo>
                      <a:lnTo>
                        <a:pt x="18" y="0"/>
                      </a:lnTo>
                      <a:lnTo>
                        <a:pt x="22" y="0"/>
                      </a:lnTo>
                      <a:lnTo>
                        <a:pt x="428" y="0"/>
                      </a:lnTo>
                      <a:close/>
                      <a:moveTo>
                        <a:pt x="219" y="38"/>
                      </a:moveTo>
                      <a:lnTo>
                        <a:pt x="219" y="38"/>
                      </a:lnTo>
                      <a:lnTo>
                        <a:pt x="215" y="38"/>
                      </a:lnTo>
                      <a:lnTo>
                        <a:pt x="211" y="41"/>
                      </a:lnTo>
                      <a:lnTo>
                        <a:pt x="208" y="45"/>
                      </a:lnTo>
                      <a:lnTo>
                        <a:pt x="208" y="49"/>
                      </a:lnTo>
                      <a:lnTo>
                        <a:pt x="208" y="49"/>
                      </a:lnTo>
                      <a:lnTo>
                        <a:pt x="208" y="53"/>
                      </a:lnTo>
                      <a:lnTo>
                        <a:pt x="211" y="57"/>
                      </a:lnTo>
                      <a:lnTo>
                        <a:pt x="215" y="58"/>
                      </a:lnTo>
                      <a:lnTo>
                        <a:pt x="219" y="60"/>
                      </a:lnTo>
                      <a:lnTo>
                        <a:pt x="391" y="60"/>
                      </a:lnTo>
                      <a:lnTo>
                        <a:pt x="391" y="60"/>
                      </a:lnTo>
                      <a:lnTo>
                        <a:pt x="395" y="58"/>
                      </a:lnTo>
                      <a:lnTo>
                        <a:pt x="400" y="57"/>
                      </a:lnTo>
                      <a:lnTo>
                        <a:pt x="401" y="53"/>
                      </a:lnTo>
                      <a:lnTo>
                        <a:pt x="402" y="49"/>
                      </a:lnTo>
                      <a:lnTo>
                        <a:pt x="402" y="49"/>
                      </a:lnTo>
                      <a:lnTo>
                        <a:pt x="401" y="45"/>
                      </a:lnTo>
                      <a:lnTo>
                        <a:pt x="400" y="41"/>
                      </a:lnTo>
                      <a:lnTo>
                        <a:pt x="395" y="38"/>
                      </a:lnTo>
                      <a:lnTo>
                        <a:pt x="391" y="38"/>
                      </a:lnTo>
                      <a:lnTo>
                        <a:pt x="219" y="38"/>
                      </a:lnTo>
                      <a:close/>
                      <a:moveTo>
                        <a:pt x="57" y="38"/>
                      </a:moveTo>
                      <a:lnTo>
                        <a:pt x="57" y="38"/>
                      </a:lnTo>
                      <a:lnTo>
                        <a:pt x="53" y="38"/>
                      </a:lnTo>
                      <a:lnTo>
                        <a:pt x="50" y="41"/>
                      </a:lnTo>
                      <a:lnTo>
                        <a:pt x="48" y="45"/>
                      </a:lnTo>
                      <a:lnTo>
                        <a:pt x="46" y="49"/>
                      </a:lnTo>
                      <a:lnTo>
                        <a:pt x="46" y="49"/>
                      </a:lnTo>
                      <a:lnTo>
                        <a:pt x="48" y="53"/>
                      </a:lnTo>
                      <a:lnTo>
                        <a:pt x="50" y="57"/>
                      </a:lnTo>
                      <a:lnTo>
                        <a:pt x="53" y="58"/>
                      </a:lnTo>
                      <a:lnTo>
                        <a:pt x="57" y="60"/>
                      </a:lnTo>
                      <a:lnTo>
                        <a:pt x="57" y="60"/>
                      </a:lnTo>
                      <a:lnTo>
                        <a:pt x="62" y="58"/>
                      </a:lnTo>
                      <a:lnTo>
                        <a:pt x="65" y="57"/>
                      </a:lnTo>
                      <a:lnTo>
                        <a:pt x="68" y="53"/>
                      </a:lnTo>
                      <a:lnTo>
                        <a:pt x="68" y="49"/>
                      </a:lnTo>
                      <a:lnTo>
                        <a:pt x="68" y="49"/>
                      </a:lnTo>
                      <a:lnTo>
                        <a:pt x="68" y="45"/>
                      </a:lnTo>
                      <a:lnTo>
                        <a:pt x="65" y="41"/>
                      </a:lnTo>
                      <a:lnTo>
                        <a:pt x="62" y="38"/>
                      </a:lnTo>
                      <a:lnTo>
                        <a:pt x="57" y="38"/>
                      </a:lnTo>
                      <a:lnTo>
                        <a:pt x="57"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23" name="Freeform 140"/>
                <p:cNvSpPr>
                  <a:spLocks noEditPoints="1"/>
                </p:cNvSpPr>
                <p:nvPr/>
              </p:nvSpPr>
              <p:spPr bwMode="auto">
                <a:xfrm>
                  <a:off x="5097463" y="-157163"/>
                  <a:ext cx="436563" cy="546100"/>
                </a:xfrm>
                <a:custGeom>
                  <a:avLst/>
                  <a:gdLst>
                    <a:gd name="T0" fmla="*/ 531 w 550"/>
                    <a:gd name="T1" fmla="*/ 20 h 689"/>
                    <a:gd name="T2" fmla="*/ 508 w 550"/>
                    <a:gd name="T3" fmla="*/ 5 h 689"/>
                    <a:gd name="T4" fmla="*/ 482 w 550"/>
                    <a:gd name="T5" fmla="*/ 0 h 689"/>
                    <a:gd name="T6" fmla="*/ 67 w 550"/>
                    <a:gd name="T7" fmla="*/ 0 h 689"/>
                    <a:gd name="T8" fmla="*/ 40 w 550"/>
                    <a:gd name="T9" fmla="*/ 5 h 689"/>
                    <a:gd name="T10" fmla="*/ 18 w 550"/>
                    <a:gd name="T11" fmla="*/ 20 h 689"/>
                    <a:gd name="T12" fmla="*/ 10 w 550"/>
                    <a:gd name="T13" fmla="*/ 30 h 689"/>
                    <a:gd name="T14" fmla="*/ 1 w 550"/>
                    <a:gd name="T15" fmla="*/ 54 h 689"/>
                    <a:gd name="T16" fmla="*/ 0 w 550"/>
                    <a:gd name="T17" fmla="*/ 601 h 689"/>
                    <a:gd name="T18" fmla="*/ 0 w 550"/>
                    <a:gd name="T19" fmla="*/ 611 h 689"/>
                    <a:gd name="T20" fmla="*/ 4 w 550"/>
                    <a:gd name="T21" fmla="*/ 627 h 689"/>
                    <a:gd name="T22" fmla="*/ 12 w 550"/>
                    <a:gd name="T23" fmla="*/ 642 h 689"/>
                    <a:gd name="T24" fmla="*/ 24 w 550"/>
                    <a:gd name="T25" fmla="*/ 654 h 689"/>
                    <a:gd name="T26" fmla="*/ 31 w 550"/>
                    <a:gd name="T27" fmla="*/ 658 h 689"/>
                    <a:gd name="T28" fmla="*/ 31 w 550"/>
                    <a:gd name="T29" fmla="*/ 659 h 689"/>
                    <a:gd name="T30" fmla="*/ 32 w 550"/>
                    <a:gd name="T31" fmla="*/ 670 h 689"/>
                    <a:gd name="T32" fmla="*/ 39 w 550"/>
                    <a:gd name="T33" fmla="*/ 680 h 689"/>
                    <a:gd name="T34" fmla="*/ 48 w 550"/>
                    <a:gd name="T35" fmla="*/ 686 h 689"/>
                    <a:gd name="T36" fmla="*/ 60 w 550"/>
                    <a:gd name="T37" fmla="*/ 689 h 689"/>
                    <a:gd name="T38" fmla="*/ 98 w 550"/>
                    <a:gd name="T39" fmla="*/ 689 h 689"/>
                    <a:gd name="T40" fmla="*/ 115 w 550"/>
                    <a:gd name="T41" fmla="*/ 684 h 689"/>
                    <a:gd name="T42" fmla="*/ 125 w 550"/>
                    <a:gd name="T43" fmla="*/ 669 h 689"/>
                    <a:gd name="T44" fmla="*/ 423 w 550"/>
                    <a:gd name="T45" fmla="*/ 669 h 689"/>
                    <a:gd name="T46" fmla="*/ 434 w 550"/>
                    <a:gd name="T47" fmla="*/ 684 h 689"/>
                    <a:gd name="T48" fmla="*/ 451 w 550"/>
                    <a:gd name="T49" fmla="*/ 689 h 689"/>
                    <a:gd name="T50" fmla="*/ 489 w 550"/>
                    <a:gd name="T51" fmla="*/ 689 h 689"/>
                    <a:gd name="T52" fmla="*/ 501 w 550"/>
                    <a:gd name="T53" fmla="*/ 686 h 689"/>
                    <a:gd name="T54" fmla="*/ 511 w 550"/>
                    <a:gd name="T55" fmla="*/ 680 h 689"/>
                    <a:gd name="T56" fmla="*/ 517 w 550"/>
                    <a:gd name="T57" fmla="*/ 670 h 689"/>
                    <a:gd name="T58" fmla="*/ 519 w 550"/>
                    <a:gd name="T59" fmla="*/ 659 h 689"/>
                    <a:gd name="T60" fmla="*/ 519 w 550"/>
                    <a:gd name="T61" fmla="*/ 658 h 689"/>
                    <a:gd name="T62" fmla="*/ 525 w 550"/>
                    <a:gd name="T63" fmla="*/ 654 h 689"/>
                    <a:gd name="T64" fmla="*/ 538 w 550"/>
                    <a:gd name="T65" fmla="*/ 642 h 689"/>
                    <a:gd name="T66" fmla="*/ 546 w 550"/>
                    <a:gd name="T67" fmla="*/ 627 h 689"/>
                    <a:gd name="T68" fmla="*/ 550 w 550"/>
                    <a:gd name="T69" fmla="*/ 611 h 689"/>
                    <a:gd name="T70" fmla="*/ 550 w 550"/>
                    <a:gd name="T71" fmla="*/ 67 h 689"/>
                    <a:gd name="T72" fmla="*/ 548 w 550"/>
                    <a:gd name="T73" fmla="*/ 54 h 689"/>
                    <a:gd name="T74" fmla="*/ 539 w 550"/>
                    <a:gd name="T75" fmla="*/ 30 h 689"/>
                    <a:gd name="T76" fmla="*/ 531 w 550"/>
                    <a:gd name="T77" fmla="*/ 20 h 689"/>
                    <a:gd name="T78" fmla="*/ 528 w 550"/>
                    <a:gd name="T79" fmla="*/ 601 h 689"/>
                    <a:gd name="T80" fmla="*/ 524 w 550"/>
                    <a:gd name="T81" fmla="*/ 619 h 689"/>
                    <a:gd name="T82" fmla="*/ 515 w 550"/>
                    <a:gd name="T83" fmla="*/ 634 h 689"/>
                    <a:gd name="T84" fmla="*/ 500 w 550"/>
                    <a:gd name="T85" fmla="*/ 643 h 689"/>
                    <a:gd name="T86" fmla="*/ 482 w 550"/>
                    <a:gd name="T87" fmla="*/ 647 h 689"/>
                    <a:gd name="T88" fmla="*/ 67 w 550"/>
                    <a:gd name="T89" fmla="*/ 647 h 689"/>
                    <a:gd name="T90" fmla="*/ 48 w 550"/>
                    <a:gd name="T91" fmla="*/ 643 h 689"/>
                    <a:gd name="T92" fmla="*/ 35 w 550"/>
                    <a:gd name="T93" fmla="*/ 634 h 689"/>
                    <a:gd name="T94" fmla="*/ 24 w 550"/>
                    <a:gd name="T95" fmla="*/ 619 h 689"/>
                    <a:gd name="T96" fmla="*/ 21 w 550"/>
                    <a:gd name="T97" fmla="*/ 601 h 689"/>
                    <a:gd name="T98" fmla="*/ 21 w 550"/>
                    <a:gd name="T99" fmla="*/ 67 h 689"/>
                    <a:gd name="T100" fmla="*/ 24 w 550"/>
                    <a:gd name="T101" fmla="*/ 50 h 689"/>
                    <a:gd name="T102" fmla="*/ 35 w 550"/>
                    <a:gd name="T103" fmla="*/ 35 h 689"/>
                    <a:gd name="T104" fmla="*/ 41 w 550"/>
                    <a:gd name="T105" fmla="*/ 30 h 689"/>
                    <a:gd name="T106" fmla="*/ 58 w 550"/>
                    <a:gd name="T107" fmla="*/ 23 h 689"/>
                    <a:gd name="T108" fmla="*/ 482 w 550"/>
                    <a:gd name="T109" fmla="*/ 22 h 689"/>
                    <a:gd name="T110" fmla="*/ 492 w 550"/>
                    <a:gd name="T111" fmla="*/ 23 h 689"/>
                    <a:gd name="T112" fmla="*/ 508 w 550"/>
                    <a:gd name="T113" fmla="*/ 30 h 689"/>
                    <a:gd name="T114" fmla="*/ 515 w 550"/>
                    <a:gd name="T115" fmla="*/ 35 h 689"/>
                    <a:gd name="T116" fmla="*/ 524 w 550"/>
                    <a:gd name="T117" fmla="*/ 50 h 689"/>
                    <a:gd name="T118" fmla="*/ 528 w 550"/>
                    <a:gd name="T119" fmla="*/ 6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 h="689">
                      <a:moveTo>
                        <a:pt x="531" y="20"/>
                      </a:moveTo>
                      <a:lnTo>
                        <a:pt x="531" y="20"/>
                      </a:lnTo>
                      <a:lnTo>
                        <a:pt x="520" y="11"/>
                      </a:lnTo>
                      <a:lnTo>
                        <a:pt x="508" y="5"/>
                      </a:lnTo>
                      <a:lnTo>
                        <a:pt x="496" y="1"/>
                      </a:lnTo>
                      <a:lnTo>
                        <a:pt x="482" y="0"/>
                      </a:lnTo>
                      <a:lnTo>
                        <a:pt x="67" y="0"/>
                      </a:lnTo>
                      <a:lnTo>
                        <a:pt x="67" y="0"/>
                      </a:lnTo>
                      <a:lnTo>
                        <a:pt x="53" y="1"/>
                      </a:lnTo>
                      <a:lnTo>
                        <a:pt x="40" y="5"/>
                      </a:lnTo>
                      <a:lnTo>
                        <a:pt x="29" y="11"/>
                      </a:lnTo>
                      <a:lnTo>
                        <a:pt x="18" y="20"/>
                      </a:lnTo>
                      <a:lnTo>
                        <a:pt x="18" y="20"/>
                      </a:lnTo>
                      <a:lnTo>
                        <a:pt x="10" y="30"/>
                      </a:lnTo>
                      <a:lnTo>
                        <a:pt x="4" y="42"/>
                      </a:lnTo>
                      <a:lnTo>
                        <a:pt x="1" y="54"/>
                      </a:lnTo>
                      <a:lnTo>
                        <a:pt x="0" y="67"/>
                      </a:lnTo>
                      <a:lnTo>
                        <a:pt x="0" y="601"/>
                      </a:lnTo>
                      <a:lnTo>
                        <a:pt x="0" y="601"/>
                      </a:lnTo>
                      <a:lnTo>
                        <a:pt x="0" y="611"/>
                      </a:lnTo>
                      <a:lnTo>
                        <a:pt x="1" y="619"/>
                      </a:lnTo>
                      <a:lnTo>
                        <a:pt x="4" y="627"/>
                      </a:lnTo>
                      <a:lnTo>
                        <a:pt x="8" y="634"/>
                      </a:lnTo>
                      <a:lnTo>
                        <a:pt x="12" y="642"/>
                      </a:lnTo>
                      <a:lnTo>
                        <a:pt x="17" y="647"/>
                      </a:lnTo>
                      <a:lnTo>
                        <a:pt x="24" y="654"/>
                      </a:lnTo>
                      <a:lnTo>
                        <a:pt x="31" y="658"/>
                      </a:lnTo>
                      <a:lnTo>
                        <a:pt x="31" y="658"/>
                      </a:lnTo>
                      <a:lnTo>
                        <a:pt x="31" y="659"/>
                      </a:lnTo>
                      <a:lnTo>
                        <a:pt x="31" y="659"/>
                      </a:lnTo>
                      <a:lnTo>
                        <a:pt x="31" y="665"/>
                      </a:lnTo>
                      <a:lnTo>
                        <a:pt x="32" y="670"/>
                      </a:lnTo>
                      <a:lnTo>
                        <a:pt x="35" y="676"/>
                      </a:lnTo>
                      <a:lnTo>
                        <a:pt x="39" y="680"/>
                      </a:lnTo>
                      <a:lnTo>
                        <a:pt x="43" y="684"/>
                      </a:lnTo>
                      <a:lnTo>
                        <a:pt x="48" y="686"/>
                      </a:lnTo>
                      <a:lnTo>
                        <a:pt x="53" y="688"/>
                      </a:lnTo>
                      <a:lnTo>
                        <a:pt x="60" y="689"/>
                      </a:lnTo>
                      <a:lnTo>
                        <a:pt x="98" y="689"/>
                      </a:lnTo>
                      <a:lnTo>
                        <a:pt x="98" y="689"/>
                      </a:lnTo>
                      <a:lnTo>
                        <a:pt x="107" y="688"/>
                      </a:lnTo>
                      <a:lnTo>
                        <a:pt x="115" y="684"/>
                      </a:lnTo>
                      <a:lnTo>
                        <a:pt x="121" y="677"/>
                      </a:lnTo>
                      <a:lnTo>
                        <a:pt x="125" y="669"/>
                      </a:lnTo>
                      <a:lnTo>
                        <a:pt x="423" y="669"/>
                      </a:lnTo>
                      <a:lnTo>
                        <a:pt x="423" y="669"/>
                      </a:lnTo>
                      <a:lnTo>
                        <a:pt x="428" y="677"/>
                      </a:lnTo>
                      <a:lnTo>
                        <a:pt x="434" y="684"/>
                      </a:lnTo>
                      <a:lnTo>
                        <a:pt x="442" y="688"/>
                      </a:lnTo>
                      <a:lnTo>
                        <a:pt x="451" y="689"/>
                      </a:lnTo>
                      <a:lnTo>
                        <a:pt x="489" y="689"/>
                      </a:lnTo>
                      <a:lnTo>
                        <a:pt x="489" y="689"/>
                      </a:lnTo>
                      <a:lnTo>
                        <a:pt x="496" y="688"/>
                      </a:lnTo>
                      <a:lnTo>
                        <a:pt x="501" y="686"/>
                      </a:lnTo>
                      <a:lnTo>
                        <a:pt x="507" y="684"/>
                      </a:lnTo>
                      <a:lnTo>
                        <a:pt x="511" y="680"/>
                      </a:lnTo>
                      <a:lnTo>
                        <a:pt x="515" y="676"/>
                      </a:lnTo>
                      <a:lnTo>
                        <a:pt x="517" y="670"/>
                      </a:lnTo>
                      <a:lnTo>
                        <a:pt x="519" y="665"/>
                      </a:lnTo>
                      <a:lnTo>
                        <a:pt x="519" y="659"/>
                      </a:lnTo>
                      <a:lnTo>
                        <a:pt x="519" y="659"/>
                      </a:lnTo>
                      <a:lnTo>
                        <a:pt x="519" y="658"/>
                      </a:lnTo>
                      <a:lnTo>
                        <a:pt x="519" y="658"/>
                      </a:lnTo>
                      <a:lnTo>
                        <a:pt x="525" y="654"/>
                      </a:lnTo>
                      <a:lnTo>
                        <a:pt x="532" y="647"/>
                      </a:lnTo>
                      <a:lnTo>
                        <a:pt x="538" y="642"/>
                      </a:lnTo>
                      <a:lnTo>
                        <a:pt x="542" y="634"/>
                      </a:lnTo>
                      <a:lnTo>
                        <a:pt x="546" y="627"/>
                      </a:lnTo>
                      <a:lnTo>
                        <a:pt x="548" y="619"/>
                      </a:lnTo>
                      <a:lnTo>
                        <a:pt x="550" y="611"/>
                      </a:lnTo>
                      <a:lnTo>
                        <a:pt x="550" y="601"/>
                      </a:lnTo>
                      <a:lnTo>
                        <a:pt x="550" y="67"/>
                      </a:lnTo>
                      <a:lnTo>
                        <a:pt x="550" y="67"/>
                      </a:lnTo>
                      <a:lnTo>
                        <a:pt x="548" y="54"/>
                      </a:lnTo>
                      <a:lnTo>
                        <a:pt x="544" y="42"/>
                      </a:lnTo>
                      <a:lnTo>
                        <a:pt x="539" y="30"/>
                      </a:lnTo>
                      <a:lnTo>
                        <a:pt x="531" y="20"/>
                      </a:lnTo>
                      <a:lnTo>
                        <a:pt x="531" y="20"/>
                      </a:lnTo>
                      <a:close/>
                      <a:moveTo>
                        <a:pt x="528" y="601"/>
                      </a:moveTo>
                      <a:lnTo>
                        <a:pt x="528" y="601"/>
                      </a:lnTo>
                      <a:lnTo>
                        <a:pt x="527" y="611"/>
                      </a:lnTo>
                      <a:lnTo>
                        <a:pt x="524" y="619"/>
                      </a:lnTo>
                      <a:lnTo>
                        <a:pt x="520" y="627"/>
                      </a:lnTo>
                      <a:lnTo>
                        <a:pt x="515" y="634"/>
                      </a:lnTo>
                      <a:lnTo>
                        <a:pt x="508" y="639"/>
                      </a:lnTo>
                      <a:lnTo>
                        <a:pt x="500" y="643"/>
                      </a:lnTo>
                      <a:lnTo>
                        <a:pt x="492" y="646"/>
                      </a:lnTo>
                      <a:lnTo>
                        <a:pt x="482" y="647"/>
                      </a:lnTo>
                      <a:lnTo>
                        <a:pt x="67" y="647"/>
                      </a:lnTo>
                      <a:lnTo>
                        <a:pt x="67" y="647"/>
                      </a:lnTo>
                      <a:lnTo>
                        <a:pt x="58" y="646"/>
                      </a:lnTo>
                      <a:lnTo>
                        <a:pt x="48" y="643"/>
                      </a:lnTo>
                      <a:lnTo>
                        <a:pt x="41" y="639"/>
                      </a:lnTo>
                      <a:lnTo>
                        <a:pt x="35" y="634"/>
                      </a:lnTo>
                      <a:lnTo>
                        <a:pt x="29" y="627"/>
                      </a:lnTo>
                      <a:lnTo>
                        <a:pt x="24" y="619"/>
                      </a:lnTo>
                      <a:lnTo>
                        <a:pt x="22" y="611"/>
                      </a:lnTo>
                      <a:lnTo>
                        <a:pt x="21" y="601"/>
                      </a:lnTo>
                      <a:lnTo>
                        <a:pt x="21" y="67"/>
                      </a:lnTo>
                      <a:lnTo>
                        <a:pt x="21" y="67"/>
                      </a:lnTo>
                      <a:lnTo>
                        <a:pt x="21" y="58"/>
                      </a:lnTo>
                      <a:lnTo>
                        <a:pt x="24" y="50"/>
                      </a:lnTo>
                      <a:lnTo>
                        <a:pt x="29" y="42"/>
                      </a:lnTo>
                      <a:lnTo>
                        <a:pt x="35" y="35"/>
                      </a:lnTo>
                      <a:lnTo>
                        <a:pt x="35" y="35"/>
                      </a:lnTo>
                      <a:lnTo>
                        <a:pt x="41" y="30"/>
                      </a:lnTo>
                      <a:lnTo>
                        <a:pt x="49" y="26"/>
                      </a:lnTo>
                      <a:lnTo>
                        <a:pt x="58" y="23"/>
                      </a:lnTo>
                      <a:lnTo>
                        <a:pt x="67" y="22"/>
                      </a:lnTo>
                      <a:lnTo>
                        <a:pt x="482" y="22"/>
                      </a:lnTo>
                      <a:lnTo>
                        <a:pt x="482" y="22"/>
                      </a:lnTo>
                      <a:lnTo>
                        <a:pt x="492" y="23"/>
                      </a:lnTo>
                      <a:lnTo>
                        <a:pt x="500" y="26"/>
                      </a:lnTo>
                      <a:lnTo>
                        <a:pt x="508" y="30"/>
                      </a:lnTo>
                      <a:lnTo>
                        <a:pt x="515" y="35"/>
                      </a:lnTo>
                      <a:lnTo>
                        <a:pt x="515" y="35"/>
                      </a:lnTo>
                      <a:lnTo>
                        <a:pt x="520" y="42"/>
                      </a:lnTo>
                      <a:lnTo>
                        <a:pt x="524" y="50"/>
                      </a:lnTo>
                      <a:lnTo>
                        <a:pt x="527" y="58"/>
                      </a:lnTo>
                      <a:lnTo>
                        <a:pt x="528" y="67"/>
                      </a:lnTo>
                      <a:lnTo>
                        <a:pt x="528" y="6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grpSp>
        </p:grpSp>
        <p:sp>
          <p:nvSpPr>
            <p:cNvPr id="2" name="TextBox 1"/>
            <p:cNvSpPr txBox="1"/>
            <p:nvPr/>
          </p:nvSpPr>
          <p:spPr>
            <a:xfrm>
              <a:off x="1430134" y="2811784"/>
              <a:ext cx="1055891" cy="338554"/>
            </a:xfrm>
            <a:prstGeom prst="rect">
              <a:avLst/>
            </a:prstGeom>
            <a:noFill/>
          </p:spPr>
          <p:txBody>
            <a:bodyPr wrap="square" rtlCol="0">
              <a:spAutoFit/>
            </a:bodyPr>
            <a:lstStyle/>
            <a:p>
              <a:r>
                <a:rPr lang="en-US" sz="1600" dirty="0">
                  <a:latin typeface="+mn-lt"/>
                </a:rPr>
                <a:t>Vendor A</a:t>
              </a:r>
            </a:p>
          </p:txBody>
        </p:sp>
      </p:grpSp>
      <p:grpSp>
        <p:nvGrpSpPr>
          <p:cNvPr id="626" name="Group 625"/>
          <p:cNvGrpSpPr/>
          <p:nvPr/>
        </p:nvGrpSpPr>
        <p:grpSpPr>
          <a:xfrm>
            <a:off x="3292107" y="1442450"/>
            <a:ext cx="1055891" cy="1465468"/>
            <a:chOff x="1430134" y="1684870"/>
            <a:chExt cx="1055891" cy="1465468"/>
          </a:xfrm>
        </p:grpSpPr>
        <p:grpSp>
          <p:nvGrpSpPr>
            <p:cNvPr id="627" name="Group 626"/>
            <p:cNvGrpSpPr/>
            <p:nvPr/>
          </p:nvGrpSpPr>
          <p:grpSpPr>
            <a:xfrm>
              <a:off x="1430135" y="1684870"/>
              <a:ext cx="1055890" cy="1058330"/>
              <a:chOff x="4897235" y="3627970"/>
              <a:chExt cx="646039" cy="646040"/>
            </a:xfrm>
          </p:grpSpPr>
          <p:sp>
            <p:nvSpPr>
              <p:cNvPr id="629" name="Oval 628"/>
              <p:cNvSpPr/>
              <p:nvPr/>
            </p:nvSpPr>
            <p:spPr>
              <a:xfrm>
                <a:off x="4897235" y="3627970"/>
                <a:ext cx="646039" cy="646040"/>
              </a:xfrm>
              <a:prstGeom prst="ellipse">
                <a:avLst/>
              </a:prstGeom>
              <a:solidFill>
                <a:schemeClr val="tx1">
                  <a:lumMod val="75000"/>
                </a:schemeClr>
              </a:solidFill>
              <a:ln w="6350" cap="flat" cmpd="sng" algn="ctr">
                <a:noFill/>
                <a:prstDash val="solid"/>
              </a:ln>
              <a:effectLst/>
            </p:spPr>
            <p:txBody>
              <a:bodyPr wrap="none" lIns="0" tIns="45720" rIns="0" bIns="45720" rtlCol="0" anchor="t"/>
              <a:lstStyle/>
              <a:p>
                <a:pPr marL="0" marR="0" lvl="0" indent="0" algn="ctr" defTabSz="1218987"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dirty="0">
                  <a:ln>
                    <a:noFill/>
                  </a:ln>
                  <a:solidFill>
                    <a:srgbClr val="676767"/>
                  </a:solidFill>
                  <a:effectLst/>
                  <a:uLnTx/>
                  <a:uFillTx/>
                  <a:latin typeface="CiscoSansTT Light"/>
                  <a:ea typeface="+mn-ea"/>
                  <a:cs typeface="+mn-cs"/>
                </a:endParaRPr>
              </a:p>
            </p:txBody>
          </p:sp>
          <p:grpSp>
            <p:nvGrpSpPr>
              <p:cNvPr id="630" name="Group 629"/>
              <p:cNvGrpSpPr/>
              <p:nvPr/>
            </p:nvGrpSpPr>
            <p:grpSpPr>
              <a:xfrm>
                <a:off x="5062001" y="3766416"/>
                <a:ext cx="319812" cy="400058"/>
                <a:chOff x="5097463" y="-157163"/>
                <a:chExt cx="436563" cy="546100"/>
              </a:xfrm>
              <a:solidFill>
                <a:schemeClr val="tx1"/>
              </a:solidFill>
            </p:grpSpPr>
            <p:sp>
              <p:nvSpPr>
                <p:cNvPr id="631" name="Freeform 135"/>
                <p:cNvSpPr>
                  <a:spLocks noEditPoints="1"/>
                </p:cNvSpPr>
                <p:nvPr/>
              </p:nvSpPr>
              <p:spPr bwMode="auto">
                <a:xfrm>
                  <a:off x="5137150" y="-115888"/>
                  <a:ext cx="357188" cy="73025"/>
                </a:xfrm>
                <a:custGeom>
                  <a:avLst/>
                  <a:gdLst>
                    <a:gd name="T0" fmla="*/ 428 w 451"/>
                    <a:gd name="T1" fmla="*/ 0 h 93"/>
                    <a:gd name="T2" fmla="*/ 437 w 451"/>
                    <a:gd name="T3" fmla="*/ 3 h 93"/>
                    <a:gd name="T4" fmla="*/ 447 w 451"/>
                    <a:gd name="T5" fmla="*/ 11 h 93"/>
                    <a:gd name="T6" fmla="*/ 449 w 451"/>
                    <a:gd name="T7" fmla="*/ 18 h 93"/>
                    <a:gd name="T8" fmla="*/ 451 w 451"/>
                    <a:gd name="T9" fmla="*/ 72 h 93"/>
                    <a:gd name="T10" fmla="*/ 449 w 451"/>
                    <a:gd name="T11" fmla="*/ 76 h 93"/>
                    <a:gd name="T12" fmla="*/ 444 w 451"/>
                    <a:gd name="T13" fmla="*/ 88 h 93"/>
                    <a:gd name="T14" fmla="*/ 433 w 451"/>
                    <a:gd name="T15" fmla="*/ 93 h 93"/>
                    <a:gd name="T16" fmla="*/ 22 w 451"/>
                    <a:gd name="T17" fmla="*/ 93 h 93"/>
                    <a:gd name="T18" fmla="*/ 18 w 451"/>
                    <a:gd name="T19" fmla="*/ 93 h 93"/>
                    <a:gd name="T20" fmla="*/ 7 w 451"/>
                    <a:gd name="T21" fmla="*/ 88 h 93"/>
                    <a:gd name="T22" fmla="*/ 0 w 451"/>
                    <a:gd name="T23" fmla="*/ 76 h 93"/>
                    <a:gd name="T24" fmla="*/ 0 w 451"/>
                    <a:gd name="T25" fmla="*/ 23 h 93"/>
                    <a:gd name="T26" fmla="*/ 0 w 451"/>
                    <a:gd name="T27" fmla="*/ 18 h 93"/>
                    <a:gd name="T28" fmla="*/ 7 w 451"/>
                    <a:gd name="T29" fmla="*/ 7 h 93"/>
                    <a:gd name="T30" fmla="*/ 18 w 451"/>
                    <a:gd name="T31" fmla="*/ 2 h 93"/>
                    <a:gd name="T32" fmla="*/ 428 w 451"/>
                    <a:gd name="T33" fmla="*/ 0 h 93"/>
                    <a:gd name="T34" fmla="*/ 219 w 451"/>
                    <a:gd name="T35" fmla="*/ 39 h 93"/>
                    <a:gd name="T36" fmla="*/ 211 w 451"/>
                    <a:gd name="T37" fmla="*/ 42 h 93"/>
                    <a:gd name="T38" fmla="*/ 208 w 451"/>
                    <a:gd name="T39" fmla="*/ 50 h 93"/>
                    <a:gd name="T40" fmla="*/ 208 w 451"/>
                    <a:gd name="T41" fmla="*/ 54 h 93"/>
                    <a:gd name="T42" fmla="*/ 215 w 451"/>
                    <a:gd name="T43" fmla="*/ 60 h 93"/>
                    <a:gd name="T44" fmla="*/ 391 w 451"/>
                    <a:gd name="T45" fmla="*/ 61 h 93"/>
                    <a:gd name="T46" fmla="*/ 395 w 451"/>
                    <a:gd name="T47" fmla="*/ 60 h 93"/>
                    <a:gd name="T48" fmla="*/ 401 w 451"/>
                    <a:gd name="T49" fmla="*/ 54 h 93"/>
                    <a:gd name="T50" fmla="*/ 402 w 451"/>
                    <a:gd name="T51" fmla="*/ 50 h 93"/>
                    <a:gd name="T52" fmla="*/ 400 w 451"/>
                    <a:gd name="T53" fmla="*/ 42 h 93"/>
                    <a:gd name="T54" fmla="*/ 391 w 451"/>
                    <a:gd name="T55" fmla="*/ 39 h 93"/>
                    <a:gd name="T56" fmla="*/ 57 w 451"/>
                    <a:gd name="T57" fmla="*/ 39 h 93"/>
                    <a:gd name="T58" fmla="*/ 53 w 451"/>
                    <a:gd name="T59" fmla="*/ 39 h 93"/>
                    <a:gd name="T60" fmla="*/ 48 w 451"/>
                    <a:gd name="T61" fmla="*/ 46 h 93"/>
                    <a:gd name="T62" fmla="*/ 46 w 451"/>
                    <a:gd name="T63" fmla="*/ 50 h 93"/>
                    <a:gd name="T64" fmla="*/ 50 w 451"/>
                    <a:gd name="T65" fmla="*/ 57 h 93"/>
                    <a:gd name="T66" fmla="*/ 57 w 451"/>
                    <a:gd name="T67" fmla="*/ 61 h 93"/>
                    <a:gd name="T68" fmla="*/ 62 w 451"/>
                    <a:gd name="T69" fmla="*/ 60 h 93"/>
                    <a:gd name="T70" fmla="*/ 68 w 451"/>
                    <a:gd name="T71" fmla="*/ 54 h 93"/>
                    <a:gd name="T72" fmla="*/ 68 w 451"/>
                    <a:gd name="T73" fmla="*/ 50 h 93"/>
                    <a:gd name="T74" fmla="*/ 65 w 451"/>
                    <a:gd name="T75" fmla="*/ 42 h 93"/>
                    <a:gd name="T76" fmla="*/ 57 w 451"/>
                    <a:gd name="T77"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2"/>
                      </a:lnTo>
                      <a:lnTo>
                        <a:pt x="437" y="3"/>
                      </a:lnTo>
                      <a:lnTo>
                        <a:pt x="444" y="7"/>
                      </a:lnTo>
                      <a:lnTo>
                        <a:pt x="447" y="11"/>
                      </a:lnTo>
                      <a:lnTo>
                        <a:pt x="448" y="14"/>
                      </a:lnTo>
                      <a:lnTo>
                        <a:pt x="449" y="18"/>
                      </a:lnTo>
                      <a:lnTo>
                        <a:pt x="451" y="23"/>
                      </a:lnTo>
                      <a:lnTo>
                        <a:pt x="451" y="72"/>
                      </a:lnTo>
                      <a:lnTo>
                        <a:pt x="451" y="72"/>
                      </a:lnTo>
                      <a:lnTo>
                        <a:pt x="449" y="76"/>
                      </a:lnTo>
                      <a:lnTo>
                        <a:pt x="448" y="80"/>
                      </a:lnTo>
                      <a:lnTo>
                        <a:pt x="444" y="88"/>
                      </a:lnTo>
                      <a:lnTo>
                        <a:pt x="437" y="92"/>
                      </a:lnTo>
                      <a:lnTo>
                        <a:pt x="433" y="93"/>
                      </a:lnTo>
                      <a:lnTo>
                        <a:pt x="428" y="93"/>
                      </a:lnTo>
                      <a:lnTo>
                        <a:pt x="22" y="93"/>
                      </a:lnTo>
                      <a:lnTo>
                        <a:pt x="22" y="93"/>
                      </a:lnTo>
                      <a:lnTo>
                        <a:pt x="18" y="93"/>
                      </a:lnTo>
                      <a:lnTo>
                        <a:pt x="14" y="92"/>
                      </a:lnTo>
                      <a:lnTo>
                        <a:pt x="7" y="88"/>
                      </a:lnTo>
                      <a:lnTo>
                        <a:pt x="2" y="80"/>
                      </a:lnTo>
                      <a:lnTo>
                        <a:pt x="0" y="76"/>
                      </a:lnTo>
                      <a:lnTo>
                        <a:pt x="0" y="72"/>
                      </a:lnTo>
                      <a:lnTo>
                        <a:pt x="0" y="23"/>
                      </a:lnTo>
                      <a:lnTo>
                        <a:pt x="0" y="23"/>
                      </a:lnTo>
                      <a:lnTo>
                        <a:pt x="0" y="18"/>
                      </a:lnTo>
                      <a:lnTo>
                        <a:pt x="2" y="14"/>
                      </a:lnTo>
                      <a:lnTo>
                        <a:pt x="7" y="7"/>
                      </a:lnTo>
                      <a:lnTo>
                        <a:pt x="14" y="3"/>
                      </a:lnTo>
                      <a:lnTo>
                        <a:pt x="18" y="2"/>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7"/>
                      </a:lnTo>
                      <a:lnTo>
                        <a:pt x="215" y="60"/>
                      </a:lnTo>
                      <a:lnTo>
                        <a:pt x="219" y="61"/>
                      </a:lnTo>
                      <a:lnTo>
                        <a:pt x="391" y="61"/>
                      </a:lnTo>
                      <a:lnTo>
                        <a:pt x="391" y="61"/>
                      </a:lnTo>
                      <a:lnTo>
                        <a:pt x="395" y="60"/>
                      </a:lnTo>
                      <a:lnTo>
                        <a:pt x="400" y="57"/>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60"/>
                      </a:lnTo>
                      <a:lnTo>
                        <a:pt x="57" y="61"/>
                      </a:lnTo>
                      <a:lnTo>
                        <a:pt x="57" y="61"/>
                      </a:lnTo>
                      <a:lnTo>
                        <a:pt x="62" y="60"/>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32" name="Freeform 136"/>
                <p:cNvSpPr>
                  <a:spLocks noEditPoints="1"/>
                </p:cNvSpPr>
                <p:nvPr/>
              </p:nvSpPr>
              <p:spPr bwMode="auto">
                <a:xfrm>
                  <a:off x="5137150" y="-22225"/>
                  <a:ext cx="357188" cy="73025"/>
                </a:xfrm>
                <a:custGeom>
                  <a:avLst/>
                  <a:gdLst>
                    <a:gd name="T0" fmla="*/ 428 w 451"/>
                    <a:gd name="T1" fmla="*/ 0 h 93"/>
                    <a:gd name="T2" fmla="*/ 437 w 451"/>
                    <a:gd name="T3" fmla="*/ 3 h 93"/>
                    <a:gd name="T4" fmla="*/ 444 w 451"/>
                    <a:gd name="T5" fmla="*/ 7 h 93"/>
                    <a:gd name="T6" fmla="*/ 448 w 451"/>
                    <a:gd name="T7" fmla="*/ 13 h 93"/>
                    <a:gd name="T8" fmla="*/ 451 w 451"/>
                    <a:gd name="T9" fmla="*/ 23 h 93"/>
                    <a:gd name="T10" fmla="*/ 451 w 451"/>
                    <a:gd name="T11" fmla="*/ 71 h 93"/>
                    <a:gd name="T12" fmla="*/ 448 w 451"/>
                    <a:gd name="T13" fmla="*/ 79 h 93"/>
                    <a:gd name="T14" fmla="*/ 444 w 451"/>
                    <a:gd name="T15" fmla="*/ 88 h 93"/>
                    <a:gd name="T16" fmla="*/ 437 w 451"/>
                    <a:gd name="T17" fmla="*/ 92 h 93"/>
                    <a:gd name="T18" fmla="*/ 428 w 451"/>
                    <a:gd name="T19" fmla="*/ 93 h 93"/>
                    <a:gd name="T20" fmla="*/ 22 w 451"/>
                    <a:gd name="T21" fmla="*/ 93 h 93"/>
                    <a:gd name="T22" fmla="*/ 14 w 451"/>
                    <a:gd name="T23" fmla="*/ 92 h 93"/>
                    <a:gd name="T24" fmla="*/ 2 w 451"/>
                    <a:gd name="T25" fmla="*/ 79 h 93"/>
                    <a:gd name="T26" fmla="*/ 0 w 451"/>
                    <a:gd name="T27" fmla="*/ 71 h 93"/>
                    <a:gd name="T28" fmla="*/ 0 w 451"/>
                    <a:gd name="T29" fmla="*/ 23 h 93"/>
                    <a:gd name="T30" fmla="*/ 2 w 451"/>
                    <a:gd name="T31" fmla="*/ 13 h 93"/>
                    <a:gd name="T32" fmla="*/ 14 w 451"/>
                    <a:gd name="T33" fmla="*/ 3 h 93"/>
                    <a:gd name="T34" fmla="*/ 22 w 451"/>
                    <a:gd name="T35" fmla="*/ 0 h 93"/>
                    <a:gd name="T36" fmla="*/ 219 w 451"/>
                    <a:gd name="T37" fmla="*/ 39 h 93"/>
                    <a:gd name="T38" fmla="*/ 215 w 451"/>
                    <a:gd name="T39" fmla="*/ 39 h 93"/>
                    <a:gd name="T40" fmla="*/ 208 w 451"/>
                    <a:gd name="T41" fmla="*/ 46 h 93"/>
                    <a:gd name="T42" fmla="*/ 208 w 451"/>
                    <a:gd name="T43" fmla="*/ 50 h 93"/>
                    <a:gd name="T44" fmla="*/ 211 w 451"/>
                    <a:gd name="T45" fmla="*/ 58 h 93"/>
                    <a:gd name="T46" fmla="*/ 219 w 451"/>
                    <a:gd name="T47" fmla="*/ 61 h 93"/>
                    <a:gd name="T48" fmla="*/ 391 w 451"/>
                    <a:gd name="T49" fmla="*/ 61 h 93"/>
                    <a:gd name="T50" fmla="*/ 400 w 451"/>
                    <a:gd name="T51" fmla="*/ 58 h 93"/>
                    <a:gd name="T52" fmla="*/ 402 w 451"/>
                    <a:gd name="T53" fmla="*/ 50 h 93"/>
                    <a:gd name="T54" fmla="*/ 401 w 451"/>
                    <a:gd name="T55" fmla="*/ 46 h 93"/>
                    <a:gd name="T56" fmla="*/ 395 w 451"/>
                    <a:gd name="T57" fmla="*/ 39 h 93"/>
                    <a:gd name="T58" fmla="*/ 219 w 451"/>
                    <a:gd name="T59" fmla="*/ 39 h 93"/>
                    <a:gd name="T60" fmla="*/ 57 w 451"/>
                    <a:gd name="T61" fmla="*/ 39 h 93"/>
                    <a:gd name="T62" fmla="*/ 50 w 451"/>
                    <a:gd name="T63" fmla="*/ 42 h 93"/>
                    <a:gd name="T64" fmla="*/ 46 w 451"/>
                    <a:gd name="T65" fmla="*/ 50 h 93"/>
                    <a:gd name="T66" fmla="*/ 48 w 451"/>
                    <a:gd name="T67" fmla="*/ 54 h 93"/>
                    <a:gd name="T68" fmla="*/ 53 w 451"/>
                    <a:gd name="T69" fmla="*/ 59 h 93"/>
                    <a:gd name="T70" fmla="*/ 57 w 451"/>
                    <a:gd name="T71" fmla="*/ 61 h 93"/>
                    <a:gd name="T72" fmla="*/ 65 w 451"/>
                    <a:gd name="T73" fmla="*/ 57 h 93"/>
                    <a:gd name="T74" fmla="*/ 68 w 451"/>
                    <a:gd name="T75" fmla="*/ 50 h 93"/>
                    <a:gd name="T76" fmla="*/ 68 w 451"/>
                    <a:gd name="T77" fmla="*/ 46 h 93"/>
                    <a:gd name="T78" fmla="*/ 62 w 451"/>
                    <a:gd name="T79" fmla="*/ 39 h 93"/>
                    <a:gd name="T80" fmla="*/ 57 w 451"/>
                    <a:gd name="T81"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1" h="93">
                      <a:moveTo>
                        <a:pt x="428" y="0"/>
                      </a:moveTo>
                      <a:lnTo>
                        <a:pt x="428" y="0"/>
                      </a:lnTo>
                      <a:lnTo>
                        <a:pt x="433" y="1"/>
                      </a:lnTo>
                      <a:lnTo>
                        <a:pt x="437" y="3"/>
                      </a:lnTo>
                      <a:lnTo>
                        <a:pt x="441" y="4"/>
                      </a:lnTo>
                      <a:lnTo>
                        <a:pt x="444" y="7"/>
                      </a:lnTo>
                      <a:lnTo>
                        <a:pt x="447" y="11"/>
                      </a:lnTo>
                      <a:lnTo>
                        <a:pt x="448" y="13"/>
                      </a:lnTo>
                      <a:lnTo>
                        <a:pt x="449" y="19"/>
                      </a:lnTo>
                      <a:lnTo>
                        <a:pt x="451" y="23"/>
                      </a:lnTo>
                      <a:lnTo>
                        <a:pt x="451" y="71"/>
                      </a:lnTo>
                      <a:lnTo>
                        <a:pt x="451" y="71"/>
                      </a:lnTo>
                      <a:lnTo>
                        <a:pt x="449" y="75"/>
                      </a:lnTo>
                      <a:lnTo>
                        <a:pt x="448" y="79"/>
                      </a:lnTo>
                      <a:lnTo>
                        <a:pt x="447" y="83"/>
                      </a:lnTo>
                      <a:lnTo>
                        <a:pt x="444" y="88"/>
                      </a:lnTo>
                      <a:lnTo>
                        <a:pt x="441" y="90"/>
                      </a:lnTo>
                      <a:lnTo>
                        <a:pt x="437" y="92"/>
                      </a:lnTo>
                      <a:lnTo>
                        <a:pt x="433" y="93"/>
                      </a:lnTo>
                      <a:lnTo>
                        <a:pt x="428" y="93"/>
                      </a:lnTo>
                      <a:lnTo>
                        <a:pt x="22" y="93"/>
                      </a:lnTo>
                      <a:lnTo>
                        <a:pt x="22" y="93"/>
                      </a:lnTo>
                      <a:lnTo>
                        <a:pt x="18" y="93"/>
                      </a:lnTo>
                      <a:lnTo>
                        <a:pt x="14" y="92"/>
                      </a:lnTo>
                      <a:lnTo>
                        <a:pt x="7" y="88"/>
                      </a:lnTo>
                      <a:lnTo>
                        <a:pt x="2" y="79"/>
                      </a:lnTo>
                      <a:lnTo>
                        <a:pt x="0" y="75"/>
                      </a:lnTo>
                      <a:lnTo>
                        <a:pt x="0" y="71"/>
                      </a:lnTo>
                      <a:lnTo>
                        <a:pt x="0" y="23"/>
                      </a:lnTo>
                      <a:lnTo>
                        <a:pt x="0" y="23"/>
                      </a:lnTo>
                      <a:lnTo>
                        <a:pt x="0" y="19"/>
                      </a:lnTo>
                      <a:lnTo>
                        <a:pt x="2" y="13"/>
                      </a:lnTo>
                      <a:lnTo>
                        <a:pt x="7" y="7"/>
                      </a:lnTo>
                      <a:lnTo>
                        <a:pt x="14" y="3"/>
                      </a:lnTo>
                      <a:lnTo>
                        <a:pt x="18" y="1"/>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8"/>
                      </a:lnTo>
                      <a:lnTo>
                        <a:pt x="215" y="59"/>
                      </a:lnTo>
                      <a:lnTo>
                        <a:pt x="219" y="61"/>
                      </a:lnTo>
                      <a:lnTo>
                        <a:pt x="391" y="61"/>
                      </a:lnTo>
                      <a:lnTo>
                        <a:pt x="391" y="61"/>
                      </a:lnTo>
                      <a:lnTo>
                        <a:pt x="395" y="59"/>
                      </a:lnTo>
                      <a:lnTo>
                        <a:pt x="400" y="58"/>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59"/>
                      </a:lnTo>
                      <a:lnTo>
                        <a:pt x="57" y="61"/>
                      </a:lnTo>
                      <a:lnTo>
                        <a:pt x="57" y="61"/>
                      </a:lnTo>
                      <a:lnTo>
                        <a:pt x="62" y="59"/>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33" name="Freeform 137"/>
                <p:cNvSpPr>
                  <a:spLocks noEditPoints="1"/>
                </p:cNvSpPr>
                <p:nvPr/>
              </p:nvSpPr>
              <p:spPr bwMode="auto">
                <a:xfrm>
                  <a:off x="5137150" y="73025"/>
                  <a:ext cx="357188" cy="73025"/>
                </a:xfrm>
                <a:custGeom>
                  <a:avLst/>
                  <a:gdLst>
                    <a:gd name="T0" fmla="*/ 428 w 451"/>
                    <a:gd name="T1" fmla="*/ 0 h 93"/>
                    <a:gd name="T2" fmla="*/ 437 w 451"/>
                    <a:gd name="T3" fmla="*/ 1 h 93"/>
                    <a:gd name="T4" fmla="*/ 447 w 451"/>
                    <a:gd name="T5" fmla="*/ 9 h 93"/>
                    <a:gd name="T6" fmla="*/ 449 w 451"/>
                    <a:gd name="T7" fmla="*/ 17 h 93"/>
                    <a:gd name="T8" fmla="*/ 451 w 451"/>
                    <a:gd name="T9" fmla="*/ 70 h 93"/>
                    <a:gd name="T10" fmla="*/ 449 w 451"/>
                    <a:gd name="T11" fmla="*/ 74 h 93"/>
                    <a:gd name="T12" fmla="*/ 444 w 451"/>
                    <a:gd name="T13" fmla="*/ 86 h 93"/>
                    <a:gd name="T14" fmla="*/ 433 w 451"/>
                    <a:gd name="T15" fmla="*/ 92 h 93"/>
                    <a:gd name="T16" fmla="*/ 22 w 451"/>
                    <a:gd name="T17" fmla="*/ 93 h 93"/>
                    <a:gd name="T18" fmla="*/ 18 w 451"/>
                    <a:gd name="T19" fmla="*/ 92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8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8 h 93"/>
                    <a:gd name="T56" fmla="*/ 57 w 451"/>
                    <a:gd name="T57" fmla="*/ 38 h 93"/>
                    <a:gd name="T58" fmla="*/ 53 w 451"/>
                    <a:gd name="T59" fmla="*/ 38 h 93"/>
                    <a:gd name="T60" fmla="*/ 48 w 451"/>
                    <a:gd name="T61" fmla="*/ 44 h 93"/>
                    <a:gd name="T62" fmla="*/ 46 w 451"/>
                    <a:gd name="T63" fmla="*/ 48 h 93"/>
                    <a:gd name="T64" fmla="*/ 50 w 451"/>
                    <a:gd name="T65" fmla="*/ 57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7" y="9"/>
                      </a:lnTo>
                      <a:lnTo>
                        <a:pt x="448" y="13"/>
                      </a:lnTo>
                      <a:lnTo>
                        <a:pt x="449" y="17"/>
                      </a:lnTo>
                      <a:lnTo>
                        <a:pt x="451" y="21"/>
                      </a:lnTo>
                      <a:lnTo>
                        <a:pt x="451" y="70"/>
                      </a:lnTo>
                      <a:lnTo>
                        <a:pt x="451" y="70"/>
                      </a:lnTo>
                      <a:lnTo>
                        <a:pt x="449" y="74"/>
                      </a:lnTo>
                      <a:lnTo>
                        <a:pt x="448" y="78"/>
                      </a:lnTo>
                      <a:lnTo>
                        <a:pt x="444" y="86"/>
                      </a:lnTo>
                      <a:lnTo>
                        <a:pt x="437" y="90"/>
                      </a:lnTo>
                      <a:lnTo>
                        <a:pt x="433" y="92"/>
                      </a:lnTo>
                      <a:lnTo>
                        <a:pt x="428" y="93"/>
                      </a:lnTo>
                      <a:lnTo>
                        <a:pt x="22" y="93"/>
                      </a:lnTo>
                      <a:lnTo>
                        <a:pt x="22" y="93"/>
                      </a:lnTo>
                      <a:lnTo>
                        <a:pt x="18" y="92"/>
                      </a:lnTo>
                      <a:lnTo>
                        <a:pt x="14" y="90"/>
                      </a:lnTo>
                      <a:lnTo>
                        <a:pt x="7" y="86"/>
                      </a:lnTo>
                      <a:lnTo>
                        <a:pt x="2" y="78"/>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8"/>
                      </a:moveTo>
                      <a:lnTo>
                        <a:pt x="219" y="38"/>
                      </a:lnTo>
                      <a:lnTo>
                        <a:pt x="215" y="38"/>
                      </a:lnTo>
                      <a:lnTo>
                        <a:pt x="211" y="40"/>
                      </a:lnTo>
                      <a:lnTo>
                        <a:pt x="208" y="44"/>
                      </a:lnTo>
                      <a:lnTo>
                        <a:pt x="208" y="48"/>
                      </a:lnTo>
                      <a:lnTo>
                        <a:pt x="208" y="48"/>
                      </a:lnTo>
                      <a:lnTo>
                        <a:pt x="208" y="52"/>
                      </a:lnTo>
                      <a:lnTo>
                        <a:pt x="211" y="57"/>
                      </a:lnTo>
                      <a:lnTo>
                        <a:pt x="215" y="58"/>
                      </a:lnTo>
                      <a:lnTo>
                        <a:pt x="219" y="59"/>
                      </a:lnTo>
                      <a:lnTo>
                        <a:pt x="391" y="59"/>
                      </a:lnTo>
                      <a:lnTo>
                        <a:pt x="391" y="59"/>
                      </a:lnTo>
                      <a:lnTo>
                        <a:pt x="395" y="58"/>
                      </a:lnTo>
                      <a:lnTo>
                        <a:pt x="400" y="57"/>
                      </a:lnTo>
                      <a:lnTo>
                        <a:pt x="401" y="52"/>
                      </a:lnTo>
                      <a:lnTo>
                        <a:pt x="402" y="48"/>
                      </a:lnTo>
                      <a:lnTo>
                        <a:pt x="402" y="48"/>
                      </a:lnTo>
                      <a:lnTo>
                        <a:pt x="401" y="44"/>
                      </a:lnTo>
                      <a:lnTo>
                        <a:pt x="400" y="40"/>
                      </a:lnTo>
                      <a:lnTo>
                        <a:pt x="395" y="38"/>
                      </a:lnTo>
                      <a:lnTo>
                        <a:pt x="391" y="38"/>
                      </a:lnTo>
                      <a:lnTo>
                        <a:pt x="219" y="38"/>
                      </a:lnTo>
                      <a:close/>
                      <a:moveTo>
                        <a:pt x="57" y="38"/>
                      </a:moveTo>
                      <a:lnTo>
                        <a:pt x="57" y="38"/>
                      </a:lnTo>
                      <a:lnTo>
                        <a:pt x="53" y="38"/>
                      </a:lnTo>
                      <a:lnTo>
                        <a:pt x="50" y="40"/>
                      </a:lnTo>
                      <a:lnTo>
                        <a:pt x="48" y="44"/>
                      </a:lnTo>
                      <a:lnTo>
                        <a:pt x="46" y="48"/>
                      </a:lnTo>
                      <a:lnTo>
                        <a:pt x="46" y="48"/>
                      </a:lnTo>
                      <a:lnTo>
                        <a:pt x="48" y="52"/>
                      </a:lnTo>
                      <a:lnTo>
                        <a:pt x="50" y="57"/>
                      </a:lnTo>
                      <a:lnTo>
                        <a:pt x="53" y="58"/>
                      </a:lnTo>
                      <a:lnTo>
                        <a:pt x="57" y="59"/>
                      </a:lnTo>
                      <a:lnTo>
                        <a:pt x="57" y="59"/>
                      </a:lnTo>
                      <a:lnTo>
                        <a:pt x="62" y="58"/>
                      </a:lnTo>
                      <a:lnTo>
                        <a:pt x="65" y="57"/>
                      </a:lnTo>
                      <a:lnTo>
                        <a:pt x="68" y="52"/>
                      </a:lnTo>
                      <a:lnTo>
                        <a:pt x="68" y="48"/>
                      </a:lnTo>
                      <a:lnTo>
                        <a:pt x="68" y="48"/>
                      </a:lnTo>
                      <a:lnTo>
                        <a:pt x="68" y="44"/>
                      </a:lnTo>
                      <a:lnTo>
                        <a:pt x="65" y="40"/>
                      </a:lnTo>
                      <a:lnTo>
                        <a:pt x="62" y="38"/>
                      </a:lnTo>
                      <a:lnTo>
                        <a:pt x="57" y="38"/>
                      </a:lnTo>
                      <a:lnTo>
                        <a:pt x="57"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34" name="Freeform 138"/>
                <p:cNvSpPr>
                  <a:spLocks noEditPoints="1"/>
                </p:cNvSpPr>
                <p:nvPr/>
              </p:nvSpPr>
              <p:spPr bwMode="auto">
                <a:xfrm>
                  <a:off x="5137150" y="166687"/>
                  <a:ext cx="357188" cy="74613"/>
                </a:xfrm>
                <a:custGeom>
                  <a:avLst/>
                  <a:gdLst>
                    <a:gd name="T0" fmla="*/ 428 w 451"/>
                    <a:gd name="T1" fmla="*/ 0 h 93"/>
                    <a:gd name="T2" fmla="*/ 437 w 451"/>
                    <a:gd name="T3" fmla="*/ 1 h 93"/>
                    <a:gd name="T4" fmla="*/ 448 w 451"/>
                    <a:gd name="T5" fmla="*/ 13 h 93"/>
                    <a:gd name="T6" fmla="*/ 451 w 451"/>
                    <a:gd name="T7" fmla="*/ 21 h 93"/>
                    <a:gd name="T8" fmla="*/ 451 w 451"/>
                    <a:gd name="T9" fmla="*/ 70 h 93"/>
                    <a:gd name="T10" fmla="*/ 448 w 451"/>
                    <a:gd name="T11" fmla="*/ 79 h 93"/>
                    <a:gd name="T12" fmla="*/ 441 w 451"/>
                    <a:gd name="T13" fmla="*/ 89 h 93"/>
                    <a:gd name="T14" fmla="*/ 433 w 451"/>
                    <a:gd name="T15" fmla="*/ 91 h 93"/>
                    <a:gd name="T16" fmla="*/ 22 w 451"/>
                    <a:gd name="T17" fmla="*/ 93 h 93"/>
                    <a:gd name="T18" fmla="*/ 18 w 451"/>
                    <a:gd name="T19" fmla="*/ 91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7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7 h 93"/>
                    <a:gd name="T56" fmla="*/ 57 w 451"/>
                    <a:gd name="T57" fmla="*/ 37 h 93"/>
                    <a:gd name="T58" fmla="*/ 53 w 451"/>
                    <a:gd name="T59" fmla="*/ 37 h 93"/>
                    <a:gd name="T60" fmla="*/ 48 w 451"/>
                    <a:gd name="T61" fmla="*/ 44 h 93"/>
                    <a:gd name="T62" fmla="*/ 46 w 451"/>
                    <a:gd name="T63" fmla="*/ 48 h 93"/>
                    <a:gd name="T64" fmla="*/ 50 w 451"/>
                    <a:gd name="T65" fmla="*/ 56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8" y="13"/>
                      </a:lnTo>
                      <a:lnTo>
                        <a:pt x="449" y="17"/>
                      </a:lnTo>
                      <a:lnTo>
                        <a:pt x="451" y="21"/>
                      </a:lnTo>
                      <a:lnTo>
                        <a:pt x="451" y="70"/>
                      </a:lnTo>
                      <a:lnTo>
                        <a:pt x="451" y="70"/>
                      </a:lnTo>
                      <a:lnTo>
                        <a:pt x="449" y="74"/>
                      </a:lnTo>
                      <a:lnTo>
                        <a:pt x="448" y="79"/>
                      </a:lnTo>
                      <a:lnTo>
                        <a:pt x="444" y="86"/>
                      </a:lnTo>
                      <a:lnTo>
                        <a:pt x="441" y="89"/>
                      </a:lnTo>
                      <a:lnTo>
                        <a:pt x="437" y="90"/>
                      </a:lnTo>
                      <a:lnTo>
                        <a:pt x="433" y="91"/>
                      </a:lnTo>
                      <a:lnTo>
                        <a:pt x="428" y="93"/>
                      </a:lnTo>
                      <a:lnTo>
                        <a:pt x="22" y="93"/>
                      </a:lnTo>
                      <a:lnTo>
                        <a:pt x="22" y="93"/>
                      </a:lnTo>
                      <a:lnTo>
                        <a:pt x="18" y="91"/>
                      </a:lnTo>
                      <a:lnTo>
                        <a:pt x="14" y="90"/>
                      </a:lnTo>
                      <a:lnTo>
                        <a:pt x="7" y="86"/>
                      </a:lnTo>
                      <a:lnTo>
                        <a:pt x="2" y="79"/>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7"/>
                      </a:moveTo>
                      <a:lnTo>
                        <a:pt x="219" y="37"/>
                      </a:lnTo>
                      <a:lnTo>
                        <a:pt x="215" y="37"/>
                      </a:lnTo>
                      <a:lnTo>
                        <a:pt x="211" y="40"/>
                      </a:lnTo>
                      <a:lnTo>
                        <a:pt x="208" y="44"/>
                      </a:lnTo>
                      <a:lnTo>
                        <a:pt x="208" y="48"/>
                      </a:lnTo>
                      <a:lnTo>
                        <a:pt x="208" y="48"/>
                      </a:lnTo>
                      <a:lnTo>
                        <a:pt x="208" y="52"/>
                      </a:lnTo>
                      <a:lnTo>
                        <a:pt x="211" y="56"/>
                      </a:lnTo>
                      <a:lnTo>
                        <a:pt x="215" y="58"/>
                      </a:lnTo>
                      <a:lnTo>
                        <a:pt x="219" y="59"/>
                      </a:lnTo>
                      <a:lnTo>
                        <a:pt x="391" y="59"/>
                      </a:lnTo>
                      <a:lnTo>
                        <a:pt x="391" y="59"/>
                      </a:lnTo>
                      <a:lnTo>
                        <a:pt x="395" y="58"/>
                      </a:lnTo>
                      <a:lnTo>
                        <a:pt x="400" y="56"/>
                      </a:lnTo>
                      <a:lnTo>
                        <a:pt x="401" y="52"/>
                      </a:lnTo>
                      <a:lnTo>
                        <a:pt x="402" y="48"/>
                      </a:lnTo>
                      <a:lnTo>
                        <a:pt x="402" y="48"/>
                      </a:lnTo>
                      <a:lnTo>
                        <a:pt x="401" y="44"/>
                      </a:lnTo>
                      <a:lnTo>
                        <a:pt x="400" y="40"/>
                      </a:lnTo>
                      <a:lnTo>
                        <a:pt x="395" y="37"/>
                      </a:lnTo>
                      <a:lnTo>
                        <a:pt x="391" y="37"/>
                      </a:lnTo>
                      <a:lnTo>
                        <a:pt x="219" y="37"/>
                      </a:lnTo>
                      <a:close/>
                      <a:moveTo>
                        <a:pt x="57" y="37"/>
                      </a:moveTo>
                      <a:lnTo>
                        <a:pt x="57" y="37"/>
                      </a:lnTo>
                      <a:lnTo>
                        <a:pt x="53" y="37"/>
                      </a:lnTo>
                      <a:lnTo>
                        <a:pt x="50" y="40"/>
                      </a:lnTo>
                      <a:lnTo>
                        <a:pt x="48" y="44"/>
                      </a:lnTo>
                      <a:lnTo>
                        <a:pt x="46" y="48"/>
                      </a:lnTo>
                      <a:lnTo>
                        <a:pt x="46" y="48"/>
                      </a:lnTo>
                      <a:lnTo>
                        <a:pt x="48" y="52"/>
                      </a:lnTo>
                      <a:lnTo>
                        <a:pt x="50" y="56"/>
                      </a:lnTo>
                      <a:lnTo>
                        <a:pt x="53" y="58"/>
                      </a:lnTo>
                      <a:lnTo>
                        <a:pt x="57" y="59"/>
                      </a:lnTo>
                      <a:lnTo>
                        <a:pt x="57" y="59"/>
                      </a:lnTo>
                      <a:lnTo>
                        <a:pt x="62" y="58"/>
                      </a:lnTo>
                      <a:lnTo>
                        <a:pt x="65" y="56"/>
                      </a:lnTo>
                      <a:lnTo>
                        <a:pt x="68" y="52"/>
                      </a:lnTo>
                      <a:lnTo>
                        <a:pt x="68" y="48"/>
                      </a:lnTo>
                      <a:lnTo>
                        <a:pt x="68" y="48"/>
                      </a:lnTo>
                      <a:lnTo>
                        <a:pt x="68" y="44"/>
                      </a:lnTo>
                      <a:lnTo>
                        <a:pt x="65" y="40"/>
                      </a:lnTo>
                      <a:lnTo>
                        <a:pt x="62" y="37"/>
                      </a:lnTo>
                      <a:lnTo>
                        <a:pt x="57" y="37"/>
                      </a:lnTo>
                      <a:lnTo>
                        <a:pt x="57" y="3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35" name="Freeform 139"/>
                <p:cNvSpPr>
                  <a:spLocks noEditPoints="1"/>
                </p:cNvSpPr>
                <p:nvPr/>
              </p:nvSpPr>
              <p:spPr bwMode="auto">
                <a:xfrm>
                  <a:off x="5137150" y="261937"/>
                  <a:ext cx="357188" cy="73025"/>
                </a:xfrm>
                <a:custGeom>
                  <a:avLst/>
                  <a:gdLst>
                    <a:gd name="T0" fmla="*/ 428 w 451"/>
                    <a:gd name="T1" fmla="*/ 0 h 93"/>
                    <a:gd name="T2" fmla="*/ 437 w 451"/>
                    <a:gd name="T3" fmla="*/ 2 h 93"/>
                    <a:gd name="T4" fmla="*/ 448 w 451"/>
                    <a:gd name="T5" fmla="*/ 14 h 93"/>
                    <a:gd name="T6" fmla="*/ 451 w 451"/>
                    <a:gd name="T7" fmla="*/ 22 h 93"/>
                    <a:gd name="T8" fmla="*/ 451 w 451"/>
                    <a:gd name="T9" fmla="*/ 70 h 93"/>
                    <a:gd name="T10" fmla="*/ 448 w 451"/>
                    <a:gd name="T11" fmla="*/ 80 h 93"/>
                    <a:gd name="T12" fmla="*/ 444 w 451"/>
                    <a:gd name="T13" fmla="*/ 86 h 93"/>
                    <a:gd name="T14" fmla="*/ 437 w 451"/>
                    <a:gd name="T15" fmla="*/ 91 h 93"/>
                    <a:gd name="T16" fmla="*/ 428 w 451"/>
                    <a:gd name="T17" fmla="*/ 93 h 93"/>
                    <a:gd name="T18" fmla="*/ 22 w 451"/>
                    <a:gd name="T19" fmla="*/ 93 h 93"/>
                    <a:gd name="T20" fmla="*/ 14 w 451"/>
                    <a:gd name="T21" fmla="*/ 91 h 93"/>
                    <a:gd name="T22" fmla="*/ 4 w 451"/>
                    <a:gd name="T23" fmla="*/ 82 h 93"/>
                    <a:gd name="T24" fmla="*/ 0 w 451"/>
                    <a:gd name="T25" fmla="*/ 76 h 93"/>
                    <a:gd name="T26" fmla="*/ 0 w 451"/>
                    <a:gd name="T27" fmla="*/ 22 h 93"/>
                    <a:gd name="T28" fmla="*/ 0 w 451"/>
                    <a:gd name="T29" fmla="*/ 18 h 93"/>
                    <a:gd name="T30" fmla="*/ 7 w 451"/>
                    <a:gd name="T31" fmla="*/ 6 h 93"/>
                    <a:gd name="T32" fmla="*/ 18 w 451"/>
                    <a:gd name="T33" fmla="*/ 0 h 93"/>
                    <a:gd name="T34" fmla="*/ 428 w 451"/>
                    <a:gd name="T35" fmla="*/ 0 h 93"/>
                    <a:gd name="T36" fmla="*/ 219 w 451"/>
                    <a:gd name="T37" fmla="*/ 38 h 93"/>
                    <a:gd name="T38" fmla="*/ 211 w 451"/>
                    <a:gd name="T39" fmla="*/ 41 h 93"/>
                    <a:gd name="T40" fmla="*/ 208 w 451"/>
                    <a:gd name="T41" fmla="*/ 49 h 93"/>
                    <a:gd name="T42" fmla="*/ 208 w 451"/>
                    <a:gd name="T43" fmla="*/ 53 h 93"/>
                    <a:gd name="T44" fmla="*/ 215 w 451"/>
                    <a:gd name="T45" fmla="*/ 58 h 93"/>
                    <a:gd name="T46" fmla="*/ 391 w 451"/>
                    <a:gd name="T47" fmla="*/ 60 h 93"/>
                    <a:gd name="T48" fmla="*/ 395 w 451"/>
                    <a:gd name="T49" fmla="*/ 58 h 93"/>
                    <a:gd name="T50" fmla="*/ 401 w 451"/>
                    <a:gd name="T51" fmla="*/ 53 h 93"/>
                    <a:gd name="T52" fmla="*/ 402 w 451"/>
                    <a:gd name="T53" fmla="*/ 49 h 93"/>
                    <a:gd name="T54" fmla="*/ 400 w 451"/>
                    <a:gd name="T55" fmla="*/ 41 h 93"/>
                    <a:gd name="T56" fmla="*/ 391 w 451"/>
                    <a:gd name="T57" fmla="*/ 38 h 93"/>
                    <a:gd name="T58" fmla="*/ 57 w 451"/>
                    <a:gd name="T59" fmla="*/ 38 h 93"/>
                    <a:gd name="T60" fmla="*/ 53 w 451"/>
                    <a:gd name="T61" fmla="*/ 38 h 93"/>
                    <a:gd name="T62" fmla="*/ 48 w 451"/>
                    <a:gd name="T63" fmla="*/ 45 h 93"/>
                    <a:gd name="T64" fmla="*/ 46 w 451"/>
                    <a:gd name="T65" fmla="*/ 49 h 93"/>
                    <a:gd name="T66" fmla="*/ 50 w 451"/>
                    <a:gd name="T67" fmla="*/ 57 h 93"/>
                    <a:gd name="T68" fmla="*/ 57 w 451"/>
                    <a:gd name="T69" fmla="*/ 60 h 93"/>
                    <a:gd name="T70" fmla="*/ 62 w 451"/>
                    <a:gd name="T71" fmla="*/ 58 h 93"/>
                    <a:gd name="T72" fmla="*/ 68 w 451"/>
                    <a:gd name="T73" fmla="*/ 53 h 93"/>
                    <a:gd name="T74" fmla="*/ 68 w 451"/>
                    <a:gd name="T75" fmla="*/ 49 h 93"/>
                    <a:gd name="T76" fmla="*/ 65 w 451"/>
                    <a:gd name="T77" fmla="*/ 41 h 93"/>
                    <a:gd name="T78" fmla="*/ 57 w 451"/>
                    <a:gd name="T79"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1" h="93">
                      <a:moveTo>
                        <a:pt x="428" y="0"/>
                      </a:moveTo>
                      <a:lnTo>
                        <a:pt x="428" y="0"/>
                      </a:lnTo>
                      <a:lnTo>
                        <a:pt x="433" y="0"/>
                      </a:lnTo>
                      <a:lnTo>
                        <a:pt x="437" y="2"/>
                      </a:lnTo>
                      <a:lnTo>
                        <a:pt x="444" y="6"/>
                      </a:lnTo>
                      <a:lnTo>
                        <a:pt x="448" y="14"/>
                      </a:lnTo>
                      <a:lnTo>
                        <a:pt x="449" y="18"/>
                      </a:lnTo>
                      <a:lnTo>
                        <a:pt x="451" y="22"/>
                      </a:lnTo>
                      <a:lnTo>
                        <a:pt x="451" y="70"/>
                      </a:lnTo>
                      <a:lnTo>
                        <a:pt x="451" y="70"/>
                      </a:lnTo>
                      <a:lnTo>
                        <a:pt x="449" y="76"/>
                      </a:lnTo>
                      <a:lnTo>
                        <a:pt x="448" y="80"/>
                      </a:lnTo>
                      <a:lnTo>
                        <a:pt x="447" y="82"/>
                      </a:lnTo>
                      <a:lnTo>
                        <a:pt x="444" y="86"/>
                      </a:lnTo>
                      <a:lnTo>
                        <a:pt x="441" y="89"/>
                      </a:lnTo>
                      <a:lnTo>
                        <a:pt x="437" y="91"/>
                      </a:lnTo>
                      <a:lnTo>
                        <a:pt x="433" y="92"/>
                      </a:lnTo>
                      <a:lnTo>
                        <a:pt x="428" y="93"/>
                      </a:lnTo>
                      <a:lnTo>
                        <a:pt x="22" y="93"/>
                      </a:lnTo>
                      <a:lnTo>
                        <a:pt x="22" y="93"/>
                      </a:lnTo>
                      <a:lnTo>
                        <a:pt x="18" y="92"/>
                      </a:lnTo>
                      <a:lnTo>
                        <a:pt x="14" y="91"/>
                      </a:lnTo>
                      <a:lnTo>
                        <a:pt x="7" y="86"/>
                      </a:lnTo>
                      <a:lnTo>
                        <a:pt x="4" y="82"/>
                      </a:lnTo>
                      <a:lnTo>
                        <a:pt x="2" y="80"/>
                      </a:lnTo>
                      <a:lnTo>
                        <a:pt x="0" y="76"/>
                      </a:lnTo>
                      <a:lnTo>
                        <a:pt x="0" y="70"/>
                      </a:lnTo>
                      <a:lnTo>
                        <a:pt x="0" y="22"/>
                      </a:lnTo>
                      <a:lnTo>
                        <a:pt x="0" y="22"/>
                      </a:lnTo>
                      <a:lnTo>
                        <a:pt x="0" y="18"/>
                      </a:lnTo>
                      <a:lnTo>
                        <a:pt x="2" y="14"/>
                      </a:lnTo>
                      <a:lnTo>
                        <a:pt x="7" y="6"/>
                      </a:lnTo>
                      <a:lnTo>
                        <a:pt x="14" y="2"/>
                      </a:lnTo>
                      <a:lnTo>
                        <a:pt x="18" y="0"/>
                      </a:lnTo>
                      <a:lnTo>
                        <a:pt x="22" y="0"/>
                      </a:lnTo>
                      <a:lnTo>
                        <a:pt x="428" y="0"/>
                      </a:lnTo>
                      <a:close/>
                      <a:moveTo>
                        <a:pt x="219" y="38"/>
                      </a:moveTo>
                      <a:lnTo>
                        <a:pt x="219" y="38"/>
                      </a:lnTo>
                      <a:lnTo>
                        <a:pt x="215" y="38"/>
                      </a:lnTo>
                      <a:lnTo>
                        <a:pt x="211" y="41"/>
                      </a:lnTo>
                      <a:lnTo>
                        <a:pt x="208" y="45"/>
                      </a:lnTo>
                      <a:lnTo>
                        <a:pt x="208" y="49"/>
                      </a:lnTo>
                      <a:lnTo>
                        <a:pt x="208" y="49"/>
                      </a:lnTo>
                      <a:lnTo>
                        <a:pt x="208" y="53"/>
                      </a:lnTo>
                      <a:lnTo>
                        <a:pt x="211" y="57"/>
                      </a:lnTo>
                      <a:lnTo>
                        <a:pt x="215" y="58"/>
                      </a:lnTo>
                      <a:lnTo>
                        <a:pt x="219" y="60"/>
                      </a:lnTo>
                      <a:lnTo>
                        <a:pt x="391" y="60"/>
                      </a:lnTo>
                      <a:lnTo>
                        <a:pt x="391" y="60"/>
                      </a:lnTo>
                      <a:lnTo>
                        <a:pt x="395" y="58"/>
                      </a:lnTo>
                      <a:lnTo>
                        <a:pt x="400" y="57"/>
                      </a:lnTo>
                      <a:lnTo>
                        <a:pt x="401" y="53"/>
                      </a:lnTo>
                      <a:lnTo>
                        <a:pt x="402" y="49"/>
                      </a:lnTo>
                      <a:lnTo>
                        <a:pt x="402" y="49"/>
                      </a:lnTo>
                      <a:lnTo>
                        <a:pt x="401" y="45"/>
                      </a:lnTo>
                      <a:lnTo>
                        <a:pt x="400" y="41"/>
                      </a:lnTo>
                      <a:lnTo>
                        <a:pt x="395" y="38"/>
                      </a:lnTo>
                      <a:lnTo>
                        <a:pt x="391" y="38"/>
                      </a:lnTo>
                      <a:lnTo>
                        <a:pt x="219" y="38"/>
                      </a:lnTo>
                      <a:close/>
                      <a:moveTo>
                        <a:pt x="57" y="38"/>
                      </a:moveTo>
                      <a:lnTo>
                        <a:pt x="57" y="38"/>
                      </a:lnTo>
                      <a:lnTo>
                        <a:pt x="53" y="38"/>
                      </a:lnTo>
                      <a:lnTo>
                        <a:pt x="50" y="41"/>
                      </a:lnTo>
                      <a:lnTo>
                        <a:pt x="48" y="45"/>
                      </a:lnTo>
                      <a:lnTo>
                        <a:pt x="46" y="49"/>
                      </a:lnTo>
                      <a:lnTo>
                        <a:pt x="46" y="49"/>
                      </a:lnTo>
                      <a:lnTo>
                        <a:pt x="48" y="53"/>
                      </a:lnTo>
                      <a:lnTo>
                        <a:pt x="50" y="57"/>
                      </a:lnTo>
                      <a:lnTo>
                        <a:pt x="53" y="58"/>
                      </a:lnTo>
                      <a:lnTo>
                        <a:pt x="57" y="60"/>
                      </a:lnTo>
                      <a:lnTo>
                        <a:pt x="57" y="60"/>
                      </a:lnTo>
                      <a:lnTo>
                        <a:pt x="62" y="58"/>
                      </a:lnTo>
                      <a:lnTo>
                        <a:pt x="65" y="57"/>
                      </a:lnTo>
                      <a:lnTo>
                        <a:pt x="68" y="53"/>
                      </a:lnTo>
                      <a:lnTo>
                        <a:pt x="68" y="49"/>
                      </a:lnTo>
                      <a:lnTo>
                        <a:pt x="68" y="49"/>
                      </a:lnTo>
                      <a:lnTo>
                        <a:pt x="68" y="45"/>
                      </a:lnTo>
                      <a:lnTo>
                        <a:pt x="65" y="41"/>
                      </a:lnTo>
                      <a:lnTo>
                        <a:pt x="62" y="38"/>
                      </a:lnTo>
                      <a:lnTo>
                        <a:pt x="57" y="38"/>
                      </a:lnTo>
                      <a:lnTo>
                        <a:pt x="57"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36" name="Freeform 140"/>
                <p:cNvSpPr>
                  <a:spLocks noEditPoints="1"/>
                </p:cNvSpPr>
                <p:nvPr/>
              </p:nvSpPr>
              <p:spPr bwMode="auto">
                <a:xfrm>
                  <a:off x="5097463" y="-157163"/>
                  <a:ext cx="436563" cy="546100"/>
                </a:xfrm>
                <a:custGeom>
                  <a:avLst/>
                  <a:gdLst>
                    <a:gd name="T0" fmla="*/ 531 w 550"/>
                    <a:gd name="T1" fmla="*/ 20 h 689"/>
                    <a:gd name="T2" fmla="*/ 508 w 550"/>
                    <a:gd name="T3" fmla="*/ 5 h 689"/>
                    <a:gd name="T4" fmla="*/ 482 w 550"/>
                    <a:gd name="T5" fmla="*/ 0 h 689"/>
                    <a:gd name="T6" fmla="*/ 67 w 550"/>
                    <a:gd name="T7" fmla="*/ 0 h 689"/>
                    <a:gd name="T8" fmla="*/ 40 w 550"/>
                    <a:gd name="T9" fmla="*/ 5 h 689"/>
                    <a:gd name="T10" fmla="*/ 18 w 550"/>
                    <a:gd name="T11" fmla="*/ 20 h 689"/>
                    <a:gd name="T12" fmla="*/ 10 w 550"/>
                    <a:gd name="T13" fmla="*/ 30 h 689"/>
                    <a:gd name="T14" fmla="*/ 1 w 550"/>
                    <a:gd name="T15" fmla="*/ 54 h 689"/>
                    <a:gd name="T16" fmla="*/ 0 w 550"/>
                    <a:gd name="T17" fmla="*/ 601 h 689"/>
                    <a:gd name="T18" fmla="*/ 0 w 550"/>
                    <a:gd name="T19" fmla="*/ 611 h 689"/>
                    <a:gd name="T20" fmla="*/ 4 w 550"/>
                    <a:gd name="T21" fmla="*/ 627 h 689"/>
                    <a:gd name="T22" fmla="*/ 12 w 550"/>
                    <a:gd name="T23" fmla="*/ 642 h 689"/>
                    <a:gd name="T24" fmla="*/ 24 w 550"/>
                    <a:gd name="T25" fmla="*/ 654 h 689"/>
                    <a:gd name="T26" fmla="*/ 31 w 550"/>
                    <a:gd name="T27" fmla="*/ 658 h 689"/>
                    <a:gd name="T28" fmla="*/ 31 w 550"/>
                    <a:gd name="T29" fmla="*/ 659 h 689"/>
                    <a:gd name="T30" fmla="*/ 32 w 550"/>
                    <a:gd name="T31" fmla="*/ 670 h 689"/>
                    <a:gd name="T32" fmla="*/ 39 w 550"/>
                    <a:gd name="T33" fmla="*/ 680 h 689"/>
                    <a:gd name="T34" fmla="*/ 48 w 550"/>
                    <a:gd name="T35" fmla="*/ 686 h 689"/>
                    <a:gd name="T36" fmla="*/ 60 w 550"/>
                    <a:gd name="T37" fmla="*/ 689 h 689"/>
                    <a:gd name="T38" fmla="*/ 98 w 550"/>
                    <a:gd name="T39" fmla="*/ 689 h 689"/>
                    <a:gd name="T40" fmla="*/ 115 w 550"/>
                    <a:gd name="T41" fmla="*/ 684 h 689"/>
                    <a:gd name="T42" fmla="*/ 125 w 550"/>
                    <a:gd name="T43" fmla="*/ 669 h 689"/>
                    <a:gd name="T44" fmla="*/ 423 w 550"/>
                    <a:gd name="T45" fmla="*/ 669 h 689"/>
                    <a:gd name="T46" fmla="*/ 434 w 550"/>
                    <a:gd name="T47" fmla="*/ 684 h 689"/>
                    <a:gd name="T48" fmla="*/ 451 w 550"/>
                    <a:gd name="T49" fmla="*/ 689 h 689"/>
                    <a:gd name="T50" fmla="*/ 489 w 550"/>
                    <a:gd name="T51" fmla="*/ 689 h 689"/>
                    <a:gd name="T52" fmla="*/ 501 w 550"/>
                    <a:gd name="T53" fmla="*/ 686 h 689"/>
                    <a:gd name="T54" fmla="*/ 511 w 550"/>
                    <a:gd name="T55" fmla="*/ 680 h 689"/>
                    <a:gd name="T56" fmla="*/ 517 w 550"/>
                    <a:gd name="T57" fmla="*/ 670 h 689"/>
                    <a:gd name="T58" fmla="*/ 519 w 550"/>
                    <a:gd name="T59" fmla="*/ 659 h 689"/>
                    <a:gd name="T60" fmla="*/ 519 w 550"/>
                    <a:gd name="T61" fmla="*/ 658 h 689"/>
                    <a:gd name="T62" fmla="*/ 525 w 550"/>
                    <a:gd name="T63" fmla="*/ 654 h 689"/>
                    <a:gd name="T64" fmla="*/ 538 w 550"/>
                    <a:gd name="T65" fmla="*/ 642 h 689"/>
                    <a:gd name="T66" fmla="*/ 546 w 550"/>
                    <a:gd name="T67" fmla="*/ 627 h 689"/>
                    <a:gd name="T68" fmla="*/ 550 w 550"/>
                    <a:gd name="T69" fmla="*/ 611 h 689"/>
                    <a:gd name="T70" fmla="*/ 550 w 550"/>
                    <a:gd name="T71" fmla="*/ 67 h 689"/>
                    <a:gd name="T72" fmla="*/ 548 w 550"/>
                    <a:gd name="T73" fmla="*/ 54 h 689"/>
                    <a:gd name="T74" fmla="*/ 539 w 550"/>
                    <a:gd name="T75" fmla="*/ 30 h 689"/>
                    <a:gd name="T76" fmla="*/ 531 w 550"/>
                    <a:gd name="T77" fmla="*/ 20 h 689"/>
                    <a:gd name="T78" fmla="*/ 528 w 550"/>
                    <a:gd name="T79" fmla="*/ 601 h 689"/>
                    <a:gd name="T80" fmla="*/ 524 w 550"/>
                    <a:gd name="T81" fmla="*/ 619 h 689"/>
                    <a:gd name="T82" fmla="*/ 515 w 550"/>
                    <a:gd name="T83" fmla="*/ 634 h 689"/>
                    <a:gd name="T84" fmla="*/ 500 w 550"/>
                    <a:gd name="T85" fmla="*/ 643 h 689"/>
                    <a:gd name="T86" fmla="*/ 482 w 550"/>
                    <a:gd name="T87" fmla="*/ 647 h 689"/>
                    <a:gd name="T88" fmla="*/ 67 w 550"/>
                    <a:gd name="T89" fmla="*/ 647 h 689"/>
                    <a:gd name="T90" fmla="*/ 48 w 550"/>
                    <a:gd name="T91" fmla="*/ 643 h 689"/>
                    <a:gd name="T92" fmla="*/ 35 w 550"/>
                    <a:gd name="T93" fmla="*/ 634 h 689"/>
                    <a:gd name="T94" fmla="*/ 24 w 550"/>
                    <a:gd name="T95" fmla="*/ 619 h 689"/>
                    <a:gd name="T96" fmla="*/ 21 w 550"/>
                    <a:gd name="T97" fmla="*/ 601 h 689"/>
                    <a:gd name="T98" fmla="*/ 21 w 550"/>
                    <a:gd name="T99" fmla="*/ 67 h 689"/>
                    <a:gd name="T100" fmla="*/ 24 w 550"/>
                    <a:gd name="T101" fmla="*/ 50 h 689"/>
                    <a:gd name="T102" fmla="*/ 35 w 550"/>
                    <a:gd name="T103" fmla="*/ 35 h 689"/>
                    <a:gd name="T104" fmla="*/ 41 w 550"/>
                    <a:gd name="T105" fmla="*/ 30 h 689"/>
                    <a:gd name="T106" fmla="*/ 58 w 550"/>
                    <a:gd name="T107" fmla="*/ 23 h 689"/>
                    <a:gd name="T108" fmla="*/ 482 w 550"/>
                    <a:gd name="T109" fmla="*/ 22 h 689"/>
                    <a:gd name="T110" fmla="*/ 492 w 550"/>
                    <a:gd name="T111" fmla="*/ 23 h 689"/>
                    <a:gd name="T112" fmla="*/ 508 w 550"/>
                    <a:gd name="T113" fmla="*/ 30 h 689"/>
                    <a:gd name="T114" fmla="*/ 515 w 550"/>
                    <a:gd name="T115" fmla="*/ 35 h 689"/>
                    <a:gd name="T116" fmla="*/ 524 w 550"/>
                    <a:gd name="T117" fmla="*/ 50 h 689"/>
                    <a:gd name="T118" fmla="*/ 528 w 550"/>
                    <a:gd name="T119" fmla="*/ 6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 h="689">
                      <a:moveTo>
                        <a:pt x="531" y="20"/>
                      </a:moveTo>
                      <a:lnTo>
                        <a:pt x="531" y="20"/>
                      </a:lnTo>
                      <a:lnTo>
                        <a:pt x="520" y="11"/>
                      </a:lnTo>
                      <a:lnTo>
                        <a:pt x="508" y="5"/>
                      </a:lnTo>
                      <a:lnTo>
                        <a:pt x="496" y="1"/>
                      </a:lnTo>
                      <a:lnTo>
                        <a:pt x="482" y="0"/>
                      </a:lnTo>
                      <a:lnTo>
                        <a:pt x="67" y="0"/>
                      </a:lnTo>
                      <a:lnTo>
                        <a:pt x="67" y="0"/>
                      </a:lnTo>
                      <a:lnTo>
                        <a:pt x="53" y="1"/>
                      </a:lnTo>
                      <a:lnTo>
                        <a:pt x="40" y="5"/>
                      </a:lnTo>
                      <a:lnTo>
                        <a:pt x="29" y="11"/>
                      </a:lnTo>
                      <a:lnTo>
                        <a:pt x="18" y="20"/>
                      </a:lnTo>
                      <a:lnTo>
                        <a:pt x="18" y="20"/>
                      </a:lnTo>
                      <a:lnTo>
                        <a:pt x="10" y="30"/>
                      </a:lnTo>
                      <a:lnTo>
                        <a:pt x="4" y="42"/>
                      </a:lnTo>
                      <a:lnTo>
                        <a:pt x="1" y="54"/>
                      </a:lnTo>
                      <a:lnTo>
                        <a:pt x="0" y="67"/>
                      </a:lnTo>
                      <a:lnTo>
                        <a:pt x="0" y="601"/>
                      </a:lnTo>
                      <a:lnTo>
                        <a:pt x="0" y="601"/>
                      </a:lnTo>
                      <a:lnTo>
                        <a:pt x="0" y="611"/>
                      </a:lnTo>
                      <a:lnTo>
                        <a:pt x="1" y="619"/>
                      </a:lnTo>
                      <a:lnTo>
                        <a:pt x="4" y="627"/>
                      </a:lnTo>
                      <a:lnTo>
                        <a:pt x="8" y="634"/>
                      </a:lnTo>
                      <a:lnTo>
                        <a:pt x="12" y="642"/>
                      </a:lnTo>
                      <a:lnTo>
                        <a:pt x="17" y="647"/>
                      </a:lnTo>
                      <a:lnTo>
                        <a:pt x="24" y="654"/>
                      </a:lnTo>
                      <a:lnTo>
                        <a:pt x="31" y="658"/>
                      </a:lnTo>
                      <a:lnTo>
                        <a:pt x="31" y="658"/>
                      </a:lnTo>
                      <a:lnTo>
                        <a:pt x="31" y="659"/>
                      </a:lnTo>
                      <a:lnTo>
                        <a:pt x="31" y="659"/>
                      </a:lnTo>
                      <a:lnTo>
                        <a:pt x="31" y="665"/>
                      </a:lnTo>
                      <a:lnTo>
                        <a:pt x="32" y="670"/>
                      </a:lnTo>
                      <a:lnTo>
                        <a:pt x="35" y="676"/>
                      </a:lnTo>
                      <a:lnTo>
                        <a:pt x="39" y="680"/>
                      </a:lnTo>
                      <a:lnTo>
                        <a:pt x="43" y="684"/>
                      </a:lnTo>
                      <a:lnTo>
                        <a:pt x="48" y="686"/>
                      </a:lnTo>
                      <a:lnTo>
                        <a:pt x="53" y="688"/>
                      </a:lnTo>
                      <a:lnTo>
                        <a:pt x="60" y="689"/>
                      </a:lnTo>
                      <a:lnTo>
                        <a:pt x="98" y="689"/>
                      </a:lnTo>
                      <a:lnTo>
                        <a:pt x="98" y="689"/>
                      </a:lnTo>
                      <a:lnTo>
                        <a:pt x="107" y="688"/>
                      </a:lnTo>
                      <a:lnTo>
                        <a:pt x="115" y="684"/>
                      </a:lnTo>
                      <a:lnTo>
                        <a:pt x="121" y="677"/>
                      </a:lnTo>
                      <a:lnTo>
                        <a:pt x="125" y="669"/>
                      </a:lnTo>
                      <a:lnTo>
                        <a:pt x="423" y="669"/>
                      </a:lnTo>
                      <a:lnTo>
                        <a:pt x="423" y="669"/>
                      </a:lnTo>
                      <a:lnTo>
                        <a:pt x="428" y="677"/>
                      </a:lnTo>
                      <a:lnTo>
                        <a:pt x="434" y="684"/>
                      </a:lnTo>
                      <a:lnTo>
                        <a:pt x="442" y="688"/>
                      </a:lnTo>
                      <a:lnTo>
                        <a:pt x="451" y="689"/>
                      </a:lnTo>
                      <a:lnTo>
                        <a:pt x="489" y="689"/>
                      </a:lnTo>
                      <a:lnTo>
                        <a:pt x="489" y="689"/>
                      </a:lnTo>
                      <a:lnTo>
                        <a:pt x="496" y="688"/>
                      </a:lnTo>
                      <a:lnTo>
                        <a:pt x="501" y="686"/>
                      </a:lnTo>
                      <a:lnTo>
                        <a:pt x="507" y="684"/>
                      </a:lnTo>
                      <a:lnTo>
                        <a:pt x="511" y="680"/>
                      </a:lnTo>
                      <a:lnTo>
                        <a:pt x="515" y="676"/>
                      </a:lnTo>
                      <a:lnTo>
                        <a:pt x="517" y="670"/>
                      </a:lnTo>
                      <a:lnTo>
                        <a:pt x="519" y="665"/>
                      </a:lnTo>
                      <a:lnTo>
                        <a:pt x="519" y="659"/>
                      </a:lnTo>
                      <a:lnTo>
                        <a:pt x="519" y="659"/>
                      </a:lnTo>
                      <a:lnTo>
                        <a:pt x="519" y="658"/>
                      </a:lnTo>
                      <a:lnTo>
                        <a:pt x="519" y="658"/>
                      </a:lnTo>
                      <a:lnTo>
                        <a:pt x="525" y="654"/>
                      </a:lnTo>
                      <a:lnTo>
                        <a:pt x="532" y="647"/>
                      </a:lnTo>
                      <a:lnTo>
                        <a:pt x="538" y="642"/>
                      </a:lnTo>
                      <a:lnTo>
                        <a:pt x="542" y="634"/>
                      </a:lnTo>
                      <a:lnTo>
                        <a:pt x="546" y="627"/>
                      </a:lnTo>
                      <a:lnTo>
                        <a:pt x="548" y="619"/>
                      </a:lnTo>
                      <a:lnTo>
                        <a:pt x="550" y="611"/>
                      </a:lnTo>
                      <a:lnTo>
                        <a:pt x="550" y="601"/>
                      </a:lnTo>
                      <a:lnTo>
                        <a:pt x="550" y="67"/>
                      </a:lnTo>
                      <a:lnTo>
                        <a:pt x="550" y="67"/>
                      </a:lnTo>
                      <a:lnTo>
                        <a:pt x="548" y="54"/>
                      </a:lnTo>
                      <a:lnTo>
                        <a:pt x="544" y="42"/>
                      </a:lnTo>
                      <a:lnTo>
                        <a:pt x="539" y="30"/>
                      </a:lnTo>
                      <a:lnTo>
                        <a:pt x="531" y="20"/>
                      </a:lnTo>
                      <a:lnTo>
                        <a:pt x="531" y="20"/>
                      </a:lnTo>
                      <a:close/>
                      <a:moveTo>
                        <a:pt x="528" y="601"/>
                      </a:moveTo>
                      <a:lnTo>
                        <a:pt x="528" y="601"/>
                      </a:lnTo>
                      <a:lnTo>
                        <a:pt x="527" y="611"/>
                      </a:lnTo>
                      <a:lnTo>
                        <a:pt x="524" y="619"/>
                      </a:lnTo>
                      <a:lnTo>
                        <a:pt x="520" y="627"/>
                      </a:lnTo>
                      <a:lnTo>
                        <a:pt x="515" y="634"/>
                      </a:lnTo>
                      <a:lnTo>
                        <a:pt x="508" y="639"/>
                      </a:lnTo>
                      <a:lnTo>
                        <a:pt x="500" y="643"/>
                      </a:lnTo>
                      <a:lnTo>
                        <a:pt x="492" y="646"/>
                      </a:lnTo>
                      <a:lnTo>
                        <a:pt x="482" y="647"/>
                      </a:lnTo>
                      <a:lnTo>
                        <a:pt x="67" y="647"/>
                      </a:lnTo>
                      <a:lnTo>
                        <a:pt x="67" y="647"/>
                      </a:lnTo>
                      <a:lnTo>
                        <a:pt x="58" y="646"/>
                      </a:lnTo>
                      <a:lnTo>
                        <a:pt x="48" y="643"/>
                      </a:lnTo>
                      <a:lnTo>
                        <a:pt x="41" y="639"/>
                      </a:lnTo>
                      <a:lnTo>
                        <a:pt x="35" y="634"/>
                      </a:lnTo>
                      <a:lnTo>
                        <a:pt x="29" y="627"/>
                      </a:lnTo>
                      <a:lnTo>
                        <a:pt x="24" y="619"/>
                      </a:lnTo>
                      <a:lnTo>
                        <a:pt x="22" y="611"/>
                      </a:lnTo>
                      <a:lnTo>
                        <a:pt x="21" y="601"/>
                      </a:lnTo>
                      <a:lnTo>
                        <a:pt x="21" y="67"/>
                      </a:lnTo>
                      <a:lnTo>
                        <a:pt x="21" y="67"/>
                      </a:lnTo>
                      <a:lnTo>
                        <a:pt x="21" y="58"/>
                      </a:lnTo>
                      <a:lnTo>
                        <a:pt x="24" y="50"/>
                      </a:lnTo>
                      <a:lnTo>
                        <a:pt x="29" y="42"/>
                      </a:lnTo>
                      <a:lnTo>
                        <a:pt x="35" y="35"/>
                      </a:lnTo>
                      <a:lnTo>
                        <a:pt x="35" y="35"/>
                      </a:lnTo>
                      <a:lnTo>
                        <a:pt x="41" y="30"/>
                      </a:lnTo>
                      <a:lnTo>
                        <a:pt x="49" y="26"/>
                      </a:lnTo>
                      <a:lnTo>
                        <a:pt x="58" y="23"/>
                      </a:lnTo>
                      <a:lnTo>
                        <a:pt x="67" y="22"/>
                      </a:lnTo>
                      <a:lnTo>
                        <a:pt x="482" y="22"/>
                      </a:lnTo>
                      <a:lnTo>
                        <a:pt x="482" y="22"/>
                      </a:lnTo>
                      <a:lnTo>
                        <a:pt x="492" y="23"/>
                      </a:lnTo>
                      <a:lnTo>
                        <a:pt x="500" y="26"/>
                      </a:lnTo>
                      <a:lnTo>
                        <a:pt x="508" y="30"/>
                      </a:lnTo>
                      <a:lnTo>
                        <a:pt x="515" y="35"/>
                      </a:lnTo>
                      <a:lnTo>
                        <a:pt x="515" y="35"/>
                      </a:lnTo>
                      <a:lnTo>
                        <a:pt x="520" y="42"/>
                      </a:lnTo>
                      <a:lnTo>
                        <a:pt x="524" y="50"/>
                      </a:lnTo>
                      <a:lnTo>
                        <a:pt x="527" y="58"/>
                      </a:lnTo>
                      <a:lnTo>
                        <a:pt x="528" y="67"/>
                      </a:lnTo>
                      <a:lnTo>
                        <a:pt x="528" y="6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grpSp>
        </p:grpSp>
        <p:sp>
          <p:nvSpPr>
            <p:cNvPr id="628" name="TextBox 627"/>
            <p:cNvSpPr txBox="1"/>
            <p:nvPr/>
          </p:nvSpPr>
          <p:spPr>
            <a:xfrm>
              <a:off x="1430134" y="2811784"/>
              <a:ext cx="1055891" cy="338554"/>
            </a:xfrm>
            <a:prstGeom prst="rect">
              <a:avLst/>
            </a:prstGeom>
            <a:noFill/>
          </p:spPr>
          <p:txBody>
            <a:bodyPr wrap="square" rtlCol="0">
              <a:spAutoFit/>
            </a:bodyPr>
            <a:lstStyle/>
            <a:p>
              <a:r>
                <a:rPr lang="en-US" sz="1600" dirty="0">
                  <a:latin typeface="+mn-lt"/>
                </a:rPr>
                <a:t>Vendor B</a:t>
              </a:r>
            </a:p>
          </p:txBody>
        </p:sp>
      </p:grpSp>
      <p:grpSp>
        <p:nvGrpSpPr>
          <p:cNvPr id="637" name="Group 636"/>
          <p:cNvGrpSpPr/>
          <p:nvPr/>
        </p:nvGrpSpPr>
        <p:grpSpPr>
          <a:xfrm>
            <a:off x="4823761" y="1442450"/>
            <a:ext cx="1055891" cy="1465468"/>
            <a:chOff x="1430134" y="1684870"/>
            <a:chExt cx="1055891" cy="1465468"/>
          </a:xfrm>
        </p:grpSpPr>
        <p:grpSp>
          <p:nvGrpSpPr>
            <p:cNvPr id="638" name="Group 637"/>
            <p:cNvGrpSpPr/>
            <p:nvPr/>
          </p:nvGrpSpPr>
          <p:grpSpPr>
            <a:xfrm>
              <a:off x="1430135" y="1684870"/>
              <a:ext cx="1055890" cy="1058330"/>
              <a:chOff x="4897235" y="3627970"/>
              <a:chExt cx="646039" cy="646040"/>
            </a:xfrm>
          </p:grpSpPr>
          <p:sp>
            <p:nvSpPr>
              <p:cNvPr id="640" name="Oval 639"/>
              <p:cNvSpPr/>
              <p:nvPr/>
            </p:nvSpPr>
            <p:spPr>
              <a:xfrm>
                <a:off x="4897235" y="3627970"/>
                <a:ext cx="646039" cy="646040"/>
              </a:xfrm>
              <a:prstGeom prst="ellipse">
                <a:avLst/>
              </a:prstGeom>
              <a:solidFill>
                <a:schemeClr val="accent5">
                  <a:lumMod val="75000"/>
                </a:schemeClr>
              </a:solidFill>
              <a:ln w="6350" cap="flat" cmpd="sng" algn="ctr">
                <a:noFill/>
                <a:prstDash val="solid"/>
              </a:ln>
              <a:effectLst/>
            </p:spPr>
            <p:txBody>
              <a:bodyPr wrap="none" lIns="0" tIns="45720" rIns="0" bIns="45720" rtlCol="0" anchor="t"/>
              <a:lstStyle/>
              <a:p>
                <a:pPr marL="0" marR="0" lvl="0" indent="0" algn="ctr" defTabSz="1218987"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dirty="0">
                  <a:ln>
                    <a:noFill/>
                  </a:ln>
                  <a:solidFill>
                    <a:srgbClr val="676767"/>
                  </a:solidFill>
                  <a:effectLst/>
                  <a:uLnTx/>
                  <a:uFillTx/>
                  <a:latin typeface="CiscoSansTT Light"/>
                  <a:ea typeface="+mn-ea"/>
                  <a:cs typeface="+mn-cs"/>
                </a:endParaRPr>
              </a:p>
            </p:txBody>
          </p:sp>
          <p:grpSp>
            <p:nvGrpSpPr>
              <p:cNvPr id="641" name="Group 640"/>
              <p:cNvGrpSpPr/>
              <p:nvPr/>
            </p:nvGrpSpPr>
            <p:grpSpPr>
              <a:xfrm>
                <a:off x="5062001" y="3766416"/>
                <a:ext cx="319812" cy="400058"/>
                <a:chOff x="5097463" y="-157163"/>
                <a:chExt cx="436563" cy="546100"/>
              </a:xfrm>
              <a:solidFill>
                <a:schemeClr val="tx1"/>
              </a:solidFill>
            </p:grpSpPr>
            <p:sp>
              <p:nvSpPr>
                <p:cNvPr id="642" name="Freeform 135"/>
                <p:cNvSpPr>
                  <a:spLocks noEditPoints="1"/>
                </p:cNvSpPr>
                <p:nvPr/>
              </p:nvSpPr>
              <p:spPr bwMode="auto">
                <a:xfrm>
                  <a:off x="5137150" y="-115888"/>
                  <a:ext cx="357188" cy="73025"/>
                </a:xfrm>
                <a:custGeom>
                  <a:avLst/>
                  <a:gdLst>
                    <a:gd name="T0" fmla="*/ 428 w 451"/>
                    <a:gd name="T1" fmla="*/ 0 h 93"/>
                    <a:gd name="T2" fmla="*/ 437 w 451"/>
                    <a:gd name="T3" fmla="*/ 3 h 93"/>
                    <a:gd name="T4" fmla="*/ 447 w 451"/>
                    <a:gd name="T5" fmla="*/ 11 h 93"/>
                    <a:gd name="T6" fmla="*/ 449 w 451"/>
                    <a:gd name="T7" fmla="*/ 18 h 93"/>
                    <a:gd name="T8" fmla="*/ 451 w 451"/>
                    <a:gd name="T9" fmla="*/ 72 h 93"/>
                    <a:gd name="T10" fmla="*/ 449 w 451"/>
                    <a:gd name="T11" fmla="*/ 76 h 93"/>
                    <a:gd name="T12" fmla="*/ 444 w 451"/>
                    <a:gd name="T13" fmla="*/ 88 h 93"/>
                    <a:gd name="T14" fmla="*/ 433 w 451"/>
                    <a:gd name="T15" fmla="*/ 93 h 93"/>
                    <a:gd name="T16" fmla="*/ 22 w 451"/>
                    <a:gd name="T17" fmla="*/ 93 h 93"/>
                    <a:gd name="T18" fmla="*/ 18 w 451"/>
                    <a:gd name="T19" fmla="*/ 93 h 93"/>
                    <a:gd name="T20" fmla="*/ 7 w 451"/>
                    <a:gd name="T21" fmla="*/ 88 h 93"/>
                    <a:gd name="T22" fmla="*/ 0 w 451"/>
                    <a:gd name="T23" fmla="*/ 76 h 93"/>
                    <a:gd name="T24" fmla="*/ 0 w 451"/>
                    <a:gd name="T25" fmla="*/ 23 h 93"/>
                    <a:gd name="T26" fmla="*/ 0 w 451"/>
                    <a:gd name="T27" fmla="*/ 18 h 93"/>
                    <a:gd name="T28" fmla="*/ 7 w 451"/>
                    <a:gd name="T29" fmla="*/ 7 h 93"/>
                    <a:gd name="T30" fmla="*/ 18 w 451"/>
                    <a:gd name="T31" fmla="*/ 2 h 93"/>
                    <a:gd name="T32" fmla="*/ 428 w 451"/>
                    <a:gd name="T33" fmla="*/ 0 h 93"/>
                    <a:gd name="T34" fmla="*/ 219 w 451"/>
                    <a:gd name="T35" fmla="*/ 39 h 93"/>
                    <a:gd name="T36" fmla="*/ 211 w 451"/>
                    <a:gd name="T37" fmla="*/ 42 h 93"/>
                    <a:gd name="T38" fmla="*/ 208 w 451"/>
                    <a:gd name="T39" fmla="*/ 50 h 93"/>
                    <a:gd name="T40" fmla="*/ 208 w 451"/>
                    <a:gd name="T41" fmla="*/ 54 h 93"/>
                    <a:gd name="T42" fmla="*/ 215 w 451"/>
                    <a:gd name="T43" fmla="*/ 60 h 93"/>
                    <a:gd name="T44" fmla="*/ 391 w 451"/>
                    <a:gd name="T45" fmla="*/ 61 h 93"/>
                    <a:gd name="T46" fmla="*/ 395 w 451"/>
                    <a:gd name="T47" fmla="*/ 60 h 93"/>
                    <a:gd name="T48" fmla="*/ 401 w 451"/>
                    <a:gd name="T49" fmla="*/ 54 h 93"/>
                    <a:gd name="T50" fmla="*/ 402 w 451"/>
                    <a:gd name="T51" fmla="*/ 50 h 93"/>
                    <a:gd name="T52" fmla="*/ 400 w 451"/>
                    <a:gd name="T53" fmla="*/ 42 h 93"/>
                    <a:gd name="T54" fmla="*/ 391 w 451"/>
                    <a:gd name="T55" fmla="*/ 39 h 93"/>
                    <a:gd name="T56" fmla="*/ 57 w 451"/>
                    <a:gd name="T57" fmla="*/ 39 h 93"/>
                    <a:gd name="T58" fmla="*/ 53 w 451"/>
                    <a:gd name="T59" fmla="*/ 39 h 93"/>
                    <a:gd name="T60" fmla="*/ 48 w 451"/>
                    <a:gd name="T61" fmla="*/ 46 h 93"/>
                    <a:gd name="T62" fmla="*/ 46 w 451"/>
                    <a:gd name="T63" fmla="*/ 50 h 93"/>
                    <a:gd name="T64" fmla="*/ 50 w 451"/>
                    <a:gd name="T65" fmla="*/ 57 h 93"/>
                    <a:gd name="T66" fmla="*/ 57 w 451"/>
                    <a:gd name="T67" fmla="*/ 61 h 93"/>
                    <a:gd name="T68" fmla="*/ 62 w 451"/>
                    <a:gd name="T69" fmla="*/ 60 h 93"/>
                    <a:gd name="T70" fmla="*/ 68 w 451"/>
                    <a:gd name="T71" fmla="*/ 54 h 93"/>
                    <a:gd name="T72" fmla="*/ 68 w 451"/>
                    <a:gd name="T73" fmla="*/ 50 h 93"/>
                    <a:gd name="T74" fmla="*/ 65 w 451"/>
                    <a:gd name="T75" fmla="*/ 42 h 93"/>
                    <a:gd name="T76" fmla="*/ 57 w 451"/>
                    <a:gd name="T77"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2"/>
                      </a:lnTo>
                      <a:lnTo>
                        <a:pt x="437" y="3"/>
                      </a:lnTo>
                      <a:lnTo>
                        <a:pt x="444" y="7"/>
                      </a:lnTo>
                      <a:lnTo>
                        <a:pt x="447" y="11"/>
                      </a:lnTo>
                      <a:lnTo>
                        <a:pt x="448" y="14"/>
                      </a:lnTo>
                      <a:lnTo>
                        <a:pt x="449" y="18"/>
                      </a:lnTo>
                      <a:lnTo>
                        <a:pt x="451" y="23"/>
                      </a:lnTo>
                      <a:lnTo>
                        <a:pt x="451" y="72"/>
                      </a:lnTo>
                      <a:lnTo>
                        <a:pt x="451" y="72"/>
                      </a:lnTo>
                      <a:lnTo>
                        <a:pt x="449" y="76"/>
                      </a:lnTo>
                      <a:lnTo>
                        <a:pt x="448" y="80"/>
                      </a:lnTo>
                      <a:lnTo>
                        <a:pt x="444" y="88"/>
                      </a:lnTo>
                      <a:lnTo>
                        <a:pt x="437" y="92"/>
                      </a:lnTo>
                      <a:lnTo>
                        <a:pt x="433" y="93"/>
                      </a:lnTo>
                      <a:lnTo>
                        <a:pt x="428" y="93"/>
                      </a:lnTo>
                      <a:lnTo>
                        <a:pt x="22" y="93"/>
                      </a:lnTo>
                      <a:lnTo>
                        <a:pt x="22" y="93"/>
                      </a:lnTo>
                      <a:lnTo>
                        <a:pt x="18" y="93"/>
                      </a:lnTo>
                      <a:lnTo>
                        <a:pt x="14" y="92"/>
                      </a:lnTo>
                      <a:lnTo>
                        <a:pt x="7" y="88"/>
                      </a:lnTo>
                      <a:lnTo>
                        <a:pt x="2" y="80"/>
                      </a:lnTo>
                      <a:lnTo>
                        <a:pt x="0" y="76"/>
                      </a:lnTo>
                      <a:lnTo>
                        <a:pt x="0" y="72"/>
                      </a:lnTo>
                      <a:lnTo>
                        <a:pt x="0" y="23"/>
                      </a:lnTo>
                      <a:lnTo>
                        <a:pt x="0" y="23"/>
                      </a:lnTo>
                      <a:lnTo>
                        <a:pt x="0" y="18"/>
                      </a:lnTo>
                      <a:lnTo>
                        <a:pt x="2" y="14"/>
                      </a:lnTo>
                      <a:lnTo>
                        <a:pt x="7" y="7"/>
                      </a:lnTo>
                      <a:lnTo>
                        <a:pt x="14" y="3"/>
                      </a:lnTo>
                      <a:lnTo>
                        <a:pt x="18" y="2"/>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7"/>
                      </a:lnTo>
                      <a:lnTo>
                        <a:pt x="215" y="60"/>
                      </a:lnTo>
                      <a:lnTo>
                        <a:pt x="219" y="61"/>
                      </a:lnTo>
                      <a:lnTo>
                        <a:pt x="391" y="61"/>
                      </a:lnTo>
                      <a:lnTo>
                        <a:pt x="391" y="61"/>
                      </a:lnTo>
                      <a:lnTo>
                        <a:pt x="395" y="60"/>
                      </a:lnTo>
                      <a:lnTo>
                        <a:pt x="400" y="57"/>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60"/>
                      </a:lnTo>
                      <a:lnTo>
                        <a:pt x="57" y="61"/>
                      </a:lnTo>
                      <a:lnTo>
                        <a:pt x="57" y="61"/>
                      </a:lnTo>
                      <a:lnTo>
                        <a:pt x="62" y="60"/>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43" name="Freeform 136"/>
                <p:cNvSpPr>
                  <a:spLocks noEditPoints="1"/>
                </p:cNvSpPr>
                <p:nvPr/>
              </p:nvSpPr>
              <p:spPr bwMode="auto">
                <a:xfrm>
                  <a:off x="5137150" y="-22225"/>
                  <a:ext cx="357188" cy="73025"/>
                </a:xfrm>
                <a:custGeom>
                  <a:avLst/>
                  <a:gdLst>
                    <a:gd name="T0" fmla="*/ 428 w 451"/>
                    <a:gd name="T1" fmla="*/ 0 h 93"/>
                    <a:gd name="T2" fmla="*/ 437 w 451"/>
                    <a:gd name="T3" fmla="*/ 3 h 93"/>
                    <a:gd name="T4" fmla="*/ 444 w 451"/>
                    <a:gd name="T5" fmla="*/ 7 h 93"/>
                    <a:gd name="T6" fmla="*/ 448 w 451"/>
                    <a:gd name="T7" fmla="*/ 13 h 93"/>
                    <a:gd name="T8" fmla="*/ 451 w 451"/>
                    <a:gd name="T9" fmla="*/ 23 h 93"/>
                    <a:gd name="T10" fmla="*/ 451 w 451"/>
                    <a:gd name="T11" fmla="*/ 71 h 93"/>
                    <a:gd name="T12" fmla="*/ 448 w 451"/>
                    <a:gd name="T13" fmla="*/ 79 h 93"/>
                    <a:gd name="T14" fmla="*/ 444 w 451"/>
                    <a:gd name="T15" fmla="*/ 88 h 93"/>
                    <a:gd name="T16" fmla="*/ 437 w 451"/>
                    <a:gd name="T17" fmla="*/ 92 h 93"/>
                    <a:gd name="T18" fmla="*/ 428 w 451"/>
                    <a:gd name="T19" fmla="*/ 93 h 93"/>
                    <a:gd name="T20" fmla="*/ 22 w 451"/>
                    <a:gd name="T21" fmla="*/ 93 h 93"/>
                    <a:gd name="T22" fmla="*/ 14 w 451"/>
                    <a:gd name="T23" fmla="*/ 92 h 93"/>
                    <a:gd name="T24" fmla="*/ 2 w 451"/>
                    <a:gd name="T25" fmla="*/ 79 h 93"/>
                    <a:gd name="T26" fmla="*/ 0 w 451"/>
                    <a:gd name="T27" fmla="*/ 71 h 93"/>
                    <a:gd name="T28" fmla="*/ 0 w 451"/>
                    <a:gd name="T29" fmla="*/ 23 h 93"/>
                    <a:gd name="T30" fmla="*/ 2 w 451"/>
                    <a:gd name="T31" fmla="*/ 13 h 93"/>
                    <a:gd name="T32" fmla="*/ 14 w 451"/>
                    <a:gd name="T33" fmla="*/ 3 h 93"/>
                    <a:gd name="T34" fmla="*/ 22 w 451"/>
                    <a:gd name="T35" fmla="*/ 0 h 93"/>
                    <a:gd name="T36" fmla="*/ 219 w 451"/>
                    <a:gd name="T37" fmla="*/ 39 h 93"/>
                    <a:gd name="T38" fmla="*/ 215 w 451"/>
                    <a:gd name="T39" fmla="*/ 39 h 93"/>
                    <a:gd name="T40" fmla="*/ 208 w 451"/>
                    <a:gd name="T41" fmla="*/ 46 h 93"/>
                    <a:gd name="T42" fmla="*/ 208 w 451"/>
                    <a:gd name="T43" fmla="*/ 50 h 93"/>
                    <a:gd name="T44" fmla="*/ 211 w 451"/>
                    <a:gd name="T45" fmla="*/ 58 h 93"/>
                    <a:gd name="T46" fmla="*/ 219 w 451"/>
                    <a:gd name="T47" fmla="*/ 61 h 93"/>
                    <a:gd name="T48" fmla="*/ 391 w 451"/>
                    <a:gd name="T49" fmla="*/ 61 h 93"/>
                    <a:gd name="T50" fmla="*/ 400 w 451"/>
                    <a:gd name="T51" fmla="*/ 58 h 93"/>
                    <a:gd name="T52" fmla="*/ 402 w 451"/>
                    <a:gd name="T53" fmla="*/ 50 h 93"/>
                    <a:gd name="T54" fmla="*/ 401 w 451"/>
                    <a:gd name="T55" fmla="*/ 46 h 93"/>
                    <a:gd name="T56" fmla="*/ 395 w 451"/>
                    <a:gd name="T57" fmla="*/ 39 h 93"/>
                    <a:gd name="T58" fmla="*/ 219 w 451"/>
                    <a:gd name="T59" fmla="*/ 39 h 93"/>
                    <a:gd name="T60" fmla="*/ 57 w 451"/>
                    <a:gd name="T61" fmla="*/ 39 h 93"/>
                    <a:gd name="T62" fmla="*/ 50 w 451"/>
                    <a:gd name="T63" fmla="*/ 42 h 93"/>
                    <a:gd name="T64" fmla="*/ 46 w 451"/>
                    <a:gd name="T65" fmla="*/ 50 h 93"/>
                    <a:gd name="T66" fmla="*/ 48 w 451"/>
                    <a:gd name="T67" fmla="*/ 54 h 93"/>
                    <a:gd name="T68" fmla="*/ 53 w 451"/>
                    <a:gd name="T69" fmla="*/ 59 h 93"/>
                    <a:gd name="T70" fmla="*/ 57 w 451"/>
                    <a:gd name="T71" fmla="*/ 61 h 93"/>
                    <a:gd name="T72" fmla="*/ 65 w 451"/>
                    <a:gd name="T73" fmla="*/ 57 h 93"/>
                    <a:gd name="T74" fmla="*/ 68 w 451"/>
                    <a:gd name="T75" fmla="*/ 50 h 93"/>
                    <a:gd name="T76" fmla="*/ 68 w 451"/>
                    <a:gd name="T77" fmla="*/ 46 h 93"/>
                    <a:gd name="T78" fmla="*/ 62 w 451"/>
                    <a:gd name="T79" fmla="*/ 39 h 93"/>
                    <a:gd name="T80" fmla="*/ 57 w 451"/>
                    <a:gd name="T81"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1" h="93">
                      <a:moveTo>
                        <a:pt x="428" y="0"/>
                      </a:moveTo>
                      <a:lnTo>
                        <a:pt x="428" y="0"/>
                      </a:lnTo>
                      <a:lnTo>
                        <a:pt x="433" y="1"/>
                      </a:lnTo>
                      <a:lnTo>
                        <a:pt x="437" y="3"/>
                      </a:lnTo>
                      <a:lnTo>
                        <a:pt x="441" y="4"/>
                      </a:lnTo>
                      <a:lnTo>
                        <a:pt x="444" y="7"/>
                      </a:lnTo>
                      <a:lnTo>
                        <a:pt x="447" y="11"/>
                      </a:lnTo>
                      <a:lnTo>
                        <a:pt x="448" y="13"/>
                      </a:lnTo>
                      <a:lnTo>
                        <a:pt x="449" y="19"/>
                      </a:lnTo>
                      <a:lnTo>
                        <a:pt x="451" y="23"/>
                      </a:lnTo>
                      <a:lnTo>
                        <a:pt x="451" y="71"/>
                      </a:lnTo>
                      <a:lnTo>
                        <a:pt x="451" y="71"/>
                      </a:lnTo>
                      <a:lnTo>
                        <a:pt x="449" y="75"/>
                      </a:lnTo>
                      <a:lnTo>
                        <a:pt x="448" y="79"/>
                      </a:lnTo>
                      <a:lnTo>
                        <a:pt x="447" y="83"/>
                      </a:lnTo>
                      <a:lnTo>
                        <a:pt x="444" y="88"/>
                      </a:lnTo>
                      <a:lnTo>
                        <a:pt x="441" y="90"/>
                      </a:lnTo>
                      <a:lnTo>
                        <a:pt x="437" y="92"/>
                      </a:lnTo>
                      <a:lnTo>
                        <a:pt x="433" y="93"/>
                      </a:lnTo>
                      <a:lnTo>
                        <a:pt x="428" y="93"/>
                      </a:lnTo>
                      <a:lnTo>
                        <a:pt x="22" y="93"/>
                      </a:lnTo>
                      <a:lnTo>
                        <a:pt x="22" y="93"/>
                      </a:lnTo>
                      <a:lnTo>
                        <a:pt x="18" y="93"/>
                      </a:lnTo>
                      <a:lnTo>
                        <a:pt x="14" y="92"/>
                      </a:lnTo>
                      <a:lnTo>
                        <a:pt x="7" y="88"/>
                      </a:lnTo>
                      <a:lnTo>
                        <a:pt x="2" y="79"/>
                      </a:lnTo>
                      <a:lnTo>
                        <a:pt x="0" y="75"/>
                      </a:lnTo>
                      <a:lnTo>
                        <a:pt x="0" y="71"/>
                      </a:lnTo>
                      <a:lnTo>
                        <a:pt x="0" y="23"/>
                      </a:lnTo>
                      <a:lnTo>
                        <a:pt x="0" y="23"/>
                      </a:lnTo>
                      <a:lnTo>
                        <a:pt x="0" y="19"/>
                      </a:lnTo>
                      <a:lnTo>
                        <a:pt x="2" y="13"/>
                      </a:lnTo>
                      <a:lnTo>
                        <a:pt x="7" y="7"/>
                      </a:lnTo>
                      <a:lnTo>
                        <a:pt x="14" y="3"/>
                      </a:lnTo>
                      <a:lnTo>
                        <a:pt x="18" y="1"/>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8"/>
                      </a:lnTo>
                      <a:lnTo>
                        <a:pt x="215" y="59"/>
                      </a:lnTo>
                      <a:lnTo>
                        <a:pt x="219" y="61"/>
                      </a:lnTo>
                      <a:lnTo>
                        <a:pt x="391" y="61"/>
                      </a:lnTo>
                      <a:lnTo>
                        <a:pt x="391" y="61"/>
                      </a:lnTo>
                      <a:lnTo>
                        <a:pt x="395" y="59"/>
                      </a:lnTo>
                      <a:lnTo>
                        <a:pt x="400" y="58"/>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59"/>
                      </a:lnTo>
                      <a:lnTo>
                        <a:pt x="57" y="61"/>
                      </a:lnTo>
                      <a:lnTo>
                        <a:pt x="57" y="61"/>
                      </a:lnTo>
                      <a:lnTo>
                        <a:pt x="62" y="59"/>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44" name="Freeform 137"/>
                <p:cNvSpPr>
                  <a:spLocks noEditPoints="1"/>
                </p:cNvSpPr>
                <p:nvPr/>
              </p:nvSpPr>
              <p:spPr bwMode="auto">
                <a:xfrm>
                  <a:off x="5137150" y="73025"/>
                  <a:ext cx="357188" cy="73025"/>
                </a:xfrm>
                <a:custGeom>
                  <a:avLst/>
                  <a:gdLst>
                    <a:gd name="T0" fmla="*/ 428 w 451"/>
                    <a:gd name="T1" fmla="*/ 0 h 93"/>
                    <a:gd name="T2" fmla="*/ 437 w 451"/>
                    <a:gd name="T3" fmla="*/ 1 h 93"/>
                    <a:gd name="T4" fmla="*/ 447 w 451"/>
                    <a:gd name="T5" fmla="*/ 9 h 93"/>
                    <a:gd name="T6" fmla="*/ 449 w 451"/>
                    <a:gd name="T7" fmla="*/ 17 h 93"/>
                    <a:gd name="T8" fmla="*/ 451 w 451"/>
                    <a:gd name="T9" fmla="*/ 70 h 93"/>
                    <a:gd name="T10" fmla="*/ 449 w 451"/>
                    <a:gd name="T11" fmla="*/ 74 h 93"/>
                    <a:gd name="T12" fmla="*/ 444 w 451"/>
                    <a:gd name="T13" fmla="*/ 86 h 93"/>
                    <a:gd name="T14" fmla="*/ 433 w 451"/>
                    <a:gd name="T15" fmla="*/ 92 h 93"/>
                    <a:gd name="T16" fmla="*/ 22 w 451"/>
                    <a:gd name="T17" fmla="*/ 93 h 93"/>
                    <a:gd name="T18" fmla="*/ 18 w 451"/>
                    <a:gd name="T19" fmla="*/ 92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8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8 h 93"/>
                    <a:gd name="T56" fmla="*/ 57 w 451"/>
                    <a:gd name="T57" fmla="*/ 38 h 93"/>
                    <a:gd name="T58" fmla="*/ 53 w 451"/>
                    <a:gd name="T59" fmla="*/ 38 h 93"/>
                    <a:gd name="T60" fmla="*/ 48 w 451"/>
                    <a:gd name="T61" fmla="*/ 44 h 93"/>
                    <a:gd name="T62" fmla="*/ 46 w 451"/>
                    <a:gd name="T63" fmla="*/ 48 h 93"/>
                    <a:gd name="T64" fmla="*/ 50 w 451"/>
                    <a:gd name="T65" fmla="*/ 57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7" y="9"/>
                      </a:lnTo>
                      <a:lnTo>
                        <a:pt x="448" y="13"/>
                      </a:lnTo>
                      <a:lnTo>
                        <a:pt x="449" y="17"/>
                      </a:lnTo>
                      <a:lnTo>
                        <a:pt x="451" y="21"/>
                      </a:lnTo>
                      <a:lnTo>
                        <a:pt x="451" y="70"/>
                      </a:lnTo>
                      <a:lnTo>
                        <a:pt x="451" y="70"/>
                      </a:lnTo>
                      <a:lnTo>
                        <a:pt x="449" y="74"/>
                      </a:lnTo>
                      <a:lnTo>
                        <a:pt x="448" y="78"/>
                      </a:lnTo>
                      <a:lnTo>
                        <a:pt x="444" y="86"/>
                      </a:lnTo>
                      <a:lnTo>
                        <a:pt x="437" y="90"/>
                      </a:lnTo>
                      <a:lnTo>
                        <a:pt x="433" y="92"/>
                      </a:lnTo>
                      <a:lnTo>
                        <a:pt x="428" y="93"/>
                      </a:lnTo>
                      <a:lnTo>
                        <a:pt x="22" y="93"/>
                      </a:lnTo>
                      <a:lnTo>
                        <a:pt x="22" y="93"/>
                      </a:lnTo>
                      <a:lnTo>
                        <a:pt x="18" y="92"/>
                      </a:lnTo>
                      <a:lnTo>
                        <a:pt x="14" y="90"/>
                      </a:lnTo>
                      <a:lnTo>
                        <a:pt x="7" y="86"/>
                      </a:lnTo>
                      <a:lnTo>
                        <a:pt x="2" y="78"/>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8"/>
                      </a:moveTo>
                      <a:lnTo>
                        <a:pt x="219" y="38"/>
                      </a:lnTo>
                      <a:lnTo>
                        <a:pt x="215" y="38"/>
                      </a:lnTo>
                      <a:lnTo>
                        <a:pt x="211" y="40"/>
                      </a:lnTo>
                      <a:lnTo>
                        <a:pt x="208" y="44"/>
                      </a:lnTo>
                      <a:lnTo>
                        <a:pt x="208" y="48"/>
                      </a:lnTo>
                      <a:lnTo>
                        <a:pt x="208" y="48"/>
                      </a:lnTo>
                      <a:lnTo>
                        <a:pt x="208" y="52"/>
                      </a:lnTo>
                      <a:lnTo>
                        <a:pt x="211" y="57"/>
                      </a:lnTo>
                      <a:lnTo>
                        <a:pt x="215" y="58"/>
                      </a:lnTo>
                      <a:lnTo>
                        <a:pt x="219" y="59"/>
                      </a:lnTo>
                      <a:lnTo>
                        <a:pt x="391" y="59"/>
                      </a:lnTo>
                      <a:lnTo>
                        <a:pt x="391" y="59"/>
                      </a:lnTo>
                      <a:lnTo>
                        <a:pt x="395" y="58"/>
                      </a:lnTo>
                      <a:lnTo>
                        <a:pt x="400" y="57"/>
                      </a:lnTo>
                      <a:lnTo>
                        <a:pt x="401" y="52"/>
                      </a:lnTo>
                      <a:lnTo>
                        <a:pt x="402" y="48"/>
                      </a:lnTo>
                      <a:lnTo>
                        <a:pt x="402" y="48"/>
                      </a:lnTo>
                      <a:lnTo>
                        <a:pt x="401" y="44"/>
                      </a:lnTo>
                      <a:lnTo>
                        <a:pt x="400" y="40"/>
                      </a:lnTo>
                      <a:lnTo>
                        <a:pt x="395" y="38"/>
                      </a:lnTo>
                      <a:lnTo>
                        <a:pt x="391" y="38"/>
                      </a:lnTo>
                      <a:lnTo>
                        <a:pt x="219" y="38"/>
                      </a:lnTo>
                      <a:close/>
                      <a:moveTo>
                        <a:pt x="57" y="38"/>
                      </a:moveTo>
                      <a:lnTo>
                        <a:pt x="57" y="38"/>
                      </a:lnTo>
                      <a:lnTo>
                        <a:pt x="53" y="38"/>
                      </a:lnTo>
                      <a:lnTo>
                        <a:pt x="50" y="40"/>
                      </a:lnTo>
                      <a:lnTo>
                        <a:pt x="48" y="44"/>
                      </a:lnTo>
                      <a:lnTo>
                        <a:pt x="46" y="48"/>
                      </a:lnTo>
                      <a:lnTo>
                        <a:pt x="46" y="48"/>
                      </a:lnTo>
                      <a:lnTo>
                        <a:pt x="48" y="52"/>
                      </a:lnTo>
                      <a:lnTo>
                        <a:pt x="50" y="57"/>
                      </a:lnTo>
                      <a:lnTo>
                        <a:pt x="53" y="58"/>
                      </a:lnTo>
                      <a:lnTo>
                        <a:pt x="57" y="59"/>
                      </a:lnTo>
                      <a:lnTo>
                        <a:pt x="57" y="59"/>
                      </a:lnTo>
                      <a:lnTo>
                        <a:pt x="62" y="58"/>
                      </a:lnTo>
                      <a:lnTo>
                        <a:pt x="65" y="57"/>
                      </a:lnTo>
                      <a:lnTo>
                        <a:pt x="68" y="52"/>
                      </a:lnTo>
                      <a:lnTo>
                        <a:pt x="68" y="48"/>
                      </a:lnTo>
                      <a:lnTo>
                        <a:pt x="68" y="48"/>
                      </a:lnTo>
                      <a:lnTo>
                        <a:pt x="68" y="44"/>
                      </a:lnTo>
                      <a:lnTo>
                        <a:pt x="65" y="40"/>
                      </a:lnTo>
                      <a:lnTo>
                        <a:pt x="62" y="38"/>
                      </a:lnTo>
                      <a:lnTo>
                        <a:pt x="57" y="38"/>
                      </a:lnTo>
                      <a:lnTo>
                        <a:pt x="57"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45" name="Freeform 138"/>
                <p:cNvSpPr>
                  <a:spLocks noEditPoints="1"/>
                </p:cNvSpPr>
                <p:nvPr/>
              </p:nvSpPr>
              <p:spPr bwMode="auto">
                <a:xfrm>
                  <a:off x="5137150" y="166687"/>
                  <a:ext cx="357188" cy="74613"/>
                </a:xfrm>
                <a:custGeom>
                  <a:avLst/>
                  <a:gdLst>
                    <a:gd name="T0" fmla="*/ 428 w 451"/>
                    <a:gd name="T1" fmla="*/ 0 h 93"/>
                    <a:gd name="T2" fmla="*/ 437 w 451"/>
                    <a:gd name="T3" fmla="*/ 1 h 93"/>
                    <a:gd name="T4" fmla="*/ 448 w 451"/>
                    <a:gd name="T5" fmla="*/ 13 h 93"/>
                    <a:gd name="T6" fmla="*/ 451 w 451"/>
                    <a:gd name="T7" fmla="*/ 21 h 93"/>
                    <a:gd name="T8" fmla="*/ 451 w 451"/>
                    <a:gd name="T9" fmla="*/ 70 h 93"/>
                    <a:gd name="T10" fmla="*/ 448 w 451"/>
                    <a:gd name="T11" fmla="*/ 79 h 93"/>
                    <a:gd name="T12" fmla="*/ 441 w 451"/>
                    <a:gd name="T13" fmla="*/ 89 h 93"/>
                    <a:gd name="T14" fmla="*/ 433 w 451"/>
                    <a:gd name="T15" fmla="*/ 91 h 93"/>
                    <a:gd name="T16" fmla="*/ 22 w 451"/>
                    <a:gd name="T17" fmla="*/ 93 h 93"/>
                    <a:gd name="T18" fmla="*/ 18 w 451"/>
                    <a:gd name="T19" fmla="*/ 91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7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7 h 93"/>
                    <a:gd name="T56" fmla="*/ 57 w 451"/>
                    <a:gd name="T57" fmla="*/ 37 h 93"/>
                    <a:gd name="T58" fmla="*/ 53 w 451"/>
                    <a:gd name="T59" fmla="*/ 37 h 93"/>
                    <a:gd name="T60" fmla="*/ 48 w 451"/>
                    <a:gd name="T61" fmla="*/ 44 h 93"/>
                    <a:gd name="T62" fmla="*/ 46 w 451"/>
                    <a:gd name="T63" fmla="*/ 48 h 93"/>
                    <a:gd name="T64" fmla="*/ 50 w 451"/>
                    <a:gd name="T65" fmla="*/ 56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8" y="13"/>
                      </a:lnTo>
                      <a:lnTo>
                        <a:pt x="449" y="17"/>
                      </a:lnTo>
                      <a:lnTo>
                        <a:pt x="451" y="21"/>
                      </a:lnTo>
                      <a:lnTo>
                        <a:pt x="451" y="70"/>
                      </a:lnTo>
                      <a:lnTo>
                        <a:pt x="451" y="70"/>
                      </a:lnTo>
                      <a:lnTo>
                        <a:pt x="449" y="74"/>
                      </a:lnTo>
                      <a:lnTo>
                        <a:pt x="448" y="79"/>
                      </a:lnTo>
                      <a:lnTo>
                        <a:pt x="444" y="86"/>
                      </a:lnTo>
                      <a:lnTo>
                        <a:pt x="441" y="89"/>
                      </a:lnTo>
                      <a:lnTo>
                        <a:pt x="437" y="90"/>
                      </a:lnTo>
                      <a:lnTo>
                        <a:pt x="433" y="91"/>
                      </a:lnTo>
                      <a:lnTo>
                        <a:pt x="428" y="93"/>
                      </a:lnTo>
                      <a:lnTo>
                        <a:pt x="22" y="93"/>
                      </a:lnTo>
                      <a:lnTo>
                        <a:pt x="22" y="93"/>
                      </a:lnTo>
                      <a:lnTo>
                        <a:pt x="18" y="91"/>
                      </a:lnTo>
                      <a:lnTo>
                        <a:pt x="14" y="90"/>
                      </a:lnTo>
                      <a:lnTo>
                        <a:pt x="7" y="86"/>
                      </a:lnTo>
                      <a:lnTo>
                        <a:pt x="2" y="79"/>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7"/>
                      </a:moveTo>
                      <a:lnTo>
                        <a:pt x="219" y="37"/>
                      </a:lnTo>
                      <a:lnTo>
                        <a:pt x="215" y="37"/>
                      </a:lnTo>
                      <a:lnTo>
                        <a:pt x="211" y="40"/>
                      </a:lnTo>
                      <a:lnTo>
                        <a:pt x="208" y="44"/>
                      </a:lnTo>
                      <a:lnTo>
                        <a:pt x="208" y="48"/>
                      </a:lnTo>
                      <a:lnTo>
                        <a:pt x="208" y="48"/>
                      </a:lnTo>
                      <a:lnTo>
                        <a:pt x="208" y="52"/>
                      </a:lnTo>
                      <a:lnTo>
                        <a:pt x="211" y="56"/>
                      </a:lnTo>
                      <a:lnTo>
                        <a:pt x="215" y="58"/>
                      </a:lnTo>
                      <a:lnTo>
                        <a:pt x="219" y="59"/>
                      </a:lnTo>
                      <a:lnTo>
                        <a:pt x="391" y="59"/>
                      </a:lnTo>
                      <a:lnTo>
                        <a:pt x="391" y="59"/>
                      </a:lnTo>
                      <a:lnTo>
                        <a:pt x="395" y="58"/>
                      </a:lnTo>
                      <a:lnTo>
                        <a:pt x="400" y="56"/>
                      </a:lnTo>
                      <a:lnTo>
                        <a:pt x="401" y="52"/>
                      </a:lnTo>
                      <a:lnTo>
                        <a:pt x="402" y="48"/>
                      </a:lnTo>
                      <a:lnTo>
                        <a:pt x="402" y="48"/>
                      </a:lnTo>
                      <a:lnTo>
                        <a:pt x="401" y="44"/>
                      </a:lnTo>
                      <a:lnTo>
                        <a:pt x="400" y="40"/>
                      </a:lnTo>
                      <a:lnTo>
                        <a:pt x="395" y="37"/>
                      </a:lnTo>
                      <a:lnTo>
                        <a:pt x="391" y="37"/>
                      </a:lnTo>
                      <a:lnTo>
                        <a:pt x="219" y="37"/>
                      </a:lnTo>
                      <a:close/>
                      <a:moveTo>
                        <a:pt x="57" y="37"/>
                      </a:moveTo>
                      <a:lnTo>
                        <a:pt x="57" y="37"/>
                      </a:lnTo>
                      <a:lnTo>
                        <a:pt x="53" y="37"/>
                      </a:lnTo>
                      <a:lnTo>
                        <a:pt x="50" y="40"/>
                      </a:lnTo>
                      <a:lnTo>
                        <a:pt x="48" y="44"/>
                      </a:lnTo>
                      <a:lnTo>
                        <a:pt x="46" y="48"/>
                      </a:lnTo>
                      <a:lnTo>
                        <a:pt x="46" y="48"/>
                      </a:lnTo>
                      <a:lnTo>
                        <a:pt x="48" y="52"/>
                      </a:lnTo>
                      <a:lnTo>
                        <a:pt x="50" y="56"/>
                      </a:lnTo>
                      <a:lnTo>
                        <a:pt x="53" y="58"/>
                      </a:lnTo>
                      <a:lnTo>
                        <a:pt x="57" y="59"/>
                      </a:lnTo>
                      <a:lnTo>
                        <a:pt x="57" y="59"/>
                      </a:lnTo>
                      <a:lnTo>
                        <a:pt x="62" y="58"/>
                      </a:lnTo>
                      <a:lnTo>
                        <a:pt x="65" y="56"/>
                      </a:lnTo>
                      <a:lnTo>
                        <a:pt x="68" y="52"/>
                      </a:lnTo>
                      <a:lnTo>
                        <a:pt x="68" y="48"/>
                      </a:lnTo>
                      <a:lnTo>
                        <a:pt x="68" y="48"/>
                      </a:lnTo>
                      <a:lnTo>
                        <a:pt x="68" y="44"/>
                      </a:lnTo>
                      <a:lnTo>
                        <a:pt x="65" y="40"/>
                      </a:lnTo>
                      <a:lnTo>
                        <a:pt x="62" y="37"/>
                      </a:lnTo>
                      <a:lnTo>
                        <a:pt x="57" y="37"/>
                      </a:lnTo>
                      <a:lnTo>
                        <a:pt x="57" y="3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46" name="Freeform 139"/>
                <p:cNvSpPr>
                  <a:spLocks noEditPoints="1"/>
                </p:cNvSpPr>
                <p:nvPr/>
              </p:nvSpPr>
              <p:spPr bwMode="auto">
                <a:xfrm>
                  <a:off x="5137150" y="261937"/>
                  <a:ext cx="357188" cy="73025"/>
                </a:xfrm>
                <a:custGeom>
                  <a:avLst/>
                  <a:gdLst>
                    <a:gd name="T0" fmla="*/ 428 w 451"/>
                    <a:gd name="T1" fmla="*/ 0 h 93"/>
                    <a:gd name="T2" fmla="*/ 437 w 451"/>
                    <a:gd name="T3" fmla="*/ 2 h 93"/>
                    <a:gd name="T4" fmla="*/ 448 w 451"/>
                    <a:gd name="T5" fmla="*/ 14 h 93"/>
                    <a:gd name="T6" fmla="*/ 451 w 451"/>
                    <a:gd name="T7" fmla="*/ 22 h 93"/>
                    <a:gd name="T8" fmla="*/ 451 w 451"/>
                    <a:gd name="T9" fmla="*/ 70 h 93"/>
                    <a:gd name="T10" fmla="*/ 448 w 451"/>
                    <a:gd name="T11" fmla="*/ 80 h 93"/>
                    <a:gd name="T12" fmla="*/ 444 w 451"/>
                    <a:gd name="T13" fmla="*/ 86 h 93"/>
                    <a:gd name="T14" fmla="*/ 437 w 451"/>
                    <a:gd name="T15" fmla="*/ 91 h 93"/>
                    <a:gd name="T16" fmla="*/ 428 w 451"/>
                    <a:gd name="T17" fmla="*/ 93 h 93"/>
                    <a:gd name="T18" fmla="*/ 22 w 451"/>
                    <a:gd name="T19" fmla="*/ 93 h 93"/>
                    <a:gd name="T20" fmla="*/ 14 w 451"/>
                    <a:gd name="T21" fmla="*/ 91 h 93"/>
                    <a:gd name="T22" fmla="*/ 4 w 451"/>
                    <a:gd name="T23" fmla="*/ 82 h 93"/>
                    <a:gd name="T24" fmla="*/ 0 w 451"/>
                    <a:gd name="T25" fmla="*/ 76 h 93"/>
                    <a:gd name="T26" fmla="*/ 0 w 451"/>
                    <a:gd name="T27" fmla="*/ 22 h 93"/>
                    <a:gd name="T28" fmla="*/ 0 w 451"/>
                    <a:gd name="T29" fmla="*/ 18 h 93"/>
                    <a:gd name="T30" fmla="*/ 7 w 451"/>
                    <a:gd name="T31" fmla="*/ 6 h 93"/>
                    <a:gd name="T32" fmla="*/ 18 w 451"/>
                    <a:gd name="T33" fmla="*/ 0 h 93"/>
                    <a:gd name="T34" fmla="*/ 428 w 451"/>
                    <a:gd name="T35" fmla="*/ 0 h 93"/>
                    <a:gd name="T36" fmla="*/ 219 w 451"/>
                    <a:gd name="T37" fmla="*/ 38 h 93"/>
                    <a:gd name="T38" fmla="*/ 211 w 451"/>
                    <a:gd name="T39" fmla="*/ 41 h 93"/>
                    <a:gd name="T40" fmla="*/ 208 w 451"/>
                    <a:gd name="T41" fmla="*/ 49 h 93"/>
                    <a:gd name="T42" fmla="*/ 208 w 451"/>
                    <a:gd name="T43" fmla="*/ 53 h 93"/>
                    <a:gd name="T44" fmla="*/ 215 w 451"/>
                    <a:gd name="T45" fmla="*/ 58 h 93"/>
                    <a:gd name="T46" fmla="*/ 391 w 451"/>
                    <a:gd name="T47" fmla="*/ 60 h 93"/>
                    <a:gd name="T48" fmla="*/ 395 w 451"/>
                    <a:gd name="T49" fmla="*/ 58 h 93"/>
                    <a:gd name="T50" fmla="*/ 401 w 451"/>
                    <a:gd name="T51" fmla="*/ 53 h 93"/>
                    <a:gd name="T52" fmla="*/ 402 w 451"/>
                    <a:gd name="T53" fmla="*/ 49 h 93"/>
                    <a:gd name="T54" fmla="*/ 400 w 451"/>
                    <a:gd name="T55" fmla="*/ 41 h 93"/>
                    <a:gd name="T56" fmla="*/ 391 w 451"/>
                    <a:gd name="T57" fmla="*/ 38 h 93"/>
                    <a:gd name="T58" fmla="*/ 57 w 451"/>
                    <a:gd name="T59" fmla="*/ 38 h 93"/>
                    <a:gd name="T60" fmla="*/ 53 w 451"/>
                    <a:gd name="T61" fmla="*/ 38 h 93"/>
                    <a:gd name="T62" fmla="*/ 48 w 451"/>
                    <a:gd name="T63" fmla="*/ 45 h 93"/>
                    <a:gd name="T64" fmla="*/ 46 w 451"/>
                    <a:gd name="T65" fmla="*/ 49 h 93"/>
                    <a:gd name="T66" fmla="*/ 50 w 451"/>
                    <a:gd name="T67" fmla="*/ 57 h 93"/>
                    <a:gd name="T68" fmla="*/ 57 w 451"/>
                    <a:gd name="T69" fmla="*/ 60 h 93"/>
                    <a:gd name="T70" fmla="*/ 62 w 451"/>
                    <a:gd name="T71" fmla="*/ 58 h 93"/>
                    <a:gd name="T72" fmla="*/ 68 w 451"/>
                    <a:gd name="T73" fmla="*/ 53 h 93"/>
                    <a:gd name="T74" fmla="*/ 68 w 451"/>
                    <a:gd name="T75" fmla="*/ 49 h 93"/>
                    <a:gd name="T76" fmla="*/ 65 w 451"/>
                    <a:gd name="T77" fmla="*/ 41 h 93"/>
                    <a:gd name="T78" fmla="*/ 57 w 451"/>
                    <a:gd name="T79"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1" h="93">
                      <a:moveTo>
                        <a:pt x="428" y="0"/>
                      </a:moveTo>
                      <a:lnTo>
                        <a:pt x="428" y="0"/>
                      </a:lnTo>
                      <a:lnTo>
                        <a:pt x="433" y="0"/>
                      </a:lnTo>
                      <a:lnTo>
                        <a:pt x="437" y="2"/>
                      </a:lnTo>
                      <a:lnTo>
                        <a:pt x="444" y="6"/>
                      </a:lnTo>
                      <a:lnTo>
                        <a:pt x="448" y="14"/>
                      </a:lnTo>
                      <a:lnTo>
                        <a:pt x="449" y="18"/>
                      </a:lnTo>
                      <a:lnTo>
                        <a:pt x="451" y="22"/>
                      </a:lnTo>
                      <a:lnTo>
                        <a:pt x="451" y="70"/>
                      </a:lnTo>
                      <a:lnTo>
                        <a:pt x="451" y="70"/>
                      </a:lnTo>
                      <a:lnTo>
                        <a:pt x="449" y="76"/>
                      </a:lnTo>
                      <a:lnTo>
                        <a:pt x="448" y="80"/>
                      </a:lnTo>
                      <a:lnTo>
                        <a:pt x="447" y="82"/>
                      </a:lnTo>
                      <a:lnTo>
                        <a:pt x="444" y="86"/>
                      </a:lnTo>
                      <a:lnTo>
                        <a:pt x="441" y="89"/>
                      </a:lnTo>
                      <a:lnTo>
                        <a:pt x="437" y="91"/>
                      </a:lnTo>
                      <a:lnTo>
                        <a:pt x="433" y="92"/>
                      </a:lnTo>
                      <a:lnTo>
                        <a:pt x="428" y="93"/>
                      </a:lnTo>
                      <a:lnTo>
                        <a:pt x="22" y="93"/>
                      </a:lnTo>
                      <a:lnTo>
                        <a:pt x="22" y="93"/>
                      </a:lnTo>
                      <a:lnTo>
                        <a:pt x="18" y="92"/>
                      </a:lnTo>
                      <a:lnTo>
                        <a:pt x="14" y="91"/>
                      </a:lnTo>
                      <a:lnTo>
                        <a:pt x="7" y="86"/>
                      </a:lnTo>
                      <a:lnTo>
                        <a:pt x="4" y="82"/>
                      </a:lnTo>
                      <a:lnTo>
                        <a:pt x="2" y="80"/>
                      </a:lnTo>
                      <a:lnTo>
                        <a:pt x="0" y="76"/>
                      </a:lnTo>
                      <a:lnTo>
                        <a:pt x="0" y="70"/>
                      </a:lnTo>
                      <a:lnTo>
                        <a:pt x="0" y="22"/>
                      </a:lnTo>
                      <a:lnTo>
                        <a:pt x="0" y="22"/>
                      </a:lnTo>
                      <a:lnTo>
                        <a:pt x="0" y="18"/>
                      </a:lnTo>
                      <a:lnTo>
                        <a:pt x="2" y="14"/>
                      </a:lnTo>
                      <a:lnTo>
                        <a:pt x="7" y="6"/>
                      </a:lnTo>
                      <a:lnTo>
                        <a:pt x="14" y="2"/>
                      </a:lnTo>
                      <a:lnTo>
                        <a:pt x="18" y="0"/>
                      </a:lnTo>
                      <a:lnTo>
                        <a:pt x="22" y="0"/>
                      </a:lnTo>
                      <a:lnTo>
                        <a:pt x="428" y="0"/>
                      </a:lnTo>
                      <a:close/>
                      <a:moveTo>
                        <a:pt x="219" y="38"/>
                      </a:moveTo>
                      <a:lnTo>
                        <a:pt x="219" y="38"/>
                      </a:lnTo>
                      <a:lnTo>
                        <a:pt x="215" y="38"/>
                      </a:lnTo>
                      <a:lnTo>
                        <a:pt x="211" y="41"/>
                      </a:lnTo>
                      <a:lnTo>
                        <a:pt x="208" y="45"/>
                      </a:lnTo>
                      <a:lnTo>
                        <a:pt x="208" y="49"/>
                      </a:lnTo>
                      <a:lnTo>
                        <a:pt x="208" y="49"/>
                      </a:lnTo>
                      <a:lnTo>
                        <a:pt x="208" y="53"/>
                      </a:lnTo>
                      <a:lnTo>
                        <a:pt x="211" y="57"/>
                      </a:lnTo>
                      <a:lnTo>
                        <a:pt x="215" y="58"/>
                      </a:lnTo>
                      <a:lnTo>
                        <a:pt x="219" y="60"/>
                      </a:lnTo>
                      <a:lnTo>
                        <a:pt x="391" y="60"/>
                      </a:lnTo>
                      <a:lnTo>
                        <a:pt x="391" y="60"/>
                      </a:lnTo>
                      <a:lnTo>
                        <a:pt x="395" y="58"/>
                      </a:lnTo>
                      <a:lnTo>
                        <a:pt x="400" y="57"/>
                      </a:lnTo>
                      <a:lnTo>
                        <a:pt x="401" y="53"/>
                      </a:lnTo>
                      <a:lnTo>
                        <a:pt x="402" y="49"/>
                      </a:lnTo>
                      <a:lnTo>
                        <a:pt x="402" y="49"/>
                      </a:lnTo>
                      <a:lnTo>
                        <a:pt x="401" y="45"/>
                      </a:lnTo>
                      <a:lnTo>
                        <a:pt x="400" y="41"/>
                      </a:lnTo>
                      <a:lnTo>
                        <a:pt x="395" y="38"/>
                      </a:lnTo>
                      <a:lnTo>
                        <a:pt x="391" y="38"/>
                      </a:lnTo>
                      <a:lnTo>
                        <a:pt x="219" y="38"/>
                      </a:lnTo>
                      <a:close/>
                      <a:moveTo>
                        <a:pt x="57" y="38"/>
                      </a:moveTo>
                      <a:lnTo>
                        <a:pt x="57" y="38"/>
                      </a:lnTo>
                      <a:lnTo>
                        <a:pt x="53" y="38"/>
                      </a:lnTo>
                      <a:lnTo>
                        <a:pt x="50" y="41"/>
                      </a:lnTo>
                      <a:lnTo>
                        <a:pt x="48" y="45"/>
                      </a:lnTo>
                      <a:lnTo>
                        <a:pt x="46" y="49"/>
                      </a:lnTo>
                      <a:lnTo>
                        <a:pt x="46" y="49"/>
                      </a:lnTo>
                      <a:lnTo>
                        <a:pt x="48" y="53"/>
                      </a:lnTo>
                      <a:lnTo>
                        <a:pt x="50" y="57"/>
                      </a:lnTo>
                      <a:lnTo>
                        <a:pt x="53" y="58"/>
                      </a:lnTo>
                      <a:lnTo>
                        <a:pt x="57" y="60"/>
                      </a:lnTo>
                      <a:lnTo>
                        <a:pt x="57" y="60"/>
                      </a:lnTo>
                      <a:lnTo>
                        <a:pt x="62" y="58"/>
                      </a:lnTo>
                      <a:lnTo>
                        <a:pt x="65" y="57"/>
                      </a:lnTo>
                      <a:lnTo>
                        <a:pt x="68" y="53"/>
                      </a:lnTo>
                      <a:lnTo>
                        <a:pt x="68" y="49"/>
                      </a:lnTo>
                      <a:lnTo>
                        <a:pt x="68" y="49"/>
                      </a:lnTo>
                      <a:lnTo>
                        <a:pt x="68" y="45"/>
                      </a:lnTo>
                      <a:lnTo>
                        <a:pt x="65" y="41"/>
                      </a:lnTo>
                      <a:lnTo>
                        <a:pt x="62" y="38"/>
                      </a:lnTo>
                      <a:lnTo>
                        <a:pt x="57" y="38"/>
                      </a:lnTo>
                      <a:lnTo>
                        <a:pt x="57"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47" name="Freeform 140"/>
                <p:cNvSpPr>
                  <a:spLocks noEditPoints="1"/>
                </p:cNvSpPr>
                <p:nvPr/>
              </p:nvSpPr>
              <p:spPr bwMode="auto">
                <a:xfrm>
                  <a:off x="5097463" y="-157163"/>
                  <a:ext cx="436563" cy="546100"/>
                </a:xfrm>
                <a:custGeom>
                  <a:avLst/>
                  <a:gdLst>
                    <a:gd name="T0" fmla="*/ 531 w 550"/>
                    <a:gd name="T1" fmla="*/ 20 h 689"/>
                    <a:gd name="T2" fmla="*/ 508 w 550"/>
                    <a:gd name="T3" fmla="*/ 5 h 689"/>
                    <a:gd name="T4" fmla="*/ 482 w 550"/>
                    <a:gd name="T5" fmla="*/ 0 h 689"/>
                    <a:gd name="T6" fmla="*/ 67 w 550"/>
                    <a:gd name="T7" fmla="*/ 0 h 689"/>
                    <a:gd name="T8" fmla="*/ 40 w 550"/>
                    <a:gd name="T9" fmla="*/ 5 h 689"/>
                    <a:gd name="T10" fmla="*/ 18 w 550"/>
                    <a:gd name="T11" fmla="*/ 20 h 689"/>
                    <a:gd name="T12" fmla="*/ 10 w 550"/>
                    <a:gd name="T13" fmla="*/ 30 h 689"/>
                    <a:gd name="T14" fmla="*/ 1 w 550"/>
                    <a:gd name="T15" fmla="*/ 54 h 689"/>
                    <a:gd name="T16" fmla="*/ 0 w 550"/>
                    <a:gd name="T17" fmla="*/ 601 h 689"/>
                    <a:gd name="T18" fmla="*/ 0 w 550"/>
                    <a:gd name="T19" fmla="*/ 611 h 689"/>
                    <a:gd name="T20" fmla="*/ 4 w 550"/>
                    <a:gd name="T21" fmla="*/ 627 h 689"/>
                    <a:gd name="T22" fmla="*/ 12 w 550"/>
                    <a:gd name="T23" fmla="*/ 642 h 689"/>
                    <a:gd name="T24" fmla="*/ 24 w 550"/>
                    <a:gd name="T25" fmla="*/ 654 h 689"/>
                    <a:gd name="T26" fmla="*/ 31 w 550"/>
                    <a:gd name="T27" fmla="*/ 658 h 689"/>
                    <a:gd name="T28" fmla="*/ 31 w 550"/>
                    <a:gd name="T29" fmla="*/ 659 h 689"/>
                    <a:gd name="T30" fmla="*/ 32 w 550"/>
                    <a:gd name="T31" fmla="*/ 670 h 689"/>
                    <a:gd name="T32" fmla="*/ 39 w 550"/>
                    <a:gd name="T33" fmla="*/ 680 h 689"/>
                    <a:gd name="T34" fmla="*/ 48 w 550"/>
                    <a:gd name="T35" fmla="*/ 686 h 689"/>
                    <a:gd name="T36" fmla="*/ 60 w 550"/>
                    <a:gd name="T37" fmla="*/ 689 h 689"/>
                    <a:gd name="T38" fmla="*/ 98 w 550"/>
                    <a:gd name="T39" fmla="*/ 689 h 689"/>
                    <a:gd name="T40" fmla="*/ 115 w 550"/>
                    <a:gd name="T41" fmla="*/ 684 h 689"/>
                    <a:gd name="T42" fmla="*/ 125 w 550"/>
                    <a:gd name="T43" fmla="*/ 669 h 689"/>
                    <a:gd name="T44" fmla="*/ 423 w 550"/>
                    <a:gd name="T45" fmla="*/ 669 h 689"/>
                    <a:gd name="T46" fmla="*/ 434 w 550"/>
                    <a:gd name="T47" fmla="*/ 684 h 689"/>
                    <a:gd name="T48" fmla="*/ 451 w 550"/>
                    <a:gd name="T49" fmla="*/ 689 h 689"/>
                    <a:gd name="T50" fmla="*/ 489 w 550"/>
                    <a:gd name="T51" fmla="*/ 689 h 689"/>
                    <a:gd name="T52" fmla="*/ 501 w 550"/>
                    <a:gd name="T53" fmla="*/ 686 h 689"/>
                    <a:gd name="T54" fmla="*/ 511 w 550"/>
                    <a:gd name="T55" fmla="*/ 680 h 689"/>
                    <a:gd name="T56" fmla="*/ 517 w 550"/>
                    <a:gd name="T57" fmla="*/ 670 h 689"/>
                    <a:gd name="T58" fmla="*/ 519 w 550"/>
                    <a:gd name="T59" fmla="*/ 659 h 689"/>
                    <a:gd name="T60" fmla="*/ 519 w 550"/>
                    <a:gd name="T61" fmla="*/ 658 h 689"/>
                    <a:gd name="T62" fmla="*/ 525 w 550"/>
                    <a:gd name="T63" fmla="*/ 654 h 689"/>
                    <a:gd name="T64" fmla="*/ 538 w 550"/>
                    <a:gd name="T65" fmla="*/ 642 h 689"/>
                    <a:gd name="T66" fmla="*/ 546 w 550"/>
                    <a:gd name="T67" fmla="*/ 627 h 689"/>
                    <a:gd name="T68" fmla="*/ 550 w 550"/>
                    <a:gd name="T69" fmla="*/ 611 h 689"/>
                    <a:gd name="T70" fmla="*/ 550 w 550"/>
                    <a:gd name="T71" fmla="*/ 67 h 689"/>
                    <a:gd name="T72" fmla="*/ 548 w 550"/>
                    <a:gd name="T73" fmla="*/ 54 h 689"/>
                    <a:gd name="T74" fmla="*/ 539 w 550"/>
                    <a:gd name="T75" fmla="*/ 30 h 689"/>
                    <a:gd name="T76" fmla="*/ 531 w 550"/>
                    <a:gd name="T77" fmla="*/ 20 h 689"/>
                    <a:gd name="T78" fmla="*/ 528 w 550"/>
                    <a:gd name="T79" fmla="*/ 601 h 689"/>
                    <a:gd name="T80" fmla="*/ 524 w 550"/>
                    <a:gd name="T81" fmla="*/ 619 h 689"/>
                    <a:gd name="T82" fmla="*/ 515 w 550"/>
                    <a:gd name="T83" fmla="*/ 634 h 689"/>
                    <a:gd name="T84" fmla="*/ 500 w 550"/>
                    <a:gd name="T85" fmla="*/ 643 h 689"/>
                    <a:gd name="T86" fmla="*/ 482 w 550"/>
                    <a:gd name="T87" fmla="*/ 647 h 689"/>
                    <a:gd name="T88" fmla="*/ 67 w 550"/>
                    <a:gd name="T89" fmla="*/ 647 h 689"/>
                    <a:gd name="T90" fmla="*/ 48 w 550"/>
                    <a:gd name="T91" fmla="*/ 643 h 689"/>
                    <a:gd name="T92" fmla="*/ 35 w 550"/>
                    <a:gd name="T93" fmla="*/ 634 h 689"/>
                    <a:gd name="T94" fmla="*/ 24 w 550"/>
                    <a:gd name="T95" fmla="*/ 619 h 689"/>
                    <a:gd name="T96" fmla="*/ 21 w 550"/>
                    <a:gd name="T97" fmla="*/ 601 h 689"/>
                    <a:gd name="T98" fmla="*/ 21 w 550"/>
                    <a:gd name="T99" fmla="*/ 67 h 689"/>
                    <a:gd name="T100" fmla="*/ 24 w 550"/>
                    <a:gd name="T101" fmla="*/ 50 h 689"/>
                    <a:gd name="T102" fmla="*/ 35 w 550"/>
                    <a:gd name="T103" fmla="*/ 35 h 689"/>
                    <a:gd name="T104" fmla="*/ 41 w 550"/>
                    <a:gd name="T105" fmla="*/ 30 h 689"/>
                    <a:gd name="T106" fmla="*/ 58 w 550"/>
                    <a:gd name="T107" fmla="*/ 23 h 689"/>
                    <a:gd name="T108" fmla="*/ 482 w 550"/>
                    <a:gd name="T109" fmla="*/ 22 h 689"/>
                    <a:gd name="T110" fmla="*/ 492 w 550"/>
                    <a:gd name="T111" fmla="*/ 23 h 689"/>
                    <a:gd name="T112" fmla="*/ 508 w 550"/>
                    <a:gd name="T113" fmla="*/ 30 h 689"/>
                    <a:gd name="T114" fmla="*/ 515 w 550"/>
                    <a:gd name="T115" fmla="*/ 35 h 689"/>
                    <a:gd name="T116" fmla="*/ 524 w 550"/>
                    <a:gd name="T117" fmla="*/ 50 h 689"/>
                    <a:gd name="T118" fmla="*/ 528 w 550"/>
                    <a:gd name="T119" fmla="*/ 6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 h="689">
                      <a:moveTo>
                        <a:pt x="531" y="20"/>
                      </a:moveTo>
                      <a:lnTo>
                        <a:pt x="531" y="20"/>
                      </a:lnTo>
                      <a:lnTo>
                        <a:pt x="520" y="11"/>
                      </a:lnTo>
                      <a:lnTo>
                        <a:pt x="508" y="5"/>
                      </a:lnTo>
                      <a:lnTo>
                        <a:pt x="496" y="1"/>
                      </a:lnTo>
                      <a:lnTo>
                        <a:pt x="482" y="0"/>
                      </a:lnTo>
                      <a:lnTo>
                        <a:pt x="67" y="0"/>
                      </a:lnTo>
                      <a:lnTo>
                        <a:pt x="67" y="0"/>
                      </a:lnTo>
                      <a:lnTo>
                        <a:pt x="53" y="1"/>
                      </a:lnTo>
                      <a:lnTo>
                        <a:pt x="40" y="5"/>
                      </a:lnTo>
                      <a:lnTo>
                        <a:pt x="29" y="11"/>
                      </a:lnTo>
                      <a:lnTo>
                        <a:pt x="18" y="20"/>
                      </a:lnTo>
                      <a:lnTo>
                        <a:pt x="18" y="20"/>
                      </a:lnTo>
                      <a:lnTo>
                        <a:pt x="10" y="30"/>
                      </a:lnTo>
                      <a:lnTo>
                        <a:pt x="4" y="42"/>
                      </a:lnTo>
                      <a:lnTo>
                        <a:pt x="1" y="54"/>
                      </a:lnTo>
                      <a:lnTo>
                        <a:pt x="0" y="67"/>
                      </a:lnTo>
                      <a:lnTo>
                        <a:pt x="0" y="601"/>
                      </a:lnTo>
                      <a:lnTo>
                        <a:pt x="0" y="601"/>
                      </a:lnTo>
                      <a:lnTo>
                        <a:pt x="0" y="611"/>
                      </a:lnTo>
                      <a:lnTo>
                        <a:pt x="1" y="619"/>
                      </a:lnTo>
                      <a:lnTo>
                        <a:pt x="4" y="627"/>
                      </a:lnTo>
                      <a:lnTo>
                        <a:pt x="8" y="634"/>
                      </a:lnTo>
                      <a:lnTo>
                        <a:pt x="12" y="642"/>
                      </a:lnTo>
                      <a:lnTo>
                        <a:pt x="17" y="647"/>
                      </a:lnTo>
                      <a:lnTo>
                        <a:pt x="24" y="654"/>
                      </a:lnTo>
                      <a:lnTo>
                        <a:pt x="31" y="658"/>
                      </a:lnTo>
                      <a:lnTo>
                        <a:pt x="31" y="658"/>
                      </a:lnTo>
                      <a:lnTo>
                        <a:pt x="31" y="659"/>
                      </a:lnTo>
                      <a:lnTo>
                        <a:pt x="31" y="659"/>
                      </a:lnTo>
                      <a:lnTo>
                        <a:pt x="31" y="665"/>
                      </a:lnTo>
                      <a:lnTo>
                        <a:pt x="32" y="670"/>
                      </a:lnTo>
                      <a:lnTo>
                        <a:pt x="35" y="676"/>
                      </a:lnTo>
                      <a:lnTo>
                        <a:pt x="39" y="680"/>
                      </a:lnTo>
                      <a:lnTo>
                        <a:pt x="43" y="684"/>
                      </a:lnTo>
                      <a:lnTo>
                        <a:pt x="48" y="686"/>
                      </a:lnTo>
                      <a:lnTo>
                        <a:pt x="53" y="688"/>
                      </a:lnTo>
                      <a:lnTo>
                        <a:pt x="60" y="689"/>
                      </a:lnTo>
                      <a:lnTo>
                        <a:pt x="98" y="689"/>
                      </a:lnTo>
                      <a:lnTo>
                        <a:pt x="98" y="689"/>
                      </a:lnTo>
                      <a:lnTo>
                        <a:pt x="107" y="688"/>
                      </a:lnTo>
                      <a:lnTo>
                        <a:pt x="115" y="684"/>
                      </a:lnTo>
                      <a:lnTo>
                        <a:pt x="121" y="677"/>
                      </a:lnTo>
                      <a:lnTo>
                        <a:pt x="125" y="669"/>
                      </a:lnTo>
                      <a:lnTo>
                        <a:pt x="423" y="669"/>
                      </a:lnTo>
                      <a:lnTo>
                        <a:pt x="423" y="669"/>
                      </a:lnTo>
                      <a:lnTo>
                        <a:pt x="428" y="677"/>
                      </a:lnTo>
                      <a:lnTo>
                        <a:pt x="434" y="684"/>
                      </a:lnTo>
                      <a:lnTo>
                        <a:pt x="442" y="688"/>
                      </a:lnTo>
                      <a:lnTo>
                        <a:pt x="451" y="689"/>
                      </a:lnTo>
                      <a:lnTo>
                        <a:pt x="489" y="689"/>
                      </a:lnTo>
                      <a:lnTo>
                        <a:pt x="489" y="689"/>
                      </a:lnTo>
                      <a:lnTo>
                        <a:pt x="496" y="688"/>
                      </a:lnTo>
                      <a:lnTo>
                        <a:pt x="501" y="686"/>
                      </a:lnTo>
                      <a:lnTo>
                        <a:pt x="507" y="684"/>
                      </a:lnTo>
                      <a:lnTo>
                        <a:pt x="511" y="680"/>
                      </a:lnTo>
                      <a:lnTo>
                        <a:pt x="515" y="676"/>
                      </a:lnTo>
                      <a:lnTo>
                        <a:pt x="517" y="670"/>
                      </a:lnTo>
                      <a:lnTo>
                        <a:pt x="519" y="665"/>
                      </a:lnTo>
                      <a:lnTo>
                        <a:pt x="519" y="659"/>
                      </a:lnTo>
                      <a:lnTo>
                        <a:pt x="519" y="659"/>
                      </a:lnTo>
                      <a:lnTo>
                        <a:pt x="519" y="658"/>
                      </a:lnTo>
                      <a:lnTo>
                        <a:pt x="519" y="658"/>
                      </a:lnTo>
                      <a:lnTo>
                        <a:pt x="525" y="654"/>
                      </a:lnTo>
                      <a:lnTo>
                        <a:pt x="532" y="647"/>
                      </a:lnTo>
                      <a:lnTo>
                        <a:pt x="538" y="642"/>
                      </a:lnTo>
                      <a:lnTo>
                        <a:pt x="542" y="634"/>
                      </a:lnTo>
                      <a:lnTo>
                        <a:pt x="546" y="627"/>
                      </a:lnTo>
                      <a:lnTo>
                        <a:pt x="548" y="619"/>
                      </a:lnTo>
                      <a:lnTo>
                        <a:pt x="550" y="611"/>
                      </a:lnTo>
                      <a:lnTo>
                        <a:pt x="550" y="601"/>
                      </a:lnTo>
                      <a:lnTo>
                        <a:pt x="550" y="67"/>
                      </a:lnTo>
                      <a:lnTo>
                        <a:pt x="550" y="67"/>
                      </a:lnTo>
                      <a:lnTo>
                        <a:pt x="548" y="54"/>
                      </a:lnTo>
                      <a:lnTo>
                        <a:pt x="544" y="42"/>
                      </a:lnTo>
                      <a:lnTo>
                        <a:pt x="539" y="30"/>
                      </a:lnTo>
                      <a:lnTo>
                        <a:pt x="531" y="20"/>
                      </a:lnTo>
                      <a:lnTo>
                        <a:pt x="531" y="20"/>
                      </a:lnTo>
                      <a:close/>
                      <a:moveTo>
                        <a:pt x="528" y="601"/>
                      </a:moveTo>
                      <a:lnTo>
                        <a:pt x="528" y="601"/>
                      </a:lnTo>
                      <a:lnTo>
                        <a:pt x="527" y="611"/>
                      </a:lnTo>
                      <a:lnTo>
                        <a:pt x="524" y="619"/>
                      </a:lnTo>
                      <a:lnTo>
                        <a:pt x="520" y="627"/>
                      </a:lnTo>
                      <a:lnTo>
                        <a:pt x="515" y="634"/>
                      </a:lnTo>
                      <a:lnTo>
                        <a:pt x="508" y="639"/>
                      </a:lnTo>
                      <a:lnTo>
                        <a:pt x="500" y="643"/>
                      </a:lnTo>
                      <a:lnTo>
                        <a:pt x="492" y="646"/>
                      </a:lnTo>
                      <a:lnTo>
                        <a:pt x="482" y="647"/>
                      </a:lnTo>
                      <a:lnTo>
                        <a:pt x="67" y="647"/>
                      </a:lnTo>
                      <a:lnTo>
                        <a:pt x="67" y="647"/>
                      </a:lnTo>
                      <a:lnTo>
                        <a:pt x="58" y="646"/>
                      </a:lnTo>
                      <a:lnTo>
                        <a:pt x="48" y="643"/>
                      </a:lnTo>
                      <a:lnTo>
                        <a:pt x="41" y="639"/>
                      </a:lnTo>
                      <a:lnTo>
                        <a:pt x="35" y="634"/>
                      </a:lnTo>
                      <a:lnTo>
                        <a:pt x="29" y="627"/>
                      </a:lnTo>
                      <a:lnTo>
                        <a:pt x="24" y="619"/>
                      </a:lnTo>
                      <a:lnTo>
                        <a:pt x="22" y="611"/>
                      </a:lnTo>
                      <a:lnTo>
                        <a:pt x="21" y="601"/>
                      </a:lnTo>
                      <a:lnTo>
                        <a:pt x="21" y="67"/>
                      </a:lnTo>
                      <a:lnTo>
                        <a:pt x="21" y="67"/>
                      </a:lnTo>
                      <a:lnTo>
                        <a:pt x="21" y="58"/>
                      </a:lnTo>
                      <a:lnTo>
                        <a:pt x="24" y="50"/>
                      </a:lnTo>
                      <a:lnTo>
                        <a:pt x="29" y="42"/>
                      </a:lnTo>
                      <a:lnTo>
                        <a:pt x="35" y="35"/>
                      </a:lnTo>
                      <a:lnTo>
                        <a:pt x="35" y="35"/>
                      </a:lnTo>
                      <a:lnTo>
                        <a:pt x="41" y="30"/>
                      </a:lnTo>
                      <a:lnTo>
                        <a:pt x="49" y="26"/>
                      </a:lnTo>
                      <a:lnTo>
                        <a:pt x="58" y="23"/>
                      </a:lnTo>
                      <a:lnTo>
                        <a:pt x="67" y="22"/>
                      </a:lnTo>
                      <a:lnTo>
                        <a:pt x="482" y="22"/>
                      </a:lnTo>
                      <a:lnTo>
                        <a:pt x="482" y="22"/>
                      </a:lnTo>
                      <a:lnTo>
                        <a:pt x="492" y="23"/>
                      </a:lnTo>
                      <a:lnTo>
                        <a:pt x="500" y="26"/>
                      </a:lnTo>
                      <a:lnTo>
                        <a:pt x="508" y="30"/>
                      </a:lnTo>
                      <a:lnTo>
                        <a:pt x="515" y="35"/>
                      </a:lnTo>
                      <a:lnTo>
                        <a:pt x="515" y="35"/>
                      </a:lnTo>
                      <a:lnTo>
                        <a:pt x="520" y="42"/>
                      </a:lnTo>
                      <a:lnTo>
                        <a:pt x="524" y="50"/>
                      </a:lnTo>
                      <a:lnTo>
                        <a:pt x="527" y="58"/>
                      </a:lnTo>
                      <a:lnTo>
                        <a:pt x="528" y="67"/>
                      </a:lnTo>
                      <a:lnTo>
                        <a:pt x="528" y="6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grpSp>
        </p:grpSp>
        <p:sp>
          <p:nvSpPr>
            <p:cNvPr id="639" name="TextBox 638"/>
            <p:cNvSpPr txBox="1"/>
            <p:nvPr/>
          </p:nvSpPr>
          <p:spPr>
            <a:xfrm>
              <a:off x="1430134" y="2811784"/>
              <a:ext cx="1055891" cy="338554"/>
            </a:xfrm>
            <a:prstGeom prst="rect">
              <a:avLst/>
            </a:prstGeom>
            <a:noFill/>
          </p:spPr>
          <p:txBody>
            <a:bodyPr wrap="square" rtlCol="0">
              <a:spAutoFit/>
            </a:bodyPr>
            <a:lstStyle/>
            <a:p>
              <a:r>
                <a:rPr lang="en-US" sz="1600" dirty="0">
                  <a:latin typeface="+mn-lt"/>
                </a:rPr>
                <a:t>Vendor C</a:t>
              </a:r>
            </a:p>
          </p:txBody>
        </p:sp>
      </p:grpSp>
      <p:grpSp>
        <p:nvGrpSpPr>
          <p:cNvPr id="648" name="Group 647"/>
          <p:cNvGrpSpPr/>
          <p:nvPr/>
        </p:nvGrpSpPr>
        <p:grpSpPr>
          <a:xfrm>
            <a:off x="6351625" y="1442450"/>
            <a:ext cx="1055891" cy="1465468"/>
            <a:chOff x="1430134" y="1684870"/>
            <a:chExt cx="1055891" cy="1465468"/>
          </a:xfrm>
        </p:grpSpPr>
        <p:grpSp>
          <p:nvGrpSpPr>
            <p:cNvPr id="649" name="Group 648"/>
            <p:cNvGrpSpPr/>
            <p:nvPr/>
          </p:nvGrpSpPr>
          <p:grpSpPr>
            <a:xfrm>
              <a:off x="1430135" y="1684870"/>
              <a:ext cx="1055890" cy="1058330"/>
              <a:chOff x="4897235" y="3627970"/>
              <a:chExt cx="646039" cy="646040"/>
            </a:xfrm>
          </p:grpSpPr>
          <p:sp>
            <p:nvSpPr>
              <p:cNvPr id="651" name="Oval 650"/>
              <p:cNvSpPr/>
              <p:nvPr/>
            </p:nvSpPr>
            <p:spPr>
              <a:xfrm>
                <a:off x="4897235" y="3627970"/>
                <a:ext cx="646039" cy="646040"/>
              </a:xfrm>
              <a:prstGeom prst="ellipse">
                <a:avLst/>
              </a:prstGeom>
              <a:solidFill>
                <a:schemeClr val="accent6">
                  <a:lumMod val="60000"/>
                  <a:lumOff val="40000"/>
                </a:schemeClr>
              </a:solidFill>
              <a:ln w="6350" cap="flat" cmpd="sng" algn="ctr">
                <a:noFill/>
                <a:prstDash val="solid"/>
              </a:ln>
              <a:effectLst/>
            </p:spPr>
            <p:txBody>
              <a:bodyPr wrap="none" lIns="0" tIns="45720" rIns="0" bIns="45720" rtlCol="0" anchor="t"/>
              <a:lstStyle/>
              <a:p>
                <a:pPr marL="0" marR="0" lvl="0" indent="0" algn="ctr" defTabSz="1218987"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dirty="0">
                  <a:ln>
                    <a:noFill/>
                  </a:ln>
                  <a:solidFill>
                    <a:srgbClr val="676767"/>
                  </a:solidFill>
                  <a:effectLst/>
                  <a:uLnTx/>
                  <a:uFillTx/>
                  <a:latin typeface="CiscoSansTT Light"/>
                  <a:ea typeface="+mn-ea"/>
                  <a:cs typeface="+mn-cs"/>
                </a:endParaRPr>
              </a:p>
            </p:txBody>
          </p:sp>
          <p:grpSp>
            <p:nvGrpSpPr>
              <p:cNvPr id="652" name="Group 651"/>
              <p:cNvGrpSpPr/>
              <p:nvPr/>
            </p:nvGrpSpPr>
            <p:grpSpPr>
              <a:xfrm>
                <a:off x="5062001" y="3766416"/>
                <a:ext cx="319812" cy="400058"/>
                <a:chOff x="5097463" y="-157163"/>
                <a:chExt cx="436563" cy="546100"/>
              </a:xfrm>
              <a:solidFill>
                <a:schemeClr val="tx1"/>
              </a:solidFill>
            </p:grpSpPr>
            <p:sp>
              <p:nvSpPr>
                <p:cNvPr id="653" name="Freeform 135"/>
                <p:cNvSpPr>
                  <a:spLocks noEditPoints="1"/>
                </p:cNvSpPr>
                <p:nvPr/>
              </p:nvSpPr>
              <p:spPr bwMode="auto">
                <a:xfrm>
                  <a:off x="5137150" y="-115888"/>
                  <a:ext cx="357188" cy="73025"/>
                </a:xfrm>
                <a:custGeom>
                  <a:avLst/>
                  <a:gdLst>
                    <a:gd name="T0" fmla="*/ 428 w 451"/>
                    <a:gd name="T1" fmla="*/ 0 h 93"/>
                    <a:gd name="T2" fmla="*/ 437 w 451"/>
                    <a:gd name="T3" fmla="*/ 3 h 93"/>
                    <a:gd name="T4" fmla="*/ 447 w 451"/>
                    <a:gd name="T5" fmla="*/ 11 h 93"/>
                    <a:gd name="T6" fmla="*/ 449 w 451"/>
                    <a:gd name="T7" fmla="*/ 18 h 93"/>
                    <a:gd name="T8" fmla="*/ 451 w 451"/>
                    <a:gd name="T9" fmla="*/ 72 h 93"/>
                    <a:gd name="T10" fmla="*/ 449 w 451"/>
                    <a:gd name="T11" fmla="*/ 76 h 93"/>
                    <a:gd name="T12" fmla="*/ 444 w 451"/>
                    <a:gd name="T13" fmla="*/ 88 h 93"/>
                    <a:gd name="T14" fmla="*/ 433 w 451"/>
                    <a:gd name="T15" fmla="*/ 93 h 93"/>
                    <a:gd name="T16" fmla="*/ 22 w 451"/>
                    <a:gd name="T17" fmla="*/ 93 h 93"/>
                    <a:gd name="T18" fmla="*/ 18 w 451"/>
                    <a:gd name="T19" fmla="*/ 93 h 93"/>
                    <a:gd name="T20" fmla="*/ 7 w 451"/>
                    <a:gd name="T21" fmla="*/ 88 h 93"/>
                    <a:gd name="T22" fmla="*/ 0 w 451"/>
                    <a:gd name="T23" fmla="*/ 76 h 93"/>
                    <a:gd name="T24" fmla="*/ 0 w 451"/>
                    <a:gd name="T25" fmla="*/ 23 h 93"/>
                    <a:gd name="T26" fmla="*/ 0 w 451"/>
                    <a:gd name="T27" fmla="*/ 18 h 93"/>
                    <a:gd name="T28" fmla="*/ 7 w 451"/>
                    <a:gd name="T29" fmla="*/ 7 h 93"/>
                    <a:gd name="T30" fmla="*/ 18 w 451"/>
                    <a:gd name="T31" fmla="*/ 2 h 93"/>
                    <a:gd name="T32" fmla="*/ 428 w 451"/>
                    <a:gd name="T33" fmla="*/ 0 h 93"/>
                    <a:gd name="T34" fmla="*/ 219 w 451"/>
                    <a:gd name="T35" fmla="*/ 39 h 93"/>
                    <a:gd name="T36" fmla="*/ 211 w 451"/>
                    <a:gd name="T37" fmla="*/ 42 h 93"/>
                    <a:gd name="T38" fmla="*/ 208 w 451"/>
                    <a:gd name="T39" fmla="*/ 50 h 93"/>
                    <a:gd name="T40" fmla="*/ 208 w 451"/>
                    <a:gd name="T41" fmla="*/ 54 h 93"/>
                    <a:gd name="T42" fmla="*/ 215 w 451"/>
                    <a:gd name="T43" fmla="*/ 60 h 93"/>
                    <a:gd name="T44" fmla="*/ 391 w 451"/>
                    <a:gd name="T45" fmla="*/ 61 h 93"/>
                    <a:gd name="T46" fmla="*/ 395 w 451"/>
                    <a:gd name="T47" fmla="*/ 60 h 93"/>
                    <a:gd name="T48" fmla="*/ 401 w 451"/>
                    <a:gd name="T49" fmla="*/ 54 h 93"/>
                    <a:gd name="T50" fmla="*/ 402 w 451"/>
                    <a:gd name="T51" fmla="*/ 50 h 93"/>
                    <a:gd name="T52" fmla="*/ 400 w 451"/>
                    <a:gd name="T53" fmla="*/ 42 h 93"/>
                    <a:gd name="T54" fmla="*/ 391 w 451"/>
                    <a:gd name="T55" fmla="*/ 39 h 93"/>
                    <a:gd name="T56" fmla="*/ 57 w 451"/>
                    <a:gd name="T57" fmla="*/ 39 h 93"/>
                    <a:gd name="T58" fmla="*/ 53 w 451"/>
                    <a:gd name="T59" fmla="*/ 39 h 93"/>
                    <a:gd name="T60" fmla="*/ 48 w 451"/>
                    <a:gd name="T61" fmla="*/ 46 h 93"/>
                    <a:gd name="T62" fmla="*/ 46 w 451"/>
                    <a:gd name="T63" fmla="*/ 50 h 93"/>
                    <a:gd name="T64" fmla="*/ 50 w 451"/>
                    <a:gd name="T65" fmla="*/ 57 h 93"/>
                    <a:gd name="T66" fmla="*/ 57 w 451"/>
                    <a:gd name="T67" fmla="*/ 61 h 93"/>
                    <a:gd name="T68" fmla="*/ 62 w 451"/>
                    <a:gd name="T69" fmla="*/ 60 h 93"/>
                    <a:gd name="T70" fmla="*/ 68 w 451"/>
                    <a:gd name="T71" fmla="*/ 54 h 93"/>
                    <a:gd name="T72" fmla="*/ 68 w 451"/>
                    <a:gd name="T73" fmla="*/ 50 h 93"/>
                    <a:gd name="T74" fmla="*/ 65 w 451"/>
                    <a:gd name="T75" fmla="*/ 42 h 93"/>
                    <a:gd name="T76" fmla="*/ 57 w 451"/>
                    <a:gd name="T77"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2"/>
                      </a:lnTo>
                      <a:lnTo>
                        <a:pt x="437" y="3"/>
                      </a:lnTo>
                      <a:lnTo>
                        <a:pt x="444" y="7"/>
                      </a:lnTo>
                      <a:lnTo>
                        <a:pt x="447" y="11"/>
                      </a:lnTo>
                      <a:lnTo>
                        <a:pt x="448" y="14"/>
                      </a:lnTo>
                      <a:lnTo>
                        <a:pt x="449" y="18"/>
                      </a:lnTo>
                      <a:lnTo>
                        <a:pt x="451" y="23"/>
                      </a:lnTo>
                      <a:lnTo>
                        <a:pt x="451" y="72"/>
                      </a:lnTo>
                      <a:lnTo>
                        <a:pt x="451" y="72"/>
                      </a:lnTo>
                      <a:lnTo>
                        <a:pt x="449" y="76"/>
                      </a:lnTo>
                      <a:lnTo>
                        <a:pt x="448" y="80"/>
                      </a:lnTo>
                      <a:lnTo>
                        <a:pt x="444" y="88"/>
                      </a:lnTo>
                      <a:lnTo>
                        <a:pt x="437" y="92"/>
                      </a:lnTo>
                      <a:lnTo>
                        <a:pt x="433" y="93"/>
                      </a:lnTo>
                      <a:lnTo>
                        <a:pt x="428" y="93"/>
                      </a:lnTo>
                      <a:lnTo>
                        <a:pt x="22" y="93"/>
                      </a:lnTo>
                      <a:lnTo>
                        <a:pt x="22" y="93"/>
                      </a:lnTo>
                      <a:lnTo>
                        <a:pt x="18" y="93"/>
                      </a:lnTo>
                      <a:lnTo>
                        <a:pt x="14" y="92"/>
                      </a:lnTo>
                      <a:lnTo>
                        <a:pt x="7" y="88"/>
                      </a:lnTo>
                      <a:lnTo>
                        <a:pt x="2" y="80"/>
                      </a:lnTo>
                      <a:lnTo>
                        <a:pt x="0" y="76"/>
                      </a:lnTo>
                      <a:lnTo>
                        <a:pt x="0" y="72"/>
                      </a:lnTo>
                      <a:lnTo>
                        <a:pt x="0" y="23"/>
                      </a:lnTo>
                      <a:lnTo>
                        <a:pt x="0" y="23"/>
                      </a:lnTo>
                      <a:lnTo>
                        <a:pt x="0" y="18"/>
                      </a:lnTo>
                      <a:lnTo>
                        <a:pt x="2" y="14"/>
                      </a:lnTo>
                      <a:lnTo>
                        <a:pt x="7" y="7"/>
                      </a:lnTo>
                      <a:lnTo>
                        <a:pt x="14" y="3"/>
                      </a:lnTo>
                      <a:lnTo>
                        <a:pt x="18" y="2"/>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7"/>
                      </a:lnTo>
                      <a:lnTo>
                        <a:pt x="215" y="60"/>
                      </a:lnTo>
                      <a:lnTo>
                        <a:pt x="219" y="61"/>
                      </a:lnTo>
                      <a:lnTo>
                        <a:pt x="391" y="61"/>
                      </a:lnTo>
                      <a:lnTo>
                        <a:pt x="391" y="61"/>
                      </a:lnTo>
                      <a:lnTo>
                        <a:pt x="395" y="60"/>
                      </a:lnTo>
                      <a:lnTo>
                        <a:pt x="400" y="57"/>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60"/>
                      </a:lnTo>
                      <a:lnTo>
                        <a:pt x="57" y="61"/>
                      </a:lnTo>
                      <a:lnTo>
                        <a:pt x="57" y="61"/>
                      </a:lnTo>
                      <a:lnTo>
                        <a:pt x="62" y="60"/>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54" name="Freeform 136"/>
                <p:cNvSpPr>
                  <a:spLocks noEditPoints="1"/>
                </p:cNvSpPr>
                <p:nvPr/>
              </p:nvSpPr>
              <p:spPr bwMode="auto">
                <a:xfrm>
                  <a:off x="5137150" y="-22225"/>
                  <a:ext cx="357188" cy="73025"/>
                </a:xfrm>
                <a:custGeom>
                  <a:avLst/>
                  <a:gdLst>
                    <a:gd name="T0" fmla="*/ 428 w 451"/>
                    <a:gd name="T1" fmla="*/ 0 h 93"/>
                    <a:gd name="T2" fmla="*/ 437 w 451"/>
                    <a:gd name="T3" fmla="*/ 3 h 93"/>
                    <a:gd name="T4" fmla="*/ 444 w 451"/>
                    <a:gd name="T5" fmla="*/ 7 h 93"/>
                    <a:gd name="T6" fmla="*/ 448 w 451"/>
                    <a:gd name="T7" fmla="*/ 13 h 93"/>
                    <a:gd name="T8" fmla="*/ 451 w 451"/>
                    <a:gd name="T9" fmla="*/ 23 h 93"/>
                    <a:gd name="T10" fmla="*/ 451 w 451"/>
                    <a:gd name="T11" fmla="*/ 71 h 93"/>
                    <a:gd name="T12" fmla="*/ 448 w 451"/>
                    <a:gd name="T13" fmla="*/ 79 h 93"/>
                    <a:gd name="T14" fmla="*/ 444 w 451"/>
                    <a:gd name="T15" fmla="*/ 88 h 93"/>
                    <a:gd name="T16" fmla="*/ 437 w 451"/>
                    <a:gd name="T17" fmla="*/ 92 h 93"/>
                    <a:gd name="T18" fmla="*/ 428 w 451"/>
                    <a:gd name="T19" fmla="*/ 93 h 93"/>
                    <a:gd name="T20" fmla="*/ 22 w 451"/>
                    <a:gd name="T21" fmla="*/ 93 h 93"/>
                    <a:gd name="T22" fmla="*/ 14 w 451"/>
                    <a:gd name="T23" fmla="*/ 92 h 93"/>
                    <a:gd name="T24" fmla="*/ 2 w 451"/>
                    <a:gd name="T25" fmla="*/ 79 h 93"/>
                    <a:gd name="T26" fmla="*/ 0 w 451"/>
                    <a:gd name="T27" fmla="*/ 71 h 93"/>
                    <a:gd name="T28" fmla="*/ 0 w 451"/>
                    <a:gd name="T29" fmla="*/ 23 h 93"/>
                    <a:gd name="T30" fmla="*/ 2 w 451"/>
                    <a:gd name="T31" fmla="*/ 13 h 93"/>
                    <a:gd name="T32" fmla="*/ 14 w 451"/>
                    <a:gd name="T33" fmla="*/ 3 h 93"/>
                    <a:gd name="T34" fmla="*/ 22 w 451"/>
                    <a:gd name="T35" fmla="*/ 0 h 93"/>
                    <a:gd name="T36" fmla="*/ 219 w 451"/>
                    <a:gd name="T37" fmla="*/ 39 h 93"/>
                    <a:gd name="T38" fmla="*/ 215 w 451"/>
                    <a:gd name="T39" fmla="*/ 39 h 93"/>
                    <a:gd name="T40" fmla="*/ 208 w 451"/>
                    <a:gd name="T41" fmla="*/ 46 h 93"/>
                    <a:gd name="T42" fmla="*/ 208 w 451"/>
                    <a:gd name="T43" fmla="*/ 50 h 93"/>
                    <a:gd name="T44" fmla="*/ 211 w 451"/>
                    <a:gd name="T45" fmla="*/ 58 h 93"/>
                    <a:gd name="T46" fmla="*/ 219 w 451"/>
                    <a:gd name="T47" fmla="*/ 61 h 93"/>
                    <a:gd name="T48" fmla="*/ 391 w 451"/>
                    <a:gd name="T49" fmla="*/ 61 h 93"/>
                    <a:gd name="T50" fmla="*/ 400 w 451"/>
                    <a:gd name="T51" fmla="*/ 58 h 93"/>
                    <a:gd name="T52" fmla="*/ 402 w 451"/>
                    <a:gd name="T53" fmla="*/ 50 h 93"/>
                    <a:gd name="T54" fmla="*/ 401 w 451"/>
                    <a:gd name="T55" fmla="*/ 46 h 93"/>
                    <a:gd name="T56" fmla="*/ 395 w 451"/>
                    <a:gd name="T57" fmla="*/ 39 h 93"/>
                    <a:gd name="T58" fmla="*/ 219 w 451"/>
                    <a:gd name="T59" fmla="*/ 39 h 93"/>
                    <a:gd name="T60" fmla="*/ 57 w 451"/>
                    <a:gd name="T61" fmla="*/ 39 h 93"/>
                    <a:gd name="T62" fmla="*/ 50 w 451"/>
                    <a:gd name="T63" fmla="*/ 42 h 93"/>
                    <a:gd name="T64" fmla="*/ 46 w 451"/>
                    <a:gd name="T65" fmla="*/ 50 h 93"/>
                    <a:gd name="T66" fmla="*/ 48 w 451"/>
                    <a:gd name="T67" fmla="*/ 54 h 93"/>
                    <a:gd name="T68" fmla="*/ 53 w 451"/>
                    <a:gd name="T69" fmla="*/ 59 h 93"/>
                    <a:gd name="T70" fmla="*/ 57 w 451"/>
                    <a:gd name="T71" fmla="*/ 61 h 93"/>
                    <a:gd name="T72" fmla="*/ 65 w 451"/>
                    <a:gd name="T73" fmla="*/ 57 h 93"/>
                    <a:gd name="T74" fmla="*/ 68 w 451"/>
                    <a:gd name="T75" fmla="*/ 50 h 93"/>
                    <a:gd name="T76" fmla="*/ 68 w 451"/>
                    <a:gd name="T77" fmla="*/ 46 h 93"/>
                    <a:gd name="T78" fmla="*/ 62 w 451"/>
                    <a:gd name="T79" fmla="*/ 39 h 93"/>
                    <a:gd name="T80" fmla="*/ 57 w 451"/>
                    <a:gd name="T81"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1" h="93">
                      <a:moveTo>
                        <a:pt x="428" y="0"/>
                      </a:moveTo>
                      <a:lnTo>
                        <a:pt x="428" y="0"/>
                      </a:lnTo>
                      <a:lnTo>
                        <a:pt x="433" y="1"/>
                      </a:lnTo>
                      <a:lnTo>
                        <a:pt x="437" y="3"/>
                      </a:lnTo>
                      <a:lnTo>
                        <a:pt x="441" y="4"/>
                      </a:lnTo>
                      <a:lnTo>
                        <a:pt x="444" y="7"/>
                      </a:lnTo>
                      <a:lnTo>
                        <a:pt x="447" y="11"/>
                      </a:lnTo>
                      <a:lnTo>
                        <a:pt x="448" y="13"/>
                      </a:lnTo>
                      <a:lnTo>
                        <a:pt x="449" y="19"/>
                      </a:lnTo>
                      <a:lnTo>
                        <a:pt x="451" y="23"/>
                      </a:lnTo>
                      <a:lnTo>
                        <a:pt x="451" y="71"/>
                      </a:lnTo>
                      <a:lnTo>
                        <a:pt x="451" y="71"/>
                      </a:lnTo>
                      <a:lnTo>
                        <a:pt x="449" y="75"/>
                      </a:lnTo>
                      <a:lnTo>
                        <a:pt x="448" y="79"/>
                      </a:lnTo>
                      <a:lnTo>
                        <a:pt x="447" y="83"/>
                      </a:lnTo>
                      <a:lnTo>
                        <a:pt x="444" y="88"/>
                      </a:lnTo>
                      <a:lnTo>
                        <a:pt x="441" y="90"/>
                      </a:lnTo>
                      <a:lnTo>
                        <a:pt x="437" y="92"/>
                      </a:lnTo>
                      <a:lnTo>
                        <a:pt x="433" y="93"/>
                      </a:lnTo>
                      <a:lnTo>
                        <a:pt x="428" y="93"/>
                      </a:lnTo>
                      <a:lnTo>
                        <a:pt x="22" y="93"/>
                      </a:lnTo>
                      <a:lnTo>
                        <a:pt x="22" y="93"/>
                      </a:lnTo>
                      <a:lnTo>
                        <a:pt x="18" y="93"/>
                      </a:lnTo>
                      <a:lnTo>
                        <a:pt x="14" y="92"/>
                      </a:lnTo>
                      <a:lnTo>
                        <a:pt x="7" y="88"/>
                      </a:lnTo>
                      <a:lnTo>
                        <a:pt x="2" y="79"/>
                      </a:lnTo>
                      <a:lnTo>
                        <a:pt x="0" y="75"/>
                      </a:lnTo>
                      <a:lnTo>
                        <a:pt x="0" y="71"/>
                      </a:lnTo>
                      <a:lnTo>
                        <a:pt x="0" y="23"/>
                      </a:lnTo>
                      <a:lnTo>
                        <a:pt x="0" y="23"/>
                      </a:lnTo>
                      <a:lnTo>
                        <a:pt x="0" y="19"/>
                      </a:lnTo>
                      <a:lnTo>
                        <a:pt x="2" y="13"/>
                      </a:lnTo>
                      <a:lnTo>
                        <a:pt x="7" y="7"/>
                      </a:lnTo>
                      <a:lnTo>
                        <a:pt x="14" y="3"/>
                      </a:lnTo>
                      <a:lnTo>
                        <a:pt x="18" y="1"/>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8"/>
                      </a:lnTo>
                      <a:lnTo>
                        <a:pt x="215" y="59"/>
                      </a:lnTo>
                      <a:lnTo>
                        <a:pt x="219" y="61"/>
                      </a:lnTo>
                      <a:lnTo>
                        <a:pt x="391" y="61"/>
                      </a:lnTo>
                      <a:lnTo>
                        <a:pt x="391" y="61"/>
                      </a:lnTo>
                      <a:lnTo>
                        <a:pt x="395" y="59"/>
                      </a:lnTo>
                      <a:lnTo>
                        <a:pt x="400" y="58"/>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59"/>
                      </a:lnTo>
                      <a:lnTo>
                        <a:pt x="57" y="61"/>
                      </a:lnTo>
                      <a:lnTo>
                        <a:pt x="57" y="61"/>
                      </a:lnTo>
                      <a:lnTo>
                        <a:pt x="62" y="59"/>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55" name="Freeform 137"/>
                <p:cNvSpPr>
                  <a:spLocks noEditPoints="1"/>
                </p:cNvSpPr>
                <p:nvPr/>
              </p:nvSpPr>
              <p:spPr bwMode="auto">
                <a:xfrm>
                  <a:off x="5137150" y="73025"/>
                  <a:ext cx="357188" cy="73025"/>
                </a:xfrm>
                <a:custGeom>
                  <a:avLst/>
                  <a:gdLst>
                    <a:gd name="T0" fmla="*/ 428 w 451"/>
                    <a:gd name="T1" fmla="*/ 0 h 93"/>
                    <a:gd name="T2" fmla="*/ 437 w 451"/>
                    <a:gd name="T3" fmla="*/ 1 h 93"/>
                    <a:gd name="T4" fmla="*/ 447 w 451"/>
                    <a:gd name="T5" fmla="*/ 9 h 93"/>
                    <a:gd name="T6" fmla="*/ 449 w 451"/>
                    <a:gd name="T7" fmla="*/ 17 h 93"/>
                    <a:gd name="T8" fmla="*/ 451 w 451"/>
                    <a:gd name="T9" fmla="*/ 70 h 93"/>
                    <a:gd name="T10" fmla="*/ 449 w 451"/>
                    <a:gd name="T11" fmla="*/ 74 h 93"/>
                    <a:gd name="T12" fmla="*/ 444 w 451"/>
                    <a:gd name="T13" fmla="*/ 86 h 93"/>
                    <a:gd name="T14" fmla="*/ 433 w 451"/>
                    <a:gd name="T15" fmla="*/ 92 h 93"/>
                    <a:gd name="T16" fmla="*/ 22 w 451"/>
                    <a:gd name="T17" fmla="*/ 93 h 93"/>
                    <a:gd name="T18" fmla="*/ 18 w 451"/>
                    <a:gd name="T19" fmla="*/ 92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8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8 h 93"/>
                    <a:gd name="T56" fmla="*/ 57 w 451"/>
                    <a:gd name="T57" fmla="*/ 38 h 93"/>
                    <a:gd name="T58" fmla="*/ 53 w 451"/>
                    <a:gd name="T59" fmla="*/ 38 h 93"/>
                    <a:gd name="T60" fmla="*/ 48 w 451"/>
                    <a:gd name="T61" fmla="*/ 44 h 93"/>
                    <a:gd name="T62" fmla="*/ 46 w 451"/>
                    <a:gd name="T63" fmla="*/ 48 h 93"/>
                    <a:gd name="T64" fmla="*/ 50 w 451"/>
                    <a:gd name="T65" fmla="*/ 57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7" y="9"/>
                      </a:lnTo>
                      <a:lnTo>
                        <a:pt x="448" y="13"/>
                      </a:lnTo>
                      <a:lnTo>
                        <a:pt x="449" y="17"/>
                      </a:lnTo>
                      <a:lnTo>
                        <a:pt x="451" y="21"/>
                      </a:lnTo>
                      <a:lnTo>
                        <a:pt x="451" y="70"/>
                      </a:lnTo>
                      <a:lnTo>
                        <a:pt x="451" y="70"/>
                      </a:lnTo>
                      <a:lnTo>
                        <a:pt x="449" y="74"/>
                      </a:lnTo>
                      <a:lnTo>
                        <a:pt x="448" y="78"/>
                      </a:lnTo>
                      <a:lnTo>
                        <a:pt x="444" y="86"/>
                      </a:lnTo>
                      <a:lnTo>
                        <a:pt x="437" y="90"/>
                      </a:lnTo>
                      <a:lnTo>
                        <a:pt x="433" y="92"/>
                      </a:lnTo>
                      <a:lnTo>
                        <a:pt x="428" y="93"/>
                      </a:lnTo>
                      <a:lnTo>
                        <a:pt x="22" y="93"/>
                      </a:lnTo>
                      <a:lnTo>
                        <a:pt x="22" y="93"/>
                      </a:lnTo>
                      <a:lnTo>
                        <a:pt x="18" y="92"/>
                      </a:lnTo>
                      <a:lnTo>
                        <a:pt x="14" y="90"/>
                      </a:lnTo>
                      <a:lnTo>
                        <a:pt x="7" y="86"/>
                      </a:lnTo>
                      <a:lnTo>
                        <a:pt x="2" y="78"/>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8"/>
                      </a:moveTo>
                      <a:lnTo>
                        <a:pt x="219" y="38"/>
                      </a:lnTo>
                      <a:lnTo>
                        <a:pt x="215" y="38"/>
                      </a:lnTo>
                      <a:lnTo>
                        <a:pt x="211" y="40"/>
                      </a:lnTo>
                      <a:lnTo>
                        <a:pt x="208" y="44"/>
                      </a:lnTo>
                      <a:lnTo>
                        <a:pt x="208" y="48"/>
                      </a:lnTo>
                      <a:lnTo>
                        <a:pt x="208" y="48"/>
                      </a:lnTo>
                      <a:lnTo>
                        <a:pt x="208" y="52"/>
                      </a:lnTo>
                      <a:lnTo>
                        <a:pt x="211" y="57"/>
                      </a:lnTo>
                      <a:lnTo>
                        <a:pt x="215" y="58"/>
                      </a:lnTo>
                      <a:lnTo>
                        <a:pt x="219" y="59"/>
                      </a:lnTo>
                      <a:lnTo>
                        <a:pt x="391" y="59"/>
                      </a:lnTo>
                      <a:lnTo>
                        <a:pt x="391" y="59"/>
                      </a:lnTo>
                      <a:lnTo>
                        <a:pt x="395" y="58"/>
                      </a:lnTo>
                      <a:lnTo>
                        <a:pt x="400" y="57"/>
                      </a:lnTo>
                      <a:lnTo>
                        <a:pt x="401" y="52"/>
                      </a:lnTo>
                      <a:lnTo>
                        <a:pt x="402" y="48"/>
                      </a:lnTo>
                      <a:lnTo>
                        <a:pt x="402" y="48"/>
                      </a:lnTo>
                      <a:lnTo>
                        <a:pt x="401" y="44"/>
                      </a:lnTo>
                      <a:lnTo>
                        <a:pt x="400" y="40"/>
                      </a:lnTo>
                      <a:lnTo>
                        <a:pt x="395" y="38"/>
                      </a:lnTo>
                      <a:lnTo>
                        <a:pt x="391" y="38"/>
                      </a:lnTo>
                      <a:lnTo>
                        <a:pt x="219" y="38"/>
                      </a:lnTo>
                      <a:close/>
                      <a:moveTo>
                        <a:pt x="57" y="38"/>
                      </a:moveTo>
                      <a:lnTo>
                        <a:pt x="57" y="38"/>
                      </a:lnTo>
                      <a:lnTo>
                        <a:pt x="53" y="38"/>
                      </a:lnTo>
                      <a:lnTo>
                        <a:pt x="50" y="40"/>
                      </a:lnTo>
                      <a:lnTo>
                        <a:pt x="48" y="44"/>
                      </a:lnTo>
                      <a:lnTo>
                        <a:pt x="46" y="48"/>
                      </a:lnTo>
                      <a:lnTo>
                        <a:pt x="46" y="48"/>
                      </a:lnTo>
                      <a:lnTo>
                        <a:pt x="48" y="52"/>
                      </a:lnTo>
                      <a:lnTo>
                        <a:pt x="50" y="57"/>
                      </a:lnTo>
                      <a:lnTo>
                        <a:pt x="53" y="58"/>
                      </a:lnTo>
                      <a:lnTo>
                        <a:pt x="57" y="59"/>
                      </a:lnTo>
                      <a:lnTo>
                        <a:pt x="57" y="59"/>
                      </a:lnTo>
                      <a:lnTo>
                        <a:pt x="62" y="58"/>
                      </a:lnTo>
                      <a:lnTo>
                        <a:pt x="65" y="57"/>
                      </a:lnTo>
                      <a:lnTo>
                        <a:pt x="68" y="52"/>
                      </a:lnTo>
                      <a:lnTo>
                        <a:pt x="68" y="48"/>
                      </a:lnTo>
                      <a:lnTo>
                        <a:pt x="68" y="48"/>
                      </a:lnTo>
                      <a:lnTo>
                        <a:pt x="68" y="44"/>
                      </a:lnTo>
                      <a:lnTo>
                        <a:pt x="65" y="40"/>
                      </a:lnTo>
                      <a:lnTo>
                        <a:pt x="62" y="38"/>
                      </a:lnTo>
                      <a:lnTo>
                        <a:pt x="57" y="38"/>
                      </a:lnTo>
                      <a:lnTo>
                        <a:pt x="57"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56" name="Freeform 138"/>
                <p:cNvSpPr>
                  <a:spLocks noEditPoints="1"/>
                </p:cNvSpPr>
                <p:nvPr/>
              </p:nvSpPr>
              <p:spPr bwMode="auto">
                <a:xfrm>
                  <a:off x="5137150" y="166687"/>
                  <a:ext cx="357188" cy="74613"/>
                </a:xfrm>
                <a:custGeom>
                  <a:avLst/>
                  <a:gdLst>
                    <a:gd name="T0" fmla="*/ 428 w 451"/>
                    <a:gd name="T1" fmla="*/ 0 h 93"/>
                    <a:gd name="T2" fmla="*/ 437 w 451"/>
                    <a:gd name="T3" fmla="*/ 1 h 93"/>
                    <a:gd name="T4" fmla="*/ 448 w 451"/>
                    <a:gd name="T5" fmla="*/ 13 h 93"/>
                    <a:gd name="T6" fmla="*/ 451 w 451"/>
                    <a:gd name="T7" fmla="*/ 21 h 93"/>
                    <a:gd name="T8" fmla="*/ 451 w 451"/>
                    <a:gd name="T9" fmla="*/ 70 h 93"/>
                    <a:gd name="T10" fmla="*/ 448 w 451"/>
                    <a:gd name="T11" fmla="*/ 79 h 93"/>
                    <a:gd name="T12" fmla="*/ 441 w 451"/>
                    <a:gd name="T13" fmla="*/ 89 h 93"/>
                    <a:gd name="T14" fmla="*/ 433 w 451"/>
                    <a:gd name="T15" fmla="*/ 91 h 93"/>
                    <a:gd name="T16" fmla="*/ 22 w 451"/>
                    <a:gd name="T17" fmla="*/ 93 h 93"/>
                    <a:gd name="T18" fmla="*/ 18 w 451"/>
                    <a:gd name="T19" fmla="*/ 91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7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7 h 93"/>
                    <a:gd name="T56" fmla="*/ 57 w 451"/>
                    <a:gd name="T57" fmla="*/ 37 h 93"/>
                    <a:gd name="T58" fmla="*/ 53 w 451"/>
                    <a:gd name="T59" fmla="*/ 37 h 93"/>
                    <a:gd name="T60" fmla="*/ 48 w 451"/>
                    <a:gd name="T61" fmla="*/ 44 h 93"/>
                    <a:gd name="T62" fmla="*/ 46 w 451"/>
                    <a:gd name="T63" fmla="*/ 48 h 93"/>
                    <a:gd name="T64" fmla="*/ 50 w 451"/>
                    <a:gd name="T65" fmla="*/ 56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8" y="13"/>
                      </a:lnTo>
                      <a:lnTo>
                        <a:pt x="449" y="17"/>
                      </a:lnTo>
                      <a:lnTo>
                        <a:pt x="451" y="21"/>
                      </a:lnTo>
                      <a:lnTo>
                        <a:pt x="451" y="70"/>
                      </a:lnTo>
                      <a:lnTo>
                        <a:pt x="451" y="70"/>
                      </a:lnTo>
                      <a:lnTo>
                        <a:pt x="449" y="74"/>
                      </a:lnTo>
                      <a:lnTo>
                        <a:pt x="448" y="79"/>
                      </a:lnTo>
                      <a:lnTo>
                        <a:pt x="444" y="86"/>
                      </a:lnTo>
                      <a:lnTo>
                        <a:pt x="441" y="89"/>
                      </a:lnTo>
                      <a:lnTo>
                        <a:pt x="437" y="90"/>
                      </a:lnTo>
                      <a:lnTo>
                        <a:pt x="433" y="91"/>
                      </a:lnTo>
                      <a:lnTo>
                        <a:pt x="428" y="93"/>
                      </a:lnTo>
                      <a:lnTo>
                        <a:pt x="22" y="93"/>
                      </a:lnTo>
                      <a:lnTo>
                        <a:pt x="22" y="93"/>
                      </a:lnTo>
                      <a:lnTo>
                        <a:pt x="18" y="91"/>
                      </a:lnTo>
                      <a:lnTo>
                        <a:pt x="14" y="90"/>
                      </a:lnTo>
                      <a:lnTo>
                        <a:pt x="7" y="86"/>
                      </a:lnTo>
                      <a:lnTo>
                        <a:pt x="2" y="79"/>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7"/>
                      </a:moveTo>
                      <a:lnTo>
                        <a:pt x="219" y="37"/>
                      </a:lnTo>
                      <a:lnTo>
                        <a:pt x="215" y="37"/>
                      </a:lnTo>
                      <a:lnTo>
                        <a:pt x="211" y="40"/>
                      </a:lnTo>
                      <a:lnTo>
                        <a:pt x="208" y="44"/>
                      </a:lnTo>
                      <a:lnTo>
                        <a:pt x="208" y="48"/>
                      </a:lnTo>
                      <a:lnTo>
                        <a:pt x="208" y="48"/>
                      </a:lnTo>
                      <a:lnTo>
                        <a:pt x="208" y="52"/>
                      </a:lnTo>
                      <a:lnTo>
                        <a:pt x="211" y="56"/>
                      </a:lnTo>
                      <a:lnTo>
                        <a:pt x="215" y="58"/>
                      </a:lnTo>
                      <a:lnTo>
                        <a:pt x="219" y="59"/>
                      </a:lnTo>
                      <a:lnTo>
                        <a:pt x="391" y="59"/>
                      </a:lnTo>
                      <a:lnTo>
                        <a:pt x="391" y="59"/>
                      </a:lnTo>
                      <a:lnTo>
                        <a:pt x="395" y="58"/>
                      </a:lnTo>
                      <a:lnTo>
                        <a:pt x="400" y="56"/>
                      </a:lnTo>
                      <a:lnTo>
                        <a:pt x="401" y="52"/>
                      </a:lnTo>
                      <a:lnTo>
                        <a:pt x="402" y="48"/>
                      </a:lnTo>
                      <a:lnTo>
                        <a:pt x="402" y="48"/>
                      </a:lnTo>
                      <a:lnTo>
                        <a:pt x="401" y="44"/>
                      </a:lnTo>
                      <a:lnTo>
                        <a:pt x="400" y="40"/>
                      </a:lnTo>
                      <a:lnTo>
                        <a:pt x="395" y="37"/>
                      </a:lnTo>
                      <a:lnTo>
                        <a:pt x="391" y="37"/>
                      </a:lnTo>
                      <a:lnTo>
                        <a:pt x="219" y="37"/>
                      </a:lnTo>
                      <a:close/>
                      <a:moveTo>
                        <a:pt x="57" y="37"/>
                      </a:moveTo>
                      <a:lnTo>
                        <a:pt x="57" y="37"/>
                      </a:lnTo>
                      <a:lnTo>
                        <a:pt x="53" y="37"/>
                      </a:lnTo>
                      <a:lnTo>
                        <a:pt x="50" y="40"/>
                      </a:lnTo>
                      <a:lnTo>
                        <a:pt x="48" y="44"/>
                      </a:lnTo>
                      <a:lnTo>
                        <a:pt x="46" y="48"/>
                      </a:lnTo>
                      <a:lnTo>
                        <a:pt x="46" y="48"/>
                      </a:lnTo>
                      <a:lnTo>
                        <a:pt x="48" y="52"/>
                      </a:lnTo>
                      <a:lnTo>
                        <a:pt x="50" y="56"/>
                      </a:lnTo>
                      <a:lnTo>
                        <a:pt x="53" y="58"/>
                      </a:lnTo>
                      <a:lnTo>
                        <a:pt x="57" y="59"/>
                      </a:lnTo>
                      <a:lnTo>
                        <a:pt x="57" y="59"/>
                      </a:lnTo>
                      <a:lnTo>
                        <a:pt x="62" y="58"/>
                      </a:lnTo>
                      <a:lnTo>
                        <a:pt x="65" y="56"/>
                      </a:lnTo>
                      <a:lnTo>
                        <a:pt x="68" y="52"/>
                      </a:lnTo>
                      <a:lnTo>
                        <a:pt x="68" y="48"/>
                      </a:lnTo>
                      <a:lnTo>
                        <a:pt x="68" y="48"/>
                      </a:lnTo>
                      <a:lnTo>
                        <a:pt x="68" y="44"/>
                      </a:lnTo>
                      <a:lnTo>
                        <a:pt x="65" y="40"/>
                      </a:lnTo>
                      <a:lnTo>
                        <a:pt x="62" y="37"/>
                      </a:lnTo>
                      <a:lnTo>
                        <a:pt x="57" y="37"/>
                      </a:lnTo>
                      <a:lnTo>
                        <a:pt x="57" y="3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57" name="Freeform 139"/>
                <p:cNvSpPr>
                  <a:spLocks noEditPoints="1"/>
                </p:cNvSpPr>
                <p:nvPr/>
              </p:nvSpPr>
              <p:spPr bwMode="auto">
                <a:xfrm>
                  <a:off x="5137150" y="261937"/>
                  <a:ext cx="357188" cy="73025"/>
                </a:xfrm>
                <a:custGeom>
                  <a:avLst/>
                  <a:gdLst>
                    <a:gd name="T0" fmla="*/ 428 w 451"/>
                    <a:gd name="T1" fmla="*/ 0 h 93"/>
                    <a:gd name="T2" fmla="*/ 437 w 451"/>
                    <a:gd name="T3" fmla="*/ 2 h 93"/>
                    <a:gd name="T4" fmla="*/ 448 w 451"/>
                    <a:gd name="T5" fmla="*/ 14 h 93"/>
                    <a:gd name="T6" fmla="*/ 451 w 451"/>
                    <a:gd name="T7" fmla="*/ 22 h 93"/>
                    <a:gd name="T8" fmla="*/ 451 w 451"/>
                    <a:gd name="T9" fmla="*/ 70 h 93"/>
                    <a:gd name="T10" fmla="*/ 448 w 451"/>
                    <a:gd name="T11" fmla="*/ 80 h 93"/>
                    <a:gd name="T12" fmla="*/ 444 w 451"/>
                    <a:gd name="T13" fmla="*/ 86 h 93"/>
                    <a:gd name="T14" fmla="*/ 437 w 451"/>
                    <a:gd name="T15" fmla="*/ 91 h 93"/>
                    <a:gd name="T16" fmla="*/ 428 w 451"/>
                    <a:gd name="T17" fmla="*/ 93 h 93"/>
                    <a:gd name="T18" fmla="*/ 22 w 451"/>
                    <a:gd name="T19" fmla="*/ 93 h 93"/>
                    <a:gd name="T20" fmla="*/ 14 w 451"/>
                    <a:gd name="T21" fmla="*/ 91 h 93"/>
                    <a:gd name="T22" fmla="*/ 4 w 451"/>
                    <a:gd name="T23" fmla="*/ 82 h 93"/>
                    <a:gd name="T24" fmla="*/ 0 w 451"/>
                    <a:gd name="T25" fmla="*/ 76 h 93"/>
                    <a:gd name="T26" fmla="*/ 0 w 451"/>
                    <a:gd name="T27" fmla="*/ 22 h 93"/>
                    <a:gd name="T28" fmla="*/ 0 w 451"/>
                    <a:gd name="T29" fmla="*/ 18 h 93"/>
                    <a:gd name="T30" fmla="*/ 7 w 451"/>
                    <a:gd name="T31" fmla="*/ 6 h 93"/>
                    <a:gd name="T32" fmla="*/ 18 w 451"/>
                    <a:gd name="T33" fmla="*/ 0 h 93"/>
                    <a:gd name="T34" fmla="*/ 428 w 451"/>
                    <a:gd name="T35" fmla="*/ 0 h 93"/>
                    <a:gd name="T36" fmla="*/ 219 w 451"/>
                    <a:gd name="T37" fmla="*/ 38 h 93"/>
                    <a:gd name="T38" fmla="*/ 211 w 451"/>
                    <a:gd name="T39" fmla="*/ 41 h 93"/>
                    <a:gd name="T40" fmla="*/ 208 w 451"/>
                    <a:gd name="T41" fmla="*/ 49 h 93"/>
                    <a:gd name="T42" fmla="*/ 208 w 451"/>
                    <a:gd name="T43" fmla="*/ 53 h 93"/>
                    <a:gd name="T44" fmla="*/ 215 w 451"/>
                    <a:gd name="T45" fmla="*/ 58 h 93"/>
                    <a:gd name="T46" fmla="*/ 391 w 451"/>
                    <a:gd name="T47" fmla="*/ 60 h 93"/>
                    <a:gd name="T48" fmla="*/ 395 w 451"/>
                    <a:gd name="T49" fmla="*/ 58 h 93"/>
                    <a:gd name="T50" fmla="*/ 401 w 451"/>
                    <a:gd name="T51" fmla="*/ 53 h 93"/>
                    <a:gd name="T52" fmla="*/ 402 w 451"/>
                    <a:gd name="T53" fmla="*/ 49 h 93"/>
                    <a:gd name="T54" fmla="*/ 400 w 451"/>
                    <a:gd name="T55" fmla="*/ 41 h 93"/>
                    <a:gd name="T56" fmla="*/ 391 w 451"/>
                    <a:gd name="T57" fmla="*/ 38 h 93"/>
                    <a:gd name="T58" fmla="*/ 57 w 451"/>
                    <a:gd name="T59" fmla="*/ 38 h 93"/>
                    <a:gd name="T60" fmla="*/ 53 w 451"/>
                    <a:gd name="T61" fmla="*/ 38 h 93"/>
                    <a:gd name="T62" fmla="*/ 48 w 451"/>
                    <a:gd name="T63" fmla="*/ 45 h 93"/>
                    <a:gd name="T64" fmla="*/ 46 w 451"/>
                    <a:gd name="T65" fmla="*/ 49 h 93"/>
                    <a:gd name="T66" fmla="*/ 50 w 451"/>
                    <a:gd name="T67" fmla="*/ 57 h 93"/>
                    <a:gd name="T68" fmla="*/ 57 w 451"/>
                    <a:gd name="T69" fmla="*/ 60 h 93"/>
                    <a:gd name="T70" fmla="*/ 62 w 451"/>
                    <a:gd name="T71" fmla="*/ 58 h 93"/>
                    <a:gd name="T72" fmla="*/ 68 w 451"/>
                    <a:gd name="T73" fmla="*/ 53 h 93"/>
                    <a:gd name="T74" fmla="*/ 68 w 451"/>
                    <a:gd name="T75" fmla="*/ 49 h 93"/>
                    <a:gd name="T76" fmla="*/ 65 w 451"/>
                    <a:gd name="T77" fmla="*/ 41 h 93"/>
                    <a:gd name="T78" fmla="*/ 57 w 451"/>
                    <a:gd name="T79"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1" h="93">
                      <a:moveTo>
                        <a:pt x="428" y="0"/>
                      </a:moveTo>
                      <a:lnTo>
                        <a:pt x="428" y="0"/>
                      </a:lnTo>
                      <a:lnTo>
                        <a:pt x="433" y="0"/>
                      </a:lnTo>
                      <a:lnTo>
                        <a:pt x="437" y="2"/>
                      </a:lnTo>
                      <a:lnTo>
                        <a:pt x="444" y="6"/>
                      </a:lnTo>
                      <a:lnTo>
                        <a:pt x="448" y="14"/>
                      </a:lnTo>
                      <a:lnTo>
                        <a:pt x="449" y="18"/>
                      </a:lnTo>
                      <a:lnTo>
                        <a:pt x="451" y="22"/>
                      </a:lnTo>
                      <a:lnTo>
                        <a:pt x="451" y="70"/>
                      </a:lnTo>
                      <a:lnTo>
                        <a:pt x="451" y="70"/>
                      </a:lnTo>
                      <a:lnTo>
                        <a:pt x="449" y="76"/>
                      </a:lnTo>
                      <a:lnTo>
                        <a:pt x="448" y="80"/>
                      </a:lnTo>
                      <a:lnTo>
                        <a:pt x="447" y="82"/>
                      </a:lnTo>
                      <a:lnTo>
                        <a:pt x="444" y="86"/>
                      </a:lnTo>
                      <a:lnTo>
                        <a:pt x="441" y="89"/>
                      </a:lnTo>
                      <a:lnTo>
                        <a:pt x="437" y="91"/>
                      </a:lnTo>
                      <a:lnTo>
                        <a:pt x="433" y="92"/>
                      </a:lnTo>
                      <a:lnTo>
                        <a:pt x="428" y="93"/>
                      </a:lnTo>
                      <a:lnTo>
                        <a:pt x="22" y="93"/>
                      </a:lnTo>
                      <a:lnTo>
                        <a:pt x="22" y="93"/>
                      </a:lnTo>
                      <a:lnTo>
                        <a:pt x="18" y="92"/>
                      </a:lnTo>
                      <a:lnTo>
                        <a:pt x="14" y="91"/>
                      </a:lnTo>
                      <a:lnTo>
                        <a:pt x="7" y="86"/>
                      </a:lnTo>
                      <a:lnTo>
                        <a:pt x="4" y="82"/>
                      </a:lnTo>
                      <a:lnTo>
                        <a:pt x="2" y="80"/>
                      </a:lnTo>
                      <a:lnTo>
                        <a:pt x="0" y="76"/>
                      </a:lnTo>
                      <a:lnTo>
                        <a:pt x="0" y="70"/>
                      </a:lnTo>
                      <a:lnTo>
                        <a:pt x="0" y="22"/>
                      </a:lnTo>
                      <a:lnTo>
                        <a:pt x="0" y="22"/>
                      </a:lnTo>
                      <a:lnTo>
                        <a:pt x="0" y="18"/>
                      </a:lnTo>
                      <a:lnTo>
                        <a:pt x="2" y="14"/>
                      </a:lnTo>
                      <a:lnTo>
                        <a:pt x="7" y="6"/>
                      </a:lnTo>
                      <a:lnTo>
                        <a:pt x="14" y="2"/>
                      </a:lnTo>
                      <a:lnTo>
                        <a:pt x="18" y="0"/>
                      </a:lnTo>
                      <a:lnTo>
                        <a:pt x="22" y="0"/>
                      </a:lnTo>
                      <a:lnTo>
                        <a:pt x="428" y="0"/>
                      </a:lnTo>
                      <a:close/>
                      <a:moveTo>
                        <a:pt x="219" y="38"/>
                      </a:moveTo>
                      <a:lnTo>
                        <a:pt x="219" y="38"/>
                      </a:lnTo>
                      <a:lnTo>
                        <a:pt x="215" y="38"/>
                      </a:lnTo>
                      <a:lnTo>
                        <a:pt x="211" y="41"/>
                      </a:lnTo>
                      <a:lnTo>
                        <a:pt x="208" y="45"/>
                      </a:lnTo>
                      <a:lnTo>
                        <a:pt x="208" y="49"/>
                      </a:lnTo>
                      <a:lnTo>
                        <a:pt x="208" y="49"/>
                      </a:lnTo>
                      <a:lnTo>
                        <a:pt x="208" y="53"/>
                      </a:lnTo>
                      <a:lnTo>
                        <a:pt x="211" y="57"/>
                      </a:lnTo>
                      <a:lnTo>
                        <a:pt x="215" y="58"/>
                      </a:lnTo>
                      <a:lnTo>
                        <a:pt x="219" y="60"/>
                      </a:lnTo>
                      <a:lnTo>
                        <a:pt x="391" y="60"/>
                      </a:lnTo>
                      <a:lnTo>
                        <a:pt x="391" y="60"/>
                      </a:lnTo>
                      <a:lnTo>
                        <a:pt x="395" y="58"/>
                      </a:lnTo>
                      <a:lnTo>
                        <a:pt x="400" y="57"/>
                      </a:lnTo>
                      <a:lnTo>
                        <a:pt x="401" y="53"/>
                      </a:lnTo>
                      <a:lnTo>
                        <a:pt x="402" y="49"/>
                      </a:lnTo>
                      <a:lnTo>
                        <a:pt x="402" y="49"/>
                      </a:lnTo>
                      <a:lnTo>
                        <a:pt x="401" y="45"/>
                      </a:lnTo>
                      <a:lnTo>
                        <a:pt x="400" y="41"/>
                      </a:lnTo>
                      <a:lnTo>
                        <a:pt x="395" y="38"/>
                      </a:lnTo>
                      <a:lnTo>
                        <a:pt x="391" y="38"/>
                      </a:lnTo>
                      <a:lnTo>
                        <a:pt x="219" y="38"/>
                      </a:lnTo>
                      <a:close/>
                      <a:moveTo>
                        <a:pt x="57" y="38"/>
                      </a:moveTo>
                      <a:lnTo>
                        <a:pt x="57" y="38"/>
                      </a:lnTo>
                      <a:lnTo>
                        <a:pt x="53" y="38"/>
                      </a:lnTo>
                      <a:lnTo>
                        <a:pt x="50" y="41"/>
                      </a:lnTo>
                      <a:lnTo>
                        <a:pt x="48" y="45"/>
                      </a:lnTo>
                      <a:lnTo>
                        <a:pt x="46" y="49"/>
                      </a:lnTo>
                      <a:lnTo>
                        <a:pt x="46" y="49"/>
                      </a:lnTo>
                      <a:lnTo>
                        <a:pt x="48" y="53"/>
                      </a:lnTo>
                      <a:lnTo>
                        <a:pt x="50" y="57"/>
                      </a:lnTo>
                      <a:lnTo>
                        <a:pt x="53" y="58"/>
                      </a:lnTo>
                      <a:lnTo>
                        <a:pt x="57" y="60"/>
                      </a:lnTo>
                      <a:lnTo>
                        <a:pt x="57" y="60"/>
                      </a:lnTo>
                      <a:lnTo>
                        <a:pt x="62" y="58"/>
                      </a:lnTo>
                      <a:lnTo>
                        <a:pt x="65" y="57"/>
                      </a:lnTo>
                      <a:lnTo>
                        <a:pt x="68" y="53"/>
                      </a:lnTo>
                      <a:lnTo>
                        <a:pt x="68" y="49"/>
                      </a:lnTo>
                      <a:lnTo>
                        <a:pt x="68" y="49"/>
                      </a:lnTo>
                      <a:lnTo>
                        <a:pt x="68" y="45"/>
                      </a:lnTo>
                      <a:lnTo>
                        <a:pt x="65" y="41"/>
                      </a:lnTo>
                      <a:lnTo>
                        <a:pt x="62" y="38"/>
                      </a:lnTo>
                      <a:lnTo>
                        <a:pt x="57" y="38"/>
                      </a:lnTo>
                      <a:lnTo>
                        <a:pt x="57"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58" name="Freeform 140"/>
                <p:cNvSpPr>
                  <a:spLocks noEditPoints="1"/>
                </p:cNvSpPr>
                <p:nvPr/>
              </p:nvSpPr>
              <p:spPr bwMode="auto">
                <a:xfrm>
                  <a:off x="5097463" y="-157163"/>
                  <a:ext cx="436563" cy="546100"/>
                </a:xfrm>
                <a:custGeom>
                  <a:avLst/>
                  <a:gdLst>
                    <a:gd name="T0" fmla="*/ 531 w 550"/>
                    <a:gd name="T1" fmla="*/ 20 h 689"/>
                    <a:gd name="T2" fmla="*/ 508 w 550"/>
                    <a:gd name="T3" fmla="*/ 5 h 689"/>
                    <a:gd name="T4" fmla="*/ 482 w 550"/>
                    <a:gd name="T5" fmla="*/ 0 h 689"/>
                    <a:gd name="T6" fmla="*/ 67 w 550"/>
                    <a:gd name="T7" fmla="*/ 0 h 689"/>
                    <a:gd name="T8" fmla="*/ 40 w 550"/>
                    <a:gd name="T9" fmla="*/ 5 h 689"/>
                    <a:gd name="T10" fmla="*/ 18 w 550"/>
                    <a:gd name="T11" fmla="*/ 20 h 689"/>
                    <a:gd name="T12" fmla="*/ 10 w 550"/>
                    <a:gd name="T13" fmla="*/ 30 h 689"/>
                    <a:gd name="T14" fmla="*/ 1 w 550"/>
                    <a:gd name="T15" fmla="*/ 54 h 689"/>
                    <a:gd name="T16" fmla="*/ 0 w 550"/>
                    <a:gd name="T17" fmla="*/ 601 h 689"/>
                    <a:gd name="T18" fmla="*/ 0 w 550"/>
                    <a:gd name="T19" fmla="*/ 611 h 689"/>
                    <a:gd name="T20" fmla="*/ 4 w 550"/>
                    <a:gd name="T21" fmla="*/ 627 h 689"/>
                    <a:gd name="T22" fmla="*/ 12 w 550"/>
                    <a:gd name="T23" fmla="*/ 642 h 689"/>
                    <a:gd name="T24" fmla="*/ 24 w 550"/>
                    <a:gd name="T25" fmla="*/ 654 h 689"/>
                    <a:gd name="T26" fmla="*/ 31 w 550"/>
                    <a:gd name="T27" fmla="*/ 658 h 689"/>
                    <a:gd name="T28" fmla="*/ 31 w 550"/>
                    <a:gd name="T29" fmla="*/ 659 h 689"/>
                    <a:gd name="T30" fmla="*/ 32 w 550"/>
                    <a:gd name="T31" fmla="*/ 670 h 689"/>
                    <a:gd name="T32" fmla="*/ 39 w 550"/>
                    <a:gd name="T33" fmla="*/ 680 h 689"/>
                    <a:gd name="T34" fmla="*/ 48 w 550"/>
                    <a:gd name="T35" fmla="*/ 686 h 689"/>
                    <a:gd name="T36" fmla="*/ 60 w 550"/>
                    <a:gd name="T37" fmla="*/ 689 h 689"/>
                    <a:gd name="T38" fmla="*/ 98 w 550"/>
                    <a:gd name="T39" fmla="*/ 689 h 689"/>
                    <a:gd name="T40" fmla="*/ 115 w 550"/>
                    <a:gd name="T41" fmla="*/ 684 h 689"/>
                    <a:gd name="T42" fmla="*/ 125 w 550"/>
                    <a:gd name="T43" fmla="*/ 669 h 689"/>
                    <a:gd name="T44" fmla="*/ 423 w 550"/>
                    <a:gd name="T45" fmla="*/ 669 h 689"/>
                    <a:gd name="T46" fmla="*/ 434 w 550"/>
                    <a:gd name="T47" fmla="*/ 684 h 689"/>
                    <a:gd name="T48" fmla="*/ 451 w 550"/>
                    <a:gd name="T49" fmla="*/ 689 h 689"/>
                    <a:gd name="T50" fmla="*/ 489 w 550"/>
                    <a:gd name="T51" fmla="*/ 689 h 689"/>
                    <a:gd name="T52" fmla="*/ 501 w 550"/>
                    <a:gd name="T53" fmla="*/ 686 h 689"/>
                    <a:gd name="T54" fmla="*/ 511 w 550"/>
                    <a:gd name="T55" fmla="*/ 680 h 689"/>
                    <a:gd name="T56" fmla="*/ 517 w 550"/>
                    <a:gd name="T57" fmla="*/ 670 h 689"/>
                    <a:gd name="T58" fmla="*/ 519 w 550"/>
                    <a:gd name="T59" fmla="*/ 659 h 689"/>
                    <a:gd name="T60" fmla="*/ 519 w 550"/>
                    <a:gd name="T61" fmla="*/ 658 h 689"/>
                    <a:gd name="T62" fmla="*/ 525 w 550"/>
                    <a:gd name="T63" fmla="*/ 654 h 689"/>
                    <a:gd name="T64" fmla="*/ 538 w 550"/>
                    <a:gd name="T65" fmla="*/ 642 h 689"/>
                    <a:gd name="T66" fmla="*/ 546 w 550"/>
                    <a:gd name="T67" fmla="*/ 627 h 689"/>
                    <a:gd name="T68" fmla="*/ 550 w 550"/>
                    <a:gd name="T69" fmla="*/ 611 h 689"/>
                    <a:gd name="T70" fmla="*/ 550 w 550"/>
                    <a:gd name="T71" fmla="*/ 67 h 689"/>
                    <a:gd name="T72" fmla="*/ 548 w 550"/>
                    <a:gd name="T73" fmla="*/ 54 h 689"/>
                    <a:gd name="T74" fmla="*/ 539 w 550"/>
                    <a:gd name="T75" fmla="*/ 30 h 689"/>
                    <a:gd name="T76" fmla="*/ 531 w 550"/>
                    <a:gd name="T77" fmla="*/ 20 h 689"/>
                    <a:gd name="T78" fmla="*/ 528 w 550"/>
                    <a:gd name="T79" fmla="*/ 601 h 689"/>
                    <a:gd name="T80" fmla="*/ 524 w 550"/>
                    <a:gd name="T81" fmla="*/ 619 h 689"/>
                    <a:gd name="T82" fmla="*/ 515 w 550"/>
                    <a:gd name="T83" fmla="*/ 634 h 689"/>
                    <a:gd name="T84" fmla="*/ 500 w 550"/>
                    <a:gd name="T85" fmla="*/ 643 h 689"/>
                    <a:gd name="T86" fmla="*/ 482 w 550"/>
                    <a:gd name="T87" fmla="*/ 647 h 689"/>
                    <a:gd name="T88" fmla="*/ 67 w 550"/>
                    <a:gd name="T89" fmla="*/ 647 h 689"/>
                    <a:gd name="T90" fmla="*/ 48 w 550"/>
                    <a:gd name="T91" fmla="*/ 643 h 689"/>
                    <a:gd name="T92" fmla="*/ 35 w 550"/>
                    <a:gd name="T93" fmla="*/ 634 h 689"/>
                    <a:gd name="T94" fmla="*/ 24 w 550"/>
                    <a:gd name="T95" fmla="*/ 619 h 689"/>
                    <a:gd name="T96" fmla="*/ 21 w 550"/>
                    <a:gd name="T97" fmla="*/ 601 h 689"/>
                    <a:gd name="T98" fmla="*/ 21 w 550"/>
                    <a:gd name="T99" fmla="*/ 67 h 689"/>
                    <a:gd name="T100" fmla="*/ 24 w 550"/>
                    <a:gd name="T101" fmla="*/ 50 h 689"/>
                    <a:gd name="T102" fmla="*/ 35 w 550"/>
                    <a:gd name="T103" fmla="*/ 35 h 689"/>
                    <a:gd name="T104" fmla="*/ 41 w 550"/>
                    <a:gd name="T105" fmla="*/ 30 h 689"/>
                    <a:gd name="T106" fmla="*/ 58 w 550"/>
                    <a:gd name="T107" fmla="*/ 23 h 689"/>
                    <a:gd name="T108" fmla="*/ 482 w 550"/>
                    <a:gd name="T109" fmla="*/ 22 h 689"/>
                    <a:gd name="T110" fmla="*/ 492 w 550"/>
                    <a:gd name="T111" fmla="*/ 23 h 689"/>
                    <a:gd name="T112" fmla="*/ 508 w 550"/>
                    <a:gd name="T113" fmla="*/ 30 h 689"/>
                    <a:gd name="T114" fmla="*/ 515 w 550"/>
                    <a:gd name="T115" fmla="*/ 35 h 689"/>
                    <a:gd name="T116" fmla="*/ 524 w 550"/>
                    <a:gd name="T117" fmla="*/ 50 h 689"/>
                    <a:gd name="T118" fmla="*/ 528 w 550"/>
                    <a:gd name="T119" fmla="*/ 6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 h="689">
                      <a:moveTo>
                        <a:pt x="531" y="20"/>
                      </a:moveTo>
                      <a:lnTo>
                        <a:pt x="531" y="20"/>
                      </a:lnTo>
                      <a:lnTo>
                        <a:pt x="520" y="11"/>
                      </a:lnTo>
                      <a:lnTo>
                        <a:pt x="508" y="5"/>
                      </a:lnTo>
                      <a:lnTo>
                        <a:pt x="496" y="1"/>
                      </a:lnTo>
                      <a:lnTo>
                        <a:pt x="482" y="0"/>
                      </a:lnTo>
                      <a:lnTo>
                        <a:pt x="67" y="0"/>
                      </a:lnTo>
                      <a:lnTo>
                        <a:pt x="67" y="0"/>
                      </a:lnTo>
                      <a:lnTo>
                        <a:pt x="53" y="1"/>
                      </a:lnTo>
                      <a:lnTo>
                        <a:pt x="40" y="5"/>
                      </a:lnTo>
                      <a:lnTo>
                        <a:pt x="29" y="11"/>
                      </a:lnTo>
                      <a:lnTo>
                        <a:pt x="18" y="20"/>
                      </a:lnTo>
                      <a:lnTo>
                        <a:pt x="18" y="20"/>
                      </a:lnTo>
                      <a:lnTo>
                        <a:pt x="10" y="30"/>
                      </a:lnTo>
                      <a:lnTo>
                        <a:pt x="4" y="42"/>
                      </a:lnTo>
                      <a:lnTo>
                        <a:pt x="1" y="54"/>
                      </a:lnTo>
                      <a:lnTo>
                        <a:pt x="0" y="67"/>
                      </a:lnTo>
                      <a:lnTo>
                        <a:pt x="0" y="601"/>
                      </a:lnTo>
                      <a:lnTo>
                        <a:pt x="0" y="601"/>
                      </a:lnTo>
                      <a:lnTo>
                        <a:pt x="0" y="611"/>
                      </a:lnTo>
                      <a:lnTo>
                        <a:pt x="1" y="619"/>
                      </a:lnTo>
                      <a:lnTo>
                        <a:pt x="4" y="627"/>
                      </a:lnTo>
                      <a:lnTo>
                        <a:pt x="8" y="634"/>
                      </a:lnTo>
                      <a:lnTo>
                        <a:pt x="12" y="642"/>
                      </a:lnTo>
                      <a:lnTo>
                        <a:pt x="17" y="647"/>
                      </a:lnTo>
                      <a:lnTo>
                        <a:pt x="24" y="654"/>
                      </a:lnTo>
                      <a:lnTo>
                        <a:pt x="31" y="658"/>
                      </a:lnTo>
                      <a:lnTo>
                        <a:pt x="31" y="658"/>
                      </a:lnTo>
                      <a:lnTo>
                        <a:pt x="31" y="659"/>
                      </a:lnTo>
                      <a:lnTo>
                        <a:pt x="31" y="659"/>
                      </a:lnTo>
                      <a:lnTo>
                        <a:pt x="31" y="665"/>
                      </a:lnTo>
                      <a:lnTo>
                        <a:pt x="32" y="670"/>
                      </a:lnTo>
                      <a:lnTo>
                        <a:pt x="35" y="676"/>
                      </a:lnTo>
                      <a:lnTo>
                        <a:pt x="39" y="680"/>
                      </a:lnTo>
                      <a:lnTo>
                        <a:pt x="43" y="684"/>
                      </a:lnTo>
                      <a:lnTo>
                        <a:pt x="48" y="686"/>
                      </a:lnTo>
                      <a:lnTo>
                        <a:pt x="53" y="688"/>
                      </a:lnTo>
                      <a:lnTo>
                        <a:pt x="60" y="689"/>
                      </a:lnTo>
                      <a:lnTo>
                        <a:pt x="98" y="689"/>
                      </a:lnTo>
                      <a:lnTo>
                        <a:pt x="98" y="689"/>
                      </a:lnTo>
                      <a:lnTo>
                        <a:pt x="107" y="688"/>
                      </a:lnTo>
                      <a:lnTo>
                        <a:pt x="115" y="684"/>
                      </a:lnTo>
                      <a:lnTo>
                        <a:pt x="121" y="677"/>
                      </a:lnTo>
                      <a:lnTo>
                        <a:pt x="125" y="669"/>
                      </a:lnTo>
                      <a:lnTo>
                        <a:pt x="423" y="669"/>
                      </a:lnTo>
                      <a:lnTo>
                        <a:pt x="423" y="669"/>
                      </a:lnTo>
                      <a:lnTo>
                        <a:pt x="428" y="677"/>
                      </a:lnTo>
                      <a:lnTo>
                        <a:pt x="434" y="684"/>
                      </a:lnTo>
                      <a:lnTo>
                        <a:pt x="442" y="688"/>
                      </a:lnTo>
                      <a:lnTo>
                        <a:pt x="451" y="689"/>
                      </a:lnTo>
                      <a:lnTo>
                        <a:pt x="489" y="689"/>
                      </a:lnTo>
                      <a:lnTo>
                        <a:pt x="489" y="689"/>
                      </a:lnTo>
                      <a:lnTo>
                        <a:pt x="496" y="688"/>
                      </a:lnTo>
                      <a:lnTo>
                        <a:pt x="501" y="686"/>
                      </a:lnTo>
                      <a:lnTo>
                        <a:pt x="507" y="684"/>
                      </a:lnTo>
                      <a:lnTo>
                        <a:pt x="511" y="680"/>
                      </a:lnTo>
                      <a:lnTo>
                        <a:pt x="515" y="676"/>
                      </a:lnTo>
                      <a:lnTo>
                        <a:pt x="517" y="670"/>
                      </a:lnTo>
                      <a:lnTo>
                        <a:pt x="519" y="665"/>
                      </a:lnTo>
                      <a:lnTo>
                        <a:pt x="519" y="659"/>
                      </a:lnTo>
                      <a:lnTo>
                        <a:pt x="519" y="659"/>
                      </a:lnTo>
                      <a:lnTo>
                        <a:pt x="519" y="658"/>
                      </a:lnTo>
                      <a:lnTo>
                        <a:pt x="519" y="658"/>
                      </a:lnTo>
                      <a:lnTo>
                        <a:pt x="525" y="654"/>
                      </a:lnTo>
                      <a:lnTo>
                        <a:pt x="532" y="647"/>
                      </a:lnTo>
                      <a:lnTo>
                        <a:pt x="538" y="642"/>
                      </a:lnTo>
                      <a:lnTo>
                        <a:pt x="542" y="634"/>
                      </a:lnTo>
                      <a:lnTo>
                        <a:pt x="546" y="627"/>
                      </a:lnTo>
                      <a:lnTo>
                        <a:pt x="548" y="619"/>
                      </a:lnTo>
                      <a:lnTo>
                        <a:pt x="550" y="611"/>
                      </a:lnTo>
                      <a:lnTo>
                        <a:pt x="550" y="601"/>
                      </a:lnTo>
                      <a:lnTo>
                        <a:pt x="550" y="67"/>
                      </a:lnTo>
                      <a:lnTo>
                        <a:pt x="550" y="67"/>
                      </a:lnTo>
                      <a:lnTo>
                        <a:pt x="548" y="54"/>
                      </a:lnTo>
                      <a:lnTo>
                        <a:pt x="544" y="42"/>
                      </a:lnTo>
                      <a:lnTo>
                        <a:pt x="539" y="30"/>
                      </a:lnTo>
                      <a:lnTo>
                        <a:pt x="531" y="20"/>
                      </a:lnTo>
                      <a:lnTo>
                        <a:pt x="531" y="20"/>
                      </a:lnTo>
                      <a:close/>
                      <a:moveTo>
                        <a:pt x="528" y="601"/>
                      </a:moveTo>
                      <a:lnTo>
                        <a:pt x="528" y="601"/>
                      </a:lnTo>
                      <a:lnTo>
                        <a:pt x="527" y="611"/>
                      </a:lnTo>
                      <a:lnTo>
                        <a:pt x="524" y="619"/>
                      </a:lnTo>
                      <a:lnTo>
                        <a:pt x="520" y="627"/>
                      </a:lnTo>
                      <a:lnTo>
                        <a:pt x="515" y="634"/>
                      </a:lnTo>
                      <a:lnTo>
                        <a:pt x="508" y="639"/>
                      </a:lnTo>
                      <a:lnTo>
                        <a:pt x="500" y="643"/>
                      </a:lnTo>
                      <a:lnTo>
                        <a:pt x="492" y="646"/>
                      </a:lnTo>
                      <a:lnTo>
                        <a:pt x="482" y="647"/>
                      </a:lnTo>
                      <a:lnTo>
                        <a:pt x="67" y="647"/>
                      </a:lnTo>
                      <a:lnTo>
                        <a:pt x="67" y="647"/>
                      </a:lnTo>
                      <a:lnTo>
                        <a:pt x="58" y="646"/>
                      </a:lnTo>
                      <a:lnTo>
                        <a:pt x="48" y="643"/>
                      </a:lnTo>
                      <a:lnTo>
                        <a:pt x="41" y="639"/>
                      </a:lnTo>
                      <a:lnTo>
                        <a:pt x="35" y="634"/>
                      </a:lnTo>
                      <a:lnTo>
                        <a:pt x="29" y="627"/>
                      </a:lnTo>
                      <a:lnTo>
                        <a:pt x="24" y="619"/>
                      </a:lnTo>
                      <a:lnTo>
                        <a:pt x="22" y="611"/>
                      </a:lnTo>
                      <a:lnTo>
                        <a:pt x="21" y="601"/>
                      </a:lnTo>
                      <a:lnTo>
                        <a:pt x="21" y="67"/>
                      </a:lnTo>
                      <a:lnTo>
                        <a:pt x="21" y="67"/>
                      </a:lnTo>
                      <a:lnTo>
                        <a:pt x="21" y="58"/>
                      </a:lnTo>
                      <a:lnTo>
                        <a:pt x="24" y="50"/>
                      </a:lnTo>
                      <a:lnTo>
                        <a:pt x="29" y="42"/>
                      </a:lnTo>
                      <a:lnTo>
                        <a:pt x="35" y="35"/>
                      </a:lnTo>
                      <a:lnTo>
                        <a:pt x="35" y="35"/>
                      </a:lnTo>
                      <a:lnTo>
                        <a:pt x="41" y="30"/>
                      </a:lnTo>
                      <a:lnTo>
                        <a:pt x="49" y="26"/>
                      </a:lnTo>
                      <a:lnTo>
                        <a:pt x="58" y="23"/>
                      </a:lnTo>
                      <a:lnTo>
                        <a:pt x="67" y="22"/>
                      </a:lnTo>
                      <a:lnTo>
                        <a:pt x="482" y="22"/>
                      </a:lnTo>
                      <a:lnTo>
                        <a:pt x="482" y="22"/>
                      </a:lnTo>
                      <a:lnTo>
                        <a:pt x="492" y="23"/>
                      </a:lnTo>
                      <a:lnTo>
                        <a:pt x="500" y="26"/>
                      </a:lnTo>
                      <a:lnTo>
                        <a:pt x="508" y="30"/>
                      </a:lnTo>
                      <a:lnTo>
                        <a:pt x="515" y="35"/>
                      </a:lnTo>
                      <a:lnTo>
                        <a:pt x="515" y="35"/>
                      </a:lnTo>
                      <a:lnTo>
                        <a:pt x="520" y="42"/>
                      </a:lnTo>
                      <a:lnTo>
                        <a:pt x="524" y="50"/>
                      </a:lnTo>
                      <a:lnTo>
                        <a:pt x="527" y="58"/>
                      </a:lnTo>
                      <a:lnTo>
                        <a:pt x="528" y="67"/>
                      </a:lnTo>
                      <a:lnTo>
                        <a:pt x="528" y="6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grpSp>
        </p:grpSp>
        <p:sp>
          <p:nvSpPr>
            <p:cNvPr id="650" name="TextBox 649"/>
            <p:cNvSpPr txBox="1"/>
            <p:nvPr/>
          </p:nvSpPr>
          <p:spPr>
            <a:xfrm>
              <a:off x="1430134" y="2811784"/>
              <a:ext cx="1055891" cy="338554"/>
            </a:xfrm>
            <a:prstGeom prst="rect">
              <a:avLst/>
            </a:prstGeom>
            <a:noFill/>
          </p:spPr>
          <p:txBody>
            <a:bodyPr wrap="square" rtlCol="0">
              <a:spAutoFit/>
            </a:bodyPr>
            <a:lstStyle/>
            <a:p>
              <a:r>
                <a:rPr lang="en-US" sz="1600" dirty="0">
                  <a:latin typeface="+mn-lt"/>
                </a:rPr>
                <a:t>Vendor D</a:t>
              </a:r>
            </a:p>
          </p:txBody>
        </p:sp>
      </p:grpSp>
      <p:grpSp>
        <p:nvGrpSpPr>
          <p:cNvPr id="659" name="Group 658"/>
          <p:cNvGrpSpPr/>
          <p:nvPr/>
        </p:nvGrpSpPr>
        <p:grpSpPr>
          <a:xfrm>
            <a:off x="1760453" y="3145247"/>
            <a:ext cx="1055891" cy="1465468"/>
            <a:chOff x="1430134" y="1684870"/>
            <a:chExt cx="1055891" cy="1465468"/>
          </a:xfrm>
        </p:grpSpPr>
        <p:grpSp>
          <p:nvGrpSpPr>
            <p:cNvPr id="660" name="Group 659"/>
            <p:cNvGrpSpPr/>
            <p:nvPr/>
          </p:nvGrpSpPr>
          <p:grpSpPr>
            <a:xfrm>
              <a:off x="1430135" y="1684870"/>
              <a:ext cx="1055890" cy="1058330"/>
              <a:chOff x="4897235" y="3627970"/>
              <a:chExt cx="646039" cy="646040"/>
            </a:xfrm>
          </p:grpSpPr>
          <p:sp>
            <p:nvSpPr>
              <p:cNvPr id="662" name="Oval 661"/>
              <p:cNvSpPr/>
              <p:nvPr/>
            </p:nvSpPr>
            <p:spPr>
              <a:xfrm>
                <a:off x="4897235" y="3627970"/>
                <a:ext cx="646039" cy="646040"/>
              </a:xfrm>
              <a:prstGeom prst="ellipse">
                <a:avLst/>
              </a:prstGeom>
              <a:solidFill>
                <a:srgbClr val="7030A0"/>
              </a:solidFill>
              <a:ln w="6350" cap="flat" cmpd="sng" algn="ctr">
                <a:noFill/>
                <a:prstDash val="solid"/>
              </a:ln>
              <a:effectLst/>
            </p:spPr>
            <p:txBody>
              <a:bodyPr wrap="none" lIns="0" tIns="45720" rIns="0" bIns="45720" rtlCol="0" anchor="t"/>
              <a:lstStyle/>
              <a:p>
                <a:pPr marL="0" marR="0" lvl="0" indent="0" algn="ctr" defTabSz="1218987"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dirty="0">
                  <a:ln>
                    <a:noFill/>
                  </a:ln>
                  <a:solidFill>
                    <a:srgbClr val="676767"/>
                  </a:solidFill>
                  <a:effectLst/>
                  <a:uLnTx/>
                  <a:uFillTx/>
                  <a:latin typeface="CiscoSansTT Light"/>
                  <a:ea typeface="+mn-ea"/>
                  <a:cs typeface="+mn-cs"/>
                </a:endParaRPr>
              </a:p>
            </p:txBody>
          </p:sp>
          <p:grpSp>
            <p:nvGrpSpPr>
              <p:cNvPr id="663" name="Group 662"/>
              <p:cNvGrpSpPr/>
              <p:nvPr/>
            </p:nvGrpSpPr>
            <p:grpSpPr>
              <a:xfrm>
                <a:off x="5062001" y="3766416"/>
                <a:ext cx="319812" cy="400058"/>
                <a:chOff x="5097463" y="-157163"/>
                <a:chExt cx="436563" cy="546100"/>
              </a:xfrm>
              <a:solidFill>
                <a:schemeClr val="tx1"/>
              </a:solidFill>
            </p:grpSpPr>
            <p:sp>
              <p:nvSpPr>
                <p:cNvPr id="664" name="Freeform 135"/>
                <p:cNvSpPr>
                  <a:spLocks noEditPoints="1"/>
                </p:cNvSpPr>
                <p:nvPr/>
              </p:nvSpPr>
              <p:spPr bwMode="auto">
                <a:xfrm>
                  <a:off x="5137150" y="-115888"/>
                  <a:ext cx="357188" cy="73025"/>
                </a:xfrm>
                <a:custGeom>
                  <a:avLst/>
                  <a:gdLst>
                    <a:gd name="T0" fmla="*/ 428 w 451"/>
                    <a:gd name="T1" fmla="*/ 0 h 93"/>
                    <a:gd name="T2" fmla="*/ 437 w 451"/>
                    <a:gd name="T3" fmla="*/ 3 h 93"/>
                    <a:gd name="T4" fmla="*/ 447 w 451"/>
                    <a:gd name="T5" fmla="*/ 11 h 93"/>
                    <a:gd name="T6" fmla="*/ 449 w 451"/>
                    <a:gd name="T7" fmla="*/ 18 h 93"/>
                    <a:gd name="T8" fmla="*/ 451 w 451"/>
                    <a:gd name="T9" fmla="*/ 72 h 93"/>
                    <a:gd name="T10" fmla="*/ 449 w 451"/>
                    <a:gd name="T11" fmla="*/ 76 h 93"/>
                    <a:gd name="T12" fmla="*/ 444 w 451"/>
                    <a:gd name="T13" fmla="*/ 88 h 93"/>
                    <a:gd name="T14" fmla="*/ 433 w 451"/>
                    <a:gd name="T15" fmla="*/ 93 h 93"/>
                    <a:gd name="T16" fmla="*/ 22 w 451"/>
                    <a:gd name="T17" fmla="*/ 93 h 93"/>
                    <a:gd name="T18" fmla="*/ 18 w 451"/>
                    <a:gd name="T19" fmla="*/ 93 h 93"/>
                    <a:gd name="T20" fmla="*/ 7 w 451"/>
                    <a:gd name="T21" fmla="*/ 88 h 93"/>
                    <a:gd name="T22" fmla="*/ 0 w 451"/>
                    <a:gd name="T23" fmla="*/ 76 h 93"/>
                    <a:gd name="T24" fmla="*/ 0 w 451"/>
                    <a:gd name="T25" fmla="*/ 23 h 93"/>
                    <a:gd name="T26" fmla="*/ 0 w 451"/>
                    <a:gd name="T27" fmla="*/ 18 h 93"/>
                    <a:gd name="T28" fmla="*/ 7 w 451"/>
                    <a:gd name="T29" fmla="*/ 7 h 93"/>
                    <a:gd name="T30" fmla="*/ 18 w 451"/>
                    <a:gd name="T31" fmla="*/ 2 h 93"/>
                    <a:gd name="T32" fmla="*/ 428 w 451"/>
                    <a:gd name="T33" fmla="*/ 0 h 93"/>
                    <a:gd name="T34" fmla="*/ 219 w 451"/>
                    <a:gd name="T35" fmla="*/ 39 h 93"/>
                    <a:gd name="T36" fmla="*/ 211 w 451"/>
                    <a:gd name="T37" fmla="*/ 42 h 93"/>
                    <a:gd name="T38" fmla="*/ 208 w 451"/>
                    <a:gd name="T39" fmla="*/ 50 h 93"/>
                    <a:gd name="T40" fmla="*/ 208 w 451"/>
                    <a:gd name="T41" fmla="*/ 54 h 93"/>
                    <a:gd name="T42" fmla="*/ 215 w 451"/>
                    <a:gd name="T43" fmla="*/ 60 h 93"/>
                    <a:gd name="T44" fmla="*/ 391 w 451"/>
                    <a:gd name="T45" fmla="*/ 61 h 93"/>
                    <a:gd name="T46" fmla="*/ 395 w 451"/>
                    <a:gd name="T47" fmla="*/ 60 h 93"/>
                    <a:gd name="T48" fmla="*/ 401 w 451"/>
                    <a:gd name="T49" fmla="*/ 54 h 93"/>
                    <a:gd name="T50" fmla="*/ 402 w 451"/>
                    <a:gd name="T51" fmla="*/ 50 h 93"/>
                    <a:gd name="T52" fmla="*/ 400 w 451"/>
                    <a:gd name="T53" fmla="*/ 42 h 93"/>
                    <a:gd name="T54" fmla="*/ 391 w 451"/>
                    <a:gd name="T55" fmla="*/ 39 h 93"/>
                    <a:gd name="T56" fmla="*/ 57 w 451"/>
                    <a:gd name="T57" fmla="*/ 39 h 93"/>
                    <a:gd name="T58" fmla="*/ 53 w 451"/>
                    <a:gd name="T59" fmla="*/ 39 h 93"/>
                    <a:gd name="T60" fmla="*/ 48 w 451"/>
                    <a:gd name="T61" fmla="*/ 46 h 93"/>
                    <a:gd name="T62" fmla="*/ 46 w 451"/>
                    <a:gd name="T63" fmla="*/ 50 h 93"/>
                    <a:gd name="T64" fmla="*/ 50 w 451"/>
                    <a:gd name="T65" fmla="*/ 57 h 93"/>
                    <a:gd name="T66" fmla="*/ 57 w 451"/>
                    <a:gd name="T67" fmla="*/ 61 h 93"/>
                    <a:gd name="T68" fmla="*/ 62 w 451"/>
                    <a:gd name="T69" fmla="*/ 60 h 93"/>
                    <a:gd name="T70" fmla="*/ 68 w 451"/>
                    <a:gd name="T71" fmla="*/ 54 h 93"/>
                    <a:gd name="T72" fmla="*/ 68 w 451"/>
                    <a:gd name="T73" fmla="*/ 50 h 93"/>
                    <a:gd name="T74" fmla="*/ 65 w 451"/>
                    <a:gd name="T75" fmla="*/ 42 h 93"/>
                    <a:gd name="T76" fmla="*/ 57 w 451"/>
                    <a:gd name="T77"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2"/>
                      </a:lnTo>
                      <a:lnTo>
                        <a:pt x="437" y="3"/>
                      </a:lnTo>
                      <a:lnTo>
                        <a:pt x="444" y="7"/>
                      </a:lnTo>
                      <a:lnTo>
                        <a:pt x="447" y="11"/>
                      </a:lnTo>
                      <a:lnTo>
                        <a:pt x="448" y="14"/>
                      </a:lnTo>
                      <a:lnTo>
                        <a:pt x="449" y="18"/>
                      </a:lnTo>
                      <a:lnTo>
                        <a:pt x="451" y="23"/>
                      </a:lnTo>
                      <a:lnTo>
                        <a:pt x="451" y="72"/>
                      </a:lnTo>
                      <a:lnTo>
                        <a:pt x="451" y="72"/>
                      </a:lnTo>
                      <a:lnTo>
                        <a:pt x="449" y="76"/>
                      </a:lnTo>
                      <a:lnTo>
                        <a:pt x="448" y="80"/>
                      </a:lnTo>
                      <a:lnTo>
                        <a:pt x="444" y="88"/>
                      </a:lnTo>
                      <a:lnTo>
                        <a:pt x="437" y="92"/>
                      </a:lnTo>
                      <a:lnTo>
                        <a:pt x="433" y="93"/>
                      </a:lnTo>
                      <a:lnTo>
                        <a:pt x="428" y="93"/>
                      </a:lnTo>
                      <a:lnTo>
                        <a:pt x="22" y="93"/>
                      </a:lnTo>
                      <a:lnTo>
                        <a:pt x="22" y="93"/>
                      </a:lnTo>
                      <a:lnTo>
                        <a:pt x="18" y="93"/>
                      </a:lnTo>
                      <a:lnTo>
                        <a:pt x="14" y="92"/>
                      </a:lnTo>
                      <a:lnTo>
                        <a:pt x="7" y="88"/>
                      </a:lnTo>
                      <a:lnTo>
                        <a:pt x="2" y="80"/>
                      </a:lnTo>
                      <a:lnTo>
                        <a:pt x="0" y="76"/>
                      </a:lnTo>
                      <a:lnTo>
                        <a:pt x="0" y="72"/>
                      </a:lnTo>
                      <a:lnTo>
                        <a:pt x="0" y="23"/>
                      </a:lnTo>
                      <a:lnTo>
                        <a:pt x="0" y="23"/>
                      </a:lnTo>
                      <a:lnTo>
                        <a:pt x="0" y="18"/>
                      </a:lnTo>
                      <a:lnTo>
                        <a:pt x="2" y="14"/>
                      </a:lnTo>
                      <a:lnTo>
                        <a:pt x="7" y="7"/>
                      </a:lnTo>
                      <a:lnTo>
                        <a:pt x="14" y="3"/>
                      </a:lnTo>
                      <a:lnTo>
                        <a:pt x="18" y="2"/>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7"/>
                      </a:lnTo>
                      <a:lnTo>
                        <a:pt x="215" y="60"/>
                      </a:lnTo>
                      <a:lnTo>
                        <a:pt x="219" y="61"/>
                      </a:lnTo>
                      <a:lnTo>
                        <a:pt x="391" y="61"/>
                      </a:lnTo>
                      <a:lnTo>
                        <a:pt x="391" y="61"/>
                      </a:lnTo>
                      <a:lnTo>
                        <a:pt x="395" y="60"/>
                      </a:lnTo>
                      <a:lnTo>
                        <a:pt x="400" y="57"/>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60"/>
                      </a:lnTo>
                      <a:lnTo>
                        <a:pt x="57" y="61"/>
                      </a:lnTo>
                      <a:lnTo>
                        <a:pt x="57" y="61"/>
                      </a:lnTo>
                      <a:lnTo>
                        <a:pt x="62" y="60"/>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65" name="Freeform 136"/>
                <p:cNvSpPr>
                  <a:spLocks noEditPoints="1"/>
                </p:cNvSpPr>
                <p:nvPr/>
              </p:nvSpPr>
              <p:spPr bwMode="auto">
                <a:xfrm>
                  <a:off x="5137150" y="-22225"/>
                  <a:ext cx="357188" cy="73025"/>
                </a:xfrm>
                <a:custGeom>
                  <a:avLst/>
                  <a:gdLst>
                    <a:gd name="T0" fmla="*/ 428 w 451"/>
                    <a:gd name="T1" fmla="*/ 0 h 93"/>
                    <a:gd name="T2" fmla="*/ 437 w 451"/>
                    <a:gd name="T3" fmla="*/ 3 h 93"/>
                    <a:gd name="T4" fmla="*/ 444 w 451"/>
                    <a:gd name="T5" fmla="*/ 7 h 93"/>
                    <a:gd name="T6" fmla="*/ 448 w 451"/>
                    <a:gd name="T7" fmla="*/ 13 h 93"/>
                    <a:gd name="T8" fmla="*/ 451 w 451"/>
                    <a:gd name="T9" fmla="*/ 23 h 93"/>
                    <a:gd name="T10" fmla="*/ 451 w 451"/>
                    <a:gd name="T11" fmla="*/ 71 h 93"/>
                    <a:gd name="T12" fmla="*/ 448 w 451"/>
                    <a:gd name="T13" fmla="*/ 79 h 93"/>
                    <a:gd name="T14" fmla="*/ 444 w 451"/>
                    <a:gd name="T15" fmla="*/ 88 h 93"/>
                    <a:gd name="T16" fmla="*/ 437 w 451"/>
                    <a:gd name="T17" fmla="*/ 92 h 93"/>
                    <a:gd name="T18" fmla="*/ 428 w 451"/>
                    <a:gd name="T19" fmla="*/ 93 h 93"/>
                    <a:gd name="T20" fmla="*/ 22 w 451"/>
                    <a:gd name="T21" fmla="*/ 93 h 93"/>
                    <a:gd name="T22" fmla="*/ 14 w 451"/>
                    <a:gd name="T23" fmla="*/ 92 h 93"/>
                    <a:gd name="T24" fmla="*/ 2 w 451"/>
                    <a:gd name="T25" fmla="*/ 79 h 93"/>
                    <a:gd name="T26" fmla="*/ 0 w 451"/>
                    <a:gd name="T27" fmla="*/ 71 h 93"/>
                    <a:gd name="T28" fmla="*/ 0 w 451"/>
                    <a:gd name="T29" fmla="*/ 23 h 93"/>
                    <a:gd name="T30" fmla="*/ 2 w 451"/>
                    <a:gd name="T31" fmla="*/ 13 h 93"/>
                    <a:gd name="T32" fmla="*/ 14 w 451"/>
                    <a:gd name="T33" fmla="*/ 3 h 93"/>
                    <a:gd name="T34" fmla="*/ 22 w 451"/>
                    <a:gd name="T35" fmla="*/ 0 h 93"/>
                    <a:gd name="T36" fmla="*/ 219 w 451"/>
                    <a:gd name="T37" fmla="*/ 39 h 93"/>
                    <a:gd name="T38" fmla="*/ 215 w 451"/>
                    <a:gd name="T39" fmla="*/ 39 h 93"/>
                    <a:gd name="T40" fmla="*/ 208 w 451"/>
                    <a:gd name="T41" fmla="*/ 46 h 93"/>
                    <a:gd name="T42" fmla="*/ 208 w 451"/>
                    <a:gd name="T43" fmla="*/ 50 h 93"/>
                    <a:gd name="T44" fmla="*/ 211 w 451"/>
                    <a:gd name="T45" fmla="*/ 58 h 93"/>
                    <a:gd name="T46" fmla="*/ 219 w 451"/>
                    <a:gd name="T47" fmla="*/ 61 h 93"/>
                    <a:gd name="T48" fmla="*/ 391 w 451"/>
                    <a:gd name="T49" fmla="*/ 61 h 93"/>
                    <a:gd name="T50" fmla="*/ 400 w 451"/>
                    <a:gd name="T51" fmla="*/ 58 h 93"/>
                    <a:gd name="T52" fmla="*/ 402 w 451"/>
                    <a:gd name="T53" fmla="*/ 50 h 93"/>
                    <a:gd name="T54" fmla="*/ 401 w 451"/>
                    <a:gd name="T55" fmla="*/ 46 h 93"/>
                    <a:gd name="T56" fmla="*/ 395 w 451"/>
                    <a:gd name="T57" fmla="*/ 39 h 93"/>
                    <a:gd name="T58" fmla="*/ 219 w 451"/>
                    <a:gd name="T59" fmla="*/ 39 h 93"/>
                    <a:gd name="T60" fmla="*/ 57 w 451"/>
                    <a:gd name="T61" fmla="*/ 39 h 93"/>
                    <a:gd name="T62" fmla="*/ 50 w 451"/>
                    <a:gd name="T63" fmla="*/ 42 h 93"/>
                    <a:gd name="T64" fmla="*/ 46 w 451"/>
                    <a:gd name="T65" fmla="*/ 50 h 93"/>
                    <a:gd name="T66" fmla="*/ 48 w 451"/>
                    <a:gd name="T67" fmla="*/ 54 h 93"/>
                    <a:gd name="T68" fmla="*/ 53 w 451"/>
                    <a:gd name="T69" fmla="*/ 59 h 93"/>
                    <a:gd name="T70" fmla="*/ 57 w 451"/>
                    <a:gd name="T71" fmla="*/ 61 h 93"/>
                    <a:gd name="T72" fmla="*/ 65 w 451"/>
                    <a:gd name="T73" fmla="*/ 57 h 93"/>
                    <a:gd name="T74" fmla="*/ 68 w 451"/>
                    <a:gd name="T75" fmla="*/ 50 h 93"/>
                    <a:gd name="T76" fmla="*/ 68 w 451"/>
                    <a:gd name="T77" fmla="*/ 46 h 93"/>
                    <a:gd name="T78" fmla="*/ 62 w 451"/>
                    <a:gd name="T79" fmla="*/ 39 h 93"/>
                    <a:gd name="T80" fmla="*/ 57 w 451"/>
                    <a:gd name="T81"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1" h="93">
                      <a:moveTo>
                        <a:pt x="428" y="0"/>
                      </a:moveTo>
                      <a:lnTo>
                        <a:pt x="428" y="0"/>
                      </a:lnTo>
                      <a:lnTo>
                        <a:pt x="433" y="1"/>
                      </a:lnTo>
                      <a:lnTo>
                        <a:pt x="437" y="3"/>
                      </a:lnTo>
                      <a:lnTo>
                        <a:pt x="441" y="4"/>
                      </a:lnTo>
                      <a:lnTo>
                        <a:pt x="444" y="7"/>
                      </a:lnTo>
                      <a:lnTo>
                        <a:pt x="447" y="11"/>
                      </a:lnTo>
                      <a:lnTo>
                        <a:pt x="448" y="13"/>
                      </a:lnTo>
                      <a:lnTo>
                        <a:pt x="449" y="19"/>
                      </a:lnTo>
                      <a:lnTo>
                        <a:pt x="451" y="23"/>
                      </a:lnTo>
                      <a:lnTo>
                        <a:pt x="451" y="71"/>
                      </a:lnTo>
                      <a:lnTo>
                        <a:pt x="451" y="71"/>
                      </a:lnTo>
                      <a:lnTo>
                        <a:pt x="449" y="75"/>
                      </a:lnTo>
                      <a:lnTo>
                        <a:pt x="448" y="79"/>
                      </a:lnTo>
                      <a:lnTo>
                        <a:pt x="447" y="83"/>
                      </a:lnTo>
                      <a:lnTo>
                        <a:pt x="444" y="88"/>
                      </a:lnTo>
                      <a:lnTo>
                        <a:pt x="441" y="90"/>
                      </a:lnTo>
                      <a:lnTo>
                        <a:pt x="437" y="92"/>
                      </a:lnTo>
                      <a:lnTo>
                        <a:pt x="433" y="93"/>
                      </a:lnTo>
                      <a:lnTo>
                        <a:pt x="428" y="93"/>
                      </a:lnTo>
                      <a:lnTo>
                        <a:pt x="22" y="93"/>
                      </a:lnTo>
                      <a:lnTo>
                        <a:pt x="22" y="93"/>
                      </a:lnTo>
                      <a:lnTo>
                        <a:pt x="18" y="93"/>
                      </a:lnTo>
                      <a:lnTo>
                        <a:pt x="14" y="92"/>
                      </a:lnTo>
                      <a:lnTo>
                        <a:pt x="7" y="88"/>
                      </a:lnTo>
                      <a:lnTo>
                        <a:pt x="2" y="79"/>
                      </a:lnTo>
                      <a:lnTo>
                        <a:pt x="0" y="75"/>
                      </a:lnTo>
                      <a:lnTo>
                        <a:pt x="0" y="71"/>
                      </a:lnTo>
                      <a:lnTo>
                        <a:pt x="0" y="23"/>
                      </a:lnTo>
                      <a:lnTo>
                        <a:pt x="0" y="23"/>
                      </a:lnTo>
                      <a:lnTo>
                        <a:pt x="0" y="19"/>
                      </a:lnTo>
                      <a:lnTo>
                        <a:pt x="2" y="13"/>
                      </a:lnTo>
                      <a:lnTo>
                        <a:pt x="7" y="7"/>
                      </a:lnTo>
                      <a:lnTo>
                        <a:pt x="14" y="3"/>
                      </a:lnTo>
                      <a:lnTo>
                        <a:pt x="18" y="1"/>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8"/>
                      </a:lnTo>
                      <a:lnTo>
                        <a:pt x="215" y="59"/>
                      </a:lnTo>
                      <a:lnTo>
                        <a:pt x="219" y="61"/>
                      </a:lnTo>
                      <a:lnTo>
                        <a:pt x="391" y="61"/>
                      </a:lnTo>
                      <a:lnTo>
                        <a:pt x="391" y="61"/>
                      </a:lnTo>
                      <a:lnTo>
                        <a:pt x="395" y="59"/>
                      </a:lnTo>
                      <a:lnTo>
                        <a:pt x="400" y="58"/>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59"/>
                      </a:lnTo>
                      <a:lnTo>
                        <a:pt x="57" y="61"/>
                      </a:lnTo>
                      <a:lnTo>
                        <a:pt x="57" y="61"/>
                      </a:lnTo>
                      <a:lnTo>
                        <a:pt x="62" y="59"/>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66" name="Freeform 137"/>
                <p:cNvSpPr>
                  <a:spLocks noEditPoints="1"/>
                </p:cNvSpPr>
                <p:nvPr/>
              </p:nvSpPr>
              <p:spPr bwMode="auto">
                <a:xfrm>
                  <a:off x="5137150" y="73025"/>
                  <a:ext cx="357188" cy="73025"/>
                </a:xfrm>
                <a:custGeom>
                  <a:avLst/>
                  <a:gdLst>
                    <a:gd name="T0" fmla="*/ 428 w 451"/>
                    <a:gd name="T1" fmla="*/ 0 h 93"/>
                    <a:gd name="T2" fmla="*/ 437 w 451"/>
                    <a:gd name="T3" fmla="*/ 1 h 93"/>
                    <a:gd name="T4" fmla="*/ 447 w 451"/>
                    <a:gd name="T5" fmla="*/ 9 h 93"/>
                    <a:gd name="T6" fmla="*/ 449 w 451"/>
                    <a:gd name="T7" fmla="*/ 17 h 93"/>
                    <a:gd name="T8" fmla="*/ 451 w 451"/>
                    <a:gd name="T9" fmla="*/ 70 h 93"/>
                    <a:gd name="T10" fmla="*/ 449 w 451"/>
                    <a:gd name="T11" fmla="*/ 74 h 93"/>
                    <a:gd name="T12" fmla="*/ 444 w 451"/>
                    <a:gd name="T13" fmla="*/ 86 h 93"/>
                    <a:gd name="T14" fmla="*/ 433 w 451"/>
                    <a:gd name="T15" fmla="*/ 92 h 93"/>
                    <a:gd name="T16" fmla="*/ 22 w 451"/>
                    <a:gd name="T17" fmla="*/ 93 h 93"/>
                    <a:gd name="T18" fmla="*/ 18 w 451"/>
                    <a:gd name="T19" fmla="*/ 92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8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8 h 93"/>
                    <a:gd name="T56" fmla="*/ 57 w 451"/>
                    <a:gd name="T57" fmla="*/ 38 h 93"/>
                    <a:gd name="T58" fmla="*/ 53 w 451"/>
                    <a:gd name="T59" fmla="*/ 38 h 93"/>
                    <a:gd name="T60" fmla="*/ 48 w 451"/>
                    <a:gd name="T61" fmla="*/ 44 h 93"/>
                    <a:gd name="T62" fmla="*/ 46 w 451"/>
                    <a:gd name="T63" fmla="*/ 48 h 93"/>
                    <a:gd name="T64" fmla="*/ 50 w 451"/>
                    <a:gd name="T65" fmla="*/ 57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7" y="9"/>
                      </a:lnTo>
                      <a:lnTo>
                        <a:pt x="448" y="13"/>
                      </a:lnTo>
                      <a:lnTo>
                        <a:pt x="449" y="17"/>
                      </a:lnTo>
                      <a:lnTo>
                        <a:pt x="451" y="21"/>
                      </a:lnTo>
                      <a:lnTo>
                        <a:pt x="451" y="70"/>
                      </a:lnTo>
                      <a:lnTo>
                        <a:pt x="451" y="70"/>
                      </a:lnTo>
                      <a:lnTo>
                        <a:pt x="449" y="74"/>
                      </a:lnTo>
                      <a:lnTo>
                        <a:pt x="448" y="78"/>
                      </a:lnTo>
                      <a:lnTo>
                        <a:pt x="444" y="86"/>
                      </a:lnTo>
                      <a:lnTo>
                        <a:pt x="437" y="90"/>
                      </a:lnTo>
                      <a:lnTo>
                        <a:pt x="433" y="92"/>
                      </a:lnTo>
                      <a:lnTo>
                        <a:pt x="428" y="93"/>
                      </a:lnTo>
                      <a:lnTo>
                        <a:pt x="22" y="93"/>
                      </a:lnTo>
                      <a:lnTo>
                        <a:pt x="22" y="93"/>
                      </a:lnTo>
                      <a:lnTo>
                        <a:pt x="18" y="92"/>
                      </a:lnTo>
                      <a:lnTo>
                        <a:pt x="14" y="90"/>
                      </a:lnTo>
                      <a:lnTo>
                        <a:pt x="7" y="86"/>
                      </a:lnTo>
                      <a:lnTo>
                        <a:pt x="2" y="78"/>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8"/>
                      </a:moveTo>
                      <a:lnTo>
                        <a:pt x="219" y="38"/>
                      </a:lnTo>
                      <a:lnTo>
                        <a:pt x="215" y="38"/>
                      </a:lnTo>
                      <a:lnTo>
                        <a:pt x="211" y="40"/>
                      </a:lnTo>
                      <a:lnTo>
                        <a:pt x="208" y="44"/>
                      </a:lnTo>
                      <a:lnTo>
                        <a:pt x="208" y="48"/>
                      </a:lnTo>
                      <a:lnTo>
                        <a:pt x="208" y="48"/>
                      </a:lnTo>
                      <a:lnTo>
                        <a:pt x="208" y="52"/>
                      </a:lnTo>
                      <a:lnTo>
                        <a:pt x="211" y="57"/>
                      </a:lnTo>
                      <a:lnTo>
                        <a:pt x="215" y="58"/>
                      </a:lnTo>
                      <a:lnTo>
                        <a:pt x="219" y="59"/>
                      </a:lnTo>
                      <a:lnTo>
                        <a:pt x="391" y="59"/>
                      </a:lnTo>
                      <a:lnTo>
                        <a:pt x="391" y="59"/>
                      </a:lnTo>
                      <a:lnTo>
                        <a:pt x="395" y="58"/>
                      </a:lnTo>
                      <a:lnTo>
                        <a:pt x="400" y="57"/>
                      </a:lnTo>
                      <a:lnTo>
                        <a:pt x="401" y="52"/>
                      </a:lnTo>
                      <a:lnTo>
                        <a:pt x="402" y="48"/>
                      </a:lnTo>
                      <a:lnTo>
                        <a:pt x="402" y="48"/>
                      </a:lnTo>
                      <a:lnTo>
                        <a:pt x="401" y="44"/>
                      </a:lnTo>
                      <a:lnTo>
                        <a:pt x="400" y="40"/>
                      </a:lnTo>
                      <a:lnTo>
                        <a:pt x="395" y="38"/>
                      </a:lnTo>
                      <a:lnTo>
                        <a:pt x="391" y="38"/>
                      </a:lnTo>
                      <a:lnTo>
                        <a:pt x="219" y="38"/>
                      </a:lnTo>
                      <a:close/>
                      <a:moveTo>
                        <a:pt x="57" y="38"/>
                      </a:moveTo>
                      <a:lnTo>
                        <a:pt x="57" y="38"/>
                      </a:lnTo>
                      <a:lnTo>
                        <a:pt x="53" y="38"/>
                      </a:lnTo>
                      <a:lnTo>
                        <a:pt x="50" y="40"/>
                      </a:lnTo>
                      <a:lnTo>
                        <a:pt x="48" y="44"/>
                      </a:lnTo>
                      <a:lnTo>
                        <a:pt x="46" y="48"/>
                      </a:lnTo>
                      <a:lnTo>
                        <a:pt x="46" y="48"/>
                      </a:lnTo>
                      <a:lnTo>
                        <a:pt x="48" y="52"/>
                      </a:lnTo>
                      <a:lnTo>
                        <a:pt x="50" y="57"/>
                      </a:lnTo>
                      <a:lnTo>
                        <a:pt x="53" y="58"/>
                      </a:lnTo>
                      <a:lnTo>
                        <a:pt x="57" y="59"/>
                      </a:lnTo>
                      <a:lnTo>
                        <a:pt x="57" y="59"/>
                      </a:lnTo>
                      <a:lnTo>
                        <a:pt x="62" y="58"/>
                      </a:lnTo>
                      <a:lnTo>
                        <a:pt x="65" y="57"/>
                      </a:lnTo>
                      <a:lnTo>
                        <a:pt x="68" y="52"/>
                      </a:lnTo>
                      <a:lnTo>
                        <a:pt x="68" y="48"/>
                      </a:lnTo>
                      <a:lnTo>
                        <a:pt x="68" y="48"/>
                      </a:lnTo>
                      <a:lnTo>
                        <a:pt x="68" y="44"/>
                      </a:lnTo>
                      <a:lnTo>
                        <a:pt x="65" y="40"/>
                      </a:lnTo>
                      <a:lnTo>
                        <a:pt x="62" y="38"/>
                      </a:lnTo>
                      <a:lnTo>
                        <a:pt x="57" y="38"/>
                      </a:lnTo>
                      <a:lnTo>
                        <a:pt x="57"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67" name="Freeform 138"/>
                <p:cNvSpPr>
                  <a:spLocks noEditPoints="1"/>
                </p:cNvSpPr>
                <p:nvPr/>
              </p:nvSpPr>
              <p:spPr bwMode="auto">
                <a:xfrm>
                  <a:off x="5137150" y="166687"/>
                  <a:ext cx="357188" cy="74613"/>
                </a:xfrm>
                <a:custGeom>
                  <a:avLst/>
                  <a:gdLst>
                    <a:gd name="T0" fmla="*/ 428 w 451"/>
                    <a:gd name="T1" fmla="*/ 0 h 93"/>
                    <a:gd name="T2" fmla="*/ 437 w 451"/>
                    <a:gd name="T3" fmla="*/ 1 h 93"/>
                    <a:gd name="T4" fmla="*/ 448 w 451"/>
                    <a:gd name="T5" fmla="*/ 13 h 93"/>
                    <a:gd name="T6" fmla="*/ 451 w 451"/>
                    <a:gd name="T7" fmla="*/ 21 h 93"/>
                    <a:gd name="T8" fmla="*/ 451 w 451"/>
                    <a:gd name="T9" fmla="*/ 70 h 93"/>
                    <a:gd name="T10" fmla="*/ 448 w 451"/>
                    <a:gd name="T11" fmla="*/ 79 h 93"/>
                    <a:gd name="T12" fmla="*/ 441 w 451"/>
                    <a:gd name="T13" fmla="*/ 89 h 93"/>
                    <a:gd name="T14" fmla="*/ 433 w 451"/>
                    <a:gd name="T15" fmla="*/ 91 h 93"/>
                    <a:gd name="T16" fmla="*/ 22 w 451"/>
                    <a:gd name="T17" fmla="*/ 93 h 93"/>
                    <a:gd name="T18" fmla="*/ 18 w 451"/>
                    <a:gd name="T19" fmla="*/ 91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7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7 h 93"/>
                    <a:gd name="T56" fmla="*/ 57 w 451"/>
                    <a:gd name="T57" fmla="*/ 37 h 93"/>
                    <a:gd name="T58" fmla="*/ 53 w 451"/>
                    <a:gd name="T59" fmla="*/ 37 h 93"/>
                    <a:gd name="T60" fmla="*/ 48 w 451"/>
                    <a:gd name="T61" fmla="*/ 44 h 93"/>
                    <a:gd name="T62" fmla="*/ 46 w 451"/>
                    <a:gd name="T63" fmla="*/ 48 h 93"/>
                    <a:gd name="T64" fmla="*/ 50 w 451"/>
                    <a:gd name="T65" fmla="*/ 56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8" y="13"/>
                      </a:lnTo>
                      <a:lnTo>
                        <a:pt x="449" y="17"/>
                      </a:lnTo>
                      <a:lnTo>
                        <a:pt x="451" y="21"/>
                      </a:lnTo>
                      <a:lnTo>
                        <a:pt x="451" y="70"/>
                      </a:lnTo>
                      <a:lnTo>
                        <a:pt x="451" y="70"/>
                      </a:lnTo>
                      <a:lnTo>
                        <a:pt x="449" y="74"/>
                      </a:lnTo>
                      <a:lnTo>
                        <a:pt x="448" y="79"/>
                      </a:lnTo>
                      <a:lnTo>
                        <a:pt x="444" y="86"/>
                      </a:lnTo>
                      <a:lnTo>
                        <a:pt x="441" y="89"/>
                      </a:lnTo>
                      <a:lnTo>
                        <a:pt x="437" y="90"/>
                      </a:lnTo>
                      <a:lnTo>
                        <a:pt x="433" y="91"/>
                      </a:lnTo>
                      <a:lnTo>
                        <a:pt x="428" y="93"/>
                      </a:lnTo>
                      <a:lnTo>
                        <a:pt x="22" y="93"/>
                      </a:lnTo>
                      <a:lnTo>
                        <a:pt x="22" y="93"/>
                      </a:lnTo>
                      <a:lnTo>
                        <a:pt x="18" y="91"/>
                      </a:lnTo>
                      <a:lnTo>
                        <a:pt x="14" y="90"/>
                      </a:lnTo>
                      <a:lnTo>
                        <a:pt x="7" y="86"/>
                      </a:lnTo>
                      <a:lnTo>
                        <a:pt x="2" y="79"/>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7"/>
                      </a:moveTo>
                      <a:lnTo>
                        <a:pt x="219" y="37"/>
                      </a:lnTo>
                      <a:lnTo>
                        <a:pt x="215" y="37"/>
                      </a:lnTo>
                      <a:lnTo>
                        <a:pt x="211" y="40"/>
                      </a:lnTo>
                      <a:lnTo>
                        <a:pt x="208" y="44"/>
                      </a:lnTo>
                      <a:lnTo>
                        <a:pt x="208" y="48"/>
                      </a:lnTo>
                      <a:lnTo>
                        <a:pt x="208" y="48"/>
                      </a:lnTo>
                      <a:lnTo>
                        <a:pt x="208" y="52"/>
                      </a:lnTo>
                      <a:lnTo>
                        <a:pt x="211" y="56"/>
                      </a:lnTo>
                      <a:lnTo>
                        <a:pt x="215" y="58"/>
                      </a:lnTo>
                      <a:lnTo>
                        <a:pt x="219" y="59"/>
                      </a:lnTo>
                      <a:lnTo>
                        <a:pt x="391" y="59"/>
                      </a:lnTo>
                      <a:lnTo>
                        <a:pt x="391" y="59"/>
                      </a:lnTo>
                      <a:lnTo>
                        <a:pt x="395" y="58"/>
                      </a:lnTo>
                      <a:lnTo>
                        <a:pt x="400" y="56"/>
                      </a:lnTo>
                      <a:lnTo>
                        <a:pt x="401" y="52"/>
                      </a:lnTo>
                      <a:lnTo>
                        <a:pt x="402" y="48"/>
                      </a:lnTo>
                      <a:lnTo>
                        <a:pt x="402" y="48"/>
                      </a:lnTo>
                      <a:lnTo>
                        <a:pt x="401" y="44"/>
                      </a:lnTo>
                      <a:lnTo>
                        <a:pt x="400" y="40"/>
                      </a:lnTo>
                      <a:lnTo>
                        <a:pt x="395" y="37"/>
                      </a:lnTo>
                      <a:lnTo>
                        <a:pt x="391" y="37"/>
                      </a:lnTo>
                      <a:lnTo>
                        <a:pt x="219" y="37"/>
                      </a:lnTo>
                      <a:close/>
                      <a:moveTo>
                        <a:pt x="57" y="37"/>
                      </a:moveTo>
                      <a:lnTo>
                        <a:pt x="57" y="37"/>
                      </a:lnTo>
                      <a:lnTo>
                        <a:pt x="53" y="37"/>
                      </a:lnTo>
                      <a:lnTo>
                        <a:pt x="50" y="40"/>
                      </a:lnTo>
                      <a:lnTo>
                        <a:pt x="48" y="44"/>
                      </a:lnTo>
                      <a:lnTo>
                        <a:pt x="46" y="48"/>
                      </a:lnTo>
                      <a:lnTo>
                        <a:pt x="46" y="48"/>
                      </a:lnTo>
                      <a:lnTo>
                        <a:pt x="48" y="52"/>
                      </a:lnTo>
                      <a:lnTo>
                        <a:pt x="50" y="56"/>
                      </a:lnTo>
                      <a:lnTo>
                        <a:pt x="53" y="58"/>
                      </a:lnTo>
                      <a:lnTo>
                        <a:pt x="57" y="59"/>
                      </a:lnTo>
                      <a:lnTo>
                        <a:pt x="57" y="59"/>
                      </a:lnTo>
                      <a:lnTo>
                        <a:pt x="62" y="58"/>
                      </a:lnTo>
                      <a:lnTo>
                        <a:pt x="65" y="56"/>
                      </a:lnTo>
                      <a:lnTo>
                        <a:pt x="68" y="52"/>
                      </a:lnTo>
                      <a:lnTo>
                        <a:pt x="68" y="48"/>
                      </a:lnTo>
                      <a:lnTo>
                        <a:pt x="68" y="48"/>
                      </a:lnTo>
                      <a:lnTo>
                        <a:pt x="68" y="44"/>
                      </a:lnTo>
                      <a:lnTo>
                        <a:pt x="65" y="40"/>
                      </a:lnTo>
                      <a:lnTo>
                        <a:pt x="62" y="37"/>
                      </a:lnTo>
                      <a:lnTo>
                        <a:pt x="57" y="37"/>
                      </a:lnTo>
                      <a:lnTo>
                        <a:pt x="57" y="3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68" name="Freeform 139"/>
                <p:cNvSpPr>
                  <a:spLocks noEditPoints="1"/>
                </p:cNvSpPr>
                <p:nvPr/>
              </p:nvSpPr>
              <p:spPr bwMode="auto">
                <a:xfrm>
                  <a:off x="5137150" y="261937"/>
                  <a:ext cx="357188" cy="73025"/>
                </a:xfrm>
                <a:custGeom>
                  <a:avLst/>
                  <a:gdLst>
                    <a:gd name="T0" fmla="*/ 428 w 451"/>
                    <a:gd name="T1" fmla="*/ 0 h 93"/>
                    <a:gd name="T2" fmla="*/ 437 w 451"/>
                    <a:gd name="T3" fmla="*/ 2 h 93"/>
                    <a:gd name="T4" fmla="*/ 448 w 451"/>
                    <a:gd name="T5" fmla="*/ 14 h 93"/>
                    <a:gd name="T6" fmla="*/ 451 w 451"/>
                    <a:gd name="T7" fmla="*/ 22 h 93"/>
                    <a:gd name="T8" fmla="*/ 451 w 451"/>
                    <a:gd name="T9" fmla="*/ 70 h 93"/>
                    <a:gd name="T10" fmla="*/ 448 w 451"/>
                    <a:gd name="T11" fmla="*/ 80 h 93"/>
                    <a:gd name="T12" fmla="*/ 444 w 451"/>
                    <a:gd name="T13" fmla="*/ 86 h 93"/>
                    <a:gd name="T14" fmla="*/ 437 w 451"/>
                    <a:gd name="T15" fmla="*/ 91 h 93"/>
                    <a:gd name="T16" fmla="*/ 428 w 451"/>
                    <a:gd name="T17" fmla="*/ 93 h 93"/>
                    <a:gd name="T18" fmla="*/ 22 w 451"/>
                    <a:gd name="T19" fmla="*/ 93 h 93"/>
                    <a:gd name="T20" fmla="*/ 14 w 451"/>
                    <a:gd name="T21" fmla="*/ 91 h 93"/>
                    <a:gd name="T22" fmla="*/ 4 w 451"/>
                    <a:gd name="T23" fmla="*/ 82 h 93"/>
                    <a:gd name="T24" fmla="*/ 0 w 451"/>
                    <a:gd name="T25" fmla="*/ 76 h 93"/>
                    <a:gd name="T26" fmla="*/ 0 w 451"/>
                    <a:gd name="T27" fmla="*/ 22 h 93"/>
                    <a:gd name="T28" fmla="*/ 0 w 451"/>
                    <a:gd name="T29" fmla="*/ 18 h 93"/>
                    <a:gd name="T30" fmla="*/ 7 w 451"/>
                    <a:gd name="T31" fmla="*/ 6 h 93"/>
                    <a:gd name="T32" fmla="*/ 18 w 451"/>
                    <a:gd name="T33" fmla="*/ 0 h 93"/>
                    <a:gd name="T34" fmla="*/ 428 w 451"/>
                    <a:gd name="T35" fmla="*/ 0 h 93"/>
                    <a:gd name="T36" fmla="*/ 219 w 451"/>
                    <a:gd name="T37" fmla="*/ 38 h 93"/>
                    <a:gd name="T38" fmla="*/ 211 w 451"/>
                    <a:gd name="T39" fmla="*/ 41 h 93"/>
                    <a:gd name="T40" fmla="*/ 208 w 451"/>
                    <a:gd name="T41" fmla="*/ 49 h 93"/>
                    <a:gd name="T42" fmla="*/ 208 w 451"/>
                    <a:gd name="T43" fmla="*/ 53 h 93"/>
                    <a:gd name="T44" fmla="*/ 215 w 451"/>
                    <a:gd name="T45" fmla="*/ 58 h 93"/>
                    <a:gd name="T46" fmla="*/ 391 w 451"/>
                    <a:gd name="T47" fmla="*/ 60 h 93"/>
                    <a:gd name="T48" fmla="*/ 395 w 451"/>
                    <a:gd name="T49" fmla="*/ 58 h 93"/>
                    <a:gd name="T50" fmla="*/ 401 w 451"/>
                    <a:gd name="T51" fmla="*/ 53 h 93"/>
                    <a:gd name="T52" fmla="*/ 402 w 451"/>
                    <a:gd name="T53" fmla="*/ 49 h 93"/>
                    <a:gd name="T54" fmla="*/ 400 w 451"/>
                    <a:gd name="T55" fmla="*/ 41 h 93"/>
                    <a:gd name="T56" fmla="*/ 391 w 451"/>
                    <a:gd name="T57" fmla="*/ 38 h 93"/>
                    <a:gd name="T58" fmla="*/ 57 w 451"/>
                    <a:gd name="T59" fmla="*/ 38 h 93"/>
                    <a:gd name="T60" fmla="*/ 53 w 451"/>
                    <a:gd name="T61" fmla="*/ 38 h 93"/>
                    <a:gd name="T62" fmla="*/ 48 w 451"/>
                    <a:gd name="T63" fmla="*/ 45 h 93"/>
                    <a:gd name="T64" fmla="*/ 46 w 451"/>
                    <a:gd name="T65" fmla="*/ 49 h 93"/>
                    <a:gd name="T66" fmla="*/ 50 w 451"/>
                    <a:gd name="T67" fmla="*/ 57 h 93"/>
                    <a:gd name="T68" fmla="*/ 57 w 451"/>
                    <a:gd name="T69" fmla="*/ 60 h 93"/>
                    <a:gd name="T70" fmla="*/ 62 w 451"/>
                    <a:gd name="T71" fmla="*/ 58 h 93"/>
                    <a:gd name="T72" fmla="*/ 68 w 451"/>
                    <a:gd name="T73" fmla="*/ 53 h 93"/>
                    <a:gd name="T74" fmla="*/ 68 w 451"/>
                    <a:gd name="T75" fmla="*/ 49 h 93"/>
                    <a:gd name="T76" fmla="*/ 65 w 451"/>
                    <a:gd name="T77" fmla="*/ 41 h 93"/>
                    <a:gd name="T78" fmla="*/ 57 w 451"/>
                    <a:gd name="T79"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1" h="93">
                      <a:moveTo>
                        <a:pt x="428" y="0"/>
                      </a:moveTo>
                      <a:lnTo>
                        <a:pt x="428" y="0"/>
                      </a:lnTo>
                      <a:lnTo>
                        <a:pt x="433" y="0"/>
                      </a:lnTo>
                      <a:lnTo>
                        <a:pt x="437" y="2"/>
                      </a:lnTo>
                      <a:lnTo>
                        <a:pt x="444" y="6"/>
                      </a:lnTo>
                      <a:lnTo>
                        <a:pt x="448" y="14"/>
                      </a:lnTo>
                      <a:lnTo>
                        <a:pt x="449" y="18"/>
                      </a:lnTo>
                      <a:lnTo>
                        <a:pt x="451" y="22"/>
                      </a:lnTo>
                      <a:lnTo>
                        <a:pt x="451" y="70"/>
                      </a:lnTo>
                      <a:lnTo>
                        <a:pt x="451" y="70"/>
                      </a:lnTo>
                      <a:lnTo>
                        <a:pt x="449" y="76"/>
                      </a:lnTo>
                      <a:lnTo>
                        <a:pt x="448" y="80"/>
                      </a:lnTo>
                      <a:lnTo>
                        <a:pt x="447" y="82"/>
                      </a:lnTo>
                      <a:lnTo>
                        <a:pt x="444" y="86"/>
                      </a:lnTo>
                      <a:lnTo>
                        <a:pt x="441" y="89"/>
                      </a:lnTo>
                      <a:lnTo>
                        <a:pt x="437" y="91"/>
                      </a:lnTo>
                      <a:lnTo>
                        <a:pt x="433" y="92"/>
                      </a:lnTo>
                      <a:lnTo>
                        <a:pt x="428" y="93"/>
                      </a:lnTo>
                      <a:lnTo>
                        <a:pt x="22" y="93"/>
                      </a:lnTo>
                      <a:lnTo>
                        <a:pt x="22" y="93"/>
                      </a:lnTo>
                      <a:lnTo>
                        <a:pt x="18" y="92"/>
                      </a:lnTo>
                      <a:lnTo>
                        <a:pt x="14" y="91"/>
                      </a:lnTo>
                      <a:lnTo>
                        <a:pt x="7" y="86"/>
                      </a:lnTo>
                      <a:lnTo>
                        <a:pt x="4" y="82"/>
                      </a:lnTo>
                      <a:lnTo>
                        <a:pt x="2" y="80"/>
                      </a:lnTo>
                      <a:lnTo>
                        <a:pt x="0" y="76"/>
                      </a:lnTo>
                      <a:lnTo>
                        <a:pt x="0" y="70"/>
                      </a:lnTo>
                      <a:lnTo>
                        <a:pt x="0" y="22"/>
                      </a:lnTo>
                      <a:lnTo>
                        <a:pt x="0" y="22"/>
                      </a:lnTo>
                      <a:lnTo>
                        <a:pt x="0" y="18"/>
                      </a:lnTo>
                      <a:lnTo>
                        <a:pt x="2" y="14"/>
                      </a:lnTo>
                      <a:lnTo>
                        <a:pt x="7" y="6"/>
                      </a:lnTo>
                      <a:lnTo>
                        <a:pt x="14" y="2"/>
                      </a:lnTo>
                      <a:lnTo>
                        <a:pt x="18" y="0"/>
                      </a:lnTo>
                      <a:lnTo>
                        <a:pt x="22" y="0"/>
                      </a:lnTo>
                      <a:lnTo>
                        <a:pt x="428" y="0"/>
                      </a:lnTo>
                      <a:close/>
                      <a:moveTo>
                        <a:pt x="219" y="38"/>
                      </a:moveTo>
                      <a:lnTo>
                        <a:pt x="219" y="38"/>
                      </a:lnTo>
                      <a:lnTo>
                        <a:pt x="215" y="38"/>
                      </a:lnTo>
                      <a:lnTo>
                        <a:pt x="211" y="41"/>
                      </a:lnTo>
                      <a:lnTo>
                        <a:pt x="208" y="45"/>
                      </a:lnTo>
                      <a:lnTo>
                        <a:pt x="208" y="49"/>
                      </a:lnTo>
                      <a:lnTo>
                        <a:pt x="208" y="49"/>
                      </a:lnTo>
                      <a:lnTo>
                        <a:pt x="208" y="53"/>
                      </a:lnTo>
                      <a:lnTo>
                        <a:pt x="211" y="57"/>
                      </a:lnTo>
                      <a:lnTo>
                        <a:pt x="215" y="58"/>
                      </a:lnTo>
                      <a:lnTo>
                        <a:pt x="219" y="60"/>
                      </a:lnTo>
                      <a:lnTo>
                        <a:pt x="391" y="60"/>
                      </a:lnTo>
                      <a:lnTo>
                        <a:pt x="391" y="60"/>
                      </a:lnTo>
                      <a:lnTo>
                        <a:pt x="395" y="58"/>
                      </a:lnTo>
                      <a:lnTo>
                        <a:pt x="400" y="57"/>
                      </a:lnTo>
                      <a:lnTo>
                        <a:pt x="401" y="53"/>
                      </a:lnTo>
                      <a:lnTo>
                        <a:pt x="402" y="49"/>
                      </a:lnTo>
                      <a:lnTo>
                        <a:pt x="402" y="49"/>
                      </a:lnTo>
                      <a:lnTo>
                        <a:pt x="401" y="45"/>
                      </a:lnTo>
                      <a:lnTo>
                        <a:pt x="400" y="41"/>
                      </a:lnTo>
                      <a:lnTo>
                        <a:pt x="395" y="38"/>
                      </a:lnTo>
                      <a:lnTo>
                        <a:pt x="391" y="38"/>
                      </a:lnTo>
                      <a:lnTo>
                        <a:pt x="219" y="38"/>
                      </a:lnTo>
                      <a:close/>
                      <a:moveTo>
                        <a:pt x="57" y="38"/>
                      </a:moveTo>
                      <a:lnTo>
                        <a:pt x="57" y="38"/>
                      </a:lnTo>
                      <a:lnTo>
                        <a:pt x="53" y="38"/>
                      </a:lnTo>
                      <a:lnTo>
                        <a:pt x="50" y="41"/>
                      </a:lnTo>
                      <a:lnTo>
                        <a:pt x="48" y="45"/>
                      </a:lnTo>
                      <a:lnTo>
                        <a:pt x="46" y="49"/>
                      </a:lnTo>
                      <a:lnTo>
                        <a:pt x="46" y="49"/>
                      </a:lnTo>
                      <a:lnTo>
                        <a:pt x="48" y="53"/>
                      </a:lnTo>
                      <a:lnTo>
                        <a:pt x="50" y="57"/>
                      </a:lnTo>
                      <a:lnTo>
                        <a:pt x="53" y="58"/>
                      </a:lnTo>
                      <a:lnTo>
                        <a:pt x="57" y="60"/>
                      </a:lnTo>
                      <a:lnTo>
                        <a:pt x="57" y="60"/>
                      </a:lnTo>
                      <a:lnTo>
                        <a:pt x="62" y="58"/>
                      </a:lnTo>
                      <a:lnTo>
                        <a:pt x="65" y="57"/>
                      </a:lnTo>
                      <a:lnTo>
                        <a:pt x="68" y="53"/>
                      </a:lnTo>
                      <a:lnTo>
                        <a:pt x="68" y="49"/>
                      </a:lnTo>
                      <a:lnTo>
                        <a:pt x="68" y="49"/>
                      </a:lnTo>
                      <a:lnTo>
                        <a:pt x="68" y="45"/>
                      </a:lnTo>
                      <a:lnTo>
                        <a:pt x="65" y="41"/>
                      </a:lnTo>
                      <a:lnTo>
                        <a:pt x="62" y="38"/>
                      </a:lnTo>
                      <a:lnTo>
                        <a:pt x="57" y="38"/>
                      </a:lnTo>
                      <a:lnTo>
                        <a:pt x="57"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69" name="Freeform 140"/>
                <p:cNvSpPr>
                  <a:spLocks noEditPoints="1"/>
                </p:cNvSpPr>
                <p:nvPr/>
              </p:nvSpPr>
              <p:spPr bwMode="auto">
                <a:xfrm>
                  <a:off x="5097463" y="-157163"/>
                  <a:ext cx="436563" cy="546100"/>
                </a:xfrm>
                <a:custGeom>
                  <a:avLst/>
                  <a:gdLst>
                    <a:gd name="T0" fmla="*/ 531 w 550"/>
                    <a:gd name="T1" fmla="*/ 20 h 689"/>
                    <a:gd name="T2" fmla="*/ 508 w 550"/>
                    <a:gd name="T3" fmla="*/ 5 h 689"/>
                    <a:gd name="T4" fmla="*/ 482 w 550"/>
                    <a:gd name="T5" fmla="*/ 0 h 689"/>
                    <a:gd name="T6" fmla="*/ 67 w 550"/>
                    <a:gd name="T7" fmla="*/ 0 h 689"/>
                    <a:gd name="T8" fmla="*/ 40 w 550"/>
                    <a:gd name="T9" fmla="*/ 5 h 689"/>
                    <a:gd name="T10" fmla="*/ 18 w 550"/>
                    <a:gd name="T11" fmla="*/ 20 h 689"/>
                    <a:gd name="T12" fmla="*/ 10 w 550"/>
                    <a:gd name="T13" fmla="*/ 30 h 689"/>
                    <a:gd name="T14" fmla="*/ 1 w 550"/>
                    <a:gd name="T15" fmla="*/ 54 h 689"/>
                    <a:gd name="T16" fmla="*/ 0 w 550"/>
                    <a:gd name="T17" fmla="*/ 601 h 689"/>
                    <a:gd name="T18" fmla="*/ 0 w 550"/>
                    <a:gd name="T19" fmla="*/ 611 h 689"/>
                    <a:gd name="T20" fmla="*/ 4 w 550"/>
                    <a:gd name="T21" fmla="*/ 627 h 689"/>
                    <a:gd name="T22" fmla="*/ 12 w 550"/>
                    <a:gd name="T23" fmla="*/ 642 h 689"/>
                    <a:gd name="T24" fmla="*/ 24 w 550"/>
                    <a:gd name="T25" fmla="*/ 654 h 689"/>
                    <a:gd name="T26" fmla="*/ 31 w 550"/>
                    <a:gd name="T27" fmla="*/ 658 h 689"/>
                    <a:gd name="T28" fmla="*/ 31 w 550"/>
                    <a:gd name="T29" fmla="*/ 659 h 689"/>
                    <a:gd name="T30" fmla="*/ 32 w 550"/>
                    <a:gd name="T31" fmla="*/ 670 h 689"/>
                    <a:gd name="T32" fmla="*/ 39 w 550"/>
                    <a:gd name="T33" fmla="*/ 680 h 689"/>
                    <a:gd name="T34" fmla="*/ 48 w 550"/>
                    <a:gd name="T35" fmla="*/ 686 h 689"/>
                    <a:gd name="T36" fmla="*/ 60 w 550"/>
                    <a:gd name="T37" fmla="*/ 689 h 689"/>
                    <a:gd name="T38" fmla="*/ 98 w 550"/>
                    <a:gd name="T39" fmla="*/ 689 h 689"/>
                    <a:gd name="T40" fmla="*/ 115 w 550"/>
                    <a:gd name="T41" fmla="*/ 684 h 689"/>
                    <a:gd name="T42" fmla="*/ 125 w 550"/>
                    <a:gd name="T43" fmla="*/ 669 h 689"/>
                    <a:gd name="T44" fmla="*/ 423 w 550"/>
                    <a:gd name="T45" fmla="*/ 669 h 689"/>
                    <a:gd name="T46" fmla="*/ 434 w 550"/>
                    <a:gd name="T47" fmla="*/ 684 h 689"/>
                    <a:gd name="T48" fmla="*/ 451 w 550"/>
                    <a:gd name="T49" fmla="*/ 689 h 689"/>
                    <a:gd name="T50" fmla="*/ 489 w 550"/>
                    <a:gd name="T51" fmla="*/ 689 h 689"/>
                    <a:gd name="T52" fmla="*/ 501 w 550"/>
                    <a:gd name="T53" fmla="*/ 686 h 689"/>
                    <a:gd name="T54" fmla="*/ 511 w 550"/>
                    <a:gd name="T55" fmla="*/ 680 h 689"/>
                    <a:gd name="T56" fmla="*/ 517 w 550"/>
                    <a:gd name="T57" fmla="*/ 670 h 689"/>
                    <a:gd name="T58" fmla="*/ 519 w 550"/>
                    <a:gd name="T59" fmla="*/ 659 h 689"/>
                    <a:gd name="T60" fmla="*/ 519 w 550"/>
                    <a:gd name="T61" fmla="*/ 658 h 689"/>
                    <a:gd name="T62" fmla="*/ 525 w 550"/>
                    <a:gd name="T63" fmla="*/ 654 h 689"/>
                    <a:gd name="T64" fmla="*/ 538 w 550"/>
                    <a:gd name="T65" fmla="*/ 642 h 689"/>
                    <a:gd name="T66" fmla="*/ 546 w 550"/>
                    <a:gd name="T67" fmla="*/ 627 h 689"/>
                    <a:gd name="T68" fmla="*/ 550 w 550"/>
                    <a:gd name="T69" fmla="*/ 611 h 689"/>
                    <a:gd name="T70" fmla="*/ 550 w 550"/>
                    <a:gd name="T71" fmla="*/ 67 h 689"/>
                    <a:gd name="T72" fmla="*/ 548 w 550"/>
                    <a:gd name="T73" fmla="*/ 54 h 689"/>
                    <a:gd name="T74" fmla="*/ 539 w 550"/>
                    <a:gd name="T75" fmla="*/ 30 h 689"/>
                    <a:gd name="T76" fmla="*/ 531 w 550"/>
                    <a:gd name="T77" fmla="*/ 20 h 689"/>
                    <a:gd name="T78" fmla="*/ 528 w 550"/>
                    <a:gd name="T79" fmla="*/ 601 h 689"/>
                    <a:gd name="T80" fmla="*/ 524 w 550"/>
                    <a:gd name="T81" fmla="*/ 619 h 689"/>
                    <a:gd name="T82" fmla="*/ 515 w 550"/>
                    <a:gd name="T83" fmla="*/ 634 h 689"/>
                    <a:gd name="T84" fmla="*/ 500 w 550"/>
                    <a:gd name="T85" fmla="*/ 643 h 689"/>
                    <a:gd name="T86" fmla="*/ 482 w 550"/>
                    <a:gd name="T87" fmla="*/ 647 h 689"/>
                    <a:gd name="T88" fmla="*/ 67 w 550"/>
                    <a:gd name="T89" fmla="*/ 647 h 689"/>
                    <a:gd name="T90" fmla="*/ 48 w 550"/>
                    <a:gd name="T91" fmla="*/ 643 h 689"/>
                    <a:gd name="T92" fmla="*/ 35 w 550"/>
                    <a:gd name="T93" fmla="*/ 634 h 689"/>
                    <a:gd name="T94" fmla="*/ 24 w 550"/>
                    <a:gd name="T95" fmla="*/ 619 h 689"/>
                    <a:gd name="T96" fmla="*/ 21 w 550"/>
                    <a:gd name="T97" fmla="*/ 601 h 689"/>
                    <a:gd name="T98" fmla="*/ 21 w 550"/>
                    <a:gd name="T99" fmla="*/ 67 h 689"/>
                    <a:gd name="T100" fmla="*/ 24 w 550"/>
                    <a:gd name="T101" fmla="*/ 50 h 689"/>
                    <a:gd name="T102" fmla="*/ 35 w 550"/>
                    <a:gd name="T103" fmla="*/ 35 h 689"/>
                    <a:gd name="T104" fmla="*/ 41 w 550"/>
                    <a:gd name="T105" fmla="*/ 30 h 689"/>
                    <a:gd name="T106" fmla="*/ 58 w 550"/>
                    <a:gd name="T107" fmla="*/ 23 h 689"/>
                    <a:gd name="T108" fmla="*/ 482 w 550"/>
                    <a:gd name="T109" fmla="*/ 22 h 689"/>
                    <a:gd name="T110" fmla="*/ 492 w 550"/>
                    <a:gd name="T111" fmla="*/ 23 h 689"/>
                    <a:gd name="T112" fmla="*/ 508 w 550"/>
                    <a:gd name="T113" fmla="*/ 30 h 689"/>
                    <a:gd name="T114" fmla="*/ 515 w 550"/>
                    <a:gd name="T115" fmla="*/ 35 h 689"/>
                    <a:gd name="T116" fmla="*/ 524 w 550"/>
                    <a:gd name="T117" fmla="*/ 50 h 689"/>
                    <a:gd name="T118" fmla="*/ 528 w 550"/>
                    <a:gd name="T119" fmla="*/ 6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 h="689">
                      <a:moveTo>
                        <a:pt x="531" y="20"/>
                      </a:moveTo>
                      <a:lnTo>
                        <a:pt x="531" y="20"/>
                      </a:lnTo>
                      <a:lnTo>
                        <a:pt x="520" y="11"/>
                      </a:lnTo>
                      <a:lnTo>
                        <a:pt x="508" y="5"/>
                      </a:lnTo>
                      <a:lnTo>
                        <a:pt x="496" y="1"/>
                      </a:lnTo>
                      <a:lnTo>
                        <a:pt x="482" y="0"/>
                      </a:lnTo>
                      <a:lnTo>
                        <a:pt x="67" y="0"/>
                      </a:lnTo>
                      <a:lnTo>
                        <a:pt x="67" y="0"/>
                      </a:lnTo>
                      <a:lnTo>
                        <a:pt x="53" y="1"/>
                      </a:lnTo>
                      <a:lnTo>
                        <a:pt x="40" y="5"/>
                      </a:lnTo>
                      <a:lnTo>
                        <a:pt x="29" y="11"/>
                      </a:lnTo>
                      <a:lnTo>
                        <a:pt x="18" y="20"/>
                      </a:lnTo>
                      <a:lnTo>
                        <a:pt x="18" y="20"/>
                      </a:lnTo>
                      <a:lnTo>
                        <a:pt x="10" y="30"/>
                      </a:lnTo>
                      <a:lnTo>
                        <a:pt x="4" y="42"/>
                      </a:lnTo>
                      <a:lnTo>
                        <a:pt x="1" y="54"/>
                      </a:lnTo>
                      <a:lnTo>
                        <a:pt x="0" y="67"/>
                      </a:lnTo>
                      <a:lnTo>
                        <a:pt x="0" y="601"/>
                      </a:lnTo>
                      <a:lnTo>
                        <a:pt x="0" y="601"/>
                      </a:lnTo>
                      <a:lnTo>
                        <a:pt x="0" y="611"/>
                      </a:lnTo>
                      <a:lnTo>
                        <a:pt x="1" y="619"/>
                      </a:lnTo>
                      <a:lnTo>
                        <a:pt x="4" y="627"/>
                      </a:lnTo>
                      <a:lnTo>
                        <a:pt x="8" y="634"/>
                      </a:lnTo>
                      <a:lnTo>
                        <a:pt x="12" y="642"/>
                      </a:lnTo>
                      <a:lnTo>
                        <a:pt x="17" y="647"/>
                      </a:lnTo>
                      <a:lnTo>
                        <a:pt x="24" y="654"/>
                      </a:lnTo>
                      <a:lnTo>
                        <a:pt x="31" y="658"/>
                      </a:lnTo>
                      <a:lnTo>
                        <a:pt x="31" y="658"/>
                      </a:lnTo>
                      <a:lnTo>
                        <a:pt x="31" y="659"/>
                      </a:lnTo>
                      <a:lnTo>
                        <a:pt x="31" y="659"/>
                      </a:lnTo>
                      <a:lnTo>
                        <a:pt x="31" y="665"/>
                      </a:lnTo>
                      <a:lnTo>
                        <a:pt x="32" y="670"/>
                      </a:lnTo>
                      <a:lnTo>
                        <a:pt x="35" y="676"/>
                      </a:lnTo>
                      <a:lnTo>
                        <a:pt x="39" y="680"/>
                      </a:lnTo>
                      <a:lnTo>
                        <a:pt x="43" y="684"/>
                      </a:lnTo>
                      <a:lnTo>
                        <a:pt x="48" y="686"/>
                      </a:lnTo>
                      <a:lnTo>
                        <a:pt x="53" y="688"/>
                      </a:lnTo>
                      <a:lnTo>
                        <a:pt x="60" y="689"/>
                      </a:lnTo>
                      <a:lnTo>
                        <a:pt x="98" y="689"/>
                      </a:lnTo>
                      <a:lnTo>
                        <a:pt x="98" y="689"/>
                      </a:lnTo>
                      <a:lnTo>
                        <a:pt x="107" y="688"/>
                      </a:lnTo>
                      <a:lnTo>
                        <a:pt x="115" y="684"/>
                      </a:lnTo>
                      <a:lnTo>
                        <a:pt x="121" y="677"/>
                      </a:lnTo>
                      <a:lnTo>
                        <a:pt x="125" y="669"/>
                      </a:lnTo>
                      <a:lnTo>
                        <a:pt x="423" y="669"/>
                      </a:lnTo>
                      <a:lnTo>
                        <a:pt x="423" y="669"/>
                      </a:lnTo>
                      <a:lnTo>
                        <a:pt x="428" y="677"/>
                      </a:lnTo>
                      <a:lnTo>
                        <a:pt x="434" y="684"/>
                      </a:lnTo>
                      <a:lnTo>
                        <a:pt x="442" y="688"/>
                      </a:lnTo>
                      <a:lnTo>
                        <a:pt x="451" y="689"/>
                      </a:lnTo>
                      <a:lnTo>
                        <a:pt x="489" y="689"/>
                      </a:lnTo>
                      <a:lnTo>
                        <a:pt x="489" y="689"/>
                      </a:lnTo>
                      <a:lnTo>
                        <a:pt x="496" y="688"/>
                      </a:lnTo>
                      <a:lnTo>
                        <a:pt x="501" y="686"/>
                      </a:lnTo>
                      <a:lnTo>
                        <a:pt x="507" y="684"/>
                      </a:lnTo>
                      <a:lnTo>
                        <a:pt x="511" y="680"/>
                      </a:lnTo>
                      <a:lnTo>
                        <a:pt x="515" y="676"/>
                      </a:lnTo>
                      <a:lnTo>
                        <a:pt x="517" y="670"/>
                      </a:lnTo>
                      <a:lnTo>
                        <a:pt x="519" y="665"/>
                      </a:lnTo>
                      <a:lnTo>
                        <a:pt x="519" y="659"/>
                      </a:lnTo>
                      <a:lnTo>
                        <a:pt x="519" y="659"/>
                      </a:lnTo>
                      <a:lnTo>
                        <a:pt x="519" y="658"/>
                      </a:lnTo>
                      <a:lnTo>
                        <a:pt x="519" y="658"/>
                      </a:lnTo>
                      <a:lnTo>
                        <a:pt x="525" y="654"/>
                      </a:lnTo>
                      <a:lnTo>
                        <a:pt x="532" y="647"/>
                      </a:lnTo>
                      <a:lnTo>
                        <a:pt x="538" y="642"/>
                      </a:lnTo>
                      <a:lnTo>
                        <a:pt x="542" y="634"/>
                      </a:lnTo>
                      <a:lnTo>
                        <a:pt x="546" y="627"/>
                      </a:lnTo>
                      <a:lnTo>
                        <a:pt x="548" y="619"/>
                      </a:lnTo>
                      <a:lnTo>
                        <a:pt x="550" y="611"/>
                      </a:lnTo>
                      <a:lnTo>
                        <a:pt x="550" y="601"/>
                      </a:lnTo>
                      <a:lnTo>
                        <a:pt x="550" y="67"/>
                      </a:lnTo>
                      <a:lnTo>
                        <a:pt x="550" y="67"/>
                      </a:lnTo>
                      <a:lnTo>
                        <a:pt x="548" y="54"/>
                      </a:lnTo>
                      <a:lnTo>
                        <a:pt x="544" y="42"/>
                      </a:lnTo>
                      <a:lnTo>
                        <a:pt x="539" y="30"/>
                      </a:lnTo>
                      <a:lnTo>
                        <a:pt x="531" y="20"/>
                      </a:lnTo>
                      <a:lnTo>
                        <a:pt x="531" y="20"/>
                      </a:lnTo>
                      <a:close/>
                      <a:moveTo>
                        <a:pt x="528" y="601"/>
                      </a:moveTo>
                      <a:lnTo>
                        <a:pt x="528" y="601"/>
                      </a:lnTo>
                      <a:lnTo>
                        <a:pt x="527" y="611"/>
                      </a:lnTo>
                      <a:lnTo>
                        <a:pt x="524" y="619"/>
                      </a:lnTo>
                      <a:lnTo>
                        <a:pt x="520" y="627"/>
                      </a:lnTo>
                      <a:lnTo>
                        <a:pt x="515" y="634"/>
                      </a:lnTo>
                      <a:lnTo>
                        <a:pt x="508" y="639"/>
                      </a:lnTo>
                      <a:lnTo>
                        <a:pt x="500" y="643"/>
                      </a:lnTo>
                      <a:lnTo>
                        <a:pt x="492" y="646"/>
                      </a:lnTo>
                      <a:lnTo>
                        <a:pt x="482" y="647"/>
                      </a:lnTo>
                      <a:lnTo>
                        <a:pt x="67" y="647"/>
                      </a:lnTo>
                      <a:lnTo>
                        <a:pt x="67" y="647"/>
                      </a:lnTo>
                      <a:lnTo>
                        <a:pt x="58" y="646"/>
                      </a:lnTo>
                      <a:lnTo>
                        <a:pt x="48" y="643"/>
                      </a:lnTo>
                      <a:lnTo>
                        <a:pt x="41" y="639"/>
                      </a:lnTo>
                      <a:lnTo>
                        <a:pt x="35" y="634"/>
                      </a:lnTo>
                      <a:lnTo>
                        <a:pt x="29" y="627"/>
                      </a:lnTo>
                      <a:lnTo>
                        <a:pt x="24" y="619"/>
                      </a:lnTo>
                      <a:lnTo>
                        <a:pt x="22" y="611"/>
                      </a:lnTo>
                      <a:lnTo>
                        <a:pt x="21" y="601"/>
                      </a:lnTo>
                      <a:lnTo>
                        <a:pt x="21" y="67"/>
                      </a:lnTo>
                      <a:lnTo>
                        <a:pt x="21" y="67"/>
                      </a:lnTo>
                      <a:lnTo>
                        <a:pt x="21" y="58"/>
                      </a:lnTo>
                      <a:lnTo>
                        <a:pt x="24" y="50"/>
                      </a:lnTo>
                      <a:lnTo>
                        <a:pt x="29" y="42"/>
                      </a:lnTo>
                      <a:lnTo>
                        <a:pt x="35" y="35"/>
                      </a:lnTo>
                      <a:lnTo>
                        <a:pt x="35" y="35"/>
                      </a:lnTo>
                      <a:lnTo>
                        <a:pt x="41" y="30"/>
                      </a:lnTo>
                      <a:lnTo>
                        <a:pt x="49" y="26"/>
                      </a:lnTo>
                      <a:lnTo>
                        <a:pt x="58" y="23"/>
                      </a:lnTo>
                      <a:lnTo>
                        <a:pt x="67" y="22"/>
                      </a:lnTo>
                      <a:lnTo>
                        <a:pt x="482" y="22"/>
                      </a:lnTo>
                      <a:lnTo>
                        <a:pt x="482" y="22"/>
                      </a:lnTo>
                      <a:lnTo>
                        <a:pt x="492" y="23"/>
                      </a:lnTo>
                      <a:lnTo>
                        <a:pt x="500" y="26"/>
                      </a:lnTo>
                      <a:lnTo>
                        <a:pt x="508" y="30"/>
                      </a:lnTo>
                      <a:lnTo>
                        <a:pt x="515" y="35"/>
                      </a:lnTo>
                      <a:lnTo>
                        <a:pt x="515" y="35"/>
                      </a:lnTo>
                      <a:lnTo>
                        <a:pt x="520" y="42"/>
                      </a:lnTo>
                      <a:lnTo>
                        <a:pt x="524" y="50"/>
                      </a:lnTo>
                      <a:lnTo>
                        <a:pt x="527" y="58"/>
                      </a:lnTo>
                      <a:lnTo>
                        <a:pt x="528" y="67"/>
                      </a:lnTo>
                      <a:lnTo>
                        <a:pt x="528" y="6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grpSp>
        </p:grpSp>
        <p:sp>
          <p:nvSpPr>
            <p:cNvPr id="661" name="TextBox 660"/>
            <p:cNvSpPr txBox="1"/>
            <p:nvPr/>
          </p:nvSpPr>
          <p:spPr>
            <a:xfrm>
              <a:off x="1430134" y="2811784"/>
              <a:ext cx="1055891" cy="338554"/>
            </a:xfrm>
            <a:prstGeom prst="rect">
              <a:avLst/>
            </a:prstGeom>
            <a:noFill/>
          </p:spPr>
          <p:txBody>
            <a:bodyPr wrap="square" rtlCol="0">
              <a:spAutoFit/>
            </a:bodyPr>
            <a:lstStyle/>
            <a:p>
              <a:r>
                <a:rPr lang="en-US" sz="1600" dirty="0">
                  <a:latin typeface="+mn-lt"/>
                </a:rPr>
                <a:t>Vendor E</a:t>
              </a:r>
            </a:p>
          </p:txBody>
        </p:sp>
      </p:grpSp>
      <p:grpSp>
        <p:nvGrpSpPr>
          <p:cNvPr id="670" name="Group 669"/>
          <p:cNvGrpSpPr/>
          <p:nvPr/>
        </p:nvGrpSpPr>
        <p:grpSpPr>
          <a:xfrm>
            <a:off x="3292107" y="3142269"/>
            <a:ext cx="1055891" cy="1465468"/>
            <a:chOff x="1430134" y="1684870"/>
            <a:chExt cx="1055891" cy="1465468"/>
          </a:xfrm>
        </p:grpSpPr>
        <p:grpSp>
          <p:nvGrpSpPr>
            <p:cNvPr id="671" name="Group 670"/>
            <p:cNvGrpSpPr/>
            <p:nvPr/>
          </p:nvGrpSpPr>
          <p:grpSpPr>
            <a:xfrm>
              <a:off x="1430135" y="1684870"/>
              <a:ext cx="1055890" cy="1058330"/>
              <a:chOff x="4897235" y="3627970"/>
              <a:chExt cx="646039" cy="646040"/>
            </a:xfrm>
          </p:grpSpPr>
          <p:sp>
            <p:nvSpPr>
              <p:cNvPr id="673" name="Oval 672"/>
              <p:cNvSpPr/>
              <p:nvPr/>
            </p:nvSpPr>
            <p:spPr>
              <a:xfrm>
                <a:off x="4897235" y="3627970"/>
                <a:ext cx="646039" cy="646040"/>
              </a:xfrm>
              <a:prstGeom prst="ellipse">
                <a:avLst/>
              </a:prstGeom>
              <a:solidFill>
                <a:schemeClr val="accent2"/>
              </a:solidFill>
              <a:ln w="6350" cap="flat" cmpd="sng" algn="ctr">
                <a:noFill/>
                <a:prstDash val="solid"/>
              </a:ln>
              <a:effectLst/>
            </p:spPr>
            <p:txBody>
              <a:bodyPr wrap="none" lIns="0" tIns="45720" rIns="0" bIns="45720" rtlCol="0" anchor="t"/>
              <a:lstStyle/>
              <a:p>
                <a:pPr marL="0" marR="0" lvl="0" indent="0" algn="ctr" defTabSz="1218987"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dirty="0">
                  <a:ln>
                    <a:noFill/>
                  </a:ln>
                  <a:solidFill>
                    <a:srgbClr val="676767"/>
                  </a:solidFill>
                  <a:effectLst/>
                  <a:uLnTx/>
                  <a:uFillTx/>
                  <a:latin typeface="CiscoSansTT Light"/>
                  <a:ea typeface="+mn-ea"/>
                  <a:cs typeface="+mn-cs"/>
                </a:endParaRPr>
              </a:p>
            </p:txBody>
          </p:sp>
          <p:grpSp>
            <p:nvGrpSpPr>
              <p:cNvPr id="674" name="Group 673"/>
              <p:cNvGrpSpPr/>
              <p:nvPr/>
            </p:nvGrpSpPr>
            <p:grpSpPr>
              <a:xfrm>
                <a:off x="5062001" y="3766416"/>
                <a:ext cx="319812" cy="400058"/>
                <a:chOff x="5097463" y="-157163"/>
                <a:chExt cx="436563" cy="546100"/>
              </a:xfrm>
              <a:solidFill>
                <a:schemeClr val="tx1"/>
              </a:solidFill>
            </p:grpSpPr>
            <p:sp>
              <p:nvSpPr>
                <p:cNvPr id="675" name="Freeform 135"/>
                <p:cNvSpPr>
                  <a:spLocks noEditPoints="1"/>
                </p:cNvSpPr>
                <p:nvPr/>
              </p:nvSpPr>
              <p:spPr bwMode="auto">
                <a:xfrm>
                  <a:off x="5137150" y="-115888"/>
                  <a:ext cx="357188" cy="73025"/>
                </a:xfrm>
                <a:custGeom>
                  <a:avLst/>
                  <a:gdLst>
                    <a:gd name="T0" fmla="*/ 428 w 451"/>
                    <a:gd name="T1" fmla="*/ 0 h 93"/>
                    <a:gd name="T2" fmla="*/ 437 w 451"/>
                    <a:gd name="T3" fmla="*/ 3 h 93"/>
                    <a:gd name="T4" fmla="*/ 447 w 451"/>
                    <a:gd name="T5" fmla="*/ 11 h 93"/>
                    <a:gd name="T6" fmla="*/ 449 w 451"/>
                    <a:gd name="T7" fmla="*/ 18 h 93"/>
                    <a:gd name="T8" fmla="*/ 451 w 451"/>
                    <a:gd name="T9" fmla="*/ 72 h 93"/>
                    <a:gd name="T10" fmla="*/ 449 w 451"/>
                    <a:gd name="T11" fmla="*/ 76 h 93"/>
                    <a:gd name="T12" fmla="*/ 444 w 451"/>
                    <a:gd name="T13" fmla="*/ 88 h 93"/>
                    <a:gd name="T14" fmla="*/ 433 w 451"/>
                    <a:gd name="T15" fmla="*/ 93 h 93"/>
                    <a:gd name="T16" fmla="*/ 22 w 451"/>
                    <a:gd name="T17" fmla="*/ 93 h 93"/>
                    <a:gd name="T18" fmla="*/ 18 w 451"/>
                    <a:gd name="T19" fmla="*/ 93 h 93"/>
                    <a:gd name="T20" fmla="*/ 7 w 451"/>
                    <a:gd name="T21" fmla="*/ 88 h 93"/>
                    <a:gd name="T22" fmla="*/ 0 w 451"/>
                    <a:gd name="T23" fmla="*/ 76 h 93"/>
                    <a:gd name="T24" fmla="*/ 0 w 451"/>
                    <a:gd name="T25" fmla="*/ 23 h 93"/>
                    <a:gd name="T26" fmla="*/ 0 w 451"/>
                    <a:gd name="T27" fmla="*/ 18 h 93"/>
                    <a:gd name="T28" fmla="*/ 7 w 451"/>
                    <a:gd name="T29" fmla="*/ 7 h 93"/>
                    <a:gd name="T30" fmla="*/ 18 w 451"/>
                    <a:gd name="T31" fmla="*/ 2 h 93"/>
                    <a:gd name="T32" fmla="*/ 428 w 451"/>
                    <a:gd name="T33" fmla="*/ 0 h 93"/>
                    <a:gd name="T34" fmla="*/ 219 w 451"/>
                    <a:gd name="T35" fmla="*/ 39 h 93"/>
                    <a:gd name="T36" fmla="*/ 211 w 451"/>
                    <a:gd name="T37" fmla="*/ 42 h 93"/>
                    <a:gd name="T38" fmla="*/ 208 w 451"/>
                    <a:gd name="T39" fmla="*/ 50 h 93"/>
                    <a:gd name="T40" fmla="*/ 208 w 451"/>
                    <a:gd name="T41" fmla="*/ 54 h 93"/>
                    <a:gd name="T42" fmla="*/ 215 w 451"/>
                    <a:gd name="T43" fmla="*/ 60 h 93"/>
                    <a:gd name="T44" fmla="*/ 391 w 451"/>
                    <a:gd name="T45" fmla="*/ 61 h 93"/>
                    <a:gd name="T46" fmla="*/ 395 w 451"/>
                    <a:gd name="T47" fmla="*/ 60 h 93"/>
                    <a:gd name="T48" fmla="*/ 401 w 451"/>
                    <a:gd name="T49" fmla="*/ 54 h 93"/>
                    <a:gd name="T50" fmla="*/ 402 w 451"/>
                    <a:gd name="T51" fmla="*/ 50 h 93"/>
                    <a:gd name="T52" fmla="*/ 400 w 451"/>
                    <a:gd name="T53" fmla="*/ 42 h 93"/>
                    <a:gd name="T54" fmla="*/ 391 w 451"/>
                    <a:gd name="T55" fmla="*/ 39 h 93"/>
                    <a:gd name="T56" fmla="*/ 57 w 451"/>
                    <a:gd name="T57" fmla="*/ 39 h 93"/>
                    <a:gd name="T58" fmla="*/ 53 w 451"/>
                    <a:gd name="T59" fmla="*/ 39 h 93"/>
                    <a:gd name="T60" fmla="*/ 48 w 451"/>
                    <a:gd name="T61" fmla="*/ 46 h 93"/>
                    <a:gd name="T62" fmla="*/ 46 w 451"/>
                    <a:gd name="T63" fmla="*/ 50 h 93"/>
                    <a:gd name="T64" fmla="*/ 50 w 451"/>
                    <a:gd name="T65" fmla="*/ 57 h 93"/>
                    <a:gd name="T66" fmla="*/ 57 w 451"/>
                    <a:gd name="T67" fmla="*/ 61 h 93"/>
                    <a:gd name="T68" fmla="*/ 62 w 451"/>
                    <a:gd name="T69" fmla="*/ 60 h 93"/>
                    <a:gd name="T70" fmla="*/ 68 w 451"/>
                    <a:gd name="T71" fmla="*/ 54 h 93"/>
                    <a:gd name="T72" fmla="*/ 68 w 451"/>
                    <a:gd name="T73" fmla="*/ 50 h 93"/>
                    <a:gd name="T74" fmla="*/ 65 w 451"/>
                    <a:gd name="T75" fmla="*/ 42 h 93"/>
                    <a:gd name="T76" fmla="*/ 57 w 451"/>
                    <a:gd name="T77"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2"/>
                      </a:lnTo>
                      <a:lnTo>
                        <a:pt x="437" y="3"/>
                      </a:lnTo>
                      <a:lnTo>
                        <a:pt x="444" y="7"/>
                      </a:lnTo>
                      <a:lnTo>
                        <a:pt x="447" y="11"/>
                      </a:lnTo>
                      <a:lnTo>
                        <a:pt x="448" y="14"/>
                      </a:lnTo>
                      <a:lnTo>
                        <a:pt x="449" y="18"/>
                      </a:lnTo>
                      <a:lnTo>
                        <a:pt x="451" y="23"/>
                      </a:lnTo>
                      <a:lnTo>
                        <a:pt x="451" y="72"/>
                      </a:lnTo>
                      <a:lnTo>
                        <a:pt x="451" y="72"/>
                      </a:lnTo>
                      <a:lnTo>
                        <a:pt x="449" y="76"/>
                      </a:lnTo>
                      <a:lnTo>
                        <a:pt x="448" y="80"/>
                      </a:lnTo>
                      <a:lnTo>
                        <a:pt x="444" y="88"/>
                      </a:lnTo>
                      <a:lnTo>
                        <a:pt x="437" y="92"/>
                      </a:lnTo>
                      <a:lnTo>
                        <a:pt x="433" y="93"/>
                      </a:lnTo>
                      <a:lnTo>
                        <a:pt x="428" y="93"/>
                      </a:lnTo>
                      <a:lnTo>
                        <a:pt x="22" y="93"/>
                      </a:lnTo>
                      <a:lnTo>
                        <a:pt x="22" y="93"/>
                      </a:lnTo>
                      <a:lnTo>
                        <a:pt x="18" y="93"/>
                      </a:lnTo>
                      <a:lnTo>
                        <a:pt x="14" y="92"/>
                      </a:lnTo>
                      <a:lnTo>
                        <a:pt x="7" y="88"/>
                      </a:lnTo>
                      <a:lnTo>
                        <a:pt x="2" y="80"/>
                      </a:lnTo>
                      <a:lnTo>
                        <a:pt x="0" y="76"/>
                      </a:lnTo>
                      <a:lnTo>
                        <a:pt x="0" y="72"/>
                      </a:lnTo>
                      <a:lnTo>
                        <a:pt x="0" y="23"/>
                      </a:lnTo>
                      <a:lnTo>
                        <a:pt x="0" y="23"/>
                      </a:lnTo>
                      <a:lnTo>
                        <a:pt x="0" y="18"/>
                      </a:lnTo>
                      <a:lnTo>
                        <a:pt x="2" y="14"/>
                      </a:lnTo>
                      <a:lnTo>
                        <a:pt x="7" y="7"/>
                      </a:lnTo>
                      <a:lnTo>
                        <a:pt x="14" y="3"/>
                      </a:lnTo>
                      <a:lnTo>
                        <a:pt x="18" y="2"/>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7"/>
                      </a:lnTo>
                      <a:lnTo>
                        <a:pt x="215" y="60"/>
                      </a:lnTo>
                      <a:lnTo>
                        <a:pt x="219" y="61"/>
                      </a:lnTo>
                      <a:lnTo>
                        <a:pt x="391" y="61"/>
                      </a:lnTo>
                      <a:lnTo>
                        <a:pt x="391" y="61"/>
                      </a:lnTo>
                      <a:lnTo>
                        <a:pt x="395" y="60"/>
                      </a:lnTo>
                      <a:lnTo>
                        <a:pt x="400" y="57"/>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60"/>
                      </a:lnTo>
                      <a:lnTo>
                        <a:pt x="57" y="61"/>
                      </a:lnTo>
                      <a:lnTo>
                        <a:pt x="57" y="61"/>
                      </a:lnTo>
                      <a:lnTo>
                        <a:pt x="62" y="60"/>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76" name="Freeform 136"/>
                <p:cNvSpPr>
                  <a:spLocks noEditPoints="1"/>
                </p:cNvSpPr>
                <p:nvPr/>
              </p:nvSpPr>
              <p:spPr bwMode="auto">
                <a:xfrm>
                  <a:off x="5137150" y="-22225"/>
                  <a:ext cx="357188" cy="73025"/>
                </a:xfrm>
                <a:custGeom>
                  <a:avLst/>
                  <a:gdLst>
                    <a:gd name="T0" fmla="*/ 428 w 451"/>
                    <a:gd name="T1" fmla="*/ 0 h 93"/>
                    <a:gd name="T2" fmla="*/ 437 w 451"/>
                    <a:gd name="T3" fmla="*/ 3 h 93"/>
                    <a:gd name="T4" fmla="*/ 444 w 451"/>
                    <a:gd name="T5" fmla="*/ 7 h 93"/>
                    <a:gd name="T6" fmla="*/ 448 w 451"/>
                    <a:gd name="T7" fmla="*/ 13 h 93"/>
                    <a:gd name="T8" fmla="*/ 451 w 451"/>
                    <a:gd name="T9" fmla="*/ 23 h 93"/>
                    <a:gd name="T10" fmla="*/ 451 w 451"/>
                    <a:gd name="T11" fmla="*/ 71 h 93"/>
                    <a:gd name="T12" fmla="*/ 448 w 451"/>
                    <a:gd name="T13" fmla="*/ 79 h 93"/>
                    <a:gd name="T14" fmla="*/ 444 w 451"/>
                    <a:gd name="T15" fmla="*/ 88 h 93"/>
                    <a:gd name="T16" fmla="*/ 437 w 451"/>
                    <a:gd name="T17" fmla="*/ 92 h 93"/>
                    <a:gd name="T18" fmla="*/ 428 w 451"/>
                    <a:gd name="T19" fmla="*/ 93 h 93"/>
                    <a:gd name="T20" fmla="*/ 22 w 451"/>
                    <a:gd name="T21" fmla="*/ 93 h 93"/>
                    <a:gd name="T22" fmla="*/ 14 w 451"/>
                    <a:gd name="T23" fmla="*/ 92 h 93"/>
                    <a:gd name="T24" fmla="*/ 2 w 451"/>
                    <a:gd name="T25" fmla="*/ 79 h 93"/>
                    <a:gd name="T26" fmla="*/ 0 w 451"/>
                    <a:gd name="T27" fmla="*/ 71 h 93"/>
                    <a:gd name="T28" fmla="*/ 0 w 451"/>
                    <a:gd name="T29" fmla="*/ 23 h 93"/>
                    <a:gd name="T30" fmla="*/ 2 w 451"/>
                    <a:gd name="T31" fmla="*/ 13 h 93"/>
                    <a:gd name="T32" fmla="*/ 14 w 451"/>
                    <a:gd name="T33" fmla="*/ 3 h 93"/>
                    <a:gd name="T34" fmla="*/ 22 w 451"/>
                    <a:gd name="T35" fmla="*/ 0 h 93"/>
                    <a:gd name="T36" fmla="*/ 219 w 451"/>
                    <a:gd name="T37" fmla="*/ 39 h 93"/>
                    <a:gd name="T38" fmla="*/ 215 w 451"/>
                    <a:gd name="T39" fmla="*/ 39 h 93"/>
                    <a:gd name="T40" fmla="*/ 208 w 451"/>
                    <a:gd name="T41" fmla="*/ 46 h 93"/>
                    <a:gd name="T42" fmla="*/ 208 w 451"/>
                    <a:gd name="T43" fmla="*/ 50 h 93"/>
                    <a:gd name="T44" fmla="*/ 211 w 451"/>
                    <a:gd name="T45" fmla="*/ 58 h 93"/>
                    <a:gd name="T46" fmla="*/ 219 w 451"/>
                    <a:gd name="T47" fmla="*/ 61 h 93"/>
                    <a:gd name="T48" fmla="*/ 391 w 451"/>
                    <a:gd name="T49" fmla="*/ 61 h 93"/>
                    <a:gd name="T50" fmla="*/ 400 w 451"/>
                    <a:gd name="T51" fmla="*/ 58 h 93"/>
                    <a:gd name="T52" fmla="*/ 402 w 451"/>
                    <a:gd name="T53" fmla="*/ 50 h 93"/>
                    <a:gd name="T54" fmla="*/ 401 w 451"/>
                    <a:gd name="T55" fmla="*/ 46 h 93"/>
                    <a:gd name="T56" fmla="*/ 395 w 451"/>
                    <a:gd name="T57" fmla="*/ 39 h 93"/>
                    <a:gd name="T58" fmla="*/ 219 w 451"/>
                    <a:gd name="T59" fmla="*/ 39 h 93"/>
                    <a:gd name="T60" fmla="*/ 57 w 451"/>
                    <a:gd name="T61" fmla="*/ 39 h 93"/>
                    <a:gd name="T62" fmla="*/ 50 w 451"/>
                    <a:gd name="T63" fmla="*/ 42 h 93"/>
                    <a:gd name="T64" fmla="*/ 46 w 451"/>
                    <a:gd name="T65" fmla="*/ 50 h 93"/>
                    <a:gd name="T66" fmla="*/ 48 w 451"/>
                    <a:gd name="T67" fmla="*/ 54 h 93"/>
                    <a:gd name="T68" fmla="*/ 53 w 451"/>
                    <a:gd name="T69" fmla="*/ 59 h 93"/>
                    <a:gd name="T70" fmla="*/ 57 w 451"/>
                    <a:gd name="T71" fmla="*/ 61 h 93"/>
                    <a:gd name="T72" fmla="*/ 65 w 451"/>
                    <a:gd name="T73" fmla="*/ 57 h 93"/>
                    <a:gd name="T74" fmla="*/ 68 w 451"/>
                    <a:gd name="T75" fmla="*/ 50 h 93"/>
                    <a:gd name="T76" fmla="*/ 68 w 451"/>
                    <a:gd name="T77" fmla="*/ 46 h 93"/>
                    <a:gd name="T78" fmla="*/ 62 w 451"/>
                    <a:gd name="T79" fmla="*/ 39 h 93"/>
                    <a:gd name="T80" fmla="*/ 57 w 451"/>
                    <a:gd name="T81"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1" h="93">
                      <a:moveTo>
                        <a:pt x="428" y="0"/>
                      </a:moveTo>
                      <a:lnTo>
                        <a:pt x="428" y="0"/>
                      </a:lnTo>
                      <a:lnTo>
                        <a:pt x="433" y="1"/>
                      </a:lnTo>
                      <a:lnTo>
                        <a:pt x="437" y="3"/>
                      </a:lnTo>
                      <a:lnTo>
                        <a:pt x="441" y="4"/>
                      </a:lnTo>
                      <a:lnTo>
                        <a:pt x="444" y="7"/>
                      </a:lnTo>
                      <a:lnTo>
                        <a:pt x="447" y="11"/>
                      </a:lnTo>
                      <a:lnTo>
                        <a:pt x="448" y="13"/>
                      </a:lnTo>
                      <a:lnTo>
                        <a:pt x="449" y="19"/>
                      </a:lnTo>
                      <a:lnTo>
                        <a:pt x="451" y="23"/>
                      </a:lnTo>
                      <a:lnTo>
                        <a:pt x="451" y="71"/>
                      </a:lnTo>
                      <a:lnTo>
                        <a:pt x="451" y="71"/>
                      </a:lnTo>
                      <a:lnTo>
                        <a:pt x="449" y="75"/>
                      </a:lnTo>
                      <a:lnTo>
                        <a:pt x="448" y="79"/>
                      </a:lnTo>
                      <a:lnTo>
                        <a:pt x="447" y="83"/>
                      </a:lnTo>
                      <a:lnTo>
                        <a:pt x="444" y="88"/>
                      </a:lnTo>
                      <a:lnTo>
                        <a:pt x="441" y="90"/>
                      </a:lnTo>
                      <a:lnTo>
                        <a:pt x="437" y="92"/>
                      </a:lnTo>
                      <a:lnTo>
                        <a:pt x="433" y="93"/>
                      </a:lnTo>
                      <a:lnTo>
                        <a:pt x="428" y="93"/>
                      </a:lnTo>
                      <a:lnTo>
                        <a:pt x="22" y="93"/>
                      </a:lnTo>
                      <a:lnTo>
                        <a:pt x="22" y="93"/>
                      </a:lnTo>
                      <a:lnTo>
                        <a:pt x="18" y="93"/>
                      </a:lnTo>
                      <a:lnTo>
                        <a:pt x="14" y="92"/>
                      </a:lnTo>
                      <a:lnTo>
                        <a:pt x="7" y="88"/>
                      </a:lnTo>
                      <a:lnTo>
                        <a:pt x="2" y="79"/>
                      </a:lnTo>
                      <a:lnTo>
                        <a:pt x="0" y="75"/>
                      </a:lnTo>
                      <a:lnTo>
                        <a:pt x="0" y="71"/>
                      </a:lnTo>
                      <a:lnTo>
                        <a:pt x="0" y="23"/>
                      </a:lnTo>
                      <a:lnTo>
                        <a:pt x="0" y="23"/>
                      </a:lnTo>
                      <a:lnTo>
                        <a:pt x="0" y="19"/>
                      </a:lnTo>
                      <a:lnTo>
                        <a:pt x="2" y="13"/>
                      </a:lnTo>
                      <a:lnTo>
                        <a:pt x="7" y="7"/>
                      </a:lnTo>
                      <a:lnTo>
                        <a:pt x="14" y="3"/>
                      </a:lnTo>
                      <a:lnTo>
                        <a:pt x="18" y="1"/>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8"/>
                      </a:lnTo>
                      <a:lnTo>
                        <a:pt x="215" y="59"/>
                      </a:lnTo>
                      <a:lnTo>
                        <a:pt x="219" y="61"/>
                      </a:lnTo>
                      <a:lnTo>
                        <a:pt x="391" y="61"/>
                      </a:lnTo>
                      <a:lnTo>
                        <a:pt x="391" y="61"/>
                      </a:lnTo>
                      <a:lnTo>
                        <a:pt x="395" y="59"/>
                      </a:lnTo>
                      <a:lnTo>
                        <a:pt x="400" y="58"/>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59"/>
                      </a:lnTo>
                      <a:lnTo>
                        <a:pt x="57" y="61"/>
                      </a:lnTo>
                      <a:lnTo>
                        <a:pt x="57" y="61"/>
                      </a:lnTo>
                      <a:lnTo>
                        <a:pt x="62" y="59"/>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77" name="Freeform 137"/>
                <p:cNvSpPr>
                  <a:spLocks noEditPoints="1"/>
                </p:cNvSpPr>
                <p:nvPr/>
              </p:nvSpPr>
              <p:spPr bwMode="auto">
                <a:xfrm>
                  <a:off x="5137150" y="73025"/>
                  <a:ext cx="357188" cy="73025"/>
                </a:xfrm>
                <a:custGeom>
                  <a:avLst/>
                  <a:gdLst>
                    <a:gd name="T0" fmla="*/ 428 w 451"/>
                    <a:gd name="T1" fmla="*/ 0 h 93"/>
                    <a:gd name="T2" fmla="*/ 437 w 451"/>
                    <a:gd name="T3" fmla="*/ 1 h 93"/>
                    <a:gd name="T4" fmla="*/ 447 w 451"/>
                    <a:gd name="T5" fmla="*/ 9 h 93"/>
                    <a:gd name="T6" fmla="*/ 449 w 451"/>
                    <a:gd name="T7" fmla="*/ 17 h 93"/>
                    <a:gd name="T8" fmla="*/ 451 w 451"/>
                    <a:gd name="T9" fmla="*/ 70 h 93"/>
                    <a:gd name="T10" fmla="*/ 449 w 451"/>
                    <a:gd name="T11" fmla="*/ 74 h 93"/>
                    <a:gd name="T12" fmla="*/ 444 w 451"/>
                    <a:gd name="T13" fmla="*/ 86 h 93"/>
                    <a:gd name="T14" fmla="*/ 433 w 451"/>
                    <a:gd name="T15" fmla="*/ 92 h 93"/>
                    <a:gd name="T16" fmla="*/ 22 w 451"/>
                    <a:gd name="T17" fmla="*/ 93 h 93"/>
                    <a:gd name="T18" fmla="*/ 18 w 451"/>
                    <a:gd name="T19" fmla="*/ 92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8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8 h 93"/>
                    <a:gd name="T56" fmla="*/ 57 w 451"/>
                    <a:gd name="T57" fmla="*/ 38 h 93"/>
                    <a:gd name="T58" fmla="*/ 53 w 451"/>
                    <a:gd name="T59" fmla="*/ 38 h 93"/>
                    <a:gd name="T60" fmla="*/ 48 w 451"/>
                    <a:gd name="T61" fmla="*/ 44 h 93"/>
                    <a:gd name="T62" fmla="*/ 46 w 451"/>
                    <a:gd name="T63" fmla="*/ 48 h 93"/>
                    <a:gd name="T64" fmla="*/ 50 w 451"/>
                    <a:gd name="T65" fmla="*/ 57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7" y="9"/>
                      </a:lnTo>
                      <a:lnTo>
                        <a:pt x="448" y="13"/>
                      </a:lnTo>
                      <a:lnTo>
                        <a:pt x="449" y="17"/>
                      </a:lnTo>
                      <a:lnTo>
                        <a:pt x="451" y="21"/>
                      </a:lnTo>
                      <a:lnTo>
                        <a:pt x="451" y="70"/>
                      </a:lnTo>
                      <a:lnTo>
                        <a:pt x="451" y="70"/>
                      </a:lnTo>
                      <a:lnTo>
                        <a:pt x="449" y="74"/>
                      </a:lnTo>
                      <a:lnTo>
                        <a:pt x="448" y="78"/>
                      </a:lnTo>
                      <a:lnTo>
                        <a:pt x="444" y="86"/>
                      </a:lnTo>
                      <a:lnTo>
                        <a:pt x="437" y="90"/>
                      </a:lnTo>
                      <a:lnTo>
                        <a:pt x="433" y="92"/>
                      </a:lnTo>
                      <a:lnTo>
                        <a:pt x="428" y="93"/>
                      </a:lnTo>
                      <a:lnTo>
                        <a:pt x="22" y="93"/>
                      </a:lnTo>
                      <a:lnTo>
                        <a:pt x="22" y="93"/>
                      </a:lnTo>
                      <a:lnTo>
                        <a:pt x="18" y="92"/>
                      </a:lnTo>
                      <a:lnTo>
                        <a:pt x="14" y="90"/>
                      </a:lnTo>
                      <a:lnTo>
                        <a:pt x="7" y="86"/>
                      </a:lnTo>
                      <a:lnTo>
                        <a:pt x="2" y="78"/>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8"/>
                      </a:moveTo>
                      <a:lnTo>
                        <a:pt x="219" y="38"/>
                      </a:lnTo>
                      <a:lnTo>
                        <a:pt x="215" y="38"/>
                      </a:lnTo>
                      <a:lnTo>
                        <a:pt x="211" y="40"/>
                      </a:lnTo>
                      <a:lnTo>
                        <a:pt x="208" y="44"/>
                      </a:lnTo>
                      <a:lnTo>
                        <a:pt x="208" y="48"/>
                      </a:lnTo>
                      <a:lnTo>
                        <a:pt x="208" y="48"/>
                      </a:lnTo>
                      <a:lnTo>
                        <a:pt x="208" y="52"/>
                      </a:lnTo>
                      <a:lnTo>
                        <a:pt x="211" y="57"/>
                      </a:lnTo>
                      <a:lnTo>
                        <a:pt x="215" y="58"/>
                      </a:lnTo>
                      <a:lnTo>
                        <a:pt x="219" y="59"/>
                      </a:lnTo>
                      <a:lnTo>
                        <a:pt x="391" y="59"/>
                      </a:lnTo>
                      <a:lnTo>
                        <a:pt x="391" y="59"/>
                      </a:lnTo>
                      <a:lnTo>
                        <a:pt x="395" y="58"/>
                      </a:lnTo>
                      <a:lnTo>
                        <a:pt x="400" y="57"/>
                      </a:lnTo>
                      <a:lnTo>
                        <a:pt x="401" y="52"/>
                      </a:lnTo>
                      <a:lnTo>
                        <a:pt x="402" y="48"/>
                      </a:lnTo>
                      <a:lnTo>
                        <a:pt x="402" y="48"/>
                      </a:lnTo>
                      <a:lnTo>
                        <a:pt x="401" y="44"/>
                      </a:lnTo>
                      <a:lnTo>
                        <a:pt x="400" y="40"/>
                      </a:lnTo>
                      <a:lnTo>
                        <a:pt x="395" y="38"/>
                      </a:lnTo>
                      <a:lnTo>
                        <a:pt x="391" y="38"/>
                      </a:lnTo>
                      <a:lnTo>
                        <a:pt x="219" y="38"/>
                      </a:lnTo>
                      <a:close/>
                      <a:moveTo>
                        <a:pt x="57" y="38"/>
                      </a:moveTo>
                      <a:lnTo>
                        <a:pt x="57" y="38"/>
                      </a:lnTo>
                      <a:lnTo>
                        <a:pt x="53" y="38"/>
                      </a:lnTo>
                      <a:lnTo>
                        <a:pt x="50" y="40"/>
                      </a:lnTo>
                      <a:lnTo>
                        <a:pt x="48" y="44"/>
                      </a:lnTo>
                      <a:lnTo>
                        <a:pt x="46" y="48"/>
                      </a:lnTo>
                      <a:lnTo>
                        <a:pt x="46" y="48"/>
                      </a:lnTo>
                      <a:lnTo>
                        <a:pt x="48" y="52"/>
                      </a:lnTo>
                      <a:lnTo>
                        <a:pt x="50" y="57"/>
                      </a:lnTo>
                      <a:lnTo>
                        <a:pt x="53" y="58"/>
                      </a:lnTo>
                      <a:lnTo>
                        <a:pt x="57" y="59"/>
                      </a:lnTo>
                      <a:lnTo>
                        <a:pt x="57" y="59"/>
                      </a:lnTo>
                      <a:lnTo>
                        <a:pt x="62" y="58"/>
                      </a:lnTo>
                      <a:lnTo>
                        <a:pt x="65" y="57"/>
                      </a:lnTo>
                      <a:lnTo>
                        <a:pt x="68" y="52"/>
                      </a:lnTo>
                      <a:lnTo>
                        <a:pt x="68" y="48"/>
                      </a:lnTo>
                      <a:lnTo>
                        <a:pt x="68" y="48"/>
                      </a:lnTo>
                      <a:lnTo>
                        <a:pt x="68" y="44"/>
                      </a:lnTo>
                      <a:lnTo>
                        <a:pt x="65" y="40"/>
                      </a:lnTo>
                      <a:lnTo>
                        <a:pt x="62" y="38"/>
                      </a:lnTo>
                      <a:lnTo>
                        <a:pt x="57" y="38"/>
                      </a:lnTo>
                      <a:lnTo>
                        <a:pt x="57"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78" name="Freeform 138"/>
                <p:cNvSpPr>
                  <a:spLocks noEditPoints="1"/>
                </p:cNvSpPr>
                <p:nvPr/>
              </p:nvSpPr>
              <p:spPr bwMode="auto">
                <a:xfrm>
                  <a:off x="5137150" y="166687"/>
                  <a:ext cx="357188" cy="74613"/>
                </a:xfrm>
                <a:custGeom>
                  <a:avLst/>
                  <a:gdLst>
                    <a:gd name="T0" fmla="*/ 428 w 451"/>
                    <a:gd name="T1" fmla="*/ 0 h 93"/>
                    <a:gd name="T2" fmla="*/ 437 w 451"/>
                    <a:gd name="T3" fmla="*/ 1 h 93"/>
                    <a:gd name="T4" fmla="*/ 448 w 451"/>
                    <a:gd name="T5" fmla="*/ 13 h 93"/>
                    <a:gd name="T6" fmla="*/ 451 w 451"/>
                    <a:gd name="T7" fmla="*/ 21 h 93"/>
                    <a:gd name="T8" fmla="*/ 451 w 451"/>
                    <a:gd name="T9" fmla="*/ 70 h 93"/>
                    <a:gd name="T10" fmla="*/ 448 w 451"/>
                    <a:gd name="T11" fmla="*/ 79 h 93"/>
                    <a:gd name="T12" fmla="*/ 441 w 451"/>
                    <a:gd name="T13" fmla="*/ 89 h 93"/>
                    <a:gd name="T14" fmla="*/ 433 w 451"/>
                    <a:gd name="T15" fmla="*/ 91 h 93"/>
                    <a:gd name="T16" fmla="*/ 22 w 451"/>
                    <a:gd name="T17" fmla="*/ 93 h 93"/>
                    <a:gd name="T18" fmla="*/ 18 w 451"/>
                    <a:gd name="T19" fmla="*/ 91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7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7 h 93"/>
                    <a:gd name="T56" fmla="*/ 57 w 451"/>
                    <a:gd name="T57" fmla="*/ 37 h 93"/>
                    <a:gd name="T58" fmla="*/ 53 w 451"/>
                    <a:gd name="T59" fmla="*/ 37 h 93"/>
                    <a:gd name="T60" fmla="*/ 48 w 451"/>
                    <a:gd name="T61" fmla="*/ 44 h 93"/>
                    <a:gd name="T62" fmla="*/ 46 w 451"/>
                    <a:gd name="T63" fmla="*/ 48 h 93"/>
                    <a:gd name="T64" fmla="*/ 50 w 451"/>
                    <a:gd name="T65" fmla="*/ 56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8" y="13"/>
                      </a:lnTo>
                      <a:lnTo>
                        <a:pt x="449" y="17"/>
                      </a:lnTo>
                      <a:lnTo>
                        <a:pt x="451" y="21"/>
                      </a:lnTo>
                      <a:lnTo>
                        <a:pt x="451" y="70"/>
                      </a:lnTo>
                      <a:lnTo>
                        <a:pt x="451" y="70"/>
                      </a:lnTo>
                      <a:lnTo>
                        <a:pt x="449" y="74"/>
                      </a:lnTo>
                      <a:lnTo>
                        <a:pt x="448" y="79"/>
                      </a:lnTo>
                      <a:lnTo>
                        <a:pt x="444" y="86"/>
                      </a:lnTo>
                      <a:lnTo>
                        <a:pt x="441" y="89"/>
                      </a:lnTo>
                      <a:lnTo>
                        <a:pt x="437" y="90"/>
                      </a:lnTo>
                      <a:lnTo>
                        <a:pt x="433" y="91"/>
                      </a:lnTo>
                      <a:lnTo>
                        <a:pt x="428" y="93"/>
                      </a:lnTo>
                      <a:lnTo>
                        <a:pt x="22" y="93"/>
                      </a:lnTo>
                      <a:lnTo>
                        <a:pt x="22" y="93"/>
                      </a:lnTo>
                      <a:lnTo>
                        <a:pt x="18" y="91"/>
                      </a:lnTo>
                      <a:lnTo>
                        <a:pt x="14" y="90"/>
                      </a:lnTo>
                      <a:lnTo>
                        <a:pt x="7" y="86"/>
                      </a:lnTo>
                      <a:lnTo>
                        <a:pt x="2" y="79"/>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7"/>
                      </a:moveTo>
                      <a:lnTo>
                        <a:pt x="219" y="37"/>
                      </a:lnTo>
                      <a:lnTo>
                        <a:pt x="215" y="37"/>
                      </a:lnTo>
                      <a:lnTo>
                        <a:pt x="211" y="40"/>
                      </a:lnTo>
                      <a:lnTo>
                        <a:pt x="208" y="44"/>
                      </a:lnTo>
                      <a:lnTo>
                        <a:pt x="208" y="48"/>
                      </a:lnTo>
                      <a:lnTo>
                        <a:pt x="208" y="48"/>
                      </a:lnTo>
                      <a:lnTo>
                        <a:pt x="208" y="52"/>
                      </a:lnTo>
                      <a:lnTo>
                        <a:pt x="211" y="56"/>
                      </a:lnTo>
                      <a:lnTo>
                        <a:pt x="215" y="58"/>
                      </a:lnTo>
                      <a:lnTo>
                        <a:pt x="219" y="59"/>
                      </a:lnTo>
                      <a:lnTo>
                        <a:pt x="391" y="59"/>
                      </a:lnTo>
                      <a:lnTo>
                        <a:pt x="391" y="59"/>
                      </a:lnTo>
                      <a:lnTo>
                        <a:pt x="395" y="58"/>
                      </a:lnTo>
                      <a:lnTo>
                        <a:pt x="400" y="56"/>
                      </a:lnTo>
                      <a:lnTo>
                        <a:pt x="401" y="52"/>
                      </a:lnTo>
                      <a:lnTo>
                        <a:pt x="402" y="48"/>
                      </a:lnTo>
                      <a:lnTo>
                        <a:pt x="402" y="48"/>
                      </a:lnTo>
                      <a:lnTo>
                        <a:pt x="401" y="44"/>
                      </a:lnTo>
                      <a:lnTo>
                        <a:pt x="400" y="40"/>
                      </a:lnTo>
                      <a:lnTo>
                        <a:pt x="395" y="37"/>
                      </a:lnTo>
                      <a:lnTo>
                        <a:pt x="391" y="37"/>
                      </a:lnTo>
                      <a:lnTo>
                        <a:pt x="219" y="37"/>
                      </a:lnTo>
                      <a:close/>
                      <a:moveTo>
                        <a:pt x="57" y="37"/>
                      </a:moveTo>
                      <a:lnTo>
                        <a:pt x="57" y="37"/>
                      </a:lnTo>
                      <a:lnTo>
                        <a:pt x="53" y="37"/>
                      </a:lnTo>
                      <a:lnTo>
                        <a:pt x="50" y="40"/>
                      </a:lnTo>
                      <a:lnTo>
                        <a:pt x="48" y="44"/>
                      </a:lnTo>
                      <a:lnTo>
                        <a:pt x="46" y="48"/>
                      </a:lnTo>
                      <a:lnTo>
                        <a:pt x="46" y="48"/>
                      </a:lnTo>
                      <a:lnTo>
                        <a:pt x="48" y="52"/>
                      </a:lnTo>
                      <a:lnTo>
                        <a:pt x="50" y="56"/>
                      </a:lnTo>
                      <a:lnTo>
                        <a:pt x="53" y="58"/>
                      </a:lnTo>
                      <a:lnTo>
                        <a:pt x="57" y="59"/>
                      </a:lnTo>
                      <a:lnTo>
                        <a:pt x="57" y="59"/>
                      </a:lnTo>
                      <a:lnTo>
                        <a:pt x="62" y="58"/>
                      </a:lnTo>
                      <a:lnTo>
                        <a:pt x="65" y="56"/>
                      </a:lnTo>
                      <a:lnTo>
                        <a:pt x="68" y="52"/>
                      </a:lnTo>
                      <a:lnTo>
                        <a:pt x="68" y="48"/>
                      </a:lnTo>
                      <a:lnTo>
                        <a:pt x="68" y="48"/>
                      </a:lnTo>
                      <a:lnTo>
                        <a:pt x="68" y="44"/>
                      </a:lnTo>
                      <a:lnTo>
                        <a:pt x="65" y="40"/>
                      </a:lnTo>
                      <a:lnTo>
                        <a:pt x="62" y="37"/>
                      </a:lnTo>
                      <a:lnTo>
                        <a:pt x="57" y="37"/>
                      </a:lnTo>
                      <a:lnTo>
                        <a:pt x="57" y="3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79" name="Freeform 139"/>
                <p:cNvSpPr>
                  <a:spLocks noEditPoints="1"/>
                </p:cNvSpPr>
                <p:nvPr/>
              </p:nvSpPr>
              <p:spPr bwMode="auto">
                <a:xfrm>
                  <a:off x="5137150" y="261937"/>
                  <a:ext cx="357188" cy="73025"/>
                </a:xfrm>
                <a:custGeom>
                  <a:avLst/>
                  <a:gdLst>
                    <a:gd name="T0" fmla="*/ 428 w 451"/>
                    <a:gd name="T1" fmla="*/ 0 h 93"/>
                    <a:gd name="T2" fmla="*/ 437 w 451"/>
                    <a:gd name="T3" fmla="*/ 2 h 93"/>
                    <a:gd name="T4" fmla="*/ 448 w 451"/>
                    <a:gd name="T5" fmla="*/ 14 h 93"/>
                    <a:gd name="T6" fmla="*/ 451 w 451"/>
                    <a:gd name="T7" fmla="*/ 22 h 93"/>
                    <a:gd name="T8" fmla="*/ 451 w 451"/>
                    <a:gd name="T9" fmla="*/ 70 h 93"/>
                    <a:gd name="T10" fmla="*/ 448 w 451"/>
                    <a:gd name="T11" fmla="*/ 80 h 93"/>
                    <a:gd name="T12" fmla="*/ 444 w 451"/>
                    <a:gd name="T13" fmla="*/ 86 h 93"/>
                    <a:gd name="T14" fmla="*/ 437 w 451"/>
                    <a:gd name="T15" fmla="*/ 91 h 93"/>
                    <a:gd name="T16" fmla="*/ 428 w 451"/>
                    <a:gd name="T17" fmla="*/ 93 h 93"/>
                    <a:gd name="T18" fmla="*/ 22 w 451"/>
                    <a:gd name="T19" fmla="*/ 93 h 93"/>
                    <a:gd name="T20" fmla="*/ 14 w 451"/>
                    <a:gd name="T21" fmla="*/ 91 h 93"/>
                    <a:gd name="T22" fmla="*/ 4 w 451"/>
                    <a:gd name="T23" fmla="*/ 82 h 93"/>
                    <a:gd name="T24" fmla="*/ 0 w 451"/>
                    <a:gd name="T25" fmla="*/ 76 h 93"/>
                    <a:gd name="T26" fmla="*/ 0 w 451"/>
                    <a:gd name="T27" fmla="*/ 22 h 93"/>
                    <a:gd name="T28" fmla="*/ 0 w 451"/>
                    <a:gd name="T29" fmla="*/ 18 h 93"/>
                    <a:gd name="T30" fmla="*/ 7 w 451"/>
                    <a:gd name="T31" fmla="*/ 6 h 93"/>
                    <a:gd name="T32" fmla="*/ 18 w 451"/>
                    <a:gd name="T33" fmla="*/ 0 h 93"/>
                    <a:gd name="T34" fmla="*/ 428 w 451"/>
                    <a:gd name="T35" fmla="*/ 0 h 93"/>
                    <a:gd name="T36" fmla="*/ 219 w 451"/>
                    <a:gd name="T37" fmla="*/ 38 h 93"/>
                    <a:gd name="T38" fmla="*/ 211 w 451"/>
                    <a:gd name="T39" fmla="*/ 41 h 93"/>
                    <a:gd name="T40" fmla="*/ 208 w 451"/>
                    <a:gd name="T41" fmla="*/ 49 h 93"/>
                    <a:gd name="T42" fmla="*/ 208 w 451"/>
                    <a:gd name="T43" fmla="*/ 53 h 93"/>
                    <a:gd name="T44" fmla="*/ 215 w 451"/>
                    <a:gd name="T45" fmla="*/ 58 h 93"/>
                    <a:gd name="T46" fmla="*/ 391 w 451"/>
                    <a:gd name="T47" fmla="*/ 60 h 93"/>
                    <a:gd name="T48" fmla="*/ 395 w 451"/>
                    <a:gd name="T49" fmla="*/ 58 h 93"/>
                    <a:gd name="T50" fmla="*/ 401 w 451"/>
                    <a:gd name="T51" fmla="*/ 53 h 93"/>
                    <a:gd name="T52" fmla="*/ 402 w 451"/>
                    <a:gd name="T53" fmla="*/ 49 h 93"/>
                    <a:gd name="T54" fmla="*/ 400 w 451"/>
                    <a:gd name="T55" fmla="*/ 41 h 93"/>
                    <a:gd name="T56" fmla="*/ 391 w 451"/>
                    <a:gd name="T57" fmla="*/ 38 h 93"/>
                    <a:gd name="T58" fmla="*/ 57 w 451"/>
                    <a:gd name="T59" fmla="*/ 38 h 93"/>
                    <a:gd name="T60" fmla="*/ 53 w 451"/>
                    <a:gd name="T61" fmla="*/ 38 h 93"/>
                    <a:gd name="T62" fmla="*/ 48 w 451"/>
                    <a:gd name="T63" fmla="*/ 45 h 93"/>
                    <a:gd name="T64" fmla="*/ 46 w 451"/>
                    <a:gd name="T65" fmla="*/ 49 h 93"/>
                    <a:gd name="T66" fmla="*/ 50 w 451"/>
                    <a:gd name="T67" fmla="*/ 57 h 93"/>
                    <a:gd name="T68" fmla="*/ 57 w 451"/>
                    <a:gd name="T69" fmla="*/ 60 h 93"/>
                    <a:gd name="T70" fmla="*/ 62 w 451"/>
                    <a:gd name="T71" fmla="*/ 58 h 93"/>
                    <a:gd name="T72" fmla="*/ 68 w 451"/>
                    <a:gd name="T73" fmla="*/ 53 h 93"/>
                    <a:gd name="T74" fmla="*/ 68 w 451"/>
                    <a:gd name="T75" fmla="*/ 49 h 93"/>
                    <a:gd name="T76" fmla="*/ 65 w 451"/>
                    <a:gd name="T77" fmla="*/ 41 h 93"/>
                    <a:gd name="T78" fmla="*/ 57 w 451"/>
                    <a:gd name="T79"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1" h="93">
                      <a:moveTo>
                        <a:pt x="428" y="0"/>
                      </a:moveTo>
                      <a:lnTo>
                        <a:pt x="428" y="0"/>
                      </a:lnTo>
                      <a:lnTo>
                        <a:pt x="433" y="0"/>
                      </a:lnTo>
                      <a:lnTo>
                        <a:pt x="437" y="2"/>
                      </a:lnTo>
                      <a:lnTo>
                        <a:pt x="444" y="6"/>
                      </a:lnTo>
                      <a:lnTo>
                        <a:pt x="448" y="14"/>
                      </a:lnTo>
                      <a:lnTo>
                        <a:pt x="449" y="18"/>
                      </a:lnTo>
                      <a:lnTo>
                        <a:pt x="451" y="22"/>
                      </a:lnTo>
                      <a:lnTo>
                        <a:pt x="451" y="70"/>
                      </a:lnTo>
                      <a:lnTo>
                        <a:pt x="451" y="70"/>
                      </a:lnTo>
                      <a:lnTo>
                        <a:pt x="449" y="76"/>
                      </a:lnTo>
                      <a:lnTo>
                        <a:pt x="448" y="80"/>
                      </a:lnTo>
                      <a:lnTo>
                        <a:pt x="447" y="82"/>
                      </a:lnTo>
                      <a:lnTo>
                        <a:pt x="444" y="86"/>
                      </a:lnTo>
                      <a:lnTo>
                        <a:pt x="441" y="89"/>
                      </a:lnTo>
                      <a:lnTo>
                        <a:pt x="437" y="91"/>
                      </a:lnTo>
                      <a:lnTo>
                        <a:pt x="433" y="92"/>
                      </a:lnTo>
                      <a:lnTo>
                        <a:pt x="428" y="93"/>
                      </a:lnTo>
                      <a:lnTo>
                        <a:pt x="22" y="93"/>
                      </a:lnTo>
                      <a:lnTo>
                        <a:pt x="22" y="93"/>
                      </a:lnTo>
                      <a:lnTo>
                        <a:pt x="18" y="92"/>
                      </a:lnTo>
                      <a:lnTo>
                        <a:pt x="14" y="91"/>
                      </a:lnTo>
                      <a:lnTo>
                        <a:pt x="7" y="86"/>
                      </a:lnTo>
                      <a:lnTo>
                        <a:pt x="4" y="82"/>
                      </a:lnTo>
                      <a:lnTo>
                        <a:pt x="2" y="80"/>
                      </a:lnTo>
                      <a:lnTo>
                        <a:pt x="0" y="76"/>
                      </a:lnTo>
                      <a:lnTo>
                        <a:pt x="0" y="70"/>
                      </a:lnTo>
                      <a:lnTo>
                        <a:pt x="0" y="22"/>
                      </a:lnTo>
                      <a:lnTo>
                        <a:pt x="0" y="22"/>
                      </a:lnTo>
                      <a:lnTo>
                        <a:pt x="0" y="18"/>
                      </a:lnTo>
                      <a:lnTo>
                        <a:pt x="2" y="14"/>
                      </a:lnTo>
                      <a:lnTo>
                        <a:pt x="7" y="6"/>
                      </a:lnTo>
                      <a:lnTo>
                        <a:pt x="14" y="2"/>
                      </a:lnTo>
                      <a:lnTo>
                        <a:pt x="18" y="0"/>
                      </a:lnTo>
                      <a:lnTo>
                        <a:pt x="22" y="0"/>
                      </a:lnTo>
                      <a:lnTo>
                        <a:pt x="428" y="0"/>
                      </a:lnTo>
                      <a:close/>
                      <a:moveTo>
                        <a:pt x="219" y="38"/>
                      </a:moveTo>
                      <a:lnTo>
                        <a:pt x="219" y="38"/>
                      </a:lnTo>
                      <a:lnTo>
                        <a:pt x="215" y="38"/>
                      </a:lnTo>
                      <a:lnTo>
                        <a:pt x="211" y="41"/>
                      </a:lnTo>
                      <a:lnTo>
                        <a:pt x="208" y="45"/>
                      </a:lnTo>
                      <a:lnTo>
                        <a:pt x="208" y="49"/>
                      </a:lnTo>
                      <a:lnTo>
                        <a:pt x="208" y="49"/>
                      </a:lnTo>
                      <a:lnTo>
                        <a:pt x="208" y="53"/>
                      </a:lnTo>
                      <a:lnTo>
                        <a:pt x="211" y="57"/>
                      </a:lnTo>
                      <a:lnTo>
                        <a:pt x="215" y="58"/>
                      </a:lnTo>
                      <a:lnTo>
                        <a:pt x="219" y="60"/>
                      </a:lnTo>
                      <a:lnTo>
                        <a:pt x="391" y="60"/>
                      </a:lnTo>
                      <a:lnTo>
                        <a:pt x="391" y="60"/>
                      </a:lnTo>
                      <a:lnTo>
                        <a:pt x="395" y="58"/>
                      </a:lnTo>
                      <a:lnTo>
                        <a:pt x="400" y="57"/>
                      </a:lnTo>
                      <a:lnTo>
                        <a:pt x="401" y="53"/>
                      </a:lnTo>
                      <a:lnTo>
                        <a:pt x="402" y="49"/>
                      </a:lnTo>
                      <a:lnTo>
                        <a:pt x="402" y="49"/>
                      </a:lnTo>
                      <a:lnTo>
                        <a:pt x="401" y="45"/>
                      </a:lnTo>
                      <a:lnTo>
                        <a:pt x="400" y="41"/>
                      </a:lnTo>
                      <a:lnTo>
                        <a:pt x="395" y="38"/>
                      </a:lnTo>
                      <a:lnTo>
                        <a:pt x="391" y="38"/>
                      </a:lnTo>
                      <a:lnTo>
                        <a:pt x="219" y="38"/>
                      </a:lnTo>
                      <a:close/>
                      <a:moveTo>
                        <a:pt x="57" y="38"/>
                      </a:moveTo>
                      <a:lnTo>
                        <a:pt x="57" y="38"/>
                      </a:lnTo>
                      <a:lnTo>
                        <a:pt x="53" y="38"/>
                      </a:lnTo>
                      <a:lnTo>
                        <a:pt x="50" y="41"/>
                      </a:lnTo>
                      <a:lnTo>
                        <a:pt x="48" y="45"/>
                      </a:lnTo>
                      <a:lnTo>
                        <a:pt x="46" y="49"/>
                      </a:lnTo>
                      <a:lnTo>
                        <a:pt x="46" y="49"/>
                      </a:lnTo>
                      <a:lnTo>
                        <a:pt x="48" y="53"/>
                      </a:lnTo>
                      <a:lnTo>
                        <a:pt x="50" y="57"/>
                      </a:lnTo>
                      <a:lnTo>
                        <a:pt x="53" y="58"/>
                      </a:lnTo>
                      <a:lnTo>
                        <a:pt x="57" y="60"/>
                      </a:lnTo>
                      <a:lnTo>
                        <a:pt x="57" y="60"/>
                      </a:lnTo>
                      <a:lnTo>
                        <a:pt x="62" y="58"/>
                      </a:lnTo>
                      <a:lnTo>
                        <a:pt x="65" y="57"/>
                      </a:lnTo>
                      <a:lnTo>
                        <a:pt x="68" y="53"/>
                      </a:lnTo>
                      <a:lnTo>
                        <a:pt x="68" y="49"/>
                      </a:lnTo>
                      <a:lnTo>
                        <a:pt x="68" y="49"/>
                      </a:lnTo>
                      <a:lnTo>
                        <a:pt x="68" y="45"/>
                      </a:lnTo>
                      <a:lnTo>
                        <a:pt x="65" y="41"/>
                      </a:lnTo>
                      <a:lnTo>
                        <a:pt x="62" y="38"/>
                      </a:lnTo>
                      <a:lnTo>
                        <a:pt x="57" y="38"/>
                      </a:lnTo>
                      <a:lnTo>
                        <a:pt x="57"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80" name="Freeform 140"/>
                <p:cNvSpPr>
                  <a:spLocks noEditPoints="1"/>
                </p:cNvSpPr>
                <p:nvPr/>
              </p:nvSpPr>
              <p:spPr bwMode="auto">
                <a:xfrm>
                  <a:off x="5097463" y="-157163"/>
                  <a:ext cx="436563" cy="546100"/>
                </a:xfrm>
                <a:custGeom>
                  <a:avLst/>
                  <a:gdLst>
                    <a:gd name="T0" fmla="*/ 531 w 550"/>
                    <a:gd name="T1" fmla="*/ 20 h 689"/>
                    <a:gd name="T2" fmla="*/ 508 w 550"/>
                    <a:gd name="T3" fmla="*/ 5 h 689"/>
                    <a:gd name="T4" fmla="*/ 482 w 550"/>
                    <a:gd name="T5" fmla="*/ 0 h 689"/>
                    <a:gd name="T6" fmla="*/ 67 w 550"/>
                    <a:gd name="T7" fmla="*/ 0 h 689"/>
                    <a:gd name="T8" fmla="*/ 40 w 550"/>
                    <a:gd name="T9" fmla="*/ 5 h 689"/>
                    <a:gd name="T10" fmla="*/ 18 w 550"/>
                    <a:gd name="T11" fmla="*/ 20 h 689"/>
                    <a:gd name="T12" fmla="*/ 10 w 550"/>
                    <a:gd name="T13" fmla="*/ 30 h 689"/>
                    <a:gd name="T14" fmla="*/ 1 w 550"/>
                    <a:gd name="T15" fmla="*/ 54 h 689"/>
                    <a:gd name="T16" fmla="*/ 0 w 550"/>
                    <a:gd name="T17" fmla="*/ 601 h 689"/>
                    <a:gd name="T18" fmla="*/ 0 w 550"/>
                    <a:gd name="T19" fmla="*/ 611 h 689"/>
                    <a:gd name="T20" fmla="*/ 4 w 550"/>
                    <a:gd name="T21" fmla="*/ 627 h 689"/>
                    <a:gd name="T22" fmla="*/ 12 w 550"/>
                    <a:gd name="T23" fmla="*/ 642 h 689"/>
                    <a:gd name="T24" fmla="*/ 24 w 550"/>
                    <a:gd name="T25" fmla="*/ 654 h 689"/>
                    <a:gd name="T26" fmla="*/ 31 w 550"/>
                    <a:gd name="T27" fmla="*/ 658 h 689"/>
                    <a:gd name="T28" fmla="*/ 31 w 550"/>
                    <a:gd name="T29" fmla="*/ 659 h 689"/>
                    <a:gd name="T30" fmla="*/ 32 w 550"/>
                    <a:gd name="T31" fmla="*/ 670 h 689"/>
                    <a:gd name="T32" fmla="*/ 39 w 550"/>
                    <a:gd name="T33" fmla="*/ 680 h 689"/>
                    <a:gd name="T34" fmla="*/ 48 w 550"/>
                    <a:gd name="T35" fmla="*/ 686 h 689"/>
                    <a:gd name="T36" fmla="*/ 60 w 550"/>
                    <a:gd name="T37" fmla="*/ 689 h 689"/>
                    <a:gd name="T38" fmla="*/ 98 w 550"/>
                    <a:gd name="T39" fmla="*/ 689 h 689"/>
                    <a:gd name="T40" fmla="*/ 115 w 550"/>
                    <a:gd name="T41" fmla="*/ 684 h 689"/>
                    <a:gd name="T42" fmla="*/ 125 w 550"/>
                    <a:gd name="T43" fmla="*/ 669 h 689"/>
                    <a:gd name="T44" fmla="*/ 423 w 550"/>
                    <a:gd name="T45" fmla="*/ 669 h 689"/>
                    <a:gd name="T46" fmla="*/ 434 w 550"/>
                    <a:gd name="T47" fmla="*/ 684 h 689"/>
                    <a:gd name="T48" fmla="*/ 451 w 550"/>
                    <a:gd name="T49" fmla="*/ 689 h 689"/>
                    <a:gd name="T50" fmla="*/ 489 w 550"/>
                    <a:gd name="T51" fmla="*/ 689 h 689"/>
                    <a:gd name="T52" fmla="*/ 501 w 550"/>
                    <a:gd name="T53" fmla="*/ 686 h 689"/>
                    <a:gd name="T54" fmla="*/ 511 w 550"/>
                    <a:gd name="T55" fmla="*/ 680 h 689"/>
                    <a:gd name="T56" fmla="*/ 517 w 550"/>
                    <a:gd name="T57" fmla="*/ 670 h 689"/>
                    <a:gd name="T58" fmla="*/ 519 w 550"/>
                    <a:gd name="T59" fmla="*/ 659 h 689"/>
                    <a:gd name="T60" fmla="*/ 519 w 550"/>
                    <a:gd name="T61" fmla="*/ 658 h 689"/>
                    <a:gd name="T62" fmla="*/ 525 w 550"/>
                    <a:gd name="T63" fmla="*/ 654 h 689"/>
                    <a:gd name="T64" fmla="*/ 538 w 550"/>
                    <a:gd name="T65" fmla="*/ 642 h 689"/>
                    <a:gd name="T66" fmla="*/ 546 w 550"/>
                    <a:gd name="T67" fmla="*/ 627 h 689"/>
                    <a:gd name="T68" fmla="*/ 550 w 550"/>
                    <a:gd name="T69" fmla="*/ 611 h 689"/>
                    <a:gd name="T70" fmla="*/ 550 w 550"/>
                    <a:gd name="T71" fmla="*/ 67 h 689"/>
                    <a:gd name="T72" fmla="*/ 548 w 550"/>
                    <a:gd name="T73" fmla="*/ 54 h 689"/>
                    <a:gd name="T74" fmla="*/ 539 w 550"/>
                    <a:gd name="T75" fmla="*/ 30 h 689"/>
                    <a:gd name="T76" fmla="*/ 531 w 550"/>
                    <a:gd name="T77" fmla="*/ 20 h 689"/>
                    <a:gd name="T78" fmla="*/ 528 w 550"/>
                    <a:gd name="T79" fmla="*/ 601 h 689"/>
                    <a:gd name="T80" fmla="*/ 524 w 550"/>
                    <a:gd name="T81" fmla="*/ 619 h 689"/>
                    <a:gd name="T82" fmla="*/ 515 w 550"/>
                    <a:gd name="T83" fmla="*/ 634 h 689"/>
                    <a:gd name="T84" fmla="*/ 500 w 550"/>
                    <a:gd name="T85" fmla="*/ 643 h 689"/>
                    <a:gd name="T86" fmla="*/ 482 w 550"/>
                    <a:gd name="T87" fmla="*/ 647 h 689"/>
                    <a:gd name="T88" fmla="*/ 67 w 550"/>
                    <a:gd name="T89" fmla="*/ 647 h 689"/>
                    <a:gd name="T90" fmla="*/ 48 w 550"/>
                    <a:gd name="T91" fmla="*/ 643 h 689"/>
                    <a:gd name="T92" fmla="*/ 35 w 550"/>
                    <a:gd name="T93" fmla="*/ 634 h 689"/>
                    <a:gd name="T94" fmla="*/ 24 w 550"/>
                    <a:gd name="T95" fmla="*/ 619 h 689"/>
                    <a:gd name="T96" fmla="*/ 21 w 550"/>
                    <a:gd name="T97" fmla="*/ 601 h 689"/>
                    <a:gd name="T98" fmla="*/ 21 w 550"/>
                    <a:gd name="T99" fmla="*/ 67 h 689"/>
                    <a:gd name="T100" fmla="*/ 24 w 550"/>
                    <a:gd name="T101" fmla="*/ 50 h 689"/>
                    <a:gd name="T102" fmla="*/ 35 w 550"/>
                    <a:gd name="T103" fmla="*/ 35 h 689"/>
                    <a:gd name="T104" fmla="*/ 41 w 550"/>
                    <a:gd name="T105" fmla="*/ 30 h 689"/>
                    <a:gd name="T106" fmla="*/ 58 w 550"/>
                    <a:gd name="T107" fmla="*/ 23 h 689"/>
                    <a:gd name="T108" fmla="*/ 482 w 550"/>
                    <a:gd name="T109" fmla="*/ 22 h 689"/>
                    <a:gd name="T110" fmla="*/ 492 w 550"/>
                    <a:gd name="T111" fmla="*/ 23 h 689"/>
                    <a:gd name="T112" fmla="*/ 508 w 550"/>
                    <a:gd name="T113" fmla="*/ 30 h 689"/>
                    <a:gd name="T114" fmla="*/ 515 w 550"/>
                    <a:gd name="T115" fmla="*/ 35 h 689"/>
                    <a:gd name="T116" fmla="*/ 524 w 550"/>
                    <a:gd name="T117" fmla="*/ 50 h 689"/>
                    <a:gd name="T118" fmla="*/ 528 w 550"/>
                    <a:gd name="T119" fmla="*/ 6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 h="689">
                      <a:moveTo>
                        <a:pt x="531" y="20"/>
                      </a:moveTo>
                      <a:lnTo>
                        <a:pt x="531" y="20"/>
                      </a:lnTo>
                      <a:lnTo>
                        <a:pt x="520" y="11"/>
                      </a:lnTo>
                      <a:lnTo>
                        <a:pt x="508" y="5"/>
                      </a:lnTo>
                      <a:lnTo>
                        <a:pt x="496" y="1"/>
                      </a:lnTo>
                      <a:lnTo>
                        <a:pt x="482" y="0"/>
                      </a:lnTo>
                      <a:lnTo>
                        <a:pt x="67" y="0"/>
                      </a:lnTo>
                      <a:lnTo>
                        <a:pt x="67" y="0"/>
                      </a:lnTo>
                      <a:lnTo>
                        <a:pt x="53" y="1"/>
                      </a:lnTo>
                      <a:lnTo>
                        <a:pt x="40" y="5"/>
                      </a:lnTo>
                      <a:lnTo>
                        <a:pt x="29" y="11"/>
                      </a:lnTo>
                      <a:lnTo>
                        <a:pt x="18" y="20"/>
                      </a:lnTo>
                      <a:lnTo>
                        <a:pt x="18" y="20"/>
                      </a:lnTo>
                      <a:lnTo>
                        <a:pt x="10" y="30"/>
                      </a:lnTo>
                      <a:lnTo>
                        <a:pt x="4" y="42"/>
                      </a:lnTo>
                      <a:lnTo>
                        <a:pt x="1" y="54"/>
                      </a:lnTo>
                      <a:lnTo>
                        <a:pt x="0" y="67"/>
                      </a:lnTo>
                      <a:lnTo>
                        <a:pt x="0" y="601"/>
                      </a:lnTo>
                      <a:lnTo>
                        <a:pt x="0" y="601"/>
                      </a:lnTo>
                      <a:lnTo>
                        <a:pt x="0" y="611"/>
                      </a:lnTo>
                      <a:lnTo>
                        <a:pt x="1" y="619"/>
                      </a:lnTo>
                      <a:lnTo>
                        <a:pt x="4" y="627"/>
                      </a:lnTo>
                      <a:lnTo>
                        <a:pt x="8" y="634"/>
                      </a:lnTo>
                      <a:lnTo>
                        <a:pt x="12" y="642"/>
                      </a:lnTo>
                      <a:lnTo>
                        <a:pt x="17" y="647"/>
                      </a:lnTo>
                      <a:lnTo>
                        <a:pt x="24" y="654"/>
                      </a:lnTo>
                      <a:lnTo>
                        <a:pt x="31" y="658"/>
                      </a:lnTo>
                      <a:lnTo>
                        <a:pt x="31" y="658"/>
                      </a:lnTo>
                      <a:lnTo>
                        <a:pt x="31" y="659"/>
                      </a:lnTo>
                      <a:lnTo>
                        <a:pt x="31" y="659"/>
                      </a:lnTo>
                      <a:lnTo>
                        <a:pt x="31" y="665"/>
                      </a:lnTo>
                      <a:lnTo>
                        <a:pt x="32" y="670"/>
                      </a:lnTo>
                      <a:lnTo>
                        <a:pt x="35" y="676"/>
                      </a:lnTo>
                      <a:lnTo>
                        <a:pt x="39" y="680"/>
                      </a:lnTo>
                      <a:lnTo>
                        <a:pt x="43" y="684"/>
                      </a:lnTo>
                      <a:lnTo>
                        <a:pt x="48" y="686"/>
                      </a:lnTo>
                      <a:lnTo>
                        <a:pt x="53" y="688"/>
                      </a:lnTo>
                      <a:lnTo>
                        <a:pt x="60" y="689"/>
                      </a:lnTo>
                      <a:lnTo>
                        <a:pt x="98" y="689"/>
                      </a:lnTo>
                      <a:lnTo>
                        <a:pt x="98" y="689"/>
                      </a:lnTo>
                      <a:lnTo>
                        <a:pt x="107" y="688"/>
                      </a:lnTo>
                      <a:lnTo>
                        <a:pt x="115" y="684"/>
                      </a:lnTo>
                      <a:lnTo>
                        <a:pt x="121" y="677"/>
                      </a:lnTo>
                      <a:lnTo>
                        <a:pt x="125" y="669"/>
                      </a:lnTo>
                      <a:lnTo>
                        <a:pt x="423" y="669"/>
                      </a:lnTo>
                      <a:lnTo>
                        <a:pt x="423" y="669"/>
                      </a:lnTo>
                      <a:lnTo>
                        <a:pt x="428" y="677"/>
                      </a:lnTo>
                      <a:lnTo>
                        <a:pt x="434" y="684"/>
                      </a:lnTo>
                      <a:lnTo>
                        <a:pt x="442" y="688"/>
                      </a:lnTo>
                      <a:lnTo>
                        <a:pt x="451" y="689"/>
                      </a:lnTo>
                      <a:lnTo>
                        <a:pt x="489" y="689"/>
                      </a:lnTo>
                      <a:lnTo>
                        <a:pt x="489" y="689"/>
                      </a:lnTo>
                      <a:lnTo>
                        <a:pt x="496" y="688"/>
                      </a:lnTo>
                      <a:lnTo>
                        <a:pt x="501" y="686"/>
                      </a:lnTo>
                      <a:lnTo>
                        <a:pt x="507" y="684"/>
                      </a:lnTo>
                      <a:lnTo>
                        <a:pt x="511" y="680"/>
                      </a:lnTo>
                      <a:lnTo>
                        <a:pt x="515" y="676"/>
                      </a:lnTo>
                      <a:lnTo>
                        <a:pt x="517" y="670"/>
                      </a:lnTo>
                      <a:lnTo>
                        <a:pt x="519" y="665"/>
                      </a:lnTo>
                      <a:lnTo>
                        <a:pt x="519" y="659"/>
                      </a:lnTo>
                      <a:lnTo>
                        <a:pt x="519" y="659"/>
                      </a:lnTo>
                      <a:lnTo>
                        <a:pt x="519" y="658"/>
                      </a:lnTo>
                      <a:lnTo>
                        <a:pt x="519" y="658"/>
                      </a:lnTo>
                      <a:lnTo>
                        <a:pt x="525" y="654"/>
                      </a:lnTo>
                      <a:lnTo>
                        <a:pt x="532" y="647"/>
                      </a:lnTo>
                      <a:lnTo>
                        <a:pt x="538" y="642"/>
                      </a:lnTo>
                      <a:lnTo>
                        <a:pt x="542" y="634"/>
                      </a:lnTo>
                      <a:lnTo>
                        <a:pt x="546" y="627"/>
                      </a:lnTo>
                      <a:lnTo>
                        <a:pt x="548" y="619"/>
                      </a:lnTo>
                      <a:lnTo>
                        <a:pt x="550" y="611"/>
                      </a:lnTo>
                      <a:lnTo>
                        <a:pt x="550" y="601"/>
                      </a:lnTo>
                      <a:lnTo>
                        <a:pt x="550" y="67"/>
                      </a:lnTo>
                      <a:lnTo>
                        <a:pt x="550" y="67"/>
                      </a:lnTo>
                      <a:lnTo>
                        <a:pt x="548" y="54"/>
                      </a:lnTo>
                      <a:lnTo>
                        <a:pt x="544" y="42"/>
                      </a:lnTo>
                      <a:lnTo>
                        <a:pt x="539" y="30"/>
                      </a:lnTo>
                      <a:lnTo>
                        <a:pt x="531" y="20"/>
                      </a:lnTo>
                      <a:lnTo>
                        <a:pt x="531" y="20"/>
                      </a:lnTo>
                      <a:close/>
                      <a:moveTo>
                        <a:pt x="528" y="601"/>
                      </a:moveTo>
                      <a:lnTo>
                        <a:pt x="528" y="601"/>
                      </a:lnTo>
                      <a:lnTo>
                        <a:pt x="527" y="611"/>
                      </a:lnTo>
                      <a:lnTo>
                        <a:pt x="524" y="619"/>
                      </a:lnTo>
                      <a:lnTo>
                        <a:pt x="520" y="627"/>
                      </a:lnTo>
                      <a:lnTo>
                        <a:pt x="515" y="634"/>
                      </a:lnTo>
                      <a:lnTo>
                        <a:pt x="508" y="639"/>
                      </a:lnTo>
                      <a:lnTo>
                        <a:pt x="500" y="643"/>
                      </a:lnTo>
                      <a:lnTo>
                        <a:pt x="492" y="646"/>
                      </a:lnTo>
                      <a:lnTo>
                        <a:pt x="482" y="647"/>
                      </a:lnTo>
                      <a:lnTo>
                        <a:pt x="67" y="647"/>
                      </a:lnTo>
                      <a:lnTo>
                        <a:pt x="67" y="647"/>
                      </a:lnTo>
                      <a:lnTo>
                        <a:pt x="58" y="646"/>
                      </a:lnTo>
                      <a:lnTo>
                        <a:pt x="48" y="643"/>
                      </a:lnTo>
                      <a:lnTo>
                        <a:pt x="41" y="639"/>
                      </a:lnTo>
                      <a:lnTo>
                        <a:pt x="35" y="634"/>
                      </a:lnTo>
                      <a:lnTo>
                        <a:pt x="29" y="627"/>
                      </a:lnTo>
                      <a:lnTo>
                        <a:pt x="24" y="619"/>
                      </a:lnTo>
                      <a:lnTo>
                        <a:pt x="22" y="611"/>
                      </a:lnTo>
                      <a:lnTo>
                        <a:pt x="21" y="601"/>
                      </a:lnTo>
                      <a:lnTo>
                        <a:pt x="21" y="67"/>
                      </a:lnTo>
                      <a:lnTo>
                        <a:pt x="21" y="67"/>
                      </a:lnTo>
                      <a:lnTo>
                        <a:pt x="21" y="58"/>
                      </a:lnTo>
                      <a:lnTo>
                        <a:pt x="24" y="50"/>
                      </a:lnTo>
                      <a:lnTo>
                        <a:pt x="29" y="42"/>
                      </a:lnTo>
                      <a:lnTo>
                        <a:pt x="35" y="35"/>
                      </a:lnTo>
                      <a:lnTo>
                        <a:pt x="35" y="35"/>
                      </a:lnTo>
                      <a:lnTo>
                        <a:pt x="41" y="30"/>
                      </a:lnTo>
                      <a:lnTo>
                        <a:pt x="49" y="26"/>
                      </a:lnTo>
                      <a:lnTo>
                        <a:pt x="58" y="23"/>
                      </a:lnTo>
                      <a:lnTo>
                        <a:pt x="67" y="22"/>
                      </a:lnTo>
                      <a:lnTo>
                        <a:pt x="482" y="22"/>
                      </a:lnTo>
                      <a:lnTo>
                        <a:pt x="482" y="22"/>
                      </a:lnTo>
                      <a:lnTo>
                        <a:pt x="492" y="23"/>
                      </a:lnTo>
                      <a:lnTo>
                        <a:pt x="500" y="26"/>
                      </a:lnTo>
                      <a:lnTo>
                        <a:pt x="508" y="30"/>
                      </a:lnTo>
                      <a:lnTo>
                        <a:pt x="515" y="35"/>
                      </a:lnTo>
                      <a:lnTo>
                        <a:pt x="515" y="35"/>
                      </a:lnTo>
                      <a:lnTo>
                        <a:pt x="520" y="42"/>
                      </a:lnTo>
                      <a:lnTo>
                        <a:pt x="524" y="50"/>
                      </a:lnTo>
                      <a:lnTo>
                        <a:pt x="527" y="58"/>
                      </a:lnTo>
                      <a:lnTo>
                        <a:pt x="528" y="67"/>
                      </a:lnTo>
                      <a:lnTo>
                        <a:pt x="528" y="6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grpSp>
        </p:grpSp>
        <p:sp>
          <p:nvSpPr>
            <p:cNvPr id="672" name="TextBox 671"/>
            <p:cNvSpPr txBox="1"/>
            <p:nvPr/>
          </p:nvSpPr>
          <p:spPr>
            <a:xfrm>
              <a:off x="1430134" y="2811784"/>
              <a:ext cx="1055891" cy="338554"/>
            </a:xfrm>
            <a:prstGeom prst="rect">
              <a:avLst/>
            </a:prstGeom>
            <a:noFill/>
          </p:spPr>
          <p:txBody>
            <a:bodyPr wrap="square" rtlCol="0">
              <a:spAutoFit/>
            </a:bodyPr>
            <a:lstStyle/>
            <a:p>
              <a:r>
                <a:rPr lang="en-US" sz="1600" dirty="0">
                  <a:latin typeface="+mn-lt"/>
                </a:rPr>
                <a:t>Vendor F</a:t>
              </a:r>
            </a:p>
          </p:txBody>
        </p:sp>
      </p:grpSp>
      <p:grpSp>
        <p:nvGrpSpPr>
          <p:cNvPr id="681" name="Group 680"/>
          <p:cNvGrpSpPr/>
          <p:nvPr/>
        </p:nvGrpSpPr>
        <p:grpSpPr>
          <a:xfrm>
            <a:off x="4823761" y="3143100"/>
            <a:ext cx="1055891" cy="1465468"/>
            <a:chOff x="1430134" y="1684870"/>
            <a:chExt cx="1055891" cy="1465468"/>
          </a:xfrm>
        </p:grpSpPr>
        <p:grpSp>
          <p:nvGrpSpPr>
            <p:cNvPr id="682" name="Group 681"/>
            <p:cNvGrpSpPr/>
            <p:nvPr/>
          </p:nvGrpSpPr>
          <p:grpSpPr>
            <a:xfrm>
              <a:off x="1430135" y="1684870"/>
              <a:ext cx="1055890" cy="1058330"/>
              <a:chOff x="4897235" y="3627970"/>
              <a:chExt cx="646039" cy="646040"/>
            </a:xfrm>
          </p:grpSpPr>
          <p:sp>
            <p:nvSpPr>
              <p:cNvPr id="684" name="Oval 683"/>
              <p:cNvSpPr/>
              <p:nvPr/>
            </p:nvSpPr>
            <p:spPr>
              <a:xfrm>
                <a:off x="4897235" y="3627970"/>
                <a:ext cx="646039" cy="646040"/>
              </a:xfrm>
              <a:prstGeom prst="ellipse">
                <a:avLst/>
              </a:prstGeom>
              <a:solidFill>
                <a:srgbClr val="FF0000"/>
              </a:solidFill>
              <a:ln w="6350" cap="flat" cmpd="sng" algn="ctr">
                <a:noFill/>
                <a:prstDash val="solid"/>
              </a:ln>
              <a:effectLst/>
            </p:spPr>
            <p:txBody>
              <a:bodyPr wrap="none" lIns="0" tIns="45720" rIns="0" bIns="45720" rtlCol="0" anchor="t"/>
              <a:lstStyle/>
              <a:p>
                <a:pPr marL="0" marR="0" lvl="0" indent="0" algn="ctr" defTabSz="1218987"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dirty="0">
                  <a:ln>
                    <a:noFill/>
                  </a:ln>
                  <a:solidFill>
                    <a:srgbClr val="676767"/>
                  </a:solidFill>
                  <a:effectLst/>
                  <a:uLnTx/>
                  <a:uFillTx/>
                  <a:latin typeface="CiscoSansTT Light"/>
                  <a:ea typeface="+mn-ea"/>
                  <a:cs typeface="+mn-cs"/>
                </a:endParaRPr>
              </a:p>
            </p:txBody>
          </p:sp>
          <p:grpSp>
            <p:nvGrpSpPr>
              <p:cNvPr id="685" name="Group 684"/>
              <p:cNvGrpSpPr/>
              <p:nvPr/>
            </p:nvGrpSpPr>
            <p:grpSpPr>
              <a:xfrm>
                <a:off x="5062001" y="3766416"/>
                <a:ext cx="319812" cy="400058"/>
                <a:chOff x="5097463" y="-157163"/>
                <a:chExt cx="436563" cy="546100"/>
              </a:xfrm>
              <a:solidFill>
                <a:schemeClr val="tx1"/>
              </a:solidFill>
            </p:grpSpPr>
            <p:sp>
              <p:nvSpPr>
                <p:cNvPr id="686" name="Freeform 135"/>
                <p:cNvSpPr>
                  <a:spLocks noEditPoints="1"/>
                </p:cNvSpPr>
                <p:nvPr/>
              </p:nvSpPr>
              <p:spPr bwMode="auto">
                <a:xfrm>
                  <a:off x="5137150" y="-115888"/>
                  <a:ext cx="357188" cy="73025"/>
                </a:xfrm>
                <a:custGeom>
                  <a:avLst/>
                  <a:gdLst>
                    <a:gd name="T0" fmla="*/ 428 w 451"/>
                    <a:gd name="T1" fmla="*/ 0 h 93"/>
                    <a:gd name="T2" fmla="*/ 437 w 451"/>
                    <a:gd name="T3" fmla="*/ 3 h 93"/>
                    <a:gd name="T4" fmla="*/ 447 w 451"/>
                    <a:gd name="T5" fmla="*/ 11 h 93"/>
                    <a:gd name="T6" fmla="*/ 449 w 451"/>
                    <a:gd name="T7" fmla="*/ 18 h 93"/>
                    <a:gd name="T8" fmla="*/ 451 w 451"/>
                    <a:gd name="T9" fmla="*/ 72 h 93"/>
                    <a:gd name="T10" fmla="*/ 449 w 451"/>
                    <a:gd name="T11" fmla="*/ 76 h 93"/>
                    <a:gd name="T12" fmla="*/ 444 w 451"/>
                    <a:gd name="T13" fmla="*/ 88 h 93"/>
                    <a:gd name="T14" fmla="*/ 433 w 451"/>
                    <a:gd name="T15" fmla="*/ 93 h 93"/>
                    <a:gd name="T16" fmla="*/ 22 w 451"/>
                    <a:gd name="T17" fmla="*/ 93 h 93"/>
                    <a:gd name="T18" fmla="*/ 18 w 451"/>
                    <a:gd name="T19" fmla="*/ 93 h 93"/>
                    <a:gd name="T20" fmla="*/ 7 w 451"/>
                    <a:gd name="T21" fmla="*/ 88 h 93"/>
                    <a:gd name="T22" fmla="*/ 0 w 451"/>
                    <a:gd name="T23" fmla="*/ 76 h 93"/>
                    <a:gd name="T24" fmla="*/ 0 w 451"/>
                    <a:gd name="T25" fmla="*/ 23 h 93"/>
                    <a:gd name="T26" fmla="*/ 0 w 451"/>
                    <a:gd name="T27" fmla="*/ 18 h 93"/>
                    <a:gd name="T28" fmla="*/ 7 w 451"/>
                    <a:gd name="T29" fmla="*/ 7 h 93"/>
                    <a:gd name="T30" fmla="*/ 18 w 451"/>
                    <a:gd name="T31" fmla="*/ 2 h 93"/>
                    <a:gd name="T32" fmla="*/ 428 w 451"/>
                    <a:gd name="T33" fmla="*/ 0 h 93"/>
                    <a:gd name="T34" fmla="*/ 219 w 451"/>
                    <a:gd name="T35" fmla="*/ 39 h 93"/>
                    <a:gd name="T36" fmla="*/ 211 w 451"/>
                    <a:gd name="T37" fmla="*/ 42 h 93"/>
                    <a:gd name="T38" fmla="*/ 208 w 451"/>
                    <a:gd name="T39" fmla="*/ 50 h 93"/>
                    <a:gd name="T40" fmla="*/ 208 w 451"/>
                    <a:gd name="T41" fmla="*/ 54 h 93"/>
                    <a:gd name="T42" fmla="*/ 215 w 451"/>
                    <a:gd name="T43" fmla="*/ 60 h 93"/>
                    <a:gd name="T44" fmla="*/ 391 w 451"/>
                    <a:gd name="T45" fmla="*/ 61 h 93"/>
                    <a:gd name="T46" fmla="*/ 395 w 451"/>
                    <a:gd name="T47" fmla="*/ 60 h 93"/>
                    <a:gd name="T48" fmla="*/ 401 w 451"/>
                    <a:gd name="T49" fmla="*/ 54 h 93"/>
                    <a:gd name="T50" fmla="*/ 402 w 451"/>
                    <a:gd name="T51" fmla="*/ 50 h 93"/>
                    <a:gd name="T52" fmla="*/ 400 w 451"/>
                    <a:gd name="T53" fmla="*/ 42 h 93"/>
                    <a:gd name="T54" fmla="*/ 391 w 451"/>
                    <a:gd name="T55" fmla="*/ 39 h 93"/>
                    <a:gd name="T56" fmla="*/ 57 w 451"/>
                    <a:gd name="T57" fmla="*/ 39 h 93"/>
                    <a:gd name="T58" fmla="*/ 53 w 451"/>
                    <a:gd name="T59" fmla="*/ 39 h 93"/>
                    <a:gd name="T60" fmla="*/ 48 w 451"/>
                    <a:gd name="T61" fmla="*/ 46 h 93"/>
                    <a:gd name="T62" fmla="*/ 46 w 451"/>
                    <a:gd name="T63" fmla="*/ 50 h 93"/>
                    <a:gd name="T64" fmla="*/ 50 w 451"/>
                    <a:gd name="T65" fmla="*/ 57 h 93"/>
                    <a:gd name="T66" fmla="*/ 57 w 451"/>
                    <a:gd name="T67" fmla="*/ 61 h 93"/>
                    <a:gd name="T68" fmla="*/ 62 w 451"/>
                    <a:gd name="T69" fmla="*/ 60 h 93"/>
                    <a:gd name="T70" fmla="*/ 68 w 451"/>
                    <a:gd name="T71" fmla="*/ 54 h 93"/>
                    <a:gd name="T72" fmla="*/ 68 w 451"/>
                    <a:gd name="T73" fmla="*/ 50 h 93"/>
                    <a:gd name="T74" fmla="*/ 65 w 451"/>
                    <a:gd name="T75" fmla="*/ 42 h 93"/>
                    <a:gd name="T76" fmla="*/ 57 w 451"/>
                    <a:gd name="T77"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2"/>
                      </a:lnTo>
                      <a:lnTo>
                        <a:pt x="437" y="3"/>
                      </a:lnTo>
                      <a:lnTo>
                        <a:pt x="444" y="7"/>
                      </a:lnTo>
                      <a:lnTo>
                        <a:pt x="447" y="11"/>
                      </a:lnTo>
                      <a:lnTo>
                        <a:pt x="448" y="14"/>
                      </a:lnTo>
                      <a:lnTo>
                        <a:pt x="449" y="18"/>
                      </a:lnTo>
                      <a:lnTo>
                        <a:pt x="451" y="23"/>
                      </a:lnTo>
                      <a:lnTo>
                        <a:pt x="451" y="72"/>
                      </a:lnTo>
                      <a:lnTo>
                        <a:pt x="451" y="72"/>
                      </a:lnTo>
                      <a:lnTo>
                        <a:pt x="449" y="76"/>
                      </a:lnTo>
                      <a:lnTo>
                        <a:pt x="448" y="80"/>
                      </a:lnTo>
                      <a:lnTo>
                        <a:pt x="444" y="88"/>
                      </a:lnTo>
                      <a:lnTo>
                        <a:pt x="437" y="92"/>
                      </a:lnTo>
                      <a:lnTo>
                        <a:pt x="433" y="93"/>
                      </a:lnTo>
                      <a:lnTo>
                        <a:pt x="428" y="93"/>
                      </a:lnTo>
                      <a:lnTo>
                        <a:pt x="22" y="93"/>
                      </a:lnTo>
                      <a:lnTo>
                        <a:pt x="22" y="93"/>
                      </a:lnTo>
                      <a:lnTo>
                        <a:pt x="18" y="93"/>
                      </a:lnTo>
                      <a:lnTo>
                        <a:pt x="14" y="92"/>
                      </a:lnTo>
                      <a:lnTo>
                        <a:pt x="7" y="88"/>
                      </a:lnTo>
                      <a:lnTo>
                        <a:pt x="2" y="80"/>
                      </a:lnTo>
                      <a:lnTo>
                        <a:pt x="0" y="76"/>
                      </a:lnTo>
                      <a:lnTo>
                        <a:pt x="0" y="72"/>
                      </a:lnTo>
                      <a:lnTo>
                        <a:pt x="0" y="23"/>
                      </a:lnTo>
                      <a:lnTo>
                        <a:pt x="0" y="23"/>
                      </a:lnTo>
                      <a:lnTo>
                        <a:pt x="0" y="18"/>
                      </a:lnTo>
                      <a:lnTo>
                        <a:pt x="2" y="14"/>
                      </a:lnTo>
                      <a:lnTo>
                        <a:pt x="7" y="7"/>
                      </a:lnTo>
                      <a:lnTo>
                        <a:pt x="14" y="3"/>
                      </a:lnTo>
                      <a:lnTo>
                        <a:pt x="18" y="2"/>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7"/>
                      </a:lnTo>
                      <a:lnTo>
                        <a:pt x="215" y="60"/>
                      </a:lnTo>
                      <a:lnTo>
                        <a:pt x="219" y="61"/>
                      </a:lnTo>
                      <a:lnTo>
                        <a:pt x="391" y="61"/>
                      </a:lnTo>
                      <a:lnTo>
                        <a:pt x="391" y="61"/>
                      </a:lnTo>
                      <a:lnTo>
                        <a:pt x="395" y="60"/>
                      </a:lnTo>
                      <a:lnTo>
                        <a:pt x="400" y="57"/>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60"/>
                      </a:lnTo>
                      <a:lnTo>
                        <a:pt x="57" y="61"/>
                      </a:lnTo>
                      <a:lnTo>
                        <a:pt x="57" y="61"/>
                      </a:lnTo>
                      <a:lnTo>
                        <a:pt x="62" y="60"/>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87" name="Freeform 136"/>
                <p:cNvSpPr>
                  <a:spLocks noEditPoints="1"/>
                </p:cNvSpPr>
                <p:nvPr/>
              </p:nvSpPr>
              <p:spPr bwMode="auto">
                <a:xfrm>
                  <a:off x="5137150" y="-22225"/>
                  <a:ext cx="357188" cy="73025"/>
                </a:xfrm>
                <a:custGeom>
                  <a:avLst/>
                  <a:gdLst>
                    <a:gd name="T0" fmla="*/ 428 w 451"/>
                    <a:gd name="T1" fmla="*/ 0 h 93"/>
                    <a:gd name="T2" fmla="*/ 437 w 451"/>
                    <a:gd name="T3" fmla="*/ 3 h 93"/>
                    <a:gd name="T4" fmla="*/ 444 w 451"/>
                    <a:gd name="T5" fmla="*/ 7 h 93"/>
                    <a:gd name="T6" fmla="*/ 448 w 451"/>
                    <a:gd name="T7" fmla="*/ 13 h 93"/>
                    <a:gd name="T8" fmla="*/ 451 w 451"/>
                    <a:gd name="T9" fmla="*/ 23 h 93"/>
                    <a:gd name="T10" fmla="*/ 451 w 451"/>
                    <a:gd name="T11" fmla="*/ 71 h 93"/>
                    <a:gd name="T12" fmla="*/ 448 w 451"/>
                    <a:gd name="T13" fmla="*/ 79 h 93"/>
                    <a:gd name="T14" fmla="*/ 444 w 451"/>
                    <a:gd name="T15" fmla="*/ 88 h 93"/>
                    <a:gd name="T16" fmla="*/ 437 w 451"/>
                    <a:gd name="T17" fmla="*/ 92 h 93"/>
                    <a:gd name="T18" fmla="*/ 428 w 451"/>
                    <a:gd name="T19" fmla="*/ 93 h 93"/>
                    <a:gd name="T20" fmla="*/ 22 w 451"/>
                    <a:gd name="T21" fmla="*/ 93 h 93"/>
                    <a:gd name="T22" fmla="*/ 14 w 451"/>
                    <a:gd name="T23" fmla="*/ 92 h 93"/>
                    <a:gd name="T24" fmla="*/ 2 w 451"/>
                    <a:gd name="T25" fmla="*/ 79 h 93"/>
                    <a:gd name="T26" fmla="*/ 0 w 451"/>
                    <a:gd name="T27" fmla="*/ 71 h 93"/>
                    <a:gd name="T28" fmla="*/ 0 w 451"/>
                    <a:gd name="T29" fmla="*/ 23 h 93"/>
                    <a:gd name="T30" fmla="*/ 2 w 451"/>
                    <a:gd name="T31" fmla="*/ 13 h 93"/>
                    <a:gd name="T32" fmla="*/ 14 w 451"/>
                    <a:gd name="T33" fmla="*/ 3 h 93"/>
                    <a:gd name="T34" fmla="*/ 22 w 451"/>
                    <a:gd name="T35" fmla="*/ 0 h 93"/>
                    <a:gd name="T36" fmla="*/ 219 w 451"/>
                    <a:gd name="T37" fmla="*/ 39 h 93"/>
                    <a:gd name="T38" fmla="*/ 215 w 451"/>
                    <a:gd name="T39" fmla="*/ 39 h 93"/>
                    <a:gd name="T40" fmla="*/ 208 w 451"/>
                    <a:gd name="T41" fmla="*/ 46 h 93"/>
                    <a:gd name="T42" fmla="*/ 208 w 451"/>
                    <a:gd name="T43" fmla="*/ 50 h 93"/>
                    <a:gd name="T44" fmla="*/ 211 w 451"/>
                    <a:gd name="T45" fmla="*/ 58 h 93"/>
                    <a:gd name="T46" fmla="*/ 219 w 451"/>
                    <a:gd name="T47" fmla="*/ 61 h 93"/>
                    <a:gd name="T48" fmla="*/ 391 w 451"/>
                    <a:gd name="T49" fmla="*/ 61 h 93"/>
                    <a:gd name="T50" fmla="*/ 400 w 451"/>
                    <a:gd name="T51" fmla="*/ 58 h 93"/>
                    <a:gd name="T52" fmla="*/ 402 w 451"/>
                    <a:gd name="T53" fmla="*/ 50 h 93"/>
                    <a:gd name="T54" fmla="*/ 401 w 451"/>
                    <a:gd name="T55" fmla="*/ 46 h 93"/>
                    <a:gd name="T56" fmla="*/ 395 w 451"/>
                    <a:gd name="T57" fmla="*/ 39 h 93"/>
                    <a:gd name="T58" fmla="*/ 219 w 451"/>
                    <a:gd name="T59" fmla="*/ 39 h 93"/>
                    <a:gd name="T60" fmla="*/ 57 w 451"/>
                    <a:gd name="T61" fmla="*/ 39 h 93"/>
                    <a:gd name="T62" fmla="*/ 50 w 451"/>
                    <a:gd name="T63" fmla="*/ 42 h 93"/>
                    <a:gd name="T64" fmla="*/ 46 w 451"/>
                    <a:gd name="T65" fmla="*/ 50 h 93"/>
                    <a:gd name="T66" fmla="*/ 48 w 451"/>
                    <a:gd name="T67" fmla="*/ 54 h 93"/>
                    <a:gd name="T68" fmla="*/ 53 w 451"/>
                    <a:gd name="T69" fmla="*/ 59 h 93"/>
                    <a:gd name="T70" fmla="*/ 57 w 451"/>
                    <a:gd name="T71" fmla="*/ 61 h 93"/>
                    <a:gd name="T72" fmla="*/ 65 w 451"/>
                    <a:gd name="T73" fmla="*/ 57 h 93"/>
                    <a:gd name="T74" fmla="*/ 68 w 451"/>
                    <a:gd name="T75" fmla="*/ 50 h 93"/>
                    <a:gd name="T76" fmla="*/ 68 w 451"/>
                    <a:gd name="T77" fmla="*/ 46 h 93"/>
                    <a:gd name="T78" fmla="*/ 62 w 451"/>
                    <a:gd name="T79" fmla="*/ 39 h 93"/>
                    <a:gd name="T80" fmla="*/ 57 w 451"/>
                    <a:gd name="T81"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1" h="93">
                      <a:moveTo>
                        <a:pt x="428" y="0"/>
                      </a:moveTo>
                      <a:lnTo>
                        <a:pt x="428" y="0"/>
                      </a:lnTo>
                      <a:lnTo>
                        <a:pt x="433" y="1"/>
                      </a:lnTo>
                      <a:lnTo>
                        <a:pt x="437" y="3"/>
                      </a:lnTo>
                      <a:lnTo>
                        <a:pt x="441" y="4"/>
                      </a:lnTo>
                      <a:lnTo>
                        <a:pt x="444" y="7"/>
                      </a:lnTo>
                      <a:lnTo>
                        <a:pt x="447" y="11"/>
                      </a:lnTo>
                      <a:lnTo>
                        <a:pt x="448" y="13"/>
                      </a:lnTo>
                      <a:lnTo>
                        <a:pt x="449" y="19"/>
                      </a:lnTo>
                      <a:lnTo>
                        <a:pt x="451" y="23"/>
                      </a:lnTo>
                      <a:lnTo>
                        <a:pt x="451" y="71"/>
                      </a:lnTo>
                      <a:lnTo>
                        <a:pt x="451" y="71"/>
                      </a:lnTo>
                      <a:lnTo>
                        <a:pt x="449" y="75"/>
                      </a:lnTo>
                      <a:lnTo>
                        <a:pt x="448" y="79"/>
                      </a:lnTo>
                      <a:lnTo>
                        <a:pt x="447" y="83"/>
                      </a:lnTo>
                      <a:lnTo>
                        <a:pt x="444" y="88"/>
                      </a:lnTo>
                      <a:lnTo>
                        <a:pt x="441" y="90"/>
                      </a:lnTo>
                      <a:lnTo>
                        <a:pt x="437" y="92"/>
                      </a:lnTo>
                      <a:lnTo>
                        <a:pt x="433" y="93"/>
                      </a:lnTo>
                      <a:lnTo>
                        <a:pt x="428" y="93"/>
                      </a:lnTo>
                      <a:lnTo>
                        <a:pt x="22" y="93"/>
                      </a:lnTo>
                      <a:lnTo>
                        <a:pt x="22" y="93"/>
                      </a:lnTo>
                      <a:lnTo>
                        <a:pt x="18" y="93"/>
                      </a:lnTo>
                      <a:lnTo>
                        <a:pt x="14" y="92"/>
                      </a:lnTo>
                      <a:lnTo>
                        <a:pt x="7" y="88"/>
                      </a:lnTo>
                      <a:lnTo>
                        <a:pt x="2" y="79"/>
                      </a:lnTo>
                      <a:lnTo>
                        <a:pt x="0" y="75"/>
                      </a:lnTo>
                      <a:lnTo>
                        <a:pt x="0" y="71"/>
                      </a:lnTo>
                      <a:lnTo>
                        <a:pt x="0" y="23"/>
                      </a:lnTo>
                      <a:lnTo>
                        <a:pt x="0" y="23"/>
                      </a:lnTo>
                      <a:lnTo>
                        <a:pt x="0" y="19"/>
                      </a:lnTo>
                      <a:lnTo>
                        <a:pt x="2" y="13"/>
                      </a:lnTo>
                      <a:lnTo>
                        <a:pt x="7" y="7"/>
                      </a:lnTo>
                      <a:lnTo>
                        <a:pt x="14" y="3"/>
                      </a:lnTo>
                      <a:lnTo>
                        <a:pt x="18" y="1"/>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8"/>
                      </a:lnTo>
                      <a:lnTo>
                        <a:pt x="215" y="59"/>
                      </a:lnTo>
                      <a:lnTo>
                        <a:pt x="219" y="61"/>
                      </a:lnTo>
                      <a:lnTo>
                        <a:pt x="391" y="61"/>
                      </a:lnTo>
                      <a:lnTo>
                        <a:pt x="391" y="61"/>
                      </a:lnTo>
                      <a:lnTo>
                        <a:pt x="395" y="59"/>
                      </a:lnTo>
                      <a:lnTo>
                        <a:pt x="400" y="58"/>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59"/>
                      </a:lnTo>
                      <a:lnTo>
                        <a:pt x="57" y="61"/>
                      </a:lnTo>
                      <a:lnTo>
                        <a:pt x="57" y="61"/>
                      </a:lnTo>
                      <a:lnTo>
                        <a:pt x="62" y="59"/>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88" name="Freeform 137"/>
                <p:cNvSpPr>
                  <a:spLocks noEditPoints="1"/>
                </p:cNvSpPr>
                <p:nvPr/>
              </p:nvSpPr>
              <p:spPr bwMode="auto">
                <a:xfrm>
                  <a:off x="5137150" y="73025"/>
                  <a:ext cx="357188" cy="73025"/>
                </a:xfrm>
                <a:custGeom>
                  <a:avLst/>
                  <a:gdLst>
                    <a:gd name="T0" fmla="*/ 428 w 451"/>
                    <a:gd name="T1" fmla="*/ 0 h 93"/>
                    <a:gd name="T2" fmla="*/ 437 w 451"/>
                    <a:gd name="T3" fmla="*/ 1 h 93"/>
                    <a:gd name="T4" fmla="*/ 447 w 451"/>
                    <a:gd name="T5" fmla="*/ 9 h 93"/>
                    <a:gd name="T6" fmla="*/ 449 w 451"/>
                    <a:gd name="T7" fmla="*/ 17 h 93"/>
                    <a:gd name="T8" fmla="*/ 451 w 451"/>
                    <a:gd name="T9" fmla="*/ 70 h 93"/>
                    <a:gd name="T10" fmla="*/ 449 w 451"/>
                    <a:gd name="T11" fmla="*/ 74 h 93"/>
                    <a:gd name="T12" fmla="*/ 444 w 451"/>
                    <a:gd name="T13" fmla="*/ 86 h 93"/>
                    <a:gd name="T14" fmla="*/ 433 w 451"/>
                    <a:gd name="T15" fmla="*/ 92 h 93"/>
                    <a:gd name="T16" fmla="*/ 22 w 451"/>
                    <a:gd name="T17" fmla="*/ 93 h 93"/>
                    <a:gd name="T18" fmla="*/ 18 w 451"/>
                    <a:gd name="T19" fmla="*/ 92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8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8 h 93"/>
                    <a:gd name="T56" fmla="*/ 57 w 451"/>
                    <a:gd name="T57" fmla="*/ 38 h 93"/>
                    <a:gd name="T58" fmla="*/ 53 w 451"/>
                    <a:gd name="T59" fmla="*/ 38 h 93"/>
                    <a:gd name="T60" fmla="*/ 48 w 451"/>
                    <a:gd name="T61" fmla="*/ 44 h 93"/>
                    <a:gd name="T62" fmla="*/ 46 w 451"/>
                    <a:gd name="T63" fmla="*/ 48 h 93"/>
                    <a:gd name="T64" fmla="*/ 50 w 451"/>
                    <a:gd name="T65" fmla="*/ 57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7" y="9"/>
                      </a:lnTo>
                      <a:lnTo>
                        <a:pt x="448" y="13"/>
                      </a:lnTo>
                      <a:lnTo>
                        <a:pt x="449" y="17"/>
                      </a:lnTo>
                      <a:lnTo>
                        <a:pt x="451" y="21"/>
                      </a:lnTo>
                      <a:lnTo>
                        <a:pt x="451" y="70"/>
                      </a:lnTo>
                      <a:lnTo>
                        <a:pt x="451" y="70"/>
                      </a:lnTo>
                      <a:lnTo>
                        <a:pt x="449" y="74"/>
                      </a:lnTo>
                      <a:lnTo>
                        <a:pt x="448" y="78"/>
                      </a:lnTo>
                      <a:lnTo>
                        <a:pt x="444" y="86"/>
                      </a:lnTo>
                      <a:lnTo>
                        <a:pt x="437" y="90"/>
                      </a:lnTo>
                      <a:lnTo>
                        <a:pt x="433" y="92"/>
                      </a:lnTo>
                      <a:lnTo>
                        <a:pt x="428" y="93"/>
                      </a:lnTo>
                      <a:lnTo>
                        <a:pt x="22" y="93"/>
                      </a:lnTo>
                      <a:lnTo>
                        <a:pt x="22" y="93"/>
                      </a:lnTo>
                      <a:lnTo>
                        <a:pt x="18" y="92"/>
                      </a:lnTo>
                      <a:lnTo>
                        <a:pt x="14" y="90"/>
                      </a:lnTo>
                      <a:lnTo>
                        <a:pt x="7" y="86"/>
                      </a:lnTo>
                      <a:lnTo>
                        <a:pt x="2" y="78"/>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8"/>
                      </a:moveTo>
                      <a:lnTo>
                        <a:pt x="219" y="38"/>
                      </a:lnTo>
                      <a:lnTo>
                        <a:pt x="215" y="38"/>
                      </a:lnTo>
                      <a:lnTo>
                        <a:pt x="211" y="40"/>
                      </a:lnTo>
                      <a:lnTo>
                        <a:pt x="208" y="44"/>
                      </a:lnTo>
                      <a:lnTo>
                        <a:pt x="208" y="48"/>
                      </a:lnTo>
                      <a:lnTo>
                        <a:pt x="208" y="48"/>
                      </a:lnTo>
                      <a:lnTo>
                        <a:pt x="208" y="52"/>
                      </a:lnTo>
                      <a:lnTo>
                        <a:pt x="211" y="57"/>
                      </a:lnTo>
                      <a:lnTo>
                        <a:pt x="215" y="58"/>
                      </a:lnTo>
                      <a:lnTo>
                        <a:pt x="219" y="59"/>
                      </a:lnTo>
                      <a:lnTo>
                        <a:pt x="391" y="59"/>
                      </a:lnTo>
                      <a:lnTo>
                        <a:pt x="391" y="59"/>
                      </a:lnTo>
                      <a:lnTo>
                        <a:pt x="395" y="58"/>
                      </a:lnTo>
                      <a:lnTo>
                        <a:pt x="400" y="57"/>
                      </a:lnTo>
                      <a:lnTo>
                        <a:pt x="401" y="52"/>
                      </a:lnTo>
                      <a:lnTo>
                        <a:pt x="402" y="48"/>
                      </a:lnTo>
                      <a:lnTo>
                        <a:pt x="402" y="48"/>
                      </a:lnTo>
                      <a:lnTo>
                        <a:pt x="401" y="44"/>
                      </a:lnTo>
                      <a:lnTo>
                        <a:pt x="400" y="40"/>
                      </a:lnTo>
                      <a:lnTo>
                        <a:pt x="395" y="38"/>
                      </a:lnTo>
                      <a:lnTo>
                        <a:pt x="391" y="38"/>
                      </a:lnTo>
                      <a:lnTo>
                        <a:pt x="219" y="38"/>
                      </a:lnTo>
                      <a:close/>
                      <a:moveTo>
                        <a:pt x="57" y="38"/>
                      </a:moveTo>
                      <a:lnTo>
                        <a:pt x="57" y="38"/>
                      </a:lnTo>
                      <a:lnTo>
                        <a:pt x="53" y="38"/>
                      </a:lnTo>
                      <a:lnTo>
                        <a:pt x="50" y="40"/>
                      </a:lnTo>
                      <a:lnTo>
                        <a:pt x="48" y="44"/>
                      </a:lnTo>
                      <a:lnTo>
                        <a:pt x="46" y="48"/>
                      </a:lnTo>
                      <a:lnTo>
                        <a:pt x="46" y="48"/>
                      </a:lnTo>
                      <a:lnTo>
                        <a:pt x="48" y="52"/>
                      </a:lnTo>
                      <a:lnTo>
                        <a:pt x="50" y="57"/>
                      </a:lnTo>
                      <a:lnTo>
                        <a:pt x="53" y="58"/>
                      </a:lnTo>
                      <a:lnTo>
                        <a:pt x="57" y="59"/>
                      </a:lnTo>
                      <a:lnTo>
                        <a:pt x="57" y="59"/>
                      </a:lnTo>
                      <a:lnTo>
                        <a:pt x="62" y="58"/>
                      </a:lnTo>
                      <a:lnTo>
                        <a:pt x="65" y="57"/>
                      </a:lnTo>
                      <a:lnTo>
                        <a:pt x="68" y="52"/>
                      </a:lnTo>
                      <a:lnTo>
                        <a:pt x="68" y="48"/>
                      </a:lnTo>
                      <a:lnTo>
                        <a:pt x="68" y="48"/>
                      </a:lnTo>
                      <a:lnTo>
                        <a:pt x="68" y="44"/>
                      </a:lnTo>
                      <a:lnTo>
                        <a:pt x="65" y="40"/>
                      </a:lnTo>
                      <a:lnTo>
                        <a:pt x="62" y="38"/>
                      </a:lnTo>
                      <a:lnTo>
                        <a:pt x="57" y="38"/>
                      </a:lnTo>
                      <a:lnTo>
                        <a:pt x="57"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89" name="Freeform 138"/>
                <p:cNvSpPr>
                  <a:spLocks noEditPoints="1"/>
                </p:cNvSpPr>
                <p:nvPr/>
              </p:nvSpPr>
              <p:spPr bwMode="auto">
                <a:xfrm>
                  <a:off x="5137150" y="166687"/>
                  <a:ext cx="357188" cy="74613"/>
                </a:xfrm>
                <a:custGeom>
                  <a:avLst/>
                  <a:gdLst>
                    <a:gd name="T0" fmla="*/ 428 w 451"/>
                    <a:gd name="T1" fmla="*/ 0 h 93"/>
                    <a:gd name="T2" fmla="*/ 437 w 451"/>
                    <a:gd name="T3" fmla="*/ 1 h 93"/>
                    <a:gd name="T4" fmla="*/ 448 w 451"/>
                    <a:gd name="T5" fmla="*/ 13 h 93"/>
                    <a:gd name="T6" fmla="*/ 451 w 451"/>
                    <a:gd name="T7" fmla="*/ 21 h 93"/>
                    <a:gd name="T8" fmla="*/ 451 w 451"/>
                    <a:gd name="T9" fmla="*/ 70 h 93"/>
                    <a:gd name="T10" fmla="*/ 448 w 451"/>
                    <a:gd name="T11" fmla="*/ 79 h 93"/>
                    <a:gd name="T12" fmla="*/ 441 w 451"/>
                    <a:gd name="T13" fmla="*/ 89 h 93"/>
                    <a:gd name="T14" fmla="*/ 433 w 451"/>
                    <a:gd name="T15" fmla="*/ 91 h 93"/>
                    <a:gd name="T16" fmla="*/ 22 w 451"/>
                    <a:gd name="T17" fmla="*/ 93 h 93"/>
                    <a:gd name="T18" fmla="*/ 18 w 451"/>
                    <a:gd name="T19" fmla="*/ 91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7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7 h 93"/>
                    <a:gd name="T56" fmla="*/ 57 w 451"/>
                    <a:gd name="T57" fmla="*/ 37 h 93"/>
                    <a:gd name="T58" fmla="*/ 53 w 451"/>
                    <a:gd name="T59" fmla="*/ 37 h 93"/>
                    <a:gd name="T60" fmla="*/ 48 w 451"/>
                    <a:gd name="T61" fmla="*/ 44 h 93"/>
                    <a:gd name="T62" fmla="*/ 46 w 451"/>
                    <a:gd name="T63" fmla="*/ 48 h 93"/>
                    <a:gd name="T64" fmla="*/ 50 w 451"/>
                    <a:gd name="T65" fmla="*/ 56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8" y="13"/>
                      </a:lnTo>
                      <a:lnTo>
                        <a:pt x="449" y="17"/>
                      </a:lnTo>
                      <a:lnTo>
                        <a:pt x="451" y="21"/>
                      </a:lnTo>
                      <a:lnTo>
                        <a:pt x="451" y="70"/>
                      </a:lnTo>
                      <a:lnTo>
                        <a:pt x="451" y="70"/>
                      </a:lnTo>
                      <a:lnTo>
                        <a:pt x="449" y="74"/>
                      </a:lnTo>
                      <a:lnTo>
                        <a:pt x="448" y="79"/>
                      </a:lnTo>
                      <a:lnTo>
                        <a:pt x="444" y="86"/>
                      </a:lnTo>
                      <a:lnTo>
                        <a:pt x="441" y="89"/>
                      </a:lnTo>
                      <a:lnTo>
                        <a:pt x="437" y="90"/>
                      </a:lnTo>
                      <a:lnTo>
                        <a:pt x="433" y="91"/>
                      </a:lnTo>
                      <a:lnTo>
                        <a:pt x="428" y="93"/>
                      </a:lnTo>
                      <a:lnTo>
                        <a:pt x="22" y="93"/>
                      </a:lnTo>
                      <a:lnTo>
                        <a:pt x="22" y="93"/>
                      </a:lnTo>
                      <a:lnTo>
                        <a:pt x="18" y="91"/>
                      </a:lnTo>
                      <a:lnTo>
                        <a:pt x="14" y="90"/>
                      </a:lnTo>
                      <a:lnTo>
                        <a:pt x="7" y="86"/>
                      </a:lnTo>
                      <a:lnTo>
                        <a:pt x="2" y="79"/>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7"/>
                      </a:moveTo>
                      <a:lnTo>
                        <a:pt x="219" y="37"/>
                      </a:lnTo>
                      <a:lnTo>
                        <a:pt x="215" y="37"/>
                      </a:lnTo>
                      <a:lnTo>
                        <a:pt x="211" y="40"/>
                      </a:lnTo>
                      <a:lnTo>
                        <a:pt x="208" y="44"/>
                      </a:lnTo>
                      <a:lnTo>
                        <a:pt x="208" y="48"/>
                      </a:lnTo>
                      <a:lnTo>
                        <a:pt x="208" y="48"/>
                      </a:lnTo>
                      <a:lnTo>
                        <a:pt x="208" y="52"/>
                      </a:lnTo>
                      <a:lnTo>
                        <a:pt x="211" y="56"/>
                      </a:lnTo>
                      <a:lnTo>
                        <a:pt x="215" y="58"/>
                      </a:lnTo>
                      <a:lnTo>
                        <a:pt x="219" y="59"/>
                      </a:lnTo>
                      <a:lnTo>
                        <a:pt x="391" y="59"/>
                      </a:lnTo>
                      <a:lnTo>
                        <a:pt x="391" y="59"/>
                      </a:lnTo>
                      <a:lnTo>
                        <a:pt x="395" y="58"/>
                      </a:lnTo>
                      <a:lnTo>
                        <a:pt x="400" y="56"/>
                      </a:lnTo>
                      <a:lnTo>
                        <a:pt x="401" y="52"/>
                      </a:lnTo>
                      <a:lnTo>
                        <a:pt x="402" y="48"/>
                      </a:lnTo>
                      <a:lnTo>
                        <a:pt x="402" y="48"/>
                      </a:lnTo>
                      <a:lnTo>
                        <a:pt x="401" y="44"/>
                      </a:lnTo>
                      <a:lnTo>
                        <a:pt x="400" y="40"/>
                      </a:lnTo>
                      <a:lnTo>
                        <a:pt x="395" y="37"/>
                      </a:lnTo>
                      <a:lnTo>
                        <a:pt x="391" y="37"/>
                      </a:lnTo>
                      <a:lnTo>
                        <a:pt x="219" y="37"/>
                      </a:lnTo>
                      <a:close/>
                      <a:moveTo>
                        <a:pt x="57" y="37"/>
                      </a:moveTo>
                      <a:lnTo>
                        <a:pt x="57" y="37"/>
                      </a:lnTo>
                      <a:lnTo>
                        <a:pt x="53" y="37"/>
                      </a:lnTo>
                      <a:lnTo>
                        <a:pt x="50" y="40"/>
                      </a:lnTo>
                      <a:lnTo>
                        <a:pt x="48" y="44"/>
                      </a:lnTo>
                      <a:lnTo>
                        <a:pt x="46" y="48"/>
                      </a:lnTo>
                      <a:lnTo>
                        <a:pt x="46" y="48"/>
                      </a:lnTo>
                      <a:lnTo>
                        <a:pt x="48" y="52"/>
                      </a:lnTo>
                      <a:lnTo>
                        <a:pt x="50" y="56"/>
                      </a:lnTo>
                      <a:lnTo>
                        <a:pt x="53" y="58"/>
                      </a:lnTo>
                      <a:lnTo>
                        <a:pt x="57" y="59"/>
                      </a:lnTo>
                      <a:lnTo>
                        <a:pt x="57" y="59"/>
                      </a:lnTo>
                      <a:lnTo>
                        <a:pt x="62" y="58"/>
                      </a:lnTo>
                      <a:lnTo>
                        <a:pt x="65" y="56"/>
                      </a:lnTo>
                      <a:lnTo>
                        <a:pt x="68" y="52"/>
                      </a:lnTo>
                      <a:lnTo>
                        <a:pt x="68" y="48"/>
                      </a:lnTo>
                      <a:lnTo>
                        <a:pt x="68" y="48"/>
                      </a:lnTo>
                      <a:lnTo>
                        <a:pt x="68" y="44"/>
                      </a:lnTo>
                      <a:lnTo>
                        <a:pt x="65" y="40"/>
                      </a:lnTo>
                      <a:lnTo>
                        <a:pt x="62" y="37"/>
                      </a:lnTo>
                      <a:lnTo>
                        <a:pt x="57" y="37"/>
                      </a:lnTo>
                      <a:lnTo>
                        <a:pt x="57" y="3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90" name="Freeform 139"/>
                <p:cNvSpPr>
                  <a:spLocks noEditPoints="1"/>
                </p:cNvSpPr>
                <p:nvPr/>
              </p:nvSpPr>
              <p:spPr bwMode="auto">
                <a:xfrm>
                  <a:off x="5137150" y="261937"/>
                  <a:ext cx="357188" cy="73025"/>
                </a:xfrm>
                <a:custGeom>
                  <a:avLst/>
                  <a:gdLst>
                    <a:gd name="T0" fmla="*/ 428 w 451"/>
                    <a:gd name="T1" fmla="*/ 0 h 93"/>
                    <a:gd name="T2" fmla="*/ 437 w 451"/>
                    <a:gd name="T3" fmla="*/ 2 h 93"/>
                    <a:gd name="T4" fmla="*/ 448 w 451"/>
                    <a:gd name="T5" fmla="*/ 14 h 93"/>
                    <a:gd name="T6" fmla="*/ 451 w 451"/>
                    <a:gd name="T7" fmla="*/ 22 h 93"/>
                    <a:gd name="T8" fmla="*/ 451 w 451"/>
                    <a:gd name="T9" fmla="*/ 70 h 93"/>
                    <a:gd name="T10" fmla="*/ 448 w 451"/>
                    <a:gd name="T11" fmla="*/ 80 h 93"/>
                    <a:gd name="T12" fmla="*/ 444 w 451"/>
                    <a:gd name="T13" fmla="*/ 86 h 93"/>
                    <a:gd name="T14" fmla="*/ 437 w 451"/>
                    <a:gd name="T15" fmla="*/ 91 h 93"/>
                    <a:gd name="T16" fmla="*/ 428 w 451"/>
                    <a:gd name="T17" fmla="*/ 93 h 93"/>
                    <a:gd name="T18" fmla="*/ 22 w 451"/>
                    <a:gd name="T19" fmla="*/ 93 h 93"/>
                    <a:gd name="T20" fmla="*/ 14 w 451"/>
                    <a:gd name="T21" fmla="*/ 91 h 93"/>
                    <a:gd name="T22" fmla="*/ 4 w 451"/>
                    <a:gd name="T23" fmla="*/ 82 h 93"/>
                    <a:gd name="T24" fmla="*/ 0 w 451"/>
                    <a:gd name="T25" fmla="*/ 76 h 93"/>
                    <a:gd name="T26" fmla="*/ 0 w 451"/>
                    <a:gd name="T27" fmla="*/ 22 h 93"/>
                    <a:gd name="T28" fmla="*/ 0 w 451"/>
                    <a:gd name="T29" fmla="*/ 18 h 93"/>
                    <a:gd name="T30" fmla="*/ 7 w 451"/>
                    <a:gd name="T31" fmla="*/ 6 h 93"/>
                    <a:gd name="T32" fmla="*/ 18 w 451"/>
                    <a:gd name="T33" fmla="*/ 0 h 93"/>
                    <a:gd name="T34" fmla="*/ 428 w 451"/>
                    <a:gd name="T35" fmla="*/ 0 h 93"/>
                    <a:gd name="T36" fmla="*/ 219 w 451"/>
                    <a:gd name="T37" fmla="*/ 38 h 93"/>
                    <a:gd name="T38" fmla="*/ 211 w 451"/>
                    <a:gd name="T39" fmla="*/ 41 h 93"/>
                    <a:gd name="T40" fmla="*/ 208 w 451"/>
                    <a:gd name="T41" fmla="*/ 49 h 93"/>
                    <a:gd name="T42" fmla="*/ 208 w 451"/>
                    <a:gd name="T43" fmla="*/ 53 h 93"/>
                    <a:gd name="T44" fmla="*/ 215 w 451"/>
                    <a:gd name="T45" fmla="*/ 58 h 93"/>
                    <a:gd name="T46" fmla="*/ 391 w 451"/>
                    <a:gd name="T47" fmla="*/ 60 h 93"/>
                    <a:gd name="T48" fmla="*/ 395 w 451"/>
                    <a:gd name="T49" fmla="*/ 58 h 93"/>
                    <a:gd name="T50" fmla="*/ 401 w 451"/>
                    <a:gd name="T51" fmla="*/ 53 h 93"/>
                    <a:gd name="T52" fmla="*/ 402 w 451"/>
                    <a:gd name="T53" fmla="*/ 49 h 93"/>
                    <a:gd name="T54" fmla="*/ 400 w 451"/>
                    <a:gd name="T55" fmla="*/ 41 h 93"/>
                    <a:gd name="T56" fmla="*/ 391 w 451"/>
                    <a:gd name="T57" fmla="*/ 38 h 93"/>
                    <a:gd name="T58" fmla="*/ 57 w 451"/>
                    <a:gd name="T59" fmla="*/ 38 h 93"/>
                    <a:gd name="T60" fmla="*/ 53 w 451"/>
                    <a:gd name="T61" fmla="*/ 38 h 93"/>
                    <a:gd name="T62" fmla="*/ 48 w 451"/>
                    <a:gd name="T63" fmla="*/ 45 h 93"/>
                    <a:gd name="T64" fmla="*/ 46 w 451"/>
                    <a:gd name="T65" fmla="*/ 49 h 93"/>
                    <a:gd name="T66" fmla="*/ 50 w 451"/>
                    <a:gd name="T67" fmla="*/ 57 h 93"/>
                    <a:gd name="T68" fmla="*/ 57 w 451"/>
                    <a:gd name="T69" fmla="*/ 60 h 93"/>
                    <a:gd name="T70" fmla="*/ 62 w 451"/>
                    <a:gd name="T71" fmla="*/ 58 h 93"/>
                    <a:gd name="T72" fmla="*/ 68 w 451"/>
                    <a:gd name="T73" fmla="*/ 53 h 93"/>
                    <a:gd name="T74" fmla="*/ 68 w 451"/>
                    <a:gd name="T75" fmla="*/ 49 h 93"/>
                    <a:gd name="T76" fmla="*/ 65 w 451"/>
                    <a:gd name="T77" fmla="*/ 41 h 93"/>
                    <a:gd name="T78" fmla="*/ 57 w 451"/>
                    <a:gd name="T79"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1" h="93">
                      <a:moveTo>
                        <a:pt x="428" y="0"/>
                      </a:moveTo>
                      <a:lnTo>
                        <a:pt x="428" y="0"/>
                      </a:lnTo>
                      <a:lnTo>
                        <a:pt x="433" y="0"/>
                      </a:lnTo>
                      <a:lnTo>
                        <a:pt x="437" y="2"/>
                      </a:lnTo>
                      <a:lnTo>
                        <a:pt x="444" y="6"/>
                      </a:lnTo>
                      <a:lnTo>
                        <a:pt x="448" y="14"/>
                      </a:lnTo>
                      <a:lnTo>
                        <a:pt x="449" y="18"/>
                      </a:lnTo>
                      <a:lnTo>
                        <a:pt x="451" y="22"/>
                      </a:lnTo>
                      <a:lnTo>
                        <a:pt x="451" y="70"/>
                      </a:lnTo>
                      <a:lnTo>
                        <a:pt x="451" y="70"/>
                      </a:lnTo>
                      <a:lnTo>
                        <a:pt x="449" y="76"/>
                      </a:lnTo>
                      <a:lnTo>
                        <a:pt x="448" y="80"/>
                      </a:lnTo>
                      <a:lnTo>
                        <a:pt x="447" y="82"/>
                      </a:lnTo>
                      <a:lnTo>
                        <a:pt x="444" y="86"/>
                      </a:lnTo>
                      <a:lnTo>
                        <a:pt x="441" y="89"/>
                      </a:lnTo>
                      <a:lnTo>
                        <a:pt x="437" y="91"/>
                      </a:lnTo>
                      <a:lnTo>
                        <a:pt x="433" y="92"/>
                      </a:lnTo>
                      <a:lnTo>
                        <a:pt x="428" y="93"/>
                      </a:lnTo>
                      <a:lnTo>
                        <a:pt x="22" y="93"/>
                      </a:lnTo>
                      <a:lnTo>
                        <a:pt x="22" y="93"/>
                      </a:lnTo>
                      <a:lnTo>
                        <a:pt x="18" y="92"/>
                      </a:lnTo>
                      <a:lnTo>
                        <a:pt x="14" y="91"/>
                      </a:lnTo>
                      <a:lnTo>
                        <a:pt x="7" y="86"/>
                      </a:lnTo>
                      <a:lnTo>
                        <a:pt x="4" y="82"/>
                      </a:lnTo>
                      <a:lnTo>
                        <a:pt x="2" y="80"/>
                      </a:lnTo>
                      <a:lnTo>
                        <a:pt x="0" y="76"/>
                      </a:lnTo>
                      <a:lnTo>
                        <a:pt x="0" y="70"/>
                      </a:lnTo>
                      <a:lnTo>
                        <a:pt x="0" y="22"/>
                      </a:lnTo>
                      <a:lnTo>
                        <a:pt x="0" y="22"/>
                      </a:lnTo>
                      <a:lnTo>
                        <a:pt x="0" y="18"/>
                      </a:lnTo>
                      <a:lnTo>
                        <a:pt x="2" y="14"/>
                      </a:lnTo>
                      <a:lnTo>
                        <a:pt x="7" y="6"/>
                      </a:lnTo>
                      <a:lnTo>
                        <a:pt x="14" y="2"/>
                      </a:lnTo>
                      <a:lnTo>
                        <a:pt x="18" y="0"/>
                      </a:lnTo>
                      <a:lnTo>
                        <a:pt x="22" y="0"/>
                      </a:lnTo>
                      <a:lnTo>
                        <a:pt x="428" y="0"/>
                      </a:lnTo>
                      <a:close/>
                      <a:moveTo>
                        <a:pt x="219" y="38"/>
                      </a:moveTo>
                      <a:lnTo>
                        <a:pt x="219" y="38"/>
                      </a:lnTo>
                      <a:lnTo>
                        <a:pt x="215" y="38"/>
                      </a:lnTo>
                      <a:lnTo>
                        <a:pt x="211" y="41"/>
                      </a:lnTo>
                      <a:lnTo>
                        <a:pt x="208" y="45"/>
                      </a:lnTo>
                      <a:lnTo>
                        <a:pt x="208" y="49"/>
                      </a:lnTo>
                      <a:lnTo>
                        <a:pt x="208" y="49"/>
                      </a:lnTo>
                      <a:lnTo>
                        <a:pt x="208" y="53"/>
                      </a:lnTo>
                      <a:lnTo>
                        <a:pt x="211" y="57"/>
                      </a:lnTo>
                      <a:lnTo>
                        <a:pt x="215" y="58"/>
                      </a:lnTo>
                      <a:lnTo>
                        <a:pt x="219" y="60"/>
                      </a:lnTo>
                      <a:lnTo>
                        <a:pt x="391" y="60"/>
                      </a:lnTo>
                      <a:lnTo>
                        <a:pt x="391" y="60"/>
                      </a:lnTo>
                      <a:lnTo>
                        <a:pt x="395" y="58"/>
                      </a:lnTo>
                      <a:lnTo>
                        <a:pt x="400" y="57"/>
                      </a:lnTo>
                      <a:lnTo>
                        <a:pt x="401" y="53"/>
                      </a:lnTo>
                      <a:lnTo>
                        <a:pt x="402" y="49"/>
                      </a:lnTo>
                      <a:lnTo>
                        <a:pt x="402" y="49"/>
                      </a:lnTo>
                      <a:lnTo>
                        <a:pt x="401" y="45"/>
                      </a:lnTo>
                      <a:lnTo>
                        <a:pt x="400" y="41"/>
                      </a:lnTo>
                      <a:lnTo>
                        <a:pt x="395" y="38"/>
                      </a:lnTo>
                      <a:lnTo>
                        <a:pt x="391" y="38"/>
                      </a:lnTo>
                      <a:lnTo>
                        <a:pt x="219" y="38"/>
                      </a:lnTo>
                      <a:close/>
                      <a:moveTo>
                        <a:pt x="57" y="38"/>
                      </a:moveTo>
                      <a:lnTo>
                        <a:pt x="57" y="38"/>
                      </a:lnTo>
                      <a:lnTo>
                        <a:pt x="53" y="38"/>
                      </a:lnTo>
                      <a:lnTo>
                        <a:pt x="50" y="41"/>
                      </a:lnTo>
                      <a:lnTo>
                        <a:pt x="48" y="45"/>
                      </a:lnTo>
                      <a:lnTo>
                        <a:pt x="46" y="49"/>
                      </a:lnTo>
                      <a:lnTo>
                        <a:pt x="46" y="49"/>
                      </a:lnTo>
                      <a:lnTo>
                        <a:pt x="48" y="53"/>
                      </a:lnTo>
                      <a:lnTo>
                        <a:pt x="50" y="57"/>
                      </a:lnTo>
                      <a:lnTo>
                        <a:pt x="53" y="58"/>
                      </a:lnTo>
                      <a:lnTo>
                        <a:pt x="57" y="60"/>
                      </a:lnTo>
                      <a:lnTo>
                        <a:pt x="57" y="60"/>
                      </a:lnTo>
                      <a:lnTo>
                        <a:pt x="62" y="58"/>
                      </a:lnTo>
                      <a:lnTo>
                        <a:pt x="65" y="57"/>
                      </a:lnTo>
                      <a:lnTo>
                        <a:pt x="68" y="53"/>
                      </a:lnTo>
                      <a:lnTo>
                        <a:pt x="68" y="49"/>
                      </a:lnTo>
                      <a:lnTo>
                        <a:pt x="68" y="49"/>
                      </a:lnTo>
                      <a:lnTo>
                        <a:pt x="68" y="45"/>
                      </a:lnTo>
                      <a:lnTo>
                        <a:pt x="65" y="41"/>
                      </a:lnTo>
                      <a:lnTo>
                        <a:pt x="62" y="38"/>
                      </a:lnTo>
                      <a:lnTo>
                        <a:pt x="57" y="38"/>
                      </a:lnTo>
                      <a:lnTo>
                        <a:pt x="57"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91" name="Freeform 140"/>
                <p:cNvSpPr>
                  <a:spLocks noEditPoints="1"/>
                </p:cNvSpPr>
                <p:nvPr/>
              </p:nvSpPr>
              <p:spPr bwMode="auto">
                <a:xfrm>
                  <a:off x="5097463" y="-157163"/>
                  <a:ext cx="436563" cy="546100"/>
                </a:xfrm>
                <a:custGeom>
                  <a:avLst/>
                  <a:gdLst>
                    <a:gd name="T0" fmla="*/ 531 w 550"/>
                    <a:gd name="T1" fmla="*/ 20 h 689"/>
                    <a:gd name="T2" fmla="*/ 508 w 550"/>
                    <a:gd name="T3" fmla="*/ 5 h 689"/>
                    <a:gd name="T4" fmla="*/ 482 w 550"/>
                    <a:gd name="T5" fmla="*/ 0 h 689"/>
                    <a:gd name="T6" fmla="*/ 67 w 550"/>
                    <a:gd name="T7" fmla="*/ 0 h 689"/>
                    <a:gd name="T8" fmla="*/ 40 w 550"/>
                    <a:gd name="T9" fmla="*/ 5 h 689"/>
                    <a:gd name="T10" fmla="*/ 18 w 550"/>
                    <a:gd name="T11" fmla="*/ 20 h 689"/>
                    <a:gd name="T12" fmla="*/ 10 w 550"/>
                    <a:gd name="T13" fmla="*/ 30 h 689"/>
                    <a:gd name="T14" fmla="*/ 1 w 550"/>
                    <a:gd name="T15" fmla="*/ 54 h 689"/>
                    <a:gd name="T16" fmla="*/ 0 w 550"/>
                    <a:gd name="T17" fmla="*/ 601 h 689"/>
                    <a:gd name="T18" fmla="*/ 0 w 550"/>
                    <a:gd name="T19" fmla="*/ 611 h 689"/>
                    <a:gd name="T20" fmla="*/ 4 w 550"/>
                    <a:gd name="T21" fmla="*/ 627 h 689"/>
                    <a:gd name="T22" fmla="*/ 12 w 550"/>
                    <a:gd name="T23" fmla="*/ 642 h 689"/>
                    <a:gd name="T24" fmla="*/ 24 w 550"/>
                    <a:gd name="T25" fmla="*/ 654 h 689"/>
                    <a:gd name="T26" fmla="*/ 31 w 550"/>
                    <a:gd name="T27" fmla="*/ 658 h 689"/>
                    <a:gd name="T28" fmla="*/ 31 w 550"/>
                    <a:gd name="T29" fmla="*/ 659 h 689"/>
                    <a:gd name="T30" fmla="*/ 32 w 550"/>
                    <a:gd name="T31" fmla="*/ 670 h 689"/>
                    <a:gd name="T32" fmla="*/ 39 w 550"/>
                    <a:gd name="T33" fmla="*/ 680 h 689"/>
                    <a:gd name="T34" fmla="*/ 48 w 550"/>
                    <a:gd name="T35" fmla="*/ 686 h 689"/>
                    <a:gd name="T36" fmla="*/ 60 w 550"/>
                    <a:gd name="T37" fmla="*/ 689 h 689"/>
                    <a:gd name="T38" fmla="*/ 98 w 550"/>
                    <a:gd name="T39" fmla="*/ 689 h 689"/>
                    <a:gd name="T40" fmla="*/ 115 w 550"/>
                    <a:gd name="T41" fmla="*/ 684 h 689"/>
                    <a:gd name="T42" fmla="*/ 125 w 550"/>
                    <a:gd name="T43" fmla="*/ 669 h 689"/>
                    <a:gd name="T44" fmla="*/ 423 w 550"/>
                    <a:gd name="T45" fmla="*/ 669 h 689"/>
                    <a:gd name="T46" fmla="*/ 434 w 550"/>
                    <a:gd name="T47" fmla="*/ 684 h 689"/>
                    <a:gd name="T48" fmla="*/ 451 w 550"/>
                    <a:gd name="T49" fmla="*/ 689 h 689"/>
                    <a:gd name="T50" fmla="*/ 489 w 550"/>
                    <a:gd name="T51" fmla="*/ 689 h 689"/>
                    <a:gd name="T52" fmla="*/ 501 w 550"/>
                    <a:gd name="T53" fmla="*/ 686 h 689"/>
                    <a:gd name="T54" fmla="*/ 511 w 550"/>
                    <a:gd name="T55" fmla="*/ 680 h 689"/>
                    <a:gd name="T56" fmla="*/ 517 w 550"/>
                    <a:gd name="T57" fmla="*/ 670 h 689"/>
                    <a:gd name="T58" fmla="*/ 519 w 550"/>
                    <a:gd name="T59" fmla="*/ 659 h 689"/>
                    <a:gd name="T60" fmla="*/ 519 w 550"/>
                    <a:gd name="T61" fmla="*/ 658 h 689"/>
                    <a:gd name="T62" fmla="*/ 525 w 550"/>
                    <a:gd name="T63" fmla="*/ 654 h 689"/>
                    <a:gd name="T64" fmla="*/ 538 w 550"/>
                    <a:gd name="T65" fmla="*/ 642 h 689"/>
                    <a:gd name="T66" fmla="*/ 546 w 550"/>
                    <a:gd name="T67" fmla="*/ 627 h 689"/>
                    <a:gd name="T68" fmla="*/ 550 w 550"/>
                    <a:gd name="T69" fmla="*/ 611 h 689"/>
                    <a:gd name="T70" fmla="*/ 550 w 550"/>
                    <a:gd name="T71" fmla="*/ 67 h 689"/>
                    <a:gd name="T72" fmla="*/ 548 w 550"/>
                    <a:gd name="T73" fmla="*/ 54 h 689"/>
                    <a:gd name="T74" fmla="*/ 539 w 550"/>
                    <a:gd name="T75" fmla="*/ 30 h 689"/>
                    <a:gd name="T76" fmla="*/ 531 w 550"/>
                    <a:gd name="T77" fmla="*/ 20 h 689"/>
                    <a:gd name="T78" fmla="*/ 528 w 550"/>
                    <a:gd name="T79" fmla="*/ 601 h 689"/>
                    <a:gd name="T80" fmla="*/ 524 w 550"/>
                    <a:gd name="T81" fmla="*/ 619 h 689"/>
                    <a:gd name="T82" fmla="*/ 515 w 550"/>
                    <a:gd name="T83" fmla="*/ 634 h 689"/>
                    <a:gd name="T84" fmla="*/ 500 w 550"/>
                    <a:gd name="T85" fmla="*/ 643 h 689"/>
                    <a:gd name="T86" fmla="*/ 482 w 550"/>
                    <a:gd name="T87" fmla="*/ 647 h 689"/>
                    <a:gd name="T88" fmla="*/ 67 w 550"/>
                    <a:gd name="T89" fmla="*/ 647 h 689"/>
                    <a:gd name="T90" fmla="*/ 48 w 550"/>
                    <a:gd name="T91" fmla="*/ 643 h 689"/>
                    <a:gd name="T92" fmla="*/ 35 w 550"/>
                    <a:gd name="T93" fmla="*/ 634 h 689"/>
                    <a:gd name="T94" fmla="*/ 24 w 550"/>
                    <a:gd name="T95" fmla="*/ 619 h 689"/>
                    <a:gd name="T96" fmla="*/ 21 w 550"/>
                    <a:gd name="T97" fmla="*/ 601 h 689"/>
                    <a:gd name="T98" fmla="*/ 21 w 550"/>
                    <a:gd name="T99" fmla="*/ 67 h 689"/>
                    <a:gd name="T100" fmla="*/ 24 w 550"/>
                    <a:gd name="T101" fmla="*/ 50 h 689"/>
                    <a:gd name="T102" fmla="*/ 35 w 550"/>
                    <a:gd name="T103" fmla="*/ 35 h 689"/>
                    <a:gd name="T104" fmla="*/ 41 w 550"/>
                    <a:gd name="T105" fmla="*/ 30 h 689"/>
                    <a:gd name="T106" fmla="*/ 58 w 550"/>
                    <a:gd name="T107" fmla="*/ 23 h 689"/>
                    <a:gd name="T108" fmla="*/ 482 w 550"/>
                    <a:gd name="T109" fmla="*/ 22 h 689"/>
                    <a:gd name="T110" fmla="*/ 492 w 550"/>
                    <a:gd name="T111" fmla="*/ 23 h 689"/>
                    <a:gd name="T112" fmla="*/ 508 w 550"/>
                    <a:gd name="T113" fmla="*/ 30 h 689"/>
                    <a:gd name="T114" fmla="*/ 515 w 550"/>
                    <a:gd name="T115" fmla="*/ 35 h 689"/>
                    <a:gd name="T116" fmla="*/ 524 w 550"/>
                    <a:gd name="T117" fmla="*/ 50 h 689"/>
                    <a:gd name="T118" fmla="*/ 528 w 550"/>
                    <a:gd name="T119" fmla="*/ 6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 h="689">
                      <a:moveTo>
                        <a:pt x="531" y="20"/>
                      </a:moveTo>
                      <a:lnTo>
                        <a:pt x="531" y="20"/>
                      </a:lnTo>
                      <a:lnTo>
                        <a:pt x="520" y="11"/>
                      </a:lnTo>
                      <a:lnTo>
                        <a:pt x="508" y="5"/>
                      </a:lnTo>
                      <a:lnTo>
                        <a:pt x="496" y="1"/>
                      </a:lnTo>
                      <a:lnTo>
                        <a:pt x="482" y="0"/>
                      </a:lnTo>
                      <a:lnTo>
                        <a:pt x="67" y="0"/>
                      </a:lnTo>
                      <a:lnTo>
                        <a:pt x="67" y="0"/>
                      </a:lnTo>
                      <a:lnTo>
                        <a:pt x="53" y="1"/>
                      </a:lnTo>
                      <a:lnTo>
                        <a:pt x="40" y="5"/>
                      </a:lnTo>
                      <a:lnTo>
                        <a:pt x="29" y="11"/>
                      </a:lnTo>
                      <a:lnTo>
                        <a:pt x="18" y="20"/>
                      </a:lnTo>
                      <a:lnTo>
                        <a:pt x="18" y="20"/>
                      </a:lnTo>
                      <a:lnTo>
                        <a:pt x="10" y="30"/>
                      </a:lnTo>
                      <a:lnTo>
                        <a:pt x="4" y="42"/>
                      </a:lnTo>
                      <a:lnTo>
                        <a:pt x="1" y="54"/>
                      </a:lnTo>
                      <a:lnTo>
                        <a:pt x="0" y="67"/>
                      </a:lnTo>
                      <a:lnTo>
                        <a:pt x="0" y="601"/>
                      </a:lnTo>
                      <a:lnTo>
                        <a:pt x="0" y="601"/>
                      </a:lnTo>
                      <a:lnTo>
                        <a:pt x="0" y="611"/>
                      </a:lnTo>
                      <a:lnTo>
                        <a:pt x="1" y="619"/>
                      </a:lnTo>
                      <a:lnTo>
                        <a:pt x="4" y="627"/>
                      </a:lnTo>
                      <a:lnTo>
                        <a:pt x="8" y="634"/>
                      </a:lnTo>
                      <a:lnTo>
                        <a:pt x="12" y="642"/>
                      </a:lnTo>
                      <a:lnTo>
                        <a:pt x="17" y="647"/>
                      </a:lnTo>
                      <a:lnTo>
                        <a:pt x="24" y="654"/>
                      </a:lnTo>
                      <a:lnTo>
                        <a:pt x="31" y="658"/>
                      </a:lnTo>
                      <a:lnTo>
                        <a:pt x="31" y="658"/>
                      </a:lnTo>
                      <a:lnTo>
                        <a:pt x="31" y="659"/>
                      </a:lnTo>
                      <a:lnTo>
                        <a:pt x="31" y="659"/>
                      </a:lnTo>
                      <a:lnTo>
                        <a:pt x="31" y="665"/>
                      </a:lnTo>
                      <a:lnTo>
                        <a:pt x="32" y="670"/>
                      </a:lnTo>
                      <a:lnTo>
                        <a:pt x="35" y="676"/>
                      </a:lnTo>
                      <a:lnTo>
                        <a:pt x="39" y="680"/>
                      </a:lnTo>
                      <a:lnTo>
                        <a:pt x="43" y="684"/>
                      </a:lnTo>
                      <a:lnTo>
                        <a:pt x="48" y="686"/>
                      </a:lnTo>
                      <a:lnTo>
                        <a:pt x="53" y="688"/>
                      </a:lnTo>
                      <a:lnTo>
                        <a:pt x="60" y="689"/>
                      </a:lnTo>
                      <a:lnTo>
                        <a:pt x="98" y="689"/>
                      </a:lnTo>
                      <a:lnTo>
                        <a:pt x="98" y="689"/>
                      </a:lnTo>
                      <a:lnTo>
                        <a:pt x="107" y="688"/>
                      </a:lnTo>
                      <a:lnTo>
                        <a:pt x="115" y="684"/>
                      </a:lnTo>
                      <a:lnTo>
                        <a:pt x="121" y="677"/>
                      </a:lnTo>
                      <a:lnTo>
                        <a:pt x="125" y="669"/>
                      </a:lnTo>
                      <a:lnTo>
                        <a:pt x="423" y="669"/>
                      </a:lnTo>
                      <a:lnTo>
                        <a:pt x="423" y="669"/>
                      </a:lnTo>
                      <a:lnTo>
                        <a:pt x="428" y="677"/>
                      </a:lnTo>
                      <a:lnTo>
                        <a:pt x="434" y="684"/>
                      </a:lnTo>
                      <a:lnTo>
                        <a:pt x="442" y="688"/>
                      </a:lnTo>
                      <a:lnTo>
                        <a:pt x="451" y="689"/>
                      </a:lnTo>
                      <a:lnTo>
                        <a:pt x="489" y="689"/>
                      </a:lnTo>
                      <a:lnTo>
                        <a:pt x="489" y="689"/>
                      </a:lnTo>
                      <a:lnTo>
                        <a:pt x="496" y="688"/>
                      </a:lnTo>
                      <a:lnTo>
                        <a:pt x="501" y="686"/>
                      </a:lnTo>
                      <a:lnTo>
                        <a:pt x="507" y="684"/>
                      </a:lnTo>
                      <a:lnTo>
                        <a:pt x="511" y="680"/>
                      </a:lnTo>
                      <a:lnTo>
                        <a:pt x="515" y="676"/>
                      </a:lnTo>
                      <a:lnTo>
                        <a:pt x="517" y="670"/>
                      </a:lnTo>
                      <a:lnTo>
                        <a:pt x="519" y="665"/>
                      </a:lnTo>
                      <a:lnTo>
                        <a:pt x="519" y="659"/>
                      </a:lnTo>
                      <a:lnTo>
                        <a:pt x="519" y="659"/>
                      </a:lnTo>
                      <a:lnTo>
                        <a:pt x="519" y="658"/>
                      </a:lnTo>
                      <a:lnTo>
                        <a:pt x="519" y="658"/>
                      </a:lnTo>
                      <a:lnTo>
                        <a:pt x="525" y="654"/>
                      </a:lnTo>
                      <a:lnTo>
                        <a:pt x="532" y="647"/>
                      </a:lnTo>
                      <a:lnTo>
                        <a:pt x="538" y="642"/>
                      </a:lnTo>
                      <a:lnTo>
                        <a:pt x="542" y="634"/>
                      </a:lnTo>
                      <a:lnTo>
                        <a:pt x="546" y="627"/>
                      </a:lnTo>
                      <a:lnTo>
                        <a:pt x="548" y="619"/>
                      </a:lnTo>
                      <a:lnTo>
                        <a:pt x="550" y="611"/>
                      </a:lnTo>
                      <a:lnTo>
                        <a:pt x="550" y="601"/>
                      </a:lnTo>
                      <a:lnTo>
                        <a:pt x="550" y="67"/>
                      </a:lnTo>
                      <a:lnTo>
                        <a:pt x="550" y="67"/>
                      </a:lnTo>
                      <a:lnTo>
                        <a:pt x="548" y="54"/>
                      </a:lnTo>
                      <a:lnTo>
                        <a:pt x="544" y="42"/>
                      </a:lnTo>
                      <a:lnTo>
                        <a:pt x="539" y="30"/>
                      </a:lnTo>
                      <a:lnTo>
                        <a:pt x="531" y="20"/>
                      </a:lnTo>
                      <a:lnTo>
                        <a:pt x="531" y="20"/>
                      </a:lnTo>
                      <a:close/>
                      <a:moveTo>
                        <a:pt x="528" y="601"/>
                      </a:moveTo>
                      <a:lnTo>
                        <a:pt x="528" y="601"/>
                      </a:lnTo>
                      <a:lnTo>
                        <a:pt x="527" y="611"/>
                      </a:lnTo>
                      <a:lnTo>
                        <a:pt x="524" y="619"/>
                      </a:lnTo>
                      <a:lnTo>
                        <a:pt x="520" y="627"/>
                      </a:lnTo>
                      <a:lnTo>
                        <a:pt x="515" y="634"/>
                      </a:lnTo>
                      <a:lnTo>
                        <a:pt x="508" y="639"/>
                      </a:lnTo>
                      <a:lnTo>
                        <a:pt x="500" y="643"/>
                      </a:lnTo>
                      <a:lnTo>
                        <a:pt x="492" y="646"/>
                      </a:lnTo>
                      <a:lnTo>
                        <a:pt x="482" y="647"/>
                      </a:lnTo>
                      <a:lnTo>
                        <a:pt x="67" y="647"/>
                      </a:lnTo>
                      <a:lnTo>
                        <a:pt x="67" y="647"/>
                      </a:lnTo>
                      <a:lnTo>
                        <a:pt x="58" y="646"/>
                      </a:lnTo>
                      <a:lnTo>
                        <a:pt x="48" y="643"/>
                      </a:lnTo>
                      <a:lnTo>
                        <a:pt x="41" y="639"/>
                      </a:lnTo>
                      <a:lnTo>
                        <a:pt x="35" y="634"/>
                      </a:lnTo>
                      <a:lnTo>
                        <a:pt x="29" y="627"/>
                      </a:lnTo>
                      <a:lnTo>
                        <a:pt x="24" y="619"/>
                      </a:lnTo>
                      <a:lnTo>
                        <a:pt x="22" y="611"/>
                      </a:lnTo>
                      <a:lnTo>
                        <a:pt x="21" y="601"/>
                      </a:lnTo>
                      <a:lnTo>
                        <a:pt x="21" y="67"/>
                      </a:lnTo>
                      <a:lnTo>
                        <a:pt x="21" y="67"/>
                      </a:lnTo>
                      <a:lnTo>
                        <a:pt x="21" y="58"/>
                      </a:lnTo>
                      <a:lnTo>
                        <a:pt x="24" y="50"/>
                      </a:lnTo>
                      <a:lnTo>
                        <a:pt x="29" y="42"/>
                      </a:lnTo>
                      <a:lnTo>
                        <a:pt x="35" y="35"/>
                      </a:lnTo>
                      <a:lnTo>
                        <a:pt x="35" y="35"/>
                      </a:lnTo>
                      <a:lnTo>
                        <a:pt x="41" y="30"/>
                      </a:lnTo>
                      <a:lnTo>
                        <a:pt x="49" y="26"/>
                      </a:lnTo>
                      <a:lnTo>
                        <a:pt x="58" y="23"/>
                      </a:lnTo>
                      <a:lnTo>
                        <a:pt x="67" y="22"/>
                      </a:lnTo>
                      <a:lnTo>
                        <a:pt x="482" y="22"/>
                      </a:lnTo>
                      <a:lnTo>
                        <a:pt x="482" y="22"/>
                      </a:lnTo>
                      <a:lnTo>
                        <a:pt x="492" y="23"/>
                      </a:lnTo>
                      <a:lnTo>
                        <a:pt x="500" y="26"/>
                      </a:lnTo>
                      <a:lnTo>
                        <a:pt x="508" y="30"/>
                      </a:lnTo>
                      <a:lnTo>
                        <a:pt x="515" y="35"/>
                      </a:lnTo>
                      <a:lnTo>
                        <a:pt x="515" y="35"/>
                      </a:lnTo>
                      <a:lnTo>
                        <a:pt x="520" y="42"/>
                      </a:lnTo>
                      <a:lnTo>
                        <a:pt x="524" y="50"/>
                      </a:lnTo>
                      <a:lnTo>
                        <a:pt x="527" y="58"/>
                      </a:lnTo>
                      <a:lnTo>
                        <a:pt x="528" y="67"/>
                      </a:lnTo>
                      <a:lnTo>
                        <a:pt x="528" y="6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grpSp>
        </p:grpSp>
        <p:sp>
          <p:nvSpPr>
            <p:cNvPr id="683" name="TextBox 682"/>
            <p:cNvSpPr txBox="1"/>
            <p:nvPr/>
          </p:nvSpPr>
          <p:spPr>
            <a:xfrm>
              <a:off x="1430134" y="2811784"/>
              <a:ext cx="1055891" cy="338554"/>
            </a:xfrm>
            <a:prstGeom prst="rect">
              <a:avLst/>
            </a:prstGeom>
            <a:noFill/>
          </p:spPr>
          <p:txBody>
            <a:bodyPr wrap="square" rtlCol="0">
              <a:spAutoFit/>
            </a:bodyPr>
            <a:lstStyle/>
            <a:p>
              <a:r>
                <a:rPr lang="en-US" sz="1600" dirty="0">
                  <a:latin typeface="+mn-lt"/>
                </a:rPr>
                <a:t>Vendor G</a:t>
              </a:r>
            </a:p>
          </p:txBody>
        </p:sp>
      </p:grpSp>
      <p:grpSp>
        <p:nvGrpSpPr>
          <p:cNvPr id="692" name="Group 691"/>
          <p:cNvGrpSpPr/>
          <p:nvPr/>
        </p:nvGrpSpPr>
        <p:grpSpPr>
          <a:xfrm>
            <a:off x="6351625" y="3128097"/>
            <a:ext cx="1055891" cy="1465468"/>
            <a:chOff x="1430134" y="1684870"/>
            <a:chExt cx="1055891" cy="1465468"/>
          </a:xfrm>
        </p:grpSpPr>
        <p:grpSp>
          <p:nvGrpSpPr>
            <p:cNvPr id="693" name="Group 692"/>
            <p:cNvGrpSpPr/>
            <p:nvPr/>
          </p:nvGrpSpPr>
          <p:grpSpPr>
            <a:xfrm>
              <a:off x="1430135" y="1684870"/>
              <a:ext cx="1055890" cy="1058330"/>
              <a:chOff x="4897235" y="3627970"/>
              <a:chExt cx="646039" cy="646040"/>
            </a:xfrm>
          </p:grpSpPr>
          <p:sp>
            <p:nvSpPr>
              <p:cNvPr id="695" name="Oval 694"/>
              <p:cNvSpPr/>
              <p:nvPr/>
            </p:nvSpPr>
            <p:spPr>
              <a:xfrm>
                <a:off x="4897235" y="3627970"/>
                <a:ext cx="646039" cy="646040"/>
              </a:xfrm>
              <a:prstGeom prst="ellipse">
                <a:avLst/>
              </a:prstGeom>
              <a:solidFill>
                <a:srgbClr val="EF0B82"/>
              </a:solidFill>
              <a:ln w="6350" cap="flat" cmpd="sng" algn="ctr">
                <a:noFill/>
                <a:prstDash val="solid"/>
              </a:ln>
              <a:effectLst/>
            </p:spPr>
            <p:txBody>
              <a:bodyPr wrap="none" lIns="0" tIns="45720" rIns="0" bIns="45720" rtlCol="0" anchor="t"/>
              <a:lstStyle/>
              <a:p>
                <a:pPr marL="0" marR="0" lvl="0" indent="0" algn="ctr" defTabSz="1218987"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dirty="0">
                  <a:ln>
                    <a:noFill/>
                  </a:ln>
                  <a:solidFill>
                    <a:srgbClr val="676767"/>
                  </a:solidFill>
                  <a:effectLst/>
                  <a:uLnTx/>
                  <a:uFillTx/>
                  <a:latin typeface="CiscoSansTT Light"/>
                  <a:ea typeface="+mn-ea"/>
                  <a:cs typeface="+mn-cs"/>
                </a:endParaRPr>
              </a:p>
            </p:txBody>
          </p:sp>
          <p:grpSp>
            <p:nvGrpSpPr>
              <p:cNvPr id="696" name="Group 695"/>
              <p:cNvGrpSpPr/>
              <p:nvPr/>
            </p:nvGrpSpPr>
            <p:grpSpPr>
              <a:xfrm>
                <a:off x="5062001" y="3766416"/>
                <a:ext cx="319812" cy="400058"/>
                <a:chOff x="5097463" y="-157163"/>
                <a:chExt cx="436563" cy="546100"/>
              </a:xfrm>
              <a:solidFill>
                <a:schemeClr val="tx1"/>
              </a:solidFill>
            </p:grpSpPr>
            <p:sp>
              <p:nvSpPr>
                <p:cNvPr id="697" name="Freeform 135"/>
                <p:cNvSpPr>
                  <a:spLocks noEditPoints="1"/>
                </p:cNvSpPr>
                <p:nvPr/>
              </p:nvSpPr>
              <p:spPr bwMode="auto">
                <a:xfrm>
                  <a:off x="5137150" y="-115888"/>
                  <a:ext cx="357188" cy="73025"/>
                </a:xfrm>
                <a:custGeom>
                  <a:avLst/>
                  <a:gdLst>
                    <a:gd name="T0" fmla="*/ 428 w 451"/>
                    <a:gd name="T1" fmla="*/ 0 h 93"/>
                    <a:gd name="T2" fmla="*/ 437 w 451"/>
                    <a:gd name="T3" fmla="*/ 3 h 93"/>
                    <a:gd name="T4" fmla="*/ 447 w 451"/>
                    <a:gd name="T5" fmla="*/ 11 h 93"/>
                    <a:gd name="T6" fmla="*/ 449 w 451"/>
                    <a:gd name="T7" fmla="*/ 18 h 93"/>
                    <a:gd name="T8" fmla="*/ 451 w 451"/>
                    <a:gd name="T9" fmla="*/ 72 h 93"/>
                    <a:gd name="T10" fmla="*/ 449 w 451"/>
                    <a:gd name="T11" fmla="*/ 76 h 93"/>
                    <a:gd name="T12" fmla="*/ 444 w 451"/>
                    <a:gd name="T13" fmla="*/ 88 h 93"/>
                    <a:gd name="T14" fmla="*/ 433 w 451"/>
                    <a:gd name="T15" fmla="*/ 93 h 93"/>
                    <a:gd name="T16" fmla="*/ 22 w 451"/>
                    <a:gd name="T17" fmla="*/ 93 h 93"/>
                    <a:gd name="T18" fmla="*/ 18 w 451"/>
                    <a:gd name="T19" fmla="*/ 93 h 93"/>
                    <a:gd name="T20" fmla="*/ 7 w 451"/>
                    <a:gd name="T21" fmla="*/ 88 h 93"/>
                    <a:gd name="T22" fmla="*/ 0 w 451"/>
                    <a:gd name="T23" fmla="*/ 76 h 93"/>
                    <a:gd name="T24" fmla="*/ 0 w 451"/>
                    <a:gd name="T25" fmla="*/ 23 h 93"/>
                    <a:gd name="T26" fmla="*/ 0 w 451"/>
                    <a:gd name="T27" fmla="*/ 18 h 93"/>
                    <a:gd name="T28" fmla="*/ 7 w 451"/>
                    <a:gd name="T29" fmla="*/ 7 h 93"/>
                    <a:gd name="T30" fmla="*/ 18 w 451"/>
                    <a:gd name="T31" fmla="*/ 2 h 93"/>
                    <a:gd name="T32" fmla="*/ 428 w 451"/>
                    <a:gd name="T33" fmla="*/ 0 h 93"/>
                    <a:gd name="T34" fmla="*/ 219 w 451"/>
                    <a:gd name="T35" fmla="*/ 39 h 93"/>
                    <a:gd name="T36" fmla="*/ 211 w 451"/>
                    <a:gd name="T37" fmla="*/ 42 h 93"/>
                    <a:gd name="T38" fmla="*/ 208 w 451"/>
                    <a:gd name="T39" fmla="*/ 50 h 93"/>
                    <a:gd name="T40" fmla="*/ 208 w 451"/>
                    <a:gd name="T41" fmla="*/ 54 h 93"/>
                    <a:gd name="T42" fmla="*/ 215 w 451"/>
                    <a:gd name="T43" fmla="*/ 60 h 93"/>
                    <a:gd name="T44" fmla="*/ 391 w 451"/>
                    <a:gd name="T45" fmla="*/ 61 h 93"/>
                    <a:gd name="T46" fmla="*/ 395 w 451"/>
                    <a:gd name="T47" fmla="*/ 60 h 93"/>
                    <a:gd name="T48" fmla="*/ 401 w 451"/>
                    <a:gd name="T49" fmla="*/ 54 h 93"/>
                    <a:gd name="T50" fmla="*/ 402 w 451"/>
                    <a:gd name="T51" fmla="*/ 50 h 93"/>
                    <a:gd name="T52" fmla="*/ 400 w 451"/>
                    <a:gd name="T53" fmla="*/ 42 h 93"/>
                    <a:gd name="T54" fmla="*/ 391 w 451"/>
                    <a:gd name="T55" fmla="*/ 39 h 93"/>
                    <a:gd name="T56" fmla="*/ 57 w 451"/>
                    <a:gd name="T57" fmla="*/ 39 h 93"/>
                    <a:gd name="T58" fmla="*/ 53 w 451"/>
                    <a:gd name="T59" fmla="*/ 39 h 93"/>
                    <a:gd name="T60" fmla="*/ 48 w 451"/>
                    <a:gd name="T61" fmla="*/ 46 h 93"/>
                    <a:gd name="T62" fmla="*/ 46 w 451"/>
                    <a:gd name="T63" fmla="*/ 50 h 93"/>
                    <a:gd name="T64" fmla="*/ 50 w 451"/>
                    <a:gd name="T65" fmla="*/ 57 h 93"/>
                    <a:gd name="T66" fmla="*/ 57 w 451"/>
                    <a:gd name="T67" fmla="*/ 61 h 93"/>
                    <a:gd name="T68" fmla="*/ 62 w 451"/>
                    <a:gd name="T69" fmla="*/ 60 h 93"/>
                    <a:gd name="T70" fmla="*/ 68 w 451"/>
                    <a:gd name="T71" fmla="*/ 54 h 93"/>
                    <a:gd name="T72" fmla="*/ 68 w 451"/>
                    <a:gd name="T73" fmla="*/ 50 h 93"/>
                    <a:gd name="T74" fmla="*/ 65 w 451"/>
                    <a:gd name="T75" fmla="*/ 42 h 93"/>
                    <a:gd name="T76" fmla="*/ 57 w 451"/>
                    <a:gd name="T77"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2"/>
                      </a:lnTo>
                      <a:lnTo>
                        <a:pt x="437" y="3"/>
                      </a:lnTo>
                      <a:lnTo>
                        <a:pt x="444" y="7"/>
                      </a:lnTo>
                      <a:lnTo>
                        <a:pt x="447" y="11"/>
                      </a:lnTo>
                      <a:lnTo>
                        <a:pt x="448" y="14"/>
                      </a:lnTo>
                      <a:lnTo>
                        <a:pt x="449" y="18"/>
                      </a:lnTo>
                      <a:lnTo>
                        <a:pt x="451" y="23"/>
                      </a:lnTo>
                      <a:lnTo>
                        <a:pt x="451" y="72"/>
                      </a:lnTo>
                      <a:lnTo>
                        <a:pt x="451" y="72"/>
                      </a:lnTo>
                      <a:lnTo>
                        <a:pt x="449" y="76"/>
                      </a:lnTo>
                      <a:lnTo>
                        <a:pt x="448" y="80"/>
                      </a:lnTo>
                      <a:lnTo>
                        <a:pt x="444" y="88"/>
                      </a:lnTo>
                      <a:lnTo>
                        <a:pt x="437" y="92"/>
                      </a:lnTo>
                      <a:lnTo>
                        <a:pt x="433" y="93"/>
                      </a:lnTo>
                      <a:lnTo>
                        <a:pt x="428" y="93"/>
                      </a:lnTo>
                      <a:lnTo>
                        <a:pt x="22" y="93"/>
                      </a:lnTo>
                      <a:lnTo>
                        <a:pt x="22" y="93"/>
                      </a:lnTo>
                      <a:lnTo>
                        <a:pt x="18" y="93"/>
                      </a:lnTo>
                      <a:lnTo>
                        <a:pt x="14" y="92"/>
                      </a:lnTo>
                      <a:lnTo>
                        <a:pt x="7" y="88"/>
                      </a:lnTo>
                      <a:lnTo>
                        <a:pt x="2" y="80"/>
                      </a:lnTo>
                      <a:lnTo>
                        <a:pt x="0" y="76"/>
                      </a:lnTo>
                      <a:lnTo>
                        <a:pt x="0" y="72"/>
                      </a:lnTo>
                      <a:lnTo>
                        <a:pt x="0" y="23"/>
                      </a:lnTo>
                      <a:lnTo>
                        <a:pt x="0" y="23"/>
                      </a:lnTo>
                      <a:lnTo>
                        <a:pt x="0" y="18"/>
                      </a:lnTo>
                      <a:lnTo>
                        <a:pt x="2" y="14"/>
                      </a:lnTo>
                      <a:lnTo>
                        <a:pt x="7" y="7"/>
                      </a:lnTo>
                      <a:lnTo>
                        <a:pt x="14" y="3"/>
                      </a:lnTo>
                      <a:lnTo>
                        <a:pt x="18" y="2"/>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7"/>
                      </a:lnTo>
                      <a:lnTo>
                        <a:pt x="215" y="60"/>
                      </a:lnTo>
                      <a:lnTo>
                        <a:pt x="219" y="61"/>
                      </a:lnTo>
                      <a:lnTo>
                        <a:pt x="391" y="61"/>
                      </a:lnTo>
                      <a:lnTo>
                        <a:pt x="391" y="61"/>
                      </a:lnTo>
                      <a:lnTo>
                        <a:pt x="395" y="60"/>
                      </a:lnTo>
                      <a:lnTo>
                        <a:pt x="400" y="57"/>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60"/>
                      </a:lnTo>
                      <a:lnTo>
                        <a:pt x="57" y="61"/>
                      </a:lnTo>
                      <a:lnTo>
                        <a:pt x="57" y="61"/>
                      </a:lnTo>
                      <a:lnTo>
                        <a:pt x="62" y="60"/>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98" name="Freeform 136"/>
                <p:cNvSpPr>
                  <a:spLocks noEditPoints="1"/>
                </p:cNvSpPr>
                <p:nvPr/>
              </p:nvSpPr>
              <p:spPr bwMode="auto">
                <a:xfrm>
                  <a:off x="5137150" y="-22225"/>
                  <a:ext cx="357188" cy="73025"/>
                </a:xfrm>
                <a:custGeom>
                  <a:avLst/>
                  <a:gdLst>
                    <a:gd name="T0" fmla="*/ 428 w 451"/>
                    <a:gd name="T1" fmla="*/ 0 h 93"/>
                    <a:gd name="T2" fmla="*/ 437 w 451"/>
                    <a:gd name="T3" fmla="*/ 3 h 93"/>
                    <a:gd name="T4" fmla="*/ 444 w 451"/>
                    <a:gd name="T5" fmla="*/ 7 h 93"/>
                    <a:gd name="T6" fmla="*/ 448 w 451"/>
                    <a:gd name="T7" fmla="*/ 13 h 93"/>
                    <a:gd name="T8" fmla="*/ 451 w 451"/>
                    <a:gd name="T9" fmla="*/ 23 h 93"/>
                    <a:gd name="T10" fmla="*/ 451 w 451"/>
                    <a:gd name="T11" fmla="*/ 71 h 93"/>
                    <a:gd name="T12" fmla="*/ 448 w 451"/>
                    <a:gd name="T13" fmla="*/ 79 h 93"/>
                    <a:gd name="T14" fmla="*/ 444 w 451"/>
                    <a:gd name="T15" fmla="*/ 88 h 93"/>
                    <a:gd name="T16" fmla="*/ 437 w 451"/>
                    <a:gd name="T17" fmla="*/ 92 h 93"/>
                    <a:gd name="T18" fmla="*/ 428 w 451"/>
                    <a:gd name="T19" fmla="*/ 93 h 93"/>
                    <a:gd name="T20" fmla="*/ 22 w 451"/>
                    <a:gd name="T21" fmla="*/ 93 h 93"/>
                    <a:gd name="T22" fmla="*/ 14 w 451"/>
                    <a:gd name="T23" fmla="*/ 92 h 93"/>
                    <a:gd name="T24" fmla="*/ 2 w 451"/>
                    <a:gd name="T25" fmla="*/ 79 h 93"/>
                    <a:gd name="T26" fmla="*/ 0 w 451"/>
                    <a:gd name="T27" fmla="*/ 71 h 93"/>
                    <a:gd name="T28" fmla="*/ 0 w 451"/>
                    <a:gd name="T29" fmla="*/ 23 h 93"/>
                    <a:gd name="T30" fmla="*/ 2 w 451"/>
                    <a:gd name="T31" fmla="*/ 13 h 93"/>
                    <a:gd name="T32" fmla="*/ 14 w 451"/>
                    <a:gd name="T33" fmla="*/ 3 h 93"/>
                    <a:gd name="T34" fmla="*/ 22 w 451"/>
                    <a:gd name="T35" fmla="*/ 0 h 93"/>
                    <a:gd name="T36" fmla="*/ 219 w 451"/>
                    <a:gd name="T37" fmla="*/ 39 h 93"/>
                    <a:gd name="T38" fmla="*/ 215 w 451"/>
                    <a:gd name="T39" fmla="*/ 39 h 93"/>
                    <a:gd name="T40" fmla="*/ 208 w 451"/>
                    <a:gd name="T41" fmla="*/ 46 h 93"/>
                    <a:gd name="T42" fmla="*/ 208 w 451"/>
                    <a:gd name="T43" fmla="*/ 50 h 93"/>
                    <a:gd name="T44" fmla="*/ 211 w 451"/>
                    <a:gd name="T45" fmla="*/ 58 h 93"/>
                    <a:gd name="T46" fmla="*/ 219 w 451"/>
                    <a:gd name="T47" fmla="*/ 61 h 93"/>
                    <a:gd name="T48" fmla="*/ 391 w 451"/>
                    <a:gd name="T49" fmla="*/ 61 h 93"/>
                    <a:gd name="T50" fmla="*/ 400 w 451"/>
                    <a:gd name="T51" fmla="*/ 58 h 93"/>
                    <a:gd name="T52" fmla="*/ 402 w 451"/>
                    <a:gd name="T53" fmla="*/ 50 h 93"/>
                    <a:gd name="T54" fmla="*/ 401 w 451"/>
                    <a:gd name="T55" fmla="*/ 46 h 93"/>
                    <a:gd name="T56" fmla="*/ 395 w 451"/>
                    <a:gd name="T57" fmla="*/ 39 h 93"/>
                    <a:gd name="T58" fmla="*/ 219 w 451"/>
                    <a:gd name="T59" fmla="*/ 39 h 93"/>
                    <a:gd name="T60" fmla="*/ 57 w 451"/>
                    <a:gd name="T61" fmla="*/ 39 h 93"/>
                    <a:gd name="T62" fmla="*/ 50 w 451"/>
                    <a:gd name="T63" fmla="*/ 42 h 93"/>
                    <a:gd name="T64" fmla="*/ 46 w 451"/>
                    <a:gd name="T65" fmla="*/ 50 h 93"/>
                    <a:gd name="T66" fmla="*/ 48 w 451"/>
                    <a:gd name="T67" fmla="*/ 54 h 93"/>
                    <a:gd name="T68" fmla="*/ 53 w 451"/>
                    <a:gd name="T69" fmla="*/ 59 h 93"/>
                    <a:gd name="T70" fmla="*/ 57 w 451"/>
                    <a:gd name="T71" fmla="*/ 61 h 93"/>
                    <a:gd name="T72" fmla="*/ 65 w 451"/>
                    <a:gd name="T73" fmla="*/ 57 h 93"/>
                    <a:gd name="T74" fmla="*/ 68 w 451"/>
                    <a:gd name="T75" fmla="*/ 50 h 93"/>
                    <a:gd name="T76" fmla="*/ 68 w 451"/>
                    <a:gd name="T77" fmla="*/ 46 h 93"/>
                    <a:gd name="T78" fmla="*/ 62 w 451"/>
                    <a:gd name="T79" fmla="*/ 39 h 93"/>
                    <a:gd name="T80" fmla="*/ 57 w 451"/>
                    <a:gd name="T81"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1" h="93">
                      <a:moveTo>
                        <a:pt x="428" y="0"/>
                      </a:moveTo>
                      <a:lnTo>
                        <a:pt x="428" y="0"/>
                      </a:lnTo>
                      <a:lnTo>
                        <a:pt x="433" y="1"/>
                      </a:lnTo>
                      <a:lnTo>
                        <a:pt x="437" y="3"/>
                      </a:lnTo>
                      <a:lnTo>
                        <a:pt x="441" y="4"/>
                      </a:lnTo>
                      <a:lnTo>
                        <a:pt x="444" y="7"/>
                      </a:lnTo>
                      <a:lnTo>
                        <a:pt x="447" y="11"/>
                      </a:lnTo>
                      <a:lnTo>
                        <a:pt x="448" y="13"/>
                      </a:lnTo>
                      <a:lnTo>
                        <a:pt x="449" y="19"/>
                      </a:lnTo>
                      <a:lnTo>
                        <a:pt x="451" y="23"/>
                      </a:lnTo>
                      <a:lnTo>
                        <a:pt x="451" y="71"/>
                      </a:lnTo>
                      <a:lnTo>
                        <a:pt x="451" y="71"/>
                      </a:lnTo>
                      <a:lnTo>
                        <a:pt x="449" y="75"/>
                      </a:lnTo>
                      <a:lnTo>
                        <a:pt x="448" y="79"/>
                      </a:lnTo>
                      <a:lnTo>
                        <a:pt x="447" y="83"/>
                      </a:lnTo>
                      <a:lnTo>
                        <a:pt x="444" y="88"/>
                      </a:lnTo>
                      <a:lnTo>
                        <a:pt x="441" y="90"/>
                      </a:lnTo>
                      <a:lnTo>
                        <a:pt x="437" y="92"/>
                      </a:lnTo>
                      <a:lnTo>
                        <a:pt x="433" y="93"/>
                      </a:lnTo>
                      <a:lnTo>
                        <a:pt x="428" y="93"/>
                      </a:lnTo>
                      <a:lnTo>
                        <a:pt x="22" y="93"/>
                      </a:lnTo>
                      <a:lnTo>
                        <a:pt x="22" y="93"/>
                      </a:lnTo>
                      <a:lnTo>
                        <a:pt x="18" y="93"/>
                      </a:lnTo>
                      <a:lnTo>
                        <a:pt x="14" y="92"/>
                      </a:lnTo>
                      <a:lnTo>
                        <a:pt x="7" y="88"/>
                      </a:lnTo>
                      <a:lnTo>
                        <a:pt x="2" y="79"/>
                      </a:lnTo>
                      <a:lnTo>
                        <a:pt x="0" y="75"/>
                      </a:lnTo>
                      <a:lnTo>
                        <a:pt x="0" y="71"/>
                      </a:lnTo>
                      <a:lnTo>
                        <a:pt x="0" y="23"/>
                      </a:lnTo>
                      <a:lnTo>
                        <a:pt x="0" y="23"/>
                      </a:lnTo>
                      <a:lnTo>
                        <a:pt x="0" y="19"/>
                      </a:lnTo>
                      <a:lnTo>
                        <a:pt x="2" y="13"/>
                      </a:lnTo>
                      <a:lnTo>
                        <a:pt x="7" y="7"/>
                      </a:lnTo>
                      <a:lnTo>
                        <a:pt x="14" y="3"/>
                      </a:lnTo>
                      <a:lnTo>
                        <a:pt x="18" y="1"/>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8"/>
                      </a:lnTo>
                      <a:lnTo>
                        <a:pt x="215" y="59"/>
                      </a:lnTo>
                      <a:lnTo>
                        <a:pt x="219" y="61"/>
                      </a:lnTo>
                      <a:lnTo>
                        <a:pt x="391" y="61"/>
                      </a:lnTo>
                      <a:lnTo>
                        <a:pt x="391" y="61"/>
                      </a:lnTo>
                      <a:lnTo>
                        <a:pt x="395" y="59"/>
                      </a:lnTo>
                      <a:lnTo>
                        <a:pt x="400" y="58"/>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59"/>
                      </a:lnTo>
                      <a:lnTo>
                        <a:pt x="57" y="61"/>
                      </a:lnTo>
                      <a:lnTo>
                        <a:pt x="57" y="61"/>
                      </a:lnTo>
                      <a:lnTo>
                        <a:pt x="62" y="59"/>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699" name="Freeform 137"/>
                <p:cNvSpPr>
                  <a:spLocks noEditPoints="1"/>
                </p:cNvSpPr>
                <p:nvPr/>
              </p:nvSpPr>
              <p:spPr bwMode="auto">
                <a:xfrm>
                  <a:off x="5137150" y="73025"/>
                  <a:ext cx="357188" cy="73025"/>
                </a:xfrm>
                <a:custGeom>
                  <a:avLst/>
                  <a:gdLst>
                    <a:gd name="T0" fmla="*/ 428 w 451"/>
                    <a:gd name="T1" fmla="*/ 0 h 93"/>
                    <a:gd name="T2" fmla="*/ 437 w 451"/>
                    <a:gd name="T3" fmla="*/ 1 h 93"/>
                    <a:gd name="T4" fmla="*/ 447 w 451"/>
                    <a:gd name="T5" fmla="*/ 9 h 93"/>
                    <a:gd name="T6" fmla="*/ 449 w 451"/>
                    <a:gd name="T7" fmla="*/ 17 h 93"/>
                    <a:gd name="T8" fmla="*/ 451 w 451"/>
                    <a:gd name="T9" fmla="*/ 70 h 93"/>
                    <a:gd name="T10" fmla="*/ 449 w 451"/>
                    <a:gd name="T11" fmla="*/ 74 h 93"/>
                    <a:gd name="T12" fmla="*/ 444 w 451"/>
                    <a:gd name="T13" fmla="*/ 86 h 93"/>
                    <a:gd name="T14" fmla="*/ 433 w 451"/>
                    <a:gd name="T15" fmla="*/ 92 h 93"/>
                    <a:gd name="T16" fmla="*/ 22 w 451"/>
                    <a:gd name="T17" fmla="*/ 93 h 93"/>
                    <a:gd name="T18" fmla="*/ 18 w 451"/>
                    <a:gd name="T19" fmla="*/ 92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8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8 h 93"/>
                    <a:gd name="T56" fmla="*/ 57 w 451"/>
                    <a:gd name="T57" fmla="*/ 38 h 93"/>
                    <a:gd name="T58" fmla="*/ 53 w 451"/>
                    <a:gd name="T59" fmla="*/ 38 h 93"/>
                    <a:gd name="T60" fmla="*/ 48 w 451"/>
                    <a:gd name="T61" fmla="*/ 44 h 93"/>
                    <a:gd name="T62" fmla="*/ 46 w 451"/>
                    <a:gd name="T63" fmla="*/ 48 h 93"/>
                    <a:gd name="T64" fmla="*/ 50 w 451"/>
                    <a:gd name="T65" fmla="*/ 57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7" y="9"/>
                      </a:lnTo>
                      <a:lnTo>
                        <a:pt x="448" y="13"/>
                      </a:lnTo>
                      <a:lnTo>
                        <a:pt x="449" y="17"/>
                      </a:lnTo>
                      <a:lnTo>
                        <a:pt x="451" y="21"/>
                      </a:lnTo>
                      <a:lnTo>
                        <a:pt x="451" y="70"/>
                      </a:lnTo>
                      <a:lnTo>
                        <a:pt x="451" y="70"/>
                      </a:lnTo>
                      <a:lnTo>
                        <a:pt x="449" y="74"/>
                      </a:lnTo>
                      <a:lnTo>
                        <a:pt x="448" y="78"/>
                      </a:lnTo>
                      <a:lnTo>
                        <a:pt x="444" y="86"/>
                      </a:lnTo>
                      <a:lnTo>
                        <a:pt x="437" y="90"/>
                      </a:lnTo>
                      <a:lnTo>
                        <a:pt x="433" y="92"/>
                      </a:lnTo>
                      <a:lnTo>
                        <a:pt x="428" y="93"/>
                      </a:lnTo>
                      <a:lnTo>
                        <a:pt x="22" y="93"/>
                      </a:lnTo>
                      <a:lnTo>
                        <a:pt x="22" y="93"/>
                      </a:lnTo>
                      <a:lnTo>
                        <a:pt x="18" y="92"/>
                      </a:lnTo>
                      <a:lnTo>
                        <a:pt x="14" y="90"/>
                      </a:lnTo>
                      <a:lnTo>
                        <a:pt x="7" y="86"/>
                      </a:lnTo>
                      <a:lnTo>
                        <a:pt x="2" y="78"/>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8"/>
                      </a:moveTo>
                      <a:lnTo>
                        <a:pt x="219" y="38"/>
                      </a:lnTo>
                      <a:lnTo>
                        <a:pt x="215" y="38"/>
                      </a:lnTo>
                      <a:lnTo>
                        <a:pt x="211" y="40"/>
                      </a:lnTo>
                      <a:lnTo>
                        <a:pt x="208" y="44"/>
                      </a:lnTo>
                      <a:lnTo>
                        <a:pt x="208" y="48"/>
                      </a:lnTo>
                      <a:lnTo>
                        <a:pt x="208" y="48"/>
                      </a:lnTo>
                      <a:lnTo>
                        <a:pt x="208" y="52"/>
                      </a:lnTo>
                      <a:lnTo>
                        <a:pt x="211" y="57"/>
                      </a:lnTo>
                      <a:lnTo>
                        <a:pt x="215" y="58"/>
                      </a:lnTo>
                      <a:lnTo>
                        <a:pt x="219" y="59"/>
                      </a:lnTo>
                      <a:lnTo>
                        <a:pt x="391" y="59"/>
                      </a:lnTo>
                      <a:lnTo>
                        <a:pt x="391" y="59"/>
                      </a:lnTo>
                      <a:lnTo>
                        <a:pt x="395" y="58"/>
                      </a:lnTo>
                      <a:lnTo>
                        <a:pt x="400" y="57"/>
                      </a:lnTo>
                      <a:lnTo>
                        <a:pt x="401" y="52"/>
                      </a:lnTo>
                      <a:lnTo>
                        <a:pt x="402" y="48"/>
                      </a:lnTo>
                      <a:lnTo>
                        <a:pt x="402" y="48"/>
                      </a:lnTo>
                      <a:lnTo>
                        <a:pt x="401" y="44"/>
                      </a:lnTo>
                      <a:lnTo>
                        <a:pt x="400" y="40"/>
                      </a:lnTo>
                      <a:lnTo>
                        <a:pt x="395" y="38"/>
                      </a:lnTo>
                      <a:lnTo>
                        <a:pt x="391" y="38"/>
                      </a:lnTo>
                      <a:lnTo>
                        <a:pt x="219" y="38"/>
                      </a:lnTo>
                      <a:close/>
                      <a:moveTo>
                        <a:pt x="57" y="38"/>
                      </a:moveTo>
                      <a:lnTo>
                        <a:pt x="57" y="38"/>
                      </a:lnTo>
                      <a:lnTo>
                        <a:pt x="53" y="38"/>
                      </a:lnTo>
                      <a:lnTo>
                        <a:pt x="50" y="40"/>
                      </a:lnTo>
                      <a:lnTo>
                        <a:pt x="48" y="44"/>
                      </a:lnTo>
                      <a:lnTo>
                        <a:pt x="46" y="48"/>
                      </a:lnTo>
                      <a:lnTo>
                        <a:pt x="46" y="48"/>
                      </a:lnTo>
                      <a:lnTo>
                        <a:pt x="48" y="52"/>
                      </a:lnTo>
                      <a:lnTo>
                        <a:pt x="50" y="57"/>
                      </a:lnTo>
                      <a:lnTo>
                        <a:pt x="53" y="58"/>
                      </a:lnTo>
                      <a:lnTo>
                        <a:pt x="57" y="59"/>
                      </a:lnTo>
                      <a:lnTo>
                        <a:pt x="57" y="59"/>
                      </a:lnTo>
                      <a:lnTo>
                        <a:pt x="62" y="58"/>
                      </a:lnTo>
                      <a:lnTo>
                        <a:pt x="65" y="57"/>
                      </a:lnTo>
                      <a:lnTo>
                        <a:pt x="68" y="52"/>
                      </a:lnTo>
                      <a:lnTo>
                        <a:pt x="68" y="48"/>
                      </a:lnTo>
                      <a:lnTo>
                        <a:pt x="68" y="48"/>
                      </a:lnTo>
                      <a:lnTo>
                        <a:pt x="68" y="44"/>
                      </a:lnTo>
                      <a:lnTo>
                        <a:pt x="65" y="40"/>
                      </a:lnTo>
                      <a:lnTo>
                        <a:pt x="62" y="38"/>
                      </a:lnTo>
                      <a:lnTo>
                        <a:pt x="57" y="38"/>
                      </a:lnTo>
                      <a:lnTo>
                        <a:pt x="57"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700" name="Freeform 138"/>
                <p:cNvSpPr>
                  <a:spLocks noEditPoints="1"/>
                </p:cNvSpPr>
                <p:nvPr/>
              </p:nvSpPr>
              <p:spPr bwMode="auto">
                <a:xfrm>
                  <a:off x="5137150" y="166687"/>
                  <a:ext cx="357188" cy="74613"/>
                </a:xfrm>
                <a:custGeom>
                  <a:avLst/>
                  <a:gdLst>
                    <a:gd name="T0" fmla="*/ 428 w 451"/>
                    <a:gd name="T1" fmla="*/ 0 h 93"/>
                    <a:gd name="T2" fmla="*/ 437 w 451"/>
                    <a:gd name="T3" fmla="*/ 1 h 93"/>
                    <a:gd name="T4" fmla="*/ 448 w 451"/>
                    <a:gd name="T5" fmla="*/ 13 h 93"/>
                    <a:gd name="T6" fmla="*/ 451 w 451"/>
                    <a:gd name="T7" fmla="*/ 21 h 93"/>
                    <a:gd name="T8" fmla="*/ 451 w 451"/>
                    <a:gd name="T9" fmla="*/ 70 h 93"/>
                    <a:gd name="T10" fmla="*/ 448 w 451"/>
                    <a:gd name="T11" fmla="*/ 79 h 93"/>
                    <a:gd name="T12" fmla="*/ 441 w 451"/>
                    <a:gd name="T13" fmla="*/ 89 h 93"/>
                    <a:gd name="T14" fmla="*/ 433 w 451"/>
                    <a:gd name="T15" fmla="*/ 91 h 93"/>
                    <a:gd name="T16" fmla="*/ 22 w 451"/>
                    <a:gd name="T17" fmla="*/ 93 h 93"/>
                    <a:gd name="T18" fmla="*/ 18 w 451"/>
                    <a:gd name="T19" fmla="*/ 91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7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7 h 93"/>
                    <a:gd name="T56" fmla="*/ 57 w 451"/>
                    <a:gd name="T57" fmla="*/ 37 h 93"/>
                    <a:gd name="T58" fmla="*/ 53 w 451"/>
                    <a:gd name="T59" fmla="*/ 37 h 93"/>
                    <a:gd name="T60" fmla="*/ 48 w 451"/>
                    <a:gd name="T61" fmla="*/ 44 h 93"/>
                    <a:gd name="T62" fmla="*/ 46 w 451"/>
                    <a:gd name="T63" fmla="*/ 48 h 93"/>
                    <a:gd name="T64" fmla="*/ 50 w 451"/>
                    <a:gd name="T65" fmla="*/ 56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8" y="13"/>
                      </a:lnTo>
                      <a:lnTo>
                        <a:pt x="449" y="17"/>
                      </a:lnTo>
                      <a:lnTo>
                        <a:pt x="451" y="21"/>
                      </a:lnTo>
                      <a:lnTo>
                        <a:pt x="451" y="70"/>
                      </a:lnTo>
                      <a:lnTo>
                        <a:pt x="451" y="70"/>
                      </a:lnTo>
                      <a:lnTo>
                        <a:pt x="449" y="74"/>
                      </a:lnTo>
                      <a:lnTo>
                        <a:pt x="448" y="79"/>
                      </a:lnTo>
                      <a:lnTo>
                        <a:pt x="444" y="86"/>
                      </a:lnTo>
                      <a:lnTo>
                        <a:pt x="441" y="89"/>
                      </a:lnTo>
                      <a:lnTo>
                        <a:pt x="437" y="90"/>
                      </a:lnTo>
                      <a:lnTo>
                        <a:pt x="433" y="91"/>
                      </a:lnTo>
                      <a:lnTo>
                        <a:pt x="428" y="93"/>
                      </a:lnTo>
                      <a:lnTo>
                        <a:pt x="22" y="93"/>
                      </a:lnTo>
                      <a:lnTo>
                        <a:pt x="22" y="93"/>
                      </a:lnTo>
                      <a:lnTo>
                        <a:pt x="18" y="91"/>
                      </a:lnTo>
                      <a:lnTo>
                        <a:pt x="14" y="90"/>
                      </a:lnTo>
                      <a:lnTo>
                        <a:pt x="7" y="86"/>
                      </a:lnTo>
                      <a:lnTo>
                        <a:pt x="2" y="79"/>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7"/>
                      </a:moveTo>
                      <a:lnTo>
                        <a:pt x="219" y="37"/>
                      </a:lnTo>
                      <a:lnTo>
                        <a:pt x="215" y="37"/>
                      </a:lnTo>
                      <a:lnTo>
                        <a:pt x="211" y="40"/>
                      </a:lnTo>
                      <a:lnTo>
                        <a:pt x="208" y="44"/>
                      </a:lnTo>
                      <a:lnTo>
                        <a:pt x="208" y="48"/>
                      </a:lnTo>
                      <a:lnTo>
                        <a:pt x="208" y="48"/>
                      </a:lnTo>
                      <a:lnTo>
                        <a:pt x="208" y="52"/>
                      </a:lnTo>
                      <a:lnTo>
                        <a:pt x="211" y="56"/>
                      </a:lnTo>
                      <a:lnTo>
                        <a:pt x="215" y="58"/>
                      </a:lnTo>
                      <a:lnTo>
                        <a:pt x="219" y="59"/>
                      </a:lnTo>
                      <a:lnTo>
                        <a:pt x="391" y="59"/>
                      </a:lnTo>
                      <a:lnTo>
                        <a:pt x="391" y="59"/>
                      </a:lnTo>
                      <a:lnTo>
                        <a:pt x="395" y="58"/>
                      </a:lnTo>
                      <a:lnTo>
                        <a:pt x="400" y="56"/>
                      </a:lnTo>
                      <a:lnTo>
                        <a:pt x="401" y="52"/>
                      </a:lnTo>
                      <a:lnTo>
                        <a:pt x="402" y="48"/>
                      </a:lnTo>
                      <a:lnTo>
                        <a:pt x="402" y="48"/>
                      </a:lnTo>
                      <a:lnTo>
                        <a:pt x="401" y="44"/>
                      </a:lnTo>
                      <a:lnTo>
                        <a:pt x="400" y="40"/>
                      </a:lnTo>
                      <a:lnTo>
                        <a:pt x="395" y="37"/>
                      </a:lnTo>
                      <a:lnTo>
                        <a:pt x="391" y="37"/>
                      </a:lnTo>
                      <a:lnTo>
                        <a:pt x="219" y="37"/>
                      </a:lnTo>
                      <a:close/>
                      <a:moveTo>
                        <a:pt x="57" y="37"/>
                      </a:moveTo>
                      <a:lnTo>
                        <a:pt x="57" y="37"/>
                      </a:lnTo>
                      <a:lnTo>
                        <a:pt x="53" y="37"/>
                      </a:lnTo>
                      <a:lnTo>
                        <a:pt x="50" y="40"/>
                      </a:lnTo>
                      <a:lnTo>
                        <a:pt x="48" y="44"/>
                      </a:lnTo>
                      <a:lnTo>
                        <a:pt x="46" y="48"/>
                      </a:lnTo>
                      <a:lnTo>
                        <a:pt x="46" y="48"/>
                      </a:lnTo>
                      <a:lnTo>
                        <a:pt x="48" y="52"/>
                      </a:lnTo>
                      <a:lnTo>
                        <a:pt x="50" y="56"/>
                      </a:lnTo>
                      <a:lnTo>
                        <a:pt x="53" y="58"/>
                      </a:lnTo>
                      <a:lnTo>
                        <a:pt x="57" y="59"/>
                      </a:lnTo>
                      <a:lnTo>
                        <a:pt x="57" y="59"/>
                      </a:lnTo>
                      <a:lnTo>
                        <a:pt x="62" y="58"/>
                      </a:lnTo>
                      <a:lnTo>
                        <a:pt x="65" y="56"/>
                      </a:lnTo>
                      <a:lnTo>
                        <a:pt x="68" y="52"/>
                      </a:lnTo>
                      <a:lnTo>
                        <a:pt x="68" y="48"/>
                      </a:lnTo>
                      <a:lnTo>
                        <a:pt x="68" y="48"/>
                      </a:lnTo>
                      <a:lnTo>
                        <a:pt x="68" y="44"/>
                      </a:lnTo>
                      <a:lnTo>
                        <a:pt x="65" y="40"/>
                      </a:lnTo>
                      <a:lnTo>
                        <a:pt x="62" y="37"/>
                      </a:lnTo>
                      <a:lnTo>
                        <a:pt x="57" y="37"/>
                      </a:lnTo>
                      <a:lnTo>
                        <a:pt x="57" y="3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701" name="Freeform 139"/>
                <p:cNvSpPr>
                  <a:spLocks noEditPoints="1"/>
                </p:cNvSpPr>
                <p:nvPr/>
              </p:nvSpPr>
              <p:spPr bwMode="auto">
                <a:xfrm>
                  <a:off x="5137150" y="261937"/>
                  <a:ext cx="357188" cy="73025"/>
                </a:xfrm>
                <a:custGeom>
                  <a:avLst/>
                  <a:gdLst>
                    <a:gd name="T0" fmla="*/ 428 w 451"/>
                    <a:gd name="T1" fmla="*/ 0 h 93"/>
                    <a:gd name="T2" fmla="*/ 437 w 451"/>
                    <a:gd name="T3" fmla="*/ 2 h 93"/>
                    <a:gd name="T4" fmla="*/ 448 w 451"/>
                    <a:gd name="T5" fmla="*/ 14 h 93"/>
                    <a:gd name="T6" fmla="*/ 451 w 451"/>
                    <a:gd name="T7" fmla="*/ 22 h 93"/>
                    <a:gd name="T8" fmla="*/ 451 w 451"/>
                    <a:gd name="T9" fmla="*/ 70 h 93"/>
                    <a:gd name="T10" fmla="*/ 448 w 451"/>
                    <a:gd name="T11" fmla="*/ 80 h 93"/>
                    <a:gd name="T12" fmla="*/ 444 w 451"/>
                    <a:gd name="T13" fmla="*/ 86 h 93"/>
                    <a:gd name="T14" fmla="*/ 437 w 451"/>
                    <a:gd name="T15" fmla="*/ 91 h 93"/>
                    <a:gd name="T16" fmla="*/ 428 w 451"/>
                    <a:gd name="T17" fmla="*/ 93 h 93"/>
                    <a:gd name="T18" fmla="*/ 22 w 451"/>
                    <a:gd name="T19" fmla="*/ 93 h 93"/>
                    <a:gd name="T20" fmla="*/ 14 w 451"/>
                    <a:gd name="T21" fmla="*/ 91 h 93"/>
                    <a:gd name="T22" fmla="*/ 4 w 451"/>
                    <a:gd name="T23" fmla="*/ 82 h 93"/>
                    <a:gd name="T24" fmla="*/ 0 w 451"/>
                    <a:gd name="T25" fmla="*/ 76 h 93"/>
                    <a:gd name="T26" fmla="*/ 0 w 451"/>
                    <a:gd name="T27" fmla="*/ 22 h 93"/>
                    <a:gd name="T28" fmla="*/ 0 w 451"/>
                    <a:gd name="T29" fmla="*/ 18 h 93"/>
                    <a:gd name="T30" fmla="*/ 7 w 451"/>
                    <a:gd name="T31" fmla="*/ 6 h 93"/>
                    <a:gd name="T32" fmla="*/ 18 w 451"/>
                    <a:gd name="T33" fmla="*/ 0 h 93"/>
                    <a:gd name="T34" fmla="*/ 428 w 451"/>
                    <a:gd name="T35" fmla="*/ 0 h 93"/>
                    <a:gd name="T36" fmla="*/ 219 w 451"/>
                    <a:gd name="T37" fmla="*/ 38 h 93"/>
                    <a:gd name="T38" fmla="*/ 211 w 451"/>
                    <a:gd name="T39" fmla="*/ 41 h 93"/>
                    <a:gd name="T40" fmla="*/ 208 w 451"/>
                    <a:gd name="T41" fmla="*/ 49 h 93"/>
                    <a:gd name="T42" fmla="*/ 208 w 451"/>
                    <a:gd name="T43" fmla="*/ 53 h 93"/>
                    <a:gd name="T44" fmla="*/ 215 w 451"/>
                    <a:gd name="T45" fmla="*/ 58 h 93"/>
                    <a:gd name="T46" fmla="*/ 391 w 451"/>
                    <a:gd name="T47" fmla="*/ 60 h 93"/>
                    <a:gd name="T48" fmla="*/ 395 w 451"/>
                    <a:gd name="T49" fmla="*/ 58 h 93"/>
                    <a:gd name="T50" fmla="*/ 401 w 451"/>
                    <a:gd name="T51" fmla="*/ 53 h 93"/>
                    <a:gd name="T52" fmla="*/ 402 w 451"/>
                    <a:gd name="T53" fmla="*/ 49 h 93"/>
                    <a:gd name="T54" fmla="*/ 400 w 451"/>
                    <a:gd name="T55" fmla="*/ 41 h 93"/>
                    <a:gd name="T56" fmla="*/ 391 w 451"/>
                    <a:gd name="T57" fmla="*/ 38 h 93"/>
                    <a:gd name="T58" fmla="*/ 57 w 451"/>
                    <a:gd name="T59" fmla="*/ 38 h 93"/>
                    <a:gd name="T60" fmla="*/ 53 w 451"/>
                    <a:gd name="T61" fmla="*/ 38 h 93"/>
                    <a:gd name="T62" fmla="*/ 48 w 451"/>
                    <a:gd name="T63" fmla="*/ 45 h 93"/>
                    <a:gd name="T64" fmla="*/ 46 w 451"/>
                    <a:gd name="T65" fmla="*/ 49 h 93"/>
                    <a:gd name="T66" fmla="*/ 50 w 451"/>
                    <a:gd name="T67" fmla="*/ 57 h 93"/>
                    <a:gd name="T68" fmla="*/ 57 w 451"/>
                    <a:gd name="T69" fmla="*/ 60 h 93"/>
                    <a:gd name="T70" fmla="*/ 62 w 451"/>
                    <a:gd name="T71" fmla="*/ 58 h 93"/>
                    <a:gd name="T72" fmla="*/ 68 w 451"/>
                    <a:gd name="T73" fmla="*/ 53 h 93"/>
                    <a:gd name="T74" fmla="*/ 68 w 451"/>
                    <a:gd name="T75" fmla="*/ 49 h 93"/>
                    <a:gd name="T76" fmla="*/ 65 w 451"/>
                    <a:gd name="T77" fmla="*/ 41 h 93"/>
                    <a:gd name="T78" fmla="*/ 57 w 451"/>
                    <a:gd name="T79"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1" h="93">
                      <a:moveTo>
                        <a:pt x="428" y="0"/>
                      </a:moveTo>
                      <a:lnTo>
                        <a:pt x="428" y="0"/>
                      </a:lnTo>
                      <a:lnTo>
                        <a:pt x="433" y="0"/>
                      </a:lnTo>
                      <a:lnTo>
                        <a:pt x="437" y="2"/>
                      </a:lnTo>
                      <a:lnTo>
                        <a:pt x="444" y="6"/>
                      </a:lnTo>
                      <a:lnTo>
                        <a:pt x="448" y="14"/>
                      </a:lnTo>
                      <a:lnTo>
                        <a:pt x="449" y="18"/>
                      </a:lnTo>
                      <a:lnTo>
                        <a:pt x="451" y="22"/>
                      </a:lnTo>
                      <a:lnTo>
                        <a:pt x="451" y="70"/>
                      </a:lnTo>
                      <a:lnTo>
                        <a:pt x="451" y="70"/>
                      </a:lnTo>
                      <a:lnTo>
                        <a:pt x="449" y="76"/>
                      </a:lnTo>
                      <a:lnTo>
                        <a:pt x="448" y="80"/>
                      </a:lnTo>
                      <a:lnTo>
                        <a:pt x="447" y="82"/>
                      </a:lnTo>
                      <a:lnTo>
                        <a:pt x="444" y="86"/>
                      </a:lnTo>
                      <a:lnTo>
                        <a:pt x="441" y="89"/>
                      </a:lnTo>
                      <a:lnTo>
                        <a:pt x="437" y="91"/>
                      </a:lnTo>
                      <a:lnTo>
                        <a:pt x="433" y="92"/>
                      </a:lnTo>
                      <a:lnTo>
                        <a:pt x="428" y="93"/>
                      </a:lnTo>
                      <a:lnTo>
                        <a:pt x="22" y="93"/>
                      </a:lnTo>
                      <a:lnTo>
                        <a:pt x="22" y="93"/>
                      </a:lnTo>
                      <a:lnTo>
                        <a:pt x="18" y="92"/>
                      </a:lnTo>
                      <a:lnTo>
                        <a:pt x="14" y="91"/>
                      </a:lnTo>
                      <a:lnTo>
                        <a:pt x="7" y="86"/>
                      </a:lnTo>
                      <a:lnTo>
                        <a:pt x="4" y="82"/>
                      </a:lnTo>
                      <a:lnTo>
                        <a:pt x="2" y="80"/>
                      </a:lnTo>
                      <a:lnTo>
                        <a:pt x="0" y="76"/>
                      </a:lnTo>
                      <a:lnTo>
                        <a:pt x="0" y="70"/>
                      </a:lnTo>
                      <a:lnTo>
                        <a:pt x="0" y="22"/>
                      </a:lnTo>
                      <a:lnTo>
                        <a:pt x="0" y="22"/>
                      </a:lnTo>
                      <a:lnTo>
                        <a:pt x="0" y="18"/>
                      </a:lnTo>
                      <a:lnTo>
                        <a:pt x="2" y="14"/>
                      </a:lnTo>
                      <a:lnTo>
                        <a:pt x="7" y="6"/>
                      </a:lnTo>
                      <a:lnTo>
                        <a:pt x="14" y="2"/>
                      </a:lnTo>
                      <a:lnTo>
                        <a:pt x="18" y="0"/>
                      </a:lnTo>
                      <a:lnTo>
                        <a:pt x="22" y="0"/>
                      </a:lnTo>
                      <a:lnTo>
                        <a:pt x="428" y="0"/>
                      </a:lnTo>
                      <a:close/>
                      <a:moveTo>
                        <a:pt x="219" y="38"/>
                      </a:moveTo>
                      <a:lnTo>
                        <a:pt x="219" y="38"/>
                      </a:lnTo>
                      <a:lnTo>
                        <a:pt x="215" y="38"/>
                      </a:lnTo>
                      <a:lnTo>
                        <a:pt x="211" y="41"/>
                      </a:lnTo>
                      <a:lnTo>
                        <a:pt x="208" y="45"/>
                      </a:lnTo>
                      <a:lnTo>
                        <a:pt x="208" y="49"/>
                      </a:lnTo>
                      <a:lnTo>
                        <a:pt x="208" y="49"/>
                      </a:lnTo>
                      <a:lnTo>
                        <a:pt x="208" y="53"/>
                      </a:lnTo>
                      <a:lnTo>
                        <a:pt x="211" y="57"/>
                      </a:lnTo>
                      <a:lnTo>
                        <a:pt x="215" y="58"/>
                      </a:lnTo>
                      <a:lnTo>
                        <a:pt x="219" y="60"/>
                      </a:lnTo>
                      <a:lnTo>
                        <a:pt x="391" y="60"/>
                      </a:lnTo>
                      <a:lnTo>
                        <a:pt x="391" y="60"/>
                      </a:lnTo>
                      <a:lnTo>
                        <a:pt x="395" y="58"/>
                      </a:lnTo>
                      <a:lnTo>
                        <a:pt x="400" y="57"/>
                      </a:lnTo>
                      <a:lnTo>
                        <a:pt x="401" y="53"/>
                      </a:lnTo>
                      <a:lnTo>
                        <a:pt x="402" y="49"/>
                      </a:lnTo>
                      <a:lnTo>
                        <a:pt x="402" y="49"/>
                      </a:lnTo>
                      <a:lnTo>
                        <a:pt x="401" y="45"/>
                      </a:lnTo>
                      <a:lnTo>
                        <a:pt x="400" y="41"/>
                      </a:lnTo>
                      <a:lnTo>
                        <a:pt x="395" y="38"/>
                      </a:lnTo>
                      <a:lnTo>
                        <a:pt x="391" y="38"/>
                      </a:lnTo>
                      <a:lnTo>
                        <a:pt x="219" y="38"/>
                      </a:lnTo>
                      <a:close/>
                      <a:moveTo>
                        <a:pt x="57" y="38"/>
                      </a:moveTo>
                      <a:lnTo>
                        <a:pt x="57" y="38"/>
                      </a:lnTo>
                      <a:lnTo>
                        <a:pt x="53" y="38"/>
                      </a:lnTo>
                      <a:lnTo>
                        <a:pt x="50" y="41"/>
                      </a:lnTo>
                      <a:lnTo>
                        <a:pt x="48" y="45"/>
                      </a:lnTo>
                      <a:lnTo>
                        <a:pt x="46" y="49"/>
                      </a:lnTo>
                      <a:lnTo>
                        <a:pt x="46" y="49"/>
                      </a:lnTo>
                      <a:lnTo>
                        <a:pt x="48" y="53"/>
                      </a:lnTo>
                      <a:lnTo>
                        <a:pt x="50" y="57"/>
                      </a:lnTo>
                      <a:lnTo>
                        <a:pt x="53" y="58"/>
                      </a:lnTo>
                      <a:lnTo>
                        <a:pt x="57" y="60"/>
                      </a:lnTo>
                      <a:lnTo>
                        <a:pt x="57" y="60"/>
                      </a:lnTo>
                      <a:lnTo>
                        <a:pt x="62" y="58"/>
                      </a:lnTo>
                      <a:lnTo>
                        <a:pt x="65" y="57"/>
                      </a:lnTo>
                      <a:lnTo>
                        <a:pt x="68" y="53"/>
                      </a:lnTo>
                      <a:lnTo>
                        <a:pt x="68" y="49"/>
                      </a:lnTo>
                      <a:lnTo>
                        <a:pt x="68" y="49"/>
                      </a:lnTo>
                      <a:lnTo>
                        <a:pt x="68" y="45"/>
                      </a:lnTo>
                      <a:lnTo>
                        <a:pt x="65" y="41"/>
                      </a:lnTo>
                      <a:lnTo>
                        <a:pt x="62" y="38"/>
                      </a:lnTo>
                      <a:lnTo>
                        <a:pt x="57" y="38"/>
                      </a:lnTo>
                      <a:lnTo>
                        <a:pt x="57"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sp>
              <p:nvSpPr>
                <p:cNvPr id="702" name="Freeform 140"/>
                <p:cNvSpPr>
                  <a:spLocks noEditPoints="1"/>
                </p:cNvSpPr>
                <p:nvPr/>
              </p:nvSpPr>
              <p:spPr bwMode="auto">
                <a:xfrm>
                  <a:off x="5097463" y="-157163"/>
                  <a:ext cx="436563" cy="546100"/>
                </a:xfrm>
                <a:custGeom>
                  <a:avLst/>
                  <a:gdLst>
                    <a:gd name="T0" fmla="*/ 531 w 550"/>
                    <a:gd name="T1" fmla="*/ 20 h 689"/>
                    <a:gd name="T2" fmla="*/ 508 w 550"/>
                    <a:gd name="T3" fmla="*/ 5 h 689"/>
                    <a:gd name="T4" fmla="*/ 482 w 550"/>
                    <a:gd name="T5" fmla="*/ 0 h 689"/>
                    <a:gd name="T6" fmla="*/ 67 w 550"/>
                    <a:gd name="T7" fmla="*/ 0 h 689"/>
                    <a:gd name="T8" fmla="*/ 40 w 550"/>
                    <a:gd name="T9" fmla="*/ 5 h 689"/>
                    <a:gd name="T10" fmla="*/ 18 w 550"/>
                    <a:gd name="T11" fmla="*/ 20 h 689"/>
                    <a:gd name="T12" fmla="*/ 10 w 550"/>
                    <a:gd name="T13" fmla="*/ 30 h 689"/>
                    <a:gd name="T14" fmla="*/ 1 w 550"/>
                    <a:gd name="T15" fmla="*/ 54 h 689"/>
                    <a:gd name="T16" fmla="*/ 0 w 550"/>
                    <a:gd name="T17" fmla="*/ 601 h 689"/>
                    <a:gd name="T18" fmla="*/ 0 w 550"/>
                    <a:gd name="T19" fmla="*/ 611 h 689"/>
                    <a:gd name="T20" fmla="*/ 4 w 550"/>
                    <a:gd name="T21" fmla="*/ 627 h 689"/>
                    <a:gd name="T22" fmla="*/ 12 w 550"/>
                    <a:gd name="T23" fmla="*/ 642 h 689"/>
                    <a:gd name="T24" fmla="*/ 24 w 550"/>
                    <a:gd name="T25" fmla="*/ 654 h 689"/>
                    <a:gd name="T26" fmla="*/ 31 w 550"/>
                    <a:gd name="T27" fmla="*/ 658 h 689"/>
                    <a:gd name="T28" fmla="*/ 31 w 550"/>
                    <a:gd name="T29" fmla="*/ 659 h 689"/>
                    <a:gd name="T30" fmla="*/ 32 w 550"/>
                    <a:gd name="T31" fmla="*/ 670 h 689"/>
                    <a:gd name="T32" fmla="*/ 39 w 550"/>
                    <a:gd name="T33" fmla="*/ 680 h 689"/>
                    <a:gd name="T34" fmla="*/ 48 w 550"/>
                    <a:gd name="T35" fmla="*/ 686 h 689"/>
                    <a:gd name="T36" fmla="*/ 60 w 550"/>
                    <a:gd name="T37" fmla="*/ 689 h 689"/>
                    <a:gd name="T38" fmla="*/ 98 w 550"/>
                    <a:gd name="T39" fmla="*/ 689 h 689"/>
                    <a:gd name="T40" fmla="*/ 115 w 550"/>
                    <a:gd name="T41" fmla="*/ 684 h 689"/>
                    <a:gd name="T42" fmla="*/ 125 w 550"/>
                    <a:gd name="T43" fmla="*/ 669 h 689"/>
                    <a:gd name="T44" fmla="*/ 423 w 550"/>
                    <a:gd name="T45" fmla="*/ 669 h 689"/>
                    <a:gd name="T46" fmla="*/ 434 w 550"/>
                    <a:gd name="T47" fmla="*/ 684 h 689"/>
                    <a:gd name="T48" fmla="*/ 451 w 550"/>
                    <a:gd name="T49" fmla="*/ 689 h 689"/>
                    <a:gd name="T50" fmla="*/ 489 w 550"/>
                    <a:gd name="T51" fmla="*/ 689 h 689"/>
                    <a:gd name="T52" fmla="*/ 501 w 550"/>
                    <a:gd name="T53" fmla="*/ 686 h 689"/>
                    <a:gd name="T54" fmla="*/ 511 w 550"/>
                    <a:gd name="T55" fmla="*/ 680 h 689"/>
                    <a:gd name="T56" fmla="*/ 517 w 550"/>
                    <a:gd name="T57" fmla="*/ 670 h 689"/>
                    <a:gd name="T58" fmla="*/ 519 w 550"/>
                    <a:gd name="T59" fmla="*/ 659 h 689"/>
                    <a:gd name="T60" fmla="*/ 519 w 550"/>
                    <a:gd name="T61" fmla="*/ 658 h 689"/>
                    <a:gd name="T62" fmla="*/ 525 w 550"/>
                    <a:gd name="T63" fmla="*/ 654 h 689"/>
                    <a:gd name="T64" fmla="*/ 538 w 550"/>
                    <a:gd name="T65" fmla="*/ 642 h 689"/>
                    <a:gd name="T66" fmla="*/ 546 w 550"/>
                    <a:gd name="T67" fmla="*/ 627 h 689"/>
                    <a:gd name="T68" fmla="*/ 550 w 550"/>
                    <a:gd name="T69" fmla="*/ 611 h 689"/>
                    <a:gd name="T70" fmla="*/ 550 w 550"/>
                    <a:gd name="T71" fmla="*/ 67 h 689"/>
                    <a:gd name="T72" fmla="*/ 548 w 550"/>
                    <a:gd name="T73" fmla="*/ 54 h 689"/>
                    <a:gd name="T74" fmla="*/ 539 w 550"/>
                    <a:gd name="T75" fmla="*/ 30 h 689"/>
                    <a:gd name="T76" fmla="*/ 531 w 550"/>
                    <a:gd name="T77" fmla="*/ 20 h 689"/>
                    <a:gd name="T78" fmla="*/ 528 w 550"/>
                    <a:gd name="T79" fmla="*/ 601 h 689"/>
                    <a:gd name="T80" fmla="*/ 524 w 550"/>
                    <a:gd name="T81" fmla="*/ 619 h 689"/>
                    <a:gd name="T82" fmla="*/ 515 w 550"/>
                    <a:gd name="T83" fmla="*/ 634 h 689"/>
                    <a:gd name="T84" fmla="*/ 500 w 550"/>
                    <a:gd name="T85" fmla="*/ 643 h 689"/>
                    <a:gd name="T86" fmla="*/ 482 w 550"/>
                    <a:gd name="T87" fmla="*/ 647 h 689"/>
                    <a:gd name="T88" fmla="*/ 67 w 550"/>
                    <a:gd name="T89" fmla="*/ 647 h 689"/>
                    <a:gd name="T90" fmla="*/ 48 w 550"/>
                    <a:gd name="T91" fmla="*/ 643 h 689"/>
                    <a:gd name="T92" fmla="*/ 35 w 550"/>
                    <a:gd name="T93" fmla="*/ 634 h 689"/>
                    <a:gd name="T94" fmla="*/ 24 w 550"/>
                    <a:gd name="T95" fmla="*/ 619 h 689"/>
                    <a:gd name="T96" fmla="*/ 21 w 550"/>
                    <a:gd name="T97" fmla="*/ 601 h 689"/>
                    <a:gd name="T98" fmla="*/ 21 w 550"/>
                    <a:gd name="T99" fmla="*/ 67 h 689"/>
                    <a:gd name="T100" fmla="*/ 24 w 550"/>
                    <a:gd name="T101" fmla="*/ 50 h 689"/>
                    <a:gd name="T102" fmla="*/ 35 w 550"/>
                    <a:gd name="T103" fmla="*/ 35 h 689"/>
                    <a:gd name="T104" fmla="*/ 41 w 550"/>
                    <a:gd name="T105" fmla="*/ 30 h 689"/>
                    <a:gd name="T106" fmla="*/ 58 w 550"/>
                    <a:gd name="T107" fmla="*/ 23 h 689"/>
                    <a:gd name="T108" fmla="*/ 482 w 550"/>
                    <a:gd name="T109" fmla="*/ 22 h 689"/>
                    <a:gd name="T110" fmla="*/ 492 w 550"/>
                    <a:gd name="T111" fmla="*/ 23 h 689"/>
                    <a:gd name="T112" fmla="*/ 508 w 550"/>
                    <a:gd name="T113" fmla="*/ 30 h 689"/>
                    <a:gd name="T114" fmla="*/ 515 w 550"/>
                    <a:gd name="T115" fmla="*/ 35 h 689"/>
                    <a:gd name="T116" fmla="*/ 524 w 550"/>
                    <a:gd name="T117" fmla="*/ 50 h 689"/>
                    <a:gd name="T118" fmla="*/ 528 w 550"/>
                    <a:gd name="T119" fmla="*/ 6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 h="689">
                      <a:moveTo>
                        <a:pt x="531" y="20"/>
                      </a:moveTo>
                      <a:lnTo>
                        <a:pt x="531" y="20"/>
                      </a:lnTo>
                      <a:lnTo>
                        <a:pt x="520" y="11"/>
                      </a:lnTo>
                      <a:lnTo>
                        <a:pt x="508" y="5"/>
                      </a:lnTo>
                      <a:lnTo>
                        <a:pt x="496" y="1"/>
                      </a:lnTo>
                      <a:lnTo>
                        <a:pt x="482" y="0"/>
                      </a:lnTo>
                      <a:lnTo>
                        <a:pt x="67" y="0"/>
                      </a:lnTo>
                      <a:lnTo>
                        <a:pt x="67" y="0"/>
                      </a:lnTo>
                      <a:lnTo>
                        <a:pt x="53" y="1"/>
                      </a:lnTo>
                      <a:lnTo>
                        <a:pt x="40" y="5"/>
                      </a:lnTo>
                      <a:lnTo>
                        <a:pt x="29" y="11"/>
                      </a:lnTo>
                      <a:lnTo>
                        <a:pt x="18" y="20"/>
                      </a:lnTo>
                      <a:lnTo>
                        <a:pt x="18" y="20"/>
                      </a:lnTo>
                      <a:lnTo>
                        <a:pt x="10" y="30"/>
                      </a:lnTo>
                      <a:lnTo>
                        <a:pt x="4" y="42"/>
                      </a:lnTo>
                      <a:lnTo>
                        <a:pt x="1" y="54"/>
                      </a:lnTo>
                      <a:lnTo>
                        <a:pt x="0" y="67"/>
                      </a:lnTo>
                      <a:lnTo>
                        <a:pt x="0" y="601"/>
                      </a:lnTo>
                      <a:lnTo>
                        <a:pt x="0" y="601"/>
                      </a:lnTo>
                      <a:lnTo>
                        <a:pt x="0" y="611"/>
                      </a:lnTo>
                      <a:lnTo>
                        <a:pt x="1" y="619"/>
                      </a:lnTo>
                      <a:lnTo>
                        <a:pt x="4" y="627"/>
                      </a:lnTo>
                      <a:lnTo>
                        <a:pt x="8" y="634"/>
                      </a:lnTo>
                      <a:lnTo>
                        <a:pt x="12" y="642"/>
                      </a:lnTo>
                      <a:lnTo>
                        <a:pt x="17" y="647"/>
                      </a:lnTo>
                      <a:lnTo>
                        <a:pt x="24" y="654"/>
                      </a:lnTo>
                      <a:lnTo>
                        <a:pt x="31" y="658"/>
                      </a:lnTo>
                      <a:lnTo>
                        <a:pt x="31" y="658"/>
                      </a:lnTo>
                      <a:lnTo>
                        <a:pt x="31" y="659"/>
                      </a:lnTo>
                      <a:lnTo>
                        <a:pt x="31" y="659"/>
                      </a:lnTo>
                      <a:lnTo>
                        <a:pt x="31" y="665"/>
                      </a:lnTo>
                      <a:lnTo>
                        <a:pt x="32" y="670"/>
                      </a:lnTo>
                      <a:lnTo>
                        <a:pt x="35" y="676"/>
                      </a:lnTo>
                      <a:lnTo>
                        <a:pt x="39" y="680"/>
                      </a:lnTo>
                      <a:lnTo>
                        <a:pt x="43" y="684"/>
                      </a:lnTo>
                      <a:lnTo>
                        <a:pt x="48" y="686"/>
                      </a:lnTo>
                      <a:lnTo>
                        <a:pt x="53" y="688"/>
                      </a:lnTo>
                      <a:lnTo>
                        <a:pt x="60" y="689"/>
                      </a:lnTo>
                      <a:lnTo>
                        <a:pt x="98" y="689"/>
                      </a:lnTo>
                      <a:lnTo>
                        <a:pt x="98" y="689"/>
                      </a:lnTo>
                      <a:lnTo>
                        <a:pt x="107" y="688"/>
                      </a:lnTo>
                      <a:lnTo>
                        <a:pt x="115" y="684"/>
                      </a:lnTo>
                      <a:lnTo>
                        <a:pt x="121" y="677"/>
                      </a:lnTo>
                      <a:lnTo>
                        <a:pt x="125" y="669"/>
                      </a:lnTo>
                      <a:lnTo>
                        <a:pt x="423" y="669"/>
                      </a:lnTo>
                      <a:lnTo>
                        <a:pt x="423" y="669"/>
                      </a:lnTo>
                      <a:lnTo>
                        <a:pt x="428" y="677"/>
                      </a:lnTo>
                      <a:lnTo>
                        <a:pt x="434" y="684"/>
                      </a:lnTo>
                      <a:lnTo>
                        <a:pt x="442" y="688"/>
                      </a:lnTo>
                      <a:lnTo>
                        <a:pt x="451" y="689"/>
                      </a:lnTo>
                      <a:lnTo>
                        <a:pt x="489" y="689"/>
                      </a:lnTo>
                      <a:lnTo>
                        <a:pt x="489" y="689"/>
                      </a:lnTo>
                      <a:lnTo>
                        <a:pt x="496" y="688"/>
                      </a:lnTo>
                      <a:lnTo>
                        <a:pt x="501" y="686"/>
                      </a:lnTo>
                      <a:lnTo>
                        <a:pt x="507" y="684"/>
                      </a:lnTo>
                      <a:lnTo>
                        <a:pt x="511" y="680"/>
                      </a:lnTo>
                      <a:lnTo>
                        <a:pt x="515" y="676"/>
                      </a:lnTo>
                      <a:lnTo>
                        <a:pt x="517" y="670"/>
                      </a:lnTo>
                      <a:lnTo>
                        <a:pt x="519" y="665"/>
                      </a:lnTo>
                      <a:lnTo>
                        <a:pt x="519" y="659"/>
                      </a:lnTo>
                      <a:lnTo>
                        <a:pt x="519" y="659"/>
                      </a:lnTo>
                      <a:lnTo>
                        <a:pt x="519" y="658"/>
                      </a:lnTo>
                      <a:lnTo>
                        <a:pt x="519" y="658"/>
                      </a:lnTo>
                      <a:lnTo>
                        <a:pt x="525" y="654"/>
                      </a:lnTo>
                      <a:lnTo>
                        <a:pt x="532" y="647"/>
                      </a:lnTo>
                      <a:lnTo>
                        <a:pt x="538" y="642"/>
                      </a:lnTo>
                      <a:lnTo>
                        <a:pt x="542" y="634"/>
                      </a:lnTo>
                      <a:lnTo>
                        <a:pt x="546" y="627"/>
                      </a:lnTo>
                      <a:lnTo>
                        <a:pt x="548" y="619"/>
                      </a:lnTo>
                      <a:lnTo>
                        <a:pt x="550" y="611"/>
                      </a:lnTo>
                      <a:lnTo>
                        <a:pt x="550" y="601"/>
                      </a:lnTo>
                      <a:lnTo>
                        <a:pt x="550" y="67"/>
                      </a:lnTo>
                      <a:lnTo>
                        <a:pt x="550" y="67"/>
                      </a:lnTo>
                      <a:lnTo>
                        <a:pt x="548" y="54"/>
                      </a:lnTo>
                      <a:lnTo>
                        <a:pt x="544" y="42"/>
                      </a:lnTo>
                      <a:lnTo>
                        <a:pt x="539" y="30"/>
                      </a:lnTo>
                      <a:lnTo>
                        <a:pt x="531" y="20"/>
                      </a:lnTo>
                      <a:lnTo>
                        <a:pt x="531" y="20"/>
                      </a:lnTo>
                      <a:close/>
                      <a:moveTo>
                        <a:pt x="528" y="601"/>
                      </a:moveTo>
                      <a:lnTo>
                        <a:pt x="528" y="601"/>
                      </a:lnTo>
                      <a:lnTo>
                        <a:pt x="527" y="611"/>
                      </a:lnTo>
                      <a:lnTo>
                        <a:pt x="524" y="619"/>
                      </a:lnTo>
                      <a:lnTo>
                        <a:pt x="520" y="627"/>
                      </a:lnTo>
                      <a:lnTo>
                        <a:pt x="515" y="634"/>
                      </a:lnTo>
                      <a:lnTo>
                        <a:pt x="508" y="639"/>
                      </a:lnTo>
                      <a:lnTo>
                        <a:pt x="500" y="643"/>
                      </a:lnTo>
                      <a:lnTo>
                        <a:pt x="492" y="646"/>
                      </a:lnTo>
                      <a:lnTo>
                        <a:pt x="482" y="647"/>
                      </a:lnTo>
                      <a:lnTo>
                        <a:pt x="67" y="647"/>
                      </a:lnTo>
                      <a:lnTo>
                        <a:pt x="67" y="647"/>
                      </a:lnTo>
                      <a:lnTo>
                        <a:pt x="58" y="646"/>
                      </a:lnTo>
                      <a:lnTo>
                        <a:pt x="48" y="643"/>
                      </a:lnTo>
                      <a:lnTo>
                        <a:pt x="41" y="639"/>
                      </a:lnTo>
                      <a:lnTo>
                        <a:pt x="35" y="634"/>
                      </a:lnTo>
                      <a:lnTo>
                        <a:pt x="29" y="627"/>
                      </a:lnTo>
                      <a:lnTo>
                        <a:pt x="24" y="619"/>
                      </a:lnTo>
                      <a:lnTo>
                        <a:pt x="22" y="611"/>
                      </a:lnTo>
                      <a:lnTo>
                        <a:pt x="21" y="601"/>
                      </a:lnTo>
                      <a:lnTo>
                        <a:pt x="21" y="67"/>
                      </a:lnTo>
                      <a:lnTo>
                        <a:pt x="21" y="67"/>
                      </a:lnTo>
                      <a:lnTo>
                        <a:pt x="21" y="58"/>
                      </a:lnTo>
                      <a:lnTo>
                        <a:pt x="24" y="50"/>
                      </a:lnTo>
                      <a:lnTo>
                        <a:pt x="29" y="42"/>
                      </a:lnTo>
                      <a:lnTo>
                        <a:pt x="35" y="35"/>
                      </a:lnTo>
                      <a:lnTo>
                        <a:pt x="35" y="35"/>
                      </a:lnTo>
                      <a:lnTo>
                        <a:pt x="41" y="30"/>
                      </a:lnTo>
                      <a:lnTo>
                        <a:pt x="49" y="26"/>
                      </a:lnTo>
                      <a:lnTo>
                        <a:pt x="58" y="23"/>
                      </a:lnTo>
                      <a:lnTo>
                        <a:pt x="67" y="22"/>
                      </a:lnTo>
                      <a:lnTo>
                        <a:pt x="482" y="22"/>
                      </a:lnTo>
                      <a:lnTo>
                        <a:pt x="482" y="22"/>
                      </a:lnTo>
                      <a:lnTo>
                        <a:pt x="492" y="23"/>
                      </a:lnTo>
                      <a:lnTo>
                        <a:pt x="500" y="26"/>
                      </a:lnTo>
                      <a:lnTo>
                        <a:pt x="508" y="30"/>
                      </a:lnTo>
                      <a:lnTo>
                        <a:pt x="515" y="35"/>
                      </a:lnTo>
                      <a:lnTo>
                        <a:pt x="515" y="35"/>
                      </a:lnTo>
                      <a:lnTo>
                        <a:pt x="520" y="42"/>
                      </a:lnTo>
                      <a:lnTo>
                        <a:pt x="524" y="50"/>
                      </a:lnTo>
                      <a:lnTo>
                        <a:pt x="527" y="58"/>
                      </a:lnTo>
                      <a:lnTo>
                        <a:pt x="528" y="67"/>
                      </a:lnTo>
                      <a:lnTo>
                        <a:pt x="528" y="6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charset="0"/>
                    <a:ea typeface="CiscoSansTT ExtraLight" charset="0"/>
                    <a:cs typeface="CiscoSansTT ExtraLight" charset="0"/>
                  </a:endParaRPr>
                </a:p>
              </p:txBody>
            </p:sp>
          </p:grpSp>
        </p:grpSp>
        <p:sp>
          <p:nvSpPr>
            <p:cNvPr id="694" name="TextBox 693"/>
            <p:cNvSpPr txBox="1"/>
            <p:nvPr/>
          </p:nvSpPr>
          <p:spPr>
            <a:xfrm>
              <a:off x="1430134" y="2811784"/>
              <a:ext cx="1055891" cy="338554"/>
            </a:xfrm>
            <a:prstGeom prst="rect">
              <a:avLst/>
            </a:prstGeom>
            <a:noFill/>
          </p:spPr>
          <p:txBody>
            <a:bodyPr wrap="square" rtlCol="0">
              <a:spAutoFit/>
            </a:bodyPr>
            <a:lstStyle/>
            <a:p>
              <a:r>
                <a:rPr lang="en-US" sz="1600" dirty="0">
                  <a:latin typeface="+mn-lt"/>
                </a:rPr>
                <a:t>Vendor H</a:t>
              </a:r>
            </a:p>
          </p:txBody>
        </p:sp>
      </p:grpSp>
    </p:spTree>
    <p:extLst>
      <p:ext uri="{BB962C8B-B14F-4D97-AF65-F5344CB8AC3E}">
        <p14:creationId xmlns:p14="http://schemas.microsoft.com/office/powerpoint/2010/main" val="124380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26"/>
                                        </p:tgtEl>
                                        <p:attrNameLst>
                                          <p:attrName>style.visibility</p:attrName>
                                        </p:attrNameLst>
                                      </p:cBhvr>
                                      <p:to>
                                        <p:strVal val="visible"/>
                                      </p:to>
                                    </p:set>
                                    <p:anim calcmode="lin" valueType="num">
                                      <p:cBhvr>
                                        <p:cTn id="13" dur="500" fill="hold"/>
                                        <p:tgtEl>
                                          <p:spTgt spid="626"/>
                                        </p:tgtEl>
                                        <p:attrNameLst>
                                          <p:attrName>ppt_w</p:attrName>
                                        </p:attrNameLst>
                                      </p:cBhvr>
                                      <p:tavLst>
                                        <p:tav tm="0">
                                          <p:val>
                                            <p:fltVal val="0"/>
                                          </p:val>
                                        </p:tav>
                                        <p:tav tm="100000">
                                          <p:val>
                                            <p:strVal val="#ppt_w"/>
                                          </p:val>
                                        </p:tav>
                                      </p:tavLst>
                                    </p:anim>
                                    <p:anim calcmode="lin" valueType="num">
                                      <p:cBhvr>
                                        <p:cTn id="14" dur="500" fill="hold"/>
                                        <p:tgtEl>
                                          <p:spTgt spid="626"/>
                                        </p:tgtEl>
                                        <p:attrNameLst>
                                          <p:attrName>ppt_h</p:attrName>
                                        </p:attrNameLst>
                                      </p:cBhvr>
                                      <p:tavLst>
                                        <p:tav tm="0">
                                          <p:val>
                                            <p:fltVal val="0"/>
                                          </p:val>
                                        </p:tav>
                                        <p:tav tm="100000">
                                          <p:val>
                                            <p:strVal val="#ppt_h"/>
                                          </p:val>
                                        </p:tav>
                                      </p:tavLst>
                                    </p:anim>
                                    <p:animEffect transition="in" filter="fade">
                                      <p:cBhvr>
                                        <p:cTn id="15" dur="500"/>
                                        <p:tgtEl>
                                          <p:spTgt spid="62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637"/>
                                        </p:tgtEl>
                                        <p:attrNameLst>
                                          <p:attrName>style.visibility</p:attrName>
                                        </p:attrNameLst>
                                      </p:cBhvr>
                                      <p:to>
                                        <p:strVal val="visible"/>
                                      </p:to>
                                    </p:set>
                                    <p:anim calcmode="lin" valueType="num">
                                      <p:cBhvr>
                                        <p:cTn id="19" dur="500" fill="hold"/>
                                        <p:tgtEl>
                                          <p:spTgt spid="637"/>
                                        </p:tgtEl>
                                        <p:attrNameLst>
                                          <p:attrName>ppt_w</p:attrName>
                                        </p:attrNameLst>
                                      </p:cBhvr>
                                      <p:tavLst>
                                        <p:tav tm="0">
                                          <p:val>
                                            <p:fltVal val="0"/>
                                          </p:val>
                                        </p:tav>
                                        <p:tav tm="100000">
                                          <p:val>
                                            <p:strVal val="#ppt_w"/>
                                          </p:val>
                                        </p:tav>
                                      </p:tavLst>
                                    </p:anim>
                                    <p:anim calcmode="lin" valueType="num">
                                      <p:cBhvr>
                                        <p:cTn id="20" dur="500" fill="hold"/>
                                        <p:tgtEl>
                                          <p:spTgt spid="637"/>
                                        </p:tgtEl>
                                        <p:attrNameLst>
                                          <p:attrName>ppt_h</p:attrName>
                                        </p:attrNameLst>
                                      </p:cBhvr>
                                      <p:tavLst>
                                        <p:tav tm="0">
                                          <p:val>
                                            <p:fltVal val="0"/>
                                          </p:val>
                                        </p:tav>
                                        <p:tav tm="100000">
                                          <p:val>
                                            <p:strVal val="#ppt_h"/>
                                          </p:val>
                                        </p:tav>
                                      </p:tavLst>
                                    </p:anim>
                                    <p:animEffect transition="in" filter="fade">
                                      <p:cBhvr>
                                        <p:cTn id="21" dur="500"/>
                                        <p:tgtEl>
                                          <p:spTgt spid="63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648"/>
                                        </p:tgtEl>
                                        <p:attrNameLst>
                                          <p:attrName>style.visibility</p:attrName>
                                        </p:attrNameLst>
                                      </p:cBhvr>
                                      <p:to>
                                        <p:strVal val="visible"/>
                                      </p:to>
                                    </p:set>
                                    <p:anim calcmode="lin" valueType="num">
                                      <p:cBhvr>
                                        <p:cTn id="25" dur="500" fill="hold"/>
                                        <p:tgtEl>
                                          <p:spTgt spid="648"/>
                                        </p:tgtEl>
                                        <p:attrNameLst>
                                          <p:attrName>ppt_w</p:attrName>
                                        </p:attrNameLst>
                                      </p:cBhvr>
                                      <p:tavLst>
                                        <p:tav tm="0">
                                          <p:val>
                                            <p:fltVal val="0"/>
                                          </p:val>
                                        </p:tav>
                                        <p:tav tm="100000">
                                          <p:val>
                                            <p:strVal val="#ppt_w"/>
                                          </p:val>
                                        </p:tav>
                                      </p:tavLst>
                                    </p:anim>
                                    <p:anim calcmode="lin" valueType="num">
                                      <p:cBhvr>
                                        <p:cTn id="26" dur="500" fill="hold"/>
                                        <p:tgtEl>
                                          <p:spTgt spid="648"/>
                                        </p:tgtEl>
                                        <p:attrNameLst>
                                          <p:attrName>ppt_h</p:attrName>
                                        </p:attrNameLst>
                                      </p:cBhvr>
                                      <p:tavLst>
                                        <p:tav tm="0">
                                          <p:val>
                                            <p:fltVal val="0"/>
                                          </p:val>
                                        </p:tav>
                                        <p:tav tm="100000">
                                          <p:val>
                                            <p:strVal val="#ppt_h"/>
                                          </p:val>
                                        </p:tav>
                                      </p:tavLst>
                                    </p:anim>
                                    <p:animEffect transition="in" filter="fade">
                                      <p:cBhvr>
                                        <p:cTn id="27" dur="500"/>
                                        <p:tgtEl>
                                          <p:spTgt spid="648"/>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659"/>
                                        </p:tgtEl>
                                        <p:attrNameLst>
                                          <p:attrName>style.visibility</p:attrName>
                                        </p:attrNameLst>
                                      </p:cBhvr>
                                      <p:to>
                                        <p:strVal val="visible"/>
                                      </p:to>
                                    </p:set>
                                    <p:anim calcmode="lin" valueType="num">
                                      <p:cBhvr>
                                        <p:cTn id="31" dur="500" fill="hold"/>
                                        <p:tgtEl>
                                          <p:spTgt spid="659"/>
                                        </p:tgtEl>
                                        <p:attrNameLst>
                                          <p:attrName>ppt_w</p:attrName>
                                        </p:attrNameLst>
                                      </p:cBhvr>
                                      <p:tavLst>
                                        <p:tav tm="0">
                                          <p:val>
                                            <p:fltVal val="0"/>
                                          </p:val>
                                        </p:tav>
                                        <p:tav tm="100000">
                                          <p:val>
                                            <p:strVal val="#ppt_w"/>
                                          </p:val>
                                        </p:tav>
                                      </p:tavLst>
                                    </p:anim>
                                    <p:anim calcmode="lin" valueType="num">
                                      <p:cBhvr>
                                        <p:cTn id="32" dur="500" fill="hold"/>
                                        <p:tgtEl>
                                          <p:spTgt spid="659"/>
                                        </p:tgtEl>
                                        <p:attrNameLst>
                                          <p:attrName>ppt_h</p:attrName>
                                        </p:attrNameLst>
                                      </p:cBhvr>
                                      <p:tavLst>
                                        <p:tav tm="0">
                                          <p:val>
                                            <p:fltVal val="0"/>
                                          </p:val>
                                        </p:tav>
                                        <p:tav tm="100000">
                                          <p:val>
                                            <p:strVal val="#ppt_h"/>
                                          </p:val>
                                        </p:tav>
                                      </p:tavLst>
                                    </p:anim>
                                    <p:animEffect transition="in" filter="fade">
                                      <p:cBhvr>
                                        <p:cTn id="33" dur="500"/>
                                        <p:tgtEl>
                                          <p:spTgt spid="659"/>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670"/>
                                        </p:tgtEl>
                                        <p:attrNameLst>
                                          <p:attrName>style.visibility</p:attrName>
                                        </p:attrNameLst>
                                      </p:cBhvr>
                                      <p:to>
                                        <p:strVal val="visible"/>
                                      </p:to>
                                    </p:set>
                                    <p:anim calcmode="lin" valueType="num">
                                      <p:cBhvr>
                                        <p:cTn id="37" dur="500" fill="hold"/>
                                        <p:tgtEl>
                                          <p:spTgt spid="670"/>
                                        </p:tgtEl>
                                        <p:attrNameLst>
                                          <p:attrName>ppt_w</p:attrName>
                                        </p:attrNameLst>
                                      </p:cBhvr>
                                      <p:tavLst>
                                        <p:tav tm="0">
                                          <p:val>
                                            <p:fltVal val="0"/>
                                          </p:val>
                                        </p:tav>
                                        <p:tav tm="100000">
                                          <p:val>
                                            <p:strVal val="#ppt_w"/>
                                          </p:val>
                                        </p:tav>
                                      </p:tavLst>
                                    </p:anim>
                                    <p:anim calcmode="lin" valueType="num">
                                      <p:cBhvr>
                                        <p:cTn id="38" dur="500" fill="hold"/>
                                        <p:tgtEl>
                                          <p:spTgt spid="670"/>
                                        </p:tgtEl>
                                        <p:attrNameLst>
                                          <p:attrName>ppt_h</p:attrName>
                                        </p:attrNameLst>
                                      </p:cBhvr>
                                      <p:tavLst>
                                        <p:tav tm="0">
                                          <p:val>
                                            <p:fltVal val="0"/>
                                          </p:val>
                                        </p:tav>
                                        <p:tav tm="100000">
                                          <p:val>
                                            <p:strVal val="#ppt_h"/>
                                          </p:val>
                                        </p:tav>
                                      </p:tavLst>
                                    </p:anim>
                                    <p:animEffect transition="in" filter="fade">
                                      <p:cBhvr>
                                        <p:cTn id="39" dur="500"/>
                                        <p:tgtEl>
                                          <p:spTgt spid="670"/>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681"/>
                                        </p:tgtEl>
                                        <p:attrNameLst>
                                          <p:attrName>style.visibility</p:attrName>
                                        </p:attrNameLst>
                                      </p:cBhvr>
                                      <p:to>
                                        <p:strVal val="visible"/>
                                      </p:to>
                                    </p:set>
                                    <p:anim calcmode="lin" valueType="num">
                                      <p:cBhvr>
                                        <p:cTn id="43" dur="500" fill="hold"/>
                                        <p:tgtEl>
                                          <p:spTgt spid="681"/>
                                        </p:tgtEl>
                                        <p:attrNameLst>
                                          <p:attrName>ppt_w</p:attrName>
                                        </p:attrNameLst>
                                      </p:cBhvr>
                                      <p:tavLst>
                                        <p:tav tm="0">
                                          <p:val>
                                            <p:fltVal val="0"/>
                                          </p:val>
                                        </p:tav>
                                        <p:tav tm="100000">
                                          <p:val>
                                            <p:strVal val="#ppt_w"/>
                                          </p:val>
                                        </p:tav>
                                      </p:tavLst>
                                    </p:anim>
                                    <p:anim calcmode="lin" valueType="num">
                                      <p:cBhvr>
                                        <p:cTn id="44" dur="500" fill="hold"/>
                                        <p:tgtEl>
                                          <p:spTgt spid="681"/>
                                        </p:tgtEl>
                                        <p:attrNameLst>
                                          <p:attrName>ppt_h</p:attrName>
                                        </p:attrNameLst>
                                      </p:cBhvr>
                                      <p:tavLst>
                                        <p:tav tm="0">
                                          <p:val>
                                            <p:fltVal val="0"/>
                                          </p:val>
                                        </p:tav>
                                        <p:tav tm="100000">
                                          <p:val>
                                            <p:strVal val="#ppt_h"/>
                                          </p:val>
                                        </p:tav>
                                      </p:tavLst>
                                    </p:anim>
                                    <p:animEffect transition="in" filter="fade">
                                      <p:cBhvr>
                                        <p:cTn id="45" dur="500"/>
                                        <p:tgtEl>
                                          <p:spTgt spid="681"/>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692"/>
                                        </p:tgtEl>
                                        <p:attrNameLst>
                                          <p:attrName>style.visibility</p:attrName>
                                        </p:attrNameLst>
                                      </p:cBhvr>
                                      <p:to>
                                        <p:strVal val="visible"/>
                                      </p:to>
                                    </p:set>
                                    <p:anim calcmode="lin" valueType="num">
                                      <p:cBhvr>
                                        <p:cTn id="49" dur="500" fill="hold"/>
                                        <p:tgtEl>
                                          <p:spTgt spid="692"/>
                                        </p:tgtEl>
                                        <p:attrNameLst>
                                          <p:attrName>ppt_w</p:attrName>
                                        </p:attrNameLst>
                                      </p:cBhvr>
                                      <p:tavLst>
                                        <p:tav tm="0">
                                          <p:val>
                                            <p:fltVal val="0"/>
                                          </p:val>
                                        </p:tav>
                                        <p:tav tm="100000">
                                          <p:val>
                                            <p:strVal val="#ppt_w"/>
                                          </p:val>
                                        </p:tav>
                                      </p:tavLst>
                                    </p:anim>
                                    <p:anim calcmode="lin" valueType="num">
                                      <p:cBhvr>
                                        <p:cTn id="50" dur="500" fill="hold"/>
                                        <p:tgtEl>
                                          <p:spTgt spid="692"/>
                                        </p:tgtEl>
                                        <p:attrNameLst>
                                          <p:attrName>ppt_h</p:attrName>
                                        </p:attrNameLst>
                                      </p:cBhvr>
                                      <p:tavLst>
                                        <p:tav tm="0">
                                          <p:val>
                                            <p:fltVal val="0"/>
                                          </p:val>
                                        </p:tav>
                                        <p:tav tm="100000">
                                          <p:val>
                                            <p:strVal val="#ppt_h"/>
                                          </p:val>
                                        </p:tav>
                                      </p:tavLst>
                                    </p:anim>
                                    <p:animEffect transition="in" filter="fade">
                                      <p:cBhvr>
                                        <p:cTn id="51" dur="500"/>
                                        <p:tgtEl>
                                          <p:spTgt spid="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23317" y="2047399"/>
            <a:ext cx="2537281" cy="1713006"/>
            <a:chOff x="2823317" y="1761649"/>
            <a:chExt cx="2537281" cy="1713006"/>
          </a:xfrm>
        </p:grpSpPr>
        <p:sp>
          <p:nvSpPr>
            <p:cNvPr id="48" name="Isosceles Triangle 8"/>
            <p:cNvSpPr/>
            <p:nvPr/>
          </p:nvSpPr>
          <p:spPr>
            <a:xfrm>
              <a:off x="2823317" y="1761649"/>
              <a:ext cx="2537281" cy="1713006"/>
            </a:xfrm>
            <a:custGeom>
              <a:avLst/>
              <a:gdLst>
                <a:gd name="connsiteX0" fmla="*/ 0 w 2153548"/>
                <a:gd name="connsiteY0" fmla="*/ 1726875 h 1726875"/>
                <a:gd name="connsiteX1" fmla="*/ 1076774 w 2153548"/>
                <a:gd name="connsiteY1" fmla="*/ 0 h 1726875"/>
                <a:gd name="connsiteX2" fmla="*/ 2153548 w 2153548"/>
                <a:gd name="connsiteY2" fmla="*/ 1726875 h 1726875"/>
                <a:gd name="connsiteX3" fmla="*/ 0 w 2153548"/>
                <a:gd name="connsiteY3" fmla="*/ 1726875 h 1726875"/>
                <a:gd name="connsiteX0" fmla="*/ 0 w 2754050"/>
                <a:gd name="connsiteY0" fmla="*/ 1726875 h 1726875"/>
                <a:gd name="connsiteX1" fmla="*/ 1076774 w 2754050"/>
                <a:gd name="connsiteY1" fmla="*/ 0 h 1726875"/>
                <a:gd name="connsiteX2" fmla="*/ 2754050 w 2754050"/>
                <a:gd name="connsiteY2" fmla="*/ 1460744 h 1726875"/>
                <a:gd name="connsiteX3" fmla="*/ 0 w 2754050"/>
                <a:gd name="connsiteY3" fmla="*/ 1726875 h 1726875"/>
                <a:gd name="connsiteX0" fmla="*/ 0 w 2754050"/>
                <a:gd name="connsiteY0" fmla="*/ 1928127 h 1928127"/>
                <a:gd name="connsiteX1" fmla="*/ 935856 w 2754050"/>
                <a:gd name="connsiteY1" fmla="*/ 0 h 1928127"/>
                <a:gd name="connsiteX2" fmla="*/ 2754050 w 2754050"/>
                <a:gd name="connsiteY2" fmla="*/ 1661996 h 1928127"/>
                <a:gd name="connsiteX3" fmla="*/ 0 w 2754050"/>
                <a:gd name="connsiteY3" fmla="*/ 1928127 h 1928127"/>
                <a:gd name="connsiteX0" fmla="*/ 0 w 2754050"/>
                <a:gd name="connsiteY0" fmla="*/ 1928127 h 1928127"/>
                <a:gd name="connsiteX1" fmla="*/ 935856 w 2754050"/>
                <a:gd name="connsiteY1" fmla="*/ 0 h 1928127"/>
                <a:gd name="connsiteX2" fmla="*/ 2754050 w 2754050"/>
                <a:gd name="connsiteY2" fmla="*/ 1661996 h 1928127"/>
                <a:gd name="connsiteX3" fmla="*/ 0 w 2754050"/>
                <a:gd name="connsiteY3" fmla="*/ 1928127 h 1928127"/>
                <a:gd name="connsiteX0" fmla="*/ 0 w 2754050"/>
                <a:gd name="connsiteY0" fmla="*/ 2106702 h 2106702"/>
                <a:gd name="connsiteX1" fmla="*/ 885918 w 2754050"/>
                <a:gd name="connsiteY1" fmla="*/ 0 h 2106702"/>
                <a:gd name="connsiteX2" fmla="*/ 2754050 w 2754050"/>
                <a:gd name="connsiteY2" fmla="*/ 1840571 h 2106702"/>
                <a:gd name="connsiteX3" fmla="*/ 0 w 2754050"/>
                <a:gd name="connsiteY3" fmla="*/ 2106702 h 2106702"/>
                <a:gd name="connsiteX0" fmla="*/ 0 w 2754050"/>
                <a:gd name="connsiteY0" fmla="*/ 2106702 h 2106702"/>
                <a:gd name="connsiteX1" fmla="*/ 885918 w 2754050"/>
                <a:gd name="connsiteY1" fmla="*/ 0 h 2106702"/>
                <a:gd name="connsiteX2" fmla="*/ 2754050 w 2754050"/>
                <a:gd name="connsiteY2" fmla="*/ 1840571 h 2106702"/>
                <a:gd name="connsiteX3" fmla="*/ 0 w 2754050"/>
                <a:gd name="connsiteY3" fmla="*/ 2106702 h 2106702"/>
                <a:gd name="connsiteX0" fmla="*/ 0 w 2729081"/>
                <a:gd name="connsiteY0" fmla="*/ 2031513 h 2031513"/>
                <a:gd name="connsiteX1" fmla="*/ 860949 w 2729081"/>
                <a:gd name="connsiteY1" fmla="*/ 0 h 2031513"/>
                <a:gd name="connsiteX2" fmla="*/ 2729081 w 2729081"/>
                <a:gd name="connsiteY2" fmla="*/ 1840571 h 2031513"/>
                <a:gd name="connsiteX3" fmla="*/ 0 w 2729081"/>
                <a:gd name="connsiteY3" fmla="*/ 2031513 h 2031513"/>
                <a:gd name="connsiteX0" fmla="*/ 0 w 2729081"/>
                <a:gd name="connsiteY0" fmla="*/ 2031513 h 2031513"/>
                <a:gd name="connsiteX1" fmla="*/ 860949 w 2729081"/>
                <a:gd name="connsiteY1" fmla="*/ 0 h 2031513"/>
                <a:gd name="connsiteX2" fmla="*/ 2729081 w 2729081"/>
                <a:gd name="connsiteY2" fmla="*/ 1840571 h 2031513"/>
                <a:gd name="connsiteX3" fmla="*/ 0 w 2729081"/>
                <a:gd name="connsiteY3" fmla="*/ 2031513 h 2031513"/>
                <a:gd name="connsiteX0" fmla="*/ 0 w 2787341"/>
                <a:gd name="connsiteY0" fmla="*/ 2031513 h 2031513"/>
                <a:gd name="connsiteX1" fmla="*/ 860949 w 2787341"/>
                <a:gd name="connsiteY1" fmla="*/ 0 h 2031513"/>
                <a:gd name="connsiteX2" fmla="*/ 2787341 w 2787341"/>
                <a:gd name="connsiteY2" fmla="*/ 1915760 h 2031513"/>
                <a:gd name="connsiteX3" fmla="*/ 0 w 2787341"/>
                <a:gd name="connsiteY3" fmla="*/ 2031513 h 2031513"/>
                <a:gd name="connsiteX0" fmla="*/ 0 w 2787341"/>
                <a:gd name="connsiteY0" fmla="*/ 2031513 h 2031513"/>
                <a:gd name="connsiteX1" fmla="*/ 860949 w 2787341"/>
                <a:gd name="connsiteY1" fmla="*/ 0 h 2031513"/>
                <a:gd name="connsiteX2" fmla="*/ 2787341 w 2787341"/>
                <a:gd name="connsiteY2" fmla="*/ 1915760 h 2031513"/>
                <a:gd name="connsiteX3" fmla="*/ 0 w 2787341"/>
                <a:gd name="connsiteY3" fmla="*/ 2031513 h 2031513"/>
                <a:gd name="connsiteX0" fmla="*/ 0 w 2795663"/>
                <a:gd name="connsiteY0" fmla="*/ 2031513 h 2031513"/>
                <a:gd name="connsiteX1" fmla="*/ 860949 w 2795663"/>
                <a:gd name="connsiteY1" fmla="*/ 0 h 2031513"/>
                <a:gd name="connsiteX2" fmla="*/ 2795663 w 2795663"/>
                <a:gd name="connsiteY2" fmla="*/ 1981550 h 2031513"/>
                <a:gd name="connsiteX3" fmla="*/ 0 w 2795663"/>
                <a:gd name="connsiteY3" fmla="*/ 2031513 h 2031513"/>
                <a:gd name="connsiteX0" fmla="*/ 0 w 2795663"/>
                <a:gd name="connsiteY0" fmla="*/ 2031513 h 2031513"/>
                <a:gd name="connsiteX1" fmla="*/ 860949 w 2795663"/>
                <a:gd name="connsiteY1" fmla="*/ 0 h 2031513"/>
                <a:gd name="connsiteX2" fmla="*/ 2795663 w 2795663"/>
                <a:gd name="connsiteY2" fmla="*/ 1981550 h 2031513"/>
                <a:gd name="connsiteX3" fmla="*/ 0 w 2795663"/>
                <a:gd name="connsiteY3" fmla="*/ 2031513 h 2031513"/>
                <a:gd name="connsiteX0" fmla="*/ 0 w 2795663"/>
                <a:gd name="connsiteY0" fmla="*/ 2115501 h 2115501"/>
                <a:gd name="connsiteX1" fmla="*/ 783573 w 2795663"/>
                <a:gd name="connsiteY1" fmla="*/ 0 h 2115501"/>
                <a:gd name="connsiteX2" fmla="*/ 2795663 w 2795663"/>
                <a:gd name="connsiteY2" fmla="*/ 2065538 h 2115501"/>
                <a:gd name="connsiteX3" fmla="*/ 0 w 2795663"/>
                <a:gd name="connsiteY3" fmla="*/ 2115501 h 2115501"/>
                <a:gd name="connsiteX0" fmla="*/ 0 w 2795663"/>
                <a:gd name="connsiteY0" fmla="*/ 2136201 h 2136201"/>
                <a:gd name="connsiteX1" fmla="*/ 744209 w 2795663"/>
                <a:gd name="connsiteY1" fmla="*/ 0 h 2136201"/>
                <a:gd name="connsiteX2" fmla="*/ 2795663 w 2795663"/>
                <a:gd name="connsiteY2" fmla="*/ 2086238 h 2136201"/>
                <a:gd name="connsiteX3" fmla="*/ 0 w 2795663"/>
                <a:gd name="connsiteY3" fmla="*/ 2136201 h 2136201"/>
                <a:gd name="connsiteX0" fmla="*/ 0 w 2784416"/>
                <a:gd name="connsiteY0" fmla="*/ 2136201 h 2169036"/>
                <a:gd name="connsiteX1" fmla="*/ 744209 w 2784416"/>
                <a:gd name="connsiteY1" fmla="*/ 0 h 2169036"/>
                <a:gd name="connsiteX2" fmla="*/ 2784416 w 2784416"/>
                <a:gd name="connsiteY2" fmla="*/ 2169036 h 2169036"/>
                <a:gd name="connsiteX3" fmla="*/ 0 w 2784416"/>
                <a:gd name="connsiteY3" fmla="*/ 2136201 h 2169036"/>
                <a:gd name="connsiteX0" fmla="*/ 0 w 2655080"/>
                <a:gd name="connsiteY0" fmla="*/ 2136201 h 2196635"/>
                <a:gd name="connsiteX1" fmla="*/ 744209 w 2655080"/>
                <a:gd name="connsiteY1" fmla="*/ 0 h 2196635"/>
                <a:gd name="connsiteX2" fmla="*/ 2655080 w 2655080"/>
                <a:gd name="connsiteY2" fmla="*/ 2196635 h 2196635"/>
                <a:gd name="connsiteX3" fmla="*/ 0 w 2655080"/>
                <a:gd name="connsiteY3" fmla="*/ 2136201 h 2196635"/>
                <a:gd name="connsiteX0" fmla="*/ 0 w 2582472"/>
                <a:gd name="connsiteY0" fmla="*/ 2126302 h 2196635"/>
                <a:gd name="connsiteX1" fmla="*/ 671601 w 2582472"/>
                <a:gd name="connsiteY1" fmla="*/ 0 h 2196635"/>
                <a:gd name="connsiteX2" fmla="*/ 2582472 w 2582472"/>
                <a:gd name="connsiteY2" fmla="*/ 2196635 h 2196635"/>
                <a:gd name="connsiteX3" fmla="*/ 0 w 2582472"/>
                <a:gd name="connsiteY3" fmla="*/ 2126302 h 2196635"/>
                <a:gd name="connsiteX0" fmla="*/ 0 w 2582472"/>
                <a:gd name="connsiteY0" fmla="*/ 2126302 h 2196635"/>
                <a:gd name="connsiteX1" fmla="*/ 671601 w 2582472"/>
                <a:gd name="connsiteY1" fmla="*/ 0 h 2196635"/>
                <a:gd name="connsiteX2" fmla="*/ 2582472 w 2582472"/>
                <a:gd name="connsiteY2" fmla="*/ 2196635 h 2196635"/>
                <a:gd name="connsiteX3" fmla="*/ 0 w 2582472"/>
                <a:gd name="connsiteY3" fmla="*/ 2126302 h 2196635"/>
                <a:gd name="connsiteX0" fmla="*/ 0 w 2582472"/>
                <a:gd name="connsiteY0" fmla="*/ 2126302 h 2196635"/>
                <a:gd name="connsiteX1" fmla="*/ 671601 w 2582472"/>
                <a:gd name="connsiteY1" fmla="*/ 0 h 2196635"/>
                <a:gd name="connsiteX2" fmla="*/ 2582472 w 2582472"/>
                <a:gd name="connsiteY2" fmla="*/ 2196635 h 2196635"/>
                <a:gd name="connsiteX3" fmla="*/ 0 w 2582472"/>
                <a:gd name="connsiteY3" fmla="*/ 2126302 h 2196635"/>
                <a:gd name="connsiteX0" fmla="*/ 0 w 2582472"/>
                <a:gd name="connsiteY0" fmla="*/ 2126302 h 2196635"/>
                <a:gd name="connsiteX1" fmla="*/ 671601 w 2582472"/>
                <a:gd name="connsiteY1" fmla="*/ 0 h 2196635"/>
                <a:gd name="connsiteX2" fmla="*/ 2582472 w 2582472"/>
                <a:gd name="connsiteY2" fmla="*/ 2196635 h 2196635"/>
                <a:gd name="connsiteX3" fmla="*/ 0 w 2582472"/>
                <a:gd name="connsiteY3" fmla="*/ 2126302 h 2196635"/>
                <a:gd name="connsiteX0" fmla="*/ 0 w 2582472"/>
                <a:gd name="connsiteY0" fmla="*/ 2126302 h 2196635"/>
                <a:gd name="connsiteX1" fmla="*/ 671601 w 2582472"/>
                <a:gd name="connsiteY1" fmla="*/ 0 h 2196635"/>
                <a:gd name="connsiteX2" fmla="*/ 2582472 w 2582472"/>
                <a:gd name="connsiteY2" fmla="*/ 2196635 h 2196635"/>
                <a:gd name="connsiteX3" fmla="*/ 0 w 2582472"/>
                <a:gd name="connsiteY3" fmla="*/ 2126302 h 2196635"/>
                <a:gd name="connsiteX0" fmla="*/ 0 w 2582472"/>
                <a:gd name="connsiteY0" fmla="*/ 2126302 h 2196635"/>
                <a:gd name="connsiteX1" fmla="*/ 671601 w 2582472"/>
                <a:gd name="connsiteY1" fmla="*/ 0 h 2196635"/>
                <a:gd name="connsiteX2" fmla="*/ 2582472 w 2582472"/>
                <a:gd name="connsiteY2" fmla="*/ 2196635 h 2196635"/>
                <a:gd name="connsiteX3" fmla="*/ 0 w 2582472"/>
                <a:gd name="connsiteY3" fmla="*/ 2126302 h 2196635"/>
              </a:gdLst>
              <a:ahLst/>
              <a:cxnLst>
                <a:cxn ang="0">
                  <a:pos x="connsiteX0" y="connsiteY0"/>
                </a:cxn>
                <a:cxn ang="0">
                  <a:pos x="connsiteX1" y="connsiteY1"/>
                </a:cxn>
                <a:cxn ang="0">
                  <a:pos x="connsiteX2" y="connsiteY2"/>
                </a:cxn>
                <a:cxn ang="0">
                  <a:pos x="connsiteX3" y="connsiteY3"/>
                </a:cxn>
              </a:cxnLst>
              <a:rect l="l" t="t" r="r" b="b"/>
              <a:pathLst>
                <a:path w="2582472" h="2196635">
                  <a:moveTo>
                    <a:pt x="0" y="2126302"/>
                  </a:moveTo>
                  <a:cubicBezTo>
                    <a:pt x="377769" y="1520189"/>
                    <a:pt x="564421" y="757490"/>
                    <a:pt x="671601" y="0"/>
                  </a:cubicBezTo>
                  <a:lnTo>
                    <a:pt x="2582472" y="2196635"/>
                  </a:lnTo>
                  <a:cubicBezTo>
                    <a:pt x="1203055" y="2070994"/>
                    <a:pt x="1078364" y="2033274"/>
                    <a:pt x="0" y="2126302"/>
                  </a:cubicBezTo>
                  <a:close/>
                </a:path>
              </a:pathLst>
            </a:custGeom>
            <a:gradFill>
              <a:gsLst>
                <a:gs pos="0">
                  <a:schemeClr val="tx2">
                    <a:alpha val="50000"/>
                  </a:schemeClr>
                </a:gs>
                <a:gs pos="54000">
                  <a:schemeClr val="tx2">
                    <a:alpha val="0"/>
                  </a:schemeClr>
                </a:gs>
              </a:gsLst>
              <a:lin ang="19200000" scaled="0"/>
            </a:gradFill>
            <a:ln w="25400" cap="flat" cmpd="sng" algn="ctr">
              <a:noFill/>
              <a:prstDash val="solid"/>
            </a:ln>
            <a:effectLst/>
          </p:spPr>
          <p:txBody>
            <a:bodyPr rtlCol="0" anchor="ctr"/>
            <a:lstStyle/>
            <a:p>
              <a:pPr defTabSz="456789">
                <a:defRPr/>
              </a:pPr>
              <a:endParaRPr lang="en-US" sz="1798" kern="0" dirty="0">
                <a:solidFill>
                  <a:srgbClr val="FFFFFF"/>
                </a:solidFill>
                <a:ea typeface="ＭＳ Ｐゴシック" pitchFamily="34" charset="-128"/>
              </a:endParaRPr>
            </a:p>
          </p:txBody>
        </p:sp>
        <p:pic>
          <p:nvPicPr>
            <p:cNvPr id="51" name="Picture 5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96832" y="2552785"/>
              <a:ext cx="254626" cy="254626"/>
            </a:xfrm>
            <a:prstGeom prst="rect">
              <a:avLst/>
            </a:prstGeom>
          </p:spPr>
        </p:pic>
        <p:grpSp>
          <p:nvGrpSpPr>
            <p:cNvPr id="52" name="Group 51"/>
            <p:cNvGrpSpPr/>
            <p:nvPr/>
          </p:nvGrpSpPr>
          <p:grpSpPr>
            <a:xfrm>
              <a:off x="3713571" y="2875296"/>
              <a:ext cx="288133" cy="288133"/>
              <a:chOff x="4349750" y="1249362"/>
              <a:chExt cx="533401" cy="533401"/>
            </a:xfrm>
            <a:solidFill>
              <a:srgbClr val="FFFFFF"/>
            </a:solidFill>
            <a:effectLst/>
          </p:grpSpPr>
          <p:sp>
            <p:nvSpPr>
              <p:cNvPr id="53" name="Freeform 122"/>
              <p:cNvSpPr>
                <a:spLocks noEditPoints="1"/>
              </p:cNvSpPr>
              <p:nvPr/>
            </p:nvSpPr>
            <p:spPr bwMode="auto">
              <a:xfrm>
                <a:off x="4522788" y="1566862"/>
                <a:ext cx="190500" cy="44450"/>
              </a:xfrm>
              <a:custGeom>
                <a:avLst/>
                <a:gdLst>
                  <a:gd name="T0" fmla="*/ 241 w 241"/>
                  <a:gd name="T1" fmla="*/ 19 h 55"/>
                  <a:gd name="T2" fmla="*/ 241 w 241"/>
                  <a:gd name="T3" fmla="*/ 19 h 55"/>
                  <a:gd name="T4" fmla="*/ 239 w 241"/>
                  <a:gd name="T5" fmla="*/ 12 h 55"/>
                  <a:gd name="T6" fmla="*/ 235 w 241"/>
                  <a:gd name="T7" fmla="*/ 6 h 55"/>
                  <a:gd name="T8" fmla="*/ 229 w 241"/>
                  <a:gd name="T9" fmla="*/ 1 h 55"/>
                  <a:gd name="T10" fmla="*/ 221 w 241"/>
                  <a:gd name="T11" fmla="*/ 0 h 55"/>
                  <a:gd name="T12" fmla="*/ 19 w 241"/>
                  <a:gd name="T13" fmla="*/ 0 h 55"/>
                  <a:gd name="T14" fmla="*/ 19 w 241"/>
                  <a:gd name="T15" fmla="*/ 0 h 55"/>
                  <a:gd name="T16" fmla="*/ 12 w 241"/>
                  <a:gd name="T17" fmla="*/ 1 h 55"/>
                  <a:gd name="T18" fmla="*/ 5 w 241"/>
                  <a:gd name="T19" fmla="*/ 6 h 55"/>
                  <a:gd name="T20" fmla="*/ 1 w 241"/>
                  <a:gd name="T21" fmla="*/ 12 h 55"/>
                  <a:gd name="T22" fmla="*/ 0 w 241"/>
                  <a:gd name="T23" fmla="*/ 19 h 55"/>
                  <a:gd name="T24" fmla="*/ 0 w 241"/>
                  <a:gd name="T25" fmla="*/ 35 h 55"/>
                  <a:gd name="T26" fmla="*/ 0 w 241"/>
                  <a:gd name="T27" fmla="*/ 35 h 55"/>
                  <a:gd name="T28" fmla="*/ 1 w 241"/>
                  <a:gd name="T29" fmla="*/ 43 h 55"/>
                  <a:gd name="T30" fmla="*/ 5 w 241"/>
                  <a:gd name="T31" fmla="*/ 49 h 55"/>
                  <a:gd name="T32" fmla="*/ 12 w 241"/>
                  <a:gd name="T33" fmla="*/ 54 h 55"/>
                  <a:gd name="T34" fmla="*/ 19 w 241"/>
                  <a:gd name="T35" fmla="*/ 55 h 55"/>
                  <a:gd name="T36" fmla="*/ 221 w 241"/>
                  <a:gd name="T37" fmla="*/ 55 h 55"/>
                  <a:gd name="T38" fmla="*/ 221 w 241"/>
                  <a:gd name="T39" fmla="*/ 55 h 55"/>
                  <a:gd name="T40" fmla="*/ 229 w 241"/>
                  <a:gd name="T41" fmla="*/ 54 h 55"/>
                  <a:gd name="T42" fmla="*/ 235 w 241"/>
                  <a:gd name="T43" fmla="*/ 49 h 55"/>
                  <a:gd name="T44" fmla="*/ 239 w 241"/>
                  <a:gd name="T45" fmla="*/ 43 h 55"/>
                  <a:gd name="T46" fmla="*/ 241 w 241"/>
                  <a:gd name="T47" fmla="*/ 35 h 55"/>
                  <a:gd name="T48" fmla="*/ 241 w 241"/>
                  <a:gd name="T49" fmla="*/ 19 h 55"/>
                  <a:gd name="T50" fmla="*/ 213 w 241"/>
                  <a:gd name="T51" fmla="*/ 38 h 55"/>
                  <a:gd name="T52" fmla="*/ 119 w 241"/>
                  <a:gd name="T53" fmla="*/ 38 h 55"/>
                  <a:gd name="T54" fmla="*/ 119 w 241"/>
                  <a:gd name="T55" fmla="*/ 38 h 55"/>
                  <a:gd name="T56" fmla="*/ 115 w 241"/>
                  <a:gd name="T57" fmla="*/ 37 h 55"/>
                  <a:gd name="T58" fmla="*/ 111 w 241"/>
                  <a:gd name="T59" fmla="*/ 35 h 55"/>
                  <a:gd name="T60" fmla="*/ 109 w 241"/>
                  <a:gd name="T61" fmla="*/ 31 h 55"/>
                  <a:gd name="T62" fmla="*/ 108 w 241"/>
                  <a:gd name="T63" fmla="*/ 27 h 55"/>
                  <a:gd name="T64" fmla="*/ 108 w 241"/>
                  <a:gd name="T65" fmla="*/ 27 h 55"/>
                  <a:gd name="T66" fmla="*/ 109 w 241"/>
                  <a:gd name="T67" fmla="*/ 23 h 55"/>
                  <a:gd name="T68" fmla="*/ 111 w 241"/>
                  <a:gd name="T69" fmla="*/ 20 h 55"/>
                  <a:gd name="T70" fmla="*/ 115 w 241"/>
                  <a:gd name="T71" fmla="*/ 18 h 55"/>
                  <a:gd name="T72" fmla="*/ 119 w 241"/>
                  <a:gd name="T73" fmla="*/ 18 h 55"/>
                  <a:gd name="T74" fmla="*/ 213 w 241"/>
                  <a:gd name="T75" fmla="*/ 18 h 55"/>
                  <a:gd name="T76" fmla="*/ 213 w 241"/>
                  <a:gd name="T77" fmla="*/ 18 h 55"/>
                  <a:gd name="T78" fmla="*/ 217 w 241"/>
                  <a:gd name="T79" fmla="*/ 18 h 55"/>
                  <a:gd name="T80" fmla="*/ 220 w 241"/>
                  <a:gd name="T81" fmla="*/ 20 h 55"/>
                  <a:gd name="T82" fmla="*/ 223 w 241"/>
                  <a:gd name="T83" fmla="*/ 23 h 55"/>
                  <a:gd name="T84" fmla="*/ 223 w 241"/>
                  <a:gd name="T85" fmla="*/ 27 h 55"/>
                  <a:gd name="T86" fmla="*/ 223 w 241"/>
                  <a:gd name="T87" fmla="*/ 27 h 55"/>
                  <a:gd name="T88" fmla="*/ 223 w 241"/>
                  <a:gd name="T89" fmla="*/ 31 h 55"/>
                  <a:gd name="T90" fmla="*/ 220 w 241"/>
                  <a:gd name="T91" fmla="*/ 35 h 55"/>
                  <a:gd name="T92" fmla="*/ 217 w 241"/>
                  <a:gd name="T93" fmla="*/ 37 h 55"/>
                  <a:gd name="T94" fmla="*/ 213 w 241"/>
                  <a:gd name="T95" fmla="*/ 38 h 55"/>
                  <a:gd name="T96" fmla="*/ 213 w 241"/>
                  <a:gd name="T97"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1" h="55">
                    <a:moveTo>
                      <a:pt x="241" y="19"/>
                    </a:moveTo>
                    <a:lnTo>
                      <a:pt x="241" y="19"/>
                    </a:lnTo>
                    <a:lnTo>
                      <a:pt x="239" y="12"/>
                    </a:lnTo>
                    <a:lnTo>
                      <a:pt x="235" y="6"/>
                    </a:lnTo>
                    <a:lnTo>
                      <a:pt x="229" y="1"/>
                    </a:lnTo>
                    <a:lnTo>
                      <a:pt x="221" y="0"/>
                    </a:lnTo>
                    <a:lnTo>
                      <a:pt x="19" y="0"/>
                    </a:lnTo>
                    <a:lnTo>
                      <a:pt x="19" y="0"/>
                    </a:lnTo>
                    <a:lnTo>
                      <a:pt x="12" y="1"/>
                    </a:lnTo>
                    <a:lnTo>
                      <a:pt x="5" y="6"/>
                    </a:lnTo>
                    <a:lnTo>
                      <a:pt x="1" y="12"/>
                    </a:lnTo>
                    <a:lnTo>
                      <a:pt x="0" y="19"/>
                    </a:lnTo>
                    <a:lnTo>
                      <a:pt x="0" y="35"/>
                    </a:lnTo>
                    <a:lnTo>
                      <a:pt x="0" y="35"/>
                    </a:lnTo>
                    <a:lnTo>
                      <a:pt x="1" y="43"/>
                    </a:lnTo>
                    <a:lnTo>
                      <a:pt x="5" y="49"/>
                    </a:lnTo>
                    <a:lnTo>
                      <a:pt x="12" y="54"/>
                    </a:lnTo>
                    <a:lnTo>
                      <a:pt x="19" y="55"/>
                    </a:lnTo>
                    <a:lnTo>
                      <a:pt x="221" y="55"/>
                    </a:lnTo>
                    <a:lnTo>
                      <a:pt x="221" y="55"/>
                    </a:lnTo>
                    <a:lnTo>
                      <a:pt x="229" y="54"/>
                    </a:lnTo>
                    <a:lnTo>
                      <a:pt x="235" y="49"/>
                    </a:lnTo>
                    <a:lnTo>
                      <a:pt x="239" y="43"/>
                    </a:lnTo>
                    <a:lnTo>
                      <a:pt x="241" y="35"/>
                    </a:lnTo>
                    <a:lnTo>
                      <a:pt x="241" y="19"/>
                    </a:lnTo>
                    <a:close/>
                    <a:moveTo>
                      <a:pt x="213" y="38"/>
                    </a:moveTo>
                    <a:lnTo>
                      <a:pt x="119" y="38"/>
                    </a:lnTo>
                    <a:lnTo>
                      <a:pt x="119" y="38"/>
                    </a:lnTo>
                    <a:lnTo>
                      <a:pt x="115" y="37"/>
                    </a:lnTo>
                    <a:lnTo>
                      <a:pt x="111" y="35"/>
                    </a:lnTo>
                    <a:lnTo>
                      <a:pt x="109" y="31"/>
                    </a:lnTo>
                    <a:lnTo>
                      <a:pt x="108" y="27"/>
                    </a:lnTo>
                    <a:lnTo>
                      <a:pt x="108" y="27"/>
                    </a:lnTo>
                    <a:lnTo>
                      <a:pt x="109" y="23"/>
                    </a:lnTo>
                    <a:lnTo>
                      <a:pt x="111" y="20"/>
                    </a:lnTo>
                    <a:lnTo>
                      <a:pt x="115" y="18"/>
                    </a:lnTo>
                    <a:lnTo>
                      <a:pt x="119" y="18"/>
                    </a:lnTo>
                    <a:lnTo>
                      <a:pt x="213" y="18"/>
                    </a:lnTo>
                    <a:lnTo>
                      <a:pt x="213" y="18"/>
                    </a:lnTo>
                    <a:lnTo>
                      <a:pt x="217" y="18"/>
                    </a:lnTo>
                    <a:lnTo>
                      <a:pt x="220" y="20"/>
                    </a:lnTo>
                    <a:lnTo>
                      <a:pt x="223" y="23"/>
                    </a:lnTo>
                    <a:lnTo>
                      <a:pt x="223" y="27"/>
                    </a:lnTo>
                    <a:lnTo>
                      <a:pt x="223" y="27"/>
                    </a:lnTo>
                    <a:lnTo>
                      <a:pt x="223" y="31"/>
                    </a:lnTo>
                    <a:lnTo>
                      <a:pt x="220" y="35"/>
                    </a:lnTo>
                    <a:lnTo>
                      <a:pt x="217" y="37"/>
                    </a:lnTo>
                    <a:lnTo>
                      <a:pt x="213" y="38"/>
                    </a:lnTo>
                    <a:lnTo>
                      <a:pt x="213"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456789">
                  <a:defRPr/>
                </a:pPr>
                <a:endParaRPr lang="en-US" sz="1798" kern="0" dirty="0">
                  <a:solidFill>
                    <a:srgbClr val="676767"/>
                  </a:solidFill>
                </a:endParaRPr>
              </a:p>
            </p:txBody>
          </p:sp>
          <p:sp>
            <p:nvSpPr>
              <p:cNvPr id="54" name="Freeform 123"/>
              <p:cNvSpPr>
                <a:spLocks noEditPoints="1"/>
              </p:cNvSpPr>
              <p:nvPr/>
            </p:nvSpPr>
            <p:spPr bwMode="auto">
              <a:xfrm>
                <a:off x="4522788" y="1419225"/>
                <a:ext cx="190500" cy="134938"/>
              </a:xfrm>
              <a:custGeom>
                <a:avLst/>
                <a:gdLst>
                  <a:gd name="T0" fmla="*/ 210 w 240"/>
                  <a:gd name="T1" fmla="*/ 170 h 170"/>
                  <a:gd name="T2" fmla="*/ 217 w 240"/>
                  <a:gd name="T3" fmla="*/ 170 h 170"/>
                  <a:gd name="T4" fmla="*/ 228 w 240"/>
                  <a:gd name="T5" fmla="*/ 165 h 170"/>
                  <a:gd name="T6" fmla="*/ 235 w 240"/>
                  <a:gd name="T7" fmla="*/ 156 h 170"/>
                  <a:gd name="T8" fmla="*/ 240 w 240"/>
                  <a:gd name="T9" fmla="*/ 147 h 170"/>
                  <a:gd name="T10" fmla="*/ 240 w 240"/>
                  <a:gd name="T11" fmla="*/ 30 h 170"/>
                  <a:gd name="T12" fmla="*/ 240 w 240"/>
                  <a:gd name="T13" fmla="*/ 23 h 170"/>
                  <a:gd name="T14" fmla="*/ 235 w 240"/>
                  <a:gd name="T15" fmla="*/ 14 h 170"/>
                  <a:gd name="T16" fmla="*/ 228 w 240"/>
                  <a:gd name="T17" fmla="*/ 5 h 170"/>
                  <a:gd name="T18" fmla="*/ 217 w 240"/>
                  <a:gd name="T19" fmla="*/ 0 h 170"/>
                  <a:gd name="T20" fmla="*/ 30 w 240"/>
                  <a:gd name="T21" fmla="*/ 0 h 170"/>
                  <a:gd name="T22" fmla="*/ 24 w 240"/>
                  <a:gd name="T23" fmla="*/ 0 h 170"/>
                  <a:gd name="T24" fmla="*/ 14 w 240"/>
                  <a:gd name="T25" fmla="*/ 5 h 170"/>
                  <a:gd name="T26" fmla="*/ 5 w 240"/>
                  <a:gd name="T27" fmla="*/ 14 h 170"/>
                  <a:gd name="T28" fmla="*/ 0 w 240"/>
                  <a:gd name="T29" fmla="*/ 23 h 170"/>
                  <a:gd name="T30" fmla="*/ 0 w 240"/>
                  <a:gd name="T31" fmla="*/ 140 h 170"/>
                  <a:gd name="T32" fmla="*/ 0 w 240"/>
                  <a:gd name="T33" fmla="*/ 147 h 170"/>
                  <a:gd name="T34" fmla="*/ 5 w 240"/>
                  <a:gd name="T35" fmla="*/ 156 h 170"/>
                  <a:gd name="T36" fmla="*/ 14 w 240"/>
                  <a:gd name="T37" fmla="*/ 165 h 170"/>
                  <a:gd name="T38" fmla="*/ 24 w 240"/>
                  <a:gd name="T39" fmla="*/ 170 h 170"/>
                  <a:gd name="T40" fmla="*/ 30 w 240"/>
                  <a:gd name="T41" fmla="*/ 170 h 170"/>
                  <a:gd name="T42" fmla="*/ 20 w 240"/>
                  <a:gd name="T43" fmla="*/ 30 h 170"/>
                  <a:gd name="T44" fmla="*/ 23 w 240"/>
                  <a:gd name="T45" fmla="*/ 23 h 170"/>
                  <a:gd name="T46" fmla="*/ 30 w 240"/>
                  <a:gd name="T47" fmla="*/ 20 h 170"/>
                  <a:gd name="T48" fmla="*/ 210 w 240"/>
                  <a:gd name="T49" fmla="*/ 20 h 170"/>
                  <a:gd name="T50" fmla="*/ 217 w 240"/>
                  <a:gd name="T51" fmla="*/ 23 h 170"/>
                  <a:gd name="T52" fmla="*/ 220 w 240"/>
                  <a:gd name="T53" fmla="*/ 30 h 170"/>
                  <a:gd name="T54" fmla="*/ 220 w 240"/>
                  <a:gd name="T55" fmla="*/ 140 h 170"/>
                  <a:gd name="T56" fmla="*/ 217 w 240"/>
                  <a:gd name="T57" fmla="*/ 147 h 170"/>
                  <a:gd name="T58" fmla="*/ 210 w 240"/>
                  <a:gd name="T59" fmla="*/ 150 h 170"/>
                  <a:gd name="T60" fmla="*/ 30 w 240"/>
                  <a:gd name="T61" fmla="*/ 150 h 170"/>
                  <a:gd name="T62" fmla="*/ 23 w 240"/>
                  <a:gd name="T63" fmla="*/ 147 h 170"/>
                  <a:gd name="T64" fmla="*/ 20 w 240"/>
                  <a:gd name="T65" fmla="*/ 14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0" h="170">
                    <a:moveTo>
                      <a:pt x="30" y="170"/>
                    </a:moveTo>
                    <a:lnTo>
                      <a:pt x="210" y="170"/>
                    </a:lnTo>
                    <a:lnTo>
                      <a:pt x="210" y="170"/>
                    </a:lnTo>
                    <a:lnTo>
                      <a:pt x="217" y="170"/>
                    </a:lnTo>
                    <a:lnTo>
                      <a:pt x="223" y="167"/>
                    </a:lnTo>
                    <a:lnTo>
                      <a:pt x="228" y="165"/>
                    </a:lnTo>
                    <a:lnTo>
                      <a:pt x="232" y="162"/>
                    </a:lnTo>
                    <a:lnTo>
                      <a:pt x="235" y="156"/>
                    </a:lnTo>
                    <a:lnTo>
                      <a:pt x="237" y="152"/>
                    </a:lnTo>
                    <a:lnTo>
                      <a:pt x="240" y="147"/>
                    </a:lnTo>
                    <a:lnTo>
                      <a:pt x="240" y="140"/>
                    </a:lnTo>
                    <a:lnTo>
                      <a:pt x="240" y="30"/>
                    </a:lnTo>
                    <a:lnTo>
                      <a:pt x="240" y="30"/>
                    </a:lnTo>
                    <a:lnTo>
                      <a:pt x="240" y="23"/>
                    </a:lnTo>
                    <a:lnTo>
                      <a:pt x="237" y="18"/>
                    </a:lnTo>
                    <a:lnTo>
                      <a:pt x="235" y="14"/>
                    </a:lnTo>
                    <a:lnTo>
                      <a:pt x="232" y="8"/>
                    </a:lnTo>
                    <a:lnTo>
                      <a:pt x="228" y="5"/>
                    </a:lnTo>
                    <a:lnTo>
                      <a:pt x="223" y="3"/>
                    </a:lnTo>
                    <a:lnTo>
                      <a:pt x="217" y="0"/>
                    </a:lnTo>
                    <a:lnTo>
                      <a:pt x="210" y="0"/>
                    </a:lnTo>
                    <a:lnTo>
                      <a:pt x="30" y="0"/>
                    </a:lnTo>
                    <a:lnTo>
                      <a:pt x="30" y="0"/>
                    </a:lnTo>
                    <a:lnTo>
                      <a:pt x="24" y="0"/>
                    </a:lnTo>
                    <a:lnTo>
                      <a:pt x="18" y="3"/>
                    </a:lnTo>
                    <a:lnTo>
                      <a:pt x="14" y="5"/>
                    </a:lnTo>
                    <a:lnTo>
                      <a:pt x="8" y="8"/>
                    </a:lnTo>
                    <a:lnTo>
                      <a:pt x="5" y="14"/>
                    </a:lnTo>
                    <a:lnTo>
                      <a:pt x="3" y="18"/>
                    </a:lnTo>
                    <a:lnTo>
                      <a:pt x="0" y="23"/>
                    </a:lnTo>
                    <a:lnTo>
                      <a:pt x="0" y="30"/>
                    </a:lnTo>
                    <a:lnTo>
                      <a:pt x="0" y="140"/>
                    </a:lnTo>
                    <a:lnTo>
                      <a:pt x="0" y="140"/>
                    </a:lnTo>
                    <a:lnTo>
                      <a:pt x="0" y="147"/>
                    </a:lnTo>
                    <a:lnTo>
                      <a:pt x="3" y="152"/>
                    </a:lnTo>
                    <a:lnTo>
                      <a:pt x="5" y="156"/>
                    </a:lnTo>
                    <a:lnTo>
                      <a:pt x="8" y="162"/>
                    </a:lnTo>
                    <a:lnTo>
                      <a:pt x="14" y="165"/>
                    </a:lnTo>
                    <a:lnTo>
                      <a:pt x="18" y="167"/>
                    </a:lnTo>
                    <a:lnTo>
                      <a:pt x="24" y="170"/>
                    </a:lnTo>
                    <a:lnTo>
                      <a:pt x="30" y="170"/>
                    </a:lnTo>
                    <a:lnTo>
                      <a:pt x="30" y="170"/>
                    </a:lnTo>
                    <a:close/>
                    <a:moveTo>
                      <a:pt x="20" y="30"/>
                    </a:moveTo>
                    <a:lnTo>
                      <a:pt x="20" y="30"/>
                    </a:lnTo>
                    <a:lnTo>
                      <a:pt x="22" y="26"/>
                    </a:lnTo>
                    <a:lnTo>
                      <a:pt x="23" y="23"/>
                    </a:lnTo>
                    <a:lnTo>
                      <a:pt x="26" y="22"/>
                    </a:lnTo>
                    <a:lnTo>
                      <a:pt x="30" y="20"/>
                    </a:lnTo>
                    <a:lnTo>
                      <a:pt x="210" y="20"/>
                    </a:lnTo>
                    <a:lnTo>
                      <a:pt x="210" y="20"/>
                    </a:lnTo>
                    <a:lnTo>
                      <a:pt x="214" y="22"/>
                    </a:lnTo>
                    <a:lnTo>
                      <a:pt x="217" y="23"/>
                    </a:lnTo>
                    <a:lnTo>
                      <a:pt x="219" y="26"/>
                    </a:lnTo>
                    <a:lnTo>
                      <a:pt x="220" y="30"/>
                    </a:lnTo>
                    <a:lnTo>
                      <a:pt x="220" y="140"/>
                    </a:lnTo>
                    <a:lnTo>
                      <a:pt x="220" y="140"/>
                    </a:lnTo>
                    <a:lnTo>
                      <a:pt x="219" y="144"/>
                    </a:lnTo>
                    <a:lnTo>
                      <a:pt x="217" y="147"/>
                    </a:lnTo>
                    <a:lnTo>
                      <a:pt x="214" y="148"/>
                    </a:lnTo>
                    <a:lnTo>
                      <a:pt x="210" y="150"/>
                    </a:lnTo>
                    <a:lnTo>
                      <a:pt x="30" y="150"/>
                    </a:lnTo>
                    <a:lnTo>
                      <a:pt x="30" y="150"/>
                    </a:lnTo>
                    <a:lnTo>
                      <a:pt x="26" y="148"/>
                    </a:lnTo>
                    <a:lnTo>
                      <a:pt x="23" y="147"/>
                    </a:lnTo>
                    <a:lnTo>
                      <a:pt x="22" y="144"/>
                    </a:lnTo>
                    <a:lnTo>
                      <a:pt x="20" y="140"/>
                    </a:lnTo>
                    <a:lnTo>
                      <a:pt x="20"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456789">
                  <a:defRPr/>
                </a:pPr>
                <a:endParaRPr lang="en-US" sz="1798" kern="0" dirty="0">
                  <a:solidFill>
                    <a:srgbClr val="676767"/>
                  </a:solidFill>
                </a:endParaRPr>
              </a:p>
            </p:txBody>
          </p:sp>
          <p:sp>
            <p:nvSpPr>
              <p:cNvPr id="55" name="Freeform 124"/>
              <p:cNvSpPr>
                <a:spLocks/>
              </p:cNvSpPr>
              <p:nvPr/>
            </p:nvSpPr>
            <p:spPr bwMode="auto">
              <a:xfrm>
                <a:off x="4416425" y="1314450"/>
                <a:ext cx="103188" cy="106363"/>
              </a:xfrm>
              <a:custGeom>
                <a:avLst/>
                <a:gdLst>
                  <a:gd name="T0" fmla="*/ 79 w 130"/>
                  <a:gd name="T1" fmla="*/ 100 h 135"/>
                  <a:gd name="T2" fmla="*/ 116 w 130"/>
                  <a:gd name="T3" fmla="*/ 135 h 135"/>
                  <a:gd name="T4" fmla="*/ 116 w 130"/>
                  <a:gd name="T5" fmla="*/ 135 h 135"/>
                  <a:gd name="T6" fmla="*/ 118 w 130"/>
                  <a:gd name="T7" fmla="*/ 129 h 135"/>
                  <a:gd name="T8" fmla="*/ 121 w 130"/>
                  <a:gd name="T9" fmla="*/ 124 h 135"/>
                  <a:gd name="T10" fmla="*/ 125 w 130"/>
                  <a:gd name="T11" fmla="*/ 120 h 135"/>
                  <a:gd name="T12" fmla="*/ 130 w 130"/>
                  <a:gd name="T13" fmla="*/ 117 h 135"/>
                  <a:gd name="T14" fmla="*/ 97 w 130"/>
                  <a:gd name="T15" fmla="*/ 84 h 135"/>
                  <a:gd name="T16" fmla="*/ 97 w 130"/>
                  <a:gd name="T17" fmla="*/ 84 h 135"/>
                  <a:gd name="T18" fmla="*/ 101 w 130"/>
                  <a:gd name="T19" fmla="*/ 75 h 135"/>
                  <a:gd name="T20" fmla="*/ 103 w 130"/>
                  <a:gd name="T21" fmla="*/ 66 h 135"/>
                  <a:gd name="T22" fmla="*/ 105 w 130"/>
                  <a:gd name="T23" fmla="*/ 58 h 135"/>
                  <a:gd name="T24" fmla="*/ 105 w 130"/>
                  <a:gd name="T25" fmla="*/ 48 h 135"/>
                  <a:gd name="T26" fmla="*/ 103 w 130"/>
                  <a:gd name="T27" fmla="*/ 39 h 135"/>
                  <a:gd name="T28" fmla="*/ 101 w 130"/>
                  <a:gd name="T29" fmla="*/ 31 h 135"/>
                  <a:gd name="T30" fmla="*/ 97 w 130"/>
                  <a:gd name="T31" fmla="*/ 23 h 135"/>
                  <a:gd name="T32" fmla="*/ 90 w 130"/>
                  <a:gd name="T33" fmla="*/ 16 h 135"/>
                  <a:gd name="T34" fmla="*/ 90 w 130"/>
                  <a:gd name="T35" fmla="*/ 16 h 135"/>
                  <a:gd name="T36" fmla="*/ 82 w 130"/>
                  <a:gd name="T37" fmla="*/ 9 h 135"/>
                  <a:gd name="T38" fmla="*/ 72 w 130"/>
                  <a:gd name="T39" fmla="*/ 4 h 135"/>
                  <a:gd name="T40" fmla="*/ 63 w 130"/>
                  <a:gd name="T41" fmla="*/ 1 h 135"/>
                  <a:gd name="T42" fmla="*/ 52 w 130"/>
                  <a:gd name="T43" fmla="*/ 0 h 135"/>
                  <a:gd name="T44" fmla="*/ 43 w 130"/>
                  <a:gd name="T45" fmla="*/ 1 h 135"/>
                  <a:gd name="T46" fmla="*/ 32 w 130"/>
                  <a:gd name="T47" fmla="*/ 4 h 135"/>
                  <a:gd name="T48" fmla="*/ 24 w 130"/>
                  <a:gd name="T49" fmla="*/ 9 h 135"/>
                  <a:gd name="T50" fmla="*/ 14 w 130"/>
                  <a:gd name="T51" fmla="*/ 16 h 135"/>
                  <a:gd name="T52" fmla="*/ 14 w 130"/>
                  <a:gd name="T53" fmla="*/ 16 h 135"/>
                  <a:gd name="T54" fmla="*/ 8 w 130"/>
                  <a:gd name="T55" fmla="*/ 24 h 135"/>
                  <a:gd name="T56" fmla="*/ 4 w 130"/>
                  <a:gd name="T57" fmla="*/ 34 h 135"/>
                  <a:gd name="T58" fmla="*/ 1 w 130"/>
                  <a:gd name="T59" fmla="*/ 43 h 135"/>
                  <a:gd name="T60" fmla="*/ 0 w 130"/>
                  <a:gd name="T61" fmla="*/ 54 h 135"/>
                  <a:gd name="T62" fmla="*/ 1 w 130"/>
                  <a:gd name="T63" fmla="*/ 63 h 135"/>
                  <a:gd name="T64" fmla="*/ 4 w 130"/>
                  <a:gd name="T65" fmla="*/ 74 h 135"/>
                  <a:gd name="T66" fmla="*/ 8 w 130"/>
                  <a:gd name="T67" fmla="*/ 82 h 135"/>
                  <a:gd name="T68" fmla="*/ 14 w 130"/>
                  <a:gd name="T69" fmla="*/ 92 h 135"/>
                  <a:gd name="T70" fmla="*/ 14 w 130"/>
                  <a:gd name="T71" fmla="*/ 92 h 135"/>
                  <a:gd name="T72" fmla="*/ 23 w 130"/>
                  <a:gd name="T73" fmla="*/ 97 h 135"/>
                  <a:gd name="T74" fmla="*/ 29 w 130"/>
                  <a:gd name="T75" fmla="*/ 101 h 135"/>
                  <a:gd name="T76" fmla="*/ 37 w 130"/>
                  <a:gd name="T77" fmla="*/ 105 h 135"/>
                  <a:gd name="T78" fmla="*/ 47 w 130"/>
                  <a:gd name="T79" fmla="*/ 106 h 135"/>
                  <a:gd name="T80" fmla="*/ 55 w 130"/>
                  <a:gd name="T81" fmla="*/ 106 h 135"/>
                  <a:gd name="T82" fmla="*/ 63 w 130"/>
                  <a:gd name="T83" fmla="*/ 105 h 135"/>
                  <a:gd name="T84" fmla="*/ 71 w 130"/>
                  <a:gd name="T85" fmla="*/ 102 h 135"/>
                  <a:gd name="T86" fmla="*/ 79 w 130"/>
                  <a:gd name="T87" fmla="*/ 100 h 135"/>
                  <a:gd name="T88" fmla="*/ 79 w 130"/>
                  <a:gd name="T89" fmla="*/ 10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0" h="135">
                    <a:moveTo>
                      <a:pt x="79" y="100"/>
                    </a:moveTo>
                    <a:lnTo>
                      <a:pt x="116" y="135"/>
                    </a:lnTo>
                    <a:lnTo>
                      <a:pt x="116" y="135"/>
                    </a:lnTo>
                    <a:lnTo>
                      <a:pt x="118" y="129"/>
                    </a:lnTo>
                    <a:lnTo>
                      <a:pt x="121" y="124"/>
                    </a:lnTo>
                    <a:lnTo>
                      <a:pt x="125" y="120"/>
                    </a:lnTo>
                    <a:lnTo>
                      <a:pt x="130" y="117"/>
                    </a:lnTo>
                    <a:lnTo>
                      <a:pt x="97" y="84"/>
                    </a:lnTo>
                    <a:lnTo>
                      <a:pt x="97" y="84"/>
                    </a:lnTo>
                    <a:lnTo>
                      <a:pt x="101" y="75"/>
                    </a:lnTo>
                    <a:lnTo>
                      <a:pt x="103" y="66"/>
                    </a:lnTo>
                    <a:lnTo>
                      <a:pt x="105" y="58"/>
                    </a:lnTo>
                    <a:lnTo>
                      <a:pt x="105" y="48"/>
                    </a:lnTo>
                    <a:lnTo>
                      <a:pt x="103" y="39"/>
                    </a:lnTo>
                    <a:lnTo>
                      <a:pt x="101" y="31"/>
                    </a:lnTo>
                    <a:lnTo>
                      <a:pt x="97" y="23"/>
                    </a:lnTo>
                    <a:lnTo>
                      <a:pt x="90" y="16"/>
                    </a:lnTo>
                    <a:lnTo>
                      <a:pt x="90" y="16"/>
                    </a:lnTo>
                    <a:lnTo>
                      <a:pt x="82" y="9"/>
                    </a:lnTo>
                    <a:lnTo>
                      <a:pt x="72" y="4"/>
                    </a:lnTo>
                    <a:lnTo>
                      <a:pt x="63" y="1"/>
                    </a:lnTo>
                    <a:lnTo>
                      <a:pt x="52" y="0"/>
                    </a:lnTo>
                    <a:lnTo>
                      <a:pt x="43" y="1"/>
                    </a:lnTo>
                    <a:lnTo>
                      <a:pt x="32" y="4"/>
                    </a:lnTo>
                    <a:lnTo>
                      <a:pt x="24" y="9"/>
                    </a:lnTo>
                    <a:lnTo>
                      <a:pt x="14" y="16"/>
                    </a:lnTo>
                    <a:lnTo>
                      <a:pt x="14" y="16"/>
                    </a:lnTo>
                    <a:lnTo>
                      <a:pt x="8" y="24"/>
                    </a:lnTo>
                    <a:lnTo>
                      <a:pt x="4" y="34"/>
                    </a:lnTo>
                    <a:lnTo>
                      <a:pt x="1" y="43"/>
                    </a:lnTo>
                    <a:lnTo>
                      <a:pt x="0" y="54"/>
                    </a:lnTo>
                    <a:lnTo>
                      <a:pt x="1" y="63"/>
                    </a:lnTo>
                    <a:lnTo>
                      <a:pt x="4" y="74"/>
                    </a:lnTo>
                    <a:lnTo>
                      <a:pt x="8" y="82"/>
                    </a:lnTo>
                    <a:lnTo>
                      <a:pt x="14" y="92"/>
                    </a:lnTo>
                    <a:lnTo>
                      <a:pt x="14" y="92"/>
                    </a:lnTo>
                    <a:lnTo>
                      <a:pt x="23" y="97"/>
                    </a:lnTo>
                    <a:lnTo>
                      <a:pt x="29" y="101"/>
                    </a:lnTo>
                    <a:lnTo>
                      <a:pt x="37" y="105"/>
                    </a:lnTo>
                    <a:lnTo>
                      <a:pt x="47" y="106"/>
                    </a:lnTo>
                    <a:lnTo>
                      <a:pt x="55" y="106"/>
                    </a:lnTo>
                    <a:lnTo>
                      <a:pt x="63" y="105"/>
                    </a:lnTo>
                    <a:lnTo>
                      <a:pt x="71" y="102"/>
                    </a:lnTo>
                    <a:lnTo>
                      <a:pt x="79" y="100"/>
                    </a:lnTo>
                    <a:lnTo>
                      <a:pt x="79"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456789">
                  <a:defRPr/>
                </a:pPr>
                <a:endParaRPr lang="en-US" sz="1798" kern="0" dirty="0">
                  <a:solidFill>
                    <a:srgbClr val="676767"/>
                  </a:solidFill>
                </a:endParaRPr>
              </a:p>
            </p:txBody>
          </p:sp>
          <p:sp>
            <p:nvSpPr>
              <p:cNvPr id="56" name="Freeform 125"/>
              <p:cNvSpPr>
                <a:spLocks/>
              </p:cNvSpPr>
              <p:nvPr/>
            </p:nvSpPr>
            <p:spPr bwMode="auto">
              <a:xfrm>
                <a:off x="4575175" y="1249362"/>
                <a:ext cx="84138" cy="155575"/>
              </a:xfrm>
              <a:custGeom>
                <a:avLst/>
                <a:gdLst>
                  <a:gd name="T0" fmla="*/ 42 w 107"/>
                  <a:gd name="T1" fmla="*/ 105 h 197"/>
                  <a:gd name="T2" fmla="*/ 42 w 107"/>
                  <a:gd name="T3" fmla="*/ 197 h 197"/>
                  <a:gd name="T4" fmla="*/ 66 w 107"/>
                  <a:gd name="T5" fmla="*/ 197 h 197"/>
                  <a:gd name="T6" fmla="*/ 66 w 107"/>
                  <a:gd name="T7" fmla="*/ 105 h 197"/>
                  <a:gd name="T8" fmla="*/ 66 w 107"/>
                  <a:gd name="T9" fmla="*/ 105 h 197"/>
                  <a:gd name="T10" fmla="*/ 74 w 107"/>
                  <a:gd name="T11" fmla="*/ 101 h 197"/>
                  <a:gd name="T12" fmla="*/ 82 w 107"/>
                  <a:gd name="T13" fmla="*/ 97 h 197"/>
                  <a:gd name="T14" fmla="*/ 89 w 107"/>
                  <a:gd name="T15" fmla="*/ 91 h 197"/>
                  <a:gd name="T16" fmla="*/ 95 w 107"/>
                  <a:gd name="T17" fmla="*/ 86 h 197"/>
                  <a:gd name="T18" fmla="*/ 100 w 107"/>
                  <a:gd name="T19" fmla="*/ 78 h 197"/>
                  <a:gd name="T20" fmla="*/ 103 w 107"/>
                  <a:gd name="T21" fmla="*/ 71 h 197"/>
                  <a:gd name="T22" fmla="*/ 105 w 107"/>
                  <a:gd name="T23" fmla="*/ 62 h 197"/>
                  <a:gd name="T24" fmla="*/ 107 w 107"/>
                  <a:gd name="T25" fmla="*/ 52 h 197"/>
                  <a:gd name="T26" fmla="*/ 107 w 107"/>
                  <a:gd name="T27" fmla="*/ 52 h 197"/>
                  <a:gd name="T28" fmla="*/ 105 w 107"/>
                  <a:gd name="T29" fmla="*/ 41 h 197"/>
                  <a:gd name="T30" fmla="*/ 103 w 107"/>
                  <a:gd name="T31" fmla="*/ 32 h 197"/>
                  <a:gd name="T32" fmla="*/ 97 w 107"/>
                  <a:gd name="T33" fmla="*/ 23 h 197"/>
                  <a:gd name="T34" fmla="*/ 91 w 107"/>
                  <a:gd name="T35" fmla="*/ 16 h 197"/>
                  <a:gd name="T36" fmla="*/ 82 w 107"/>
                  <a:gd name="T37" fmla="*/ 9 h 197"/>
                  <a:gd name="T38" fmla="*/ 74 w 107"/>
                  <a:gd name="T39" fmla="*/ 4 h 197"/>
                  <a:gd name="T40" fmla="*/ 64 w 107"/>
                  <a:gd name="T41" fmla="*/ 1 h 197"/>
                  <a:gd name="T42" fmla="*/ 53 w 107"/>
                  <a:gd name="T43" fmla="*/ 0 h 197"/>
                  <a:gd name="T44" fmla="*/ 53 w 107"/>
                  <a:gd name="T45" fmla="*/ 0 h 197"/>
                  <a:gd name="T46" fmla="*/ 42 w 107"/>
                  <a:gd name="T47" fmla="*/ 1 h 197"/>
                  <a:gd name="T48" fmla="*/ 33 w 107"/>
                  <a:gd name="T49" fmla="*/ 4 h 197"/>
                  <a:gd name="T50" fmla="*/ 23 w 107"/>
                  <a:gd name="T51" fmla="*/ 9 h 197"/>
                  <a:gd name="T52" fmla="*/ 15 w 107"/>
                  <a:gd name="T53" fmla="*/ 16 h 197"/>
                  <a:gd name="T54" fmla="*/ 10 w 107"/>
                  <a:gd name="T55" fmla="*/ 23 h 197"/>
                  <a:gd name="T56" fmla="*/ 4 w 107"/>
                  <a:gd name="T57" fmla="*/ 32 h 197"/>
                  <a:gd name="T58" fmla="*/ 2 w 107"/>
                  <a:gd name="T59" fmla="*/ 41 h 197"/>
                  <a:gd name="T60" fmla="*/ 0 w 107"/>
                  <a:gd name="T61" fmla="*/ 52 h 197"/>
                  <a:gd name="T62" fmla="*/ 0 w 107"/>
                  <a:gd name="T63" fmla="*/ 52 h 197"/>
                  <a:gd name="T64" fmla="*/ 0 w 107"/>
                  <a:gd name="T65" fmla="*/ 62 h 197"/>
                  <a:gd name="T66" fmla="*/ 3 w 107"/>
                  <a:gd name="T67" fmla="*/ 71 h 197"/>
                  <a:gd name="T68" fmla="*/ 7 w 107"/>
                  <a:gd name="T69" fmla="*/ 79 h 197"/>
                  <a:gd name="T70" fmla="*/ 12 w 107"/>
                  <a:gd name="T71" fmla="*/ 87 h 197"/>
                  <a:gd name="T72" fmla="*/ 19 w 107"/>
                  <a:gd name="T73" fmla="*/ 93 h 197"/>
                  <a:gd name="T74" fmla="*/ 26 w 107"/>
                  <a:gd name="T75" fmla="*/ 98 h 197"/>
                  <a:gd name="T76" fmla="*/ 34 w 107"/>
                  <a:gd name="T77" fmla="*/ 102 h 197"/>
                  <a:gd name="T78" fmla="*/ 42 w 107"/>
                  <a:gd name="T79" fmla="*/ 105 h 197"/>
                  <a:gd name="T80" fmla="*/ 42 w 107"/>
                  <a:gd name="T81" fmla="*/ 10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197">
                    <a:moveTo>
                      <a:pt x="42" y="105"/>
                    </a:moveTo>
                    <a:lnTo>
                      <a:pt x="42" y="197"/>
                    </a:lnTo>
                    <a:lnTo>
                      <a:pt x="66" y="197"/>
                    </a:lnTo>
                    <a:lnTo>
                      <a:pt x="66" y="105"/>
                    </a:lnTo>
                    <a:lnTo>
                      <a:pt x="66" y="105"/>
                    </a:lnTo>
                    <a:lnTo>
                      <a:pt x="74" y="101"/>
                    </a:lnTo>
                    <a:lnTo>
                      <a:pt x="82" y="97"/>
                    </a:lnTo>
                    <a:lnTo>
                      <a:pt x="89" y="91"/>
                    </a:lnTo>
                    <a:lnTo>
                      <a:pt x="95" y="86"/>
                    </a:lnTo>
                    <a:lnTo>
                      <a:pt x="100" y="78"/>
                    </a:lnTo>
                    <a:lnTo>
                      <a:pt x="103" y="71"/>
                    </a:lnTo>
                    <a:lnTo>
                      <a:pt x="105" y="62"/>
                    </a:lnTo>
                    <a:lnTo>
                      <a:pt x="107" y="52"/>
                    </a:lnTo>
                    <a:lnTo>
                      <a:pt x="107" y="52"/>
                    </a:lnTo>
                    <a:lnTo>
                      <a:pt x="105" y="41"/>
                    </a:lnTo>
                    <a:lnTo>
                      <a:pt x="103" y="32"/>
                    </a:lnTo>
                    <a:lnTo>
                      <a:pt x="97" y="23"/>
                    </a:lnTo>
                    <a:lnTo>
                      <a:pt x="91" y="16"/>
                    </a:lnTo>
                    <a:lnTo>
                      <a:pt x="82" y="9"/>
                    </a:lnTo>
                    <a:lnTo>
                      <a:pt x="74" y="4"/>
                    </a:lnTo>
                    <a:lnTo>
                      <a:pt x="64" y="1"/>
                    </a:lnTo>
                    <a:lnTo>
                      <a:pt x="53" y="0"/>
                    </a:lnTo>
                    <a:lnTo>
                      <a:pt x="53" y="0"/>
                    </a:lnTo>
                    <a:lnTo>
                      <a:pt x="42" y="1"/>
                    </a:lnTo>
                    <a:lnTo>
                      <a:pt x="33" y="4"/>
                    </a:lnTo>
                    <a:lnTo>
                      <a:pt x="23" y="9"/>
                    </a:lnTo>
                    <a:lnTo>
                      <a:pt x="15" y="16"/>
                    </a:lnTo>
                    <a:lnTo>
                      <a:pt x="10" y="23"/>
                    </a:lnTo>
                    <a:lnTo>
                      <a:pt x="4" y="32"/>
                    </a:lnTo>
                    <a:lnTo>
                      <a:pt x="2" y="41"/>
                    </a:lnTo>
                    <a:lnTo>
                      <a:pt x="0" y="52"/>
                    </a:lnTo>
                    <a:lnTo>
                      <a:pt x="0" y="52"/>
                    </a:lnTo>
                    <a:lnTo>
                      <a:pt x="0" y="62"/>
                    </a:lnTo>
                    <a:lnTo>
                      <a:pt x="3" y="71"/>
                    </a:lnTo>
                    <a:lnTo>
                      <a:pt x="7" y="79"/>
                    </a:lnTo>
                    <a:lnTo>
                      <a:pt x="12" y="87"/>
                    </a:lnTo>
                    <a:lnTo>
                      <a:pt x="19" y="93"/>
                    </a:lnTo>
                    <a:lnTo>
                      <a:pt x="26" y="98"/>
                    </a:lnTo>
                    <a:lnTo>
                      <a:pt x="34" y="102"/>
                    </a:lnTo>
                    <a:lnTo>
                      <a:pt x="42" y="105"/>
                    </a:lnTo>
                    <a:lnTo>
                      <a:pt x="42"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456789">
                  <a:defRPr/>
                </a:pPr>
                <a:endParaRPr lang="en-US" sz="1798" kern="0" dirty="0">
                  <a:solidFill>
                    <a:srgbClr val="676767"/>
                  </a:solidFill>
                </a:endParaRPr>
              </a:p>
            </p:txBody>
          </p:sp>
          <p:sp>
            <p:nvSpPr>
              <p:cNvPr id="57" name="Freeform 126"/>
              <p:cNvSpPr>
                <a:spLocks/>
              </p:cNvSpPr>
              <p:nvPr/>
            </p:nvSpPr>
            <p:spPr bwMode="auto">
              <a:xfrm>
                <a:off x="4349750" y="1473200"/>
                <a:ext cx="157163" cy="84138"/>
              </a:xfrm>
              <a:custGeom>
                <a:avLst/>
                <a:gdLst>
                  <a:gd name="T0" fmla="*/ 105 w 198"/>
                  <a:gd name="T1" fmla="*/ 67 h 107"/>
                  <a:gd name="T2" fmla="*/ 198 w 198"/>
                  <a:gd name="T3" fmla="*/ 67 h 107"/>
                  <a:gd name="T4" fmla="*/ 198 w 198"/>
                  <a:gd name="T5" fmla="*/ 44 h 107"/>
                  <a:gd name="T6" fmla="*/ 105 w 198"/>
                  <a:gd name="T7" fmla="*/ 44 h 107"/>
                  <a:gd name="T8" fmla="*/ 105 w 198"/>
                  <a:gd name="T9" fmla="*/ 44 h 107"/>
                  <a:gd name="T10" fmla="*/ 104 w 198"/>
                  <a:gd name="T11" fmla="*/ 34 h 107"/>
                  <a:gd name="T12" fmla="*/ 100 w 198"/>
                  <a:gd name="T13" fmla="*/ 26 h 107"/>
                  <a:gd name="T14" fmla="*/ 94 w 198"/>
                  <a:gd name="T15" fmla="*/ 19 h 107"/>
                  <a:gd name="T16" fmla="*/ 88 w 198"/>
                  <a:gd name="T17" fmla="*/ 13 h 107"/>
                  <a:gd name="T18" fmla="*/ 81 w 198"/>
                  <a:gd name="T19" fmla="*/ 9 h 107"/>
                  <a:gd name="T20" fmla="*/ 71 w 198"/>
                  <a:gd name="T21" fmla="*/ 5 h 107"/>
                  <a:gd name="T22" fmla="*/ 63 w 198"/>
                  <a:gd name="T23" fmla="*/ 2 h 107"/>
                  <a:gd name="T24" fmla="*/ 54 w 198"/>
                  <a:gd name="T25" fmla="*/ 0 h 107"/>
                  <a:gd name="T26" fmla="*/ 54 w 198"/>
                  <a:gd name="T27" fmla="*/ 0 h 107"/>
                  <a:gd name="T28" fmla="*/ 43 w 198"/>
                  <a:gd name="T29" fmla="*/ 2 h 107"/>
                  <a:gd name="T30" fmla="*/ 34 w 198"/>
                  <a:gd name="T31" fmla="*/ 5 h 107"/>
                  <a:gd name="T32" fmla="*/ 24 w 198"/>
                  <a:gd name="T33" fmla="*/ 10 h 107"/>
                  <a:gd name="T34" fmla="*/ 16 w 198"/>
                  <a:gd name="T35" fmla="*/ 17 h 107"/>
                  <a:gd name="T36" fmla="*/ 9 w 198"/>
                  <a:gd name="T37" fmla="*/ 25 h 107"/>
                  <a:gd name="T38" fmla="*/ 5 w 198"/>
                  <a:gd name="T39" fmla="*/ 33 h 107"/>
                  <a:gd name="T40" fmla="*/ 1 w 198"/>
                  <a:gd name="T41" fmla="*/ 44 h 107"/>
                  <a:gd name="T42" fmla="*/ 0 w 198"/>
                  <a:gd name="T43" fmla="*/ 54 h 107"/>
                  <a:gd name="T44" fmla="*/ 0 w 198"/>
                  <a:gd name="T45" fmla="*/ 54 h 107"/>
                  <a:gd name="T46" fmla="*/ 1 w 198"/>
                  <a:gd name="T47" fmla="*/ 65 h 107"/>
                  <a:gd name="T48" fmla="*/ 5 w 198"/>
                  <a:gd name="T49" fmla="*/ 75 h 107"/>
                  <a:gd name="T50" fmla="*/ 9 w 198"/>
                  <a:gd name="T51" fmla="*/ 84 h 107"/>
                  <a:gd name="T52" fmla="*/ 16 w 198"/>
                  <a:gd name="T53" fmla="*/ 92 h 107"/>
                  <a:gd name="T54" fmla="*/ 24 w 198"/>
                  <a:gd name="T55" fmla="*/ 98 h 107"/>
                  <a:gd name="T56" fmla="*/ 34 w 198"/>
                  <a:gd name="T57" fmla="*/ 103 h 107"/>
                  <a:gd name="T58" fmla="*/ 43 w 198"/>
                  <a:gd name="T59" fmla="*/ 106 h 107"/>
                  <a:gd name="T60" fmla="*/ 54 w 198"/>
                  <a:gd name="T61" fmla="*/ 107 h 107"/>
                  <a:gd name="T62" fmla="*/ 54 w 198"/>
                  <a:gd name="T63" fmla="*/ 107 h 107"/>
                  <a:gd name="T64" fmla="*/ 63 w 198"/>
                  <a:gd name="T65" fmla="*/ 107 h 107"/>
                  <a:gd name="T66" fmla="*/ 71 w 198"/>
                  <a:gd name="T67" fmla="*/ 104 h 107"/>
                  <a:gd name="T68" fmla="*/ 80 w 198"/>
                  <a:gd name="T69" fmla="*/ 100 h 107"/>
                  <a:gd name="T70" fmla="*/ 86 w 198"/>
                  <a:gd name="T71" fmla="*/ 96 h 107"/>
                  <a:gd name="T72" fmla="*/ 93 w 198"/>
                  <a:gd name="T73" fmla="*/ 89 h 107"/>
                  <a:gd name="T74" fmla="*/ 98 w 198"/>
                  <a:gd name="T75" fmla="*/ 83 h 107"/>
                  <a:gd name="T76" fmla="*/ 102 w 198"/>
                  <a:gd name="T77" fmla="*/ 76 h 107"/>
                  <a:gd name="T78" fmla="*/ 105 w 198"/>
                  <a:gd name="T79" fmla="*/ 67 h 107"/>
                  <a:gd name="T80" fmla="*/ 105 w 198"/>
                  <a:gd name="T81" fmla="*/ 6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8" h="107">
                    <a:moveTo>
                      <a:pt x="105" y="67"/>
                    </a:moveTo>
                    <a:lnTo>
                      <a:pt x="198" y="67"/>
                    </a:lnTo>
                    <a:lnTo>
                      <a:pt x="198" y="44"/>
                    </a:lnTo>
                    <a:lnTo>
                      <a:pt x="105" y="44"/>
                    </a:lnTo>
                    <a:lnTo>
                      <a:pt x="105" y="44"/>
                    </a:lnTo>
                    <a:lnTo>
                      <a:pt x="104" y="34"/>
                    </a:lnTo>
                    <a:lnTo>
                      <a:pt x="100" y="26"/>
                    </a:lnTo>
                    <a:lnTo>
                      <a:pt x="94" y="19"/>
                    </a:lnTo>
                    <a:lnTo>
                      <a:pt x="88" y="13"/>
                    </a:lnTo>
                    <a:lnTo>
                      <a:pt x="81" y="9"/>
                    </a:lnTo>
                    <a:lnTo>
                      <a:pt x="71" y="5"/>
                    </a:lnTo>
                    <a:lnTo>
                      <a:pt x="63" y="2"/>
                    </a:lnTo>
                    <a:lnTo>
                      <a:pt x="54" y="0"/>
                    </a:lnTo>
                    <a:lnTo>
                      <a:pt x="54" y="0"/>
                    </a:lnTo>
                    <a:lnTo>
                      <a:pt x="43" y="2"/>
                    </a:lnTo>
                    <a:lnTo>
                      <a:pt x="34" y="5"/>
                    </a:lnTo>
                    <a:lnTo>
                      <a:pt x="24" y="10"/>
                    </a:lnTo>
                    <a:lnTo>
                      <a:pt x="16" y="17"/>
                    </a:lnTo>
                    <a:lnTo>
                      <a:pt x="9" y="25"/>
                    </a:lnTo>
                    <a:lnTo>
                      <a:pt x="5" y="33"/>
                    </a:lnTo>
                    <a:lnTo>
                      <a:pt x="1" y="44"/>
                    </a:lnTo>
                    <a:lnTo>
                      <a:pt x="0" y="54"/>
                    </a:lnTo>
                    <a:lnTo>
                      <a:pt x="0" y="54"/>
                    </a:lnTo>
                    <a:lnTo>
                      <a:pt x="1" y="65"/>
                    </a:lnTo>
                    <a:lnTo>
                      <a:pt x="5" y="75"/>
                    </a:lnTo>
                    <a:lnTo>
                      <a:pt x="9" y="84"/>
                    </a:lnTo>
                    <a:lnTo>
                      <a:pt x="16" y="92"/>
                    </a:lnTo>
                    <a:lnTo>
                      <a:pt x="24" y="98"/>
                    </a:lnTo>
                    <a:lnTo>
                      <a:pt x="34" y="103"/>
                    </a:lnTo>
                    <a:lnTo>
                      <a:pt x="43" y="106"/>
                    </a:lnTo>
                    <a:lnTo>
                      <a:pt x="54" y="107"/>
                    </a:lnTo>
                    <a:lnTo>
                      <a:pt x="54" y="107"/>
                    </a:lnTo>
                    <a:lnTo>
                      <a:pt x="63" y="107"/>
                    </a:lnTo>
                    <a:lnTo>
                      <a:pt x="71" y="104"/>
                    </a:lnTo>
                    <a:lnTo>
                      <a:pt x="80" y="100"/>
                    </a:lnTo>
                    <a:lnTo>
                      <a:pt x="86" y="96"/>
                    </a:lnTo>
                    <a:lnTo>
                      <a:pt x="93" y="89"/>
                    </a:lnTo>
                    <a:lnTo>
                      <a:pt x="98" y="83"/>
                    </a:lnTo>
                    <a:lnTo>
                      <a:pt x="102" y="76"/>
                    </a:lnTo>
                    <a:lnTo>
                      <a:pt x="105" y="67"/>
                    </a:lnTo>
                    <a:lnTo>
                      <a:pt x="10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456789">
                  <a:defRPr/>
                </a:pPr>
                <a:endParaRPr lang="en-US" sz="1798" kern="0" dirty="0">
                  <a:solidFill>
                    <a:srgbClr val="676767"/>
                  </a:solidFill>
                </a:endParaRPr>
              </a:p>
            </p:txBody>
          </p:sp>
          <p:sp>
            <p:nvSpPr>
              <p:cNvPr id="58" name="Freeform 127"/>
              <p:cNvSpPr>
                <a:spLocks/>
              </p:cNvSpPr>
              <p:nvPr/>
            </p:nvSpPr>
            <p:spPr bwMode="auto">
              <a:xfrm>
                <a:off x="4713288" y="1314450"/>
                <a:ext cx="104775" cy="106363"/>
              </a:xfrm>
              <a:custGeom>
                <a:avLst/>
                <a:gdLst>
                  <a:gd name="T0" fmla="*/ 16 w 132"/>
                  <a:gd name="T1" fmla="*/ 135 h 135"/>
                  <a:gd name="T2" fmla="*/ 51 w 132"/>
                  <a:gd name="T3" fmla="*/ 100 h 135"/>
                  <a:gd name="T4" fmla="*/ 51 w 132"/>
                  <a:gd name="T5" fmla="*/ 100 h 135"/>
                  <a:gd name="T6" fmla="*/ 59 w 132"/>
                  <a:gd name="T7" fmla="*/ 102 h 135"/>
                  <a:gd name="T8" fmla="*/ 68 w 132"/>
                  <a:gd name="T9" fmla="*/ 105 h 135"/>
                  <a:gd name="T10" fmla="*/ 77 w 132"/>
                  <a:gd name="T11" fmla="*/ 106 h 135"/>
                  <a:gd name="T12" fmla="*/ 85 w 132"/>
                  <a:gd name="T13" fmla="*/ 106 h 135"/>
                  <a:gd name="T14" fmla="*/ 93 w 132"/>
                  <a:gd name="T15" fmla="*/ 105 h 135"/>
                  <a:gd name="T16" fmla="*/ 101 w 132"/>
                  <a:gd name="T17" fmla="*/ 101 h 135"/>
                  <a:gd name="T18" fmla="*/ 109 w 132"/>
                  <a:gd name="T19" fmla="*/ 97 h 135"/>
                  <a:gd name="T20" fmla="*/ 116 w 132"/>
                  <a:gd name="T21" fmla="*/ 92 h 135"/>
                  <a:gd name="T22" fmla="*/ 116 w 132"/>
                  <a:gd name="T23" fmla="*/ 92 h 135"/>
                  <a:gd name="T24" fmla="*/ 123 w 132"/>
                  <a:gd name="T25" fmla="*/ 82 h 135"/>
                  <a:gd name="T26" fmla="*/ 128 w 132"/>
                  <a:gd name="T27" fmla="*/ 74 h 135"/>
                  <a:gd name="T28" fmla="*/ 131 w 132"/>
                  <a:gd name="T29" fmla="*/ 63 h 135"/>
                  <a:gd name="T30" fmla="*/ 132 w 132"/>
                  <a:gd name="T31" fmla="*/ 54 h 135"/>
                  <a:gd name="T32" fmla="*/ 131 w 132"/>
                  <a:gd name="T33" fmla="*/ 43 h 135"/>
                  <a:gd name="T34" fmla="*/ 128 w 132"/>
                  <a:gd name="T35" fmla="*/ 34 h 135"/>
                  <a:gd name="T36" fmla="*/ 123 w 132"/>
                  <a:gd name="T37" fmla="*/ 24 h 135"/>
                  <a:gd name="T38" fmla="*/ 116 w 132"/>
                  <a:gd name="T39" fmla="*/ 16 h 135"/>
                  <a:gd name="T40" fmla="*/ 116 w 132"/>
                  <a:gd name="T41" fmla="*/ 16 h 135"/>
                  <a:gd name="T42" fmla="*/ 108 w 132"/>
                  <a:gd name="T43" fmla="*/ 9 h 135"/>
                  <a:gd name="T44" fmla="*/ 99 w 132"/>
                  <a:gd name="T45" fmla="*/ 4 h 135"/>
                  <a:gd name="T46" fmla="*/ 89 w 132"/>
                  <a:gd name="T47" fmla="*/ 1 h 135"/>
                  <a:gd name="T48" fmla="*/ 78 w 132"/>
                  <a:gd name="T49" fmla="*/ 0 h 135"/>
                  <a:gd name="T50" fmla="*/ 69 w 132"/>
                  <a:gd name="T51" fmla="*/ 1 h 135"/>
                  <a:gd name="T52" fmla="*/ 58 w 132"/>
                  <a:gd name="T53" fmla="*/ 4 h 135"/>
                  <a:gd name="T54" fmla="*/ 50 w 132"/>
                  <a:gd name="T55" fmla="*/ 9 h 135"/>
                  <a:gd name="T56" fmla="*/ 41 w 132"/>
                  <a:gd name="T57" fmla="*/ 16 h 135"/>
                  <a:gd name="T58" fmla="*/ 41 w 132"/>
                  <a:gd name="T59" fmla="*/ 16 h 135"/>
                  <a:gd name="T60" fmla="*/ 35 w 132"/>
                  <a:gd name="T61" fmla="*/ 23 h 135"/>
                  <a:gd name="T62" fmla="*/ 31 w 132"/>
                  <a:gd name="T63" fmla="*/ 31 h 135"/>
                  <a:gd name="T64" fmla="*/ 27 w 132"/>
                  <a:gd name="T65" fmla="*/ 39 h 135"/>
                  <a:gd name="T66" fmla="*/ 26 w 132"/>
                  <a:gd name="T67" fmla="*/ 48 h 135"/>
                  <a:gd name="T68" fmla="*/ 26 w 132"/>
                  <a:gd name="T69" fmla="*/ 58 h 135"/>
                  <a:gd name="T70" fmla="*/ 27 w 132"/>
                  <a:gd name="T71" fmla="*/ 66 h 135"/>
                  <a:gd name="T72" fmla="*/ 30 w 132"/>
                  <a:gd name="T73" fmla="*/ 75 h 135"/>
                  <a:gd name="T74" fmla="*/ 35 w 132"/>
                  <a:gd name="T75" fmla="*/ 84 h 135"/>
                  <a:gd name="T76" fmla="*/ 0 w 132"/>
                  <a:gd name="T77" fmla="*/ 117 h 135"/>
                  <a:gd name="T78" fmla="*/ 0 w 132"/>
                  <a:gd name="T79" fmla="*/ 117 h 135"/>
                  <a:gd name="T80" fmla="*/ 6 w 132"/>
                  <a:gd name="T81" fmla="*/ 120 h 135"/>
                  <a:gd name="T82" fmla="*/ 10 w 132"/>
                  <a:gd name="T83" fmla="*/ 124 h 135"/>
                  <a:gd name="T84" fmla="*/ 14 w 132"/>
                  <a:gd name="T85" fmla="*/ 129 h 135"/>
                  <a:gd name="T86" fmla="*/ 16 w 132"/>
                  <a:gd name="T87" fmla="*/ 135 h 135"/>
                  <a:gd name="T88" fmla="*/ 16 w 132"/>
                  <a:gd name="T89"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135">
                    <a:moveTo>
                      <a:pt x="16" y="135"/>
                    </a:moveTo>
                    <a:lnTo>
                      <a:pt x="51" y="100"/>
                    </a:lnTo>
                    <a:lnTo>
                      <a:pt x="51" y="100"/>
                    </a:lnTo>
                    <a:lnTo>
                      <a:pt x="59" y="102"/>
                    </a:lnTo>
                    <a:lnTo>
                      <a:pt x="68" y="105"/>
                    </a:lnTo>
                    <a:lnTo>
                      <a:pt x="77" y="106"/>
                    </a:lnTo>
                    <a:lnTo>
                      <a:pt x="85" y="106"/>
                    </a:lnTo>
                    <a:lnTo>
                      <a:pt x="93" y="105"/>
                    </a:lnTo>
                    <a:lnTo>
                      <a:pt x="101" y="101"/>
                    </a:lnTo>
                    <a:lnTo>
                      <a:pt x="109" y="97"/>
                    </a:lnTo>
                    <a:lnTo>
                      <a:pt x="116" y="92"/>
                    </a:lnTo>
                    <a:lnTo>
                      <a:pt x="116" y="92"/>
                    </a:lnTo>
                    <a:lnTo>
                      <a:pt x="123" y="82"/>
                    </a:lnTo>
                    <a:lnTo>
                      <a:pt x="128" y="74"/>
                    </a:lnTo>
                    <a:lnTo>
                      <a:pt x="131" y="63"/>
                    </a:lnTo>
                    <a:lnTo>
                      <a:pt x="132" y="54"/>
                    </a:lnTo>
                    <a:lnTo>
                      <a:pt x="131" y="43"/>
                    </a:lnTo>
                    <a:lnTo>
                      <a:pt x="128" y="34"/>
                    </a:lnTo>
                    <a:lnTo>
                      <a:pt x="123" y="24"/>
                    </a:lnTo>
                    <a:lnTo>
                      <a:pt x="116" y="16"/>
                    </a:lnTo>
                    <a:lnTo>
                      <a:pt x="116" y="16"/>
                    </a:lnTo>
                    <a:lnTo>
                      <a:pt x="108" y="9"/>
                    </a:lnTo>
                    <a:lnTo>
                      <a:pt x="99" y="4"/>
                    </a:lnTo>
                    <a:lnTo>
                      <a:pt x="89" y="1"/>
                    </a:lnTo>
                    <a:lnTo>
                      <a:pt x="78" y="0"/>
                    </a:lnTo>
                    <a:lnTo>
                      <a:pt x="69" y="1"/>
                    </a:lnTo>
                    <a:lnTo>
                      <a:pt x="58" y="4"/>
                    </a:lnTo>
                    <a:lnTo>
                      <a:pt x="50" y="9"/>
                    </a:lnTo>
                    <a:lnTo>
                      <a:pt x="41" y="16"/>
                    </a:lnTo>
                    <a:lnTo>
                      <a:pt x="41" y="16"/>
                    </a:lnTo>
                    <a:lnTo>
                      <a:pt x="35" y="23"/>
                    </a:lnTo>
                    <a:lnTo>
                      <a:pt x="31" y="31"/>
                    </a:lnTo>
                    <a:lnTo>
                      <a:pt x="27" y="39"/>
                    </a:lnTo>
                    <a:lnTo>
                      <a:pt x="26" y="48"/>
                    </a:lnTo>
                    <a:lnTo>
                      <a:pt x="26" y="58"/>
                    </a:lnTo>
                    <a:lnTo>
                      <a:pt x="27" y="66"/>
                    </a:lnTo>
                    <a:lnTo>
                      <a:pt x="30" y="75"/>
                    </a:lnTo>
                    <a:lnTo>
                      <a:pt x="35" y="84"/>
                    </a:lnTo>
                    <a:lnTo>
                      <a:pt x="0" y="117"/>
                    </a:lnTo>
                    <a:lnTo>
                      <a:pt x="0" y="117"/>
                    </a:lnTo>
                    <a:lnTo>
                      <a:pt x="6" y="120"/>
                    </a:lnTo>
                    <a:lnTo>
                      <a:pt x="10" y="124"/>
                    </a:lnTo>
                    <a:lnTo>
                      <a:pt x="14" y="129"/>
                    </a:lnTo>
                    <a:lnTo>
                      <a:pt x="16" y="135"/>
                    </a:lnTo>
                    <a:lnTo>
                      <a:pt x="16"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456789">
                  <a:defRPr/>
                </a:pPr>
                <a:endParaRPr lang="en-US" sz="1798" kern="0" dirty="0">
                  <a:solidFill>
                    <a:srgbClr val="676767"/>
                  </a:solidFill>
                </a:endParaRPr>
              </a:p>
            </p:txBody>
          </p:sp>
          <p:sp>
            <p:nvSpPr>
              <p:cNvPr id="59" name="Freeform 128"/>
              <p:cNvSpPr>
                <a:spLocks/>
              </p:cNvSpPr>
              <p:nvPr/>
            </p:nvSpPr>
            <p:spPr bwMode="auto">
              <a:xfrm>
                <a:off x="4416425" y="1611312"/>
                <a:ext cx="106363" cy="104775"/>
              </a:xfrm>
              <a:custGeom>
                <a:avLst/>
                <a:gdLst>
                  <a:gd name="T0" fmla="*/ 117 w 133"/>
                  <a:gd name="T1" fmla="*/ 0 h 133"/>
                  <a:gd name="T2" fmla="*/ 82 w 133"/>
                  <a:gd name="T3" fmla="*/ 35 h 133"/>
                  <a:gd name="T4" fmla="*/ 82 w 133"/>
                  <a:gd name="T5" fmla="*/ 35 h 133"/>
                  <a:gd name="T6" fmla="*/ 74 w 133"/>
                  <a:gd name="T7" fmla="*/ 31 h 133"/>
                  <a:gd name="T8" fmla="*/ 66 w 133"/>
                  <a:gd name="T9" fmla="*/ 29 h 133"/>
                  <a:gd name="T10" fmla="*/ 56 w 133"/>
                  <a:gd name="T11" fmla="*/ 27 h 133"/>
                  <a:gd name="T12" fmla="*/ 47 w 133"/>
                  <a:gd name="T13" fmla="*/ 27 h 133"/>
                  <a:gd name="T14" fmla="*/ 39 w 133"/>
                  <a:gd name="T15" fmla="*/ 29 h 133"/>
                  <a:gd name="T16" fmla="*/ 31 w 133"/>
                  <a:gd name="T17" fmla="*/ 31 h 133"/>
                  <a:gd name="T18" fmla="*/ 23 w 133"/>
                  <a:gd name="T19" fmla="*/ 35 h 133"/>
                  <a:gd name="T20" fmla="*/ 14 w 133"/>
                  <a:gd name="T21" fmla="*/ 42 h 133"/>
                  <a:gd name="T22" fmla="*/ 14 w 133"/>
                  <a:gd name="T23" fmla="*/ 42 h 133"/>
                  <a:gd name="T24" fmla="*/ 8 w 133"/>
                  <a:gd name="T25" fmla="*/ 50 h 133"/>
                  <a:gd name="T26" fmla="*/ 4 w 133"/>
                  <a:gd name="T27" fmla="*/ 60 h 133"/>
                  <a:gd name="T28" fmla="*/ 1 w 133"/>
                  <a:gd name="T29" fmla="*/ 69 h 133"/>
                  <a:gd name="T30" fmla="*/ 0 w 133"/>
                  <a:gd name="T31" fmla="*/ 80 h 133"/>
                  <a:gd name="T32" fmla="*/ 1 w 133"/>
                  <a:gd name="T33" fmla="*/ 89 h 133"/>
                  <a:gd name="T34" fmla="*/ 4 w 133"/>
                  <a:gd name="T35" fmla="*/ 100 h 133"/>
                  <a:gd name="T36" fmla="*/ 8 w 133"/>
                  <a:gd name="T37" fmla="*/ 110 h 133"/>
                  <a:gd name="T38" fmla="*/ 14 w 133"/>
                  <a:gd name="T39" fmla="*/ 118 h 133"/>
                  <a:gd name="T40" fmla="*/ 14 w 133"/>
                  <a:gd name="T41" fmla="*/ 118 h 133"/>
                  <a:gd name="T42" fmla="*/ 24 w 133"/>
                  <a:gd name="T43" fmla="*/ 124 h 133"/>
                  <a:gd name="T44" fmla="*/ 32 w 133"/>
                  <a:gd name="T45" fmla="*/ 129 h 133"/>
                  <a:gd name="T46" fmla="*/ 43 w 133"/>
                  <a:gd name="T47" fmla="*/ 133 h 133"/>
                  <a:gd name="T48" fmla="*/ 52 w 133"/>
                  <a:gd name="T49" fmla="*/ 133 h 133"/>
                  <a:gd name="T50" fmla="*/ 63 w 133"/>
                  <a:gd name="T51" fmla="*/ 133 h 133"/>
                  <a:gd name="T52" fmla="*/ 72 w 133"/>
                  <a:gd name="T53" fmla="*/ 129 h 133"/>
                  <a:gd name="T54" fmla="*/ 82 w 133"/>
                  <a:gd name="T55" fmla="*/ 124 h 133"/>
                  <a:gd name="T56" fmla="*/ 90 w 133"/>
                  <a:gd name="T57" fmla="*/ 118 h 133"/>
                  <a:gd name="T58" fmla="*/ 90 w 133"/>
                  <a:gd name="T59" fmla="*/ 118 h 133"/>
                  <a:gd name="T60" fmla="*/ 95 w 133"/>
                  <a:gd name="T61" fmla="*/ 111 h 133"/>
                  <a:gd name="T62" fmla="*/ 101 w 133"/>
                  <a:gd name="T63" fmla="*/ 103 h 133"/>
                  <a:gd name="T64" fmla="*/ 103 w 133"/>
                  <a:gd name="T65" fmla="*/ 95 h 133"/>
                  <a:gd name="T66" fmla="*/ 105 w 133"/>
                  <a:gd name="T67" fmla="*/ 85 h 133"/>
                  <a:gd name="T68" fmla="*/ 106 w 133"/>
                  <a:gd name="T69" fmla="*/ 77 h 133"/>
                  <a:gd name="T70" fmla="*/ 105 w 133"/>
                  <a:gd name="T71" fmla="*/ 69 h 133"/>
                  <a:gd name="T72" fmla="*/ 102 w 133"/>
                  <a:gd name="T73" fmla="*/ 61 h 133"/>
                  <a:gd name="T74" fmla="*/ 98 w 133"/>
                  <a:gd name="T75" fmla="*/ 53 h 133"/>
                  <a:gd name="T76" fmla="*/ 133 w 133"/>
                  <a:gd name="T77" fmla="*/ 17 h 133"/>
                  <a:gd name="T78" fmla="*/ 133 w 133"/>
                  <a:gd name="T79" fmla="*/ 17 h 133"/>
                  <a:gd name="T80" fmla="*/ 128 w 133"/>
                  <a:gd name="T81" fmla="*/ 15 h 133"/>
                  <a:gd name="T82" fmla="*/ 124 w 133"/>
                  <a:gd name="T83" fmla="*/ 11 h 133"/>
                  <a:gd name="T84" fmla="*/ 120 w 133"/>
                  <a:gd name="T85" fmla="*/ 6 h 133"/>
                  <a:gd name="T86" fmla="*/ 117 w 133"/>
                  <a:gd name="T87" fmla="*/ 0 h 133"/>
                  <a:gd name="T88" fmla="*/ 117 w 133"/>
                  <a:gd name="T8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 h="133">
                    <a:moveTo>
                      <a:pt x="117" y="0"/>
                    </a:moveTo>
                    <a:lnTo>
                      <a:pt x="82" y="35"/>
                    </a:lnTo>
                    <a:lnTo>
                      <a:pt x="82" y="35"/>
                    </a:lnTo>
                    <a:lnTo>
                      <a:pt x="74" y="31"/>
                    </a:lnTo>
                    <a:lnTo>
                      <a:pt x="66" y="29"/>
                    </a:lnTo>
                    <a:lnTo>
                      <a:pt x="56" y="27"/>
                    </a:lnTo>
                    <a:lnTo>
                      <a:pt x="47" y="27"/>
                    </a:lnTo>
                    <a:lnTo>
                      <a:pt x="39" y="29"/>
                    </a:lnTo>
                    <a:lnTo>
                      <a:pt x="31" y="31"/>
                    </a:lnTo>
                    <a:lnTo>
                      <a:pt x="23" y="35"/>
                    </a:lnTo>
                    <a:lnTo>
                      <a:pt x="14" y="42"/>
                    </a:lnTo>
                    <a:lnTo>
                      <a:pt x="14" y="42"/>
                    </a:lnTo>
                    <a:lnTo>
                      <a:pt x="8" y="50"/>
                    </a:lnTo>
                    <a:lnTo>
                      <a:pt x="4" y="60"/>
                    </a:lnTo>
                    <a:lnTo>
                      <a:pt x="1" y="69"/>
                    </a:lnTo>
                    <a:lnTo>
                      <a:pt x="0" y="80"/>
                    </a:lnTo>
                    <a:lnTo>
                      <a:pt x="1" y="89"/>
                    </a:lnTo>
                    <a:lnTo>
                      <a:pt x="4" y="100"/>
                    </a:lnTo>
                    <a:lnTo>
                      <a:pt x="8" y="110"/>
                    </a:lnTo>
                    <a:lnTo>
                      <a:pt x="14" y="118"/>
                    </a:lnTo>
                    <a:lnTo>
                      <a:pt x="14" y="118"/>
                    </a:lnTo>
                    <a:lnTo>
                      <a:pt x="24" y="124"/>
                    </a:lnTo>
                    <a:lnTo>
                      <a:pt x="32" y="129"/>
                    </a:lnTo>
                    <a:lnTo>
                      <a:pt x="43" y="133"/>
                    </a:lnTo>
                    <a:lnTo>
                      <a:pt x="52" y="133"/>
                    </a:lnTo>
                    <a:lnTo>
                      <a:pt x="63" y="133"/>
                    </a:lnTo>
                    <a:lnTo>
                      <a:pt x="72" y="129"/>
                    </a:lnTo>
                    <a:lnTo>
                      <a:pt x="82" y="124"/>
                    </a:lnTo>
                    <a:lnTo>
                      <a:pt x="90" y="118"/>
                    </a:lnTo>
                    <a:lnTo>
                      <a:pt x="90" y="118"/>
                    </a:lnTo>
                    <a:lnTo>
                      <a:pt x="95" y="111"/>
                    </a:lnTo>
                    <a:lnTo>
                      <a:pt x="101" y="103"/>
                    </a:lnTo>
                    <a:lnTo>
                      <a:pt x="103" y="95"/>
                    </a:lnTo>
                    <a:lnTo>
                      <a:pt x="105" y="85"/>
                    </a:lnTo>
                    <a:lnTo>
                      <a:pt x="106" y="77"/>
                    </a:lnTo>
                    <a:lnTo>
                      <a:pt x="105" y="69"/>
                    </a:lnTo>
                    <a:lnTo>
                      <a:pt x="102" y="61"/>
                    </a:lnTo>
                    <a:lnTo>
                      <a:pt x="98" y="53"/>
                    </a:lnTo>
                    <a:lnTo>
                      <a:pt x="133" y="17"/>
                    </a:lnTo>
                    <a:lnTo>
                      <a:pt x="133" y="17"/>
                    </a:lnTo>
                    <a:lnTo>
                      <a:pt x="128" y="15"/>
                    </a:lnTo>
                    <a:lnTo>
                      <a:pt x="124" y="11"/>
                    </a:lnTo>
                    <a:lnTo>
                      <a:pt x="120" y="6"/>
                    </a:lnTo>
                    <a:lnTo>
                      <a:pt x="117" y="0"/>
                    </a:lnTo>
                    <a:lnTo>
                      <a:pt x="1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456789">
                  <a:defRPr/>
                </a:pPr>
                <a:endParaRPr lang="en-US" sz="1798" kern="0" dirty="0">
                  <a:solidFill>
                    <a:srgbClr val="676767"/>
                  </a:solidFill>
                </a:endParaRPr>
              </a:p>
            </p:txBody>
          </p:sp>
          <p:sp>
            <p:nvSpPr>
              <p:cNvPr id="60" name="Freeform 129"/>
              <p:cNvSpPr>
                <a:spLocks/>
              </p:cNvSpPr>
              <p:nvPr/>
            </p:nvSpPr>
            <p:spPr bwMode="auto">
              <a:xfrm>
                <a:off x="4725988" y="1473200"/>
                <a:ext cx="157163" cy="84138"/>
              </a:xfrm>
              <a:custGeom>
                <a:avLst/>
                <a:gdLst>
                  <a:gd name="T0" fmla="*/ 146 w 199"/>
                  <a:gd name="T1" fmla="*/ 0 h 107"/>
                  <a:gd name="T2" fmla="*/ 146 w 199"/>
                  <a:gd name="T3" fmla="*/ 0 h 107"/>
                  <a:gd name="T4" fmla="*/ 136 w 199"/>
                  <a:gd name="T5" fmla="*/ 2 h 107"/>
                  <a:gd name="T6" fmla="*/ 127 w 199"/>
                  <a:gd name="T7" fmla="*/ 5 h 107"/>
                  <a:gd name="T8" fmla="*/ 119 w 199"/>
                  <a:gd name="T9" fmla="*/ 9 h 107"/>
                  <a:gd name="T10" fmla="*/ 112 w 199"/>
                  <a:gd name="T11" fmla="*/ 13 h 107"/>
                  <a:gd name="T12" fmla="*/ 105 w 199"/>
                  <a:gd name="T13" fmla="*/ 19 h 107"/>
                  <a:gd name="T14" fmla="*/ 100 w 199"/>
                  <a:gd name="T15" fmla="*/ 26 h 107"/>
                  <a:gd name="T16" fmla="*/ 96 w 199"/>
                  <a:gd name="T17" fmla="*/ 34 h 107"/>
                  <a:gd name="T18" fmla="*/ 93 w 199"/>
                  <a:gd name="T19" fmla="*/ 44 h 107"/>
                  <a:gd name="T20" fmla="*/ 0 w 199"/>
                  <a:gd name="T21" fmla="*/ 44 h 107"/>
                  <a:gd name="T22" fmla="*/ 0 w 199"/>
                  <a:gd name="T23" fmla="*/ 67 h 107"/>
                  <a:gd name="T24" fmla="*/ 93 w 199"/>
                  <a:gd name="T25" fmla="*/ 67 h 107"/>
                  <a:gd name="T26" fmla="*/ 93 w 199"/>
                  <a:gd name="T27" fmla="*/ 67 h 107"/>
                  <a:gd name="T28" fmla="*/ 97 w 199"/>
                  <a:gd name="T29" fmla="*/ 76 h 107"/>
                  <a:gd name="T30" fmla="*/ 101 w 199"/>
                  <a:gd name="T31" fmla="*/ 83 h 107"/>
                  <a:gd name="T32" fmla="*/ 107 w 199"/>
                  <a:gd name="T33" fmla="*/ 89 h 107"/>
                  <a:gd name="T34" fmla="*/ 112 w 199"/>
                  <a:gd name="T35" fmla="*/ 96 h 107"/>
                  <a:gd name="T36" fmla="*/ 120 w 199"/>
                  <a:gd name="T37" fmla="*/ 100 h 107"/>
                  <a:gd name="T38" fmla="*/ 128 w 199"/>
                  <a:gd name="T39" fmla="*/ 104 h 107"/>
                  <a:gd name="T40" fmla="*/ 136 w 199"/>
                  <a:gd name="T41" fmla="*/ 107 h 107"/>
                  <a:gd name="T42" fmla="*/ 146 w 199"/>
                  <a:gd name="T43" fmla="*/ 107 h 107"/>
                  <a:gd name="T44" fmla="*/ 146 w 199"/>
                  <a:gd name="T45" fmla="*/ 107 h 107"/>
                  <a:gd name="T46" fmla="*/ 157 w 199"/>
                  <a:gd name="T47" fmla="*/ 106 h 107"/>
                  <a:gd name="T48" fmla="*/ 166 w 199"/>
                  <a:gd name="T49" fmla="*/ 103 h 107"/>
                  <a:gd name="T50" fmla="*/ 176 w 199"/>
                  <a:gd name="T51" fmla="*/ 98 h 107"/>
                  <a:gd name="T52" fmla="*/ 182 w 199"/>
                  <a:gd name="T53" fmla="*/ 92 h 107"/>
                  <a:gd name="T54" fmla="*/ 189 w 199"/>
                  <a:gd name="T55" fmla="*/ 84 h 107"/>
                  <a:gd name="T56" fmla="*/ 194 w 199"/>
                  <a:gd name="T57" fmla="*/ 75 h 107"/>
                  <a:gd name="T58" fmla="*/ 197 w 199"/>
                  <a:gd name="T59" fmla="*/ 65 h 107"/>
                  <a:gd name="T60" fmla="*/ 199 w 199"/>
                  <a:gd name="T61" fmla="*/ 54 h 107"/>
                  <a:gd name="T62" fmla="*/ 199 w 199"/>
                  <a:gd name="T63" fmla="*/ 54 h 107"/>
                  <a:gd name="T64" fmla="*/ 197 w 199"/>
                  <a:gd name="T65" fmla="*/ 44 h 107"/>
                  <a:gd name="T66" fmla="*/ 194 w 199"/>
                  <a:gd name="T67" fmla="*/ 33 h 107"/>
                  <a:gd name="T68" fmla="*/ 189 w 199"/>
                  <a:gd name="T69" fmla="*/ 25 h 107"/>
                  <a:gd name="T70" fmla="*/ 182 w 199"/>
                  <a:gd name="T71" fmla="*/ 17 h 107"/>
                  <a:gd name="T72" fmla="*/ 176 w 199"/>
                  <a:gd name="T73" fmla="*/ 10 h 107"/>
                  <a:gd name="T74" fmla="*/ 166 w 199"/>
                  <a:gd name="T75" fmla="*/ 5 h 107"/>
                  <a:gd name="T76" fmla="*/ 157 w 199"/>
                  <a:gd name="T77" fmla="*/ 2 h 107"/>
                  <a:gd name="T78" fmla="*/ 146 w 199"/>
                  <a:gd name="T79" fmla="*/ 0 h 107"/>
                  <a:gd name="T80" fmla="*/ 146 w 199"/>
                  <a:gd name="T8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9" h="107">
                    <a:moveTo>
                      <a:pt x="146" y="0"/>
                    </a:moveTo>
                    <a:lnTo>
                      <a:pt x="146" y="0"/>
                    </a:lnTo>
                    <a:lnTo>
                      <a:pt x="136" y="2"/>
                    </a:lnTo>
                    <a:lnTo>
                      <a:pt x="127" y="5"/>
                    </a:lnTo>
                    <a:lnTo>
                      <a:pt x="119" y="9"/>
                    </a:lnTo>
                    <a:lnTo>
                      <a:pt x="112" y="13"/>
                    </a:lnTo>
                    <a:lnTo>
                      <a:pt x="105" y="19"/>
                    </a:lnTo>
                    <a:lnTo>
                      <a:pt x="100" y="26"/>
                    </a:lnTo>
                    <a:lnTo>
                      <a:pt x="96" y="34"/>
                    </a:lnTo>
                    <a:lnTo>
                      <a:pt x="93" y="44"/>
                    </a:lnTo>
                    <a:lnTo>
                      <a:pt x="0" y="44"/>
                    </a:lnTo>
                    <a:lnTo>
                      <a:pt x="0" y="67"/>
                    </a:lnTo>
                    <a:lnTo>
                      <a:pt x="93" y="67"/>
                    </a:lnTo>
                    <a:lnTo>
                      <a:pt x="93" y="67"/>
                    </a:lnTo>
                    <a:lnTo>
                      <a:pt x="97" y="76"/>
                    </a:lnTo>
                    <a:lnTo>
                      <a:pt x="101" y="83"/>
                    </a:lnTo>
                    <a:lnTo>
                      <a:pt x="107" y="89"/>
                    </a:lnTo>
                    <a:lnTo>
                      <a:pt x="112" y="96"/>
                    </a:lnTo>
                    <a:lnTo>
                      <a:pt x="120" y="100"/>
                    </a:lnTo>
                    <a:lnTo>
                      <a:pt x="128" y="104"/>
                    </a:lnTo>
                    <a:lnTo>
                      <a:pt x="136" y="107"/>
                    </a:lnTo>
                    <a:lnTo>
                      <a:pt x="146" y="107"/>
                    </a:lnTo>
                    <a:lnTo>
                      <a:pt x="146" y="107"/>
                    </a:lnTo>
                    <a:lnTo>
                      <a:pt x="157" y="106"/>
                    </a:lnTo>
                    <a:lnTo>
                      <a:pt x="166" y="103"/>
                    </a:lnTo>
                    <a:lnTo>
                      <a:pt x="176" y="98"/>
                    </a:lnTo>
                    <a:lnTo>
                      <a:pt x="182" y="92"/>
                    </a:lnTo>
                    <a:lnTo>
                      <a:pt x="189" y="84"/>
                    </a:lnTo>
                    <a:lnTo>
                      <a:pt x="194" y="75"/>
                    </a:lnTo>
                    <a:lnTo>
                      <a:pt x="197" y="65"/>
                    </a:lnTo>
                    <a:lnTo>
                      <a:pt x="199" y="54"/>
                    </a:lnTo>
                    <a:lnTo>
                      <a:pt x="199" y="54"/>
                    </a:lnTo>
                    <a:lnTo>
                      <a:pt x="197" y="44"/>
                    </a:lnTo>
                    <a:lnTo>
                      <a:pt x="194" y="33"/>
                    </a:lnTo>
                    <a:lnTo>
                      <a:pt x="189" y="25"/>
                    </a:lnTo>
                    <a:lnTo>
                      <a:pt x="182" y="17"/>
                    </a:lnTo>
                    <a:lnTo>
                      <a:pt x="176" y="10"/>
                    </a:lnTo>
                    <a:lnTo>
                      <a:pt x="166" y="5"/>
                    </a:lnTo>
                    <a:lnTo>
                      <a:pt x="157" y="2"/>
                    </a:lnTo>
                    <a:lnTo>
                      <a:pt x="146" y="0"/>
                    </a:lnTo>
                    <a:lnTo>
                      <a:pt x="1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456789">
                  <a:defRPr/>
                </a:pPr>
                <a:endParaRPr lang="en-US" sz="1798" kern="0" dirty="0">
                  <a:solidFill>
                    <a:srgbClr val="676767"/>
                  </a:solidFill>
                </a:endParaRPr>
              </a:p>
            </p:txBody>
          </p:sp>
          <p:sp>
            <p:nvSpPr>
              <p:cNvPr id="61" name="Freeform 130"/>
              <p:cNvSpPr>
                <a:spLocks/>
              </p:cNvSpPr>
              <p:nvPr/>
            </p:nvSpPr>
            <p:spPr bwMode="auto">
              <a:xfrm>
                <a:off x="4710113" y="1611312"/>
                <a:ext cx="107950" cy="104775"/>
              </a:xfrm>
              <a:custGeom>
                <a:avLst/>
                <a:gdLst>
                  <a:gd name="T0" fmla="*/ 52 w 135"/>
                  <a:gd name="T1" fmla="*/ 35 h 133"/>
                  <a:gd name="T2" fmla="*/ 18 w 135"/>
                  <a:gd name="T3" fmla="*/ 0 h 133"/>
                  <a:gd name="T4" fmla="*/ 18 w 135"/>
                  <a:gd name="T5" fmla="*/ 0 h 133"/>
                  <a:gd name="T6" fmla="*/ 15 w 135"/>
                  <a:gd name="T7" fmla="*/ 6 h 133"/>
                  <a:gd name="T8" fmla="*/ 11 w 135"/>
                  <a:gd name="T9" fmla="*/ 11 h 133"/>
                  <a:gd name="T10" fmla="*/ 6 w 135"/>
                  <a:gd name="T11" fmla="*/ 15 h 133"/>
                  <a:gd name="T12" fmla="*/ 0 w 135"/>
                  <a:gd name="T13" fmla="*/ 17 h 133"/>
                  <a:gd name="T14" fmla="*/ 35 w 135"/>
                  <a:gd name="T15" fmla="*/ 53 h 133"/>
                  <a:gd name="T16" fmla="*/ 35 w 135"/>
                  <a:gd name="T17" fmla="*/ 53 h 133"/>
                  <a:gd name="T18" fmla="*/ 33 w 135"/>
                  <a:gd name="T19" fmla="*/ 61 h 133"/>
                  <a:gd name="T20" fmla="*/ 30 w 135"/>
                  <a:gd name="T21" fmla="*/ 69 h 133"/>
                  <a:gd name="T22" fmla="*/ 29 w 135"/>
                  <a:gd name="T23" fmla="*/ 77 h 133"/>
                  <a:gd name="T24" fmla="*/ 29 w 135"/>
                  <a:gd name="T25" fmla="*/ 85 h 133"/>
                  <a:gd name="T26" fmla="*/ 30 w 135"/>
                  <a:gd name="T27" fmla="*/ 95 h 133"/>
                  <a:gd name="T28" fmla="*/ 34 w 135"/>
                  <a:gd name="T29" fmla="*/ 103 h 133"/>
                  <a:gd name="T30" fmla="*/ 38 w 135"/>
                  <a:gd name="T31" fmla="*/ 111 h 133"/>
                  <a:gd name="T32" fmla="*/ 44 w 135"/>
                  <a:gd name="T33" fmla="*/ 118 h 133"/>
                  <a:gd name="T34" fmla="*/ 44 w 135"/>
                  <a:gd name="T35" fmla="*/ 118 h 133"/>
                  <a:gd name="T36" fmla="*/ 53 w 135"/>
                  <a:gd name="T37" fmla="*/ 124 h 133"/>
                  <a:gd name="T38" fmla="*/ 61 w 135"/>
                  <a:gd name="T39" fmla="*/ 129 h 133"/>
                  <a:gd name="T40" fmla="*/ 72 w 135"/>
                  <a:gd name="T41" fmla="*/ 133 h 133"/>
                  <a:gd name="T42" fmla="*/ 81 w 135"/>
                  <a:gd name="T43" fmla="*/ 133 h 133"/>
                  <a:gd name="T44" fmla="*/ 92 w 135"/>
                  <a:gd name="T45" fmla="*/ 133 h 133"/>
                  <a:gd name="T46" fmla="*/ 102 w 135"/>
                  <a:gd name="T47" fmla="*/ 129 h 133"/>
                  <a:gd name="T48" fmla="*/ 111 w 135"/>
                  <a:gd name="T49" fmla="*/ 124 h 133"/>
                  <a:gd name="T50" fmla="*/ 119 w 135"/>
                  <a:gd name="T51" fmla="*/ 118 h 133"/>
                  <a:gd name="T52" fmla="*/ 119 w 135"/>
                  <a:gd name="T53" fmla="*/ 118 h 133"/>
                  <a:gd name="T54" fmla="*/ 126 w 135"/>
                  <a:gd name="T55" fmla="*/ 110 h 133"/>
                  <a:gd name="T56" fmla="*/ 131 w 135"/>
                  <a:gd name="T57" fmla="*/ 100 h 133"/>
                  <a:gd name="T58" fmla="*/ 134 w 135"/>
                  <a:gd name="T59" fmla="*/ 89 h 133"/>
                  <a:gd name="T60" fmla="*/ 135 w 135"/>
                  <a:gd name="T61" fmla="*/ 80 h 133"/>
                  <a:gd name="T62" fmla="*/ 134 w 135"/>
                  <a:gd name="T63" fmla="*/ 69 h 133"/>
                  <a:gd name="T64" fmla="*/ 131 w 135"/>
                  <a:gd name="T65" fmla="*/ 60 h 133"/>
                  <a:gd name="T66" fmla="*/ 126 w 135"/>
                  <a:gd name="T67" fmla="*/ 50 h 133"/>
                  <a:gd name="T68" fmla="*/ 119 w 135"/>
                  <a:gd name="T69" fmla="*/ 42 h 133"/>
                  <a:gd name="T70" fmla="*/ 119 w 135"/>
                  <a:gd name="T71" fmla="*/ 42 h 133"/>
                  <a:gd name="T72" fmla="*/ 112 w 135"/>
                  <a:gd name="T73" fmla="*/ 35 h 133"/>
                  <a:gd name="T74" fmla="*/ 104 w 135"/>
                  <a:gd name="T75" fmla="*/ 31 h 133"/>
                  <a:gd name="T76" fmla="*/ 96 w 135"/>
                  <a:gd name="T77" fmla="*/ 29 h 133"/>
                  <a:gd name="T78" fmla="*/ 87 w 135"/>
                  <a:gd name="T79" fmla="*/ 27 h 133"/>
                  <a:gd name="T80" fmla="*/ 77 w 135"/>
                  <a:gd name="T81" fmla="*/ 27 h 133"/>
                  <a:gd name="T82" fmla="*/ 69 w 135"/>
                  <a:gd name="T83" fmla="*/ 29 h 133"/>
                  <a:gd name="T84" fmla="*/ 60 w 135"/>
                  <a:gd name="T85" fmla="*/ 31 h 133"/>
                  <a:gd name="T86" fmla="*/ 52 w 135"/>
                  <a:gd name="T87" fmla="*/ 35 h 133"/>
                  <a:gd name="T88" fmla="*/ 52 w 135"/>
                  <a:gd name="T89"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5" h="133">
                    <a:moveTo>
                      <a:pt x="52" y="35"/>
                    </a:moveTo>
                    <a:lnTo>
                      <a:pt x="18" y="0"/>
                    </a:lnTo>
                    <a:lnTo>
                      <a:pt x="18" y="0"/>
                    </a:lnTo>
                    <a:lnTo>
                      <a:pt x="15" y="6"/>
                    </a:lnTo>
                    <a:lnTo>
                      <a:pt x="11" y="11"/>
                    </a:lnTo>
                    <a:lnTo>
                      <a:pt x="6" y="15"/>
                    </a:lnTo>
                    <a:lnTo>
                      <a:pt x="0" y="17"/>
                    </a:lnTo>
                    <a:lnTo>
                      <a:pt x="35" y="53"/>
                    </a:lnTo>
                    <a:lnTo>
                      <a:pt x="35" y="53"/>
                    </a:lnTo>
                    <a:lnTo>
                      <a:pt x="33" y="61"/>
                    </a:lnTo>
                    <a:lnTo>
                      <a:pt x="30" y="69"/>
                    </a:lnTo>
                    <a:lnTo>
                      <a:pt x="29" y="77"/>
                    </a:lnTo>
                    <a:lnTo>
                      <a:pt x="29" y="85"/>
                    </a:lnTo>
                    <a:lnTo>
                      <a:pt x="30" y="95"/>
                    </a:lnTo>
                    <a:lnTo>
                      <a:pt x="34" y="103"/>
                    </a:lnTo>
                    <a:lnTo>
                      <a:pt x="38" y="111"/>
                    </a:lnTo>
                    <a:lnTo>
                      <a:pt x="44" y="118"/>
                    </a:lnTo>
                    <a:lnTo>
                      <a:pt x="44" y="118"/>
                    </a:lnTo>
                    <a:lnTo>
                      <a:pt x="53" y="124"/>
                    </a:lnTo>
                    <a:lnTo>
                      <a:pt x="61" y="129"/>
                    </a:lnTo>
                    <a:lnTo>
                      <a:pt x="72" y="133"/>
                    </a:lnTo>
                    <a:lnTo>
                      <a:pt x="81" y="133"/>
                    </a:lnTo>
                    <a:lnTo>
                      <a:pt x="92" y="133"/>
                    </a:lnTo>
                    <a:lnTo>
                      <a:pt x="102" y="129"/>
                    </a:lnTo>
                    <a:lnTo>
                      <a:pt x="111" y="124"/>
                    </a:lnTo>
                    <a:lnTo>
                      <a:pt x="119" y="118"/>
                    </a:lnTo>
                    <a:lnTo>
                      <a:pt x="119" y="118"/>
                    </a:lnTo>
                    <a:lnTo>
                      <a:pt x="126" y="110"/>
                    </a:lnTo>
                    <a:lnTo>
                      <a:pt x="131" y="100"/>
                    </a:lnTo>
                    <a:lnTo>
                      <a:pt x="134" y="89"/>
                    </a:lnTo>
                    <a:lnTo>
                      <a:pt x="135" y="80"/>
                    </a:lnTo>
                    <a:lnTo>
                      <a:pt x="134" y="69"/>
                    </a:lnTo>
                    <a:lnTo>
                      <a:pt x="131" y="60"/>
                    </a:lnTo>
                    <a:lnTo>
                      <a:pt x="126" y="50"/>
                    </a:lnTo>
                    <a:lnTo>
                      <a:pt x="119" y="42"/>
                    </a:lnTo>
                    <a:lnTo>
                      <a:pt x="119" y="42"/>
                    </a:lnTo>
                    <a:lnTo>
                      <a:pt x="112" y="35"/>
                    </a:lnTo>
                    <a:lnTo>
                      <a:pt x="104" y="31"/>
                    </a:lnTo>
                    <a:lnTo>
                      <a:pt x="96" y="29"/>
                    </a:lnTo>
                    <a:lnTo>
                      <a:pt x="87" y="27"/>
                    </a:lnTo>
                    <a:lnTo>
                      <a:pt x="77" y="27"/>
                    </a:lnTo>
                    <a:lnTo>
                      <a:pt x="69" y="29"/>
                    </a:lnTo>
                    <a:lnTo>
                      <a:pt x="60" y="31"/>
                    </a:lnTo>
                    <a:lnTo>
                      <a:pt x="52" y="35"/>
                    </a:lnTo>
                    <a:lnTo>
                      <a:pt x="52"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456789">
                  <a:defRPr/>
                </a:pPr>
                <a:endParaRPr lang="en-US" sz="1798" kern="0" dirty="0">
                  <a:solidFill>
                    <a:srgbClr val="676767"/>
                  </a:solidFill>
                </a:endParaRPr>
              </a:p>
            </p:txBody>
          </p:sp>
          <p:sp>
            <p:nvSpPr>
              <p:cNvPr id="62" name="Freeform 131"/>
              <p:cNvSpPr>
                <a:spLocks/>
              </p:cNvSpPr>
              <p:nvPr/>
            </p:nvSpPr>
            <p:spPr bwMode="auto">
              <a:xfrm>
                <a:off x="4575175" y="1625600"/>
                <a:ext cx="84138" cy="157163"/>
              </a:xfrm>
              <a:custGeom>
                <a:avLst/>
                <a:gdLst>
                  <a:gd name="T0" fmla="*/ 66 w 107"/>
                  <a:gd name="T1" fmla="*/ 92 h 197"/>
                  <a:gd name="T2" fmla="*/ 66 w 107"/>
                  <a:gd name="T3" fmla="*/ 0 h 197"/>
                  <a:gd name="T4" fmla="*/ 42 w 107"/>
                  <a:gd name="T5" fmla="*/ 0 h 197"/>
                  <a:gd name="T6" fmla="*/ 42 w 107"/>
                  <a:gd name="T7" fmla="*/ 92 h 197"/>
                  <a:gd name="T8" fmla="*/ 42 w 107"/>
                  <a:gd name="T9" fmla="*/ 92 h 197"/>
                  <a:gd name="T10" fmla="*/ 34 w 107"/>
                  <a:gd name="T11" fmla="*/ 93 h 197"/>
                  <a:gd name="T12" fmla="*/ 26 w 107"/>
                  <a:gd name="T13" fmla="*/ 97 h 197"/>
                  <a:gd name="T14" fmla="*/ 19 w 107"/>
                  <a:gd name="T15" fmla="*/ 103 h 197"/>
                  <a:gd name="T16" fmla="*/ 12 w 107"/>
                  <a:gd name="T17" fmla="*/ 110 h 197"/>
                  <a:gd name="T18" fmla="*/ 7 w 107"/>
                  <a:gd name="T19" fmla="*/ 118 h 197"/>
                  <a:gd name="T20" fmla="*/ 3 w 107"/>
                  <a:gd name="T21" fmla="*/ 126 h 197"/>
                  <a:gd name="T22" fmla="*/ 0 w 107"/>
                  <a:gd name="T23" fmla="*/ 134 h 197"/>
                  <a:gd name="T24" fmla="*/ 0 w 107"/>
                  <a:gd name="T25" fmla="*/ 143 h 197"/>
                  <a:gd name="T26" fmla="*/ 0 w 107"/>
                  <a:gd name="T27" fmla="*/ 143 h 197"/>
                  <a:gd name="T28" fmla="*/ 2 w 107"/>
                  <a:gd name="T29" fmla="*/ 154 h 197"/>
                  <a:gd name="T30" fmla="*/ 4 w 107"/>
                  <a:gd name="T31" fmla="*/ 165 h 197"/>
                  <a:gd name="T32" fmla="*/ 10 w 107"/>
                  <a:gd name="T33" fmla="*/ 173 h 197"/>
                  <a:gd name="T34" fmla="*/ 15 w 107"/>
                  <a:gd name="T35" fmla="*/ 181 h 197"/>
                  <a:gd name="T36" fmla="*/ 23 w 107"/>
                  <a:gd name="T37" fmla="*/ 188 h 197"/>
                  <a:gd name="T38" fmla="*/ 33 w 107"/>
                  <a:gd name="T39" fmla="*/ 192 h 197"/>
                  <a:gd name="T40" fmla="*/ 42 w 107"/>
                  <a:gd name="T41" fmla="*/ 196 h 197"/>
                  <a:gd name="T42" fmla="*/ 53 w 107"/>
                  <a:gd name="T43" fmla="*/ 197 h 197"/>
                  <a:gd name="T44" fmla="*/ 53 w 107"/>
                  <a:gd name="T45" fmla="*/ 197 h 197"/>
                  <a:gd name="T46" fmla="*/ 64 w 107"/>
                  <a:gd name="T47" fmla="*/ 196 h 197"/>
                  <a:gd name="T48" fmla="*/ 74 w 107"/>
                  <a:gd name="T49" fmla="*/ 192 h 197"/>
                  <a:gd name="T50" fmla="*/ 82 w 107"/>
                  <a:gd name="T51" fmla="*/ 188 h 197"/>
                  <a:gd name="T52" fmla="*/ 91 w 107"/>
                  <a:gd name="T53" fmla="*/ 181 h 197"/>
                  <a:gd name="T54" fmla="*/ 97 w 107"/>
                  <a:gd name="T55" fmla="*/ 173 h 197"/>
                  <a:gd name="T56" fmla="*/ 103 w 107"/>
                  <a:gd name="T57" fmla="*/ 165 h 197"/>
                  <a:gd name="T58" fmla="*/ 105 w 107"/>
                  <a:gd name="T59" fmla="*/ 154 h 197"/>
                  <a:gd name="T60" fmla="*/ 107 w 107"/>
                  <a:gd name="T61" fmla="*/ 143 h 197"/>
                  <a:gd name="T62" fmla="*/ 107 w 107"/>
                  <a:gd name="T63" fmla="*/ 143 h 197"/>
                  <a:gd name="T64" fmla="*/ 105 w 107"/>
                  <a:gd name="T65" fmla="*/ 134 h 197"/>
                  <a:gd name="T66" fmla="*/ 103 w 107"/>
                  <a:gd name="T67" fmla="*/ 126 h 197"/>
                  <a:gd name="T68" fmla="*/ 100 w 107"/>
                  <a:gd name="T69" fmla="*/ 118 h 197"/>
                  <a:gd name="T70" fmla="*/ 95 w 107"/>
                  <a:gd name="T71" fmla="*/ 111 h 197"/>
                  <a:gd name="T72" fmla="*/ 89 w 107"/>
                  <a:gd name="T73" fmla="*/ 104 h 197"/>
                  <a:gd name="T74" fmla="*/ 82 w 107"/>
                  <a:gd name="T75" fmla="*/ 99 h 197"/>
                  <a:gd name="T76" fmla="*/ 74 w 107"/>
                  <a:gd name="T77" fmla="*/ 95 h 197"/>
                  <a:gd name="T78" fmla="*/ 66 w 107"/>
                  <a:gd name="T79" fmla="*/ 92 h 197"/>
                  <a:gd name="T80" fmla="*/ 66 w 107"/>
                  <a:gd name="T81" fmla="*/ 9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 h="197">
                    <a:moveTo>
                      <a:pt x="66" y="92"/>
                    </a:moveTo>
                    <a:lnTo>
                      <a:pt x="66" y="0"/>
                    </a:lnTo>
                    <a:lnTo>
                      <a:pt x="42" y="0"/>
                    </a:lnTo>
                    <a:lnTo>
                      <a:pt x="42" y="92"/>
                    </a:lnTo>
                    <a:lnTo>
                      <a:pt x="42" y="92"/>
                    </a:lnTo>
                    <a:lnTo>
                      <a:pt x="34" y="93"/>
                    </a:lnTo>
                    <a:lnTo>
                      <a:pt x="26" y="97"/>
                    </a:lnTo>
                    <a:lnTo>
                      <a:pt x="19" y="103"/>
                    </a:lnTo>
                    <a:lnTo>
                      <a:pt x="12" y="110"/>
                    </a:lnTo>
                    <a:lnTo>
                      <a:pt x="7" y="118"/>
                    </a:lnTo>
                    <a:lnTo>
                      <a:pt x="3" y="126"/>
                    </a:lnTo>
                    <a:lnTo>
                      <a:pt x="0" y="134"/>
                    </a:lnTo>
                    <a:lnTo>
                      <a:pt x="0" y="143"/>
                    </a:lnTo>
                    <a:lnTo>
                      <a:pt x="0" y="143"/>
                    </a:lnTo>
                    <a:lnTo>
                      <a:pt x="2" y="154"/>
                    </a:lnTo>
                    <a:lnTo>
                      <a:pt x="4" y="165"/>
                    </a:lnTo>
                    <a:lnTo>
                      <a:pt x="10" y="173"/>
                    </a:lnTo>
                    <a:lnTo>
                      <a:pt x="15" y="181"/>
                    </a:lnTo>
                    <a:lnTo>
                      <a:pt x="23" y="188"/>
                    </a:lnTo>
                    <a:lnTo>
                      <a:pt x="33" y="192"/>
                    </a:lnTo>
                    <a:lnTo>
                      <a:pt x="42" y="196"/>
                    </a:lnTo>
                    <a:lnTo>
                      <a:pt x="53" y="197"/>
                    </a:lnTo>
                    <a:lnTo>
                      <a:pt x="53" y="197"/>
                    </a:lnTo>
                    <a:lnTo>
                      <a:pt x="64" y="196"/>
                    </a:lnTo>
                    <a:lnTo>
                      <a:pt x="74" y="192"/>
                    </a:lnTo>
                    <a:lnTo>
                      <a:pt x="82" y="188"/>
                    </a:lnTo>
                    <a:lnTo>
                      <a:pt x="91" y="181"/>
                    </a:lnTo>
                    <a:lnTo>
                      <a:pt x="97" y="173"/>
                    </a:lnTo>
                    <a:lnTo>
                      <a:pt x="103" y="165"/>
                    </a:lnTo>
                    <a:lnTo>
                      <a:pt x="105" y="154"/>
                    </a:lnTo>
                    <a:lnTo>
                      <a:pt x="107" y="143"/>
                    </a:lnTo>
                    <a:lnTo>
                      <a:pt x="107" y="143"/>
                    </a:lnTo>
                    <a:lnTo>
                      <a:pt x="105" y="134"/>
                    </a:lnTo>
                    <a:lnTo>
                      <a:pt x="103" y="126"/>
                    </a:lnTo>
                    <a:lnTo>
                      <a:pt x="100" y="118"/>
                    </a:lnTo>
                    <a:lnTo>
                      <a:pt x="95" y="111"/>
                    </a:lnTo>
                    <a:lnTo>
                      <a:pt x="89" y="104"/>
                    </a:lnTo>
                    <a:lnTo>
                      <a:pt x="82" y="99"/>
                    </a:lnTo>
                    <a:lnTo>
                      <a:pt x="74" y="95"/>
                    </a:lnTo>
                    <a:lnTo>
                      <a:pt x="66" y="92"/>
                    </a:lnTo>
                    <a:lnTo>
                      <a:pt x="66"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55" tIns="45678" rIns="91355" bIns="45678" numCol="1" anchor="t" anchorCtr="0" compatLnSpc="1">
                <a:prstTxWarp prst="textNoShape">
                  <a:avLst/>
                </a:prstTxWarp>
              </a:bodyPr>
              <a:lstStyle/>
              <a:p>
                <a:pPr defTabSz="456789">
                  <a:defRPr/>
                </a:pPr>
                <a:endParaRPr lang="en-US" sz="1798" kern="0" dirty="0">
                  <a:solidFill>
                    <a:srgbClr val="676767"/>
                  </a:solidFill>
                </a:endParaRPr>
              </a:p>
            </p:txBody>
          </p:sp>
        </p:grpSp>
        <p:sp>
          <p:nvSpPr>
            <p:cNvPr id="63" name="Freeform 5"/>
            <p:cNvSpPr>
              <a:spLocks noEditPoints="1"/>
            </p:cNvSpPr>
            <p:nvPr/>
          </p:nvSpPr>
          <p:spPr bwMode="auto">
            <a:xfrm>
              <a:off x="3266499" y="2949084"/>
              <a:ext cx="232266" cy="231672"/>
            </a:xfrm>
            <a:custGeom>
              <a:avLst/>
              <a:gdLst>
                <a:gd name="T0" fmla="*/ 279 w 640"/>
                <a:gd name="T1" fmla="*/ 265 h 639"/>
                <a:gd name="T2" fmla="*/ 298 w 640"/>
                <a:gd name="T3" fmla="*/ 278 h 639"/>
                <a:gd name="T4" fmla="*/ 370 w 640"/>
                <a:gd name="T5" fmla="*/ 299 h 639"/>
                <a:gd name="T6" fmla="*/ 420 w 640"/>
                <a:gd name="T7" fmla="*/ 343 h 639"/>
                <a:gd name="T8" fmla="*/ 418 w 640"/>
                <a:gd name="T9" fmla="*/ 407 h 639"/>
                <a:gd name="T10" fmla="*/ 367 w 640"/>
                <a:gd name="T11" fmla="*/ 451 h 639"/>
                <a:gd name="T12" fmla="*/ 347 w 640"/>
                <a:gd name="T13" fmla="*/ 480 h 639"/>
                <a:gd name="T14" fmla="*/ 293 w 640"/>
                <a:gd name="T15" fmla="*/ 480 h 639"/>
                <a:gd name="T16" fmla="*/ 280 w 640"/>
                <a:gd name="T17" fmla="*/ 452 h 639"/>
                <a:gd name="T18" fmla="*/ 227 w 640"/>
                <a:gd name="T19" fmla="*/ 412 h 639"/>
                <a:gd name="T20" fmla="*/ 209 w 640"/>
                <a:gd name="T21" fmla="*/ 355 h 639"/>
                <a:gd name="T22" fmla="*/ 266 w 640"/>
                <a:gd name="T23" fmla="*/ 371 h 639"/>
                <a:gd name="T24" fmla="*/ 284 w 640"/>
                <a:gd name="T25" fmla="*/ 397 h 639"/>
                <a:gd name="T26" fmla="*/ 322 w 640"/>
                <a:gd name="T27" fmla="*/ 407 h 639"/>
                <a:gd name="T28" fmla="*/ 373 w 640"/>
                <a:gd name="T29" fmla="*/ 375 h 639"/>
                <a:gd name="T30" fmla="*/ 365 w 640"/>
                <a:gd name="T31" fmla="*/ 355 h 639"/>
                <a:gd name="T32" fmla="*/ 311 w 640"/>
                <a:gd name="T33" fmla="*/ 336 h 639"/>
                <a:gd name="T34" fmla="*/ 247 w 640"/>
                <a:gd name="T35" fmla="*/ 309 h 639"/>
                <a:gd name="T36" fmla="*/ 224 w 640"/>
                <a:gd name="T37" fmla="*/ 256 h 639"/>
                <a:gd name="T38" fmla="*/ 250 w 640"/>
                <a:gd name="T39" fmla="*/ 201 h 639"/>
                <a:gd name="T40" fmla="*/ 293 w 640"/>
                <a:gd name="T41" fmla="*/ 181 h 639"/>
                <a:gd name="T42" fmla="*/ 320 w 640"/>
                <a:gd name="T43" fmla="*/ 133 h 639"/>
                <a:gd name="T44" fmla="*/ 347 w 640"/>
                <a:gd name="T45" fmla="*/ 181 h 639"/>
                <a:gd name="T46" fmla="*/ 390 w 640"/>
                <a:gd name="T47" fmla="*/ 198 h 639"/>
                <a:gd name="T48" fmla="*/ 426 w 640"/>
                <a:gd name="T49" fmla="*/ 251 h 639"/>
                <a:gd name="T50" fmla="*/ 378 w 640"/>
                <a:gd name="T51" fmla="*/ 275 h 639"/>
                <a:gd name="T52" fmla="*/ 358 w 640"/>
                <a:gd name="T53" fmla="*/ 238 h 639"/>
                <a:gd name="T54" fmla="*/ 300 w 640"/>
                <a:gd name="T55" fmla="*/ 232 h 639"/>
                <a:gd name="T56" fmla="*/ 279 w 640"/>
                <a:gd name="T57" fmla="*/ 246 h 639"/>
                <a:gd name="T58" fmla="*/ 279 w 640"/>
                <a:gd name="T59" fmla="*/ 265 h 639"/>
                <a:gd name="T60" fmla="*/ 320 w 640"/>
                <a:gd name="T61" fmla="*/ 0 h 639"/>
                <a:gd name="T62" fmla="*/ 0 w 640"/>
                <a:gd name="T63" fmla="*/ 319 h 639"/>
                <a:gd name="T64" fmla="*/ 640 w 640"/>
                <a:gd name="T65" fmla="*/ 31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0" h="639">
                  <a:moveTo>
                    <a:pt x="279" y="265"/>
                  </a:moveTo>
                  <a:lnTo>
                    <a:pt x="279" y="265"/>
                  </a:lnTo>
                  <a:cubicBezTo>
                    <a:pt x="279" y="267"/>
                    <a:pt x="281" y="269"/>
                    <a:pt x="283" y="271"/>
                  </a:cubicBezTo>
                  <a:cubicBezTo>
                    <a:pt x="285" y="272"/>
                    <a:pt x="289" y="275"/>
                    <a:pt x="298" y="278"/>
                  </a:cubicBezTo>
                  <a:cubicBezTo>
                    <a:pt x="305" y="281"/>
                    <a:pt x="315" y="284"/>
                    <a:pt x="328" y="287"/>
                  </a:cubicBezTo>
                  <a:cubicBezTo>
                    <a:pt x="344" y="290"/>
                    <a:pt x="358" y="294"/>
                    <a:pt x="370" y="299"/>
                  </a:cubicBezTo>
                  <a:cubicBezTo>
                    <a:pt x="382" y="304"/>
                    <a:pt x="392" y="311"/>
                    <a:pt x="400" y="317"/>
                  </a:cubicBezTo>
                  <a:cubicBezTo>
                    <a:pt x="409" y="325"/>
                    <a:pt x="415" y="334"/>
                    <a:pt x="420" y="343"/>
                  </a:cubicBezTo>
                  <a:cubicBezTo>
                    <a:pt x="423" y="353"/>
                    <a:pt x="425" y="363"/>
                    <a:pt x="425" y="374"/>
                  </a:cubicBezTo>
                  <a:cubicBezTo>
                    <a:pt x="425" y="386"/>
                    <a:pt x="423" y="397"/>
                    <a:pt x="418" y="407"/>
                  </a:cubicBezTo>
                  <a:cubicBezTo>
                    <a:pt x="414" y="417"/>
                    <a:pt x="407" y="426"/>
                    <a:pt x="398" y="433"/>
                  </a:cubicBezTo>
                  <a:cubicBezTo>
                    <a:pt x="389" y="440"/>
                    <a:pt x="379" y="446"/>
                    <a:pt x="367" y="451"/>
                  </a:cubicBezTo>
                  <a:cubicBezTo>
                    <a:pt x="361" y="453"/>
                    <a:pt x="354" y="455"/>
                    <a:pt x="347" y="456"/>
                  </a:cubicBezTo>
                  <a:lnTo>
                    <a:pt x="347" y="480"/>
                  </a:lnTo>
                  <a:cubicBezTo>
                    <a:pt x="347" y="494"/>
                    <a:pt x="335" y="506"/>
                    <a:pt x="320" y="506"/>
                  </a:cubicBezTo>
                  <a:cubicBezTo>
                    <a:pt x="305" y="506"/>
                    <a:pt x="293" y="494"/>
                    <a:pt x="293" y="480"/>
                  </a:cubicBezTo>
                  <a:lnTo>
                    <a:pt x="293" y="455"/>
                  </a:lnTo>
                  <a:cubicBezTo>
                    <a:pt x="289" y="454"/>
                    <a:pt x="284" y="453"/>
                    <a:pt x="280" y="452"/>
                  </a:cubicBezTo>
                  <a:cubicBezTo>
                    <a:pt x="269" y="448"/>
                    <a:pt x="259" y="443"/>
                    <a:pt x="250" y="436"/>
                  </a:cubicBezTo>
                  <a:cubicBezTo>
                    <a:pt x="241" y="430"/>
                    <a:pt x="233" y="421"/>
                    <a:pt x="227" y="412"/>
                  </a:cubicBezTo>
                  <a:cubicBezTo>
                    <a:pt x="221" y="402"/>
                    <a:pt x="216" y="391"/>
                    <a:pt x="214" y="378"/>
                  </a:cubicBezTo>
                  <a:lnTo>
                    <a:pt x="209" y="355"/>
                  </a:lnTo>
                  <a:lnTo>
                    <a:pt x="263" y="355"/>
                  </a:lnTo>
                  <a:lnTo>
                    <a:pt x="266" y="371"/>
                  </a:lnTo>
                  <a:cubicBezTo>
                    <a:pt x="267" y="377"/>
                    <a:pt x="269" y="382"/>
                    <a:pt x="272" y="386"/>
                  </a:cubicBezTo>
                  <a:cubicBezTo>
                    <a:pt x="276" y="390"/>
                    <a:pt x="279" y="394"/>
                    <a:pt x="284" y="397"/>
                  </a:cubicBezTo>
                  <a:cubicBezTo>
                    <a:pt x="289" y="400"/>
                    <a:pt x="294" y="402"/>
                    <a:pt x="300" y="404"/>
                  </a:cubicBezTo>
                  <a:cubicBezTo>
                    <a:pt x="307" y="406"/>
                    <a:pt x="314" y="407"/>
                    <a:pt x="322" y="407"/>
                  </a:cubicBezTo>
                  <a:cubicBezTo>
                    <a:pt x="340" y="407"/>
                    <a:pt x="353" y="403"/>
                    <a:pt x="362" y="396"/>
                  </a:cubicBezTo>
                  <a:cubicBezTo>
                    <a:pt x="370" y="391"/>
                    <a:pt x="373" y="384"/>
                    <a:pt x="373" y="375"/>
                  </a:cubicBezTo>
                  <a:cubicBezTo>
                    <a:pt x="373" y="370"/>
                    <a:pt x="372" y="367"/>
                    <a:pt x="371" y="363"/>
                  </a:cubicBezTo>
                  <a:cubicBezTo>
                    <a:pt x="370" y="361"/>
                    <a:pt x="368" y="358"/>
                    <a:pt x="365" y="355"/>
                  </a:cubicBezTo>
                  <a:cubicBezTo>
                    <a:pt x="362" y="353"/>
                    <a:pt x="356" y="350"/>
                    <a:pt x="346" y="346"/>
                  </a:cubicBezTo>
                  <a:cubicBezTo>
                    <a:pt x="337" y="342"/>
                    <a:pt x="325" y="339"/>
                    <a:pt x="311" y="336"/>
                  </a:cubicBezTo>
                  <a:cubicBezTo>
                    <a:pt x="297" y="332"/>
                    <a:pt x="285" y="329"/>
                    <a:pt x="275" y="325"/>
                  </a:cubicBezTo>
                  <a:cubicBezTo>
                    <a:pt x="264" y="320"/>
                    <a:pt x="255" y="315"/>
                    <a:pt x="247" y="309"/>
                  </a:cubicBezTo>
                  <a:cubicBezTo>
                    <a:pt x="239" y="302"/>
                    <a:pt x="233" y="294"/>
                    <a:pt x="230" y="285"/>
                  </a:cubicBezTo>
                  <a:cubicBezTo>
                    <a:pt x="226" y="276"/>
                    <a:pt x="224" y="267"/>
                    <a:pt x="224" y="256"/>
                  </a:cubicBezTo>
                  <a:cubicBezTo>
                    <a:pt x="224" y="246"/>
                    <a:pt x="226" y="235"/>
                    <a:pt x="231" y="226"/>
                  </a:cubicBezTo>
                  <a:cubicBezTo>
                    <a:pt x="235" y="217"/>
                    <a:pt x="241" y="208"/>
                    <a:pt x="250" y="201"/>
                  </a:cubicBezTo>
                  <a:cubicBezTo>
                    <a:pt x="258" y="194"/>
                    <a:pt x="267" y="189"/>
                    <a:pt x="278" y="185"/>
                  </a:cubicBezTo>
                  <a:cubicBezTo>
                    <a:pt x="283" y="183"/>
                    <a:pt x="288" y="182"/>
                    <a:pt x="293" y="181"/>
                  </a:cubicBezTo>
                  <a:lnTo>
                    <a:pt x="293" y="159"/>
                  </a:lnTo>
                  <a:cubicBezTo>
                    <a:pt x="293" y="145"/>
                    <a:pt x="305" y="133"/>
                    <a:pt x="320" y="133"/>
                  </a:cubicBezTo>
                  <a:cubicBezTo>
                    <a:pt x="335" y="133"/>
                    <a:pt x="347" y="145"/>
                    <a:pt x="347" y="159"/>
                  </a:cubicBezTo>
                  <a:lnTo>
                    <a:pt x="347" y="181"/>
                  </a:lnTo>
                  <a:cubicBezTo>
                    <a:pt x="352" y="182"/>
                    <a:pt x="357" y="183"/>
                    <a:pt x="361" y="184"/>
                  </a:cubicBezTo>
                  <a:cubicBezTo>
                    <a:pt x="372" y="187"/>
                    <a:pt x="381" y="192"/>
                    <a:pt x="390" y="198"/>
                  </a:cubicBezTo>
                  <a:cubicBezTo>
                    <a:pt x="399" y="204"/>
                    <a:pt x="406" y="212"/>
                    <a:pt x="412" y="220"/>
                  </a:cubicBezTo>
                  <a:cubicBezTo>
                    <a:pt x="419" y="229"/>
                    <a:pt x="423" y="240"/>
                    <a:pt x="426" y="251"/>
                  </a:cubicBezTo>
                  <a:lnTo>
                    <a:pt x="432" y="275"/>
                  </a:lnTo>
                  <a:lnTo>
                    <a:pt x="378" y="275"/>
                  </a:lnTo>
                  <a:lnTo>
                    <a:pt x="374" y="260"/>
                  </a:lnTo>
                  <a:cubicBezTo>
                    <a:pt x="372" y="250"/>
                    <a:pt x="367" y="243"/>
                    <a:pt x="358" y="238"/>
                  </a:cubicBezTo>
                  <a:cubicBezTo>
                    <a:pt x="348" y="232"/>
                    <a:pt x="337" y="229"/>
                    <a:pt x="322" y="229"/>
                  </a:cubicBezTo>
                  <a:cubicBezTo>
                    <a:pt x="314" y="229"/>
                    <a:pt x="306" y="230"/>
                    <a:pt x="300" y="232"/>
                  </a:cubicBezTo>
                  <a:cubicBezTo>
                    <a:pt x="294" y="233"/>
                    <a:pt x="289" y="236"/>
                    <a:pt x="286" y="238"/>
                  </a:cubicBezTo>
                  <a:cubicBezTo>
                    <a:pt x="283" y="241"/>
                    <a:pt x="280" y="243"/>
                    <a:pt x="279" y="246"/>
                  </a:cubicBezTo>
                  <a:cubicBezTo>
                    <a:pt x="278" y="249"/>
                    <a:pt x="277" y="252"/>
                    <a:pt x="277" y="255"/>
                  </a:cubicBezTo>
                  <a:cubicBezTo>
                    <a:pt x="277" y="259"/>
                    <a:pt x="277" y="263"/>
                    <a:pt x="279" y="265"/>
                  </a:cubicBezTo>
                  <a:lnTo>
                    <a:pt x="279" y="265"/>
                  </a:lnTo>
                  <a:close/>
                  <a:moveTo>
                    <a:pt x="320" y="0"/>
                  </a:moveTo>
                  <a:lnTo>
                    <a:pt x="320" y="0"/>
                  </a:lnTo>
                  <a:cubicBezTo>
                    <a:pt x="143" y="0"/>
                    <a:pt x="0" y="143"/>
                    <a:pt x="0" y="319"/>
                  </a:cubicBezTo>
                  <a:cubicBezTo>
                    <a:pt x="0" y="496"/>
                    <a:pt x="143" y="639"/>
                    <a:pt x="320" y="639"/>
                  </a:cubicBezTo>
                  <a:cubicBezTo>
                    <a:pt x="497" y="639"/>
                    <a:pt x="640" y="496"/>
                    <a:pt x="640" y="319"/>
                  </a:cubicBezTo>
                  <a:cubicBezTo>
                    <a:pt x="640" y="143"/>
                    <a:pt x="497" y="0"/>
                    <a:pt x="320" y="0"/>
                  </a:cubicBezTo>
                  <a:close/>
                </a:path>
              </a:pathLst>
            </a:custGeom>
            <a:solidFill>
              <a:srgbClr val="FFFFFF"/>
            </a:solidFill>
            <a:ln w="0">
              <a:noFill/>
              <a:prstDash val="solid"/>
              <a:round/>
              <a:headEnd/>
              <a:tailEnd/>
            </a:ln>
          </p:spPr>
          <p:txBody>
            <a:bodyPr vert="horz" wrap="square" lIns="91355" tIns="45678" rIns="91355" bIns="45678" numCol="1" anchor="t" anchorCtr="0" compatLnSpc="1">
              <a:prstTxWarp prst="textNoShape">
                <a:avLst/>
              </a:prstTxWarp>
            </a:bodyPr>
            <a:lstStyle/>
            <a:p>
              <a:pPr defTabSz="456789">
                <a:defRPr/>
              </a:pPr>
              <a:endParaRPr lang="en-US" sz="1798" kern="0" dirty="0">
                <a:solidFill>
                  <a:srgbClr val="676767"/>
                </a:solidFill>
              </a:endParaRPr>
            </a:p>
          </p:txBody>
        </p:sp>
      </p:grpSp>
      <p:sp>
        <p:nvSpPr>
          <p:cNvPr id="2" name="Title 1"/>
          <p:cNvSpPr>
            <a:spLocks noGrp="1"/>
          </p:cNvSpPr>
          <p:nvPr>
            <p:ph type="title"/>
          </p:nvPr>
        </p:nvSpPr>
        <p:spPr>
          <a:xfrm>
            <a:off x="390141" y="395181"/>
            <a:ext cx="8534784" cy="731837"/>
          </a:xfrm>
        </p:spPr>
        <p:txBody>
          <a:bodyPr/>
          <a:lstStyle/>
          <a:p>
            <a:r>
              <a:rPr lang="en-US" sz="2500" dirty="0">
                <a:latin typeface="+mj-lt"/>
              </a:rPr>
              <a:t>But when you have a mixed bag of point-products that don’t communicate with one another, it increases complexity and can make you less secure</a:t>
            </a:r>
          </a:p>
        </p:txBody>
      </p:sp>
      <p:sp>
        <p:nvSpPr>
          <p:cNvPr id="166" name="TextBox 165"/>
          <p:cNvSpPr txBox="1"/>
          <p:nvPr/>
        </p:nvSpPr>
        <p:spPr>
          <a:xfrm rot="2905428">
            <a:off x="3769487" y="2551628"/>
            <a:ext cx="1380394" cy="365938"/>
          </a:xfrm>
          <a:prstGeom prst="rect">
            <a:avLst/>
          </a:prstGeom>
          <a:noFill/>
        </p:spPr>
        <p:txBody>
          <a:bodyPr wrap="none" lIns="91439" tIns="45719" rIns="91439" bIns="45719" rtlCol="0">
            <a:prstTxWarp prst="textArchUp">
              <a:avLst>
                <a:gd name="adj" fmla="val 11510400"/>
              </a:avLst>
            </a:prstTxWarp>
            <a:spAutoFit/>
          </a:bodyPr>
          <a:lstStyle/>
          <a:p>
            <a:pPr algn="ctr" defTabSz="609007" fontAlgn="auto">
              <a:spcBef>
                <a:spcPts val="0"/>
              </a:spcBef>
              <a:spcAft>
                <a:spcPts val="0"/>
              </a:spcAft>
              <a:defRPr/>
            </a:pPr>
            <a:r>
              <a:rPr lang="en-US" kern="0" dirty="0">
                <a:solidFill>
                  <a:srgbClr val="FFFFFF"/>
                </a:solidFill>
                <a:latin typeface="CiscoSansTT ExtraLight" charset="0"/>
                <a:ea typeface="CiscoSansTT ExtraLight" charset="0"/>
                <a:cs typeface="CiscoSansTT ExtraLight" charset="0"/>
              </a:rPr>
              <a:t>Security Gap</a:t>
            </a:r>
          </a:p>
        </p:txBody>
      </p:sp>
      <p:sp>
        <p:nvSpPr>
          <p:cNvPr id="158" name="Freeform: Shape 157"/>
          <p:cNvSpPr/>
          <p:nvPr/>
        </p:nvSpPr>
        <p:spPr>
          <a:xfrm rot="20233680">
            <a:off x="3947964" y="2046858"/>
            <a:ext cx="669556" cy="1621680"/>
          </a:xfrm>
          <a:custGeom>
            <a:avLst/>
            <a:gdLst>
              <a:gd name="connsiteX0" fmla="*/ 0 w 577850"/>
              <a:gd name="connsiteY0" fmla="*/ 0 h 2178050"/>
              <a:gd name="connsiteX1" fmla="*/ 577850 w 577850"/>
              <a:gd name="connsiteY1" fmla="*/ 2178050 h 2178050"/>
              <a:gd name="connsiteX0" fmla="*/ 0 w 577850"/>
              <a:gd name="connsiteY0" fmla="*/ 0 h 2178050"/>
              <a:gd name="connsiteX1" fmla="*/ 577850 w 577850"/>
              <a:gd name="connsiteY1" fmla="*/ 2178050 h 2178050"/>
              <a:gd name="connsiteX0" fmla="*/ 0 w 646232"/>
              <a:gd name="connsiteY0" fmla="*/ 0 h 2178050"/>
              <a:gd name="connsiteX1" fmla="*/ 577850 w 646232"/>
              <a:gd name="connsiteY1" fmla="*/ 2178050 h 2178050"/>
              <a:gd name="connsiteX0" fmla="*/ 0 w 639796"/>
              <a:gd name="connsiteY0" fmla="*/ 0 h 2178050"/>
              <a:gd name="connsiteX1" fmla="*/ 577850 w 639796"/>
              <a:gd name="connsiteY1" fmla="*/ 2178050 h 2178050"/>
              <a:gd name="connsiteX0" fmla="*/ 0 w 644529"/>
              <a:gd name="connsiteY0" fmla="*/ 0 h 2178050"/>
              <a:gd name="connsiteX1" fmla="*/ 577850 w 644529"/>
              <a:gd name="connsiteY1" fmla="*/ 2178050 h 2178050"/>
              <a:gd name="connsiteX0" fmla="*/ 0 w 675910"/>
              <a:gd name="connsiteY0" fmla="*/ 0 h 2178050"/>
              <a:gd name="connsiteX1" fmla="*/ 577850 w 675910"/>
              <a:gd name="connsiteY1" fmla="*/ 2178050 h 2178050"/>
              <a:gd name="connsiteX0" fmla="*/ 0 w 675275"/>
              <a:gd name="connsiteY0" fmla="*/ 0 h 2178050"/>
              <a:gd name="connsiteX1" fmla="*/ 577850 w 675275"/>
              <a:gd name="connsiteY1" fmla="*/ 2178050 h 2178050"/>
            </a:gdLst>
            <a:ahLst/>
            <a:cxnLst>
              <a:cxn ang="0">
                <a:pos x="connsiteX0" y="connsiteY0"/>
              </a:cxn>
              <a:cxn ang="0">
                <a:pos x="connsiteX1" y="connsiteY1"/>
              </a:cxn>
            </a:cxnLst>
            <a:rect l="l" t="t" r="r" b="b"/>
            <a:pathLst>
              <a:path w="675275" h="2178050">
                <a:moveTo>
                  <a:pt x="0" y="0"/>
                </a:moveTo>
                <a:cubicBezTo>
                  <a:pt x="497417" y="392641"/>
                  <a:pt x="856721" y="1442508"/>
                  <a:pt x="577850" y="2178050"/>
                </a:cubicBezTo>
              </a:path>
            </a:pathLst>
          </a:custGeom>
          <a:noFill/>
          <a:ln w="9525" cap="flat" cmpd="sng" algn="ctr">
            <a:solidFill>
              <a:schemeClr val="tx1"/>
            </a:solidFill>
            <a:prstDash val="sysDot"/>
          </a:ln>
          <a:effectLst/>
        </p:spPr>
        <p:txBody>
          <a:bodyPr rtlCol="0" anchor="ctr"/>
          <a:lstStyle/>
          <a:p>
            <a:pPr algn="ctr" defTabSz="914400" fontAlgn="auto">
              <a:spcBef>
                <a:spcPts val="0"/>
              </a:spcBef>
              <a:spcAft>
                <a:spcPts val="0"/>
              </a:spcAft>
              <a:defRPr/>
            </a:pPr>
            <a:endParaRPr lang="en-US" kern="0" dirty="0">
              <a:solidFill>
                <a:srgbClr val="FFFFFF"/>
              </a:solidFill>
              <a:latin typeface="CiscoSansTT ExtraLight" charset="0"/>
              <a:ea typeface=""/>
              <a:cs typeface=""/>
            </a:endParaRPr>
          </a:p>
        </p:txBody>
      </p:sp>
      <p:sp>
        <p:nvSpPr>
          <p:cNvPr id="197" name="Rectangle 196"/>
          <p:cNvSpPr/>
          <p:nvPr/>
        </p:nvSpPr>
        <p:spPr>
          <a:xfrm>
            <a:off x="5715000" y="1549973"/>
            <a:ext cx="3009900" cy="1005973"/>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spc="-150" dirty="0">
                <a:solidFill>
                  <a:srgbClr val="00BCEB"/>
                </a:solidFill>
              </a:rPr>
              <a:t>55% </a:t>
            </a:r>
            <a:r>
              <a:rPr lang="en-US" sz="1200" dirty="0">
                <a:solidFill>
                  <a:srgbClr val="FFFFFF"/>
                </a:solidFill>
              </a:rPr>
              <a:t>Of customers </a:t>
            </a:r>
            <a:r>
              <a:rPr lang="en-US" sz="1200" b="1" dirty="0">
                <a:solidFill>
                  <a:srgbClr val="FFFFFF"/>
                </a:solidFill>
              </a:rPr>
              <a:t>rely on more than 5 vendors</a:t>
            </a:r>
            <a:r>
              <a:rPr lang="en-US" sz="1200" dirty="0">
                <a:solidFill>
                  <a:srgbClr val="FFFFFF"/>
                </a:solidFill>
              </a:rPr>
              <a:t> to secure their network</a:t>
            </a:r>
            <a:r>
              <a:rPr lang="en-US" sz="1200" baseline="30000" dirty="0">
                <a:solidFill>
                  <a:srgbClr val="FFFFFF"/>
                </a:solidFill>
              </a:rPr>
              <a:t>1</a:t>
            </a:r>
            <a:endParaRPr lang="en-US" baseline="30000" dirty="0">
              <a:solidFill>
                <a:srgbClr val="FFFFFF"/>
              </a:solidFill>
            </a:endParaRPr>
          </a:p>
        </p:txBody>
      </p:sp>
      <p:sp>
        <p:nvSpPr>
          <p:cNvPr id="198" name="Rectangle 197"/>
          <p:cNvSpPr/>
          <p:nvPr/>
        </p:nvSpPr>
        <p:spPr>
          <a:xfrm>
            <a:off x="5715000" y="2513550"/>
            <a:ext cx="3009900" cy="1005973"/>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spc="-150" dirty="0">
                <a:solidFill>
                  <a:srgbClr val="00BCEB"/>
                </a:solidFill>
              </a:rPr>
              <a:t>54% </a:t>
            </a:r>
            <a:r>
              <a:rPr lang="en-US" sz="1200" dirty="0">
                <a:solidFill>
                  <a:srgbClr val="FFFFFF"/>
                </a:solidFill>
              </a:rPr>
              <a:t>Of </a:t>
            </a:r>
            <a:r>
              <a:rPr lang="en-US" sz="1200" b="1" dirty="0">
                <a:solidFill>
                  <a:srgbClr val="FFFFFF"/>
                </a:solidFill>
              </a:rPr>
              <a:t>legitimate security alerts are not remediated</a:t>
            </a:r>
            <a:r>
              <a:rPr lang="en-US" sz="1200" dirty="0">
                <a:solidFill>
                  <a:srgbClr val="FFFFFF"/>
                </a:solidFill>
              </a:rPr>
              <a:t> due to lack of integrated defense systems</a:t>
            </a:r>
            <a:r>
              <a:rPr lang="en-US" sz="1200" baseline="30000" dirty="0">
                <a:solidFill>
                  <a:srgbClr val="FFFFFF"/>
                </a:solidFill>
              </a:rPr>
              <a:t>2</a:t>
            </a:r>
            <a:endParaRPr lang="en-US" baseline="30000" dirty="0">
              <a:solidFill>
                <a:srgbClr val="FFFFFF"/>
              </a:solidFill>
            </a:endParaRPr>
          </a:p>
        </p:txBody>
      </p:sp>
      <p:sp>
        <p:nvSpPr>
          <p:cNvPr id="199" name="Rectangle 198"/>
          <p:cNvSpPr/>
          <p:nvPr/>
        </p:nvSpPr>
        <p:spPr>
          <a:xfrm>
            <a:off x="5715000" y="3477127"/>
            <a:ext cx="2808027" cy="1005973"/>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spc="-300" dirty="0">
                <a:solidFill>
                  <a:srgbClr val="00BCEB"/>
                </a:solidFill>
              </a:rPr>
              <a:t>1</a:t>
            </a:r>
            <a:r>
              <a:rPr lang="en-US" sz="2800" b="1" spc="-150" dirty="0">
                <a:solidFill>
                  <a:srgbClr val="00BCEB"/>
                </a:solidFill>
              </a:rPr>
              <a:t>00 days </a:t>
            </a:r>
            <a:r>
              <a:rPr lang="en-US" sz="1200" dirty="0">
                <a:solidFill>
                  <a:srgbClr val="FFFFFF"/>
                </a:solidFill>
              </a:rPr>
              <a:t>Industry average </a:t>
            </a:r>
            <a:r>
              <a:rPr lang="en-US" sz="1200" b="1" dirty="0">
                <a:solidFill>
                  <a:srgbClr val="FFFFFF"/>
                </a:solidFill>
              </a:rPr>
              <a:t>to detect common threats</a:t>
            </a:r>
            <a:r>
              <a:rPr lang="en-US" sz="1200" b="1" baseline="30000" dirty="0">
                <a:solidFill>
                  <a:srgbClr val="FFFFFF"/>
                </a:solidFill>
              </a:rPr>
              <a:t>3 </a:t>
            </a:r>
            <a:endParaRPr lang="en-US" b="1" baseline="30000" dirty="0">
              <a:solidFill>
                <a:srgbClr val="FFFFFF"/>
              </a:solidFill>
            </a:endParaRPr>
          </a:p>
        </p:txBody>
      </p:sp>
      <p:sp>
        <p:nvSpPr>
          <p:cNvPr id="202" name="Rectangle 201"/>
          <p:cNvSpPr/>
          <p:nvPr/>
        </p:nvSpPr>
        <p:spPr>
          <a:xfrm>
            <a:off x="7110766" y="4561881"/>
            <a:ext cx="1559722" cy="323165"/>
          </a:xfrm>
          <a:prstGeom prst="rect">
            <a:avLst/>
          </a:prstGeom>
        </p:spPr>
        <p:txBody>
          <a:bodyPr wrap="none" lIns="0" tIns="0" rIns="0" bIns="0">
            <a:spAutoFit/>
          </a:bodyPr>
          <a:lstStyle/>
          <a:p>
            <a:pPr>
              <a:defRPr/>
            </a:pPr>
            <a:r>
              <a:rPr lang="en-US" sz="600" baseline="30000" dirty="0">
                <a:solidFill>
                  <a:srgbClr val="FFFFFF"/>
                </a:solidFill>
                <a:latin typeface="CiscoSansTT ExtraLight" charset="0"/>
                <a:ea typeface="CiscoSansTT ExtraLight" charset="0"/>
                <a:cs typeface="CiscoSansTT ExtraLight" charset="0"/>
              </a:rPr>
              <a:t>1</a:t>
            </a:r>
            <a:r>
              <a:rPr lang="en-US" sz="700" dirty="0">
                <a:solidFill>
                  <a:srgbClr val="FFFFFF"/>
                </a:solidFill>
                <a:latin typeface="CiscoSansTT ExtraLight" charset="0"/>
                <a:ea typeface="CiscoSansTT ExtraLight" charset="0"/>
                <a:cs typeface="CiscoSansTT ExtraLight" charset="0"/>
              </a:rPr>
              <a:t> </a:t>
            </a:r>
            <a:r>
              <a:rPr lang="en-US" sz="600" dirty="0">
                <a:solidFill>
                  <a:srgbClr val="FFFFFF"/>
                </a:solidFill>
                <a:latin typeface="CiscoSansTT ExtraLight" charset="0"/>
                <a:ea typeface="CiscoSansTT ExtraLight" charset="0"/>
                <a:cs typeface="CiscoSansTT ExtraLight" charset="0"/>
                <a:hlinkClick r:id="rId4"/>
              </a:rPr>
              <a:t>Cisco 2017 Annual Cybersecurity Report</a:t>
            </a:r>
            <a:endParaRPr lang="en-US" sz="600" dirty="0">
              <a:solidFill>
                <a:srgbClr val="FFFFFF"/>
              </a:solidFill>
              <a:latin typeface="CiscoSansTT ExtraLight" charset="0"/>
              <a:ea typeface="CiscoSansTT ExtraLight" charset="0"/>
              <a:cs typeface="CiscoSansTT ExtraLight" charset="0"/>
            </a:endParaRPr>
          </a:p>
          <a:p>
            <a:pPr>
              <a:defRPr/>
            </a:pPr>
            <a:r>
              <a:rPr lang="en-US" sz="600" baseline="30000" dirty="0">
                <a:solidFill>
                  <a:srgbClr val="FFFFFF"/>
                </a:solidFill>
                <a:latin typeface="CiscoSansTT ExtraLight" charset="0"/>
                <a:ea typeface="CiscoSansTT ExtraLight" charset="0"/>
                <a:cs typeface="CiscoSansTT ExtraLight" charset="0"/>
              </a:rPr>
              <a:t>2</a:t>
            </a:r>
            <a:r>
              <a:rPr lang="en-US" sz="700" dirty="0">
                <a:solidFill>
                  <a:srgbClr val="FFFFFF"/>
                </a:solidFill>
                <a:latin typeface="CiscoSansTT ExtraLight" charset="0"/>
                <a:ea typeface="CiscoSansTT ExtraLight" charset="0"/>
                <a:cs typeface="CiscoSansTT ExtraLight" charset="0"/>
              </a:rPr>
              <a:t> </a:t>
            </a:r>
            <a:r>
              <a:rPr lang="en-US" sz="600" dirty="0">
                <a:solidFill>
                  <a:srgbClr val="FFFFFF"/>
                </a:solidFill>
                <a:latin typeface="CiscoSansTT ExtraLight" charset="0"/>
                <a:ea typeface="CiscoSansTT ExtraLight" charset="0"/>
                <a:cs typeface="CiscoSansTT ExtraLight" charset="0"/>
                <a:hlinkClick r:id="rId4"/>
              </a:rPr>
              <a:t>Cisco 2017 Annual Cybersecurity Report</a:t>
            </a:r>
            <a:endParaRPr lang="en-US" sz="600" dirty="0">
              <a:solidFill>
                <a:srgbClr val="FFFFFF"/>
              </a:solidFill>
              <a:latin typeface="CiscoSansTT ExtraLight" charset="0"/>
              <a:ea typeface="CiscoSansTT ExtraLight" charset="0"/>
              <a:cs typeface="CiscoSansTT ExtraLight" charset="0"/>
            </a:endParaRPr>
          </a:p>
          <a:p>
            <a:pPr>
              <a:defRPr/>
            </a:pPr>
            <a:r>
              <a:rPr lang="en-US" sz="600" baseline="30000" dirty="0">
                <a:solidFill>
                  <a:srgbClr val="FFFFFF"/>
                </a:solidFill>
                <a:latin typeface="CiscoSansTT ExtraLight" charset="0"/>
                <a:ea typeface="CiscoSansTT ExtraLight" charset="0"/>
                <a:cs typeface="CiscoSansTT ExtraLight" charset="0"/>
              </a:rPr>
              <a:t>3</a:t>
            </a:r>
            <a:r>
              <a:rPr lang="en-US" sz="700" dirty="0">
                <a:solidFill>
                  <a:srgbClr val="FFFFFF"/>
                </a:solidFill>
                <a:latin typeface="CiscoSansTT ExtraLight" charset="0"/>
                <a:ea typeface="CiscoSansTT ExtraLight" charset="0"/>
                <a:cs typeface="CiscoSansTT ExtraLight" charset="0"/>
              </a:rPr>
              <a:t> </a:t>
            </a:r>
            <a:r>
              <a:rPr lang="en-US" sz="600" dirty="0">
                <a:solidFill>
                  <a:srgbClr val="FFFFFF"/>
                </a:solidFill>
                <a:latin typeface="CiscoSansTT ExtraLight" charset="0"/>
                <a:ea typeface="CiscoSansTT ExtraLight" charset="0"/>
                <a:cs typeface="CiscoSansTT ExtraLight" charset="0"/>
                <a:hlinkClick r:id="rId5" invalidUrl="http://www.cisco.com/c/m/en_us/offers/sc04/2016-midyear-cybersecurity-report/index.html?POSITION=SEM&amp;COUNTRY_SITE=us&amp;CAMPAIGN=SC-04+threat-centric+security&amp;CREATIVE=SEM_SC_Security_(BMM)_(B)-Report_MSR&amp;REFERRING_SITE=Bing&amp;COUNTRY=United States&amp;KEYWORD=+cisco +2016 +midyear +report&amp;KWID=p12066135158&amp;KEYCODE=001344793&amp;utm_source=bing&amp;utm_medium=cpc&amp;utm_campaign=US_SEM_SC_Security (BMM) (B)&amp;utm_term=+cisco +2016 +midyear +report&amp;utm_content=Report_MSR&amp;dclid=CLic1a3esNICFYp7YgodYdAITQ"/>
              </a:rPr>
              <a:t>Cisco 2016 Mid-Year Cybersecurity Report</a:t>
            </a:r>
            <a:endParaRPr lang="en-US" sz="500" dirty="0">
              <a:solidFill>
                <a:srgbClr val="FFFFFF"/>
              </a:solidFill>
              <a:latin typeface="CiscoSansTT ExtraLight" charset="0"/>
              <a:ea typeface="CiscoSansTT ExtraLight" charset="0"/>
              <a:cs typeface="CiscoSansTT ExtraLight" charset="0"/>
            </a:endParaRPr>
          </a:p>
        </p:txBody>
      </p:sp>
      <p:sp>
        <p:nvSpPr>
          <p:cNvPr id="49" name="Freeform 48"/>
          <p:cNvSpPr/>
          <p:nvPr/>
        </p:nvSpPr>
        <p:spPr>
          <a:xfrm>
            <a:off x="686727" y="3692714"/>
            <a:ext cx="4431539" cy="713708"/>
          </a:xfrm>
          <a:custGeom>
            <a:avLst/>
            <a:gdLst>
              <a:gd name="connsiteX0" fmla="*/ 0 w 4772526"/>
              <a:gd name="connsiteY0" fmla="*/ 1644503 h 1644503"/>
              <a:gd name="connsiteX1" fmla="*/ 978568 w 4772526"/>
              <a:gd name="connsiteY1" fmla="*/ 681977 h 1644503"/>
              <a:gd name="connsiteX2" fmla="*/ 2534652 w 4772526"/>
              <a:gd name="connsiteY2" fmla="*/ 104461 h 1644503"/>
              <a:gd name="connsiteX3" fmla="*/ 4772526 w 4772526"/>
              <a:gd name="connsiteY3" fmla="*/ 187 h 1644503"/>
              <a:gd name="connsiteX0" fmla="*/ 0 w 4772526"/>
              <a:gd name="connsiteY0" fmla="*/ 1651161 h 1651161"/>
              <a:gd name="connsiteX1" fmla="*/ 962525 w 4772526"/>
              <a:gd name="connsiteY1" fmla="*/ 913225 h 1651161"/>
              <a:gd name="connsiteX2" fmla="*/ 2534652 w 4772526"/>
              <a:gd name="connsiteY2" fmla="*/ 111119 h 1651161"/>
              <a:gd name="connsiteX3" fmla="*/ 4772526 w 4772526"/>
              <a:gd name="connsiteY3" fmla="*/ 6845 h 1651161"/>
              <a:gd name="connsiteX0" fmla="*/ 0 w 4772526"/>
              <a:gd name="connsiteY0" fmla="*/ 1644316 h 1644316"/>
              <a:gd name="connsiteX1" fmla="*/ 962525 w 4772526"/>
              <a:gd name="connsiteY1" fmla="*/ 906380 h 1644316"/>
              <a:gd name="connsiteX2" fmla="*/ 2502568 w 4772526"/>
              <a:gd name="connsiteY2" fmla="*/ 441159 h 1644316"/>
              <a:gd name="connsiteX3" fmla="*/ 4772526 w 4772526"/>
              <a:gd name="connsiteY3" fmla="*/ 0 h 1644316"/>
              <a:gd name="connsiteX0" fmla="*/ 0 w 4804611"/>
              <a:gd name="connsiteY0" fmla="*/ 1379621 h 1379621"/>
              <a:gd name="connsiteX1" fmla="*/ 962525 w 4804611"/>
              <a:gd name="connsiteY1" fmla="*/ 641685 h 1379621"/>
              <a:gd name="connsiteX2" fmla="*/ 2502568 w 4804611"/>
              <a:gd name="connsiteY2" fmla="*/ 176464 h 1379621"/>
              <a:gd name="connsiteX3" fmla="*/ 4804611 w 4804611"/>
              <a:gd name="connsiteY3" fmla="*/ 0 h 1379621"/>
              <a:gd name="connsiteX0" fmla="*/ 0 w 4804611"/>
              <a:gd name="connsiteY0" fmla="*/ 1385674 h 1385674"/>
              <a:gd name="connsiteX1" fmla="*/ 962525 w 4804611"/>
              <a:gd name="connsiteY1" fmla="*/ 647738 h 1385674"/>
              <a:gd name="connsiteX2" fmla="*/ 2699458 w 4804611"/>
              <a:gd name="connsiteY2" fmla="*/ 76370 h 1385674"/>
              <a:gd name="connsiteX3" fmla="*/ 4804611 w 4804611"/>
              <a:gd name="connsiteY3" fmla="*/ 6053 h 1385674"/>
              <a:gd name="connsiteX0" fmla="*/ 0 w 4814974"/>
              <a:gd name="connsiteY0" fmla="*/ 1544736 h 1544736"/>
              <a:gd name="connsiteX1" fmla="*/ 962525 w 4814974"/>
              <a:gd name="connsiteY1" fmla="*/ 806800 h 1544736"/>
              <a:gd name="connsiteX2" fmla="*/ 2699458 w 4814974"/>
              <a:gd name="connsiteY2" fmla="*/ 235432 h 1544736"/>
              <a:gd name="connsiteX3" fmla="*/ 4814974 w 4814974"/>
              <a:gd name="connsiteY3" fmla="*/ 0 h 1544736"/>
              <a:gd name="connsiteX0" fmla="*/ 0 w 4814974"/>
              <a:gd name="connsiteY0" fmla="*/ 1544736 h 1544736"/>
              <a:gd name="connsiteX1" fmla="*/ 962525 w 4814974"/>
              <a:gd name="connsiteY1" fmla="*/ 806800 h 1544736"/>
              <a:gd name="connsiteX2" fmla="*/ 2979251 w 4814974"/>
              <a:gd name="connsiteY2" fmla="*/ 176463 h 1544736"/>
              <a:gd name="connsiteX3" fmla="*/ 4814974 w 4814974"/>
              <a:gd name="connsiteY3" fmla="*/ 0 h 1544736"/>
              <a:gd name="connsiteX0" fmla="*/ 0 w 4814974"/>
              <a:gd name="connsiteY0" fmla="*/ 1544926 h 1544926"/>
              <a:gd name="connsiteX1" fmla="*/ 962525 w 4814974"/>
              <a:gd name="connsiteY1" fmla="*/ 806990 h 1544926"/>
              <a:gd name="connsiteX2" fmla="*/ 2979251 w 4814974"/>
              <a:gd name="connsiteY2" fmla="*/ 176653 h 1544926"/>
              <a:gd name="connsiteX3" fmla="*/ 4814974 w 4814974"/>
              <a:gd name="connsiteY3" fmla="*/ 190 h 1544926"/>
              <a:gd name="connsiteX0" fmla="*/ 0 w 4814974"/>
              <a:gd name="connsiteY0" fmla="*/ 1544926 h 1544926"/>
              <a:gd name="connsiteX1" fmla="*/ 962525 w 4814974"/>
              <a:gd name="connsiteY1" fmla="*/ 806990 h 1544926"/>
              <a:gd name="connsiteX2" fmla="*/ 2979251 w 4814974"/>
              <a:gd name="connsiteY2" fmla="*/ 176653 h 1544926"/>
              <a:gd name="connsiteX3" fmla="*/ 4814974 w 4814974"/>
              <a:gd name="connsiteY3" fmla="*/ 190 h 1544926"/>
              <a:gd name="connsiteX0" fmla="*/ 0 w 4814974"/>
              <a:gd name="connsiteY0" fmla="*/ 1544926 h 1544926"/>
              <a:gd name="connsiteX1" fmla="*/ 2979251 w 4814974"/>
              <a:gd name="connsiteY1" fmla="*/ 176653 h 1544926"/>
              <a:gd name="connsiteX2" fmla="*/ 4814974 w 4814974"/>
              <a:gd name="connsiteY2" fmla="*/ 190 h 1544926"/>
              <a:gd name="connsiteX0" fmla="*/ 0 w 4814974"/>
              <a:gd name="connsiteY0" fmla="*/ 1544926 h 1544926"/>
              <a:gd name="connsiteX1" fmla="*/ 2979251 w 4814974"/>
              <a:gd name="connsiteY1" fmla="*/ 176653 h 1544926"/>
              <a:gd name="connsiteX2" fmla="*/ 4814974 w 4814974"/>
              <a:gd name="connsiteY2" fmla="*/ 190 h 1544926"/>
              <a:gd name="connsiteX0" fmla="*/ 0 w 4814974"/>
              <a:gd name="connsiteY0" fmla="*/ 1544736 h 1544736"/>
              <a:gd name="connsiteX1" fmla="*/ 4814974 w 4814974"/>
              <a:gd name="connsiteY1" fmla="*/ 0 h 1544736"/>
              <a:gd name="connsiteX0" fmla="*/ 0 w 4814974"/>
              <a:gd name="connsiteY0" fmla="*/ 1544736 h 1544736"/>
              <a:gd name="connsiteX1" fmla="*/ 4814974 w 4814974"/>
              <a:gd name="connsiteY1" fmla="*/ 0 h 1544736"/>
              <a:gd name="connsiteX0" fmla="*/ 0 w 4814974"/>
              <a:gd name="connsiteY0" fmla="*/ 1544736 h 1544736"/>
              <a:gd name="connsiteX1" fmla="*/ 4814974 w 4814974"/>
              <a:gd name="connsiteY1" fmla="*/ 0 h 1544736"/>
              <a:gd name="connsiteX0" fmla="*/ 0 w 5042953"/>
              <a:gd name="connsiteY0" fmla="*/ 1910350 h 1910350"/>
              <a:gd name="connsiteX1" fmla="*/ 5042953 w 5042953"/>
              <a:gd name="connsiteY1" fmla="*/ 0 h 1910350"/>
              <a:gd name="connsiteX0" fmla="*/ 0 w 5042953"/>
              <a:gd name="connsiteY0" fmla="*/ 1910350 h 1910350"/>
              <a:gd name="connsiteX1" fmla="*/ 5042953 w 5042953"/>
              <a:gd name="connsiteY1" fmla="*/ 0 h 1910350"/>
              <a:gd name="connsiteX0" fmla="*/ 0 w 5096199"/>
              <a:gd name="connsiteY0" fmla="*/ 1769850 h 1769850"/>
              <a:gd name="connsiteX1" fmla="*/ 5096199 w 5096199"/>
              <a:gd name="connsiteY1" fmla="*/ 0 h 1769850"/>
              <a:gd name="connsiteX0" fmla="*/ 0 w 5096199"/>
              <a:gd name="connsiteY0" fmla="*/ 1769850 h 1769850"/>
              <a:gd name="connsiteX1" fmla="*/ 5096199 w 5096199"/>
              <a:gd name="connsiteY1" fmla="*/ 0 h 1769850"/>
              <a:gd name="connsiteX0" fmla="*/ 0 w 5096199"/>
              <a:gd name="connsiteY0" fmla="*/ 1488847 h 1488847"/>
              <a:gd name="connsiteX1" fmla="*/ 5096199 w 5096199"/>
              <a:gd name="connsiteY1" fmla="*/ 0 h 1488847"/>
              <a:gd name="connsiteX0" fmla="*/ 0 w 5096199"/>
              <a:gd name="connsiteY0" fmla="*/ 1685037 h 1685037"/>
              <a:gd name="connsiteX1" fmla="*/ 5096199 w 5096199"/>
              <a:gd name="connsiteY1" fmla="*/ 196190 h 1685037"/>
              <a:gd name="connsiteX0" fmla="*/ 0 w 5096199"/>
              <a:gd name="connsiteY0" fmla="*/ 1863302 h 1863302"/>
              <a:gd name="connsiteX1" fmla="*/ 5096199 w 5096199"/>
              <a:gd name="connsiteY1" fmla="*/ 163703 h 1863302"/>
              <a:gd name="connsiteX0" fmla="*/ 0 w 5096199"/>
              <a:gd name="connsiteY0" fmla="*/ 1760209 h 1760209"/>
              <a:gd name="connsiteX1" fmla="*/ 5096199 w 5096199"/>
              <a:gd name="connsiteY1" fmla="*/ 60610 h 1760209"/>
              <a:gd name="connsiteX0" fmla="*/ 0 w 5096199"/>
              <a:gd name="connsiteY0" fmla="*/ 1721635 h 1721635"/>
              <a:gd name="connsiteX1" fmla="*/ 5096199 w 5096199"/>
              <a:gd name="connsiteY1" fmla="*/ 22036 h 1721635"/>
              <a:gd name="connsiteX0" fmla="*/ 0 w 5096199"/>
              <a:gd name="connsiteY0" fmla="*/ 1721635 h 1721635"/>
              <a:gd name="connsiteX1" fmla="*/ 5096199 w 5096199"/>
              <a:gd name="connsiteY1" fmla="*/ 22036 h 1721635"/>
            </a:gdLst>
            <a:ahLst/>
            <a:cxnLst>
              <a:cxn ang="0">
                <a:pos x="connsiteX0" y="connsiteY0"/>
              </a:cxn>
              <a:cxn ang="0">
                <a:pos x="connsiteX1" y="connsiteY1"/>
              </a:cxn>
            </a:cxnLst>
            <a:rect l="l" t="t" r="r" b="b"/>
            <a:pathLst>
              <a:path w="5096199" h="1721635">
                <a:moveTo>
                  <a:pt x="0" y="1721635"/>
                </a:moveTo>
                <a:cubicBezTo>
                  <a:pt x="1739706" y="109882"/>
                  <a:pt x="2377718" y="-78175"/>
                  <a:pt x="5096199" y="22036"/>
                </a:cubicBezTo>
              </a:path>
            </a:pathLst>
          </a:custGeom>
          <a:noFill/>
          <a:ln w="152400" cap="rnd" cmpd="sng" algn="ctr">
            <a:solidFill>
              <a:schemeClr val="tx2"/>
            </a:solidFill>
            <a:prstDash val="solid"/>
            <a:tailEnd type="triangle"/>
          </a:ln>
          <a:effectLst/>
        </p:spPr>
        <p:txBody>
          <a:bodyPr rtlCol="0" anchor="ctr"/>
          <a:lstStyle/>
          <a:p>
            <a:pPr defTabSz="456789">
              <a:defRPr/>
            </a:pPr>
            <a:endParaRPr lang="en-US" sz="1798" kern="0" dirty="0">
              <a:solidFill>
                <a:srgbClr val="FFFFFF"/>
              </a:solidFill>
              <a:ea typeface="ＭＳ Ｐゴシック" pitchFamily="34" charset="-128"/>
            </a:endParaRPr>
          </a:p>
        </p:txBody>
      </p:sp>
      <p:sp>
        <p:nvSpPr>
          <p:cNvPr id="50" name="Freeform 49"/>
          <p:cNvSpPr/>
          <p:nvPr/>
        </p:nvSpPr>
        <p:spPr>
          <a:xfrm>
            <a:off x="679271" y="1946753"/>
            <a:ext cx="2906770" cy="2459671"/>
          </a:xfrm>
          <a:custGeom>
            <a:avLst/>
            <a:gdLst>
              <a:gd name="connsiteX0" fmla="*/ 0 w 2719137"/>
              <a:gd name="connsiteY0" fmla="*/ 3449053 h 3449053"/>
              <a:gd name="connsiteX1" fmla="*/ 994611 w 2719137"/>
              <a:gd name="connsiteY1" fmla="*/ 2815390 h 3449053"/>
              <a:gd name="connsiteX2" fmla="*/ 2109537 w 2719137"/>
              <a:gd name="connsiteY2" fmla="*/ 1772653 h 3449053"/>
              <a:gd name="connsiteX3" fmla="*/ 2719137 w 2719137"/>
              <a:gd name="connsiteY3" fmla="*/ 0 h 3449053"/>
              <a:gd name="connsiteX0" fmla="*/ 0 w 2719137"/>
              <a:gd name="connsiteY0" fmla="*/ 3449053 h 3449053"/>
              <a:gd name="connsiteX1" fmla="*/ 994611 w 2719137"/>
              <a:gd name="connsiteY1" fmla="*/ 2815390 h 3449053"/>
              <a:gd name="connsiteX2" fmla="*/ 2269958 w 2719137"/>
              <a:gd name="connsiteY2" fmla="*/ 1644316 h 3449053"/>
              <a:gd name="connsiteX3" fmla="*/ 2719137 w 2719137"/>
              <a:gd name="connsiteY3" fmla="*/ 0 h 3449053"/>
              <a:gd name="connsiteX0" fmla="*/ 0 w 2719137"/>
              <a:gd name="connsiteY0" fmla="*/ 3449053 h 3449053"/>
              <a:gd name="connsiteX1" fmla="*/ 1010653 w 2719137"/>
              <a:gd name="connsiteY1" fmla="*/ 2895601 h 3449053"/>
              <a:gd name="connsiteX2" fmla="*/ 2269958 w 2719137"/>
              <a:gd name="connsiteY2" fmla="*/ 1644316 h 3449053"/>
              <a:gd name="connsiteX3" fmla="*/ 2719137 w 2719137"/>
              <a:gd name="connsiteY3" fmla="*/ 0 h 3449053"/>
              <a:gd name="connsiteX0" fmla="*/ 0 w 2719137"/>
              <a:gd name="connsiteY0" fmla="*/ 3449053 h 3449053"/>
              <a:gd name="connsiteX1" fmla="*/ 1010653 w 2719137"/>
              <a:gd name="connsiteY1" fmla="*/ 2895601 h 3449053"/>
              <a:gd name="connsiteX2" fmla="*/ 2269958 w 2719137"/>
              <a:gd name="connsiteY2" fmla="*/ 1644316 h 3449053"/>
              <a:gd name="connsiteX3" fmla="*/ 2719137 w 2719137"/>
              <a:gd name="connsiteY3" fmla="*/ 0 h 3449053"/>
              <a:gd name="connsiteX0" fmla="*/ 0 w 2719137"/>
              <a:gd name="connsiteY0" fmla="*/ 3449053 h 3449053"/>
              <a:gd name="connsiteX1" fmla="*/ 1010653 w 2719137"/>
              <a:gd name="connsiteY1" fmla="*/ 2895601 h 3449053"/>
              <a:gd name="connsiteX2" fmla="*/ 2269958 w 2719137"/>
              <a:gd name="connsiteY2" fmla="*/ 1644316 h 3449053"/>
              <a:gd name="connsiteX3" fmla="*/ 2719137 w 2719137"/>
              <a:gd name="connsiteY3" fmla="*/ 0 h 3449053"/>
              <a:gd name="connsiteX0" fmla="*/ 0 w 2719137"/>
              <a:gd name="connsiteY0" fmla="*/ 3449053 h 3449053"/>
              <a:gd name="connsiteX1" fmla="*/ 1010653 w 2719137"/>
              <a:gd name="connsiteY1" fmla="*/ 2895601 h 3449053"/>
              <a:gd name="connsiteX2" fmla="*/ 2077453 w 2719137"/>
              <a:gd name="connsiteY2" fmla="*/ 1957137 h 3449053"/>
              <a:gd name="connsiteX3" fmla="*/ 2719137 w 2719137"/>
              <a:gd name="connsiteY3" fmla="*/ 0 h 3449053"/>
              <a:gd name="connsiteX0" fmla="*/ 0 w 2671011"/>
              <a:gd name="connsiteY0" fmla="*/ 3489159 h 3489159"/>
              <a:gd name="connsiteX1" fmla="*/ 1010653 w 2671011"/>
              <a:gd name="connsiteY1" fmla="*/ 2935707 h 3489159"/>
              <a:gd name="connsiteX2" fmla="*/ 2077453 w 2671011"/>
              <a:gd name="connsiteY2" fmla="*/ 1997243 h 3489159"/>
              <a:gd name="connsiteX3" fmla="*/ 2671011 w 2671011"/>
              <a:gd name="connsiteY3" fmla="*/ 0 h 3489159"/>
              <a:gd name="connsiteX0" fmla="*/ 0 w 2823411"/>
              <a:gd name="connsiteY0" fmla="*/ 3577390 h 3577390"/>
              <a:gd name="connsiteX1" fmla="*/ 1010653 w 2823411"/>
              <a:gd name="connsiteY1" fmla="*/ 3023938 h 3577390"/>
              <a:gd name="connsiteX2" fmla="*/ 2077453 w 2823411"/>
              <a:gd name="connsiteY2" fmla="*/ 2085474 h 3577390"/>
              <a:gd name="connsiteX3" fmla="*/ 2823411 w 2823411"/>
              <a:gd name="connsiteY3" fmla="*/ 0 h 3577390"/>
              <a:gd name="connsiteX0" fmla="*/ 0 w 2823411"/>
              <a:gd name="connsiteY0" fmla="*/ 3577390 h 3577390"/>
              <a:gd name="connsiteX1" fmla="*/ 1010653 w 2823411"/>
              <a:gd name="connsiteY1" fmla="*/ 3023938 h 3577390"/>
              <a:gd name="connsiteX2" fmla="*/ 2085474 w 2823411"/>
              <a:gd name="connsiteY2" fmla="*/ 2037348 h 3577390"/>
              <a:gd name="connsiteX3" fmla="*/ 2823411 w 2823411"/>
              <a:gd name="connsiteY3" fmla="*/ 0 h 3577390"/>
              <a:gd name="connsiteX0" fmla="*/ 0 w 2823411"/>
              <a:gd name="connsiteY0" fmla="*/ 3577390 h 3577390"/>
              <a:gd name="connsiteX1" fmla="*/ 1010653 w 2823411"/>
              <a:gd name="connsiteY1" fmla="*/ 3023938 h 3577390"/>
              <a:gd name="connsiteX2" fmla="*/ 2213811 w 2823411"/>
              <a:gd name="connsiteY2" fmla="*/ 1965159 h 3577390"/>
              <a:gd name="connsiteX3" fmla="*/ 2823411 w 2823411"/>
              <a:gd name="connsiteY3" fmla="*/ 0 h 3577390"/>
              <a:gd name="connsiteX0" fmla="*/ 0 w 2823411"/>
              <a:gd name="connsiteY0" fmla="*/ 3577390 h 3577390"/>
              <a:gd name="connsiteX1" fmla="*/ 1010653 w 2823411"/>
              <a:gd name="connsiteY1" fmla="*/ 3023938 h 3577390"/>
              <a:gd name="connsiteX2" fmla="*/ 2213811 w 2823411"/>
              <a:gd name="connsiteY2" fmla="*/ 1965159 h 3577390"/>
              <a:gd name="connsiteX3" fmla="*/ 2823411 w 2823411"/>
              <a:gd name="connsiteY3" fmla="*/ 0 h 3577390"/>
              <a:gd name="connsiteX0" fmla="*/ 0 w 2823411"/>
              <a:gd name="connsiteY0" fmla="*/ 3577390 h 3577390"/>
              <a:gd name="connsiteX1" fmla="*/ 834190 w 2823411"/>
              <a:gd name="connsiteY1" fmla="*/ 3136233 h 3577390"/>
              <a:gd name="connsiteX2" fmla="*/ 2213811 w 2823411"/>
              <a:gd name="connsiteY2" fmla="*/ 1965159 h 3577390"/>
              <a:gd name="connsiteX3" fmla="*/ 2823411 w 2823411"/>
              <a:gd name="connsiteY3" fmla="*/ 0 h 3577390"/>
              <a:gd name="connsiteX0" fmla="*/ 0 w 2823411"/>
              <a:gd name="connsiteY0" fmla="*/ 3577390 h 3577390"/>
              <a:gd name="connsiteX1" fmla="*/ 834190 w 2823411"/>
              <a:gd name="connsiteY1" fmla="*/ 3136233 h 3577390"/>
              <a:gd name="connsiteX2" fmla="*/ 2213811 w 2823411"/>
              <a:gd name="connsiteY2" fmla="*/ 1965159 h 3577390"/>
              <a:gd name="connsiteX3" fmla="*/ 2823411 w 2823411"/>
              <a:gd name="connsiteY3" fmla="*/ 0 h 3577390"/>
              <a:gd name="connsiteX0" fmla="*/ 0 w 2823411"/>
              <a:gd name="connsiteY0" fmla="*/ 3577390 h 3577390"/>
              <a:gd name="connsiteX1" fmla="*/ 834190 w 2823411"/>
              <a:gd name="connsiteY1" fmla="*/ 3136233 h 3577390"/>
              <a:gd name="connsiteX2" fmla="*/ 2213811 w 2823411"/>
              <a:gd name="connsiteY2" fmla="*/ 1965159 h 3577390"/>
              <a:gd name="connsiteX3" fmla="*/ 2823411 w 2823411"/>
              <a:gd name="connsiteY3" fmla="*/ 0 h 3577390"/>
              <a:gd name="connsiteX0" fmla="*/ 0 w 2823411"/>
              <a:gd name="connsiteY0" fmla="*/ 3577390 h 3577390"/>
              <a:gd name="connsiteX1" fmla="*/ 842211 w 2823411"/>
              <a:gd name="connsiteY1" fmla="*/ 3200402 h 3577390"/>
              <a:gd name="connsiteX2" fmla="*/ 2213811 w 2823411"/>
              <a:gd name="connsiteY2" fmla="*/ 1965159 h 3577390"/>
              <a:gd name="connsiteX3" fmla="*/ 2823411 w 2823411"/>
              <a:gd name="connsiteY3" fmla="*/ 0 h 3577390"/>
              <a:gd name="connsiteX0" fmla="*/ 0 w 2823411"/>
              <a:gd name="connsiteY0" fmla="*/ 3577390 h 3577390"/>
              <a:gd name="connsiteX1" fmla="*/ 842211 w 2823411"/>
              <a:gd name="connsiteY1" fmla="*/ 3200402 h 3577390"/>
              <a:gd name="connsiteX2" fmla="*/ 2213811 w 2823411"/>
              <a:gd name="connsiteY2" fmla="*/ 1965159 h 3577390"/>
              <a:gd name="connsiteX3" fmla="*/ 2823411 w 2823411"/>
              <a:gd name="connsiteY3" fmla="*/ 0 h 3577390"/>
              <a:gd name="connsiteX0" fmla="*/ 0 w 2823411"/>
              <a:gd name="connsiteY0" fmla="*/ 3577390 h 3577390"/>
              <a:gd name="connsiteX1" fmla="*/ 842211 w 2823411"/>
              <a:gd name="connsiteY1" fmla="*/ 3200402 h 3577390"/>
              <a:gd name="connsiteX2" fmla="*/ 2213811 w 2823411"/>
              <a:gd name="connsiteY2" fmla="*/ 1965159 h 3577390"/>
              <a:gd name="connsiteX3" fmla="*/ 2823411 w 2823411"/>
              <a:gd name="connsiteY3" fmla="*/ 0 h 3577390"/>
              <a:gd name="connsiteX0" fmla="*/ 0 w 2863516"/>
              <a:gd name="connsiteY0" fmla="*/ 3537285 h 3537285"/>
              <a:gd name="connsiteX1" fmla="*/ 882316 w 2863516"/>
              <a:gd name="connsiteY1" fmla="*/ 3200402 h 3537285"/>
              <a:gd name="connsiteX2" fmla="*/ 2253916 w 2863516"/>
              <a:gd name="connsiteY2" fmla="*/ 1965159 h 3537285"/>
              <a:gd name="connsiteX3" fmla="*/ 2863516 w 2863516"/>
              <a:gd name="connsiteY3" fmla="*/ 0 h 3537285"/>
              <a:gd name="connsiteX0" fmla="*/ 0 w 2863516"/>
              <a:gd name="connsiteY0" fmla="*/ 3537285 h 3537285"/>
              <a:gd name="connsiteX1" fmla="*/ 882316 w 2863516"/>
              <a:gd name="connsiteY1" fmla="*/ 3200402 h 3537285"/>
              <a:gd name="connsiteX2" fmla="*/ 2253916 w 2863516"/>
              <a:gd name="connsiteY2" fmla="*/ 1965159 h 3537285"/>
              <a:gd name="connsiteX3" fmla="*/ 2863516 w 2863516"/>
              <a:gd name="connsiteY3" fmla="*/ 0 h 3537285"/>
              <a:gd name="connsiteX0" fmla="*/ 0 w 2863516"/>
              <a:gd name="connsiteY0" fmla="*/ 3537285 h 3537285"/>
              <a:gd name="connsiteX1" fmla="*/ 1171074 w 2863516"/>
              <a:gd name="connsiteY1" fmla="*/ 3056023 h 3537285"/>
              <a:gd name="connsiteX2" fmla="*/ 2253916 w 2863516"/>
              <a:gd name="connsiteY2" fmla="*/ 1965159 h 3537285"/>
              <a:gd name="connsiteX3" fmla="*/ 2863516 w 2863516"/>
              <a:gd name="connsiteY3" fmla="*/ 0 h 3537285"/>
              <a:gd name="connsiteX0" fmla="*/ 0 w 2863516"/>
              <a:gd name="connsiteY0" fmla="*/ 3537285 h 3537285"/>
              <a:gd name="connsiteX1" fmla="*/ 1171074 w 2863516"/>
              <a:gd name="connsiteY1" fmla="*/ 3056023 h 3537285"/>
              <a:gd name="connsiteX2" fmla="*/ 2205790 w 2863516"/>
              <a:gd name="connsiteY2" fmla="*/ 1900990 h 3537285"/>
              <a:gd name="connsiteX3" fmla="*/ 2863516 w 2863516"/>
              <a:gd name="connsiteY3" fmla="*/ 0 h 3537285"/>
              <a:gd name="connsiteX0" fmla="*/ 0 w 2863516"/>
              <a:gd name="connsiteY0" fmla="*/ 3537285 h 3537285"/>
              <a:gd name="connsiteX1" fmla="*/ 2205790 w 2863516"/>
              <a:gd name="connsiteY1" fmla="*/ 1900990 h 3537285"/>
              <a:gd name="connsiteX2" fmla="*/ 2863516 w 2863516"/>
              <a:gd name="connsiteY2" fmla="*/ 0 h 3537285"/>
              <a:gd name="connsiteX0" fmla="*/ 0 w 2863516"/>
              <a:gd name="connsiteY0" fmla="*/ 3537285 h 3537285"/>
              <a:gd name="connsiteX1" fmla="*/ 2863516 w 2863516"/>
              <a:gd name="connsiteY1" fmla="*/ 0 h 3537285"/>
              <a:gd name="connsiteX0" fmla="*/ 0 w 2863516"/>
              <a:gd name="connsiteY0" fmla="*/ 3537285 h 3537285"/>
              <a:gd name="connsiteX1" fmla="*/ 2863516 w 2863516"/>
              <a:gd name="connsiteY1" fmla="*/ 0 h 3537285"/>
              <a:gd name="connsiteX0" fmla="*/ 0 w 2863516"/>
              <a:gd name="connsiteY0" fmla="*/ 3537285 h 3537285"/>
              <a:gd name="connsiteX1" fmla="*/ 2863516 w 2863516"/>
              <a:gd name="connsiteY1" fmla="*/ 0 h 3537285"/>
              <a:gd name="connsiteX0" fmla="*/ 0 w 2863516"/>
              <a:gd name="connsiteY0" fmla="*/ 3537285 h 3537285"/>
              <a:gd name="connsiteX1" fmla="*/ 2863516 w 2863516"/>
              <a:gd name="connsiteY1" fmla="*/ 0 h 3537285"/>
              <a:gd name="connsiteX0" fmla="*/ 0 w 2863516"/>
              <a:gd name="connsiteY0" fmla="*/ 3537285 h 3537285"/>
              <a:gd name="connsiteX1" fmla="*/ 2863516 w 2863516"/>
              <a:gd name="connsiteY1" fmla="*/ 0 h 3537285"/>
              <a:gd name="connsiteX0" fmla="*/ 0 w 2863516"/>
              <a:gd name="connsiteY0" fmla="*/ 3537285 h 3539711"/>
              <a:gd name="connsiteX1" fmla="*/ 2863516 w 2863516"/>
              <a:gd name="connsiteY1" fmla="*/ 0 h 3539711"/>
            </a:gdLst>
            <a:ahLst/>
            <a:cxnLst>
              <a:cxn ang="0">
                <a:pos x="connsiteX0" y="connsiteY0"/>
              </a:cxn>
              <a:cxn ang="0">
                <a:pos x="connsiteX1" y="connsiteY1"/>
              </a:cxn>
            </a:cxnLst>
            <a:rect l="l" t="t" r="r" b="b"/>
            <a:pathLst>
              <a:path w="2863516" h="3539711">
                <a:moveTo>
                  <a:pt x="0" y="3537285"/>
                </a:moveTo>
                <a:cubicBezTo>
                  <a:pt x="1662423" y="3586779"/>
                  <a:pt x="2250251" y="2894859"/>
                  <a:pt x="2863516" y="0"/>
                </a:cubicBezTo>
              </a:path>
            </a:pathLst>
          </a:custGeom>
          <a:noFill/>
          <a:ln w="152400" cap="rnd" cmpd="sng" algn="ctr">
            <a:solidFill>
              <a:schemeClr val="bg1">
                <a:lumMod val="50000"/>
              </a:schemeClr>
            </a:solidFill>
            <a:prstDash val="solid"/>
            <a:tailEnd type="triangle"/>
          </a:ln>
          <a:effectLst/>
        </p:spPr>
        <p:txBody>
          <a:bodyPr rtlCol="0" anchor="ctr"/>
          <a:lstStyle/>
          <a:p>
            <a:pPr defTabSz="456789">
              <a:defRPr/>
            </a:pPr>
            <a:endParaRPr lang="en-US" sz="1798" kern="0" dirty="0">
              <a:solidFill>
                <a:srgbClr val="FFFFFF"/>
              </a:solidFill>
              <a:ea typeface="ＭＳ Ｐゴシック" pitchFamily="34" charset="-128"/>
            </a:endParaRPr>
          </a:p>
        </p:txBody>
      </p:sp>
      <p:sp>
        <p:nvSpPr>
          <p:cNvPr id="64" name="TextBox 63"/>
          <p:cNvSpPr txBox="1"/>
          <p:nvPr/>
        </p:nvSpPr>
        <p:spPr>
          <a:xfrm rot="21540000">
            <a:off x="3344489" y="3762634"/>
            <a:ext cx="1111202" cy="307777"/>
          </a:xfrm>
          <a:prstGeom prst="rect">
            <a:avLst/>
          </a:prstGeom>
          <a:noFill/>
        </p:spPr>
        <p:txBody>
          <a:bodyPr wrap="none" rtlCol="0">
            <a:spAutoFit/>
          </a:bodyPr>
          <a:lstStyle/>
          <a:p>
            <a:pPr defTabSz="456789">
              <a:defRPr/>
            </a:pPr>
            <a:r>
              <a:rPr lang="en-US" sz="1400" dirty="0">
                <a:solidFill>
                  <a:srgbClr val="FFFFFF"/>
                </a:solidFill>
              </a:rPr>
              <a:t>Capabilities</a:t>
            </a:r>
          </a:p>
        </p:txBody>
      </p:sp>
      <p:sp>
        <p:nvSpPr>
          <p:cNvPr id="65" name="TextBox 64"/>
          <p:cNvSpPr txBox="1"/>
          <p:nvPr/>
        </p:nvSpPr>
        <p:spPr>
          <a:xfrm rot="17640000">
            <a:off x="2458915" y="2733945"/>
            <a:ext cx="1071127" cy="307777"/>
          </a:xfrm>
          <a:prstGeom prst="rect">
            <a:avLst/>
          </a:prstGeom>
          <a:noFill/>
        </p:spPr>
        <p:txBody>
          <a:bodyPr wrap="none" rtlCol="0">
            <a:spAutoFit/>
          </a:bodyPr>
          <a:lstStyle/>
          <a:p>
            <a:pPr defTabSz="456789">
              <a:defRPr/>
            </a:pPr>
            <a:r>
              <a:rPr lang="en-US" sz="1400" dirty="0">
                <a:solidFill>
                  <a:srgbClr val="FFFFFF"/>
                </a:solidFill>
              </a:rPr>
              <a:t>Complexity</a:t>
            </a:r>
          </a:p>
        </p:txBody>
      </p:sp>
      <p:sp>
        <p:nvSpPr>
          <p:cNvPr id="66" name="Freeform 65"/>
          <p:cNvSpPr/>
          <p:nvPr/>
        </p:nvSpPr>
        <p:spPr>
          <a:xfrm>
            <a:off x="533400" y="1946753"/>
            <a:ext cx="4807973" cy="2575199"/>
          </a:xfrm>
          <a:custGeom>
            <a:avLst/>
            <a:gdLst>
              <a:gd name="connsiteX0" fmla="*/ 0 w 6618514"/>
              <a:gd name="connsiteY0" fmla="*/ 0 h 3276600"/>
              <a:gd name="connsiteX1" fmla="*/ 0 w 6618514"/>
              <a:gd name="connsiteY1" fmla="*/ 3276600 h 3276600"/>
              <a:gd name="connsiteX2" fmla="*/ 6618514 w 6618514"/>
              <a:gd name="connsiteY2" fmla="*/ 3276600 h 3276600"/>
            </a:gdLst>
            <a:ahLst/>
            <a:cxnLst>
              <a:cxn ang="0">
                <a:pos x="connsiteX0" y="connsiteY0"/>
              </a:cxn>
              <a:cxn ang="0">
                <a:pos x="connsiteX1" y="connsiteY1"/>
              </a:cxn>
              <a:cxn ang="0">
                <a:pos x="connsiteX2" y="connsiteY2"/>
              </a:cxn>
            </a:cxnLst>
            <a:rect l="l" t="t" r="r" b="b"/>
            <a:pathLst>
              <a:path w="6618514" h="3276600">
                <a:moveTo>
                  <a:pt x="0" y="0"/>
                </a:moveTo>
                <a:lnTo>
                  <a:pt x="0" y="3276600"/>
                </a:lnTo>
                <a:lnTo>
                  <a:pt x="6618514" y="3276600"/>
                </a:lnTo>
              </a:path>
            </a:pathLst>
          </a:custGeom>
          <a:noFill/>
          <a:ln>
            <a:solidFill>
              <a:schemeClr val="tx2"/>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spTree>
    <p:extLst>
      <p:ext uri="{BB962C8B-B14F-4D97-AF65-F5344CB8AC3E}">
        <p14:creationId xmlns:p14="http://schemas.microsoft.com/office/powerpoint/2010/main" val="221211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500"/>
                                        <p:tgtEl>
                                          <p:spTgt spid="65"/>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58"/>
                                        </p:tgtEl>
                                        <p:attrNameLst>
                                          <p:attrName>style.visibility</p:attrName>
                                        </p:attrNameLst>
                                      </p:cBhvr>
                                      <p:to>
                                        <p:strVal val="visible"/>
                                      </p:to>
                                    </p:set>
                                    <p:animEffect transition="in" filter="fade">
                                      <p:cBhvr>
                                        <p:cTn id="26" dur="500"/>
                                        <p:tgtEl>
                                          <p:spTgt spid="158"/>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66"/>
                                        </p:tgtEl>
                                        <p:attrNameLst>
                                          <p:attrName>style.visibility</p:attrName>
                                        </p:attrNameLst>
                                      </p:cBhvr>
                                      <p:to>
                                        <p:strVal val="visible"/>
                                      </p:to>
                                    </p:set>
                                    <p:animEffect transition="in" filter="fade">
                                      <p:cBhvr>
                                        <p:cTn id="30" dur="500"/>
                                        <p:tgtEl>
                                          <p:spTgt spid="166"/>
                                        </p:tgtEl>
                                      </p:cBhvr>
                                    </p:animEffect>
                                  </p:childTnLst>
                                </p:cTn>
                              </p:par>
                            </p:childTnLst>
                          </p:cTn>
                        </p:par>
                        <p:par>
                          <p:cTn id="31" fill="hold">
                            <p:stCondLst>
                              <p:cond delay="3000"/>
                            </p:stCondLst>
                            <p:childTnLst>
                              <p:par>
                                <p:cTn id="32" presetID="10" presetClass="entr" presetSubtype="0" fill="hold" grpId="0" nodeType="afterEffect">
                                  <p:stCondLst>
                                    <p:cond delay="1000"/>
                                  </p:stCondLst>
                                  <p:childTnLst>
                                    <p:set>
                                      <p:cBhvr>
                                        <p:cTn id="33" dur="1" fill="hold">
                                          <p:stCondLst>
                                            <p:cond delay="0"/>
                                          </p:stCondLst>
                                        </p:cTn>
                                        <p:tgtEl>
                                          <p:spTgt spid="197"/>
                                        </p:tgtEl>
                                        <p:attrNameLst>
                                          <p:attrName>style.visibility</p:attrName>
                                        </p:attrNameLst>
                                      </p:cBhvr>
                                      <p:to>
                                        <p:strVal val="visible"/>
                                      </p:to>
                                    </p:set>
                                    <p:animEffect transition="in" filter="fade">
                                      <p:cBhvr>
                                        <p:cTn id="34" dur="500"/>
                                        <p:tgtEl>
                                          <p:spTgt spid="197"/>
                                        </p:tgtEl>
                                      </p:cBhvr>
                                    </p:animEffect>
                                  </p:childTnLst>
                                </p:cTn>
                              </p:par>
                            </p:childTnLst>
                          </p:cTn>
                        </p:par>
                        <p:par>
                          <p:cTn id="35" fill="hold">
                            <p:stCondLst>
                              <p:cond delay="4500"/>
                            </p:stCondLst>
                            <p:childTnLst>
                              <p:par>
                                <p:cTn id="36" presetID="10" presetClass="entr" presetSubtype="0" fill="hold" grpId="0" nodeType="afterEffect">
                                  <p:stCondLst>
                                    <p:cond delay="0"/>
                                  </p:stCondLst>
                                  <p:childTnLst>
                                    <p:set>
                                      <p:cBhvr>
                                        <p:cTn id="37" dur="1" fill="hold">
                                          <p:stCondLst>
                                            <p:cond delay="0"/>
                                          </p:stCondLst>
                                        </p:cTn>
                                        <p:tgtEl>
                                          <p:spTgt spid="198"/>
                                        </p:tgtEl>
                                        <p:attrNameLst>
                                          <p:attrName>style.visibility</p:attrName>
                                        </p:attrNameLst>
                                      </p:cBhvr>
                                      <p:to>
                                        <p:strVal val="visible"/>
                                      </p:to>
                                    </p:set>
                                    <p:animEffect transition="in" filter="fade">
                                      <p:cBhvr>
                                        <p:cTn id="38" dur="500"/>
                                        <p:tgtEl>
                                          <p:spTgt spid="198"/>
                                        </p:tgtEl>
                                      </p:cBhvr>
                                    </p:animEffect>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199"/>
                                        </p:tgtEl>
                                        <p:attrNameLst>
                                          <p:attrName>style.visibility</p:attrName>
                                        </p:attrNameLst>
                                      </p:cBhvr>
                                      <p:to>
                                        <p:strVal val="visible"/>
                                      </p:to>
                                    </p:set>
                                    <p:animEffect transition="in" filter="fade">
                                      <p:cBhvr>
                                        <p:cTn id="42"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p:bldP spid="158" grpId="0" animBg="1"/>
      <p:bldP spid="197" grpId="0"/>
      <p:bldP spid="198" grpId="0"/>
      <p:bldP spid="199" grpId="0"/>
      <p:bldP spid="49" grpId="0" animBg="1"/>
      <p:bldP spid="50" grpId="0" animBg="1"/>
      <p:bldP spid="64" grpId="0"/>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282945"/>
            <a:ext cx="8345488" cy="731837"/>
          </a:xfrm>
        </p:spPr>
        <p:txBody>
          <a:bodyPr/>
          <a:lstStyle/>
          <a:p>
            <a:r>
              <a:rPr lang="en-US" sz="2300" dirty="0">
                <a:latin typeface="+mj-lt"/>
              </a:rPr>
              <a:t>Security needs to evolve. What’s needed is an integrated system of security tools that work together to combat threats</a:t>
            </a:r>
          </a:p>
        </p:txBody>
      </p:sp>
      <p:grpSp>
        <p:nvGrpSpPr>
          <p:cNvPr id="92" name="Group 91"/>
          <p:cNvGrpSpPr/>
          <p:nvPr/>
        </p:nvGrpSpPr>
        <p:grpSpPr>
          <a:xfrm>
            <a:off x="1782736" y="1014382"/>
            <a:ext cx="5745405" cy="3711700"/>
            <a:chOff x="1782736" y="1014382"/>
            <a:chExt cx="5745405" cy="3711700"/>
          </a:xfrm>
        </p:grpSpPr>
        <p:sp>
          <p:nvSpPr>
            <p:cNvPr id="93" name="Oval 92"/>
            <p:cNvSpPr>
              <a:spLocks noChangeAspect="1"/>
            </p:cNvSpPr>
            <p:nvPr/>
          </p:nvSpPr>
          <p:spPr bwMode="auto">
            <a:xfrm>
              <a:off x="3281657" y="1364182"/>
              <a:ext cx="490299" cy="516033"/>
            </a:xfrm>
            <a:prstGeom prst="ellipse">
              <a:avLst/>
            </a:prstGeom>
            <a:solidFill>
              <a:srgbClr val="1064A8"/>
            </a:solidFill>
            <a:ln w="12700" cap="flat">
              <a:noFill/>
              <a:miter lim="800000"/>
              <a:headEnd type="none" w="med" len="med"/>
              <a:tailEnd type="none" w="med" len="med"/>
            </a:ln>
            <a:scene3d>
              <a:camera prst="orthographicFront"/>
              <a:lightRig rig="threePt" dir="t"/>
            </a:scene3d>
            <a:sp3d/>
          </p:spPr>
          <p:txBody>
            <a:bodyPr lIns="121893" tIns="60947" rIns="121893" bIns="60947" rtlCol="0" anchor="ctr"/>
            <a:lstStyle/>
            <a:p>
              <a:pPr algn="ctr" defTabSz="685652" fontAlgn="auto">
                <a:spcBef>
                  <a:spcPts val="0"/>
                </a:spcBef>
                <a:spcAft>
                  <a:spcPts val="0"/>
                </a:spcAft>
                <a:defRPr/>
              </a:pPr>
              <a:endParaRPr lang="en-US" sz="1400" kern="0" dirty="0">
                <a:solidFill>
                  <a:srgbClr val="192954"/>
                </a:solidFill>
                <a:latin typeface="+mn-lt"/>
                <a:ea typeface="Arial" pitchFamily="-107" charset="0"/>
                <a:cs typeface="Arial" pitchFamily="-107" charset="0"/>
                <a:sym typeface="Arial" pitchFamily="-107" charset="0"/>
              </a:endParaRPr>
            </a:p>
          </p:txBody>
        </p:sp>
        <p:sp>
          <p:nvSpPr>
            <p:cNvPr id="94" name="Rectangle 93"/>
            <p:cNvSpPr/>
            <p:nvPr/>
          </p:nvSpPr>
          <p:spPr>
            <a:xfrm>
              <a:off x="1854936" y="2042515"/>
              <a:ext cx="996713" cy="430028"/>
            </a:xfrm>
            <a:prstGeom prst="rect">
              <a:avLst/>
            </a:prstGeom>
            <a:ln>
              <a:noFill/>
            </a:ln>
          </p:spPr>
          <p:txBody>
            <a:bodyPr wrap="square" lIns="121893" tIns="60947" rIns="121893" bIns="60947" anchor="ctr">
              <a:noAutofit/>
            </a:bodyPr>
            <a:lstStyle/>
            <a:p>
              <a:pPr defTabSz="609187" fontAlgn="auto">
                <a:spcBef>
                  <a:spcPts val="0"/>
                </a:spcBef>
                <a:spcAft>
                  <a:spcPts val="0"/>
                </a:spcAft>
                <a:defRPr/>
              </a:pPr>
              <a:r>
                <a:rPr lang="en-US" sz="1400" kern="0" dirty="0">
                  <a:latin typeface="+mn-lt"/>
                  <a:ea typeface="+mn-ea"/>
                  <a:cs typeface="CiscoSansTT Light"/>
                </a:rPr>
                <a:t>Network</a:t>
              </a:r>
            </a:p>
            <a:p>
              <a:pPr defTabSz="609187" fontAlgn="auto">
                <a:spcBef>
                  <a:spcPts val="0"/>
                </a:spcBef>
                <a:spcAft>
                  <a:spcPts val="0"/>
                </a:spcAft>
                <a:defRPr/>
              </a:pPr>
              <a:r>
                <a:rPr lang="en-US" sz="1400" kern="0" dirty="0">
                  <a:latin typeface="+mn-lt"/>
                  <a:ea typeface="+mn-ea"/>
                  <a:cs typeface="CiscoSansTT Light"/>
                </a:rPr>
                <a:t>ISR/ASR</a:t>
              </a:r>
            </a:p>
          </p:txBody>
        </p:sp>
        <p:sp>
          <p:nvSpPr>
            <p:cNvPr id="95" name="Rectangle 94"/>
            <p:cNvSpPr/>
            <p:nvPr/>
          </p:nvSpPr>
          <p:spPr>
            <a:xfrm>
              <a:off x="6339794" y="2917223"/>
              <a:ext cx="1188347" cy="333243"/>
            </a:xfrm>
            <a:prstGeom prst="rect">
              <a:avLst/>
            </a:prstGeom>
            <a:ln>
              <a:noFill/>
            </a:ln>
          </p:spPr>
          <p:txBody>
            <a:bodyPr wrap="square" lIns="121893" tIns="60947" rIns="121893" bIns="60947" anchor="ctr">
              <a:noAutofit/>
            </a:bodyPr>
            <a:lstStyle/>
            <a:p>
              <a:pPr defTabSz="609187" fontAlgn="auto">
                <a:spcBef>
                  <a:spcPts val="0"/>
                </a:spcBef>
                <a:spcAft>
                  <a:spcPts val="0"/>
                </a:spcAft>
                <a:defRPr/>
              </a:pPr>
              <a:r>
                <a:rPr lang="en-US" sz="1400" kern="0" dirty="0">
                  <a:latin typeface="+mn-lt"/>
                  <a:ea typeface="+mn-ea"/>
                  <a:cs typeface="CiscoSansTT Light"/>
                </a:rPr>
                <a:t>Advanced</a:t>
              </a:r>
            </a:p>
            <a:p>
              <a:pPr defTabSz="609187" fontAlgn="auto">
                <a:spcBef>
                  <a:spcPts val="0"/>
                </a:spcBef>
                <a:spcAft>
                  <a:spcPts val="0"/>
                </a:spcAft>
                <a:defRPr/>
              </a:pPr>
              <a:r>
                <a:rPr lang="en-US" sz="1400" kern="0" dirty="0">
                  <a:latin typeface="+mn-lt"/>
                  <a:ea typeface="+mn-ea"/>
                  <a:cs typeface="CiscoSansTT Light"/>
                </a:rPr>
                <a:t>Malware</a:t>
              </a:r>
            </a:p>
          </p:txBody>
        </p:sp>
        <p:sp>
          <p:nvSpPr>
            <p:cNvPr id="96" name="Oval 95"/>
            <p:cNvSpPr>
              <a:spLocks noChangeAspect="1"/>
            </p:cNvSpPr>
            <p:nvPr/>
          </p:nvSpPr>
          <p:spPr bwMode="auto">
            <a:xfrm>
              <a:off x="5839971" y="2841751"/>
              <a:ext cx="490299" cy="516033"/>
            </a:xfrm>
            <a:prstGeom prst="ellipse">
              <a:avLst/>
            </a:prstGeom>
            <a:solidFill>
              <a:srgbClr val="676767">
                <a:lumMod val="75000"/>
              </a:srgbClr>
            </a:solidFill>
            <a:ln w="12700" cap="flat">
              <a:noFill/>
              <a:miter lim="800000"/>
              <a:headEnd type="none" w="med" len="med"/>
              <a:tailEnd type="none" w="med" len="med"/>
            </a:ln>
            <a:scene3d>
              <a:camera prst="orthographicFront"/>
              <a:lightRig rig="threePt" dir="t"/>
            </a:scene3d>
            <a:sp3d/>
          </p:spPr>
          <p:txBody>
            <a:bodyPr lIns="91440" tIns="45720" rIns="91440" bIns="45720"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97" name="Freeform 96"/>
            <p:cNvSpPr>
              <a:spLocks noChangeAspect="1" noEditPoints="1"/>
            </p:cNvSpPr>
            <p:nvPr/>
          </p:nvSpPr>
          <p:spPr bwMode="auto">
            <a:xfrm>
              <a:off x="5931114" y="3030548"/>
              <a:ext cx="326866" cy="138438"/>
            </a:xfrm>
            <a:custGeom>
              <a:avLst/>
              <a:gdLst>
                <a:gd name="T0" fmla="*/ 4420 w 5953"/>
                <a:gd name="T1" fmla="*/ 372 h 2214"/>
                <a:gd name="T2" fmla="*/ 3947 w 5953"/>
                <a:gd name="T3" fmla="*/ 585 h 2214"/>
                <a:gd name="T4" fmla="*/ 3540 w 5953"/>
                <a:gd name="T5" fmla="*/ 852 h 2214"/>
                <a:gd name="T6" fmla="*/ 3279 w 5953"/>
                <a:gd name="T7" fmla="*/ 1058 h 2214"/>
                <a:gd name="T8" fmla="*/ 3237 w 5953"/>
                <a:gd name="T9" fmla="*/ 1120 h 2214"/>
                <a:gd name="T10" fmla="*/ 3434 w 5953"/>
                <a:gd name="T11" fmla="*/ 1282 h 2214"/>
                <a:gd name="T12" fmla="*/ 3800 w 5953"/>
                <a:gd name="T13" fmla="*/ 1540 h 2214"/>
                <a:gd name="T14" fmla="*/ 4259 w 5953"/>
                <a:gd name="T15" fmla="*/ 1784 h 2214"/>
                <a:gd name="T16" fmla="*/ 4738 w 5953"/>
                <a:gd name="T17" fmla="*/ 1902 h 2214"/>
                <a:gd name="T18" fmla="*/ 5243 w 5953"/>
                <a:gd name="T19" fmla="*/ 1813 h 2214"/>
                <a:gd name="T20" fmla="*/ 5541 w 5953"/>
                <a:gd name="T21" fmla="*/ 1566 h 2214"/>
                <a:gd name="T22" fmla="*/ 5671 w 5953"/>
                <a:gd name="T23" fmla="*/ 1255 h 2214"/>
                <a:gd name="T24" fmla="*/ 5671 w 5953"/>
                <a:gd name="T25" fmla="*/ 959 h 2214"/>
                <a:gd name="T26" fmla="*/ 5541 w 5953"/>
                <a:gd name="T27" fmla="*/ 650 h 2214"/>
                <a:gd name="T28" fmla="*/ 5243 w 5953"/>
                <a:gd name="T29" fmla="*/ 401 h 2214"/>
                <a:gd name="T30" fmla="*/ 1114 w 5953"/>
                <a:gd name="T31" fmla="*/ 312 h 2214"/>
                <a:gd name="T32" fmla="*/ 646 w 5953"/>
                <a:gd name="T33" fmla="*/ 435 h 2214"/>
                <a:gd name="T34" fmla="*/ 381 w 5953"/>
                <a:gd name="T35" fmla="*/ 699 h 2214"/>
                <a:gd name="T36" fmla="*/ 274 w 5953"/>
                <a:gd name="T37" fmla="*/ 1009 h 2214"/>
                <a:gd name="T38" fmla="*/ 294 w 5953"/>
                <a:gd name="T39" fmla="*/ 1307 h 2214"/>
                <a:gd name="T40" fmla="*/ 450 w 5953"/>
                <a:gd name="T41" fmla="*/ 1613 h 2214"/>
                <a:gd name="T42" fmla="*/ 778 w 5953"/>
                <a:gd name="T43" fmla="*/ 1842 h 2214"/>
                <a:gd name="T44" fmla="*/ 1293 w 5953"/>
                <a:gd name="T45" fmla="*/ 1896 h 2214"/>
                <a:gd name="T46" fmla="*/ 1773 w 5953"/>
                <a:gd name="T47" fmla="*/ 1750 h 2214"/>
                <a:gd name="T48" fmla="*/ 2223 w 5953"/>
                <a:gd name="T49" fmla="*/ 1495 h 2214"/>
                <a:gd name="T50" fmla="*/ 2566 w 5953"/>
                <a:gd name="T51" fmla="*/ 1244 h 2214"/>
                <a:gd name="T52" fmla="*/ 2726 w 5953"/>
                <a:gd name="T53" fmla="*/ 1111 h 2214"/>
                <a:gd name="T54" fmla="*/ 2643 w 5953"/>
                <a:gd name="T55" fmla="*/ 1033 h 2214"/>
                <a:gd name="T56" fmla="*/ 2353 w 5953"/>
                <a:gd name="T57" fmla="*/ 809 h 2214"/>
                <a:gd name="T58" fmla="*/ 1930 w 5953"/>
                <a:gd name="T59" fmla="*/ 544 h 2214"/>
                <a:gd name="T60" fmla="*/ 1452 w 5953"/>
                <a:gd name="T61" fmla="*/ 349 h 2214"/>
                <a:gd name="T62" fmla="*/ 4940 w 5953"/>
                <a:gd name="T63" fmla="*/ 5 h 2214"/>
                <a:gd name="T64" fmla="*/ 5472 w 5953"/>
                <a:gd name="T65" fmla="*/ 188 h 2214"/>
                <a:gd name="T66" fmla="*/ 5839 w 5953"/>
                <a:gd name="T67" fmla="*/ 616 h 2214"/>
                <a:gd name="T68" fmla="*/ 5951 w 5953"/>
                <a:gd name="T69" fmla="*/ 1179 h 2214"/>
                <a:gd name="T70" fmla="*/ 5776 w 5953"/>
                <a:gd name="T71" fmla="*/ 1712 h 2214"/>
                <a:gd name="T72" fmla="*/ 5398 w 5953"/>
                <a:gd name="T73" fmla="*/ 2071 h 2214"/>
                <a:gd name="T74" fmla="*/ 4833 w 5953"/>
                <a:gd name="T75" fmla="*/ 2214 h 2214"/>
                <a:gd name="T76" fmla="*/ 4113 w 5953"/>
                <a:gd name="T77" fmla="*/ 2061 h 2214"/>
                <a:gd name="T78" fmla="*/ 3308 w 5953"/>
                <a:gd name="T79" fmla="*/ 1600 h 2214"/>
                <a:gd name="T80" fmla="*/ 2645 w 5953"/>
                <a:gd name="T81" fmla="*/ 1600 h 2214"/>
                <a:gd name="T82" fmla="*/ 1840 w 5953"/>
                <a:gd name="T83" fmla="*/ 2061 h 2214"/>
                <a:gd name="T84" fmla="*/ 1119 w 5953"/>
                <a:gd name="T85" fmla="*/ 2214 h 2214"/>
                <a:gd name="T86" fmla="*/ 554 w 5953"/>
                <a:gd name="T87" fmla="*/ 2071 h 2214"/>
                <a:gd name="T88" fmla="*/ 177 w 5953"/>
                <a:gd name="T89" fmla="*/ 1712 h 2214"/>
                <a:gd name="T90" fmla="*/ 2 w 5953"/>
                <a:gd name="T91" fmla="*/ 1179 h 2214"/>
                <a:gd name="T92" fmla="*/ 114 w 5953"/>
                <a:gd name="T93" fmla="*/ 616 h 2214"/>
                <a:gd name="T94" fmla="*/ 480 w 5953"/>
                <a:gd name="T95" fmla="*/ 188 h 2214"/>
                <a:gd name="T96" fmla="*/ 1013 w 5953"/>
                <a:gd name="T97" fmla="*/ 5 h 2214"/>
                <a:gd name="T98" fmla="*/ 1708 w 5953"/>
                <a:gd name="T99" fmla="*/ 105 h 2214"/>
                <a:gd name="T100" fmla="*/ 2513 w 5953"/>
                <a:gd name="T101" fmla="*/ 518 h 2214"/>
                <a:gd name="T102" fmla="*/ 3181 w 5953"/>
                <a:gd name="T103" fmla="*/ 715 h 2214"/>
                <a:gd name="T104" fmla="*/ 3985 w 5953"/>
                <a:gd name="T105" fmla="*/ 208 h 2214"/>
                <a:gd name="T106" fmla="*/ 4727 w 5953"/>
                <a:gd name="T107" fmla="*/ 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3" h="2214">
                  <a:moveTo>
                    <a:pt x="4839" y="312"/>
                  </a:moveTo>
                  <a:lnTo>
                    <a:pt x="4738" y="312"/>
                  </a:lnTo>
                  <a:lnTo>
                    <a:pt x="4660" y="318"/>
                  </a:lnTo>
                  <a:lnTo>
                    <a:pt x="4580" y="330"/>
                  </a:lnTo>
                  <a:lnTo>
                    <a:pt x="4501" y="349"/>
                  </a:lnTo>
                  <a:lnTo>
                    <a:pt x="4420" y="372"/>
                  </a:lnTo>
                  <a:lnTo>
                    <a:pt x="4340" y="399"/>
                  </a:lnTo>
                  <a:lnTo>
                    <a:pt x="4259" y="430"/>
                  </a:lnTo>
                  <a:lnTo>
                    <a:pt x="4180" y="464"/>
                  </a:lnTo>
                  <a:lnTo>
                    <a:pt x="4100" y="502"/>
                  </a:lnTo>
                  <a:lnTo>
                    <a:pt x="4023" y="544"/>
                  </a:lnTo>
                  <a:lnTo>
                    <a:pt x="3947" y="585"/>
                  </a:lnTo>
                  <a:lnTo>
                    <a:pt x="3873" y="628"/>
                  </a:lnTo>
                  <a:lnTo>
                    <a:pt x="3800" y="674"/>
                  </a:lnTo>
                  <a:lnTo>
                    <a:pt x="3730" y="719"/>
                  </a:lnTo>
                  <a:lnTo>
                    <a:pt x="3663" y="764"/>
                  </a:lnTo>
                  <a:lnTo>
                    <a:pt x="3600" y="809"/>
                  </a:lnTo>
                  <a:lnTo>
                    <a:pt x="3540" y="852"/>
                  </a:lnTo>
                  <a:lnTo>
                    <a:pt x="3485" y="894"/>
                  </a:lnTo>
                  <a:lnTo>
                    <a:pt x="3434" y="932"/>
                  </a:lnTo>
                  <a:lnTo>
                    <a:pt x="3387" y="970"/>
                  </a:lnTo>
                  <a:lnTo>
                    <a:pt x="3346" y="1002"/>
                  </a:lnTo>
                  <a:lnTo>
                    <a:pt x="3309" y="1033"/>
                  </a:lnTo>
                  <a:lnTo>
                    <a:pt x="3279" y="1058"/>
                  </a:lnTo>
                  <a:lnTo>
                    <a:pt x="3255" y="1078"/>
                  </a:lnTo>
                  <a:lnTo>
                    <a:pt x="3237" y="1094"/>
                  </a:lnTo>
                  <a:lnTo>
                    <a:pt x="3226" y="1103"/>
                  </a:lnTo>
                  <a:lnTo>
                    <a:pt x="3223" y="1107"/>
                  </a:lnTo>
                  <a:lnTo>
                    <a:pt x="3226" y="1111"/>
                  </a:lnTo>
                  <a:lnTo>
                    <a:pt x="3237" y="1120"/>
                  </a:lnTo>
                  <a:lnTo>
                    <a:pt x="3255" y="1136"/>
                  </a:lnTo>
                  <a:lnTo>
                    <a:pt x="3279" y="1156"/>
                  </a:lnTo>
                  <a:lnTo>
                    <a:pt x="3309" y="1181"/>
                  </a:lnTo>
                  <a:lnTo>
                    <a:pt x="3346" y="1212"/>
                  </a:lnTo>
                  <a:lnTo>
                    <a:pt x="3387" y="1244"/>
                  </a:lnTo>
                  <a:lnTo>
                    <a:pt x="3434" y="1282"/>
                  </a:lnTo>
                  <a:lnTo>
                    <a:pt x="3485" y="1322"/>
                  </a:lnTo>
                  <a:lnTo>
                    <a:pt x="3540" y="1363"/>
                  </a:lnTo>
                  <a:lnTo>
                    <a:pt x="3600" y="1407"/>
                  </a:lnTo>
                  <a:lnTo>
                    <a:pt x="3663" y="1450"/>
                  </a:lnTo>
                  <a:lnTo>
                    <a:pt x="3730" y="1495"/>
                  </a:lnTo>
                  <a:lnTo>
                    <a:pt x="3800" y="1540"/>
                  </a:lnTo>
                  <a:lnTo>
                    <a:pt x="3873" y="1586"/>
                  </a:lnTo>
                  <a:lnTo>
                    <a:pt x="3947" y="1629"/>
                  </a:lnTo>
                  <a:lnTo>
                    <a:pt x="4023" y="1670"/>
                  </a:lnTo>
                  <a:lnTo>
                    <a:pt x="4100" y="1712"/>
                  </a:lnTo>
                  <a:lnTo>
                    <a:pt x="4180" y="1750"/>
                  </a:lnTo>
                  <a:lnTo>
                    <a:pt x="4259" y="1784"/>
                  </a:lnTo>
                  <a:lnTo>
                    <a:pt x="4340" y="1817"/>
                  </a:lnTo>
                  <a:lnTo>
                    <a:pt x="4420" y="1844"/>
                  </a:lnTo>
                  <a:lnTo>
                    <a:pt x="4501" y="1865"/>
                  </a:lnTo>
                  <a:lnTo>
                    <a:pt x="4580" y="1884"/>
                  </a:lnTo>
                  <a:lnTo>
                    <a:pt x="4660" y="1896"/>
                  </a:lnTo>
                  <a:lnTo>
                    <a:pt x="4738" y="1902"/>
                  </a:lnTo>
                  <a:lnTo>
                    <a:pt x="4839" y="1902"/>
                  </a:lnTo>
                  <a:lnTo>
                    <a:pt x="4933" y="1896"/>
                  </a:lnTo>
                  <a:lnTo>
                    <a:pt x="5019" y="1884"/>
                  </a:lnTo>
                  <a:lnTo>
                    <a:pt x="5100" y="1865"/>
                  </a:lnTo>
                  <a:lnTo>
                    <a:pt x="5174" y="1842"/>
                  </a:lnTo>
                  <a:lnTo>
                    <a:pt x="5243" y="1813"/>
                  </a:lnTo>
                  <a:lnTo>
                    <a:pt x="5306" y="1781"/>
                  </a:lnTo>
                  <a:lnTo>
                    <a:pt x="5364" y="1743"/>
                  </a:lnTo>
                  <a:lnTo>
                    <a:pt x="5416" y="1703"/>
                  </a:lnTo>
                  <a:lnTo>
                    <a:pt x="5462" y="1660"/>
                  </a:lnTo>
                  <a:lnTo>
                    <a:pt x="5503" y="1613"/>
                  </a:lnTo>
                  <a:lnTo>
                    <a:pt x="5541" y="1566"/>
                  </a:lnTo>
                  <a:lnTo>
                    <a:pt x="5572" y="1515"/>
                  </a:lnTo>
                  <a:lnTo>
                    <a:pt x="5601" y="1465"/>
                  </a:lnTo>
                  <a:lnTo>
                    <a:pt x="5624" y="1412"/>
                  </a:lnTo>
                  <a:lnTo>
                    <a:pt x="5642" y="1360"/>
                  </a:lnTo>
                  <a:lnTo>
                    <a:pt x="5658" y="1307"/>
                  </a:lnTo>
                  <a:lnTo>
                    <a:pt x="5671" y="1255"/>
                  </a:lnTo>
                  <a:lnTo>
                    <a:pt x="5678" y="1205"/>
                  </a:lnTo>
                  <a:lnTo>
                    <a:pt x="5684" y="1154"/>
                  </a:lnTo>
                  <a:lnTo>
                    <a:pt x="5685" y="1107"/>
                  </a:lnTo>
                  <a:lnTo>
                    <a:pt x="5684" y="1060"/>
                  </a:lnTo>
                  <a:lnTo>
                    <a:pt x="5678" y="1009"/>
                  </a:lnTo>
                  <a:lnTo>
                    <a:pt x="5671" y="959"/>
                  </a:lnTo>
                  <a:lnTo>
                    <a:pt x="5658" y="908"/>
                  </a:lnTo>
                  <a:lnTo>
                    <a:pt x="5642" y="856"/>
                  </a:lnTo>
                  <a:lnTo>
                    <a:pt x="5624" y="804"/>
                  </a:lnTo>
                  <a:lnTo>
                    <a:pt x="5601" y="751"/>
                  </a:lnTo>
                  <a:lnTo>
                    <a:pt x="5572" y="699"/>
                  </a:lnTo>
                  <a:lnTo>
                    <a:pt x="5541" y="650"/>
                  </a:lnTo>
                  <a:lnTo>
                    <a:pt x="5503" y="601"/>
                  </a:lnTo>
                  <a:lnTo>
                    <a:pt x="5462" y="554"/>
                  </a:lnTo>
                  <a:lnTo>
                    <a:pt x="5416" y="511"/>
                  </a:lnTo>
                  <a:lnTo>
                    <a:pt x="5364" y="471"/>
                  </a:lnTo>
                  <a:lnTo>
                    <a:pt x="5306" y="435"/>
                  </a:lnTo>
                  <a:lnTo>
                    <a:pt x="5243" y="401"/>
                  </a:lnTo>
                  <a:lnTo>
                    <a:pt x="5174" y="374"/>
                  </a:lnTo>
                  <a:lnTo>
                    <a:pt x="5100" y="349"/>
                  </a:lnTo>
                  <a:lnTo>
                    <a:pt x="5019" y="330"/>
                  </a:lnTo>
                  <a:lnTo>
                    <a:pt x="4933" y="318"/>
                  </a:lnTo>
                  <a:lnTo>
                    <a:pt x="4839" y="312"/>
                  </a:lnTo>
                  <a:close/>
                  <a:moveTo>
                    <a:pt x="1114" y="312"/>
                  </a:moveTo>
                  <a:lnTo>
                    <a:pt x="1020" y="318"/>
                  </a:lnTo>
                  <a:lnTo>
                    <a:pt x="933" y="330"/>
                  </a:lnTo>
                  <a:lnTo>
                    <a:pt x="852" y="349"/>
                  </a:lnTo>
                  <a:lnTo>
                    <a:pt x="778" y="374"/>
                  </a:lnTo>
                  <a:lnTo>
                    <a:pt x="710" y="401"/>
                  </a:lnTo>
                  <a:lnTo>
                    <a:pt x="646" y="435"/>
                  </a:lnTo>
                  <a:lnTo>
                    <a:pt x="589" y="471"/>
                  </a:lnTo>
                  <a:lnTo>
                    <a:pt x="536" y="511"/>
                  </a:lnTo>
                  <a:lnTo>
                    <a:pt x="491" y="554"/>
                  </a:lnTo>
                  <a:lnTo>
                    <a:pt x="450" y="601"/>
                  </a:lnTo>
                  <a:lnTo>
                    <a:pt x="412" y="650"/>
                  </a:lnTo>
                  <a:lnTo>
                    <a:pt x="381" y="699"/>
                  </a:lnTo>
                  <a:lnTo>
                    <a:pt x="352" y="751"/>
                  </a:lnTo>
                  <a:lnTo>
                    <a:pt x="329" y="804"/>
                  </a:lnTo>
                  <a:lnTo>
                    <a:pt x="311" y="856"/>
                  </a:lnTo>
                  <a:lnTo>
                    <a:pt x="294" y="908"/>
                  </a:lnTo>
                  <a:lnTo>
                    <a:pt x="282" y="959"/>
                  </a:lnTo>
                  <a:lnTo>
                    <a:pt x="274" y="1009"/>
                  </a:lnTo>
                  <a:lnTo>
                    <a:pt x="269" y="1060"/>
                  </a:lnTo>
                  <a:lnTo>
                    <a:pt x="267" y="1107"/>
                  </a:lnTo>
                  <a:lnTo>
                    <a:pt x="269" y="1154"/>
                  </a:lnTo>
                  <a:lnTo>
                    <a:pt x="274" y="1205"/>
                  </a:lnTo>
                  <a:lnTo>
                    <a:pt x="282" y="1255"/>
                  </a:lnTo>
                  <a:lnTo>
                    <a:pt x="294" y="1307"/>
                  </a:lnTo>
                  <a:lnTo>
                    <a:pt x="311" y="1360"/>
                  </a:lnTo>
                  <a:lnTo>
                    <a:pt x="329" y="1412"/>
                  </a:lnTo>
                  <a:lnTo>
                    <a:pt x="352" y="1465"/>
                  </a:lnTo>
                  <a:lnTo>
                    <a:pt x="381" y="1515"/>
                  </a:lnTo>
                  <a:lnTo>
                    <a:pt x="412" y="1566"/>
                  </a:lnTo>
                  <a:lnTo>
                    <a:pt x="450" y="1613"/>
                  </a:lnTo>
                  <a:lnTo>
                    <a:pt x="491" y="1660"/>
                  </a:lnTo>
                  <a:lnTo>
                    <a:pt x="536" y="1703"/>
                  </a:lnTo>
                  <a:lnTo>
                    <a:pt x="589" y="1743"/>
                  </a:lnTo>
                  <a:lnTo>
                    <a:pt x="646" y="1781"/>
                  </a:lnTo>
                  <a:lnTo>
                    <a:pt x="710" y="1813"/>
                  </a:lnTo>
                  <a:lnTo>
                    <a:pt x="778" y="1842"/>
                  </a:lnTo>
                  <a:lnTo>
                    <a:pt x="852" y="1865"/>
                  </a:lnTo>
                  <a:lnTo>
                    <a:pt x="933" y="1884"/>
                  </a:lnTo>
                  <a:lnTo>
                    <a:pt x="1020" y="1896"/>
                  </a:lnTo>
                  <a:lnTo>
                    <a:pt x="1114" y="1902"/>
                  </a:lnTo>
                  <a:lnTo>
                    <a:pt x="1215" y="1902"/>
                  </a:lnTo>
                  <a:lnTo>
                    <a:pt x="1293" y="1896"/>
                  </a:lnTo>
                  <a:lnTo>
                    <a:pt x="1372" y="1884"/>
                  </a:lnTo>
                  <a:lnTo>
                    <a:pt x="1452" y="1865"/>
                  </a:lnTo>
                  <a:lnTo>
                    <a:pt x="1533" y="1844"/>
                  </a:lnTo>
                  <a:lnTo>
                    <a:pt x="1612" y="1817"/>
                  </a:lnTo>
                  <a:lnTo>
                    <a:pt x="1694" y="1784"/>
                  </a:lnTo>
                  <a:lnTo>
                    <a:pt x="1773" y="1750"/>
                  </a:lnTo>
                  <a:lnTo>
                    <a:pt x="1852" y="1712"/>
                  </a:lnTo>
                  <a:lnTo>
                    <a:pt x="1930" y="1670"/>
                  </a:lnTo>
                  <a:lnTo>
                    <a:pt x="2006" y="1629"/>
                  </a:lnTo>
                  <a:lnTo>
                    <a:pt x="2080" y="1586"/>
                  </a:lnTo>
                  <a:lnTo>
                    <a:pt x="2152" y="1540"/>
                  </a:lnTo>
                  <a:lnTo>
                    <a:pt x="2223" y="1495"/>
                  </a:lnTo>
                  <a:lnTo>
                    <a:pt x="2289" y="1450"/>
                  </a:lnTo>
                  <a:lnTo>
                    <a:pt x="2353" y="1407"/>
                  </a:lnTo>
                  <a:lnTo>
                    <a:pt x="2412" y="1363"/>
                  </a:lnTo>
                  <a:lnTo>
                    <a:pt x="2468" y="1322"/>
                  </a:lnTo>
                  <a:lnTo>
                    <a:pt x="2519" y="1282"/>
                  </a:lnTo>
                  <a:lnTo>
                    <a:pt x="2566" y="1244"/>
                  </a:lnTo>
                  <a:lnTo>
                    <a:pt x="2607" y="1212"/>
                  </a:lnTo>
                  <a:lnTo>
                    <a:pt x="2643" y="1181"/>
                  </a:lnTo>
                  <a:lnTo>
                    <a:pt x="2674" y="1156"/>
                  </a:lnTo>
                  <a:lnTo>
                    <a:pt x="2697" y="1136"/>
                  </a:lnTo>
                  <a:lnTo>
                    <a:pt x="2715" y="1120"/>
                  </a:lnTo>
                  <a:lnTo>
                    <a:pt x="2726" y="1111"/>
                  </a:lnTo>
                  <a:lnTo>
                    <a:pt x="2730" y="1107"/>
                  </a:lnTo>
                  <a:lnTo>
                    <a:pt x="2726" y="1103"/>
                  </a:lnTo>
                  <a:lnTo>
                    <a:pt x="2715" y="1094"/>
                  </a:lnTo>
                  <a:lnTo>
                    <a:pt x="2697" y="1078"/>
                  </a:lnTo>
                  <a:lnTo>
                    <a:pt x="2674" y="1058"/>
                  </a:lnTo>
                  <a:lnTo>
                    <a:pt x="2643" y="1033"/>
                  </a:lnTo>
                  <a:lnTo>
                    <a:pt x="2607" y="1002"/>
                  </a:lnTo>
                  <a:lnTo>
                    <a:pt x="2566" y="970"/>
                  </a:lnTo>
                  <a:lnTo>
                    <a:pt x="2519" y="932"/>
                  </a:lnTo>
                  <a:lnTo>
                    <a:pt x="2468" y="894"/>
                  </a:lnTo>
                  <a:lnTo>
                    <a:pt x="2412" y="852"/>
                  </a:lnTo>
                  <a:lnTo>
                    <a:pt x="2353" y="809"/>
                  </a:lnTo>
                  <a:lnTo>
                    <a:pt x="2289" y="764"/>
                  </a:lnTo>
                  <a:lnTo>
                    <a:pt x="2223" y="719"/>
                  </a:lnTo>
                  <a:lnTo>
                    <a:pt x="2152" y="674"/>
                  </a:lnTo>
                  <a:lnTo>
                    <a:pt x="2080" y="628"/>
                  </a:lnTo>
                  <a:lnTo>
                    <a:pt x="2006" y="585"/>
                  </a:lnTo>
                  <a:lnTo>
                    <a:pt x="1930" y="544"/>
                  </a:lnTo>
                  <a:lnTo>
                    <a:pt x="1852" y="502"/>
                  </a:lnTo>
                  <a:lnTo>
                    <a:pt x="1773" y="464"/>
                  </a:lnTo>
                  <a:lnTo>
                    <a:pt x="1694" y="430"/>
                  </a:lnTo>
                  <a:lnTo>
                    <a:pt x="1612" y="399"/>
                  </a:lnTo>
                  <a:lnTo>
                    <a:pt x="1533" y="372"/>
                  </a:lnTo>
                  <a:lnTo>
                    <a:pt x="1452" y="349"/>
                  </a:lnTo>
                  <a:lnTo>
                    <a:pt x="1372" y="330"/>
                  </a:lnTo>
                  <a:lnTo>
                    <a:pt x="1293" y="318"/>
                  </a:lnTo>
                  <a:lnTo>
                    <a:pt x="1215" y="312"/>
                  </a:lnTo>
                  <a:lnTo>
                    <a:pt x="1114" y="312"/>
                  </a:lnTo>
                  <a:close/>
                  <a:moveTo>
                    <a:pt x="4833" y="0"/>
                  </a:moveTo>
                  <a:lnTo>
                    <a:pt x="4940" y="5"/>
                  </a:lnTo>
                  <a:lnTo>
                    <a:pt x="5046" y="18"/>
                  </a:lnTo>
                  <a:lnTo>
                    <a:pt x="5151" y="43"/>
                  </a:lnTo>
                  <a:lnTo>
                    <a:pt x="5236" y="69"/>
                  </a:lnTo>
                  <a:lnTo>
                    <a:pt x="5319" y="103"/>
                  </a:lnTo>
                  <a:lnTo>
                    <a:pt x="5398" y="143"/>
                  </a:lnTo>
                  <a:lnTo>
                    <a:pt x="5472" y="188"/>
                  </a:lnTo>
                  <a:lnTo>
                    <a:pt x="5545" y="242"/>
                  </a:lnTo>
                  <a:lnTo>
                    <a:pt x="5611" y="300"/>
                  </a:lnTo>
                  <a:lnTo>
                    <a:pt x="5678" y="372"/>
                  </a:lnTo>
                  <a:lnTo>
                    <a:pt x="5740" y="450"/>
                  </a:lnTo>
                  <a:lnTo>
                    <a:pt x="5794" y="531"/>
                  </a:lnTo>
                  <a:lnTo>
                    <a:pt x="5839" y="616"/>
                  </a:lnTo>
                  <a:lnTo>
                    <a:pt x="5879" y="706"/>
                  </a:lnTo>
                  <a:lnTo>
                    <a:pt x="5909" y="796"/>
                  </a:lnTo>
                  <a:lnTo>
                    <a:pt x="5931" y="890"/>
                  </a:lnTo>
                  <a:lnTo>
                    <a:pt x="5945" y="986"/>
                  </a:lnTo>
                  <a:lnTo>
                    <a:pt x="5953" y="1084"/>
                  </a:lnTo>
                  <a:lnTo>
                    <a:pt x="5951" y="1179"/>
                  </a:lnTo>
                  <a:lnTo>
                    <a:pt x="5940" y="1277"/>
                  </a:lnTo>
                  <a:lnTo>
                    <a:pt x="5922" y="1372"/>
                  </a:lnTo>
                  <a:lnTo>
                    <a:pt x="5893" y="1466"/>
                  </a:lnTo>
                  <a:lnTo>
                    <a:pt x="5857" y="1558"/>
                  </a:lnTo>
                  <a:lnTo>
                    <a:pt x="5819" y="1636"/>
                  </a:lnTo>
                  <a:lnTo>
                    <a:pt x="5776" y="1712"/>
                  </a:lnTo>
                  <a:lnTo>
                    <a:pt x="5725" y="1784"/>
                  </a:lnTo>
                  <a:lnTo>
                    <a:pt x="5671" y="1851"/>
                  </a:lnTo>
                  <a:lnTo>
                    <a:pt x="5611" y="1914"/>
                  </a:lnTo>
                  <a:lnTo>
                    <a:pt x="5545" y="1974"/>
                  </a:lnTo>
                  <a:lnTo>
                    <a:pt x="5472" y="2026"/>
                  </a:lnTo>
                  <a:lnTo>
                    <a:pt x="5398" y="2071"/>
                  </a:lnTo>
                  <a:lnTo>
                    <a:pt x="5319" y="2111"/>
                  </a:lnTo>
                  <a:lnTo>
                    <a:pt x="5236" y="2145"/>
                  </a:lnTo>
                  <a:lnTo>
                    <a:pt x="5151" y="2172"/>
                  </a:lnTo>
                  <a:lnTo>
                    <a:pt x="5046" y="2196"/>
                  </a:lnTo>
                  <a:lnTo>
                    <a:pt x="4940" y="2210"/>
                  </a:lnTo>
                  <a:lnTo>
                    <a:pt x="4833" y="2214"/>
                  </a:lnTo>
                  <a:lnTo>
                    <a:pt x="4727" y="2212"/>
                  </a:lnTo>
                  <a:lnTo>
                    <a:pt x="4606" y="2198"/>
                  </a:lnTo>
                  <a:lnTo>
                    <a:pt x="4483" y="2176"/>
                  </a:lnTo>
                  <a:lnTo>
                    <a:pt x="4364" y="2147"/>
                  </a:lnTo>
                  <a:lnTo>
                    <a:pt x="4245" y="2109"/>
                  </a:lnTo>
                  <a:lnTo>
                    <a:pt x="4113" y="2061"/>
                  </a:lnTo>
                  <a:lnTo>
                    <a:pt x="3985" y="2006"/>
                  </a:lnTo>
                  <a:lnTo>
                    <a:pt x="3856" y="1945"/>
                  </a:lnTo>
                  <a:lnTo>
                    <a:pt x="3714" y="1869"/>
                  </a:lnTo>
                  <a:lnTo>
                    <a:pt x="3575" y="1786"/>
                  </a:lnTo>
                  <a:lnTo>
                    <a:pt x="3439" y="1696"/>
                  </a:lnTo>
                  <a:lnTo>
                    <a:pt x="3308" y="1600"/>
                  </a:lnTo>
                  <a:lnTo>
                    <a:pt x="3181" y="1499"/>
                  </a:lnTo>
                  <a:lnTo>
                    <a:pt x="3076" y="1409"/>
                  </a:lnTo>
                  <a:lnTo>
                    <a:pt x="2975" y="1315"/>
                  </a:lnTo>
                  <a:lnTo>
                    <a:pt x="2876" y="1409"/>
                  </a:lnTo>
                  <a:lnTo>
                    <a:pt x="2771" y="1499"/>
                  </a:lnTo>
                  <a:lnTo>
                    <a:pt x="2645" y="1600"/>
                  </a:lnTo>
                  <a:lnTo>
                    <a:pt x="2513" y="1696"/>
                  </a:lnTo>
                  <a:lnTo>
                    <a:pt x="2378" y="1786"/>
                  </a:lnTo>
                  <a:lnTo>
                    <a:pt x="2239" y="1869"/>
                  </a:lnTo>
                  <a:lnTo>
                    <a:pt x="2096" y="1945"/>
                  </a:lnTo>
                  <a:lnTo>
                    <a:pt x="1968" y="2006"/>
                  </a:lnTo>
                  <a:lnTo>
                    <a:pt x="1840" y="2061"/>
                  </a:lnTo>
                  <a:lnTo>
                    <a:pt x="1708" y="2109"/>
                  </a:lnTo>
                  <a:lnTo>
                    <a:pt x="1589" y="2147"/>
                  </a:lnTo>
                  <a:lnTo>
                    <a:pt x="1470" y="2176"/>
                  </a:lnTo>
                  <a:lnTo>
                    <a:pt x="1347" y="2198"/>
                  </a:lnTo>
                  <a:lnTo>
                    <a:pt x="1226" y="2212"/>
                  </a:lnTo>
                  <a:lnTo>
                    <a:pt x="1119" y="2214"/>
                  </a:lnTo>
                  <a:lnTo>
                    <a:pt x="1013" y="2210"/>
                  </a:lnTo>
                  <a:lnTo>
                    <a:pt x="906" y="2196"/>
                  </a:lnTo>
                  <a:lnTo>
                    <a:pt x="802" y="2172"/>
                  </a:lnTo>
                  <a:lnTo>
                    <a:pt x="717" y="2145"/>
                  </a:lnTo>
                  <a:lnTo>
                    <a:pt x="634" y="2111"/>
                  </a:lnTo>
                  <a:lnTo>
                    <a:pt x="554" y="2071"/>
                  </a:lnTo>
                  <a:lnTo>
                    <a:pt x="480" y="2026"/>
                  </a:lnTo>
                  <a:lnTo>
                    <a:pt x="408" y="1974"/>
                  </a:lnTo>
                  <a:lnTo>
                    <a:pt x="341" y="1914"/>
                  </a:lnTo>
                  <a:lnTo>
                    <a:pt x="282" y="1851"/>
                  </a:lnTo>
                  <a:lnTo>
                    <a:pt x="227" y="1784"/>
                  </a:lnTo>
                  <a:lnTo>
                    <a:pt x="177" y="1712"/>
                  </a:lnTo>
                  <a:lnTo>
                    <a:pt x="134" y="1636"/>
                  </a:lnTo>
                  <a:lnTo>
                    <a:pt x="96" y="1558"/>
                  </a:lnTo>
                  <a:lnTo>
                    <a:pt x="60" y="1466"/>
                  </a:lnTo>
                  <a:lnTo>
                    <a:pt x="31" y="1372"/>
                  </a:lnTo>
                  <a:lnTo>
                    <a:pt x="13" y="1277"/>
                  </a:lnTo>
                  <a:lnTo>
                    <a:pt x="2" y="1179"/>
                  </a:lnTo>
                  <a:lnTo>
                    <a:pt x="0" y="1084"/>
                  </a:lnTo>
                  <a:lnTo>
                    <a:pt x="7" y="986"/>
                  </a:lnTo>
                  <a:lnTo>
                    <a:pt x="22" y="890"/>
                  </a:lnTo>
                  <a:lnTo>
                    <a:pt x="43" y="796"/>
                  </a:lnTo>
                  <a:lnTo>
                    <a:pt x="74" y="706"/>
                  </a:lnTo>
                  <a:lnTo>
                    <a:pt x="114" y="616"/>
                  </a:lnTo>
                  <a:lnTo>
                    <a:pt x="159" y="531"/>
                  </a:lnTo>
                  <a:lnTo>
                    <a:pt x="213" y="450"/>
                  </a:lnTo>
                  <a:lnTo>
                    <a:pt x="273" y="372"/>
                  </a:lnTo>
                  <a:lnTo>
                    <a:pt x="341" y="300"/>
                  </a:lnTo>
                  <a:lnTo>
                    <a:pt x="408" y="242"/>
                  </a:lnTo>
                  <a:lnTo>
                    <a:pt x="480" y="188"/>
                  </a:lnTo>
                  <a:lnTo>
                    <a:pt x="554" y="143"/>
                  </a:lnTo>
                  <a:lnTo>
                    <a:pt x="634" y="103"/>
                  </a:lnTo>
                  <a:lnTo>
                    <a:pt x="717" y="69"/>
                  </a:lnTo>
                  <a:lnTo>
                    <a:pt x="802" y="43"/>
                  </a:lnTo>
                  <a:lnTo>
                    <a:pt x="906" y="18"/>
                  </a:lnTo>
                  <a:lnTo>
                    <a:pt x="1013" y="5"/>
                  </a:lnTo>
                  <a:lnTo>
                    <a:pt x="1119" y="0"/>
                  </a:lnTo>
                  <a:lnTo>
                    <a:pt x="1226" y="4"/>
                  </a:lnTo>
                  <a:lnTo>
                    <a:pt x="1347" y="16"/>
                  </a:lnTo>
                  <a:lnTo>
                    <a:pt x="1470" y="38"/>
                  </a:lnTo>
                  <a:lnTo>
                    <a:pt x="1589" y="69"/>
                  </a:lnTo>
                  <a:lnTo>
                    <a:pt x="1708" y="105"/>
                  </a:lnTo>
                  <a:lnTo>
                    <a:pt x="1840" y="153"/>
                  </a:lnTo>
                  <a:lnTo>
                    <a:pt x="1968" y="208"/>
                  </a:lnTo>
                  <a:lnTo>
                    <a:pt x="2096" y="269"/>
                  </a:lnTo>
                  <a:lnTo>
                    <a:pt x="2239" y="345"/>
                  </a:lnTo>
                  <a:lnTo>
                    <a:pt x="2378" y="428"/>
                  </a:lnTo>
                  <a:lnTo>
                    <a:pt x="2513" y="518"/>
                  </a:lnTo>
                  <a:lnTo>
                    <a:pt x="2645" y="614"/>
                  </a:lnTo>
                  <a:lnTo>
                    <a:pt x="2771" y="715"/>
                  </a:lnTo>
                  <a:lnTo>
                    <a:pt x="2876" y="805"/>
                  </a:lnTo>
                  <a:lnTo>
                    <a:pt x="2975" y="899"/>
                  </a:lnTo>
                  <a:lnTo>
                    <a:pt x="3076" y="805"/>
                  </a:lnTo>
                  <a:lnTo>
                    <a:pt x="3181" y="715"/>
                  </a:lnTo>
                  <a:lnTo>
                    <a:pt x="3308" y="614"/>
                  </a:lnTo>
                  <a:lnTo>
                    <a:pt x="3439" y="518"/>
                  </a:lnTo>
                  <a:lnTo>
                    <a:pt x="3575" y="428"/>
                  </a:lnTo>
                  <a:lnTo>
                    <a:pt x="3714" y="345"/>
                  </a:lnTo>
                  <a:lnTo>
                    <a:pt x="3856" y="269"/>
                  </a:lnTo>
                  <a:lnTo>
                    <a:pt x="3985" y="208"/>
                  </a:lnTo>
                  <a:lnTo>
                    <a:pt x="4113" y="153"/>
                  </a:lnTo>
                  <a:lnTo>
                    <a:pt x="4245" y="105"/>
                  </a:lnTo>
                  <a:lnTo>
                    <a:pt x="4364" y="69"/>
                  </a:lnTo>
                  <a:lnTo>
                    <a:pt x="4483" y="38"/>
                  </a:lnTo>
                  <a:lnTo>
                    <a:pt x="4606" y="16"/>
                  </a:lnTo>
                  <a:lnTo>
                    <a:pt x="4727" y="4"/>
                  </a:lnTo>
                  <a:lnTo>
                    <a:pt x="4833" y="0"/>
                  </a:lnTo>
                  <a:close/>
                </a:path>
              </a:pathLst>
            </a:custGeom>
            <a:solidFill>
              <a:srgbClr val="FFFFFF"/>
            </a:solidFill>
            <a:ln w="25400" cap="flat" cmpd="sng" algn="ctr">
              <a:noFill/>
              <a:prstDash val="solid"/>
            </a:ln>
            <a:effectLst/>
            <a:scene3d>
              <a:camera prst="orthographicFront"/>
              <a:lightRig rig="threePt" dir="t"/>
            </a:scene3d>
            <a:sp3d/>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62485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92954"/>
                </a:solidFill>
                <a:effectLst/>
                <a:uLnTx/>
                <a:uFillTx/>
                <a:ea typeface="+mn-ea"/>
                <a:cs typeface="+mn-cs"/>
              </a:endParaRPr>
            </a:p>
          </p:txBody>
        </p:sp>
        <p:sp>
          <p:nvSpPr>
            <p:cNvPr id="98" name="Rectangle 97"/>
            <p:cNvSpPr/>
            <p:nvPr/>
          </p:nvSpPr>
          <p:spPr>
            <a:xfrm>
              <a:off x="6085908" y="2063180"/>
              <a:ext cx="979555" cy="206865"/>
            </a:xfrm>
            <a:prstGeom prst="rect">
              <a:avLst/>
            </a:prstGeom>
            <a:ln>
              <a:noFill/>
            </a:ln>
          </p:spPr>
          <p:txBody>
            <a:bodyPr wrap="square" lIns="91436" tIns="45719" rIns="91436" bIns="45719" anchor="ctr">
              <a:noAutofit/>
            </a:bodyPr>
            <a:lstStyle/>
            <a:p>
              <a:pPr defTabSz="609187" fontAlgn="auto">
                <a:spcBef>
                  <a:spcPts val="0"/>
                </a:spcBef>
                <a:spcAft>
                  <a:spcPts val="0"/>
                </a:spcAft>
                <a:defRPr/>
              </a:pPr>
              <a:r>
                <a:rPr lang="en-US" sz="1400" kern="0" dirty="0">
                  <a:latin typeface="+mn-lt"/>
                  <a:ea typeface="+mn-ea"/>
                  <a:cs typeface="CiscoSansTT Light"/>
                </a:rPr>
                <a:t>Umbrella</a:t>
              </a:r>
            </a:p>
          </p:txBody>
        </p:sp>
        <p:sp>
          <p:nvSpPr>
            <p:cNvPr id="99" name="Oval 98"/>
            <p:cNvSpPr>
              <a:spLocks noChangeAspect="1"/>
            </p:cNvSpPr>
            <p:nvPr/>
          </p:nvSpPr>
          <p:spPr bwMode="auto">
            <a:xfrm>
              <a:off x="5620877" y="1918316"/>
              <a:ext cx="490299" cy="516033"/>
            </a:xfrm>
            <a:prstGeom prst="ellipse">
              <a:avLst/>
            </a:prstGeom>
            <a:solidFill>
              <a:srgbClr val="192954"/>
            </a:solidFill>
            <a:ln w="12700" cap="flat">
              <a:noFill/>
              <a:miter lim="800000"/>
              <a:headEnd type="none" w="med" len="med"/>
              <a:tailEnd type="none" w="med" len="med"/>
            </a:ln>
            <a:scene3d>
              <a:camera prst="orthographicFront"/>
              <a:lightRig rig="threePt" dir="t"/>
            </a:scene3d>
            <a:sp3d/>
          </p:spPr>
          <p:txBody>
            <a:bodyPr lIns="91436" tIns="45719" rIns="91436" bIns="45719"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100" name="Rectangle 99"/>
            <p:cNvSpPr/>
            <p:nvPr/>
          </p:nvSpPr>
          <p:spPr>
            <a:xfrm>
              <a:off x="2722781" y="4360180"/>
              <a:ext cx="758978" cy="329125"/>
            </a:xfrm>
            <a:prstGeom prst="rect">
              <a:avLst/>
            </a:prstGeom>
            <a:ln>
              <a:noFill/>
            </a:ln>
          </p:spPr>
          <p:txBody>
            <a:bodyPr wrap="square" lIns="121893" tIns="60947" rIns="121893" bIns="60947" anchor="ctr">
              <a:noAutofit/>
            </a:bodyPr>
            <a:lstStyle/>
            <a:p>
              <a:pPr defTabSz="609187" fontAlgn="auto">
                <a:spcBef>
                  <a:spcPts val="0"/>
                </a:spcBef>
                <a:spcAft>
                  <a:spcPts val="0"/>
                </a:spcAft>
                <a:defRPr/>
              </a:pPr>
              <a:r>
                <a:rPr lang="en-US" sz="1400" kern="0" dirty="0">
                  <a:latin typeface="+mn-lt"/>
                  <a:ea typeface="+mn-ea"/>
                  <a:cs typeface="CiscoSansTT Light"/>
                </a:rPr>
                <a:t>Web</a:t>
              </a:r>
            </a:p>
          </p:txBody>
        </p:sp>
        <p:sp>
          <p:nvSpPr>
            <p:cNvPr id="101" name="Oval 100"/>
            <p:cNvSpPr>
              <a:spLocks noChangeAspect="1"/>
            </p:cNvSpPr>
            <p:nvPr/>
          </p:nvSpPr>
          <p:spPr bwMode="auto">
            <a:xfrm>
              <a:off x="3380304" y="4210049"/>
              <a:ext cx="490299" cy="516033"/>
            </a:xfrm>
            <a:prstGeom prst="ellipse">
              <a:avLst/>
            </a:prstGeom>
            <a:solidFill>
              <a:srgbClr val="676767">
                <a:lumMod val="75000"/>
              </a:srgbClr>
            </a:solidFill>
            <a:ln w="12700" cap="flat">
              <a:noFill/>
              <a:miter lim="800000"/>
              <a:headEnd type="none" w="med" len="med"/>
              <a:tailEnd type="none" w="med" len="med"/>
            </a:ln>
            <a:scene3d>
              <a:camera prst="orthographicFront"/>
              <a:lightRig rig="threePt" dir="t"/>
            </a:scene3d>
            <a:sp3d/>
          </p:spPr>
          <p:txBody>
            <a:bodyPr lIns="121899" tIns="60949" rIns="121899" bIns="60949"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102" name="TextBox 101"/>
            <p:cNvSpPr txBox="1">
              <a:spLocks noChangeAspect="1"/>
            </p:cNvSpPr>
            <p:nvPr/>
          </p:nvSpPr>
          <p:spPr>
            <a:xfrm>
              <a:off x="3307613" y="4374290"/>
              <a:ext cx="650387" cy="246199"/>
            </a:xfrm>
            <a:prstGeom prst="rect">
              <a:avLst/>
            </a:prstGeom>
            <a:noFill/>
            <a:ln>
              <a:noFill/>
            </a:ln>
            <a:scene3d>
              <a:camera prst="orthographicFront"/>
              <a:lightRig rig="threePt" dir="t"/>
            </a:scene3d>
            <a:sp3d/>
          </p:spPr>
          <p:txBody>
            <a:bodyPr wrap="square" lIns="121899" tIns="60949" rIns="121899" bIns="60949" rtlCol="0">
              <a:spAutoFit/>
            </a:bodyPr>
            <a:lstStyle/>
            <a:p>
              <a:pPr marL="0" marR="0" lvl="0" indent="0" algn="ctr" defTabSz="914075" eaLnBrk="1" fontAlgn="auto" latinLnBrk="0" hangingPunct="1">
                <a:lnSpc>
                  <a:spcPct val="100000"/>
                </a:lnSpc>
                <a:spcBef>
                  <a:spcPts val="0"/>
                </a:spcBef>
                <a:spcAft>
                  <a:spcPts val="0"/>
                </a:spcAft>
                <a:buClrTx/>
                <a:buSzTx/>
                <a:buFontTx/>
                <a:buNone/>
                <a:tabLst/>
                <a:defRPr/>
              </a:pPr>
              <a:r>
                <a:rPr kumimoji="0" lang="en-US" sz="800" b="1" i="0" u="none" strike="noStrike" kern="0" cap="none" spc="300" normalizeH="0" baseline="0" noProof="0" dirty="0">
                  <a:ln>
                    <a:noFill/>
                  </a:ln>
                  <a:solidFill>
                    <a:srgbClr val="FFFFFF"/>
                  </a:solidFill>
                  <a:effectLst/>
                  <a:uLnTx/>
                  <a:uFillTx/>
                  <a:latin typeface="+mn-lt"/>
                  <a:ea typeface="+mn-ea"/>
                  <a:cs typeface="+mn-cs"/>
                </a:rPr>
                <a:t>WWW</a:t>
              </a:r>
            </a:p>
          </p:txBody>
        </p:sp>
        <p:sp>
          <p:nvSpPr>
            <p:cNvPr id="103" name="Rectangle 102"/>
            <p:cNvSpPr/>
            <p:nvPr/>
          </p:nvSpPr>
          <p:spPr>
            <a:xfrm>
              <a:off x="4705488" y="1014382"/>
              <a:ext cx="455448" cy="193196"/>
            </a:xfrm>
            <a:prstGeom prst="rect">
              <a:avLst/>
            </a:prstGeom>
            <a:ln>
              <a:noFill/>
            </a:ln>
          </p:spPr>
          <p:txBody>
            <a:bodyPr wrap="square" lIns="91436" tIns="45719" rIns="91436" bIns="45719" anchor="ctr">
              <a:noAutofit/>
            </a:bodyPr>
            <a:lstStyle/>
            <a:p>
              <a:pPr defTabSz="609187" fontAlgn="auto">
                <a:spcBef>
                  <a:spcPts val="0"/>
                </a:spcBef>
                <a:spcAft>
                  <a:spcPts val="0"/>
                </a:spcAft>
                <a:defRPr/>
              </a:pPr>
              <a:r>
                <a:rPr lang="en-US" sz="1400" kern="0" dirty="0">
                  <a:latin typeface="+mn-lt"/>
                  <a:ea typeface="+mn-ea"/>
                  <a:cs typeface="CiscoSansTT Light"/>
                </a:rPr>
                <a:t>ISE</a:t>
              </a:r>
            </a:p>
          </p:txBody>
        </p:sp>
        <p:sp>
          <p:nvSpPr>
            <p:cNvPr id="104" name="Oval 103"/>
            <p:cNvSpPr>
              <a:spLocks noChangeAspect="1"/>
            </p:cNvSpPr>
            <p:nvPr/>
          </p:nvSpPr>
          <p:spPr bwMode="auto">
            <a:xfrm>
              <a:off x="4221297" y="1040025"/>
              <a:ext cx="490299" cy="516033"/>
            </a:xfrm>
            <a:prstGeom prst="ellipse">
              <a:avLst/>
            </a:prstGeom>
            <a:solidFill>
              <a:srgbClr val="676767">
                <a:lumMod val="75000"/>
              </a:srgbClr>
            </a:solidFill>
            <a:ln w="12700" cap="flat">
              <a:noFill/>
              <a:miter lim="800000"/>
              <a:headEnd type="none" w="med" len="med"/>
              <a:tailEnd type="none" w="med" len="med"/>
            </a:ln>
            <a:scene3d>
              <a:camera prst="orthographicFront"/>
              <a:lightRig rig="threePt" dir="t"/>
            </a:scene3d>
            <a:sp3d/>
          </p:spPr>
          <p:txBody>
            <a:bodyPr lIns="91440" tIns="45720" rIns="91440" bIns="45720"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105" name="Freeform 579"/>
            <p:cNvSpPr>
              <a:spLocks/>
            </p:cNvSpPr>
            <p:nvPr/>
          </p:nvSpPr>
          <p:spPr bwMode="auto">
            <a:xfrm>
              <a:off x="4449825" y="1103783"/>
              <a:ext cx="28171" cy="14386"/>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6" name="Freeform 580"/>
            <p:cNvSpPr>
              <a:spLocks/>
            </p:cNvSpPr>
            <p:nvPr/>
          </p:nvSpPr>
          <p:spPr bwMode="auto">
            <a:xfrm>
              <a:off x="4408708" y="1098879"/>
              <a:ext cx="135053" cy="53292"/>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7" name="Freeform 581"/>
            <p:cNvSpPr>
              <a:spLocks/>
            </p:cNvSpPr>
            <p:nvPr/>
          </p:nvSpPr>
          <p:spPr bwMode="auto">
            <a:xfrm>
              <a:off x="4507615" y="1110758"/>
              <a:ext cx="21024" cy="19072"/>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8" name="Freeform 582"/>
            <p:cNvSpPr>
              <a:spLocks/>
            </p:cNvSpPr>
            <p:nvPr/>
          </p:nvSpPr>
          <p:spPr bwMode="auto">
            <a:xfrm>
              <a:off x="4363966" y="1131574"/>
              <a:ext cx="223085" cy="112251"/>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9" name="Freeform 583"/>
            <p:cNvSpPr>
              <a:spLocks/>
            </p:cNvSpPr>
            <p:nvPr/>
          </p:nvSpPr>
          <p:spPr bwMode="auto">
            <a:xfrm>
              <a:off x="4381366" y="1137240"/>
              <a:ext cx="26410" cy="21142"/>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10" name="Freeform 584"/>
            <p:cNvSpPr>
              <a:spLocks/>
            </p:cNvSpPr>
            <p:nvPr/>
          </p:nvSpPr>
          <p:spPr bwMode="auto">
            <a:xfrm>
              <a:off x="4342217" y="1155332"/>
              <a:ext cx="94869" cy="93615"/>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11" name="Freeform 585"/>
            <p:cNvSpPr>
              <a:spLocks/>
            </p:cNvSpPr>
            <p:nvPr/>
          </p:nvSpPr>
          <p:spPr bwMode="auto">
            <a:xfrm>
              <a:off x="4399905" y="1164050"/>
              <a:ext cx="198643" cy="205430"/>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12" name="Freeform 586"/>
            <p:cNvSpPr>
              <a:spLocks/>
            </p:cNvSpPr>
            <p:nvPr/>
          </p:nvSpPr>
          <p:spPr bwMode="auto">
            <a:xfrm>
              <a:off x="4334346" y="1183340"/>
              <a:ext cx="249288" cy="176877"/>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13" name="Freeform 587"/>
            <p:cNvSpPr>
              <a:spLocks/>
            </p:cNvSpPr>
            <p:nvPr/>
          </p:nvSpPr>
          <p:spPr bwMode="auto">
            <a:xfrm>
              <a:off x="4354646" y="1188244"/>
              <a:ext cx="26721" cy="25720"/>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14" name="Freeform 588"/>
            <p:cNvSpPr>
              <a:spLocks/>
            </p:cNvSpPr>
            <p:nvPr/>
          </p:nvSpPr>
          <p:spPr bwMode="auto">
            <a:xfrm>
              <a:off x="4337764" y="1201322"/>
              <a:ext cx="204029" cy="271146"/>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15" name="Freeform 589"/>
            <p:cNvSpPr>
              <a:spLocks/>
            </p:cNvSpPr>
            <p:nvPr/>
          </p:nvSpPr>
          <p:spPr bwMode="auto">
            <a:xfrm>
              <a:off x="4482138" y="1201648"/>
              <a:ext cx="84615" cy="158568"/>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16" name="Freeform 590"/>
            <p:cNvSpPr>
              <a:spLocks/>
            </p:cNvSpPr>
            <p:nvPr/>
          </p:nvSpPr>
          <p:spPr bwMode="auto">
            <a:xfrm>
              <a:off x="4337349" y="1228349"/>
              <a:ext cx="68665" cy="108219"/>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17" name="Freeform 591"/>
            <p:cNvSpPr>
              <a:spLocks/>
            </p:cNvSpPr>
            <p:nvPr/>
          </p:nvSpPr>
          <p:spPr bwMode="auto">
            <a:xfrm>
              <a:off x="4358788" y="1236849"/>
              <a:ext cx="169541" cy="213713"/>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18" name="Freeform 592"/>
            <p:cNvSpPr>
              <a:spLocks/>
            </p:cNvSpPr>
            <p:nvPr/>
          </p:nvSpPr>
          <p:spPr bwMode="auto">
            <a:xfrm>
              <a:off x="4457385" y="1274012"/>
              <a:ext cx="31795" cy="23322"/>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19" name="Freeform 593"/>
            <p:cNvSpPr>
              <a:spLocks/>
            </p:cNvSpPr>
            <p:nvPr/>
          </p:nvSpPr>
          <p:spPr bwMode="auto">
            <a:xfrm>
              <a:off x="4403322" y="1274993"/>
              <a:ext cx="54788" cy="67678"/>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20" name="Freeform 594"/>
            <p:cNvSpPr>
              <a:spLocks/>
            </p:cNvSpPr>
            <p:nvPr/>
          </p:nvSpPr>
          <p:spPr bwMode="auto">
            <a:xfrm>
              <a:off x="4366659" y="1292756"/>
              <a:ext cx="117964" cy="163254"/>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21" name="Freeform 595"/>
            <p:cNvSpPr>
              <a:spLocks noEditPoints="1"/>
            </p:cNvSpPr>
            <p:nvPr/>
          </p:nvSpPr>
          <p:spPr bwMode="auto">
            <a:xfrm>
              <a:off x="4369560" y="1313899"/>
              <a:ext cx="101807" cy="131540"/>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22" name="Freeform 596"/>
            <p:cNvSpPr>
              <a:spLocks/>
            </p:cNvSpPr>
            <p:nvPr/>
          </p:nvSpPr>
          <p:spPr bwMode="auto">
            <a:xfrm>
              <a:off x="4537132" y="1317932"/>
              <a:ext cx="16882" cy="38143"/>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23" name="Freeform 597"/>
            <p:cNvSpPr>
              <a:spLocks/>
            </p:cNvSpPr>
            <p:nvPr/>
          </p:nvSpPr>
          <p:spPr bwMode="auto">
            <a:xfrm>
              <a:off x="4346153" y="1321855"/>
              <a:ext cx="38838" cy="67133"/>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24" name="Freeform 598"/>
            <p:cNvSpPr>
              <a:spLocks/>
            </p:cNvSpPr>
            <p:nvPr/>
          </p:nvSpPr>
          <p:spPr bwMode="auto">
            <a:xfrm>
              <a:off x="4424347" y="1365338"/>
              <a:ext cx="124074" cy="131868"/>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25" name="Freeform 599"/>
            <p:cNvSpPr>
              <a:spLocks/>
            </p:cNvSpPr>
            <p:nvPr/>
          </p:nvSpPr>
          <p:spPr bwMode="auto">
            <a:xfrm>
              <a:off x="4506580" y="1367409"/>
              <a:ext cx="74673" cy="94705"/>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26" name="Freeform 600"/>
            <p:cNvSpPr>
              <a:spLocks/>
            </p:cNvSpPr>
            <p:nvPr/>
          </p:nvSpPr>
          <p:spPr bwMode="auto">
            <a:xfrm>
              <a:off x="4490009" y="1416887"/>
              <a:ext cx="81612" cy="669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27" name="Freeform 601"/>
            <p:cNvSpPr>
              <a:spLocks/>
            </p:cNvSpPr>
            <p:nvPr/>
          </p:nvSpPr>
          <p:spPr bwMode="auto">
            <a:xfrm>
              <a:off x="4403840" y="1467019"/>
              <a:ext cx="33246" cy="22886"/>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28" name="Freeform 602"/>
            <p:cNvSpPr>
              <a:spLocks/>
            </p:cNvSpPr>
            <p:nvPr/>
          </p:nvSpPr>
          <p:spPr bwMode="auto">
            <a:xfrm>
              <a:off x="4441746" y="1478570"/>
              <a:ext cx="34488" cy="16565"/>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29" name="Rectangle 128"/>
            <p:cNvSpPr/>
            <p:nvPr/>
          </p:nvSpPr>
          <p:spPr>
            <a:xfrm>
              <a:off x="6024422" y="3793913"/>
              <a:ext cx="724249" cy="202681"/>
            </a:xfrm>
            <a:prstGeom prst="rect">
              <a:avLst/>
            </a:prstGeom>
            <a:ln>
              <a:noFill/>
            </a:ln>
          </p:spPr>
          <p:txBody>
            <a:bodyPr wrap="square" lIns="121893" tIns="60947" rIns="121893" bIns="60947" anchor="ctr">
              <a:noAutofit/>
            </a:bodyPr>
            <a:lstStyle/>
            <a:p>
              <a:pPr defTabSz="609187" fontAlgn="auto">
                <a:spcBef>
                  <a:spcPts val="0"/>
                </a:spcBef>
                <a:spcAft>
                  <a:spcPts val="0"/>
                </a:spcAft>
                <a:defRPr/>
              </a:pPr>
              <a:r>
                <a:rPr lang="en-US" sz="1400" kern="0" dirty="0">
                  <a:latin typeface="+mn-lt"/>
                  <a:ea typeface="+mn-ea"/>
                  <a:cs typeface="CiscoSansTT Light"/>
                </a:rPr>
                <a:t>Email</a:t>
              </a:r>
            </a:p>
          </p:txBody>
        </p:sp>
        <p:sp>
          <p:nvSpPr>
            <p:cNvPr id="130" name="Oval 129"/>
            <p:cNvSpPr>
              <a:spLocks noChangeAspect="1"/>
            </p:cNvSpPr>
            <p:nvPr/>
          </p:nvSpPr>
          <p:spPr bwMode="auto">
            <a:xfrm>
              <a:off x="5547231" y="3653678"/>
              <a:ext cx="490299" cy="516033"/>
            </a:xfrm>
            <a:prstGeom prst="ellipse">
              <a:avLst/>
            </a:prstGeom>
            <a:solidFill>
              <a:srgbClr val="D71F13"/>
            </a:solidFill>
            <a:ln w="25400" cap="flat" cmpd="sng" algn="ctr">
              <a:noFill/>
              <a:prstDash val="solid"/>
            </a:ln>
            <a:effectLst/>
            <a:scene3d>
              <a:camera prst="orthographicFront"/>
              <a:lightRig rig="threePt" dir="t"/>
            </a:scene3d>
            <a:sp3d/>
          </p:spPr>
          <p:txBody>
            <a:bodyPr lIns="91440" tIns="45720" rIns="91440" bIns="45720" rtlCol="0" anchor="ctr"/>
            <a:lstStyle/>
            <a:p>
              <a:pPr marL="0" marR="0" lvl="0" indent="0" algn="ctr" defTabSz="1218936"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mn-ea"/>
                <a:cs typeface="+mn-cs"/>
                <a:sym typeface="Arial" pitchFamily="-107" charset="0"/>
              </a:endParaRPr>
            </a:p>
          </p:txBody>
        </p:sp>
        <p:pic>
          <p:nvPicPr>
            <p:cNvPr id="131" name="Picture 1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9807" y="3825689"/>
              <a:ext cx="245148" cy="172011"/>
            </a:xfrm>
            <a:prstGeom prst="rect">
              <a:avLst/>
            </a:prstGeom>
            <a:ln>
              <a:noFill/>
            </a:ln>
            <a:scene3d>
              <a:camera prst="orthographicFront"/>
              <a:lightRig rig="threePt" dir="t"/>
            </a:scene3d>
            <a:sp3d/>
          </p:spPr>
        </p:pic>
        <p:sp>
          <p:nvSpPr>
            <p:cNvPr id="132" name="Rectangle 131"/>
            <p:cNvSpPr/>
            <p:nvPr/>
          </p:nvSpPr>
          <p:spPr>
            <a:xfrm>
              <a:off x="5490934" y="4382897"/>
              <a:ext cx="1385816" cy="210735"/>
            </a:xfrm>
            <a:prstGeom prst="rect">
              <a:avLst/>
            </a:prstGeom>
            <a:ln>
              <a:noFill/>
            </a:ln>
          </p:spPr>
          <p:txBody>
            <a:bodyPr wrap="square" lIns="121893" tIns="60947" rIns="121893" bIns="60947" anchor="ctr">
              <a:noAutofit/>
            </a:bodyPr>
            <a:lstStyle/>
            <a:p>
              <a:pPr defTabSz="609187" fontAlgn="auto">
                <a:spcBef>
                  <a:spcPts val="0"/>
                </a:spcBef>
                <a:spcAft>
                  <a:spcPts val="0"/>
                </a:spcAft>
                <a:defRPr/>
              </a:pPr>
              <a:r>
                <a:rPr lang="en-US" sz="1400" kern="0" dirty="0">
                  <a:latin typeface="+mn-lt"/>
                  <a:ea typeface="+mn-ea"/>
                  <a:cs typeface="CiscoSansTT Light"/>
                </a:rPr>
                <a:t>NGFW/ NGIPS</a:t>
              </a:r>
            </a:p>
          </p:txBody>
        </p:sp>
        <p:sp>
          <p:nvSpPr>
            <p:cNvPr id="133" name="Oval 132"/>
            <p:cNvSpPr>
              <a:spLocks noChangeAspect="1"/>
            </p:cNvSpPr>
            <p:nvPr/>
          </p:nvSpPr>
          <p:spPr bwMode="auto">
            <a:xfrm>
              <a:off x="5012498" y="4210048"/>
              <a:ext cx="490299" cy="516033"/>
            </a:xfrm>
            <a:prstGeom prst="ellipse">
              <a:avLst/>
            </a:prstGeom>
            <a:solidFill>
              <a:srgbClr val="192954"/>
            </a:solidFill>
            <a:ln w="12700" cap="flat">
              <a:noFill/>
              <a:miter lim="800000"/>
              <a:headEnd type="none" w="med" len="med"/>
              <a:tailEnd type="none" w="med" len="med"/>
            </a:ln>
            <a:scene3d>
              <a:camera prst="orthographicFront"/>
              <a:lightRig rig="threePt" dir="t"/>
            </a:scene3d>
            <a:sp3d/>
          </p:spPr>
          <p:txBody>
            <a:bodyPr lIns="121899" tIns="60949" rIns="121899" bIns="60949"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pic>
          <p:nvPicPr>
            <p:cNvPr id="134" name="Picture 13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35073" y="4352047"/>
              <a:ext cx="245150" cy="231140"/>
            </a:xfrm>
            <a:prstGeom prst="rect">
              <a:avLst/>
            </a:prstGeom>
            <a:ln>
              <a:noFill/>
            </a:ln>
            <a:effectLst/>
            <a:scene3d>
              <a:camera prst="orthographicFront"/>
              <a:lightRig rig="threePt" dir="t"/>
            </a:scene3d>
            <a:sp3d/>
          </p:spPr>
        </p:pic>
        <p:sp>
          <p:nvSpPr>
            <p:cNvPr id="135" name="Oval 134"/>
            <p:cNvSpPr>
              <a:spLocks noChangeAspect="1"/>
            </p:cNvSpPr>
            <p:nvPr/>
          </p:nvSpPr>
          <p:spPr bwMode="auto">
            <a:xfrm>
              <a:off x="2734851" y="2026109"/>
              <a:ext cx="490299" cy="516033"/>
            </a:xfrm>
            <a:prstGeom prst="ellipse">
              <a:avLst/>
            </a:prstGeom>
            <a:solidFill>
              <a:srgbClr val="192954"/>
            </a:solidFill>
            <a:ln w="12700" cap="flat">
              <a:noFill/>
              <a:miter lim="800000"/>
              <a:headEnd type="none" w="med" len="med"/>
              <a:tailEnd type="none" w="med" len="med"/>
            </a:ln>
            <a:scene3d>
              <a:camera prst="orthographicFront"/>
              <a:lightRig rig="threePt" dir="t"/>
            </a:scene3d>
            <a:sp3d/>
          </p:spPr>
          <p:txBody>
            <a:bodyPr lIns="91436" tIns="45719" rIns="91436" bIns="45719"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136" name="Oval 135"/>
            <p:cNvSpPr>
              <a:spLocks noChangeAspect="1"/>
            </p:cNvSpPr>
            <p:nvPr/>
          </p:nvSpPr>
          <p:spPr bwMode="auto">
            <a:xfrm>
              <a:off x="2791359" y="3542027"/>
              <a:ext cx="490299" cy="516033"/>
            </a:xfrm>
            <a:prstGeom prst="ellipse">
              <a:avLst/>
            </a:prstGeom>
            <a:solidFill>
              <a:srgbClr val="D71F13"/>
            </a:solidFill>
            <a:ln w="12700" cap="flat">
              <a:noFill/>
              <a:miter lim="800000"/>
              <a:headEnd type="none" w="med" len="med"/>
              <a:tailEnd type="none" w="med" len="med"/>
            </a:ln>
            <a:scene3d>
              <a:camera prst="orthographicFront"/>
              <a:lightRig rig="threePt" dir="t"/>
            </a:scene3d>
            <a:sp3d/>
          </p:spPr>
          <p:txBody>
            <a:bodyPr lIns="91436" tIns="45719" rIns="91436" bIns="45719"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137" name="Rectangle 136"/>
            <p:cNvSpPr/>
            <p:nvPr/>
          </p:nvSpPr>
          <p:spPr>
            <a:xfrm>
              <a:off x="1833443" y="3680919"/>
              <a:ext cx="1116584" cy="186582"/>
            </a:xfrm>
            <a:prstGeom prst="rect">
              <a:avLst/>
            </a:prstGeom>
            <a:ln>
              <a:noFill/>
            </a:ln>
          </p:spPr>
          <p:txBody>
            <a:bodyPr wrap="square" lIns="121893" tIns="60947" rIns="121893" bIns="60947" anchor="ctr">
              <a:noAutofit/>
            </a:bodyPr>
            <a:lstStyle/>
            <a:p>
              <a:pPr algn="ctr" defTabSz="609187" fontAlgn="auto">
                <a:spcBef>
                  <a:spcPts val="0"/>
                </a:spcBef>
                <a:spcAft>
                  <a:spcPts val="0"/>
                </a:spcAft>
                <a:defRPr/>
              </a:pPr>
              <a:r>
                <a:rPr lang="en-US" sz="1400" kern="0" dirty="0">
                  <a:latin typeface="+mn-lt"/>
                  <a:ea typeface="+mn-ea"/>
                  <a:cs typeface="CiscoSansTT Light"/>
                </a:rPr>
                <a:t>Threat Grid</a:t>
              </a:r>
            </a:p>
          </p:txBody>
        </p:sp>
        <p:sp>
          <p:nvSpPr>
            <p:cNvPr id="138" name="Rectangle 137"/>
            <p:cNvSpPr/>
            <p:nvPr/>
          </p:nvSpPr>
          <p:spPr>
            <a:xfrm>
              <a:off x="2057216" y="1394213"/>
              <a:ext cx="1295507" cy="292334"/>
            </a:xfrm>
            <a:prstGeom prst="rect">
              <a:avLst/>
            </a:prstGeom>
            <a:ln>
              <a:noFill/>
            </a:ln>
          </p:spPr>
          <p:txBody>
            <a:bodyPr wrap="square" lIns="121893" tIns="60947" rIns="121893" bIns="60947" anchor="ctr">
              <a:noAutofit/>
            </a:bodyPr>
            <a:lstStyle/>
            <a:p>
              <a:pPr algn="ctr" defTabSz="609187" fontAlgn="auto">
                <a:spcBef>
                  <a:spcPts val="0"/>
                </a:spcBef>
                <a:spcAft>
                  <a:spcPts val="0"/>
                </a:spcAft>
                <a:defRPr/>
              </a:pPr>
              <a:r>
                <a:rPr lang="en-US" sz="1400" kern="0" dirty="0">
                  <a:latin typeface="+mn-lt"/>
                  <a:ea typeface="+mn-ea"/>
                  <a:cs typeface="CiscoSansTT Light"/>
                </a:rPr>
                <a:t>Stealthwatch</a:t>
              </a:r>
            </a:p>
          </p:txBody>
        </p:sp>
        <p:cxnSp>
          <p:nvCxnSpPr>
            <p:cNvPr id="139" name="Straight Connector 138"/>
            <p:cNvCxnSpPr>
              <a:stCxn id="93" idx="5"/>
              <a:endCxn id="104" idx="4"/>
            </p:cNvCxnSpPr>
            <p:nvPr/>
          </p:nvCxnSpPr>
          <p:spPr>
            <a:xfrm flipV="1">
              <a:off x="3700154" y="1556058"/>
              <a:ext cx="766292" cy="248586"/>
            </a:xfrm>
            <a:prstGeom prst="line">
              <a:avLst/>
            </a:prstGeom>
            <a:noFill/>
            <a:ln w="12700" cap="flat" cmpd="sng" algn="ctr">
              <a:solidFill>
                <a:srgbClr val="D71F13"/>
              </a:solidFill>
              <a:prstDash val="dash"/>
            </a:ln>
            <a:effectLst/>
          </p:spPr>
        </p:cxnSp>
        <p:cxnSp>
          <p:nvCxnSpPr>
            <p:cNvPr id="140" name="Straight Connector 139"/>
            <p:cNvCxnSpPr>
              <a:stCxn id="104" idx="4"/>
              <a:endCxn id="136" idx="7"/>
            </p:cNvCxnSpPr>
            <p:nvPr/>
          </p:nvCxnSpPr>
          <p:spPr>
            <a:xfrm flipH="1">
              <a:off x="3209856" y="1556058"/>
              <a:ext cx="1256591" cy="2061541"/>
            </a:xfrm>
            <a:prstGeom prst="line">
              <a:avLst/>
            </a:prstGeom>
            <a:noFill/>
            <a:ln w="12700" cap="flat" cmpd="sng" algn="ctr">
              <a:solidFill>
                <a:srgbClr val="D71F13"/>
              </a:solidFill>
              <a:prstDash val="dash"/>
            </a:ln>
            <a:effectLst/>
          </p:spPr>
        </p:cxnSp>
        <p:cxnSp>
          <p:nvCxnSpPr>
            <p:cNvPr id="141" name="Straight Connector 140"/>
            <p:cNvCxnSpPr>
              <a:stCxn id="96" idx="2"/>
              <a:endCxn id="104" idx="4"/>
            </p:cNvCxnSpPr>
            <p:nvPr/>
          </p:nvCxnSpPr>
          <p:spPr>
            <a:xfrm flipH="1" flipV="1">
              <a:off x="4466447" y="1556058"/>
              <a:ext cx="1373524" cy="1543710"/>
            </a:xfrm>
            <a:prstGeom prst="line">
              <a:avLst/>
            </a:prstGeom>
            <a:noFill/>
            <a:ln w="12700" cap="flat" cmpd="sng" algn="ctr">
              <a:solidFill>
                <a:srgbClr val="D71F13"/>
              </a:solidFill>
              <a:prstDash val="dash"/>
            </a:ln>
            <a:effectLst/>
          </p:spPr>
        </p:cxnSp>
        <p:cxnSp>
          <p:nvCxnSpPr>
            <p:cNvPr id="142" name="Straight Connector 141"/>
            <p:cNvCxnSpPr>
              <a:stCxn id="96" idx="2"/>
              <a:endCxn id="133" idx="1"/>
            </p:cNvCxnSpPr>
            <p:nvPr/>
          </p:nvCxnSpPr>
          <p:spPr>
            <a:xfrm flipH="1">
              <a:off x="5084301" y="3099768"/>
              <a:ext cx="755670" cy="1185851"/>
            </a:xfrm>
            <a:prstGeom prst="line">
              <a:avLst/>
            </a:prstGeom>
            <a:noFill/>
            <a:ln w="12700" cap="flat" cmpd="sng" algn="ctr">
              <a:solidFill>
                <a:srgbClr val="D71F13"/>
              </a:solidFill>
              <a:prstDash val="dash"/>
            </a:ln>
            <a:effectLst/>
          </p:spPr>
        </p:cxnSp>
        <p:cxnSp>
          <p:nvCxnSpPr>
            <p:cNvPr id="143" name="Straight Connector 142"/>
            <p:cNvCxnSpPr>
              <a:stCxn id="135" idx="6"/>
              <a:endCxn id="133" idx="0"/>
            </p:cNvCxnSpPr>
            <p:nvPr/>
          </p:nvCxnSpPr>
          <p:spPr>
            <a:xfrm>
              <a:off x="3225150" y="2284126"/>
              <a:ext cx="2032498" cy="1925923"/>
            </a:xfrm>
            <a:prstGeom prst="line">
              <a:avLst/>
            </a:prstGeom>
            <a:noFill/>
            <a:ln w="12700" cap="flat" cmpd="sng" algn="ctr">
              <a:solidFill>
                <a:srgbClr val="D71F13"/>
              </a:solidFill>
              <a:prstDash val="dash"/>
            </a:ln>
            <a:effectLst/>
          </p:spPr>
        </p:cxnSp>
        <p:cxnSp>
          <p:nvCxnSpPr>
            <p:cNvPr id="144" name="Straight Connector 143"/>
            <p:cNvCxnSpPr>
              <a:stCxn id="135" idx="6"/>
              <a:endCxn id="96" idx="2"/>
            </p:cNvCxnSpPr>
            <p:nvPr/>
          </p:nvCxnSpPr>
          <p:spPr>
            <a:xfrm>
              <a:off x="3225150" y="2284126"/>
              <a:ext cx="2614821" cy="815642"/>
            </a:xfrm>
            <a:prstGeom prst="line">
              <a:avLst/>
            </a:prstGeom>
            <a:noFill/>
            <a:ln w="12700" cap="flat" cmpd="sng" algn="ctr">
              <a:solidFill>
                <a:srgbClr val="D71F13"/>
              </a:solidFill>
              <a:prstDash val="dash"/>
            </a:ln>
            <a:effectLst/>
          </p:spPr>
        </p:cxnSp>
        <p:cxnSp>
          <p:nvCxnSpPr>
            <p:cNvPr id="145" name="Straight Connector 144"/>
            <p:cNvCxnSpPr>
              <a:stCxn id="96" idx="2"/>
              <a:endCxn id="101" idx="7"/>
            </p:cNvCxnSpPr>
            <p:nvPr/>
          </p:nvCxnSpPr>
          <p:spPr>
            <a:xfrm flipH="1">
              <a:off x="3798800" y="3099768"/>
              <a:ext cx="2041171" cy="1185852"/>
            </a:xfrm>
            <a:prstGeom prst="line">
              <a:avLst/>
            </a:prstGeom>
            <a:noFill/>
            <a:ln w="12700" cap="flat" cmpd="sng" algn="ctr">
              <a:solidFill>
                <a:srgbClr val="D71F13"/>
              </a:solidFill>
              <a:prstDash val="dash"/>
            </a:ln>
            <a:effectLst/>
          </p:spPr>
        </p:cxnSp>
        <p:cxnSp>
          <p:nvCxnSpPr>
            <p:cNvPr id="146" name="Straight Connector 145"/>
            <p:cNvCxnSpPr>
              <a:stCxn id="96" idx="2"/>
              <a:endCxn id="130" idx="0"/>
            </p:cNvCxnSpPr>
            <p:nvPr/>
          </p:nvCxnSpPr>
          <p:spPr>
            <a:xfrm flipH="1">
              <a:off x="5792381" y="3099768"/>
              <a:ext cx="47590" cy="553910"/>
            </a:xfrm>
            <a:prstGeom prst="line">
              <a:avLst/>
            </a:prstGeom>
            <a:noFill/>
            <a:ln w="12700" cap="flat" cmpd="sng" algn="ctr">
              <a:solidFill>
                <a:srgbClr val="D71F13"/>
              </a:solidFill>
              <a:prstDash val="dash"/>
            </a:ln>
            <a:effectLst/>
          </p:spPr>
        </p:cxnSp>
        <p:cxnSp>
          <p:nvCxnSpPr>
            <p:cNvPr id="147" name="Straight Connector 146"/>
            <p:cNvCxnSpPr>
              <a:stCxn id="135" idx="6"/>
              <a:endCxn id="104" idx="4"/>
            </p:cNvCxnSpPr>
            <p:nvPr/>
          </p:nvCxnSpPr>
          <p:spPr>
            <a:xfrm flipV="1">
              <a:off x="3225150" y="1556058"/>
              <a:ext cx="1241297" cy="728068"/>
            </a:xfrm>
            <a:prstGeom prst="line">
              <a:avLst/>
            </a:prstGeom>
            <a:noFill/>
            <a:ln w="12700" cap="flat" cmpd="sng" algn="ctr">
              <a:solidFill>
                <a:srgbClr val="D71F13"/>
              </a:solidFill>
              <a:prstDash val="dash"/>
            </a:ln>
            <a:effectLst/>
          </p:spPr>
        </p:cxnSp>
        <p:cxnSp>
          <p:nvCxnSpPr>
            <p:cNvPr id="148" name="Straight Connector 147"/>
            <p:cNvCxnSpPr>
              <a:stCxn id="104" idx="4"/>
              <a:endCxn id="93" idx="6"/>
            </p:cNvCxnSpPr>
            <p:nvPr/>
          </p:nvCxnSpPr>
          <p:spPr>
            <a:xfrm flipH="1">
              <a:off x="3771957" y="1556058"/>
              <a:ext cx="694490" cy="66141"/>
            </a:xfrm>
            <a:prstGeom prst="line">
              <a:avLst/>
            </a:prstGeom>
            <a:noFill/>
            <a:ln w="12700" cap="flat" cmpd="sng" algn="ctr">
              <a:solidFill>
                <a:srgbClr val="192954"/>
              </a:solidFill>
              <a:prstDash val="solid"/>
            </a:ln>
            <a:effectLst/>
          </p:spPr>
        </p:cxnSp>
        <p:cxnSp>
          <p:nvCxnSpPr>
            <p:cNvPr id="149" name="Straight Connector 148"/>
            <p:cNvCxnSpPr>
              <a:stCxn id="133" idx="0"/>
              <a:endCxn id="96" idx="2"/>
            </p:cNvCxnSpPr>
            <p:nvPr/>
          </p:nvCxnSpPr>
          <p:spPr>
            <a:xfrm flipV="1">
              <a:off x="5257648" y="3099768"/>
              <a:ext cx="582323" cy="1110280"/>
            </a:xfrm>
            <a:prstGeom prst="line">
              <a:avLst/>
            </a:prstGeom>
            <a:noFill/>
            <a:ln w="12700" cap="flat" cmpd="sng" algn="ctr">
              <a:solidFill>
                <a:srgbClr val="192954"/>
              </a:solidFill>
              <a:prstDash val="solid"/>
            </a:ln>
            <a:effectLst/>
          </p:spPr>
        </p:cxnSp>
        <p:cxnSp>
          <p:nvCxnSpPr>
            <p:cNvPr id="150" name="Straight Connector 149"/>
            <p:cNvCxnSpPr>
              <a:stCxn id="136" idx="6"/>
              <a:endCxn id="133" idx="0"/>
            </p:cNvCxnSpPr>
            <p:nvPr/>
          </p:nvCxnSpPr>
          <p:spPr>
            <a:xfrm>
              <a:off x="3281658" y="3800044"/>
              <a:ext cx="1975989" cy="410004"/>
            </a:xfrm>
            <a:prstGeom prst="line">
              <a:avLst/>
            </a:prstGeom>
            <a:noFill/>
            <a:ln w="12700" cap="flat" cmpd="sng" algn="ctr">
              <a:solidFill>
                <a:srgbClr val="192954"/>
              </a:solidFill>
              <a:prstDash val="solid"/>
            </a:ln>
            <a:effectLst/>
          </p:spPr>
        </p:cxnSp>
        <p:cxnSp>
          <p:nvCxnSpPr>
            <p:cNvPr id="151" name="Straight Connector 150"/>
            <p:cNvCxnSpPr>
              <a:stCxn id="135" idx="5"/>
              <a:endCxn id="133" idx="0"/>
            </p:cNvCxnSpPr>
            <p:nvPr/>
          </p:nvCxnSpPr>
          <p:spPr>
            <a:xfrm>
              <a:off x="3153347" y="2466571"/>
              <a:ext cx="2104301" cy="1743478"/>
            </a:xfrm>
            <a:prstGeom prst="line">
              <a:avLst/>
            </a:prstGeom>
            <a:noFill/>
            <a:ln w="12700" cap="flat" cmpd="sng" algn="ctr">
              <a:solidFill>
                <a:srgbClr val="192954"/>
              </a:solidFill>
              <a:prstDash val="solid"/>
            </a:ln>
            <a:effectLst/>
          </p:spPr>
        </p:cxnSp>
        <p:cxnSp>
          <p:nvCxnSpPr>
            <p:cNvPr id="152" name="Straight Connector 151"/>
            <p:cNvCxnSpPr>
              <a:stCxn id="96" idx="4"/>
              <a:endCxn id="130" idx="0"/>
            </p:cNvCxnSpPr>
            <p:nvPr/>
          </p:nvCxnSpPr>
          <p:spPr>
            <a:xfrm flipH="1">
              <a:off x="5792381" y="3357784"/>
              <a:ext cx="292740" cy="295894"/>
            </a:xfrm>
            <a:prstGeom prst="line">
              <a:avLst/>
            </a:prstGeom>
            <a:noFill/>
            <a:ln w="12700" cap="flat" cmpd="sng" algn="ctr">
              <a:solidFill>
                <a:srgbClr val="192954"/>
              </a:solidFill>
              <a:prstDash val="solid"/>
            </a:ln>
            <a:effectLst/>
          </p:spPr>
        </p:cxnSp>
        <p:cxnSp>
          <p:nvCxnSpPr>
            <p:cNvPr id="153" name="Straight Connector 152"/>
            <p:cNvCxnSpPr>
              <a:stCxn id="96" idx="3"/>
              <a:endCxn id="101" idx="0"/>
            </p:cNvCxnSpPr>
            <p:nvPr/>
          </p:nvCxnSpPr>
          <p:spPr>
            <a:xfrm flipH="1">
              <a:off x="3625454" y="3282213"/>
              <a:ext cx="2286320" cy="927836"/>
            </a:xfrm>
            <a:prstGeom prst="line">
              <a:avLst/>
            </a:prstGeom>
            <a:noFill/>
            <a:ln w="12700" cap="flat" cmpd="sng" algn="ctr">
              <a:solidFill>
                <a:srgbClr val="192954"/>
              </a:solidFill>
              <a:prstDash val="solid"/>
            </a:ln>
            <a:effectLst/>
          </p:spPr>
        </p:cxnSp>
        <p:cxnSp>
          <p:nvCxnSpPr>
            <p:cNvPr id="154" name="Straight Connector 153"/>
            <p:cNvCxnSpPr>
              <a:stCxn id="135" idx="6"/>
              <a:endCxn id="96" idx="1"/>
            </p:cNvCxnSpPr>
            <p:nvPr/>
          </p:nvCxnSpPr>
          <p:spPr>
            <a:xfrm>
              <a:off x="3225150" y="2284126"/>
              <a:ext cx="2686624" cy="633196"/>
            </a:xfrm>
            <a:prstGeom prst="line">
              <a:avLst/>
            </a:prstGeom>
            <a:noFill/>
            <a:ln w="12700" cap="flat" cmpd="sng" algn="ctr">
              <a:solidFill>
                <a:srgbClr val="192954"/>
              </a:solidFill>
              <a:prstDash val="solid"/>
            </a:ln>
            <a:effectLst/>
          </p:spPr>
        </p:cxnSp>
        <p:cxnSp>
          <p:nvCxnSpPr>
            <p:cNvPr id="155" name="Straight Connector 154"/>
            <p:cNvCxnSpPr>
              <a:stCxn id="136" idx="6"/>
              <a:endCxn id="96" idx="2"/>
            </p:cNvCxnSpPr>
            <p:nvPr/>
          </p:nvCxnSpPr>
          <p:spPr>
            <a:xfrm flipV="1">
              <a:off x="3281658" y="3099768"/>
              <a:ext cx="2558313" cy="700276"/>
            </a:xfrm>
            <a:prstGeom prst="line">
              <a:avLst/>
            </a:prstGeom>
            <a:noFill/>
            <a:ln w="12700" cap="flat" cmpd="sng" algn="ctr">
              <a:solidFill>
                <a:srgbClr val="192954"/>
              </a:solidFill>
              <a:prstDash val="solid"/>
            </a:ln>
            <a:effectLst/>
          </p:spPr>
        </p:cxnSp>
        <p:cxnSp>
          <p:nvCxnSpPr>
            <p:cNvPr id="156" name="Straight Connector 155"/>
            <p:cNvCxnSpPr>
              <a:stCxn id="136" idx="6"/>
              <a:endCxn id="130" idx="2"/>
            </p:cNvCxnSpPr>
            <p:nvPr/>
          </p:nvCxnSpPr>
          <p:spPr>
            <a:xfrm>
              <a:off x="3281658" y="3800044"/>
              <a:ext cx="2265573" cy="111651"/>
            </a:xfrm>
            <a:prstGeom prst="line">
              <a:avLst/>
            </a:prstGeom>
            <a:noFill/>
            <a:ln w="12700" cap="flat" cmpd="sng" algn="ctr">
              <a:solidFill>
                <a:srgbClr val="192954"/>
              </a:solidFill>
              <a:prstDash val="solid"/>
            </a:ln>
            <a:effectLst/>
          </p:spPr>
        </p:cxnSp>
        <p:cxnSp>
          <p:nvCxnSpPr>
            <p:cNvPr id="157" name="Straight Connector 156"/>
            <p:cNvCxnSpPr>
              <a:stCxn id="135" idx="5"/>
              <a:endCxn id="136" idx="7"/>
            </p:cNvCxnSpPr>
            <p:nvPr/>
          </p:nvCxnSpPr>
          <p:spPr>
            <a:xfrm>
              <a:off x="3153347" y="2466571"/>
              <a:ext cx="56508" cy="1151029"/>
            </a:xfrm>
            <a:prstGeom prst="line">
              <a:avLst/>
            </a:prstGeom>
            <a:noFill/>
            <a:ln w="12700" cap="flat" cmpd="sng" algn="ctr">
              <a:solidFill>
                <a:srgbClr val="192954"/>
              </a:solidFill>
              <a:prstDash val="solid"/>
            </a:ln>
            <a:effectLst/>
          </p:spPr>
        </p:cxnSp>
        <p:cxnSp>
          <p:nvCxnSpPr>
            <p:cNvPr id="158" name="Straight Connector 157"/>
            <p:cNvCxnSpPr>
              <a:stCxn id="99" idx="3"/>
              <a:endCxn id="136" idx="7"/>
            </p:cNvCxnSpPr>
            <p:nvPr/>
          </p:nvCxnSpPr>
          <p:spPr>
            <a:xfrm flipH="1">
              <a:off x="3209856" y="2358778"/>
              <a:ext cx="2482825" cy="1258821"/>
            </a:xfrm>
            <a:prstGeom prst="line">
              <a:avLst/>
            </a:prstGeom>
            <a:noFill/>
            <a:ln w="12700" cap="flat" cmpd="sng" algn="ctr">
              <a:solidFill>
                <a:srgbClr val="192954"/>
              </a:solidFill>
              <a:prstDash val="solid"/>
            </a:ln>
            <a:effectLst/>
          </p:spPr>
        </p:cxnSp>
        <p:cxnSp>
          <p:nvCxnSpPr>
            <p:cNvPr id="159" name="Straight Connector 158"/>
            <p:cNvCxnSpPr>
              <a:stCxn id="133" idx="1"/>
              <a:endCxn id="101" idx="0"/>
            </p:cNvCxnSpPr>
            <p:nvPr/>
          </p:nvCxnSpPr>
          <p:spPr>
            <a:xfrm flipH="1" flipV="1">
              <a:off x="3625457" y="4210048"/>
              <a:ext cx="1458844" cy="75572"/>
            </a:xfrm>
            <a:prstGeom prst="line">
              <a:avLst/>
            </a:prstGeom>
            <a:noFill/>
            <a:ln w="12700" cap="flat" cmpd="sng" algn="ctr">
              <a:solidFill>
                <a:srgbClr val="192954"/>
              </a:solidFill>
              <a:prstDash val="solid"/>
            </a:ln>
            <a:effectLst/>
          </p:spPr>
        </p:cxnSp>
        <p:cxnSp>
          <p:nvCxnSpPr>
            <p:cNvPr id="160" name="Straight Connector 159"/>
            <p:cNvCxnSpPr>
              <a:stCxn id="104" idx="3"/>
              <a:endCxn id="93" idx="6"/>
            </p:cNvCxnSpPr>
            <p:nvPr/>
          </p:nvCxnSpPr>
          <p:spPr>
            <a:xfrm flipH="1">
              <a:off x="3771957" y="1480487"/>
              <a:ext cx="521144" cy="141712"/>
            </a:xfrm>
            <a:prstGeom prst="line">
              <a:avLst/>
            </a:prstGeom>
            <a:noFill/>
            <a:ln w="12700" cap="flat" cmpd="sng" algn="ctr">
              <a:solidFill>
                <a:srgbClr val="7F7F7F"/>
              </a:solidFill>
              <a:prstDash val="sysDash"/>
            </a:ln>
            <a:effectLst/>
          </p:spPr>
        </p:cxnSp>
        <p:cxnSp>
          <p:nvCxnSpPr>
            <p:cNvPr id="161" name="Straight Connector 160"/>
            <p:cNvCxnSpPr>
              <a:stCxn id="104" idx="3"/>
              <a:endCxn id="135" idx="6"/>
            </p:cNvCxnSpPr>
            <p:nvPr/>
          </p:nvCxnSpPr>
          <p:spPr>
            <a:xfrm flipH="1">
              <a:off x="3225150" y="1480487"/>
              <a:ext cx="1067949" cy="803639"/>
            </a:xfrm>
            <a:prstGeom prst="line">
              <a:avLst/>
            </a:prstGeom>
            <a:noFill/>
            <a:ln w="12700" cap="flat" cmpd="sng" algn="ctr">
              <a:solidFill>
                <a:srgbClr val="7F7F7F"/>
              </a:solidFill>
              <a:prstDash val="sysDash"/>
            </a:ln>
            <a:effectLst/>
          </p:spPr>
        </p:cxnSp>
        <p:cxnSp>
          <p:nvCxnSpPr>
            <p:cNvPr id="162" name="Straight Connector 161"/>
            <p:cNvCxnSpPr>
              <a:stCxn id="133" idx="0"/>
              <a:endCxn id="104" idx="4"/>
            </p:cNvCxnSpPr>
            <p:nvPr/>
          </p:nvCxnSpPr>
          <p:spPr>
            <a:xfrm flipH="1" flipV="1">
              <a:off x="4466445" y="1556058"/>
              <a:ext cx="791202" cy="2653990"/>
            </a:xfrm>
            <a:prstGeom prst="line">
              <a:avLst/>
            </a:prstGeom>
            <a:noFill/>
            <a:ln w="12700" cap="flat" cmpd="sng" algn="ctr">
              <a:solidFill>
                <a:srgbClr val="7F7F7F"/>
              </a:solidFill>
              <a:prstDash val="sysDash"/>
            </a:ln>
            <a:effectLst/>
          </p:spPr>
        </p:cxnSp>
        <p:cxnSp>
          <p:nvCxnSpPr>
            <p:cNvPr id="163" name="Straight Connector 162"/>
            <p:cNvCxnSpPr>
              <a:stCxn id="101" idx="0"/>
              <a:endCxn id="104" idx="4"/>
            </p:cNvCxnSpPr>
            <p:nvPr/>
          </p:nvCxnSpPr>
          <p:spPr>
            <a:xfrm flipV="1">
              <a:off x="3625457" y="1556058"/>
              <a:ext cx="840990" cy="2653990"/>
            </a:xfrm>
            <a:prstGeom prst="line">
              <a:avLst/>
            </a:prstGeom>
            <a:noFill/>
            <a:ln w="12700" cap="flat" cmpd="sng" algn="ctr">
              <a:solidFill>
                <a:srgbClr val="7F7F7F"/>
              </a:solidFill>
              <a:prstDash val="sysDash"/>
            </a:ln>
            <a:effectLst/>
          </p:spPr>
        </p:cxnSp>
        <p:cxnSp>
          <p:nvCxnSpPr>
            <p:cNvPr id="164" name="Straight Connector 163"/>
            <p:cNvCxnSpPr>
              <a:stCxn id="96" idx="1"/>
            </p:cNvCxnSpPr>
            <p:nvPr/>
          </p:nvCxnSpPr>
          <p:spPr>
            <a:xfrm flipH="1" flipV="1">
              <a:off x="4473455" y="1545584"/>
              <a:ext cx="1438319" cy="1371738"/>
            </a:xfrm>
            <a:prstGeom prst="line">
              <a:avLst/>
            </a:prstGeom>
            <a:noFill/>
            <a:ln w="12700" cap="flat" cmpd="sng" algn="ctr">
              <a:solidFill>
                <a:srgbClr val="7F7F7F"/>
              </a:solidFill>
              <a:prstDash val="sysDash"/>
            </a:ln>
            <a:effectLst/>
          </p:spPr>
        </p:cxnSp>
        <p:cxnSp>
          <p:nvCxnSpPr>
            <p:cNvPr id="165" name="Straight Connector 164"/>
            <p:cNvCxnSpPr>
              <a:stCxn id="133" idx="1"/>
              <a:endCxn id="135" idx="5"/>
            </p:cNvCxnSpPr>
            <p:nvPr/>
          </p:nvCxnSpPr>
          <p:spPr>
            <a:xfrm flipH="1" flipV="1">
              <a:off x="3153347" y="2466571"/>
              <a:ext cx="1930954" cy="1819049"/>
            </a:xfrm>
            <a:prstGeom prst="line">
              <a:avLst/>
            </a:prstGeom>
            <a:noFill/>
            <a:ln w="12700" cap="flat" cmpd="sng" algn="ctr">
              <a:solidFill>
                <a:srgbClr val="7F7F7F"/>
              </a:solidFill>
              <a:prstDash val="sysDash"/>
            </a:ln>
            <a:effectLst/>
          </p:spPr>
        </p:cxnSp>
        <p:cxnSp>
          <p:nvCxnSpPr>
            <p:cNvPr id="166" name="Straight Connector 165"/>
            <p:cNvCxnSpPr>
              <a:stCxn id="104" idx="3"/>
              <a:endCxn id="93" idx="7"/>
            </p:cNvCxnSpPr>
            <p:nvPr/>
          </p:nvCxnSpPr>
          <p:spPr>
            <a:xfrm flipH="1" flipV="1">
              <a:off x="3700154" y="1439753"/>
              <a:ext cx="592946" cy="40733"/>
            </a:xfrm>
            <a:prstGeom prst="line">
              <a:avLst/>
            </a:prstGeom>
            <a:noFill/>
            <a:ln w="12700" cap="flat" cmpd="sng" algn="ctr">
              <a:solidFill>
                <a:srgbClr val="FFFF00"/>
              </a:solidFill>
              <a:prstDash val="sysDot"/>
            </a:ln>
            <a:effectLst/>
          </p:spPr>
        </p:cxnSp>
        <p:cxnSp>
          <p:nvCxnSpPr>
            <p:cNvPr id="167" name="Straight Connector 166"/>
            <p:cNvCxnSpPr>
              <a:stCxn id="96" idx="3"/>
              <a:endCxn id="133" idx="0"/>
            </p:cNvCxnSpPr>
            <p:nvPr/>
          </p:nvCxnSpPr>
          <p:spPr>
            <a:xfrm flipH="1">
              <a:off x="5257648" y="3282213"/>
              <a:ext cx="654126" cy="927835"/>
            </a:xfrm>
            <a:prstGeom prst="line">
              <a:avLst/>
            </a:prstGeom>
            <a:noFill/>
            <a:ln w="12700" cap="flat" cmpd="sng" algn="ctr">
              <a:solidFill>
                <a:srgbClr val="FFFF00"/>
              </a:solidFill>
              <a:prstDash val="sysDot"/>
            </a:ln>
            <a:effectLst/>
          </p:spPr>
        </p:cxnSp>
        <p:cxnSp>
          <p:nvCxnSpPr>
            <p:cNvPr id="168" name="Straight Connector 167"/>
            <p:cNvCxnSpPr>
              <a:stCxn id="135" idx="6"/>
              <a:endCxn id="133" idx="1"/>
            </p:cNvCxnSpPr>
            <p:nvPr/>
          </p:nvCxnSpPr>
          <p:spPr>
            <a:xfrm>
              <a:off x="3225150" y="2284126"/>
              <a:ext cx="1859151" cy="2001494"/>
            </a:xfrm>
            <a:prstGeom prst="line">
              <a:avLst/>
            </a:prstGeom>
            <a:noFill/>
            <a:ln w="12700" cap="flat" cmpd="sng" algn="ctr">
              <a:solidFill>
                <a:srgbClr val="FFFF00"/>
              </a:solidFill>
              <a:prstDash val="sysDot"/>
            </a:ln>
            <a:effectLst/>
          </p:spPr>
        </p:cxnSp>
        <p:cxnSp>
          <p:nvCxnSpPr>
            <p:cNvPr id="169" name="Straight Connector 168"/>
            <p:cNvCxnSpPr>
              <a:stCxn id="130" idx="0"/>
              <a:endCxn id="96" idx="3"/>
            </p:cNvCxnSpPr>
            <p:nvPr/>
          </p:nvCxnSpPr>
          <p:spPr>
            <a:xfrm flipV="1">
              <a:off x="5792381" y="3282213"/>
              <a:ext cx="119393" cy="371465"/>
            </a:xfrm>
            <a:prstGeom prst="line">
              <a:avLst/>
            </a:prstGeom>
            <a:noFill/>
            <a:ln w="12700" cap="flat" cmpd="sng" algn="ctr">
              <a:solidFill>
                <a:srgbClr val="FFFF00"/>
              </a:solidFill>
              <a:prstDash val="sysDot"/>
            </a:ln>
            <a:effectLst/>
          </p:spPr>
        </p:cxnSp>
        <p:cxnSp>
          <p:nvCxnSpPr>
            <p:cNvPr id="170" name="Straight Connector 169"/>
            <p:cNvCxnSpPr>
              <a:stCxn id="96" idx="2"/>
              <a:endCxn id="101" idx="0"/>
            </p:cNvCxnSpPr>
            <p:nvPr/>
          </p:nvCxnSpPr>
          <p:spPr>
            <a:xfrm flipH="1">
              <a:off x="3625454" y="3099768"/>
              <a:ext cx="2214517" cy="1110281"/>
            </a:xfrm>
            <a:prstGeom prst="line">
              <a:avLst/>
            </a:prstGeom>
            <a:noFill/>
            <a:ln w="12700" cap="flat" cmpd="sng" algn="ctr">
              <a:solidFill>
                <a:srgbClr val="FFFF00"/>
              </a:solidFill>
              <a:prstDash val="sysDot"/>
            </a:ln>
            <a:effectLst/>
          </p:spPr>
        </p:cxnSp>
        <p:cxnSp>
          <p:nvCxnSpPr>
            <p:cNvPr id="171" name="Straight Connector 170"/>
            <p:cNvCxnSpPr>
              <a:stCxn id="96" idx="2"/>
              <a:endCxn id="136" idx="7"/>
            </p:cNvCxnSpPr>
            <p:nvPr/>
          </p:nvCxnSpPr>
          <p:spPr>
            <a:xfrm flipH="1">
              <a:off x="3209855" y="3099768"/>
              <a:ext cx="2630116" cy="517830"/>
            </a:xfrm>
            <a:prstGeom prst="line">
              <a:avLst/>
            </a:prstGeom>
            <a:noFill/>
            <a:ln w="12700" cap="flat" cmpd="sng" algn="ctr">
              <a:solidFill>
                <a:srgbClr val="FFFF00"/>
              </a:solidFill>
              <a:prstDash val="sysDot"/>
            </a:ln>
            <a:effectLst/>
          </p:spPr>
        </p:cxnSp>
        <p:cxnSp>
          <p:nvCxnSpPr>
            <p:cNvPr id="172" name="Straight Connector 171"/>
            <p:cNvCxnSpPr>
              <a:stCxn id="135" idx="7"/>
              <a:endCxn id="96" idx="1"/>
            </p:cNvCxnSpPr>
            <p:nvPr/>
          </p:nvCxnSpPr>
          <p:spPr>
            <a:xfrm>
              <a:off x="3153347" y="2101680"/>
              <a:ext cx="2758427" cy="815642"/>
            </a:xfrm>
            <a:prstGeom prst="line">
              <a:avLst/>
            </a:prstGeom>
            <a:noFill/>
            <a:ln w="12700" cap="flat" cmpd="sng" algn="ctr">
              <a:solidFill>
                <a:srgbClr val="FFFF00"/>
              </a:solidFill>
              <a:prstDash val="sysDot"/>
            </a:ln>
            <a:effectLst/>
          </p:spPr>
        </p:cxnSp>
        <p:cxnSp>
          <p:nvCxnSpPr>
            <p:cNvPr id="173" name="Straight Connector 172"/>
            <p:cNvCxnSpPr>
              <a:stCxn id="130" idx="1"/>
              <a:endCxn id="136" idx="7"/>
            </p:cNvCxnSpPr>
            <p:nvPr/>
          </p:nvCxnSpPr>
          <p:spPr>
            <a:xfrm flipH="1" flipV="1">
              <a:off x="3209856" y="3617599"/>
              <a:ext cx="2409178" cy="111651"/>
            </a:xfrm>
            <a:prstGeom prst="line">
              <a:avLst/>
            </a:prstGeom>
            <a:noFill/>
            <a:ln w="12700" cap="flat" cmpd="sng" algn="ctr">
              <a:solidFill>
                <a:srgbClr val="FFFF00"/>
              </a:solidFill>
              <a:prstDash val="sysDot"/>
            </a:ln>
            <a:effectLst/>
          </p:spPr>
        </p:cxnSp>
        <p:cxnSp>
          <p:nvCxnSpPr>
            <p:cNvPr id="174" name="Straight Connector 173"/>
            <p:cNvCxnSpPr>
              <a:stCxn id="101" idx="0"/>
              <a:endCxn id="136" idx="6"/>
            </p:cNvCxnSpPr>
            <p:nvPr/>
          </p:nvCxnSpPr>
          <p:spPr>
            <a:xfrm flipH="1" flipV="1">
              <a:off x="3281658" y="3800044"/>
              <a:ext cx="343798" cy="410004"/>
            </a:xfrm>
            <a:prstGeom prst="line">
              <a:avLst/>
            </a:prstGeom>
            <a:noFill/>
            <a:ln w="12700" cap="flat" cmpd="sng" algn="ctr">
              <a:solidFill>
                <a:srgbClr val="FFFF00"/>
              </a:solidFill>
              <a:prstDash val="sysDot"/>
            </a:ln>
            <a:effectLst/>
          </p:spPr>
        </p:cxnSp>
        <p:cxnSp>
          <p:nvCxnSpPr>
            <p:cNvPr id="175" name="Straight Connector 174"/>
            <p:cNvCxnSpPr>
              <a:stCxn id="99" idx="3"/>
              <a:endCxn id="136" idx="0"/>
            </p:cNvCxnSpPr>
            <p:nvPr/>
          </p:nvCxnSpPr>
          <p:spPr>
            <a:xfrm flipH="1">
              <a:off x="3036509" y="2358778"/>
              <a:ext cx="2656171" cy="1183249"/>
            </a:xfrm>
            <a:prstGeom prst="line">
              <a:avLst/>
            </a:prstGeom>
            <a:noFill/>
            <a:ln w="12700" cap="flat" cmpd="sng" algn="ctr">
              <a:solidFill>
                <a:srgbClr val="FFFF00"/>
              </a:solidFill>
              <a:prstDash val="sysDot"/>
            </a:ln>
            <a:effectLst/>
          </p:spPr>
        </p:cxnSp>
        <p:cxnSp>
          <p:nvCxnSpPr>
            <p:cNvPr id="176" name="Straight Connector 175"/>
            <p:cNvCxnSpPr>
              <a:stCxn id="93" idx="3"/>
              <a:endCxn id="135" idx="7"/>
            </p:cNvCxnSpPr>
            <p:nvPr/>
          </p:nvCxnSpPr>
          <p:spPr>
            <a:xfrm flipH="1">
              <a:off x="3153347" y="1804643"/>
              <a:ext cx="200114" cy="297037"/>
            </a:xfrm>
            <a:prstGeom prst="line">
              <a:avLst/>
            </a:prstGeom>
            <a:noFill/>
            <a:ln w="12700" cap="flat" cmpd="sng" algn="ctr">
              <a:solidFill>
                <a:srgbClr val="FFFF00"/>
              </a:solidFill>
              <a:prstDash val="sysDot"/>
            </a:ln>
            <a:effectLst/>
          </p:spPr>
        </p:cxnSp>
        <p:cxnSp>
          <p:nvCxnSpPr>
            <p:cNvPr id="177" name="Straight Connector 176"/>
            <p:cNvCxnSpPr>
              <a:stCxn id="96" idx="2"/>
              <a:endCxn id="99" idx="4"/>
            </p:cNvCxnSpPr>
            <p:nvPr/>
          </p:nvCxnSpPr>
          <p:spPr>
            <a:xfrm flipV="1">
              <a:off x="5839971" y="2434349"/>
              <a:ext cx="26056" cy="665419"/>
            </a:xfrm>
            <a:prstGeom prst="line">
              <a:avLst/>
            </a:prstGeom>
            <a:noFill/>
            <a:ln w="12700" cap="flat" cmpd="sng" algn="ctr">
              <a:solidFill>
                <a:srgbClr val="D71F13"/>
              </a:solidFill>
              <a:prstDash val="dash"/>
            </a:ln>
            <a:effectLst/>
          </p:spPr>
        </p:cxnSp>
        <p:cxnSp>
          <p:nvCxnSpPr>
            <p:cNvPr id="178" name="Straight Connector 177"/>
            <p:cNvCxnSpPr>
              <a:stCxn id="96" idx="1"/>
              <a:endCxn id="99" idx="3"/>
            </p:cNvCxnSpPr>
            <p:nvPr/>
          </p:nvCxnSpPr>
          <p:spPr>
            <a:xfrm flipH="1" flipV="1">
              <a:off x="5692680" y="2358778"/>
              <a:ext cx="219094" cy="558544"/>
            </a:xfrm>
            <a:prstGeom prst="line">
              <a:avLst/>
            </a:prstGeom>
            <a:noFill/>
            <a:ln w="12700" cap="flat" cmpd="sng" algn="ctr">
              <a:solidFill>
                <a:srgbClr val="192954"/>
              </a:solidFill>
              <a:prstDash val="solid"/>
            </a:ln>
            <a:effectLst/>
          </p:spPr>
        </p:cxnSp>
        <p:sp>
          <p:nvSpPr>
            <p:cNvPr id="179" name="Oval 178"/>
            <p:cNvSpPr>
              <a:spLocks noChangeAspect="1"/>
            </p:cNvSpPr>
            <p:nvPr/>
          </p:nvSpPr>
          <p:spPr bwMode="auto">
            <a:xfrm>
              <a:off x="2561504" y="2828780"/>
              <a:ext cx="490299" cy="516033"/>
            </a:xfrm>
            <a:prstGeom prst="ellipse">
              <a:avLst/>
            </a:prstGeom>
            <a:solidFill>
              <a:srgbClr val="676767">
                <a:lumMod val="75000"/>
              </a:srgbClr>
            </a:solidFill>
            <a:ln w="12700" cap="flat">
              <a:noFill/>
              <a:miter lim="800000"/>
              <a:headEnd type="none" w="med" len="med"/>
              <a:tailEnd type="none" w="med" len="med"/>
            </a:ln>
            <a:scene3d>
              <a:camera prst="orthographicFront"/>
              <a:lightRig rig="threePt" dir="t"/>
            </a:scene3d>
            <a:sp3d/>
          </p:spPr>
          <p:txBody>
            <a:bodyPr lIns="121893" tIns="60947" rIns="121893" bIns="60947"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180" name="Rectangle 179"/>
            <p:cNvSpPr/>
            <p:nvPr/>
          </p:nvSpPr>
          <p:spPr>
            <a:xfrm>
              <a:off x="1782736" y="2891722"/>
              <a:ext cx="918180" cy="309940"/>
            </a:xfrm>
            <a:prstGeom prst="rect">
              <a:avLst/>
            </a:prstGeom>
            <a:ln>
              <a:noFill/>
            </a:ln>
          </p:spPr>
          <p:txBody>
            <a:bodyPr wrap="square" lIns="121893" tIns="60947" rIns="121893" bIns="60947" anchor="ctr">
              <a:noAutofit/>
            </a:bodyPr>
            <a:lstStyle/>
            <a:p>
              <a:pPr defTabSz="609187" fontAlgn="auto">
                <a:spcBef>
                  <a:spcPts val="0"/>
                </a:spcBef>
                <a:spcAft>
                  <a:spcPts val="0"/>
                </a:spcAft>
                <a:defRPr/>
              </a:pPr>
              <a:r>
                <a:rPr lang="en-US" sz="1400" kern="0" dirty="0">
                  <a:latin typeface="+mn-lt"/>
                  <a:ea typeface="+mn-ea"/>
                  <a:cs typeface="CiscoSansTT Light"/>
                </a:rPr>
                <a:t>Meraki</a:t>
              </a:r>
            </a:p>
          </p:txBody>
        </p:sp>
        <p:cxnSp>
          <p:nvCxnSpPr>
            <p:cNvPr id="181" name="Straight Connector 180"/>
            <p:cNvCxnSpPr>
              <a:stCxn id="96" idx="2"/>
              <a:endCxn id="179" idx="6"/>
            </p:cNvCxnSpPr>
            <p:nvPr/>
          </p:nvCxnSpPr>
          <p:spPr>
            <a:xfrm flipH="1" flipV="1">
              <a:off x="3051803" y="3086797"/>
              <a:ext cx="2788168" cy="12971"/>
            </a:xfrm>
            <a:prstGeom prst="line">
              <a:avLst/>
            </a:prstGeom>
            <a:noFill/>
            <a:ln w="12700" cap="flat" cmpd="sng" algn="ctr">
              <a:solidFill>
                <a:srgbClr val="192954"/>
              </a:solidFill>
              <a:prstDash val="solid"/>
            </a:ln>
            <a:effectLst/>
          </p:spPr>
        </p:cxnSp>
        <p:cxnSp>
          <p:nvCxnSpPr>
            <p:cNvPr id="182" name="Straight Connector 181"/>
            <p:cNvCxnSpPr>
              <a:stCxn id="104" idx="4"/>
              <a:endCxn id="179" idx="6"/>
            </p:cNvCxnSpPr>
            <p:nvPr/>
          </p:nvCxnSpPr>
          <p:spPr>
            <a:xfrm flipH="1">
              <a:off x="3051803" y="1556058"/>
              <a:ext cx="1414643" cy="1530739"/>
            </a:xfrm>
            <a:prstGeom prst="line">
              <a:avLst/>
            </a:prstGeom>
            <a:noFill/>
            <a:ln w="12700" cap="flat" cmpd="sng" algn="ctr">
              <a:solidFill>
                <a:srgbClr val="7F7F7F"/>
              </a:solidFill>
              <a:prstDash val="sysDash"/>
            </a:ln>
            <a:effectLst/>
          </p:spPr>
        </p:cxnSp>
        <p:sp>
          <p:nvSpPr>
            <p:cNvPr id="183" name="Oval 182"/>
            <p:cNvSpPr>
              <a:spLocks noChangeAspect="1"/>
            </p:cNvSpPr>
            <p:nvPr/>
          </p:nvSpPr>
          <p:spPr bwMode="auto">
            <a:xfrm>
              <a:off x="5044038" y="1269205"/>
              <a:ext cx="490299" cy="516033"/>
            </a:xfrm>
            <a:prstGeom prst="ellipse">
              <a:avLst/>
            </a:prstGeom>
            <a:solidFill>
              <a:srgbClr val="D71F13"/>
            </a:solidFill>
            <a:ln w="12700" cap="flat">
              <a:noFill/>
              <a:miter lim="800000"/>
              <a:headEnd type="none" w="med" len="med"/>
              <a:tailEnd type="none" w="med" len="med"/>
            </a:ln>
            <a:scene3d>
              <a:camera prst="orthographicFront"/>
              <a:lightRig rig="threePt" dir="t"/>
            </a:scene3d>
            <a:sp3d/>
          </p:spPr>
          <p:txBody>
            <a:bodyPr lIns="91436" tIns="45719" rIns="91436" bIns="45719"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184" name="Rectangle 183"/>
            <p:cNvSpPr/>
            <p:nvPr/>
          </p:nvSpPr>
          <p:spPr>
            <a:xfrm>
              <a:off x="5528631" y="1399302"/>
              <a:ext cx="1032861" cy="173249"/>
            </a:xfrm>
            <a:prstGeom prst="rect">
              <a:avLst/>
            </a:prstGeom>
            <a:ln>
              <a:noFill/>
            </a:ln>
          </p:spPr>
          <p:txBody>
            <a:bodyPr wrap="square" lIns="91436" tIns="45719" rIns="91436" bIns="45719" anchor="ctr">
              <a:noAutofit/>
            </a:bodyPr>
            <a:lstStyle/>
            <a:p>
              <a:pPr defTabSz="609187" fontAlgn="auto">
                <a:spcBef>
                  <a:spcPts val="0"/>
                </a:spcBef>
                <a:spcAft>
                  <a:spcPts val="0"/>
                </a:spcAft>
                <a:defRPr/>
              </a:pPr>
              <a:r>
                <a:rPr lang="en-US" sz="1400" kern="0" dirty="0">
                  <a:latin typeface="+mn-lt"/>
                  <a:ea typeface="+mn-ea"/>
                  <a:cs typeface="CiscoSansTT Light"/>
                </a:rPr>
                <a:t>Cloudlock</a:t>
              </a:r>
            </a:p>
          </p:txBody>
        </p:sp>
        <p:cxnSp>
          <p:nvCxnSpPr>
            <p:cNvPr id="185" name="Straight Connector 184"/>
            <p:cNvCxnSpPr>
              <a:stCxn id="179" idx="7"/>
              <a:endCxn id="96" idx="2"/>
            </p:cNvCxnSpPr>
            <p:nvPr/>
          </p:nvCxnSpPr>
          <p:spPr>
            <a:xfrm>
              <a:off x="2980000" y="2904351"/>
              <a:ext cx="2859971" cy="195417"/>
            </a:xfrm>
            <a:prstGeom prst="line">
              <a:avLst/>
            </a:prstGeom>
            <a:noFill/>
            <a:ln w="12700" cap="flat" cmpd="sng" algn="ctr">
              <a:solidFill>
                <a:srgbClr val="D71F13"/>
              </a:solidFill>
              <a:prstDash val="dash"/>
            </a:ln>
            <a:effectLst/>
          </p:spPr>
        </p:cxnSp>
        <p:cxnSp>
          <p:nvCxnSpPr>
            <p:cNvPr id="186" name="Straight Connector 185"/>
            <p:cNvCxnSpPr>
              <a:stCxn id="99" idx="2"/>
              <a:endCxn id="183" idx="4"/>
            </p:cNvCxnSpPr>
            <p:nvPr/>
          </p:nvCxnSpPr>
          <p:spPr>
            <a:xfrm flipH="1" flipV="1">
              <a:off x="5289188" y="1785238"/>
              <a:ext cx="331689" cy="391094"/>
            </a:xfrm>
            <a:prstGeom prst="line">
              <a:avLst/>
            </a:prstGeom>
            <a:noFill/>
            <a:ln w="12700" cap="flat" cmpd="sng" algn="ctr">
              <a:solidFill>
                <a:srgbClr val="192954"/>
              </a:solidFill>
              <a:prstDash val="solid"/>
            </a:ln>
            <a:effectLst/>
          </p:spPr>
        </p:cxnSp>
        <p:cxnSp>
          <p:nvCxnSpPr>
            <p:cNvPr id="187" name="Straight Connector 186"/>
            <p:cNvCxnSpPr>
              <a:stCxn id="104" idx="5"/>
              <a:endCxn id="133" idx="0"/>
            </p:cNvCxnSpPr>
            <p:nvPr/>
          </p:nvCxnSpPr>
          <p:spPr>
            <a:xfrm>
              <a:off x="4639793" y="1480487"/>
              <a:ext cx="617854" cy="2729561"/>
            </a:xfrm>
            <a:prstGeom prst="line">
              <a:avLst/>
            </a:prstGeom>
            <a:noFill/>
            <a:ln w="12700" cap="flat" cmpd="sng" algn="ctr">
              <a:solidFill>
                <a:srgbClr val="FFFF00"/>
              </a:solidFill>
              <a:prstDash val="sysDot"/>
            </a:ln>
            <a:effectLst/>
          </p:spPr>
        </p:cxnSp>
        <p:cxnSp>
          <p:nvCxnSpPr>
            <p:cNvPr id="188" name="Straight Connector 187"/>
            <p:cNvCxnSpPr>
              <a:stCxn id="99" idx="1"/>
              <a:endCxn id="183" idx="4"/>
            </p:cNvCxnSpPr>
            <p:nvPr/>
          </p:nvCxnSpPr>
          <p:spPr>
            <a:xfrm flipH="1" flipV="1">
              <a:off x="5289188" y="1785239"/>
              <a:ext cx="403492" cy="208649"/>
            </a:xfrm>
            <a:prstGeom prst="line">
              <a:avLst/>
            </a:prstGeom>
            <a:noFill/>
            <a:ln w="12700" cap="flat" cmpd="sng" algn="ctr">
              <a:solidFill>
                <a:srgbClr val="7F7F7F"/>
              </a:solidFill>
              <a:prstDash val="sysDash"/>
            </a:ln>
            <a:effectLst/>
          </p:spPr>
        </p:cxnSp>
        <p:sp>
          <p:nvSpPr>
            <p:cNvPr id="189" name="Freeform 188"/>
            <p:cNvSpPr>
              <a:spLocks noChangeAspect="1"/>
            </p:cNvSpPr>
            <p:nvPr/>
          </p:nvSpPr>
          <p:spPr bwMode="auto">
            <a:xfrm flipH="1">
              <a:off x="5722364" y="2060457"/>
              <a:ext cx="304622" cy="191886"/>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FFFFFF"/>
            </a:solidFill>
            <a:ln w="25400" cap="flat" cmpd="sng" algn="ctr">
              <a:noFill/>
              <a:prstDash val="solid"/>
            </a:ln>
            <a:effectLst/>
          </p:spPr>
          <p:txBody>
            <a:bodyPr lIns="216615" tIns="108308" rIns="216615" bIns="108308" rtlCol="0" anchor="ctr"/>
            <a:lstStyle/>
            <a:p>
              <a:pPr marL="0" marR="0" lvl="0" indent="0" algn="ctr" defTabSz="91395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mn-ea"/>
                <a:cs typeface="+mn-cs"/>
              </a:endParaRPr>
            </a:p>
          </p:txBody>
        </p:sp>
        <p:sp>
          <p:nvSpPr>
            <p:cNvPr id="190" name="Freeform 189"/>
            <p:cNvSpPr>
              <a:spLocks noEditPoints="1"/>
            </p:cNvSpPr>
            <p:nvPr/>
          </p:nvSpPr>
          <p:spPr bwMode="auto">
            <a:xfrm>
              <a:off x="5790398" y="2125068"/>
              <a:ext cx="124401" cy="144977"/>
            </a:xfrm>
            <a:custGeom>
              <a:avLst/>
              <a:gdLst>
                <a:gd name="T0" fmla="*/ 1717 w 1741"/>
                <a:gd name="T1" fmla="*/ 292 h 1847"/>
                <a:gd name="T2" fmla="*/ 1604 w 1741"/>
                <a:gd name="T3" fmla="*/ 299 h 1847"/>
                <a:gd name="T4" fmla="*/ 1491 w 1741"/>
                <a:gd name="T5" fmla="*/ 294 h 1847"/>
                <a:gd name="T6" fmla="*/ 1393 w 1741"/>
                <a:gd name="T7" fmla="*/ 282 h 1847"/>
                <a:gd name="T8" fmla="*/ 1288 w 1741"/>
                <a:gd name="T9" fmla="*/ 259 h 1847"/>
                <a:gd name="T10" fmla="*/ 1179 w 1741"/>
                <a:gd name="T11" fmla="*/ 222 h 1847"/>
                <a:gd name="T12" fmla="*/ 1072 w 1741"/>
                <a:gd name="T13" fmla="*/ 169 h 1847"/>
                <a:gd name="T14" fmla="*/ 968 w 1741"/>
                <a:gd name="T15" fmla="*/ 97 h 1847"/>
                <a:gd name="T16" fmla="*/ 919 w 1741"/>
                <a:gd name="T17" fmla="*/ 53 h 1847"/>
                <a:gd name="T18" fmla="*/ 872 w 1741"/>
                <a:gd name="T19" fmla="*/ 3 h 1847"/>
                <a:gd name="T20" fmla="*/ 871 w 1741"/>
                <a:gd name="T21" fmla="*/ 1 h 1847"/>
                <a:gd name="T22" fmla="*/ 869 w 1741"/>
                <a:gd name="T23" fmla="*/ 3 h 1847"/>
                <a:gd name="T24" fmla="*/ 839 w 1741"/>
                <a:gd name="T25" fmla="*/ 36 h 1847"/>
                <a:gd name="T26" fmla="*/ 791 w 1741"/>
                <a:gd name="T27" fmla="*/ 83 h 1847"/>
                <a:gd name="T28" fmla="*/ 705 w 1741"/>
                <a:gd name="T29" fmla="*/ 148 h 1847"/>
                <a:gd name="T30" fmla="*/ 599 w 1741"/>
                <a:gd name="T31" fmla="*/ 207 h 1847"/>
                <a:gd name="T32" fmla="*/ 490 w 1741"/>
                <a:gd name="T33" fmla="*/ 249 h 1847"/>
                <a:gd name="T34" fmla="*/ 383 w 1741"/>
                <a:gd name="T35" fmla="*/ 276 h 1847"/>
                <a:gd name="T36" fmla="*/ 282 w 1741"/>
                <a:gd name="T37" fmla="*/ 291 h 1847"/>
                <a:gd name="T38" fmla="*/ 191 w 1741"/>
                <a:gd name="T39" fmla="*/ 299 h 1847"/>
                <a:gd name="T40" fmla="*/ 53 w 1741"/>
                <a:gd name="T41" fmla="*/ 295 h 1847"/>
                <a:gd name="T42" fmla="*/ 0 w 1741"/>
                <a:gd name="T43" fmla="*/ 289 h 1847"/>
                <a:gd name="T44" fmla="*/ 2 w 1741"/>
                <a:gd name="T45" fmla="*/ 413 h 1847"/>
                <a:gd name="T46" fmla="*/ 13 w 1741"/>
                <a:gd name="T47" fmla="*/ 548 h 1847"/>
                <a:gd name="T48" fmla="*/ 35 w 1741"/>
                <a:gd name="T49" fmla="*/ 719 h 1847"/>
                <a:gd name="T50" fmla="*/ 75 w 1741"/>
                <a:gd name="T51" fmla="*/ 911 h 1847"/>
                <a:gd name="T52" fmla="*/ 113 w 1741"/>
                <a:gd name="T53" fmla="*/ 1045 h 1847"/>
                <a:gd name="T54" fmla="*/ 149 w 1741"/>
                <a:gd name="T55" fmla="*/ 1147 h 1847"/>
                <a:gd name="T56" fmla="*/ 193 w 1741"/>
                <a:gd name="T57" fmla="*/ 1248 h 1847"/>
                <a:gd name="T58" fmla="*/ 244 w 1741"/>
                <a:gd name="T59" fmla="*/ 1346 h 1847"/>
                <a:gd name="T60" fmla="*/ 303 w 1741"/>
                <a:gd name="T61" fmla="*/ 1441 h 1847"/>
                <a:gd name="T62" fmla="*/ 372 w 1741"/>
                <a:gd name="T63" fmla="*/ 1531 h 1847"/>
                <a:gd name="T64" fmla="*/ 450 w 1741"/>
                <a:gd name="T65" fmla="*/ 1613 h 1847"/>
                <a:gd name="T66" fmla="*/ 538 w 1741"/>
                <a:gd name="T67" fmla="*/ 1688 h 1847"/>
                <a:gd name="T68" fmla="*/ 637 w 1741"/>
                <a:gd name="T69" fmla="*/ 1752 h 1847"/>
                <a:gd name="T70" fmla="*/ 747 w 1741"/>
                <a:gd name="T71" fmla="*/ 1805 h 1847"/>
                <a:gd name="T72" fmla="*/ 869 w 1741"/>
                <a:gd name="T73" fmla="*/ 1846 h 1847"/>
                <a:gd name="T74" fmla="*/ 871 w 1741"/>
                <a:gd name="T75" fmla="*/ 1847 h 1847"/>
                <a:gd name="T76" fmla="*/ 872 w 1741"/>
                <a:gd name="T77" fmla="*/ 1846 h 1847"/>
                <a:gd name="T78" fmla="*/ 956 w 1741"/>
                <a:gd name="T79" fmla="*/ 1820 h 1847"/>
                <a:gd name="T80" fmla="*/ 1070 w 1741"/>
                <a:gd name="T81" fmla="*/ 1771 h 1847"/>
                <a:gd name="T82" fmla="*/ 1172 w 1741"/>
                <a:gd name="T83" fmla="*/ 1710 h 1847"/>
                <a:gd name="T84" fmla="*/ 1264 w 1741"/>
                <a:gd name="T85" fmla="*/ 1639 h 1847"/>
                <a:gd name="T86" fmla="*/ 1345 w 1741"/>
                <a:gd name="T87" fmla="*/ 1559 h 1847"/>
                <a:gd name="T88" fmla="*/ 1417 w 1741"/>
                <a:gd name="T89" fmla="*/ 1472 h 1847"/>
                <a:gd name="T90" fmla="*/ 1479 w 1741"/>
                <a:gd name="T91" fmla="*/ 1379 h 1847"/>
                <a:gd name="T92" fmla="*/ 1533 w 1741"/>
                <a:gd name="T93" fmla="*/ 1281 h 1847"/>
                <a:gd name="T94" fmla="*/ 1579 w 1741"/>
                <a:gd name="T95" fmla="*/ 1181 h 1847"/>
                <a:gd name="T96" fmla="*/ 1618 w 1741"/>
                <a:gd name="T97" fmla="*/ 1079 h 1847"/>
                <a:gd name="T98" fmla="*/ 1649 w 1741"/>
                <a:gd name="T99" fmla="*/ 978 h 1847"/>
                <a:gd name="T100" fmla="*/ 1696 w 1741"/>
                <a:gd name="T101" fmla="*/ 781 h 1847"/>
                <a:gd name="T102" fmla="*/ 1724 w 1741"/>
                <a:gd name="T103" fmla="*/ 602 h 1847"/>
                <a:gd name="T104" fmla="*/ 1737 w 1741"/>
                <a:gd name="T105" fmla="*/ 454 h 1847"/>
                <a:gd name="T106" fmla="*/ 1741 w 1741"/>
                <a:gd name="T107" fmla="*/ 305 h 1847"/>
                <a:gd name="T108" fmla="*/ 1128 w 1741"/>
                <a:gd name="T109" fmla="*/ 1219 h 1847"/>
                <a:gd name="T110" fmla="*/ 682 w 1741"/>
                <a:gd name="T111" fmla="*/ 962 h 1847"/>
                <a:gd name="T112" fmla="*/ 864 w 1741"/>
                <a:gd name="T113" fmla="*/ 479 h 1847"/>
                <a:gd name="T114" fmla="*/ 1074 w 1741"/>
                <a:gd name="T115" fmla="*/ 950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41" h="1847">
                  <a:moveTo>
                    <a:pt x="1741" y="289"/>
                  </a:moveTo>
                  <a:lnTo>
                    <a:pt x="1741" y="289"/>
                  </a:lnTo>
                  <a:lnTo>
                    <a:pt x="1717" y="292"/>
                  </a:lnTo>
                  <a:lnTo>
                    <a:pt x="1688" y="295"/>
                  </a:lnTo>
                  <a:lnTo>
                    <a:pt x="1650" y="297"/>
                  </a:lnTo>
                  <a:lnTo>
                    <a:pt x="1604" y="299"/>
                  </a:lnTo>
                  <a:lnTo>
                    <a:pt x="1550" y="299"/>
                  </a:lnTo>
                  <a:lnTo>
                    <a:pt x="1522" y="296"/>
                  </a:lnTo>
                  <a:lnTo>
                    <a:pt x="1491" y="294"/>
                  </a:lnTo>
                  <a:lnTo>
                    <a:pt x="1460" y="291"/>
                  </a:lnTo>
                  <a:lnTo>
                    <a:pt x="1427" y="287"/>
                  </a:lnTo>
                  <a:lnTo>
                    <a:pt x="1393" y="282"/>
                  </a:lnTo>
                  <a:lnTo>
                    <a:pt x="1359" y="276"/>
                  </a:lnTo>
                  <a:lnTo>
                    <a:pt x="1324" y="268"/>
                  </a:lnTo>
                  <a:lnTo>
                    <a:pt x="1288" y="259"/>
                  </a:lnTo>
                  <a:lnTo>
                    <a:pt x="1253" y="249"/>
                  </a:lnTo>
                  <a:lnTo>
                    <a:pt x="1216" y="236"/>
                  </a:lnTo>
                  <a:lnTo>
                    <a:pt x="1179" y="222"/>
                  </a:lnTo>
                  <a:lnTo>
                    <a:pt x="1143" y="207"/>
                  </a:lnTo>
                  <a:lnTo>
                    <a:pt x="1108" y="188"/>
                  </a:lnTo>
                  <a:lnTo>
                    <a:pt x="1072" y="169"/>
                  </a:lnTo>
                  <a:lnTo>
                    <a:pt x="1036" y="148"/>
                  </a:lnTo>
                  <a:lnTo>
                    <a:pt x="1002" y="123"/>
                  </a:lnTo>
                  <a:lnTo>
                    <a:pt x="968" y="97"/>
                  </a:lnTo>
                  <a:lnTo>
                    <a:pt x="952" y="83"/>
                  </a:lnTo>
                  <a:lnTo>
                    <a:pt x="935" y="68"/>
                  </a:lnTo>
                  <a:lnTo>
                    <a:pt x="919" y="53"/>
                  </a:lnTo>
                  <a:lnTo>
                    <a:pt x="903" y="36"/>
                  </a:lnTo>
                  <a:lnTo>
                    <a:pt x="888" y="20"/>
                  </a:lnTo>
                  <a:lnTo>
                    <a:pt x="872" y="3"/>
                  </a:lnTo>
                  <a:lnTo>
                    <a:pt x="872" y="0"/>
                  </a:lnTo>
                  <a:lnTo>
                    <a:pt x="872" y="0"/>
                  </a:lnTo>
                  <a:lnTo>
                    <a:pt x="871" y="1"/>
                  </a:lnTo>
                  <a:lnTo>
                    <a:pt x="871" y="1"/>
                  </a:lnTo>
                  <a:lnTo>
                    <a:pt x="869" y="0"/>
                  </a:lnTo>
                  <a:lnTo>
                    <a:pt x="869" y="3"/>
                  </a:lnTo>
                  <a:lnTo>
                    <a:pt x="869" y="3"/>
                  </a:lnTo>
                  <a:lnTo>
                    <a:pt x="854" y="20"/>
                  </a:lnTo>
                  <a:lnTo>
                    <a:pt x="839" y="36"/>
                  </a:lnTo>
                  <a:lnTo>
                    <a:pt x="823" y="53"/>
                  </a:lnTo>
                  <a:lnTo>
                    <a:pt x="807" y="68"/>
                  </a:lnTo>
                  <a:lnTo>
                    <a:pt x="791" y="83"/>
                  </a:lnTo>
                  <a:lnTo>
                    <a:pt x="774" y="97"/>
                  </a:lnTo>
                  <a:lnTo>
                    <a:pt x="740" y="123"/>
                  </a:lnTo>
                  <a:lnTo>
                    <a:pt x="705" y="148"/>
                  </a:lnTo>
                  <a:lnTo>
                    <a:pt x="670" y="169"/>
                  </a:lnTo>
                  <a:lnTo>
                    <a:pt x="635" y="188"/>
                  </a:lnTo>
                  <a:lnTo>
                    <a:pt x="599" y="207"/>
                  </a:lnTo>
                  <a:lnTo>
                    <a:pt x="562" y="222"/>
                  </a:lnTo>
                  <a:lnTo>
                    <a:pt x="525" y="236"/>
                  </a:lnTo>
                  <a:lnTo>
                    <a:pt x="490" y="249"/>
                  </a:lnTo>
                  <a:lnTo>
                    <a:pt x="454" y="259"/>
                  </a:lnTo>
                  <a:lnTo>
                    <a:pt x="418" y="268"/>
                  </a:lnTo>
                  <a:lnTo>
                    <a:pt x="383" y="276"/>
                  </a:lnTo>
                  <a:lnTo>
                    <a:pt x="349" y="282"/>
                  </a:lnTo>
                  <a:lnTo>
                    <a:pt x="315" y="287"/>
                  </a:lnTo>
                  <a:lnTo>
                    <a:pt x="282" y="291"/>
                  </a:lnTo>
                  <a:lnTo>
                    <a:pt x="250" y="294"/>
                  </a:lnTo>
                  <a:lnTo>
                    <a:pt x="221" y="296"/>
                  </a:lnTo>
                  <a:lnTo>
                    <a:pt x="191" y="299"/>
                  </a:lnTo>
                  <a:lnTo>
                    <a:pt x="138" y="299"/>
                  </a:lnTo>
                  <a:lnTo>
                    <a:pt x="91" y="297"/>
                  </a:lnTo>
                  <a:lnTo>
                    <a:pt x="53" y="295"/>
                  </a:lnTo>
                  <a:lnTo>
                    <a:pt x="25" y="292"/>
                  </a:lnTo>
                  <a:lnTo>
                    <a:pt x="0" y="289"/>
                  </a:lnTo>
                  <a:lnTo>
                    <a:pt x="0" y="289"/>
                  </a:lnTo>
                  <a:lnTo>
                    <a:pt x="0" y="305"/>
                  </a:lnTo>
                  <a:lnTo>
                    <a:pt x="0" y="346"/>
                  </a:lnTo>
                  <a:lnTo>
                    <a:pt x="2" y="413"/>
                  </a:lnTo>
                  <a:lnTo>
                    <a:pt x="4" y="454"/>
                  </a:lnTo>
                  <a:lnTo>
                    <a:pt x="8" y="498"/>
                  </a:lnTo>
                  <a:lnTo>
                    <a:pt x="13" y="548"/>
                  </a:lnTo>
                  <a:lnTo>
                    <a:pt x="19" y="602"/>
                  </a:lnTo>
                  <a:lnTo>
                    <a:pt x="26" y="659"/>
                  </a:lnTo>
                  <a:lnTo>
                    <a:pt x="35" y="719"/>
                  </a:lnTo>
                  <a:lnTo>
                    <a:pt x="46" y="781"/>
                  </a:lnTo>
                  <a:lnTo>
                    <a:pt x="58" y="845"/>
                  </a:lnTo>
                  <a:lnTo>
                    <a:pt x="75" y="911"/>
                  </a:lnTo>
                  <a:lnTo>
                    <a:pt x="92" y="978"/>
                  </a:lnTo>
                  <a:lnTo>
                    <a:pt x="102" y="1012"/>
                  </a:lnTo>
                  <a:lnTo>
                    <a:pt x="113" y="1045"/>
                  </a:lnTo>
                  <a:lnTo>
                    <a:pt x="125" y="1079"/>
                  </a:lnTo>
                  <a:lnTo>
                    <a:pt x="137" y="1114"/>
                  </a:lnTo>
                  <a:lnTo>
                    <a:pt x="149" y="1147"/>
                  </a:lnTo>
                  <a:lnTo>
                    <a:pt x="163" y="1181"/>
                  </a:lnTo>
                  <a:lnTo>
                    <a:pt x="178" y="1214"/>
                  </a:lnTo>
                  <a:lnTo>
                    <a:pt x="193" y="1248"/>
                  </a:lnTo>
                  <a:lnTo>
                    <a:pt x="209" y="1281"/>
                  </a:lnTo>
                  <a:lnTo>
                    <a:pt x="226" y="1314"/>
                  </a:lnTo>
                  <a:lnTo>
                    <a:pt x="244" y="1346"/>
                  </a:lnTo>
                  <a:lnTo>
                    <a:pt x="263" y="1379"/>
                  </a:lnTo>
                  <a:lnTo>
                    <a:pt x="283" y="1410"/>
                  </a:lnTo>
                  <a:lnTo>
                    <a:pt x="303" y="1441"/>
                  </a:lnTo>
                  <a:lnTo>
                    <a:pt x="326" y="1472"/>
                  </a:lnTo>
                  <a:lnTo>
                    <a:pt x="348" y="1501"/>
                  </a:lnTo>
                  <a:lnTo>
                    <a:pt x="372" y="1531"/>
                  </a:lnTo>
                  <a:lnTo>
                    <a:pt x="397" y="1559"/>
                  </a:lnTo>
                  <a:lnTo>
                    <a:pt x="422" y="1587"/>
                  </a:lnTo>
                  <a:lnTo>
                    <a:pt x="450" y="1613"/>
                  </a:lnTo>
                  <a:lnTo>
                    <a:pt x="478" y="1639"/>
                  </a:lnTo>
                  <a:lnTo>
                    <a:pt x="507" y="1663"/>
                  </a:lnTo>
                  <a:lnTo>
                    <a:pt x="538" y="1688"/>
                  </a:lnTo>
                  <a:lnTo>
                    <a:pt x="569" y="1710"/>
                  </a:lnTo>
                  <a:lnTo>
                    <a:pt x="603" y="1732"/>
                  </a:lnTo>
                  <a:lnTo>
                    <a:pt x="637" y="1752"/>
                  </a:lnTo>
                  <a:lnTo>
                    <a:pt x="672" y="1771"/>
                  </a:lnTo>
                  <a:lnTo>
                    <a:pt x="709" y="1789"/>
                  </a:lnTo>
                  <a:lnTo>
                    <a:pt x="747" y="1805"/>
                  </a:lnTo>
                  <a:lnTo>
                    <a:pt x="787" y="1820"/>
                  </a:lnTo>
                  <a:lnTo>
                    <a:pt x="827" y="1834"/>
                  </a:lnTo>
                  <a:lnTo>
                    <a:pt x="869" y="1846"/>
                  </a:lnTo>
                  <a:lnTo>
                    <a:pt x="869" y="1847"/>
                  </a:lnTo>
                  <a:lnTo>
                    <a:pt x="869" y="1847"/>
                  </a:lnTo>
                  <a:lnTo>
                    <a:pt x="871" y="1847"/>
                  </a:lnTo>
                  <a:lnTo>
                    <a:pt x="871" y="1847"/>
                  </a:lnTo>
                  <a:lnTo>
                    <a:pt x="872" y="1847"/>
                  </a:lnTo>
                  <a:lnTo>
                    <a:pt x="872" y="1846"/>
                  </a:lnTo>
                  <a:lnTo>
                    <a:pt x="872" y="1846"/>
                  </a:lnTo>
                  <a:lnTo>
                    <a:pt x="915" y="1834"/>
                  </a:lnTo>
                  <a:lnTo>
                    <a:pt x="956" y="1820"/>
                  </a:lnTo>
                  <a:lnTo>
                    <a:pt x="995" y="1805"/>
                  </a:lnTo>
                  <a:lnTo>
                    <a:pt x="1033" y="1789"/>
                  </a:lnTo>
                  <a:lnTo>
                    <a:pt x="1070" y="1771"/>
                  </a:lnTo>
                  <a:lnTo>
                    <a:pt x="1105" y="1752"/>
                  </a:lnTo>
                  <a:lnTo>
                    <a:pt x="1139" y="1732"/>
                  </a:lnTo>
                  <a:lnTo>
                    <a:pt x="1172" y="1710"/>
                  </a:lnTo>
                  <a:lnTo>
                    <a:pt x="1204" y="1688"/>
                  </a:lnTo>
                  <a:lnTo>
                    <a:pt x="1234" y="1663"/>
                  </a:lnTo>
                  <a:lnTo>
                    <a:pt x="1264" y="1639"/>
                  </a:lnTo>
                  <a:lnTo>
                    <a:pt x="1292" y="1613"/>
                  </a:lnTo>
                  <a:lnTo>
                    <a:pt x="1319" y="1587"/>
                  </a:lnTo>
                  <a:lnTo>
                    <a:pt x="1345" y="1559"/>
                  </a:lnTo>
                  <a:lnTo>
                    <a:pt x="1370" y="1531"/>
                  </a:lnTo>
                  <a:lnTo>
                    <a:pt x="1393" y="1501"/>
                  </a:lnTo>
                  <a:lnTo>
                    <a:pt x="1417" y="1472"/>
                  </a:lnTo>
                  <a:lnTo>
                    <a:pt x="1438" y="1441"/>
                  </a:lnTo>
                  <a:lnTo>
                    <a:pt x="1459" y="1410"/>
                  </a:lnTo>
                  <a:lnTo>
                    <a:pt x="1479" y="1379"/>
                  </a:lnTo>
                  <a:lnTo>
                    <a:pt x="1497" y="1346"/>
                  </a:lnTo>
                  <a:lnTo>
                    <a:pt x="1516" y="1314"/>
                  </a:lnTo>
                  <a:lnTo>
                    <a:pt x="1533" y="1281"/>
                  </a:lnTo>
                  <a:lnTo>
                    <a:pt x="1549" y="1248"/>
                  </a:lnTo>
                  <a:lnTo>
                    <a:pt x="1565" y="1214"/>
                  </a:lnTo>
                  <a:lnTo>
                    <a:pt x="1579" y="1181"/>
                  </a:lnTo>
                  <a:lnTo>
                    <a:pt x="1592" y="1147"/>
                  </a:lnTo>
                  <a:lnTo>
                    <a:pt x="1605" y="1114"/>
                  </a:lnTo>
                  <a:lnTo>
                    <a:pt x="1618" y="1079"/>
                  </a:lnTo>
                  <a:lnTo>
                    <a:pt x="1629" y="1045"/>
                  </a:lnTo>
                  <a:lnTo>
                    <a:pt x="1639" y="1012"/>
                  </a:lnTo>
                  <a:lnTo>
                    <a:pt x="1649" y="978"/>
                  </a:lnTo>
                  <a:lnTo>
                    <a:pt x="1668" y="911"/>
                  </a:lnTo>
                  <a:lnTo>
                    <a:pt x="1683" y="845"/>
                  </a:lnTo>
                  <a:lnTo>
                    <a:pt x="1696" y="781"/>
                  </a:lnTo>
                  <a:lnTo>
                    <a:pt x="1707" y="719"/>
                  </a:lnTo>
                  <a:lnTo>
                    <a:pt x="1717" y="659"/>
                  </a:lnTo>
                  <a:lnTo>
                    <a:pt x="1724" y="602"/>
                  </a:lnTo>
                  <a:lnTo>
                    <a:pt x="1730" y="548"/>
                  </a:lnTo>
                  <a:lnTo>
                    <a:pt x="1734" y="498"/>
                  </a:lnTo>
                  <a:lnTo>
                    <a:pt x="1737" y="454"/>
                  </a:lnTo>
                  <a:lnTo>
                    <a:pt x="1739" y="413"/>
                  </a:lnTo>
                  <a:lnTo>
                    <a:pt x="1741" y="346"/>
                  </a:lnTo>
                  <a:lnTo>
                    <a:pt x="1741" y="305"/>
                  </a:lnTo>
                  <a:lnTo>
                    <a:pt x="1741" y="289"/>
                  </a:lnTo>
                  <a:lnTo>
                    <a:pt x="1741" y="289"/>
                  </a:lnTo>
                  <a:close/>
                  <a:moveTo>
                    <a:pt x="1128" y="1219"/>
                  </a:moveTo>
                  <a:lnTo>
                    <a:pt x="881" y="1098"/>
                  </a:lnTo>
                  <a:lnTo>
                    <a:pt x="643" y="1233"/>
                  </a:lnTo>
                  <a:lnTo>
                    <a:pt x="682" y="962"/>
                  </a:lnTo>
                  <a:lnTo>
                    <a:pt x="480" y="775"/>
                  </a:lnTo>
                  <a:lnTo>
                    <a:pt x="750" y="728"/>
                  </a:lnTo>
                  <a:lnTo>
                    <a:pt x="864" y="479"/>
                  </a:lnTo>
                  <a:lnTo>
                    <a:pt x="993" y="721"/>
                  </a:lnTo>
                  <a:lnTo>
                    <a:pt x="1265" y="752"/>
                  </a:lnTo>
                  <a:lnTo>
                    <a:pt x="1074" y="950"/>
                  </a:lnTo>
                  <a:lnTo>
                    <a:pt x="1128" y="1219"/>
                  </a:lnTo>
                  <a:close/>
                </a:path>
              </a:pathLst>
            </a:custGeom>
            <a:solidFill>
              <a:srgbClr val="FFFFFF"/>
            </a:solidFill>
            <a:ln w="28575">
              <a:noFill/>
              <a:prstDash val="solid"/>
              <a:round/>
              <a:headEnd/>
              <a:tailEnd/>
            </a:ln>
            <a:effectLst>
              <a:outerShdw blurRad="50800" dist="12700" dir="5400000" algn="t" rotWithShape="0">
                <a:prstClr val="black"/>
              </a:outerShdw>
            </a:effectLst>
          </p:spPr>
          <p:txBody>
            <a:bodyPr vert="horz" wrap="square" lIns="91428" tIns="45715" rIns="91428" bIns="45715" numCol="1" anchor="t" anchorCtr="0" compatLnSpc="1">
              <a:prstTxWarp prst="textNoShape">
                <a:avLst/>
              </a:prstTxWarp>
            </a:bodyPr>
            <a:lstStyle/>
            <a:p>
              <a:pPr marL="0" marR="0" lvl="0" indent="0" defTabSz="60944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mn-ea"/>
                <a:cs typeface="+mn-cs"/>
              </a:endParaRPr>
            </a:p>
          </p:txBody>
        </p:sp>
        <p:pic>
          <p:nvPicPr>
            <p:cNvPr id="191" name="Shape 999"/>
            <p:cNvPicPr preferRelativeResize="0"/>
            <p:nvPr/>
          </p:nvPicPr>
          <p:blipFill>
            <a:blip r:embed="rId5">
              <a:alphaModFix/>
            </a:blip>
            <a:stretch>
              <a:fillRect/>
            </a:stretch>
          </p:blipFill>
          <p:spPr>
            <a:xfrm>
              <a:off x="5101960" y="1312132"/>
              <a:ext cx="374456" cy="417629"/>
            </a:xfrm>
            <a:prstGeom prst="rect">
              <a:avLst/>
            </a:prstGeom>
            <a:noFill/>
            <a:ln>
              <a:noFill/>
            </a:ln>
          </p:spPr>
        </p:pic>
        <p:sp>
          <p:nvSpPr>
            <p:cNvPr id="192" name="Oval 319"/>
            <p:cNvSpPr>
              <a:spLocks noChangeArrowheads="1"/>
            </p:cNvSpPr>
            <p:nvPr/>
          </p:nvSpPr>
          <p:spPr bwMode="auto">
            <a:xfrm>
              <a:off x="2839614" y="3582244"/>
              <a:ext cx="393788" cy="414350"/>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93" name="Freeform 320"/>
            <p:cNvSpPr>
              <a:spLocks noEditPoints="1"/>
            </p:cNvSpPr>
            <p:nvPr/>
          </p:nvSpPr>
          <p:spPr bwMode="auto">
            <a:xfrm>
              <a:off x="2873671" y="3742385"/>
              <a:ext cx="327802" cy="144463"/>
            </a:xfrm>
            <a:custGeom>
              <a:avLst/>
              <a:gdLst>
                <a:gd name="T0" fmla="*/ 1328 w 1449"/>
                <a:gd name="T1" fmla="*/ 549 h 608"/>
                <a:gd name="T2" fmla="*/ 684 w 1449"/>
                <a:gd name="T3" fmla="*/ 551 h 608"/>
                <a:gd name="T4" fmla="*/ 120 w 1449"/>
                <a:gd name="T5" fmla="*/ 549 h 608"/>
                <a:gd name="T6" fmla="*/ 120 w 1449"/>
                <a:gd name="T7" fmla="*/ 271 h 608"/>
                <a:gd name="T8" fmla="*/ 699 w 1449"/>
                <a:gd name="T9" fmla="*/ 273 h 608"/>
                <a:gd name="T10" fmla="*/ 1328 w 1449"/>
                <a:gd name="T11" fmla="*/ 271 h 608"/>
                <a:gd name="T12" fmla="*/ 1328 w 1449"/>
                <a:gd name="T13" fmla="*/ 549 h 608"/>
                <a:gd name="T14" fmla="*/ 1438 w 1449"/>
                <a:gd name="T15" fmla="*/ 222 h 608"/>
                <a:gd name="T16" fmla="*/ 1226 w 1449"/>
                <a:gd name="T17" fmla="*/ 8 h 608"/>
                <a:gd name="T18" fmla="*/ 1206 w 1449"/>
                <a:gd name="T19" fmla="*/ 0 h 608"/>
                <a:gd name="T20" fmla="*/ 1015 w 1449"/>
                <a:gd name="T21" fmla="*/ 0 h 608"/>
                <a:gd name="T22" fmla="*/ 986 w 1449"/>
                <a:gd name="T23" fmla="*/ 29 h 608"/>
                <a:gd name="T24" fmla="*/ 1015 w 1449"/>
                <a:gd name="T25" fmla="*/ 57 h 608"/>
                <a:gd name="T26" fmla="*/ 1194 w 1449"/>
                <a:gd name="T27" fmla="*/ 57 h 608"/>
                <a:gd name="T28" fmla="*/ 1349 w 1449"/>
                <a:gd name="T29" fmla="*/ 214 h 608"/>
                <a:gd name="T30" fmla="*/ 699 w 1449"/>
                <a:gd name="T31" fmla="*/ 216 h 608"/>
                <a:gd name="T32" fmla="*/ 100 w 1449"/>
                <a:gd name="T33" fmla="*/ 214 h 608"/>
                <a:gd name="T34" fmla="*/ 254 w 1449"/>
                <a:gd name="T35" fmla="*/ 57 h 608"/>
                <a:gd name="T36" fmla="*/ 434 w 1449"/>
                <a:gd name="T37" fmla="*/ 57 h 608"/>
                <a:gd name="T38" fmla="*/ 462 w 1449"/>
                <a:gd name="T39" fmla="*/ 29 h 608"/>
                <a:gd name="T40" fmla="*/ 434 w 1449"/>
                <a:gd name="T41" fmla="*/ 0 h 608"/>
                <a:gd name="T42" fmla="*/ 242 w 1449"/>
                <a:gd name="T43" fmla="*/ 0 h 608"/>
                <a:gd name="T44" fmla="*/ 222 w 1449"/>
                <a:gd name="T45" fmla="*/ 8 h 608"/>
                <a:gd name="T46" fmla="*/ 10 w 1449"/>
                <a:gd name="T47" fmla="*/ 222 h 608"/>
                <a:gd name="T48" fmla="*/ 4 w 1449"/>
                <a:gd name="T49" fmla="*/ 255 h 608"/>
                <a:gd name="T50" fmla="*/ 30 w 1449"/>
                <a:gd name="T51" fmla="*/ 271 h 608"/>
                <a:gd name="T52" fmla="*/ 63 w 1449"/>
                <a:gd name="T53" fmla="*/ 271 h 608"/>
                <a:gd name="T54" fmla="*/ 63 w 1449"/>
                <a:gd name="T55" fmla="*/ 577 h 608"/>
                <a:gd name="T56" fmla="*/ 91 w 1449"/>
                <a:gd name="T57" fmla="*/ 606 h 608"/>
                <a:gd name="T58" fmla="*/ 684 w 1449"/>
                <a:gd name="T59" fmla="*/ 608 h 608"/>
                <a:gd name="T60" fmla="*/ 1357 w 1449"/>
                <a:gd name="T61" fmla="*/ 606 h 608"/>
                <a:gd name="T62" fmla="*/ 1385 w 1449"/>
                <a:gd name="T63" fmla="*/ 577 h 608"/>
                <a:gd name="T64" fmla="*/ 1385 w 1449"/>
                <a:gd name="T65" fmla="*/ 271 h 608"/>
                <a:gd name="T66" fmla="*/ 1418 w 1449"/>
                <a:gd name="T67" fmla="*/ 271 h 608"/>
                <a:gd name="T68" fmla="*/ 1444 w 1449"/>
                <a:gd name="T69" fmla="*/ 255 h 608"/>
                <a:gd name="T70" fmla="*/ 1438 w 1449"/>
                <a:gd name="T71" fmla="*/ 22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9" h="608">
                  <a:moveTo>
                    <a:pt x="1328" y="549"/>
                  </a:moveTo>
                  <a:cubicBezTo>
                    <a:pt x="684" y="551"/>
                    <a:pt x="684" y="551"/>
                    <a:pt x="684" y="551"/>
                  </a:cubicBezTo>
                  <a:cubicBezTo>
                    <a:pt x="120" y="549"/>
                    <a:pt x="120" y="549"/>
                    <a:pt x="120" y="549"/>
                  </a:cubicBezTo>
                  <a:cubicBezTo>
                    <a:pt x="120" y="271"/>
                    <a:pt x="120" y="271"/>
                    <a:pt x="120" y="271"/>
                  </a:cubicBezTo>
                  <a:cubicBezTo>
                    <a:pt x="699" y="273"/>
                    <a:pt x="699" y="273"/>
                    <a:pt x="699" y="273"/>
                  </a:cubicBezTo>
                  <a:cubicBezTo>
                    <a:pt x="1328" y="271"/>
                    <a:pt x="1328" y="271"/>
                    <a:pt x="1328" y="271"/>
                  </a:cubicBezTo>
                  <a:lnTo>
                    <a:pt x="1328" y="549"/>
                  </a:lnTo>
                  <a:close/>
                  <a:moveTo>
                    <a:pt x="1438" y="222"/>
                  </a:moveTo>
                  <a:cubicBezTo>
                    <a:pt x="1226" y="8"/>
                    <a:pt x="1226" y="8"/>
                    <a:pt x="1226" y="8"/>
                  </a:cubicBezTo>
                  <a:cubicBezTo>
                    <a:pt x="1220" y="4"/>
                    <a:pt x="1212" y="0"/>
                    <a:pt x="1206" y="0"/>
                  </a:cubicBezTo>
                  <a:cubicBezTo>
                    <a:pt x="1015" y="0"/>
                    <a:pt x="1015" y="0"/>
                    <a:pt x="1015" y="0"/>
                  </a:cubicBezTo>
                  <a:cubicBezTo>
                    <a:pt x="1000" y="0"/>
                    <a:pt x="986" y="14"/>
                    <a:pt x="986" y="29"/>
                  </a:cubicBezTo>
                  <a:cubicBezTo>
                    <a:pt x="986" y="45"/>
                    <a:pt x="1000" y="57"/>
                    <a:pt x="1015" y="57"/>
                  </a:cubicBezTo>
                  <a:cubicBezTo>
                    <a:pt x="1194" y="57"/>
                    <a:pt x="1194" y="57"/>
                    <a:pt x="1194" y="57"/>
                  </a:cubicBezTo>
                  <a:cubicBezTo>
                    <a:pt x="1349" y="214"/>
                    <a:pt x="1349" y="214"/>
                    <a:pt x="1349" y="214"/>
                  </a:cubicBezTo>
                  <a:cubicBezTo>
                    <a:pt x="699" y="216"/>
                    <a:pt x="699" y="216"/>
                    <a:pt x="699" y="216"/>
                  </a:cubicBezTo>
                  <a:cubicBezTo>
                    <a:pt x="100" y="214"/>
                    <a:pt x="100" y="214"/>
                    <a:pt x="100" y="214"/>
                  </a:cubicBezTo>
                  <a:cubicBezTo>
                    <a:pt x="254" y="57"/>
                    <a:pt x="254" y="57"/>
                    <a:pt x="254" y="57"/>
                  </a:cubicBezTo>
                  <a:cubicBezTo>
                    <a:pt x="434" y="57"/>
                    <a:pt x="434" y="57"/>
                    <a:pt x="434" y="57"/>
                  </a:cubicBezTo>
                  <a:cubicBezTo>
                    <a:pt x="448" y="57"/>
                    <a:pt x="462" y="45"/>
                    <a:pt x="462" y="29"/>
                  </a:cubicBezTo>
                  <a:cubicBezTo>
                    <a:pt x="462" y="14"/>
                    <a:pt x="448" y="0"/>
                    <a:pt x="434" y="0"/>
                  </a:cubicBezTo>
                  <a:cubicBezTo>
                    <a:pt x="242" y="0"/>
                    <a:pt x="242" y="0"/>
                    <a:pt x="242" y="0"/>
                  </a:cubicBezTo>
                  <a:cubicBezTo>
                    <a:pt x="236" y="0"/>
                    <a:pt x="228" y="4"/>
                    <a:pt x="222" y="8"/>
                  </a:cubicBezTo>
                  <a:cubicBezTo>
                    <a:pt x="10" y="222"/>
                    <a:pt x="10" y="222"/>
                    <a:pt x="10" y="222"/>
                  </a:cubicBezTo>
                  <a:cubicBezTo>
                    <a:pt x="2" y="230"/>
                    <a:pt x="0" y="242"/>
                    <a:pt x="4" y="255"/>
                  </a:cubicBezTo>
                  <a:cubicBezTo>
                    <a:pt x="10" y="265"/>
                    <a:pt x="20" y="271"/>
                    <a:pt x="30" y="271"/>
                  </a:cubicBezTo>
                  <a:cubicBezTo>
                    <a:pt x="63" y="271"/>
                    <a:pt x="63" y="271"/>
                    <a:pt x="63" y="271"/>
                  </a:cubicBezTo>
                  <a:cubicBezTo>
                    <a:pt x="63" y="577"/>
                    <a:pt x="63" y="577"/>
                    <a:pt x="63" y="577"/>
                  </a:cubicBezTo>
                  <a:cubicBezTo>
                    <a:pt x="63" y="594"/>
                    <a:pt x="75" y="606"/>
                    <a:pt x="91" y="606"/>
                  </a:cubicBezTo>
                  <a:cubicBezTo>
                    <a:pt x="684" y="608"/>
                    <a:pt x="684" y="608"/>
                    <a:pt x="684" y="608"/>
                  </a:cubicBezTo>
                  <a:cubicBezTo>
                    <a:pt x="1357" y="606"/>
                    <a:pt x="1357" y="606"/>
                    <a:pt x="1357" y="606"/>
                  </a:cubicBezTo>
                  <a:cubicBezTo>
                    <a:pt x="1373" y="606"/>
                    <a:pt x="1385" y="594"/>
                    <a:pt x="1385" y="577"/>
                  </a:cubicBezTo>
                  <a:cubicBezTo>
                    <a:pt x="1385" y="271"/>
                    <a:pt x="1385" y="271"/>
                    <a:pt x="1385" y="271"/>
                  </a:cubicBezTo>
                  <a:cubicBezTo>
                    <a:pt x="1418" y="271"/>
                    <a:pt x="1418" y="271"/>
                    <a:pt x="1418" y="271"/>
                  </a:cubicBezTo>
                  <a:cubicBezTo>
                    <a:pt x="1428" y="271"/>
                    <a:pt x="1440" y="265"/>
                    <a:pt x="1444" y="255"/>
                  </a:cubicBezTo>
                  <a:cubicBezTo>
                    <a:pt x="1449" y="242"/>
                    <a:pt x="1447" y="230"/>
                    <a:pt x="1438" y="222"/>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94" name="Freeform 321"/>
            <p:cNvSpPr>
              <a:spLocks/>
            </p:cNvSpPr>
            <p:nvPr/>
          </p:nvSpPr>
          <p:spPr bwMode="auto">
            <a:xfrm>
              <a:off x="3041829" y="3724467"/>
              <a:ext cx="67051" cy="60473"/>
            </a:xfrm>
            <a:custGeom>
              <a:avLst/>
              <a:gdLst>
                <a:gd name="T0" fmla="*/ 151 w 298"/>
                <a:gd name="T1" fmla="*/ 0 h 255"/>
                <a:gd name="T2" fmla="*/ 141 w 298"/>
                <a:gd name="T3" fmla="*/ 9 h 255"/>
                <a:gd name="T4" fmla="*/ 0 w 298"/>
                <a:gd name="T5" fmla="*/ 42 h 255"/>
                <a:gd name="T6" fmla="*/ 0 w 298"/>
                <a:gd name="T7" fmla="*/ 255 h 255"/>
                <a:gd name="T8" fmla="*/ 190 w 298"/>
                <a:gd name="T9" fmla="*/ 255 h 255"/>
                <a:gd name="T10" fmla="*/ 194 w 298"/>
                <a:gd name="T11" fmla="*/ 208 h 255"/>
                <a:gd name="T12" fmla="*/ 274 w 298"/>
                <a:gd name="T13" fmla="*/ 208 h 255"/>
                <a:gd name="T14" fmla="*/ 298 w 298"/>
                <a:gd name="T15" fmla="*/ 185 h 255"/>
                <a:gd name="T16" fmla="*/ 276 w 298"/>
                <a:gd name="T17" fmla="*/ 163 h 255"/>
                <a:gd name="T18" fmla="*/ 194 w 298"/>
                <a:gd name="T19" fmla="*/ 163 h 255"/>
                <a:gd name="T20" fmla="*/ 186 w 298"/>
                <a:gd name="T21" fmla="*/ 95 h 255"/>
                <a:gd name="T22" fmla="*/ 264 w 298"/>
                <a:gd name="T23" fmla="*/ 60 h 255"/>
                <a:gd name="T24" fmla="*/ 274 w 298"/>
                <a:gd name="T25" fmla="*/ 31 h 255"/>
                <a:gd name="T26" fmla="*/ 245 w 298"/>
                <a:gd name="T27" fmla="*/ 19 h 255"/>
                <a:gd name="T28" fmla="*/ 172 w 298"/>
                <a:gd name="T29" fmla="*/ 48 h 255"/>
                <a:gd name="T30" fmla="*/ 151 w 298"/>
                <a:gd name="T31"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8" h="255">
                  <a:moveTo>
                    <a:pt x="151" y="0"/>
                  </a:moveTo>
                  <a:cubicBezTo>
                    <a:pt x="147" y="3"/>
                    <a:pt x="143" y="5"/>
                    <a:pt x="141" y="9"/>
                  </a:cubicBezTo>
                  <a:cubicBezTo>
                    <a:pt x="102" y="27"/>
                    <a:pt x="55" y="42"/>
                    <a:pt x="0" y="42"/>
                  </a:cubicBezTo>
                  <a:cubicBezTo>
                    <a:pt x="0" y="255"/>
                    <a:pt x="0" y="255"/>
                    <a:pt x="0" y="255"/>
                  </a:cubicBezTo>
                  <a:cubicBezTo>
                    <a:pt x="190" y="255"/>
                    <a:pt x="190" y="255"/>
                    <a:pt x="190" y="255"/>
                  </a:cubicBezTo>
                  <a:cubicBezTo>
                    <a:pt x="192" y="240"/>
                    <a:pt x="194" y="224"/>
                    <a:pt x="194" y="208"/>
                  </a:cubicBezTo>
                  <a:cubicBezTo>
                    <a:pt x="274" y="208"/>
                    <a:pt x="274" y="208"/>
                    <a:pt x="274" y="208"/>
                  </a:cubicBezTo>
                  <a:cubicBezTo>
                    <a:pt x="288" y="208"/>
                    <a:pt x="296" y="195"/>
                    <a:pt x="298" y="185"/>
                  </a:cubicBezTo>
                  <a:cubicBezTo>
                    <a:pt x="298" y="171"/>
                    <a:pt x="288" y="163"/>
                    <a:pt x="276" y="163"/>
                  </a:cubicBezTo>
                  <a:cubicBezTo>
                    <a:pt x="194" y="163"/>
                    <a:pt x="194" y="163"/>
                    <a:pt x="194" y="163"/>
                  </a:cubicBezTo>
                  <a:cubicBezTo>
                    <a:pt x="194" y="138"/>
                    <a:pt x="190" y="115"/>
                    <a:pt x="186" y="95"/>
                  </a:cubicBezTo>
                  <a:cubicBezTo>
                    <a:pt x="264" y="60"/>
                    <a:pt x="264" y="60"/>
                    <a:pt x="264" y="60"/>
                  </a:cubicBezTo>
                  <a:cubicBezTo>
                    <a:pt x="274" y="56"/>
                    <a:pt x="278" y="42"/>
                    <a:pt x="274" y="31"/>
                  </a:cubicBezTo>
                  <a:cubicBezTo>
                    <a:pt x="270" y="19"/>
                    <a:pt x="255" y="15"/>
                    <a:pt x="245" y="19"/>
                  </a:cubicBezTo>
                  <a:cubicBezTo>
                    <a:pt x="172" y="48"/>
                    <a:pt x="172" y="48"/>
                    <a:pt x="172" y="48"/>
                  </a:cubicBezTo>
                  <a:cubicBezTo>
                    <a:pt x="167" y="33"/>
                    <a:pt x="161" y="17"/>
                    <a:pt x="151"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95" name="Freeform 322"/>
            <p:cNvSpPr>
              <a:spLocks/>
            </p:cNvSpPr>
            <p:nvPr/>
          </p:nvSpPr>
          <p:spPr bwMode="auto">
            <a:xfrm>
              <a:off x="2966265" y="3724467"/>
              <a:ext cx="70243" cy="60473"/>
            </a:xfrm>
            <a:custGeom>
              <a:avLst/>
              <a:gdLst>
                <a:gd name="T0" fmla="*/ 23 w 310"/>
                <a:gd name="T1" fmla="*/ 208 h 255"/>
                <a:gd name="T2" fmla="*/ 109 w 310"/>
                <a:gd name="T3" fmla="*/ 208 h 255"/>
                <a:gd name="T4" fmla="*/ 114 w 310"/>
                <a:gd name="T5" fmla="*/ 255 h 255"/>
                <a:gd name="T6" fmla="*/ 310 w 310"/>
                <a:gd name="T7" fmla="*/ 255 h 255"/>
                <a:gd name="T8" fmla="*/ 310 w 310"/>
                <a:gd name="T9" fmla="*/ 42 h 255"/>
                <a:gd name="T10" fmla="*/ 164 w 310"/>
                <a:gd name="T11" fmla="*/ 9 h 255"/>
                <a:gd name="T12" fmla="*/ 154 w 310"/>
                <a:gd name="T13" fmla="*/ 0 h 255"/>
                <a:gd name="T14" fmla="*/ 131 w 310"/>
                <a:gd name="T15" fmla="*/ 52 h 255"/>
                <a:gd name="T16" fmla="*/ 53 w 310"/>
                <a:gd name="T17" fmla="*/ 19 h 255"/>
                <a:gd name="T18" fmla="*/ 23 w 310"/>
                <a:gd name="T19" fmla="*/ 31 h 255"/>
                <a:gd name="T20" fmla="*/ 38 w 310"/>
                <a:gd name="T21" fmla="*/ 60 h 255"/>
                <a:gd name="T22" fmla="*/ 118 w 310"/>
                <a:gd name="T23" fmla="*/ 95 h 255"/>
                <a:gd name="T24" fmla="*/ 109 w 310"/>
                <a:gd name="T25" fmla="*/ 163 h 255"/>
                <a:gd name="T26" fmla="*/ 23 w 310"/>
                <a:gd name="T27" fmla="*/ 163 h 255"/>
                <a:gd name="T28" fmla="*/ 0 w 310"/>
                <a:gd name="T29" fmla="*/ 185 h 255"/>
                <a:gd name="T30" fmla="*/ 23 w 310"/>
                <a:gd name="T31" fmla="*/ 20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255">
                  <a:moveTo>
                    <a:pt x="23" y="208"/>
                  </a:moveTo>
                  <a:cubicBezTo>
                    <a:pt x="109" y="208"/>
                    <a:pt x="109" y="208"/>
                    <a:pt x="109" y="208"/>
                  </a:cubicBezTo>
                  <a:cubicBezTo>
                    <a:pt x="109" y="224"/>
                    <a:pt x="112" y="240"/>
                    <a:pt x="114" y="255"/>
                  </a:cubicBezTo>
                  <a:cubicBezTo>
                    <a:pt x="310" y="255"/>
                    <a:pt x="310" y="255"/>
                    <a:pt x="310" y="255"/>
                  </a:cubicBezTo>
                  <a:cubicBezTo>
                    <a:pt x="310" y="42"/>
                    <a:pt x="310" y="42"/>
                    <a:pt x="310" y="42"/>
                  </a:cubicBezTo>
                  <a:cubicBezTo>
                    <a:pt x="253" y="42"/>
                    <a:pt x="204" y="27"/>
                    <a:pt x="164" y="9"/>
                  </a:cubicBezTo>
                  <a:cubicBezTo>
                    <a:pt x="162" y="5"/>
                    <a:pt x="158" y="3"/>
                    <a:pt x="154" y="0"/>
                  </a:cubicBezTo>
                  <a:cubicBezTo>
                    <a:pt x="143" y="17"/>
                    <a:pt x="137" y="33"/>
                    <a:pt x="131" y="52"/>
                  </a:cubicBezTo>
                  <a:cubicBezTo>
                    <a:pt x="53" y="19"/>
                    <a:pt x="53" y="19"/>
                    <a:pt x="53" y="19"/>
                  </a:cubicBezTo>
                  <a:cubicBezTo>
                    <a:pt x="42" y="15"/>
                    <a:pt x="27" y="19"/>
                    <a:pt x="23" y="31"/>
                  </a:cubicBezTo>
                  <a:cubicBezTo>
                    <a:pt x="19" y="42"/>
                    <a:pt x="25" y="56"/>
                    <a:pt x="38" y="60"/>
                  </a:cubicBezTo>
                  <a:cubicBezTo>
                    <a:pt x="118" y="95"/>
                    <a:pt x="118" y="95"/>
                    <a:pt x="118" y="95"/>
                  </a:cubicBezTo>
                  <a:cubicBezTo>
                    <a:pt x="114" y="117"/>
                    <a:pt x="109" y="140"/>
                    <a:pt x="109" y="163"/>
                  </a:cubicBezTo>
                  <a:cubicBezTo>
                    <a:pt x="23" y="163"/>
                    <a:pt x="23" y="163"/>
                    <a:pt x="23" y="163"/>
                  </a:cubicBezTo>
                  <a:cubicBezTo>
                    <a:pt x="8" y="163"/>
                    <a:pt x="0" y="171"/>
                    <a:pt x="0" y="185"/>
                  </a:cubicBezTo>
                  <a:cubicBezTo>
                    <a:pt x="0" y="195"/>
                    <a:pt x="8" y="208"/>
                    <a:pt x="23" y="208"/>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96" name="Freeform 323"/>
            <p:cNvSpPr>
              <a:spLocks/>
            </p:cNvSpPr>
            <p:nvPr/>
          </p:nvSpPr>
          <p:spPr bwMode="auto">
            <a:xfrm>
              <a:off x="2988615" y="3671833"/>
              <a:ext cx="97915" cy="54874"/>
            </a:xfrm>
            <a:custGeom>
              <a:avLst/>
              <a:gdLst>
                <a:gd name="T0" fmla="*/ 40 w 432"/>
                <a:gd name="T1" fmla="*/ 79 h 233"/>
                <a:gd name="T2" fmla="*/ 50 w 432"/>
                <a:gd name="T3" fmla="*/ 79 h 233"/>
                <a:gd name="T4" fmla="*/ 108 w 432"/>
                <a:gd name="T5" fmla="*/ 148 h 233"/>
                <a:gd name="T6" fmla="*/ 69 w 432"/>
                <a:gd name="T7" fmla="*/ 194 h 233"/>
                <a:gd name="T8" fmla="*/ 77 w 432"/>
                <a:gd name="T9" fmla="*/ 200 h 233"/>
                <a:gd name="T10" fmla="*/ 219 w 432"/>
                <a:gd name="T11" fmla="*/ 233 h 233"/>
                <a:gd name="T12" fmla="*/ 360 w 432"/>
                <a:gd name="T13" fmla="*/ 200 h 233"/>
                <a:gd name="T14" fmla="*/ 370 w 432"/>
                <a:gd name="T15" fmla="*/ 194 h 233"/>
                <a:gd name="T16" fmla="*/ 322 w 432"/>
                <a:gd name="T17" fmla="*/ 146 h 233"/>
                <a:gd name="T18" fmla="*/ 382 w 432"/>
                <a:gd name="T19" fmla="*/ 79 h 233"/>
                <a:gd name="T20" fmla="*/ 391 w 432"/>
                <a:gd name="T21" fmla="*/ 79 h 233"/>
                <a:gd name="T22" fmla="*/ 432 w 432"/>
                <a:gd name="T23" fmla="*/ 39 h 233"/>
                <a:gd name="T24" fmla="*/ 391 w 432"/>
                <a:gd name="T25" fmla="*/ 0 h 233"/>
                <a:gd name="T26" fmla="*/ 351 w 432"/>
                <a:gd name="T27" fmla="*/ 39 h 233"/>
                <a:gd name="T28" fmla="*/ 355 w 432"/>
                <a:gd name="T29" fmla="*/ 57 h 233"/>
                <a:gd name="T30" fmla="*/ 294 w 432"/>
                <a:gd name="T31" fmla="*/ 126 h 233"/>
                <a:gd name="T32" fmla="*/ 219 w 432"/>
                <a:gd name="T33" fmla="*/ 107 h 233"/>
                <a:gd name="T34" fmla="*/ 139 w 432"/>
                <a:gd name="T35" fmla="*/ 128 h 233"/>
                <a:gd name="T36" fmla="*/ 77 w 432"/>
                <a:gd name="T37" fmla="*/ 57 h 233"/>
                <a:gd name="T38" fmla="*/ 81 w 432"/>
                <a:gd name="T39" fmla="*/ 39 h 233"/>
                <a:gd name="T40" fmla="*/ 40 w 432"/>
                <a:gd name="T41" fmla="*/ 0 h 233"/>
                <a:gd name="T42" fmla="*/ 0 w 432"/>
                <a:gd name="T43" fmla="*/ 39 h 233"/>
                <a:gd name="T44" fmla="*/ 40 w 432"/>
                <a:gd name="T45" fmla="*/ 7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2" h="233">
                  <a:moveTo>
                    <a:pt x="40" y="79"/>
                  </a:moveTo>
                  <a:cubicBezTo>
                    <a:pt x="50" y="79"/>
                    <a:pt x="50" y="79"/>
                    <a:pt x="50" y="79"/>
                  </a:cubicBezTo>
                  <a:cubicBezTo>
                    <a:pt x="108" y="148"/>
                    <a:pt x="108" y="148"/>
                    <a:pt x="108" y="148"/>
                  </a:cubicBezTo>
                  <a:cubicBezTo>
                    <a:pt x="93" y="162"/>
                    <a:pt x="79" y="176"/>
                    <a:pt x="69" y="194"/>
                  </a:cubicBezTo>
                  <a:cubicBezTo>
                    <a:pt x="71" y="196"/>
                    <a:pt x="73" y="198"/>
                    <a:pt x="77" y="200"/>
                  </a:cubicBezTo>
                  <a:cubicBezTo>
                    <a:pt x="114" y="218"/>
                    <a:pt x="164" y="233"/>
                    <a:pt x="219" y="233"/>
                  </a:cubicBezTo>
                  <a:cubicBezTo>
                    <a:pt x="273" y="233"/>
                    <a:pt x="322" y="218"/>
                    <a:pt x="360" y="200"/>
                  </a:cubicBezTo>
                  <a:cubicBezTo>
                    <a:pt x="364" y="198"/>
                    <a:pt x="366" y="196"/>
                    <a:pt x="370" y="194"/>
                  </a:cubicBezTo>
                  <a:cubicBezTo>
                    <a:pt x="358" y="174"/>
                    <a:pt x="341" y="158"/>
                    <a:pt x="322" y="146"/>
                  </a:cubicBezTo>
                  <a:cubicBezTo>
                    <a:pt x="366" y="99"/>
                    <a:pt x="378" y="83"/>
                    <a:pt x="382" y="79"/>
                  </a:cubicBezTo>
                  <a:cubicBezTo>
                    <a:pt x="391" y="79"/>
                    <a:pt x="391" y="79"/>
                    <a:pt x="391" y="79"/>
                  </a:cubicBezTo>
                  <a:cubicBezTo>
                    <a:pt x="413" y="79"/>
                    <a:pt x="432" y="61"/>
                    <a:pt x="432" y="39"/>
                  </a:cubicBezTo>
                  <a:cubicBezTo>
                    <a:pt x="432" y="18"/>
                    <a:pt x="413" y="0"/>
                    <a:pt x="391" y="0"/>
                  </a:cubicBezTo>
                  <a:cubicBezTo>
                    <a:pt x="368" y="0"/>
                    <a:pt x="351" y="18"/>
                    <a:pt x="351" y="39"/>
                  </a:cubicBezTo>
                  <a:cubicBezTo>
                    <a:pt x="351" y="47"/>
                    <a:pt x="351" y="51"/>
                    <a:pt x="355" y="57"/>
                  </a:cubicBezTo>
                  <a:cubicBezTo>
                    <a:pt x="294" y="126"/>
                    <a:pt x="294" y="126"/>
                    <a:pt x="294" y="126"/>
                  </a:cubicBezTo>
                  <a:cubicBezTo>
                    <a:pt x="271" y="113"/>
                    <a:pt x="246" y="107"/>
                    <a:pt x="219" y="107"/>
                  </a:cubicBezTo>
                  <a:cubicBezTo>
                    <a:pt x="190" y="107"/>
                    <a:pt x="164" y="113"/>
                    <a:pt x="139" y="128"/>
                  </a:cubicBezTo>
                  <a:cubicBezTo>
                    <a:pt x="93" y="77"/>
                    <a:pt x="79" y="61"/>
                    <a:pt x="77" y="57"/>
                  </a:cubicBezTo>
                  <a:cubicBezTo>
                    <a:pt x="79" y="53"/>
                    <a:pt x="81" y="47"/>
                    <a:pt x="81" y="39"/>
                  </a:cubicBezTo>
                  <a:cubicBezTo>
                    <a:pt x="81" y="18"/>
                    <a:pt x="62" y="0"/>
                    <a:pt x="40" y="0"/>
                  </a:cubicBezTo>
                  <a:cubicBezTo>
                    <a:pt x="17" y="0"/>
                    <a:pt x="0" y="18"/>
                    <a:pt x="0" y="39"/>
                  </a:cubicBezTo>
                  <a:cubicBezTo>
                    <a:pt x="0" y="61"/>
                    <a:pt x="17" y="79"/>
                    <a:pt x="40" y="7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97" name="Oval 225"/>
            <p:cNvSpPr>
              <a:spLocks noChangeArrowheads="1"/>
            </p:cNvSpPr>
            <p:nvPr/>
          </p:nvSpPr>
          <p:spPr bwMode="auto">
            <a:xfrm>
              <a:off x="3318871" y="1414979"/>
              <a:ext cx="394853" cy="414350"/>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98" name="Freeform 226"/>
            <p:cNvSpPr>
              <a:spLocks/>
            </p:cNvSpPr>
            <p:nvPr/>
          </p:nvSpPr>
          <p:spPr bwMode="auto">
            <a:xfrm>
              <a:off x="3509379" y="1641192"/>
              <a:ext cx="27672" cy="5600"/>
            </a:xfrm>
            <a:custGeom>
              <a:avLst/>
              <a:gdLst>
                <a:gd name="T0" fmla="*/ 0 w 26"/>
                <a:gd name="T1" fmla="*/ 5 h 5"/>
                <a:gd name="T2" fmla="*/ 26 w 26"/>
                <a:gd name="T3" fmla="*/ 5 h 5"/>
                <a:gd name="T4" fmla="*/ 25 w 26"/>
                <a:gd name="T5" fmla="*/ 0 h 5"/>
                <a:gd name="T6" fmla="*/ 2 w 26"/>
                <a:gd name="T7" fmla="*/ 0 h 5"/>
                <a:gd name="T8" fmla="*/ 0 w 26"/>
                <a:gd name="T9" fmla="*/ 5 h 5"/>
              </a:gdLst>
              <a:ahLst/>
              <a:cxnLst>
                <a:cxn ang="0">
                  <a:pos x="T0" y="T1"/>
                </a:cxn>
                <a:cxn ang="0">
                  <a:pos x="T2" y="T3"/>
                </a:cxn>
                <a:cxn ang="0">
                  <a:pos x="T4" y="T5"/>
                </a:cxn>
                <a:cxn ang="0">
                  <a:pos x="T6" y="T7"/>
                </a:cxn>
                <a:cxn ang="0">
                  <a:pos x="T8" y="T9"/>
                </a:cxn>
              </a:cxnLst>
              <a:rect l="0" t="0" r="r" b="b"/>
              <a:pathLst>
                <a:path w="26" h="5">
                  <a:moveTo>
                    <a:pt x="0" y="5"/>
                  </a:moveTo>
                  <a:lnTo>
                    <a:pt x="26" y="5"/>
                  </a:lnTo>
                  <a:lnTo>
                    <a:pt x="25" y="0"/>
                  </a:lnTo>
                  <a:lnTo>
                    <a:pt x="2" y="0"/>
                  </a:lnTo>
                  <a:lnTo>
                    <a:pt x="0" y="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99" name="Freeform 227"/>
            <p:cNvSpPr>
              <a:spLocks/>
            </p:cNvSpPr>
            <p:nvPr/>
          </p:nvSpPr>
          <p:spPr bwMode="auto">
            <a:xfrm>
              <a:off x="3496608" y="1641192"/>
              <a:ext cx="9579" cy="5600"/>
            </a:xfrm>
            <a:custGeom>
              <a:avLst/>
              <a:gdLst>
                <a:gd name="T0" fmla="*/ 0 w 9"/>
                <a:gd name="T1" fmla="*/ 5 h 5"/>
                <a:gd name="T2" fmla="*/ 2 w 9"/>
                <a:gd name="T3" fmla="*/ 0 h 5"/>
                <a:gd name="T4" fmla="*/ 9 w 9"/>
                <a:gd name="T5" fmla="*/ 0 h 5"/>
                <a:gd name="T6" fmla="*/ 9 w 9"/>
                <a:gd name="T7" fmla="*/ 5 h 5"/>
                <a:gd name="T8" fmla="*/ 0 w 9"/>
                <a:gd name="T9" fmla="*/ 5 h 5"/>
              </a:gdLst>
              <a:ahLst/>
              <a:cxnLst>
                <a:cxn ang="0">
                  <a:pos x="T0" y="T1"/>
                </a:cxn>
                <a:cxn ang="0">
                  <a:pos x="T2" y="T3"/>
                </a:cxn>
                <a:cxn ang="0">
                  <a:pos x="T4" y="T5"/>
                </a:cxn>
                <a:cxn ang="0">
                  <a:pos x="T6" y="T7"/>
                </a:cxn>
                <a:cxn ang="0">
                  <a:pos x="T8" y="T9"/>
                </a:cxn>
              </a:cxnLst>
              <a:rect l="0" t="0" r="r" b="b"/>
              <a:pathLst>
                <a:path w="9" h="5">
                  <a:moveTo>
                    <a:pt x="0" y="5"/>
                  </a:moveTo>
                  <a:lnTo>
                    <a:pt x="2" y="0"/>
                  </a:lnTo>
                  <a:lnTo>
                    <a:pt x="9" y="0"/>
                  </a:lnTo>
                  <a:lnTo>
                    <a:pt x="9" y="5"/>
                  </a:lnTo>
                  <a:lnTo>
                    <a:pt x="0" y="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00" name="Freeform 228"/>
            <p:cNvSpPr>
              <a:spLocks/>
            </p:cNvSpPr>
            <p:nvPr/>
          </p:nvSpPr>
          <p:spPr bwMode="auto">
            <a:xfrm>
              <a:off x="3502993" y="1618794"/>
              <a:ext cx="3193" cy="5600"/>
            </a:xfrm>
            <a:custGeom>
              <a:avLst/>
              <a:gdLst>
                <a:gd name="T0" fmla="*/ 0 w 3"/>
                <a:gd name="T1" fmla="*/ 5 h 5"/>
                <a:gd name="T2" fmla="*/ 2 w 3"/>
                <a:gd name="T3" fmla="*/ 0 h 5"/>
                <a:gd name="T4" fmla="*/ 3 w 3"/>
                <a:gd name="T5" fmla="*/ 0 h 5"/>
                <a:gd name="T6" fmla="*/ 3 w 3"/>
                <a:gd name="T7" fmla="*/ 5 h 5"/>
                <a:gd name="T8" fmla="*/ 0 w 3"/>
                <a:gd name="T9" fmla="*/ 5 h 5"/>
              </a:gdLst>
              <a:ahLst/>
              <a:cxnLst>
                <a:cxn ang="0">
                  <a:pos x="T0" y="T1"/>
                </a:cxn>
                <a:cxn ang="0">
                  <a:pos x="T2" y="T3"/>
                </a:cxn>
                <a:cxn ang="0">
                  <a:pos x="T4" y="T5"/>
                </a:cxn>
                <a:cxn ang="0">
                  <a:pos x="T6" y="T7"/>
                </a:cxn>
                <a:cxn ang="0">
                  <a:pos x="T8" y="T9"/>
                </a:cxn>
              </a:cxnLst>
              <a:rect l="0" t="0" r="r" b="b"/>
              <a:pathLst>
                <a:path w="3" h="5">
                  <a:moveTo>
                    <a:pt x="0" y="5"/>
                  </a:moveTo>
                  <a:lnTo>
                    <a:pt x="2" y="0"/>
                  </a:lnTo>
                  <a:lnTo>
                    <a:pt x="3" y="0"/>
                  </a:lnTo>
                  <a:lnTo>
                    <a:pt x="3" y="5"/>
                  </a:lnTo>
                  <a:lnTo>
                    <a:pt x="0" y="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01" name="Freeform 229"/>
            <p:cNvSpPr>
              <a:spLocks/>
            </p:cNvSpPr>
            <p:nvPr/>
          </p:nvSpPr>
          <p:spPr bwMode="auto">
            <a:xfrm>
              <a:off x="3489158" y="1597517"/>
              <a:ext cx="9579" cy="6719"/>
            </a:xfrm>
            <a:custGeom>
              <a:avLst/>
              <a:gdLst>
                <a:gd name="T0" fmla="*/ 2 w 9"/>
                <a:gd name="T1" fmla="*/ 6 h 6"/>
                <a:gd name="T2" fmla="*/ 0 w 9"/>
                <a:gd name="T3" fmla="*/ 0 h 6"/>
                <a:gd name="T4" fmla="*/ 9 w 9"/>
                <a:gd name="T5" fmla="*/ 0 h 6"/>
                <a:gd name="T6" fmla="*/ 7 w 9"/>
                <a:gd name="T7" fmla="*/ 6 h 6"/>
                <a:gd name="T8" fmla="*/ 2 w 9"/>
                <a:gd name="T9" fmla="*/ 6 h 6"/>
              </a:gdLst>
              <a:ahLst/>
              <a:cxnLst>
                <a:cxn ang="0">
                  <a:pos x="T0" y="T1"/>
                </a:cxn>
                <a:cxn ang="0">
                  <a:pos x="T2" y="T3"/>
                </a:cxn>
                <a:cxn ang="0">
                  <a:pos x="T4" y="T5"/>
                </a:cxn>
                <a:cxn ang="0">
                  <a:pos x="T6" y="T7"/>
                </a:cxn>
                <a:cxn ang="0">
                  <a:pos x="T8" y="T9"/>
                </a:cxn>
              </a:cxnLst>
              <a:rect l="0" t="0" r="r" b="b"/>
              <a:pathLst>
                <a:path w="9" h="6">
                  <a:moveTo>
                    <a:pt x="2" y="6"/>
                  </a:moveTo>
                  <a:lnTo>
                    <a:pt x="0" y="0"/>
                  </a:lnTo>
                  <a:lnTo>
                    <a:pt x="9" y="0"/>
                  </a:lnTo>
                  <a:lnTo>
                    <a:pt x="7" y="6"/>
                  </a:lnTo>
                  <a:lnTo>
                    <a:pt x="2"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02" name="Freeform 230"/>
            <p:cNvSpPr>
              <a:spLocks/>
            </p:cNvSpPr>
            <p:nvPr/>
          </p:nvSpPr>
          <p:spPr bwMode="auto">
            <a:xfrm>
              <a:off x="3474258" y="1575120"/>
              <a:ext cx="31929" cy="6719"/>
            </a:xfrm>
            <a:custGeom>
              <a:avLst/>
              <a:gdLst>
                <a:gd name="T0" fmla="*/ 128 w 137"/>
                <a:gd name="T1" fmla="*/ 25 h 25"/>
                <a:gd name="T2" fmla="*/ 137 w 137"/>
                <a:gd name="T3" fmla="*/ 0 h 25"/>
                <a:gd name="T4" fmla="*/ 15 w 137"/>
                <a:gd name="T5" fmla="*/ 0 h 25"/>
                <a:gd name="T6" fmla="*/ 0 w 137"/>
                <a:gd name="T7" fmla="*/ 25 h 25"/>
                <a:gd name="T8" fmla="*/ 128 w 137"/>
                <a:gd name="T9" fmla="*/ 25 h 25"/>
              </a:gdLst>
              <a:ahLst/>
              <a:cxnLst>
                <a:cxn ang="0">
                  <a:pos x="T0" y="T1"/>
                </a:cxn>
                <a:cxn ang="0">
                  <a:pos x="T2" y="T3"/>
                </a:cxn>
                <a:cxn ang="0">
                  <a:pos x="T4" y="T5"/>
                </a:cxn>
                <a:cxn ang="0">
                  <a:pos x="T6" y="T7"/>
                </a:cxn>
                <a:cxn ang="0">
                  <a:pos x="T8" y="T9"/>
                </a:cxn>
              </a:cxnLst>
              <a:rect l="0" t="0" r="r" b="b"/>
              <a:pathLst>
                <a:path w="137" h="25">
                  <a:moveTo>
                    <a:pt x="128" y="25"/>
                  </a:moveTo>
                  <a:cubicBezTo>
                    <a:pt x="137" y="0"/>
                    <a:pt x="137" y="0"/>
                    <a:pt x="137" y="0"/>
                  </a:cubicBezTo>
                  <a:cubicBezTo>
                    <a:pt x="15" y="0"/>
                    <a:pt x="15" y="0"/>
                    <a:pt x="15" y="0"/>
                  </a:cubicBezTo>
                  <a:cubicBezTo>
                    <a:pt x="11" y="8"/>
                    <a:pt x="4" y="17"/>
                    <a:pt x="0" y="25"/>
                  </a:cubicBezTo>
                  <a:lnTo>
                    <a:pt x="128" y="2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03" name="Freeform 231"/>
            <p:cNvSpPr>
              <a:spLocks/>
            </p:cNvSpPr>
            <p:nvPr/>
          </p:nvSpPr>
          <p:spPr bwMode="auto">
            <a:xfrm>
              <a:off x="3468936" y="1597517"/>
              <a:ext cx="11708" cy="6719"/>
            </a:xfrm>
            <a:custGeom>
              <a:avLst/>
              <a:gdLst>
                <a:gd name="T0" fmla="*/ 40 w 50"/>
                <a:gd name="T1" fmla="*/ 29 h 29"/>
                <a:gd name="T2" fmla="*/ 50 w 50"/>
                <a:gd name="T3" fmla="*/ 0 h 29"/>
                <a:gd name="T4" fmla="*/ 2 w 50"/>
                <a:gd name="T5" fmla="*/ 0 h 29"/>
                <a:gd name="T6" fmla="*/ 0 w 50"/>
                <a:gd name="T7" fmla="*/ 29 h 29"/>
                <a:gd name="T8" fmla="*/ 40 w 50"/>
                <a:gd name="T9" fmla="*/ 29 h 29"/>
              </a:gdLst>
              <a:ahLst/>
              <a:cxnLst>
                <a:cxn ang="0">
                  <a:pos x="T0" y="T1"/>
                </a:cxn>
                <a:cxn ang="0">
                  <a:pos x="T2" y="T3"/>
                </a:cxn>
                <a:cxn ang="0">
                  <a:pos x="T4" y="T5"/>
                </a:cxn>
                <a:cxn ang="0">
                  <a:pos x="T6" y="T7"/>
                </a:cxn>
                <a:cxn ang="0">
                  <a:pos x="T8" y="T9"/>
                </a:cxn>
              </a:cxnLst>
              <a:rect l="0" t="0" r="r" b="b"/>
              <a:pathLst>
                <a:path w="50" h="29">
                  <a:moveTo>
                    <a:pt x="40" y="29"/>
                  </a:moveTo>
                  <a:cubicBezTo>
                    <a:pt x="50" y="0"/>
                    <a:pt x="50" y="0"/>
                    <a:pt x="50" y="0"/>
                  </a:cubicBezTo>
                  <a:cubicBezTo>
                    <a:pt x="2" y="0"/>
                    <a:pt x="2" y="0"/>
                    <a:pt x="2" y="0"/>
                  </a:cubicBezTo>
                  <a:cubicBezTo>
                    <a:pt x="0" y="10"/>
                    <a:pt x="0" y="20"/>
                    <a:pt x="0" y="29"/>
                  </a:cubicBezTo>
                  <a:lnTo>
                    <a:pt x="40" y="2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04" name="Freeform 232"/>
            <p:cNvSpPr>
              <a:spLocks/>
            </p:cNvSpPr>
            <p:nvPr/>
          </p:nvSpPr>
          <p:spPr bwMode="auto">
            <a:xfrm>
              <a:off x="3535987" y="1597517"/>
              <a:ext cx="15965" cy="6719"/>
            </a:xfrm>
            <a:custGeom>
              <a:avLst/>
              <a:gdLst>
                <a:gd name="T0" fmla="*/ 14 w 15"/>
                <a:gd name="T1" fmla="*/ 6 h 6"/>
                <a:gd name="T2" fmla="*/ 15 w 15"/>
                <a:gd name="T3" fmla="*/ 0 h 6"/>
                <a:gd name="T4" fmla="*/ 0 w 15"/>
                <a:gd name="T5" fmla="*/ 0 h 6"/>
                <a:gd name="T6" fmla="*/ 2 w 15"/>
                <a:gd name="T7" fmla="*/ 6 h 6"/>
                <a:gd name="T8" fmla="*/ 14 w 15"/>
                <a:gd name="T9" fmla="*/ 6 h 6"/>
              </a:gdLst>
              <a:ahLst/>
              <a:cxnLst>
                <a:cxn ang="0">
                  <a:pos x="T0" y="T1"/>
                </a:cxn>
                <a:cxn ang="0">
                  <a:pos x="T2" y="T3"/>
                </a:cxn>
                <a:cxn ang="0">
                  <a:pos x="T4" y="T5"/>
                </a:cxn>
                <a:cxn ang="0">
                  <a:pos x="T6" y="T7"/>
                </a:cxn>
                <a:cxn ang="0">
                  <a:pos x="T8" y="T9"/>
                </a:cxn>
              </a:cxnLst>
              <a:rect l="0" t="0" r="r" b="b"/>
              <a:pathLst>
                <a:path w="15" h="6">
                  <a:moveTo>
                    <a:pt x="14" y="6"/>
                  </a:moveTo>
                  <a:lnTo>
                    <a:pt x="15" y="0"/>
                  </a:lnTo>
                  <a:lnTo>
                    <a:pt x="0" y="0"/>
                  </a:lnTo>
                  <a:lnTo>
                    <a:pt x="2" y="6"/>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05" name="Freeform 233"/>
            <p:cNvSpPr>
              <a:spLocks/>
            </p:cNvSpPr>
            <p:nvPr/>
          </p:nvSpPr>
          <p:spPr bwMode="auto">
            <a:xfrm>
              <a:off x="3470001" y="1618794"/>
              <a:ext cx="3193" cy="4479"/>
            </a:xfrm>
            <a:custGeom>
              <a:avLst/>
              <a:gdLst>
                <a:gd name="T0" fmla="*/ 0 w 12"/>
                <a:gd name="T1" fmla="*/ 0 h 16"/>
                <a:gd name="T2" fmla="*/ 5 w 12"/>
                <a:gd name="T3" fmla="*/ 16 h 16"/>
                <a:gd name="T4" fmla="*/ 12 w 12"/>
                <a:gd name="T5" fmla="*/ 0 h 16"/>
                <a:gd name="T6" fmla="*/ 0 w 12"/>
                <a:gd name="T7" fmla="*/ 0 h 16"/>
              </a:gdLst>
              <a:ahLst/>
              <a:cxnLst>
                <a:cxn ang="0">
                  <a:pos x="T0" y="T1"/>
                </a:cxn>
                <a:cxn ang="0">
                  <a:pos x="T2" y="T3"/>
                </a:cxn>
                <a:cxn ang="0">
                  <a:pos x="T4" y="T5"/>
                </a:cxn>
                <a:cxn ang="0">
                  <a:pos x="T6" y="T7"/>
                </a:cxn>
              </a:cxnLst>
              <a:rect l="0" t="0" r="r" b="b"/>
              <a:pathLst>
                <a:path w="12" h="16">
                  <a:moveTo>
                    <a:pt x="0" y="0"/>
                  </a:moveTo>
                  <a:cubicBezTo>
                    <a:pt x="2" y="6"/>
                    <a:pt x="2" y="10"/>
                    <a:pt x="5" y="16"/>
                  </a:cubicBezTo>
                  <a:cubicBezTo>
                    <a:pt x="12" y="0"/>
                    <a:pt x="12" y="0"/>
                    <a:pt x="12" y="0"/>
                  </a:cubicBez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06" name="Freeform 234"/>
            <p:cNvSpPr>
              <a:spLocks/>
            </p:cNvSpPr>
            <p:nvPr/>
          </p:nvSpPr>
          <p:spPr bwMode="auto">
            <a:xfrm>
              <a:off x="3515765" y="1618794"/>
              <a:ext cx="14900" cy="5600"/>
            </a:xfrm>
            <a:custGeom>
              <a:avLst/>
              <a:gdLst>
                <a:gd name="T0" fmla="*/ 0 w 14"/>
                <a:gd name="T1" fmla="*/ 5 h 5"/>
                <a:gd name="T2" fmla="*/ 14 w 14"/>
                <a:gd name="T3" fmla="*/ 5 h 5"/>
                <a:gd name="T4" fmla="*/ 13 w 14"/>
                <a:gd name="T5" fmla="*/ 0 h 5"/>
                <a:gd name="T6" fmla="*/ 2 w 14"/>
                <a:gd name="T7" fmla="*/ 0 h 5"/>
                <a:gd name="T8" fmla="*/ 0 w 14"/>
                <a:gd name="T9" fmla="*/ 5 h 5"/>
              </a:gdLst>
              <a:ahLst/>
              <a:cxnLst>
                <a:cxn ang="0">
                  <a:pos x="T0" y="T1"/>
                </a:cxn>
                <a:cxn ang="0">
                  <a:pos x="T2" y="T3"/>
                </a:cxn>
                <a:cxn ang="0">
                  <a:pos x="T4" y="T5"/>
                </a:cxn>
                <a:cxn ang="0">
                  <a:pos x="T6" y="T7"/>
                </a:cxn>
                <a:cxn ang="0">
                  <a:pos x="T8" y="T9"/>
                </a:cxn>
              </a:cxnLst>
              <a:rect l="0" t="0" r="r" b="b"/>
              <a:pathLst>
                <a:path w="14" h="5">
                  <a:moveTo>
                    <a:pt x="0" y="5"/>
                  </a:moveTo>
                  <a:lnTo>
                    <a:pt x="14" y="5"/>
                  </a:lnTo>
                  <a:lnTo>
                    <a:pt x="13" y="0"/>
                  </a:lnTo>
                  <a:lnTo>
                    <a:pt x="2" y="0"/>
                  </a:lnTo>
                  <a:lnTo>
                    <a:pt x="0" y="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07" name="Freeform 235"/>
            <p:cNvSpPr>
              <a:spLocks/>
            </p:cNvSpPr>
            <p:nvPr/>
          </p:nvSpPr>
          <p:spPr bwMode="auto">
            <a:xfrm>
              <a:off x="3576430" y="1532565"/>
              <a:ext cx="92594" cy="6719"/>
            </a:xfrm>
            <a:custGeom>
              <a:avLst/>
              <a:gdLst>
                <a:gd name="T0" fmla="*/ 21 w 413"/>
                <a:gd name="T1" fmla="*/ 24 h 29"/>
                <a:gd name="T2" fmla="*/ 26 w 413"/>
                <a:gd name="T3" fmla="*/ 29 h 29"/>
                <a:gd name="T4" fmla="*/ 400 w 413"/>
                <a:gd name="T5" fmla="*/ 29 h 29"/>
                <a:gd name="T6" fmla="*/ 413 w 413"/>
                <a:gd name="T7" fmla="*/ 14 h 29"/>
                <a:gd name="T8" fmla="*/ 400 w 413"/>
                <a:gd name="T9" fmla="*/ 0 h 29"/>
                <a:gd name="T10" fmla="*/ 0 w 413"/>
                <a:gd name="T11" fmla="*/ 0 h 29"/>
                <a:gd name="T12" fmla="*/ 21 w 413"/>
                <a:gd name="T13" fmla="*/ 24 h 29"/>
              </a:gdLst>
              <a:ahLst/>
              <a:cxnLst>
                <a:cxn ang="0">
                  <a:pos x="T0" y="T1"/>
                </a:cxn>
                <a:cxn ang="0">
                  <a:pos x="T2" y="T3"/>
                </a:cxn>
                <a:cxn ang="0">
                  <a:pos x="T4" y="T5"/>
                </a:cxn>
                <a:cxn ang="0">
                  <a:pos x="T6" y="T7"/>
                </a:cxn>
                <a:cxn ang="0">
                  <a:pos x="T8" y="T9"/>
                </a:cxn>
                <a:cxn ang="0">
                  <a:pos x="T10" y="T11"/>
                </a:cxn>
                <a:cxn ang="0">
                  <a:pos x="T12" y="T13"/>
                </a:cxn>
              </a:cxnLst>
              <a:rect l="0" t="0" r="r" b="b"/>
              <a:pathLst>
                <a:path w="413" h="29">
                  <a:moveTo>
                    <a:pt x="21" y="24"/>
                  </a:moveTo>
                  <a:cubicBezTo>
                    <a:pt x="26" y="29"/>
                    <a:pt x="26" y="29"/>
                    <a:pt x="26" y="29"/>
                  </a:cubicBezTo>
                  <a:cubicBezTo>
                    <a:pt x="400" y="29"/>
                    <a:pt x="400" y="29"/>
                    <a:pt x="400" y="29"/>
                  </a:cubicBezTo>
                  <a:cubicBezTo>
                    <a:pt x="406" y="29"/>
                    <a:pt x="413" y="24"/>
                    <a:pt x="413" y="14"/>
                  </a:cubicBezTo>
                  <a:cubicBezTo>
                    <a:pt x="413" y="7"/>
                    <a:pt x="406" y="0"/>
                    <a:pt x="400" y="0"/>
                  </a:cubicBezTo>
                  <a:cubicBezTo>
                    <a:pt x="0" y="0"/>
                    <a:pt x="0" y="0"/>
                    <a:pt x="0" y="0"/>
                  </a:cubicBezTo>
                  <a:cubicBezTo>
                    <a:pt x="6" y="7"/>
                    <a:pt x="15" y="14"/>
                    <a:pt x="21" y="2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08" name="Freeform 236"/>
            <p:cNvSpPr>
              <a:spLocks/>
            </p:cNvSpPr>
            <p:nvPr/>
          </p:nvSpPr>
          <p:spPr bwMode="auto">
            <a:xfrm>
              <a:off x="3528536" y="1575120"/>
              <a:ext cx="28736" cy="6719"/>
            </a:xfrm>
            <a:custGeom>
              <a:avLst/>
              <a:gdLst>
                <a:gd name="T0" fmla="*/ 9 w 124"/>
                <a:gd name="T1" fmla="*/ 25 h 25"/>
                <a:gd name="T2" fmla="*/ 124 w 124"/>
                <a:gd name="T3" fmla="*/ 25 h 25"/>
                <a:gd name="T4" fmla="*/ 107 w 124"/>
                <a:gd name="T5" fmla="*/ 0 h 25"/>
                <a:gd name="T6" fmla="*/ 0 w 124"/>
                <a:gd name="T7" fmla="*/ 0 h 25"/>
                <a:gd name="T8" fmla="*/ 9 w 124"/>
                <a:gd name="T9" fmla="*/ 25 h 25"/>
              </a:gdLst>
              <a:ahLst/>
              <a:cxnLst>
                <a:cxn ang="0">
                  <a:pos x="T0" y="T1"/>
                </a:cxn>
                <a:cxn ang="0">
                  <a:pos x="T2" y="T3"/>
                </a:cxn>
                <a:cxn ang="0">
                  <a:pos x="T4" y="T5"/>
                </a:cxn>
                <a:cxn ang="0">
                  <a:pos x="T6" y="T7"/>
                </a:cxn>
                <a:cxn ang="0">
                  <a:pos x="T8" y="T9"/>
                </a:cxn>
              </a:cxnLst>
              <a:rect l="0" t="0" r="r" b="b"/>
              <a:pathLst>
                <a:path w="124" h="25">
                  <a:moveTo>
                    <a:pt x="9" y="25"/>
                  </a:moveTo>
                  <a:cubicBezTo>
                    <a:pt x="124" y="25"/>
                    <a:pt x="124" y="25"/>
                    <a:pt x="124" y="25"/>
                  </a:cubicBezTo>
                  <a:cubicBezTo>
                    <a:pt x="120" y="17"/>
                    <a:pt x="113" y="8"/>
                    <a:pt x="107" y="0"/>
                  </a:cubicBezTo>
                  <a:cubicBezTo>
                    <a:pt x="0" y="0"/>
                    <a:pt x="0" y="0"/>
                    <a:pt x="0" y="0"/>
                  </a:cubicBezTo>
                  <a:lnTo>
                    <a:pt x="9" y="2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09" name="Freeform 237"/>
            <p:cNvSpPr>
              <a:spLocks/>
            </p:cNvSpPr>
            <p:nvPr/>
          </p:nvSpPr>
          <p:spPr bwMode="auto">
            <a:xfrm>
              <a:off x="3481707" y="1641192"/>
              <a:ext cx="7450" cy="5600"/>
            </a:xfrm>
            <a:custGeom>
              <a:avLst/>
              <a:gdLst>
                <a:gd name="T0" fmla="*/ 0 w 29"/>
                <a:gd name="T1" fmla="*/ 0 h 25"/>
                <a:gd name="T2" fmla="*/ 2 w 29"/>
                <a:gd name="T3" fmla="*/ 2 h 25"/>
                <a:gd name="T4" fmla="*/ 29 w 29"/>
                <a:gd name="T5" fmla="*/ 25 h 25"/>
                <a:gd name="T6" fmla="*/ 23 w 29"/>
                <a:gd name="T7" fmla="*/ 0 h 25"/>
                <a:gd name="T8" fmla="*/ 0 w 29"/>
                <a:gd name="T9" fmla="*/ 0 h 25"/>
              </a:gdLst>
              <a:ahLst/>
              <a:cxnLst>
                <a:cxn ang="0">
                  <a:pos x="T0" y="T1"/>
                </a:cxn>
                <a:cxn ang="0">
                  <a:pos x="T2" y="T3"/>
                </a:cxn>
                <a:cxn ang="0">
                  <a:pos x="T4" y="T5"/>
                </a:cxn>
                <a:cxn ang="0">
                  <a:pos x="T6" y="T7"/>
                </a:cxn>
                <a:cxn ang="0">
                  <a:pos x="T8" y="T9"/>
                </a:cxn>
              </a:cxnLst>
              <a:rect l="0" t="0" r="r" b="b"/>
              <a:pathLst>
                <a:path w="29" h="25">
                  <a:moveTo>
                    <a:pt x="0" y="0"/>
                  </a:moveTo>
                  <a:cubicBezTo>
                    <a:pt x="0" y="0"/>
                    <a:pt x="2" y="0"/>
                    <a:pt x="2" y="2"/>
                  </a:cubicBezTo>
                  <a:cubicBezTo>
                    <a:pt x="11" y="9"/>
                    <a:pt x="19" y="18"/>
                    <a:pt x="29" y="25"/>
                  </a:cubicBezTo>
                  <a:cubicBezTo>
                    <a:pt x="23" y="0"/>
                    <a:pt x="23" y="0"/>
                    <a:pt x="23" y="0"/>
                  </a:cubicBez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10" name="Freeform 238"/>
            <p:cNvSpPr>
              <a:spLocks/>
            </p:cNvSpPr>
            <p:nvPr/>
          </p:nvSpPr>
          <p:spPr bwMode="auto">
            <a:xfrm>
              <a:off x="3515765" y="1575120"/>
              <a:ext cx="5322" cy="6719"/>
            </a:xfrm>
            <a:custGeom>
              <a:avLst/>
              <a:gdLst>
                <a:gd name="T0" fmla="*/ 1 w 5"/>
                <a:gd name="T1" fmla="*/ 6 h 6"/>
                <a:gd name="T2" fmla="*/ 3 w 5"/>
                <a:gd name="T3" fmla="*/ 6 h 6"/>
                <a:gd name="T4" fmla="*/ 5 w 5"/>
                <a:gd name="T5" fmla="*/ 0 h 6"/>
                <a:gd name="T6" fmla="*/ 0 w 5"/>
                <a:gd name="T7" fmla="*/ 0 h 6"/>
                <a:gd name="T8" fmla="*/ 1 w 5"/>
                <a:gd name="T9" fmla="*/ 6 h 6"/>
              </a:gdLst>
              <a:ahLst/>
              <a:cxnLst>
                <a:cxn ang="0">
                  <a:pos x="T0" y="T1"/>
                </a:cxn>
                <a:cxn ang="0">
                  <a:pos x="T2" y="T3"/>
                </a:cxn>
                <a:cxn ang="0">
                  <a:pos x="T4" y="T5"/>
                </a:cxn>
                <a:cxn ang="0">
                  <a:pos x="T6" y="T7"/>
                </a:cxn>
                <a:cxn ang="0">
                  <a:pos x="T8" y="T9"/>
                </a:cxn>
              </a:cxnLst>
              <a:rect l="0" t="0" r="r" b="b"/>
              <a:pathLst>
                <a:path w="5" h="6">
                  <a:moveTo>
                    <a:pt x="1" y="6"/>
                  </a:moveTo>
                  <a:lnTo>
                    <a:pt x="3" y="6"/>
                  </a:lnTo>
                  <a:lnTo>
                    <a:pt x="5" y="0"/>
                  </a:lnTo>
                  <a:lnTo>
                    <a:pt x="0" y="0"/>
                  </a:lnTo>
                  <a:lnTo>
                    <a:pt x="1"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11" name="Freeform 239"/>
            <p:cNvSpPr>
              <a:spLocks/>
            </p:cNvSpPr>
            <p:nvPr/>
          </p:nvSpPr>
          <p:spPr bwMode="auto">
            <a:xfrm>
              <a:off x="3496608" y="1556082"/>
              <a:ext cx="15965" cy="4479"/>
            </a:xfrm>
            <a:custGeom>
              <a:avLst/>
              <a:gdLst>
                <a:gd name="T0" fmla="*/ 0 w 71"/>
                <a:gd name="T1" fmla="*/ 21 h 21"/>
                <a:gd name="T2" fmla="*/ 64 w 71"/>
                <a:gd name="T3" fmla="*/ 21 h 21"/>
                <a:gd name="T4" fmla="*/ 71 w 71"/>
                <a:gd name="T5" fmla="*/ 0 h 21"/>
                <a:gd name="T6" fmla="*/ 0 w 71"/>
                <a:gd name="T7" fmla="*/ 21 h 21"/>
              </a:gdLst>
              <a:ahLst/>
              <a:cxnLst>
                <a:cxn ang="0">
                  <a:pos x="T0" y="T1"/>
                </a:cxn>
                <a:cxn ang="0">
                  <a:pos x="T2" y="T3"/>
                </a:cxn>
                <a:cxn ang="0">
                  <a:pos x="T4" y="T5"/>
                </a:cxn>
                <a:cxn ang="0">
                  <a:pos x="T6" y="T7"/>
                </a:cxn>
              </a:cxnLst>
              <a:rect l="0" t="0" r="r" b="b"/>
              <a:pathLst>
                <a:path w="71" h="21">
                  <a:moveTo>
                    <a:pt x="0" y="21"/>
                  </a:moveTo>
                  <a:cubicBezTo>
                    <a:pt x="64" y="21"/>
                    <a:pt x="64" y="21"/>
                    <a:pt x="64" y="21"/>
                  </a:cubicBezTo>
                  <a:cubicBezTo>
                    <a:pt x="71" y="0"/>
                    <a:pt x="71" y="0"/>
                    <a:pt x="71" y="0"/>
                  </a:cubicBezTo>
                  <a:cubicBezTo>
                    <a:pt x="45" y="2"/>
                    <a:pt x="22" y="9"/>
                    <a:pt x="0" y="2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12" name="Freeform 240"/>
            <p:cNvSpPr>
              <a:spLocks/>
            </p:cNvSpPr>
            <p:nvPr/>
          </p:nvSpPr>
          <p:spPr bwMode="auto">
            <a:xfrm>
              <a:off x="3598780" y="1641192"/>
              <a:ext cx="70243" cy="5600"/>
            </a:xfrm>
            <a:custGeom>
              <a:avLst/>
              <a:gdLst>
                <a:gd name="T0" fmla="*/ 297 w 310"/>
                <a:gd name="T1" fmla="*/ 0 h 25"/>
                <a:gd name="T2" fmla="*/ 11 w 310"/>
                <a:gd name="T3" fmla="*/ 0 h 25"/>
                <a:gd name="T4" fmla="*/ 0 w 310"/>
                <a:gd name="T5" fmla="*/ 25 h 25"/>
                <a:gd name="T6" fmla="*/ 297 w 310"/>
                <a:gd name="T7" fmla="*/ 25 h 25"/>
                <a:gd name="T8" fmla="*/ 310 w 310"/>
                <a:gd name="T9" fmla="*/ 12 h 25"/>
                <a:gd name="T10" fmla="*/ 297 w 310"/>
                <a:gd name="T11" fmla="*/ 0 h 25"/>
              </a:gdLst>
              <a:ahLst/>
              <a:cxnLst>
                <a:cxn ang="0">
                  <a:pos x="T0" y="T1"/>
                </a:cxn>
                <a:cxn ang="0">
                  <a:pos x="T2" y="T3"/>
                </a:cxn>
                <a:cxn ang="0">
                  <a:pos x="T4" y="T5"/>
                </a:cxn>
                <a:cxn ang="0">
                  <a:pos x="T6" y="T7"/>
                </a:cxn>
                <a:cxn ang="0">
                  <a:pos x="T8" y="T9"/>
                </a:cxn>
                <a:cxn ang="0">
                  <a:pos x="T10" y="T11"/>
                </a:cxn>
              </a:cxnLst>
              <a:rect l="0" t="0" r="r" b="b"/>
              <a:pathLst>
                <a:path w="310" h="25">
                  <a:moveTo>
                    <a:pt x="297" y="0"/>
                  </a:moveTo>
                  <a:cubicBezTo>
                    <a:pt x="11" y="0"/>
                    <a:pt x="11" y="0"/>
                    <a:pt x="11" y="0"/>
                  </a:cubicBezTo>
                  <a:cubicBezTo>
                    <a:pt x="7" y="8"/>
                    <a:pt x="2" y="16"/>
                    <a:pt x="0" y="25"/>
                  </a:cubicBezTo>
                  <a:cubicBezTo>
                    <a:pt x="297" y="25"/>
                    <a:pt x="297" y="25"/>
                    <a:pt x="297" y="25"/>
                  </a:cubicBezTo>
                  <a:cubicBezTo>
                    <a:pt x="303" y="25"/>
                    <a:pt x="310" y="18"/>
                    <a:pt x="310" y="12"/>
                  </a:cubicBezTo>
                  <a:cubicBezTo>
                    <a:pt x="310" y="4"/>
                    <a:pt x="303" y="0"/>
                    <a:pt x="297"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13" name="Freeform 241"/>
            <p:cNvSpPr>
              <a:spLocks/>
            </p:cNvSpPr>
            <p:nvPr/>
          </p:nvSpPr>
          <p:spPr bwMode="auto">
            <a:xfrm>
              <a:off x="3606230" y="1618794"/>
              <a:ext cx="62794" cy="5600"/>
            </a:xfrm>
            <a:custGeom>
              <a:avLst/>
              <a:gdLst>
                <a:gd name="T0" fmla="*/ 268 w 281"/>
                <a:gd name="T1" fmla="*/ 0 h 24"/>
                <a:gd name="T2" fmla="*/ 4 w 281"/>
                <a:gd name="T3" fmla="*/ 0 h 24"/>
                <a:gd name="T4" fmla="*/ 0 w 281"/>
                <a:gd name="T5" fmla="*/ 24 h 24"/>
                <a:gd name="T6" fmla="*/ 268 w 281"/>
                <a:gd name="T7" fmla="*/ 24 h 24"/>
                <a:gd name="T8" fmla="*/ 281 w 281"/>
                <a:gd name="T9" fmla="*/ 12 h 24"/>
                <a:gd name="T10" fmla="*/ 268 w 281"/>
                <a:gd name="T11" fmla="*/ 0 h 24"/>
              </a:gdLst>
              <a:ahLst/>
              <a:cxnLst>
                <a:cxn ang="0">
                  <a:pos x="T0" y="T1"/>
                </a:cxn>
                <a:cxn ang="0">
                  <a:pos x="T2" y="T3"/>
                </a:cxn>
                <a:cxn ang="0">
                  <a:pos x="T4" y="T5"/>
                </a:cxn>
                <a:cxn ang="0">
                  <a:pos x="T6" y="T7"/>
                </a:cxn>
                <a:cxn ang="0">
                  <a:pos x="T8" y="T9"/>
                </a:cxn>
                <a:cxn ang="0">
                  <a:pos x="T10" y="T11"/>
                </a:cxn>
              </a:cxnLst>
              <a:rect l="0" t="0" r="r" b="b"/>
              <a:pathLst>
                <a:path w="281" h="24">
                  <a:moveTo>
                    <a:pt x="268" y="0"/>
                  </a:moveTo>
                  <a:cubicBezTo>
                    <a:pt x="4" y="0"/>
                    <a:pt x="4" y="0"/>
                    <a:pt x="4" y="0"/>
                  </a:cubicBezTo>
                  <a:cubicBezTo>
                    <a:pt x="4" y="8"/>
                    <a:pt x="2" y="16"/>
                    <a:pt x="0" y="24"/>
                  </a:cubicBezTo>
                  <a:cubicBezTo>
                    <a:pt x="268" y="24"/>
                    <a:pt x="268" y="24"/>
                    <a:pt x="268" y="24"/>
                  </a:cubicBezTo>
                  <a:cubicBezTo>
                    <a:pt x="274" y="24"/>
                    <a:pt x="281" y="20"/>
                    <a:pt x="281" y="12"/>
                  </a:cubicBezTo>
                  <a:cubicBezTo>
                    <a:pt x="281" y="6"/>
                    <a:pt x="274" y="0"/>
                    <a:pt x="268"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14" name="Freeform 242"/>
            <p:cNvSpPr>
              <a:spLocks/>
            </p:cNvSpPr>
            <p:nvPr/>
          </p:nvSpPr>
          <p:spPr bwMode="auto">
            <a:xfrm>
              <a:off x="3404014" y="1641192"/>
              <a:ext cx="28736" cy="5600"/>
            </a:xfrm>
            <a:custGeom>
              <a:avLst/>
              <a:gdLst>
                <a:gd name="T0" fmla="*/ 13 w 128"/>
                <a:gd name="T1" fmla="*/ 25 h 25"/>
                <a:gd name="T2" fmla="*/ 128 w 128"/>
                <a:gd name="T3" fmla="*/ 25 h 25"/>
                <a:gd name="T4" fmla="*/ 117 w 128"/>
                <a:gd name="T5" fmla="*/ 0 h 25"/>
                <a:gd name="T6" fmla="*/ 13 w 128"/>
                <a:gd name="T7" fmla="*/ 0 h 25"/>
                <a:gd name="T8" fmla="*/ 0 w 128"/>
                <a:gd name="T9" fmla="*/ 12 h 25"/>
                <a:gd name="T10" fmla="*/ 13 w 128"/>
                <a:gd name="T11" fmla="*/ 25 h 25"/>
              </a:gdLst>
              <a:ahLst/>
              <a:cxnLst>
                <a:cxn ang="0">
                  <a:pos x="T0" y="T1"/>
                </a:cxn>
                <a:cxn ang="0">
                  <a:pos x="T2" y="T3"/>
                </a:cxn>
                <a:cxn ang="0">
                  <a:pos x="T4" y="T5"/>
                </a:cxn>
                <a:cxn ang="0">
                  <a:pos x="T6" y="T7"/>
                </a:cxn>
                <a:cxn ang="0">
                  <a:pos x="T8" y="T9"/>
                </a:cxn>
                <a:cxn ang="0">
                  <a:pos x="T10" y="T11"/>
                </a:cxn>
              </a:cxnLst>
              <a:rect l="0" t="0" r="r" b="b"/>
              <a:pathLst>
                <a:path w="128" h="25">
                  <a:moveTo>
                    <a:pt x="13" y="25"/>
                  </a:moveTo>
                  <a:cubicBezTo>
                    <a:pt x="128" y="25"/>
                    <a:pt x="128" y="25"/>
                    <a:pt x="128" y="25"/>
                  </a:cubicBezTo>
                  <a:cubicBezTo>
                    <a:pt x="126" y="16"/>
                    <a:pt x="122" y="8"/>
                    <a:pt x="117" y="0"/>
                  </a:cubicBezTo>
                  <a:cubicBezTo>
                    <a:pt x="13" y="0"/>
                    <a:pt x="13" y="0"/>
                    <a:pt x="13" y="0"/>
                  </a:cubicBezTo>
                  <a:cubicBezTo>
                    <a:pt x="4" y="0"/>
                    <a:pt x="0" y="4"/>
                    <a:pt x="0" y="12"/>
                  </a:cubicBezTo>
                  <a:cubicBezTo>
                    <a:pt x="0" y="18"/>
                    <a:pt x="4" y="25"/>
                    <a:pt x="13" y="2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15" name="Freeform 243"/>
            <p:cNvSpPr>
              <a:spLocks/>
            </p:cNvSpPr>
            <p:nvPr/>
          </p:nvSpPr>
          <p:spPr bwMode="auto">
            <a:xfrm>
              <a:off x="3404014" y="1618794"/>
              <a:ext cx="22350" cy="5600"/>
            </a:xfrm>
            <a:custGeom>
              <a:avLst/>
              <a:gdLst>
                <a:gd name="T0" fmla="*/ 13 w 99"/>
                <a:gd name="T1" fmla="*/ 24 h 24"/>
                <a:gd name="T2" fmla="*/ 99 w 99"/>
                <a:gd name="T3" fmla="*/ 24 h 24"/>
                <a:gd name="T4" fmla="*/ 95 w 99"/>
                <a:gd name="T5" fmla="*/ 0 h 24"/>
                <a:gd name="T6" fmla="*/ 13 w 99"/>
                <a:gd name="T7" fmla="*/ 0 h 24"/>
                <a:gd name="T8" fmla="*/ 0 w 99"/>
                <a:gd name="T9" fmla="*/ 12 h 24"/>
                <a:gd name="T10" fmla="*/ 13 w 99"/>
                <a:gd name="T11" fmla="*/ 24 h 24"/>
              </a:gdLst>
              <a:ahLst/>
              <a:cxnLst>
                <a:cxn ang="0">
                  <a:pos x="T0" y="T1"/>
                </a:cxn>
                <a:cxn ang="0">
                  <a:pos x="T2" y="T3"/>
                </a:cxn>
                <a:cxn ang="0">
                  <a:pos x="T4" y="T5"/>
                </a:cxn>
                <a:cxn ang="0">
                  <a:pos x="T6" y="T7"/>
                </a:cxn>
                <a:cxn ang="0">
                  <a:pos x="T8" y="T9"/>
                </a:cxn>
                <a:cxn ang="0">
                  <a:pos x="T10" y="T11"/>
                </a:cxn>
              </a:cxnLst>
              <a:rect l="0" t="0" r="r" b="b"/>
              <a:pathLst>
                <a:path w="99" h="24">
                  <a:moveTo>
                    <a:pt x="13" y="24"/>
                  </a:moveTo>
                  <a:cubicBezTo>
                    <a:pt x="99" y="24"/>
                    <a:pt x="99" y="24"/>
                    <a:pt x="99" y="24"/>
                  </a:cubicBezTo>
                  <a:cubicBezTo>
                    <a:pt x="97" y="16"/>
                    <a:pt x="95" y="8"/>
                    <a:pt x="95" y="0"/>
                  </a:cubicBezTo>
                  <a:cubicBezTo>
                    <a:pt x="13" y="0"/>
                    <a:pt x="13" y="0"/>
                    <a:pt x="13" y="0"/>
                  </a:cubicBezTo>
                  <a:cubicBezTo>
                    <a:pt x="4" y="0"/>
                    <a:pt x="0" y="6"/>
                    <a:pt x="0" y="12"/>
                  </a:cubicBezTo>
                  <a:cubicBezTo>
                    <a:pt x="0" y="20"/>
                    <a:pt x="4" y="24"/>
                    <a:pt x="13" y="2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16" name="Freeform 244"/>
            <p:cNvSpPr>
              <a:spLocks/>
            </p:cNvSpPr>
            <p:nvPr/>
          </p:nvSpPr>
          <p:spPr bwMode="auto">
            <a:xfrm>
              <a:off x="3593459" y="1553842"/>
              <a:ext cx="75565" cy="6719"/>
            </a:xfrm>
            <a:custGeom>
              <a:avLst/>
              <a:gdLst>
                <a:gd name="T0" fmla="*/ 322 w 335"/>
                <a:gd name="T1" fmla="*/ 0 h 29"/>
                <a:gd name="T2" fmla="*/ 0 w 335"/>
                <a:gd name="T3" fmla="*/ 0 h 29"/>
                <a:gd name="T4" fmla="*/ 15 w 335"/>
                <a:gd name="T5" fmla="*/ 29 h 29"/>
                <a:gd name="T6" fmla="*/ 322 w 335"/>
                <a:gd name="T7" fmla="*/ 29 h 29"/>
                <a:gd name="T8" fmla="*/ 335 w 335"/>
                <a:gd name="T9" fmla="*/ 14 h 29"/>
                <a:gd name="T10" fmla="*/ 322 w 335"/>
                <a:gd name="T11" fmla="*/ 0 h 29"/>
              </a:gdLst>
              <a:ahLst/>
              <a:cxnLst>
                <a:cxn ang="0">
                  <a:pos x="T0" y="T1"/>
                </a:cxn>
                <a:cxn ang="0">
                  <a:pos x="T2" y="T3"/>
                </a:cxn>
                <a:cxn ang="0">
                  <a:pos x="T4" y="T5"/>
                </a:cxn>
                <a:cxn ang="0">
                  <a:pos x="T6" y="T7"/>
                </a:cxn>
                <a:cxn ang="0">
                  <a:pos x="T8" y="T9"/>
                </a:cxn>
                <a:cxn ang="0">
                  <a:pos x="T10" y="T11"/>
                </a:cxn>
              </a:cxnLst>
              <a:rect l="0" t="0" r="r" b="b"/>
              <a:pathLst>
                <a:path w="335" h="29">
                  <a:moveTo>
                    <a:pt x="322" y="0"/>
                  </a:moveTo>
                  <a:cubicBezTo>
                    <a:pt x="0" y="0"/>
                    <a:pt x="0" y="0"/>
                    <a:pt x="0" y="0"/>
                  </a:cubicBezTo>
                  <a:cubicBezTo>
                    <a:pt x="7" y="9"/>
                    <a:pt x="11" y="19"/>
                    <a:pt x="15" y="29"/>
                  </a:cubicBezTo>
                  <a:cubicBezTo>
                    <a:pt x="322" y="29"/>
                    <a:pt x="322" y="29"/>
                    <a:pt x="322" y="29"/>
                  </a:cubicBezTo>
                  <a:cubicBezTo>
                    <a:pt x="329" y="29"/>
                    <a:pt x="335" y="22"/>
                    <a:pt x="335" y="14"/>
                  </a:cubicBezTo>
                  <a:cubicBezTo>
                    <a:pt x="335" y="5"/>
                    <a:pt x="329" y="0"/>
                    <a:pt x="322"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17" name="Freeform 245"/>
            <p:cNvSpPr>
              <a:spLocks/>
            </p:cNvSpPr>
            <p:nvPr/>
          </p:nvSpPr>
          <p:spPr bwMode="auto">
            <a:xfrm>
              <a:off x="3607294" y="1597517"/>
              <a:ext cx="61729" cy="6719"/>
            </a:xfrm>
            <a:custGeom>
              <a:avLst/>
              <a:gdLst>
                <a:gd name="T0" fmla="*/ 260 w 273"/>
                <a:gd name="T1" fmla="*/ 0 h 29"/>
                <a:gd name="T2" fmla="*/ 0 w 273"/>
                <a:gd name="T3" fmla="*/ 0 h 29"/>
                <a:gd name="T4" fmla="*/ 2 w 273"/>
                <a:gd name="T5" fmla="*/ 29 h 29"/>
                <a:gd name="T6" fmla="*/ 260 w 273"/>
                <a:gd name="T7" fmla="*/ 29 h 29"/>
                <a:gd name="T8" fmla="*/ 273 w 273"/>
                <a:gd name="T9" fmla="*/ 15 h 29"/>
                <a:gd name="T10" fmla="*/ 260 w 273"/>
                <a:gd name="T11" fmla="*/ 0 h 29"/>
              </a:gdLst>
              <a:ahLst/>
              <a:cxnLst>
                <a:cxn ang="0">
                  <a:pos x="T0" y="T1"/>
                </a:cxn>
                <a:cxn ang="0">
                  <a:pos x="T2" y="T3"/>
                </a:cxn>
                <a:cxn ang="0">
                  <a:pos x="T4" y="T5"/>
                </a:cxn>
                <a:cxn ang="0">
                  <a:pos x="T6" y="T7"/>
                </a:cxn>
                <a:cxn ang="0">
                  <a:pos x="T8" y="T9"/>
                </a:cxn>
                <a:cxn ang="0">
                  <a:pos x="T10" y="T11"/>
                </a:cxn>
              </a:cxnLst>
              <a:rect l="0" t="0" r="r" b="b"/>
              <a:pathLst>
                <a:path w="273" h="29">
                  <a:moveTo>
                    <a:pt x="260" y="0"/>
                  </a:moveTo>
                  <a:cubicBezTo>
                    <a:pt x="0" y="0"/>
                    <a:pt x="0" y="0"/>
                    <a:pt x="0" y="0"/>
                  </a:cubicBezTo>
                  <a:cubicBezTo>
                    <a:pt x="2" y="10"/>
                    <a:pt x="2" y="20"/>
                    <a:pt x="2" y="29"/>
                  </a:cubicBezTo>
                  <a:cubicBezTo>
                    <a:pt x="260" y="29"/>
                    <a:pt x="260" y="29"/>
                    <a:pt x="260" y="29"/>
                  </a:cubicBezTo>
                  <a:cubicBezTo>
                    <a:pt x="267" y="29"/>
                    <a:pt x="273" y="22"/>
                    <a:pt x="273" y="15"/>
                  </a:cubicBezTo>
                  <a:cubicBezTo>
                    <a:pt x="273" y="5"/>
                    <a:pt x="267" y="0"/>
                    <a:pt x="260"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18" name="Freeform 246"/>
            <p:cNvSpPr>
              <a:spLocks/>
            </p:cNvSpPr>
            <p:nvPr/>
          </p:nvSpPr>
          <p:spPr bwMode="auto">
            <a:xfrm>
              <a:off x="3603037" y="1575120"/>
              <a:ext cx="65986" cy="6719"/>
            </a:xfrm>
            <a:custGeom>
              <a:avLst/>
              <a:gdLst>
                <a:gd name="T0" fmla="*/ 280 w 293"/>
                <a:gd name="T1" fmla="*/ 0 h 25"/>
                <a:gd name="T2" fmla="*/ 0 w 293"/>
                <a:gd name="T3" fmla="*/ 0 h 25"/>
                <a:gd name="T4" fmla="*/ 6 w 293"/>
                <a:gd name="T5" fmla="*/ 25 h 25"/>
                <a:gd name="T6" fmla="*/ 280 w 293"/>
                <a:gd name="T7" fmla="*/ 25 h 25"/>
                <a:gd name="T8" fmla="*/ 293 w 293"/>
                <a:gd name="T9" fmla="*/ 13 h 25"/>
                <a:gd name="T10" fmla="*/ 280 w 293"/>
                <a:gd name="T11" fmla="*/ 0 h 25"/>
              </a:gdLst>
              <a:ahLst/>
              <a:cxnLst>
                <a:cxn ang="0">
                  <a:pos x="T0" y="T1"/>
                </a:cxn>
                <a:cxn ang="0">
                  <a:pos x="T2" y="T3"/>
                </a:cxn>
                <a:cxn ang="0">
                  <a:pos x="T4" y="T5"/>
                </a:cxn>
                <a:cxn ang="0">
                  <a:pos x="T6" y="T7"/>
                </a:cxn>
                <a:cxn ang="0">
                  <a:pos x="T8" y="T9"/>
                </a:cxn>
                <a:cxn ang="0">
                  <a:pos x="T10" y="T11"/>
                </a:cxn>
              </a:cxnLst>
              <a:rect l="0" t="0" r="r" b="b"/>
              <a:pathLst>
                <a:path w="293" h="25">
                  <a:moveTo>
                    <a:pt x="280" y="0"/>
                  </a:moveTo>
                  <a:cubicBezTo>
                    <a:pt x="0" y="0"/>
                    <a:pt x="0" y="0"/>
                    <a:pt x="0" y="0"/>
                  </a:cubicBezTo>
                  <a:cubicBezTo>
                    <a:pt x="2" y="8"/>
                    <a:pt x="4" y="17"/>
                    <a:pt x="6" y="25"/>
                  </a:cubicBezTo>
                  <a:cubicBezTo>
                    <a:pt x="280" y="25"/>
                    <a:pt x="280" y="25"/>
                    <a:pt x="280" y="25"/>
                  </a:cubicBezTo>
                  <a:cubicBezTo>
                    <a:pt x="286" y="25"/>
                    <a:pt x="293" y="21"/>
                    <a:pt x="293" y="13"/>
                  </a:cubicBezTo>
                  <a:cubicBezTo>
                    <a:pt x="293" y="6"/>
                    <a:pt x="286" y="0"/>
                    <a:pt x="280"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19" name="Freeform 247"/>
            <p:cNvSpPr>
              <a:spLocks/>
            </p:cNvSpPr>
            <p:nvPr/>
          </p:nvSpPr>
          <p:spPr bwMode="auto">
            <a:xfrm>
              <a:off x="3404014" y="1532565"/>
              <a:ext cx="52151" cy="6719"/>
            </a:xfrm>
            <a:custGeom>
              <a:avLst/>
              <a:gdLst>
                <a:gd name="T0" fmla="*/ 13 w 232"/>
                <a:gd name="T1" fmla="*/ 29 h 29"/>
                <a:gd name="T2" fmla="*/ 203 w 232"/>
                <a:gd name="T3" fmla="*/ 29 h 29"/>
                <a:gd name="T4" fmla="*/ 210 w 232"/>
                <a:gd name="T5" fmla="*/ 24 h 29"/>
                <a:gd name="T6" fmla="*/ 232 w 232"/>
                <a:gd name="T7" fmla="*/ 0 h 29"/>
                <a:gd name="T8" fmla="*/ 13 w 232"/>
                <a:gd name="T9" fmla="*/ 0 h 29"/>
                <a:gd name="T10" fmla="*/ 0 w 232"/>
                <a:gd name="T11" fmla="*/ 14 h 29"/>
                <a:gd name="T12" fmla="*/ 13 w 232"/>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32" h="29">
                  <a:moveTo>
                    <a:pt x="13" y="29"/>
                  </a:moveTo>
                  <a:cubicBezTo>
                    <a:pt x="203" y="29"/>
                    <a:pt x="203" y="29"/>
                    <a:pt x="203" y="29"/>
                  </a:cubicBezTo>
                  <a:cubicBezTo>
                    <a:pt x="205" y="26"/>
                    <a:pt x="208" y="26"/>
                    <a:pt x="210" y="24"/>
                  </a:cubicBezTo>
                  <a:cubicBezTo>
                    <a:pt x="216" y="14"/>
                    <a:pt x="225" y="7"/>
                    <a:pt x="232" y="0"/>
                  </a:cubicBezTo>
                  <a:cubicBezTo>
                    <a:pt x="13" y="0"/>
                    <a:pt x="13" y="0"/>
                    <a:pt x="13" y="0"/>
                  </a:cubicBezTo>
                  <a:cubicBezTo>
                    <a:pt x="4" y="0"/>
                    <a:pt x="0" y="7"/>
                    <a:pt x="0" y="14"/>
                  </a:cubicBezTo>
                  <a:cubicBezTo>
                    <a:pt x="0" y="24"/>
                    <a:pt x="4" y="29"/>
                    <a:pt x="13" y="2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20" name="Freeform 248"/>
            <p:cNvSpPr>
              <a:spLocks/>
            </p:cNvSpPr>
            <p:nvPr/>
          </p:nvSpPr>
          <p:spPr bwMode="auto">
            <a:xfrm>
              <a:off x="3404014" y="1597517"/>
              <a:ext cx="20222" cy="6719"/>
            </a:xfrm>
            <a:custGeom>
              <a:avLst/>
              <a:gdLst>
                <a:gd name="T0" fmla="*/ 13 w 91"/>
                <a:gd name="T1" fmla="*/ 29 h 29"/>
                <a:gd name="T2" fmla="*/ 89 w 91"/>
                <a:gd name="T3" fmla="*/ 29 h 29"/>
                <a:gd name="T4" fmla="*/ 91 w 91"/>
                <a:gd name="T5" fmla="*/ 0 h 29"/>
                <a:gd name="T6" fmla="*/ 13 w 91"/>
                <a:gd name="T7" fmla="*/ 0 h 29"/>
                <a:gd name="T8" fmla="*/ 0 w 91"/>
                <a:gd name="T9" fmla="*/ 15 h 29"/>
                <a:gd name="T10" fmla="*/ 13 w 91"/>
                <a:gd name="T11" fmla="*/ 29 h 29"/>
              </a:gdLst>
              <a:ahLst/>
              <a:cxnLst>
                <a:cxn ang="0">
                  <a:pos x="T0" y="T1"/>
                </a:cxn>
                <a:cxn ang="0">
                  <a:pos x="T2" y="T3"/>
                </a:cxn>
                <a:cxn ang="0">
                  <a:pos x="T4" y="T5"/>
                </a:cxn>
                <a:cxn ang="0">
                  <a:pos x="T6" y="T7"/>
                </a:cxn>
                <a:cxn ang="0">
                  <a:pos x="T8" y="T9"/>
                </a:cxn>
                <a:cxn ang="0">
                  <a:pos x="T10" y="T11"/>
                </a:cxn>
              </a:cxnLst>
              <a:rect l="0" t="0" r="r" b="b"/>
              <a:pathLst>
                <a:path w="91" h="29">
                  <a:moveTo>
                    <a:pt x="13" y="29"/>
                  </a:moveTo>
                  <a:cubicBezTo>
                    <a:pt x="89" y="29"/>
                    <a:pt x="89" y="29"/>
                    <a:pt x="89" y="29"/>
                  </a:cubicBezTo>
                  <a:cubicBezTo>
                    <a:pt x="89" y="20"/>
                    <a:pt x="89" y="10"/>
                    <a:pt x="91" y="0"/>
                  </a:cubicBezTo>
                  <a:cubicBezTo>
                    <a:pt x="13" y="0"/>
                    <a:pt x="13" y="0"/>
                    <a:pt x="13" y="0"/>
                  </a:cubicBezTo>
                  <a:cubicBezTo>
                    <a:pt x="4" y="0"/>
                    <a:pt x="0" y="5"/>
                    <a:pt x="0" y="15"/>
                  </a:cubicBezTo>
                  <a:cubicBezTo>
                    <a:pt x="0" y="22"/>
                    <a:pt x="4" y="29"/>
                    <a:pt x="13" y="2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21" name="Freeform 249"/>
            <p:cNvSpPr>
              <a:spLocks/>
            </p:cNvSpPr>
            <p:nvPr/>
          </p:nvSpPr>
          <p:spPr bwMode="auto">
            <a:xfrm>
              <a:off x="3549822" y="1618794"/>
              <a:ext cx="11708" cy="5600"/>
            </a:xfrm>
            <a:custGeom>
              <a:avLst/>
              <a:gdLst>
                <a:gd name="T0" fmla="*/ 9 w 54"/>
                <a:gd name="T1" fmla="*/ 0 h 24"/>
                <a:gd name="T2" fmla="*/ 0 w 54"/>
                <a:gd name="T3" fmla="*/ 24 h 24"/>
                <a:gd name="T4" fmla="*/ 43 w 54"/>
                <a:gd name="T5" fmla="*/ 24 h 24"/>
                <a:gd name="T6" fmla="*/ 54 w 54"/>
                <a:gd name="T7" fmla="*/ 0 h 24"/>
                <a:gd name="T8" fmla="*/ 9 w 54"/>
                <a:gd name="T9" fmla="*/ 0 h 24"/>
              </a:gdLst>
              <a:ahLst/>
              <a:cxnLst>
                <a:cxn ang="0">
                  <a:pos x="T0" y="T1"/>
                </a:cxn>
                <a:cxn ang="0">
                  <a:pos x="T2" y="T3"/>
                </a:cxn>
                <a:cxn ang="0">
                  <a:pos x="T4" y="T5"/>
                </a:cxn>
                <a:cxn ang="0">
                  <a:pos x="T6" y="T7"/>
                </a:cxn>
                <a:cxn ang="0">
                  <a:pos x="T8" y="T9"/>
                </a:cxn>
              </a:cxnLst>
              <a:rect l="0" t="0" r="r" b="b"/>
              <a:pathLst>
                <a:path w="54" h="24">
                  <a:moveTo>
                    <a:pt x="9" y="0"/>
                  </a:moveTo>
                  <a:cubicBezTo>
                    <a:pt x="0" y="24"/>
                    <a:pt x="0" y="24"/>
                    <a:pt x="0" y="24"/>
                  </a:cubicBezTo>
                  <a:cubicBezTo>
                    <a:pt x="43" y="24"/>
                    <a:pt x="43" y="24"/>
                    <a:pt x="43" y="24"/>
                  </a:cubicBezTo>
                  <a:cubicBezTo>
                    <a:pt x="47" y="16"/>
                    <a:pt x="49" y="8"/>
                    <a:pt x="54" y="0"/>
                  </a:cubicBezTo>
                  <a:lnTo>
                    <a:pt x="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22" name="Freeform 250"/>
            <p:cNvSpPr>
              <a:spLocks/>
            </p:cNvSpPr>
            <p:nvPr/>
          </p:nvSpPr>
          <p:spPr bwMode="auto">
            <a:xfrm>
              <a:off x="3514701" y="1556082"/>
              <a:ext cx="21286" cy="4479"/>
            </a:xfrm>
            <a:custGeom>
              <a:avLst/>
              <a:gdLst>
                <a:gd name="T0" fmla="*/ 0 w 91"/>
                <a:gd name="T1" fmla="*/ 0 h 21"/>
                <a:gd name="T2" fmla="*/ 0 w 91"/>
                <a:gd name="T3" fmla="*/ 21 h 21"/>
                <a:gd name="T4" fmla="*/ 91 w 91"/>
                <a:gd name="T5" fmla="*/ 21 h 21"/>
                <a:gd name="T6" fmla="*/ 4 w 91"/>
                <a:gd name="T7" fmla="*/ 0 h 21"/>
                <a:gd name="T8" fmla="*/ 0 w 91"/>
                <a:gd name="T9" fmla="*/ 0 h 21"/>
              </a:gdLst>
              <a:ahLst/>
              <a:cxnLst>
                <a:cxn ang="0">
                  <a:pos x="T0" y="T1"/>
                </a:cxn>
                <a:cxn ang="0">
                  <a:pos x="T2" y="T3"/>
                </a:cxn>
                <a:cxn ang="0">
                  <a:pos x="T4" y="T5"/>
                </a:cxn>
                <a:cxn ang="0">
                  <a:pos x="T6" y="T7"/>
                </a:cxn>
                <a:cxn ang="0">
                  <a:pos x="T8" y="T9"/>
                </a:cxn>
              </a:cxnLst>
              <a:rect l="0" t="0" r="r" b="b"/>
              <a:pathLst>
                <a:path w="91" h="21">
                  <a:moveTo>
                    <a:pt x="0" y="0"/>
                  </a:moveTo>
                  <a:cubicBezTo>
                    <a:pt x="0" y="21"/>
                    <a:pt x="0" y="21"/>
                    <a:pt x="0" y="21"/>
                  </a:cubicBezTo>
                  <a:cubicBezTo>
                    <a:pt x="91" y="21"/>
                    <a:pt x="91" y="21"/>
                    <a:pt x="91" y="21"/>
                  </a:cubicBezTo>
                  <a:cubicBezTo>
                    <a:pt x="63" y="8"/>
                    <a:pt x="35" y="0"/>
                    <a:pt x="4" y="0"/>
                  </a:cubicBez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23" name="Freeform 251"/>
            <p:cNvSpPr>
              <a:spLocks/>
            </p:cNvSpPr>
            <p:nvPr/>
          </p:nvSpPr>
          <p:spPr bwMode="auto">
            <a:xfrm>
              <a:off x="3404014" y="1575120"/>
              <a:ext cx="24479" cy="6719"/>
            </a:xfrm>
            <a:custGeom>
              <a:avLst/>
              <a:gdLst>
                <a:gd name="T0" fmla="*/ 13 w 112"/>
                <a:gd name="T1" fmla="*/ 25 h 25"/>
                <a:gd name="T2" fmla="*/ 103 w 112"/>
                <a:gd name="T3" fmla="*/ 25 h 25"/>
                <a:gd name="T4" fmla="*/ 112 w 112"/>
                <a:gd name="T5" fmla="*/ 0 h 25"/>
                <a:gd name="T6" fmla="*/ 13 w 112"/>
                <a:gd name="T7" fmla="*/ 0 h 25"/>
                <a:gd name="T8" fmla="*/ 0 w 112"/>
                <a:gd name="T9" fmla="*/ 13 h 25"/>
                <a:gd name="T10" fmla="*/ 13 w 112"/>
                <a:gd name="T11" fmla="*/ 25 h 25"/>
              </a:gdLst>
              <a:ahLst/>
              <a:cxnLst>
                <a:cxn ang="0">
                  <a:pos x="T0" y="T1"/>
                </a:cxn>
                <a:cxn ang="0">
                  <a:pos x="T2" y="T3"/>
                </a:cxn>
                <a:cxn ang="0">
                  <a:pos x="T4" y="T5"/>
                </a:cxn>
                <a:cxn ang="0">
                  <a:pos x="T6" y="T7"/>
                </a:cxn>
                <a:cxn ang="0">
                  <a:pos x="T8" y="T9"/>
                </a:cxn>
                <a:cxn ang="0">
                  <a:pos x="T10" y="T11"/>
                </a:cxn>
              </a:cxnLst>
              <a:rect l="0" t="0" r="r" b="b"/>
              <a:pathLst>
                <a:path w="112" h="25">
                  <a:moveTo>
                    <a:pt x="13" y="25"/>
                  </a:moveTo>
                  <a:cubicBezTo>
                    <a:pt x="103" y="25"/>
                    <a:pt x="103" y="25"/>
                    <a:pt x="103" y="25"/>
                  </a:cubicBezTo>
                  <a:cubicBezTo>
                    <a:pt x="105" y="17"/>
                    <a:pt x="109" y="8"/>
                    <a:pt x="112" y="0"/>
                  </a:cubicBezTo>
                  <a:cubicBezTo>
                    <a:pt x="13" y="0"/>
                    <a:pt x="13" y="0"/>
                    <a:pt x="13" y="0"/>
                  </a:cubicBezTo>
                  <a:cubicBezTo>
                    <a:pt x="4" y="0"/>
                    <a:pt x="0" y="6"/>
                    <a:pt x="0" y="13"/>
                  </a:cubicBezTo>
                  <a:cubicBezTo>
                    <a:pt x="0" y="21"/>
                    <a:pt x="4" y="25"/>
                    <a:pt x="13" y="2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24" name="Freeform 252"/>
            <p:cNvSpPr>
              <a:spLocks/>
            </p:cNvSpPr>
            <p:nvPr/>
          </p:nvSpPr>
          <p:spPr bwMode="auto">
            <a:xfrm>
              <a:off x="3544501" y="1641192"/>
              <a:ext cx="5322" cy="3360"/>
            </a:xfrm>
            <a:custGeom>
              <a:avLst/>
              <a:gdLst>
                <a:gd name="T0" fmla="*/ 6 w 21"/>
                <a:gd name="T1" fmla="*/ 0 h 16"/>
                <a:gd name="T2" fmla="*/ 0 w 21"/>
                <a:gd name="T3" fmla="*/ 16 h 16"/>
                <a:gd name="T4" fmla="*/ 19 w 21"/>
                <a:gd name="T5" fmla="*/ 2 h 16"/>
                <a:gd name="T6" fmla="*/ 21 w 21"/>
                <a:gd name="T7" fmla="*/ 0 h 16"/>
                <a:gd name="T8" fmla="*/ 6 w 21"/>
                <a:gd name="T9" fmla="*/ 0 h 16"/>
              </a:gdLst>
              <a:ahLst/>
              <a:cxnLst>
                <a:cxn ang="0">
                  <a:pos x="T0" y="T1"/>
                </a:cxn>
                <a:cxn ang="0">
                  <a:pos x="T2" y="T3"/>
                </a:cxn>
                <a:cxn ang="0">
                  <a:pos x="T4" y="T5"/>
                </a:cxn>
                <a:cxn ang="0">
                  <a:pos x="T6" y="T7"/>
                </a:cxn>
                <a:cxn ang="0">
                  <a:pos x="T8" y="T9"/>
                </a:cxn>
              </a:cxnLst>
              <a:rect l="0" t="0" r="r" b="b"/>
              <a:pathLst>
                <a:path w="21" h="16">
                  <a:moveTo>
                    <a:pt x="6" y="0"/>
                  </a:moveTo>
                  <a:cubicBezTo>
                    <a:pt x="0" y="16"/>
                    <a:pt x="0" y="16"/>
                    <a:pt x="0" y="16"/>
                  </a:cubicBezTo>
                  <a:cubicBezTo>
                    <a:pt x="9" y="12"/>
                    <a:pt x="15" y="6"/>
                    <a:pt x="19" y="2"/>
                  </a:cubicBezTo>
                  <a:cubicBezTo>
                    <a:pt x="21" y="0"/>
                    <a:pt x="21" y="0"/>
                    <a:pt x="21" y="0"/>
                  </a:cubicBez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25" name="Freeform 253"/>
            <p:cNvSpPr>
              <a:spLocks/>
            </p:cNvSpPr>
            <p:nvPr/>
          </p:nvSpPr>
          <p:spPr bwMode="auto">
            <a:xfrm>
              <a:off x="3404014" y="1553842"/>
              <a:ext cx="34057" cy="6719"/>
            </a:xfrm>
            <a:custGeom>
              <a:avLst/>
              <a:gdLst>
                <a:gd name="T0" fmla="*/ 13 w 153"/>
                <a:gd name="T1" fmla="*/ 29 h 29"/>
                <a:gd name="T2" fmla="*/ 138 w 153"/>
                <a:gd name="T3" fmla="*/ 29 h 29"/>
                <a:gd name="T4" fmla="*/ 153 w 153"/>
                <a:gd name="T5" fmla="*/ 0 h 29"/>
                <a:gd name="T6" fmla="*/ 13 w 153"/>
                <a:gd name="T7" fmla="*/ 0 h 29"/>
                <a:gd name="T8" fmla="*/ 0 w 153"/>
                <a:gd name="T9" fmla="*/ 14 h 29"/>
                <a:gd name="T10" fmla="*/ 13 w 153"/>
                <a:gd name="T11" fmla="*/ 29 h 29"/>
              </a:gdLst>
              <a:ahLst/>
              <a:cxnLst>
                <a:cxn ang="0">
                  <a:pos x="T0" y="T1"/>
                </a:cxn>
                <a:cxn ang="0">
                  <a:pos x="T2" y="T3"/>
                </a:cxn>
                <a:cxn ang="0">
                  <a:pos x="T4" y="T5"/>
                </a:cxn>
                <a:cxn ang="0">
                  <a:pos x="T6" y="T7"/>
                </a:cxn>
                <a:cxn ang="0">
                  <a:pos x="T8" y="T9"/>
                </a:cxn>
                <a:cxn ang="0">
                  <a:pos x="T10" y="T11"/>
                </a:cxn>
              </a:cxnLst>
              <a:rect l="0" t="0" r="r" b="b"/>
              <a:pathLst>
                <a:path w="153" h="29">
                  <a:moveTo>
                    <a:pt x="13" y="29"/>
                  </a:moveTo>
                  <a:cubicBezTo>
                    <a:pt x="138" y="29"/>
                    <a:pt x="138" y="29"/>
                    <a:pt x="138" y="29"/>
                  </a:cubicBezTo>
                  <a:cubicBezTo>
                    <a:pt x="142" y="19"/>
                    <a:pt x="149" y="9"/>
                    <a:pt x="153" y="0"/>
                  </a:cubicBezTo>
                  <a:cubicBezTo>
                    <a:pt x="13" y="0"/>
                    <a:pt x="13" y="0"/>
                    <a:pt x="13" y="0"/>
                  </a:cubicBezTo>
                  <a:cubicBezTo>
                    <a:pt x="4" y="0"/>
                    <a:pt x="0" y="5"/>
                    <a:pt x="0" y="14"/>
                  </a:cubicBezTo>
                  <a:cubicBezTo>
                    <a:pt x="0" y="22"/>
                    <a:pt x="4" y="29"/>
                    <a:pt x="13" y="2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26" name="Freeform 254"/>
            <p:cNvSpPr>
              <a:spLocks/>
            </p:cNvSpPr>
            <p:nvPr/>
          </p:nvSpPr>
          <p:spPr bwMode="auto">
            <a:xfrm>
              <a:off x="3474257" y="1565041"/>
              <a:ext cx="88337" cy="85109"/>
            </a:xfrm>
            <a:custGeom>
              <a:avLst/>
              <a:gdLst>
                <a:gd name="T0" fmla="*/ 157 w 393"/>
                <a:gd name="T1" fmla="*/ 309 h 357"/>
                <a:gd name="T2" fmla="*/ 229 w 393"/>
                <a:gd name="T3" fmla="*/ 119 h 357"/>
                <a:gd name="T4" fmla="*/ 299 w 393"/>
                <a:gd name="T5" fmla="*/ 351 h 357"/>
                <a:gd name="T6" fmla="*/ 336 w 393"/>
                <a:gd name="T7" fmla="*/ 205 h 357"/>
                <a:gd name="T8" fmla="*/ 371 w 393"/>
                <a:gd name="T9" fmla="*/ 199 h 357"/>
                <a:gd name="T10" fmla="*/ 393 w 393"/>
                <a:gd name="T11" fmla="*/ 130 h 357"/>
                <a:gd name="T12" fmla="*/ 380 w 393"/>
                <a:gd name="T13" fmla="*/ 91 h 357"/>
                <a:gd name="T14" fmla="*/ 377 w 393"/>
                <a:gd name="T15" fmla="*/ 93 h 357"/>
                <a:gd name="T16" fmla="*/ 351 w 393"/>
                <a:gd name="T17" fmla="*/ 177 h 357"/>
                <a:gd name="T18" fmla="*/ 316 w 393"/>
                <a:gd name="T19" fmla="*/ 183 h 357"/>
                <a:gd name="T20" fmla="*/ 297 w 393"/>
                <a:gd name="T21" fmla="*/ 254 h 357"/>
                <a:gd name="T22" fmla="*/ 231 w 393"/>
                <a:gd name="T23" fmla="*/ 38 h 357"/>
                <a:gd name="T24" fmla="*/ 179 w 393"/>
                <a:gd name="T25" fmla="*/ 177 h 357"/>
                <a:gd name="T26" fmla="*/ 175 w 393"/>
                <a:gd name="T27" fmla="*/ 0 h 357"/>
                <a:gd name="T28" fmla="*/ 87 w 393"/>
                <a:gd name="T29" fmla="*/ 260 h 357"/>
                <a:gd name="T30" fmla="*/ 55 w 393"/>
                <a:gd name="T31" fmla="*/ 115 h 357"/>
                <a:gd name="T32" fmla="*/ 0 w 393"/>
                <a:gd name="T33" fmla="*/ 265 h 357"/>
                <a:gd name="T34" fmla="*/ 15 w 393"/>
                <a:gd name="T35" fmla="*/ 296 h 357"/>
                <a:gd name="T36" fmla="*/ 50 w 393"/>
                <a:gd name="T37" fmla="*/ 207 h 357"/>
                <a:gd name="T38" fmla="*/ 83 w 393"/>
                <a:gd name="T39" fmla="*/ 355 h 357"/>
                <a:gd name="T40" fmla="*/ 83 w 393"/>
                <a:gd name="T41" fmla="*/ 357 h 357"/>
                <a:gd name="T42" fmla="*/ 153 w 393"/>
                <a:gd name="T43" fmla="*/ 148 h 357"/>
                <a:gd name="T44" fmla="*/ 157 w 393"/>
                <a:gd name="T45" fmla="*/ 30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3" h="357">
                  <a:moveTo>
                    <a:pt x="157" y="309"/>
                  </a:moveTo>
                  <a:cubicBezTo>
                    <a:pt x="229" y="119"/>
                    <a:pt x="229" y="119"/>
                    <a:pt x="229" y="119"/>
                  </a:cubicBezTo>
                  <a:cubicBezTo>
                    <a:pt x="299" y="351"/>
                    <a:pt x="299" y="351"/>
                    <a:pt x="299" y="351"/>
                  </a:cubicBezTo>
                  <a:cubicBezTo>
                    <a:pt x="336" y="205"/>
                    <a:pt x="336" y="205"/>
                    <a:pt x="336" y="205"/>
                  </a:cubicBezTo>
                  <a:cubicBezTo>
                    <a:pt x="371" y="199"/>
                    <a:pt x="371" y="199"/>
                    <a:pt x="371" y="199"/>
                  </a:cubicBezTo>
                  <a:cubicBezTo>
                    <a:pt x="393" y="130"/>
                    <a:pt x="393" y="130"/>
                    <a:pt x="393" y="130"/>
                  </a:cubicBezTo>
                  <a:cubicBezTo>
                    <a:pt x="391" y="117"/>
                    <a:pt x="386" y="102"/>
                    <a:pt x="380" y="91"/>
                  </a:cubicBezTo>
                  <a:cubicBezTo>
                    <a:pt x="377" y="93"/>
                    <a:pt x="377" y="93"/>
                    <a:pt x="377" y="93"/>
                  </a:cubicBezTo>
                  <a:cubicBezTo>
                    <a:pt x="351" y="177"/>
                    <a:pt x="351" y="177"/>
                    <a:pt x="351" y="177"/>
                  </a:cubicBezTo>
                  <a:cubicBezTo>
                    <a:pt x="316" y="183"/>
                    <a:pt x="316" y="183"/>
                    <a:pt x="316" y="183"/>
                  </a:cubicBezTo>
                  <a:cubicBezTo>
                    <a:pt x="297" y="254"/>
                    <a:pt x="297" y="254"/>
                    <a:pt x="297" y="254"/>
                  </a:cubicBezTo>
                  <a:cubicBezTo>
                    <a:pt x="231" y="38"/>
                    <a:pt x="231" y="38"/>
                    <a:pt x="231" y="38"/>
                  </a:cubicBezTo>
                  <a:cubicBezTo>
                    <a:pt x="179" y="177"/>
                    <a:pt x="179" y="177"/>
                    <a:pt x="179" y="177"/>
                  </a:cubicBezTo>
                  <a:cubicBezTo>
                    <a:pt x="175" y="0"/>
                    <a:pt x="175" y="0"/>
                    <a:pt x="175" y="0"/>
                  </a:cubicBezTo>
                  <a:cubicBezTo>
                    <a:pt x="87" y="260"/>
                    <a:pt x="87" y="260"/>
                    <a:pt x="87" y="260"/>
                  </a:cubicBezTo>
                  <a:cubicBezTo>
                    <a:pt x="55" y="115"/>
                    <a:pt x="55" y="115"/>
                    <a:pt x="55" y="115"/>
                  </a:cubicBezTo>
                  <a:cubicBezTo>
                    <a:pt x="0" y="265"/>
                    <a:pt x="0" y="265"/>
                    <a:pt x="0" y="265"/>
                  </a:cubicBezTo>
                  <a:cubicBezTo>
                    <a:pt x="4" y="276"/>
                    <a:pt x="9" y="285"/>
                    <a:pt x="15" y="296"/>
                  </a:cubicBezTo>
                  <a:cubicBezTo>
                    <a:pt x="50" y="207"/>
                    <a:pt x="50" y="207"/>
                    <a:pt x="50" y="207"/>
                  </a:cubicBezTo>
                  <a:cubicBezTo>
                    <a:pt x="83" y="355"/>
                    <a:pt x="83" y="355"/>
                    <a:pt x="83" y="355"/>
                  </a:cubicBezTo>
                  <a:cubicBezTo>
                    <a:pt x="83" y="357"/>
                    <a:pt x="83" y="357"/>
                    <a:pt x="83" y="357"/>
                  </a:cubicBezTo>
                  <a:cubicBezTo>
                    <a:pt x="153" y="148"/>
                    <a:pt x="153" y="148"/>
                    <a:pt x="153" y="148"/>
                  </a:cubicBezTo>
                  <a:lnTo>
                    <a:pt x="157" y="30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27" name="Freeform 255"/>
            <p:cNvSpPr>
              <a:spLocks noEditPoints="1"/>
            </p:cNvSpPr>
            <p:nvPr/>
          </p:nvSpPr>
          <p:spPr bwMode="auto">
            <a:xfrm>
              <a:off x="3377407" y="1518007"/>
              <a:ext cx="229887" cy="234052"/>
            </a:xfrm>
            <a:custGeom>
              <a:avLst/>
              <a:gdLst>
                <a:gd name="T0" fmla="*/ 871 w 1017"/>
                <a:gd name="T1" fmla="*/ 108 h 984"/>
                <a:gd name="T2" fmla="*/ 615 w 1017"/>
                <a:gd name="T3" fmla="*/ 0 h 984"/>
                <a:gd name="T4" fmla="*/ 350 w 1017"/>
                <a:gd name="T5" fmla="*/ 108 h 984"/>
                <a:gd name="T6" fmla="*/ 300 w 1017"/>
                <a:gd name="T7" fmla="*/ 564 h 984"/>
                <a:gd name="T8" fmla="*/ 24 w 1017"/>
                <a:gd name="T9" fmla="*/ 845 h 984"/>
                <a:gd name="T10" fmla="*/ 24 w 1017"/>
                <a:gd name="T11" fmla="*/ 929 h 984"/>
                <a:gd name="T12" fmla="*/ 55 w 1017"/>
                <a:gd name="T13" fmla="*/ 959 h 984"/>
                <a:gd name="T14" fmla="*/ 138 w 1017"/>
                <a:gd name="T15" fmla="*/ 959 h 984"/>
                <a:gd name="T16" fmla="*/ 418 w 1017"/>
                <a:gd name="T17" fmla="*/ 681 h 984"/>
                <a:gd name="T18" fmla="*/ 615 w 1017"/>
                <a:gd name="T19" fmla="*/ 736 h 984"/>
                <a:gd name="T20" fmla="*/ 871 w 1017"/>
                <a:gd name="T21" fmla="*/ 630 h 984"/>
                <a:gd name="T22" fmla="*/ 871 w 1017"/>
                <a:gd name="T23" fmla="*/ 108 h 984"/>
                <a:gd name="T24" fmla="*/ 788 w 1017"/>
                <a:gd name="T25" fmla="*/ 545 h 984"/>
                <a:gd name="T26" fmla="*/ 615 w 1017"/>
                <a:gd name="T27" fmla="*/ 617 h 984"/>
                <a:gd name="T28" fmla="*/ 436 w 1017"/>
                <a:gd name="T29" fmla="*/ 545 h 984"/>
                <a:gd name="T30" fmla="*/ 436 w 1017"/>
                <a:gd name="T31" fmla="*/ 194 h 984"/>
                <a:gd name="T32" fmla="*/ 615 w 1017"/>
                <a:gd name="T33" fmla="*/ 117 h 984"/>
                <a:gd name="T34" fmla="*/ 788 w 1017"/>
                <a:gd name="T35" fmla="*/ 194 h 984"/>
                <a:gd name="T36" fmla="*/ 862 w 1017"/>
                <a:gd name="T37" fmla="*/ 369 h 984"/>
                <a:gd name="T38" fmla="*/ 788 w 1017"/>
                <a:gd name="T39" fmla="*/ 545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7" h="984">
                  <a:moveTo>
                    <a:pt x="871" y="108"/>
                  </a:moveTo>
                  <a:cubicBezTo>
                    <a:pt x="799" y="38"/>
                    <a:pt x="707" y="0"/>
                    <a:pt x="615" y="0"/>
                  </a:cubicBezTo>
                  <a:cubicBezTo>
                    <a:pt x="521" y="0"/>
                    <a:pt x="425" y="38"/>
                    <a:pt x="350" y="108"/>
                  </a:cubicBezTo>
                  <a:cubicBezTo>
                    <a:pt x="228" y="233"/>
                    <a:pt x="215" y="422"/>
                    <a:pt x="300" y="564"/>
                  </a:cubicBezTo>
                  <a:cubicBezTo>
                    <a:pt x="24" y="845"/>
                    <a:pt x="24" y="845"/>
                    <a:pt x="24" y="845"/>
                  </a:cubicBezTo>
                  <a:cubicBezTo>
                    <a:pt x="0" y="865"/>
                    <a:pt x="0" y="905"/>
                    <a:pt x="24" y="929"/>
                  </a:cubicBezTo>
                  <a:cubicBezTo>
                    <a:pt x="55" y="959"/>
                    <a:pt x="55" y="959"/>
                    <a:pt x="55" y="959"/>
                  </a:cubicBezTo>
                  <a:cubicBezTo>
                    <a:pt x="79" y="984"/>
                    <a:pt x="118" y="984"/>
                    <a:pt x="138" y="959"/>
                  </a:cubicBezTo>
                  <a:cubicBezTo>
                    <a:pt x="418" y="681"/>
                    <a:pt x="418" y="681"/>
                    <a:pt x="418" y="681"/>
                  </a:cubicBezTo>
                  <a:cubicBezTo>
                    <a:pt x="479" y="718"/>
                    <a:pt x="545" y="736"/>
                    <a:pt x="615" y="736"/>
                  </a:cubicBezTo>
                  <a:cubicBezTo>
                    <a:pt x="707" y="736"/>
                    <a:pt x="799" y="700"/>
                    <a:pt x="871" y="630"/>
                  </a:cubicBezTo>
                  <a:cubicBezTo>
                    <a:pt x="1017" y="485"/>
                    <a:pt x="1017" y="251"/>
                    <a:pt x="871" y="108"/>
                  </a:cubicBezTo>
                  <a:moveTo>
                    <a:pt x="788" y="545"/>
                  </a:moveTo>
                  <a:cubicBezTo>
                    <a:pt x="742" y="591"/>
                    <a:pt x="678" y="617"/>
                    <a:pt x="615" y="617"/>
                  </a:cubicBezTo>
                  <a:cubicBezTo>
                    <a:pt x="547" y="617"/>
                    <a:pt x="484" y="591"/>
                    <a:pt x="436" y="545"/>
                  </a:cubicBezTo>
                  <a:cubicBezTo>
                    <a:pt x="339" y="446"/>
                    <a:pt x="339" y="290"/>
                    <a:pt x="436" y="194"/>
                  </a:cubicBezTo>
                  <a:cubicBezTo>
                    <a:pt x="484" y="145"/>
                    <a:pt x="547" y="117"/>
                    <a:pt x="615" y="117"/>
                  </a:cubicBezTo>
                  <a:cubicBezTo>
                    <a:pt x="678" y="117"/>
                    <a:pt x="742" y="145"/>
                    <a:pt x="788" y="194"/>
                  </a:cubicBezTo>
                  <a:cubicBezTo>
                    <a:pt x="836" y="237"/>
                    <a:pt x="862" y="301"/>
                    <a:pt x="862" y="369"/>
                  </a:cubicBezTo>
                  <a:cubicBezTo>
                    <a:pt x="862" y="433"/>
                    <a:pt x="836" y="496"/>
                    <a:pt x="788" y="54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28" name="Freeform 227"/>
            <p:cNvSpPr>
              <a:spLocks/>
            </p:cNvSpPr>
            <p:nvPr/>
          </p:nvSpPr>
          <p:spPr bwMode="auto">
            <a:xfrm>
              <a:off x="2806925" y="2109095"/>
              <a:ext cx="332059" cy="348277"/>
            </a:xfrm>
            <a:custGeom>
              <a:avLst/>
              <a:gdLst>
                <a:gd name="T0" fmla="*/ 1321 w 1465"/>
                <a:gd name="T1" fmla="*/ 572 h 1466"/>
                <a:gd name="T2" fmla="*/ 1271 w 1465"/>
                <a:gd name="T3" fmla="*/ 622 h 1466"/>
                <a:gd name="T4" fmla="*/ 1027 w 1465"/>
                <a:gd name="T5" fmla="*/ 490 h 1466"/>
                <a:gd name="T6" fmla="*/ 1224 w 1465"/>
                <a:gd name="T7" fmla="*/ 463 h 1466"/>
                <a:gd name="T8" fmla="*/ 1263 w 1465"/>
                <a:gd name="T9" fmla="*/ 247 h 1466"/>
                <a:gd name="T10" fmla="*/ 1249 w 1465"/>
                <a:gd name="T11" fmla="*/ 213 h 1466"/>
                <a:gd name="T12" fmla="*/ 1035 w 1465"/>
                <a:gd name="T13" fmla="*/ 203 h 1466"/>
                <a:gd name="T14" fmla="*/ 1035 w 1465"/>
                <a:gd name="T15" fmla="*/ 274 h 1466"/>
                <a:gd name="T16" fmla="*/ 769 w 1465"/>
                <a:gd name="T17" fmla="*/ 353 h 1466"/>
                <a:gd name="T18" fmla="*/ 889 w 1465"/>
                <a:gd name="T19" fmla="*/ 194 h 1466"/>
                <a:gd name="T20" fmla="*/ 764 w 1465"/>
                <a:gd name="T21" fmla="*/ 14 h 1466"/>
                <a:gd name="T22" fmla="*/ 730 w 1465"/>
                <a:gd name="T23" fmla="*/ 0 h 1466"/>
                <a:gd name="T24" fmla="*/ 571 w 1465"/>
                <a:gd name="T25" fmla="*/ 144 h 1466"/>
                <a:gd name="T26" fmla="*/ 621 w 1465"/>
                <a:gd name="T27" fmla="*/ 194 h 1466"/>
                <a:gd name="T28" fmla="*/ 488 w 1465"/>
                <a:gd name="T29" fmla="*/ 439 h 1466"/>
                <a:gd name="T30" fmla="*/ 462 w 1465"/>
                <a:gd name="T31" fmla="*/ 241 h 1466"/>
                <a:gd name="T32" fmla="*/ 246 w 1465"/>
                <a:gd name="T33" fmla="*/ 203 h 1466"/>
                <a:gd name="T34" fmla="*/ 212 w 1465"/>
                <a:gd name="T35" fmla="*/ 218 h 1466"/>
                <a:gd name="T36" fmla="*/ 202 w 1465"/>
                <a:gd name="T37" fmla="*/ 431 h 1466"/>
                <a:gd name="T38" fmla="*/ 273 w 1465"/>
                <a:gd name="T39" fmla="*/ 431 h 1466"/>
                <a:gd name="T40" fmla="*/ 352 w 1465"/>
                <a:gd name="T41" fmla="*/ 698 h 1466"/>
                <a:gd name="T42" fmla="*/ 194 w 1465"/>
                <a:gd name="T43" fmla="*/ 576 h 1466"/>
                <a:gd name="T44" fmla="*/ 14 w 1465"/>
                <a:gd name="T45" fmla="*/ 702 h 1466"/>
                <a:gd name="T46" fmla="*/ 0 w 1465"/>
                <a:gd name="T47" fmla="*/ 737 h 1466"/>
                <a:gd name="T48" fmla="*/ 144 w 1465"/>
                <a:gd name="T49" fmla="*/ 894 h 1466"/>
                <a:gd name="T50" fmla="*/ 194 w 1465"/>
                <a:gd name="T51" fmla="*/ 844 h 1466"/>
                <a:gd name="T52" fmla="*/ 439 w 1465"/>
                <a:gd name="T53" fmla="*/ 977 h 1466"/>
                <a:gd name="T54" fmla="*/ 241 w 1465"/>
                <a:gd name="T55" fmla="*/ 1003 h 1466"/>
                <a:gd name="T56" fmla="*/ 202 w 1465"/>
                <a:gd name="T57" fmla="*/ 1219 h 1466"/>
                <a:gd name="T58" fmla="*/ 217 w 1465"/>
                <a:gd name="T59" fmla="*/ 1254 h 1466"/>
                <a:gd name="T60" fmla="*/ 430 w 1465"/>
                <a:gd name="T61" fmla="*/ 1263 h 1466"/>
                <a:gd name="T62" fmla="*/ 430 w 1465"/>
                <a:gd name="T63" fmla="*/ 1192 h 1466"/>
                <a:gd name="T64" fmla="*/ 698 w 1465"/>
                <a:gd name="T65" fmla="*/ 1114 h 1466"/>
                <a:gd name="T66" fmla="*/ 576 w 1465"/>
                <a:gd name="T67" fmla="*/ 1272 h 1466"/>
                <a:gd name="T68" fmla="*/ 701 w 1465"/>
                <a:gd name="T69" fmla="*/ 1452 h 1466"/>
                <a:gd name="T70" fmla="*/ 736 w 1465"/>
                <a:gd name="T71" fmla="*/ 1466 h 1466"/>
                <a:gd name="T72" fmla="*/ 894 w 1465"/>
                <a:gd name="T73" fmla="*/ 1322 h 1466"/>
                <a:gd name="T74" fmla="*/ 844 w 1465"/>
                <a:gd name="T75" fmla="*/ 1272 h 1466"/>
                <a:gd name="T76" fmla="*/ 976 w 1465"/>
                <a:gd name="T77" fmla="*/ 1028 h 1466"/>
                <a:gd name="T78" fmla="*/ 1003 w 1465"/>
                <a:gd name="T79" fmla="*/ 1225 h 1466"/>
                <a:gd name="T80" fmla="*/ 1219 w 1465"/>
                <a:gd name="T81" fmla="*/ 1263 h 1466"/>
                <a:gd name="T82" fmla="*/ 1252 w 1465"/>
                <a:gd name="T83" fmla="*/ 1249 h 1466"/>
                <a:gd name="T84" fmla="*/ 1263 w 1465"/>
                <a:gd name="T85" fmla="*/ 1035 h 1466"/>
                <a:gd name="T86" fmla="*/ 1192 w 1465"/>
                <a:gd name="T87" fmla="*/ 1035 h 1466"/>
                <a:gd name="T88" fmla="*/ 1113 w 1465"/>
                <a:gd name="T89" fmla="*/ 769 h 1466"/>
                <a:gd name="T90" fmla="*/ 1271 w 1465"/>
                <a:gd name="T91" fmla="*/ 890 h 1466"/>
                <a:gd name="T92" fmla="*/ 1451 w 1465"/>
                <a:gd name="T93" fmla="*/ 764 h 1466"/>
                <a:gd name="T94" fmla="*/ 1465 w 1465"/>
                <a:gd name="T95" fmla="*/ 730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65" h="1466">
                  <a:moveTo>
                    <a:pt x="1456" y="708"/>
                  </a:moveTo>
                  <a:cubicBezTo>
                    <a:pt x="1455" y="706"/>
                    <a:pt x="1453" y="704"/>
                    <a:pt x="1451" y="702"/>
                  </a:cubicBezTo>
                  <a:cubicBezTo>
                    <a:pt x="1321" y="572"/>
                    <a:pt x="1321" y="572"/>
                    <a:pt x="1321" y="572"/>
                  </a:cubicBezTo>
                  <a:cubicBezTo>
                    <a:pt x="1309" y="559"/>
                    <a:pt x="1288" y="559"/>
                    <a:pt x="1276" y="572"/>
                  </a:cubicBezTo>
                  <a:cubicBezTo>
                    <a:pt x="1271" y="576"/>
                    <a:pt x="1271" y="576"/>
                    <a:pt x="1271" y="576"/>
                  </a:cubicBezTo>
                  <a:cubicBezTo>
                    <a:pt x="1259" y="589"/>
                    <a:pt x="1259" y="609"/>
                    <a:pt x="1271" y="622"/>
                  </a:cubicBezTo>
                  <a:cubicBezTo>
                    <a:pt x="1347" y="698"/>
                    <a:pt x="1347" y="698"/>
                    <a:pt x="1347" y="698"/>
                  </a:cubicBezTo>
                  <a:cubicBezTo>
                    <a:pt x="1113" y="698"/>
                    <a:pt x="1113" y="698"/>
                    <a:pt x="1113" y="698"/>
                  </a:cubicBezTo>
                  <a:cubicBezTo>
                    <a:pt x="1106" y="619"/>
                    <a:pt x="1075" y="547"/>
                    <a:pt x="1027" y="490"/>
                  </a:cubicBezTo>
                  <a:cubicBezTo>
                    <a:pt x="1192" y="325"/>
                    <a:pt x="1192" y="325"/>
                    <a:pt x="1192" y="325"/>
                  </a:cubicBezTo>
                  <a:cubicBezTo>
                    <a:pt x="1192" y="431"/>
                    <a:pt x="1192" y="431"/>
                    <a:pt x="1192" y="431"/>
                  </a:cubicBezTo>
                  <a:cubicBezTo>
                    <a:pt x="1192" y="448"/>
                    <a:pt x="1206" y="463"/>
                    <a:pt x="1224" y="463"/>
                  </a:cubicBezTo>
                  <a:cubicBezTo>
                    <a:pt x="1231" y="463"/>
                    <a:pt x="1231" y="463"/>
                    <a:pt x="1231" y="463"/>
                  </a:cubicBezTo>
                  <a:cubicBezTo>
                    <a:pt x="1248" y="463"/>
                    <a:pt x="1263" y="448"/>
                    <a:pt x="1263" y="431"/>
                  </a:cubicBezTo>
                  <a:cubicBezTo>
                    <a:pt x="1263" y="247"/>
                    <a:pt x="1263" y="247"/>
                    <a:pt x="1263" y="247"/>
                  </a:cubicBezTo>
                  <a:cubicBezTo>
                    <a:pt x="1263" y="246"/>
                    <a:pt x="1263" y="245"/>
                    <a:pt x="1263" y="244"/>
                  </a:cubicBezTo>
                  <a:cubicBezTo>
                    <a:pt x="1263" y="234"/>
                    <a:pt x="1260" y="225"/>
                    <a:pt x="1253" y="218"/>
                  </a:cubicBezTo>
                  <a:cubicBezTo>
                    <a:pt x="1249" y="213"/>
                    <a:pt x="1249" y="213"/>
                    <a:pt x="1249" y="213"/>
                  </a:cubicBezTo>
                  <a:cubicBezTo>
                    <a:pt x="1243" y="207"/>
                    <a:pt x="1235" y="204"/>
                    <a:pt x="1227" y="204"/>
                  </a:cubicBezTo>
                  <a:cubicBezTo>
                    <a:pt x="1224" y="203"/>
                    <a:pt x="1222" y="203"/>
                    <a:pt x="1219" y="203"/>
                  </a:cubicBezTo>
                  <a:cubicBezTo>
                    <a:pt x="1035" y="203"/>
                    <a:pt x="1035" y="203"/>
                    <a:pt x="1035" y="203"/>
                  </a:cubicBezTo>
                  <a:cubicBezTo>
                    <a:pt x="1017" y="203"/>
                    <a:pt x="1003" y="217"/>
                    <a:pt x="1003" y="235"/>
                  </a:cubicBezTo>
                  <a:cubicBezTo>
                    <a:pt x="1003" y="241"/>
                    <a:pt x="1003" y="241"/>
                    <a:pt x="1003" y="241"/>
                  </a:cubicBezTo>
                  <a:cubicBezTo>
                    <a:pt x="1003" y="259"/>
                    <a:pt x="1017" y="274"/>
                    <a:pt x="1035" y="274"/>
                  </a:cubicBezTo>
                  <a:cubicBezTo>
                    <a:pt x="1143" y="274"/>
                    <a:pt x="1143" y="274"/>
                    <a:pt x="1143" y="274"/>
                  </a:cubicBezTo>
                  <a:cubicBezTo>
                    <a:pt x="977" y="439"/>
                    <a:pt x="977" y="439"/>
                    <a:pt x="977" y="439"/>
                  </a:cubicBezTo>
                  <a:cubicBezTo>
                    <a:pt x="919" y="391"/>
                    <a:pt x="848" y="360"/>
                    <a:pt x="769" y="353"/>
                  </a:cubicBezTo>
                  <a:cubicBezTo>
                    <a:pt x="769" y="119"/>
                    <a:pt x="769" y="119"/>
                    <a:pt x="769" y="119"/>
                  </a:cubicBezTo>
                  <a:cubicBezTo>
                    <a:pt x="844" y="194"/>
                    <a:pt x="844" y="194"/>
                    <a:pt x="844" y="194"/>
                  </a:cubicBezTo>
                  <a:cubicBezTo>
                    <a:pt x="856" y="207"/>
                    <a:pt x="876" y="207"/>
                    <a:pt x="889" y="194"/>
                  </a:cubicBezTo>
                  <a:cubicBezTo>
                    <a:pt x="894" y="190"/>
                    <a:pt x="894" y="190"/>
                    <a:pt x="894" y="190"/>
                  </a:cubicBezTo>
                  <a:cubicBezTo>
                    <a:pt x="906" y="177"/>
                    <a:pt x="906" y="157"/>
                    <a:pt x="894" y="144"/>
                  </a:cubicBezTo>
                  <a:cubicBezTo>
                    <a:pt x="764" y="14"/>
                    <a:pt x="764" y="14"/>
                    <a:pt x="764" y="14"/>
                  </a:cubicBezTo>
                  <a:cubicBezTo>
                    <a:pt x="763" y="13"/>
                    <a:pt x="762" y="13"/>
                    <a:pt x="761" y="12"/>
                  </a:cubicBezTo>
                  <a:cubicBezTo>
                    <a:pt x="755" y="5"/>
                    <a:pt x="746" y="0"/>
                    <a:pt x="736" y="0"/>
                  </a:cubicBezTo>
                  <a:cubicBezTo>
                    <a:pt x="730" y="0"/>
                    <a:pt x="730" y="0"/>
                    <a:pt x="730" y="0"/>
                  </a:cubicBezTo>
                  <a:cubicBezTo>
                    <a:pt x="721" y="0"/>
                    <a:pt x="714" y="4"/>
                    <a:pt x="708" y="9"/>
                  </a:cubicBezTo>
                  <a:cubicBezTo>
                    <a:pt x="706" y="10"/>
                    <a:pt x="703" y="12"/>
                    <a:pt x="701" y="14"/>
                  </a:cubicBezTo>
                  <a:cubicBezTo>
                    <a:pt x="571" y="144"/>
                    <a:pt x="571" y="144"/>
                    <a:pt x="571" y="144"/>
                  </a:cubicBezTo>
                  <a:cubicBezTo>
                    <a:pt x="559" y="157"/>
                    <a:pt x="559" y="177"/>
                    <a:pt x="571" y="190"/>
                  </a:cubicBezTo>
                  <a:cubicBezTo>
                    <a:pt x="576" y="194"/>
                    <a:pt x="576" y="194"/>
                    <a:pt x="576" y="194"/>
                  </a:cubicBezTo>
                  <a:cubicBezTo>
                    <a:pt x="588" y="207"/>
                    <a:pt x="609" y="207"/>
                    <a:pt x="621" y="194"/>
                  </a:cubicBezTo>
                  <a:cubicBezTo>
                    <a:pt x="698" y="118"/>
                    <a:pt x="698" y="118"/>
                    <a:pt x="698" y="118"/>
                  </a:cubicBezTo>
                  <a:cubicBezTo>
                    <a:pt x="698" y="352"/>
                    <a:pt x="698" y="352"/>
                    <a:pt x="698" y="352"/>
                  </a:cubicBezTo>
                  <a:cubicBezTo>
                    <a:pt x="618" y="360"/>
                    <a:pt x="546" y="391"/>
                    <a:pt x="488" y="439"/>
                  </a:cubicBezTo>
                  <a:cubicBezTo>
                    <a:pt x="322" y="274"/>
                    <a:pt x="322" y="274"/>
                    <a:pt x="322" y="274"/>
                  </a:cubicBezTo>
                  <a:cubicBezTo>
                    <a:pt x="430" y="274"/>
                    <a:pt x="430" y="274"/>
                    <a:pt x="430" y="274"/>
                  </a:cubicBezTo>
                  <a:cubicBezTo>
                    <a:pt x="448" y="274"/>
                    <a:pt x="462" y="259"/>
                    <a:pt x="462" y="241"/>
                  </a:cubicBezTo>
                  <a:cubicBezTo>
                    <a:pt x="462" y="235"/>
                    <a:pt x="462" y="235"/>
                    <a:pt x="462" y="235"/>
                  </a:cubicBezTo>
                  <a:cubicBezTo>
                    <a:pt x="462" y="217"/>
                    <a:pt x="448" y="203"/>
                    <a:pt x="430" y="203"/>
                  </a:cubicBezTo>
                  <a:cubicBezTo>
                    <a:pt x="246" y="203"/>
                    <a:pt x="246" y="203"/>
                    <a:pt x="246" y="203"/>
                  </a:cubicBezTo>
                  <a:cubicBezTo>
                    <a:pt x="243" y="203"/>
                    <a:pt x="241" y="203"/>
                    <a:pt x="238" y="204"/>
                  </a:cubicBezTo>
                  <a:cubicBezTo>
                    <a:pt x="230" y="204"/>
                    <a:pt x="222" y="207"/>
                    <a:pt x="216" y="213"/>
                  </a:cubicBezTo>
                  <a:cubicBezTo>
                    <a:pt x="212" y="218"/>
                    <a:pt x="212" y="218"/>
                    <a:pt x="212" y="218"/>
                  </a:cubicBezTo>
                  <a:cubicBezTo>
                    <a:pt x="205" y="225"/>
                    <a:pt x="202" y="234"/>
                    <a:pt x="202" y="244"/>
                  </a:cubicBezTo>
                  <a:cubicBezTo>
                    <a:pt x="202" y="245"/>
                    <a:pt x="202" y="246"/>
                    <a:pt x="202" y="247"/>
                  </a:cubicBezTo>
                  <a:cubicBezTo>
                    <a:pt x="202" y="431"/>
                    <a:pt x="202" y="431"/>
                    <a:pt x="202" y="431"/>
                  </a:cubicBezTo>
                  <a:cubicBezTo>
                    <a:pt x="202" y="448"/>
                    <a:pt x="217" y="463"/>
                    <a:pt x="234" y="463"/>
                  </a:cubicBezTo>
                  <a:cubicBezTo>
                    <a:pt x="241" y="463"/>
                    <a:pt x="241" y="463"/>
                    <a:pt x="241" y="463"/>
                  </a:cubicBezTo>
                  <a:cubicBezTo>
                    <a:pt x="259" y="463"/>
                    <a:pt x="273" y="448"/>
                    <a:pt x="273" y="431"/>
                  </a:cubicBezTo>
                  <a:cubicBezTo>
                    <a:pt x="273" y="325"/>
                    <a:pt x="273" y="325"/>
                    <a:pt x="273" y="325"/>
                  </a:cubicBezTo>
                  <a:cubicBezTo>
                    <a:pt x="438" y="490"/>
                    <a:pt x="438" y="490"/>
                    <a:pt x="438" y="490"/>
                  </a:cubicBezTo>
                  <a:cubicBezTo>
                    <a:pt x="390" y="547"/>
                    <a:pt x="359" y="619"/>
                    <a:pt x="352" y="698"/>
                  </a:cubicBezTo>
                  <a:cubicBezTo>
                    <a:pt x="118" y="698"/>
                    <a:pt x="118" y="698"/>
                    <a:pt x="118" y="698"/>
                  </a:cubicBezTo>
                  <a:cubicBezTo>
                    <a:pt x="194" y="622"/>
                    <a:pt x="194" y="622"/>
                    <a:pt x="194" y="622"/>
                  </a:cubicBezTo>
                  <a:cubicBezTo>
                    <a:pt x="206" y="609"/>
                    <a:pt x="206" y="589"/>
                    <a:pt x="194" y="576"/>
                  </a:cubicBezTo>
                  <a:cubicBezTo>
                    <a:pt x="189" y="572"/>
                    <a:pt x="189" y="572"/>
                    <a:pt x="189" y="572"/>
                  </a:cubicBezTo>
                  <a:cubicBezTo>
                    <a:pt x="177" y="559"/>
                    <a:pt x="156" y="559"/>
                    <a:pt x="144" y="572"/>
                  </a:cubicBezTo>
                  <a:cubicBezTo>
                    <a:pt x="14" y="702"/>
                    <a:pt x="14" y="702"/>
                    <a:pt x="14" y="702"/>
                  </a:cubicBezTo>
                  <a:cubicBezTo>
                    <a:pt x="12" y="704"/>
                    <a:pt x="10" y="706"/>
                    <a:pt x="9" y="708"/>
                  </a:cubicBezTo>
                  <a:cubicBezTo>
                    <a:pt x="3" y="714"/>
                    <a:pt x="0" y="722"/>
                    <a:pt x="0" y="730"/>
                  </a:cubicBezTo>
                  <a:cubicBezTo>
                    <a:pt x="0" y="737"/>
                    <a:pt x="0" y="737"/>
                    <a:pt x="0" y="737"/>
                  </a:cubicBezTo>
                  <a:cubicBezTo>
                    <a:pt x="0" y="747"/>
                    <a:pt x="5" y="756"/>
                    <a:pt x="12" y="762"/>
                  </a:cubicBezTo>
                  <a:cubicBezTo>
                    <a:pt x="12" y="763"/>
                    <a:pt x="13" y="763"/>
                    <a:pt x="14" y="764"/>
                  </a:cubicBezTo>
                  <a:cubicBezTo>
                    <a:pt x="144" y="894"/>
                    <a:pt x="144" y="894"/>
                    <a:pt x="144" y="894"/>
                  </a:cubicBezTo>
                  <a:cubicBezTo>
                    <a:pt x="156" y="907"/>
                    <a:pt x="177" y="907"/>
                    <a:pt x="189" y="894"/>
                  </a:cubicBezTo>
                  <a:cubicBezTo>
                    <a:pt x="194" y="890"/>
                    <a:pt x="194" y="890"/>
                    <a:pt x="194" y="890"/>
                  </a:cubicBezTo>
                  <a:cubicBezTo>
                    <a:pt x="206" y="877"/>
                    <a:pt x="206" y="857"/>
                    <a:pt x="194" y="844"/>
                  </a:cubicBezTo>
                  <a:cubicBezTo>
                    <a:pt x="119" y="769"/>
                    <a:pt x="119" y="769"/>
                    <a:pt x="119" y="769"/>
                  </a:cubicBezTo>
                  <a:cubicBezTo>
                    <a:pt x="352" y="769"/>
                    <a:pt x="352" y="769"/>
                    <a:pt x="352" y="769"/>
                  </a:cubicBezTo>
                  <a:cubicBezTo>
                    <a:pt x="359" y="848"/>
                    <a:pt x="391" y="920"/>
                    <a:pt x="439" y="977"/>
                  </a:cubicBezTo>
                  <a:cubicBezTo>
                    <a:pt x="273" y="1143"/>
                    <a:pt x="273" y="1143"/>
                    <a:pt x="273" y="1143"/>
                  </a:cubicBezTo>
                  <a:cubicBezTo>
                    <a:pt x="273" y="1035"/>
                    <a:pt x="273" y="1035"/>
                    <a:pt x="273" y="1035"/>
                  </a:cubicBezTo>
                  <a:cubicBezTo>
                    <a:pt x="273" y="1018"/>
                    <a:pt x="259" y="1003"/>
                    <a:pt x="241" y="1003"/>
                  </a:cubicBezTo>
                  <a:cubicBezTo>
                    <a:pt x="234" y="1003"/>
                    <a:pt x="234" y="1003"/>
                    <a:pt x="234" y="1003"/>
                  </a:cubicBezTo>
                  <a:cubicBezTo>
                    <a:pt x="217" y="1003"/>
                    <a:pt x="202" y="1018"/>
                    <a:pt x="202" y="1035"/>
                  </a:cubicBezTo>
                  <a:cubicBezTo>
                    <a:pt x="202" y="1219"/>
                    <a:pt x="202" y="1219"/>
                    <a:pt x="202" y="1219"/>
                  </a:cubicBezTo>
                  <a:cubicBezTo>
                    <a:pt x="202" y="1222"/>
                    <a:pt x="203" y="1225"/>
                    <a:pt x="203" y="1227"/>
                  </a:cubicBezTo>
                  <a:cubicBezTo>
                    <a:pt x="204" y="1235"/>
                    <a:pt x="207" y="1243"/>
                    <a:pt x="213" y="1249"/>
                  </a:cubicBezTo>
                  <a:cubicBezTo>
                    <a:pt x="217" y="1254"/>
                    <a:pt x="217" y="1254"/>
                    <a:pt x="217" y="1254"/>
                  </a:cubicBezTo>
                  <a:cubicBezTo>
                    <a:pt x="224" y="1261"/>
                    <a:pt x="234" y="1264"/>
                    <a:pt x="243" y="1263"/>
                  </a:cubicBezTo>
                  <a:cubicBezTo>
                    <a:pt x="244" y="1263"/>
                    <a:pt x="245" y="1263"/>
                    <a:pt x="246" y="1263"/>
                  </a:cubicBezTo>
                  <a:cubicBezTo>
                    <a:pt x="430" y="1263"/>
                    <a:pt x="430" y="1263"/>
                    <a:pt x="430" y="1263"/>
                  </a:cubicBezTo>
                  <a:cubicBezTo>
                    <a:pt x="448" y="1263"/>
                    <a:pt x="462" y="1249"/>
                    <a:pt x="462" y="1231"/>
                  </a:cubicBezTo>
                  <a:cubicBezTo>
                    <a:pt x="462" y="1225"/>
                    <a:pt x="462" y="1225"/>
                    <a:pt x="462" y="1225"/>
                  </a:cubicBezTo>
                  <a:cubicBezTo>
                    <a:pt x="462" y="1207"/>
                    <a:pt x="448" y="1192"/>
                    <a:pt x="430" y="1192"/>
                  </a:cubicBezTo>
                  <a:cubicBezTo>
                    <a:pt x="324" y="1192"/>
                    <a:pt x="324" y="1192"/>
                    <a:pt x="324" y="1192"/>
                  </a:cubicBezTo>
                  <a:cubicBezTo>
                    <a:pt x="489" y="1028"/>
                    <a:pt x="489" y="1028"/>
                    <a:pt x="489" y="1028"/>
                  </a:cubicBezTo>
                  <a:cubicBezTo>
                    <a:pt x="547" y="1075"/>
                    <a:pt x="619" y="1106"/>
                    <a:pt x="698" y="1114"/>
                  </a:cubicBezTo>
                  <a:cubicBezTo>
                    <a:pt x="698" y="1348"/>
                    <a:pt x="698" y="1348"/>
                    <a:pt x="698" y="1348"/>
                  </a:cubicBezTo>
                  <a:cubicBezTo>
                    <a:pt x="621" y="1272"/>
                    <a:pt x="621" y="1272"/>
                    <a:pt x="621" y="1272"/>
                  </a:cubicBezTo>
                  <a:cubicBezTo>
                    <a:pt x="609" y="1259"/>
                    <a:pt x="588" y="1259"/>
                    <a:pt x="576" y="1272"/>
                  </a:cubicBezTo>
                  <a:cubicBezTo>
                    <a:pt x="571" y="1276"/>
                    <a:pt x="571" y="1276"/>
                    <a:pt x="571" y="1276"/>
                  </a:cubicBezTo>
                  <a:cubicBezTo>
                    <a:pt x="559" y="1289"/>
                    <a:pt x="559" y="1309"/>
                    <a:pt x="571" y="1322"/>
                  </a:cubicBezTo>
                  <a:cubicBezTo>
                    <a:pt x="701" y="1452"/>
                    <a:pt x="701" y="1452"/>
                    <a:pt x="701" y="1452"/>
                  </a:cubicBezTo>
                  <a:cubicBezTo>
                    <a:pt x="703" y="1454"/>
                    <a:pt x="706" y="1455"/>
                    <a:pt x="708" y="1457"/>
                  </a:cubicBezTo>
                  <a:cubicBezTo>
                    <a:pt x="714" y="1462"/>
                    <a:pt x="721" y="1466"/>
                    <a:pt x="730" y="1466"/>
                  </a:cubicBezTo>
                  <a:cubicBezTo>
                    <a:pt x="736" y="1466"/>
                    <a:pt x="736" y="1466"/>
                    <a:pt x="736" y="1466"/>
                  </a:cubicBezTo>
                  <a:cubicBezTo>
                    <a:pt x="746" y="1466"/>
                    <a:pt x="755" y="1461"/>
                    <a:pt x="761" y="1454"/>
                  </a:cubicBezTo>
                  <a:cubicBezTo>
                    <a:pt x="762" y="1453"/>
                    <a:pt x="763" y="1453"/>
                    <a:pt x="764" y="1452"/>
                  </a:cubicBezTo>
                  <a:cubicBezTo>
                    <a:pt x="894" y="1322"/>
                    <a:pt x="894" y="1322"/>
                    <a:pt x="894" y="1322"/>
                  </a:cubicBezTo>
                  <a:cubicBezTo>
                    <a:pt x="906" y="1309"/>
                    <a:pt x="906" y="1289"/>
                    <a:pt x="894" y="1276"/>
                  </a:cubicBezTo>
                  <a:cubicBezTo>
                    <a:pt x="889" y="1272"/>
                    <a:pt x="889" y="1272"/>
                    <a:pt x="889" y="1272"/>
                  </a:cubicBezTo>
                  <a:cubicBezTo>
                    <a:pt x="876" y="1259"/>
                    <a:pt x="856" y="1259"/>
                    <a:pt x="844" y="1272"/>
                  </a:cubicBezTo>
                  <a:cubicBezTo>
                    <a:pt x="769" y="1347"/>
                    <a:pt x="769" y="1347"/>
                    <a:pt x="769" y="1347"/>
                  </a:cubicBezTo>
                  <a:cubicBezTo>
                    <a:pt x="769" y="1113"/>
                    <a:pt x="769" y="1113"/>
                    <a:pt x="769" y="1113"/>
                  </a:cubicBezTo>
                  <a:cubicBezTo>
                    <a:pt x="847" y="1106"/>
                    <a:pt x="919" y="1075"/>
                    <a:pt x="976" y="1028"/>
                  </a:cubicBezTo>
                  <a:cubicBezTo>
                    <a:pt x="1141" y="1192"/>
                    <a:pt x="1141" y="1192"/>
                    <a:pt x="1141" y="1192"/>
                  </a:cubicBezTo>
                  <a:cubicBezTo>
                    <a:pt x="1035" y="1192"/>
                    <a:pt x="1035" y="1192"/>
                    <a:pt x="1035" y="1192"/>
                  </a:cubicBezTo>
                  <a:cubicBezTo>
                    <a:pt x="1017" y="1192"/>
                    <a:pt x="1003" y="1207"/>
                    <a:pt x="1003" y="1225"/>
                  </a:cubicBezTo>
                  <a:cubicBezTo>
                    <a:pt x="1003" y="1231"/>
                    <a:pt x="1003" y="1231"/>
                    <a:pt x="1003" y="1231"/>
                  </a:cubicBezTo>
                  <a:cubicBezTo>
                    <a:pt x="1003" y="1249"/>
                    <a:pt x="1017" y="1263"/>
                    <a:pt x="1035" y="1263"/>
                  </a:cubicBezTo>
                  <a:cubicBezTo>
                    <a:pt x="1219" y="1263"/>
                    <a:pt x="1219" y="1263"/>
                    <a:pt x="1219" y="1263"/>
                  </a:cubicBezTo>
                  <a:cubicBezTo>
                    <a:pt x="1220" y="1263"/>
                    <a:pt x="1221" y="1263"/>
                    <a:pt x="1222" y="1263"/>
                  </a:cubicBezTo>
                  <a:cubicBezTo>
                    <a:pt x="1231" y="1264"/>
                    <a:pt x="1241" y="1261"/>
                    <a:pt x="1248" y="1254"/>
                  </a:cubicBezTo>
                  <a:cubicBezTo>
                    <a:pt x="1252" y="1249"/>
                    <a:pt x="1252" y="1249"/>
                    <a:pt x="1252" y="1249"/>
                  </a:cubicBezTo>
                  <a:cubicBezTo>
                    <a:pt x="1258" y="1243"/>
                    <a:pt x="1261" y="1235"/>
                    <a:pt x="1262" y="1227"/>
                  </a:cubicBezTo>
                  <a:cubicBezTo>
                    <a:pt x="1262" y="1225"/>
                    <a:pt x="1263" y="1222"/>
                    <a:pt x="1263" y="1219"/>
                  </a:cubicBezTo>
                  <a:cubicBezTo>
                    <a:pt x="1263" y="1035"/>
                    <a:pt x="1263" y="1035"/>
                    <a:pt x="1263" y="1035"/>
                  </a:cubicBezTo>
                  <a:cubicBezTo>
                    <a:pt x="1263" y="1018"/>
                    <a:pt x="1248" y="1003"/>
                    <a:pt x="1231" y="1003"/>
                  </a:cubicBezTo>
                  <a:cubicBezTo>
                    <a:pt x="1224" y="1003"/>
                    <a:pt x="1224" y="1003"/>
                    <a:pt x="1224" y="1003"/>
                  </a:cubicBezTo>
                  <a:cubicBezTo>
                    <a:pt x="1206" y="1003"/>
                    <a:pt x="1192" y="1018"/>
                    <a:pt x="1192" y="1035"/>
                  </a:cubicBezTo>
                  <a:cubicBezTo>
                    <a:pt x="1192" y="1143"/>
                    <a:pt x="1192" y="1143"/>
                    <a:pt x="1192" y="1143"/>
                  </a:cubicBezTo>
                  <a:cubicBezTo>
                    <a:pt x="1026" y="977"/>
                    <a:pt x="1026" y="977"/>
                    <a:pt x="1026" y="977"/>
                  </a:cubicBezTo>
                  <a:cubicBezTo>
                    <a:pt x="1074" y="920"/>
                    <a:pt x="1106" y="848"/>
                    <a:pt x="1113" y="769"/>
                  </a:cubicBezTo>
                  <a:cubicBezTo>
                    <a:pt x="1346" y="769"/>
                    <a:pt x="1346" y="769"/>
                    <a:pt x="1346" y="769"/>
                  </a:cubicBezTo>
                  <a:cubicBezTo>
                    <a:pt x="1271" y="844"/>
                    <a:pt x="1271" y="844"/>
                    <a:pt x="1271" y="844"/>
                  </a:cubicBezTo>
                  <a:cubicBezTo>
                    <a:pt x="1259" y="857"/>
                    <a:pt x="1259" y="877"/>
                    <a:pt x="1271" y="890"/>
                  </a:cubicBezTo>
                  <a:cubicBezTo>
                    <a:pt x="1276" y="894"/>
                    <a:pt x="1276" y="894"/>
                    <a:pt x="1276" y="894"/>
                  </a:cubicBezTo>
                  <a:cubicBezTo>
                    <a:pt x="1288" y="907"/>
                    <a:pt x="1309" y="907"/>
                    <a:pt x="1321" y="894"/>
                  </a:cubicBezTo>
                  <a:cubicBezTo>
                    <a:pt x="1451" y="764"/>
                    <a:pt x="1451" y="764"/>
                    <a:pt x="1451" y="764"/>
                  </a:cubicBezTo>
                  <a:cubicBezTo>
                    <a:pt x="1452" y="763"/>
                    <a:pt x="1453" y="763"/>
                    <a:pt x="1453" y="762"/>
                  </a:cubicBezTo>
                  <a:cubicBezTo>
                    <a:pt x="1460" y="756"/>
                    <a:pt x="1465" y="747"/>
                    <a:pt x="1465" y="737"/>
                  </a:cubicBezTo>
                  <a:cubicBezTo>
                    <a:pt x="1465" y="730"/>
                    <a:pt x="1465" y="730"/>
                    <a:pt x="1465" y="730"/>
                  </a:cubicBezTo>
                  <a:cubicBezTo>
                    <a:pt x="1465" y="722"/>
                    <a:pt x="1462" y="714"/>
                    <a:pt x="1456" y="708"/>
                  </a:cubicBezTo>
                  <a:close/>
                </a:path>
              </a:pathLst>
            </a:custGeom>
            <a:solidFill>
              <a:srgbClr val="FFFFFF"/>
            </a:solidFill>
            <a:ln w="9525">
              <a:noFill/>
              <a:round/>
              <a:headEnd/>
              <a:tailEnd/>
            </a:ln>
          </p:spPr>
          <p:txBody>
            <a:bodyPr vert="horz" wrap="square" lIns="121899" tIns="60949" rIns="121899" bIns="60949"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229" name="Freeform 15"/>
            <p:cNvSpPr>
              <a:spLocks noEditPoints="1"/>
            </p:cNvSpPr>
            <p:nvPr/>
          </p:nvSpPr>
          <p:spPr bwMode="auto">
            <a:xfrm>
              <a:off x="2659089" y="3138990"/>
              <a:ext cx="273046" cy="62672"/>
            </a:xfrm>
            <a:custGeom>
              <a:avLst/>
              <a:gdLst>
                <a:gd name="T0" fmla="*/ 20 w 1353"/>
                <a:gd name="T1" fmla="*/ 295 h 295"/>
                <a:gd name="T2" fmla="*/ 20 w 1353"/>
                <a:gd name="T3" fmla="*/ 0 h 295"/>
                <a:gd name="T4" fmla="*/ 1353 w 1353"/>
                <a:gd name="T5" fmla="*/ 275 h 295"/>
                <a:gd name="T6" fmla="*/ 1006 w 1353"/>
                <a:gd name="T7" fmla="*/ 110 h 295"/>
                <a:gd name="T8" fmla="*/ 1063 w 1353"/>
                <a:gd name="T9" fmla="*/ 72 h 295"/>
                <a:gd name="T10" fmla="*/ 252 w 1353"/>
                <a:gd name="T11" fmla="*/ 110 h 295"/>
                <a:gd name="T12" fmla="*/ 310 w 1353"/>
                <a:gd name="T13" fmla="*/ 72 h 295"/>
                <a:gd name="T14" fmla="*/ 346 w 1353"/>
                <a:gd name="T15" fmla="*/ 110 h 295"/>
                <a:gd name="T16" fmla="*/ 404 w 1353"/>
                <a:gd name="T17" fmla="*/ 72 h 295"/>
                <a:gd name="T18" fmla="*/ 440 w 1353"/>
                <a:gd name="T19" fmla="*/ 110 h 295"/>
                <a:gd name="T20" fmla="*/ 498 w 1353"/>
                <a:gd name="T21" fmla="*/ 72 h 295"/>
                <a:gd name="T22" fmla="*/ 535 w 1353"/>
                <a:gd name="T23" fmla="*/ 110 h 295"/>
                <a:gd name="T24" fmla="*/ 592 w 1353"/>
                <a:gd name="T25" fmla="*/ 72 h 295"/>
                <a:gd name="T26" fmla="*/ 629 w 1353"/>
                <a:gd name="T27" fmla="*/ 110 h 295"/>
                <a:gd name="T28" fmla="*/ 686 w 1353"/>
                <a:gd name="T29" fmla="*/ 72 h 295"/>
                <a:gd name="T30" fmla="*/ 723 w 1353"/>
                <a:gd name="T31" fmla="*/ 110 h 295"/>
                <a:gd name="T32" fmla="*/ 781 w 1353"/>
                <a:gd name="T33" fmla="*/ 72 h 295"/>
                <a:gd name="T34" fmla="*/ 817 w 1353"/>
                <a:gd name="T35" fmla="*/ 110 h 295"/>
                <a:gd name="T36" fmla="*/ 875 w 1353"/>
                <a:gd name="T37" fmla="*/ 72 h 295"/>
                <a:gd name="T38" fmla="*/ 911 w 1353"/>
                <a:gd name="T39" fmla="*/ 110 h 295"/>
                <a:gd name="T40" fmla="*/ 969 w 1353"/>
                <a:gd name="T41" fmla="*/ 72 h 295"/>
                <a:gd name="T42" fmla="*/ 1100 w 1353"/>
                <a:gd name="T43" fmla="*/ 110 h 295"/>
                <a:gd name="T44" fmla="*/ 1157 w 1353"/>
                <a:gd name="T45" fmla="*/ 72 h 295"/>
                <a:gd name="T46" fmla="*/ 1194 w 1353"/>
                <a:gd name="T47" fmla="*/ 110 h 295"/>
                <a:gd name="T48" fmla="*/ 1251 w 1353"/>
                <a:gd name="T49" fmla="*/ 72 h 295"/>
                <a:gd name="T50" fmla="*/ 1004 w 1353"/>
                <a:gd name="T51" fmla="*/ 207 h 295"/>
                <a:gd name="T52" fmla="*/ 1062 w 1353"/>
                <a:gd name="T53" fmla="*/ 169 h 295"/>
                <a:gd name="T54" fmla="*/ 251 w 1353"/>
                <a:gd name="T55" fmla="*/ 207 h 295"/>
                <a:gd name="T56" fmla="*/ 309 w 1353"/>
                <a:gd name="T57" fmla="*/ 169 h 295"/>
                <a:gd name="T58" fmla="*/ 345 w 1353"/>
                <a:gd name="T59" fmla="*/ 207 h 295"/>
                <a:gd name="T60" fmla="*/ 403 w 1353"/>
                <a:gd name="T61" fmla="*/ 169 h 295"/>
                <a:gd name="T62" fmla="*/ 439 w 1353"/>
                <a:gd name="T63" fmla="*/ 207 h 295"/>
                <a:gd name="T64" fmla="*/ 497 w 1353"/>
                <a:gd name="T65" fmla="*/ 169 h 295"/>
                <a:gd name="T66" fmla="*/ 534 w 1353"/>
                <a:gd name="T67" fmla="*/ 207 h 295"/>
                <a:gd name="T68" fmla="*/ 591 w 1353"/>
                <a:gd name="T69" fmla="*/ 169 h 295"/>
                <a:gd name="T70" fmla="*/ 628 w 1353"/>
                <a:gd name="T71" fmla="*/ 207 h 295"/>
                <a:gd name="T72" fmla="*/ 685 w 1353"/>
                <a:gd name="T73" fmla="*/ 169 h 295"/>
                <a:gd name="T74" fmla="*/ 722 w 1353"/>
                <a:gd name="T75" fmla="*/ 207 h 295"/>
                <a:gd name="T76" fmla="*/ 779 w 1353"/>
                <a:gd name="T77" fmla="*/ 169 h 295"/>
                <a:gd name="T78" fmla="*/ 816 w 1353"/>
                <a:gd name="T79" fmla="*/ 207 h 295"/>
                <a:gd name="T80" fmla="*/ 874 w 1353"/>
                <a:gd name="T81" fmla="*/ 169 h 295"/>
                <a:gd name="T82" fmla="*/ 910 w 1353"/>
                <a:gd name="T83" fmla="*/ 207 h 295"/>
                <a:gd name="T84" fmla="*/ 968 w 1353"/>
                <a:gd name="T85" fmla="*/ 169 h 295"/>
                <a:gd name="T86" fmla="*/ 1099 w 1353"/>
                <a:gd name="T87" fmla="*/ 207 h 295"/>
                <a:gd name="T88" fmla="*/ 1156 w 1353"/>
                <a:gd name="T89" fmla="*/ 169 h 295"/>
                <a:gd name="T90" fmla="*/ 1193 w 1353"/>
                <a:gd name="T91" fmla="*/ 207 h 295"/>
                <a:gd name="T92" fmla="*/ 1250 w 1353"/>
                <a:gd name="T93" fmla="*/ 169 h 295"/>
                <a:gd name="T94" fmla="*/ 115 w 1353"/>
                <a:gd name="T95" fmla="*/ 17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3" h="295">
                  <a:moveTo>
                    <a:pt x="1353" y="275"/>
                  </a:moveTo>
                  <a:cubicBezTo>
                    <a:pt x="1353" y="286"/>
                    <a:pt x="1344" y="295"/>
                    <a:pt x="1333" y="295"/>
                  </a:cubicBezTo>
                  <a:cubicBezTo>
                    <a:pt x="20" y="295"/>
                    <a:pt x="20" y="295"/>
                    <a:pt x="20" y="295"/>
                  </a:cubicBezTo>
                  <a:cubicBezTo>
                    <a:pt x="9" y="295"/>
                    <a:pt x="0" y="286"/>
                    <a:pt x="0" y="275"/>
                  </a:cubicBezTo>
                  <a:cubicBezTo>
                    <a:pt x="0" y="20"/>
                    <a:pt x="0" y="20"/>
                    <a:pt x="0" y="20"/>
                  </a:cubicBezTo>
                  <a:cubicBezTo>
                    <a:pt x="0" y="9"/>
                    <a:pt x="9" y="0"/>
                    <a:pt x="20" y="0"/>
                  </a:cubicBezTo>
                  <a:cubicBezTo>
                    <a:pt x="1333" y="0"/>
                    <a:pt x="1333" y="0"/>
                    <a:pt x="1333" y="0"/>
                  </a:cubicBezTo>
                  <a:cubicBezTo>
                    <a:pt x="1344" y="0"/>
                    <a:pt x="1353" y="9"/>
                    <a:pt x="1353" y="20"/>
                  </a:cubicBezTo>
                  <a:lnTo>
                    <a:pt x="1353" y="275"/>
                  </a:lnTo>
                  <a:close/>
                  <a:moveTo>
                    <a:pt x="1063" y="72"/>
                  </a:moveTo>
                  <a:cubicBezTo>
                    <a:pt x="1006" y="72"/>
                    <a:pt x="1006" y="72"/>
                    <a:pt x="1006" y="72"/>
                  </a:cubicBezTo>
                  <a:cubicBezTo>
                    <a:pt x="1006" y="110"/>
                    <a:pt x="1006" y="110"/>
                    <a:pt x="1006" y="110"/>
                  </a:cubicBezTo>
                  <a:cubicBezTo>
                    <a:pt x="1032" y="125"/>
                    <a:pt x="1032" y="125"/>
                    <a:pt x="1032" y="125"/>
                  </a:cubicBezTo>
                  <a:cubicBezTo>
                    <a:pt x="1063" y="110"/>
                    <a:pt x="1063" y="110"/>
                    <a:pt x="1063" y="110"/>
                  </a:cubicBezTo>
                  <a:lnTo>
                    <a:pt x="1063" y="72"/>
                  </a:lnTo>
                  <a:close/>
                  <a:moveTo>
                    <a:pt x="310" y="72"/>
                  </a:moveTo>
                  <a:cubicBezTo>
                    <a:pt x="252" y="72"/>
                    <a:pt x="252" y="72"/>
                    <a:pt x="252" y="72"/>
                  </a:cubicBezTo>
                  <a:cubicBezTo>
                    <a:pt x="252" y="110"/>
                    <a:pt x="252" y="110"/>
                    <a:pt x="252" y="110"/>
                  </a:cubicBezTo>
                  <a:cubicBezTo>
                    <a:pt x="279" y="125"/>
                    <a:pt x="279" y="125"/>
                    <a:pt x="279" y="125"/>
                  </a:cubicBezTo>
                  <a:cubicBezTo>
                    <a:pt x="310" y="110"/>
                    <a:pt x="310" y="110"/>
                    <a:pt x="310" y="110"/>
                  </a:cubicBezTo>
                  <a:lnTo>
                    <a:pt x="310" y="72"/>
                  </a:lnTo>
                  <a:close/>
                  <a:moveTo>
                    <a:pt x="404" y="72"/>
                  </a:moveTo>
                  <a:cubicBezTo>
                    <a:pt x="346" y="72"/>
                    <a:pt x="346" y="72"/>
                    <a:pt x="346" y="72"/>
                  </a:cubicBezTo>
                  <a:cubicBezTo>
                    <a:pt x="346" y="110"/>
                    <a:pt x="346" y="110"/>
                    <a:pt x="346" y="110"/>
                  </a:cubicBezTo>
                  <a:cubicBezTo>
                    <a:pt x="373" y="125"/>
                    <a:pt x="373" y="125"/>
                    <a:pt x="373" y="125"/>
                  </a:cubicBezTo>
                  <a:cubicBezTo>
                    <a:pt x="404" y="110"/>
                    <a:pt x="404" y="110"/>
                    <a:pt x="404" y="110"/>
                  </a:cubicBezTo>
                  <a:lnTo>
                    <a:pt x="404" y="72"/>
                  </a:lnTo>
                  <a:close/>
                  <a:moveTo>
                    <a:pt x="498" y="72"/>
                  </a:moveTo>
                  <a:cubicBezTo>
                    <a:pt x="440" y="72"/>
                    <a:pt x="440" y="72"/>
                    <a:pt x="440" y="72"/>
                  </a:cubicBezTo>
                  <a:cubicBezTo>
                    <a:pt x="440" y="110"/>
                    <a:pt x="440" y="110"/>
                    <a:pt x="440" y="110"/>
                  </a:cubicBezTo>
                  <a:cubicBezTo>
                    <a:pt x="467" y="125"/>
                    <a:pt x="467" y="125"/>
                    <a:pt x="467" y="125"/>
                  </a:cubicBezTo>
                  <a:cubicBezTo>
                    <a:pt x="498" y="110"/>
                    <a:pt x="498" y="110"/>
                    <a:pt x="498" y="110"/>
                  </a:cubicBezTo>
                  <a:lnTo>
                    <a:pt x="498" y="72"/>
                  </a:lnTo>
                  <a:close/>
                  <a:moveTo>
                    <a:pt x="592" y="72"/>
                  </a:moveTo>
                  <a:cubicBezTo>
                    <a:pt x="535" y="72"/>
                    <a:pt x="535" y="72"/>
                    <a:pt x="535" y="72"/>
                  </a:cubicBezTo>
                  <a:cubicBezTo>
                    <a:pt x="535" y="110"/>
                    <a:pt x="535" y="110"/>
                    <a:pt x="535" y="110"/>
                  </a:cubicBezTo>
                  <a:cubicBezTo>
                    <a:pt x="562" y="125"/>
                    <a:pt x="562" y="125"/>
                    <a:pt x="562" y="125"/>
                  </a:cubicBezTo>
                  <a:cubicBezTo>
                    <a:pt x="592" y="110"/>
                    <a:pt x="592" y="110"/>
                    <a:pt x="592" y="110"/>
                  </a:cubicBezTo>
                  <a:lnTo>
                    <a:pt x="592" y="72"/>
                  </a:lnTo>
                  <a:close/>
                  <a:moveTo>
                    <a:pt x="686" y="72"/>
                  </a:moveTo>
                  <a:cubicBezTo>
                    <a:pt x="629" y="72"/>
                    <a:pt x="629" y="72"/>
                    <a:pt x="629" y="72"/>
                  </a:cubicBezTo>
                  <a:cubicBezTo>
                    <a:pt x="629" y="110"/>
                    <a:pt x="629" y="110"/>
                    <a:pt x="629" y="110"/>
                  </a:cubicBezTo>
                  <a:cubicBezTo>
                    <a:pt x="656" y="125"/>
                    <a:pt x="656" y="125"/>
                    <a:pt x="656" y="125"/>
                  </a:cubicBezTo>
                  <a:cubicBezTo>
                    <a:pt x="686" y="110"/>
                    <a:pt x="686" y="110"/>
                    <a:pt x="686" y="110"/>
                  </a:cubicBezTo>
                  <a:lnTo>
                    <a:pt x="686" y="72"/>
                  </a:lnTo>
                  <a:close/>
                  <a:moveTo>
                    <a:pt x="781" y="72"/>
                  </a:moveTo>
                  <a:cubicBezTo>
                    <a:pt x="723" y="72"/>
                    <a:pt x="723" y="72"/>
                    <a:pt x="723" y="72"/>
                  </a:cubicBezTo>
                  <a:cubicBezTo>
                    <a:pt x="723" y="110"/>
                    <a:pt x="723" y="110"/>
                    <a:pt x="723" y="110"/>
                  </a:cubicBezTo>
                  <a:cubicBezTo>
                    <a:pt x="750" y="125"/>
                    <a:pt x="750" y="125"/>
                    <a:pt x="750" y="125"/>
                  </a:cubicBezTo>
                  <a:cubicBezTo>
                    <a:pt x="781" y="110"/>
                    <a:pt x="781" y="110"/>
                    <a:pt x="781" y="110"/>
                  </a:cubicBezTo>
                  <a:lnTo>
                    <a:pt x="781" y="72"/>
                  </a:lnTo>
                  <a:close/>
                  <a:moveTo>
                    <a:pt x="875" y="72"/>
                  </a:moveTo>
                  <a:cubicBezTo>
                    <a:pt x="817" y="72"/>
                    <a:pt x="817" y="72"/>
                    <a:pt x="817" y="72"/>
                  </a:cubicBezTo>
                  <a:cubicBezTo>
                    <a:pt x="817" y="110"/>
                    <a:pt x="817" y="110"/>
                    <a:pt x="817" y="110"/>
                  </a:cubicBezTo>
                  <a:cubicBezTo>
                    <a:pt x="844" y="125"/>
                    <a:pt x="844" y="125"/>
                    <a:pt x="844" y="125"/>
                  </a:cubicBezTo>
                  <a:cubicBezTo>
                    <a:pt x="875" y="110"/>
                    <a:pt x="875" y="110"/>
                    <a:pt x="875" y="110"/>
                  </a:cubicBezTo>
                  <a:lnTo>
                    <a:pt x="875" y="72"/>
                  </a:lnTo>
                  <a:close/>
                  <a:moveTo>
                    <a:pt x="969" y="72"/>
                  </a:moveTo>
                  <a:cubicBezTo>
                    <a:pt x="911" y="72"/>
                    <a:pt x="911" y="72"/>
                    <a:pt x="911" y="72"/>
                  </a:cubicBezTo>
                  <a:cubicBezTo>
                    <a:pt x="911" y="110"/>
                    <a:pt x="911" y="110"/>
                    <a:pt x="911" y="110"/>
                  </a:cubicBezTo>
                  <a:cubicBezTo>
                    <a:pt x="938" y="125"/>
                    <a:pt x="938" y="125"/>
                    <a:pt x="938" y="125"/>
                  </a:cubicBezTo>
                  <a:cubicBezTo>
                    <a:pt x="969" y="110"/>
                    <a:pt x="969" y="110"/>
                    <a:pt x="969" y="110"/>
                  </a:cubicBezTo>
                  <a:lnTo>
                    <a:pt x="969" y="72"/>
                  </a:lnTo>
                  <a:close/>
                  <a:moveTo>
                    <a:pt x="1157" y="72"/>
                  </a:moveTo>
                  <a:cubicBezTo>
                    <a:pt x="1100" y="72"/>
                    <a:pt x="1100" y="72"/>
                    <a:pt x="1100" y="72"/>
                  </a:cubicBezTo>
                  <a:cubicBezTo>
                    <a:pt x="1100" y="110"/>
                    <a:pt x="1100" y="110"/>
                    <a:pt x="1100" y="110"/>
                  </a:cubicBezTo>
                  <a:cubicBezTo>
                    <a:pt x="1127" y="125"/>
                    <a:pt x="1127" y="125"/>
                    <a:pt x="1127" y="125"/>
                  </a:cubicBezTo>
                  <a:cubicBezTo>
                    <a:pt x="1157" y="110"/>
                    <a:pt x="1157" y="110"/>
                    <a:pt x="1157" y="110"/>
                  </a:cubicBezTo>
                  <a:lnTo>
                    <a:pt x="1157" y="72"/>
                  </a:lnTo>
                  <a:close/>
                  <a:moveTo>
                    <a:pt x="1251" y="72"/>
                  </a:moveTo>
                  <a:cubicBezTo>
                    <a:pt x="1194" y="72"/>
                    <a:pt x="1194" y="72"/>
                    <a:pt x="1194" y="72"/>
                  </a:cubicBezTo>
                  <a:cubicBezTo>
                    <a:pt x="1194" y="110"/>
                    <a:pt x="1194" y="110"/>
                    <a:pt x="1194" y="110"/>
                  </a:cubicBezTo>
                  <a:cubicBezTo>
                    <a:pt x="1221" y="125"/>
                    <a:pt x="1221" y="125"/>
                    <a:pt x="1221" y="125"/>
                  </a:cubicBezTo>
                  <a:cubicBezTo>
                    <a:pt x="1251" y="110"/>
                    <a:pt x="1251" y="110"/>
                    <a:pt x="1251" y="110"/>
                  </a:cubicBezTo>
                  <a:lnTo>
                    <a:pt x="1251" y="72"/>
                  </a:lnTo>
                  <a:close/>
                  <a:moveTo>
                    <a:pt x="1062" y="169"/>
                  </a:moveTo>
                  <a:cubicBezTo>
                    <a:pt x="1004" y="169"/>
                    <a:pt x="1004" y="169"/>
                    <a:pt x="1004" y="169"/>
                  </a:cubicBezTo>
                  <a:cubicBezTo>
                    <a:pt x="1004" y="207"/>
                    <a:pt x="1004" y="207"/>
                    <a:pt x="1004" y="207"/>
                  </a:cubicBezTo>
                  <a:cubicBezTo>
                    <a:pt x="1031" y="222"/>
                    <a:pt x="1031" y="222"/>
                    <a:pt x="1031" y="222"/>
                  </a:cubicBezTo>
                  <a:cubicBezTo>
                    <a:pt x="1062" y="207"/>
                    <a:pt x="1062" y="207"/>
                    <a:pt x="1062" y="207"/>
                  </a:cubicBezTo>
                  <a:lnTo>
                    <a:pt x="1062" y="169"/>
                  </a:lnTo>
                  <a:close/>
                  <a:moveTo>
                    <a:pt x="309" y="169"/>
                  </a:moveTo>
                  <a:cubicBezTo>
                    <a:pt x="251" y="169"/>
                    <a:pt x="251" y="169"/>
                    <a:pt x="251" y="169"/>
                  </a:cubicBezTo>
                  <a:cubicBezTo>
                    <a:pt x="251" y="207"/>
                    <a:pt x="251" y="207"/>
                    <a:pt x="251" y="207"/>
                  </a:cubicBezTo>
                  <a:cubicBezTo>
                    <a:pt x="278" y="222"/>
                    <a:pt x="278" y="222"/>
                    <a:pt x="278" y="222"/>
                  </a:cubicBezTo>
                  <a:cubicBezTo>
                    <a:pt x="309" y="207"/>
                    <a:pt x="309" y="207"/>
                    <a:pt x="309" y="207"/>
                  </a:cubicBezTo>
                  <a:lnTo>
                    <a:pt x="309" y="169"/>
                  </a:lnTo>
                  <a:close/>
                  <a:moveTo>
                    <a:pt x="403" y="169"/>
                  </a:moveTo>
                  <a:cubicBezTo>
                    <a:pt x="345" y="169"/>
                    <a:pt x="345" y="169"/>
                    <a:pt x="345" y="169"/>
                  </a:cubicBezTo>
                  <a:cubicBezTo>
                    <a:pt x="345" y="207"/>
                    <a:pt x="345" y="207"/>
                    <a:pt x="345" y="207"/>
                  </a:cubicBezTo>
                  <a:cubicBezTo>
                    <a:pt x="372" y="222"/>
                    <a:pt x="372" y="222"/>
                    <a:pt x="372" y="222"/>
                  </a:cubicBezTo>
                  <a:cubicBezTo>
                    <a:pt x="403" y="207"/>
                    <a:pt x="403" y="207"/>
                    <a:pt x="403" y="207"/>
                  </a:cubicBezTo>
                  <a:lnTo>
                    <a:pt x="403" y="169"/>
                  </a:lnTo>
                  <a:close/>
                  <a:moveTo>
                    <a:pt x="497" y="169"/>
                  </a:moveTo>
                  <a:cubicBezTo>
                    <a:pt x="439" y="169"/>
                    <a:pt x="439" y="169"/>
                    <a:pt x="439" y="169"/>
                  </a:cubicBezTo>
                  <a:cubicBezTo>
                    <a:pt x="439" y="207"/>
                    <a:pt x="439" y="207"/>
                    <a:pt x="439" y="207"/>
                  </a:cubicBezTo>
                  <a:cubicBezTo>
                    <a:pt x="466" y="222"/>
                    <a:pt x="466" y="222"/>
                    <a:pt x="466" y="222"/>
                  </a:cubicBezTo>
                  <a:cubicBezTo>
                    <a:pt x="497" y="207"/>
                    <a:pt x="497" y="207"/>
                    <a:pt x="497" y="207"/>
                  </a:cubicBezTo>
                  <a:lnTo>
                    <a:pt x="497" y="169"/>
                  </a:lnTo>
                  <a:close/>
                  <a:moveTo>
                    <a:pt x="591" y="169"/>
                  </a:moveTo>
                  <a:cubicBezTo>
                    <a:pt x="534" y="169"/>
                    <a:pt x="534" y="169"/>
                    <a:pt x="534" y="169"/>
                  </a:cubicBezTo>
                  <a:cubicBezTo>
                    <a:pt x="534" y="207"/>
                    <a:pt x="534" y="207"/>
                    <a:pt x="534" y="207"/>
                  </a:cubicBezTo>
                  <a:cubicBezTo>
                    <a:pt x="560" y="222"/>
                    <a:pt x="560" y="222"/>
                    <a:pt x="560" y="222"/>
                  </a:cubicBezTo>
                  <a:cubicBezTo>
                    <a:pt x="591" y="207"/>
                    <a:pt x="591" y="207"/>
                    <a:pt x="591" y="207"/>
                  </a:cubicBezTo>
                  <a:lnTo>
                    <a:pt x="591" y="169"/>
                  </a:lnTo>
                  <a:close/>
                  <a:moveTo>
                    <a:pt x="685" y="169"/>
                  </a:moveTo>
                  <a:cubicBezTo>
                    <a:pt x="628" y="169"/>
                    <a:pt x="628" y="169"/>
                    <a:pt x="628" y="169"/>
                  </a:cubicBezTo>
                  <a:cubicBezTo>
                    <a:pt x="628" y="207"/>
                    <a:pt x="628" y="207"/>
                    <a:pt x="628" y="207"/>
                  </a:cubicBezTo>
                  <a:cubicBezTo>
                    <a:pt x="655" y="222"/>
                    <a:pt x="655" y="222"/>
                    <a:pt x="655" y="222"/>
                  </a:cubicBezTo>
                  <a:cubicBezTo>
                    <a:pt x="685" y="207"/>
                    <a:pt x="685" y="207"/>
                    <a:pt x="685" y="207"/>
                  </a:cubicBezTo>
                  <a:lnTo>
                    <a:pt x="685" y="169"/>
                  </a:lnTo>
                  <a:close/>
                  <a:moveTo>
                    <a:pt x="779" y="169"/>
                  </a:moveTo>
                  <a:cubicBezTo>
                    <a:pt x="722" y="169"/>
                    <a:pt x="722" y="169"/>
                    <a:pt x="722" y="169"/>
                  </a:cubicBezTo>
                  <a:cubicBezTo>
                    <a:pt x="722" y="207"/>
                    <a:pt x="722" y="207"/>
                    <a:pt x="722" y="207"/>
                  </a:cubicBezTo>
                  <a:cubicBezTo>
                    <a:pt x="749" y="222"/>
                    <a:pt x="749" y="222"/>
                    <a:pt x="749" y="222"/>
                  </a:cubicBezTo>
                  <a:cubicBezTo>
                    <a:pt x="779" y="207"/>
                    <a:pt x="779" y="207"/>
                    <a:pt x="779" y="207"/>
                  </a:cubicBezTo>
                  <a:lnTo>
                    <a:pt x="779" y="169"/>
                  </a:lnTo>
                  <a:close/>
                  <a:moveTo>
                    <a:pt x="874" y="169"/>
                  </a:moveTo>
                  <a:cubicBezTo>
                    <a:pt x="816" y="169"/>
                    <a:pt x="816" y="169"/>
                    <a:pt x="816" y="169"/>
                  </a:cubicBezTo>
                  <a:cubicBezTo>
                    <a:pt x="816" y="207"/>
                    <a:pt x="816" y="207"/>
                    <a:pt x="816" y="207"/>
                  </a:cubicBezTo>
                  <a:cubicBezTo>
                    <a:pt x="843" y="222"/>
                    <a:pt x="843" y="222"/>
                    <a:pt x="843" y="222"/>
                  </a:cubicBezTo>
                  <a:cubicBezTo>
                    <a:pt x="874" y="207"/>
                    <a:pt x="874" y="207"/>
                    <a:pt x="874" y="207"/>
                  </a:cubicBezTo>
                  <a:lnTo>
                    <a:pt x="874" y="169"/>
                  </a:lnTo>
                  <a:close/>
                  <a:moveTo>
                    <a:pt x="968" y="169"/>
                  </a:moveTo>
                  <a:cubicBezTo>
                    <a:pt x="910" y="169"/>
                    <a:pt x="910" y="169"/>
                    <a:pt x="910" y="169"/>
                  </a:cubicBezTo>
                  <a:cubicBezTo>
                    <a:pt x="910" y="207"/>
                    <a:pt x="910" y="207"/>
                    <a:pt x="910" y="207"/>
                  </a:cubicBezTo>
                  <a:cubicBezTo>
                    <a:pt x="937" y="222"/>
                    <a:pt x="937" y="222"/>
                    <a:pt x="937" y="222"/>
                  </a:cubicBezTo>
                  <a:cubicBezTo>
                    <a:pt x="968" y="207"/>
                    <a:pt x="968" y="207"/>
                    <a:pt x="968" y="207"/>
                  </a:cubicBezTo>
                  <a:lnTo>
                    <a:pt x="968" y="169"/>
                  </a:lnTo>
                  <a:close/>
                  <a:moveTo>
                    <a:pt x="1156" y="169"/>
                  </a:moveTo>
                  <a:cubicBezTo>
                    <a:pt x="1099" y="169"/>
                    <a:pt x="1099" y="169"/>
                    <a:pt x="1099" y="169"/>
                  </a:cubicBezTo>
                  <a:cubicBezTo>
                    <a:pt x="1099" y="207"/>
                    <a:pt x="1099" y="207"/>
                    <a:pt x="1099" y="207"/>
                  </a:cubicBezTo>
                  <a:cubicBezTo>
                    <a:pt x="1125" y="222"/>
                    <a:pt x="1125" y="222"/>
                    <a:pt x="1125" y="222"/>
                  </a:cubicBezTo>
                  <a:cubicBezTo>
                    <a:pt x="1156" y="207"/>
                    <a:pt x="1156" y="207"/>
                    <a:pt x="1156" y="207"/>
                  </a:cubicBezTo>
                  <a:lnTo>
                    <a:pt x="1156" y="169"/>
                  </a:lnTo>
                  <a:close/>
                  <a:moveTo>
                    <a:pt x="1250" y="169"/>
                  </a:moveTo>
                  <a:cubicBezTo>
                    <a:pt x="1193" y="169"/>
                    <a:pt x="1193" y="169"/>
                    <a:pt x="1193" y="169"/>
                  </a:cubicBezTo>
                  <a:cubicBezTo>
                    <a:pt x="1193" y="207"/>
                    <a:pt x="1193" y="207"/>
                    <a:pt x="1193" y="207"/>
                  </a:cubicBezTo>
                  <a:cubicBezTo>
                    <a:pt x="1220" y="222"/>
                    <a:pt x="1220" y="222"/>
                    <a:pt x="1220" y="222"/>
                  </a:cubicBezTo>
                  <a:cubicBezTo>
                    <a:pt x="1250" y="207"/>
                    <a:pt x="1250" y="207"/>
                    <a:pt x="1250" y="207"/>
                  </a:cubicBezTo>
                  <a:lnTo>
                    <a:pt x="1250" y="169"/>
                  </a:lnTo>
                  <a:close/>
                  <a:moveTo>
                    <a:pt x="115" y="115"/>
                  </a:moveTo>
                  <a:cubicBezTo>
                    <a:pt x="99" y="115"/>
                    <a:pt x="85" y="129"/>
                    <a:pt x="85" y="145"/>
                  </a:cubicBezTo>
                  <a:cubicBezTo>
                    <a:pt x="85" y="162"/>
                    <a:pt x="99" y="175"/>
                    <a:pt x="115" y="175"/>
                  </a:cubicBezTo>
                  <a:cubicBezTo>
                    <a:pt x="132" y="175"/>
                    <a:pt x="145" y="162"/>
                    <a:pt x="145" y="145"/>
                  </a:cubicBezTo>
                  <a:cubicBezTo>
                    <a:pt x="145" y="129"/>
                    <a:pt x="132" y="115"/>
                    <a:pt x="115" y="11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1218804" fontAlgn="auto">
                <a:spcBef>
                  <a:spcPts val="0"/>
                </a:spcBef>
                <a:spcAft>
                  <a:spcPts val="0"/>
                </a:spcAft>
                <a:defRPr/>
              </a:pPr>
              <a:endParaRPr lang="en-US" sz="1400" kern="0" dirty="0">
                <a:solidFill>
                  <a:srgbClr val="192954"/>
                </a:solidFill>
                <a:latin typeface="+mn-lt"/>
                <a:ea typeface="+mn-ea"/>
                <a:cs typeface="CiscoSansTT Light"/>
              </a:endParaRPr>
            </a:p>
          </p:txBody>
        </p:sp>
        <p:grpSp>
          <p:nvGrpSpPr>
            <p:cNvPr id="230" name="Group 229"/>
            <p:cNvGrpSpPr/>
            <p:nvPr/>
          </p:nvGrpSpPr>
          <p:grpSpPr>
            <a:xfrm rot="11068569">
              <a:off x="2667999" y="2930448"/>
              <a:ext cx="259298" cy="191521"/>
              <a:chOff x="8132578" y="3059072"/>
              <a:chExt cx="789359" cy="553959"/>
            </a:xfrm>
            <a:solidFill>
              <a:srgbClr val="FFFFFF"/>
            </a:solidFill>
          </p:grpSpPr>
          <p:sp>
            <p:nvSpPr>
              <p:cNvPr id="232" name="Freeform 7"/>
              <p:cNvSpPr>
                <a:spLocks/>
              </p:cNvSpPr>
              <p:nvPr/>
            </p:nvSpPr>
            <p:spPr bwMode="auto">
              <a:xfrm>
                <a:off x="8459599" y="3330413"/>
                <a:ext cx="281913" cy="282618"/>
              </a:xfrm>
              <a:custGeom>
                <a:avLst/>
                <a:gdLst/>
                <a:ahLst/>
                <a:cxnLst/>
                <a:rect l="l" t="t" r="r" b="b"/>
                <a:pathLst>
                  <a:path w="281913" h="282618">
                    <a:moveTo>
                      <a:pt x="141765" y="51523"/>
                    </a:moveTo>
                    <a:lnTo>
                      <a:pt x="132619" y="51876"/>
                    </a:lnTo>
                    <a:lnTo>
                      <a:pt x="123473" y="53288"/>
                    </a:lnTo>
                    <a:lnTo>
                      <a:pt x="114678" y="55405"/>
                    </a:lnTo>
                    <a:lnTo>
                      <a:pt x="106588" y="58581"/>
                    </a:lnTo>
                    <a:lnTo>
                      <a:pt x="98497" y="62463"/>
                    </a:lnTo>
                    <a:lnTo>
                      <a:pt x="90758" y="66698"/>
                    </a:lnTo>
                    <a:lnTo>
                      <a:pt x="83722" y="71991"/>
                    </a:lnTo>
                    <a:lnTo>
                      <a:pt x="77390" y="78343"/>
                    </a:lnTo>
                    <a:lnTo>
                      <a:pt x="71410" y="84695"/>
                    </a:lnTo>
                    <a:lnTo>
                      <a:pt x="66134" y="91753"/>
                    </a:lnTo>
                    <a:lnTo>
                      <a:pt x="61560" y="99164"/>
                    </a:lnTo>
                    <a:lnTo>
                      <a:pt x="58043" y="107281"/>
                    </a:lnTo>
                    <a:lnTo>
                      <a:pt x="54877" y="115750"/>
                    </a:lnTo>
                    <a:lnTo>
                      <a:pt x="52766" y="124573"/>
                    </a:lnTo>
                    <a:lnTo>
                      <a:pt x="51007" y="133395"/>
                    </a:lnTo>
                    <a:lnTo>
                      <a:pt x="50655" y="142923"/>
                    </a:lnTo>
                    <a:lnTo>
                      <a:pt x="51359" y="153863"/>
                    </a:lnTo>
                    <a:lnTo>
                      <a:pt x="53470" y="164803"/>
                    </a:lnTo>
                    <a:lnTo>
                      <a:pt x="56636" y="175037"/>
                    </a:lnTo>
                    <a:lnTo>
                      <a:pt x="61209" y="184565"/>
                    </a:lnTo>
                    <a:lnTo>
                      <a:pt x="66485" y="193740"/>
                    </a:lnTo>
                    <a:lnTo>
                      <a:pt x="72817" y="202210"/>
                    </a:lnTo>
                    <a:lnTo>
                      <a:pt x="80204" y="209621"/>
                    </a:lnTo>
                    <a:lnTo>
                      <a:pt x="88025" y="216102"/>
                    </a:lnTo>
                    <a:lnTo>
                      <a:pt x="88082" y="216016"/>
                    </a:lnTo>
                    <a:lnTo>
                      <a:pt x="93711" y="220245"/>
                    </a:lnTo>
                    <a:lnTo>
                      <a:pt x="100043" y="223769"/>
                    </a:lnTo>
                    <a:lnTo>
                      <a:pt x="106375" y="226588"/>
                    </a:lnTo>
                    <a:lnTo>
                      <a:pt x="113410" y="229055"/>
                    </a:lnTo>
                    <a:lnTo>
                      <a:pt x="119742" y="231169"/>
                    </a:lnTo>
                    <a:lnTo>
                      <a:pt x="127130" y="232579"/>
                    </a:lnTo>
                    <a:lnTo>
                      <a:pt x="134165" y="233636"/>
                    </a:lnTo>
                    <a:lnTo>
                      <a:pt x="141553" y="233988"/>
                    </a:lnTo>
                    <a:lnTo>
                      <a:pt x="151051" y="233636"/>
                    </a:lnTo>
                    <a:lnTo>
                      <a:pt x="160197" y="231874"/>
                    </a:lnTo>
                    <a:lnTo>
                      <a:pt x="168640" y="229759"/>
                    </a:lnTo>
                    <a:lnTo>
                      <a:pt x="177434" y="226588"/>
                    </a:lnTo>
                    <a:lnTo>
                      <a:pt x="185525" y="223064"/>
                    </a:lnTo>
                    <a:lnTo>
                      <a:pt x="192561" y="218483"/>
                    </a:lnTo>
                    <a:lnTo>
                      <a:pt x="199597" y="213197"/>
                    </a:lnTo>
                    <a:lnTo>
                      <a:pt x="205929" y="207206"/>
                    </a:lnTo>
                    <a:lnTo>
                      <a:pt x="212261" y="200511"/>
                    </a:lnTo>
                    <a:lnTo>
                      <a:pt x="217537" y="193816"/>
                    </a:lnTo>
                    <a:lnTo>
                      <a:pt x="221759" y="186063"/>
                    </a:lnTo>
                    <a:lnTo>
                      <a:pt x="225628" y="177958"/>
                    </a:lnTo>
                    <a:lnTo>
                      <a:pt x="228794" y="169853"/>
                    </a:lnTo>
                    <a:lnTo>
                      <a:pt x="230905" y="161043"/>
                    </a:lnTo>
                    <a:lnTo>
                      <a:pt x="232312" y="151881"/>
                    </a:lnTo>
                    <a:lnTo>
                      <a:pt x="232664" y="142719"/>
                    </a:lnTo>
                    <a:lnTo>
                      <a:pt x="231960" y="130385"/>
                    </a:lnTo>
                    <a:lnTo>
                      <a:pt x="229498" y="118756"/>
                    </a:lnTo>
                    <a:lnTo>
                      <a:pt x="225980" y="107832"/>
                    </a:lnTo>
                    <a:lnTo>
                      <a:pt x="221055" y="97613"/>
                    </a:lnTo>
                    <a:lnTo>
                      <a:pt x="214371" y="87746"/>
                    </a:lnTo>
                    <a:lnTo>
                      <a:pt x="207336" y="79288"/>
                    </a:lnTo>
                    <a:lnTo>
                      <a:pt x="198893" y="71536"/>
                    </a:lnTo>
                    <a:lnTo>
                      <a:pt x="189395" y="65193"/>
                    </a:lnTo>
                    <a:lnTo>
                      <a:pt x="189411" y="65169"/>
                    </a:lnTo>
                    <a:lnTo>
                      <a:pt x="184330" y="62110"/>
                    </a:lnTo>
                    <a:lnTo>
                      <a:pt x="178701" y="58934"/>
                    </a:lnTo>
                    <a:lnTo>
                      <a:pt x="173073" y="57169"/>
                    </a:lnTo>
                    <a:lnTo>
                      <a:pt x="167444" y="55052"/>
                    </a:lnTo>
                    <a:lnTo>
                      <a:pt x="161113" y="53288"/>
                    </a:lnTo>
                    <a:lnTo>
                      <a:pt x="154781" y="52229"/>
                    </a:lnTo>
                    <a:lnTo>
                      <a:pt x="148449" y="51876"/>
                    </a:lnTo>
                    <a:close/>
                    <a:moveTo>
                      <a:pt x="134378" y="0"/>
                    </a:moveTo>
                    <a:lnTo>
                      <a:pt x="147393" y="0"/>
                    </a:lnTo>
                    <a:lnTo>
                      <a:pt x="151615" y="33172"/>
                    </a:lnTo>
                    <a:lnTo>
                      <a:pt x="154429" y="33525"/>
                    </a:lnTo>
                    <a:lnTo>
                      <a:pt x="156891" y="33878"/>
                    </a:lnTo>
                    <a:lnTo>
                      <a:pt x="159705" y="34231"/>
                    </a:lnTo>
                    <a:lnTo>
                      <a:pt x="162168" y="34584"/>
                    </a:lnTo>
                    <a:lnTo>
                      <a:pt x="164982" y="34937"/>
                    </a:lnTo>
                    <a:lnTo>
                      <a:pt x="167444" y="35996"/>
                    </a:lnTo>
                    <a:lnTo>
                      <a:pt x="169907" y="36348"/>
                    </a:lnTo>
                    <a:lnTo>
                      <a:pt x="172369" y="37054"/>
                    </a:lnTo>
                    <a:lnTo>
                      <a:pt x="188903" y="8117"/>
                    </a:lnTo>
                    <a:lnTo>
                      <a:pt x="200863" y="13057"/>
                    </a:lnTo>
                    <a:lnTo>
                      <a:pt x="192069" y="45524"/>
                    </a:lnTo>
                    <a:lnTo>
                      <a:pt x="194179" y="46582"/>
                    </a:lnTo>
                    <a:lnTo>
                      <a:pt x="196290" y="47641"/>
                    </a:lnTo>
                    <a:lnTo>
                      <a:pt x="197697" y="49053"/>
                    </a:lnTo>
                    <a:lnTo>
                      <a:pt x="199808" y="50111"/>
                    </a:lnTo>
                    <a:lnTo>
                      <a:pt x="199772" y="50165"/>
                    </a:lnTo>
                    <a:lnTo>
                      <a:pt x="202059" y="51802"/>
                    </a:lnTo>
                    <a:lnTo>
                      <a:pt x="204873" y="53564"/>
                    </a:lnTo>
                    <a:lnTo>
                      <a:pt x="207336" y="55326"/>
                    </a:lnTo>
                    <a:lnTo>
                      <a:pt x="209798" y="57440"/>
                    </a:lnTo>
                    <a:lnTo>
                      <a:pt x="236182" y="36649"/>
                    </a:lnTo>
                    <a:lnTo>
                      <a:pt x="244976" y="46164"/>
                    </a:lnTo>
                    <a:lnTo>
                      <a:pt x="224573" y="72241"/>
                    </a:lnTo>
                    <a:lnTo>
                      <a:pt x="227739" y="76469"/>
                    </a:lnTo>
                    <a:lnTo>
                      <a:pt x="230905" y="81050"/>
                    </a:lnTo>
                    <a:lnTo>
                      <a:pt x="233719" y="85279"/>
                    </a:lnTo>
                    <a:lnTo>
                      <a:pt x="236533" y="90213"/>
                    </a:lnTo>
                    <a:lnTo>
                      <a:pt x="268545" y="81403"/>
                    </a:lnTo>
                    <a:lnTo>
                      <a:pt x="273119" y="93032"/>
                    </a:lnTo>
                    <a:lnTo>
                      <a:pt x="244624" y="109594"/>
                    </a:lnTo>
                    <a:lnTo>
                      <a:pt x="245680" y="114880"/>
                    </a:lnTo>
                    <a:lnTo>
                      <a:pt x="247087" y="120166"/>
                    </a:lnTo>
                    <a:lnTo>
                      <a:pt x="247790" y="125452"/>
                    </a:lnTo>
                    <a:lnTo>
                      <a:pt x="248494" y="130738"/>
                    </a:lnTo>
                    <a:lnTo>
                      <a:pt x="281913" y="134966"/>
                    </a:lnTo>
                    <a:lnTo>
                      <a:pt x="281913" y="148005"/>
                    </a:lnTo>
                    <a:lnTo>
                      <a:pt x="248494" y="151881"/>
                    </a:lnTo>
                    <a:lnTo>
                      <a:pt x="247790" y="157167"/>
                    </a:lnTo>
                    <a:lnTo>
                      <a:pt x="247087" y="162453"/>
                    </a:lnTo>
                    <a:lnTo>
                      <a:pt x="245680" y="167739"/>
                    </a:lnTo>
                    <a:lnTo>
                      <a:pt x="244273" y="172672"/>
                    </a:lnTo>
                    <a:lnTo>
                      <a:pt x="273119" y="189234"/>
                    </a:lnTo>
                    <a:lnTo>
                      <a:pt x="268545" y="201568"/>
                    </a:lnTo>
                    <a:lnTo>
                      <a:pt x="236182" y="192406"/>
                    </a:lnTo>
                    <a:lnTo>
                      <a:pt x="233719" y="196987"/>
                    </a:lnTo>
                    <a:lnTo>
                      <a:pt x="230905" y="201568"/>
                    </a:lnTo>
                    <a:lnTo>
                      <a:pt x="227387" y="205797"/>
                    </a:lnTo>
                    <a:lnTo>
                      <a:pt x="224221" y="210026"/>
                    </a:lnTo>
                    <a:lnTo>
                      <a:pt x="244976" y="236807"/>
                    </a:lnTo>
                    <a:lnTo>
                      <a:pt x="236182" y="245617"/>
                    </a:lnTo>
                    <a:lnTo>
                      <a:pt x="209446" y="224826"/>
                    </a:lnTo>
                    <a:lnTo>
                      <a:pt x="207336" y="226588"/>
                    </a:lnTo>
                    <a:lnTo>
                      <a:pt x="204873" y="228350"/>
                    </a:lnTo>
                    <a:lnTo>
                      <a:pt x="202763" y="229759"/>
                    </a:lnTo>
                    <a:lnTo>
                      <a:pt x="200652" y="231521"/>
                    </a:lnTo>
                    <a:lnTo>
                      <a:pt x="198893" y="232579"/>
                    </a:lnTo>
                    <a:lnTo>
                      <a:pt x="196430" y="234341"/>
                    </a:lnTo>
                    <a:lnTo>
                      <a:pt x="194320" y="235398"/>
                    </a:lnTo>
                    <a:lnTo>
                      <a:pt x="191857" y="236807"/>
                    </a:lnTo>
                    <a:lnTo>
                      <a:pt x="200652" y="269227"/>
                    </a:lnTo>
                    <a:lnTo>
                      <a:pt x="188691" y="274513"/>
                    </a:lnTo>
                    <a:lnTo>
                      <a:pt x="172158" y="244912"/>
                    </a:lnTo>
                    <a:lnTo>
                      <a:pt x="169695" y="245617"/>
                    </a:lnTo>
                    <a:lnTo>
                      <a:pt x="166881" y="245969"/>
                    </a:lnTo>
                    <a:lnTo>
                      <a:pt x="164419" y="247027"/>
                    </a:lnTo>
                    <a:lnTo>
                      <a:pt x="161956" y="247379"/>
                    </a:lnTo>
                    <a:lnTo>
                      <a:pt x="159142" y="247731"/>
                    </a:lnTo>
                    <a:lnTo>
                      <a:pt x="156679" y="248084"/>
                    </a:lnTo>
                    <a:lnTo>
                      <a:pt x="153865" y="248436"/>
                    </a:lnTo>
                    <a:lnTo>
                      <a:pt x="151403" y="248789"/>
                    </a:lnTo>
                    <a:lnTo>
                      <a:pt x="147181" y="282618"/>
                    </a:lnTo>
                    <a:lnTo>
                      <a:pt x="134165" y="282618"/>
                    </a:lnTo>
                    <a:lnTo>
                      <a:pt x="129944" y="248789"/>
                    </a:lnTo>
                    <a:lnTo>
                      <a:pt x="127482" y="248436"/>
                    </a:lnTo>
                    <a:lnTo>
                      <a:pt x="124667" y="248084"/>
                    </a:lnTo>
                    <a:lnTo>
                      <a:pt x="122205" y="247731"/>
                    </a:lnTo>
                    <a:lnTo>
                      <a:pt x="119742" y="247379"/>
                    </a:lnTo>
                    <a:lnTo>
                      <a:pt x="116928" y="247027"/>
                    </a:lnTo>
                    <a:lnTo>
                      <a:pt x="114466" y="245969"/>
                    </a:lnTo>
                    <a:lnTo>
                      <a:pt x="112003" y="245617"/>
                    </a:lnTo>
                    <a:lnTo>
                      <a:pt x="109541" y="244912"/>
                    </a:lnTo>
                    <a:lnTo>
                      <a:pt x="92655" y="274513"/>
                    </a:lnTo>
                    <a:lnTo>
                      <a:pt x="80695" y="269227"/>
                    </a:lnTo>
                    <a:lnTo>
                      <a:pt x="89841" y="236807"/>
                    </a:lnTo>
                    <a:lnTo>
                      <a:pt x="87027" y="235045"/>
                    </a:lnTo>
                    <a:lnTo>
                      <a:pt x="84213" y="233636"/>
                    </a:lnTo>
                    <a:lnTo>
                      <a:pt x="81750" y="231521"/>
                    </a:lnTo>
                    <a:lnTo>
                      <a:pt x="79241" y="229950"/>
                    </a:lnTo>
                    <a:lnTo>
                      <a:pt x="79149" y="230089"/>
                    </a:lnTo>
                    <a:lnTo>
                      <a:pt x="77390" y="229030"/>
                    </a:lnTo>
                    <a:lnTo>
                      <a:pt x="75631" y="227619"/>
                    </a:lnTo>
                    <a:lnTo>
                      <a:pt x="74224" y="226560"/>
                    </a:lnTo>
                    <a:lnTo>
                      <a:pt x="72465" y="225148"/>
                    </a:lnTo>
                    <a:lnTo>
                      <a:pt x="45731" y="245969"/>
                    </a:lnTo>
                    <a:lnTo>
                      <a:pt x="36936" y="237147"/>
                    </a:lnTo>
                    <a:lnTo>
                      <a:pt x="56987" y="210327"/>
                    </a:lnTo>
                    <a:lnTo>
                      <a:pt x="53821" y="205739"/>
                    </a:lnTo>
                    <a:lnTo>
                      <a:pt x="51007" y="201857"/>
                    </a:lnTo>
                    <a:lnTo>
                      <a:pt x="48193" y="197269"/>
                    </a:lnTo>
                    <a:lnTo>
                      <a:pt x="45379" y="192682"/>
                    </a:lnTo>
                    <a:lnTo>
                      <a:pt x="13367" y="201857"/>
                    </a:lnTo>
                    <a:lnTo>
                      <a:pt x="8443" y="189506"/>
                    </a:lnTo>
                    <a:lnTo>
                      <a:pt x="37640" y="172920"/>
                    </a:lnTo>
                    <a:lnTo>
                      <a:pt x="36585" y="167979"/>
                    </a:lnTo>
                    <a:lnTo>
                      <a:pt x="35177" y="162686"/>
                    </a:lnTo>
                    <a:lnTo>
                      <a:pt x="34474" y="157392"/>
                    </a:lnTo>
                    <a:lnTo>
                      <a:pt x="33770" y="152099"/>
                    </a:lnTo>
                    <a:lnTo>
                      <a:pt x="0" y="148217"/>
                    </a:lnTo>
                    <a:lnTo>
                      <a:pt x="0" y="135160"/>
                    </a:lnTo>
                    <a:lnTo>
                      <a:pt x="33770" y="130572"/>
                    </a:lnTo>
                    <a:lnTo>
                      <a:pt x="34122" y="125278"/>
                    </a:lnTo>
                    <a:lnTo>
                      <a:pt x="35177" y="119985"/>
                    </a:lnTo>
                    <a:lnTo>
                      <a:pt x="36233" y="115044"/>
                    </a:lnTo>
                    <a:lnTo>
                      <a:pt x="37640" y="109751"/>
                    </a:lnTo>
                    <a:lnTo>
                      <a:pt x="8443" y="93165"/>
                    </a:lnTo>
                    <a:lnTo>
                      <a:pt x="13367" y="81519"/>
                    </a:lnTo>
                    <a:lnTo>
                      <a:pt x="45379" y="90342"/>
                    </a:lnTo>
                    <a:lnTo>
                      <a:pt x="47841" y="85401"/>
                    </a:lnTo>
                    <a:lnTo>
                      <a:pt x="50655" y="81166"/>
                    </a:lnTo>
                    <a:lnTo>
                      <a:pt x="53821" y="76932"/>
                    </a:lnTo>
                    <a:lnTo>
                      <a:pt x="56987" y="72344"/>
                    </a:lnTo>
                    <a:lnTo>
                      <a:pt x="36936" y="46230"/>
                    </a:lnTo>
                    <a:lnTo>
                      <a:pt x="45731" y="36701"/>
                    </a:lnTo>
                    <a:lnTo>
                      <a:pt x="72114" y="57522"/>
                    </a:lnTo>
                    <a:lnTo>
                      <a:pt x="74224" y="55758"/>
                    </a:lnTo>
                    <a:lnTo>
                      <a:pt x="76335" y="54346"/>
                    </a:lnTo>
                    <a:lnTo>
                      <a:pt x="78094" y="52582"/>
                    </a:lnTo>
                    <a:lnTo>
                      <a:pt x="80556" y="50817"/>
                    </a:lnTo>
                    <a:lnTo>
                      <a:pt x="82667" y="49759"/>
                    </a:lnTo>
                    <a:lnTo>
                      <a:pt x="85129" y="47994"/>
                    </a:lnTo>
                    <a:lnTo>
                      <a:pt x="87240" y="46935"/>
                    </a:lnTo>
                    <a:lnTo>
                      <a:pt x="89702" y="45524"/>
                    </a:lnTo>
                    <a:lnTo>
                      <a:pt x="80908" y="13057"/>
                    </a:lnTo>
                    <a:lnTo>
                      <a:pt x="92868" y="8117"/>
                    </a:lnTo>
                    <a:lnTo>
                      <a:pt x="109402" y="37054"/>
                    </a:lnTo>
                    <a:lnTo>
                      <a:pt x="111864" y="36348"/>
                    </a:lnTo>
                    <a:lnTo>
                      <a:pt x="114327" y="35996"/>
                    </a:lnTo>
                    <a:lnTo>
                      <a:pt x="117141" y="34937"/>
                    </a:lnTo>
                    <a:lnTo>
                      <a:pt x="119603" y="34584"/>
                    </a:lnTo>
                    <a:lnTo>
                      <a:pt x="122417" y="34231"/>
                    </a:lnTo>
                    <a:lnTo>
                      <a:pt x="124880" y="33878"/>
                    </a:lnTo>
                    <a:lnTo>
                      <a:pt x="127694" y="33525"/>
                    </a:lnTo>
                    <a:lnTo>
                      <a:pt x="130156" y="33172"/>
                    </a:lnTo>
                    <a:close/>
                  </a:path>
                </a:pathLst>
              </a:custGeom>
              <a:grpFill/>
              <a:ln>
                <a:noFill/>
              </a:ln>
            </p:spPr>
            <p:txBody>
              <a:bodyPr vert="horz" wrap="square" lIns="91416" tIns="45708" rIns="91416" bIns="45708" numCol="1" anchor="t" anchorCtr="0" compatLnSpc="1">
                <a:prstTxWarp prst="textNoShape">
                  <a:avLst/>
                </a:prstTxWarp>
              </a:bodyPr>
              <a:lstStyle/>
              <a:p>
                <a:pPr defTabSz="609428" fontAlgn="auto">
                  <a:spcBef>
                    <a:spcPts val="0"/>
                  </a:spcBef>
                  <a:spcAft>
                    <a:spcPts val="0"/>
                  </a:spcAft>
                  <a:defRPr/>
                </a:pPr>
                <a:endParaRPr lang="en-US" sz="1400" kern="0" dirty="0">
                  <a:solidFill>
                    <a:srgbClr val="192954"/>
                  </a:solidFill>
                  <a:latin typeface="+mn-lt"/>
                  <a:ea typeface="+mn-ea"/>
                  <a:cs typeface="CiscoSansTT Light"/>
                </a:endParaRPr>
              </a:p>
            </p:txBody>
          </p:sp>
          <p:sp>
            <p:nvSpPr>
              <p:cNvPr id="233" name="Freeform 11"/>
              <p:cNvSpPr>
                <a:spLocks/>
              </p:cNvSpPr>
              <p:nvPr/>
            </p:nvSpPr>
            <p:spPr bwMode="auto">
              <a:xfrm>
                <a:off x="8583640" y="3059072"/>
                <a:ext cx="338297" cy="337591"/>
              </a:xfrm>
              <a:custGeom>
                <a:avLst/>
                <a:gdLst/>
                <a:ahLst/>
                <a:cxnLst/>
                <a:rect l="l" t="t" r="r" b="b"/>
                <a:pathLst>
                  <a:path w="338297" h="337591">
                    <a:moveTo>
                      <a:pt x="164083" y="61316"/>
                    </a:moveTo>
                    <a:lnTo>
                      <a:pt x="153144" y="62373"/>
                    </a:lnTo>
                    <a:lnTo>
                      <a:pt x="142558" y="64840"/>
                    </a:lnTo>
                    <a:lnTo>
                      <a:pt x="132325" y="67659"/>
                    </a:lnTo>
                    <a:lnTo>
                      <a:pt x="122444" y="71888"/>
                    </a:lnTo>
                    <a:lnTo>
                      <a:pt x="113623" y="77174"/>
                    </a:lnTo>
                    <a:lnTo>
                      <a:pt x="104801" y="82812"/>
                    </a:lnTo>
                    <a:lnTo>
                      <a:pt x="96685" y="89860"/>
                    </a:lnTo>
                    <a:lnTo>
                      <a:pt x="89275" y="96908"/>
                    </a:lnTo>
                    <a:lnTo>
                      <a:pt x="82218" y="105013"/>
                    </a:lnTo>
                    <a:lnTo>
                      <a:pt x="76219" y="114175"/>
                    </a:lnTo>
                    <a:lnTo>
                      <a:pt x="71279" y="123337"/>
                    </a:lnTo>
                    <a:lnTo>
                      <a:pt x="67044" y="133557"/>
                    </a:lnTo>
                    <a:lnTo>
                      <a:pt x="63516" y="144128"/>
                    </a:lnTo>
                    <a:lnTo>
                      <a:pt x="61752" y="155052"/>
                    </a:lnTo>
                    <a:lnTo>
                      <a:pt x="60340" y="168443"/>
                    </a:lnTo>
                    <a:lnTo>
                      <a:pt x="60693" y="181482"/>
                    </a:lnTo>
                    <a:lnTo>
                      <a:pt x="62810" y="193815"/>
                    </a:lnTo>
                    <a:lnTo>
                      <a:pt x="66692" y="206502"/>
                    </a:lnTo>
                    <a:lnTo>
                      <a:pt x="71279" y="218483"/>
                    </a:lnTo>
                    <a:lnTo>
                      <a:pt x="77630" y="229407"/>
                    </a:lnTo>
                    <a:lnTo>
                      <a:pt x="84688" y="239274"/>
                    </a:lnTo>
                    <a:lnTo>
                      <a:pt x="93509" y="248789"/>
                    </a:lnTo>
                    <a:lnTo>
                      <a:pt x="93464" y="248838"/>
                    </a:lnTo>
                    <a:lnTo>
                      <a:pt x="99760" y="254427"/>
                    </a:lnTo>
                    <a:lnTo>
                      <a:pt x="106111" y="259713"/>
                    </a:lnTo>
                    <a:lnTo>
                      <a:pt x="113169" y="264294"/>
                    </a:lnTo>
                    <a:lnTo>
                      <a:pt x="120932" y="268170"/>
                    </a:lnTo>
                    <a:lnTo>
                      <a:pt x="128695" y="272046"/>
                    </a:lnTo>
                    <a:lnTo>
                      <a:pt x="136811" y="274865"/>
                    </a:lnTo>
                    <a:lnTo>
                      <a:pt x="145279" y="277332"/>
                    </a:lnTo>
                    <a:lnTo>
                      <a:pt x="154101" y="278742"/>
                    </a:lnTo>
                    <a:lnTo>
                      <a:pt x="165746" y="280151"/>
                    </a:lnTo>
                    <a:lnTo>
                      <a:pt x="176684" y="279447"/>
                    </a:lnTo>
                    <a:lnTo>
                      <a:pt x="187270" y="278389"/>
                    </a:lnTo>
                    <a:lnTo>
                      <a:pt x="197856" y="276275"/>
                    </a:lnTo>
                    <a:lnTo>
                      <a:pt x="207737" y="273103"/>
                    </a:lnTo>
                    <a:lnTo>
                      <a:pt x="217617" y="269227"/>
                    </a:lnTo>
                    <a:lnTo>
                      <a:pt x="226791" y="264294"/>
                    </a:lnTo>
                    <a:lnTo>
                      <a:pt x="235966" y="257951"/>
                    </a:lnTo>
                    <a:lnTo>
                      <a:pt x="244082" y="251608"/>
                    </a:lnTo>
                    <a:lnTo>
                      <a:pt x="251492" y="244207"/>
                    </a:lnTo>
                    <a:lnTo>
                      <a:pt x="258196" y="236102"/>
                    </a:lnTo>
                    <a:lnTo>
                      <a:pt x="263842" y="227293"/>
                    </a:lnTo>
                    <a:lnTo>
                      <a:pt x="269135" y="217778"/>
                    </a:lnTo>
                    <a:lnTo>
                      <a:pt x="273370" y="208263"/>
                    </a:lnTo>
                    <a:lnTo>
                      <a:pt x="276546" y="197692"/>
                    </a:lnTo>
                    <a:lnTo>
                      <a:pt x="278663" y="186768"/>
                    </a:lnTo>
                    <a:lnTo>
                      <a:pt x="279721" y="171967"/>
                    </a:lnTo>
                    <a:lnTo>
                      <a:pt x="279016" y="157871"/>
                    </a:lnTo>
                    <a:lnTo>
                      <a:pt x="276546" y="144128"/>
                    </a:lnTo>
                    <a:lnTo>
                      <a:pt x="272311" y="131090"/>
                    </a:lnTo>
                    <a:lnTo>
                      <a:pt x="266312" y="118404"/>
                    </a:lnTo>
                    <a:lnTo>
                      <a:pt x="259608" y="106775"/>
                    </a:lnTo>
                    <a:lnTo>
                      <a:pt x="250433" y="96203"/>
                    </a:lnTo>
                    <a:lnTo>
                      <a:pt x="240906" y="86688"/>
                    </a:lnTo>
                    <a:lnTo>
                      <a:pt x="240944" y="86647"/>
                    </a:lnTo>
                    <a:lnTo>
                      <a:pt x="234656" y="82460"/>
                    </a:lnTo>
                    <a:lnTo>
                      <a:pt x="228657" y="78231"/>
                    </a:lnTo>
                    <a:lnTo>
                      <a:pt x="222305" y="74355"/>
                    </a:lnTo>
                    <a:lnTo>
                      <a:pt x="215601" y="71183"/>
                    </a:lnTo>
                    <a:lnTo>
                      <a:pt x="208897" y="68012"/>
                    </a:lnTo>
                    <a:lnTo>
                      <a:pt x="201486" y="65897"/>
                    </a:lnTo>
                    <a:lnTo>
                      <a:pt x="193723" y="63783"/>
                    </a:lnTo>
                    <a:lnTo>
                      <a:pt x="185960" y="62373"/>
                    </a:lnTo>
                    <a:lnTo>
                      <a:pt x="175021" y="61316"/>
                    </a:lnTo>
                    <a:close/>
                    <a:moveTo>
                      <a:pt x="185960" y="0"/>
                    </a:moveTo>
                    <a:lnTo>
                      <a:pt x="201486" y="2467"/>
                    </a:lnTo>
                    <a:lnTo>
                      <a:pt x="200781" y="42640"/>
                    </a:lnTo>
                    <a:lnTo>
                      <a:pt x="203956" y="43344"/>
                    </a:lnTo>
                    <a:lnTo>
                      <a:pt x="207132" y="44401"/>
                    </a:lnTo>
                    <a:lnTo>
                      <a:pt x="209955" y="45106"/>
                    </a:lnTo>
                    <a:lnTo>
                      <a:pt x="213131" y="46163"/>
                    </a:lnTo>
                    <a:lnTo>
                      <a:pt x="215954" y="47573"/>
                    </a:lnTo>
                    <a:lnTo>
                      <a:pt x="218777" y="48630"/>
                    </a:lnTo>
                    <a:lnTo>
                      <a:pt x="221600" y="50040"/>
                    </a:lnTo>
                    <a:lnTo>
                      <a:pt x="224776" y="51097"/>
                    </a:lnTo>
                    <a:lnTo>
                      <a:pt x="249476" y="19382"/>
                    </a:lnTo>
                    <a:lnTo>
                      <a:pt x="262885" y="27487"/>
                    </a:lnTo>
                    <a:lnTo>
                      <a:pt x="246653" y="64135"/>
                    </a:lnTo>
                    <a:lnTo>
                      <a:pt x="249123" y="65897"/>
                    </a:lnTo>
                    <a:lnTo>
                      <a:pt x="250888" y="67307"/>
                    </a:lnTo>
                    <a:lnTo>
                      <a:pt x="253005" y="69421"/>
                    </a:lnTo>
                    <a:lnTo>
                      <a:pt x="255122" y="71183"/>
                    </a:lnTo>
                    <a:lnTo>
                      <a:pt x="255081" y="71228"/>
                    </a:lnTo>
                    <a:lnTo>
                      <a:pt x="257844" y="73297"/>
                    </a:lnTo>
                    <a:lnTo>
                      <a:pt x="260314" y="75764"/>
                    </a:lnTo>
                    <a:lnTo>
                      <a:pt x="263137" y="78231"/>
                    </a:lnTo>
                    <a:lnTo>
                      <a:pt x="265607" y="81050"/>
                    </a:lnTo>
                    <a:lnTo>
                      <a:pt x="300540" y="61316"/>
                    </a:lnTo>
                    <a:lnTo>
                      <a:pt x="309715" y="74002"/>
                    </a:lnTo>
                    <a:lnTo>
                      <a:pt x="281133" y="101841"/>
                    </a:lnTo>
                    <a:lnTo>
                      <a:pt x="284309" y="107479"/>
                    </a:lnTo>
                    <a:lnTo>
                      <a:pt x="287131" y="113118"/>
                    </a:lnTo>
                    <a:lnTo>
                      <a:pt x="289602" y="118756"/>
                    </a:lnTo>
                    <a:lnTo>
                      <a:pt x="292072" y="125099"/>
                    </a:lnTo>
                    <a:lnTo>
                      <a:pt x="331945" y="119813"/>
                    </a:lnTo>
                    <a:lnTo>
                      <a:pt x="335474" y="134966"/>
                    </a:lnTo>
                    <a:lnTo>
                      <a:pt x="298070" y="149766"/>
                    </a:lnTo>
                    <a:lnTo>
                      <a:pt x="298776" y="155757"/>
                    </a:lnTo>
                    <a:lnTo>
                      <a:pt x="299129" y="162453"/>
                    </a:lnTo>
                    <a:lnTo>
                      <a:pt x="299129" y="168443"/>
                    </a:lnTo>
                    <a:lnTo>
                      <a:pt x="299129" y="174786"/>
                    </a:lnTo>
                    <a:lnTo>
                      <a:pt x="338297" y="185710"/>
                    </a:lnTo>
                    <a:lnTo>
                      <a:pt x="335827" y="201216"/>
                    </a:lnTo>
                    <a:lnTo>
                      <a:pt x="295600" y="200511"/>
                    </a:lnTo>
                    <a:lnTo>
                      <a:pt x="293836" y="206501"/>
                    </a:lnTo>
                    <a:lnTo>
                      <a:pt x="292072" y="212492"/>
                    </a:lnTo>
                    <a:lnTo>
                      <a:pt x="289602" y="218835"/>
                    </a:lnTo>
                    <a:lnTo>
                      <a:pt x="287131" y="224473"/>
                    </a:lnTo>
                    <a:lnTo>
                      <a:pt x="318889" y="249141"/>
                    </a:lnTo>
                    <a:lnTo>
                      <a:pt x="311126" y="262532"/>
                    </a:lnTo>
                    <a:lnTo>
                      <a:pt x="273723" y="246322"/>
                    </a:lnTo>
                    <a:lnTo>
                      <a:pt x="271605" y="248788"/>
                    </a:lnTo>
                    <a:lnTo>
                      <a:pt x="270194" y="251255"/>
                    </a:lnTo>
                    <a:lnTo>
                      <a:pt x="268077" y="253722"/>
                    </a:lnTo>
                    <a:lnTo>
                      <a:pt x="265960" y="256189"/>
                    </a:lnTo>
                    <a:lnTo>
                      <a:pt x="263489" y="258655"/>
                    </a:lnTo>
                    <a:lnTo>
                      <a:pt x="261372" y="260417"/>
                    </a:lnTo>
                    <a:lnTo>
                      <a:pt x="258902" y="262884"/>
                    </a:lnTo>
                    <a:lnTo>
                      <a:pt x="256785" y="264998"/>
                    </a:lnTo>
                    <a:lnTo>
                      <a:pt x="276898" y="299885"/>
                    </a:lnTo>
                    <a:lnTo>
                      <a:pt x="264195" y="309400"/>
                    </a:lnTo>
                    <a:lnTo>
                      <a:pt x="235966" y="280151"/>
                    </a:lnTo>
                    <a:lnTo>
                      <a:pt x="233496" y="281561"/>
                    </a:lnTo>
                    <a:lnTo>
                      <a:pt x="230673" y="282970"/>
                    </a:lnTo>
                    <a:lnTo>
                      <a:pt x="227850" y="284380"/>
                    </a:lnTo>
                    <a:lnTo>
                      <a:pt x="225027" y="285790"/>
                    </a:lnTo>
                    <a:lnTo>
                      <a:pt x="222204" y="286847"/>
                    </a:lnTo>
                    <a:lnTo>
                      <a:pt x="219381" y="288256"/>
                    </a:lnTo>
                    <a:lnTo>
                      <a:pt x="215853" y="289313"/>
                    </a:lnTo>
                    <a:lnTo>
                      <a:pt x="213030" y="290723"/>
                    </a:lnTo>
                    <a:lnTo>
                      <a:pt x="218323" y="331248"/>
                    </a:lnTo>
                    <a:lnTo>
                      <a:pt x="202797" y="334772"/>
                    </a:lnTo>
                    <a:lnTo>
                      <a:pt x="188329" y="297066"/>
                    </a:lnTo>
                    <a:lnTo>
                      <a:pt x="185153" y="297418"/>
                    </a:lnTo>
                    <a:lnTo>
                      <a:pt x="182330" y="297771"/>
                    </a:lnTo>
                    <a:lnTo>
                      <a:pt x="179155" y="298123"/>
                    </a:lnTo>
                    <a:lnTo>
                      <a:pt x="175626" y="298123"/>
                    </a:lnTo>
                    <a:lnTo>
                      <a:pt x="172803" y="298123"/>
                    </a:lnTo>
                    <a:lnTo>
                      <a:pt x="169627" y="298123"/>
                    </a:lnTo>
                    <a:lnTo>
                      <a:pt x="166451" y="298123"/>
                    </a:lnTo>
                    <a:lnTo>
                      <a:pt x="163276" y="298123"/>
                    </a:lnTo>
                    <a:lnTo>
                      <a:pt x="152337" y="337591"/>
                    </a:lnTo>
                    <a:lnTo>
                      <a:pt x="136811" y="335124"/>
                    </a:lnTo>
                    <a:lnTo>
                      <a:pt x="137516" y="294599"/>
                    </a:lnTo>
                    <a:lnTo>
                      <a:pt x="134693" y="293895"/>
                    </a:lnTo>
                    <a:lnTo>
                      <a:pt x="131518" y="292837"/>
                    </a:lnTo>
                    <a:lnTo>
                      <a:pt x="128695" y="292133"/>
                    </a:lnTo>
                    <a:lnTo>
                      <a:pt x="125519" y="291075"/>
                    </a:lnTo>
                    <a:lnTo>
                      <a:pt x="122343" y="289666"/>
                    </a:lnTo>
                    <a:lnTo>
                      <a:pt x="119520" y="288609"/>
                    </a:lnTo>
                    <a:lnTo>
                      <a:pt x="116697" y="287199"/>
                    </a:lnTo>
                    <a:lnTo>
                      <a:pt x="113874" y="286142"/>
                    </a:lnTo>
                    <a:lnTo>
                      <a:pt x="88821" y="318210"/>
                    </a:lnTo>
                    <a:lnTo>
                      <a:pt x="75412" y="310457"/>
                    </a:lnTo>
                    <a:lnTo>
                      <a:pt x="91644" y="273103"/>
                    </a:lnTo>
                    <a:lnTo>
                      <a:pt x="88821" y="270989"/>
                    </a:lnTo>
                    <a:lnTo>
                      <a:pt x="85998" y="268522"/>
                    </a:lnTo>
                    <a:lnTo>
                      <a:pt x="83175" y="266056"/>
                    </a:lnTo>
                    <a:lnTo>
                      <a:pt x="80352" y="263237"/>
                    </a:lnTo>
                    <a:lnTo>
                      <a:pt x="80394" y="263190"/>
                    </a:lnTo>
                    <a:lnTo>
                      <a:pt x="78689" y="261827"/>
                    </a:lnTo>
                    <a:lnTo>
                      <a:pt x="76572" y="260065"/>
                    </a:lnTo>
                    <a:lnTo>
                      <a:pt x="75160" y="257951"/>
                    </a:lnTo>
                    <a:lnTo>
                      <a:pt x="73043" y="256541"/>
                    </a:lnTo>
                    <a:lnTo>
                      <a:pt x="37757" y="276275"/>
                    </a:lnTo>
                    <a:lnTo>
                      <a:pt x="28229" y="264294"/>
                    </a:lnTo>
                    <a:lnTo>
                      <a:pt x="57517" y="235750"/>
                    </a:lnTo>
                    <a:lnTo>
                      <a:pt x="54694" y="230464"/>
                    </a:lnTo>
                    <a:lnTo>
                      <a:pt x="51871" y="224826"/>
                    </a:lnTo>
                    <a:lnTo>
                      <a:pt x="49401" y="219188"/>
                    </a:lnTo>
                    <a:lnTo>
                      <a:pt x="46931" y="213197"/>
                    </a:lnTo>
                    <a:lnTo>
                      <a:pt x="6352" y="218483"/>
                    </a:lnTo>
                    <a:lnTo>
                      <a:pt x="2823" y="202978"/>
                    </a:lnTo>
                    <a:lnTo>
                      <a:pt x="40580" y="188177"/>
                    </a:lnTo>
                    <a:lnTo>
                      <a:pt x="39874" y="182187"/>
                    </a:lnTo>
                    <a:lnTo>
                      <a:pt x="39168" y="175844"/>
                    </a:lnTo>
                    <a:lnTo>
                      <a:pt x="39168" y="169500"/>
                    </a:lnTo>
                    <a:lnTo>
                      <a:pt x="39168" y="163157"/>
                    </a:lnTo>
                    <a:lnTo>
                      <a:pt x="0" y="152233"/>
                    </a:lnTo>
                    <a:lnTo>
                      <a:pt x="2470" y="136728"/>
                    </a:lnTo>
                    <a:lnTo>
                      <a:pt x="43050" y="137433"/>
                    </a:lnTo>
                    <a:lnTo>
                      <a:pt x="44461" y="131442"/>
                    </a:lnTo>
                    <a:lnTo>
                      <a:pt x="46578" y="125452"/>
                    </a:lnTo>
                    <a:lnTo>
                      <a:pt x="48695" y="119461"/>
                    </a:lnTo>
                    <a:lnTo>
                      <a:pt x="51166" y="113470"/>
                    </a:lnTo>
                    <a:lnTo>
                      <a:pt x="19408" y="88803"/>
                    </a:lnTo>
                    <a:lnTo>
                      <a:pt x="27171" y="75412"/>
                    </a:lnTo>
                    <a:lnTo>
                      <a:pt x="64222" y="91622"/>
                    </a:lnTo>
                    <a:lnTo>
                      <a:pt x="65986" y="89155"/>
                    </a:lnTo>
                    <a:lnTo>
                      <a:pt x="68103" y="86336"/>
                    </a:lnTo>
                    <a:lnTo>
                      <a:pt x="70220" y="83869"/>
                    </a:lnTo>
                    <a:lnTo>
                      <a:pt x="72337" y="81403"/>
                    </a:lnTo>
                    <a:lnTo>
                      <a:pt x="74808" y="79641"/>
                    </a:lnTo>
                    <a:lnTo>
                      <a:pt x="76572" y="77174"/>
                    </a:lnTo>
                    <a:lnTo>
                      <a:pt x="78689" y="74707"/>
                    </a:lnTo>
                    <a:lnTo>
                      <a:pt x="81159" y="72593"/>
                    </a:lnTo>
                    <a:lnTo>
                      <a:pt x="61399" y="37706"/>
                    </a:lnTo>
                    <a:lnTo>
                      <a:pt x="73749" y="28544"/>
                    </a:lnTo>
                    <a:lnTo>
                      <a:pt x="101978" y="57088"/>
                    </a:lnTo>
                    <a:lnTo>
                      <a:pt x="104801" y="55678"/>
                    </a:lnTo>
                    <a:lnTo>
                      <a:pt x="107624" y="54268"/>
                    </a:lnTo>
                    <a:lnTo>
                      <a:pt x="110447" y="52859"/>
                    </a:lnTo>
                    <a:lnTo>
                      <a:pt x="113270" y="51097"/>
                    </a:lnTo>
                    <a:lnTo>
                      <a:pt x="116093" y="50040"/>
                    </a:lnTo>
                    <a:lnTo>
                      <a:pt x="118916" y="48630"/>
                    </a:lnTo>
                    <a:lnTo>
                      <a:pt x="122092" y="47573"/>
                    </a:lnTo>
                    <a:lnTo>
                      <a:pt x="124914" y="46163"/>
                    </a:lnTo>
                    <a:lnTo>
                      <a:pt x="119622" y="6343"/>
                    </a:lnTo>
                    <a:lnTo>
                      <a:pt x="135148" y="2819"/>
                    </a:lnTo>
                    <a:lnTo>
                      <a:pt x="149968" y="40173"/>
                    </a:lnTo>
                    <a:lnTo>
                      <a:pt x="153144" y="39820"/>
                    </a:lnTo>
                    <a:lnTo>
                      <a:pt x="155967" y="39468"/>
                    </a:lnTo>
                    <a:lnTo>
                      <a:pt x="159142" y="39116"/>
                    </a:lnTo>
                    <a:lnTo>
                      <a:pt x="162318" y="38411"/>
                    </a:lnTo>
                    <a:lnTo>
                      <a:pt x="165847" y="38411"/>
                    </a:lnTo>
                    <a:lnTo>
                      <a:pt x="169023" y="38411"/>
                    </a:lnTo>
                    <a:lnTo>
                      <a:pt x="172198" y="38411"/>
                    </a:lnTo>
                    <a:lnTo>
                      <a:pt x="175374" y="38411"/>
                    </a:lnTo>
                    <a:close/>
                  </a:path>
                </a:pathLst>
              </a:custGeom>
              <a:grpFill/>
              <a:ln>
                <a:noFill/>
              </a:ln>
            </p:spPr>
            <p:txBody>
              <a:bodyPr vert="horz" wrap="square" lIns="91416" tIns="45708" rIns="91416" bIns="45708" numCol="1" anchor="t" anchorCtr="0" compatLnSpc="1">
                <a:prstTxWarp prst="textNoShape">
                  <a:avLst/>
                </a:prstTxWarp>
              </a:bodyPr>
              <a:lstStyle/>
              <a:p>
                <a:pPr defTabSz="609428" fontAlgn="auto">
                  <a:spcBef>
                    <a:spcPts val="0"/>
                  </a:spcBef>
                  <a:spcAft>
                    <a:spcPts val="0"/>
                  </a:spcAft>
                  <a:defRPr/>
                </a:pPr>
                <a:endParaRPr lang="en-US" sz="1400" kern="0" dirty="0">
                  <a:solidFill>
                    <a:srgbClr val="192954"/>
                  </a:solidFill>
                  <a:latin typeface="+mn-lt"/>
                  <a:ea typeface="+mn-ea"/>
                  <a:cs typeface="CiscoSansTT Light"/>
                </a:endParaRPr>
              </a:p>
            </p:txBody>
          </p:sp>
          <p:sp>
            <p:nvSpPr>
              <p:cNvPr id="234" name="Freeform 15"/>
              <p:cNvSpPr>
                <a:spLocks/>
              </p:cNvSpPr>
              <p:nvPr/>
            </p:nvSpPr>
            <p:spPr bwMode="auto">
              <a:xfrm>
                <a:off x="8132578" y="3090787"/>
                <a:ext cx="403136" cy="398203"/>
              </a:xfrm>
              <a:custGeom>
                <a:avLst/>
                <a:gdLst/>
                <a:ahLst/>
                <a:cxnLst/>
                <a:rect l="l" t="t" r="r" b="b"/>
                <a:pathLst>
                  <a:path w="403136" h="398203">
                    <a:moveTo>
                      <a:pt x="201831" y="59258"/>
                    </a:moveTo>
                    <a:lnTo>
                      <a:pt x="187364" y="59963"/>
                    </a:lnTo>
                    <a:lnTo>
                      <a:pt x="173250" y="62080"/>
                    </a:lnTo>
                    <a:lnTo>
                      <a:pt x="159136" y="65960"/>
                    </a:lnTo>
                    <a:lnTo>
                      <a:pt x="146434" y="70545"/>
                    </a:lnTo>
                    <a:lnTo>
                      <a:pt x="133731" y="76894"/>
                    </a:lnTo>
                    <a:lnTo>
                      <a:pt x="122087" y="83596"/>
                    </a:lnTo>
                    <a:lnTo>
                      <a:pt x="110443" y="92061"/>
                    </a:lnTo>
                    <a:lnTo>
                      <a:pt x="100210" y="101232"/>
                    </a:lnTo>
                    <a:lnTo>
                      <a:pt x="91389" y="111461"/>
                    </a:lnTo>
                    <a:lnTo>
                      <a:pt x="82920" y="122395"/>
                    </a:lnTo>
                    <a:lnTo>
                      <a:pt x="75863" y="134035"/>
                    </a:lnTo>
                    <a:lnTo>
                      <a:pt x="69865" y="146733"/>
                    </a:lnTo>
                    <a:lnTo>
                      <a:pt x="64925" y="159784"/>
                    </a:lnTo>
                    <a:lnTo>
                      <a:pt x="61396" y="173540"/>
                    </a:lnTo>
                    <a:lnTo>
                      <a:pt x="59279" y="187649"/>
                    </a:lnTo>
                    <a:lnTo>
                      <a:pt x="58574" y="202464"/>
                    </a:lnTo>
                    <a:lnTo>
                      <a:pt x="58926" y="213398"/>
                    </a:lnTo>
                    <a:lnTo>
                      <a:pt x="59985" y="223980"/>
                    </a:lnTo>
                    <a:lnTo>
                      <a:pt x="62102" y="234209"/>
                    </a:lnTo>
                    <a:lnTo>
                      <a:pt x="64925" y="244438"/>
                    </a:lnTo>
                    <a:lnTo>
                      <a:pt x="68101" y="254667"/>
                    </a:lnTo>
                    <a:lnTo>
                      <a:pt x="72688" y="264191"/>
                    </a:lnTo>
                    <a:lnTo>
                      <a:pt x="77628" y="273361"/>
                    </a:lnTo>
                    <a:lnTo>
                      <a:pt x="82920" y="281827"/>
                    </a:lnTo>
                    <a:lnTo>
                      <a:pt x="88919" y="290292"/>
                    </a:lnTo>
                    <a:lnTo>
                      <a:pt x="95976" y="298052"/>
                    </a:lnTo>
                    <a:lnTo>
                      <a:pt x="102680" y="305812"/>
                    </a:lnTo>
                    <a:lnTo>
                      <a:pt x="110443" y="312514"/>
                    </a:lnTo>
                    <a:lnTo>
                      <a:pt x="118558" y="318863"/>
                    </a:lnTo>
                    <a:lnTo>
                      <a:pt x="127732" y="324506"/>
                    </a:lnTo>
                    <a:lnTo>
                      <a:pt x="136554" y="329445"/>
                    </a:lnTo>
                    <a:lnTo>
                      <a:pt x="145728" y="334030"/>
                    </a:lnTo>
                    <a:lnTo>
                      <a:pt x="145687" y="334128"/>
                    </a:lnTo>
                    <a:lnTo>
                      <a:pt x="152210" y="336534"/>
                    </a:lnTo>
                    <a:lnTo>
                      <a:pt x="158544" y="338649"/>
                    </a:lnTo>
                    <a:lnTo>
                      <a:pt x="165583" y="340763"/>
                    </a:lnTo>
                    <a:lnTo>
                      <a:pt x="172270" y="342525"/>
                    </a:lnTo>
                    <a:lnTo>
                      <a:pt x="179660" y="343582"/>
                    </a:lnTo>
                    <a:lnTo>
                      <a:pt x="187051" y="344640"/>
                    </a:lnTo>
                    <a:lnTo>
                      <a:pt x="194441" y="345344"/>
                    </a:lnTo>
                    <a:lnTo>
                      <a:pt x="201480" y="345344"/>
                    </a:lnTo>
                    <a:lnTo>
                      <a:pt x="216261" y="344640"/>
                    </a:lnTo>
                    <a:lnTo>
                      <a:pt x="230338" y="342525"/>
                    </a:lnTo>
                    <a:lnTo>
                      <a:pt x="244064" y="338649"/>
                    </a:lnTo>
                    <a:lnTo>
                      <a:pt x="257085" y="334068"/>
                    </a:lnTo>
                    <a:lnTo>
                      <a:pt x="269754" y="327725"/>
                    </a:lnTo>
                    <a:lnTo>
                      <a:pt x="281368" y="321029"/>
                    </a:lnTo>
                    <a:lnTo>
                      <a:pt x="292278" y="312572"/>
                    </a:lnTo>
                    <a:lnTo>
                      <a:pt x="302484" y="303410"/>
                    </a:lnTo>
                    <a:lnTo>
                      <a:pt x="311282" y="293190"/>
                    </a:lnTo>
                    <a:lnTo>
                      <a:pt x="320080" y="282266"/>
                    </a:lnTo>
                    <a:lnTo>
                      <a:pt x="326767" y="270637"/>
                    </a:lnTo>
                    <a:lnTo>
                      <a:pt x="333102" y="257951"/>
                    </a:lnTo>
                    <a:lnTo>
                      <a:pt x="337677" y="244912"/>
                    </a:lnTo>
                    <a:lnTo>
                      <a:pt x="341548" y="231169"/>
                    </a:lnTo>
                    <a:lnTo>
                      <a:pt x="343308" y="217073"/>
                    </a:lnTo>
                    <a:lnTo>
                      <a:pt x="344364" y="202625"/>
                    </a:lnTo>
                    <a:lnTo>
                      <a:pt x="344012" y="191349"/>
                    </a:lnTo>
                    <a:lnTo>
                      <a:pt x="342604" y="180425"/>
                    </a:lnTo>
                    <a:lnTo>
                      <a:pt x="340492" y="169853"/>
                    </a:lnTo>
                    <a:lnTo>
                      <a:pt x="337677" y="159986"/>
                    </a:lnTo>
                    <a:lnTo>
                      <a:pt x="334510" y="150119"/>
                    </a:lnTo>
                    <a:lnTo>
                      <a:pt x="329934" y="140252"/>
                    </a:lnTo>
                    <a:lnTo>
                      <a:pt x="325711" y="131442"/>
                    </a:lnTo>
                    <a:lnTo>
                      <a:pt x="320080" y="122632"/>
                    </a:lnTo>
                    <a:lnTo>
                      <a:pt x="313746" y="114527"/>
                    </a:lnTo>
                    <a:lnTo>
                      <a:pt x="307411" y="106422"/>
                    </a:lnTo>
                    <a:lnTo>
                      <a:pt x="300020" y="99022"/>
                    </a:lnTo>
                    <a:lnTo>
                      <a:pt x="292278" y="91974"/>
                    </a:lnTo>
                    <a:lnTo>
                      <a:pt x="284183" y="85983"/>
                    </a:lnTo>
                    <a:lnTo>
                      <a:pt x="275737" y="80345"/>
                    </a:lnTo>
                    <a:lnTo>
                      <a:pt x="266587" y="75412"/>
                    </a:lnTo>
                    <a:lnTo>
                      <a:pt x="257085" y="70831"/>
                    </a:lnTo>
                    <a:lnTo>
                      <a:pt x="257261" y="70421"/>
                    </a:lnTo>
                    <a:lnTo>
                      <a:pt x="251230" y="68076"/>
                    </a:lnTo>
                    <a:lnTo>
                      <a:pt x="244526" y="65960"/>
                    </a:lnTo>
                    <a:lnTo>
                      <a:pt x="237822" y="63843"/>
                    </a:lnTo>
                    <a:lnTo>
                      <a:pt x="230765" y="62080"/>
                    </a:lnTo>
                    <a:lnTo>
                      <a:pt x="223355" y="61021"/>
                    </a:lnTo>
                    <a:lnTo>
                      <a:pt x="216651" y="59963"/>
                    </a:lnTo>
                    <a:lnTo>
                      <a:pt x="209241" y="59258"/>
                    </a:lnTo>
                    <a:close/>
                    <a:moveTo>
                      <a:pt x="172545" y="0"/>
                    </a:moveTo>
                    <a:lnTo>
                      <a:pt x="185247" y="26807"/>
                    </a:lnTo>
                    <a:lnTo>
                      <a:pt x="189834" y="26454"/>
                    </a:lnTo>
                    <a:lnTo>
                      <a:pt x="194069" y="26102"/>
                    </a:lnTo>
                    <a:lnTo>
                      <a:pt x="198303" y="26102"/>
                    </a:lnTo>
                    <a:lnTo>
                      <a:pt x="202890" y="26102"/>
                    </a:lnTo>
                    <a:lnTo>
                      <a:pt x="206771" y="26102"/>
                    </a:lnTo>
                    <a:lnTo>
                      <a:pt x="211358" y="26454"/>
                    </a:lnTo>
                    <a:lnTo>
                      <a:pt x="215240" y="26454"/>
                    </a:lnTo>
                    <a:lnTo>
                      <a:pt x="219827" y="26807"/>
                    </a:lnTo>
                    <a:lnTo>
                      <a:pt x="232882" y="1058"/>
                    </a:lnTo>
                    <a:lnTo>
                      <a:pt x="253700" y="5291"/>
                    </a:lnTo>
                    <a:lnTo>
                      <a:pt x="253700" y="33862"/>
                    </a:lnTo>
                    <a:lnTo>
                      <a:pt x="255465" y="34567"/>
                    </a:lnTo>
                    <a:lnTo>
                      <a:pt x="257934" y="35273"/>
                    </a:lnTo>
                    <a:lnTo>
                      <a:pt x="260051" y="35978"/>
                    </a:lnTo>
                    <a:lnTo>
                      <a:pt x="262169" y="37036"/>
                    </a:lnTo>
                    <a:lnTo>
                      <a:pt x="264286" y="37742"/>
                    </a:lnTo>
                    <a:lnTo>
                      <a:pt x="266403" y="38447"/>
                    </a:lnTo>
                    <a:lnTo>
                      <a:pt x="268520" y="39505"/>
                    </a:lnTo>
                    <a:lnTo>
                      <a:pt x="270637" y="40211"/>
                    </a:lnTo>
                    <a:lnTo>
                      <a:pt x="270452" y="40640"/>
                    </a:lnTo>
                    <a:lnTo>
                      <a:pt x="272218" y="41230"/>
                    </a:lnTo>
                    <a:lnTo>
                      <a:pt x="273625" y="42287"/>
                    </a:lnTo>
                    <a:lnTo>
                      <a:pt x="275737" y="42992"/>
                    </a:lnTo>
                    <a:lnTo>
                      <a:pt x="277497" y="43696"/>
                    </a:lnTo>
                    <a:lnTo>
                      <a:pt x="279608" y="44754"/>
                    </a:lnTo>
                    <a:lnTo>
                      <a:pt x="281016" y="45811"/>
                    </a:lnTo>
                    <a:lnTo>
                      <a:pt x="283128" y="46516"/>
                    </a:lnTo>
                    <a:lnTo>
                      <a:pt x="284535" y="47573"/>
                    </a:lnTo>
                    <a:lnTo>
                      <a:pt x="305651" y="28191"/>
                    </a:lnTo>
                    <a:lnTo>
                      <a:pt x="323248" y="39820"/>
                    </a:lnTo>
                    <a:lnTo>
                      <a:pt x="313042" y="66954"/>
                    </a:lnTo>
                    <a:lnTo>
                      <a:pt x="316209" y="69773"/>
                    </a:lnTo>
                    <a:lnTo>
                      <a:pt x="319728" y="72593"/>
                    </a:lnTo>
                    <a:lnTo>
                      <a:pt x="322544" y="75412"/>
                    </a:lnTo>
                    <a:lnTo>
                      <a:pt x="325711" y="78231"/>
                    </a:lnTo>
                    <a:lnTo>
                      <a:pt x="328527" y="81402"/>
                    </a:lnTo>
                    <a:lnTo>
                      <a:pt x="331342" y="84926"/>
                    </a:lnTo>
                    <a:lnTo>
                      <a:pt x="334158" y="88098"/>
                    </a:lnTo>
                    <a:lnTo>
                      <a:pt x="336973" y="91269"/>
                    </a:lnTo>
                    <a:lnTo>
                      <a:pt x="364072" y="81050"/>
                    </a:lnTo>
                    <a:lnTo>
                      <a:pt x="375333" y="98670"/>
                    </a:lnTo>
                    <a:lnTo>
                      <a:pt x="355977" y="120166"/>
                    </a:lnTo>
                    <a:lnTo>
                      <a:pt x="357737" y="123689"/>
                    </a:lnTo>
                    <a:lnTo>
                      <a:pt x="359849" y="127918"/>
                    </a:lnTo>
                    <a:lnTo>
                      <a:pt x="361256" y="131794"/>
                    </a:lnTo>
                    <a:lnTo>
                      <a:pt x="363016" y="135318"/>
                    </a:lnTo>
                    <a:lnTo>
                      <a:pt x="364424" y="139547"/>
                    </a:lnTo>
                    <a:lnTo>
                      <a:pt x="365831" y="143776"/>
                    </a:lnTo>
                    <a:lnTo>
                      <a:pt x="367239" y="147652"/>
                    </a:lnTo>
                    <a:lnTo>
                      <a:pt x="368647" y="151881"/>
                    </a:lnTo>
                    <a:lnTo>
                      <a:pt x="398913" y="152233"/>
                    </a:lnTo>
                    <a:lnTo>
                      <a:pt x="403136" y="172672"/>
                    </a:lnTo>
                    <a:lnTo>
                      <a:pt x="374630" y="185358"/>
                    </a:lnTo>
                    <a:lnTo>
                      <a:pt x="375333" y="194168"/>
                    </a:lnTo>
                    <a:lnTo>
                      <a:pt x="375333" y="202978"/>
                    </a:lnTo>
                    <a:lnTo>
                      <a:pt x="374982" y="211435"/>
                    </a:lnTo>
                    <a:lnTo>
                      <a:pt x="374278" y="219540"/>
                    </a:lnTo>
                    <a:lnTo>
                      <a:pt x="400321" y="231169"/>
                    </a:lnTo>
                    <a:lnTo>
                      <a:pt x="396097" y="251608"/>
                    </a:lnTo>
                    <a:lnTo>
                      <a:pt x="367943" y="253017"/>
                    </a:lnTo>
                    <a:lnTo>
                      <a:pt x="366535" y="257246"/>
                    </a:lnTo>
                    <a:lnTo>
                      <a:pt x="365127" y="260770"/>
                    </a:lnTo>
                    <a:lnTo>
                      <a:pt x="363720" y="264999"/>
                    </a:lnTo>
                    <a:lnTo>
                      <a:pt x="361960" y="268875"/>
                    </a:lnTo>
                    <a:lnTo>
                      <a:pt x="360552" y="273104"/>
                    </a:lnTo>
                    <a:lnTo>
                      <a:pt x="358441" y="276628"/>
                    </a:lnTo>
                    <a:lnTo>
                      <a:pt x="356681" y="280856"/>
                    </a:lnTo>
                    <a:lnTo>
                      <a:pt x="354921" y="284380"/>
                    </a:lnTo>
                    <a:lnTo>
                      <a:pt x="372166" y="304819"/>
                    </a:lnTo>
                    <a:lnTo>
                      <a:pt x="360904" y="322086"/>
                    </a:lnTo>
                    <a:lnTo>
                      <a:pt x="335213" y="312924"/>
                    </a:lnTo>
                    <a:lnTo>
                      <a:pt x="332398" y="316096"/>
                    </a:lnTo>
                    <a:lnTo>
                      <a:pt x="329582" y="319267"/>
                    </a:lnTo>
                    <a:lnTo>
                      <a:pt x="326767" y="322086"/>
                    </a:lnTo>
                    <a:lnTo>
                      <a:pt x="323952" y="325258"/>
                    </a:lnTo>
                    <a:lnTo>
                      <a:pt x="320784" y="328429"/>
                    </a:lnTo>
                    <a:lnTo>
                      <a:pt x="317617" y="331249"/>
                    </a:lnTo>
                    <a:lnTo>
                      <a:pt x="314449" y="334068"/>
                    </a:lnTo>
                    <a:lnTo>
                      <a:pt x="310930" y="336887"/>
                    </a:lnTo>
                    <a:lnTo>
                      <a:pt x="321136" y="364373"/>
                    </a:lnTo>
                    <a:lnTo>
                      <a:pt x="303892" y="375650"/>
                    </a:lnTo>
                    <a:lnTo>
                      <a:pt x="282424" y="355564"/>
                    </a:lnTo>
                    <a:lnTo>
                      <a:pt x="278553" y="357326"/>
                    </a:lnTo>
                    <a:lnTo>
                      <a:pt x="275033" y="359088"/>
                    </a:lnTo>
                    <a:lnTo>
                      <a:pt x="270810" y="361202"/>
                    </a:lnTo>
                    <a:lnTo>
                      <a:pt x="267291" y="362612"/>
                    </a:lnTo>
                    <a:lnTo>
                      <a:pt x="263068" y="364373"/>
                    </a:lnTo>
                    <a:lnTo>
                      <a:pt x="259196" y="365431"/>
                    </a:lnTo>
                    <a:lnTo>
                      <a:pt x="254973" y="367193"/>
                    </a:lnTo>
                    <a:lnTo>
                      <a:pt x="251102" y="368602"/>
                    </a:lnTo>
                    <a:lnTo>
                      <a:pt x="247935" y="393270"/>
                    </a:lnTo>
                    <a:lnTo>
                      <a:pt x="227523" y="397146"/>
                    </a:lnTo>
                    <a:lnTo>
                      <a:pt x="216965" y="374945"/>
                    </a:lnTo>
                    <a:lnTo>
                      <a:pt x="213094" y="375298"/>
                    </a:lnTo>
                    <a:lnTo>
                      <a:pt x="208519" y="375650"/>
                    </a:lnTo>
                    <a:lnTo>
                      <a:pt x="204295" y="375650"/>
                    </a:lnTo>
                    <a:lnTo>
                      <a:pt x="200424" y="375650"/>
                    </a:lnTo>
                    <a:lnTo>
                      <a:pt x="195849" y="375650"/>
                    </a:lnTo>
                    <a:lnTo>
                      <a:pt x="191978" y="375298"/>
                    </a:lnTo>
                    <a:lnTo>
                      <a:pt x="187403" y="375298"/>
                    </a:lnTo>
                    <a:lnTo>
                      <a:pt x="183531" y="374945"/>
                    </a:lnTo>
                    <a:lnTo>
                      <a:pt x="171214" y="398203"/>
                    </a:lnTo>
                    <a:lnTo>
                      <a:pt x="150802" y="393974"/>
                    </a:lnTo>
                    <a:lnTo>
                      <a:pt x="149746" y="367897"/>
                    </a:lnTo>
                    <a:lnTo>
                      <a:pt x="147635" y="367193"/>
                    </a:lnTo>
                    <a:lnTo>
                      <a:pt x="145523" y="366488"/>
                    </a:lnTo>
                    <a:lnTo>
                      <a:pt x="143763" y="366135"/>
                    </a:lnTo>
                    <a:lnTo>
                      <a:pt x="142004" y="365078"/>
                    </a:lnTo>
                    <a:lnTo>
                      <a:pt x="139892" y="364373"/>
                    </a:lnTo>
                    <a:lnTo>
                      <a:pt x="138132" y="363669"/>
                    </a:lnTo>
                    <a:lnTo>
                      <a:pt x="136021" y="362612"/>
                    </a:lnTo>
                    <a:lnTo>
                      <a:pt x="133909" y="361907"/>
                    </a:lnTo>
                    <a:lnTo>
                      <a:pt x="133935" y="361845"/>
                    </a:lnTo>
                    <a:lnTo>
                      <a:pt x="131967" y="361190"/>
                    </a:lnTo>
                    <a:lnTo>
                      <a:pt x="130202" y="360132"/>
                    </a:lnTo>
                    <a:lnTo>
                      <a:pt x="128085" y="359426"/>
                    </a:lnTo>
                    <a:lnTo>
                      <a:pt x="126321" y="358721"/>
                    </a:lnTo>
                    <a:lnTo>
                      <a:pt x="124204" y="357310"/>
                    </a:lnTo>
                    <a:lnTo>
                      <a:pt x="122440" y="356604"/>
                    </a:lnTo>
                    <a:lnTo>
                      <a:pt x="120675" y="355899"/>
                    </a:lnTo>
                    <a:lnTo>
                      <a:pt x="118558" y="354488"/>
                    </a:lnTo>
                    <a:lnTo>
                      <a:pt x="96682" y="373535"/>
                    </a:lnTo>
                    <a:lnTo>
                      <a:pt x="79745" y="361895"/>
                    </a:lnTo>
                    <a:lnTo>
                      <a:pt x="89977" y="335441"/>
                    </a:lnTo>
                    <a:lnTo>
                      <a:pt x="86449" y="332619"/>
                    </a:lnTo>
                    <a:lnTo>
                      <a:pt x="83273" y="329797"/>
                    </a:lnTo>
                    <a:lnTo>
                      <a:pt x="80450" y="326976"/>
                    </a:lnTo>
                    <a:lnTo>
                      <a:pt x="77275" y="324154"/>
                    </a:lnTo>
                    <a:lnTo>
                      <a:pt x="74452" y="320979"/>
                    </a:lnTo>
                    <a:lnTo>
                      <a:pt x="71629" y="318157"/>
                    </a:lnTo>
                    <a:lnTo>
                      <a:pt x="68806" y="314983"/>
                    </a:lnTo>
                    <a:lnTo>
                      <a:pt x="65983" y="311456"/>
                    </a:lnTo>
                    <a:lnTo>
                      <a:pt x="39520" y="320627"/>
                    </a:lnTo>
                    <a:lnTo>
                      <a:pt x="27876" y="302990"/>
                    </a:lnTo>
                    <a:lnTo>
                      <a:pt x="46577" y="282885"/>
                    </a:lnTo>
                    <a:lnTo>
                      <a:pt x="44812" y="279005"/>
                    </a:lnTo>
                    <a:lnTo>
                      <a:pt x="43048" y="275125"/>
                    </a:lnTo>
                    <a:lnTo>
                      <a:pt x="41284" y="271245"/>
                    </a:lnTo>
                    <a:lnTo>
                      <a:pt x="39872" y="267365"/>
                    </a:lnTo>
                    <a:lnTo>
                      <a:pt x="38108" y="263132"/>
                    </a:lnTo>
                    <a:lnTo>
                      <a:pt x="36697" y="259252"/>
                    </a:lnTo>
                    <a:lnTo>
                      <a:pt x="35285" y="255020"/>
                    </a:lnTo>
                    <a:lnTo>
                      <a:pt x="34227" y="251140"/>
                    </a:lnTo>
                    <a:lnTo>
                      <a:pt x="4234" y="250082"/>
                    </a:lnTo>
                    <a:lnTo>
                      <a:pt x="0" y="229976"/>
                    </a:lnTo>
                    <a:lnTo>
                      <a:pt x="27170" y="217631"/>
                    </a:lnTo>
                    <a:lnTo>
                      <a:pt x="26817" y="209166"/>
                    </a:lnTo>
                    <a:lnTo>
                      <a:pt x="26817" y="200700"/>
                    </a:lnTo>
                    <a:lnTo>
                      <a:pt x="26817" y="192235"/>
                    </a:lnTo>
                    <a:lnTo>
                      <a:pt x="27170" y="183769"/>
                    </a:lnTo>
                    <a:lnTo>
                      <a:pt x="0" y="169661"/>
                    </a:lnTo>
                    <a:lnTo>
                      <a:pt x="4234" y="149203"/>
                    </a:lnTo>
                    <a:lnTo>
                      <a:pt x="34227" y="149908"/>
                    </a:lnTo>
                    <a:lnTo>
                      <a:pt x="35285" y="145675"/>
                    </a:lnTo>
                    <a:lnTo>
                      <a:pt x="37050" y="141795"/>
                    </a:lnTo>
                    <a:lnTo>
                      <a:pt x="38108" y="137563"/>
                    </a:lnTo>
                    <a:lnTo>
                      <a:pt x="39872" y="133683"/>
                    </a:lnTo>
                    <a:lnTo>
                      <a:pt x="41990" y="130155"/>
                    </a:lnTo>
                    <a:lnTo>
                      <a:pt x="43401" y="125923"/>
                    </a:lnTo>
                    <a:lnTo>
                      <a:pt x="45518" y="121690"/>
                    </a:lnTo>
                    <a:lnTo>
                      <a:pt x="47635" y="118163"/>
                    </a:lnTo>
                    <a:lnTo>
                      <a:pt x="25053" y="94530"/>
                    </a:lnTo>
                    <a:lnTo>
                      <a:pt x="37050" y="77599"/>
                    </a:lnTo>
                    <a:lnTo>
                      <a:pt x="66689" y="89592"/>
                    </a:lnTo>
                    <a:lnTo>
                      <a:pt x="69512" y="86418"/>
                    </a:lnTo>
                    <a:lnTo>
                      <a:pt x="72335" y="83243"/>
                    </a:lnTo>
                    <a:lnTo>
                      <a:pt x="75158" y="80069"/>
                    </a:lnTo>
                    <a:lnTo>
                      <a:pt x="78333" y="76894"/>
                    </a:lnTo>
                    <a:lnTo>
                      <a:pt x="81156" y="74072"/>
                    </a:lnTo>
                    <a:lnTo>
                      <a:pt x="84685" y="71250"/>
                    </a:lnTo>
                    <a:lnTo>
                      <a:pt x="87860" y="68076"/>
                    </a:lnTo>
                    <a:lnTo>
                      <a:pt x="91036" y="65254"/>
                    </a:lnTo>
                    <a:lnTo>
                      <a:pt x="78686" y="35978"/>
                    </a:lnTo>
                    <a:lnTo>
                      <a:pt x="96329" y="24338"/>
                    </a:lnTo>
                    <a:lnTo>
                      <a:pt x="119617" y="46207"/>
                    </a:lnTo>
                    <a:lnTo>
                      <a:pt x="123145" y="44443"/>
                    </a:lnTo>
                    <a:lnTo>
                      <a:pt x="127027" y="42680"/>
                    </a:lnTo>
                    <a:lnTo>
                      <a:pt x="131261" y="40563"/>
                    </a:lnTo>
                    <a:lnTo>
                      <a:pt x="134789" y="39153"/>
                    </a:lnTo>
                    <a:lnTo>
                      <a:pt x="139024" y="37389"/>
                    </a:lnTo>
                    <a:lnTo>
                      <a:pt x="142905" y="35978"/>
                    </a:lnTo>
                    <a:lnTo>
                      <a:pt x="147492" y="34567"/>
                    </a:lnTo>
                    <a:lnTo>
                      <a:pt x="151726" y="33156"/>
                    </a:lnTo>
                    <a:lnTo>
                      <a:pt x="152079" y="3880"/>
                    </a:lnTo>
                    <a:close/>
                  </a:path>
                </a:pathLst>
              </a:custGeom>
              <a:grpFill/>
              <a:ln>
                <a:noFill/>
              </a:ln>
            </p:spPr>
            <p:txBody>
              <a:bodyPr vert="horz" wrap="square" lIns="91416" tIns="45708" rIns="91416" bIns="45708" numCol="1" anchor="t" anchorCtr="0" compatLnSpc="1">
                <a:prstTxWarp prst="textNoShape">
                  <a:avLst/>
                </a:prstTxWarp>
              </a:bodyPr>
              <a:lstStyle/>
              <a:p>
                <a:pPr defTabSz="609428" fontAlgn="auto">
                  <a:spcBef>
                    <a:spcPts val="0"/>
                  </a:spcBef>
                  <a:spcAft>
                    <a:spcPts val="0"/>
                  </a:spcAft>
                  <a:defRPr/>
                </a:pPr>
                <a:endParaRPr lang="en-US" sz="1400" kern="0" dirty="0">
                  <a:solidFill>
                    <a:srgbClr val="192954"/>
                  </a:solidFill>
                  <a:latin typeface="+mn-lt"/>
                  <a:ea typeface="+mn-ea"/>
                  <a:cs typeface="CiscoSansTT Light"/>
                </a:endParaRPr>
              </a:p>
            </p:txBody>
          </p:sp>
          <p:sp>
            <p:nvSpPr>
              <p:cNvPr id="235" name="Oval 234"/>
              <p:cNvSpPr/>
              <p:nvPr/>
            </p:nvSpPr>
            <p:spPr>
              <a:xfrm>
                <a:off x="8265077" y="3220819"/>
                <a:ext cx="138138" cy="138138"/>
              </a:xfrm>
              <a:prstGeom prst="ellipse">
                <a:avLst/>
              </a:prstGeom>
              <a:grpFill/>
              <a:ln w="25400" cap="flat" cmpd="sng" algn="ctr">
                <a:noFill/>
                <a:prstDash val="solid"/>
              </a:ln>
              <a:effectLst/>
            </p:spPr>
            <p:txBody>
              <a:bodyPr rtlCol="0" anchor="ctr"/>
              <a:lstStyle/>
              <a:p>
                <a:pPr algn="ctr" defTabSz="609428" fontAlgn="auto">
                  <a:spcBef>
                    <a:spcPts val="0"/>
                  </a:spcBef>
                  <a:spcAft>
                    <a:spcPts val="0"/>
                  </a:spcAft>
                  <a:defRPr/>
                </a:pPr>
                <a:endParaRPr lang="en-US" sz="1400" kern="0" dirty="0">
                  <a:solidFill>
                    <a:srgbClr val="192954"/>
                  </a:solidFill>
                  <a:latin typeface="+mn-lt"/>
                  <a:ea typeface="+mn-ea"/>
                  <a:cs typeface="CiscoSansTT Light"/>
                </a:endParaRPr>
              </a:p>
            </p:txBody>
          </p:sp>
          <p:sp>
            <p:nvSpPr>
              <p:cNvPr id="236" name="Oval 235"/>
              <p:cNvSpPr/>
              <p:nvPr/>
            </p:nvSpPr>
            <p:spPr>
              <a:xfrm>
                <a:off x="8703101" y="3178180"/>
                <a:ext cx="99374" cy="99374"/>
              </a:xfrm>
              <a:prstGeom prst="ellipse">
                <a:avLst/>
              </a:prstGeom>
              <a:grpFill/>
              <a:ln w="25400" cap="flat" cmpd="sng" algn="ctr">
                <a:noFill/>
                <a:prstDash val="solid"/>
              </a:ln>
              <a:effectLst/>
            </p:spPr>
            <p:txBody>
              <a:bodyPr rtlCol="0" anchor="ctr"/>
              <a:lstStyle/>
              <a:p>
                <a:pPr algn="ctr" defTabSz="609428" fontAlgn="auto">
                  <a:spcBef>
                    <a:spcPts val="0"/>
                  </a:spcBef>
                  <a:spcAft>
                    <a:spcPts val="0"/>
                  </a:spcAft>
                  <a:defRPr/>
                </a:pPr>
                <a:endParaRPr lang="en-US" sz="1400" kern="0" dirty="0">
                  <a:solidFill>
                    <a:srgbClr val="192954"/>
                  </a:solidFill>
                  <a:latin typeface="+mn-lt"/>
                  <a:ea typeface="+mn-ea"/>
                  <a:cs typeface="CiscoSansTT Light"/>
                </a:endParaRPr>
              </a:p>
            </p:txBody>
          </p:sp>
          <p:sp>
            <p:nvSpPr>
              <p:cNvPr id="237" name="Oval 236"/>
              <p:cNvSpPr/>
              <p:nvPr/>
            </p:nvSpPr>
            <p:spPr>
              <a:xfrm>
                <a:off x="8561087" y="3432254"/>
                <a:ext cx="78936" cy="78936"/>
              </a:xfrm>
              <a:prstGeom prst="ellipse">
                <a:avLst/>
              </a:prstGeom>
              <a:grpFill/>
              <a:ln w="25400" cap="flat" cmpd="sng" algn="ctr">
                <a:noFill/>
                <a:prstDash val="solid"/>
              </a:ln>
              <a:effectLst/>
            </p:spPr>
            <p:txBody>
              <a:bodyPr rtlCol="0" anchor="ctr"/>
              <a:lstStyle/>
              <a:p>
                <a:pPr algn="ctr" defTabSz="609428" fontAlgn="auto">
                  <a:spcBef>
                    <a:spcPts val="0"/>
                  </a:spcBef>
                  <a:spcAft>
                    <a:spcPts val="0"/>
                  </a:spcAft>
                  <a:defRPr/>
                </a:pPr>
                <a:endParaRPr lang="en-US" sz="1400" kern="0" dirty="0">
                  <a:solidFill>
                    <a:srgbClr val="192954"/>
                  </a:solidFill>
                  <a:latin typeface="+mn-lt"/>
                  <a:ea typeface="+mn-ea"/>
                  <a:cs typeface="CiscoSansTT Light"/>
                </a:endParaRPr>
              </a:p>
            </p:txBody>
          </p:sp>
        </p:grpSp>
        <p:cxnSp>
          <p:nvCxnSpPr>
            <p:cNvPr id="231" name="Straight Connector 230"/>
            <p:cNvCxnSpPr>
              <a:stCxn id="96" idx="1"/>
              <a:endCxn id="104" idx="5"/>
            </p:cNvCxnSpPr>
            <p:nvPr/>
          </p:nvCxnSpPr>
          <p:spPr>
            <a:xfrm flipH="1" flipV="1">
              <a:off x="4639793" y="1480487"/>
              <a:ext cx="1271981" cy="1436835"/>
            </a:xfrm>
            <a:prstGeom prst="line">
              <a:avLst/>
            </a:prstGeom>
            <a:noFill/>
            <a:ln w="12700" cap="flat" cmpd="sng" algn="ctr">
              <a:solidFill>
                <a:srgbClr val="192954"/>
              </a:solidFill>
              <a:prstDash val="solid"/>
            </a:ln>
            <a:effectLst/>
          </p:spPr>
        </p:cxnSp>
      </p:grpSp>
    </p:spTree>
    <p:extLst>
      <p:ext uri="{BB962C8B-B14F-4D97-AF65-F5344CB8AC3E}">
        <p14:creationId xmlns:p14="http://schemas.microsoft.com/office/powerpoint/2010/main" val="377947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9490" y="269621"/>
            <a:ext cx="8675121" cy="731837"/>
          </a:xfrm>
        </p:spPr>
        <p:txBody>
          <a:bodyPr/>
          <a:lstStyle/>
          <a:p>
            <a:r>
              <a:rPr lang="en-US" sz="2300" dirty="0">
                <a:latin typeface="+mn-lt"/>
              </a:rPr>
              <a:t>Cisco’s Integrated Security Portfolio works in concert to prevent breaches, automate response, and detect and stop threats fast </a:t>
            </a:r>
          </a:p>
        </p:txBody>
      </p:sp>
      <p:sp>
        <p:nvSpPr>
          <p:cNvPr id="410" name="Oval 409"/>
          <p:cNvSpPr>
            <a:spLocks noChangeAspect="1"/>
          </p:cNvSpPr>
          <p:nvPr/>
        </p:nvSpPr>
        <p:spPr bwMode="auto">
          <a:xfrm>
            <a:off x="3281657" y="1364182"/>
            <a:ext cx="490299" cy="516033"/>
          </a:xfrm>
          <a:prstGeom prst="ellipse">
            <a:avLst/>
          </a:prstGeom>
          <a:solidFill>
            <a:srgbClr val="1064A8"/>
          </a:solidFill>
          <a:ln w="12700" cap="flat">
            <a:noFill/>
            <a:miter lim="800000"/>
            <a:headEnd type="none" w="med" len="med"/>
            <a:tailEnd type="none" w="med" len="med"/>
          </a:ln>
          <a:scene3d>
            <a:camera prst="orthographicFront"/>
            <a:lightRig rig="threePt" dir="t"/>
          </a:scene3d>
          <a:sp3d/>
        </p:spPr>
        <p:txBody>
          <a:bodyPr lIns="121893" tIns="60947" rIns="121893" bIns="60947" rtlCol="0" anchor="ctr"/>
          <a:lstStyle/>
          <a:p>
            <a:pPr algn="ctr" defTabSz="685652" fontAlgn="auto">
              <a:spcBef>
                <a:spcPts val="0"/>
              </a:spcBef>
              <a:spcAft>
                <a:spcPts val="0"/>
              </a:spcAft>
              <a:defRPr/>
            </a:pPr>
            <a:endParaRPr lang="en-US" sz="1400" kern="0" dirty="0">
              <a:solidFill>
                <a:srgbClr val="192954"/>
              </a:solidFill>
              <a:latin typeface="+mn-lt"/>
              <a:ea typeface="Arial" pitchFamily="-107" charset="0"/>
              <a:cs typeface="Arial" pitchFamily="-107" charset="0"/>
              <a:sym typeface="Arial" pitchFamily="-107" charset="0"/>
            </a:endParaRPr>
          </a:p>
        </p:txBody>
      </p:sp>
      <p:sp>
        <p:nvSpPr>
          <p:cNvPr id="411" name="Rectangle 410"/>
          <p:cNvSpPr/>
          <p:nvPr/>
        </p:nvSpPr>
        <p:spPr>
          <a:xfrm>
            <a:off x="1854936" y="2042515"/>
            <a:ext cx="996713" cy="430028"/>
          </a:xfrm>
          <a:prstGeom prst="rect">
            <a:avLst/>
          </a:prstGeom>
          <a:ln>
            <a:noFill/>
          </a:ln>
        </p:spPr>
        <p:txBody>
          <a:bodyPr wrap="square" lIns="121893" tIns="60947" rIns="121893" bIns="60947" anchor="ctr">
            <a:noAutofit/>
          </a:bodyPr>
          <a:lstStyle/>
          <a:p>
            <a:pPr defTabSz="609187" fontAlgn="auto">
              <a:spcBef>
                <a:spcPts val="0"/>
              </a:spcBef>
              <a:spcAft>
                <a:spcPts val="0"/>
              </a:spcAft>
              <a:defRPr/>
            </a:pPr>
            <a:r>
              <a:rPr lang="en-US" sz="1400" kern="0" dirty="0">
                <a:latin typeface="+mn-lt"/>
                <a:ea typeface="+mn-ea"/>
                <a:cs typeface="CiscoSansTT Light"/>
              </a:rPr>
              <a:t>Network</a:t>
            </a:r>
          </a:p>
          <a:p>
            <a:pPr defTabSz="609187" fontAlgn="auto">
              <a:spcBef>
                <a:spcPts val="0"/>
              </a:spcBef>
              <a:spcAft>
                <a:spcPts val="0"/>
              </a:spcAft>
              <a:defRPr/>
            </a:pPr>
            <a:r>
              <a:rPr lang="en-US" sz="1400" kern="0" dirty="0">
                <a:latin typeface="+mn-lt"/>
                <a:ea typeface="+mn-ea"/>
                <a:cs typeface="CiscoSansTT Light"/>
              </a:rPr>
              <a:t>ISR/ASR</a:t>
            </a:r>
          </a:p>
        </p:txBody>
      </p:sp>
      <p:sp>
        <p:nvSpPr>
          <p:cNvPr id="412" name="Rectangle 411"/>
          <p:cNvSpPr/>
          <p:nvPr/>
        </p:nvSpPr>
        <p:spPr>
          <a:xfrm>
            <a:off x="6339794" y="2917223"/>
            <a:ext cx="1188347" cy="333243"/>
          </a:xfrm>
          <a:prstGeom prst="rect">
            <a:avLst/>
          </a:prstGeom>
          <a:ln>
            <a:noFill/>
          </a:ln>
        </p:spPr>
        <p:txBody>
          <a:bodyPr wrap="square" lIns="121893" tIns="60947" rIns="121893" bIns="60947" anchor="ctr">
            <a:noAutofit/>
          </a:bodyPr>
          <a:lstStyle/>
          <a:p>
            <a:pPr defTabSz="609187" fontAlgn="auto">
              <a:spcBef>
                <a:spcPts val="0"/>
              </a:spcBef>
              <a:spcAft>
                <a:spcPts val="0"/>
              </a:spcAft>
              <a:defRPr/>
            </a:pPr>
            <a:r>
              <a:rPr lang="en-US" sz="1400" kern="0" dirty="0">
                <a:latin typeface="+mn-lt"/>
                <a:ea typeface="+mn-ea"/>
                <a:cs typeface="CiscoSansTT Light"/>
              </a:rPr>
              <a:t>Advanced</a:t>
            </a:r>
          </a:p>
          <a:p>
            <a:pPr defTabSz="609187" fontAlgn="auto">
              <a:spcBef>
                <a:spcPts val="0"/>
              </a:spcBef>
              <a:spcAft>
                <a:spcPts val="0"/>
              </a:spcAft>
              <a:defRPr/>
            </a:pPr>
            <a:r>
              <a:rPr lang="en-US" sz="1400" kern="0" dirty="0">
                <a:latin typeface="+mn-lt"/>
                <a:ea typeface="+mn-ea"/>
                <a:cs typeface="CiscoSansTT Light"/>
              </a:rPr>
              <a:t>Malware</a:t>
            </a:r>
          </a:p>
        </p:txBody>
      </p:sp>
      <p:sp>
        <p:nvSpPr>
          <p:cNvPr id="414" name="Oval 413"/>
          <p:cNvSpPr>
            <a:spLocks noChangeAspect="1"/>
          </p:cNvSpPr>
          <p:nvPr/>
        </p:nvSpPr>
        <p:spPr bwMode="auto">
          <a:xfrm>
            <a:off x="5839971" y="2841751"/>
            <a:ext cx="490299" cy="516033"/>
          </a:xfrm>
          <a:prstGeom prst="ellipse">
            <a:avLst/>
          </a:prstGeom>
          <a:solidFill>
            <a:srgbClr val="676767">
              <a:lumMod val="75000"/>
            </a:srgbClr>
          </a:solidFill>
          <a:ln w="12700" cap="flat">
            <a:noFill/>
            <a:miter lim="800000"/>
            <a:headEnd type="none" w="med" len="med"/>
            <a:tailEnd type="none" w="med" len="med"/>
          </a:ln>
          <a:scene3d>
            <a:camera prst="orthographicFront"/>
            <a:lightRig rig="threePt" dir="t"/>
          </a:scene3d>
          <a:sp3d/>
        </p:spPr>
        <p:txBody>
          <a:bodyPr lIns="91440" tIns="45720" rIns="91440" bIns="45720"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415" name="Freeform 414"/>
          <p:cNvSpPr>
            <a:spLocks noChangeAspect="1" noEditPoints="1"/>
          </p:cNvSpPr>
          <p:nvPr/>
        </p:nvSpPr>
        <p:spPr bwMode="auto">
          <a:xfrm>
            <a:off x="5931114" y="3030548"/>
            <a:ext cx="326866" cy="138438"/>
          </a:xfrm>
          <a:custGeom>
            <a:avLst/>
            <a:gdLst>
              <a:gd name="T0" fmla="*/ 4420 w 5953"/>
              <a:gd name="T1" fmla="*/ 372 h 2214"/>
              <a:gd name="T2" fmla="*/ 3947 w 5953"/>
              <a:gd name="T3" fmla="*/ 585 h 2214"/>
              <a:gd name="T4" fmla="*/ 3540 w 5953"/>
              <a:gd name="T5" fmla="*/ 852 h 2214"/>
              <a:gd name="T6" fmla="*/ 3279 w 5953"/>
              <a:gd name="T7" fmla="*/ 1058 h 2214"/>
              <a:gd name="T8" fmla="*/ 3237 w 5953"/>
              <a:gd name="T9" fmla="*/ 1120 h 2214"/>
              <a:gd name="T10" fmla="*/ 3434 w 5953"/>
              <a:gd name="T11" fmla="*/ 1282 h 2214"/>
              <a:gd name="T12" fmla="*/ 3800 w 5953"/>
              <a:gd name="T13" fmla="*/ 1540 h 2214"/>
              <a:gd name="T14" fmla="*/ 4259 w 5953"/>
              <a:gd name="T15" fmla="*/ 1784 h 2214"/>
              <a:gd name="T16" fmla="*/ 4738 w 5953"/>
              <a:gd name="T17" fmla="*/ 1902 h 2214"/>
              <a:gd name="T18" fmla="*/ 5243 w 5953"/>
              <a:gd name="T19" fmla="*/ 1813 h 2214"/>
              <a:gd name="T20" fmla="*/ 5541 w 5953"/>
              <a:gd name="T21" fmla="*/ 1566 h 2214"/>
              <a:gd name="T22" fmla="*/ 5671 w 5953"/>
              <a:gd name="T23" fmla="*/ 1255 h 2214"/>
              <a:gd name="T24" fmla="*/ 5671 w 5953"/>
              <a:gd name="T25" fmla="*/ 959 h 2214"/>
              <a:gd name="T26" fmla="*/ 5541 w 5953"/>
              <a:gd name="T27" fmla="*/ 650 h 2214"/>
              <a:gd name="T28" fmla="*/ 5243 w 5953"/>
              <a:gd name="T29" fmla="*/ 401 h 2214"/>
              <a:gd name="T30" fmla="*/ 1114 w 5953"/>
              <a:gd name="T31" fmla="*/ 312 h 2214"/>
              <a:gd name="T32" fmla="*/ 646 w 5953"/>
              <a:gd name="T33" fmla="*/ 435 h 2214"/>
              <a:gd name="T34" fmla="*/ 381 w 5953"/>
              <a:gd name="T35" fmla="*/ 699 h 2214"/>
              <a:gd name="T36" fmla="*/ 274 w 5953"/>
              <a:gd name="T37" fmla="*/ 1009 h 2214"/>
              <a:gd name="T38" fmla="*/ 294 w 5953"/>
              <a:gd name="T39" fmla="*/ 1307 h 2214"/>
              <a:gd name="T40" fmla="*/ 450 w 5953"/>
              <a:gd name="T41" fmla="*/ 1613 h 2214"/>
              <a:gd name="T42" fmla="*/ 778 w 5953"/>
              <a:gd name="T43" fmla="*/ 1842 h 2214"/>
              <a:gd name="T44" fmla="*/ 1293 w 5953"/>
              <a:gd name="T45" fmla="*/ 1896 h 2214"/>
              <a:gd name="T46" fmla="*/ 1773 w 5953"/>
              <a:gd name="T47" fmla="*/ 1750 h 2214"/>
              <a:gd name="T48" fmla="*/ 2223 w 5953"/>
              <a:gd name="T49" fmla="*/ 1495 h 2214"/>
              <a:gd name="T50" fmla="*/ 2566 w 5953"/>
              <a:gd name="T51" fmla="*/ 1244 h 2214"/>
              <a:gd name="T52" fmla="*/ 2726 w 5953"/>
              <a:gd name="T53" fmla="*/ 1111 h 2214"/>
              <a:gd name="T54" fmla="*/ 2643 w 5953"/>
              <a:gd name="T55" fmla="*/ 1033 h 2214"/>
              <a:gd name="T56" fmla="*/ 2353 w 5953"/>
              <a:gd name="T57" fmla="*/ 809 h 2214"/>
              <a:gd name="T58" fmla="*/ 1930 w 5953"/>
              <a:gd name="T59" fmla="*/ 544 h 2214"/>
              <a:gd name="T60" fmla="*/ 1452 w 5953"/>
              <a:gd name="T61" fmla="*/ 349 h 2214"/>
              <a:gd name="T62" fmla="*/ 4940 w 5953"/>
              <a:gd name="T63" fmla="*/ 5 h 2214"/>
              <a:gd name="T64" fmla="*/ 5472 w 5953"/>
              <a:gd name="T65" fmla="*/ 188 h 2214"/>
              <a:gd name="T66" fmla="*/ 5839 w 5953"/>
              <a:gd name="T67" fmla="*/ 616 h 2214"/>
              <a:gd name="T68" fmla="*/ 5951 w 5953"/>
              <a:gd name="T69" fmla="*/ 1179 h 2214"/>
              <a:gd name="T70" fmla="*/ 5776 w 5953"/>
              <a:gd name="T71" fmla="*/ 1712 h 2214"/>
              <a:gd name="T72" fmla="*/ 5398 w 5953"/>
              <a:gd name="T73" fmla="*/ 2071 h 2214"/>
              <a:gd name="T74" fmla="*/ 4833 w 5953"/>
              <a:gd name="T75" fmla="*/ 2214 h 2214"/>
              <a:gd name="T76" fmla="*/ 4113 w 5953"/>
              <a:gd name="T77" fmla="*/ 2061 h 2214"/>
              <a:gd name="T78" fmla="*/ 3308 w 5953"/>
              <a:gd name="T79" fmla="*/ 1600 h 2214"/>
              <a:gd name="T80" fmla="*/ 2645 w 5953"/>
              <a:gd name="T81" fmla="*/ 1600 h 2214"/>
              <a:gd name="T82" fmla="*/ 1840 w 5953"/>
              <a:gd name="T83" fmla="*/ 2061 h 2214"/>
              <a:gd name="T84" fmla="*/ 1119 w 5953"/>
              <a:gd name="T85" fmla="*/ 2214 h 2214"/>
              <a:gd name="T86" fmla="*/ 554 w 5953"/>
              <a:gd name="T87" fmla="*/ 2071 h 2214"/>
              <a:gd name="T88" fmla="*/ 177 w 5953"/>
              <a:gd name="T89" fmla="*/ 1712 h 2214"/>
              <a:gd name="T90" fmla="*/ 2 w 5953"/>
              <a:gd name="T91" fmla="*/ 1179 h 2214"/>
              <a:gd name="T92" fmla="*/ 114 w 5953"/>
              <a:gd name="T93" fmla="*/ 616 h 2214"/>
              <a:gd name="T94" fmla="*/ 480 w 5953"/>
              <a:gd name="T95" fmla="*/ 188 h 2214"/>
              <a:gd name="T96" fmla="*/ 1013 w 5953"/>
              <a:gd name="T97" fmla="*/ 5 h 2214"/>
              <a:gd name="T98" fmla="*/ 1708 w 5953"/>
              <a:gd name="T99" fmla="*/ 105 h 2214"/>
              <a:gd name="T100" fmla="*/ 2513 w 5953"/>
              <a:gd name="T101" fmla="*/ 518 h 2214"/>
              <a:gd name="T102" fmla="*/ 3181 w 5953"/>
              <a:gd name="T103" fmla="*/ 715 h 2214"/>
              <a:gd name="T104" fmla="*/ 3985 w 5953"/>
              <a:gd name="T105" fmla="*/ 208 h 2214"/>
              <a:gd name="T106" fmla="*/ 4727 w 5953"/>
              <a:gd name="T107" fmla="*/ 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3" h="2214">
                <a:moveTo>
                  <a:pt x="4839" y="312"/>
                </a:moveTo>
                <a:lnTo>
                  <a:pt x="4738" y="312"/>
                </a:lnTo>
                <a:lnTo>
                  <a:pt x="4660" y="318"/>
                </a:lnTo>
                <a:lnTo>
                  <a:pt x="4580" y="330"/>
                </a:lnTo>
                <a:lnTo>
                  <a:pt x="4501" y="349"/>
                </a:lnTo>
                <a:lnTo>
                  <a:pt x="4420" y="372"/>
                </a:lnTo>
                <a:lnTo>
                  <a:pt x="4340" y="399"/>
                </a:lnTo>
                <a:lnTo>
                  <a:pt x="4259" y="430"/>
                </a:lnTo>
                <a:lnTo>
                  <a:pt x="4180" y="464"/>
                </a:lnTo>
                <a:lnTo>
                  <a:pt x="4100" y="502"/>
                </a:lnTo>
                <a:lnTo>
                  <a:pt x="4023" y="544"/>
                </a:lnTo>
                <a:lnTo>
                  <a:pt x="3947" y="585"/>
                </a:lnTo>
                <a:lnTo>
                  <a:pt x="3873" y="628"/>
                </a:lnTo>
                <a:lnTo>
                  <a:pt x="3800" y="674"/>
                </a:lnTo>
                <a:lnTo>
                  <a:pt x="3730" y="719"/>
                </a:lnTo>
                <a:lnTo>
                  <a:pt x="3663" y="764"/>
                </a:lnTo>
                <a:lnTo>
                  <a:pt x="3600" y="809"/>
                </a:lnTo>
                <a:lnTo>
                  <a:pt x="3540" y="852"/>
                </a:lnTo>
                <a:lnTo>
                  <a:pt x="3485" y="894"/>
                </a:lnTo>
                <a:lnTo>
                  <a:pt x="3434" y="932"/>
                </a:lnTo>
                <a:lnTo>
                  <a:pt x="3387" y="970"/>
                </a:lnTo>
                <a:lnTo>
                  <a:pt x="3346" y="1002"/>
                </a:lnTo>
                <a:lnTo>
                  <a:pt x="3309" y="1033"/>
                </a:lnTo>
                <a:lnTo>
                  <a:pt x="3279" y="1058"/>
                </a:lnTo>
                <a:lnTo>
                  <a:pt x="3255" y="1078"/>
                </a:lnTo>
                <a:lnTo>
                  <a:pt x="3237" y="1094"/>
                </a:lnTo>
                <a:lnTo>
                  <a:pt x="3226" y="1103"/>
                </a:lnTo>
                <a:lnTo>
                  <a:pt x="3223" y="1107"/>
                </a:lnTo>
                <a:lnTo>
                  <a:pt x="3226" y="1111"/>
                </a:lnTo>
                <a:lnTo>
                  <a:pt x="3237" y="1120"/>
                </a:lnTo>
                <a:lnTo>
                  <a:pt x="3255" y="1136"/>
                </a:lnTo>
                <a:lnTo>
                  <a:pt x="3279" y="1156"/>
                </a:lnTo>
                <a:lnTo>
                  <a:pt x="3309" y="1181"/>
                </a:lnTo>
                <a:lnTo>
                  <a:pt x="3346" y="1212"/>
                </a:lnTo>
                <a:lnTo>
                  <a:pt x="3387" y="1244"/>
                </a:lnTo>
                <a:lnTo>
                  <a:pt x="3434" y="1282"/>
                </a:lnTo>
                <a:lnTo>
                  <a:pt x="3485" y="1322"/>
                </a:lnTo>
                <a:lnTo>
                  <a:pt x="3540" y="1363"/>
                </a:lnTo>
                <a:lnTo>
                  <a:pt x="3600" y="1407"/>
                </a:lnTo>
                <a:lnTo>
                  <a:pt x="3663" y="1450"/>
                </a:lnTo>
                <a:lnTo>
                  <a:pt x="3730" y="1495"/>
                </a:lnTo>
                <a:lnTo>
                  <a:pt x="3800" y="1540"/>
                </a:lnTo>
                <a:lnTo>
                  <a:pt x="3873" y="1586"/>
                </a:lnTo>
                <a:lnTo>
                  <a:pt x="3947" y="1629"/>
                </a:lnTo>
                <a:lnTo>
                  <a:pt x="4023" y="1670"/>
                </a:lnTo>
                <a:lnTo>
                  <a:pt x="4100" y="1712"/>
                </a:lnTo>
                <a:lnTo>
                  <a:pt x="4180" y="1750"/>
                </a:lnTo>
                <a:lnTo>
                  <a:pt x="4259" y="1784"/>
                </a:lnTo>
                <a:lnTo>
                  <a:pt x="4340" y="1817"/>
                </a:lnTo>
                <a:lnTo>
                  <a:pt x="4420" y="1844"/>
                </a:lnTo>
                <a:lnTo>
                  <a:pt x="4501" y="1865"/>
                </a:lnTo>
                <a:lnTo>
                  <a:pt x="4580" y="1884"/>
                </a:lnTo>
                <a:lnTo>
                  <a:pt x="4660" y="1896"/>
                </a:lnTo>
                <a:lnTo>
                  <a:pt x="4738" y="1902"/>
                </a:lnTo>
                <a:lnTo>
                  <a:pt x="4839" y="1902"/>
                </a:lnTo>
                <a:lnTo>
                  <a:pt x="4933" y="1896"/>
                </a:lnTo>
                <a:lnTo>
                  <a:pt x="5019" y="1884"/>
                </a:lnTo>
                <a:lnTo>
                  <a:pt x="5100" y="1865"/>
                </a:lnTo>
                <a:lnTo>
                  <a:pt x="5174" y="1842"/>
                </a:lnTo>
                <a:lnTo>
                  <a:pt x="5243" y="1813"/>
                </a:lnTo>
                <a:lnTo>
                  <a:pt x="5306" y="1781"/>
                </a:lnTo>
                <a:lnTo>
                  <a:pt x="5364" y="1743"/>
                </a:lnTo>
                <a:lnTo>
                  <a:pt x="5416" y="1703"/>
                </a:lnTo>
                <a:lnTo>
                  <a:pt x="5462" y="1660"/>
                </a:lnTo>
                <a:lnTo>
                  <a:pt x="5503" y="1613"/>
                </a:lnTo>
                <a:lnTo>
                  <a:pt x="5541" y="1566"/>
                </a:lnTo>
                <a:lnTo>
                  <a:pt x="5572" y="1515"/>
                </a:lnTo>
                <a:lnTo>
                  <a:pt x="5601" y="1465"/>
                </a:lnTo>
                <a:lnTo>
                  <a:pt x="5624" y="1412"/>
                </a:lnTo>
                <a:lnTo>
                  <a:pt x="5642" y="1360"/>
                </a:lnTo>
                <a:lnTo>
                  <a:pt x="5658" y="1307"/>
                </a:lnTo>
                <a:lnTo>
                  <a:pt x="5671" y="1255"/>
                </a:lnTo>
                <a:lnTo>
                  <a:pt x="5678" y="1205"/>
                </a:lnTo>
                <a:lnTo>
                  <a:pt x="5684" y="1154"/>
                </a:lnTo>
                <a:lnTo>
                  <a:pt x="5685" y="1107"/>
                </a:lnTo>
                <a:lnTo>
                  <a:pt x="5684" y="1060"/>
                </a:lnTo>
                <a:lnTo>
                  <a:pt x="5678" y="1009"/>
                </a:lnTo>
                <a:lnTo>
                  <a:pt x="5671" y="959"/>
                </a:lnTo>
                <a:lnTo>
                  <a:pt x="5658" y="908"/>
                </a:lnTo>
                <a:lnTo>
                  <a:pt x="5642" y="856"/>
                </a:lnTo>
                <a:lnTo>
                  <a:pt x="5624" y="804"/>
                </a:lnTo>
                <a:lnTo>
                  <a:pt x="5601" y="751"/>
                </a:lnTo>
                <a:lnTo>
                  <a:pt x="5572" y="699"/>
                </a:lnTo>
                <a:lnTo>
                  <a:pt x="5541" y="650"/>
                </a:lnTo>
                <a:lnTo>
                  <a:pt x="5503" y="601"/>
                </a:lnTo>
                <a:lnTo>
                  <a:pt x="5462" y="554"/>
                </a:lnTo>
                <a:lnTo>
                  <a:pt x="5416" y="511"/>
                </a:lnTo>
                <a:lnTo>
                  <a:pt x="5364" y="471"/>
                </a:lnTo>
                <a:lnTo>
                  <a:pt x="5306" y="435"/>
                </a:lnTo>
                <a:lnTo>
                  <a:pt x="5243" y="401"/>
                </a:lnTo>
                <a:lnTo>
                  <a:pt x="5174" y="374"/>
                </a:lnTo>
                <a:lnTo>
                  <a:pt x="5100" y="349"/>
                </a:lnTo>
                <a:lnTo>
                  <a:pt x="5019" y="330"/>
                </a:lnTo>
                <a:lnTo>
                  <a:pt x="4933" y="318"/>
                </a:lnTo>
                <a:lnTo>
                  <a:pt x="4839" y="312"/>
                </a:lnTo>
                <a:close/>
                <a:moveTo>
                  <a:pt x="1114" y="312"/>
                </a:moveTo>
                <a:lnTo>
                  <a:pt x="1020" y="318"/>
                </a:lnTo>
                <a:lnTo>
                  <a:pt x="933" y="330"/>
                </a:lnTo>
                <a:lnTo>
                  <a:pt x="852" y="349"/>
                </a:lnTo>
                <a:lnTo>
                  <a:pt x="778" y="374"/>
                </a:lnTo>
                <a:lnTo>
                  <a:pt x="710" y="401"/>
                </a:lnTo>
                <a:lnTo>
                  <a:pt x="646" y="435"/>
                </a:lnTo>
                <a:lnTo>
                  <a:pt x="589" y="471"/>
                </a:lnTo>
                <a:lnTo>
                  <a:pt x="536" y="511"/>
                </a:lnTo>
                <a:lnTo>
                  <a:pt x="491" y="554"/>
                </a:lnTo>
                <a:lnTo>
                  <a:pt x="450" y="601"/>
                </a:lnTo>
                <a:lnTo>
                  <a:pt x="412" y="650"/>
                </a:lnTo>
                <a:lnTo>
                  <a:pt x="381" y="699"/>
                </a:lnTo>
                <a:lnTo>
                  <a:pt x="352" y="751"/>
                </a:lnTo>
                <a:lnTo>
                  <a:pt x="329" y="804"/>
                </a:lnTo>
                <a:lnTo>
                  <a:pt x="311" y="856"/>
                </a:lnTo>
                <a:lnTo>
                  <a:pt x="294" y="908"/>
                </a:lnTo>
                <a:lnTo>
                  <a:pt x="282" y="959"/>
                </a:lnTo>
                <a:lnTo>
                  <a:pt x="274" y="1009"/>
                </a:lnTo>
                <a:lnTo>
                  <a:pt x="269" y="1060"/>
                </a:lnTo>
                <a:lnTo>
                  <a:pt x="267" y="1107"/>
                </a:lnTo>
                <a:lnTo>
                  <a:pt x="269" y="1154"/>
                </a:lnTo>
                <a:lnTo>
                  <a:pt x="274" y="1205"/>
                </a:lnTo>
                <a:lnTo>
                  <a:pt x="282" y="1255"/>
                </a:lnTo>
                <a:lnTo>
                  <a:pt x="294" y="1307"/>
                </a:lnTo>
                <a:lnTo>
                  <a:pt x="311" y="1360"/>
                </a:lnTo>
                <a:lnTo>
                  <a:pt x="329" y="1412"/>
                </a:lnTo>
                <a:lnTo>
                  <a:pt x="352" y="1465"/>
                </a:lnTo>
                <a:lnTo>
                  <a:pt x="381" y="1515"/>
                </a:lnTo>
                <a:lnTo>
                  <a:pt x="412" y="1566"/>
                </a:lnTo>
                <a:lnTo>
                  <a:pt x="450" y="1613"/>
                </a:lnTo>
                <a:lnTo>
                  <a:pt x="491" y="1660"/>
                </a:lnTo>
                <a:lnTo>
                  <a:pt x="536" y="1703"/>
                </a:lnTo>
                <a:lnTo>
                  <a:pt x="589" y="1743"/>
                </a:lnTo>
                <a:lnTo>
                  <a:pt x="646" y="1781"/>
                </a:lnTo>
                <a:lnTo>
                  <a:pt x="710" y="1813"/>
                </a:lnTo>
                <a:lnTo>
                  <a:pt x="778" y="1842"/>
                </a:lnTo>
                <a:lnTo>
                  <a:pt x="852" y="1865"/>
                </a:lnTo>
                <a:lnTo>
                  <a:pt x="933" y="1884"/>
                </a:lnTo>
                <a:lnTo>
                  <a:pt x="1020" y="1896"/>
                </a:lnTo>
                <a:lnTo>
                  <a:pt x="1114" y="1902"/>
                </a:lnTo>
                <a:lnTo>
                  <a:pt x="1215" y="1902"/>
                </a:lnTo>
                <a:lnTo>
                  <a:pt x="1293" y="1896"/>
                </a:lnTo>
                <a:lnTo>
                  <a:pt x="1372" y="1884"/>
                </a:lnTo>
                <a:lnTo>
                  <a:pt x="1452" y="1865"/>
                </a:lnTo>
                <a:lnTo>
                  <a:pt x="1533" y="1844"/>
                </a:lnTo>
                <a:lnTo>
                  <a:pt x="1612" y="1817"/>
                </a:lnTo>
                <a:lnTo>
                  <a:pt x="1694" y="1784"/>
                </a:lnTo>
                <a:lnTo>
                  <a:pt x="1773" y="1750"/>
                </a:lnTo>
                <a:lnTo>
                  <a:pt x="1852" y="1712"/>
                </a:lnTo>
                <a:lnTo>
                  <a:pt x="1930" y="1670"/>
                </a:lnTo>
                <a:lnTo>
                  <a:pt x="2006" y="1629"/>
                </a:lnTo>
                <a:lnTo>
                  <a:pt x="2080" y="1586"/>
                </a:lnTo>
                <a:lnTo>
                  <a:pt x="2152" y="1540"/>
                </a:lnTo>
                <a:lnTo>
                  <a:pt x="2223" y="1495"/>
                </a:lnTo>
                <a:lnTo>
                  <a:pt x="2289" y="1450"/>
                </a:lnTo>
                <a:lnTo>
                  <a:pt x="2353" y="1407"/>
                </a:lnTo>
                <a:lnTo>
                  <a:pt x="2412" y="1363"/>
                </a:lnTo>
                <a:lnTo>
                  <a:pt x="2468" y="1322"/>
                </a:lnTo>
                <a:lnTo>
                  <a:pt x="2519" y="1282"/>
                </a:lnTo>
                <a:lnTo>
                  <a:pt x="2566" y="1244"/>
                </a:lnTo>
                <a:lnTo>
                  <a:pt x="2607" y="1212"/>
                </a:lnTo>
                <a:lnTo>
                  <a:pt x="2643" y="1181"/>
                </a:lnTo>
                <a:lnTo>
                  <a:pt x="2674" y="1156"/>
                </a:lnTo>
                <a:lnTo>
                  <a:pt x="2697" y="1136"/>
                </a:lnTo>
                <a:lnTo>
                  <a:pt x="2715" y="1120"/>
                </a:lnTo>
                <a:lnTo>
                  <a:pt x="2726" y="1111"/>
                </a:lnTo>
                <a:lnTo>
                  <a:pt x="2730" y="1107"/>
                </a:lnTo>
                <a:lnTo>
                  <a:pt x="2726" y="1103"/>
                </a:lnTo>
                <a:lnTo>
                  <a:pt x="2715" y="1094"/>
                </a:lnTo>
                <a:lnTo>
                  <a:pt x="2697" y="1078"/>
                </a:lnTo>
                <a:lnTo>
                  <a:pt x="2674" y="1058"/>
                </a:lnTo>
                <a:lnTo>
                  <a:pt x="2643" y="1033"/>
                </a:lnTo>
                <a:lnTo>
                  <a:pt x="2607" y="1002"/>
                </a:lnTo>
                <a:lnTo>
                  <a:pt x="2566" y="970"/>
                </a:lnTo>
                <a:lnTo>
                  <a:pt x="2519" y="932"/>
                </a:lnTo>
                <a:lnTo>
                  <a:pt x="2468" y="894"/>
                </a:lnTo>
                <a:lnTo>
                  <a:pt x="2412" y="852"/>
                </a:lnTo>
                <a:lnTo>
                  <a:pt x="2353" y="809"/>
                </a:lnTo>
                <a:lnTo>
                  <a:pt x="2289" y="764"/>
                </a:lnTo>
                <a:lnTo>
                  <a:pt x="2223" y="719"/>
                </a:lnTo>
                <a:lnTo>
                  <a:pt x="2152" y="674"/>
                </a:lnTo>
                <a:lnTo>
                  <a:pt x="2080" y="628"/>
                </a:lnTo>
                <a:lnTo>
                  <a:pt x="2006" y="585"/>
                </a:lnTo>
                <a:lnTo>
                  <a:pt x="1930" y="544"/>
                </a:lnTo>
                <a:lnTo>
                  <a:pt x="1852" y="502"/>
                </a:lnTo>
                <a:lnTo>
                  <a:pt x="1773" y="464"/>
                </a:lnTo>
                <a:lnTo>
                  <a:pt x="1694" y="430"/>
                </a:lnTo>
                <a:lnTo>
                  <a:pt x="1612" y="399"/>
                </a:lnTo>
                <a:lnTo>
                  <a:pt x="1533" y="372"/>
                </a:lnTo>
                <a:lnTo>
                  <a:pt x="1452" y="349"/>
                </a:lnTo>
                <a:lnTo>
                  <a:pt x="1372" y="330"/>
                </a:lnTo>
                <a:lnTo>
                  <a:pt x="1293" y="318"/>
                </a:lnTo>
                <a:lnTo>
                  <a:pt x="1215" y="312"/>
                </a:lnTo>
                <a:lnTo>
                  <a:pt x="1114" y="312"/>
                </a:lnTo>
                <a:close/>
                <a:moveTo>
                  <a:pt x="4833" y="0"/>
                </a:moveTo>
                <a:lnTo>
                  <a:pt x="4940" y="5"/>
                </a:lnTo>
                <a:lnTo>
                  <a:pt x="5046" y="18"/>
                </a:lnTo>
                <a:lnTo>
                  <a:pt x="5151" y="43"/>
                </a:lnTo>
                <a:lnTo>
                  <a:pt x="5236" y="69"/>
                </a:lnTo>
                <a:lnTo>
                  <a:pt x="5319" y="103"/>
                </a:lnTo>
                <a:lnTo>
                  <a:pt x="5398" y="143"/>
                </a:lnTo>
                <a:lnTo>
                  <a:pt x="5472" y="188"/>
                </a:lnTo>
                <a:lnTo>
                  <a:pt x="5545" y="242"/>
                </a:lnTo>
                <a:lnTo>
                  <a:pt x="5611" y="300"/>
                </a:lnTo>
                <a:lnTo>
                  <a:pt x="5678" y="372"/>
                </a:lnTo>
                <a:lnTo>
                  <a:pt x="5740" y="450"/>
                </a:lnTo>
                <a:lnTo>
                  <a:pt x="5794" y="531"/>
                </a:lnTo>
                <a:lnTo>
                  <a:pt x="5839" y="616"/>
                </a:lnTo>
                <a:lnTo>
                  <a:pt x="5879" y="706"/>
                </a:lnTo>
                <a:lnTo>
                  <a:pt x="5909" y="796"/>
                </a:lnTo>
                <a:lnTo>
                  <a:pt x="5931" y="890"/>
                </a:lnTo>
                <a:lnTo>
                  <a:pt x="5945" y="986"/>
                </a:lnTo>
                <a:lnTo>
                  <a:pt x="5953" y="1084"/>
                </a:lnTo>
                <a:lnTo>
                  <a:pt x="5951" y="1179"/>
                </a:lnTo>
                <a:lnTo>
                  <a:pt x="5940" y="1277"/>
                </a:lnTo>
                <a:lnTo>
                  <a:pt x="5922" y="1372"/>
                </a:lnTo>
                <a:lnTo>
                  <a:pt x="5893" y="1466"/>
                </a:lnTo>
                <a:lnTo>
                  <a:pt x="5857" y="1558"/>
                </a:lnTo>
                <a:lnTo>
                  <a:pt x="5819" y="1636"/>
                </a:lnTo>
                <a:lnTo>
                  <a:pt x="5776" y="1712"/>
                </a:lnTo>
                <a:lnTo>
                  <a:pt x="5725" y="1784"/>
                </a:lnTo>
                <a:lnTo>
                  <a:pt x="5671" y="1851"/>
                </a:lnTo>
                <a:lnTo>
                  <a:pt x="5611" y="1914"/>
                </a:lnTo>
                <a:lnTo>
                  <a:pt x="5545" y="1974"/>
                </a:lnTo>
                <a:lnTo>
                  <a:pt x="5472" y="2026"/>
                </a:lnTo>
                <a:lnTo>
                  <a:pt x="5398" y="2071"/>
                </a:lnTo>
                <a:lnTo>
                  <a:pt x="5319" y="2111"/>
                </a:lnTo>
                <a:lnTo>
                  <a:pt x="5236" y="2145"/>
                </a:lnTo>
                <a:lnTo>
                  <a:pt x="5151" y="2172"/>
                </a:lnTo>
                <a:lnTo>
                  <a:pt x="5046" y="2196"/>
                </a:lnTo>
                <a:lnTo>
                  <a:pt x="4940" y="2210"/>
                </a:lnTo>
                <a:lnTo>
                  <a:pt x="4833" y="2214"/>
                </a:lnTo>
                <a:lnTo>
                  <a:pt x="4727" y="2212"/>
                </a:lnTo>
                <a:lnTo>
                  <a:pt x="4606" y="2198"/>
                </a:lnTo>
                <a:lnTo>
                  <a:pt x="4483" y="2176"/>
                </a:lnTo>
                <a:lnTo>
                  <a:pt x="4364" y="2147"/>
                </a:lnTo>
                <a:lnTo>
                  <a:pt x="4245" y="2109"/>
                </a:lnTo>
                <a:lnTo>
                  <a:pt x="4113" y="2061"/>
                </a:lnTo>
                <a:lnTo>
                  <a:pt x="3985" y="2006"/>
                </a:lnTo>
                <a:lnTo>
                  <a:pt x="3856" y="1945"/>
                </a:lnTo>
                <a:lnTo>
                  <a:pt x="3714" y="1869"/>
                </a:lnTo>
                <a:lnTo>
                  <a:pt x="3575" y="1786"/>
                </a:lnTo>
                <a:lnTo>
                  <a:pt x="3439" y="1696"/>
                </a:lnTo>
                <a:lnTo>
                  <a:pt x="3308" y="1600"/>
                </a:lnTo>
                <a:lnTo>
                  <a:pt x="3181" y="1499"/>
                </a:lnTo>
                <a:lnTo>
                  <a:pt x="3076" y="1409"/>
                </a:lnTo>
                <a:lnTo>
                  <a:pt x="2975" y="1315"/>
                </a:lnTo>
                <a:lnTo>
                  <a:pt x="2876" y="1409"/>
                </a:lnTo>
                <a:lnTo>
                  <a:pt x="2771" y="1499"/>
                </a:lnTo>
                <a:lnTo>
                  <a:pt x="2645" y="1600"/>
                </a:lnTo>
                <a:lnTo>
                  <a:pt x="2513" y="1696"/>
                </a:lnTo>
                <a:lnTo>
                  <a:pt x="2378" y="1786"/>
                </a:lnTo>
                <a:lnTo>
                  <a:pt x="2239" y="1869"/>
                </a:lnTo>
                <a:lnTo>
                  <a:pt x="2096" y="1945"/>
                </a:lnTo>
                <a:lnTo>
                  <a:pt x="1968" y="2006"/>
                </a:lnTo>
                <a:lnTo>
                  <a:pt x="1840" y="2061"/>
                </a:lnTo>
                <a:lnTo>
                  <a:pt x="1708" y="2109"/>
                </a:lnTo>
                <a:lnTo>
                  <a:pt x="1589" y="2147"/>
                </a:lnTo>
                <a:lnTo>
                  <a:pt x="1470" y="2176"/>
                </a:lnTo>
                <a:lnTo>
                  <a:pt x="1347" y="2198"/>
                </a:lnTo>
                <a:lnTo>
                  <a:pt x="1226" y="2212"/>
                </a:lnTo>
                <a:lnTo>
                  <a:pt x="1119" y="2214"/>
                </a:lnTo>
                <a:lnTo>
                  <a:pt x="1013" y="2210"/>
                </a:lnTo>
                <a:lnTo>
                  <a:pt x="906" y="2196"/>
                </a:lnTo>
                <a:lnTo>
                  <a:pt x="802" y="2172"/>
                </a:lnTo>
                <a:lnTo>
                  <a:pt x="717" y="2145"/>
                </a:lnTo>
                <a:lnTo>
                  <a:pt x="634" y="2111"/>
                </a:lnTo>
                <a:lnTo>
                  <a:pt x="554" y="2071"/>
                </a:lnTo>
                <a:lnTo>
                  <a:pt x="480" y="2026"/>
                </a:lnTo>
                <a:lnTo>
                  <a:pt x="408" y="1974"/>
                </a:lnTo>
                <a:lnTo>
                  <a:pt x="341" y="1914"/>
                </a:lnTo>
                <a:lnTo>
                  <a:pt x="282" y="1851"/>
                </a:lnTo>
                <a:lnTo>
                  <a:pt x="227" y="1784"/>
                </a:lnTo>
                <a:lnTo>
                  <a:pt x="177" y="1712"/>
                </a:lnTo>
                <a:lnTo>
                  <a:pt x="134" y="1636"/>
                </a:lnTo>
                <a:lnTo>
                  <a:pt x="96" y="1558"/>
                </a:lnTo>
                <a:lnTo>
                  <a:pt x="60" y="1466"/>
                </a:lnTo>
                <a:lnTo>
                  <a:pt x="31" y="1372"/>
                </a:lnTo>
                <a:lnTo>
                  <a:pt x="13" y="1277"/>
                </a:lnTo>
                <a:lnTo>
                  <a:pt x="2" y="1179"/>
                </a:lnTo>
                <a:lnTo>
                  <a:pt x="0" y="1084"/>
                </a:lnTo>
                <a:lnTo>
                  <a:pt x="7" y="986"/>
                </a:lnTo>
                <a:lnTo>
                  <a:pt x="22" y="890"/>
                </a:lnTo>
                <a:lnTo>
                  <a:pt x="43" y="796"/>
                </a:lnTo>
                <a:lnTo>
                  <a:pt x="74" y="706"/>
                </a:lnTo>
                <a:lnTo>
                  <a:pt x="114" y="616"/>
                </a:lnTo>
                <a:lnTo>
                  <a:pt x="159" y="531"/>
                </a:lnTo>
                <a:lnTo>
                  <a:pt x="213" y="450"/>
                </a:lnTo>
                <a:lnTo>
                  <a:pt x="273" y="372"/>
                </a:lnTo>
                <a:lnTo>
                  <a:pt x="341" y="300"/>
                </a:lnTo>
                <a:lnTo>
                  <a:pt x="408" y="242"/>
                </a:lnTo>
                <a:lnTo>
                  <a:pt x="480" y="188"/>
                </a:lnTo>
                <a:lnTo>
                  <a:pt x="554" y="143"/>
                </a:lnTo>
                <a:lnTo>
                  <a:pt x="634" y="103"/>
                </a:lnTo>
                <a:lnTo>
                  <a:pt x="717" y="69"/>
                </a:lnTo>
                <a:lnTo>
                  <a:pt x="802" y="43"/>
                </a:lnTo>
                <a:lnTo>
                  <a:pt x="906" y="18"/>
                </a:lnTo>
                <a:lnTo>
                  <a:pt x="1013" y="5"/>
                </a:lnTo>
                <a:lnTo>
                  <a:pt x="1119" y="0"/>
                </a:lnTo>
                <a:lnTo>
                  <a:pt x="1226" y="4"/>
                </a:lnTo>
                <a:lnTo>
                  <a:pt x="1347" y="16"/>
                </a:lnTo>
                <a:lnTo>
                  <a:pt x="1470" y="38"/>
                </a:lnTo>
                <a:lnTo>
                  <a:pt x="1589" y="69"/>
                </a:lnTo>
                <a:lnTo>
                  <a:pt x="1708" y="105"/>
                </a:lnTo>
                <a:lnTo>
                  <a:pt x="1840" y="153"/>
                </a:lnTo>
                <a:lnTo>
                  <a:pt x="1968" y="208"/>
                </a:lnTo>
                <a:lnTo>
                  <a:pt x="2096" y="269"/>
                </a:lnTo>
                <a:lnTo>
                  <a:pt x="2239" y="345"/>
                </a:lnTo>
                <a:lnTo>
                  <a:pt x="2378" y="428"/>
                </a:lnTo>
                <a:lnTo>
                  <a:pt x="2513" y="518"/>
                </a:lnTo>
                <a:lnTo>
                  <a:pt x="2645" y="614"/>
                </a:lnTo>
                <a:lnTo>
                  <a:pt x="2771" y="715"/>
                </a:lnTo>
                <a:lnTo>
                  <a:pt x="2876" y="805"/>
                </a:lnTo>
                <a:lnTo>
                  <a:pt x="2975" y="899"/>
                </a:lnTo>
                <a:lnTo>
                  <a:pt x="3076" y="805"/>
                </a:lnTo>
                <a:lnTo>
                  <a:pt x="3181" y="715"/>
                </a:lnTo>
                <a:lnTo>
                  <a:pt x="3308" y="614"/>
                </a:lnTo>
                <a:lnTo>
                  <a:pt x="3439" y="518"/>
                </a:lnTo>
                <a:lnTo>
                  <a:pt x="3575" y="428"/>
                </a:lnTo>
                <a:lnTo>
                  <a:pt x="3714" y="345"/>
                </a:lnTo>
                <a:lnTo>
                  <a:pt x="3856" y="269"/>
                </a:lnTo>
                <a:lnTo>
                  <a:pt x="3985" y="208"/>
                </a:lnTo>
                <a:lnTo>
                  <a:pt x="4113" y="153"/>
                </a:lnTo>
                <a:lnTo>
                  <a:pt x="4245" y="105"/>
                </a:lnTo>
                <a:lnTo>
                  <a:pt x="4364" y="69"/>
                </a:lnTo>
                <a:lnTo>
                  <a:pt x="4483" y="38"/>
                </a:lnTo>
                <a:lnTo>
                  <a:pt x="4606" y="16"/>
                </a:lnTo>
                <a:lnTo>
                  <a:pt x="4727" y="4"/>
                </a:lnTo>
                <a:lnTo>
                  <a:pt x="4833" y="0"/>
                </a:lnTo>
                <a:close/>
              </a:path>
            </a:pathLst>
          </a:custGeom>
          <a:solidFill>
            <a:srgbClr val="FFFFFF"/>
          </a:solidFill>
          <a:ln w="25400" cap="flat" cmpd="sng" algn="ctr">
            <a:noFill/>
            <a:prstDash val="solid"/>
          </a:ln>
          <a:effectLst/>
          <a:scene3d>
            <a:camera prst="orthographicFront"/>
            <a:lightRig rig="threePt" dir="t"/>
          </a:scene3d>
          <a:sp3d/>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62485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92954"/>
              </a:solidFill>
              <a:effectLst/>
              <a:uLnTx/>
              <a:uFillTx/>
              <a:ea typeface="+mn-ea"/>
              <a:cs typeface="+mn-cs"/>
            </a:endParaRPr>
          </a:p>
        </p:txBody>
      </p:sp>
      <p:sp>
        <p:nvSpPr>
          <p:cNvPr id="416" name="Rectangle 415"/>
          <p:cNvSpPr/>
          <p:nvPr/>
        </p:nvSpPr>
        <p:spPr>
          <a:xfrm>
            <a:off x="6085908" y="2063180"/>
            <a:ext cx="979555" cy="206865"/>
          </a:xfrm>
          <a:prstGeom prst="rect">
            <a:avLst/>
          </a:prstGeom>
          <a:ln>
            <a:noFill/>
          </a:ln>
        </p:spPr>
        <p:txBody>
          <a:bodyPr wrap="square" lIns="91436" tIns="45719" rIns="91436" bIns="45719" anchor="ctr">
            <a:noAutofit/>
          </a:bodyPr>
          <a:lstStyle/>
          <a:p>
            <a:pPr defTabSz="609187" fontAlgn="auto">
              <a:spcBef>
                <a:spcPts val="0"/>
              </a:spcBef>
              <a:spcAft>
                <a:spcPts val="0"/>
              </a:spcAft>
              <a:defRPr/>
            </a:pPr>
            <a:r>
              <a:rPr lang="en-US" sz="1400" kern="0" dirty="0">
                <a:latin typeface="+mn-lt"/>
                <a:ea typeface="+mn-ea"/>
                <a:cs typeface="CiscoSansTT Light"/>
              </a:rPr>
              <a:t>Umbrella</a:t>
            </a:r>
          </a:p>
        </p:txBody>
      </p:sp>
      <p:sp>
        <p:nvSpPr>
          <p:cNvPr id="417" name="Oval 416"/>
          <p:cNvSpPr>
            <a:spLocks noChangeAspect="1"/>
          </p:cNvSpPr>
          <p:nvPr/>
        </p:nvSpPr>
        <p:spPr bwMode="auto">
          <a:xfrm>
            <a:off x="5620877" y="1918316"/>
            <a:ext cx="490299" cy="516033"/>
          </a:xfrm>
          <a:prstGeom prst="ellipse">
            <a:avLst/>
          </a:prstGeom>
          <a:solidFill>
            <a:srgbClr val="192954"/>
          </a:solidFill>
          <a:ln w="12700" cap="flat">
            <a:noFill/>
            <a:miter lim="800000"/>
            <a:headEnd type="none" w="med" len="med"/>
            <a:tailEnd type="none" w="med" len="med"/>
          </a:ln>
          <a:scene3d>
            <a:camera prst="orthographicFront"/>
            <a:lightRig rig="threePt" dir="t"/>
          </a:scene3d>
          <a:sp3d/>
        </p:spPr>
        <p:txBody>
          <a:bodyPr lIns="91436" tIns="45719" rIns="91436" bIns="45719"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418" name="Rectangle 417"/>
          <p:cNvSpPr/>
          <p:nvPr/>
        </p:nvSpPr>
        <p:spPr>
          <a:xfrm>
            <a:off x="2722781" y="4360180"/>
            <a:ext cx="758978" cy="329125"/>
          </a:xfrm>
          <a:prstGeom prst="rect">
            <a:avLst/>
          </a:prstGeom>
          <a:ln>
            <a:noFill/>
          </a:ln>
        </p:spPr>
        <p:txBody>
          <a:bodyPr wrap="square" lIns="121893" tIns="60947" rIns="121893" bIns="60947" anchor="ctr">
            <a:noAutofit/>
          </a:bodyPr>
          <a:lstStyle/>
          <a:p>
            <a:pPr defTabSz="609187" fontAlgn="auto">
              <a:spcBef>
                <a:spcPts val="0"/>
              </a:spcBef>
              <a:spcAft>
                <a:spcPts val="0"/>
              </a:spcAft>
              <a:defRPr/>
            </a:pPr>
            <a:r>
              <a:rPr lang="en-US" sz="1400" kern="0" dirty="0">
                <a:latin typeface="+mn-lt"/>
                <a:ea typeface="+mn-ea"/>
                <a:cs typeface="CiscoSansTT Light"/>
              </a:rPr>
              <a:t>Web</a:t>
            </a:r>
          </a:p>
        </p:txBody>
      </p:sp>
      <p:sp>
        <p:nvSpPr>
          <p:cNvPr id="420" name="Oval 419"/>
          <p:cNvSpPr>
            <a:spLocks noChangeAspect="1"/>
          </p:cNvSpPr>
          <p:nvPr/>
        </p:nvSpPr>
        <p:spPr bwMode="auto">
          <a:xfrm>
            <a:off x="3380304" y="4210049"/>
            <a:ext cx="490299" cy="516033"/>
          </a:xfrm>
          <a:prstGeom prst="ellipse">
            <a:avLst/>
          </a:prstGeom>
          <a:solidFill>
            <a:srgbClr val="676767">
              <a:lumMod val="75000"/>
            </a:srgbClr>
          </a:solidFill>
          <a:ln w="12700" cap="flat">
            <a:noFill/>
            <a:miter lim="800000"/>
            <a:headEnd type="none" w="med" len="med"/>
            <a:tailEnd type="none" w="med" len="med"/>
          </a:ln>
          <a:scene3d>
            <a:camera prst="orthographicFront"/>
            <a:lightRig rig="threePt" dir="t"/>
          </a:scene3d>
          <a:sp3d/>
        </p:spPr>
        <p:txBody>
          <a:bodyPr lIns="121899" tIns="60949" rIns="121899" bIns="60949"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421" name="TextBox 420"/>
          <p:cNvSpPr txBox="1">
            <a:spLocks noChangeAspect="1"/>
          </p:cNvSpPr>
          <p:nvPr/>
        </p:nvSpPr>
        <p:spPr>
          <a:xfrm>
            <a:off x="3307613" y="4374290"/>
            <a:ext cx="650387" cy="246199"/>
          </a:xfrm>
          <a:prstGeom prst="rect">
            <a:avLst/>
          </a:prstGeom>
          <a:noFill/>
          <a:ln>
            <a:noFill/>
          </a:ln>
          <a:scene3d>
            <a:camera prst="orthographicFront"/>
            <a:lightRig rig="threePt" dir="t"/>
          </a:scene3d>
          <a:sp3d/>
        </p:spPr>
        <p:txBody>
          <a:bodyPr wrap="square" lIns="121899" tIns="60949" rIns="121899" bIns="60949" rtlCol="0">
            <a:spAutoFit/>
          </a:bodyPr>
          <a:lstStyle/>
          <a:p>
            <a:pPr marL="0" marR="0" lvl="0" indent="0" algn="ctr" defTabSz="914075" eaLnBrk="1" fontAlgn="auto" latinLnBrk="0" hangingPunct="1">
              <a:lnSpc>
                <a:spcPct val="100000"/>
              </a:lnSpc>
              <a:spcBef>
                <a:spcPts val="0"/>
              </a:spcBef>
              <a:spcAft>
                <a:spcPts val="0"/>
              </a:spcAft>
              <a:buClrTx/>
              <a:buSzTx/>
              <a:buFontTx/>
              <a:buNone/>
              <a:tabLst/>
              <a:defRPr/>
            </a:pPr>
            <a:r>
              <a:rPr kumimoji="0" lang="en-US" sz="800" b="1" i="0" u="none" strike="noStrike" kern="0" cap="none" spc="300" normalizeH="0" baseline="0" noProof="0" dirty="0">
                <a:ln>
                  <a:noFill/>
                </a:ln>
                <a:solidFill>
                  <a:srgbClr val="FFFFFF"/>
                </a:solidFill>
                <a:effectLst/>
                <a:uLnTx/>
                <a:uFillTx/>
                <a:latin typeface="+mn-lt"/>
                <a:ea typeface="+mn-ea"/>
                <a:cs typeface="+mn-cs"/>
              </a:rPr>
              <a:t>WWW</a:t>
            </a:r>
          </a:p>
        </p:txBody>
      </p:sp>
      <p:sp>
        <p:nvSpPr>
          <p:cNvPr id="422" name="Rectangle 421"/>
          <p:cNvSpPr/>
          <p:nvPr/>
        </p:nvSpPr>
        <p:spPr>
          <a:xfrm>
            <a:off x="4705488" y="1014382"/>
            <a:ext cx="455448" cy="193196"/>
          </a:xfrm>
          <a:prstGeom prst="rect">
            <a:avLst/>
          </a:prstGeom>
          <a:ln>
            <a:noFill/>
          </a:ln>
        </p:spPr>
        <p:txBody>
          <a:bodyPr wrap="square" lIns="91436" tIns="45719" rIns="91436" bIns="45719" anchor="ctr">
            <a:noAutofit/>
          </a:bodyPr>
          <a:lstStyle/>
          <a:p>
            <a:pPr defTabSz="609187" fontAlgn="auto">
              <a:spcBef>
                <a:spcPts val="0"/>
              </a:spcBef>
              <a:spcAft>
                <a:spcPts val="0"/>
              </a:spcAft>
              <a:defRPr/>
            </a:pPr>
            <a:r>
              <a:rPr lang="en-US" sz="1400" kern="0" dirty="0">
                <a:latin typeface="+mn-lt"/>
                <a:ea typeface="+mn-ea"/>
                <a:cs typeface="CiscoSansTT Light"/>
              </a:rPr>
              <a:t>ISE</a:t>
            </a:r>
          </a:p>
        </p:txBody>
      </p:sp>
      <p:sp>
        <p:nvSpPr>
          <p:cNvPr id="423" name="Oval 422"/>
          <p:cNvSpPr>
            <a:spLocks noChangeAspect="1"/>
          </p:cNvSpPr>
          <p:nvPr/>
        </p:nvSpPr>
        <p:spPr bwMode="auto">
          <a:xfrm>
            <a:off x="4221297" y="1040025"/>
            <a:ext cx="490299" cy="516033"/>
          </a:xfrm>
          <a:prstGeom prst="ellipse">
            <a:avLst/>
          </a:prstGeom>
          <a:solidFill>
            <a:srgbClr val="676767">
              <a:lumMod val="75000"/>
            </a:srgbClr>
          </a:solidFill>
          <a:ln w="12700" cap="flat">
            <a:noFill/>
            <a:miter lim="800000"/>
            <a:headEnd type="none" w="med" len="med"/>
            <a:tailEnd type="none" w="med" len="med"/>
          </a:ln>
          <a:scene3d>
            <a:camera prst="orthographicFront"/>
            <a:lightRig rig="threePt" dir="t"/>
          </a:scene3d>
          <a:sp3d/>
        </p:spPr>
        <p:txBody>
          <a:bodyPr lIns="91440" tIns="45720" rIns="91440" bIns="45720"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425" name="Freeform 579"/>
          <p:cNvSpPr>
            <a:spLocks/>
          </p:cNvSpPr>
          <p:nvPr/>
        </p:nvSpPr>
        <p:spPr bwMode="auto">
          <a:xfrm>
            <a:off x="4449825" y="1103783"/>
            <a:ext cx="28171" cy="14386"/>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26" name="Freeform 580"/>
          <p:cNvSpPr>
            <a:spLocks/>
          </p:cNvSpPr>
          <p:nvPr/>
        </p:nvSpPr>
        <p:spPr bwMode="auto">
          <a:xfrm>
            <a:off x="4408708" y="1098879"/>
            <a:ext cx="135053" cy="53292"/>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27" name="Freeform 581"/>
          <p:cNvSpPr>
            <a:spLocks/>
          </p:cNvSpPr>
          <p:nvPr/>
        </p:nvSpPr>
        <p:spPr bwMode="auto">
          <a:xfrm>
            <a:off x="4507615" y="1110758"/>
            <a:ext cx="21024" cy="19072"/>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28" name="Freeform 582"/>
          <p:cNvSpPr>
            <a:spLocks/>
          </p:cNvSpPr>
          <p:nvPr/>
        </p:nvSpPr>
        <p:spPr bwMode="auto">
          <a:xfrm>
            <a:off x="4363966" y="1131574"/>
            <a:ext cx="223085" cy="112251"/>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29" name="Freeform 583"/>
          <p:cNvSpPr>
            <a:spLocks/>
          </p:cNvSpPr>
          <p:nvPr/>
        </p:nvSpPr>
        <p:spPr bwMode="auto">
          <a:xfrm>
            <a:off x="4381366" y="1137240"/>
            <a:ext cx="26410" cy="21142"/>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30" name="Freeform 584"/>
          <p:cNvSpPr>
            <a:spLocks/>
          </p:cNvSpPr>
          <p:nvPr/>
        </p:nvSpPr>
        <p:spPr bwMode="auto">
          <a:xfrm>
            <a:off x="4342217" y="1155332"/>
            <a:ext cx="94869" cy="93615"/>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31" name="Freeform 585"/>
          <p:cNvSpPr>
            <a:spLocks/>
          </p:cNvSpPr>
          <p:nvPr/>
        </p:nvSpPr>
        <p:spPr bwMode="auto">
          <a:xfrm>
            <a:off x="4399905" y="1164050"/>
            <a:ext cx="198643" cy="205430"/>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32" name="Freeform 586"/>
          <p:cNvSpPr>
            <a:spLocks/>
          </p:cNvSpPr>
          <p:nvPr/>
        </p:nvSpPr>
        <p:spPr bwMode="auto">
          <a:xfrm>
            <a:off x="4334346" y="1183340"/>
            <a:ext cx="249288" cy="176877"/>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33" name="Freeform 587"/>
          <p:cNvSpPr>
            <a:spLocks/>
          </p:cNvSpPr>
          <p:nvPr/>
        </p:nvSpPr>
        <p:spPr bwMode="auto">
          <a:xfrm>
            <a:off x="4354646" y="1188244"/>
            <a:ext cx="26721" cy="25720"/>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34" name="Freeform 588"/>
          <p:cNvSpPr>
            <a:spLocks/>
          </p:cNvSpPr>
          <p:nvPr/>
        </p:nvSpPr>
        <p:spPr bwMode="auto">
          <a:xfrm>
            <a:off x="4337764" y="1201322"/>
            <a:ext cx="204029" cy="271146"/>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35" name="Freeform 589"/>
          <p:cNvSpPr>
            <a:spLocks/>
          </p:cNvSpPr>
          <p:nvPr/>
        </p:nvSpPr>
        <p:spPr bwMode="auto">
          <a:xfrm>
            <a:off x="4482138" y="1201648"/>
            <a:ext cx="84615" cy="158568"/>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36" name="Freeform 590"/>
          <p:cNvSpPr>
            <a:spLocks/>
          </p:cNvSpPr>
          <p:nvPr/>
        </p:nvSpPr>
        <p:spPr bwMode="auto">
          <a:xfrm>
            <a:off x="4337349" y="1228349"/>
            <a:ext cx="68665" cy="108219"/>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37" name="Freeform 591"/>
          <p:cNvSpPr>
            <a:spLocks/>
          </p:cNvSpPr>
          <p:nvPr/>
        </p:nvSpPr>
        <p:spPr bwMode="auto">
          <a:xfrm>
            <a:off x="4358788" y="1236849"/>
            <a:ext cx="169541" cy="213713"/>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38" name="Freeform 592"/>
          <p:cNvSpPr>
            <a:spLocks/>
          </p:cNvSpPr>
          <p:nvPr/>
        </p:nvSpPr>
        <p:spPr bwMode="auto">
          <a:xfrm>
            <a:off x="4457385" y="1274012"/>
            <a:ext cx="31795" cy="23322"/>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39" name="Freeform 593"/>
          <p:cNvSpPr>
            <a:spLocks/>
          </p:cNvSpPr>
          <p:nvPr/>
        </p:nvSpPr>
        <p:spPr bwMode="auto">
          <a:xfrm>
            <a:off x="4403322" y="1274993"/>
            <a:ext cx="54788" cy="67678"/>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40" name="Freeform 594"/>
          <p:cNvSpPr>
            <a:spLocks/>
          </p:cNvSpPr>
          <p:nvPr/>
        </p:nvSpPr>
        <p:spPr bwMode="auto">
          <a:xfrm>
            <a:off x="4366659" y="1292756"/>
            <a:ext cx="117964" cy="163254"/>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41" name="Freeform 595"/>
          <p:cNvSpPr>
            <a:spLocks noEditPoints="1"/>
          </p:cNvSpPr>
          <p:nvPr/>
        </p:nvSpPr>
        <p:spPr bwMode="auto">
          <a:xfrm>
            <a:off x="4369560" y="1313899"/>
            <a:ext cx="101807" cy="131540"/>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42" name="Freeform 596"/>
          <p:cNvSpPr>
            <a:spLocks/>
          </p:cNvSpPr>
          <p:nvPr/>
        </p:nvSpPr>
        <p:spPr bwMode="auto">
          <a:xfrm>
            <a:off x="4537132" y="1317932"/>
            <a:ext cx="16882" cy="38143"/>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43" name="Freeform 597"/>
          <p:cNvSpPr>
            <a:spLocks/>
          </p:cNvSpPr>
          <p:nvPr/>
        </p:nvSpPr>
        <p:spPr bwMode="auto">
          <a:xfrm>
            <a:off x="4346153" y="1321855"/>
            <a:ext cx="38838" cy="67133"/>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44" name="Freeform 598"/>
          <p:cNvSpPr>
            <a:spLocks/>
          </p:cNvSpPr>
          <p:nvPr/>
        </p:nvSpPr>
        <p:spPr bwMode="auto">
          <a:xfrm>
            <a:off x="4424347" y="1365338"/>
            <a:ext cx="124074" cy="131868"/>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45" name="Freeform 599"/>
          <p:cNvSpPr>
            <a:spLocks/>
          </p:cNvSpPr>
          <p:nvPr/>
        </p:nvSpPr>
        <p:spPr bwMode="auto">
          <a:xfrm>
            <a:off x="4506580" y="1367409"/>
            <a:ext cx="74673" cy="94705"/>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46" name="Freeform 600"/>
          <p:cNvSpPr>
            <a:spLocks/>
          </p:cNvSpPr>
          <p:nvPr/>
        </p:nvSpPr>
        <p:spPr bwMode="auto">
          <a:xfrm>
            <a:off x="4490009" y="1416887"/>
            <a:ext cx="81612" cy="669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47" name="Freeform 601"/>
          <p:cNvSpPr>
            <a:spLocks/>
          </p:cNvSpPr>
          <p:nvPr/>
        </p:nvSpPr>
        <p:spPr bwMode="auto">
          <a:xfrm>
            <a:off x="4403840" y="1467019"/>
            <a:ext cx="33246" cy="22886"/>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48" name="Freeform 602"/>
          <p:cNvSpPr>
            <a:spLocks/>
          </p:cNvSpPr>
          <p:nvPr/>
        </p:nvSpPr>
        <p:spPr bwMode="auto">
          <a:xfrm>
            <a:off x="4441746" y="1478570"/>
            <a:ext cx="34488" cy="16565"/>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449" name="Rectangle 448"/>
          <p:cNvSpPr/>
          <p:nvPr/>
        </p:nvSpPr>
        <p:spPr>
          <a:xfrm>
            <a:off x="6024422" y="3793913"/>
            <a:ext cx="724249" cy="202681"/>
          </a:xfrm>
          <a:prstGeom prst="rect">
            <a:avLst/>
          </a:prstGeom>
          <a:ln>
            <a:noFill/>
          </a:ln>
        </p:spPr>
        <p:txBody>
          <a:bodyPr wrap="square" lIns="121893" tIns="60947" rIns="121893" bIns="60947" anchor="ctr">
            <a:noAutofit/>
          </a:bodyPr>
          <a:lstStyle/>
          <a:p>
            <a:pPr defTabSz="609187" fontAlgn="auto">
              <a:spcBef>
                <a:spcPts val="0"/>
              </a:spcBef>
              <a:spcAft>
                <a:spcPts val="0"/>
              </a:spcAft>
              <a:defRPr/>
            </a:pPr>
            <a:r>
              <a:rPr lang="en-US" sz="1400" kern="0" dirty="0">
                <a:latin typeface="+mn-lt"/>
                <a:ea typeface="+mn-ea"/>
                <a:cs typeface="CiscoSansTT Light"/>
              </a:rPr>
              <a:t>Email</a:t>
            </a:r>
          </a:p>
        </p:txBody>
      </p:sp>
      <p:sp>
        <p:nvSpPr>
          <p:cNvPr id="451" name="Oval 450"/>
          <p:cNvSpPr>
            <a:spLocks noChangeAspect="1"/>
          </p:cNvSpPr>
          <p:nvPr/>
        </p:nvSpPr>
        <p:spPr bwMode="auto">
          <a:xfrm>
            <a:off x="5547231" y="3653678"/>
            <a:ext cx="490299" cy="516033"/>
          </a:xfrm>
          <a:prstGeom prst="ellipse">
            <a:avLst/>
          </a:prstGeom>
          <a:solidFill>
            <a:srgbClr val="D71F13"/>
          </a:solidFill>
          <a:ln w="25400" cap="flat" cmpd="sng" algn="ctr">
            <a:noFill/>
            <a:prstDash val="solid"/>
          </a:ln>
          <a:effectLst/>
          <a:scene3d>
            <a:camera prst="orthographicFront"/>
            <a:lightRig rig="threePt" dir="t"/>
          </a:scene3d>
          <a:sp3d/>
        </p:spPr>
        <p:txBody>
          <a:bodyPr lIns="91440" tIns="45720" rIns="91440" bIns="45720" rtlCol="0" anchor="ctr"/>
          <a:lstStyle/>
          <a:p>
            <a:pPr marL="0" marR="0" lvl="0" indent="0" algn="ctr" defTabSz="1218936"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mn-ea"/>
              <a:cs typeface="+mn-cs"/>
              <a:sym typeface="Arial" pitchFamily="-107" charset="0"/>
            </a:endParaRPr>
          </a:p>
        </p:txBody>
      </p:sp>
      <p:pic>
        <p:nvPicPr>
          <p:cNvPr id="452" name="Picture 45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9807" y="3825689"/>
            <a:ext cx="245148" cy="172011"/>
          </a:xfrm>
          <a:prstGeom prst="rect">
            <a:avLst/>
          </a:prstGeom>
          <a:ln>
            <a:noFill/>
          </a:ln>
          <a:scene3d>
            <a:camera prst="orthographicFront"/>
            <a:lightRig rig="threePt" dir="t"/>
          </a:scene3d>
          <a:sp3d/>
        </p:spPr>
      </p:pic>
      <p:sp>
        <p:nvSpPr>
          <p:cNvPr id="453" name="Rectangle 452"/>
          <p:cNvSpPr/>
          <p:nvPr/>
        </p:nvSpPr>
        <p:spPr>
          <a:xfrm>
            <a:off x="5490934" y="4382897"/>
            <a:ext cx="1385816" cy="210735"/>
          </a:xfrm>
          <a:prstGeom prst="rect">
            <a:avLst/>
          </a:prstGeom>
          <a:ln>
            <a:noFill/>
          </a:ln>
        </p:spPr>
        <p:txBody>
          <a:bodyPr wrap="square" lIns="121893" tIns="60947" rIns="121893" bIns="60947" anchor="ctr">
            <a:noAutofit/>
          </a:bodyPr>
          <a:lstStyle/>
          <a:p>
            <a:pPr defTabSz="609187" fontAlgn="auto">
              <a:spcBef>
                <a:spcPts val="0"/>
              </a:spcBef>
              <a:spcAft>
                <a:spcPts val="0"/>
              </a:spcAft>
              <a:defRPr/>
            </a:pPr>
            <a:r>
              <a:rPr lang="en-US" sz="1400" kern="0" dirty="0">
                <a:latin typeface="+mn-lt"/>
                <a:ea typeface="+mn-ea"/>
                <a:cs typeface="CiscoSansTT Light"/>
              </a:rPr>
              <a:t>NGFW/ NGIPS</a:t>
            </a:r>
          </a:p>
        </p:txBody>
      </p:sp>
      <p:sp>
        <p:nvSpPr>
          <p:cNvPr id="455" name="Oval 454"/>
          <p:cNvSpPr>
            <a:spLocks noChangeAspect="1"/>
          </p:cNvSpPr>
          <p:nvPr/>
        </p:nvSpPr>
        <p:spPr bwMode="auto">
          <a:xfrm>
            <a:off x="5012498" y="4210048"/>
            <a:ext cx="490299" cy="516033"/>
          </a:xfrm>
          <a:prstGeom prst="ellipse">
            <a:avLst/>
          </a:prstGeom>
          <a:solidFill>
            <a:srgbClr val="192954"/>
          </a:solidFill>
          <a:ln w="12700" cap="flat">
            <a:noFill/>
            <a:miter lim="800000"/>
            <a:headEnd type="none" w="med" len="med"/>
            <a:tailEnd type="none" w="med" len="med"/>
          </a:ln>
          <a:scene3d>
            <a:camera prst="orthographicFront"/>
            <a:lightRig rig="threePt" dir="t"/>
          </a:scene3d>
          <a:sp3d/>
        </p:spPr>
        <p:txBody>
          <a:bodyPr lIns="121899" tIns="60949" rIns="121899" bIns="60949"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pic>
        <p:nvPicPr>
          <p:cNvPr id="456" name="Picture 45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35073" y="4352047"/>
            <a:ext cx="245150" cy="231140"/>
          </a:xfrm>
          <a:prstGeom prst="rect">
            <a:avLst/>
          </a:prstGeom>
          <a:ln>
            <a:noFill/>
          </a:ln>
          <a:effectLst/>
          <a:scene3d>
            <a:camera prst="orthographicFront"/>
            <a:lightRig rig="threePt" dir="t"/>
          </a:scene3d>
          <a:sp3d/>
        </p:spPr>
      </p:pic>
      <p:sp>
        <p:nvSpPr>
          <p:cNvPr id="457" name="Oval 456"/>
          <p:cNvSpPr>
            <a:spLocks noChangeAspect="1"/>
          </p:cNvSpPr>
          <p:nvPr/>
        </p:nvSpPr>
        <p:spPr bwMode="auto">
          <a:xfrm>
            <a:off x="2734851" y="2026109"/>
            <a:ext cx="490299" cy="516033"/>
          </a:xfrm>
          <a:prstGeom prst="ellipse">
            <a:avLst/>
          </a:prstGeom>
          <a:solidFill>
            <a:srgbClr val="192954"/>
          </a:solidFill>
          <a:ln w="12700" cap="flat">
            <a:noFill/>
            <a:miter lim="800000"/>
            <a:headEnd type="none" w="med" len="med"/>
            <a:tailEnd type="none" w="med" len="med"/>
          </a:ln>
          <a:scene3d>
            <a:camera prst="orthographicFront"/>
            <a:lightRig rig="threePt" dir="t"/>
          </a:scene3d>
          <a:sp3d/>
        </p:spPr>
        <p:txBody>
          <a:bodyPr lIns="91436" tIns="45719" rIns="91436" bIns="45719"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458" name="Oval 457"/>
          <p:cNvSpPr>
            <a:spLocks noChangeAspect="1"/>
          </p:cNvSpPr>
          <p:nvPr/>
        </p:nvSpPr>
        <p:spPr bwMode="auto">
          <a:xfrm>
            <a:off x="2791359" y="3542027"/>
            <a:ext cx="490299" cy="516033"/>
          </a:xfrm>
          <a:prstGeom prst="ellipse">
            <a:avLst/>
          </a:prstGeom>
          <a:solidFill>
            <a:srgbClr val="D71F13"/>
          </a:solidFill>
          <a:ln w="12700" cap="flat">
            <a:noFill/>
            <a:miter lim="800000"/>
            <a:headEnd type="none" w="med" len="med"/>
            <a:tailEnd type="none" w="med" len="med"/>
          </a:ln>
          <a:scene3d>
            <a:camera prst="orthographicFront"/>
            <a:lightRig rig="threePt" dir="t"/>
          </a:scene3d>
          <a:sp3d/>
        </p:spPr>
        <p:txBody>
          <a:bodyPr lIns="91436" tIns="45719" rIns="91436" bIns="45719"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459" name="Rectangle 458"/>
          <p:cNvSpPr/>
          <p:nvPr/>
        </p:nvSpPr>
        <p:spPr>
          <a:xfrm>
            <a:off x="1833443" y="3680919"/>
            <a:ext cx="1116584" cy="186582"/>
          </a:xfrm>
          <a:prstGeom prst="rect">
            <a:avLst/>
          </a:prstGeom>
          <a:ln>
            <a:noFill/>
          </a:ln>
        </p:spPr>
        <p:txBody>
          <a:bodyPr wrap="square" lIns="121893" tIns="60947" rIns="121893" bIns="60947" anchor="ctr">
            <a:noAutofit/>
          </a:bodyPr>
          <a:lstStyle/>
          <a:p>
            <a:pPr algn="ctr" defTabSz="609187" fontAlgn="auto">
              <a:spcBef>
                <a:spcPts val="0"/>
              </a:spcBef>
              <a:spcAft>
                <a:spcPts val="0"/>
              </a:spcAft>
              <a:defRPr/>
            </a:pPr>
            <a:r>
              <a:rPr lang="en-US" sz="1400" kern="0" dirty="0">
                <a:latin typeface="+mn-lt"/>
                <a:ea typeface="+mn-ea"/>
                <a:cs typeface="CiscoSansTT Light"/>
              </a:rPr>
              <a:t>Threat Grid</a:t>
            </a:r>
          </a:p>
        </p:txBody>
      </p:sp>
      <p:sp>
        <p:nvSpPr>
          <p:cNvPr id="460" name="Rectangle 459"/>
          <p:cNvSpPr/>
          <p:nvPr/>
        </p:nvSpPr>
        <p:spPr>
          <a:xfrm>
            <a:off x="2057216" y="1394213"/>
            <a:ext cx="1295507" cy="292334"/>
          </a:xfrm>
          <a:prstGeom prst="rect">
            <a:avLst/>
          </a:prstGeom>
          <a:ln>
            <a:noFill/>
          </a:ln>
        </p:spPr>
        <p:txBody>
          <a:bodyPr wrap="square" lIns="121893" tIns="60947" rIns="121893" bIns="60947" anchor="ctr">
            <a:noAutofit/>
          </a:bodyPr>
          <a:lstStyle/>
          <a:p>
            <a:pPr algn="ctr" defTabSz="609187" fontAlgn="auto">
              <a:spcBef>
                <a:spcPts val="0"/>
              </a:spcBef>
              <a:spcAft>
                <a:spcPts val="0"/>
              </a:spcAft>
              <a:defRPr/>
            </a:pPr>
            <a:r>
              <a:rPr lang="en-US" sz="1400" kern="0" dirty="0">
                <a:latin typeface="+mn-lt"/>
                <a:ea typeface="+mn-ea"/>
                <a:cs typeface="CiscoSansTT Light"/>
              </a:rPr>
              <a:t>Stealthwatch</a:t>
            </a:r>
          </a:p>
        </p:txBody>
      </p:sp>
      <p:cxnSp>
        <p:nvCxnSpPr>
          <p:cNvPr id="461" name="Straight Connector 460"/>
          <p:cNvCxnSpPr/>
          <p:nvPr/>
        </p:nvCxnSpPr>
        <p:spPr>
          <a:xfrm flipH="1">
            <a:off x="7337707" y="1248423"/>
            <a:ext cx="408582" cy="0"/>
          </a:xfrm>
          <a:prstGeom prst="line">
            <a:avLst/>
          </a:prstGeom>
          <a:noFill/>
          <a:ln w="12700" cap="flat" cmpd="sng" algn="ctr">
            <a:solidFill>
              <a:srgbClr val="D71F13"/>
            </a:solidFill>
            <a:prstDash val="dash"/>
          </a:ln>
          <a:effectLst/>
        </p:spPr>
      </p:cxnSp>
      <p:cxnSp>
        <p:nvCxnSpPr>
          <p:cNvPr id="462" name="Straight Connector 461"/>
          <p:cNvCxnSpPr/>
          <p:nvPr/>
        </p:nvCxnSpPr>
        <p:spPr>
          <a:xfrm flipH="1">
            <a:off x="7337707" y="1419407"/>
            <a:ext cx="408582" cy="0"/>
          </a:xfrm>
          <a:prstGeom prst="line">
            <a:avLst/>
          </a:prstGeom>
          <a:noFill/>
          <a:ln w="12700" cap="flat" cmpd="sng" algn="ctr">
            <a:solidFill>
              <a:srgbClr val="192954"/>
            </a:solidFill>
            <a:prstDash val="solid"/>
          </a:ln>
          <a:effectLst/>
        </p:spPr>
      </p:cxnSp>
      <p:sp>
        <p:nvSpPr>
          <p:cNvPr id="463" name="Rectangle 462"/>
          <p:cNvSpPr/>
          <p:nvPr/>
        </p:nvSpPr>
        <p:spPr>
          <a:xfrm>
            <a:off x="7816923" y="1007552"/>
            <a:ext cx="1225746" cy="984859"/>
          </a:xfrm>
          <a:prstGeom prst="rect">
            <a:avLst/>
          </a:prstGeom>
          <a:ln>
            <a:noFill/>
          </a:ln>
        </p:spPr>
        <p:txBody>
          <a:bodyPr lIns="121893" tIns="60947" rIns="121893" bIns="60947" anchor="ctr">
            <a:spAutoFit/>
          </a:bodyPr>
          <a:lstStyle/>
          <a:p>
            <a:pPr defTabSz="913943" fontAlgn="auto">
              <a:spcBef>
                <a:spcPts val="0"/>
              </a:spcBef>
              <a:spcAft>
                <a:spcPts val="0"/>
              </a:spcAft>
            </a:pPr>
            <a:r>
              <a:rPr lang="en-US" sz="1400" dirty="0">
                <a:latin typeface="+mn-lt"/>
                <a:ea typeface="+mn-ea"/>
                <a:cs typeface="+mn-cs"/>
              </a:rPr>
              <a:t>Event</a:t>
            </a:r>
          </a:p>
          <a:p>
            <a:pPr defTabSz="913943" fontAlgn="auto">
              <a:spcBef>
                <a:spcPts val="0"/>
              </a:spcBef>
              <a:spcAft>
                <a:spcPts val="0"/>
              </a:spcAft>
            </a:pPr>
            <a:r>
              <a:rPr lang="en-US" sz="1400" dirty="0">
                <a:latin typeface="+mn-lt"/>
                <a:ea typeface="+mn-ea"/>
                <a:cs typeface="+mn-cs"/>
              </a:rPr>
              <a:t>Threat Intel</a:t>
            </a:r>
          </a:p>
          <a:p>
            <a:pPr defTabSz="913943" fontAlgn="auto">
              <a:spcBef>
                <a:spcPts val="0"/>
              </a:spcBef>
              <a:spcAft>
                <a:spcPts val="0"/>
              </a:spcAft>
            </a:pPr>
            <a:r>
              <a:rPr lang="en-US" sz="1400" dirty="0">
                <a:latin typeface="+mn-lt"/>
                <a:ea typeface="+mn-ea"/>
                <a:cs typeface="+mn-cs"/>
              </a:rPr>
              <a:t>Policy</a:t>
            </a:r>
          </a:p>
          <a:p>
            <a:pPr defTabSz="913943" fontAlgn="auto">
              <a:spcBef>
                <a:spcPts val="0"/>
              </a:spcBef>
              <a:spcAft>
                <a:spcPts val="0"/>
              </a:spcAft>
            </a:pPr>
            <a:r>
              <a:rPr lang="en-US" sz="1400" dirty="0">
                <a:latin typeface="+mn-lt"/>
                <a:ea typeface="+mn-ea"/>
                <a:cs typeface="+mn-cs"/>
              </a:rPr>
              <a:t>Context</a:t>
            </a:r>
          </a:p>
        </p:txBody>
      </p:sp>
      <p:cxnSp>
        <p:nvCxnSpPr>
          <p:cNvPr id="464" name="Straight Connector 463"/>
          <p:cNvCxnSpPr/>
          <p:nvPr/>
        </p:nvCxnSpPr>
        <p:spPr>
          <a:xfrm flipH="1">
            <a:off x="7337709" y="1622140"/>
            <a:ext cx="408582" cy="0"/>
          </a:xfrm>
          <a:prstGeom prst="line">
            <a:avLst/>
          </a:prstGeom>
          <a:noFill/>
          <a:ln w="12700" cap="flat" cmpd="sng" algn="ctr">
            <a:solidFill>
              <a:srgbClr val="7F7F7F"/>
            </a:solidFill>
            <a:prstDash val="sysDash"/>
          </a:ln>
          <a:effectLst/>
        </p:spPr>
      </p:cxnSp>
      <p:cxnSp>
        <p:nvCxnSpPr>
          <p:cNvPr id="465" name="Straight Connector 464"/>
          <p:cNvCxnSpPr/>
          <p:nvPr/>
        </p:nvCxnSpPr>
        <p:spPr>
          <a:xfrm flipH="1">
            <a:off x="7337709" y="1824872"/>
            <a:ext cx="408582" cy="0"/>
          </a:xfrm>
          <a:prstGeom prst="line">
            <a:avLst/>
          </a:prstGeom>
          <a:noFill/>
          <a:ln w="12700" cap="flat" cmpd="sng" algn="ctr">
            <a:solidFill>
              <a:srgbClr val="FFFF00"/>
            </a:solidFill>
            <a:prstDash val="sysDot"/>
          </a:ln>
          <a:effectLst/>
        </p:spPr>
      </p:cxnSp>
      <p:cxnSp>
        <p:nvCxnSpPr>
          <p:cNvPr id="466" name="Straight Connector 465"/>
          <p:cNvCxnSpPr>
            <a:stCxn id="410" idx="5"/>
            <a:endCxn id="423" idx="4"/>
          </p:cNvCxnSpPr>
          <p:nvPr/>
        </p:nvCxnSpPr>
        <p:spPr>
          <a:xfrm flipV="1">
            <a:off x="3700154" y="1556058"/>
            <a:ext cx="766292" cy="248586"/>
          </a:xfrm>
          <a:prstGeom prst="line">
            <a:avLst/>
          </a:prstGeom>
          <a:noFill/>
          <a:ln w="12700" cap="flat" cmpd="sng" algn="ctr">
            <a:solidFill>
              <a:srgbClr val="D71F13"/>
            </a:solidFill>
            <a:prstDash val="dash"/>
          </a:ln>
          <a:effectLst/>
        </p:spPr>
      </p:cxnSp>
      <p:cxnSp>
        <p:nvCxnSpPr>
          <p:cNvPr id="467" name="Straight Connector 466"/>
          <p:cNvCxnSpPr>
            <a:stCxn id="423" idx="4"/>
            <a:endCxn id="458" idx="7"/>
          </p:cNvCxnSpPr>
          <p:nvPr/>
        </p:nvCxnSpPr>
        <p:spPr>
          <a:xfrm flipH="1">
            <a:off x="3209856" y="1556058"/>
            <a:ext cx="1256591" cy="2061541"/>
          </a:xfrm>
          <a:prstGeom prst="line">
            <a:avLst/>
          </a:prstGeom>
          <a:noFill/>
          <a:ln w="12700" cap="flat" cmpd="sng" algn="ctr">
            <a:solidFill>
              <a:srgbClr val="D71F13"/>
            </a:solidFill>
            <a:prstDash val="dash"/>
          </a:ln>
          <a:effectLst/>
        </p:spPr>
      </p:cxnSp>
      <p:cxnSp>
        <p:nvCxnSpPr>
          <p:cNvPr id="468" name="Straight Connector 467"/>
          <p:cNvCxnSpPr>
            <a:stCxn id="414" idx="2"/>
            <a:endCxn id="423" idx="4"/>
          </p:cNvCxnSpPr>
          <p:nvPr/>
        </p:nvCxnSpPr>
        <p:spPr>
          <a:xfrm flipH="1" flipV="1">
            <a:off x="4466447" y="1556058"/>
            <a:ext cx="1373524" cy="1543710"/>
          </a:xfrm>
          <a:prstGeom prst="line">
            <a:avLst/>
          </a:prstGeom>
          <a:noFill/>
          <a:ln w="12700" cap="flat" cmpd="sng" algn="ctr">
            <a:solidFill>
              <a:srgbClr val="D71F13"/>
            </a:solidFill>
            <a:prstDash val="dash"/>
          </a:ln>
          <a:effectLst/>
        </p:spPr>
      </p:cxnSp>
      <p:cxnSp>
        <p:nvCxnSpPr>
          <p:cNvPr id="469" name="Straight Connector 468"/>
          <p:cNvCxnSpPr>
            <a:stCxn id="414" idx="2"/>
            <a:endCxn id="455" idx="1"/>
          </p:cNvCxnSpPr>
          <p:nvPr/>
        </p:nvCxnSpPr>
        <p:spPr>
          <a:xfrm flipH="1">
            <a:off x="5084301" y="3099768"/>
            <a:ext cx="755670" cy="1185851"/>
          </a:xfrm>
          <a:prstGeom prst="line">
            <a:avLst/>
          </a:prstGeom>
          <a:noFill/>
          <a:ln w="12700" cap="flat" cmpd="sng" algn="ctr">
            <a:solidFill>
              <a:srgbClr val="D71F13"/>
            </a:solidFill>
            <a:prstDash val="dash"/>
          </a:ln>
          <a:effectLst/>
        </p:spPr>
      </p:cxnSp>
      <p:cxnSp>
        <p:nvCxnSpPr>
          <p:cNvPr id="470" name="Straight Connector 469"/>
          <p:cNvCxnSpPr>
            <a:stCxn id="457" idx="6"/>
            <a:endCxn id="455" idx="0"/>
          </p:cNvCxnSpPr>
          <p:nvPr/>
        </p:nvCxnSpPr>
        <p:spPr>
          <a:xfrm>
            <a:off x="3225150" y="2284126"/>
            <a:ext cx="2032498" cy="1925923"/>
          </a:xfrm>
          <a:prstGeom prst="line">
            <a:avLst/>
          </a:prstGeom>
          <a:noFill/>
          <a:ln w="12700" cap="flat" cmpd="sng" algn="ctr">
            <a:solidFill>
              <a:srgbClr val="D71F13"/>
            </a:solidFill>
            <a:prstDash val="dash"/>
          </a:ln>
          <a:effectLst/>
        </p:spPr>
      </p:cxnSp>
      <p:cxnSp>
        <p:nvCxnSpPr>
          <p:cNvPr id="471" name="Straight Connector 470"/>
          <p:cNvCxnSpPr>
            <a:stCxn id="457" idx="6"/>
            <a:endCxn id="414" idx="2"/>
          </p:cNvCxnSpPr>
          <p:nvPr/>
        </p:nvCxnSpPr>
        <p:spPr>
          <a:xfrm>
            <a:off x="3225150" y="2284126"/>
            <a:ext cx="2614821" cy="815642"/>
          </a:xfrm>
          <a:prstGeom prst="line">
            <a:avLst/>
          </a:prstGeom>
          <a:noFill/>
          <a:ln w="12700" cap="flat" cmpd="sng" algn="ctr">
            <a:solidFill>
              <a:srgbClr val="D71F13"/>
            </a:solidFill>
            <a:prstDash val="dash"/>
          </a:ln>
          <a:effectLst/>
        </p:spPr>
      </p:cxnSp>
      <p:cxnSp>
        <p:nvCxnSpPr>
          <p:cNvPr id="472" name="Straight Connector 471"/>
          <p:cNvCxnSpPr>
            <a:stCxn id="414" idx="2"/>
            <a:endCxn id="420" idx="7"/>
          </p:cNvCxnSpPr>
          <p:nvPr/>
        </p:nvCxnSpPr>
        <p:spPr>
          <a:xfrm flipH="1">
            <a:off x="3798800" y="3099768"/>
            <a:ext cx="2041171" cy="1185852"/>
          </a:xfrm>
          <a:prstGeom prst="line">
            <a:avLst/>
          </a:prstGeom>
          <a:noFill/>
          <a:ln w="12700" cap="flat" cmpd="sng" algn="ctr">
            <a:solidFill>
              <a:srgbClr val="D71F13"/>
            </a:solidFill>
            <a:prstDash val="dash"/>
          </a:ln>
          <a:effectLst/>
        </p:spPr>
      </p:cxnSp>
      <p:cxnSp>
        <p:nvCxnSpPr>
          <p:cNvPr id="473" name="Straight Connector 472"/>
          <p:cNvCxnSpPr>
            <a:stCxn id="414" idx="2"/>
            <a:endCxn id="451" idx="0"/>
          </p:cNvCxnSpPr>
          <p:nvPr/>
        </p:nvCxnSpPr>
        <p:spPr>
          <a:xfrm flipH="1">
            <a:off x="5792381" y="3099768"/>
            <a:ext cx="47590" cy="553910"/>
          </a:xfrm>
          <a:prstGeom prst="line">
            <a:avLst/>
          </a:prstGeom>
          <a:noFill/>
          <a:ln w="12700" cap="flat" cmpd="sng" algn="ctr">
            <a:solidFill>
              <a:srgbClr val="D71F13"/>
            </a:solidFill>
            <a:prstDash val="dash"/>
          </a:ln>
          <a:effectLst/>
        </p:spPr>
      </p:cxnSp>
      <p:cxnSp>
        <p:nvCxnSpPr>
          <p:cNvPr id="474" name="Straight Connector 473"/>
          <p:cNvCxnSpPr>
            <a:stCxn id="457" idx="6"/>
            <a:endCxn id="423" idx="4"/>
          </p:cNvCxnSpPr>
          <p:nvPr/>
        </p:nvCxnSpPr>
        <p:spPr>
          <a:xfrm flipV="1">
            <a:off x="3225150" y="1556058"/>
            <a:ext cx="1241297" cy="728068"/>
          </a:xfrm>
          <a:prstGeom prst="line">
            <a:avLst/>
          </a:prstGeom>
          <a:noFill/>
          <a:ln w="12700" cap="flat" cmpd="sng" algn="ctr">
            <a:solidFill>
              <a:srgbClr val="D71F13"/>
            </a:solidFill>
            <a:prstDash val="dash"/>
          </a:ln>
          <a:effectLst/>
        </p:spPr>
      </p:cxnSp>
      <p:cxnSp>
        <p:nvCxnSpPr>
          <p:cNvPr id="475" name="Straight Connector 474"/>
          <p:cNvCxnSpPr>
            <a:stCxn id="423" idx="4"/>
            <a:endCxn id="410" idx="6"/>
          </p:cNvCxnSpPr>
          <p:nvPr/>
        </p:nvCxnSpPr>
        <p:spPr>
          <a:xfrm flipH="1">
            <a:off x="3771957" y="1556058"/>
            <a:ext cx="694490" cy="66141"/>
          </a:xfrm>
          <a:prstGeom prst="line">
            <a:avLst/>
          </a:prstGeom>
          <a:noFill/>
          <a:ln w="12700" cap="flat" cmpd="sng" algn="ctr">
            <a:solidFill>
              <a:srgbClr val="192954"/>
            </a:solidFill>
            <a:prstDash val="solid"/>
          </a:ln>
          <a:effectLst/>
        </p:spPr>
      </p:cxnSp>
      <p:cxnSp>
        <p:nvCxnSpPr>
          <p:cNvPr id="476" name="Straight Connector 475"/>
          <p:cNvCxnSpPr>
            <a:stCxn id="455" idx="0"/>
            <a:endCxn id="414" idx="2"/>
          </p:cNvCxnSpPr>
          <p:nvPr/>
        </p:nvCxnSpPr>
        <p:spPr>
          <a:xfrm flipV="1">
            <a:off x="5257648" y="3099768"/>
            <a:ext cx="582323" cy="1110280"/>
          </a:xfrm>
          <a:prstGeom prst="line">
            <a:avLst/>
          </a:prstGeom>
          <a:noFill/>
          <a:ln w="12700" cap="flat" cmpd="sng" algn="ctr">
            <a:solidFill>
              <a:srgbClr val="192954"/>
            </a:solidFill>
            <a:prstDash val="solid"/>
          </a:ln>
          <a:effectLst/>
        </p:spPr>
      </p:cxnSp>
      <p:cxnSp>
        <p:nvCxnSpPr>
          <p:cNvPr id="477" name="Straight Connector 476"/>
          <p:cNvCxnSpPr>
            <a:stCxn id="458" idx="6"/>
            <a:endCxn id="455" idx="0"/>
          </p:cNvCxnSpPr>
          <p:nvPr/>
        </p:nvCxnSpPr>
        <p:spPr>
          <a:xfrm>
            <a:off x="3281658" y="3800044"/>
            <a:ext cx="1975989" cy="410004"/>
          </a:xfrm>
          <a:prstGeom prst="line">
            <a:avLst/>
          </a:prstGeom>
          <a:noFill/>
          <a:ln w="12700" cap="flat" cmpd="sng" algn="ctr">
            <a:solidFill>
              <a:srgbClr val="192954"/>
            </a:solidFill>
            <a:prstDash val="solid"/>
          </a:ln>
          <a:effectLst/>
        </p:spPr>
      </p:cxnSp>
      <p:cxnSp>
        <p:nvCxnSpPr>
          <p:cNvPr id="478" name="Straight Connector 477"/>
          <p:cNvCxnSpPr>
            <a:stCxn id="457" idx="5"/>
            <a:endCxn id="455" idx="0"/>
          </p:cNvCxnSpPr>
          <p:nvPr/>
        </p:nvCxnSpPr>
        <p:spPr>
          <a:xfrm>
            <a:off x="3153347" y="2466571"/>
            <a:ext cx="2104301" cy="1743478"/>
          </a:xfrm>
          <a:prstGeom prst="line">
            <a:avLst/>
          </a:prstGeom>
          <a:noFill/>
          <a:ln w="12700" cap="flat" cmpd="sng" algn="ctr">
            <a:solidFill>
              <a:srgbClr val="192954"/>
            </a:solidFill>
            <a:prstDash val="solid"/>
          </a:ln>
          <a:effectLst/>
        </p:spPr>
      </p:cxnSp>
      <p:cxnSp>
        <p:nvCxnSpPr>
          <p:cNvPr id="479" name="Straight Connector 478"/>
          <p:cNvCxnSpPr>
            <a:stCxn id="414" idx="4"/>
            <a:endCxn id="451" idx="0"/>
          </p:cNvCxnSpPr>
          <p:nvPr/>
        </p:nvCxnSpPr>
        <p:spPr>
          <a:xfrm flipH="1">
            <a:off x="5792381" y="3357784"/>
            <a:ext cx="292740" cy="295894"/>
          </a:xfrm>
          <a:prstGeom prst="line">
            <a:avLst/>
          </a:prstGeom>
          <a:noFill/>
          <a:ln w="12700" cap="flat" cmpd="sng" algn="ctr">
            <a:solidFill>
              <a:srgbClr val="192954"/>
            </a:solidFill>
            <a:prstDash val="solid"/>
          </a:ln>
          <a:effectLst/>
        </p:spPr>
      </p:cxnSp>
      <p:cxnSp>
        <p:nvCxnSpPr>
          <p:cNvPr id="480" name="Straight Connector 479"/>
          <p:cNvCxnSpPr>
            <a:stCxn id="414" idx="3"/>
            <a:endCxn id="420" idx="0"/>
          </p:cNvCxnSpPr>
          <p:nvPr/>
        </p:nvCxnSpPr>
        <p:spPr>
          <a:xfrm flipH="1">
            <a:off x="3625454" y="3282213"/>
            <a:ext cx="2286320" cy="927836"/>
          </a:xfrm>
          <a:prstGeom prst="line">
            <a:avLst/>
          </a:prstGeom>
          <a:noFill/>
          <a:ln w="12700" cap="flat" cmpd="sng" algn="ctr">
            <a:solidFill>
              <a:srgbClr val="192954"/>
            </a:solidFill>
            <a:prstDash val="solid"/>
          </a:ln>
          <a:effectLst/>
        </p:spPr>
      </p:cxnSp>
      <p:cxnSp>
        <p:nvCxnSpPr>
          <p:cNvPr id="481" name="Straight Connector 480"/>
          <p:cNvCxnSpPr>
            <a:stCxn id="457" idx="6"/>
            <a:endCxn id="414" idx="1"/>
          </p:cNvCxnSpPr>
          <p:nvPr/>
        </p:nvCxnSpPr>
        <p:spPr>
          <a:xfrm>
            <a:off x="3225150" y="2284126"/>
            <a:ext cx="2686624" cy="633196"/>
          </a:xfrm>
          <a:prstGeom prst="line">
            <a:avLst/>
          </a:prstGeom>
          <a:noFill/>
          <a:ln w="12700" cap="flat" cmpd="sng" algn="ctr">
            <a:solidFill>
              <a:srgbClr val="192954"/>
            </a:solidFill>
            <a:prstDash val="solid"/>
          </a:ln>
          <a:effectLst/>
        </p:spPr>
      </p:cxnSp>
      <p:cxnSp>
        <p:nvCxnSpPr>
          <p:cNvPr id="482" name="Straight Connector 481"/>
          <p:cNvCxnSpPr>
            <a:stCxn id="458" idx="6"/>
            <a:endCxn id="414" idx="2"/>
          </p:cNvCxnSpPr>
          <p:nvPr/>
        </p:nvCxnSpPr>
        <p:spPr>
          <a:xfrm flipV="1">
            <a:off x="3281658" y="3099768"/>
            <a:ext cx="2558313" cy="700276"/>
          </a:xfrm>
          <a:prstGeom prst="line">
            <a:avLst/>
          </a:prstGeom>
          <a:noFill/>
          <a:ln w="12700" cap="flat" cmpd="sng" algn="ctr">
            <a:solidFill>
              <a:srgbClr val="192954"/>
            </a:solidFill>
            <a:prstDash val="solid"/>
          </a:ln>
          <a:effectLst/>
        </p:spPr>
      </p:cxnSp>
      <p:cxnSp>
        <p:nvCxnSpPr>
          <p:cNvPr id="483" name="Straight Connector 482"/>
          <p:cNvCxnSpPr>
            <a:stCxn id="458" idx="6"/>
            <a:endCxn id="451" idx="2"/>
          </p:cNvCxnSpPr>
          <p:nvPr/>
        </p:nvCxnSpPr>
        <p:spPr>
          <a:xfrm>
            <a:off x="3281658" y="3800044"/>
            <a:ext cx="2265573" cy="111651"/>
          </a:xfrm>
          <a:prstGeom prst="line">
            <a:avLst/>
          </a:prstGeom>
          <a:noFill/>
          <a:ln w="12700" cap="flat" cmpd="sng" algn="ctr">
            <a:solidFill>
              <a:srgbClr val="192954"/>
            </a:solidFill>
            <a:prstDash val="solid"/>
          </a:ln>
          <a:effectLst/>
        </p:spPr>
      </p:cxnSp>
      <p:cxnSp>
        <p:nvCxnSpPr>
          <p:cNvPr id="484" name="Straight Connector 483"/>
          <p:cNvCxnSpPr>
            <a:stCxn id="457" idx="5"/>
            <a:endCxn id="458" idx="7"/>
          </p:cNvCxnSpPr>
          <p:nvPr/>
        </p:nvCxnSpPr>
        <p:spPr>
          <a:xfrm>
            <a:off x="3153347" y="2466571"/>
            <a:ext cx="56508" cy="1151029"/>
          </a:xfrm>
          <a:prstGeom prst="line">
            <a:avLst/>
          </a:prstGeom>
          <a:noFill/>
          <a:ln w="12700" cap="flat" cmpd="sng" algn="ctr">
            <a:solidFill>
              <a:srgbClr val="192954"/>
            </a:solidFill>
            <a:prstDash val="solid"/>
          </a:ln>
          <a:effectLst/>
        </p:spPr>
      </p:cxnSp>
      <p:cxnSp>
        <p:nvCxnSpPr>
          <p:cNvPr id="485" name="Straight Connector 484"/>
          <p:cNvCxnSpPr>
            <a:stCxn id="417" idx="3"/>
            <a:endCxn id="458" idx="7"/>
          </p:cNvCxnSpPr>
          <p:nvPr/>
        </p:nvCxnSpPr>
        <p:spPr>
          <a:xfrm flipH="1">
            <a:off x="3209856" y="2358778"/>
            <a:ext cx="2482825" cy="1258821"/>
          </a:xfrm>
          <a:prstGeom prst="line">
            <a:avLst/>
          </a:prstGeom>
          <a:noFill/>
          <a:ln w="12700" cap="flat" cmpd="sng" algn="ctr">
            <a:solidFill>
              <a:srgbClr val="192954"/>
            </a:solidFill>
            <a:prstDash val="solid"/>
          </a:ln>
          <a:effectLst/>
        </p:spPr>
      </p:cxnSp>
      <p:cxnSp>
        <p:nvCxnSpPr>
          <p:cNvPr id="486" name="Straight Connector 485"/>
          <p:cNvCxnSpPr>
            <a:stCxn id="455" idx="1"/>
            <a:endCxn id="420" idx="0"/>
          </p:cNvCxnSpPr>
          <p:nvPr/>
        </p:nvCxnSpPr>
        <p:spPr>
          <a:xfrm flipH="1" flipV="1">
            <a:off x="3625457" y="4210048"/>
            <a:ext cx="1458844" cy="75572"/>
          </a:xfrm>
          <a:prstGeom prst="line">
            <a:avLst/>
          </a:prstGeom>
          <a:noFill/>
          <a:ln w="12700" cap="flat" cmpd="sng" algn="ctr">
            <a:solidFill>
              <a:srgbClr val="192954"/>
            </a:solidFill>
            <a:prstDash val="solid"/>
          </a:ln>
          <a:effectLst/>
        </p:spPr>
      </p:cxnSp>
      <p:cxnSp>
        <p:nvCxnSpPr>
          <p:cNvPr id="487" name="Straight Connector 486"/>
          <p:cNvCxnSpPr>
            <a:stCxn id="423" idx="3"/>
            <a:endCxn id="410" idx="6"/>
          </p:cNvCxnSpPr>
          <p:nvPr/>
        </p:nvCxnSpPr>
        <p:spPr>
          <a:xfrm flipH="1">
            <a:off x="3771957" y="1480487"/>
            <a:ext cx="521144" cy="141712"/>
          </a:xfrm>
          <a:prstGeom prst="line">
            <a:avLst/>
          </a:prstGeom>
          <a:noFill/>
          <a:ln w="12700" cap="flat" cmpd="sng" algn="ctr">
            <a:solidFill>
              <a:srgbClr val="7F7F7F"/>
            </a:solidFill>
            <a:prstDash val="sysDash"/>
          </a:ln>
          <a:effectLst/>
        </p:spPr>
      </p:cxnSp>
      <p:cxnSp>
        <p:nvCxnSpPr>
          <p:cNvPr id="488" name="Straight Connector 487"/>
          <p:cNvCxnSpPr>
            <a:stCxn id="423" idx="3"/>
            <a:endCxn id="457" idx="6"/>
          </p:cNvCxnSpPr>
          <p:nvPr/>
        </p:nvCxnSpPr>
        <p:spPr>
          <a:xfrm flipH="1">
            <a:off x="3225150" y="1480487"/>
            <a:ext cx="1067949" cy="803639"/>
          </a:xfrm>
          <a:prstGeom prst="line">
            <a:avLst/>
          </a:prstGeom>
          <a:noFill/>
          <a:ln w="12700" cap="flat" cmpd="sng" algn="ctr">
            <a:solidFill>
              <a:srgbClr val="7F7F7F"/>
            </a:solidFill>
            <a:prstDash val="sysDash"/>
          </a:ln>
          <a:effectLst/>
        </p:spPr>
      </p:cxnSp>
      <p:cxnSp>
        <p:nvCxnSpPr>
          <p:cNvPr id="489" name="Straight Connector 488"/>
          <p:cNvCxnSpPr>
            <a:stCxn id="455" idx="0"/>
            <a:endCxn id="423" idx="4"/>
          </p:cNvCxnSpPr>
          <p:nvPr/>
        </p:nvCxnSpPr>
        <p:spPr>
          <a:xfrm flipH="1" flipV="1">
            <a:off x="4466445" y="1556058"/>
            <a:ext cx="791202" cy="2653990"/>
          </a:xfrm>
          <a:prstGeom prst="line">
            <a:avLst/>
          </a:prstGeom>
          <a:noFill/>
          <a:ln w="12700" cap="flat" cmpd="sng" algn="ctr">
            <a:solidFill>
              <a:srgbClr val="7F7F7F"/>
            </a:solidFill>
            <a:prstDash val="sysDash"/>
          </a:ln>
          <a:effectLst/>
        </p:spPr>
      </p:cxnSp>
      <p:cxnSp>
        <p:nvCxnSpPr>
          <p:cNvPr id="490" name="Straight Connector 489"/>
          <p:cNvCxnSpPr>
            <a:stCxn id="420" idx="0"/>
            <a:endCxn id="423" idx="4"/>
          </p:cNvCxnSpPr>
          <p:nvPr/>
        </p:nvCxnSpPr>
        <p:spPr>
          <a:xfrm flipV="1">
            <a:off x="3625457" y="1556058"/>
            <a:ext cx="840990" cy="2653990"/>
          </a:xfrm>
          <a:prstGeom prst="line">
            <a:avLst/>
          </a:prstGeom>
          <a:noFill/>
          <a:ln w="12700" cap="flat" cmpd="sng" algn="ctr">
            <a:solidFill>
              <a:srgbClr val="7F7F7F"/>
            </a:solidFill>
            <a:prstDash val="sysDash"/>
          </a:ln>
          <a:effectLst/>
        </p:spPr>
      </p:cxnSp>
      <p:cxnSp>
        <p:nvCxnSpPr>
          <p:cNvPr id="491" name="Straight Connector 490"/>
          <p:cNvCxnSpPr>
            <a:stCxn id="414" idx="1"/>
          </p:cNvCxnSpPr>
          <p:nvPr/>
        </p:nvCxnSpPr>
        <p:spPr>
          <a:xfrm flipH="1" flipV="1">
            <a:off x="4473455" y="1545584"/>
            <a:ext cx="1438319" cy="1371738"/>
          </a:xfrm>
          <a:prstGeom prst="line">
            <a:avLst/>
          </a:prstGeom>
          <a:noFill/>
          <a:ln w="12700" cap="flat" cmpd="sng" algn="ctr">
            <a:solidFill>
              <a:srgbClr val="7F7F7F"/>
            </a:solidFill>
            <a:prstDash val="sysDash"/>
          </a:ln>
          <a:effectLst/>
        </p:spPr>
      </p:cxnSp>
      <p:cxnSp>
        <p:nvCxnSpPr>
          <p:cNvPr id="492" name="Straight Connector 491"/>
          <p:cNvCxnSpPr>
            <a:stCxn id="455" idx="1"/>
            <a:endCxn id="457" idx="5"/>
          </p:cNvCxnSpPr>
          <p:nvPr/>
        </p:nvCxnSpPr>
        <p:spPr>
          <a:xfrm flipH="1" flipV="1">
            <a:off x="3153347" y="2466571"/>
            <a:ext cx="1930954" cy="1819049"/>
          </a:xfrm>
          <a:prstGeom prst="line">
            <a:avLst/>
          </a:prstGeom>
          <a:noFill/>
          <a:ln w="12700" cap="flat" cmpd="sng" algn="ctr">
            <a:solidFill>
              <a:srgbClr val="7F7F7F"/>
            </a:solidFill>
            <a:prstDash val="sysDash"/>
          </a:ln>
          <a:effectLst/>
        </p:spPr>
      </p:cxnSp>
      <p:cxnSp>
        <p:nvCxnSpPr>
          <p:cNvPr id="493" name="Straight Connector 492"/>
          <p:cNvCxnSpPr>
            <a:stCxn id="423" idx="3"/>
            <a:endCxn id="410" idx="7"/>
          </p:cNvCxnSpPr>
          <p:nvPr/>
        </p:nvCxnSpPr>
        <p:spPr>
          <a:xfrm flipH="1" flipV="1">
            <a:off x="3700154" y="1439753"/>
            <a:ext cx="592946" cy="40733"/>
          </a:xfrm>
          <a:prstGeom prst="line">
            <a:avLst/>
          </a:prstGeom>
          <a:noFill/>
          <a:ln w="12700" cap="flat" cmpd="sng" algn="ctr">
            <a:solidFill>
              <a:srgbClr val="FFFF00"/>
            </a:solidFill>
            <a:prstDash val="sysDot"/>
          </a:ln>
          <a:effectLst/>
        </p:spPr>
      </p:cxnSp>
      <p:cxnSp>
        <p:nvCxnSpPr>
          <p:cNvPr id="494" name="Straight Connector 493"/>
          <p:cNvCxnSpPr>
            <a:stCxn id="414" idx="3"/>
            <a:endCxn id="455" idx="0"/>
          </p:cNvCxnSpPr>
          <p:nvPr/>
        </p:nvCxnSpPr>
        <p:spPr>
          <a:xfrm flipH="1">
            <a:off x="5257648" y="3282213"/>
            <a:ext cx="654126" cy="927835"/>
          </a:xfrm>
          <a:prstGeom prst="line">
            <a:avLst/>
          </a:prstGeom>
          <a:noFill/>
          <a:ln w="12700" cap="flat" cmpd="sng" algn="ctr">
            <a:solidFill>
              <a:srgbClr val="FFFF00"/>
            </a:solidFill>
            <a:prstDash val="sysDot"/>
          </a:ln>
          <a:effectLst/>
        </p:spPr>
      </p:cxnSp>
      <p:cxnSp>
        <p:nvCxnSpPr>
          <p:cNvPr id="495" name="Straight Connector 494"/>
          <p:cNvCxnSpPr>
            <a:stCxn id="457" idx="6"/>
            <a:endCxn id="455" idx="1"/>
          </p:cNvCxnSpPr>
          <p:nvPr/>
        </p:nvCxnSpPr>
        <p:spPr>
          <a:xfrm>
            <a:off x="3225150" y="2284126"/>
            <a:ext cx="1859151" cy="2001494"/>
          </a:xfrm>
          <a:prstGeom prst="line">
            <a:avLst/>
          </a:prstGeom>
          <a:noFill/>
          <a:ln w="12700" cap="flat" cmpd="sng" algn="ctr">
            <a:solidFill>
              <a:srgbClr val="FFFF00"/>
            </a:solidFill>
            <a:prstDash val="sysDot"/>
          </a:ln>
          <a:effectLst/>
        </p:spPr>
      </p:cxnSp>
      <p:cxnSp>
        <p:nvCxnSpPr>
          <p:cNvPr id="496" name="Straight Connector 495"/>
          <p:cNvCxnSpPr>
            <a:stCxn id="451" idx="0"/>
            <a:endCxn id="414" idx="3"/>
          </p:cNvCxnSpPr>
          <p:nvPr/>
        </p:nvCxnSpPr>
        <p:spPr>
          <a:xfrm flipV="1">
            <a:off x="5792381" y="3282213"/>
            <a:ext cx="119393" cy="371465"/>
          </a:xfrm>
          <a:prstGeom prst="line">
            <a:avLst/>
          </a:prstGeom>
          <a:noFill/>
          <a:ln w="12700" cap="flat" cmpd="sng" algn="ctr">
            <a:solidFill>
              <a:srgbClr val="FFFF00"/>
            </a:solidFill>
            <a:prstDash val="sysDot"/>
          </a:ln>
          <a:effectLst/>
        </p:spPr>
      </p:cxnSp>
      <p:cxnSp>
        <p:nvCxnSpPr>
          <p:cNvPr id="497" name="Straight Connector 496"/>
          <p:cNvCxnSpPr>
            <a:stCxn id="414" idx="2"/>
            <a:endCxn id="420" idx="0"/>
          </p:cNvCxnSpPr>
          <p:nvPr/>
        </p:nvCxnSpPr>
        <p:spPr>
          <a:xfrm flipH="1">
            <a:off x="3625454" y="3099768"/>
            <a:ext cx="2214517" cy="1110281"/>
          </a:xfrm>
          <a:prstGeom prst="line">
            <a:avLst/>
          </a:prstGeom>
          <a:noFill/>
          <a:ln w="12700" cap="flat" cmpd="sng" algn="ctr">
            <a:solidFill>
              <a:srgbClr val="FFFF00"/>
            </a:solidFill>
            <a:prstDash val="sysDot"/>
          </a:ln>
          <a:effectLst/>
        </p:spPr>
      </p:cxnSp>
      <p:cxnSp>
        <p:nvCxnSpPr>
          <p:cNvPr id="498" name="Straight Connector 497"/>
          <p:cNvCxnSpPr>
            <a:stCxn id="414" idx="2"/>
            <a:endCxn id="458" idx="7"/>
          </p:cNvCxnSpPr>
          <p:nvPr/>
        </p:nvCxnSpPr>
        <p:spPr>
          <a:xfrm flipH="1">
            <a:off x="3209855" y="3099768"/>
            <a:ext cx="2630116" cy="517830"/>
          </a:xfrm>
          <a:prstGeom prst="line">
            <a:avLst/>
          </a:prstGeom>
          <a:noFill/>
          <a:ln w="12700" cap="flat" cmpd="sng" algn="ctr">
            <a:solidFill>
              <a:srgbClr val="FFFF00"/>
            </a:solidFill>
            <a:prstDash val="sysDot"/>
          </a:ln>
          <a:effectLst/>
        </p:spPr>
      </p:cxnSp>
      <p:cxnSp>
        <p:nvCxnSpPr>
          <p:cNvPr id="499" name="Straight Connector 498"/>
          <p:cNvCxnSpPr>
            <a:stCxn id="457" idx="7"/>
            <a:endCxn id="414" idx="1"/>
          </p:cNvCxnSpPr>
          <p:nvPr/>
        </p:nvCxnSpPr>
        <p:spPr>
          <a:xfrm>
            <a:off x="3153347" y="2101680"/>
            <a:ext cx="2758427" cy="815642"/>
          </a:xfrm>
          <a:prstGeom prst="line">
            <a:avLst/>
          </a:prstGeom>
          <a:noFill/>
          <a:ln w="12700" cap="flat" cmpd="sng" algn="ctr">
            <a:solidFill>
              <a:srgbClr val="FFFF00"/>
            </a:solidFill>
            <a:prstDash val="sysDot"/>
          </a:ln>
          <a:effectLst/>
        </p:spPr>
      </p:cxnSp>
      <p:cxnSp>
        <p:nvCxnSpPr>
          <p:cNvPr id="500" name="Straight Connector 499"/>
          <p:cNvCxnSpPr>
            <a:stCxn id="451" idx="1"/>
            <a:endCxn id="458" idx="7"/>
          </p:cNvCxnSpPr>
          <p:nvPr/>
        </p:nvCxnSpPr>
        <p:spPr>
          <a:xfrm flipH="1" flipV="1">
            <a:off x="3209856" y="3617599"/>
            <a:ext cx="2409178" cy="111651"/>
          </a:xfrm>
          <a:prstGeom prst="line">
            <a:avLst/>
          </a:prstGeom>
          <a:noFill/>
          <a:ln w="12700" cap="flat" cmpd="sng" algn="ctr">
            <a:solidFill>
              <a:srgbClr val="FFFF00"/>
            </a:solidFill>
            <a:prstDash val="sysDot"/>
          </a:ln>
          <a:effectLst/>
        </p:spPr>
      </p:cxnSp>
      <p:cxnSp>
        <p:nvCxnSpPr>
          <p:cNvPr id="501" name="Straight Connector 500"/>
          <p:cNvCxnSpPr>
            <a:stCxn id="420" idx="0"/>
            <a:endCxn id="458" idx="6"/>
          </p:cNvCxnSpPr>
          <p:nvPr/>
        </p:nvCxnSpPr>
        <p:spPr>
          <a:xfrm flipH="1" flipV="1">
            <a:off x="3281658" y="3800044"/>
            <a:ext cx="343798" cy="410004"/>
          </a:xfrm>
          <a:prstGeom prst="line">
            <a:avLst/>
          </a:prstGeom>
          <a:noFill/>
          <a:ln w="12700" cap="flat" cmpd="sng" algn="ctr">
            <a:solidFill>
              <a:srgbClr val="FFFF00"/>
            </a:solidFill>
            <a:prstDash val="sysDot"/>
          </a:ln>
          <a:effectLst/>
        </p:spPr>
      </p:cxnSp>
      <p:cxnSp>
        <p:nvCxnSpPr>
          <p:cNvPr id="502" name="Straight Connector 501"/>
          <p:cNvCxnSpPr>
            <a:stCxn id="417" idx="3"/>
            <a:endCxn id="458" idx="0"/>
          </p:cNvCxnSpPr>
          <p:nvPr/>
        </p:nvCxnSpPr>
        <p:spPr>
          <a:xfrm flipH="1">
            <a:off x="3036509" y="2358778"/>
            <a:ext cx="2656171" cy="1183249"/>
          </a:xfrm>
          <a:prstGeom prst="line">
            <a:avLst/>
          </a:prstGeom>
          <a:noFill/>
          <a:ln w="12700" cap="flat" cmpd="sng" algn="ctr">
            <a:solidFill>
              <a:srgbClr val="FFFF00"/>
            </a:solidFill>
            <a:prstDash val="sysDot"/>
          </a:ln>
          <a:effectLst/>
        </p:spPr>
      </p:cxnSp>
      <p:cxnSp>
        <p:nvCxnSpPr>
          <p:cNvPr id="503" name="Straight Connector 502"/>
          <p:cNvCxnSpPr>
            <a:stCxn id="410" idx="3"/>
            <a:endCxn id="457" idx="7"/>
          </p:cNvCxnSpPr>
          <p:nvPr/>
        </p:nvCxnSpPr>
        <p:spPr>
          <a:xfrm flipH="1">
            <a:off x="3153347" y="1804643"/>
            <a:ext cx="200114" cy="297037"/>
          </a:xfrm>
          <a:prstGeom prst="line">
            <a:avLst/>
          </a:prstGeom>
          <a:noFill/>
          <a:ln w="12700" cap="flat" cmpd="sng" algn="ctr">
            <a:solidFill>
              <a:srgbClr val="FFFF00"/>
            </a:solidFill>
            <a:prstDash val="sysDot"/>
          </a:ln>
          <a:effectLst/>
        </p:spPr>
      </p:cxnSp>
      <p:cxnSp>
        <p:nvCxnSpPr>
          <p:cNvPr id="504" name="Straight Connector 503"/>
          <p:cNvCxnSpPr>
            <a:stCxn id="414" idx="2"/>
            <a:endCxn id="417" idx="4"/>
          </p:cNvCxnSpPr>
          <p:nvPr/>
        </p:nvCxnSpPr>
        <p:spPr>
          <a:xfrm flipV="1">
            <a:off x="5839971" y="2434349"/>
            <a:ext cx="26056" cy="665419"/>
          </a:xfrm>
          <a:prstGeom prst="line">
            <a:avLst/>
          </a:prstGeom>
          <a:noFill/>
          <a:ln w="12700" cap="flat" cmpd="sng" algn="ctr">
            <a:solidFill>
              <a:srgbClr val="D71F13"/>
            </a:solidFill>
            <a:prstDash val="dash"/>
          </a:ln>
          <a:effectLst/>
        </p:spPr>
      </p:cxnSp>
      <p:cxnSp>
        <p:nvCxnSpPr>
          <p:cNvPr id="505" name="Straight Connector 504"/>
          <p:cNvCxnSpPr>
            <a:stCxn id="414" idx="1"/>
            <a:endCxn id="417" idx="3"/>
          </p:cNvCxnSpPr>
          <p:nvPr/>
        </p:nvCxnSpPr>
        <p:spPr>
          <a:xfrm flipH="1" flipV="1">
            <a:off x="5692680" y="2358778"/>
            <a:ext cx="219094" cy="558544"/>
          </a:xfrm>
          <a:prstGeom prst="line">
            <a:avLst/>
          </a:prstGeom>
          <a:noFill/>
          <a:ln w="12700" cap="flat" cmpd="sng" algn="ctr">
            <a:solidFill>
              <a:srgbClr val="192954"/>
            </a:solidFill>
            <a:prstDash val="solid"/>
          </a:ln>
          <a:effectLst/>
        </p:spPr>
      </p:cxnSp>
      <p:sp>
        <p:nvSpPr>
          <p:cNvPr id="506" name="Oval 505"/>
          <p:cNvSpPr>
            <a:spLocks noChangeAspect="1"/>
          </p:cNvSpPr>
          <p:nvPr/>
        </p:nvSpPr>
        <p:spPr bwMode="auto">
          <a:xfrm>
            <a:off x="2561504" y="2828780"/>
            <a:ext cx="490299" cy="516033"/>
          </a:xfrm>
          <a:prstGeom prst="ellipse">
            <a:avLst/>
          </a:prstGeom>
          <a:solidFill>
            <a:srgbClr val="676767">
              <a:lumMod val="75000"/>
            </a:srgbClr>
          </a:solidFill>
          <a:ln w="12700" cap="flat">
            <a:noFill/>
            <a:miter lim="800000"/>
            <a:headEnd type="none" w="med" len="med"/>
            <a:tailEnd type="none" w="med" len="med"/>
          </a:ln>
          <a:scene3d>
            <a:camera prst="orthographicFront"/>
            <a:lightRig rig="threePt" dir="t"/>
          </a:scene3d>
          <a:sp3d/>
        </p:spPr>
        <p:txBody>
          <a:bodyPr lIns="121893" tIns="60947" rIns="121893" bIns="60947"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507" name="Rectangle 506"/>
          <p:cNvSpPr/>
          <p:nvPr/>
        </p:nvSpPr>
        <p:spPr>
          <a:xfrm>
            <a:off x="1782736" y="2891722"/>
            <a:ext cx="918180" cy="309940"/>
          </a:xfrm>
          <a:prstGeom prst="rect">
            <a:avLst/>
          </a:prstGeom>
          <a:ln>
            <a:noFill/>
          </a:ln>
        </p:spPr>
        <p:txBody>
          <a:bodyPr wrap="square" lIns="121893" tIns="60947" rIns="121893" bIns="60947" anchor="ctr">
            <a:noAutofit/>
          </a:bodyPr>
          <a:lstStyle/>
          <a:p>
            <a:pPr defTabSz="609187" fontAlgn="auto">
              <a:spcBef>
                <a:spcPts val="0"/>
              </a:spcBef>
              <a:spcAft>
                <a:spcPts val="0"/>
              </a:spcAft>
              <a:defRPr/>
            </a:pPr>
            <a:r>
              <a:rPr lang="en-US" sz="1400" kern="0" dirty="0">
                <a:latin typeface="+mn-lt"/>
                <a:ea typeface="+mn-ea"/>
                <a:cs typeface="CiscoSansTT Light"/>
              </a:rPr>
              <a:t>Meraki</a:t>
            </a:r>
          </a:p>
        </p:txBody>
      </p:sp>
      <p:cxnSp>
        <p:nvCxnSpPr>
          <p:cNvPr id="508" name="Straight Connector 507"/>
          <p:cNvCxnSpPr>
            <a:stCxn id="414" idx="2"/>
            <a:endCxn id="506" idx="6"/>
          </p:cNvCxnSpPr>
          <p:nvPr/>
        </p:nvCxnSpPr>
        <p:spPr>
          <a:xfrm flipH="1" flipV="1">
            <a:off x="3051803" y="3086797"/>
            <a:ext cx="2788168" cy="12971"/>
          </a:xfrm>
          <a:prstGeom prst="line">
            <a:avLst/>
          </a:prstGeom>
          <a:noFill/>
          <a:ln w="12700" cap="flat" cmpd="sng" algn="ctr">
            <a:solidFill>
              <a:srgbClr val="192954"/>
            </a:solidFill>
            <a:prstDash val="solid"/>
          </a:ln>
          <a:effectLst/>
        </p:spPr>
      </p:cxnSp>
      <p:cxnSp>
        <p:nvCxnSpPr>
          <p:cNvPr id="509" name="Straight Connector 508"/>
          <p:cNvCxnSpPr>
            <a:stCxn id="423" idx="4"/>
            <a:endCxn id="506" idx="6"/>
          </p:cNvCxnSpPr>
          <p:nvPr/>
        </p:nvCxnSpPr>
        <p:spPr>
          <a:xfrm flipH="1">
            <a:off x="3051803" y="1556058"/>
            <a:ext cx="1414643" cy="1530739"/>
          </a:xfrm>
          <a:prstGeom prst="line">
            <a:avLst/>
          </a:prstGeom>
          <a:noFill/>
          <a:ln w="12700" cap="flat" cmpd="sng" algn="ctr">
            <a:solidFill>
              <a:srgbClr val="7F7F7F"/>
            </a:solidFill>
            <a:prstDash val="sysDash"/>
          </a:ln>
          <a:effectLst/>
        </p:spPr>
      </p:cxnSp>
      <p:sp>
        <p:nvSpPr>
          <p:cNvPr id="510" name="Oval 509"/>
          <p:cNvSpPr>
            <a:spLocks noChangeAspect="1"/>
          </p:cNvSpPr>
          <p:nvPr/>
        </p:nvSpPr>
        <p:spPr bwMode="auto">
          <a:xfrm>
            <a:off x="5044038" y="1269205"/>
            <a:ext cx="490299" cy="516033"/>
          </a:xfrm>
          <a:prstGeom prst="ellipse">
            <a:avLst/>
          </a:prstGeom>
          <a:solidFill>
            <a:srgbClr val="D71F13"/>
          </a:solidFill>
          <a:ln w="12700" cap="flat">
            <a:noFill/>
            <a:miter lim="800000"/>
            <a:headEnd type="none" w="med" len="med"/>
            <a:tailEnd type="none" w="med" len="med"/>
          </a:ln>
          <a:scene3d>
            <a:camera prst="orthographicFront"/>
            <a:lightRig rig="threePt" dir="t"/>
          </a:scene3d>
          <a:sp3d/>
        </p:spPr>
        <p:txBody>
          <a:bodyPr lIns="91436" tIns="45719" rIns="91436" bIns="45719"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511" name="Rectangle 510"/>
          <p:cNvSpPr/>
          <p:nvPr/>
        </p:nvSpPr>
        <p:spPr>
          <a:xfrm>
            <a:off x="5528631" y="1399302"/>
            <a:ext cx="1032861" cy="173249"/>
          </a:xfrm>
          <a:prstGeom prst="rect">
            <a:avLst/>
          </a:prstGeom>
          <a:ln>
            <a:noFill/>
          </a:ln>
        </p:spPr>
        <p:txBody>
          <a:bodyPr wrap="square" lIns="91436" tIns="45719" rIns="91436" bIns="45719" anchor="ctr">
            <a:noAutofit/>
          </a:bodyPr>
          <a:lstStyle/>
          <a:p>
            <a:pPr defTabSz="609187" fontAlgn="auto">
              <a:spcBef>
                <a:spcPts val="0"/>
              </a:spcBef>
              <a:spcAft>
                <a:spcPts val="0"/>
              </a:spcAft>
              <a:defRPr/>
            </a:pPr>
            <a:r>
              <a:rPr lang="en-US" sz="1400" kern="0" dirty="0">
                <a:latin typeface="+mn-lt"/>
                <a:ea typeface="+mn-ea"/>
                <a:cs typeface="CiscoSansTT Light"/>
              </a:rPr>
              <a:t>Cloudlock</a:t>
            </a:r>
          </a:p>
        </p:txBody>
      </p:sp>
      <p:cxnSp>
        <p:nvCxnSpPr>
          <p:cNvPr id="512" name="Straight Connector 511"/>
          <p:cNvCxnSpPr>
            <a:stCxn id="506" idx="7"/>
            <a:endCxn id="414" idx="2"/>
          </p:cNvCxnSpPr>
          <p:nvPr/>
        </p:nvCxnSpPr>
        <p:spPr>
          <a:xfrm>
            <a:off x="2980000" y="2904351"/>
            <a:ext cx="2859971" cy="195417"/>
          </a:xfrm>
          <a:prstGeom prst="line">
            <a:avLst/>
          </a:prstGeom>
          <a:noFill/>
          <a:ln w="12700" cap="flat" cmpd="sng" algn="ctr">
            <a:solidFill>
              <a:srgbClr val="D71F13"/>
            </a:solidFill>
            <a:prstDash val="dash"/>
          </a:ln>
          <a:effectLst/>
        </p:spPr>
      </p:cxnSp>
      <p:cxnSp>
        <p:nvCxnSpPr>
          <p:cNvPr id="513" name="Straight Connector 512"/>
          <p:cNvCxnSpPr>
            <a:stCxn id="417" idx="2"/>
            <a:endCxn id="510" idx="4"/>
          </p:cNvCxnSpPr>
          <p:nvPr/>
        </p:nvCxnSpPr>
        <p:spPr>
          <a:xfrm flipH="1" flipV="1">
            <a:off x="5289188" y="1785238"/>
            <a:ext cx="331689" cy="391094"/>
          </a:xfrm>
          <a:prstGeom prst="line">
            <a:avLst/>
          </a:prstGeom>
          <a:noFill/>
          <a:ln w="12700" cap="flat" cmpd="sng" algn="ctr">
            <a:solidFill>
              <a:srgbClr val="192954"/>
            </a:solidFill>
            <a:prstDash val="solid"/>
          </a:ln>
          <a:effectLst/>
        </p:spPr>
      </p:cxnSp>
      <p:cxnSp>
        <p:nvCxnSpPr>
          <p:cNvPr id="514" name="Straight Connector 513"/>
          <p:cNvCxnSpPr>
            <a:stCxn id="423" idx="5"/>
            <a:endCxn id="455" idx="0"/>
          </p:cNvCxnSpPr>
          <p:nvPr/>
        </p:nvCxnSpPr>
        <p:spPr>
          <a:xfrm>
            <a:off x="4639793" y="1480487"/>
            <a:ext cx="617854" cy="2729561"/>
          </a:xfrm>
          <a:prstGeom prst="line">
            <a:avLst/>
          </a:prstGeom>
          <a:noFill/>
          <a:ln w="12700" cap="flat" cmpd="sng" algn="ctr">
            <a:solidFill>
              <a:srgbClr val="FFFF00"/>
            </a:solidFill>
            <a:prstDash val="sysDot"/>
          </a:ln>
          <a:effectLst/>
        </p:spPr>
      </p:cxnSp>
      <p:cxnSp>
        <p:nvCxnSpPr>
          <p:cNvPr id="515" name="Straight Connector 514"/>
          <p:cNvCxnSpPr>
            <a:stCxn id="417" idx="1"/>
            <a:endCxn id="510" idx="4"/>
          </p:cNvCxnSpPr>
          <p:nvPr/>
        </p:nvCxnSpPr>
        <p:spPr>
          <a:xfrm flipH="1" flipV="1">
            <a:off x="5289188" y="1785239"/>
            <a:ext cx="403492" cy="208649"/>
          </a:xfrm>
          <a:prstGeom prst="line">
            <a:avLst/>
          </a:prstGeom>
          <a:noFill/>
          <a:ln w="12700" cap="flat" cmpd="sng" algn="ctr">
            <a:solidFill>
              <a:srgbClr val="7F7F7F"/>
            </a:solidFill>
            <a:prstDash val="sysDash"/>
          </a:ln>
          <a:effectLst/>
        </p:spPr>
      </p:cxnSp>
      <p:sp>
        <p:nvSpPr>
          <p:cNvPr id="517" name="Freeform 516"/>
          <p:cNvSpPr>
            <a:spLocks noChangeAspect="1"/>
          </p:cNvSpPr>
          <p:nvPr/>
        </p:nvSpPr>
        <p:spPr bwMode="auto">
          <a:xfrm flipH="1">
            <a:off x="5722364" y="2060457"/>
            <a:ext cx="304622" cy="191886"/>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FFFFFF"/>
          </a:solidFill>
          <a:ln w="25400" cap="flat" cmpd="sng" algn="ctr">
            <a:noFill/>
            <a:prstDash val="solid"/>
          </a:ln>
          <a:effectLst/>
        </p:spPr>
        <p:txBody>
          <a:bodyPr lIns="216615" tIns="108308" rIns="216615" bIns="108308" rtlCol="0" anchor="ctr"/>
          <a:lstStyle/>
          <a:p>
            <a:pPr marL="0" marR="0" lvl="0" indent="0" algn="ctr" defTabSz="91395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mn-ea"/>
              <a:cs typeface="+mn-cs"/>
            </a:endParaRPr>
          </a:p>
        </p:txBody>
      </p:sp>
      <p:sp>
        <p:nvSpPr>
          <p:cNvPr id="518" name="Freeform 517"/>
          <p:cNvSpPr>
            <a:spLocks noEditPoints="1"/>
          </p:cNvSpPr>
          <p:nvPr/>
        </p:nvSpPr>
        <p:spPr bwMode="auto">
          <a:xfrm>
            <a:off x="5790398" y="2125068"/>
            <a:ext cx="124401" cy="144977"/>
          </a:xfrm>
          <a:custGeom>
            <a:avLst/>
            <a:gdLst>
              <a:gd name="T0" fmla="*/ 1717 w 1741"/>
              <a:gd name="T1" fmla="*/ 292 h 1847"/>
              <a:gd name="T2" fmla="*/ 1604 w 1741"/>
              <a:gd name="T3" fmla="*/ 299 h 1847"/>
              <a:gd name="T4" fmla="*/ 1491 w 1741"/>
              <a:gd name="T5" fmla="*/ 294 h 1847"/>
              <a:gd name="T6" fmla="*/ 1393 w 1741"/>
              <a:gd name="T7" fmla="*/ 282 h 1847"/>
              <a:gd name="T8" fmla="*/ 1288 w 1741"/>
              <a:gd name="T9" fmla="*/ 259 h 1847"/>
              <a:gd name="T10" fmla="*/ 1179 w 1741"/>
              <a:gd name="T11" fmla="*/ 222 h 1847"/>
              <a:gd name="T12" fmla="*/ 1072 w 1741"/>
              <a:gd name="T13" fmla="*/ 169 h 1847"/>
              <a:gd name="T14" fmla="*/ 968 w 1741"/>
              <a:gd name="T15" fmla="*/ 97 h 1847"/>
              <a:gd name="T16" fmla="*/ 919 w 1741"/>
              <a:gd name="T17" fmla="*/ 53 h 1847"/>
              <a:gd name="T18" fmla="*/ 872 w 1741"/>
              <a:gd name="T19" fmla="*/ 3 h 1847"/>
              <a:gd name="T20" fmla="*/ 871 w 1741"/>
              <a:gd name="T21" fmla="*/ 1 h 1847"/>
              <a:gd name="T22" fmla="*/ 869 w 1741"/>
              <a:gd name="T23" fmla="*/ 3 h 1847"/>
              <a:gd name="T24" fmla="*/ 839 w 1741"/>
              <a:gd name="T25" fmla="*/ 36 h 1847"/>
              <a:gd name="T26" fmla="*/ 791 w 1741"/>
              <a:gd name="T27" fmla="*/ 83 h 1847"/>
              <a:gd name="T28" fmla="*/ 705 w 1741"/>
              <a:gd name="T29" fmla="*/ 148 h 1847"/>
              <a:gd name="T30" fmla="*/ 599 w 1741"/>
              <a:gd name="T31" fmla="*/ 207 h 1847"/>
              <a:gd name="T32" fmla="*/ 490 w 1741"/>
              <a:gd name="T33" fmla="*/ 249 h 1847"/>
              <a:gd name="T34" fmla="*/ 383 w 1741"/>
              <a:gd name="T35" fmla="*/ 276 h 1847"/>
              <a:gd name="T36" fmla="*/ 282 w 1741"/>
              <a:gd name="T37" fmla="*/ 291 h 1847"/>
              <a:gd name="T38" fmla="*/ 191 w 1741"/>
              <a:gd name="T39" fmla="*/ 299 h 1847"/>
              <a:gd name="T40" fmla="*/ 53 w 1741"/>
              <a:gd name="T41" fmla="*/ 295 h 1847"/>
              <a:gd name="T42" fmla="*/ 0 w 1741"/>
              <a:gd name="T43" fmla="*/ 289 h 1847"/>
              <a:gd name="T44" fmla="*/ 2 w 1741"/>
              <a:gd name="T45" fmla="*/ 413 h 1847"/>
              <a:gd name="T46" fmla="*/ 13 w 1741"/>
              <a:gd name="T47" fmla="*/ 548 h 1847"/>
              <a:gd name="T48" fmla="*/ 35 w 1741"/>
              <a:gd name="T49" fmla="*/ 719 h 1847"/>
              <a:gd name="T50" fmla="*/ 75 w 1741"/>
              <a:gd name="T51" fmla="*/ 911 h 1847"/>
              <a:gd name="T52" fmla="*/ 113 w 1741"/>
              <a:gd name="T53" fmla="*/ 1045 h 1847"/>
              <a:gd name="T54" fmla="*/ 149 w 1741"/>
              <a:gd name="T55" fmla="*/ 1147 h 1847"/>
              <a:gd name="T56" fmla="*/ 193 w 1741"/>
              <a:gd name="T57" fmla="*/ 1248 h 1847"/>
              <a:gd name="T58" fmla="*/ 244 w 1741"/>
              <a:gd name="T59" fmla="*/ 1346 h 1847"/>
              <a:gd name="T60" fmla="*/ 303 w 1741"/>
              <a:gd name="T61" fmla="*/ 1441 h 1847"/>
              <a:gd name="T62" fmla="*/ 372 w 1741"/>
              <a:gd name="T63" fmla="*/ 1531 h 1847"/>
              <a:gd name="T64" fmla="*/ 450 w 1741"/>
              <a:gd name="T65" fmla="*/ 1613 h 1847"/>
              <a:gd name="T66" fmla="*/ 538 w 1741"/>
              <a:gd name="T67" fmla="*/ 1688 h 1847"/>
              <a:gd name="T68" fmla="*/ 637 w 1741"/>
              <a:gd name="T69" fmla="*/ 1752 h 1847"/>
              <a:gd name="T70" fmla="*/ 747 w 1741"/>
              <a:gd name="T71" fmla="*/ 1805 h 1847"/>
              <a:gd name="T72" fmla="*/ 869 w 1741"/>
              <a:gd name="T73" fmla="*/ 1846 h 1847"/>
              <a:gd name="T74" fmla="*/ 871 w 1741"/>
              <a:gd name="T75" fmla="*/ 1847 h 1847"/>
              <a:gd name="T76" fmla="*/ 872 w 1741"/>
              <a:gd name="T77" fmla="*/ 1846 h 1847"/>
              <a:gd name="T78" fmla="*/ 956 w 1741"/>
              <a:gd name="T79" fmla="*/ 1820 h 1847"/>
              <a:gd name="T80" fmla="*/ 1070 w 1741"/>
              <a:gd name="T81" fmla="*/ 1771 h 1847"/>
              <a:gd name="T82" fmla="*/ 1172 w 1741"/>
              <a:gd name="T83" fmla="*/ 1710 h 1847"/>
              <a:gd name="T84" fmla="*/ 1264 w 1741"/>
              <a:gd name="T85" fmla="*/ 1639 h 1847"/>
              <a:gd name="T86" fmla="*/ 1345 w 1741"/>
              <a:gd name="T87" fmla="*/ 1559 h 1847"/>
              <a:gd name="T88" fmla="*/ 1417 w 1741"/>
              <a:gd name="T89" fmla="*/ 1472 h 1847"/>
              <a:gd name="T90" fmla="*/ 1479 w 1741"/>
              <a:gd name="T91" fmla="*/ 1379 h 1847"/>
              <a:gd name="T92" fmla="*/ 1533 w 1741"/>
              <a:gd name="T93" fmla="*/ 1281 h 1847"/>
              <a:gd name="T94" fmla="*/ 1579 w 1741"/>
              <a:gd name="T95" fmla="*/ 1181 h 1847"/>
              <a:gd name="T96" fmla="*/ 1618 w 1741"/>
              <a:gd name="T97" fmla="*/ 1079 h 1847"/>
              <a:gd name="T98" fmla="*/ 1649 w 1741"/>
              <a:gd name="T99" fmla="*/ 978 h 1847"/>
              <a:gd name="T100" fmla="*/ 1696 w 1741"/>
              <a:gd name="T101" fmla="*/ 781 h 1847"/>
              <a:gd name="T102" fmla="*/ 1724 w 1741"/>
              <a:gd name="T103" fmla="*/ 602 h 1847"/>
              <a:gd name="T104" fmla="*/ 1737 w 1741"/>
              <a:gd name="T105" fmla="*/ 454 h 1847"/>
              <a:gd name="T106" fmla="*/ 1741 w 1741"/>
              <a:gd name="T107" fmla="*/ 305 h 1847"/>
              <a:gd name="T108" fmla="*/ 1128 w 1741"/>
              <a:gd name="T109" fmla="*/ 1219 h 1847"/>
              <a:gd name="T110" fmla="*/ 682 w 1741"/>
              <a:gd name="T111" fmla="*/ 962 h 1847"/>
              <a:gd name="T112" fmla="*/ 864 w 1741"/>
              <a:gd name="T113" fmla="*/ 479 h 1847"/>
              <a:gd name="T114" fmla="*/ 1074 w 1741"/>
              <a:gd name="T115" fmla="*/ 950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41" h="1847">
                <a:moveTo>
                  <a:pt x="1741" y="289"/>
                </a:moveTo>
                <a:lnTo>
                  <a:pt x="1741" y="289"/>
                </a:lnTo>
                <a:lnTo>
                  <a:pt x="1717" y="292"/>
                </a:lnTo>
                <a:lnTo>
                  <a:pt x="1688" y="295"/>
                </a:lnTo>
                <a:lnTo>
                  <a:pt x="1650" y="297"/>
                </a:lnTo>
                <a:lnTo>
                  <a:pt x="1604" y="299"/>
                </a:lnTo>
                <a:lnTo>
                  <a:pt x="1550" y="299"/>
                </a:lnTo>
                <a:lnTo>
                  <a:pt x="1522" y="296"/>
                </a:lnTo>
                <a:lnTo>
                  <a:pt x="1491" y="294"/>
                </a:lnTo>
                <a:lnTo>
                  <a:pt x="1460" y="291"/>
                </a:lnTo>
                <a:lnTo>
                  <a:pt x="1427" y="287"/>
                </a:lnTo>
                <a:lnTo>
                  <a:pt x="1393" y="282"/>
                </a:lnTo>
                <a:lnTo>
                  <a:pt x="1359" y="276"/>
                </a:lnTo>
                <a:lnTo>
                  <a:pt x="1324" y="268"/>
                </a:lnTo>
                <a:lnTo>
                  <a:pt x="1288" y="259"/>
                </a:lnTo>
                <a:lnTo>
                  <a:pt x="1253" y="249"/>
                </a:lnTo>
                <a:lnTo>
                  <a:pt x="1216" y="236"/>
                </a:lnTo>
                <a:lnTo>
                  <a:pt x="1179" y="222"/>
                </a:lnTo>
                <a:lnTo>
                  <a:pt x="1143" y="207"/>
                </a:lnTo>
                <a:lnTo>
                  <a:pt x="1108" y="188"/>
                </a:lnTo>
                <a:lnTo>
                  <a:pt x="1072" y="169"/>
                </a:lnTo>
                <a:lnTo>
                  <a:pt x="1036" y="148"/>
                </a:lnTo>
                <a:lnTo>
                  <a:pt x="1002" y="123"/>
                </a:lnTo>
                <a:lnTo>
                  <a:pt x="968" y="97"/>
                </a:lnTo>
                <a:lnTo>
                  <a:pt x="952" y="83"/>
                </a:lnTo>
                <a:lnTo>
                  <a:pt x="935" y="68"/>
                </a:lnTo>
                <a:lnTo>
                  <a:pt x="919" y="53"/>
                </a:lnTo>
                <a:lnTo>
                  <a:pt x="903" y="36"/>
                </a:lnTo>
                <a:lnTo>
                  <a:pt x="888" y="20"/>
                </a:lnTo>
                <a:lnTo>
                  <a:pt x="872" y="3"/>
                </a:lnTo>
                <a:lnTo>
                  <a:pt x="872" y="0"/>
                </a:lnTo>
                <a:lnTo>
                  <a:pt x="872" y="0"/>
                </a:lnTo>
                <a:lnTo>
                  <a:pt x="871" y="1"/>
                </a:lnTo>
                <a:lnTo>
                  <a:pt x="871" y="1"/>
                </a:lnTo>
                <a:lnTo>
                  <a:pt x="869" y="0"/>
                </a:lnTo>
                <a:lnTo>
                  <a:pt x="869" y="3"/>
                </a:lnTo>
                <a:lnTo>
                  <a:pt x="869" y="3"/>
                </a:lnTo>
                <a:lnTo>
                  <a:pt x="854" y="20"/>
                </a:lnTo>
                <a:lnTo>
                  <a:pt x="839" y="36"/>
                </a:lnTo>
                <a:lnTo>
                  <a:pt x="823" y="53"/>
                </a:lnTo>
                <a:lnTo>
                  <a:pt x="807" y="68"/>
                </a:lnTo>
                <a:lnTo>
                  <a:pt x="791" y="83"/>
                </a:lnTo>
                <a:lnTo>
                  <a:pt x="774" y="97"/>
                </a:lnTo>
                <a:lnTo>
                  <a:pt x="740" y="123"/>
                </a:lnTo>
                <a:lnTo>
                  <a:pt x="705" y="148"/>
                </a:lnTo>
                <a:lnTo>
                  <a:pt x="670" y="169"/>
                </a:lnTo>
                <a:lnTo>
                  <a:pt x="635" y="188"/>
                </a:lnTo>
                <a:lnTo>
                  <a:pt x="599" y="207"/>
                </a:lnTo>
                <a:lnTo>
                  <a:pt x="562" y="222"/>
                </a:lnTo>
                <a:lnTo>
                  <a:pt x="525" y="236"/>
                </a:lnTo>
                <a:lnTo>
                  <a:pt x="490" y="249"/>
                </a:lnTo>
                <a:lnTo>
                  <a:pt x="454" y="259"/>
                </a:lnTo>
                <a:lnTo>
                  <a:pt x="418" y="268"/>
                </a:lnTo>
                <a:lnTo>
                  <a:pt x="383" y="276"/>
                </a:lnTo>
                <a:lnTo>
                  <a:pt x="349" y="282"/>
                </a:lnTo>
                <a:lnTo>
                  <a:pt x="315" y="287"/>
                </a:lnTo>
                <a:lnTo>
                  <a:pt x="282" y="291"/>
                </a:lnTo>
                <a:lnTo>
                  <a:pt x="250" y="294"/>
                </a:lnTo>
                <a:lnTo>
                  <a:pt x="221" y="296"/>
                </a:lnTo>
                <a:lnTo>
                  <a:pt x="191" y="299"/>
                </a:lnTo>
                <a:lnTo>
                  <a:pt x="138" y="299"/>
                </a:lnTo>
                <a:lnTo>
                  <a:pt x="91" y="297"/>
                </a:lnTo>
                <a:lnTo>
                  <a:pt x="53" y="295"/>
                </a:lnTo>
                <a:lnTo>
                  <a:pt x="25" y="292"/>
                </a:lnTo>
                <a:lnTo>
                  <a:pt x="0" y="289"/>
                </a:lnTo>
                <a:lnTo>
                  <a:pt x="0" y="289"/>
                </a:lnTo>
                <a:lnTo>
                  <a:pt x="0" y="305"/>
                </a:lnTo>
                <a:lnTo>
                  <a:pt x="0" y="346"/>
                </a:lnTo>
                <a:lnTo>
                  <a:pt x="2" y="413"/>
                </a:lnTo>
                <a:lnTo>
                  <a:pt x="4" y="454"/>
                </a:lnTo>
                <a:lnTo>
                  <a:pt x="8" y="498"/>
                </a:lnTo>
                <a:lnTo>
                  <a:pt x="13" y="548"/>
                </a:lnTo>
                <a:lnTo>
                  <a:pt x="19" y="602"/>
                </a:lnTo>
                <a:lnTo>
                  <a:pt x="26" y="659"/>
                </a:lnTo>
                <a:lnTo>
                  <a:pt x="35" y="719"/>
                </a:lnTo>
                <a:lnTo>
                  <a:pt x="46" y="781"/>
                </a:lnTo>
                <a:lnTo>
                  <a:pt x="58" y="845"/>
                </a:lnTo>
                <a:lnTo>
                  <a:pt x="75" y="911"/>
                </a:lnTo>
                <a:lnTo>
                  <a:pt x="92" y="978"/>
                </a:lnTo>
                <a:lnTo>
                  <a:pt x="102" y="1012"/>
                </a:lnTo>
                <a:lnTo>
                  <a:pt x="113" y="1045"/>
                </a:lnTo>
                <a:lnTo>
                  <a:pt x="125" y="1079"/>
                </a:lnTo>
                <a:lnTo>
                  <a:pt x="137" y="1114"/>
                </a:lnTo>
                <a:lnTo>
                  <a:pt x="149" y="1147"/>
                </a:lnTo>
                <a:lnTo>
                  <a:pt x="163" y="1181"/>
                </a:lnTo>
                <a:lnTo>
                  <a:pt x="178" y="1214"/>
                </a:lnTo>
                <a:lnTo>
                  <a:pt x="193" y="1248"/>
                </a:lnTo>
                <a:lnTo>
                  <a:pt x="209" y="1281"/>
                </a:lnTo>
                <a:lnTo>
                  <a:pt x="226" y="1314"/>
                </a:lnTo>
                <a:lnTo>
                  <a:pt x="244" y="1346"/>
                </a:lnTo>
                <a:lnTo>
                  <a:pt x="263" y="1379"/>
                </a:lnTo>
                <a:lnTo>
                  <a:pt x="283" y="1410"/>
                </a:lnTo>
                <a:lnTo>
                  <a:pt x="303" y="1441"/>
                </a:lnTo>
                <a:lnTo>
                  <a:pt x="326" y="1472"/>
                </a:lnTo>
                <a:lnTo>
                  <a:pt x="348" y="1501"/>
                </a:lnTo>
                <a:lnTo>
                  <a:pt x="372" y="1531"/>
                </a:lnTo>
                <a:lnTo>
                  <a:pt x="397" y="1559"/>
                </a:lnTo>
                <a:lnTo>
                  <a:pt x="422" y="1587"/>
                </a:lnTo>
                <a:lnTo>
                  <a:pt x="450" y="1613"/>
                </a:lnTo>
                <a:lnTo>
                  <a:pt x="478" y="1639"/>
                </a:lnTo>
                <a:lnTo>
                  <a:pt x="507" y="1663"/>
                </a:lnTo>
                <a:lnTo>
                  <a:pt x="538" y="1688"/>
                </a:lnTo>
                <a:lnTo>
                  <a:pt x="569" y="1710"/>
                </a:lnTo>
                <a:lnTo>
                  <a:pt x="603" y="1732"/>
                </a:lnTo>
                <a:lnTo>
                  <a:pt x="637" y="1752"/>
                </a:lnTo>
                <a:lnTo>
                  <a:pt x="672" y="1771"/>
                </a:lnTo>
                <a:lnTo>
                  <a:pt x="709" y="1789"/>
                </a:lnTo>
                <a:lnTo>
                  <a:pt x="747" y="1805"/>
                </a:lnTo>
                <a:lnTo>
                  <a:pt x="787" y="1820"/>
                </a:lnTo>
                <a:lnTo>
                  <a:pt x="827" y="1834"/>
                </a:lnTo>
                <a:lnTo>
                  <a:pt x="869" y="1846"/>
                </a:lnTo>
                <a:lnTo>
                  <a:pt x="869" y="1847"/>
                </a:lnTo>
                <a:lnTo>
                  <a:pt x="869" y="1847"/>
                </a:lnTo>
                <a:lnTo>
                  <a:pt x="871" y="1847"/>
                </a:lnTo>
                <a:lnTo>
                  <a:pt x="871" y="1847"/>
                </a:lnTo>
                <a:lnTo>
                  <a:pt x="872" y="1847"/>
                </a:lnTo>
                <a:lnTo>
                  <a:pt x="872" y="1846"/>
                </a:lnTo>
                <a:lnTo>
                  <a:pt x="872" y="1846"/>
                </a:lnTo>
                <a:lnTo>
                  <a:pt x="915" y="1834"/>
                </a:lnTo>
                <a:lnTo>
                  <a:pt x="956" y="1820"/>
                </a:lnTo>
                <a:lnTo>
                  <a:pt x="995" y="1805"/>
                </a:lnTo>
                <a:lnTo>
                  <a:pt x="1033" y="1789"/>
                </a:lnTo>
                <a:lnTo>
                  <a:pt x="1070" y="1771"/>
                </a:lnTo>
                <a:lnTo>
                  <a:pt x="1105" y="1752"/>
                </a:lnTo>
                <a:lnTo>
                  <a:pt x="1139" y="1732"/>
                </a:lnTo>
                <a:lnTo>
                  <a:pt x="1172" y="1710"/>
                </a:lnTo>
                <a:lnTo>
                  <a:pt x="1204" y="1688"/>
                </a:lnTo>
                <a:lnTo>
                  <a:pt x="1234" y="1663"/>
                </a:lnTo>
                <a:lnTo>
                  <a:pt x="1264" y="1639"/>
                </a:lnTo>
                <a:lnTo>
                  <a:pt x="1292" y="1613"/>
                </a:lnTo>
                <a:lnTo>
                  <a:pt x="1319" y="1587"/>
                </a:lnTo>
                <a:lnTo>
                  <a:pt x="1345" y="1559"/>
                </a:lnTo>
                <a:lnTo>
                  <a:pt x="1370" y="1531"/>
                </a:lnTo>
                <a:lnTo>
                  <a:pt x="1393" y="1501"/>
                </a:lnTo>
                <a:lnTo>
                  <a:pt x="1417" y="1472"/>
                </a:lnTo>
                <a:lnTo>
                  <a:pt x="1438" y="1441"/>
                </a:lnTo>
                <a:lnTo>
                  <a:pt x="1459" y="1410"/>
                </a:lnTo>
                <a:lnTo>
                  <a:pt x="1479" y="1379"/>
                </a:lnTo>
                <a:lnTo>
                  <a:pt x="1497" y="1346"/>
                </a:lnTo>
                <a:lnTo>
                  <a:pt x="1516" y="1314"/>
                </a:lnTo>
                <a:lnTo>
                  <a:pt x="1533" y="1281"/>
                </a:lnTo>
                <a:lnTo>
                  <a:pt x="1549" y="1248"/>
                </a:lnTo>
                <a:lnTo>
                  <a:pt x="1565" y="1214"/>
                </a:lnTo>
                <a:lnTo>
                  <a:pt x="1579" y="1181"/>
                </a:lnTo>
                <a:lnTo>
                  <a:pt x="1592" y="1147"/>
                </a:lnTo>
                <a:lnTo>
                  <a:pt x="1605" y="1114"/>
                </a:lnTo>
                <a:lnTo>
                  <a:pt x="1618" y="1079"/>
                </a:lnTo>
                <a:lnTo>
                  <a:pt x="1629" y="1045"/>
                </a:lnTo>
                <a:lnTo>
                  <a:pt x="1639" y="1012"/>
                </a:lnTo>
                <a:lnTo>
                  <a:pt x="1649" y="978"/>
                </a:lnTo>
                <a:lnTo>
                  <a:pt x="1668" y="911"/>
                </a:lnTo>
                <a:lnTo>
                  <a:pt x="1683" y="845"/>
                </a:lnTo>
                <a:lnTo>
                  <a:pt x="1696" y="781"/>
                </a:lnTo>
                <a:lnTo>
                  <a:pt x="1707" y="719"/>
                </a:lnTo>
                <a:lnTo>
                  <a:pt x="1717" y="659"/>
                </a:lnTo>
                <a:lnTo>
                  <a:pt x="1724" y="602"/>
                </a:lnTo>
                <a:lnTo>
                  <a:pt x="1730" y="548"/>
                </a:lnTo>
                <a:lnTo>
                  <a:pt x="1734" y="498"/>
                </a:lnTo>
                <a:lnTo>
                  <a:pt x="1737" y="454"/>
                </a:lnTo>
                <a:lnTo>
                  <a:pt x="1739" y="413"/>
                </a:lnTo>
                <a:lnTo>
                  <a:pt x="1741" y="346"/>
                </a:lnTo>
                <a:lnTo>
                  <a:pt x="1741" y="305"/>
                </a:lnTo>
                <a:lnTo>
                  <a:pt x="1741" y="289"/>
                </a:lnTo>
                <a:lnTo>
                  <a:pt x="1741" y="289"/>
                </a:lnTo>
                <a:close/>
                <a:moveTo>
                  <a:pt x="1128" y="1219"/>
                </a:moveTo>
                <a:lnTo>
                  <a:pt x="881" y="1098"/>
                </a:lnTo>
                <a:lnTo>
                  <a:pt x="643" y="1233"/>
                </a:lnTo>
                <a:lnTo>
                  <a:pt x="682" y="962"/>
                </a:lnTo>
                <a:lnTo>
                  <a:pt x="480" y="775"/>
                </a:lnTo>
                <a:lnTo>
                  <a:pt x="750" y="728"/>
                </a:lnTo>
                <a:lnTo>
                  <a:pt x="864" y="479"/>
                </a:lnTo>
                <a:lnTo>
                  <a:pt x="993" y="721"/>
                </a:lnTo>
                <a:lnTo>
                  <a:pt x="1265" y="752"/>
                </a:lnTo>
                <a:lnTo>
                  <a:pt x="1074" y="950"/>
                </a:lnTo>
                <a:lnTo>
                  <a:pt x="1128" y="1219"/>
                </a:lnTo>
                <a:close/>
              </a:path>
            </a:pathLst>
          </a:custGeom>
          <a:solidFill>
            <a:srgbClr val="FFFFFF"/>
          </a:solidFill>
          <a:ln w="28575">
            <a:noFill/>
            <a:prstDash val="solid"/>
            <a:round/>
            <a:headEnd/>
            <a:tailEnd/>
          </a:ln>
          <a:effectLst>
            <a:outerShdw blurRad="50800" dist="12700" dir="5400000" algn="t" rotWithShape="0">
              <a:prstClr val="black"/>
            </a:outerShdw>
          </a:effectLst>
        </p:spPr>
        <p:txBody>
          <a:bodyPr vert="horz" wrap="square" lIns="91428" tIns="45715" rIns="91428" bIns="45715" numCol="1" anchor="t" anchorCtr="0" compatLnSpc="1">
            <a:prstTxWarp prst="textNoShape">
              <a:avLst/>
            </a:prstTxWarp>
          </a:bodyPr>
          <a:lstStyle/>
          <a:p>
            <a:pPr marL="0" marR="0" lvl="0" indent="0" defTabSz="60944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mn-ea"/>
              <a:cs typeface="+mn-cs"/>
            </a:endParaRPr>
          </a:p>
        </p:txBody>
      </p:sp>
      <p:pic>
        <p:nvPicPr>
          <p:cNvPr id="519" name="Shape 999"/>
          <p:cNvPicPr preferRelativeResize="0"/>
          <p:nvPr/>
        </p:nvPicPr>
        <p:blipFill>
          <a:blip r:embed="rId5">
            <a:alphaModFix/>
          </a:blip>
          <a:stretch>
            <a:fillRect/>
          </a:stretch>
        </p:blipFill>
        <p:spPr>
          <a:xfrm>
            <a:off x="5101960" y="1312132"/>
            <a:ext cx="374456" cy="417629"/>
          </a:xfrm>
          <a:prstGeom prst="rect">
            <a:avLst/>
          </a:prstGeom>
          <a:noFill/>
          <a:ln>
            <a:noFill/>
          </a:ln>
        </p:spPr>
      </p:pic>
      <p:sp>
        <p:nvSpPr>
          <p:cNvPr id="521" name="Oval 319"/>
          <p:cNvSpPr>
            <a:spLocks noChangeArrowheads="1"/>
          </p:cNvSpPr>
          <p:nvPr/>
        </p:nvSpPr>
        <p:spPr bwMode="auto">
          <a:xfrm>
            <a:off x="2839614" y="3582244"/>
            <a:ext cx="393788" cy="414350"/>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22" name="Freeform 320"/>
          <p:cNvSpPr>
            <a:spLocks noEditPoints="1"/>
          </p:cNvSpPr>
          <p:nvPr/>
        </p:nvSpPr>
        <p:spPr bwMode="auto">
          <a:xfrm>
            <a:off x="2873671" y="3742385"/>
            <a:ext cx="327802" cy="144463"/>
          </a:xfrm>
          <a:custGeom>
            <a:avLst/>
            <a:gdLst>
              <a:gd name="T0" fmla="*/ 1328 w 1449"/>
              <a:gd name="T1" fmla="*/ 549 h 608"/>
              <a:gd name="T2" fmla="*/ 684 w 1449"/>
              <a:gd name="T3" fmla="*/ 551 h 608"/>
              <a:gd name="T4" fmla="*/ 120 w 1449"/>
              <a:gd name="T5" fmla="*/ 549 h 608"/>
              <a:gd name="T6" fmla="*/ 120 w 1449"/>
              <a:gd name="T7" fmla="*/ 271 h 608"/>
              <a:gd name="T8" fmla="*/ 699 w 1449"/>
              <a:gd name="T9" fmla="*/ 273 h 608"/>
              <a:gd name="T10" fmla="*/ 1328 w 1449"/>
              <a:gd name="T11" fmla="*/ 271 h 608"/>
              <a:gd name="T12" fmla="*/ 1328 w 1449"/>
              <a:gd name="T13" fmla="*/ 549 h 608"/>
              <a:gd name="T14" fmla="*/ 1438 w 1449"/>
              <a:gd name="T15" fmla="*/ 222 h 608"/>
              <a:gd name="T16" fmla="*/ 1226 w 1449"/>
              <a:gd name="T17" fmla="*/ 8 h 608"/>
              <a:gd name="T18" fmla="*/ 1206 w 1449"/>
              <a:gd name="T19" fmla="*/ 0 h 608"/>
              <a:gd name="T20" fmla="*/ 1015 w 1449"/>
              <a:gd name="T21" fmla="*/ 0 h 608"/>
              <a:gd name="T22" fmla="*/ 986 w 1449"/>
              <a:gd name="T23" fmla="*/ 29 h 608"/>
              <a:gd name="T24" fmla="*/ 1015 w 1449"/>
              <a:gd name="T25" fmla="*/ 57 h 608"/>
              <a:gd name="T26" fmla="*/ 1194 w 1449"/>
              <a:gd name="T27" fmla="*/ 57 h 608"/>
              <a:gd name="T28" fmla="*/ 1349 w 1449"/>
              <a:gd name="T29" fmla="*/ 214 h 608"/>
              <a:gd name="T30" fmla="*/ 699 w 1449"/>
              <a:gd name="T31" fmla="*/ 216 h 608"/>
              <a:gd name="T32" fmla="*/ 100 w 1449"/>
              <a:gd name="T33" fmla="*/ 214 h 608"/>
              <a:gd name="T34" fmla="*/ 254 w 1449"/>
              <a:gd name="T35" fmla="*/ 57 h 608"/>
              <a:gd name="T36" fmla="*/ 434 w 1449"/>
              <a:gd name="T37" fmla="*/ 57 h 608"/>
              <a:gd name="T38" fmla="*/ 462 w 1449"/>
              <a:gd name="T39" fmla="*/ 29 h 608"/>
              <a:gd name="T40" fmla="*/ 434 w 1449"/>
              <a:gd name="T41" fmla="*/ 0 h 608"/>
              <a:gd name="T42" fmla="*/ 242 w 1449"/>
              <a:gd name="T43" fmla="*/ 0 h 608"/>
              <a:gd name="T44" fmla="*/ 222 w 1449"/>
              <a:gd name="T45" fmla="*/ 8 h 608"/>
              <a:gd name="T46" fmla="*/ 10 w 1449"/>
              <a:gd name="T47" fmla="*/ 222 h 608"/>
              <a:gd name="T48" fmla="*/ 4 w 1449"/>
              <a:gd name="T49" fmla="*/ 255 h 608"/>
              <a:gd name="T50" fmla="*/ 30 w 1449"/>
              <a:gd name="T51" fmla="*/ 271 h 608"/>
              <a:gd name="T52" fmla="*/ 63 w 1449"/>
              <a:gd name="T53" fmla="*/ 271 h 608"/>
              <a:gd name="T54" fmla="*/ 63 w 1449"/>
              <a:gd name="T55" fmla="*/ 577 h 608"/>
              <a:gd name="T56" fmla="*/ 91 w 1449"/>
              <a:gd name="T57" fmla="*/ 606 h 608"/>
              <a:gd name="T58" fmla="*/ 684 w 1449"/>
              <a:gd name="T59" fmla="*/ 608 h 608"/>
              <a:gd name="T60" fmla="*/ 1357 w 1449"/>
              <a:gd name="T61" fmla="*/ 606 h 608"/>
              <a:gd name="T62" fmla="*/ 1385 w 1449"/>
              <a:gd name="T63" fmla="*/ 577 h 608"/>
              <a:gd name="T64" fmla="*/ 1385 w 1449"/>
              <a:gd name="T65" fmla="*/ 271 h 608"/>
              <a:gd name="T66" fmla="*/ 1418 w 1449"/>
              <a:gd name="T67" fmla="*/ 271 h 608"/>
              <a:gd name="T68" fmla="*/ 1444 w 1449"/>
              <a:gd name="T69" fmla="*/ 255 h 608"/>
              <a:gd name="T70" fmla="*/ 1438 w 1449"/>
              <a:gd name="T71" fmla="*/ 22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9" h="608">
                <a:moveTo>
                  <a:pt x="1328" y="549"/>
                </a:moveTo>
                <a:cubicBezTo>
                  <a:pt x="684" y="551"/>
                  <a:pt x="684" y="551"/>
                  <a:pt x="684" y="551"/>
                </a:cubicBezTo>
                <a:cubicBezTo>
                  <a:pt x="120" y="549"/>
                  <a:pt x="120" y="549"/>
                  <a:pt x="120" y="549"/>
                </a:cubicBezTo>
                <a:cubicBezTo>
                  <a:pt x="120" y="271"/>
                  <a:pt x="120" y="271"/>
                  <a:pt x="120" y="271"/>
                </a:cubicBezTo>
                <a:cubicBezTo>
                  <a:pt x="699" y="273"/>
                  <a:pt x="699" y="273"/>
                  <a:pt x="699" y="273"/>
                </a:cubicBezTo>
                <a:cubicBezTo>
                  <a:pt x="1328" y="271"/>
                  <a:pt x="1328" y="271"/>
                  <a:pt x="1328" y="271"/>
                </a:cubicBezTo>
                <a:lnTo>
                  <a:pt x="1328" y="549"/>
                </a:lnTo>
                <a:close/>
                <a:moveTo>
                  <a:pt x="1438" y="222"/>
                </a:moveTo>
                <a:cubicBezTo>
                  <a:pt x="1226" y="8"/>
                  <a:pt x="1226" y="8"/>
                  <a:pt x="1226" y="8"/>
                </a:cubicBezTo>
                <a:cubicBezTo>
                  <a:pt x="1220" y="4"/>
                  <a:pt x="1212" y="0"/>
                  <a:pt x="1206" y="0"/>
                </a:cubicBezTo>
                <a:cubicBezTo>
                  <a:pt x="1015" y="0"/>
                  <a:pt x="1015" y="0"/>
                  <a:pt x="1015" y="0"/>
                </a:cubicBezTo>
                <a:cubicBezTo>
                  <a:pt x="1000" y="0"/>
                  <a:pt x="986" y="14"/>
                  <a:pt x="986" y="29"/>
                </a:cubicBezTo>
                <a:cubicBezTo>
                  <a:pt x="986" y="45"/>
                  <a:pt x="1000" y="57"/>
                  <a:pt x="1015" y="57"/>
                </a:cubicBezTo>
                <a:cubicBezTo>
                  <a:pt x="1194" y="57"/>
                  <a:pt x="1194" y="57"/>
                  <a:pt x="1194" y="57"/>
                </a:cubicBezTo>
                <a:cubicBezTo>
                  <a:pt x="1349" y="214"/>
                  <a:pt x="1349" y="214"/>
                  <a:pt x="1349" y="214"/>
                </a:cubicBezTo>
                <a:cubicBezTo>
                  <a:pt x="699" y="216"/>
                  <a:pt x="699" y="216"/>
                  <a:pt x="699" y="216"/>
                </a:cubicBezTo>
                <a:cubicBezTo>
                  <a:pt x="100" y="214"/>
                  <a:pt x="100" y="214"/>
                  <a:pt x="100" y="214"/>
                </a:cubicBezTo>
                <a:cubicBezTo>
                  <a:pt x="254" y="57"/>
                  <a:pt x="254" y="57"/>
                  <a:pt x="254" y="57"/>
                </a:cubicBezTo>
                <a:cubicBezTo>
                  <a:pt x="434" y="57"/>
                  <a:pt x="434" y="57"/>
                  <a:pt x="434" y="57"/>
                </a:cubicBezTo>
                <a:cubicBezTo>
                  <a:pt x="448" y="57"/>
                  <a:pt x="462" y="45"/>
                  <a:pt x="462" y="29"/>
                </a:cubicBezTo>
                <a:cubicBezTo>
                  <a:pt x="462" y="14"/>
                  <a:pt x="448" y="0"/>
                  <a:pt x="434" y="0"/>
                </a:cubicBezTo>
                <a:cubicBezTo>
                  <a:pt x="242" y="0"/>
                  <a:pt x="242" y="0"/>
                  <a:pt x="242" y="0"/>
                </a:cubicBezTo>
                <a:cubicBezTo>
                  <a:pt x="236" y="0"/>
                  <a:pt x="228" y="4"/>
                  <a:pt x="222" y="8"/>
                </a:cubicBezTo>
                <a:cubicBezTo>
                  <a:pt x="10" y="222"/>
                  <a:pt x="10" y="222"/>
                  <a:pt x="10" y="222"/>
                </a:cubicBezTo>
                <a:cubicBezTo>
                  <a:pt x="2" y="230"/>
                  <a:pt x="0" y="242"/>
                  <a:pt x="4" y="255"/>
                </a:cubicBezTo>
                <a:cubicBezTo>
                  <a:pt x="10" y="265"/>
                  <a:pt x="20" y="271"/>
                  <a:pt x="30" y="271"/>
                </a:cubicBezTo>
                <a:cubicBezTo>
                  <a:pt x="63" y="271"/>
                  <a:pt x="63" y="271"/>
                  <a:pt x="63" y="271"/>
                </a:cubicBezTo>
                <a:cubicBezTo>
                  <a:pt x="63" y="577"/>
                  <a:pt x="63" y="577"/>
                  <a:pt x="63" y="577"/>
                </a:cubicBezTo>
                <a:cubicBezTo>
                  <a:pt x="63" y="594"/>
                  <a:pt x="75" y="606"/>
                  <a:pt x="91" y="606"/>
                </a:cubicBezTo>
                <a:cubicBezTo>
                  <a:pt x="684" y="608"/>
                  <a:pt x="684" y="608"/>
                  <a:pt x="684" y="608"/>
                </a:cubicBezTo>
                <a:cubicBezTo>
                  <a:pt x="1357" y="606"/>
                  <a:pt x="1357" y="606"/>
                  <a:pt x="1357" y="606"/>
                </a:cubicBezTo>
                <a:cubicBezTo>
                  <a:pt x="1373" y="606"/>
                  <a:pt x="1385" y="594"/>
                  <a:pt x="1385" y="577"/>
                </a:cubicBezTo>
                <a:cubicBezTo>
                  <a:pt x="1385" y="271"/>
                  <a:pt x="1385" y="271"/>
                  <a:pt x="1385" y="271"/>
                </a:cubicBezTo>
                <a:cubicBezTo>
                  <a:pt x="1418" y="271"/>
                  <a:pt x="1418" y="271"/>
                  <a:pt x="1418" y="271"/>
                </a:cubicBezTo>
                <a:cubicBezTo>
                  <a:pt x="1428" y="271"/>
                  <a:pt x="1440" y="265"/>
                  <a:pt x="1444" y="255"/>
                </a:cubicBezTo>
                <a:cubicBezTo>
                  <a:pt x="1449" y="242"/>
                  <a:pt x="1447" y="230"/>
                  <a:pt x="1438" y="222"/>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23" name="Freeform 321"/>
          <p:cNvSpPr>
            <a:spLocks/>
          </p:cNvSpPr>
          <p:nvPr/>
        </p:nvSpPr>
        <p:spPr bwMode="auto">
          <a:xfrm>
            <a:off x="3041829" y="3724467"/>
            <a:ext cx="67051" cy="60473"/>
          </a:xfrm>
          <a:custGeom>
            <a:avLst/>
            <a:gdLst>
              <a:gd name="T0" fmla="*/ 151 w 298"/>
              <a:gd name="T1" fmla="*/ 0 h 255"/>
              <a:gd name="T2" fmla="*/ 141 w 298"/>
              <a:gd name="T3" fmla="*/ 9 h 255"/>
              <a:gd name="T4" fmla="*/ 0 w 298"/>
              <a:gd name="T5" fmla="*/ 42 h 255"/>
              <a:gd name="T6" fmla="*/ 0 w 298"/>
              <a:gd name="T7" fmla="*/ 255 h 255"/>
              <a:gd name="T8" fmla="*/ 190 w 298"/>
              <a:gd name="T9" fmla="*/ 255 h 255"/>
              <a:gd name="T10" fmla="*/ 194 w 298"/>
              <a:gd name="T11" fmla="*/ 208 h 255"/>
              <a:gd name="T12" fmla="*/ 274 w 298"/>
              <a:gd name="T13" fmla="*/ 208 h 255"/>
              <a:gd name="T14" fmla="*/ 298 w 298"/>
              <a:gd name="T15" fmla="*/ 185 h 255"/>
              <a:gd name="T16" fmla="*/ 276 w 298"/>
              <a:gd name="T17" fmla="*/ 163 h 255"/>
              <a:gd name="T18" fmla="*/ 194 w 298"/>
              <a:gd name="T19" fmla="*/ 163 h 255"/>
              <a:gd name="T20" fmla="*/ 186 w 298"/>
              <a:gd name="T21" fmla="*/ 95 h 255"/>
              <a:gd name="T22" fmla="*/ 264 w 298"/>
              <a:gd name="T23" fmla="*/ 60 h 255"/>
              <a:gd name="T24" fmla="*/ 274 w 298"/>
              <a:gd name="T25" fmla="*/ 31 h 255"/>
              <a:gd name="T26" fmla="*/ 245 w 298"/>
              <a:gd name="T27" fmla="*/ 19 h 255"/>
              <a:gd name="T28" fmla="*/ 172 w 298"/>
              <a:gd name="T29" fmla="*/ 48 h 255"/>
              <a:gd name="T30" fmla="*/ 151 w 298"/>
              <a:gd name="T31"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8" h="255">
                <a:moveTo>
                  <a:pt x="151" y="0"/>
                </a:moveTo>
                <a:cubicBezTo>
                  <a:pt x="147" y="3"/>
                  <a:pt x="143" y="5"/>
                  <a:pt x="141" y="9"/>
                </a:cubicBezTo>
                <a:cubicBezTo>
                  <a:pt x="102" y="27"/>
                  <a:pt x="55" y="42"/>
                  <a:pt x="0" y="42"/>
                </a:cubicBezTo>
                <a:cubicBezTo>
                  <a:pt x="0" y="255"/>
                  <a:pt x="0" y="255"/>
                  <a:pt x="0" y="255"/>
                </a:cubicBezTo>
                <a:cubicBezTo>
                  <a:pt x="190" y="255"/>
                  <a:pt x="190" y="255"/>
                  <a:pt x="190" y="255"/>
                </a:cubicBezTo>
                <a:cubicBezTo>
                  <a:pt x="192" y="240"/>
                  <a:pt x="194" y="224"/>
                  <a:pt x="194" y="208"/>
                </a:cubicBezTo>
                <a:cubicBezTo>
                  <a:pt x="274" y="208"/>
                  <a:pt x="274" y="208"/>
                  <a:pt x="274" y="208"/>
                </a:cubicBezTo>
                <a:cubicBezTo>
                  <a:pt x="288" y="208"/>
                  <a:pt x="296" y="195"/>
                  <a:pt x="298" y="185"/>
                </a:cubicBezTo>
                <a:cubicBezTo>
                  <a:pt x="298" y="171"/>
                  <a:pt x="288" y="163"/>
                  <a:pt x="276" y="163"/>
                </a:cubicBezTo>
                <a:cubicBezTo>
                  <a:pt x="194" y="163"/>
                  <a:pt x="194" y="163"/>
                  <a:pt x="194" y="163"/>
                </a:cubicBezTo>
                <a:cubicBezTo>
                  <a:pt x="194" y="138"/>
                  <a:pt x="190" y="115"/>
                  <a:pt x="186" y="95"/>
                </a:cubicBezTo>
                <a:cubicBezTo>
                  <a:pt x="264" y="60"/>
                  <a:pt x="264" y="60"/>
                  <a:pt x="264" y="60"/>
                </a:cubicBezTo>
                <a:cubicBezTo>
                  <a:pt x="274" y="56"/>
                  <a:pt x="278" y="42"/>
                  <a:pt x="274" y="31"/>
                </a:cubicBezTo>
                <a:cubicBezTo>
                  <a:pt x="270" y="19"/>
                  <a:pt x="255" y="15"/>
                  <a:pt x="245" y="19"/>
                </a:cubicBezTo>
                <a:cubicBezTo>
                  <a:pt x="172" y="48"/>
                  <a:pt x="172" y="48"/>
                  <a:pt x="172" y="48"/>
                </a:cubicBezTo>
                <a:cubicBezTo>
                  <a:pt x="167" y="33"/>
                  <a:pt x="161" y="17"/>
                  <a:pt x="151"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24" name="Freeform 322"/>
          <p:cNvSpPr>
            <a:spLocks/>
          </p:cNvSpPr>
          <p:nvPr/>
        </p:nvSpPr>
        <p:spPr bwMode="auto">
          <a:xfrm>
            <a:off x="2966265" y="3724467"/>
            <a:ext cx="70243" cy="60473"/>
          </a:xfrm>
          <a:custGeom>
            <a:avLst/>
            <a:gdLst>
              <a:gd name="T0" fmla="*/ 23 w 310"/>
              <a:gd name="T1" fmla="*/ 208 h 255"/>
              <a:gd name="T2" fmla="*/ 109 w 310"/>
              <a:gd name="T3" fmla="*/ 208 h 255"/>
              <a:gd name="T4" fmla="*/ 114 w 310"/>
              <a:gd name="T5" fmla="*/ 255 h 255"/>
              <a:gd name="T6" fmla="*/ 310 w 310"/>
              <a:gd name="T7" fmla="*/ 255 h 255"/>
              <a:gd name="T8" fmla="*/ 310 w 310"/>
              <a:gd name="T9" fmla="*/ 42 h 255"/>
              <a:gd name="T10" fmla="*/ 164 w 310"/>
              <a:gd name="T11" fmla="*/ 9 h 255"/>
              <a:gd name="T12" fmla="*/ 154 w 310"/>
              <a:gd name="T13" fmla="*/ 0 h 255"/>
              <a:gd name="T14" fmla="*/ 131 w 310"/>
              <a:gd name="T15" fmla="*/ 52 h 255"/>
              <a:gd name="T16" fmla="*/ 53 w 310"/>
              <a:gd name="T17" fmla="*/ 19 h 255"/>
              <a:gd name="T18" fmla="*/ 23 w 310"/>
              <a:gd name="T19" fmla="*/ 31 h 255"/>
              <a:gd name="T20" fmla="*/ 38 w 310"/>
              <a:gd name="T21" fmla="*/ 60 h 255"/>
              <a:gd name="T22" fmla="*/ 118 w 310"/>
              <a:gd name="T23" fmla="*/ 95 h 255"/>
              <a:gd name="T24" fmla="*/ 109 w 310"/>
              <a:gd name="T25" fmla="*/ 163 h 255"/>
              <a:gd name="T26" fmla="*/ 23 w 310"/>
              <a:gd name="T27" fmla="*/ 163 h 255"/>
              <a:gd name="T28" fmla="*/ 0 w 310"/>
              <a:gd name="T29" fmla="*/ 185 h 255"/>
              <a:gd name="T30" fmla="*/ 23 w 310"/>
              <a:gd name="T31" fmla="*/ 20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255">
                <a:moveTo>
                  <a:pt x="23" y="208"/>
                </a:moveTo>
                <a:cubicBezTo>
                  <a:pt x="109" y="208"/>
                  <a:pt x="109" y="208"/>
                  <a:pt x="109" y="208"/>
                </a:cubicBezTo>
                <a:cubicBezTo>
                  <a:pt x="109" y="224"/>
                  <a:pt x="112" y="240"/>
                  <a:pt x="114" y="255"/>
                </a:cubicBezTo>
                <a:cubicBezTo>
                  <a:pt x="310" y="255"/>
                  <a:pt x="310" y="255"/>
                  <a:pt x="310" y="255"/>
                </a:cubicBezTo>
                <a:cubicBezTo>
                  <a:pt x="310" y="42"/>
                  <a:pt x="310" y="42"/>
                  <a:pt x="310" y="42"/>
                </a:cubicBezTo>
                <a:cubicBezTo>
                  <a:pt x="253" y="42"/>
                  <a:pt x="204" y="27"/>
                  <a:pt x="164" y="9"/>
                </a:cubicBezTo>
                <a:cubicBezTo>
                  <a:pt x="162" y="5"/>
                  <a:pt x="158" y="3"/>
                  <a:pt x="154" y="0"/>
                </a:cubicBezTo>
                <a:cubicBezTo>
                  <a:pt x="143" y="17"/>
                  <a:pt x="137" y="33"/>
                  <a:pt x="131" y="52"/>
                </a:cubicBezTo>
                <a:cubicBezTo>
                  <a:pt x="53" y="19"/>
                  <a:pt x="53" y="19"/>
                  <a:pt x="53" y="19"/>
                </a:cubicBezTo>
                <a:cubicBezTo>
                  <a:pt x="42" y="15"/>
                  <a:pt x="27" y="19"/>
                  <a:pt x="23" y="31"/>
                </a:cubicBezTo>
                <a:cubicBezTo>
                  <a:pt x="19" y="42"/>
                  <a:pt x="25" y="56"/>
                  <a:pt x="38" y="60"/>
                </a:cubicBezTo>
                <a:cubicBezTo>
                  <a:pt x="118" y="95"/>
                  <a:pt x="118" y="95"/>
                  <a:pt x="118" y="95"/>
                </a:cubicBezTo>
                <a:cubicBezTo>
                  <a:pt x="114" y="117"/>
                  <a:pt x="109" y="140"/>
                  <a:pt x="109" y="163"/>
                </a:cubicBezTo>
                <a:cubicBezTo>
                  <a:pt x="23" y="163"/>
                  <a:pt x="23" y="163"/>
                  <a:pt x="23" y="163"/>
                </a:cubicBezTo>
                <a:cubicBezTo>
                  <a:pt x="8" y="163"/>
                  <a:pt x="0" y="171"/>
                  <a:pt x="0" y="185"/>
                </a:cubicBezTo>
                <a:cubicBezTo>
                  <a:pt x="0" y="195"/>
                  <a:pt x="8" y="208"/>
                  <a:pt x="23" y="208"/>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25" name="Freeform 323"/>
          <p:cNvSpPr>
            <a:spLocks/>
          </p:cNvSpPr>
          <p:nvPr/>
        </p:nvSpPr>
        <p:spPr bwMode="auto">
          <a:xfrm>
            <a:off x="2988615" y="3671833"/>
            <a:ext cx="97915" cy="54874"/>
          </a:xfrm>
          <a:custGeom>
            <a:avLst/>
            <a:gdLst>
              <a:gd name="T0" fmla="*/ 40 w 432"/>
              <a:gd name="T1" fmla="*/ 79 h 233"/>
              <a:gd name="T2" fmla="*/ 50 w 432"/>
              <a:gd name="T3" fmla="*/ 79 h 233"/>
              <a:gd name="T4" fmla="*/ 108 w 432"/>
              <a:gd name="T5" fmla="*/ 148 h 233"/>
              <a:gd name="T6" fmla="*/ 69 w 432"/>
              <a:gd name="T7" fmla="*/ 194 h 233"/>
              <a:gd name="T8" fmla="*/ 77 w 432"/>
              <a:gd name="T9" fmla="*/ 200 h 233"/>
              <a:gd name="T10" fmla="*/ 219 w 432"/>
              <a:gd name="T11" fmla="*/ 233 h 233"/>
              <a:gd name="T12" fmla="*/ 360 w 432"/>
              <a:gd name="T13" fmla="*/ 200 h 233"/>
              <a:gd name="T14" fmla="*/ 370 w 432"/>
              <a:gd name="T15" fmla="*/ 194 h 233"/>
              <a:gd name="T16" fmla="*/ 322 w 432"/>
              <a:gd name="T17" fmla="*/ 146 h 233"/>
              <a:gd name="T18" fmla="*/ 382 w 432"/>
              <a:gd name="T19" fmla="*/ 79 h 233"/>
              <a:gd name="T20" fmla="*/ 391 w 432"/>
              <a:gd name="T21" fmla="*/ 79 h 233"/>
              <a:gd name="T22" fmla="*/ 432 w 432"/>
              <a:gd name="T23" fmla="*/ 39 h 233"/>
              <a:gd name="T24" fmla="*/ 391 w 432"/>
              <a:gd name="T25" fmla="*/ 0 h 233"/>
              <a:gd name="T26" fmla="*/ 351 w 432"/>
              <a:gd name="T27" fmla="*/ 39 h 233"/>
              <a:gd name="T28" fmla="*/ 355 w 432"/>
              <a:gd name="T29" fmla="*/ 57 h 233"/>
              <a:gd name="T30" fmla="*/ 294 w 432"/>
              <a:gd name="T31" fmla="*/ 126 h 233"/>
              <a:gd name="T32" fmla="*/ 219 w 432"/>
              <a:gd name="T33" fmla="*/ 107 h 233"/>
              <a:gd name="T34" fmla="*/ 139 w 432"/>
              <a:gd name="T35" fmla="*/ 128 h 233"/>
              <a:gd name="T36" fmla="*/ 77 w 432"/>
              <a:gd name="T37" fmla="*/ 57 h 233"/>
              <a:gd name="T38" fmla="*/ 81 w 432"/>
              <a:gd name="T39" fmla="*/ 39 h 233"/>
              <a:gd name="T40" fmla="*/ 40 w 432"/>
              <a:gd name="T41" fmla="*/ 0 h 233"/>
              <a:gd name="T42" fmla="*/ 0 w 432"/>
              <a:gd name="T43" fmla="*/ 39 h 233"/>
              <a:gd name="T44" fmla="*/ 40 w 432"/>
              <a:gd name="T45" fmla="*/ 7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2" h="233">
                <a:moveTo>
                  <a:pt x="40" y="79"/>
                </a:moveTo>
                <a:cubicBezTo>
                  <a:pt x="50" y="79"/>
                  <a:pt x="50" y="79"/>
                  <a:pt x="50" y="79"/>
                </a:cubicBezTo>
                <a:cubicBezTo>
                  <a:pt x="108" y="148"/>
                  <a:pt x="108" y="148"/>
                  <a:pt x="108" y="148"/>
                </a:cubicBezTo>
                <a:cubicBezTo>
                  <a:pt x="93" y="162"/>
                  <a:pt x="79" y="176"/>
                  <a:pt x="69" y="194"/>
                </a:cubicBezTo>
                <a:cubicBezTo>
                  <a:pt x="71" y="196"/>
                  <a:pt x="73" y="198"/>
                  <a:pt x="77" y="200"/>
                </a:cubicBezTo>
                <a:cubicBezTo>
                  <a:pt x="114" y="218"/>
                  <a:pt x="164" y="233"/>
                  <a:pt x="219" y="233"/>
                </a:cubicBezTo>
                <a:cubicBezTo>
                  <a:pt x="273" y="233"/>
                  <a:pt x="322" y="218"/>
                  <a:pt x="360" y="200"/>
                </a:cubicBezTo>
                <a:cubicBezTo>
                  <a:pt x="364" y="198"/>
                  <a:pt x="366" y="196"/>
                  <a:pt x="370" y="194"/>
                </a:cubicBezTo>
                <a:cubicBezTo>
                  <a:pt x="358" y="174"/>
                  <a:pt x="341" y="158"/>
                  <a:pt x="322" y="146"/>
                </a:cubicBezTo>
                <a:cubicBezTo>
                  <a:pt x="366" y="99"/>
                  <a:pt x="378" y="83"/>
                  <a:pt x="382" y="79"/>
                </a:cubicBezTo>
                <a:cubicBezTo>
                  <a:pt x="391" y="79"/>
                  <a:pt x="391" y="79"/>
                  <a:pt x="391" y="79"/>
                </a:cubicBezTo>
                <a:cubicBezTo>
                  <a:pt x="413" y="79"/>
                  <a:pt x="432" y="61"/>
                  <a:pt x="432" y="39"/>
                </a:cubicBezTo>
                <a:cubicBezTo>
                  <a:pt x="432" y="18"/>
                  <a:pt x="413" y="0"/>
                  <a:pt x="391" y="0"/>
                </a:cubicBezTo>
                <a:cubicBezTo>
                  <a:pt x="368" y="0"/>
                  <a:pt x="351" y="18"/>
                  <a:pt x="351" y="39"/>
                </a:cubicBezTo>
                <a:cubicBezTo>
                  <a:pt x="351" y="47"/>
                  <a:pt x="351" y="51"/>
                  <a:pt x="355" y="57"/>
                </a:cubicBezTo>
                <a:cubicBezTo>
                  <a:pt x="294" y="126"/>
                  <a:pt x="294" y="126"/>
                  <a:pt x="294" y="126"/>
                </a:cubicBezTo>
                <a:cubicBezTo>
                  <a:pt x="271" y="113"/>
                  <a:pt x="246" y="107"/>
                  <a:pt x="219" y="107"/>
                </a:cubicBezTo>
                <a:cubicBezTo>
                  <a:pt x="190" y="107"/>
                  <a:pt x="164" y="113"/>
                  <a:pt x="139" y="128"/>
                </a:cubicBezTo>
                <a:cubicBezTo>
                  <a:pt x="93" y="77"/>
                  <a:pt x="79" y="61"/>
                  <a:pt x="77" y="57"/>
                </a:cubicBezTo>
                <a:cubicBezTo>
                  <a:pt x="79" y="53"/>
                  <a:pt x="81" y="47"/>
                  <a:pt x="81" y="39"/>
                </a:cubicBezTo>
                <a:cubicBezTo>
                  <a:pt x="81" y="18"/>
                  <a:pt x="62" y="0"/>
                  <a:pt x="40" y="0"/>
                </a:cubicBezTo>
                <a:cubicBezTo>
                  <a:pt x="17" y="0"/>
                  <a:pt x="0" y="18"/>
                  <a:pt x="0" y="39"/>
                </a:cubicBezTo>
                <a:cubicBezTo>
                  <a:pt x="0" y="61"/>
                  <a:pt x="17" y="79"/>
                  <a:pt x="40" y="7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27" name="Oval 225"/>
          <p:cNvSpPr>
            <a:spLocks noChangeArrowheads="1"/>
          </p:cNvSpPr>
          <p:nvPr/>
        </p:nvSpPr>
        <p:spPr bwMode="auto">
          <a:xfrm>
            <a:off x="3318871" y="1414979"/>
            <a:ext cx="394853" cy="414350"/>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28" name="Freeform 226"/>
          <p:cNvSpPr>
            <a:spLocks/>
          </p:cNvSpPr>
          <p:nvPr/>
        </p:nvSpPr>
        <p:spPr bwMode="auto">
          <a:xfrm>
            <a:off x="3509379" y="1641192"/>
            <a:ext cx="27672" cy="5600"/>
          </a:xfrm>
          <a:custGeom>
            <a:avLst/>
            <a:gdLst>
              <a:gd name="T0" fmla="*/ 0 w 26"/>
              <a:gd name="T1" fmla="*/ 5 h 5"/>
              <a:gd name="T2" fmla="*/ 26 w 26"/>
              <a:gd name="T3" fmla="*/ 5 h 5"/>
              <a:gd name="T4" fmla="*/ 25 w 26"/>
              <a:gd name="T5" fmla="*/ 0 h 5"/>
              <a:gd name="T6" fmla="*/ 2 w 26"/>
              <a:gd name="T7" fmla="*/ 0 h 5"/>
              <a:gd name="T8" fmla="*/ 0 w 26"/>
              <a:gd name="T9" fmla="*/ 5 h 5"/>
            </a:gdLst>
            <a:ahLst/>
            <a:cxnLst>
              <a:cxn ang="0">
                <a:pos x="T0" y="T1"/>
              </a:cxn>
              <a:cxn ang="0">
                <a:pos x="T2" y="T3"/>
              </a:cxn>
              <a:cxn ang="0">
                <a:pos x="T4" y="T5"/>
              </a:cxn>
              <a:cxn ang="0">
                <a:pos x="T6" y="T7"/>
              </a:cxn>
              <a:cxn ang="0">
                <a:pos x="T8" y="T9"/>
              </a:cxn>
            </a:cxnLst>
            <a:rect l="0" t="0" r="r" b="b"/>
            <a:pathLst>
              <a:path w="26" h="5">
                <a:moveTo>
                  <a:pt x="0" y="5"/>
                </a:moveTo>
                <a:lnTo>
                  <a:pt x="26" y="5"/>
                </a:lnTo>
                <a:lnTo>
                  <a:pt x="25" y="0"/>
                </a:lnTo>
                <a:lnTo>
                  <a:pt x="2" y="0"/>
                </a:lnTo>
                <a:lnTo>
                  <a:pt x="0" y="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29" name="Freeform 227"/>
          <p:cNvSpPr>
            <a:spLocks/>
          </p:cNvSpPr>
          <p:nvPr/>
        </p:nvSpPr>
        <p:spPr bwMode="auto">
          <a:xfrm>
            <a:off x="3496608" y="1641192"/>
            <a:ext cx="9579" cy="5600"/>
          </a:xfrm>
          <a:custGeom>
            <a:avLst/>
            <a:gdLst>
              <a:gd name="T0" fmla="*/ 0 w 9"/>
              <a:gd name="T1" fmla="*/ 5 h 5"/>
              <a:gd name="T2" fmla="*/ 2 w 9"/>
              <a:gd name="T3" fmla="*/ 0 h 5"/>
              <a:gd name="T4" fmla="*/ 9 w 9"/>
              <a:gd name="T5" fmla="*/ 0 h 5"/>
              <a:gd name="T6" fmla="*/ 9 w 9"/>
              <a:gd name="T7" fmla="*/ 5 h 5"/>
              <a:gd name="T8" fmla="*/ 0 w 9"/>
              <a:gd name="T9" fmla="*/ 5 h 5"/>
            </a:gdLst>
            <a:ahLst/>
            <a:cxnLst>
              <a:cxn ang="0">
                <a:pos x="T0" y="T1"/>
              </a:cxn>
              <a:cxn ang="0">
                <a:pos x="T2" y="T3"/>
              </a:cxn>
              <a:cxn ang="0">
                <a:pos x="T4" y="T5"/>
              </a:cxn>
              <a:cxn ang="0">
                <a:pos x="T6" y="T7"/>
              </a:cxn>
              <a:cxn ang="0">
                <a:pos x="T8" y="T9"/>
              </a:cxn>
            </a:cxnLst>
            <a:rect l="0" t="0" r="r" b="b"/>
            <a:pathLst>
              <a:path w="9" h="5">
                <a:moveTo>
                  <a:pt x="0" y="5"/>
                </a:moveTo>
                <a:lnTo>
                  <a:pt x="2" y="0"/>
                </a:lnTo>
                <a:lnTo>
                  <a:pt x="9" y="0"/>
                </a:lnTo>
                <a:lnTo>
                  <a:pt x="9" y="5"/>
                </a:lnTo>
                <a:lnTo>
                  <a:pt x="0" y="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30" name="Freeform 228"/>
          <p:cNvSpPr>
            <a:spLocks/>
          </p:cNvSpPr>
          <p:nvPr/>
        </p:nvSpPr>
        <p:spPr bwMode="auto">
          <a:xfrm>
            <a:off x="3502993" y="1618794"/>
            <a:ext cx="3193" cy="5600"/>
          </a:xfrm>
          <a:custGeom>
            <a:avLst/>
            <a:gdLst>
              <a:gd name="T0" fmla="*/ 0 w 3"/>
              <a:gd name="T1" fmla="*/ 5 h 5"/>
              <a:gd name="T2" fmla="*/ 2 w 3"/>
              <a:gd name="T3" fmla="*/ 0 h 5"/>
              <a:gd name="T4" fmla="*/ 3 w 3"/>
              <a:gd name="T5" fmla="*/ 0 h 5"/>
              <a:gd name="T6" fmla="*/ 3 w 3"/>
              <a:gd name="T7" fmla="*/ 5 h 5"/>
              <a:gd name="T8" fmla="*/ 0 w 3"/>
              <a:gd name="T9" fmla="*/ 5 h 5"/>
            </a:gdLst>
            <a:ahLst/>
            <a:cxnLst>
              <a:cxn ang="0">
                <a:pos x="T0" y="T1"/>
              </a:cxn>
              <a:cxn ang="0">
                <a:pos x="T2" y="T3"/>
              </a:cxn>
              <a:cxn ang="0">
                <a:pos x="T4" y="T5"/>
              </a:cxn>
              <a:cxn ang="0">
                <a:pos x="T6" y="T7"/>
              </a:cxn>
              <a:cxn ang="0">
                <a:pos x="T8" y="T9"/>
              </a:cxn>
            </a:cxnLst>
            <a:rect l="0" t="0" r="r" b="b"/>
            <a:pathLst>
              <a:path w="3" h="5">
                <a:moveTo>
                  <a:pt x="0" y="5"/>
                </a:moveTo>
                <a:lnTo>
                  <a:pt x="2" y="0"/>
                </a:lnTo>
                <a:lnTo>
                  <a:pt x="3" y="0"/>
                </a:lnTo>
                <a:lnTo>
                  <a:pt x="3" y="5"/>
                </a:lnTo>
                <a:lnTo>
                  <a:pt x="0" y="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31" name="Freeform 229"/>
          <p:cNvSpPr>
            <a:spLocks/>
          </p:cNvSpPr>
          <p:nvPr/>
        </p:nvSpPr>
        <p:spPr bwMode="auto">
          <a:xfrm>
            <a:off x="3489158" y="1597517"/>
            <a:ext cx="9579" cy="6719"/>
          </a:xfrm>
          <a:custGeom>
            <a:avLst/>
            <a:gdLst>
              <a:gd name="T0" fmla="*/ 2 w 9"/>
              <a:gd name="T1" fmla="*/ 6 h 6"/>
              <a:gd name="T2" fmla="*/ 0 w 9"/>
              <a:gd name="T3" fmla="*/ 0 h 6"/>
              <a:gd name="T4" fmla="*/ 9 w 9"/>
              <a:gd name="T5" fmla="*/ 0 h 6"/>
              <a:gd name="T6" fmla="*/ 7 w 9"/>
              <a:gd name="T7" fmla="*/ 6 h 6"/>
              <a:gd name="T8" fmla="*/ 2 w 9"/>
              <a:gd name="T9" fmla="*/ 6 h 6"/>
            </a:gdLst>
            <a:ahLst/>
            <a:cxnLst>
              <a:cxn ang="0">
                <a:pos x="T0" y="T1"/>
              </a:cxn>
              <a:cxn ang="0">
                <a:pos x="T2" y="T3"/>
              </a:cxn>
              <a:cxn ang="0">
                <a:pos x="T4" y="T5"/>
              </a:cxn>
              <a:cxn ang="0">
                <a:pos x="T6" y="T7"/>
              </a:cxn>
              <a:cxn ang="0">
                <a:pos x="T8" y="T9"/>
              </a:cxn>
            </a:cxnLst>
            <a:rect l="0" t="0" r="r" b="b"/>
            <a:pathLst>
              <a:path w="9" h="6">
                <a:moveTo>
                  <a:pt x="2" y="6"/>
                </a:moveTo>
                <a:lnTo>
                  <a:pt x="0" y="0"/>
                </a:lnTo>
                <a:lnTo>
                  <a:pt x="9" y="0"/>
                </a:lnTo>
                <a:lnTo>
                  <a:pt x="7" y="6"/>
                </a:lnTo>
                <a:lnTo>
                  <a:pt x="2"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32" name="Freeform 230"/>
          <p:cNvSpPr>
            <a:spLocks/>
          </p:cNvSpPr>
          <p:nvPr/>
        </p:nvSpPr>
        <p:spPr bwMode="auto">
          <a:xfrm>
            <a:off x="3474258" y="1575120"/>
            <a:ext cx="31929" cy="6719"/>
          </a:xfrm>
          <a:custGeom>
            <a:avLst/>
            <a:gdLst>
              <a:gd name="T0" fmla="*/ 128 w 137"/>
              <a:gd name="T1" fmla="*/ 25 h 25"/>
              <a:gd name="T2" fmla="*/ 137 w 137"/>
              <a:gd name="T3" fmla="*/ 0 h 25"/>
              <a:gd name="T4" fmla="*/ 15 w 137"/>
              <a:gd name="T5" fmla="*/ 0 h 25"/>
              <a:gd name="T6" fmla="*/ 0 w 137"/>
              <a:gd name="T7" fmla="*/ 25 h 25"/>
              <a:gd name="T8" fmla="*/ 128 w 137"/>
              <a:gd name="T9" fmla="*/ 25 h 25"/>
            </a:gdLst>
            <a:ahLst/>
            <a:cxnLst>
              <a:cxn ang="0">
                <a:pos x="T0" y="T1"/>
              </a:cxn>
              <a:cxn ang="0">
                <a:pos x="T2" y="T3"/>
              </a:cxn>
              <a:cxn ang="0">
                <a:pos x="T4" y="T5"/>
              </a:cxn>
              <a:cxn ang="0">
                <a:pos x="T6" y="T7"/>
              </a:cxn>
              <a:cxn ang="0">
                <a:pos x="T8" y="T9"/>
              </a:cxn>
            </a:cxnLst>
            <a:rect l="0" t="0" r="r" b="b"/>
            <a:pathLst>
              <a:path w="137" h="25">
                <a:moveTo>
                  <a:pt x="128" y="25"/>
                </a:moveTo>
                <a:cubicBezTo>
                  <a:pt x="137" y="0"/>
                  <a:pt x="137" y="0"/>
                  <a:pt x="137" y="0"/>
                </a:cubicBezTo>
                <a:cubicBezTo>
                  <a:pt x="15" y="0"/>
                  <a:pt x="15" y="0"/>
                  <a:pt x="15" y="0"/>
                </a:cubicBezTo>
                <a:cubicBezTo>
                  <a:pt x="11" y="8"/>
                  <a:pt x="4" y="17"/>
                  <a:pt x="0" y="25"/>
                </a:cubicBezTo>
                <a:lnTo>
                  <a:pt x="128" y="2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33" name="Freeform 231"/>
          <p:cNvSpPr>
            <a:spLocks/>
          </p:cNvSpPr>
          <p:nvPr/>
        </p:nvSpPr>
        <p:spPr bwMode="auto">
          <a:xfrm>
            <a:off x="3468936" y="1597517"/>
            <a:ext cx="11708" cy="6719"/>
          </a:xfrm>
          <a:custGeom>
            <a:avLst/>
            <a:gdLst>
              <a:gd name="T0" fmla="*/ 40 w 50"/>
              <a:gd name="T1" fmla="*/ 29 h 29"/>
              <a:gd name="T2" fmla="*/ 50 w 50"/>
              <a:gd name="T3" fmla="*/ 0 h 29"/>
              <a:gd name="T4" fmla="*/ 2 w 50"/>
              <a:gd name="T5" fmla="*/ 0 h 29"/>
              <a:gd name="T6" fmla="*/ 0 w 50"/>
              <a:gd name="T7" fmla="*/ 29 h 29"/>
              <a:gd name="T8" fmla="*/ 40 w 50"/>
              <a:gd name="T9" fmla="*/ 29 h 29"/>
            </a:gdLst>
            <a:ahLst/>
            <a:cxnLst>
              <a:cxn ang="0">
                <a:pos x="T0" y="T1"/>
              </a:cxn>
              <a:cxn ang="0">
                <a:pos x="T2" y="T3"/>
              </a:cxn>
              <a:cxn ang="0">
                <a:pos x="T4" y="T5"/>
              </a:cxn>
              <a:cxn ang="0">
                <a:pos x="T6" y="T7"/>
              </a:cxn>
              <a:cxn ang="0">
                <a:pos x="T8" y="T9"/>
              </a:cxn>
            </a:cxnLst>
            <a:rect l="0" t="0" r="r" b="b"/>
            <a:pathLst>
              <a:path w="50" h="29">
                <a:moveTo>
                  <a:pt x="40" y="29"/>
                </a:moveTo>
                <a:cubicBezTo>
                  <a:pt x="50" y="0"/>
                  <a:pt x="50" y="0"/>
                  <a:pt x="50" y="0"/>
                </a:cubicBezTo>
                <a:cubicBezTo>
                  <a:pt x="2" y="0"/>
                  <a:pt x="2" y="0"/>
                  <a:pt x="2" y="0"/>
                </a:cubicBezTo>
                <a:cubicBezTo>
                  <a:pt x="0" y="10"/>
                  <a:pt x="0" y="20"/>
                  <a:pt x="0" y="29"/>
                </a:cubicBezTo>
                <a:lnTo>
                  <a:pt x="40" y="2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34" name="Freeform 232"/>
          <p:cNvSpPr>
            <a:spLocks/>
          </p:cNvSpPr>
          <p:nvPr/>
        </p:nvSpPr>
        <p:spPr bwMode="auto">
          <a:xfrm>
            <a:off x="3535987" y="1597517"/>
            <a:ext cx="15965" cy="6719"/>
          </a:xfrm>
          <a:custGeom>
            <a:avLst/>
            <a:gdLst>
              <a:gd name="T0" fmla="*/ 14 w 15"/>
              <a:gd name="T1" fmla="*/ 6 h 6"/>
              <a:gd name="T2" fmla="*/ 15 w 15"/>
              <a:gd name="T3" fmla="*/ 0 h 6"/>
              <a:gd name="T4" fmla="*/ 0 w 15"/>
              <a:gd name="T5" fmla="*/ 0 h 6"/>
              <a:gd name="T6" fmla="*/ 2 w 15"/>
              <a:gd name="T7" fmla="*/ 6 h 6"/>
              <a:gd name="T8" fmla="*/ 14 w 15"/>
              <a:gd name="T9" fmla="*/ 6 h 6"/>
            </a:gdLst>
            <a:ahLst/>
            <a:cxnLst>
              <a:cxn ang="0">
                <a:pos x="T0" y="T1"/>
              </a:cxn>
              <a:cxn ang="0">
                <a:pos x="T2" y="T3"/>
              </a:cxn>
              <a:cxn ang="0">
                <a:pos x="T4" y="T5"/>
              </a:cxn>
              <a:cxn ang="0">
                <a:pos x="T6" y="T7"/>
              </a:cxn>
              <a:cxn ang="0">
                <a:pos x="T8" y="T9"/>
              </a:cxn>
            </a:cxnLst>
            <a:rect l="0" t="0" r="r" b="b"/>
            <a:pathLst>
              <a:path w="15" h="6">
                <a:moveTo>
                  <a:pt x="14" y="6"/>
                </a:moveTo>
                <a:lnTo>
                  <a:pt x="15" y="0"/>
                </a:lnTo>
                <a:lnTo>
                  <a:pt x="0" y="0"/>
                </a:lnTo>
                <a:lnTo>
                  <a:pt x="2" y="6"/>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35" name="Freeform 233"/>
          <p:cNvSpPr>
            <a:spLocks/>
          </p:cNvSpPr>
          <p:nvPr/>
        </p:nvSpPr>
        <p:spPr bwMode="auto">
          <a:xfrm>
            <a:off x="3470001" y="1618794"/>
            <a:ext cx="3193" cy="4479"/>
          </a:xfrm>
          <a:custGeom>
            <a:avLst/>
            <a:gdLst>
              <a:gd name="T0" fmla="*/ 0 w 12"/>
              <a:gd name="T1" fmla="*/ 0 h 16"/>
              <a:gd name="T2" fmla="*/ 5 w 12"/>
              <a:gd name="T3" fmla="*/ 16 h 16"/>
              <a:gd name="T4" fmla="*/ 12 w 12"/>
              <a:gd name="T5" fmla="*/ 0 h 16"/>
              <a:gd name="T6" fmla="*/ 0 w 12"/>
              <a:gd name="T7" fmla="*/ 0 h 16"/>
            </a:gdLst>
            <a:ahLst/>
            <a:cxnLst>
              <a:cxn ang="0">
                <a:pos x="T0" y="T1"/>
              </a:cxn>
              <a:cxn ang="0">
                <a:pos x="T2" y="T3"/>
              </a:cxn>
              <a:cxn ang="0">
                <a:pos x="T4" y="T5"/>
              </a:cxn>
              <a:cxn ang="0">
                <a:pos x="T6" y="T7"/>
              </a:cxn>
            </a:cxnLst>
            <a:rect l="0" t="0" r="r" b="b"/>
            <a:pathLst>
              <a:path w="12" h="16">
                <a:moveTo>
                  <a:pt x="0" y="0"/>
                </a:moveTo>
                <a:cubicBezTo>
                  <a:pt x="2" y="6"/>
                  <a:pt x="2" y="10"/>
                  <a:pt x="5" y="16"/>
                </a:cubicBezTo>
                <a:cubicBezTo>
                  <a:pt x="12" y="0"/>
                  <a:pt x="12" y="0"/>
                  <a:pt x="12" y="0"/>
                </a:cubicBez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36" name="Freeform 234"/>
          <p:cNvSpPr>
            <a:spLocks/>
          </p:cNvSpPr>
          <p:nvPr/>
        </p:nvSpPr>
        <p:spPr bwMode="auto">
          <a:xfrm>
            <a:off x="3515765" y="1618794"/>
            <a:ext cx="14900" cy="5600"/>
          </a:xfrm>
          <a:custGeom>
            <a:avLst/>
            <a:gdLst>
              <a:gd name="T0" fmla="*/ 0 w 14"/>
              <a:gd name="T1" fmla="*/ 5 h 5"/>
              <a:gd name="T2" fmla="*/ 14 w 14"/>
              <a:gd name="T3" fmla="*/ 5 h 5"/>
              <a:gd name="T4" fmla="*/ 13 w 14"/>
              <a:gd name="T5" fmla="*/ 0 h 5"/>
              <a:gd name="T6" fmla="*/ 2 w 14"/>
              <a:gd name="T7" fmla="*/ 0 h 5"/>
              <a:gd name="T8" fmla="*/ 0 w 14"/>
              <a:gd name="T9" fmla="*/ 5 h 5"/>
            </a:gdLst>
            <a:ahLst/>
            <a:cxnLst>
              <a:cxn ang="0">
                <a:pos x="T0" y="T1"/>
              </a:cxn>
              <a:cxn ang="0">
                <a:pos x="T2" y="T3"/>
              </a:cxn>
              <a:cxn ang="0">
                <a:pos x="T4" y="T5"/>
              </a:cxn>
              <a:cxn ang="0">
                <a:pos x="T6" y="T7"/>
              </a:cxn>
              <a:cxn ang="0">
                <a:pos x="T8" y="T9"/>
              </a:cxn>
            </a:cxnLst>
            <a:rect l="0" t="0" r="r" b="b"/>
            <a:pathLst>
              <a:path w="14" h="5">
                <a:moveTo>
                  <a:pt x="0" y="5"/>
                </a:moveTo>
                <a:lnTo>
                  <a:pt x="14" y="5"/>
                </a:lnTo>
                <a:lnTo>
                  <a:pt x="13" y="0"/>
                </a:lnTo>
                <a:lnTo>
                  <a:pt x="2" y="0"/>
                </a:lnTo>
                <a:lnTo>
                  <a:pt x="0" y="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37" name="Freeform 235"/>
          <p:cNvSpPr>
            <a:spLocks/>
          </p:cNvSpPr>
          <p:nvPr/>
        </p:nvSpPr>
        <p:spPr bwMode="auto">
          <a:xfrm>
            <a:off x="3576430" y="1532565"/>
            <a:ext cx="92594" cy="6719"/>
          </a:xfrm>
          <a:custGeom>
            <a:avLst/>
            <a:gdLst>
              <a:gd name="T0" fmla="*/ 21 w 413"/>
              <a:gd name="T1" fmla="*/ 24 h 29"/>
              <a:gd name="T2" fmla="*/ 26 w 413"/>
              <a:gd name="T3" fmla="*/ 29 h 29"/>
              <a:gd name="T4" fmla="*/ 400 w 413"/>
              <a:gd name="T5" fmla="*/ 29 h 29"/>
              <a:gd name="T6" fmla="*/ 413 w 413"/>
              <a:gd name="T7" fmla="*/ 14 h 29"/>
              <a:gd name="T8" fmla="*/ 400 w 413"/>
              <a:gd name="T9" fmla="*/ 0 h 29"/>
              <a:gd name="T10" fmla="*/ 0 w 413"/>
              <a:gd name="T11" fmla="*/ 0 h 29"/>
              <a:gd name="T12" fmla="*/ 21 w 413"/>
              <a:gd name="T13" fmla="*/ 24 h 29"/>
            </a:gdLst>
            <a:ahLst/>
            <a:cxnLst>
              <a:cxn ang="0">
                <a:pos x="T0" y="T1"/>
              </a:cxn>
              <a:cxn ang="0">
                <a:pos x="T2" y="T3"/>
              </a:cxn>
              <a:cxn ang="0">
                <a:pos x="T4" y="T5"/>
              </a:cxn>
              <a:cxn ang="0">
                <a:pos x="T6" y="T7"/>
              </a:cxn>
              <a:cxn ang="0">
                <a:pos x="T8" y="T9"/>
              </a:cxn>
              <a:cxn ang="0">
                <a:pos x="T10" y="T11"/>
              </a:cxn>
              <a:cxn ang="0">
                <a:pos x="T12" y="T13"/>
              </a:cxn>
            </a:cxnLst>
            <a:rect l="0" t="0" r="r" b="b"/>
            <a:pathLst>
              <a:path w="413" h="29">
                <a:moveTo>
                  <a:pt x="21" y="24"/>
                </a:moveTo>
                <a:cubicBezTo>
                  <a:pt x="26" y="29"/>
                  <a:pt x="26" y="29"/>
                  <a:pt x="26" y="29"/>
                </a:cubicBezTo>
                <a:cubicBezTo>
                  <a:pt x="400" y="29"/>
                  <a:pt x="400" y="29"/>
                  <a:pt x="400" y="29"/>
                </a:cubicBezTo>
                <a:cubicBezTo>
                  <a:pt x="406" y="29"/>
                  <a:pt x="413" y="24"/>
                  <a:pt x="413" y="14"/>
                </a:cubicBezTo>
                <a:cubicBezTo>
                  <a:pt x="413" y="7"/>
                  <a:pt x="406" y="0"/>
                  <a:pt x="400" y="0"/>
                </a:cubicBezTo>
                <a:cubicBezTo>
                  <a:pt x="0" y="0"/>
                  <a:pt x="0" y="0"/>
                  <a:pt x="0" y="0"/>
                </a:cubicBezTo>
                <a:cubicBezTo>
                  <a:pt x="6" y="7"/>
                  <a:pt x="15" y="14"/>
                  <a:pt x="21" y="2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38" name="Freeform 236"/>
          <p:cNvSpPr>
            <a:spLocks/>
          </p:cNvSpPr>
          <p:nvPr/>
        </p:nvSpPr>
        <p:spPr bwMode="auto">
          <a:xfrm>
            <a:off x="3528536" y="1575120"/>
            <a:ext cx="28736" cy="6719"/>
          </a:xfrm>
          <a:custGeom>
            <a:avLst/>
            <a:gdLst>
              <a:gd name="T0" fmla="*/ 9 w 124"/>
              <a:gd name="T1" fmla="*/ 25 h 25"/>
              <a:gd name="T2" fmla="*/ 124 w 124"/>
              <a:gd name="T3" fmla="*/ 25 h 25"/>
              <a:gd name="T4" fmla="*/ 107 w 124"/>
              <a:gd name="T5" fmla="*/ 0 h 25"/>
              <a:gd name="T6" fmla="*/ 0 w 124"/>
              <a:gd name="T7" fmla="*/ 0 h 25"/>
              <a:gd name="T8" fmla="*/ 9 w 124"/>
              <a:gd name="T9" fmla="*/ 25 h 25"/>
            </a:gdLst>
            <a:ahLst/>
            <a:cxnLst>
              <a:cxn ang="0">
                <a:pos x="T0" y="T1"/>
              </a:cxn>
              <a:cxn ang="0">
                <a:pos x="T2" y="T3"/>
              </a:cxn>
              <a:cxn ang="0">
                <a:pos x="T4" y="T5"/>
              </a:cxn>
              <a:cxn ang="0">
                <a:pos x="T6" y="T7"/>
              </a:cxn>
              <a:cxn ang="0">
                <a:pos x="T8" y="T9"/>
              </a:cxn>
            </a:cxnLst>
            <a:rect l="0" t="0" r="r" b="b"/>
            <a:pathLst>
              <a:path w="124" h="25">
                <a:moveTo>
                  <a:pt x="9" y="25"/>
                </a:moveTo>
                <a:cubicBezTo>
                  <a:pt x="124" y="25"/>
                  <a:pt x="124" y="25"/>
                  <a:pt x="124" y="25"/>
                </a:cubicBezTo>
                <a:cubicBezTo>
                  <a:pt x="120" y="17"/>
                  <a:pt x="113" y="8"/>
                  <a:pt x="107" y="0"/>
                </a:cubicBezTo>
                <a:cubicBezTo>
                  <a:pt x="0" y="0"/>
                  <a:pt x="0" y="0"/>
                  <a:pt x="0" y="0"/>
                </a:cubicBezTo>
                <a:lnTo>
                  <a:pt x="9" y="2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39" name="Freeform 237"/>
          <p:cNvSpPr>
            <a:spLocks/>
          </p:cNvSpPr>
          <p:nvPr/>
        </p:nvSpPr>
        <p:spPr bwMode="auto">
          <a:xfrm>
            <a:off x="3481707" y="1641192"/>
            <a:ext cx="7450" cy="5600"/>
          </a:xfrm>
          <a:custGeom>
            <a:avLst/>
            <a:gdLst>
              <a:gd name="T0" fmla="*/ 0 w 29"/>
              <a:gd name="T1" fmla="*/ 0 h 25"/>
              <a:gd name="T2" fmla="*/ 2 w 29"/>
              <a:gd name="T3" fmla="*/ 2 h 25"/>
              <a:gd name="T4" fmla="*/ 29 w 29"/>
              <a:gd name="T5" fmla="*/ 25 h 25"/>
              <a:gd name="T6" fmla="*/ 23 w 29"/>
              <a:gd name="T7" fmla="*/ 0 h 25"/>
              <a:gd name="T8" fmla="*/ 0 w 29"/>
              <a:gd name="T9" fmla="*/ 0 h 25"/>
            </a:gdLst>
            <a:ahLst/>
            <a:cxnLst>
              <a:cxn ang="0">
                <a:pos x="T0" y="T1"/>
              </a:cxn>
              <a:cxn ang="0">
                <a:pos x="T2" y="T3"/>
              </a:cxn>
              <a:cxn ang="0">
                <a:pos x="T4" y="T5"/>
              </a:cxn>
              <a:cxn ang="0">
                <a:pos x="T6" y="T7"/>
              </a:cxn>
              <a:cxn ang="0">
                <a:pos x="T8" y="T9"/>
              </a:cxn>
            </a:cxnLst>
            <a:rect l="0" t="0" r="r" b="b"/>
            <a:pathLst>
              <a:path w="29" h="25">
                <a:moveTo>
                  <a:pt x="0" y="0"/>
                </a:moveTo>
                <a:cubicBezTo>
                  <a:pt x="0" y="0"/>
                  <a:pt x="2" y="0"/>
                  <a:pt x="2" y="2"/>
                </a:cubicBezTo>
                <a:cubicBezTo>
                  <a:pt x="11" y="9"/>
                  <a:pt x="19" y="18"/>
                  <a:pt x="29" y="25"/>
                </a:cubicBezTo>
                <a:cubicBezTo>
                  <a:pt x="23" y="0"/>
                  <a:pt x="23" y="0"/>
                  <a:pt x="23" y="0"/>
                </a:cubicBez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40" name="Freeform 238"/>
          <p:cNvSpPr>
            <a:spLocks/>
          </p:cNvSpPr>
          <p:nvPr/>
        </p:nvSpPr>
        <p:spPr bwMode="auto">
          <a:xfrm>
            <a:off x="3515765" y="1575120"/>
            <a:ext cx="5322" cy="6719"/>
          </a:xfrm>
          <a:custGeom>
            <a:avLst/>
            <a:gdLst>
              <a:gd name="T0" fmla="*/ 1 w 5"/>
              <a:gd name="T1" fmla="*/ 6 h 6"/>
              <a:gd name="T2" fmla="*/ 3 w 5"/>
              <a:gd name="T3" fmla="*/ 6 h 6"/>
              <a:gd name="T4" fmla="*/ 5 w 5"/>
              <a:gd name="T5" fmla="*/ 0 h 6"/>
              <a:gd name="T6" fmla="*/ 0 w 5"/>
              <a:gd name="T7" fmla="*/ 0 h 6"/>
              <a:gd name="T8" fmla="*/ 1 w 5"/>
              <a:gd name="T9" fmla="*/ 6 h 6"/>
            </a:gdLst>
            <a:ahLst/>
            <a:cxnLst>
              <a:cxn ang="0">
                <a:pos x="T0" y="T1"/>
              </a:cxn>
              <a:cxn ang="0">
                <a:pos x="T2" y="T3"/>
              </a:cxn>
              <a:cxn ang="0">
                <a:pos x="T4" y="T5"/>
              </a:cxn>
              <a:cxn ang="0">
                <a:pos x="T6" y="T7"/>
              </a:cxn>
              <a:cxn ang="0">
                <a:pos x="T8" y="T9"/>
              </a:cxn>
            </a:cxnLst>
            <a:rect l="0" t="0" r="r" b="b"/>
            <a:pathLst>
              <a:path w="5" h="6">
                <a:moveTo>
                  <a:pt x="1" y="6"/>
                </a:moveTo>
                <a:lnTo>
                  <a:pt x="3" y="6"/>
                </a:lnTo>
                <a:lnTo>
                  <a:pt x="5" y="0"/>
                </a:lnTo>
                <a:lnTo>
                  <a:pt x="0" y="0"/>
                </a:lnTo>
                <a:lnTo>
                  <a:pt x="1"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41" name="Freeform 239"/>
          <p:cNvSpPr>
            <a:spLocks/>
          </p:cNvSpPr>
          <p:nvPr/>
        </p:nvSpPr>
        <p:spPr bwMode="auto">
          <a:xfrm>
            <a:off x="3496608" y="1556082"/>
            <a:ext cx="15965" cy="4479"/>
          </a:xfrm>
          <a:custGeom>
            <a:avLst/>
            <a:gdLst>
              <a:gd name="T0" fmla="*/ 0 w 71"/>
              <a:gd name="T1" fmla="*/ 21 h 21"/>
              <a:gd name="T2" fmla="*/ 64 w 71"/>
              <a:gd name="T3" fmla="*/ 21 h 21"/>
              <a:gd name="T4" fmla="*/ 71 w 71"/>
              <a:gd name="T5" fmla="*/ 0 h 21"/>
              <a:gd name="T6" fmla="*/ 0 w 71"/>
              <a:gd name="T7" fmla="*/ 21 h 21"/>
            </a:gdLst>
            <a:ahLst/>
            <a:cxnLst>
              <a:cxn ang="0">
                <a:pos x="T0" y="T1"/>
              </a:cxn>
              <a:cxn ang="0">
                <a:pos x="T2" y="T3"/>
              </a:cxn>
              <a:cxn ang="0">
                <a:pos x="T4" y="T5"/>
              </a:cxn>
              <a:cxn ang="0">
                <a:pos x="T6" y="T7"/>
              </a:cxn>
            </a:cxnLst>
            <a:rect l="0" t="0" r="r" b="b"/>
            <a:pathLst>
              <a:path w="71" h="21">
                <a:moveTo>
                  <a:pt x="0" y="21"/>
                </a:moveTo>
                <a:cubicBezTo>
                  <a:pt x="64" y="21"/>
                  <a:pt x="64" y="21"/>
                  <a:pt x="64" y="21"/>
                </a:cubicBezTo>
                <a:cubicBezTo>
                  <a:pt x="71" y="0"/>
                  <a:pt x="71" y="0"/>
                  <a:pt x="71" y="0"/>
                </a:cubicBezTo>
                <a:cubicBezTo>
                  <a:pt x="45" y="2"/>
                  <a:pt x="22" y="9"/>
                  <a:pt x="0" y="2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42" name="Freeform 240"/>
          <p:cNvSpPr>
            <a:spLocks/>
          </p:cNvSpPr>
          <p:nvPr/>
        </p:nvSpPr>
        <p:spPr bwMode="auto">
          <a:xfrm>
            <a:off x="3598780" y="1641192"/>
            <a:ext cx="70243" cy="5600"/>
          </a:xfrm>
          <a:custGeom>
            <a:avLst/>
            <a:gdLst>
              <a:gd name="T0" fmla="*/ 297 w 310"/>
              <a:gd name="T1" fmla="*/ 0 h 25"/>
              <a:gd name="T2" fmla="*/ 11 w 310"/>
              <a:gd name="T3" fmla="*/ 0 h 25"/>
              <a:gd name="T4" fmla="*/ 0 w 310"/>
              <a:gd name="T5" fmla="*/ 25 h 25"/>
              <a:gd name="T6" fmla="*/ 297 w 310"/>
              <a:gd name="T7" fmla="*/ 25 h 25"/>
              <a:gd name="T8" fmla="*/ 310 w 310"/>
              <a:gd name="T9" fmla="*/ 12 h 25"/>
              <a:gd name="T10" fmla="*/ 297 w 310"/>
              <a:gd name="T11" fmla="*/ 0 h 25"/>
            </a:gdLst>
            <a:ahLst/>
            <a:cxnLst>
              <a:cxn ang="0">
                <a:pos x="T0" y="T1"/>
              </a:cxn>
              <a:cxn ang="0">
                <a:pos x="T2" y="T3"/>
              </a:cxn>
              <a:cxn ang="0">
                <a:pos x="T4" y="T5"/>
              </a:cxn>
              <a:cxn ang="0">
                <a:pos x="T6" y="T7"/>
              </a:cxn>
              <a:cxn ang="0">
                <a:pos x="T8" y="T9"/>
              </a:cxn>
              <a:cxn ang="0">
                <a:pos x="T10" y="T11"/>
              </a:cxn>
            </a:cxnLst>
            <a:rect l="0" t="0" r="r" b="b"/>
            <a:pathLst>
              <a:path w="310" h="25">
                <a:moveTo>
                  <a:pt x="297" y="0"/>
                </a:moveTo>
                <a:cubicBezTo>
                  <a:pt x="11" y="0"/>
                  <a:pt x="11" y="0"/>
                  <a:pt x="11" y="0"/>
                </a:cubicBezTo>
                <a:cubicBezTo>
                  <a:pt x="7" y="8"/>
                  <a:pt x="2" y="16"/>
                  <a:pt x="0" y="25"/>
                </a:cubicBezTo>
                <a:cubicBezTo>
                  <a:pt x="297" y="25"/>
                  <a:pt x="297" y="25"/>
                  <a:pt x="297" y="25"/>
                </a:cubicBezTo>
                <a:cubicBezTo>
                  <a:pt x="303" y="25"/>
                  <a:pt x="310" y="18"/>
                  <a:pt x="310" y="12"/>
                </a:cubicBezTo>
                <a:cubicBezTo>
                  <a:pt x="310" y="4"/>
                  <a:pt x="303" y="0"/>
                  <a:pt x="297"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43" name="Freeform 241"/>
          <p:cNvSpPr>
            <a:spLocks/>
          </p:cNvSpPr>
          <p:nvPr/>
        </p:nvSpPr>
        <p:spPr bwMode="auto">
          <a:xfrm>
            <a:off x="3606230" y="1618794"/>
            <a:ext cx="62794" cy="5600"/>
          </a:xfrm>
          <a:custGeom>
            <a:avLst/>
            <a:gdLst>
              <a:gd name="T0" fmla="*/ 268 w 281"/>
              <a:gd name="T1" fmla="*/ 0 h 24"/>
              <a:gd name="T2" fmla="*/ 4 w 281"/>
              <a:gd name="T3" fmla="*/ 0 h 24"/>
              <a:gd name="T4" fmla="*/ 0 w 281"/>
              <a:gd name="T5" fmla="*/ 24 h 24"/>
              <a:gd name="T6" fmla="*/ 268 w 281"/>
              <a:gd name="T7" fmla="*/ 24 h 24"/>
              <a:gd name="T8" fmla="*/ 281 w 281"/>
              <a:gd name="T9" fmla="*/ 12 h 24"/>
              <a:gd name="T10" fmla="*/ 268 w 281"/>
              <a:gd name="T11" fmla="*/ 0 h 24"/>
            </a:gdLst>
            <a:ahLst/>
            <a:cxnLst>
              <a:cxn ang="0">
                <a:pos x="T0" y="T1"/>
              </a:cxn>
              <a:cxn ang="0">
                <a:pos x="T2" y="T3"/>
              </a:cxn>
              <a:cxn ang="0">
                <a:pos x="T4" y="T5"/>
              </a:cxn>
              <a:cxn ang="0">
                <a:pos x="T6" y="T7"/>
              </a:cxn>
              <a:cxn ang="0">
                <a:pos x="T8" y="T9"/>
              </a:cxn>
              <a:cxn ang="0">
                <a:pos x="T10" y="T11"/>
              </a:cxn>
            </a:cxnLst>
            <a:rect l="0" t="0" r="r" b="b"/>
            <a:pathLst>
              <a:path w="281" h="24">
                <a:moveTo>
                  <a:pt x="268" y="0"/>
                </a:moveTo>
                <a:cubicBezTo>
                  <a:pt x="4" y="0"/>
                  <a:pt x="4" y="0"/>
                  <a:pt x="4" y="0"/>
                </a:cubicBezTo>
                <a:cubicBezTo>
                  <a:pt x="4" y="8"/>
                  <a:pt x="2" y="16"/>
                  <a:pt x="0" y="24"/>
                </a:cubicBezTo>
                <a:cubicBezTo>
                  <a:pt x="268" y="24"/>
                  <a:pt x="268" y="24"/>
                  <a:pt x="268" y="24"/>
                </a:cubicBezTo>
                <a:cubicBezTo>
                  <a:pt x="274" y="24"/>
                  <a:pt x="281" y="20"/>
                  <a:pt x="281" y="12"/>
                </a:cubicBezTo>
                <a:cubicBezTo>
                  <a:pt x="281" y="6"/>
                  <a:pt x="274" y="0"/>
                  <a:pt x="268"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44" name="Freeform 242"/>
          <p:cNvSpPr>
            <a:spLocks/>
          </p:cNvSpPr>
          <p:nvPr/>
        </p:nvSpPr>
        <p:spPr bwMode="auto">
          <a:xfrm>
            <a:off x="3404014" y="1641192"/>
            <a:ext cx="28736" cy="5600"/>
          </a:xfrm>
          <a:custGeom>
            <a:avLst/>
            <a:gdLst>
              <a:gd name="T0" fmla="*/ 13 w 128"/>
              <a:gd name="T1" fmla="*/ 25 h 25"/>
              <a:gd name="T2" fmla="*/ 128 w 128"/>
              <a:gd name="T3" fmla="*/ 25 h 25"/>
              <a:gd name="T4" fmla="*/ 117 w 128"/>
              <a:gd name="T5" fmla="*/ 0 h 25"/>
              <a:gd name="T6" fmla="*/ 13 w 128"/>
              <a:gd name="T7" fmla="*/ 0 h 25"/>
              <a:gd name="T8" fmla="*/ 0 w 128"/>
              <a:gd name="T9" fmla="*/ 12 h 25"/>
              <a:gd name="T10" fmla="*/ 13 w 128"/>
              <a:gd name="T11" fmla="*/ 25 h 25"/>
            </a:gdLst>
            <a:ahLst/>
            <a:cxnLst>
              <a:cxn ang="0">
                <a:pos x="T0" y="T1"/>
              </a:cxn>
              <a:cxn ang="0">
                <a:pos x="T2" y="T3"/>
              </a:cxn>
              <a:cxn ang="0">
                <a:pos x="T4" y="T5"/>
              </a:cxn>
              <a:cxn ang="0">
                <a:pos x="T6" y="T7"/>
              </a:cxn>
              <a:cxn ang="0">
                <a:pos x="T8" y="T9"/>
              </a:cxn>
              <a:cxn ang="0">
                <a:pos x="T10" y="T11"/>
              </a:cxn>
            </a:cxnLst>
            <a:rect l="0" t="0" r="r" b="b"/>
            <a:pathLst>
              <a:path w="128" h="25">
                <a:moveTo>
                  <a:pt x="13" y="25"/>
                </a:moveTo>
                <a:cubicBezTo>
                  <a:pt x="128" y="25"/>
                  <a:pt x="128" y="25"/>
                  <a:pt x="128" y="25"/>
                </a:cubicBezTo>
                <a:cubicBezTo>
                  <a:pt x="126" y="16"/>
                  <a:pt x="122" y="8"/>
                  <a:pt x="117" y="0"/>
                </a:cubicBezTo>
                <a:cubicBezTo>
                  <a:pt x="13" y="0"/>
                  <a:pt x="13" y="0"/>
                  <a:pt x="13" y="0"/>
                </a:cubicBezTo>
                <a:cubicBezTo>
                  <a:pt x="4" y="0"/>
                  <a:pt x="0" y="4"/>
                  <a:pt x="0" y="12"/>
                </a:cubicBezTo>
                <a:cubicBezTo>
                  <a:pt x="0" y="18"/>
                  <a:pt x="4" y="25"/>
                  <a:pt x="13" y="2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45" name="Freeform 243"/>
          <p:cNvSpPr>
            <a:spLocks/>
          </p:cNvSpPr>
          <p:nvPr/>
        </p:nvSpPr>
        <p:spPr bwMode="auto">
          <a:xfrm>
            <a:off x="3404014" y="1618794"/>
            <a:ext cx="22350" cy="5600"/>
          </a:xfrm>
          <a:custGeom>
            <a:avLst/>
            <a:gdLst>
              <a:gd name="T0" fmla="*/ 13 w 99"/>
              <a:gd name="T1" fmla="*/ 24 h 24"/>
              <a:gd name="T2" fmla="*/ 99 w 99"/>
              <a:gd name="T3" fmla="*/ 24 h 24"/>
              <a:gd name="T4" fmla="*/ 95 w 99"/>
              <a:gd name="T5" fmla="*/ 0 h 24"/>
              <a:gd name="T6" fmla="*/ 13 w 99"/>
              <a:gd name="T7" fmla="*/ 0 h 24"/>
              <a:gd name="T8" fmla="*/ 0 w 99"/>
              <a:gd name="T9" fmla="*/ 12 h 24"/>
              <a:gd name="T10" fmla="*/ 13 w 99"/>
              <a:gd name="T11" fmla="*/ 24 h 24"/>
            </a:gdLst>
            <a:ahLst/>
            <a:cxnLst>
              <a:cxn ang="0">
                <a:pos x="T0" y="T1"/>
              </a:cxn>
              <a:cxn ang="0">
                <a:pos x="T2" y="T3"/>
              </a:cxn>
              <a:cxn ang="0">
                <a:pos x="T4" y="T5"/>
              </a:cxn>
              <a:cxn ang="0">
                <a:pos x="T6" y="T7"/>
              </a:cxn>
              <a:cxn ang="0">
                <a:pos x="T8" y="T9"/>
              </a:cxn>
              <a:cxn ang="0">
                <a:pos x="T10" y="T11"/>
              </a:cxn>
            </a:cxnLst>
            <a:rect l="0" t="0" r="r" b="b"/>
            <a:pathLst>
              <a:path w="99" h="24">
                <a:moveTo>
                  <a:pt x="13" y="24"/>
                </a:moveTo>
                <a:cubicBezTo>
                  <a:pt x="99" y="24"/>
                  <a:pt x="99" y="24"/>
                  <a:pt x="99" y="24"/>
                </a:cubicBezTo>
                <a:cubicBezTo>
                  <a:pt x="97" y="16"/>
                  <a:pt x="95" y="8"/>
                  <a:pt x="95" y="0"/>
                </a:cubicBezTo>
                <a:cubicBezTo>
                  <a:pt x="13" y="0"/>
                  <a:pt x="13" y="0"/>
                  <a:pt x="13" y="0"/>
                </a:cubicBezTo>
                <a:cubicBezTo>
                  <a:pt x="4" y="0"/>
                  <a:pt x="0" y="6"/>
                  <a:pt x="0" y="12"/>
                </a:cubicBezTo>
                <a:cubicBezTo>
                  <a:pt x="0" y="20"/>
                  <a:pt x="4" y="24"/>
                  <a:pt x="13" y="2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46" name="Freeform 244"/>
          <p:cNvSpPr>
            <a:spLocks/>
          </p:cNvSpPr>
          <p:nvPr/>
        </p:nvSpPr>
        <p:spPr bwMode="auto">
          <a:xfrm>
            <a:off x="3593459" y="1553842"/>
            <a:ext cx="75565" cy="6719"/>
          </a:xfrm>
          <a:custGeom>
            <a:avLst/>
            <a:gdLst>
              <a:gd name="T0" fmla="*/ 322 w 335"/>
              <a:gd name="T1" fmla="*/ 0 h 29"/>
              <a:gd name="T2" fmla="*/ 0 w 335"/>
              <a:gd name="T3" fmla="*/ 0 h 29"/>
              <a:gd name="T4" fmla="*/ 15 w 335"/>
              <a:gd name="T5" fmla="*/ 29 h 29"/>
              <a:gd name="T6" fmla="*/ 322 w 335"/>
              <a:gd name="T7" fmla="*/ 29 h 29"/>
              <a:gd name="T8" fmla="*/ 335 w 335"/>
              <a:gd name="T9" fmla="*/ 14 h 29"/>
              <a:gd name="T10" fmla="*/ 322 w 335"/>
              <a:gd name="T11" fmla="*/ 0 h 29"/>
            </a:gdLst>
            <a:ahLst/>
            <a:cxnLst>
              <a:cxn ang="0">
                <a:pos x="T0" y="T1"/>
              </a:cxn>
              <a:cxn ang="0">
                <a:pos x="T2" y="T3"/>
              </a:cxn>
              <a:cxn ang="0">
                <a:pos x="T4" y="T5"/>
              </a:cxn>
              <a:cxn ang="0">
                <a:pos x="T6" y="T7"/>
              </a:cxn>
              <a:cxn ang="0">
                <a:pos x="T8" y="T9"/>
              </a:cxn>
              <a:cxn ang="0">
                <a:pos x="T10" y="T11"/>
              </a:cxn>
            </a:cxnLst>
            <a:rect l="0" t="0" r="r" b="b"/>
            <a:pathLst>
              <a:path w="335" h="29">
                <a:moveTo>
                  <a:pt x="322" y="0"/>
                </a:moveTo>
                <a:cubicBezTo>
                  <a:pt x="0" y="0"/>
                  <a:pt x="0" y="0"/>
                  <a:pt x="0" y="0"/>
                </a:cubicBezTo>
                <a:cubicBezTo>
                  <a:pt x="7" y="9"/>
                  <a:pt x="11" y="19"/>
                  <a:pt x="15" y="29"/>
                </a:cubicBezTo>
                <a:cubicBezTo>
                  <a:pt x="322" y="29"/>
                  <a:pt x="322" y="29"/>
                  <a:pt x="322" y="29"/>
                </a:cubicBezTo>
                <a:cubicBezTo>
                  <a:pt x="329" y="29"/>
                  <a:pt x="335" y="22"/>
                  <a:pt x="335" y="14"/>
                </a:cubicBezTo>
                <a:cubicBezTo>
                  <a:pt x="335" y="5"/>
                  <a:pt x="329" y="0"/>
                  <a:pt x="322"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47" name="Freeform 245"/>
          <p:cNvSpPr>
            <a:spLocks/>
          </p:cNvSpPr>
          <p:nvPr/>
        </p:nvSpPr>
        <p:spPr bwMode="auto">
          <a:xfrm>
            <a:off x="3607294" y="1597517"/>
            <a:ext cx="61729" cy="6719"/>
          </a:xfrm>
          <a:custGeom>
            <a:avLst/>
            <a:gdLst>
              <a:gd name="T0" fmla="*/ 260 w 273"/>
              <a:gd name="T1" fmla="*/ 0 h 29"/>
              <a:gd name="T2" fmla="*/ 0 w 273"/>
              <a:gd name="T3" fmla="*/ 0 h 29"/>
              <a:gd name="T4" fmla="*/ 2 w 273"/>
              <a:gd name="T5" fmla="*/ 29 h 29"/>
              <a:gd name="T6" fmla="*/ 260 w 273"/>
              <a:gd name="T7" fmla="*/ 29 h 29"/>
              <a:gd name="T8" fmla="*/ 273 w 273"/>
              <a:gd name="T9" fmla="*/ 15 h 29"/>
              <a:gd name="T10" fmla="*/ 260 w 273"/>
              <a:gd name="T11" fmla="*/ 0 h 29"/>
            </a:gdLst>
            <a:ahLst/>
            <a:cxnLst>
              <a:cxn ang="0">
                <a:pos x="T0" y="T1"/>
              </a:cxn>
              <a:cxn ang="0">
                <a:pos x="T2" y="T3"/>
              </a:cxn>
              <a:cxn ang="0">
                <a:pos x="T4" y="T5"/>
              </a:cxn>
              <a:cxn ang="0">
                <a:pos x="T6" y="T7"/>
              </a:cxn>
              <a:cxn ang="0">
                <a:pos x="T8" y="T9"/>
              </a:cxn>
              <a:cxn ang="0">
                <a:pos x="T10" y="T11"/>
              </a:cxn>
            </a:cxnLst>
            <a:rect l="0" t="0" r="r" b="b"/>
            <a:pathLst>
              <a:path w="273" h="29">
                <a:moveTo>
                  <a:pt x="260" y="0"/>
                </a:moveTo>
                <a:cubicBezTo>
                  <a:pt x="0" y="0"/>
                  <a:pt x="0" y="0"/>
                  <a:pt x="0" y="0"/>
                </a:cubicBezTo>
                <a:cubicBezTo>
                  <a:pt x="2" y="10"/>
                  <a:pt x="2" y="20"/>
                  <a:pt x="2" y="29"/>
                </a:cubicBezTo>
                <a:cubicBezTo>
                  <a:pt x="260" y="29"/>
                  <a:pt x="260" y="29"/>
                  <a:pt x="260" y="29"/>
                </a:cubicBezTo>
                <a:cubicBezTo>
                  <a:pt x="267" y="29"/>
                  <a:pt x="273" y="22"/>
                  <a:pt x="273" y="15"/>
                </a:cubicBezTo>
                <a:cubicBezTo>
                  <a:pt x="273" y="5"/>
                  <a:pt x="267" y="0"/>
                  <a:pt x="260"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48" name="Freeform 246"/>
          <p:cNvSpPr>
            <a:spLocks/>
          </p:cNvSpPr>
          <p:nvPr/>
        </p:nvSpPr>
        <p:spPr bwMode="auto">
          <a:xfrm>
            <a:off x="3603037" y="1575120"/>
            <a:ext cx="65986" cy="6719"/>
          </a:xfrm>
          <a:custGeom>
            <a:avLst/>
            <a:gdLst>
              <a:gd name="T0" fmla="*/ 280 w 293"/>
              <a:gd name="T1" fmla="*/ 0 h 25"/>
              <a:gd name="T2" fmla="*/ 0 w 293"/>
              <a:gd name="T3" fmla="*/ 0 h 25"/>
              <a:gd name="T4" fmla="*/ 6 w 293"/>
              <a:gd name="T5" fmla="*/ 25 h 25"/>
              <a:gd name="T6" fmla="*/ 280 w 293"/>
              <a:gd name="T7" fmla="*/ 25 h 25"/>
              <a:gd name="T8" fmla="*/ 293 w 293"/>
              <a:gd name="T9" fmla="*/ 13 h 25"/>
              <a:gd name="T10" fmla="*/ 280 w 293"/>
              <a:gd name="T11" fmla="*/ 0 h 25"/>
            </a:gdLst>
            <a:ahLst/>
            <a:cxnLst>
              <a:cxn ang="0">
                <a:pos x="T0" y="T1"/>
              </a:cxn>
              <a:cxn ang="0">
                <a:pos x="T2" y="T3"/>
              </a:cxn>
              <a:cxn ang="0">
                <a:pos x="T4" y="T5"/>
              </a:cxn>
              <a:cxn ang="0">
                <a:pos x="T6" y="T7"/>
              </a:cxn>
              <a:cxn ang="0">
                <a:pos x="T8" y="T9"/>
              </a:cxn>
              <a:cxn ang="0">
                <a:pos x="T10" y="T11"/>
              </a:cxn>
            </a:cxnLst>
            <a:rect l="0" t="0" r="r" b="b"/>
            <a:pathLst>
              <a:path w="293" h="25">
                <a:moveTo>
                  <a:pt x="280" y="0"/>
                </a:moveTo>
                <a:cubicBezTo>
                  <a:pt x="0" y="0"/>
                  <a:pt x="0" y="0"/>
                  <a:pt x="0" y="0"/>
                </a:cubicBezTo>
                <a:cubicBezTo>
                  <a:pt x="2" y="8"/>
                  <a:pt x="4" y="17"/>
                  <a:pt x="6" y="25"/>
                </a:cubicBezTo>
                <a:cubicBezTo>
                  <a:pt x="280" y="25"/>
                  <a:pt x="280" y="25"/>
                  <a:pt x="280" y="25"/>
                </a:cubicBezTo>
                <a:cubicBezTo>
                  <a:pt x="286" y="25"/>
                  <a:pt x="293" y="21"/>
                  <a:pt x="293" y="13"/>
                </a:cubicBezTo>
                <a:cubicBezTo>
                  <a:pt x="293" y="6"/>
                  <a:pt x="286" y="0"/>
                  <a:pt x="280"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49" name="Freeform 247"/>
          <p:cNvSpPr>
            <a:spLocks/>
          </p:cNvSpPr>
          <p:nvPr/>
        </p:nvSpPr>
        <p:spPr bwMode="auto">
          <a:xfrm>
            <a:off x="3404014" y="1532565"/>
            <a:ext cx="52151" cy="6719"/>
          </a:xfrm>
          <a:custGeom>
            <a:avLst/>
            <a:gdLst>
              <a:gd name="T0" fmla="*/ 13 w 232"/>
              <a:gd name="T1" fmla="*/ 29 h 29"/>
              <a:gd name="T2" fmla="*/ 203 w 232"/>
              <a:gd name="T3" fmla="*/ 29 h 29"/>
              <a:gd name="T4" fmla="*/ 210 w 232"/>
              <a:gd name="T5" fmla="*/ 24 h 29"/>
              <a:gd name="T6" fmla="*/ 232 w 232"/>
              <a:gd name="T7" fmla="*/ 0 h 29"/>
              <a:gd name="T8" fmla="*/ 13 w 232"/>
              <a:gd name="T9" fmla="*/ 0 h 29"/>
              <a:gd name="T10" fmla="*/ 0 w 232"/>
              <a:gd name="T11" fmla="*/ 14 h 29"/>
              <a:gd name="T12" fmla="*/ 13 w 232"/>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32" h="29">
                <a:moveTo>
                  <a:pt x="13" y="29"/>
                </a:moveTo>
                <a:cubicBezTo>
                  <a:pt x="203" y="29"/>
                  <a:pt x="203" y="29"/>
                  <a:pt x="203" y="29"/>
                </a:cubicBezTo>
                <a:cubicBezTo>
                  <a:pt x="205" y="26"/>
                  <a:pt x="208" y="26"/>
                  <a:pt x="210" y="24"/>
                </a:cubicBezTo>
                <a:cubicBezTo>
                  <a:pt x="216" y="14"/>
                  <a:pt x="225" y="7"/>
                  <a:pt x="232" y="0"/>
                </a:cubicBezTo>
                <a:cubicBezTo>
                  <a:pt x="13" y="0"/>
                  <a:pt x="13" y="0"/>
                  <a:pt x="13" y="0"/>
                </a:cubicBezTo>
                <a:cubicBezTo>
                  <a:pt x="4" y="0"/>
                  <a:pt x="0" y="7"/>
                  <a:pt x="0" y="14"/>
                </a:cubicBezTo>
                <a:cubicBezTo>
                  <a:pt x="0" y="24"/>
                  <a:pt x="4" y="29"/>
                  <a:pt x="13" y="2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50" name="Freeform 248"/>
          <p:cNvSpPr>
            <a:spLocks/>
          </p:cNvSpPr>
          <p:nvPr/>
        </p:nvSpPr>
        <p:spPr bwMode="auto">
          <a:xfrm>
            <a:off x="3404014" y="1597517"/>
            <a:ext cx="20222" cy="6719"/>
          </a:xfrm>
          <a:custGeom>
            <a:avLst/>
            <a:gdLst>
              <a:gd name="T0" fmla="*/ 13 w 91"/>
              <a:gd name="T1" fmla="*/ 29 h 29"/>
              <a:gd name="T2" fmla="*/ 89 w 91"/>
              <a:gd name="T3" fmla="*/ 29 h 29"/>
              <a:gd name="T4" fmla="*/ 91 w 91"/>
              <a:gd name="T5" fmla="*/ 0 h 29"/>
              <a:gd name="T6" fmla="*/ 13 w 91"/>
              <a:gd name="T7" fmla="*/ 0 h 29"/>
              <a:gd name="T8" fmla="*/ 0 w 91"/>
              <a:gd name="T9" fmla="*/ 15 h 29"/>
              <a:gd name="T10" fmla="*/ 13 w 91"/>
              <a:gd name="T11" fmla="*/ 29 h 29"/>
            </a:gdLst>
            <a:ahLst/>
            <a:cxnLst>
              <a:cxn ang="0">
                <a:pos x="T0" y="T1"/>
              </a:cxn>
              <a:cxn ang="0">
                <a:pos x="T2" y="T3"/>
              </a:cxn>
              <a:cxn ang="0">
                <a:pos x="T4" y="T5"/>
              </a:cxn>
              <a:cxn ang="0">
                <a:pos x="T6" y="T7"/>
              </a:cxn>
              <a:cxn ang="0">
                <a:pos x="T8" y="T9"/>
              </a:cxn>
              <a:cxn ang="0">
                <a:pos x="T10" y="T11"/>
              </a:cxn>
            </a:cxnLst>
            <a:rect l="0" t="0" r="r" b="b"/>
            <a:pathLst>
              <a:path w="91" h="29">
                <a:moveTo>
                  <a:pt x="13" y="29"/>
                </a:moveTo>
                <a:cubicBezTo>
                  <a:pt x="89" y="29"/>
                  <a:pt x="89" y="29"/>
                  <a:pt x="89" y="29"/>
                </a:cubicBezTo>
                <a:cubicBezTo>
                  <a:pt x="89" y="20"/>
                  <a:pt x="89" y="10"/>
                  <a:pt x="91" y="0"/>
                </a:cubicBezTo>
                <a:cubicBezTo>
                  <a:pt x="13" y="0"/>
                  <a:pt x="13" y="0"/>
                  <a:pt x="13" y="0"/>
                </a:cubicBezTo>
                <a:cubicBezTo>
                  <a:pt x="4" y="0"/>
                  <a:pt x="0" y="5"/>
                  <a:pt x="0" y="15"/>
                </a:cubicBezTo>
                <a:cubicBezTo>
                  <a:pt x="0" y="22"/>
                  <a:pt x="4" y="29"/>
                  <a:pt x="13" y="2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51" name="Freeform 249"/>
          <p:cNvSpPr>
            <a:spLocks/>
          </p:cNvSpPr>
          <p:nvPr/>
        </p:nvSpPr>
        <p:spPr bwMode="auto">
          <a:xfrm>
            <a:off x="3549822" y="1618794"/>
            <a:ext cx="11708" cy="5600"/>
          </a:xfrm>
          <a:custGeom>
            <a:avLst/>
            <a:gdLst>
              <a:gd name="T0" fmla="*/ 9 w 54"/>
              <a:gd name="T1" fmla="*/ 0 h 24"/>
              <a:gd name="T2" fmla="*/ 0 w 54"/>
              <a:gd name="T3" fmla="*/ 24 h 24"/>
              <a:gd name="T4" fmla="*/ 43 w 54"/>
              <a:gd name="T5" fmla="*/ 24 h 24"/>
              <a:gd name="T6" fmla="*/ 54 w 54"/>
              <a:gd name="T7" fmla="*/ 0 h 24"/>
              <a:gd name="T8" fmla="*/ 9 w 54"/>
              <a:gd name="T9" fmla="*/ 0 h 24"/>
            </a:gdLst>
            <a:ahLst/>
            <a:cxnLst>
              <a:cxn ang="0">
                <a:pos x="T0" y="T1"/>
              </a:cxn>
              <a:cxn ang="0">
                <a:pos x="T2" y="T3"/>
              </a:cxn>
              <a:cxn ang="0">
                <a:pos x="T4" y="T5"/>
              </a:cxn>
              <a:cxn ang="0">
                <a:pos x="T6" y="T7"/>
              </a:cxn>
              <a:cxn ang="0">
                <a:pos x="T8" y="T9"/>
              </a:cxn>
            </a:cxnLst>
            <a:rect l="0" t="0" r="r" b="b"/>
            <a:pathLst>
              <a:path w="54" h="24">
                <a:moveTo>
                  <a:pt x="9" y="0"/>
                </a:moveTo>
                <a:cubicBezTo>
                  <a:pt x="0" y="24"/>
                  <a:pt x="0" y="24"/>
                  <a:pt x="0" y="24"/>
                </a:cubicBezTo>
                <a:cubicBezTo>
                  <a:pt x="43" y="24"/>
                  <a:pt x="43" y="24"/>
                  <a:pt x="43" y="24"/>
                </a:cubicBezTo>
                <a:cubicBezTo>
                  <a:pt x="47" y="16"/>
                  <a:pt x="49" y="8"/>
                  <a:pt x="54" y="0"/>
                </a:cubicBezTo>
                <a:lnTo>
                  <a:pt x="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52" name="Freeform 250"/>
          <p:cNvSpPr>
            <a:spLocks/>
          </p:cNvSpPr>
          <p:nvPr/>
        </p:nvSpPr>
        <p:spPr bwMode="auto">
          <a:xfrm>
            <a:off x="3514701" y="1556082"/>
            <a:ext cx="21286" cy="4479"/>
          </a:xfrm>
          <a:custGeom>
            <a:avLst/>
            <a:gdLst>
              <a:gd name="T0" fmla="*/ 0 w 91"/>
              <a:gd name="T1" fmla="*/ 0 h 21"/>
              <a:gd name="T2" fmla="*/ 0 w 91"/>
              <a:gd name="T3" fmla="*/ 21 h 21"/>
              <a:gd name="T4" fmla="*/ 91 w 91"/>
              <a:gd name="T5" fmla="*/ 21 h 21"/>
              <a:gd name="T6" fmla="*/ 4 w 91"/>
              <a:gd name="T7" fmla="*/ 0 h 21"/>
              <a:gd name="T8" fmla="*/ 0 w 91"/>
              <a:gd name="T9" fmla="*/ 0 h 21"/>
            </a:gdLst>
            <a:ahLst/>
            <a:cxnLst>
              <a:cxn ang="0">
                <a:pos x="T0" y="T1"/>
              </a:cxn>
              <a:cxn ang="0">
                <a:pos x="T2" y="T3"/>
              </a:cxn>
              <a:cxn ang="0">
                <a:pos x="T4" y="T5"/>
              </a:cxn>
              <a:cxn ang="0">
                <a:pos x="T6" y="T7"/>
              </a:cxn>
              <a:cxn ang="0">
                <a:pos x="T8" y="T9"/>
              </a:cxn>
            </a:cxnLst>
            <a:rect l="0" t="0" r="r" b="b"/>
            <a:pathLst>
              <a:path w="91" h="21">
                <a:moveTo>
                  <a:pt x="0" y="0"/>
                </a:moveTo>
                <a:cubicBezTo>
                  <a:pt x="0" y="21"/>
                  <a:pt x="0" y="21"/>
                  <a:pt x="0" y="21"/>
                </a:cubicBezTo>
                <a:cubicBezTo>
                  <a:pt x="91" y="21"/>
                  <a:pt x="91" y="21"/>
                  <a:pt x="91" y="21"/>
                </a:cubicBezTo>
                <a:cubicBezTo>
                  <a:pt x="63" y="8"/>
                  <a:pt x="35" y="0"/>
                  <a:pt x="4" y="0"/>
                </a:cubicBez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53" name="Freeform 251"/>
          <p:cNvSpPr>
            <a:spLocks/>
          </p:cNvSpPr>
          <p:nvPr/>
        </p:nvSpPr>
        <p:spPr bwMode="auto">
          <a:xfrm>
            <a:off x="3404014" y="1575120"/>
            <a:ext cx="24479" cy="6719"/>
          </a:xfrm>
          <a:custGeom>
            <a:avLst/>
            <a:gdLst>
              <a:gd name="T0" fmla="*/ 13 w 112"/>
              <a:gd name="T1" fmla="*/ 25 h 25"/>
              <a:gd name="T2" fmla="*/ 103 w 112"/>
              <a:gd name="T3" fmla="*/ 25 h 25"/>
              <a:gd name="T4" fmla="*/ 112 w 112"/>
              <a:gd name="T5" fmla="*/ 0 h 25"/>
              <a:gd name="T6" fmla="*/ 13 w 112"/>
              <a:gd name="T7" fmla="*/ 0 h 25"/>
              <a:gd name="T8" fmla="*/ 0 w 112"/>
              <a:gd name="T9" fmla="*/ 13 h 25"/>
              <a:gd name="T10" fmla="*/ 13 w 112"/>
              <a:gd name="T11" fmla="*/ 25 h 25"/>
            </a:gdLst>
            <a:ahLst/>
            <a:cxnLst>
              <a:cxn ang="0">
                <a:pos x="T0" y="T1"/>
              </a:cxn>
              <a:cxn ang="0">
                <a:pos x="T2" y="T3"/>
              </a:cxn>
              <a:cxn ang="0">
                <a:pos x="T4" y="T5"/>
              </a:cxn>
              <a:cxn ang="0">
                <a:pos x="T6" y="T7"/>
              </a:cxn>
              <a:cxn ang="0">
                <a:pos x="T8" y="T9"/>
              </a:cxn>
              <a:cxn ang="0">
                <a:pos x="T10" y="T11"/>
              </a:cxn>
            </a:cxnLst>
            <a:rect l="0" t="0" r="r" b="b"/>
            <a:pathLst>
              <a:path w="112" h="25">
                <a:moveTo>
                  <a:pt x="13" y="25"/>
                </a:moveTo>
                <a:cubicBezTo>
                  <a:pt x="103" y="25"/>
                  <a:pt x="103" y="25"/>
                  <a:pt x="103" y="25"/>
                </a:cubicBezTo>
                <a:cubicBezTo>
                  <a:pt x="105" y="17"/>
                  <a:pt x="109" y="8"/>
                  <a:pt x="112" y="0"/>
                </a:cubicBezTo>
                <a:cubicBezTo>
                  <a:pt x="13" y="0"/>
                  <a:pt x="13" y="0"/>
                  <a:pt x="13" y="0"/>
                </a:cubicBezTo>
                <a:cubicBezTo>
                  <a:pt x="4" y="0"/>
                  <a:pt x="0" y="6"/>
                  <a:pt x="0" y="13"/>
                </a:cubicBezTo>
                <a:cubicBezTo>
                  <a:pt x="0" y="21"/>
                  <a:pt x="4" y="25"/>
                  <a:pt x="13" y="2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54" name="Freeform 252"/>
          <p:cNvSpPr>
            <a:spLocks/>
          </p:cNvSpPr>
          <p:nvPr/>
        </p:nvSpPr>
        <p:spPr bwMode="auto">
          <a:xfrm>
            <a:off x="3544501" y="1641192"/>
            <a:ext cx="5322" cy="3360"/>
          </a:xfrm>
          <a:custGeom>
            <a:avLst/>
            <a:gdLst>
              <a:gd name="T0" fmla="*/ 6 w 21"/>
              <a:gd name="T1" fmla="*/ 0 h 16"/>
              <a:gd name="T2" fmla="*/ 0 w 21"/>
              <a:gd name="T3" fmla="*/ 16 h 16"/>
              <a:gd name="T4" fmla="*/ 19 w 21"/>
              <a:gd name="T5" fmla="*/ 2 h 16"/>
              <a:gd name="T6" fmla="*/ 21 w 21"/>
              <a:gd name="T7" fmla="*/ 0 h 16"/>
              <a:gd name="T8" fmla="*/ 6 w 21"/>
              <a:gd name="T9" fmla="*/ 0 h 16"/>
            </a:gdLst>
            <a:ahLst/>
            <a:cxnLst>
              <a:cxn ang="0">
                <a:pos x="T0" y="T1"/>
              </a:cxn>
              <a:cxn ang="0">
                <a:pos x="T2" y="T3"/>
              </a:cxn>
              <a:cxn ang="0">
                <a:pos x="T4" y="T5"/>
              </a:cxn>
              <a:cxn ang="0">
                <a:pos x="T6" y="T7"/>
              </a:cxn>
              <a:cxn ang="0">
                <a:pos x="T8" y="T9"/>
              </a:cxn>
            </a:cxnLst>
            <a:rect l="0" t="0" r="r" b="b"/>
            <a:pathLst>
              <a:path w="21" h="16">
                <a:moveTo>
                  <a:pt x="6" y="0"/>
                </a:moveTo>
                <a:cubicBezTo>
                  <a:pt x="0" y="16"/>
                  <a:pt x="0" y="16"/>
                  <a:pt x="0" y="16"/>
                </a:cubicBezTo>
                <a:cubicBezTo>
                  <a:pt x="9" y="12"/>
                  <a:pt x="15" y="6"/>
                  <a:pt x="19" y="2"/>
                </a:cubicBezTo>
                <a:cubicBezTo>
                  <a:pt x="21" y="0"/>
                  <a:pt x="21" y="0"/>
                  <a:pt x="21" y="0"/>
                </a:cubicBez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55" name="Freeform 253"/>
          <p:cNvSpPr>
            <a:spLocks/>
          </p:cNvSpPr>
          <p:nvPr/>
        </p:nvSpPr>
        <p:spPr bwMode="auto">
          <a:xfrm>
            <a:off x="3404014" y="1553842"/>
            <a:ext cx="34057" cy="6719"/>
          </a:xfrm>
          <a:custGeom>
            <a:avLst/>
            <a:gdLst>
              <a:gd name="T0" fmla="*/ 13 w 153"/>
              <a:gd name="T1" fmla="*/ 29 h 29"/>
              <a:gd name="T2" fmla="*/ 138 w 153"/>
              <a:gd name="T3" fmla="*/ 29 h 29"/>
              <a:gd name="T4" fmla="*/ 153 w 153"/>
              <a:gd name="T5" fmla="*/ 0 h 29"/>
              <a:gd name="T6" fmla="*/ 13 w 153"/>
              <a:gd name="T7" fmla="*/ 0 h 29"/>
              <a:gd name="T8" fmla="*/ 0 w 153"/>
              <a:gd name="T9" fmla="*/ 14 h 29"/>
              <a:gd name="T10" fmla="*/ 13 w 153"/>
              <a:gd name="T11" fmla="*/ 29 h 29"/>
            </a:gdLst>
            <a:ahLst/>
            <a:cxnLst>
              <a:cxn ang="0">
                <a:pos x="T0" y="T1"/>
              </a:cxn>
              <a:cxn ang="0">
                <a:pos x="T2" y="T3"/>
              </a:cxn>
              <a:cxn ang="0">
                <a:pos x="T4" y="T5"/>
              </a:cxn>
              <a:cxn ang="0">
                <a:pos x="T6" y="T7"/>
              </a:cxn>
              <a:cxn ang="0">
                <a:pos x="T8" y="T9"/>
              </a:cxn>
              <a:cxn ang="0">
                <a:pos x="T10" y="T11"/>
              </a:cxn>
            </a:cxnLst>
            <a:rect l="0" t="0" r="r" b="b"/>
            <a:pathLst>
              <a:path w="153" h="29">
                <a:moveTo>
                  <a:pt x="13" y="29"/>
                </a:moveTo>
                <a:cubicBezTo>
                  <a:pt x="138" y="29"/>
                  <a:pt x="138" y="29"/>
                  <a:pt x="138" y="29"/>
                </a:cubicBezTo>
                <a:cubicBezTo>
                  <a:pt x="142" y="19"/>
                  <a:pt x="149" y="9"/>
                  <a:pt x="153" y="0"/>
                </a:cubicBezTo>
                <a:cubicBezTo>
                  <a:pt x="13" y="0"/>
                  <a:pt x="13" y="0"/>
                  <a:pt x="13" y="0"/>
                </a:cubicBezTo>
                <a:cubicBezTo>
                  <a:pt x="4" y="0"/>
                  <a:pt x="0" y="5"/>
                  <a:pt x="0" y="14"/>
                </a:cubicBezTo>
                <a:cubicBezTo>
                  <a:pt x="0" y="22"/>
                  <a:pt x="4" y="29"/>
                  <a:pt x="13" y="2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56" name="Freeform 254"/>
          <p:cNvSpPr>
            <a:spLocks/>
          </p:cNvSpPr>
          <p:nvPr/>
        </p:nvSpPr>
        <p:spPr bwMode="auto">
          <a:xfrm>
            <a:off x="3474257" y="1565041"/>
            <a:ext cx="88337" cy="85109"/>
          </a:xfrm>
          <a:custGeom>
            <a:avLst/>
            <a:gdLst>
              <a:gd name="T0" fmla="*/ 157 w 393"/>
              <a:gd name="T1" fmla="*/ 309 h 357"/>
              <a:gd name="T2" fmla="*/ 229 w 393"/>
              <a:gd name="T3" fmla="*/ 119 h 357"/>
              <a:gd name="T4" fmla="*/ 299 w 393"/>
              <a:gd name="T5" fmla="*/ 351 h 357"/>
              <a:gd name="T6" fmla="*/ 336 w 393"/>
              <a:gd name="T7" fmla="*/ 205 h 357"/>
              <a:gd name="T8" fmla="*/ 371 w 393"/>
              <a:gd name="T9" fmla="*/ 199 h 357"/>
              <a:gd name="T10" fmla="*/ 393 w 393"/>
              <a:gd name="T11" fmla="*/ 130 h 357"/>
              <a:gd name="T12" fmla="*/ 380 w 393"/>
              <a:gd name="T13" fmla="*/ 91 h 357"/>
              <a:gd name="T14" fmla="*/ 377 w 393"/>
              <a:gd name="T15" fmla="*/ 93 h 357"/>
              <a:gd name="T16" fmla="*/ 351 w 393"/>
              <a:gd name="T17" fmla="*/ 177 h 357"/>
              <a:gd name="T18" fmla="*/ 316 w 393"/>
              <a:gd name="T19" fmla="*/ 183 h 357"/>
              <a:gd name="T20" fmla="*/ 297 w 393"/>
              <a:gd name="T21" fmla="*/ 254 h 357"/>
              <a:gd name="T22" fmla="*/ 231 w 393"/>
              <a:gd name="T23" fmla="*/ 38 h 357"/>
              <a:gd name="T24" fmla="*/ 179 w 393"/>
              <a:gd name="T25" fmla="*/ 177 h 357"/>
              <a:gd name="T26" fmla="*/ 175 w 393"/>
              <a:gd name="T27" fmla="*/ 0 h 357"/>
              <a:gd name="T28" fmla="*/ 87 w 393"/>
              <a:gd name="T29" fmla="*/ 260 h 357"/>
              <a:gd name="T30" fmla="*/ 55 w 393"/>
              <a:gd name="T31" fmla="*/ 115 h 357"/>
              <a:gd name="T32" fmla="*/ 0 w 393"/>
              <a:gd name="T33" fmla="*/ 265 h 357"/>
              <a:gd name="T34" fmla="*/ 15 w 393"/>
              <a:gd name="T35" fmla="*/ 296 h 357"/>
              <a:gd name="T36" fmla="*/ 50 w 393"/>
              <a:gd name="T37" fmla="*/ 207 h 357"/>
              <a:gd name="T38" fmla="*/ 83 w 393"/>
              <a:gd name="T39" fmla="*/ 355 h 357"/>
              <a:gd name="T40" fmla="*/ 83 w 393"/>
              <a:gd name="T41" fmla="*/ 357 h 357"/>
              <a:gd name="T42" fmla="*/ 153 w 393"/>
              <a:gd name="T43" fmla="*/ 148 h 357"/>
              <a:gd name="T44" fmla="*/ 157 w 393"/>
              <a:gd name="T45" fmla="*/ 30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3" h="357">
                <a:moveTo>
                  <a:pt x="157" y="309"/>
                </a:moveTo>
                <a:cubicBezTo>
                  <a:pt x="229" y="119"/>
                  <a:pt x="229" y="119"/>
                  <a:pt x="229" y="119"/>
                </a:cubicBezTo>
                <a:cubicBezTo>
                  <a:pt x="299" y="351"/>
                  <a:pt x="299" y="351"/>
                  <a:pt x="299" y="351"/>
                </a:cubicBezTo>
                <a:cubicBezTo>
                  <a:pt x="336" y="205"/>
                  <a:pt x="336" y="205"/>
                  <a:pt x="336" y="205"/>
                </a:cubicBezTo>
                <a:cubicBezTo>
                  <a:pt x="371" y="199"/>
                  <a:pt x="371" y="199"/>
                  <a:pt x="371" y="199"/>
                </a:cubicBezTo>
                <a:cubicBezTo>
                  <a:pt x="393" y="130"/>
                  <a:pt x="393" y="130"/>
                  <a:pt x="393" y="130"/>
                </a:cubicBezTo>
                <a:cubicBezTo>
                  <a:pt x="391" y="117"/>
                  <a:pt x="386" y="102"/>
                  <a:pt x="380" y="91"/>
                </a:cubicBezTo>
                <a:cubicBezTo>
                  <a:pt x="377" y="93"/>
                  <a:pt x="377" y="93"/>
                  <a:pt x="377" y="93"/>
                </a:cubicBezTo>
                <a:cubicBezTo>
                  <a:pt x="351" y="177"/>
                  <a:pt x="351" y="177"/>
                  <a:pt x="351" y="177"/>
                </a:cubicBezTo>
                <a:cubicBezTo>
                  <a:pt x="316" y="183"/>
                  <a:pt x="316" y="183"/>
                  <a:pt x="316" y="183"/>
                </a:cubicBezTo>
                <a:cubicBezTo>
                  <a:pt x="297" y="254"/>
                  <a:pt x="297" y="254"/>
                  <a:pt x="297" y="254"/>
                </a:cubicBezTo>
                <a:cubicBezTo>
                  <a:pt x="231" y="38"/>
                  <a:pt x="231" y="38"/>
                  <a:pt x="231" y="38"/>
                </a:cubicBezTo>
                <a:cubicBezTo>
                  <a:pt x="179" y="177"/>
                  <a:pt x="179" y="177"/>
                  <a:pt x="179" y="177"/>
                </a:cubicBezTo>
                <a:cubicBezTo>
                  <a:pt x="175" y="0"/>
                  <a:pt x="175" y="0"/>
                  <a:pt x="175" y="0"/>
                </a:cubicBezTo>
                <a:cubicBezTo>
                  <a:pt x="87" y="260"/>
                  <a:pt x="87" y="260"/>
                  <a:pt x="87" y="260"/>
                </a:cubicBezTo>
                <a:cubicBezTo>
                  <a:pt x="55" y="115"/>
                  <a:pt x="55" y="115"/>
                  <a:pt x="55" y="115"/>
                </a:cubicBezTo>
                <a:cubicBezTo>
                  <a:pt x="0" y="265"/>
                  <a:pt x="0" y="265"/>
                  <a:pt x="0" y="265"/>
                </a:cubicBezTo>
                <a:cubicBezTo>
                  <a:pt x="4" y="276"/>
                  <a:pt x="9" y="285"/>
                  <a:pt x="15" y="296"/>
                </a:cubicBezTo>
                <a:cubicBezTo>
                  <a:pt x="50" y="207"/>
                  <a:pt x="50" y="207"/>
                  <a:pt x="50" y="207"/>
                </a:cubicBezTo>
                <a:cubicBezTo>
                  <a:pt x="83" y="355"/>
                  <a:pt x="83" y="355"/>
                  <a:pt x="83" y="355"/>
                </a:cubicBezTo>
                <a:cubicBezTo>
                  <a:pt x="83" y="357"/>
                  <a:pt x="83" y="357"/>
                  <a:pt x="83" y="357"/>
                </a:cubicBezTo>
                <a:cubicBezTo>
                  <a:pt x="153" y="148"/>
                  <a:pt x="153" y="148"/>
                  <a:pt x="153" y="148"/>
                </a:cubicBezTo>
                <a:lnTo>
                  <a:pt x="157" y="30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57" name="Freeform 255"/>
          <p:cNvSpPr>
            <a:spLocks noEditPoints="1"/>
          </p:cNvSpPr>
          <p:nvPr/>
        </p:nvSpPr>
        <p:spPr bwMode="auto">
          <a:xfrm>
            <a:off x="3377407" y="1518007"/>
            <a:ext cx="229887" cy="234052"/>
          </a:xfrm>
          <a:custGeom>
            <a:avLst/>
            <a:gdLst>
              <a:gd name="T0" fmla="*/ 871 w 1017"/>
              <a:gd name="T1" fmla="*/ 108 h 984"/>
              <a:gd name="T2" fmla="*/ 615 w 1017"/>
              <a:gd name="T3" fmla="*/ 0 h 984"/>
              <a:gd name="T4" fmla="*/ 350 w 1017"/>
              <a:gd name="T5" fmla="*/ 108 h 984"/>
              <a:gd name="T6" fmla="*/ 300 w 1017"/>
              <a:gd name="T7" fmla="*/ 564 h 984"/>
              <a:gd name="T8" fmla="*/ 24 w 1017"/>
              <a:gd name="T9" fmla="*/ 845 h 984"/>
              <a:gd name="T10" fmla="*/ 24 w 1017"/>
              <a:gd name="T11" fmla="*/ 929 h 984"/>
              <a:gd name="T12" fmla="*/ 55 w 1017"/>
              <a:gd name="T13" fmla="*/ 959 h 984"/>
              <a:gd name="T14" fmla="*/ 138 w 1017"/>
              <a:gd name="T15" fmla="*/ 959 h 984"/>
              <a:gd name="T16" fmla="*/ 418 w 1017"/>
              <a:gd name="T17" fmla="*/ 681 h 984"/>
              <a:gd name="T18" fmla="*/ 615 w 1017"/>
              <a:gd name="T19" fmla="*/ 736 h 984"/>
              <a:gd name="T20" fmla="*/ 871 w 1017"/>
              <a:gd name="T21" fmla="*/ 630 h 984"/>
              <a:gd name="T22" fmla="*/ 871 w 1017"/>
              <a:gd name="T23" fmla="*/ 108 h 984"/>
              <a:gd name="T24" fmla="*/ 788 w 1017"/>
              <a:gd name="T25" fmla="*/ 545 h 984"/>
              <a:gd name="T26" fmla="*/ 615 w 1017"/>
              <a:gd name="T27" fmla="*/ 617 h 984"/>
              <a:gd name="T28" fmla="*/ 436 w 1017"/>
              <a:gd name="T29" fmla="*/ 545 h 984"/>
              <a:gd name="T30" fmla="*/ 436 w 1017"/>
              <a:gd name="T31" fmla="*/ 194 h 984"/>
              <a:gd name="T32" fmla="*/ 615 w 1017"/>
              <a:gd name="T33" fmla="*/ 117 h 984"/>
              <a:gd name="T34" fmla="*/ 788 w 1017"/>
              <a:gd name="T35" fmla="*/ 194 h 984"/>
              <a:gd name="T36" fmla="*/ 862 w 1017"/>
              <a:gd name="T37" fmla="*/ 369 h 984"/>
              <a:gd name="T38" fmla="*/ 788 w 1017"/>
              <a:gd name="T39" fmla="*/ 545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7" h="984">
                <a:moveTo>
                  <a:pt x="871" y="108"/>
                </a:moveTo>
                <a:cubicBezTo>
                  <a:pt x="799" y="38"/>
                  <a:pt x="707" y="0"/>
                  <a:pt x="615" y="0"/>
                </a:cubicBezTo>
                <a:cubicBezTo>
                  <a:pt x="521" y="0"/>
                  <a:pt x="425" y="38"/>
                  <a:pt x="350" y="108"/>
                </a:cubicBezTo>
                <a:cubicBezTo>
                  <a:pt x="228" y="233"/>
                  <a:pt x="215" y="422"/>
                  <a:pt x="300" y="564"/>
                </a:cubicBezTo>
                <a:cubicBezTo>
                  <a:pt x="24" y="845"/>
                  <a:pt x="24" y="845"/>
                  <a:pt x="24" y="845"/>
                </a:cubicBezTo>
                <a:cubicBezTo>
                  <a:pt x="0" y="865"/>
                  <a:pt x="0" y="905"/>
                  <a:pt x="24" y="929"/>
                </a:cubicBezTo>
                <a:cubicBezTo>
                  <a:pt x="55" y="959"/>
                  <a:pt x="55" y="959"/>
                  <a:pt x="55" y="959"/>
                </a:cubicBezTo>
                <a:cubicBezTo>
                  <a:pt x="79" y="984"/>
                  <a:pt x="118" y="984"/>
                  <a:pt x="138" y="959"/>
                </a:cubicBezTo>
                <a:cubicBezTo>
                  <a:pt x="418" y="681"/>
                  <a:pt x="418" y="681"/>
                  <a:pt x="418" y="681"/>
                </a:cubicBezTo>
                <a:cubicBezTo>
                  <a:pt x="479" y="718"/>
                  <a:pt x="545" y="736"/>
                  <a:pt x="615" y="736"/>
                </a:cubicBezTo>
                <a:cubicBezTo>
                  <a:pt x="707" y="736"/>
                  <a:pt x="799" y="700"/>
                  <a:pt x="871" y="630"/>
                </a:cubicBezTo>
                <a:cubicBezTo>
                  <a:pt x="1017" y="485"/>
                  <a:pt x="1017" y="251"/>
                  <a:pt x="871" y="108"/>
                </a:cubicBezTo>
                <a:moveTo>
                  <a:pt x="788" y="545"/>
                </a:moveTo>
                <a:cubicBezTo>
                  <a:pt x="742" y="591"/>
                  <a:pt x="678" y="617"/>
                  <a:pt x="615" y="617"/>
                </a:cubicBezTo>
                <a:cubicBezTo>
                  <a:pt x="547" y="617"/>
                  <a:pt x="484" y="591"/>
                  <a:pt x="436" y="545"/>
                </a:cubicBezTo>
                <a:cubicBezTo>
                  <a:pt x="339" y="446"/>
                  <a:pt x="339" y="290"/>
                  <a:pt x="436" y="194"/>
                </a:cubicBezTo>
                <a:cubicBezTo>
                  <a:pt x="484" y="145"/>
                  <a:pt x="547" y="117"/>
                  <a:pt x="615" y="117"/>
                </a:cubicBezTo>
                <a:cubicBezTo>
                  <a:pt x="678" y="117"/>
                  <a:pt x="742" y="145"/>
                  <a:pt x="788" y="194"/>
                </a:cubicBezTo>
                <a:cubicBezTo>
                  <a:pt x="836" y="237"/>
                  <a:pt x="862" y="301"/>
                  <a:pt x="862" y="369"/>
                </a:cubicBezTo>
                <a:cubicBezTo>
                  <a:pt x="862" y="433"/>
                  <a:pt x="836" y="496"/>
                  <a:pt x="788" y="54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58" name="Freeform 557"/>
          <p:cNvSpPr>
            <a:spLocks/>
          </p:cNvSpPr>
          <p:nvPr/>
        </p:nvSpPr>
        <p:spPr bwMode="auto">
          <a:xfrm>
            <a:off x="2806925" y="2109095"/>
            <a:ext cx="332059" cy="348277"/>
          </a:xfrm>
          <a:custGeom>
            <a:avLst/>
            <a:gdLst>
              <a:gd name="T0" fmla="*/ 1321 w 1465"/>
              <a:gd name="T1" fmla="*/ 572 h 1466"/>
              <a:gd name="T2" fmla="*/ 1271 w 1465"/>
              <a:gd name="T3" fmla="*/ 622 h 1466"/>
              <a:gd name="T4" fmla="*/ 1027 w 1465"/>
              <a:gd name="T5" fmla="*/ 490 h 1466"/>
              <a:gd name="T6" fmla="*/ 1224 w 1465"/>
              <a:gd name="T7" fmla="*/ 463 h 1466"/>
              <a:gd name="T8" fmla="*/ 1263 w 1465"/>
              <a:gd name="T9" fmla="*/ 247 h 1466"/>
              <a:gd name="T10" fmla="*/ 1249 w 1465"/>
              <a:gd name="T11" fmla="*/ 213 h 1466"/>
              <a:gd name="T12" fmla="*/ 1035 w 1465"/>
              <a:gd name="T13" fmla="*/ 203 h 1466"/>
              <a:gd name="T14" fmla="*/ 1035 w 1465"/>
              <a:gd name="T15" fmla="*/ 274 h 1466"/>
              <a:gd name="T16" fmla="*/ 769 w 1465"/>
              <a:gd name="T17" fmla="*/ 353 h 1466"/>
              <a:gd name="T18" fmla="*/ 889 w 1465"/>
              <a:gd name="T19" fmla="*/ 194 h 1466"/>
              <a:gd name="T20" fmla="*/ 764 w 1465"/>
              <a:gd name="T21" fmla="*/ 14 h 1466"/>
              <a:gd name="T22" fmla="*/ 730 w 1465"/>
              <a:gd name="T23" fmla="*/ 0 h 1466"/>
              <a:gd name="T24" fmla="*/ 571 w 1465"/>
              <a:gd name="T25" fmla="*/ 144 h 1466"/>
              <a:gd name="T26" fmla="*/ 621 w 1465"/>
              <a:gd name="T27" fmla="*/ 194 h 1466"/>
              <a:gd name="T28" fmla="*/ 488 w 1465"/>
              <a:gd name="T29" fmla="*/ 439 h 1466"/>
              <a:gd name="T30" fmla="*/ 462 w 1465"/>
              <a:gd name="T31" fmla="*/ 241 h 1466"/>
              <a:gd name="T32" fmla="*/ 246 w 1465"/>
              <a:gd name="T33" fmla="*/ 203 h 1466"/>
              <a:gd name="T34" fmla="*/ 212 w 1465"/>
              <a:gd name="T35" fmla="*/ 218 h 1466"/>
              <a:gd name="T36" fmla="*/ 202 w 1465"/>
              <a:gd name="T37" fmla="*/ 431 h 1466"/>
              <a:gd name="T38" fmla="*/ 273 w 1465"/>
              <a:gd name="T39" fmla="*/ 431 h 1466"/>
              <a:gd name="T40" fmla="*/ 352 w 1465"/>
              <a:gd name="T41" fmla="*/ 698 h 1466"/>
              <a:gd name="T42" fmla="*/ 194 w 1465"/>
              <a:gd name="T43" fmla="*/ 576 h 1466"/>
              <a:gd name="T44" fmla="*/ 14 w 1465"/>
              <a:gd name="T45" fmla="*/ 702 h 1466"/>
              <a:gd name="T46" fmla="*/ 0 w 1465"/>
              <a:gd name="T47" fmla="*/ 737 h 1466"/>
              <a:gd name="T48" fmla="*/ 144 w 1465"/>
              <a:gd name="T49" fmla="*/ 894 h 1466"/>
              <a:gd name="T50" fmla="*/ 194 w 1465"/>
              <a:gd name="T51" fmla="*/ 844 h 1466"/>
              <a:gd name="T52" fmla="*/ 439 w 1465"/>
              <a:gd name="T53" fmla="*/ 977 h 1466"/>
              <a:gd name="T54" fmla="*/ 241 w 1465"/>
              <a:gd name="T55" fmla="*/ 1003 h 1466"/>
              <a:gd name="T56" fmla="*/ 202 w 1465"/>
              <a:gd name="T57" fmla="*/ 1219 h 1466"/>
              <a:gd name="T58" fmla="*/ 217 w 1465"/>
              <a:gd name="T59" fmla="*/ 1254 h 1466"/>
              <a:gd name="T60" fmla="*/ 430 w 1465"/>
              <a:gd name="T61" fmla="*/ 1263 h 1466"/>
              <a:gd name="T62" fmla="*/ 430 w 1465"/>
              <a:gd name="T63" fmla="*/ 1192 h 1466"/>
              <a:gd name="T64" fmla="*/ 698 w 1465"/>
              <a:gd name="T65" fmla="*/ 1114 h 1466"/>
              <a:gd name="T66" fmla="*/ 576 w 1465"/>
              <a:gd name="T67" fmla="*/ 1272 h 1466"/>
              <a:gd name="T68" fmla="*/ 701 w 1465"/>
              <a:gd name="T69" fmla="*/ 1452 h 1466"/>
              <a:gd name="T70" fmla="*/ 736 w 1465"/>
              <a:gd name="T71" fmla="*/ 1466 h 1466"/>
              <a:gd name="T72" fmla="*/ 894 w 1465"/>
              <a:gd name="T73" fmla="*/ 1322 h 1466"/>
              <a:gd name="T74" fmla="*/ 844 w 1465"/>
              <a:gd name="T75" fmla="*/ 1272 h 1466"/>
              <a:gd name="T76" fmla="*/ 976 w 1465"/>
              <a:gd name="T77" fmla="*/ 1028 h 1466"/>
              <a:gd name="T78" fmla="*/ 1003 w 1465"/>
              <a:gd name="T79" fmla="*/ 1225 h 1466"/>
              <a:gd name="T80" fmla="*/ 1219 w 1465"/>
              <a:gd name="T81" fmla="*/ 1263 h 1466"/>
              <a:gd name="T82" fmla="*/ 1252 w 1465"/>
              <a:gd name="T83" fmla="*/ 1249 h 1466"/>
              <a:gd name="T84" fmla="*/ 1263 w 1465"/>
              <a:gd name="T85" fmla="*/ 1035 h 1466"/>
              <a:gd name="T86" fmla="*/ 1192 w 1465"/>
              <a:gd name="T87" fmla="*/ 1035 h 1466"/>
              <a:gd name="T88" fmla="*/ 1113 w 1465"/>
              <a:gd name="T89" fmla="*/ 769 h 1466"/>
              <a:gd name="T90" fmla="*/ 1271 w 1465"/>
              <a:gd name="T91" fmla="*/ 890 h 1466"/>
              <a:gd name="T92" fmla="*/ 1451 w 1465"/>
              <a:gd name="T93" fmla="*/ 764 h 1466"/>
              <a:gd name="T94" fmla="*/ 1465 w 1465"/>
              <a:gd name="T95" fmla="*/ 730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65" h="1466">
                <a:moveTo>
                  <a:pt x="1456" y="708"/>
                </a:moveTo>
                <a:cubicBezTo>
                  <a:pt x="1455" y="706"/>
                  <a:pt x="1453" y="704"/>
                  <a:pt x="1451" y="702"/>
                </a:cubicBezTo>
                <a:cubicBezTo>
                  <a:pt x="1321" y="572"/>
                  <a:pt x="1321" y="572"/>
                  <a:pt x="1321" y="572"/>
                </a:cubicBezTo>
                <a:cubicBezTo>
                  <a:pt x="1309" y="559"/>
                  <a:pt x="1288" y="559"/>
                  <a:pt x="1276" y="572"/>
                </a:cubicBezTo>
                <a:cubicBezTo>
                  <a:pt x="1271" y="576"/>
                  <a:pt x="1271" y="576"/>
                  <a:pt x="1271" y="576"/>
                </a:cubicBezTo>
                <a:cubicBezTo>
                  <a:pt x="1259" y="589"/>
                  <a:pt x="1259" y="609"/>
                  <a:pt x="1271" y="622"/>
                </a:cubicBezTo>
                <a:cubicBezTo>
                  <a:pt x="1347" y="698"/>
                  <a:pt x="1347" y="698"/>
                  <a:pt x="1347" y="698"/>
                </a:cubicBezTo>
                <a:cubicBezTo>
                  <a:pt x="1113" y="698"/>
                  <a:pt x="1113" y="698"/>
                  <a:pt x="1113" y="698"/>
                </a:cubicBezTo>
                <a:cubicBezTo>
                  <a:pt x="1106" y="619"/>
                  <a:pt x="1075" y="547"/>
                  <a:pt x="1027" y="490"/>
                </a:cubicBezTo>
                <a:cubicBezTo>
                  <a:pt x="1192" y="325"/>
                  <a:pt x="1192" y="325"/>
                  <a:pt x="1192" y="325"/>
                </a:cubicBezTo>
                <a:cubicBezTo>
                  <a:pt x="1192" y="431"/>
                  <a:pt x="1192" y="431"/>
                  <a:pt x="1192" y="431"/>
                </a:cubicBezTo>
                <a:cubicBezTo>
                  <a:pt x="1192" y="448"/>
                  <a:pt x="1206" y="463"/>
                  <a:pt x="1224" y="463"/>
                </a:cubicBezTo>
                <a:cubicBezTo>
                  <a:pt x="1231" y="463"/>
                  <a:pt x="1231" y="463"/>
                  <a:pt x="1231" y="463"/>
                </a:cubicBezTo>
                <a:cubicBezTo>
                  <a:pt x="1248" y="463"/>
                  <a:pt x="1263" y="448"/>
                  <a:pt x="1263" y="431"/>
                </a:cubicBezTo>
                <a:cubicBezTo>
                  <a:pt x="1263" y="247"/>
                  <a:pt x="1263" y="247"/>
                  <a:pt x="1263" y="247"/>
                </a:cubicBezTo>
                <a:cubicBezTo>
                  <a:pt x="1263" y="246"/>
                  <a:pt x="1263" y="245"/>
                  <a:pt x="1263" y="244"/>
                </a:cubicBezTo>
                <a:cubicBezTo>
                  <a:pt x="1263" y="234"/>
                  <a:pt x="1260" y="225"/>
                  <a:pt x="1253" y="218"/>
                </a:cubicBezTo>
                <a:cubicBezTo>
                  <a:pt x="1249" y="213"/>
                  <a:pt x="1249" y="213"/>
                  <a:pt x="1249" y="213"/>
                </a:cubicBezTo>
                <a:cubicBezTo>
                  <a:pt x="1243" y="207"/>
                  <a:pt x="1235" y="204"/>
                  <a:pt x="1227" y="204"/>
                </a:cubicBezTo>
                <a:cubicBezTo>
                  <a:pt x="1224" y="203"/>
                  <a:pt x="1222" y="203"/>
                  <a:pt x="1219" y="203"/>
                </a:cubicBezTo>
                <a:cubicBezTo>
                  <a:pt x="1035" y="203"/>
                  <a:pt x="1035" y="203"/>
                  <a:pt x="1035" y="203"/>
                </a:cubicBezTo>
                <a:cubicBezTo>
                  <a:pt x="1017" y="203"/>
                  <a:pt x="1003" y="217"/>
                  <a:pt x="1003" y="235"/>
                </a:cubicBezTo>
                <a:cubicBezTo>
                  <a:pt x="1003" y="241"/>
                  <a:pt x="1003" y="241"/>
                  <a:pt x="1003" y="241"/>
                </a:cubicBezTo>
                <a:cubicBezTo>
                  <a:pt x="1003" y="259"/>
                  <a:pt x="1017" y="274"/>
                  <a:pt x="1035" y="274"/>
                </a:cubicBezTo>
                <a:cubicBezTo>
                  <a:pt x="1143" y="274"/>
                  <a:pt x="1143" y="274"/>
                  <a:pt x="1143" y="274"/>
                </a:cubicBezTo>
                <a:cubicBezTo>
                  <a:pt x="977" y="439"/>
                  <a:pt x="977" y="439"/>
                  <a:pt x="977" y="439"/>
                </a:cubicBezTo>
                <a:cubicBezTo>
                  <a:pt x="919" y="391"/>
                  <a:pt x="848" y="360"/>
                  <a:pt x="769" y="353"/>
                </a:cubicBezTo>
                <a:cubicBezTo>
                  <a:pt x="769" y="119"/>
                  <a:pt x="769" y="119"/>
                  <a:pt x="769" y="119"/>
                </a:cubicBezTo>
                <a:cubicBezTo>
                  <a:pt x="844" y="194"/>
                  <a:pt x="844" y="194"/>
                  <a:pt x="844" y="194"/>
                </a:cubicBezTo>
                <a:cubicBezTo>
                  <a:pt x="856" y="207"/>
                  <a:pt x="876" y="207"/>
                  <a:pt x="889" y="194"/>
                </a:cubicBezTo>
                <a:cubicBezTo>
                  <a:pt x="894" y="190"/>
                  <a:pt x="894" y="190"/>
                  <a:pt x="894" y="190"/>
                </a:cubicBezTo>
                <a:cubicBezTo>
                  <a:pt x="906" y="177"/>
                  <a:pt x="906" y="157"/>
                  <a:pt x="894" y="144"/>
                </a:cubicBezTo>
                <a:cubicBezTo>
                  <a:pt x="764" y="14"/>
                  <a:pt x="764" y="14"/>
                  <a:pt x="764" y="14"/>
                </a:cubicBezTo>
                <a:cubicBezTo>
                  <a:pt x="763" y="13"/>
                  <a:pt x="762" y="13"/>
                  <a:pt x="761" y="12"/>
                </a:cubicBezTo>
                <a:cubicBezTo>
                  <a:pt x="755" y="5"/>
                  <a:pt x="746" y="0"/>
                  <a:pt x="736" y="0"/>
                </a:cubicBezTo>
                <a:cubicBezTo>
                  <a:pt x="730" y="0"/>
                  <a:pt x="730" y="0"/>
                  <a:pt x="730" y="0"/>
                </a:cubicBezTo>
                <a:cubicBezTo>
                  <a:pt x="721" y="0"/>
                  <a:pt x="714" y="4"/>
                  <a:pt x="708" y="9"/>
                </a:cubicBezTo>
                <a:cubicBezTo>
                  <a:pt x="706" y="10"/>
                  <a:pt x="703" y="12"/>
                  <a:pt x="701" y="14"/>
                </a:cubicBezTo>
                <a:cubicBezTo>
                  <a:pt x="571" y="144"/>
                  <a:pt x="571" y="144"/>
                  <a:pt x="571" y="144"/>
                </a:cubicBezTo>
                <a:cubicBezTo>
                  <a:pt x="559" y="157"/>
                  <a:pt x="559" y="177"/>
                  <a:pt x="571" y="190"/>
                </a:cubicBezTo>
                <a:cubicBezTo>
                  <a:pt x="576" y="194"/>
                  <a:pt x="576" y="194"/>
                  <a:pt x="576" y="194"/>
                </a:cubicBezTo>
                <a:cubicBezTo>
                  <a:pt x="588" y="207"/>
                  <a:pt x="609" y="207"/>
                  <a:pt x="621" y="194"/>
                </a:cubicBezTo>
                <a:cubicBezTo>
                  <a:pt x="698" y="118"/>
                  <a:pt x="698" y="118"/>
                  <a:pt x="698" y="118"/>
                </a:cubicBezTo>
                <a:cubicBezTo>
                  <a:pt x="698" y="352"/>
                  <a:pt x="698" y="352"/>
                  <a:pt x="698" y="352"/>
                </a:cubicBezTo>
                <a:cubicBezTo>
                  <a:pt x="618" y="360"/>
                  <a:pt x="546" y="391"/>
                  <a:pt x="488" y="439"/>
                </a:cubicBezTo>
                <a:cubicBezTo>
                  <a:pt x="322" y="274"/>
                  <a:pt x="322" y="274"/>
                  <a:pt x="322" y="274"/>
                </a:cubicBezTo>
                <a:cubicBezTo>
                  <a:pt x="430" y="274"/>
                  <a:pt x="430" y="274"/>
                  <a:pt x="430" y="274"/>
                </a:cubicBezTo>
                <a:cubicBezTo>
                  <a:pt x="448" y="274"/>
                  <a:pt x="462" y="259"/>
                  <a:pt x="462" y="241"/>
                </a:cubicBezTo>
                <a:cubicBezTo>
                  <a:pt x="462" y="235"/>
                  <a:pt x="462" y="235"/>
                  <a:pt x="462" y="235"/>
                </a:cubicBezTo>
                <a:cubicBezTo>
                  <a:pt x="462" y="217"/>
                  <a:pt x="448" y="203"/>
                  <a:pt x="430" y="203"/>
                </a:cubicBezTo>
                <a:cubicBezTo>
                  <a:pt x="246" y="203"/>
                  <a:pt x="246" y="203"/>
                  <a:pt x="246" y="203"/>
                </a:cubicBezTo>
                <a:cubicBezTo>
                  <a:pt x="243" y="203"/>
                  <a:pt x="241" y="203"/>
                  <a:pt x="238" y="204"/>
                </a:cubicBezTo>
                <a:cubicBezTo>
                  <a:pt x="230" y="204"/>
                  <a:pt x="222" y="207"/>
                  <a:pt x="216" y="213"/>
                </a:cubicBezTo>
                <a:cubicBezTo>
                  <a:pt x="212" y="218"/>
                  <a:pt x="212" y="218"/>
                  <a:pt x="212" y="218"/>
                </a:cubicBezTo>
                <a:cubicBezTo>
                  <a:pt x="205" y="225"/>
                  <a:pt x="202" y="234"/>
                  <a:pt x="202" y="244"/>
                </a:cubicBezTo>
                <a:cubicBezTo>
                  <a:pt x="202" y="245"/>
                  <a:pt x="202" y="246"/>
                  <a:pt x="202" y="247"/>
                </a:cubicBezTo>
                <a:cubicBezTo>
                  <a:pt x="202" y="431"/>
                  <a:pt x="202" y="431"/>
                  <a:pt x="202" y="431"/>
                </a:cubicBezTo>
                <a:cubicBezTo>
                  <a:pt x="202" y="448"/>
                  <a:pt x="217" y="463"/>
                  <a:pt x="234" y="463"/>
                </a:cubicBezTo>
                <a:cubicBezTo>
                  <a:pt x="241" y="463"/>
                  <a:pt x="241" y="463"/>
                  <a:pt x="241" y="463"/>
                </a:cubicBezTo>
                <a:cubicBezTo>
                  <a:pt x="259" y="463"/>
                  <a:pt x="273" y="448"/>
                  <a:pt x="273" y="431"/>
                </a:cubicBezTo>
                <a:cubicBezTo>
                  <a:pt x="273" y="325"/>
                  <a:pt x="273" y="325"/>
                  <a:pt x="273" y="325"/>
                </a:cubicBezTo>
                <a:cubicBezTo>
                  <a:pt x="438" y="490"/>
                  <a:pt x="438" y="490"/>
                  <a:pt x="438" y="490"/>
                </a:cubicBezTo>
                <a:cubicBezTo>
                  <a:pt x="390" y="547"/>
                  <a:pt x="359" y="619"/>
                  <a:pt x="352" y="698"/>
                </a:cubicBezTo>
                <a:cubicBezTo>
                  <a:pt x="118" y="698"/>
                  <a:pt x="118" y="698"/>
                  <a:pt x="118" y="698"/>
                </a:cubicBezTo>
                <a:cubicBezTo>
                  <a:pt x="194" y="622"/>
                  <a:pt x="194" y="622"/>
                  <a:pt x="194" y="622"/>
                </a:cubicBezTo>
                <a:cubicBezTo>
                  <a:pt x="206" y="609"/>
                  <a:pt x="206" y="589"/>
                  <a:pt x="194" y="576"/>
                </a:cubicBezTo>
                <a:cubicBezTo>
                  <a:pt x="189" y="572"/>
                  <a:pt x="189" y="572"/>
                  <a:pt x="189" y="572"/>
                </a:cubicBezTo>
                <a:cubicBezTo>
                  <a:pt x="177" y="559"/>
                  <a:pt x="156" y="559"/>
                  <a:pt x="144" y="572"/>
                </a:cubicBezTo>
                <a:cubicBezTo>
                  <a:pt x="14" y="702"/>
                  <a:pt x="14" y="702"/>
                  <a:pt x="14" y="702"/>
                </a:cubicBezTo>
                <a:cubicBezTo>
                  <a:pt x="12" y="704"/>
                  <a:pt x="10" y="706"/>
                  <a:pt x="9" y="708"/>
                </a:cubicBezTo>
                <a:cubicBezTo>
                  <a:pt x="3" y="714"/>
                  <a:pt x="0" y="722"/>
                  <a:pt x="0" y="730"/>
                </a:cubicBezTo>
                <a:cubicBezTo>
                  <a:pt x="0" y="737"/>
                  <a:pt x="0" y="737"/>
                  <a:pt x="0" y="737"/>
                </a:cubicBezTo>
                <a:cubicBezTo>
                  <a:pt x="0" y="747"/>
                  <a:pt x="5" y="756"/>
                  <a:pt x="12" y="762"/>
                </a:cubicBezTo>
                <a:cubicBezTo>
                  <a:pt x="12" y="763"/>
                  <a:pt x="13" y="763"/>
                  <a:pt x="14" y="764"/>
                </a:cubicBezTo>
                <a:cubicBezTo>
                  <a:pt x="144" y="894"/>
                  <a:pt x="144" y="894"/>
                  <a:pt x="144" y="894"/>
                </a:cubicBezTo>
                <a:cubicBezTo>
                  <a:pt x="156" y="907"/>
                  <a:pt x="177" y="907"/>
                  <a:pt x="189" y="894"/>
                </a:cubicBezTo>
                <a:cubicBezTo>
                  <a:pt x="194" y="890"/>
                  <a:pt x="194" y="890"/>
                  <a:pt x="194" y="890"/>
                </a:cubicBezTo>
                <a:cubicBezTo>
                  <a:pt x="206" y="877"/>
                  <a:pt x="206" y="857"/>
                  <a:pt x="194" y="844"/>
                </a:cubicBezTo>
                <a:cubicBezTo>
                  <a:pt x="119" y="769"/>
                  <a:pt x="119" y="769"/>
                  <a:pt x="119" y="769"/>
                </a:cubicBezTo>
                <a:cubicBezTo>
                  <a:pt x="352" y="769"/>
                  <a:pt x="352" y="769"/>
                  <a:pt x="352" y="769"/>
                </a:cubicBezTo>
                <a:cubicBezTo>
                  <a:pt x="359" y="848"/>
                  <a:pt x="391" y="920"/>
                  <a:pt x="439" y="977"/>
                </a:cubicBezTo>
                <a:cubicBezTo>
                  <a:pt x="273" y="1143"/>
                  <a:pt x="273" y="1143"/>
                  <a:pt x="273" y="1143"/>
                </a:cubicBezTo>
                <a:cubicBezTo>
                  <a:pt x="273" y="1035"/>
                  <a:pt x="273" y="1035"/>
                  <a:pt x="273" y="1035"/>
                </a:cubicBezTo>
                <a:cubicBezTo>
                  <a:pt x="273" y="1018"/>
                  <a:pt x="259" y="1003"/>
                  <a:pt x="241" y="1003"/>
                </a:cubicBezTo>
                <a:cubicBezTo>
                  <a:pt x="234" y="1003"/>
                  <a:pt x="234" y="1003"/>
                  <a:pt x="234" y="1003"/>
                </a:cubicBezTo>
                <a:cubicBezTo>
                  <a:pt x="217" y="1003"/>
                  <a:pt x="202" y="1018"/>
                  <a:pt x="202" y="1035"/>
                </a:cubicBezTo>
                <a:cubicBezTo>
                  <a:pt x="202" y="1219"/>
                  <a:pt x="202" y="1219"/>
                  <a:pt x="202" y="1219"/>
                </a:cubicBezTo>
                <a:cubicBezTo>
                  <a:pt x="202" y="1222"/>
                  <a:pt x="203" y="1225"/>
                  <a:pt x="203" y="1227"/>
                </a:cubicBezTo>
                <a:cubicBezTo>
                  <a:pt x="204" y="1235"/>
                  <a:pt x="207" y="1243"/>
                  <a:pt x="213" y="1249"/>
                </a:cubicBezTo>
                <a:cubicBezTo>
                  <a:pt x="217" y="1254"/>
                  <a:pt x="217" y="1254"/>
                  <a:pt x="217" y="1254"/>
                </a:cubicBezTo>
                <a:cubicBezTo>
                  <a:pt x="224" y="1261"/>
                  <a:pt x="234" y="1264"/>
                  <a:pt x="243" y="1263"/>
                </a:cubicBezTo>
                <a:cubicBezTo>
                  <a:pt x="244" y="1263"/>
                  <a:pt x="245" y="1263"/>
                  <a:pt x="246" y="1263"/>
                </a:cubicBezTo>
                <a:cubicBezTo>
                  <a:pt x="430" y="1263"/>
                  <a:pt x="430" y="1263"/>
                  <a:pt x="430" y="1263"/>
                </a:cubicBezTo>
                <a:cubicBezTo>
                  <a:pt x="448" y="1263"/>
                  <a:pt x="462" y="1249"/>
                  <a:pt x="462" y="1231"/>
                </a:cubicBezTo>
                <a:cubicBezTo>
                  <a:pt x="462" y="1225"/>
                  <a:pt x="462" y="1225"/>
                  <a:pt x="462" y="1225"/>
                </a:cubicBezTo>
                <a:cubicBezTo>
                  <a:pt x="462" y="1207"/>
                  <a:pt x="448" y="1192"/>
                  <a:pt x="430" y="1192"/>
                </a:cubicBezTo>
                <a:cubicBezTo>
                  <a:pt x="324" y="1192"/>
                  <a:pt x="324" y="1192"/>
                  <a:pt x="324" y="1192"/>
                </a:cubicBezTo>
                <a:cubicBezTo>
                  <a:pt x="489" y="1028"/>
                  <a:pt x="489" y="1028"/>
                  <a:pt x="489" y="1028"/>
                </a:cubicBezTo>
                <a:cubicBezTo>
                  <a:pt x="547" y="1075"/>
                  <a:pt x="619" y="1106"/>
                  <a:pt x="698" y="1114"/>
                </a:cubicBezTo>
                <a:cubicBezTo>
                  <a:pt x="698" y="1348"/>
                  <a:pt x="698" y="1348"/>
                  <a:pt x="698" y="1348"/>
                </a:cubicBezTo>
                <a:cubicBezTo>
                  <a:pt x="621" y="1272"/>
                  <a:pt x="621" y="1272"/>
                  <a:pt x="621" y="1272"/>
                </a:cubicBezTo>
                <a:cubicBezTo>
                  <a:pt x="609" y="1259"/>
                  <a:pt x="588" y="1259"/>
                  <a:pt x="576" y="1272"/>
                </a:cubicBezTo>
                <a:cubicBezTo>
                  <a:pt x="571" y="1276"/>
                  <a:pt x="571" y="1276"/>
                  <a:pt x="571" y="1276"/>
                </a:cubicBezTo>
                <a:cubicBezTo>
                  <a:pt x="559" y="1289"/>
                  <a:pt x="559" y="1309"/>
                  <a:pt x="571" y="1322"/>
                </a:cubicBezTo>
                <a:cubicBezTo>
                  <a:pt x="701" y="1452"/>
                  <a:pt x="701" y="1452"/>
                  <a:pt x="701" y="1452"/>
                </a:cubicBezTo>
                <a:cubicBezTo>
                  <a:pt x="703" y="1454"/>
                  <a:pt x="706" y="1455"/>
                  <a:pt x="708" y="1457"/>
                </a:cubicBezTo>
                <a:cubicBezTo>
                  <a:pt x="714" y="1462"/>
                  <a:pt x="721" y="1466"/>
                  <a:pt x="730" y="1466"/>
                </a:cubicBezTo>
                <a:cubicBezTo>
                  <a:pt x="736" y="1466"/>
                  <a:pt x="736" y="1466"/>
                  <a:pt x="736" y="1466"/>
                </a:cubicBezTo>
                <a:cubicBezTo>
                  <a:pt x="746" y="1466"/>
                  <a:pt x="755" y="1461"/>
                  <a:pt x="761" y="1454"/>
                </a:cubicBezTo>
                <a:cubicBezTo>
                  <a:pt x="762" y="1453"/>
                  <a:pt x="763" y="1453"/>
                  <a:pt x="764" y="1452"/>
                </a:cubicBezTo>
                <a:cubicBezTo>
                  <a:pt x="894" y="1322"/>
                  <a:pt x="894" y="1322"/>
                  <a:pt x="894" y="1322"/>
                </a:cubicBezTo>
                <a:cubicBezTo>
                  <a:pt x="906" y="1309"/>
                  <a:pt x="906" y="1289"/>
                  <a:pt x="894" y="1276"/>
                </a:cubicBezTo>
                <a:cubicBezTo>
                  <a:pt x="889" y="1272"/>
                  <a:pt x="889" y="1272"/>
                  <a:pt x="889" y="1272"/>
                </a:cubicBezTo>
                <a:cubicBezTo>
                  <a:pt x="876" y="1259"/>
                  <a:pt x="856" y="1259"/>
                  <a:pt x="844" y="1272"/>
                </a:cubicBezTo>
                <a:cubicBezTo>
                  <a:pt x="769" y="1347"/>
                  <a:pt x="769" y="1347"/>
                  <a:pt x="769" y="1347"/>
                </a:cubicBezTo>
                <a:cubicBezTo>
                  <a:pt x="769" y="1113"/>
                  <a:pt x="769" y="1113"/>
                  <a:pt x="769" y="1113"/>
                </a:cubicBezTo>
                <a:cubicBezTo>
                  <a:pt x="847" y="1106"/>
                  <a:pt x="919" y="1075"/>
                  <a:pt x="976" y="1028"/>
                </a:cubicBezTo>
                <a:cubicBezTo>
                  <a:pt x="1141" y="1192"/>
                  <a:pt x="1141" y="1192"/>
                  <a:pt x="1141" y="1192"/>
                </a:cubicBezTo>
                <a:cubicBezTo>
                  <a:pt x="1035" y="1192"/>
                  <a:pt x="1035" y="1192"/>
                  <a:pt x="1035" y="1192"/>
                </a:cubicBezTo>
                <a:cubicBezTo>
                  <a:pt x="1017" y="1192"/>
                  <a:pt x="1003" y="1207"/>
                  <a:pt x="1003" y="1225"/>
                </a:cubicBezTo>
                <a:cubicBezTo>
                  <a:pt x="1003" y="1231"/>
                  <a:pt x="1003" y="1231"/>
                  <a:pt x="1003" y="1231"/>
                </a:cubicBezTo>
                <a:cubicBezTo>
                  <a:pt x="1003" y="1249"/>
                  <a:pt x="1017" y="1263"/>
                  <a:pt x="1035" y="1263"/>
                </a:cubicBezTo>
                <a:cubicBezTo>
                  <a:pt x="1219" y="1263"/>
                  <a:pt x="1219" y="1263"/>
                  <a:pt x="1219" y="1263"/>
                </a:cubicBezTo>
                <a:cubicBezTo>
                  <a:pt x="1220" y="1263"/>
                  <a:pt x="1221" y="1263"/>
                  <a:pt x="1222" y="1263"/>
                </a:cubicBezTo>
                <a:cubicBezTo>
                  <a:pt x="1231" y="1264"/>
                  <a:pt x="1241" y="1261"/>
                  <a:pt x="1248" y="1254"/>
                </a:cubicBezTo>
                <a:cubicBezTo>
                  <a:pt x="1252" y="1249"/>
                  <a:pt x="1252" y="1249"/>
                  <a:pt x="1252" y="1249"/>
                </a:cubicBezTo>
                <a:cubicBezTo>
                  <a:pt x="1258" y="1243"/>
                  <a:pt x="1261" y="1235"/>
                  <a:pt x="1262" y="1227"/>
                </a:cubicBezTo>
                <a:cubicBezTo>
                  <a:pt x="1262" y="1225"/>
                  <a:pt x="1263" y="1222"/>
                  <a:pt x="1263" y="1219"/>
                </a:cubicBezTo>
                <a:cubicBezTo>
                  <a:pt x="1263" y="1035"/>
                  <a:pt x="1263" y="1035"/>
                  <a:pt x="1263" y="1035"/>
                </a:cubicBezTo>
                <a:cubicBezTo>
                  <a:pt x="1263" y="1018"/>
                  <a:pt x="1248" y="1003"/>
                  <a:pt x="1231" y="1003"/>
                </a:cubicBezTo>
                <a:cubicBezTo>
                  <a:pt x="1224" y="1003"/>
                  <a:pt x="1224" y="1003"/>
                  <a:pt x="1224" y="1003"/>
                </a:cubicBezTo>
                <a:cubicBezTo>
                  <a:pt x="1206" y="1003"/>
                  <a:pt x="1192" y="1018"/>
                  <a:pt x="1192" y="1035"/>
                </a:cubicBezTo>
                <a:cubicBezTo>
                  <a:pt x="1192" y="1143"/>
                  <a:pt x="1192" y="1143"/>
                  <a:pt x="1192" y="1143"/>
                </a:cubicBezTo>
                <a:cubicBezTo>
                  <a:pt x="1026" y="977"/>
                  <a:pt x="1026" y="977"/>
                  <a:pt x="1026" y="977"/>
                </a:cubicBezTo>
                <a:cubicBezTo>
                  <a:pt x="1074" y="920"/>
                  <a:pt x="1106" y="848"/>
                  <a:pt x="1113" y="769"/>
                </a:cubicBezTo>
                <a:cubicBezTo>
                  <a:pt x="1346" y="769"/>
                  <a:pt x="1346" y="769"/>
                  <a:pt x="1346" y="769"/>
                </a:cubicBezTo>
                <a:cubicBezTo>
                  <a:pt x="1271" y="844"/>
                  <a:pt x="1271" y="844"/>
                  <a:pt x="1271" y="844"/>
                </a:cubicBezTo>
                <a:cubicBezTo>
                  <a:pt x="1259" y="857"/>
                  <a:pt x="1259" y="877"/>
                  <a:pt x="1271" y="890"/>
                </a:cubicBezTo>
                <a:cubicBezTo>
                  <a:pt x="1276" y="894"/>
                  <a:pt x="1276" y="894"/>
                  <a:pt x="1276" y="894"/>
                </a:cubicBezTo>
                <a:cubicBezTo>
                  <a:pt x="1288" y="907"/>
                  <a:pt x="1309" y="907"/>
                  <a:pt x="1321" y="894"/>
                </a:cubicBezTo>
                <a:cubicBezTo>
                  <a:pt x="1451" y="764"/>
                  <a:pt x="1451" y="764"/>
                  <a:pt x="1451" y="764"/>
                </a:cubicBezTo>
                <a:cubicBezTo>
                  <a:pt x="1452" y="763"/>
                  <a:pt x="1453" y="763"/>
                  <a:pt x="1453" y="762"/>
                </a:cubicBezTo>
                <a:cubicBezTo>
                  <a:pt x="1460" y="756"/>
                  <a:pt x="1465" y="747"/>
                  <a:pt x="1465" y="737"/>
                </a:cubicBezTo>
                <a:cubicBezTo>
                  <a:pt x="1465" y="730"/>
                  <a:pt x="1465" y="730"/>
                  <a:pt x="1465" y="730"/>
                </a:cubicBezTo>
                <a:cubicBezTo>
                  <a:pt x="1465" y="722"/>
                  <a:pt x="1462" y="714"/>
                  <a:pt x="1456" y="708"/>
                </a:cubicBezTo>
                <a:close/>
              </a:path>
            </a:pathLst>
          </a:custGeom>
          <a:solidFill>
            <a:srgbClr val="FFFFFF"/>
          </a:solidFill>
          <a:ln w="9525">
            <a:noFill/>
            <a:round/>
            <a:headEnd/>
            <a:tailEnd/>
          </a:ln>
        </p:spPr>
        <p:txBody>
          <a:bodyPr vert="horz" wrap="square" lIns="121899" tIns="60949" rIns="121899" bIns="60949"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560" name="Freeform 15"/>
          <p:cNvSpPr>
            <a:spLocks noEditPoints="1"/>
          </p:cNvSpPr>
          <p:nvPr/>
        </p:nvSpPr>
        <p:spPr bwMode="auto">
          <a:xfrm>
            <a:off x="2659089" y="3138990"/>
            <a:ext cx="273046" cy="62672"/>
          </a:xfrm>
          <a:custGeom>
            <a:avLst/>
            <a:gdLst>
              <a:gd name="T0" fmla="*/ 20 w 1353"/>
              <a:gd name="T1" fmla="*/ 295 h 295"/>
              <a:gd name="T2" fmla="*/ 20 w 1353"/>
              <a:gd name="T3" fmla="*/ 0 h 295"/>
              <a:gd name="T4" fmla="*/ 1353 w 1353"/>
              <a:gd name="T5" fmla="*/ 275 h 295"/>
              <a:gd name="T6" fmla="*/ 1006 w 1353"/>
              <a:gd name="T7" fmla="*/ 110 h 295"/>
              <a:gd name="T8" fmla="*/ 1063 w 1353"/>
              <a:gd name="T9" fmla="*/ 72 h 295"/>
              <a:gd name="T10" fmla="*/ 252 w 1353"/>
              <a:gd name="T11" fmla="*/ 110 h 295"/>
              <a:gd name="T12" fmla="*/ 310 w 1353"/>
              <a:gd name="T13" fmla="*/ 72 h 295"/>
              <a:gd name="T14" fmla="*/ 346 w 1353"/>
              <a:gd name="T15" fmla="*/ 110 h 295"/>
              <a:gd name="T16" fmla="*/ 404 w 1353"/>
              <a:gd name="T17" fmla="*/ 72 h 295"/>
              <a:gd name="T18" fmla="*/ 440 w 1353"/>
              <a:gd name="T19" fmla="*/ 110 h 295"/>
              <a:gd name="T20" fmla="*/ 498 w 1353"/>
              <a:gd name="T21" fmla="*/ 72 h 295"/>
              <a:gd name="T22" fmla="*/ 535 w 1353"/>
              <a:gd name="T23" fmla="*/ 110 h 295"/>
              <a:gd name="T24" fmla="*/ 592 w 1353"/>
              <a:gd name="T25" fmla="*/ 72 h 295"/>
              <a:gd name="T26" fmla="*/ 629 w 1353"/>
              <a:gd name="T27" fmla="*/ 110 h 295"/>
              <a:gd name="T28" fmla="*/ 686 w 1353"/>
              <a:gd name="T29" fmla="*/ 72 h 295"/>
              <a:gd name="T30" fmla="*/ 723 w 1353"/>
              <a:gd name="T31" fmla="*/ 110 h 295"/>
              <a:gd name="T32" fmla="*/ 781 w 1353"/>
              <a:gd name="T33" fmla="*/ 72 h 295"/>
              <a:gd name="T34" fmla="*/ 817 w 1353"/>
              <a:gd name="T35" fmla="*/ 110 h 295"/>
              <a:gd name="T36" fmla="*/ 875 w 1353"/>
              <a:gd name="T37" fmla="*/ 72 h 295"/>
              <a:gd name="T38" fmla="*/ 911 w 1353"/>
              <a:gd name="T39" fmla="*/ 110 h 295"/>
              <a:gd name="T40" fmla="*/ 969 w 1353"/>
              <a:gd name="T41" fmla="*/ 72 h 295"/>
              <a:gd name="T42" fmla="*/ 1100 w 1353"/>
              <a:gd name="T43" fmla="*/ 110 h 295"/>
              <a:gd name="T44" fmla="*/ 1157 w 1353"/>
              <a:gd name="T45" fmla="*/ 72 h 295"/>
              <a:gd name="T46" fmla="*/ 1194 w 1353"/>
              <a:gd name="T47" fmla="*/ 110 h 295"/>
              <a:gd name="T48" fmla="*/ 1251 w 1353"/>
              <a:gd name="T49" fmla="*/ 72 h 295"/>
              <a:gd name="T50" fmla="*/ 1004 w 1353"/>
              <a:gd name="T51" fmla="*/ 207 h 295"/>
              <a:gd name="T52" fmla="*/ 1062 w 1353"/>
              <a:gd name="T53" fmla="*/ 169 h 295"/>
              <a:gd name="T54" fmla="*/ 251 w 1353"/>
              <a:gd name="T55" fmla="*/ 207 h 295"/>
              <a:gd name="T56" fmla="*/ 309 w 1353"/>
              <a:gd name="T57" fmla="*/ 169 h 295"/>
              <a:gd name="T58" fmla="*/ 345 w 1353"/>
              <a:gd name="T59" fmla="*/ 207 h 295"/>
              <a:gd name="T60" fmla="*/ 403 w 1353"/>
              <a:gd name="T61" fmla="*/ 169 h 295"/>
              <a:gd name="T62" fmla="*/ 439 w 1353"/>
              <a:gd name="T63" fmla="*/ 207 h 295"/>
              <a:gd name="T64" fmla="*/ 497 w 1353"/>
              <a:gd name="T65" fmla="*/ 169 h 295"/>
              <a:gd name="T66" fmla="*/ 534 w 1353"/>
              <a:gd name="T67" fmla="*/ 207 h 295"/>
              <a:gd name="T68" fmla="*/ 591 w 1353"/>
              <a:gd name="T69" fmla="*/ 169 h 295"/>
              <a:gd name="T70" fmla="*/ 628 w 1353"/>
              <a:gd name="T71" fmla="*/ 207 h 295"/>
              <a:gd name="T72" fmla="*/ 685 w 1353"/>
              <a:gd name="T73" fmla="*/ 169 h 295"/>
              <a:gd name="T74" fmla="*/ 722 w 1353"/>
              <a:gd name="T75" fmla="*/ 207 h 295"/>
              <a:gd name="T76" fmla="*/ 779 w 1353"/>
              <a:gd name="T77" fmla="*/ 169 h 295"/>
              <a:gd name="T78" fmla="*/ 816 w 1353"/>
              <a:gd name="T79" fmla="*/ 207 h 295"/>
              <a:gd name="T80" fmla="*/ 874 w 1353"/>
              <a:gd name="T81" fmla="*/ 169 h 295"/>
              <a:gd name="T82" fmla="*/ 910 w 1353"/>
              <a:gd name="T83" fmla="*/ 207 h 295"/>
              <a:gd name="T84" fmla="*/ 968 w 1353"/>
              <a:gd name="T85" fmla="*/ 169 h 295"/>
              <a:gd name="T86" fmla="*/ 1099 w 1353"/>
              <a:gd name="T87" fmla="*/ 207 h 295"/>
              <a:gd name="T88" fmla="*/ 1156 w 1353"/>
              <a:gd name="T89" fmla="*/ 169 h 295"/>
              <a:gd name="T90" fmla="*/ 1193 w 1353"/>
              <a:gd name="T91" fmla="*/ 207 h 295"/>
              <a:gd name="T92" fmla="*/ 1250 w 1353"/>
              <a:gd name="T93" fmla="*/ 169 h 295"/>
              <a:gd name="T94" fmla="*/ 115 w 1353"/>
              <a:gd name="T95" fmla="*/ 17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3" h="295">
                <a:moveTo>
                  <a:pt x="1353" y="275"/>
                </a:moveTo>
                <a:cubicBezTo>
                  <a:pt x="1353" y="286"/>
                  <a:pt x="1344" y="295"/>
                  <a:pt x="1333" y="295"/>
                </a:cubicBezTo>
                <a:cubicBezTo>
                  <a:pt x="20" y="295"/>
                  <a:pt x="20" y="295"/>
                  <a:pt x="20" y="295"/>
                </a:cubicBezTo>
                <a:cubicBezTo>
                  <a:pt x="9" y="295"/>
                  <a:pt x="0" y="286"/>
                  <a:pt x="0" y="275"/>
                </a:cubicBezTo>
                <a:cubicBezTo>
                  <a:pt x="0" y="20"/>
                  <a:pt x="0" y="20"/>
                  <a:pt x="0" y="20"/>
                </a:cubicBezTo>
                <a:cubicBezTo>
                  <a:pt x="0" y="9"/>
                  <a:pt x="9" y="0"/>
                  <a:pt x="20" y="0"/>
                </a:cubicBezTo>
                <a:cubicBezTo>
                  <a:pt x="1333" y="0"/>
                  <a:pt x="1333" y="0"/>
                  <a:pt x="1333" y="0"/>
                </a:cubicBezTo>
                <a:cubicBezTo>
                  <a:pt x="1344" y="0"/>
                  <a:pt x="1353" y="9"/>
                  <a:pt x="1353" y="20"/>
                </a:cubicBezTo>
                <a:lnTo>
                  <a:pt x="1353" y="275"/>
                </a:lnTo>
                <a:close/>
                <a:moveTo>
                  <a:pt x="1063" y="72"/>
                </a:moveTo>
                <a:cubicBezTo>
                  <a:pt x="1006" y="72"/>
                  <a:pt x="1006" y="72"/>
                  <a:pt x="1006" y="72"/>
                </a:cubicBezTo>
                <a:cubicBezTo>
                  <a:pt x="1006" y="110"/>
                  <a:pt x="1006" y="110"/>
                  <a:pt x="1006" y="110"/>
                </a:cubicBezTo>
                <a:cubicBezTo>
                  <a:pt x="1032" y="125"/>
                  <a:pt x="1032" y="125"/>
                  <a:pt x="1032" y="125"/>
                </a:cubicBezTo>
                <a:cubicBezTo>
                  <a:pt x="1063" y="110"/>
                  <a:pt x="1063" y="110"/>
                  <a:pt x="1063" y="110"/>
                </a:cubicBezTo>
                <a:lnTo>
                  <a:pt x="1063" y="72"/>
                </a:lnTo>
                <a:close/>
                <a:moveTo>
                  <a:pt x="310" y="72"/>
                </a:moveTo>
                <a:cubicBezTo>
                  <a:pt x="252" y="72"/>
                  <a:pt x="252" y="72"/>
                  <a:pt x="252" y="72"/>
                </a:cubicBezTo>
                <a:cubicBezTo>
                  <a:pt x="252" y="110"/>
                  <a:pt x="252" y="110"/>
                  <a:pt x="252" y="110"/>
                </a:cubicBezTo>
                <a:cubicBezTo>
                  <a:pt x="279" y="125"/>
                  <a:pt x="279" y="125"/>
                  <a:pt x="279" y="125"/>
                </a:cubicBezTo>
                <a:cubicBezTo>
                  <a:pt x="310" y="110"/>
                  <a:pt x="310" y="110"/>
                  <a:pt x="310" y="110"/>
                </a:cubicBezTo>
                <a:lnTo>
                  <a:pt x="310" y="72"/>
                </a:lnTo>
                <a:close/>
                <a:moveTo>
                  <a:pt x="404" y="72"/>
                </a:moveTo>
                <a:cubicBezTo>
                  <a:pt x="346" y="72"/>
                  <a:pt x="346" y="72"/>
                  <a:pt x="346" y="72"/>
                </a:cubicBezTo>
                <a:cubicBezTo>
                  <a:pt x="346" y="110"/>
                  <a:pt x="346" y="110"/>
                  <a:pt x="346" y="110"/>
                </a:cubicBezTo>
                <a:cubicBezTo>
                  <a:pt x="373" y="125"/>
                  <a:pt x="373" y="125"/>
                  <a:pt x="373" y="125"/>
                </a:cubicBezTo>
                <a:cubicBezTo>
                  <a:pt x="404" y="110"/>
                  <a:pt x="404" y="110"/>
                  <a:pt x="404" y="110"/>
                </a:cubicBezTo>
                <a:lnTo>
                  <a:pt x="404" y="72"/>
                </a:lnTo>
                <a:close/>
                <a:moveTo>
                  <a:pt x="498" y="72"/>
                </a:moveTo>
                <a:cubicBezTo>
                  <a:pt x="440" y="72"/>
                  <a:pt x="440" y="72"/>
                  <a:pt x="440" y="72"/>
                </a:cubicBezTo>
                <a:cubicBezTo>
                  <a:pt x="440" y="110"/>
                  <a:pt x="440" y="110"/>
                  <a:pt x="440" y="110"/>
                </a:cubicBezTo>
                <a:cubicBezTo>
                  <a:pt x="467" y="125"/>
                  <a:pt x="467" y="125"/>
                  <a:pt x="467" y="125"/>
                </a:cubicBezTo>
                <a:cubicBezTo>
                  <a:pt x="498" y="110"/>
                  <a:pt x="498" y="110"/>
                  <a:pt x="498" y="110"/>
                </a:cubicBezTo>
                <a:lnTo>
                  <a:pt x="498" y="72"/>
                </a:lnTo>
                <a:close/>
                <a:moveTo>
                  <a:pt x="592" y="72"/>
                </a:moveTo>
                <a:cubicBezTo>
                  <a:pt x="535" y="72"/>
                  <a:pt x="535" y="72"/>
                  <a:pt x="535" y="72"/>
                </a:cubicBezTo>
                <a:cubicBezTo>
                  <a:pt x="535" y="110"/>
                  <a:pt x="535" y="110"/>
                  <a:pt x="535" y="110"/>
                </a:cubicBezTo>
                <a:cubicBezTo>
                  <a:pt x="562" y="125"/>
                  <a:pt x="562" y="125"/>
                  <a:pt x="562" y="125"/>
                </a:cubicBezTo>
                <a:cubicBezTo>
                  <a:pt x="592" y="110"/>
                  <a:pt x="592" y="110"/>
                  <a:pt x="592" y="110"/>
                </a:cubicBezTo>
                <a:lnTo>
                  <a:pt x="592" y="72"/>
                </a:lnTo>
                <a:close/>
                <a:moveTo>
                  <a:pt x="686" y="72"/>
                </a:moveTo>
                <a:cubicBezTo>
                  <a:pt x="629" y="72"/>
                  <a:pt x="629" y="72"/>
                  <a:pt x="629" y="72"/>
                </a:cubicBezTo>
                <a:cubicBezTo>
                  <a:pt x="629" y="110"/>
                  <a:pt x="629" y="110"/>
                  <a:pt x="629" y="110"/>
                </a:cubicBezTo>
                <a:cubicBezTo>
                  <a:pt x="656" y="125"/>
                  <a:pt x="656" y="125"/>
                  <a:pt x="656" y="125"/>
                </a:cubicBezTo>
                <a:cubicBezTo>
                  <a:pt x="686" y="110"/>
                  <a:pt x="686" y="110"/>
                  <a:pt x="686" y="110"/>
                </a:cubicBezTo>
                <a:lnTo>
                  <a:pt x="686" y="72"/>
                </a:lnTo>
                <a:close/>
                <a:moveTo>
                  <a:pt x="781" y="72"/>
                </a:moveTo>
                <a:cubicBezTo>
                  <a:pt x="723" y="72"/>
                  <a:pt x="723" y="72"/>
                  <a:pt x="723" y="72"/>
                </a:cubicBezTo>
                <a:cubicBezTo>
                  <a:pt x="723" y="110"/>
                  <a:pt x="723" y="110"/>
                  <a:pt x="723" y="110"/>
                </a:cubicBezTo>
                <a:cubicBezTo>
                  <a:pt x="750" y="125"/>
                  <a:pt x="750" y="125"/>
                  <a:pt x="750" y="125"/>
                </a:cubicBezTo>
                <a:cubicBezTo>
                  <a:pt x="781" y="110"/>
                  <a:pt x="781" y="110"/>
                  <a:pt x="781" y="110"/>
                </a:cubicBezTo>
                <a:lnTo>
                  <a:pt x="781" y="72"/>
                </a:lnTo>
                <a:close/>
                <a:moveTo>
                  <a:pt x="875" y="72"/>
                </a:moveTo>
                <a:cubicBezTo>
                  <a:pt x="817" y="72"/>
                  <a:pt x="817" y="72"/>
                  <a:pt x="817" y="72"/>
                </a:cubicBezTo>
                <a:cubicBezTo>
                  <a:pt x="817" y="110"/>
                  <a:pt x="817" y="110"/>
                  <a:pt x="817" y="110"/>
                </a:cubicBezTo>
                <a:cubicBezTo>
                  <a:pt x="844" y="125"/>
                  <a:pt x="844" y="125"/>
                  <a:pt x="844" y="125"/>
                </a:cubicBezTo>
                <a:cubicBezTo>
                  <a:pt x="875" y="110"/>
                  <a:pt x="875" y="110"/>
                  <a:pt x="875" y="110"/>
                </a:cubicBezTo>
                <a:lnTo>
                  <a:pt x="875" y="72"/>
                </a:lnTo>
                <a:close/>
                <a:moveTo>
                  <a:pt x="969" y="72"/>
                </a:moveTo>
                <a:cubicBezTo>
                  <a:pt x="911" y="72"/>
                  <a:pt x="911" y="72"/>
                  <a:pt x="911" y="72"/>
                </a:cubicBezTo>
                <a:cubicBezTo>
                  <a:pt x="911" y="110"/>
                  <a:pt x="911" y="110"/>
                  <a:pt x="911" y="110"/>
                </a:cubicBezTo>
                <a:cubicBezTo>
                  <a:pt x="938" y="125"/>
                  <a:pt x="938" y="125"/>
                  <a:pt x="938" y="125"/>
                </a:cubicBezTo>
                <a:cubicBezTo>
                  <a:pt x="969" y="110"/>
                  <a:pt x="969" y="110"/>
                  <a:pt x="969" y="110"/>
                </a:cubicBezTo>
                <a:lnTo>
                  <a:pt x="969" y="72"/>
                </a:lnTo>
                <a:close/>
                <a:moveTo>
                  <a:pt x="1157" y="72"/>
                </a:moveTo>
                <a:cubicBezTo>
                  <a:pt x="1100" y="72"/>
                  <a:pt x="1100" y="72"/>
                  <a:pt x="1100" y="72"/>
                </a:cubicBezTo>
                <a:cubicBezTo>
                  <a:pt x="1100" y="110"/>
                  <a:pt x="1100" y="110"/>
                  <a:pt x="1100" y="110"/>
                </a:cubicBezTo>
                <a:cubicBezTo>
                  <a:pt x="1127" y="125"/>
                  <a:pt x="1127" y="125"/>
                  <a:pt x="1127" y="125"/>
                </a:cubicBezTo>
                <a:cubicBezTo>
                  <a:pt x="1157" y="110"/>
                  <a:pt x="1157" y="110"/>
                  <a:pt x="1157" y="110"/>
                </a:cubicBezTo>
                <a:lnTo>
                  <a:pt x="1157" y="72"/>
                </a:lnTo>
                <a:close/>
                <a:moveTo>
                  <a:pt x="1251" y="72"/>
                </a:moveTo>
                <a:cubicBezTo>
                  <a:pt x="1194" y="72"/>
                  <a:pt x="1194" y="72"/>
                  <a:pt x="1194" y="72"/>
                </a:cubicBezTo>
                <a:cubicBezTo>
                  <a:pt x="1194" y="110"/>
                  <a:pt x="1194" y="110"/>
                  <a:pt x="1194" y="110"/>
                </a:cubicBezTo>
                <a:cubicBezTo>
                  <a:pt x="1221" y="125"/>
                  <a:pt x="1221" y="125"/>
                  <a:pt x="1221" y="125"/>
                </a:cubicBezTo>
                <a:cubicBezTo>
                  <a:pt x="1251" y="110"/>
                  <a:pt x="1251" y="110"/>
                  <a:pt x="1251" y="110"/>
                </a:cubicBezTo>
                <a:lnTo>
                  <a:pt x="1251" y="72"/>
                </a:lnTo>
                <a:close/>
                <a:moveTo>
                  <a:pt x="1062" y="169"/>
                </a:moveTo>
                <a:cubicBezTo>
                  <a:pt x="1004" y="169"/>
                  <a:pt x="1004" y="169"/>
                  <a:pt x="1004" y="169"/>
                </a:cubicBezTo>
                <a:cubicBezTo>
                  <a:pt x="1004" y="207"/>
                  <a:pt x="1004" y="207"/>
                  <a:pt x="1004" y="207"/>
                </a:cubicBezTo>
                <a:cubicBezTo>
                  <a:pt x="1031" y="222"/>
                  <a:pt x="1031" y="222"/>
                  <a:pt x="1031" y="222"/>
                </a:cubicBezTo>
                <a:cubicBezTo>
                  <a:pt x="1062" y="207"/>
                  <a:pt x="1062" y="207"/>
                  <a:pt x="1062" y="207"/>
                </a:cubicBezTo>
                <a:lnTo>
                  <a:pt x="1062" y="169"/>
                </a:lnTo>
                <a:close/>
                <a:moveTo>
                  <a:pt x="309" y="169"/>
                </a:moveTo>
                <a:cubicBezTo>
                  <a:pt x="251" y="169"/>
                  <a:pt x="251" y="169"/>
                  <a:pt x="251" y="169"/>
                </a:cubicBezTo>
                <a:cubicBezTo>
                  <a:pt x="251" y="207"/>
                  <a:pt x="251" y="207"/>
                  <a:pt x="251" y="207"/>
                </a:cubicBezTo>
                <a:cubicBezTo>
                  <a:pt x="278" y="222"/>
                  <a:pt x="278" y="222"/>
                  <a:pt x="278" y="222"/>
                </a:cubicBezTo>
                <a:cubicBezTo>
                  <a:pt x="309" y="207"/>
                  <a:pt x="309" y="207"/>
                  <a:pt x="309" y="207"/>
                </a:cubicBezTo>
                <a:lnTo>
                  <a:pt x="309" y="169"/>
                </a:lnTo>
                <a:close/>
                <a:moveTo>
                  <a:pt x="403" y="169"/>
                </a:moveTo>
                <a:cubicBezTo>
                  <a:pt x="345" y="169"/>
                  <a:pt x="345" y="169"/>
                  <a:pt x="345" y="169"/>
                </a:cubicBezTo>
                <a:cubicBezTo>
                  <a:pt x="345" y="207"/>
                  <a:pt x="345" y="207"/>
                  <a:pt x="345" y="207"/>
                </a:cubicBezTo>
                <a:cubicBezTo>
                  <a:pt x="372" y="222"/>
                  <a:pt x="372" y="222"/>
                  <a:pt x="372" y="222"/>
                </a:cubicBezTo>
                <a:cubicBezTo>
                  <a:pt x="403" y="207"/>
                  <a:pt x="403" y="207"/>
                  <a:pt x="403" y="207"/>
                </a:cubicBezTo>
                <a:lnTo>
                  <a:pt x="403" y="169"/>
                </a:lnTo>
                <a:close/>
                <a:moveTo>
                  <a:pt x="497" y="169"/>
                </a:moveTo>
                <a:cubicBezTo>
                  <a:pt x="439" y="169"/>
                  <a:pt x="439" y="169"/>
                  <a:pt x="439" y="169"/>
                </a:cubicBezTo>
                <a:cubicBezTo>
                  <a:pt x="439" y="207"/>
                  <a:pt x="439" y="207"/>
                  <a:pt x="439" y="207"/>
                </a:cubicBezTo>
                <a:cubicBezTo>
                  <a:pt x="466" y="222"/>
                  <a:pt x="466" y="222"/>
                  <a:pt x="466" y="222"/>
                </a:cubicBezTo>
                <a:cubicBezTo>
                  <a:pt x="497" y="207"/>
                  <a:pt x="497" y="207"/>
                  <a:pt x="497" y="207"/>
                </a:cubicBezTo>
                <a:lnTo>
                  <a:pt x="497" y="169"/>
                </a:lnTo>
                <a:close/>
                <a:moveTo>
                  <a:pt x="591" y="169"/>
                </a:moveTo>
                <a:cubicBezTo>
                  <a:pt x="534" y="169"/>
                  <a:pt x="534" y="169"/>
                  <a:pt x="534" y="169"/>
                </a:cubicBezTo>
                <a:cubicBezTo>
                  <a:pt x="534" y="207"/>
                  <a:pt x="534" y="207"/>
                  <a:pt x="534" y="207"/>
                </a:cubicBezTo>
                <a:cubicBezTo>
                  <a:pt x="560" y="222"/>
                  <a:pt x="560" y="222"/>
                  <a:pt x="560" y="222"/>
                </a:cubicBezTo>
                <a:cubicBezTo>
                  <a:pt x="591" y="207"/>
                  <a:pt x="591" y="207"/>
                  <a:pt x="591" y="207"/>
                </a:cubicBezTo>
                <a:lnTo>
                  <a:pt x="591" y="169"/>
                </a:lnTo>
                <a:close/>
                <a:moveTo>
                  <a:pt x="685" y="169"/>
                </a:moveTo>
                <a:cubicBezTo>
                  <a:pt x="628" y="169"/>
                  <a:pt x="628" y="169"/>
                  <a:pt x="628" y="169"/>
                </a:cubicBezTo>
                <a:cubicBezTo>
                  <a:pt x="628" y="207"/>
                  <a:pt x="628" y="207"/>
                  <a:pt x="628" y="207"/>
                </a:cubicBezTo>
                <a:cubicBezTo>
                  <a:pt x="655" y="222"/>
                  <a:pt x="655" y="222"/>
                  <a:pt x="655" y="222"/>
                </a:cubicBezTo>
                <a:cubicBezTo>
                  <a:pt x="685" y="207"/>
                  <a:pt x="685" y="207"/>
                  <a:pt x="685" y="207"/>
                </a:cubicBezTo>
                <a:lnTo>
                  <a:pt x="685" y="169"/>
                </a:lnTo>
                <a:close/>
                <a:moveTo>
                  <a:pt x="779" y="169"/>
                </a:moveTo>
                <a:cubicBezTo>
                  <a:pt x="722" y="169"/>
                  <a:pt x="722" y="169"/>
                  <a:pt x="722" y="169"/>
                </a:cubicBezTo>
                <a:cubicBezTo>
                  <a:pt x="722" y="207"/>
                  <a:pt x="722" y="207"/>
                  <a:pt x="722" y="207"/>
                </a:cubicBezTo>
                <a:cubicBezTo>
                  <a:pt x="749" y="222"/>
                  <a:pt x="749" y="222"/>
                  <a:pt x="749" y="222"/>
                </a:cubicBezTo>
                <a:cubicBezTo>
                  <a:pt x="779" y="207"/>
                  <a:pt x="779" y="207"/>
                  <a:pt x="779" y="207"/>
                </a:cubicBezTo>
                <a:lnTo>
                  <a:pt x="779" y="169"/>
                </a:lnTo>
                <a:close/>
                <a:moveTo>
                  <a:pt x="874" y="169"/>
                </a:moveTo>
                <a:cubicBezTo>
                  <a:pt x="816" y="169"/>
                  <a:pt x="816" y="169"/>
                  <a:pt x="816" y="169"/>
                </a:cubicBezTo>
                <a:cubicBezTo>
                  <a:pt x="816" y="207"/>
                  <a:pt x="816" y="207"/>
                  <a:pt x="816" y="207"/>
                </a:cubicBezTo>
                <a:cubicBezTo>
                  <a:pt x="843" y="222"/>
                  <a:pt x="843" y="222"/>
                  <a:pt x="843" y="222"/>
                </a:cubicBezTo>
                <a:cubicBezTo>
                  <a:pt x="874" y="207"/>
                  <a:pt x="874" y="207"/>
                  <a:pt x="874" y="207"/>
                </a:cubicBezTo>
                <a:lnTo>
                  <a:pt x="874" y="169"/>
                </a:lnTo>
                <a:close/>
                <a:moveTo>
                  <a:pt x="968" y="169"/>
                </a:moveTo>
                <a:cubicBezTo>
                  <a:pt x="910" y="169"/>
                  <a:pt x="910" y="169"/>
                  <a:pt x="910" y="169"/>
                </a:cubicBezTo>
                <a:cubicBezTo>
                  <a:pt x="910" y="207"/>
                  <a:pt x="910" y="207"/>
                  <a:pt x="910" y="207"/>
                </a:cubicBezTo>
                <a:cubicBezTo>
                  <a:pt x="937" y="222"/>
                  <a:pt x="937" y="222"/>
                  <a:pt x="937" y="222"/>
                </a:cubicBezTo>
                <a:cubicBezTo>
                  <a:pt x="968" y="207"/>
                  <a:pt x="968" y="207"/>
                  <a:pt x="968" y="207"/>
                </a:cubicBezTo>
                <a:lnTo>
                  <a:pt x="968" y="169"/>
                </a:lnTo>
                <a:close/>
                <a:moveTo>
                  <a:pt x="1156" y="169"/>
                </a:moveTo>
                <a:cubicBezTo>
                  <a:pt x="1099" y="169"/>
                  <a:pt x="1099" y="169"/>
                  <a:pt x="1099" y="169"/>
                </a:cubicBezTo>
                <a:cubicBezTo>
                  <a:pt x="1099" y="207"/>
                  <a:pt x="1099" y="207"/>
                  <a:pt x="1099" y="207"/>
                </a:cubicBezTo>
                <a:cubicBezTo>
                  <a:pt x="1125" y="222"/>
                  <a:pt x="1125" y="222"/>
                  <a:pt x="1125" y="222"/>
                </a:cubicBezTo>
                <a:cubicBezTo>
                  <a:pt x="1156" y="207"/>
                  <a:pt x="1156" y="207"/>
                  <a:pt x="1156" y="207"/>
                </a:cubicBezTo>
                <a:lnTo>
                  <a:pt x="1156" y="169"/>
                </a:lnTo>
                <a:close/>
                <a:moveTo>
                  <a:pt x="1250" y="169"/>
                </a:moveTo>
                <a:cubicBezTo>
                  <a:pt x="1193" y="169"/>
                  <a:pt x="1193" y="169"/>
                  <a:pt x="1193" y="169"/>
                </a:cubicBezTo>
                <a:cubicBezTo>
                  <a:pt x="1193" y="207"/>
                  <a:pt x="1193" y="207"/>
                  <a:pt x="1193" y="207"/>
                </a:cubicBezTo>
                <a:cubicBezTo>
                  <a:pt x="1220" y="222"/>
                  <a:pt x="1220" y="222"/>
                  <a:pt x="1220" y="222"/>
                </a:cubicBezTo>
                <a:cubicBezTo>
                  <a:pt x="1250" y="207"/>
                  <a:pt x="1250" y="207"/>
                  <a:pt x="1250" y="207"/>
                </a:cubicBezTo>
                <a:lnTo>
                  <a:pt x="1250" y="169"/>
                </a:lnTo>
                <a:close/>
                <a:moveTo>
                  <a:pt x="115" y="115"/>
                </a:moveTo>
                <a:cubicBezTo>
                  <a:pt x="99" y="115"/>
                  <a:pt x="85" y="129"/>
                  <a:pt x="85" y="145"/>
                </a:cubicBezTo>
                <a:cubicBezTo>
                  <a:pt x="85" y="162"/>
                  <a:pt x="99" y="175"/>
                  <a:pt x="115" y="175"/>
                </a:cubicBezTo>
                <a:cubicBezTo>
                  <a:pt x="132" y="175"/>
                  <a:pt x="145" y="162"/>
                  <a:pt x="145" y="145"/>
                </a:cubicBezTo>
                <a:cubicBezTo>
                  <a:pt x="145" y="129"/>
                  <a:pt x="132" y="115"/>
                  <a:pt x="115" y="11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1218804" fontAlgn="auto">
              <a:spcBef>
                <a:spcPts val="0"/>
              </a:spcBef>
              <a:spcAft>
                <a:spcPts val="0"/>
              </a:spcAft>
              <a:defRPr/>
            </a:pPr>
            <a:endParaRPr lang="en-US" sz="1400" kern="0" dirty="0">
              <a:solidFill>
                <a:srgbClr val="192954"/>
              </a:solidFill>
              <a:latin typeface="+mn-lt"/>
              <a:ea typeface="+mn-ea"/>
              <a:cs typeface="CiscoSansTT Light"/>
            </a:endParaRPr>
          </a:p>
        </p:txBody>
      </p:sp>
      <p:grpSp>
        <p:nvGrpSpPr>
          <p:cNvPr id="561" name="Group 560"/>
          <p:cNvGrpSpPr/>
          <p:nvPr/>
        </p:nvGrpSpPr>
        <p:grpSpPr>
          <a:xfrm rot="11068569">
            <a:off x="2667999" y="2930448"/>
            <a:ext cx="259298" cy="191521"/>
            <a:chOff x="8132578" y="3059072"/>
            <a:chExt cx="789359" cy="553959"/>
          </a:xfrm>
          <a:solidFill>
            <a:srgbClr val="FFFFFF"/>
          </a:solidFill>
        </p:grpSpPr>
        <p:sp>
          <p:nvSpPr>
            <p:cNvPr id="562" name="Freeform 7"/>
            <p:cNvSpPr>
              <a:spLocks/>
            </p:cNvSpPr>
            <p:nvPr/>
          </p:nvSpPr>
          <p:spPr bwMode="auto">
            <a:xfrm>
              <a:off x="8459599" y="3330413"/>
              <a:ext cx="281913" cy="282618"/>
            </a:xfrm>
            <a:custGeom>
              <a:avLst/>
              <a:gdLst/>
              <a:ahLst/>
              <a:cxnLst/>
              <a:rect l="l" t="t" r="r" b="b"/>
              <a:pathLst>
                <a:path w="281913" h="282618">
                  <a:moveTo>
                    <a:pt x="141765" y="51523"/>
                  </a:moveTo>
                  <a:lnTo>
                    <a:pt x="132619" y="51876"/>
                  </a:lnTo>
                  <a:lnTo>
                    <a:pt x="123473" y="53288"/>
                  </a:lnTo>
                  <a:lnTo>
                    <a:pt x="114678" y="55405"/>
                  </a:lnTo>
                  <a:lnTo>
                    <a:pt x="106588" y="58581"/>
                  </a:lnTo>
                  <a:lnTo>
                    <a:pt x="98497" y="62463"/>
                  </a:lnTo>
                  <a:lnTo>
                    <a:pt x="90758" y="66698"/>
                  </a:lnTo>
                  <a:lnTo>
                    <a:pt x="83722" y="71991"/>
                  </a:lnTo>
                  <a:lnTo>
                    <a:pt x="77390" y="78343"/>
                  </a:lnTo>
                  <a:lnTo>
                    <a:pt x="71410" y="84695"/>
                  </a:lnTo>
                  <a:lnTo>
                    <a:pt x="66134" y="91753"/>
                  </a:lnTo>
                  <a:lnTo>
                    <a:pt x="61560" y="99164"/>
                  </a:lnTo>
                  <a:lnTo>
                    <a:pt x="58043" y="107281"/>
                  </a:lnTo>
                  <a:lnTo>
                    <a:pt x="54877" y="115750"/>
                  </a:lnTo>
                  <a:lnTo>
                    <a:pt x="52766" y="124573"/>
                  </a:lnTo>
                  <a:lnTo>
                    <a:pt x="51007" y="133395"/>
                  </a:lnTo>
                  <a:lnTo>
                    <a:pt x="50655" y="142923"/>
                  </a:lnTo>
                  <a:lnTo>
                    <a:pt x="51359" y="153863"/>
                  </a:lnTo>
                  <a:lnTo>
                    <a:pt x="53470" y="164803"/>
                  </a:lnTo>
                  <a:lnTo>
                    <a:pt x="56636" y="175037"/>
                  </a:lnTo>
                  <a:lnTo>
                    <a:pt x="61209" y="184565"/>
                  </a:lnTo>
                  <a:lnTo>
                    <a:pt x="66485" y="193740"/>
                  </a:lnTo>
                  <a:lnTo>
                    <a:pt x="72817" y="202210"/>
                  </a:lnTo>
                  <a:lnTo>
                    <a:pt x="80204" y="209621"/>
                  </a:lnTo>
                  <a:lnTo>
                    <a:pt x="88025" y="216102"/>
                  </a:lnTo>
                  <a:lnTo>
                    <a:pt x="88082" y="216016"/>
                  </a:lnTo>
                  <a:lnTo>
                    <a:pt x="93711" y="220245"/>
                  </a:lnTo>
                  <a:lnTo>
                    <a:pt x="100043" y="223769"/>
                  </a:lnTo>
                  <a:lnTo>
                    <a:pt x="106375" y="226588"/>
                  </a:lnTo>
                  <a:lnTo>
                    <a:pt x="113410" y="229055"/>
                  </a:lnTo>
                  <a:lnTo>
                    <a:pt x="119742" y="231169"/>
                  </a:lnTo>
                  <a:lnTo>
                    <a:pt x="127130" y="232579"/>
                  </a:lnTo>
                  <a:lnTo>
                    <a:pt x="134165" y="233636"/>
                  </a:lnTo>
                  <a:lnTo>
                    <a:pt x="141553" y="233988"/>
                  </a:lnTo>
                  <a:lnTo>
                    <a:pt x="151051" y="233636"/>
                  </a:lnTo>
                  <a:lnTo>
                    <a:pt x="160197" y="231874"/>
                  </a:lnTo>
                  <a:lnTo>
                    <a:pt x="168640" y="229759"/>
                  </a:lnTo>
                  <a:lnTo>
                    <a:pt x="177434" y="226588"/>
                  </a:lnTo>
                  <a:lnTo>
                    <a:pt x="185525" y="223064"/>
                  </a:lnTo>
                  <a:lnTo>
                    <a:pt x="192561" y="218483"/>
                  </a:lnTo>
                  <a:lnTo>
                    <a:pt x="199597" y="213197"/>
                  </a:lnTo>
                  <a:lnTo>
                    <a:pt x="205929" y="207206"/>
                  </a:lnTo>
                  <a:lnTo>
                    <a:pt x="212261" y="200511"/>
                  </a:lnTo>
                  <a:lnTo>
                    <a:pt x="217537" y="193816"/>
                  </a:lnTo>
                  <a:lnTo>
                    <a:pt x="221759" y="186063"/>
                  </a:lnTo>
                  <a:lnTo>
                    <a:pt x="225628" y="177958"/>
                  </a:lnTo>
                  <a:lnTo>
                    <a:pt x="228794" y="169853"/>
                  </a:lnTo>
                  <a:lnTo>
                    <a:pt x="230905" y="161043"/>
                  </a:lnTo>
                  <a:lnTo>
                    <a:pt x="232312" y="151881"/>
                  </a:lnTo>
                  <a:lnTo>
                    <a:pt x="232664" y="142719"/>
                  </a:lnTo>
                  <a:lnTo>
                    <a:pt x="231960" y="130385"/>
                  </a:lnTo>
                  <a:lnTo>
                    <a:pt x="229498" y="118756"/>
                  </a:lnTo>
                  <a:lnTo>
                    <a:pt x="225980" y="107832"/>
                  </a:lnTo>
                  <a:lnTo>
                    <a:pt x="221055" y="97613"/>
                  </a:lnTo>
                  <a:lnTo>
                    <a:pt x="214371" y="87746"/>
                  </a:lnTo>
                  <a:lnTo>
                    <a:pt x="207336" y="79288"/>
                  </a:lnTo>
                  <a:lnTo>
                    <a:pt x="198893" y="71536"/>
                  </a:lnTo>
                  <a:lnTo>
                    <a:pt x="189395" y="65193"/>
                  </a:lnTo>
                  <a:lnTo>
                    <a:pt x="189411" y="65169"/>
                  </a:lnTo>
                  <a:lnTo>
                    <a:pt x="184330" y="62110"/>
                  </a:lnTo>
                  <a:lnTo>
                    <a:pt x="178701" y="58934"/>
                  </a:lnTo>
                  <a:lnTo>
                    <a:pt x="173073" y="57169"/>
                  </a:lnTo>
                  <a:lnTo>
                    <a:pt x="167444" y="55052"/>
                  </a:lnTo>
                  <a:lnTo>
                    <a:pt x="161113" y="53288"/>
                  </a:lnTo>
                  <a:lnTo>
                    <a:pt x="154781" y="52229"/>
                  </a:lnTo>
                  <a:lnTo>
                    <a:pt x="148449" y="51876"/>
                  </a:lnTo>
                  <a:close/>
                  <a:moveTo>
                    <a:pt x="134378" y="0"/>
                  </a:moveTo>
                  <a:lnTo>
                    <a:pt x="147393" y="0"/>
                  </a:lnTo>
                  <a:lnTo>
                    <a:pt x="151615" y="33172"/>
                  </a:lnTo>
                  <a:lnTo>
                    <a:pt x="154429" y="33525"/>
                  </a:lnTo>
                  <a:lnTo>
                    <a:pt x="156891" y="33878"/>
                  </a:lnTo>
                  <a:lnTo>
                    <a:pt x="159705" y="34231"/>
                  </a:lnTo>
                  <a:lnTo>
                    <a:pt x="162168" y="34584"/>
                  </a:lnTo>
                  <a:lnTo>
                    <a:pt x="164982" y="34937"/>
                  </a:lnTo>
                  <a:lnTo>
                    <a:pt x="167444" y="35996"/>
                  </a:lnTo>
                  <a:lnTo>
                    <a:pt x="169907" y="36348"/>
                  </a:lnTo>
                  <a:lnTo>
                    <a:pt x="172369" y="37054"/>
                  </a:lnTo>
                  <a:lnTo>
                    <a:pt x="188903" y="8117"/>
                  </a:lnTo>
                  <a:lnTo>
                    <a:pt x="200863" y="13057"/>
                  </a:lnTo>
                  <a:lnTo>
                    <a:pt x="192069" y="45524"/>
                  </a:lnTo>
                  <a:lnTo>
                    <a:pt x="194179" y="46582"/>
                  </a:lnTo>
                  <a:lnTo>
                    <a:pt x="196290" y="47641"/>
                  </a:lnTo>
                  <a:lnTo>
                    <a:pt x="197697" y="49053"/>
                  </a:lnTo>
                  <a:lnTo>
                    <a:pt x="199808" y="50111"/>
                  </a:lnTo>
                  <a:lnTo>
                    <a:pt x="199772" y="50165"/>
                  </a:lnTo>
                  <a:lnTo>
                    <a:pt x="202059" y="51802"/>
                  </a:lnTo>
                  <a:lnTo>
                    <a:pt x="204873" y="53564"/>
                  </a:lnTo>
                  <a:lnTo>
                    <a:pt x="207336" y="55326"/>
                  </a:lnTo>
                  <a:lnTo>
                    <a:pt x="209798" y="57440"/>
                  </a:lnTo>
                  <a:lnTo>
                    <a:pt x="236182" y="36649"/>
                  </a:lnTo>
                  <a:lnTo>
                    <a:pt x="244976" y="46164"/>
                  </a:lnTo>
                  <a:lnTo>
                    <a:pt x="224573" y="72241"/>
                  </a:lnTo>
                  <a:lnTo>
                    <a:pt x="227739" y="76469"/>
                  </a:lnTo>
                  <a:lnTo>
                    <a:pt x="230905" y="81050"/>
                  </a:lnTo>
                  <a:lnTo>
                    <a:pt x="233719" y="85279"/>
                  </a:lnTo>
                  <a:lnTo>
                    <a:pt x="236533" y="90213"/>
                  </a:lnTo>
                  <a:lnTo>
                    <a:pt x="268545" y="81403"/>
                  </a:lnTo>
                  <a:lnTo>
                    <a:pt x="273119" y="93032"/>
                  </a:lnTo>
                  <a:lnTo>
                    <a:pt x="244624" y="109594"/>
                  </a:lnTo>
                  <a:lnTo>
                    <a:pt x="245680" y="114880"/>
                  </a:lnTo>
                  <a:lnTo>
                    <a:pt x="247087" y="120166"/>
                  </a:lnTo>
                  <a:lnTo>
                    <a:pt x="247790" y="125452"/>
                  </a:lnTo>
                  <a:lnTo>
                    <a:pt x="248494" y="130738"/>
                  </a:lnTo>
                  <a:lnTo>
                    <a:pt x="281913" y="134966"/>
                  </a:lnTo>
                  <a:lnTo>
                    <a:pt x="281913" y="148005"/>
                  </a:lnTo>
                  <a:lnTo>
                    <a:pt x="248494" y="151881"/>
                  </a:lnTo>
                  <a:lnTo>
                    <a:pt x="247790" y="157167"/>
                  </a:lnTo>
                  <a:lnTo>
                    <a:pt x="247087" y="162453"/>
                  </a:lnTo>
                  <a:lnTo>
                    <a:pt x="245680" y="167739"/>
                  </a:lnTo>
                  <a:lnTo>
                    <a:pt x="244273" y="172672"/>
                  </a:lnTo>
                  <a:lnTo>
                    <a:pt x="273119" y="189234"/>
                  </a:lnTo>
                  <a:lnTo>
                    <a:pt x="268545" y="201568"/>
                  </a:lnTo>
                  <a:lnTo>
                    <a:pt x="236182" y="192406"/>
                  </a:lnTo>
                  <a:lnTo>
                    <a:pt x="233719" y="196987"/>
                  </a:lnTo>
                  <a:lnTo>
                    <a:pt x="230905" y="201568"/>
                  </a:lnTo>
                  <a:lnTo>
                    <a:pt x="227387" y="205797"/>
                  </a:lnTo>
                  <a:lnTo>
                    <a:pt x="224221" y="210026"/>
                  </a:lnTo>
                  <a:lnTo>
                    <a:pt x="244976" y="236807"/>
                  </a:lnTo>
                  <a:lnTo>
                    <a:pt x="236182" y="245617"/>
                  </a:lnTo>
                  <a:lnTo>
                    <a:pt x="209446" y="224826"/>
                  </a:lnTo>
                  <a:lnTo>
                    <a:pt x="207336" y="226588"/>
                  </a:lnTo>
                  <a:lnTo>
                    <a:pt x="204873" y="228350"/>
                  </a:lnTo>
                  <a:lnTo>
                    <a:pt x="202763" y="229759"/>
                  </a:lnTo>
                  <a:lnTo>
                    <a:pt x="200652" y="231521"/>
                  </a:lnTo>
                  <a:lnTo>
                    <a:pt x="198893" y="232579"/>
                  </a:lnTo>
                  <a:lnTo>
                    <a:pt x="196430" y="234341"/>
                  </a:lnTo>
                  <a:lnTo>
                    <a:pt x="194320" y="235398"/>
                  </a:lnTo>
                  <a:lnTo>
                    <a:pt x="191857" y="236807"/>
                  </a:lnTo>
                  <a:lnTo>
                    <a:pt x="200652" y="269227"/>
                  </a:lnTo>
                  <a:lnTo>
                    <a:pt x="188691" y="274513"/>
                  </a:lnTo>
                  <a:lnTo>
                    <a:pt x="172158" y="244912"/>
                  </a:lnTo>
                  <a:lnTo>
                    <a:pt x="169695" y="245617"/>
                  </a:lnTo>
                  <a:lnTo>
                    <a:pt x="166881" y="245969"/>
                  </a:lnTo>
                  <a:lnTo>
                    <a:pt x="164419" y="247027"/>
                  </a:lnTo>
                  <a:lnTo>
                    <a:pt x="161956" y="247379"/>
                  </a:lnTo>
                  <a:lnTo>
                    <a:pt x="159142" y="247731"/>
                  </a:lnTo>
                  <a:lnTo>
                    <a:pt x="156679" y="248084"/>
                  </a:lnTo>
                  <a:lnTo>
                    <a:pt x="153865" y="248436"/>
                  </a:lnTo>
                  <a:lnTo>
                    <a:pt x="151403" y="248789"/>
                  </a:lnTo>
                  <a:lnTo>
                    <a:pt x="147181" y="282618"/>
                  </a:lnTo>
                  <a:lnTo>
                    <a:pt x="134165" y="282618"/>
                  </a:lnTo>
                  <a:lnTo>
                    <a:pt x="129944" y="248789"/>
                  </a:lnTo>
                  <a:lnTo>
                    <a:pt x="127482" y="248436"/>
                  </a:lnTo>
                  <a:lnTo>
                    <a:pt x="124667" y="248084"/>
                  </a:lnTo>
                  <a:lnTo>
                    <a:pt x="122205" y="247731"/>
                  </a:lnTo>
                  <a:lnTo>
                    <a:pt x="119742" y="247379"/>
                  </a:lnTo>
                  <a:lnTo>
                    <a:pt x="116928" y="247027"/>
                  </a:lnTo>
                  <a:lnTo>
                    <a:pt x="114466" y="245969"/>
                  </a:lnTo>
                  <a:lnTo>
                    <a:pt x="112003" y="245617"/>
                  </a:lnTo>
                  <a:lnTo>
                    <a:pt x="109541" y="244912"/>
                  </a:lnTo>
                  <a:lnTo>
                    <a:pt x="92655" y="274513"/>
                  </a:lnTo>
                  <a:lnTo>
                    <a:pt x="80695" y="269227"/>
                  </a:lnTo>
                  <a:lnTo>
                    <a:pt x="89841" y="236807"/>
                  </a:lnTo>
                  <a:lnTo>
                    <a:pt x="87027" y="235045"/>
                  </a:lnTo>
                  <a:lnTo>
                    <a:pt x="84213" y="233636"/>
                  </a:lnTo>
                  <a:lnTo>
                    <a:pt x="81750" y="231521"/>
                  </a:lnTo>
                  <a:lnTo>
                    <a:pt x="79241" y="229950"/>
                  </a:lnTo>
                  <a:lnTo>
                    <a:pt x="79149" y="230089"/>
                  </a:lnTo>
                  <a:lnTo>
                    <a:pt x="77390" y="229030"/>
                  </a:lnTo>
                  <a:lnTo>
                    <a:pt x="75631" y="227619"/>
                  </a:lnTo>
                  <a:lnTo>
                    <a:pt x="74224" y="226560"/>
                  </a:lnTo>
                  <a:lnTo>
                    <a:pt x="72465" y="225148"/>
                  </a:lnTo>
                  <a:lnTo>
                    <a:pt x="45731" y="245969"/>
                  </a:lnTo>
                  <a:lnTo>
                    <a:pt x="36936" y="237147"/>
                  </a:lnTo>
                  <a:lnTo>
                    <a:pt x="56987" y="210327"/>
                  </a:lnTo>
                  <a:lnTo>
                    <a:pt x="53821" y="205739"/>
                  </a:lnTo>
                  <a:lnTo>
                    <a:pt x="51007" y="201857"/>
                  </a:lnTo>
                  <a:lnTo>
                    <a:pt x="48193" y="197269"/>
                  </a:lnTo>
                  <a:lnTo>
                    <a:pt x="45379" y="192682"/>
                  </a:lnTo>
                  <a:lnTo>
                    <a:pt x="13367" y="201857"/>
                  </a:lnTo>
                  <a:lnTo>
                    <a:pt x="8443" y="189506"/>
                  </a:lnTo>
                  <a:lnTo>
                    <a:pt x="37640" y="172920"/>
                  </a:lnTo>
                  <a:lnTo>
                    <a:pt x="36585" y="167979"/>
                  </a:lnTo>
                  <a:lnTo>
                    <a:pt x="35177" y="162686"/>
                  </a:lnTo>
                  <a:lnTo>
                    <a:pt x="34474" y="157392"/>
                  </a:lnTo>
                  <a:lnTo>
                    <a:pt x="33770" y="152099"/>
                  </a:lnTo>
                  <a:lnTo>
                    <a:pt x="0" y="148217"/>
                  </a:lnTo>
                  <a:lnTo>
                    <a:pt x="0" y="135160"/>
                  </a:lnTo>
                  <a:lnTo>
                    <a:pt x="33770" y="130572"/>
                  </a:lnTo>
                  <a:lnTo>
                    <a:pt x="34122" y="125278"/>
                  </a:lnTo>
                  <a:lnTo>
                    <a:pt x="35177" y="119985"/>
                  </a:lnTo>
                  <a:lnTo>
                    <a:pt x="36233" y="115044"/>
                  </a:lnTo>
                  <a:lnTo>
                    <a:pt x="37640" y="109751"/>
                  </a:lnTo>
                  <a:lnTo>
                    <a:pt x="8443" y="93165"/>
                  </a:lnTo>
                  <a:lnTo>
                    <a:pt x="13367" y="81519"/>
                  </a:lnTo>
                  <a:lnTo>
                    <a:pt x="45379" y="90342"/>
                  </a:lnTo>
                  <a:lnTo>
                    <a:pt x="47841" y="85401"/>
                  </a:lnTo>
                  <a:lnTo>
                    <a:pt x="50655" y="81166"/>
                  </a:lnTo>
                  <a:lnTo>
                    <a:pt x="53821" y="76932"/>
                  </a:lnTo>
                  <a:lnTo>
                    <a:pt x="56987" y="72344"/>
                  </a:lnTo>
                  <a:lnTo>
                    <a:pt x="36936" y="46230"/>
                  </a:lnTo>
                  <a:lnTo>
                    <a:pt x="45731" y="36701"/>
                  </a:lnTo>
                  <a:lnTo>
                    <a:pt x="72114" y="57522"/>
                  </a:lnTo>
                  <a:lnTo>
                    <a:pt x="74224" y="55758"/>
                  </a:lnTo>
                  <a:lnTo>
                    <a:pt x="76335" y="54346"/>
                  </a:lnTo>
                  <a:lnTo>
                    <a:pt x="78094" y="52582"/>
                  </a:lnTo>
                  <a:lnTo>
                    <a:pt x="80556" y="50817"/>
                  </a:lnTo>
                  <a:lnTo>
                    <a:pt x="82667" y="49759"/>
                  </a:lnTo>
                  <a:lnTo>
                    <a:pt x="85129" y="47994"/>
                  </a:lnTo>
                  <a:lnTo>
                    <a:pt x="87240" y="46935"/>
                  </a:lnTo>
                  <a:lnTo>
                    <a:pt x="89702" y="45524"/>
                  </a:lnTo>
                  <a:lnTo>
                    <a:pt x="80908" y="13057"/>
                  </a:lnTo>
                  <a:lnTo>
                    <a:pt x="92868" y="8117"/>
                  </a:lnTo>
                  <a:lnTo>
                    <a:pt x="109402" y="37054"/>
                  </a:lnTo>
                  <a:lnTo>
                    <a:pt x="111864" y="36348"/>
                  </a:lnTo>
                  <a:lnTo>
                    <a:pt x="114327" y="35996"/>
                  </a:lnTo>
                  <a:lnTo>
                    <a:pt x="117141" y="34937"/>
                  </a:lnTo>
                  <a:lnTo>
                    <a:pt x="119603" y="34584"/>
                  </a:lnTo>
                  <a:lnTo>
                    <a:pt x="122417" y="34231"/>
                  </a:lnTo>
                  <a:lnTo>
                    <a:pt x="124880" y="33878"/>
                  </a:lnTo>
                  <a:lnTo>
                    <a:pt x="127694" y="33525"/>
                  </a:lnTo>
                  <a:lnTo>
                    <a:pt x="130156" y="33172"/>
                  </a:lnTo>
                  <a:close/>
                </a:path>
              </a:pathLst>
            </a:custGeom>
            <a:grpFill/>
            <a:ln>
              <a:noFill/>
            </a:ln>
          </p:spPr>
          <p:txBody>
            <a:bodyPr vert="horz" wrap="square" lIns="91416" tIns="45708" rIns="91416" bIns="45708" numCol="1" anchor="t" anchorCtr="0" compatLnSpc="1">
              <a:prstTxWarp prst="textNoShape">
                <a:avLst/>
              </a:prstTxWarp>
            </a:bodyPr>
            <a:lstStyle/>
            <a:p>
              <a:pPr defTabSz="609428" fontAlgn="auto">
                <a:spcBef>
                  <a:spcPts val="0"/>
                </a:spcBef>
                <a:spcAft>
                  <a:spcPts val="0"/>
                </a:spcAft>
                <a:defRPr/>
              </a:pPr>
              <a:endParaRPr lang="en-US" sz="1400" kern="0" dirty="0">
                <a:solidFill>
                  <a:srgbClr val="192954"/>
                </a:solidFill>
                <a:latin typeface="+mn-lt"/>
                <a:ea typeface="+mn-ea"/>
                <a:cs typeface="CiscoSansTT Light"/>
              </a:endParaRPr>
            </a:p>
          </p:txBody>
        </p:sp>
        <p:sp>
          <p:nvSpPr>
            <p:cNvPr id="563" name="Freeform 11"/>
            <p:cNvSpPr>
              <a:spLocks/>
            </p:cNvSpPr>
            <p:nvPr/>
          </p:nvSpPr>
          <p:spPr bwMode="auto">
            <a:xfrm>
              <a:off x="8583640" y="3059072"/>
              <a:ext cx="338297" cy="337591"/>
            </a:xfrm>
            <a:custGeom>
              <a:avLst/>
              <a:gdLst/>
              <a:ahLst/>
              <a:cxnLst/>
              <a:rect l="l" t="t" r="r" b="b"/>
              <a:pathLst>
                <a:path w="338297" h="337591">
                  <a:moveTo>
                    <a:pt x="164083" y="61316"/>
                  </a:moveTo>
                  <a:lnTo>
                    <a:pt x="153144" y="62373"/>
                  </a:lnTo>
                  <a:lnTo>
                    <a:pt x="142558" y="64840"/>
                  </a:lnTo>
                  <a:lnTo>
                    <a:pt x="132325" y="67659"/>
                  </a:lnTo>
                  <a:lnTo>
                    <a:pt x="122444" y="71888"/>
                  </a:lnTo>
                  <a:lnTo>
                    <a:pt x="113623" y="77174"/>
                  </a:lnTo>
                  <a:lnTo>
                    <a:pt x="104801" y="82812"/>
                  </a:lnTo>
                  <a:lnTo>
                    <a:pt x="96685" y="89860"/>
                  </a:lnTo>
                  <a:lnTo>
                    <a:pt x="89275" y="96908"/>
                  </a:lnTo>
                  <a:lnTo>
                    <a:pt x="82218" y="105013"/>
                  </a:lnTo>
                  <a:lnTo>
                    <a:pt x="76219" y="114175"/>
                  </a:lnTo>
                  <a:lnTo>
                    <a:pt x="71279" y="123337"/>
                  </a:lnTo>
                  <a:lnTo>
                    <a:pt x="67044" y="133557"/>
                  </a:lnTo>
                  <a:lnTo>
                    <a:pt x="63516" y="144128"/>
                  </a:lnTo>
                  <a:lnTo>
                    <a:pt x="61752" y="155052"/>
                  </a:lnTo>
                  <a:lnTo>
                    <a:pt x="60340" y="168443"/>
                  </a:lnTo>
                  <a:lnTo>
                    <a:pt x="60693" y="181482"/>
                  </a:lnTo>
                  <a:lnTo>
                    <a:pt x="62810" y="193815"/>
                  </a:lnTo>
                  <a:lnTo>
                    <a:pt x="66692" y="206502"/>
                  </a:lnTo>
                  <a:lnTo>
                    <a:pt x="71279" y="218483"/>
                  </a:lnTo>
                  <a:lnTo>
                    <a:pt x="77630" y="229407"/>
                  </a:lnTo>
                  <a:lnTo>
                    <a:pt x="84688" y="239274"/>
                  </a:lnTo>
                  <a:lnTo>
                    <a:pt x="93509" y="248789"/>
                  </a:lnTo>
                  <a:lnTo>
                    <a:pt x="93464" y="248838"/>
                  </a:lnTo>
                  <a:lnTo>
                    <a:pt x="99760" y="254427"/>
                  </a:lnTo>
                  <a:lnTo>
                    <a:pt x="106111" y="259713"/>
                  </a:lnTo>
                  <a:lnTo>
                    <a:pt x="113169" y="264294"/>
                  </a:lnTo>
                  <a:lnTo>
                    <a:pt x="120932" y="268170"/>
                  </a:lnTo>
                  <a:lnTo>
                    <a:pt x="128695" y="272046"/>
                  </a:lnTo>
                  <a:lnTo>
                    <a:pt x="136811" y="274865"/>
                  </a:lnTo>
                  <a:lnTo>
                    <a:pt x="145279" y="277332"/>
                  </a:lnTo>
                  <a:lnTo>
                    <a:pt x="154101" y="278742"/>
                  </a:lnTo>
                  <a:lnTo>
                    <a:pt x="165746" y="280151"/>
                  </a:lnTo>
                  <a:lnTo>
                    <a:pt x="176684" y="279447"/>
                  </a:lnTo>
                  <a:lnTo>
                    <a:pt x="187270" y="278389"/>
                  </a:lnTo>
                  <a:lnTo>
                    <a:pt x="197856" y="276275"/>
                  </a:lnTo>
                  <a:lnTo>
                    <a:pt x="207737" y="273103"/>
                  </a:lnTo>
                  <a:lnTo>
                    <a:pt x="217617" y="269227"/>
                  </a:lnTo>
                  <a:lnTo>
                    <a:pt x="226791" y="264294"/>
                  </a:lnTo>
                  <a:lnTo>
                    <a:pt x="235966" y="257951"/>
                  </a:lnTo>
                  <a:lnTo>
                    <a:pt x="244082" y="251608"/>
                  </a:lnTo>
                  <a:lnTo>
                    <a:pt x="251492" y="244207"/>
                  </a:lnTo>
                  <a:lnTo>
                    <a:pt x="258196" y="236102"/>
                  </a:lnTo>
                  <a:lnTo>
                    <a:pt x="263842" y="227293"/>
                  </a:lnTo>
                  <a:lnTo>
                    <a:pt x="269135" y="217778"/>
                  </a:lnTo>
                  <a:lnTo>
                    <a:pt x="273370" y="208263"/>
                  </a:lnTo>
                  <a:lnTo>
                    <a:pt x="276546" y="197692"/>
                  </a:lnTo>
                  <a:lnTo>
                    <a:pt x="278663" y="186768"/>
                  </a:lnTo>
                  <a:lnTo>
                    <a:pt x="279721" y="171967"/>
                  </a:lnTo>
                  <a:lnTo>
                    <a:pt x="279016" y="157871"/>
                  </a:lnTo>
                  <a:lnTo>
                    <a:pt x="276546" y="144128"/>
                  </a:lnTo>
                  <a:lnTo>
                    <a:pt x="272311" y="131090"/>
                  </a:lnTo>
                  <a:lnTo>
                    <a:pt x="266312" y="118404"/>
                  </a:lnTo>
                  <a:lnTo>
                    <a:pt x="259608" y="106775"/>
                  </a:lnTo>
                  <a:lnTo>
                    <a:pt x="250433" y="96203"/>
                  </a:lnTo>
                  <a:lnTo>
                    <a:pt x="240906" y="86688"/>
                  </a:lnTo>
                  <a:lnTo>
                    <a:pt x="240944" y="86647"/>
                  </a:lnTo>
                  <a:lnTo>
                    <a:pt x="234656" y="82460"/>
                  </a:lnTo>
                  <a:lnTo>
                    <a:pt x="228657" y="78231"/>
                  </a:lnTo>
                  <a:lnTo>
                    <a:pt x="222305" y="74355"/>
                  </a:lnTo>
                  <a:lnTo>
                    <a:pt x="215601" y="71183"/>
                  </a:lnTo>
                  <a:lnTo>
                    <a:pt x="208897" y="68012"/>
                  </a:lnTo>
                  <a:lnTo>
                    <a:pt x="201486" y="65897"/>
                  </a:lnTo>
                  <a:lnTo>
                    <a:pt x="193723" y="63783"/>
                  </a:lnTo>
                  <a:lnTo>
                    <a:pt x="185960" y="62373"/>
                  </a:lnTo>
                  <a:lnTo>
                    <a:pt x="175021" y="61316"/>
                  </a:lnTo>
                  <a:close/>
                  <a:moveTo>
                    <a:pt x="185960" y="0"/>
                  </a:moveTo>
                  <a:lnTo>
                    <a:pt x="201486" y="2467"/>
                  </a:lnTo>
                  <a:lnTo>
                    <a:pt x="200781" y="42640"/>
                  </a:lnTo>
                  <a:lnTo>
                    <a:pt x="203956" y="43344"/>
                  </a:lnTo>
                  <a:lnTo>
                    <a:pt x="207132" y="44401"/>
                  </a:lnTo>
                  <a:lnTo>
                    <a:pt x="209955" y="45106"/>
                  </a:lnTo>
                  <a:lnTo>
                    <a:pt x="213131" y="46163"/>
                  </a:lnTo>
                  <a:lnTo>
                    <a:pt x="215954" y="47573"/>
                  </a:lnTo>
                  <a:lnTo>
                    <a:pt x="218777" y="48630"/>
                  </a:lnTo>
                  <a:lnTo>
                    <a:pt x="221600" y="50040"/>
                  </a:lnTo>
                  <a:lnTo>
                    <a:pt x="224776" y="51097"/>
                  </a:lnTo>
                  <a:lnTo>
                    <a:pt x="249476" y="19382"/>
                  </a:lnTo>
                  <a:lnTo>
                    <a:pt x="262885" y="27487"/>
                  </a:lnTo>
                  <a:lnTo>
                    <a:pt x="246653" y="64135"/>
                  </a:lnTo>
                  <a:lnTo>
                    <a:pt x="249123" y="65897"/>
                  </a:lnTo>
                  <a:lnTo>
                    <a:pt x="250888" y="67307"/>
                  </a:lnTo>
                  <a:lnTo>
                    <a:pt x="253005" y="69421"/>
                  </a:lnTo>
                  <a:lnTo>
                    <a:pt x="255122" y="71183"/>
                  </a:lnTo>
                  <a:lnTo>
                    <a:pt x="255081" y="71228"/>
                  </a:lnTo>
                  <a:lnTo>
                    <a:pt x="257844" y="73297"/>
                  </a:lnTo>
                  <a:lnTo>
                    <a:pt x="260314" y="75764"/>
                  </a:lnTo>
                  <a:lnTo>
                    <a:pt x="263137" y="78231"/>
                  </a:lnTo>
                  <a:lnTo>
                    <a:pt x="265607" y="81050"/>
                  </a:lnTo>
                  <a:lnTo>
                    <a:pt x="300540" y="61316"/>
                  </a:lnTo>
                  <a:lnTo>
                    <a:pt x="309715" y="74002"/>
                  </a:lnTo>
                  <a:lnTo>
                    <a:pt x="281133" y="101841"/>
                  </a:lnTo>
                  <a:lnTo>
                    <a:pt x="284309" y="107479"/>
                  </a:lnTo>
                  <a:lnTo>
                    <a:pt x="287131" y="113118"/>
                  </a:lnTo>
                  <a:lnTo>
                    <a:pt x="289602" y="118756"/>
                  </a:lnTo>
                  <a:lnTo>
                    <a:pt x="292072" y="125099"/>
                  </a:lnTo>
                  <a:lnTo>
                    <a:pt x="331945" y="119813"/>
                  </a:lnTo>
                  <a:lnTo>
                    <a:pt x="335474" y="134966"/>
                  </a:lnTo>
                  <a:lnTo>
                    <a:pt x="298070" y="149766"/>
                  </a:lnTo>
                  <a:lnTo>
                    <a:pt x="298776" y="155757"/>
                  </a:lnTo>
                  <a:lnTo>
                    <a:pt x="299129" y="162453"/>
                  </a:lnTo>
                  <a:lnTo>
                    <a:pt x="299129" y="168443"/>
                  </a:lnTo>
                  <a:lnTo>
                    <a:pt x="299129" y="174786"/>
                  </a:lnTo>
                  <a:lnTo>
                    <a:pt x="338297" y="185710"/>
                  </a:lnTo>
                  <a:lnTo>
                    <a:pt x="335827" y="201216"/>
                  </a:lnTo>
                  <a:lnTo>
                    <a:pt x="295600" y="200511"/>
                  </a:lnTo>
                  <a:lnTo>
                    <a:pt x="293836" y="206501"/>
                  </a:lnTo>
                  <a:lnTo>
                    <a:pt x="292072" y="212492"/>
                  </a:lnTo>
                  <a:lnTo>
                    <a:pt x="289602" y="218835"/>
                  </a:lnTo>
                  <a:lnTo>
                    <a:pt x="287131" y="224473"/>
                  </a:lnTo>
                  <a:lnTo>
                    <a:pt x="318889" y="249141"/>
                  </a:lnTo>
                  <a:lnTo>
                    <a:pt x="311126" y="262532"/>
                  </a:lnTo>
                  <a:lnTo>
                    <a:pt x="273723" y="246322"/>
                  </a:lnTo>
                  <a:lnTo>
                    <a:pt x="271605" y="248788"/>
                  </a:lnTo>
                  <a:lnTo>
                    <a:pt x="270194" y="251255"/>
                  </a:lnTo>
                  <a:lnTo>
                    <a:pt x="268077" y="253722"/>
                  </a:lnTo>
                  <a:lnTo>
                    <a:pt x="265960" y="256189"/>
                  </a:lnTo>
                  <a:lnTo>
                    <a:pt x="263489" y="258655"/>
                  </a:lnTo>
                  <a:lnTo>
                    <a:pt x="261372" y="260417"/>
                  </a:lnTo>
                  <a:lnTo>
                    <a:pt x="258902" y="262884"/>
                  </a:lnTo>
                  <a:lnTo>
                    <a:pt x="256785" y="264998"/>
                  </a:lnTo>
                  <a:lnTo>
                    <a:pt x="276898" y="299885"/>
                  </a:lnTo>
                  <a:lnTo>
                    <a:pt x="264195" y="309400"/>
                  </a:lnTo>
                  <a:lnTo>
                    <a:pt x="235966" y="280151"/>
                  </a:lnTo>
                  <a:lnTo>
                    <a:pt x="233496" y="281561"/>
                  </a:lnTo>
                  <a:lnTo>
                    <a:pt x="230673" y="282970"/>
                  </a:lnTo>
                  <a:lnTo>
                    <a:pt x="227850" y="284380"/>
                  </a:lnTo>
                  <a:lnTo>
                    <a:pt x="225027" y="285790"/>
                  </a:lnTo>
                  <a:lnTo>
                    <a:pt x="222204" y="286847"/>
                  </a:lnTo>
                  <a:lnTo>
                    <a:pt x="219381" y="288256"/>
                  </a:lnTo>
                  <a:lnTo>
                    <a:pt x="215853" y="289313"/>
                  </a:lnTo>
                  <a:lnTo>
                    <a:pt x="213030" y="290723"/>
                  </a:lnTo>
                  <a:lnTo>
                    <a:pt x="218323" y="331248"/>
                  </a:lnTo>
                  <a:lnTo>
                    <a:pt x="202797" y="334772"/>
                  </a:lnTo>
                  <a:lnTo>
                    <a:pt x="188329" y="297066"/>
                  </a:lnTo>
                  <a:lnTo>
                    <a:pt x="185153" y="297418"/>
                  </a:lnTo>
                  <a:lnTo>
                    <a:pt x="182330" y="297771"/>
                  </a:lnTo>
                  <a:lnTo>
                    <a:pt x="179155" y="298123"/>
                  </a:lnTo>
                  <a:lnTo>
                    <a:pt x="175626" y="298123"/>
                  </a:lnTo>
                  <a:lnTo>
                    <a:pt x="172803" y="298123"/>
                  </a:lnTo>
                  <a:lnTo>
                    <a:pt x="169627" y="298123"/>
                  </a:lnTo>
                  <a:lnTo>
                    <a:pt x="166451" y="298123"/>
                  </a:lnTo>
                  <a:lnTo>
                    <a:pt x="163276" y="298123"/>
                  </a:lnTo>
                  <a:lnTo>
                    <a:pt x="152337" y="337591"/>
                  </a:lnTo>
                  <a:lnTo>
                    <a:pt x="136811" y="335124"/>
                  </a:lnTo>
                  <a:lnTo>
                    <a:pt x="137516" y="294599"/>
                  </a:lnTo>
                  <a:lnTo>
                    <a:pt x="134693" y="293895"/>
                  </a:lnTo>
                  <a:lnTo>
                    <a:pt x="131518" y="292837"/>
                  </a:lnTo>
                  <a:lnTo>
                    <a:pt x="128695" y="292133"/>
                  </a:lnTo>
                  <a:lnTo>
                    <a:pt x="125519" y="291075"/>
                  </a:lnTo>
                  <a:lnTo>
                    <a:pt x="122343" y="289666"/>
                  </a:lnTo>
                  <a:lnTo>
                    <a:pt x="119520" y="288609"/>
                  </a:lnTo>
                  <a:lnTo>
                    <a:pt x="116697" y="287199"/>
                  </a:lnTo>
                  <a:lnTo>
                    <a:pt x="113874" y="286142"/>
                  </a:lnTo>
                  <a:lnTo>
                    <a:pt x="88821" y="318210"/>
                  </a:lnTo>
                  <a:lnTo>
                    <a:pt x="75412" y="310457"/>
                  </a:lnTo>
                  <a:lnTo>
                    <a:pt x="91644" y="273103"/>
                  </a:lnTo>
                  <a:lnTo>
                    <a:pt x="88821" y="270989"/>
                  </a:lnTo>
                  <a:lnTo>
                    <a:pt x="85998" y="268522"/>
                  </a:lnTo>
                  <a:lnTo>
                    <a:pt x="83175" y="266056"/>
                  </a:lnTo>
                  <a:lnTo>
                    <a:pt x="80352" y="263237"/>
                  </a:lnTo>
                  <a:lnTo>
                    <a:pt x="80394" y="263190"/>
                  </a:lnTo>
                  <a:lnTo>
                    <a:pt x="78689" y="261827"/>
                  </a:lnTo>
                  <a:lnTo>
                    <a:pt x="76572" y="260065"/>
                  </a:lnTo>
                  <a:lnTo>
                    <a:pt x="75160" y="257951"/>
                  </a:lnTo>
                  <a:lnTo>
                    <a:pt x="73043" y="256541"/>
                  </a:lnTo>
                  <a:lnTo>
                    <a:pt x="37757" y="276275"/>
                  </a:lnTo>
                  <a:lnTo>
                    <a:pt x="28229" y="264294"/>
                  </a:lnTo>
                  <a:lnTo>
                    <a:pt x="57517" y="235750"/>
                  </a:lnTo>
                  <a:lnTo>
                    <a:pt x="54694" y="230464"/>
                  </a:lnTo>
                  <a:lnTo>
                    <a:pt x="51871" y="224826"/>
                  </a:lnTo>
                  <a:lnTo>
                    <a:pt x="49401" y="219188"/>
                  </a:lnTo>
                  <a:lnTo>
                    <a:pt x="46931" y="213197"/>
                  </a:lnTo>
                  <a:lnTo>
                    <a:pt x="6352" y="218483"/>
                  </a:lnTo>
                  <a:lnTo>
                    <a:pt x="2823" y="202978"/>
                  </a:lnTo>
                  <a:lnTo>
                    <a:pt x="40580" y="188177"/>
                  </a:lnTo>
                  <a:lnTo>
                    <a:pt x="39874" y="182187"/>
                  </a:lnTo>
                  <a:lnTo>
                    <a:pt x="39168" y="175844"/>
                  </a:lnTo>
                  <a:lnTo>
                    <a:pt x="39168" y="169500"/>
                  </a:lnTo>
                  <a:lnTo>
                    <a:pt x="39168" y="163157"/>
                  </a:lnTo>
                  <a:lnTo>
                    <a:pt x="0" y="152233"/>
                  </a:lnTo>
                  <a:lnTo>
                    <a:pt x="2470" y="136728"/>
                  </a:lnTo>
                  <a:lnTo>
                    <a:pt x="43050" y="137433"/>
                  </a:lnTo>
                  <a:lnTo>
                    <a:pt x="44461" y="131442"/>
                  </a:lnTo>
                  <a:lnTo>
                    <a:pt x="46578" y="125452"/>
                  </a:lnTo>
                  <a:lnTo>
                    <a:pt x="48695" y="119461"/>
                  </a:lnTo>
                  <a:lnTo>
                    <a:pt x="51166" y="113470"/>
                  </a:lnTo>
                  <a:lnTo>
                    <a:pt x="19408" y="88803"/>
                  </a:lnTo>
                  <a:lnTo>
                    <a:pt x="27171" y="75412"/>
                  </a:lnTo>
                  <a:lnTo>
                    <a:pt x="64222" y="91622"/>
                  </a:lnTo>
                  <a:lnTo>
                    <a:pt x="65986" y="89155"/>
                  </a:lnTo>
                  <a:lnTo>
                    <a:pt x="68103" y="86336"/>
                  </a:lnTo>
                  <a:lnTo>
                    <a:pt x="70220" y="83869"/>
                  </a:lnTo>
                  <a:lnTo>
                    <a:pt x="72337" y="81403"/>
                  </a:lnTo>
                  <a:lnTo>
                    <a:pt x="74808" y="79641"/>
                  </a:lnTo>
                  <a:lnTo>
                    <a:pt x="76572" y="77174"/>
                  </a:lnTo>
                  <a:lnTo>
                    <a:pt x="78689" y="74707"/>
                  </a:lnTo>
                  <a:lnTo>
                    <a:pt x="81159" y="72593"/>
                  </a:lnTo>
                  <a:lnTo>
                    <a:pt x="61399" y="37706"/>
                  </a:lnTo>
                  <a:lnTo>
                    <a:pt x="73749" y="28544"/>
                  </a:lnTo>
                  <a:lnTo>
                    <a:pt x="101978" y="57088"/>
                  </a:lnTo>
                  <a:lnTo>
                    <a:pt x="104801" y="55678"/>
                  </a:lnTo>
                  <a:lnTo>
                    <a:pt x="107624" y="54268"/>
                  </a:lnTo>
                  <a:lnTo>
                    <a:pt x="110447" y="52859"/>
                  </a:lnTo>
                  <a:lnTo>
                    <a:pt x="113270" y="51097"/>
                  </a:lnTo>
                  <a:lnTo>
                    <a:pt x="116093" y="50040"/>
                  </a:lnTo>
                  <a:lnTo>
                    <a:pt x="118916" y="48630"/>
                  </a:lnTo>
                  <a:lnTo>
                    <a:pt x="122092" y="47573"/>
                  </a:lnTo>
                  <a:lnTo>
                    <a:pt x="124914" y="46163"/>
                  </a:lnTo>
                  <a:lnTo>
                    <a:pt x="119622" y="6343"/>
                  </a:lnTo>
                  <a:lnTo>
                    <a:pt x="135148" y="2819"/>
                  </a:lnTo>
                  <a:lnTo>
                    <a:pt x="149968" y="40173"/>
                  </a:lnTo>
                  <a:lnTo>
                    <a:pt x="153144" y="39820"/>
                  </a:lnTo>
                  <a:lnTo>
                    <a:pt x="155967" y="39468"/>
                  </a:lnTo>
                  <a:lnTo>
                    <a:pt x="159142" y="39116"/>
                  </a:lnTo>
                  <a:lnTo>
                    <a:pt x="162318" y="38411"/>
                  </a:lnTo>
                  <a:lnTo>
                    <a:pt x="165847" y="38411"/>
                  </a:lnTo>
                  <a:lnTo>
                    <a:pt x="169023" y="38411"/>
                  </a:lnTo>
                  <a:lnTo>
                    <a:pt x="172198" y="38411"/>
                  </a:lnTo>
                  <a:lnTo>
                    <a:pt x="175374" y="38411"/>
                  </a:lnTo>
                  <a:close/>
                </a:path>
              </a:pathLst>
            </a:custGeom>
            <a:grpFill/>
            <a:ln>
              <a:noFill/>
            </a:ln>
          </p:spPr>
          <p:txBody>
            <a:bodyPr vert="horz" wrap="square" lIns="91416" tIns="45708" rIns="91416" bIns="45708" numCol="1" anchor="t" anchorCtr="0" compatLnSpc="1">
              <a:prstTxWarp prst="textNoShape">
                <a:avLst/>
              </a:prstTxWarp>
            </a:bodyPr>
            <a:lstStyle/>
            <a:p>
              <a:pPr defTabSz="609428" fontAlgn="auto">
                <a:spcBef>
                  <a:spcPts val="0"/>
                </a:spcBef>
                <a:spcAft>
                  <a:spcPts val="0"/>
                </a:spcAft>
                <a:defRPr/>
              </a:pPr>
              <a:endParaRPr lang="en-US" sz="1400" kern="0" dirty="0">
                <a:solidFill>
                  <a:srgbClr val="192954"/>
                </a:solidFill>
                <a:latin typeface="+mn-lt"/>
                <a:ea typeface="+mn-ea"/>
                <a:cs typeface="CiscoSansTT Light"/>
              </a:endParaRPr>
            </a:p>
          </p:txBody>
        </p:sp>
        <p:sp>
          <p:nvSpPr>
            <p:cNvPr id="564" name="Freeform 15"/>
            <p:cNvSpPr>
              <a:spLocks/>
            </p:cNvSpPr>
            <p:nvPr/>
          </p:nvSpPr>
          <p:spPr bwMode="auto">
            <a:xfrm>
              <a:off x="8132578" y="3090787"/>
              <a:ext cx="403136" cy="398203"/>
            </a:xfrm>
            <a:custGeom>
              <a:avLst/>
              <a:gdLst/>
              <a:ahLst/>
              <a:cxnLst/>
              <a:rect l="l" t="t" r="r" b="b"/>
              <a:pathLst>
                <a:path w="403136" h="398203">
                  <a:moveTo>
                    <a:pt x="201831" y="59258"/>
                  </a:moveTo>
                  <a:lnTo>
                    <a:pt x="187364" y="59963"/>
                  </a:lnTo>
                  <a:lnTo>
                    <a:pt x="173250" y="62080"/>
                  </a:lnTo>
                  <a:lnTo>
                    <a:pt x="159136" y="65960"/>
                  </a:lnTo>
                  <a:lnTo>
                    <a:pt x="146434" y="70545"/>
                  </a:lnTo>
                  <a:lnTo>
                    <a:pt x="133731" y="76894"/>
                  </a:lnTo>
                  <a:lnTo>
                    <a:pt x="122087" y="83596"/>
                  </a:lnTo>
                  <a:lnTo>
                    <a:pt x="110443" y="92061"/>
                  </a:lnTo>
                  <a:lnTo>
                    <a:pt x="100210" y="101232"/>
                  </a:lnTo>
                  <a:lnTo>
                    <a:pt x="91389" y="111461"/>
                  </a:lnTo>
                  <a:lnTo>
                    <a:pt x="82920" y="122395"/>
                  </a:lnTo>
                  <a:lnTo>
                    <a:pt x="75863" y="134035"/>
                  </a:lnTo>
                  <a:lnTo>
                    <a:pt x="69865" y="146733"/>
                  </a:lnTo>
                  <a:lnTo>
                    <a:pt x="64925" y="159784"/>
                  </a:lnTo>
                  <a:lnTo>
                    <a:pt x="61396" y="173540"/>
                  </a:lnTo>
                  <a:lnTo>
                    <a:pt x="59279" y="187649"/>
                  </a:lnTo>
                  <a:lnTo>
                    <a:pt x="58574" y="202464"/>
                  </a:lnTo>
                  <a:lnTo>
                    <a:pt x="58926" y="213398"/>
                  </a:lnTo>
                  <a:lnTo>
                    <a:pt x="59985" y="223980"/>
                  </a:lnTo>
                  <a:lnTo>
                    <a:pt x="62102" y="234209"/>
                  </a:lnTo>
                  <a:lnTo>
                    <a:pt x="64925" y="244438"/>
                  </a:lnTo>
                  <a:lnTo>
                    <a:pt x="68101" y="254667"/>
                  </a:lnTo>
                  <a:lnTo>
                    <a:pt x="72688" y="264191"/>
                  </a:lnTo>
                  <a:lnTo>
                    <a:pt x="77628" y="273361"/>
                  </a:lnTo>
                  <a:lnTo>
                    <a:pt x="82920" y="281827"/>
                  </a:lnTo>
                  <a:lnTo>
                    <a:pt x="88919" y="290292"/>
                  </a:lnTo>
                  <a:lnTo>
                    <a:pt x="95976" y="298052"/>
                  </a:lnTo>
                  <a:lnTo>
                    <a:pt x="102680" y="305812"/>
                  </a:lnTo>
                  <a:lnTo>
                    <a:pt x="110443" y="312514"/>
                  </a:lnTo>
                  <a:lnTo>
                    <a:pt x="118558" y="318863"/>
                  </a:lnTo>
                  <a:lnTo>
                    <a:pt x="127732" y="324506"/>
                  </a:lnTo>
                  <a:lnTo>
                    <a:pt x="136554" y="329445"/>
                  </a:lnTo>
                  <a:lnTo>
                    <a:pt x="145728" y="334030"/>
                  </a:lnTo>
                  <a:lnTo>
                    <a:pt x="145687" y="334128"/>
                  </a:lnTo>
                  <a:lnTo>
                    <a:pt x="152210" y="336534"/>
                  </a:lnTo>
                  <a:lnTo>
                    <a:pt x="158544" y="338649"/>
                  </a:lnTo>
                  <a:lnTo>
                    <a:pt x="165583" y="340763"/>
                  </a:lnTo>
                  <a:lnTo>
                    <a:pt x="172270" y="342525"/>
                  </a:lnTo>
                  <a:lnTo>
                    <a:pt x="179660" y="343582"/>
                  </a:lnTo>
                  <a:lnTo>
                    <a:pt x="187051" y="344640"/>
                  </a:lnTo>
                  <a:lnTo>
                    <a:pt x="194441" y="345344"/>
                  </a:lnTo>
                  <a:lnTo>
                    <a:pt x="201480" y="345344"/>
                  </a:lnTo>
                  <a:lnTo>
                    <a:pt x="216261" y="344640"/>
                  </a:lnTo>
                  <a:lnTo>
                    <a:pt x="230338" y="342525"/>
                  </a:lnTo>
                  <a:lnTo>
                    <a:pt x="244064" y="338649"/>
                  </a:lnTo>
                  <a:lnTo>
                    <a:pt x="257085" y="334068"/>
                  </a:lnTo>
                  <a:lnTo>
                    <a:pt x="269754" y="327725"/>
                  </a:lnTo>
                  <a:lnTo>
                    <a:pt x="281368" y="321029"/>
                  </a:lnTo>
                  <a:lnTo>
                    <a:pt x="292278" y="312572"/>
                  </a:lnTo>
                  <a:lnTo>
                    <a:pt x="302484" y="303410"/>
                  </a:lnTo>
                  <a:lnTo>
                    <a:pt x="311282" y="293190"/>
                  </a:lnTo>
                  <a:lnTo>
                    <a:pt x="320080" y="282266"/>
                  </a:lnTo>
                  <a:lnTo>
                    <a:pt x="326767" y="270637"/>
                  </a:lnTo>
                  <a:lnTo>
                    <a:pt x="333102" y="257951"/>
                  </a:lnTo>
                  <a:lnTo>
                    <a:pt x="337677" y="244912"/>
                  </a:lnTo>
                  <a:lnTo>
                    <a:pt x="341548" y="231169"/>
                  </a:lnTo>
                  <a:lnTo>
                    <a:pt x="343308" y="217073"/>
                  </a:lnTo>
                  <a:lnTo>
                    <a:pt x="344364" y="202625"/>
                  </a:lnTo>
                  <a:lnTo>
                    <a:pt x="344012" y="191349"/>
                  </a:lnTo>
                  <a:lnTo>
                    <a:pt x="342604" y="180425"/>
                  </a:lnTo>
                  <a:lnTo>
                    <a:pt x="340492" y="169853"/>
                  </a:lnTo>
                  <a:lnTo>
                    <a:pt x="337677" y="159986"/>
                  </a:lnTo>
                  <a:lnTo>
                    <a:pt x="334510" y="150119"/>
                  </a:lnTo>
                  <a:lnTo>
                    <a:pt x="329934" y="140252"/>
                  </a:lnTo>
                  <a:lnTo>
                    <a:pt x="325711" y="131442"/>
                  </a:lnTo>
                  <a:lnTo>
                    <a:pt x="320080" y="122632"/>
                  </a:lnTo>
                  <a:lnTo>
                    <a:pt x="313746" y="114527"/>
                  </a:lnTo>
                  <a:lnTo>
                    <a:pt x="307411" y="106422"/>
                  </a:lnTo>
                  <a:lnTo>
                    <a:pt x="300020" y="99022"/>
                  </a:lnTo>
                  <a:lnTo>
                    <a:pt x="292278" y="91974"/>
                  </a:lnTo>
                  <a:lnTo>
                    <a:pt x="284183" y="85983"/>
                  </a:lnTo>
                  <a:lnTo>
                    <a:pt x="275737" y="80345"/>
                  </a:lnTo>
                  <a:lnTo>
                    <a:pt x="266587" y="75412"/>
                  </a:lnTo>
                  <a:lnTo>
                    <a:pt x="257085" y="70831"/>
                  </a:lnTo>
                  <a:lnTo>
                    <a:pt x="257261" y="70421"/>
                  </a:lnTo>
                  <a:lnTo>
                    <a:pt x="251230" y="68076"/>
                  </a:lnTo>
                  <a:lnTo>
                    <a:pt x="244526" y="65960"/>
                  </a:lnTo>
                  <a:lnTo>
                    <a:pt x="237822" y="63843"/>
                  </a:lnTo>
                  <a:lnTo>
                    <a:pt x="230765" y="62080"/>
                  </a:lnTo>
                  <a:lnTo>
                    <a:pt x="223355" y="61021"/>
                  </a:lnTo>
                  <a:lnTo>
                    <a:pt x="216651" y="59963"/>
                  </a:lnTo>
                  <a:lnTo>
                    <a:pt x="209241" y="59258"/>
                  </a:lnTo>
                  <a:close/>
                  <a:moveTo>
                    <a:pt x="172545" y="0"/>
                  </a:moveTo>
                  <a:lnTo>
                    <a:pt x="185247" y="26807"/>
                  </a:lnTo>
                  <a:lnTo>
                    <a:pt x="189834" y="26454"/>
                  </a:lnTo>
                  <a:lnTo>
                    <a:pt x="194069" y="26102"/>
                  </a:lnTo>
                  <a:lnTo>
                    <a:pt x="198303" y="26102"/>
                  </a:lnTo>
                  <a:lnTo>
                    <a:pt x="202890" y="26102"/>
                  </a:lnTo>
                  <a:lnTo>
                    <a:pt x="206771" y="26102"/>
                  </a:lnTo>
                  <a:lnTo>
                    <a:pt x="211358" y="26454"/>
                  </a:lnTo>
                  <a:lnTo>
                    <a:pt x="215240" y="26454"/>
                  </a:lnTo>
                  <a:lnTo>
                    <a:pt x="219827" y="26807"/>
                  </a:lnTo>
                  <a:lnTo>
                    <a:pt x="232882" y="1058"/>
                  </a:lnTo>
                  <a:lnTo>
                    <a:pt x="253700" y="5291"/>
                  </a:lnTo>
                  <a:lnTo>
                    <a:pt x="253700" y="33862"/>
                  </a:lnTo>
                  <a:lnTo>
                    <a:pt x="255465" y="34567"/>
                  </a:lnTo>
                  <a:lnTo>
                    <a:pt x="257934" y="35273"/>
                  </a:lnTo>
                  <a:lnTo>
                    <a:pt x="260051" y="35978"/>
                  </a:lnTo>
                  <a:lnTo>
                    <a:pt x="262169" y="37036"/>
                  </a:lnTo>
                  <a:lnTo>
                    <a:pt x="264286" y="37742"/>
                  </a:lnTo>
                  <a:lnTo>
                    <a:pt x="266403" y="38447"/>
                  </a:lnTo>
                  <a:lnTo>
                    <a:pt x="268520" y="39505"/>
                  </a:lnTo>
                  <a:lnTo>
                    <a:pt x="270637" y="40211"/>
                  </a:lnTo>
                  <a:lnTo>
                    <a:pt x="270452" y="40640"/>
                  </a:lnTo>
                  <a:lnTo>
                    <a:pt x="272218" y="41230"/>
                  </a:lnTo>
                  <a:lnTo>
                    <a:pt x="273625" y="42287"/>
                  </a:lnTo>
                  <a:lnTo>
                    <a:pt x="275737" y="42992"/>
                  </a:lnTo>
                  <a:lnTo>
                    <a:pt x="277497" y="43696"/>
                  </a:lnTo>
                  <a:lnTo>
                    <a:pt x="279608" y="44754"/>
                  </a:lnTo>
                  <a:lnTo>
                    <a:pt x="281016" y="45811"/>
                  </a:lnTo>
                  <a:lnTo>
                    <a:pt x="283128" y="46516"/>
                  </a:lnTo>
                  <a:lnTo>
                    <a:pt x="284535" y="47573"/>
                  </a:lnTo>
                  <a:lnTo>
                    <a:pt x="305651" y="28191"/>
                  </a:lnTo>
                  <a:lnTo>
                    <a:pt x="323248" y="39820"/>
                  </a:lnTo>
                  <a:lnTo>
                    <a:pt x="313042" y="66954"/>
                  </a:lnTo>
                  <a:lnTo>
                    <a:pt x="316209" y="69773"/>
                  </a:lnTo>
                  <a:lnTo>
                    <a:pt x="319728" y="72593"/>
                  </a:lnTo>
                  <a:lnTo>
                    <a:pt x="322544" y="75412"/>
                  </a:lnTo>
                  <a:lnTo>
                    <a:pt x="325711" y="78231"/>
                  </a:lnTo>
                  <a:lnTo>
                    <a:pt x="328527" y="81402"/>
                  </a:lnTo>
                  <a:lnTo>
                    <a:pt x="331342" y="84926"/>
                  </a:lnTo>
                  <a:lnTo>
                    <a:pt x="334158" y="88098"/>
                  </a:lnTo>
                  <a:lnTo>
                    <a:pt x="336973" y="91269"/>
                  </a:lnTo>
                  <a:lnTo>
                    <a:pt x="364072" y="81050"/>
                  </a:lnTo>
                  <a:lnTo>
                    <a:pt x="375333" y="98670"/>
                  </a:lnTo>
                  <a:lnTo>
                    <a:pt x="355977" y="120166"/>
                  </a:lnTo>
                  <a:lnTo>
                    <a:pt x="357737" y="123689"/>
                  </a:lnTo>
                  <a:lnTo>
                    <a:pt x="359849" y="127918"/>
                  </a:lnTo>
                  <a:lnTo>
                    <a:pt x="361256" y="131794"/>
                  </a:lnTo>
                  <a:lnTo>
                    <a:pt x="363016" y="135318"/>
                  </a:lnTo>
                  <a:lnTo>
                    <a:pt x="364424" y="139547"/>
                  </a:lnTo>
                  <a:lnTo>
                    <a:pt x="365831" y="143776"/>
                  </a:lnTo>
                  <a:lnTo>
                    <a:pt x="367239" y="147652"/>
                  </a:lnTo>
                  <a:lnTo>
                    <a:pt x="368647" y="151881"/>
                  </a:lnTo>
                  <a:lnTo>
                    <a:pt x="398913" y="152233"/>
                  </a:lnTo>
                  <a:lnTo>
                    <a:pt x="403136" y="172672"/>
                  </a:lnTo>
                  <a:lnTo>
                    <a:pt x="374630" y="185358"/>
                  </a:lnTo>
                  <a:lnTo>
                    <a:pt x="375333" y="194168"/>
                  </a:lnTo>
                  <a:lnTo>
                    <a:pt x="375333" y="202978"/>
                  </a:lnTo>
                  <a:lnTo>
                    <a:pt x="374982" y="211435"/>
                  </a:lnTo>
                  <a:lnTo>
                    <a:pt x="374278" y="219540"/>
                  </a:lnTo>
                  <a:lnTo>
                    <a:pt x="400321" y="231169"/>
                  </a:lnTo>
                  <a:lnTo>
                    <a:pt x="396097" y="251608"/>
                  </a:lnTo>
                  <a:lnTo>
                    <a:pt x="367943" y="253017"/>
                  </a:lnTo>
                  <a:lnTo>
                    <a:pt x="366535" y="257246"/>
                  </a:lnTo>
                  <a:lnTo>
                    <a:pt x="365127" y="260770"/>
                  </a:lnTo>
                  <a:lnTo>
                    <a:pt x="363720" y="264999"/>
                  </a:lnTo>
                  <a:lnTo>
                    <a:pt x="361960" y="268875"/>
                  </a:lnTo>
                  <a:lnTo>
                    <a:pt x="360552" y="273104"/>
                  </a:lnTo>
                  <a:lnTo>
                    <a:pt x="358441" y="276628"/>
                  </a:lnTo>
                  <a:lnTo>
                    <a:pt x="356681" y="280856"/>
                  </a:lnTo>
                  <a:lnTo>
                    <a:pt x="354921" y="284380"/>
                  </a:lnTo>
                  <a:lnTo>
                    <a:pt x="372166" y="304819"/>
                  </a:lnTo>
                  <a:lnTo>
                    <a:pt x="360904" y="322086"/>
                  </a:lnTo>
                  <a:lnTo>
                    <a:pt x="335213" y="312924"/>
                  </a:lnTo>
                  <a:lnTo>
                    <a:pt x="332398" y="316096"/>
                  </a:lnTo>
                  <a:lnTo>
                    <a:pt x="329582" y="319267"/>
                  </a:lnTo>
                  <a:lnTo>
                    <a:pt x="326767" y="322086"/>
                  </a:lnTo>
                  <a:lnTo>
                    <a:pt x="323952" y="325258"/>
                  </a:lnTo>
                  <a:lnTo>
                    <a:pt x="320784" y="328429"/>
                  </a:lnTo>
                  <a:lnTo>
                    <a:pt x="317617" y="331249"/>
                  </a:lnTo>
                  <a:lnTo>
                    <a:pt x="314449" y="334068"/>
                  </a:lnTo>
                  <a:lnTo>
                    <a:pt x="310930" y="336887"/>
                  </a:lnTo>
                  <a:lnTo>
                    <a:pt x="321136" y="364373"/>
                  </a:lnTo>
                  <a:lnTo>
                    <a:pt x="303892" y="375650"/>
                  </a:lnTo>
                  <a:lnTo>
                    <a:pt x="282424" y="355564"/>
                  </a:lnTo>
                  <a:lnTo>
                    <a:pt x="278553" y="357326"/>
                  </a:lnTo>
                  <a:lnTo>
                    <a:pt x="275033" y="359088"/>
                  </a:lnTo>
                  <a:lnTo>
                    <a:pt x="270810" y="361202"/>
                  </a:lnTo>
                  <a:lnTo>
                    <a:pt x="267291" y="362612"/>
                  </a:lnTo>
                  <a:lnTo>
                    <a:pt x="263068" y="364373"/>
                  </a:lnTo>
                  <a:lnTo>
                    <a:pt x="259196" y="365431"/>
                  </a:lnTo>
                  <a:lnTo>
                    <a:pt x="254973" y="367193"/>
                  </a:lnTo>
                  <a:lnTo>
                    <a:pt x="251102" y="368602"/>
                  </a:lnTo>
                  <a:lnTo>
                    <a:pt x="247935" y="393270"/>
                  </a:lnTo>
                  <a:lnTo>
                    <a:pt x="227523" y="397146"/>
                  </a:lnTo>
                  <a:lnTo>
                    <a:pt x="216965" y="374945"/>
                  </a:lnTo>
                  <a:lnTo>
                    <a:pt x="213094" y="375298"/>
                  </a:lnTo>
                  <a:lnTo>
                    <a:pt x="208519" y="375650"/>
                  </a:lnTo>
                  <a:lnTo>
                    <a:pt x="204295" y="375650"/>
                  </a:lnTo>
                  <a:lnTo>
                    <a:pt x="200424" y="375650"/>
                  </a:lnTo>
                  <a:lnTo>
                    <a:pt x="195849" y="375650"/>
                  </a:lnTo>
                  <a:lnTo>
                    <a:pt x="191978" y="375298"/>
                  </a:lnTo>
                  <a:lnTo>
                    <a:pt x="187403" y="375298"/>
                  </a:lnTo>
                  <a:lnTo>
                    <a:pt x="183531" y="374945"/>
                  </a:lnTo>
                  <a:lnTo>
                    <a:pt x="171214" y="398203"/>
                  </a:lnTo>
                  <a:lnTo>
                    <a:pt x="150802" y="393974"/>
                  </a:lnTo>
                  <a:lnTo>
                    <a:pt x="149746" y="367897"/>
                  </a:lnTo>
                  <a:lnTo>
                    <a:pt x="147635" y="367193"/>
                  </a:lnTo>
                  <a:lnTo>
                    <a:pt x="145523" y="366488"/>
                  </a:lnTo>
                  <a:lnTo>
                    <a:pt x="143763" y="366135"/>
                  </a:lnTo>
                  <a:lnTo>
                    <a:pt x="142004" y="365078"/>
                  </a:lnTo>
                  <a:lnTo>
                    <a:pt x="139892" y="364373"/>
                  </a:lnTo>
                  <a:lnTo>
                    <a:pt x="138132" y="363669"/>
                  </a:lnTo>
                  <a:lnTo>
                    <a:pt x="136021" y="362612"/>
                  </a:lnTo>
                  <a:lnTo>
                    <a:pt x="133909" y="361907"/>
                  </a:lnTo>
                  <a:lnTo>
                    <a:pt x="133935" y="361845"/>
                  </a:lnTo>
                  <a:lnTo>
                    <a:pt x="131967" y="361190"/>
                  </a:lnTo>
                  <a:lnTo>
                    <a:pt x="130202" y="360132"/>
                  </a:lnTo>
                  <a:lnTo>
                    <a:pt x="128085" y="359426"/>
                  </a:lnTo>
                  <a:lnTo>
                    <a:pt x="126321" y="358721"/>
                  </a:lnTo>
                  <a:lnTo>
                    <a:pt x="124204" y="357310"/>
                  </a:lnTo>
                  <a:lnTo>
                    <a:pt x="122440" y="356604"/>
                  </a:lnTo>
                  <a:lnTo>
                    <a:pt x="120675" y="355899"/>
                  </a:lnTo>
                  <a:lnTo>
                    <a:pt x="118558" y="354488"/>
                  </a:lnTo>
                  <a:lnTo>
                    <a:pt x="96682" y="373535"/>
                  </a:lnTo>
                  <a:lnTo>
                    <a:pt x="79745" y="361895"/>
                  </a:lnTo>
                  <a:lnTo>
                    <a:pt x="89977" y="335441"/>
                  </a:lnTo>
                  <a:lnTo>
                    <a:pt x="86449" y="332619"/>
                  </a:lnTo>
                  <a:lnTo>
                    <a:pt x="83273" y="329797"/>
                  </a:lnTo>
                  <a:lnTo>
                    <a:pt x="80450" y="326976"/>
                  </a:lnTo>
                  <a:lnTo>
                    <a:pt x="77275" y="324154"/>
                  </a:lnTo>
                  <a:lnTo>
                    <a:pt x="74452" y="320979"/>
                  </a:lnTo>
                  <a:lnTo>
                    <a:pt x="71629" y="318157"/>
                  </a:lnTo>
                  <a:lnTo>
                    <a:pt x="68806" y="314983"/>
                  </a:lnTo>
                  <a:lnTo>
                    <a:pt x="65983" y="311456"/>
                  </a:lnTo>
                  <a:lnTo>
                    <a:pt x="39520" y="320627"/>
                  </a:lnTo>
                  <a:lnTo>
                    <a:pt x="27876" y="302990"/>
                  </a:lnTo>
                  <a:lnTo>
                    <a:pt x="46577" y="282885"/>
                  </a:lnTo>
                  <a:lnTo>
                    <a:pt x="44812" y="279005"/>
                  </a:lnTo>
                  <a:lnTo>
                    <a:pt x="43048" y="275125"/>
                  </a:lnTo>
                  <a:lnTo>
                    <a:pt x="41284" y="271245"/>
                  </a:lnTo>
                  <a:lnTo>
                    <a:pt x="39872" y="267365"/>
                  </a:lnTo>
                  <a:lnTo>
                    <a:pt x="38108" y="263132"/>
                  </a:lnTo>
                  <a:lnTo>
                    <a:pt x="36697" y="259252"/>
                  </a:lnTo>
                  <a:lnTo>
                    <a:pt x="35285" y="255020"/>
                  </a:lnTo>
                  <a:lnTo>
                    <a:pt x="34227" y="251140"/>
                  </a:lnTo>
                  <a:lnTo>
                    <a:pt x="4234" y="250082"/>
                  </a:lnTo>
                  <a:lnTo>
                    <a:pt x="0" y="229976"/>
                  </a:lnTo>
                  <a:lnTo>
                    <a:pt x="27170" y="217631"/>
                  </a:lnTo>
                  <a:lnTo>
                    <a:pt x="26817" y="209166"/>
                  </a:lnTo>
                  <a:lnTo>
                    <a:pt x="26817" y="200700"/>
                  </a:lnTo>
                  <a:lnTo>
                    <a:pt x="26817" y="192235"/>
                  </a:lnTo>
                  <a:lnTo>
                    <a:pt x="27170" y="183769"/>
                  </a:lnTo>
                  <a:lnTo>
                    <a:pt x="0" y="169661"/>
                  </a:lnTo>
                  <a:lnTo>
                    <a:pt x="4234" y="149203"/>
                  </a:lnTo>
                  <a:lnTo>
                    <a:pt x="34227" y="149908"/>
                  </a:lnTo>
                  <a:lnTo>
                    <a:pt x="35285" y="145675"/>
                  </a:lnTo>
                  <a:lnTo>
                    <a:pt x="37050" y="141795"/>
                  </a:lnTo>
                  <a:lnTo>
                    <a:pt x="38108" y="137563"/>
                  </a:lnTo>
                  <a:lnTo>
                    <a:pt x="39872" y="133683"/>
                  </a:lnTo>
                  <a:lnTo>
                    <a:pt x="41990" y="130155"/>
                  </a:lnTo>
                  <a:lnTo>
                    <a:pt x="43401" y="125923"/>
                  </a:lnTo>
                  <a:lnTo>
                    <a:pt x="45518" y="121690"/>
                  </a:lnTo>
                  <a:lnTo>
                    <a:pt x="47635" y="118163"/>
                  </a:lnTo>
                  <a:lnTo>
                    <a:pt x="25053" y="94530"/>
                  </a:lnTo>
                  <a:lnTo>
                    <a:pt x="37050" y="77599"/>
                  </a:lnTo>
                  <a:lnTo>
                    <a:pt x="66689" y="89592"/>
                  </a:lnTo>
                  <a:lnTo>
                    <a:pt x="69512" y="86418"/>
                  </a:lnTo>
                  <a:lnTo>
                    <a:pt x="72335" y="83243"/>
                  </a:lnTo>
                  <a:lnTo>
                    <a:pt x="75158" y="80069"/>
                  </a:lnTo>
                  <a:lnTo>
                    <a:pt x="78333" y="76894"/>
                  </a:lnTo>
                  <a:lnTo>
                    <a:pt x="81156" y="74072"/>
                  </a:lnTo>
                  <a:lnTo>
                    <a:pt x="84685" y="71250"/>
                  </a:lnTo>
                  <a:lnTo>
                    <a:pt x="87860" y="68076"/>
                  </a:lnTo>
                  <a:lnTo>
                    <a:pt x="91036" y="65254"/>
                  </a:lnTo>
                  <a:lnTo>
                    <a:pt x="78686" y="35978"/>
                  </a:lnTo>
                  <a:lnTo>
                    <a:pt x="96329" y="24338"/>
                  </a:lnTo>
                  <a:lnTo>
                    <a:pt x="119617" y="46207"/>
                  </a:lnTo>
                  <a:lnTo>
                    <a:pt x="123145" y="44443"/>
                  </a:lnTo>
                  <a:lnTo>
                    <a:pt x="127027" y="42680"/>
                  </a:lnTo>
                  <a:lnTo>
                    <a:pt x="131261" y="40563"/>
                  </a:lnTo>
                  <a:lnTo>
                    <a:pt x="134789" y="39153"/>
                  </a:lnTo>
                  <a:lnTo>
                    <a:pt x="139024" y="37389"/>
                  </a:lnTo>
                  <a:lnTo>
                    <a:pt x="142905" y="35978"/>
                  </a:lnTo>
                  <a:lnTo>
                    <a:pt x="147492" y="34567"/>
                  </a:lnTo>
                  <a:lnTo>
                    <a:pt x="151726" y="33156"/>
                  </a:lnTo>
                  <a:lnTo>
                    <a:pt x="152079" y="3880"/>
                  </a:lnTo>
                  <a:close/>
                </a:path>
              </a:pathLst>
            </a:custGeom>
            <a:grpFill/>
            <a:ln>
              <a:noFill/>
            </a:ln>
          </p:spPr>
          <p:txBody>
            <a:bodyPr vert="horz" wrap="square" lIns="91416" tIns="45708" rIns="91416" bIns="45708" numCol="1" anchor="t" anchorCtr="0" compatLnSpc="1">
              <a:prstTxWarp prst="textNoShape">
                <a:avLst/>
              </a:prstTxWarp>
            </a:bodyPr>
            <a:lstStyle/>
            <a:p>
              <a:pPr defTabSz="609428" fontAlgn="auto">
                <a:spcBef>
                  <a:spcPts val="0"/>
                </a:spcBef>
                <a:spcAft>
                  <a:spcPts val="0"/>
                </a:spcAft>
                <a:defRPr/>
              </a:pPr>
              <a:endParaRPr lang="en-US" sz="1400" kern="0" dirty="0">
                <a:solidFill>
                  <a:srgbClr val="192954"/>
                </a:solidFill>
                <a:latin typeface="+mn-lt"/>
                <a:ea typeface="+mn-ea"/>
                <a:cs typeface="CiscoSansTT Light"/>
              </a:endParaRPr>
            </a:p>
          </p:txBody>
        </p:sp>
        <p:sp>
          <p:nvSpPr>
            <p:cNvPr id="565" name="Oval 564"/>
            <p:cNvSpPr/>
            <p:nvPr/>
          </p:nvSpPr>
          <p:spPr>
            <a:xfrm>
              <a:off x="8265077" y="3220819"/>
              <a:ext cx="138138" cy="138138"/>
            </a:xfrm>
            <a:prstGeom prst="ellipse">
              <a:avLst/>
            </a:prstGeom>
            <a:grpFill/>
            <a:ln w="25400" cap="flat" cmpd="sng" algn="ctr">
              <a:noFill/>
              <a:prstDash val="solid"/>
            </a:ln>
            <a:effectLst/>
          </p:spPr>
          <p:txBody>
            <a:bodyPr rtlCol="0" anchor="ctr"/>
            <a:lstStyle/>
            <a:p>
              <a:pPr algn="ctr" defTabSz="609428" fontAlgn="auto">
                <a:spcBef>
                  <a:spcPts val="0"/>
                </a:spcBef>
                <a:spcAft>
                  <a:spcPts val="0"/>
                </a:spcAft>
                <a:defRPr/>
              </a:pPr>
              <a:endParaRPr lang="en-US" sz="1400" kern="0" dirty="0">
                <a:solidFill>
                  <a:srgbClr val="192954"/>
                </a:solidFill>
                <a:latin typeface="+mn-lt"/>
                <a:ea typeface="+mn-ea"/>
                <a:cs typeface="CiscoSansTT Light"/>
              </a:endParaRPr>
            </a:p>
          </p:txBody>
        </p:sp>
        <p:sp>
          <p:nvSpPr>
            <p:cNvPr id="566" name="Oval 565"/>
            <p:cNvSpPr/>
            <p:nvPr/>
          </p:nvSpPr>
          <p:spPr>
            <a:xfrm>
              <a:off x="8703101" y="3178180"/>
              <a:ext cx="99374" cy="99374"/>
            </a:xfrm>
            <a:prstGeom prst="ellipse">
              <a:avLst/>
            </a:prstGeom>
            <a:grpFill/>
            <a:ln w="25400" cap="flat" cmpd="sng" algn="ctr">
              <a:noFill/>
              <a:prstDash val="solid"/>
            </a:ln>
            <a:effectLst/>
          </p:spPr>
          <p:txBody>
            <a:bodyPr rtlCol="0" anchor="ctr"/>
            <a:lstStyle/>
            <a:p>
              <a:pPr algn="ctr" defTabSz="609428" fontAlgn="auto">
                <a:spcBef>
                  <a:spcPts val="0"/>
                </a:spcBef>
                <a:spcAft>
                  <a:spcPts val="0"/>
                </a:spcAft>
                <a:defRPr/>
              </a:pPr>
              <a:endParaRPr lang="en-US" sz="1400" kern="0" dirty="0">
                <a:solidFill>
                  <a:srgbClr val="192954"/>
                </a:solidFill>
                <a:latin typeface="+mn-lt"/>
                <a:ea typeface="+mn-ea"/>
                <a:cs typeface="CiscoSansTT Light"/>
              </a:endParaRPr>
            </a:p>
          </p:txBody>
        </p:sp>
        <p:sp>
          <p:nvSpPr>
            <p:cNvPr id="567" name="Oval 566"/>
            <p:cNvSpPr/>
            <p:nvPr/>
          </p:nvSpPr>
          <p:spPr>
            <a:xfrm>
              <a:off x="8561087" y="3432254"/>
              <a:ext cx="78936" cy="78936"/>
            </a:xfrm>
            <a:prstGeom prst="ellipse">
              <a:avLst/>
            </a:prstGeom>
            <a:grpFill/>
            <a:ln w="25400" cap="flat" cmpd="sng" algn="ctr">
              <a:noFill/>
              <a:prstDash val="solid"/>
            </a:ln>
            <a:effectLst/>
          </p:spPr>
          <p:txBody>
            <a:bodyPr rtlCol="0" anchor="ctr"/>
            <a:lstStyle/>
            <a:p>
              <a:pPr algn="ctr" defTabSz="609428" fontAlgn="auto">
                <a:spcBef>
                  <a:spcPts val="0"/>
                </a:spcBef>
                <a:spcAft>
                  <a:spcPts val="0"/>
                </a:spcAft>
                <a:defRPr/>
              </a:pPr>
              <a:endParaRPr lang="en-US" sz="1400" kern="0" dirty="0">
                <a:solidFill>
                  <a:srgbClr val="192954"/>
                </a:solidFill>
                <a:latin typeface="+mn-lt"/>
                <a:ea typeface="+mn-ea"/>
                <a:cs typeface="CiscoSansTT Light"/>
              </a:endParaRPr>
            </a:p>
          </p:txBody>
        </p:sp>
      </p:grpSp>
      <p:cxnSp>
        <p:nvCxnSpPr>
          <p:cNvPr id="568" name="Straight Connector 567"/>
          <p:cNvCxnSpPr>
            <a:stCxn id="414" idx="1"/>
            <a:endCxn id="423" idx="5"/>
          </p:cNvCxnSpPr>
          <p:nvPr/>
        </p:nvCxnSpPr>
        <p:spPr>
          <a:xfrm flipH="1" flipV="1">
            <a:off x="4639793" y="1480487"/>
            <a:ext cx="1271981" cy="1436835"/>
          </a:xfrm>
          <a:prstGeom prst="line">
            <a:avLst/>
          </a:prstGeom>
          <a:noFill/>
          <a:ln w="12700" cap="flat" cmpd="sng" algn="ctr">
            <a:solidFill>
              <a:srgbClr val="192954"/>
            </a:solidFill>
            <a:prstDash val="solid"/>
          </a:ln>
          <a:effectLst/>
        </p:spPr>
      </p:cxnSp>
      <p:grpSp>
        <p:nvGrpSpPr>
          <p:cNvPr id="1030" name="Group 1029"/>
          <p:cNvGrpSpPr/>
          <p:nvPr/>
        </p:nvGrpSpPr>
        <p:grpSpPr>
          <a:xfrm>
            <a:off x="1782736" y="1014382"/>
            <a:ext cx="5745405" cy="3711700"/>
            <a:chOff x="1782736" y="1014382"/>
            <a:chExt cx="5745405" cy="3711700"/>
          </a:xfrm>
        </p:grpSpPr>
        <p:sp>
          <p:nvSpPr>
            <p:cNvPr id="1031" name="Oval 1030"/>
            <p:cNvSpPr>
              <a:spLocks noChangeAspect="1"/>
            </p:cNvSpPr>
            <p:nvPr/>
          </p:nvSpPr>
          <p:spPr bwMode="auto">
            <a:xfrm>
              <a:off x="3281657" y="1364182"/>
              <a:ext cx="490299" cy="516033"/>
            </a:xfrm>
            <a:prstGeom prst="ellipse">
              <a:avLst/>
            </a:prstGeom>
            <a:solidFill>
              <a:srgbClr val="1064A8"/>
            </a:solidFill>
            <a:ln w="12700" cap="flat">
              <a:noFill/>
              <a:miter lim="800000"/>
              <a:headEnd type="none" w="med" len="med"/>
              <a:tailEnd type="none" w="med" len="med"/>
            </a:ln>
            <a:scene3d>
              <a:camera prst="orthographicFront"/>
              <a:lightRig rig="threePt" dir="t"/>
            </a:scene3d>
            <a:sp3d/>
          </p:spPr>
          <p:txBody>
            <a:bodyPr lIns="121893" tIns="60947" rIns="121893" bIns="60947" rtlCol="0" anchor="ctr"/>
            <a:lstStyle/>
            <a:p>
              <a:pPr algn="ctr" defTabSz="685652" fontAlgn="auto">
                <a:spcBef>
                  <a:spcPts val="0"/>
                </a:spcBef>
                <a:spcAft>
                  <a:spcPts val="0"/>
                </a:spcAft>
                <a:defRPr/>
              </a:pPr>
              <a:endParaRPr lang="en-US" sz="1400" kern="0" dirty="0">
                <a:solidFill>
                  <a:srgbClr val="192954"/>
                </a:solidFill>
                <a:latin typeface="+mn-lt"/>
                <a:ea typeface="Arial" pitchFamily="-107" charset="0"/>
                <a:cs typeface="Arial" pitchFamily="-107" charset="0"/>
                <a:sym typeface="Arial" pitchFamily="-107" charset="0"/>
              </a:endParaRPr>
            </a:p>
          </p:txBody>
        </p:sp>
        <p:sp>
          <p:nvSpPr>
            <p:cNvPr id="1032" name="Rectangle 1031"/>
            <p:cNvSpPr/>
            <p:nvPr/>
          </p:nvSpPr>
          <p:spPr>
            <a:xfrm>
              <a:off x="1854936" y="2042515"/>
              <a:ext cx="996713" cy="430028"/>
            </a:xfrm>
            <a:prstGeom prst="rect">
              <a:avLst/>
            </a:prstGeom>
            <a:ln>
              <a:noFill/>
            </a:ln>
          </p:spPr>
          <p:txBody>
            <a:bodyPr wrap="square" lIns="121893" tIns="60947" rIns="121893" bIns="60947" anchor="ctr">
              <a:noAutofit/>
            </a:bodyPr>
            <a:lstStyle/>
            <a:p>
              <a:pPr defTabSz="609187" fontAlgn="auto">
                <a:spcBef>
                  <a:spcPts val="0"/>
                </a:spcBef>
                <a:spcAft>
                  <a:spcPts val="0"/>
                </a:spcAft>
                <a:defRPr/>
              </a:pPr>
              <a:r>
                <a:rPr lang="en-US" sz="1400" kern="0" dirty="0">
                  <a:latin typeface="+mn-lt"/>
                  <a:ea typeface="+mn-ea"/>
                  <a:cs typeface="CiscoSansTT Light"/>
                </a:rPr>
                <a:t>Network</a:t>
              </a:r>
            </a:p>
            <a:p>
              <a:pPr defTabSz="609187" fontAlgn="auto">
                <a:spcBef>
                  <a:spcPts val="0"/>
                </a:spcBef>
                <a:spcAft>
                  <a:spcPts val="0"/>
                </a:spcAft>
                <a:defRPr/>
              </a:pPr>
              <a:r>
                <a:rPr lang="en-US" sz="1400" kern="0" dirty="0">
                  <a:latin typeface="+mn-lt"/>
                  <a:ea typeface="+mn-ea"/>
                  <a:cs typeface="CiscoSansTT Light"/>
                </a:rPr>
                <a:t>ISR/ASR</a:t>
              </a:r>
            </a:p>
          </p:txBody>
        </p:sp>
        <p:sp>
          <p:nvSpPr>
            <p:cNvPr id="1033" name="Rectangle 1032"/>
            <p:cNvSpPr/>
            <p:nvPr/>
          </p:nvSpPr>
          <p:spPr>
            <a:xfrm>
              <a:off x="6339794" y="2917223"/>
              <a:ext cx="1188347" cy="333243"/>
            </a:xfrm>
            <a:prstGeom prst="rect">
              <a:avLst/>
            </a:prstGeom>
            <a:ln>
              <a:noFill/>
            </a:ln>
          </p:spPr>
          <p:txBody>
            <a:bodyPr wrap="square" lIns="121893" tIns="60947" rIns="121893" bIns="60947" anchor="ctr">
              <a:noAutofit/>
            </a:bodyPr>
            <a:lstStyle/>
            <a:p>
              <a:pPr defTabSz="609187" fontAlgn="auto">
                <a:spcBef>
                  <a:spcPts val="0"/>
                </a:spcBef>
                <a:spcAft>
                  <a:spcPts val="0"/>
                </a:spcAft>
                <a:defRPr/>
              </a:pPr>
              <a:r>
                <a:rPr lang="en-US" sz="1400" kern="0" dirty="0">
                  <a:latin typeface="+mn-lt"/>
                  <a:ea typeface="+mn-ea"/>
                  <a:cs typeface="CiscoSansTT Light"/>
                </a:rPr>
                <a:t>Advanced</a:t>
              </a:r>
            </a:p>
            <a:p>
              <a:pPr defTabSz="609187" fontAlgn="auto">
                <a:spcBef>
                  <a:spcPts val="0"/>
                </a:spcBef>
                <a:spcAft>
                  <a:spcPts val="0"/>
                </a:spcAft>
                <a:defRPr/>
              </a:pPr>
              <a:r>
                <a:rPr lang="en-US" sz="1400" kern="0" dirty="0">
                  <a:latin typeface="+mn-lt"/>
                  <a:ea typeface="+mn-ea"/>
                  <a:cs typeface="CiscoSansTT Light"/>
                </a:rPr>
                <a:t>Malware</a:t>
              </a:r>
            </a:p>
          </p:txBody>
        </p:sp>
        <p:sp>
          <p:nvSpPr>
            <p:cNvPr id="1034" name="Oval 1033"/>
            <p:cNvSpPr>
              <a:spLocks noChangeAspect="1"/>
            </p:cNvSpPr>
            <p:nvPr/>
          </p:nvSpPr>
          <p:spPr bwMode="auto">
            <a:xfrm>
              <a:off x="5839971" y="2841751"/>
              <a:ext cx="490299" cy="516033"/>
            </a:xfrm>
            <a:prstGeom prst="ellipse">
              <a:avLst/>
            </a:prstGeom>
            <a:solidFill>
              <a:srgbClr val="676767">
                <a:lumMod val="75000"/>
              </a:srgbClr>
            </a:solidFill>
            <a:ln w="12700" cap="flat">
              <a:noFill/>
              <a:miter lim="800000"/>
              <a:headEnd type="none" w="med" len="med"/>
              <a:tailEnd type="none" w="med" len="med"/>
            </a:ln>
            <a:scene3d>
              <a:camera prst="orthographicFront"/>
              <a:lightRig rig="threePt" dir="t"/>
            </a:scene3d>
            <a:sp3d/>
          </p:spPr>
          <p:txBody>
            <a:bodyPr lIns="91440" tIns="45720" rIns="91440" bIns="45720"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1035" name="Freeform 1034"/>
            <p:cNvSpPr>
              <a:spLocks noChangeAspect="1" noEditPoints="1"/>
            </p:cNvSpPr>
            <p:nvPr/>
          </p:nvSpPr>
          <p:spPr bwMode="auto">
            <a:xfrm>
              <a:off x="5931114" y="3030548"/>
              <a:ext cx="326866" cy="138438"/>
            </a:xfrm>
            <a:custGeom>
              <a:avLst/>
              <a:gdLst>
                <a:gd name="T0" fmla="*/ 4420 w 5953"/>
                <a:gd name="T1" fmla="*/ 372 h 2214"/>
                <a:gd name="T2" fmla="*/ 3947 w 5953"/>
                <a:gd name="T3" fmla="*/ 585 h 2214"/>
                <a:gd name="T4" fmla="*/ 3540 w 5953"/>
                <a:gd name="T5" fmla="*/ 852 h 2214"/>
                <a:gd name="T6" fmla="*/ 3279 w 5953"/>
                <a:gd name="T7" fmla="*/ 1058 h 2214"/>
                <a:gd name="T8" fmla="*/ 3237 w 5953"/>
                <a:gd name="T9" fmla="*/ 1120 h 2214"/>
                <a:gd name="T10" fmla="*/ 3434 w 5953"/>
                <a:gd name="T11" fmla="*/ 1282 h 2214"/>
                <a:gd name="T12" fmla="*/ 3800 w 5953"/>
                <a:gd name="T13" fmla="*/ 1540 h 2214"/>
                <a:gd name="T14" fmla="*/ 4259 w 5953"/>
                <a:gd name="T15" fmla="*/ 1784 h 2214"/>
                <a:gd name="T16" fmla="*/ 4738 w 5953"/>
                <a:gd name="T17" fmla="*/ 1902 h 2214"/>
                <a:gd name="T18" fmla="*/ 5243 w 5953"/>
                <a:gd name="T19" fmla="*/ 1813 h 2214"/>
                <a:gd name="T20" fmla="*/ 5541 w 5953"/>
                <a:gd name="T21" fmla="*/ 1566 h 2214"/>
                <a:gd name="T22" fmla="*/ 5671 w 5953"/>
                <a:gd name="T23" fmla="*/ 1255 h 2214"/>
                <a:gd name="T24" fmla="*/ 5671 w 5953"/>
                <a:gd name="T25" fmla="*/ 959 h 2214"/>
                <a:gd name="T26" fmla="*/ 5541 w 5953"/>
                <a:gd name="T27" fmla="*/ 650 h 2214"/>
                <a:gd name="T28" fmla="*/ 5243 w 5953"/>
                <a:gd name="T29" fmla="*/ 401 h 2214"/>
                <a:gd name="T30" fmla="*/ 1114 w 5953"/>
                <a:gd name="T31" fmla="*/ 312 h 2214"/>
                <a:gd name="T32" fmla="*/ 646 w 5953"/>
                <a:gd name="T33" fmla="*/ 435 h 2214"/>
                <a:gd name="T34" fmla="*/ 381 w 5953"/>
                <a:gd name="T35" fmla="*/ 699 h 2214"/>
                <a:gd name="T36" fmla="*/ 274 w 5953"/>
                <a:gd name="T37" fmla="*/ 1009 h 2214"/>
                <a:gd name="T38" fmla="*/ 294 w 5953"/>
                <a:gd name="T39" fmla="*/ 1307 h 2214"/>
                <a:gd name="T40" fmla="*/ 450 w 5953"/>
                <a:gd name="T41" fmla="*/ 1613 h 2214"/>
                <a:gd name="T42" fmla="*/ 778 w 5953"/>
                <a:gd name="T43" fmla="*/ 1842 h 2214"/>
                <a:gd name="T44" fmla="*/ 1293 w 5953"/>
                <a:gd name="T45" fmla="*/ 1896 h 2214"/>
                <a:gd name="T46" fmla="*/ 1773 w 5953"/>
                <a:gd name="T47" fmla="*/ 1750 h 2214"/>
                <a:gd name="T48" fmla="*/ 2223 w 5953"/>
                <a:gd name="T49" fmla="*/ 1495 h 2214"/>
                <a:gd name="T50" fmla="*/ 2566 w 5953"/>
                <a:gd name="T51" fmla="*/ 1244 h 2214"/>
                <a:gd name="T52" fmla="*/ 2726 w 5953"/>
                <a:gd name="T53" fmla="*/ 1111 h 2214"/>
                <a:gd name="T54" fmla="*/ 2643 w 5953"/>
                <a:gd name="T55" fmla="*/ 1033 h 2214"/>
                <a:gd name="T56" fmla="*/ 2353 w 5953"/>
                <a:gd name="T57" fmla="*/ 809 h 2214"/>
                <a:gd name="T58" fmla="*/ 1930 w 5953"/>
                <a:gd name="T59" fmla="*/ 544 h 2214"/>
                <a:gd name="T60" fmla="*/ 1452 w 5953"/>
                <a:gd name="T61" fmla="*/ 349 h 2214"/>
                <a:gd name="T62" fmla="*/ 4940 w 5953"/>
                <a:gd name="T63" fmla="*/ 5 h 2214"/>
                <a:gd name="T64" fmla="*/ 5472 w 5953"/>
                <a:gd name="T65" fmla="*/ 188 h 2214"/>
                <a:gd name="T66" fmla="*/ 5839 w 5953"/>
                <a:gd name="T67" fmla="*/ 616 h 2214"/>
                <a:gd name="T68" fmla="*/ 5951 w 5953"/>
                <a:gd name="T69" fmla="*/ 1179 h 2214"/>
                <a:gd name="T70" fmla="*/ 5776 w 5953"/>
                <a:gd name="T71" fmla="*/ 1712 h 2214"/>
                <a:gd name="T72" fmla="*/ 5398 w 5953"/>
                <a:gd name="T73" fmla="*/ 2071 h 2214"/>
                <a:gd name="T74" fmla="*/ 4833 w 5953"/>
                <a:gd name="T75" fmla="*/ 2214 h 2214"/>
                <a:gd name="T76" fmla="*/ 4113 w 5953"/>
                <a:gd name="T77" fmla="*/ 2061 h 2214"/>
                <a:gd name="T78" fmla="*/ 3308 w 5953"/>
                <a:gd name="T79" fmla="*/ 1600 h 2214"/>
                <a:gd name="T80" fmla="*/ 2645 w 5953"/>
                <a:gd name="T81" fmla="*/ 1600 h 2214"/>
                <a:gd name="T82" fmla="*/ 1840 w 5953"/>
                <a:gd name="T83" fmla="*/ 2061 h 2214"/>
                <a:gd name="T84" fmla="*/ 1119 w 5953"/>
                <a:gd name="T85" fmla="*/ 2214 h 2214"/>
                <a:gd name="T86" fmla="*/ 554 w 5953"/>
                <a:gd name="T87" fmla="*/ 2071 h 2214"/>
                <a:gd name="T88" fmla="*/ 177 w 5953"/>
                <a:gd name="T89" fmla="*/ 1712 h 2214"/>
                <a:gd name="T90" fmla="*/ 2 w 5953"/>
                <a:gd name="T91" fmla="*/ 1179 h 2214"/>
                <a:gd name="T92" fmla="*/ 114 w 5953"/>
                <a:gd name="T93" fmla="*/ 616 h 2214"/>
                <a:gd name="T94" fmla="*/ 480 w 5953"/>
                <a:gd name="T95" fmla="*/ 188 h 2214"/>
                <a:gd name="T96" fmla="*/ 1013 w 5953"/>
                <a:gd name="T97" fmla="*/ 5 h 2214"/>
                <a:gd name="T98" fmla="*/ 1708 w 5953"/>
                <a:gd name="T99" fmla="*/ 105 h 2214"/>
                <a:gd name="T100" fmla="*/ 2513 w 5953"/>
                <a:gd name="T101" fmla="*/ 518 h 2214"/>
                <a:gd name="T102" fmla="*/ 3181 w 5953"/>
                <a:gd name="T103" fmla="*/ 715 h 2214"/>
                <a:gd name="T104" fmla="*/ 3985 w 5953"/>
                <a:gd name="T105" fmla="*/ 208 h 2214"/>
                <a:gd name="T106" fmla="*/ 4727 w 5953"/>
                <a:gd name="T107" fmla="*/ 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3" h="2214">
                  <a:moveTo>
                    <a:pt x="4839" y="312"/>
                  </a:moveTo>
                  <a:lnTo>
                    <a:pt x="4738" y="312"/>
                  </a:lnTo>
                  <a:lnTo>
                    <a:pt x="4660" y="318"/>
                  </a:lnTo>
                  <a:lnTo>
                    <a:pt x="4580" y="330"/>
                  </a:lnTo>
                  <a:lnTo>
                    <a:pt x="4501" y="349"/>
                  </a:lnTo>
                  <a:lnTo>
                    <a:pt x="4420" y="372"/>
                  </a:lnTo>
                  <a:lnTo>
                    <a:pt x="4340" y="399"/>
                  </a:lnTo>
                  <a:lnTo>
                    <a:pt x="4259" y="430"/>
                  </a:lnTo>
                  <a:lnTo>
                    <a:pt x="4180" y="464"/>
                  </a:lnTo>
                  <a:lnTo>
                    <a:pt x="4100" y="502"/>
                  </a:lnTo>
                  <a:lnTo>
                    <a:pt x="4023" y="544"/>
                  </a:lnTo>
                  <a:lnTo>
                    <a:pt x="3947" y="585"/>
                  </a:lnTo>
                  <a:lnTo>
                    <a:pt x="3873" y="628"/>
                  </a:lnTo>
                  <a:lnTo>
                    <a:pt x="3800" y="674"/>
                  </a:lnTo>
                  <a:lnTo>
                    <a:pt x="3730" y="719"/>
                  </a:lnTo>
                  <a:lnTo>
                    <a:pt x="3663" y="764"/>
                  </a:lnTo>
                  <a:lnTo>
                    <a:pt x="3600" y="809"/>
                  </a:lnTo>
                  <a:lnTo>
                    <a:pt x="3540" y="852"/>
                  </a:lnTo>
                  <a:lnTo>
                    <a:pt x="3485" y="894"/>
                  </a:lnTo>
                  <a:lnTo>
                    <a:pt x="3434" y="932"/>
                  </a:lnTo>
                  <a:lnTo>
                    <a:pt x="3387" y="970"/>
                  </a:lnTo>
                  <a:lnTo>
                    <a:pt x="3346" y="1002"/>
                  </a:lnTo>
                  <a:lnTo>
                    <a:pt x="3309" y="1033"/>
                  </a:lnTo>
                  <a:lnTo>
                    <a:pt x="3279" y="1058"/>
                  </a:lnTo>
                  <a:lnTo>
                    <a:pt x="3255" y="1078"/>
                  </a:lnTo>
                  <a:lnTo>
                    <a:pt x="3237" y="1094"/>
                  </a:lnTo>
                  <a:lnTo>
                    <a:pt x="3226" y="1103"/>
                  </a:lnTo>
                  <a:lnTo>
                    <a:pt x="3223" y="1107"/>
                  </a:lnTo>
                  <a:lnTo>
                    <a:pt x="3226" y="1111"/>
                  </a:lnTo>
                  <a:lnTo>
                    <a:pt x="3237" y="1120"/>
                  </a:lnTo>
                  <a:lnTo>
                    <a:pt x="3255" y="1136"/>
                  </a:lnTo>
                  <a:lnTo>
                    <a:pt x="3279" y="1156"/>
                  </a:lnTo>
                  <a:lnTo>
                    <a:pt x="3309" y="1181"/>
                  </a:lnTo>
                  <a:lnTo>
                    <a:pt x="3346" y="1212"/>
                  </a:lnTo>
                  <a:lnTo>
                    <a:pt x="3387" y="1244"/>
                  </a:lnTo>
                  <a:lnTo>
                    <a:pt x="3434" y="1282"/>
                  </a:lnTo>
                  <a:lnTo>
                    <a:pt x="3485" y="1322"/>
                  </a:lnTo>
                  <a:lnTo>
                    <a:pt x="3540" y="1363"/>
                  </a:lnTo>
                  <a:lnTo>
                    <a:pt x="3600" y="1407"/>
                  </a:lnTo>
                  <a:lnTo>
                    <a:pt x="3663" y="1450"/>
                  </a:lnTo>
                  <a:lnTo>
                    <a:pt x="3730" y="1495"/>
                  </a:lnTo>
                  <a:lnTo>
                    <a:pt x="3800" y="1540"/>
                  </a:lnTo>
                  <a:lnTo>
                    <a:pt x="3873" y="1586"/>
                  </a:lnTo>
                  <a:lnTo>
                    <a:pt x="3947" y="1629"/>
                  </a:lnTo>
                  <a:lnTo>
                    <a:pt x="4023" y="1670"/>
                  </a:lnTo>
                  <a:lnTo>
                    <a:pt x="4100" y="1712"/>
                  </a:lnTo>
                  <a:lnTo>
                    <a:pt x="4180" y="1750"/>
                  </a:lnTo>
                  <a:lnTo>
                    <a:pt x="4259" y="1784"/>
                  </a:lnTo>
                  <a:lnTo>
                    <a:pt x="4340" y="1817"/>
                  </a:lnTo>
                  <a:lnTo>
                    <a:pt x="4420" y="1844"/>
                  </a:lnTo>
                  <a:lnTo>
                    <a:pt x="4501" y="1865"/>
                  </a:lnTo>
                  <a:lnTo>
                    <a:pt x="4580" y="1884"/>
                  </a:lnTo>
                  <a:lnTo>
                    <a:pt x="4660" y="1896"/>
                  </a:lnTo>
                  <a:lnTo>
                    <a:pt x="4738" y="1902"/>
                  </a:lnTo>
                  <a:lnTo>
                    <a:pt x="4839" y="1902"/>
                  </a:lnTo>
                  <a:lnTo>
                    <a:pt x="4933" y="1896"/>
                  </a:lnTo>
                  <a:lnTo>
                    <a:pt x="5019" y="1884"/>
                  </a:lnTo>
                  <a:lnTo>
                    <a:pt x="5100" y="1865"/>
                  </a:lnTo>
                  <a:lnTo>
                    <a:pt x="5174" y="1842"/>
                  </a:lnTo>
                  <a:lnTo>
                    <a:pt x="5243" y="1813"/>
                  </a:lnTo>
                  <a:lnTo>
                    <a:pt x="5306" y="1781"/>
                  </a:lnTo>
                  <a:lnTo>
                    <a:pt x="5364" y="1743"/>
                  </a:lnTo>
                  <a:lnTo>
                    <a:pt x="5416" y="1703"/>
                  </a:lnTo>
                  <a:lnTo>
                    <a:pt x="5462" y="1660"/>
                  </a:lnTo>
                  <a:lnTo>
                    <a:pt x="5503" y="1613"/>
                  </a:lnTo>
                  <a:lnTo>
                    <a:pt x="5541" y="1566"/>
                  </a:lnTo>
                  <a:lnTo>
                    <a:pt x="5572" y="1515"/>
                  </a:lnTo>
                  <a:lnTo>
                    <a:pt x="5601" y="1465"/>
                  </a:lnTo>
                  <a:lnTo>
                    <a:pt x="5624" y="1412"/>
                  </a:lnTo>
                  <a:lnTo>
                    <a:pt x="5642" y="1360"/>
                  </a:lnTo>
                  <a:lnTo>
                    <a:pt x="5658" y="1307"/>
                  </a:lnTo>
                  <a:lnTo>
                    <a:pt x="5671" y="1255"/>
                  </a:lnTo>
                  <a:lnTo>
                    <a:pt x="5678" y="1205"/>
                  </a:lnTo>
                  <a:lnTo>
                    <a:pt x="5684" y="1154"/>
                  </a:lnTo>
                  <a:lnTo>
                    <a:pt x="5685" y="1107"/>
                  </a:lnTo>
                  <a:lnTo>
                    <a:pt x="5684" y="1060"/>
                  </a:lnTo>
                  <a:lnTo>
                    <a:pt x="5678" y="1009"/>
                  </a:lnTo>
                  <a:lnTo>
                    <a:pt x="5671" y="959"/>
                  </a:lnTo>
                  <a:lnTo>
                    <a:pt x="5658" y="908"/>
                  </a:lnTo>
                  <a:lnTo>
                    <a:pt x="5642" y="856"/>
                  </a:lnTo>
                  <a:lnTo>
                    <a:pt x="5624" y="804"/>
                  </a:lnTo>
                  <a:lnTo>
                    <a:pt x="5601" y="751"/>
                  </a:lnTo>
                  <a:lnTo>
                    <a:pt x="5572" y="699"/>
                  </a:lnTo>
                  <a:lnTo>
                    <a:pt x="5541" y="650"/>
                  </a:lnTo>
                  <a:lnTo>
                    <a:pt x="5503" y="601"/>
                  </a:lnTo>
                  <a:lnTo>
                    <a:pt x="5462" y="554"/>
                  </a:lnTo>
                  <a:lnTo>
                    <a:pt x="5416" y="511"/>
                  </a:lnTo>
                  <a:lnTo>
                    <a:pt x="5364" y="471"/>
                  </a:lnTo>
                  <a:lnTo>
                    <a:pt x="5306" y="435"/>
                  </a:lnTo>
                  <a:lnTo>
                    <a:pt x="5243" y="401"/>
                  </a:lnTo>
                  <a:lnTo>
                    <a:pt x="5174" y="374"/>
                  </a:lnTo>
                  <a:lnTo>
                    <a:pt x="5100" y="349"/>
                  </a:lnTo>
                  <a:lnTo>
                    <a:pt x="5019" y="330"/>
                  </a:lnTo>
                  <a:lnTo>
                    <a:pt x="4933" y="318"/>
                  </a:lnTo>
                  <a:lnTo>
                    <a:pt x="4839" y="312"/>
                  </a:lnTo>
                  <a:close/>
                  <a:moveTo>
                    <a:pt x="1114" y="312"/>
                  </a:moveTo>
                  <a:lnTo>
                    <a:pt x="1020" y="318"/>
                  </a:lnTo>
                  <a:lnTo>
                    <a:pt x="933" y="330"/>
                  </a:lnTo>
                  <a:lnTo>
                    <a:pt x="852" y="349"/>
                  </a:lnTo>
                  <a:lnTo>
                    <a:pt x="778" y="374"/>
                  </a:lnTo>
                  <a:lnTo>
                    <a:pt x="710" y="401"/>
                  </a:lnTo>
                  <a:lnTo>
                    <a:pt x="646" y="435"/>
                  </a:lnTo>
                  <a:lnTo>
                    <a:pt x="589" y="471"/>
                  </a:lnTo>
                  <a:lnTo>
                    <a:pt x="536" y="511"/>
                  </a:lnTo>
                  <a:lnTo>
                    <a:pt x="491" y="554"/>
                  </a:lnTo>
                  <a:lnTo>
                    <a:pt x="450" y="601"/>
                  </a:lnTo>
                  <a:lnTo>
                    <a:pt x="412" y="650"/>
                  </a:lnTo>
                  <a:lnTo>
                    <a:pt x="381" y="699"/>
                  </a:lnTo>
                  <a:lnTo>
                    <a:pt x="352" y="751"/>
                  </a:lnTo>
                  <a:lnTo>
                    <a:pt x="329" y="804"/>
                  </a:lnTo>
                  <a:lnTo>
                    <a:pt x="311" y="856"/>
                  </a:lnTo>
                  <a:lnTo>
                    <a:pt x="294" y="908"/>
                  </a:lnTo>
                  <a:lnTo>
                    <a:pt x="282" y="959"/>
                  </a:lnTo>
                  <a:lnTo>
                    <a:pt x="274" y="1009"/>
                  </a:lnTo>
                  <a:lnTo>
                    <a:pt x="269" y="1060"/>
                  </a:lnTo>
                  <a:lnTo>
                    <a:pt x="267" y="1107"/>
                  </a:lnTo>
                  <a:lnTo>
                    <a:pt x="269" y="1154"/>
                  </a:lnTo>
                  <a:lnTo>
                    <a:pt x="274" y="1205"/>
                  </a:lnTo>
                  <a:lnTo>
                    <a:pt x="282" y="1255"/>
                  </a:lnTo>
                  <a:lnTo>
                    <a:pt x="294" y="1307"/>
                  </a:lnTo>
                  <a:lnTo>
                    <a:pt x="311" y="1360"/>
                  </a:lnTo>
                  <a:lnTo>
                    <a:pt x="329" y="1412"/>
                  </a:lnTo>
                  <a:lnTo>
                    <a:pt x="352" y="1465"/>
                  </a:lnTo>
                  <a:lnTo>
                    <a:pt x="381" y="1515"/>
                  </a:lnTo>
                  <a:lnTo>
                    <a:pt x="412" y="1566"/>
                  </a:lnTo>
                  <a:lnTo>
                    <a:pt x="450" y="1613"/>
                  </a:lnTo>
                  <a:lnTo>
                    <a:pt x="491" y="1660"/>
                  </a:lnTo>
                  <a:lnTo>
                    <a:pt x="536" y="1703"/>
                  </a:lnTo>
                  <a:lnTo>
                    <a:pt x="589" y="1743"/>
                  </a:lnTo>
                  <a:lnTo>
                    <a:pt x="646" y="1781"/>
                  </a:lnTo>
                  <a:lnTo>
                    <a:pt x="710" y="1813"/>
                  </a:lnTo>
                  <a:lnTo>
                    <a:pt x="778" y="1842"/>
                  </a:lnTo>
                  <a:lnTo>
                    <a:pt x="852" y="1865"/>
                  </a:lnTo>
                  <a:lnTo>
                    <a:pt x="933" y="1884"/>
                  </a:lnTo>
                  <a:lnTo>
                    <a:pt x="1020" y="1896"/>
                  </a:lnTo>
                  <a:lnTo>
                    <a:pt x="1114" y="1902"/>
                  </a:lnTo>
                  <a:lnTo>
                    <a:pt x="1215" y="1902"/>
                  </a:lnTo>
                  <a:lnTo>
                    <a:pt x="1293" y="1896"/>
                  </a:lnTo>
                  <a:lnTo>
                    <a:pt x="1372" y="1884"/>
                  </a:lnTo>
                  <a:lnTo>
                    <a:pt x="1452" y="1865"/>
                  </a:lnTo>
                  <a:lnTo>
                    <a:pt x="1533" y="1844"/>
                  </a:lnTo>
                  <a:lnTo>
                    <a:pt x="1612" y="1817"/>
                  </a:lnTo>
                  <a:lnTo>
                    <a:pt x="1694" y="1784"/>
                  </a:lnTo>
                  <a:lnTo>
                    <a:pt x="1773" y="1750"/>
                  </a:lnTo>
                  <a:lnTo>
                    <a:pt x="1852" y="1712"/>
                  </a:lnTo>
                  <a:lnTo>
                    <a:pt x="1930" y="1670"/>
                  </a:lnTo>
                  <a:lnTo>
                    <a:pt x="2006" y="1629"/>
                  </a:lnTo>
                  <a:lnTo>
                    <a:pt x="2080" y="1586"/>
                  </a:lnTo>
                  <a:lnTo>
                    <a:pt x="2152" y="1540"/>
                  </a:lnTo>
                  <a:lnTo>
                    <a:pt x="2223" y="1495"/>
                  </a:lnTo>
                  <a:lnTo>
                    <a:pt x="2289" y="1450"/>
                  </a:lnTo>
                  <a:lnTo>
                    <a:pt x="2353" y="1407"/>
                  </a:lnTo>
                  <a:lnTo>
                    <a:pt x="2412" y="1363"/>
                  </a:lnTo>
                  <a:lnTo>
                    <a:pt x="2468" y="1322"/>
                  </a:lnTo>
                  <a:lnTo>
                    <a:pt x="2519" y="1282"/>
                  </a:lnTo>
                  <a:lnTo>
                    <a:pt x="2566" y="1244"/>
                  </a:lnTo>
                  <a:lnTo>
                    <a:pt x="2607" y="1212"/>
                  </a:lnTo>
                  <a:lnTo>
                    <a:pt x="2643" y="1181"/>
                  </a:lnTo>
                  <a:lnTo>
                    <a:pt x="2674" y="1156"/>
                  </a:lnTo>
                  <a:lnTo>
                    <a:pt x="2697" y="1136"/>
                  </a:lnTo>
                  <a:lnTo>
                    <a:pt x="2715" y="1120"/>
                  </a:lnTo>
                  <a:lnTo>
                    <a:pt x="2726" y="1111"/>
                  </a:lnTo>
                  <a:lnTo>
                    <a:pt x="2730" y="1107"/>
                  </a:lnTo>
                  <a:lnTo>
                    <a:pt x="2726" y="1103"/>
                  </a:lnTo>
                  <a:lnTo>
                    <a:pt x="2715" y="1094"/>
                  </a:lnTo>
                  <a:lnTo>
                    <a:pt x="2697" y="1078"/>
                  </a:lnTo>
                  <a:lnTo>
                    <a:pt x="2674" y="1058"/>
                  </a:lnTo>
                  <a:lnTo>
                    <a:pt x="2643" y="1033"/>
                  </a:lnTo>
                  <a:lnTo>
                    <a:pt x="2607" y="1002"/>
                  </a:lnTo>
                  <a:lnTo>
                    <a:pt x="2566" y="970"/>
                  </a:lnTo>
                  <a:lnTo>
                    <a:pt x="2519" y="932"/>
                  </a:lnTo>
                  <a:lnTo>
                    <a:pt x="2468" y="894"/>
                  </a:lnTo>
                  <a:lnTo>
                    <a:pt x="2412" y="852"/>
                  </a:lnTo>
                  <a:lnTo>
                    <a:pt x="2353" y="809"/>
                  </a:lnTo>
                  <a:lnTo>
                    <a:pt x="2289" y="764"/>
                  </a:lnTo>
                  <a:lnTo>
                    <a:pt x="2223" y="719"/>
                  </a:lnTo>
                  <a:lnTo>
                    <a:pt x="2152" y="674"/>
                  </a:lnTo>
                  <a:lnTo>
                    <a:pt x="2080" y="628"/>
                  </a:lnTo>
                  <a:lnTo>
                    <a:pt x="2006" y="585"/>
                  </a:lnTo>
                  <a:lnTo>
                    <a:pt x="1930" y="544"/>
                  </a:lnTo>
                  <a:lnTo>
                    <a:pt x="1852" y="502"/>
                  </a:lnTo>
                  <a:lnTo>
                    <a:pt x="1773" y="464"/>
                  </a:lnTo>
                  <a:lnTo>
                    <a:pt x="1694" y="430"/>
                  </a:lnTo>
                  <a:lnTo>
                    <a:pt x="1612" y="399"/>
                  </a:lnTo>
                  <a:lnTo>
                    <a:pt x="1533" y="372"/>
                  </a:lnTo>
                  <a:lnTo>
                    <a:pt x="1452" y="349"/>
                  </a:lnTo>
                  <a:lnTo>
                    <a:pt x="1372" y="330"/>
                  </a:lnTo>
                  <a:lnTo>
                    <a:pt x="1293" y="318"/>
                  </a:lnTo>
                  <a:lnTo>
                    <a:pt x="1215" y="312"/>
                  </a:lnTo>
                  <a:lnTo>
                    <a:pt x="1114" y="312"/>
                  </a:lnTo>
                  <a:close/>
                  <a:moveTo>
                    <a:pt x="4833" y="0"/>
                  </a:moveTo>
                  <a:lnTo>
                    <a:pt x="4940" y="5"/>
                  </a:lnTo>
                  <a:lnTo>
                    <a:pt x="5046" y="18"/>
                  </a:lnTo>
                  <a:lnTo>
                    <a:pt x="5151" y="43"/>
                  </a:lnTo>
                  <a:lnTo>
                    <a:pt x="5236" y="69"/>
                  </a:lnTo>
                  <a:lnTo>
                    <a:pt x="5319" y="103"/>
                  </a:lnTo>
                  <a:lnTo>
                    <a:pt x="5398" y="143"/>
                  </a:lnTo>
                  <a:lnTo>
                    <a:pt x="5472" y="188"/>
                  </a:lnTo>
                  <a:lnTo>
                    <a:pt x="5545" y="242"/>
                  </a:lnTo>
                  <a:lnTo>
                    <a:pt x="5611" y="300"/>
                  </a:lnTo>
                  <a:lnTo>
                    <a:pt x="5678" y="372"/>
                  </a:lnTo>
                  <a:lnTo>
                    <a:pt x="5740" y="450"/>
                  </a:lnTo>
                  <a:lnTo>
                    <a:pt x="5794" y="531"/>
                  </a:lnTo>
                  <a:lnTo>
                    <a:pt x="5839" y="616"/>
                  </a:lnTo>
                  <a:lnTo>
                    <a:pt x="5879" y="706"/>
                  </a:lnTo>
                  <a:lnTo>
                    <a:pt x="5909" y="796"/>
                  </a:lnTo>
                  <a:lnTo>
                    <a:pt x="5931" y="890"/>
                  </a:lnTo>
                  <a:lnTo>
                    <a:pt x="5945" y="986"/>
                  </a:lnTo>
                  <a:lnTo>
                    <a:pt x="5953" y="1084"/>
                  </a:lnTo>
                  <a:lnTo>
                    <a:pt x="5951" y="1179"/>
                  </a:lnTo>
                  <a:lnTo>
                    <a:pt x="5940" y="1277"/>
                  </a:lnTo>
                  <a:lnTo>
                    <a:pt x="5922" y="1372"/>
                  </a:lnTo>
                  <a:lnTo>
                    <a:pt x="5893" y="1466"/>
                  </a:lnTo>
                  <a:lnTo>
                    <a:pt x="5857" y="1558"/>
                  </a:lnTo>
                  <a:lnTo>
                    <a:pt x="5819" y="1636"/>
                  </a:lnTo>
                  <a:lnTo>
                    <a:pt x="5776" y="1712"/>
                  </a:lnTo>
                  <a:lnTo>
                    <a:pt x="5725" y="1784"/>
                  </a:lnTo>
                  <a:lnTo>
                    <a:pt x="5671" y="1851"/>
                  </a:lnTo>
                  <a:lnTo>
                    <a:pt x="5611" y="1914"/>
                  </a:lnTo>
                  <a:lnTo>
                    <a:pt x="5545" y="1974"/>
                  </a:lnTo>
                  <a:lnTo>
                    <a:pt x="5472" y="2026"/>
                  </a:lnTo>
                  <a:lnTo>
                    <a:pt x="5398" y="2071"/>
                  </a:lnTo>
                  <a:lnTo>
                    <a:pt x="5319" y="2111"/>
                  </a:lnTo>
                  <a:lnTo>
                    <a:pt x="5236" y="2145"/>
                  </a:lnTo>
                  <a:lnTo>
                    <a:pt x="5151" y="2172"/>
                  </a:lnTo>
                  <a:lnTo>
                    <a:pt x="5046" y="2196"/>
                  </a:lnTo>
                  <a:lnTo>
                    <a:pt x="4940" y="2210"/>
                  </a:lnTo>
                  <a:lnTo>
                    <a:pt x="4833" y="2214"/>
                  </a:lnTo>
                  <a:lnTo>
                    <a:pt x="4727" y="2212"/>
                  </a:lnTo>
                  <a:lnTo>
                    <a:pt x="4606" y="2198"/>
                  </a:lnTo>
                  <a:lnTo>
                    <a:pt x="4483" y="2176"/>
                  </a:lnTo>
                  <a:lnTo>
                    <a:pt x="4364" y="2147"/>
                  </a:lnTo>
                  <a:lnTo>
                    <a:pt x="4245" y="2109"/>
                  </a:lnTo>
                  <a:lnTo>
                    <a:pt x="4113" y="2061"/>
                  </a:lnTo>
                  <a:lnTo>
                    <a:pt x="3985" y="2006"/>
                  </a:lnTo>
                  <a:lnTo>
                    <a:pt x="3856" y="1945"/>
                  </a:lnTo>
                  <a:lnTo>
                    <a:pt x="3714" y="1869"/>
                  </a:lnTo>
                  <a:lnTo>
                    <a:pt x="3575" y="1786"/>
                  </a:lnTo>
                  <a:lnTo>
                    <a:pt x="3439" y="1696"/>
                  </a:lnTo>
                  <a:lnTo>
                    <a:pt x="3308" y="1600"/>
                  </a:lnTo>
                  <a:lnTo>
                    <a:pt x="3181" y="1499"/>
                  </a:lnTo>
                  <a:lnTo>
                    <a:pt x="3076" y="1409"/>
                  </a:lnTo>
                  <a:lnTo>
                    <a:pt x="2975" y="1315"/>
                  </a:lnTo>
                  <a:lnTo>
                    <a:pt x="2876" y="1409"/>
                  </a:lnTo>
                  <a:lnTo>
                    <a:pt x="2771" y="1499"/>
                  </a:lnTo>
                  <a:lnTo>
                    <a:pt x="2645" y="1600"/>
                  </a:lnTo>
                  <a:lnTo>
                    <a:pt x="2513" y="1696"/>
                  </a:lnTo>
                  <a:lnTo>
                    <a:pt x="2378" y="1786"/>
                  </a:lnTo>
                  <a:lnTo>
                    <a:pt x="2239" y="1869"/>
                  </a:lnTo>
                  <a:lnTo>
                    <a:pt x="2096" y="1945"/>
                  </a:lnTo>
                  <a:lnTo>
                    <a:pt x="1968" y="2006"/>
                  </a:lnTo>
                  <a:lnTo>
                    <a:pt x="1840" y="2061"/>
                  </a:lnTo>
                  <a:lnTo>
                    <a:pt x="1708" y="2109"/>
                  </a:lnTo>
                  <a:lnTo>
                    <a:pt x="1589" y="2147"/>
                  </a:lnTo>
                  <a:lnTo>
                    <a:pt x="1470" y="2176"/>
                  </a:lnTo>
                  <a:lnTo>
                    <a:pt x="1347" y="2198"/>
                  </a:lnTo>
                  <a:lnTo>
                    <a:pt x="1226" y="2212"/>
                  </a:lnTo>
                  <a:lnTo>
                    <a:pt x="1119" y="2214"/>
                  </a:lnTo>
                  <a:lnTo>
                    <a:pt x="1013" y="2210"/>
                  </a:lnTo>
                  <a:lnTo>
                    <a:pt x="906" y="2196"/>
                  </a:lnTo>
                  <a:lnTo>
                    <a:pt x="802" y="2172"/>
                  </a:lnTo>
                  <a:lnTo>
                    <a:pt x="717" y="2145"/>
                  </a:lnTo>
                  <a:lnTo>
                    <a:pt x="634" y="2111"/>
                  </a:lnTo>
                  <a:lnTo>
                    <a:pt x="554" y="2071"/>
                  </a:lnTo>
                  <a:lnTo>
                    <a:pt x="480" y="2026"/>
                  </a:lnTo>
                  <a:lnTo>
                    <a:pt x="408" y="1974"/>
                  </a:lnTo>
                  <a:lnTo>
                    <a:pt x="341" y="1914"/>
                  </a:lnTo>
                  <a:lnTo>
                    <a:pt x="282" y="1851"/>
                  </a:lnTo>
                  <a:lnTo>
                    <a:pt x="227" y="1784"/>
                  </a:lnTo>
                  <a:lnTo>
                    <a:pt x="177" y="1712"/>
                  </a:lnTo>
                  <a:lnTo>
                    <a:pt x="134" y="1636"/>
                  </a:lnTo>
                  <a:lnTo>
                    <a:pt x="96" y="1558"/>
                  </a:lnTo>
                  <a:lnTo>
                    <a:pt x="60" y="1466"/>
                  </a:lnTo>
                  <a:lnTo>
                    <a:pt x="31" y="1372"/>
                  </a:lnTo>
                  <a:lnTo>
                    <a:pt x="13" y="1277"/>
                  </a:lnTo>
                  <a:lnTo>
                    <a:pt x="2" y="1179"/>
                  </a:lnTo>
                  <a:lnTo>
                    <a:pt x="0" y="1084"/>
                  </a:lnTo>
                  <a:lnTo>
                    <a:pt x="7" y="986"/>
                  </a:lnTo>
                  <a:lnTo>
                    <a:pt x="22" y="890"/>
                  </a:lnTo>
                  <a:lnTo>
                    <a:pt x="43" y="796"/>
                  </a:lnTo>
                  <a:lnTo>
                    <a:pt x="74" y="706"/>
                  </a:lnTo>
                  <a:lnTo>
                    <a:pt x="114" y="616"/>
                  </a:lnTo>
                  <a:lnTo>
                    <a:pt x="159" y="531"/>
                  </a:lnTo>
                  <a:lnTo>
                    <a:pt x="213" y="450"/>
                  </a:lnTo>
                  <a:lnTo>
                    <a:pt x="273" y="372"/>
                  </a:lnTo>
                  <a:lnTo>
                    <a:pt x="341" y="300"/>
                  </a:lnTo>
                  <a:lnTo>
                    <a:pt x="408" y="242"/>
                  </a:lnTo>
                  <a:lnTo>
                    <a:pt x="480" y="188"/>
                  </a:lnTo>
                  <a:lnTo>
                    <a:pt x="554" y="143"/>
                  </a:lnTo>
                  <a:lnTo>
                    <a:pt x="634" y="103"/>
                  </a:lnTo>
                  <a:lnTo>
                    <a:pt x="717" y="69"/>
                  </a:lnTo>
                  <a:lnTo>
                    <a:pt x="802" y="43"/>
                  </a:lnTo>
                  <a:lnTo>
                    <a:pt x="906" y="18"/>
                  </a:lnTo>
                  <a:lnTo>
                    <a:pt x="1013" y="5"/>
                  </a:lnTo>
                  <a:lnTo>
                    <a:pt x="1119" y="0"/>
                  </a:lnTo>
                  <a:lnTo>
                    <a:pt x="1226" y="4"/>
                  </a:lnTo>
                  <a:lnTo>
                    <a:pt x="1347" y="16"/>
                  </a:lnTo>
                  <a:lnTo>
                    <a:pt x="1470" y="38"/>
                  </a:lnTo>
                  <a:lnTo>
                    <a:pt x="1589" y="69"/>
                  </a:lnTo>
                  <a:lnTo>
                    <a:pt x="1708" y="105"/>
                  </a:lnTo>
                  <a:lnTo>
                    <a:pt x="1840" y="153"/>
                  </a:lnTo>
                  <a:lnTo>
                    <a:pt x="1968" y="208"/>
                  </a:lnTo>
                  <a:lnTo>
                    <a:pt x="2096" y="269"/>
                  </a:lnTo>
                  <a:lnTo>
                    <a:pt x="2239" y="345"/>
                  </a:lnTo>
                  <a:lnTo>
                    <a:pt x="2378" y="428"/>
                  </a:lnTo>
                  <a:lnTo>
                    <a:pt x="2513" y="518"/>
                  </a:lnTo>
                  <a:lnTo>
                    <a:pt x="2645" y="614"/>
                  </a:lnTo>
                  <a:lnTo>
                    <a:pt x="2771" y="715"/>
                  </a:lnTo>
                  <a:lnTo>
                    <a:pt x="2876" y="805"/>
                  </a:lnTo>
                  <a:lnTo>
                    <a:pt x="2975" y="899"/>
                  </a:lnTo>
                  <a:lnTo>
                    <a:pt x="3076" y="805"/>
                  </a:lnTo>
                  <a:lnTo>
                    <a:pt x="3181" y="715"/>
                  </a:lnTo>
                  <a:lnTo>
                    <a:pt x="3308" y="614"/>
                  </a:lnTo>
                  <a:lnTo>
                    <a:pt x="3439" y="518"/>
                  </a:lnTo>
                  <a:lnTo>
                    <a:pt x="3575" y="428"/>
                  </a:lnTo>
                  <a:lnTo>
                    <a:pt x="3714" y="345"/>
                  </a:lnTo>
                  <a:lnTo>
                    <a:pt x="3856" y="269"/>
                  </a:lnTo>
                  <a:lnTo>
                    <a:pt x="3985" y="208"/>
                  </a:lnTo>
                  <a:lnTo>
                    <a:pt x="4113" y="153"/>
                  </a:lnTo>
                  <a:lnTo>
                    <a:pt x="4245" y="105"/>
                  </a:lnTo>
                  <a:lnTo>
                    <a:pt x="4364" y="69"/>
                  </a:lnTo>
                  <a:lnTo>
                    <a:pt x="4483" y="38"/>
                  </a:lnTo>
                  <a:lnTo>
                    <a:pt x="4606" y="16"/>
                  </a:lnTo>
                  <a:lnTo>
                    <a:pt x="4727" y="4"/>
                  </a:lnTo>
                  <a:lnTo>
                    <a:pt x="4833" y="0"/>
                  </a:lnTo>
                  <a:close/>
                </a:path>
              </a:pathLst>
            </a:custGeom>
            <a:solidFill>
              <a:srgbClr val="FFFFFF"/>
            </a:solidFill>
            <a:ln w="25400" cap="flat" cmpd="sng" algn="ctr">
              <a:noFill/>
              <a:prstDash val="solid"/>
            </a:ln>
            <a:effectLst/>
            <a:scene3d>
              <a:camera prst="orthographicFront"/>
              <a:lightRig rig="threePt" dir="t"/>
            </a:scene3d>
            <a:sp3d/>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62485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92954"/>
                </a:solidFill>
                <a:effectLst/>
                <a:uLnTx/>
                <a:uFillTx/>
                <a:ea typeface="+mn-ea"/>
                <a:cs typeface="+mn-cs"/>
              </a:endParaRPr>
            </a:p>
          </p:txBody>
        </p:sp>
        <p:sp>
          <p:nvSpPr>
            <p:cNvPr id="1036" name="Rectangle 1035"/>
            <p:cNvSpPr/>
            <p:nvPr/>
          </p:nvSpPr>
          <p:spPr>
            <a:xfrm>
              <a:off x="6085908" y="2063180"/>
              <a:ext cx="979555" cy="206865"/>
            </a:xfrm>
            <a:prstGeom prst="rect">
              <a:avLst/>
            </a:prstGeom>
            <a:ln>
              <a:noFill/>
            </a:ln>
          </p:spPr>
          <p:txBody>
            <a:bodyPr wrap="square" lIns="91436" tIns="45719" rIns="91436" bIns="45719" anchor="ctr">
              <a:noAutofit/>
            </a:bodyPr>
            <a:lstStyle/>
            <a:p>
              <a:pPr defTabSz="609187" fontAlgn="auto">
                <a:spcBef>
                  <a:spcPts val="0"/>
                </a:spcBef>
                <a:spcAft>
                  <a:spcPts val="0"/>
                </a:spcAft>
                <a:defRPr/>
              </a:pPr>
              <a:r>
                <a:rPr lang="en-US" sz="1400" kern="0" dirty="0">
                  <a:latin typeface="+mn-lt"/>
                  <a:ea typeface="+mn-ea"/>
                  <a:cs typeface="CiscoSansTT Light"/>
                </a:rPr>
                <a:t>Umbrella</a:t>
              </a:r>
            </a:p>
          </p:txBody>
        </p:sp>
        <p:sp>
          <p:nvSpPr>
            <p:cNvPr id="1037" name="Oval 1036"/>
            <p:cNvSpPr>
              <a:spLocks noChangeAspect="1"/>
            </p:cNvSpPr>
            <p:nvPr/>
          </p:nvSpPr>
          <p:spPr bwMode="auto">
            <a:xfrm>
              <a:off x="5620877" y="1918316"/>
              <a:ext cx="490299" cy="516033"/>
            </a:xfrm>
            <a:prstGeom prst="ellipse">
              <a:avLst/>
            </a:prstGeom>
            <a:solidFill>
              <a:srgbClr val="192954"/>
            </a:solidFill>
            <a:ln w="12700" cap="flat">
              <a:noFill/>
              <a:miter lim="800000"/>
              <a:headEnd type="none" w="med" len="med"/>
              <a:tailEnd type="none" w="med" len="med"/>
            </a:ln>
            <a:scene3d>
              <a:camera prst="orthographicFront"/>
              <a:lightRig rig="threePt" dir="t"/>
            </a:scene3d>
            <a:sp3d/>
          </p:spPr>
          <p:txBody>
            <a:bodyPr lIns="91436" tIns="45719" rIns="91436" bIns="45719"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1038" name="Rectangle 1037"/>
            <p:cNvSpPr/>
            <p:nvPr/>
          </p:nvSpPr>
          <p:spPr>
            <a:xfrm>
              <a:off x="2722781" y="4360180"/>
              <a:ext cx="758978" cy="329125"/>
            </a:xfrm>
            <a:prstGeom prst="rect">
              <a:avLst/>
            </a:prstGeom>
            <a:ln>
              <a:noFill/>
            </a:ln>
          </p:spPr>
          <p:txBody>
            <a:bodyPr wrap="square" lIns="121893" tIns="60947" rIns="121893" bIns="60947" anchor="ctr">
              <a:noAutofit/>
            </a:bodyPr>
            <a:lstStyle/>
            <a:p>
              <a:pPr defTabSz="609187" fontAlgn="auto">
                <a:spcBef>
                  <a:spcPts val="0"/>
                </a:spcBef>
                <a:spcAft>
                  <a:spcPts val="0"/>
                </a:spcAft>
                <a:defRPr/>
              </a:pPr>
              <a:r>
                <a:rPr lang="en-US" sz="1400" kern="0" dirty="0">
                  <a:latin typeface="+mn-lt"/>
                  <a:ea typeface="+mn-ea"/>
                  <a:cs typeface="CiscoSansTT Light"/>
                </a:rPr>
                <a:t>Web</a:t>
              </a:r>
            </a:p>
          </p:txBody>
        </p:sp>
        <p:sp>
          <p:nvSpPr>
            <p:cNvPr id="1039" name="Oval 1038"/>
            <p:cNvSpPr>
              <a:spLocks noChangeAspect="1"/>
            </p:cNvSpPr>
            <p:nvPr/>
          </p:nvSpPr>
          <p:spPr bwMode="auto">
            <a:xfrm>
              <a:off x="3380304" y="4210049"/>
              <a:ext cx="490299" cy="516033"/>
            </a:xfrm>
            <a:prstGeom prst="ellipse">
              <a:avLst/>
            </a:prstGeom>
            <a:solidFill>
              <a:srgbClr val="676767">
                <a:lumMod val="75000"/>
              </a:srgbClr>
            </a:solidFill>
            <a:ln w="12700" cap="flat">
              <a:noFill/>
              <a:miter lim="800000"/>
              <a:headEnd type="none" w="med" len="med"/>
              <a:tailEnd type="none" w="med" len="med"/>
            </a:ln>
            <a:scene3d>
              <a:camera prst="orthographicFront"/>
              <a:lightRig rig="threePt" dir="t"/>
            </a:scene3d>
            <a:sp3d/>
          </p:spPr>
          <p:txBody>
            <a:bodyPr lIns="121899" tIns="60949" rIns="121899" bIns="60949"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1040" name="TextBox 1039"/>
            <p:cNvSpPr txBox="1">
              <a:spLocks noChangeAspect="1"/>
            </p:cNvSpPr>
            <p:nvPr/>
          </p:nvSpPr>
          <p:spPr>
            <a:xfrm>
              <a:off x="3307613" y="4374290"/>
              <a:ext cx="650387" cy="246199"/>
            </a:xfrm>
            <a:prstGeom prst="rect">
              <a:avLst/>
            </a:prstGeom>
            <a:noFill/>
            <a:ln>
              <a:noFill/>
            </a:ln>
            <a:scene3d>
              <a:camera prst="orthographicFront"/>
              <a:lightRig rig="threePt" dir="t"/>
            </a:scene3d>
            <a:sp3d/>
          </p:spPr>
          <p:txBody>
            <a:bodyPr wrap="square" lIns="121899" tIns="60949" rIns="121899" bIns="60949" rtlCol="0">
              <a:spAutoFit/>
            </a:bodyPr>
            <a:lstStyle/>
            <a:p>
              <a:pPr marL="0" marR="0" lvl="0" indent="0" algn="ctr" defTabSz="914075" eaLnBrk="1" fontAlgn="auto" latinLnBrk="0" hangingPunct="1">
                <a:lnSpc>
                  <a:spcPct val="100000"/>
                </a:lnSpc>
                <a:spcBef>
                  <a:spcPts val="0"/>
                </a:spcBef>
                <a:spcAft>
                  <a:spcPts val="0"/>
                </a:spcAft>
                <a:buClrTx/>
                <a:buSzTx/>
                <a:buFontTx/>
                <a:buNone/>
                <a:tabLst/>
                <a:defRPr/>
              </a:pPr>
              <a:r>
                <a:rPr kumimoji="0" lang="en-US" sz="800" b="1" i="0" u="none" strike="noStrike" kern="0" cap="none" spc="300" normalizeH="0" baseline="0" noProof="0" dirty="0">
                  <a:ln>
                    <a:noFill/>
                  </a:ln>
                  <a:solidFill>
                    <a:srgbClr val="FFFFFF"/>
                  </a:solidFill>
                  <a:effectLst/>
                  <a:uLnTx/>
                  <a:uFillTx/>
                  <a:latin typeface="+mn-lt"/>
                  <a:ea typeface="+mn-ea"/>
                  <a:cs typeface="+mn-cs"/>
                </a:rPr>
                <a:t>WWW</a:t>
              </a:r>
            </a:p>
          </p:txBody>
        </p:sp>
        <p:sp>
          <p:nvSpPr>
            <p:cNvPr id="1041" name="Rectangle 1040"/>
            <p:cNvSpPr/>
            <p:nvPr/>
          </p:nvSpPr>
          <p:spPr>
            <a:xfrm>
              <a:off x="4705488" y="1014382"/>
              <a:ext cx="455448" cy="193196"/>
            </a:xfrm>
            <a:prstGeom prst="rect">
              <a:avLst/>
            </a:prstGeom>
            <a:ln>
              <a:noFill/>
            </a:ln>
          </p:spPr>
          <p:txBody>
            <a:bodyPr wrap="square" lIns="91436" tIns="45719" rIns="91436" bIns="45719" anchor="ctr">
              <a:noAutofit/>
            </a:bodyPr>
            <a:lstStyle/>
            <a:p>
              <a:pPr defTabSz="609187" fontAlgn="auto">
                <a:spcBef>
                  <a:spcPts val="0"/>
                </a:spcBef>
                <a:spcAft>
                  <a:spcPts val="0"/>
                </a:spcAft>
                <a:defRPr/>
              </a:pPr>
              <a:r>
                <a:rPr lang="en-US" sz="1400" kern="0" dirty="0">
                  <a:latin typeface="+mn-lt"/>
                  <a:ea typeface="+mn-ea"/>
                  <a:cs typeface="CiscoSansTT Light"/>
                </a:rPr>
                <a:t>ISE</a:t>
              </a:r>
            </a:p>
          </p:txBody>
        </p:sp>
        <p:sp>
          <p:nvSpPr>
            <p:cNvPr id="1042" name="Oval 1041"/>
            <p:cNvSpPr>
              <a:spLocks noChangeAspect="1"/>
            </p:cNvSpPr>
            <p:nvPr/>
          </p:nvSpPr>
          <p:spPr bwMode="auto">
            <a:xfrm>
              <a:off x="4221297" y="1040025"/>
              <a:ext cx="490299" cy="516033"/>
            </a:xfrm>
            <a:prstGeom prst="ellipse">
              <a:avLst/>
            </a:prstGeom>
            <a:solidFill>
              <a:srgbClr val="676767">
                <a:lumMod val="75000"/>
              </a:srgbClr>
            </a:solidFill>
            <a:ln w="12700" cap="flat">
              <a:noFill/>
              <a:miter lim="800000"/>
              <a:headEnd type="none" w="med" len="med"/>
              <a:tailEnd type="none" w="med" len="med"/>
            </a:ln>
            <a:scene3d>
              <a:camera prst="orthographicFront"/>
              <a:lightRig rig="threePt" dir="t"/>
            </a:scene3d>
            <a:sp3d/>
          </p:spPr>
          <p:txBody>
            <a:bodyPr lIns="91440" tIns="45720" rIns="91440" bIns="45720"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1043" name="Freeform 579"/>
            <p:cNvSpPr>
              <a:spLocks/>
            </p:cNvSpPr>
            <p:nvPr/>
          </p:nvSpPr>
          <p:spPr bwMode="auto">
            <a:xfrm>
              <a:off x="4449825" y="1103783"/>
              <a:ext cx="28171" cy="14386"/>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44" name="Freeform 580"/>
            <p:cNvSpPr>
              <a:spLocks/>
            </p:cNvSpPr>
            <p:nvPr/>
          </p:nvSpPr>
          <p:spPr bwMode="auto">
            <a:xfrm>
              <a:off x="4408708" y="1098879"/>
              <a:ext cx="135053" cy="53292"/>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45" name="Freeform 581"/>
            <p:cNvSpPr>
              <a:spLocks/>
            </p:cNvSpPr>
            <p:nvPr/>
          </p:nvSpPr>
          <p:spPr bwMode="auto">
            <a:xfrm>
              <a:off x="4507615" y="1110758"/>
              <a:ext cx="21024" cy="19072"/>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46" name="Freeform 582"/>
            <p:cNvSpPr>
              <a:spLocks/>
            </p:cNvSpPr>
            <p:nvPr/>
          </p:nvSpPr>
          <p:spPr bwMode="auto">
            <a:xfrm>
              <a:off x="4363966" y="1131574"/>
              <a:ext cx="223085" cy="112251"/>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47" name="Freeform 583"/>
            <p:cNvSpPr>
              <a:spLocks/>
            </p:cNvSpPr>
            <p:nvPr/>
          </p:nvSpPr>
          <p:spPr bwMode="auto">
            <a:xfrm>
              <a:off x="4381366" y="1137240"/>
              <a:ext cx="26410" cy="21142"/>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48" name="Freeform 584"/>
            <p:cNvSpPr>
              <a:spLocks/>
            </p:cNvSpPr>
            <p:nvPr/>
          </p:nvSpPr>
          <p:spPr bwMode="auto">
            <a:xfrm>
              <a:off x="4342217" y="1155332"/>
              <a:ext cx="94869" cy="93615"/>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49" name="Freeform 585"/>
            <p:cNvSpPr>
              <a:spLocks/>
            </p:cNvSpPr>
            <p:nvPr/>
          </p:nvSpPr>
          <p:spPr bwMode="auto">
            <a:xfrm>
              <a:off x="4399905" y="1164050"/>
              <a:ext cx="198643" cy="205430"/>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50" name="Freeform 586"/>
            <p:cNvSpPr>
              <a:spLocks/>
            </p:cNvSpPr>
            <p:nvPr/>
          </p:nvSpPr>
          <p:spPr bwMode="auto">
            <a:xfrm>
              <a:off x="4334346" y="1183340"/>
              <a:ext cx="249288" cy="176877"/>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51" name="Freeform 587"/>
            <p:cNvSpPr>
              <a:spLocks/>
            </p:cNvSpPr>
            <p:nvPr/>
          </p:nvSpPr>
          <p:spPr bwMode="auto">
            <a:xfrm>
              <a:off x="4354646" y="1188244"/>
              <a:ext cx="26721" cy="25720"/>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52" name="Freeform 588"/>
            <p:cNvSpPr>
              <a:spLocks/>
            </p:cNvSpPr>
            <p:nvPr/>
          </p:nvSpPr>
          <p:spPr bwMode="auto">
            <a:xfrm>
              <a:off x="4337764" y="1201322"/>
              <a:ext cx="204029" cy="271146"/>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53" name="Freeform 589"/>
            <p:cNvSpPr>
              <a:spLocks/>
            </p:cNvSpPr>
            <p:nvPr/>
          </p:nvSpPr>
          <p:spPr bwMode="auto">
            <a:xfrm>
              <a:off x="4482138" y="1201648"/>
              <a:ext cx="84615" cy="158568"/>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54" name="Freeform 590"/>
            <p:cNvSpPr>
              <a:spLocks/>
            </p:cNvSpPr>
            <p:nvPr/>
          </p:nvSpPr>
          <p:spPr bwMode="auto">
            <a:xfrm>
              <a:off x="4337349" y="1228349"/>
              <a:ext cx="68665" cy="108219"/>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55" name="Freeform 591"/>
            <p:cNvSpPr>
              <a:spLocks/>
            </p:cNvSpPr>
            <p:nvPr/>
          </p:nvSpPr>
          <p:spPr bwMode="auto">
            <a:xfrm>
              <a:off x="4358788" y="1236849"/>
              <a:ext cx="169541" cy="213713"/>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56" name="Freeform 592"/>
            <p:cNvSpPr>
              <a:spLocks/>
            </p:cNvSpPr>
            <p:nvPr/>
          </p:nvSpPr>
          <p:spPr bwMode="auto">
            <a:xfrm>
              <a:off x="4457385" y="1274012"/>
              <a:ext cx="31795" cy="23322"/>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57" name="Freeform 593"/>
            <p:cNvSpPr>
              <a:spLocks/>
            </p:cNvSpPr>
            <p:nvPr/>
          </p:nvSpPr>
          <p:spPr bwMode="auto">
            <a:xfrm>
              <a:off x="4403322" y="1274993"/>
              <a:ext cx="54788" cy="67678"/>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58" name="Freeform 594"/>
            <p:cNvSpPr>
              <a:spLocks/>
            </p:cNvSpPr>
            <p:nvPr/>
          </p:nvSpPr>
          <p:spPr bwMode="auto">
            <a:xfrm>
              <a:off x="4366659" y="1292756"/>
              <a:ext cx="117964" cy="163254"/>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59" name="Freeform 595"/>
            <p:cNvSpPr>
              <a:spLocks noEditPoints="1"/>
            </p:cNvSpPr>
            <p:nvPr/>
          </p:nvSpPr>
          <p:spPr bwMode="auto">
            <a:xfrm>
              <a:off x="4369560" y="1313899"/>
              <a:ext cx="101807" cy="131540"/>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60" name="Freeform 596"/>
            <p:cNvSpPr>
              <a:spLocks/>
            </p:cNvSpPr>
            <p:nvPr/>
          </p:nvSpPr>
          <p:spPr bwMode="auto">
            <a:xfrm>
              <a:off x="4537132" y="1317932"/>
              <a:ext cx="16882" cy="38143"/>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61" name="Freeform 597"/>
            <p:cNvSpPr>
              <a:spLocks/>
            </p:cNvSpPr>
            <p:nvPr/>
          </p:nvSpPr>
          <p:spPr bwMode="auto">
            <a:xfrm>
              <a:off x="4346153" y="1321855"/>
              <a:ext cx="38838" cy="67133"/>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62" name="Freeform 598"/>
            <p:cNvSpPr>
              <a:spLocks/>
            </p:cNvSpPr>
            <p:nvPr/>
          </p:nvSpPr>
          <p:spPr bwMode="auto">
            <a:xfrm>
              <a:off x="4424347" y="1365338"/>
              <a:ext cx="124074" cy="131868"/>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63" name="Freeform 599"/>
            <p:cNvSpPr>
              <a:spLocks/>
            </p:cNvSpPr>
            <p:nvPr/>
          </p:nvSpPr>
          <p:spPr bwMode="auto">
            <a:xfrm>
              <a:off x="4506580" y="1367409"/>
              <a:ext cx="74673" cy="94705"/>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64" name="Freeform 600"/>
            <p:cNvSpPr>
              <a:spLocks/>
            </p:cNvSpPr>
            <p:nvPr/>
          </p:nvSpPr>
          <p:spPr bwMode="auto">
            <a:xfrm>
              <a:off x="4490009" y="1416887"/>
              <a:ext cx="81612" cy="669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65" name="Freeform 601"/>
            <p:cNvSpPr>
              <a:spLocks/>
            </p:cNvSpPr>
            <p:nvPr/>
          </p:nvSpPr>
          <p:spPr bwMode="auto">
            <a:xfrm>
              <a:off x="4403840" y="1467019"/>
              <a:ext cx="33246" cy="22886"/>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66" name="Freeform 602"/>
            <p:cNvSpPr>
              <a:spLocks/>
            </p:cNvSpPr>
            <p:nvPr/>
          </p:nvSpPr>
          <p:spPr bwMode="auto">
            <a:xfrm>
              <a:off x="4441746" y="1478570"/>
              <a:ext cx="34488" cy="16565"/>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rgbClr val="FFFFFF"/>
            </a:solidFill>
            <a:ln w="25400" cap="flat" cmpd="sng" algn="ctr">
              <a:noFill/>
              <a:prstDash val="solid"/>
            </a:ln>
            <a:effectLst/>
            <a:scene3d>
              <a:camera prst="orthographicFront"/>
              <a:lightRig rig="threePt" dir="t"/>
            </a:scene3d>
            <a:sp3d/>
          </p:spPr>
          <p:txBody>
            <a:bodyPr anchor="ctr"/>
            <a:lstStyle/>
            <a:p>
              <a:pPr algn="ctr" defTabSz="914261" fontAlgn="auto">
                <a:spcBef>
                  <a:spcPts val="0"/>
                </a:spcBef>
                <a:spcAft>
                  <a:spcPts val="0"/>
                </a:spcAft>
                <a:defRPr/>
              </a:pPr>
              <a:endParaRPr lang="en-US" sz="1400" kern="0" dirty="0">
                <a:solidFill>
                  <a:srgbClr val="192954"/>
                </a:solidFill>
                <a:latin typeface="+mn-lt"/>
                <a:ea typeface="+mn-ea"/>
                <a:cs typeface="+mn-cs"/>
              </a:endParaRPr>
            </a:p>
          </p:txBody>
        </p:sp>
        <p:sp>
          <p:nvSpPr>
            <p:cNvPr id="1067" name="Rectangle 1066"/>
            <p:cNvSpPr/>
            <p:nvPr/>
          </p:nvSpPr>
          <p:spPr>
            <a:xfrm>
              <a:off x="6024422" y="3793913"/>
              <a:ext cx="724249" cy="202681"/>
            </a:xfrm>
            <a:prstGeom prst="rect">
              <a:avLst/>
            </a:prstGeom>
            <a:ln>
              <a:noFill/>
            </a:ln>
          </p:spPr>
          <p:txBody>
            <a:bodyPr wrap="square" lIns="121893" tIns="60947" rIns="121893" bIns="60947" anchor="ctr">
              <a:noAutofit/>
            </a:bodyPr>
            <a:lstStyle/>
            <a:p>
              <a:pPr defTabSz="609187" fontAlgn="auto">
                <a:spcBef>
                  <a:spcPts val="0"/>
                </a:spcBef>
                <a:spcAft>
                  <a:spcPts val="0"/>
                </a:spcAft>
                <a:defRPr/>
              </a:pPr>
              <a:r>
                <a:rPr lang="en-US" sz="1400" kern="0" dirty="0">
                  <a:latin typeface="+mn-lt"/>
                  <a:ea typeface="+mn-ea"/>
                  <a:cs typeface="CiscoSansTT Light"/>
                </a:rPr>
                <a:t>Email</a:t>
              </a:r>
            </a:p>
          </p:txBody>
        </p:sp>
        <p:sp>
          <p:nvSpPr>
            <p:cNvPr id="1068" name="Oval 1067"/>
            <p:cNvSpPr>
              <a:spLocks noChangeAspect="1"/>
            </p:cNvSpPr>
            <p:nvPr/>
          </p:nvSpPr>
          <p:spPr bwMode="auto">
            <a:xfrm>
              <a:off x="5547231" y="3653678"/>
              <a:ext cx="490299" cy="516033"/>
            </a:xfrm>
            <a:prstGeom prst="ellipse">
              <a:avLst/>
            </a:prstGeom>
            <a:solidFill>
              <a:srgbClr val="D71F13"/>
            </a:solidFill>
            <a:ln w="25400" cap="flat" cmpd="sng" algn="ctr">
              <a:noFill/>
              <a:prstDash val="solid"/>
            </a:ln>
            <a:effectLst/>
            <a:scene3d>
              <a:camera prst="orthographicFront"/>
              <a:lightRig rig="threePt" dir="t"/>
            </a:scene3d>
            <a:sp3d/>
          </p:spPr>
          <p:txBody>
            <a:bodyPr lIns="91440" tIns="45720" rIns="91440" bIns="45720" rtlCol="0" anchor="ctr"/>
            <a:lstStyle/>
            <a:p>
              <a:pPr marL="0" marR="0" lvl="0" indent="0" algn="ctr" defTabSz="1218936"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mn-ea"/>
                <a:cs typeface="+mn-cs"/>
                <a:sym typeface="Arial" pitchFamily="-107" charset="0"/>
              </a:endParaRPr>
            </a:p>
          </p:txBody>
        </p:sp>
        <p:pic>
          <p:nvPicPr>
            <p:cNvPr id="1069" name="Picture 106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9807" y="3825689"/>
              <a:ext cx="245148" cy="172011"/>
            </a:xfrm>
            <a:prstGeom prst="rect">
              <a:avLst/>
            </a:prstGeom>
            <a:ln>
              <a:noFill/>
            </a:ln>
            <a:scene3d>
              <a:camera prst="orthographicFront"/>
              <a:lightRig rig="threePt" dir="t"/>
            </a:scene3d>
            <a:sp3d/>
          </p:spPr>
        </p:pic>
        <p:sp>
          <p:nvSpPr>
            <p:cNvPr id="1070" name="Rectangle 1069"/>
            <p:cNvSpPr/>
            <p:nvPr/>
          </p:nvSpPr>
          <p:spPr>
            <a:xfrm>
              <a:off x="5490934" y="4382897"/>
              <a:ext cx="1385816" cy="210735"/>
            </a:xfrm>
            <a:prstGeom prst="rect">
              <a:avLst/>
            </a:prstGeom>
            <a:ln>
              <a:noFill/>
            </a:ln>
          </p:spPr>
          <p:txBody>
            <a:bodyPr wrap="square" lIns="121893" tIns="60947" rIns="121893" bIns="60947" anchor="ctr">
              <a:noAutofit/>
            </a:bodyPr>
            <a:lstStyle/>
            <a:p>
              <a:pPr defTabSz="609187" fontAlgn="auto">
                <a:spcBef>
                  <a:spcPts val="0"/>
                </a:spcBef>
                <a:spcAft>
                  <a:spcPts val="0"/>
                </a:spcAft>
                <a:defRPr/>
              </a:pPr>
              <a:r>
                <a:rPr lang="en-US" sz="1400" kern="0" dirty="0">
                  <a:latin typeface="+mn-lt"/>
                  <a:ea typeface="+mn-ea"/>
                  <a:cs typeface="CiscoSansTT Light"/>
                </a:rPr>
                <a:t>NGFW/ NGIPS</a:t>
              </a:r>
            </a:p>
          </p:txBody>
        </p:sp>
        <p:sp>
          <p:nvSpPr>
            <p:cNvPr id="1071" name="Oval 1070"/>
            <p:cNvSpPr>
              <a:spLocks noChangeAspect="1"/>
            </p:cNvSpPr>
            <p:nvPr/>
          </p:nvSpPr>
          <p:spPr bwMode="auto">
            <a:xfrm>
              <a:off x="5012498" y="4210048"/>
              <a:ext cx="490299" cy="516033"/>
            </a:xfrm>
            <a:prstGeom prst="ellipse">
              <a:avLst/>
            </a:prstGeom>
            <a:solidFill>
              <a:srgbClr val="192954"/>
            </a:solidFill>
            <a:ln w="12700" cap="flat">
              <a:noFill/>
              <a:miter lim="800000"/>
              <a:headEnd type="none" w="med" len="med"/>
              <a:tailEnd type="none" w="med" len="med"/>
            </a:ln>
            <a:scene3d>
              <a:camera prst="orthographicFront"/>
              <a:lightRig rig="threePt" dir="t"/>
            </a:scene3d>
            <a:sp3d/>
          </p:spPr>
          <p:txBody>
            <a:bodyPr lIns="121899" tIns="60949" rIns="121899" bIns="60949"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pic>
          <p:nvPicPr>
            <p:cNvPr id="1072" name="Picture 107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35073" y="4352047"/>
              <a:ext cx="245150" cy="231140"/>
            </a:xfrm>
            <a:prstGeom prst="rect">
              <a:avLst/>
            </a:prstGeom>
            <a:ln>
              <a:noFill/>
            </a:ln>
            <a:effectLst/>
            <a:scene3d>
              <a:camera prst="orthographicFront"/>
              <a:lightRig rig="threePt" dir="t"/>
            </a:scene3d>
            <a:sp3d/>
          </p:spPr>
        </p:pic>
        <p:sp>
          <p:nvSpPr>
            <p:cNvPr id="1073" name="Oval 1072"/>
            <p:cNvSpPr>
              <a:spLocks noChangeAspect="1"/>
            </p:cNvSpPr>
            <p:nvPr/>
          </p:nvSpPr>
          <p:spPr bwMode="auto">
            <a:xfrm>
              <a:off x="2734851" y="2026109"/>
              <a:ext cx="490299" cy="516033"/>
            </a:xfrm>
            <a:prstGeom prst="ellipse">
              <a:avLst/>
            </a:prstGeom>
            <a:solidFill>
              <a:srgbClr val="192954"/>
            </a:solidFill>
            <a:ln w="12700" cap="flat">
              <a:noFill/>
              <a:miter lim="800000"/>
              <a:headEnd type="none" w="med" len="med"/>
              <a:tailEnd type="none" w="med" len="med"/>
            </a:ln>
            <a:scene3d>
              <a:camera prst="orthographicFront"/>
              <a:lightRig rig="threePt" dir="t"/>
            </a:scene3d>
            <a:sp3d/>
          </p:spPr>
          <p:txBody>
            <a:bodyPr lIns="91436" tIns="45719" rIns="91436" bIns="45719"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1074" name="Oval 1073"/>
            <p:cNvSpPr>
              <a:spLocks noChangeAspect="1"/>
            </p:cNvSpPr>
            <p:nvPr/>
          </p:nvSpPr>
          <p:spPr bwMode="auto">
            <a:xfrm>
              <a:off x="2791359" y="3542027"/>
              <a:ext cx="490299" cy="516033"/>
            </a:xfrm>
            <a:prstGeom prst="ellipse">
              <a:avLst/>
            </a:prstGeom>
            <a:solidFill>
              <a:srgbClr val="D71F13"/>
            </a:solidFill>
            <a:ln w="12700" cap="flat">
              <a:noFill/>
              <a:miter lim="800000"/>
              <a:headEnd type="none" w="med" len="med"/>
              <a:tailEnd type="none" w="med" len="med"/>
            </a:ln>
            <a:scene3d>
              <a:camera prst="orthographicFront"/>
              <a:lightRig rig="threePt" dir="t"/>
            </a:scene3d>
            <a:sp3d/>
          </p:spPr>
          <p:txBody>
            <a:bodyPr lIns="91436" tIns="45719" rIns="91436" bIns="45719"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1075" name="Rectangle 1074"/>
            <p:cNvSpPr/>
            <p:nvPr/>
          </p:nvSpPr>
          <p:spPr>
            <a:xfrm>
              <a:off x="1833443" y="3680919"/>
              <a:ext cx="1116584" cy="186582"/>
            </a:xfrm>
            <a:prstGeom prst="rect">
              <a:avLst/>
            </a:prstGeom>
            <a:ln>
              <a:noFill/>
            </a:ln>
          </p:spPr>
          <p:txBody>
            <a:bodyPr wrap="square" lIns="121893" tIns="60947" rIns="121893" bIns="60947" anchor="ctr">
              <a:noAutofit/>
            </a:bodyPr>
            <a:lstStyle/>
            <a:p>
              <a:pPr algn="ctr" defTabSz="609187" fontAlgn="auto">
                <a:spcBef>
                  <a:spcPts val="0"/>
                </a:spcBef>
                <a:spcAft>
                  <a:spcPts val="0"/>
                </a:spcAft>
                <a:defRPr/>
              </a:pPr>
              <a:r>
                <a:rPr lang="en-US" sz="1400" kern="0" dirty="0">
                  <a:latin typeface="+mn-lt"/>
                  <a:ea typeface="+mn-ea"/>
                  <a:cs typeface="CiscoSansTT Light"/>
                </a:rPr>
                <a:t>Threat Grid</a:t>
              </a:r>
            </a:p>
          </p:txBody>
        </p:sp>
        <p:sp>
          <p:nvSpPr>
            <p:cNvPr id="1076" name="Rectangle 1075"/>
            <p:cNvSpPr/>
            <p:nvPr/>
          </p:nvSpPr>
          <p:spPr>
            <a:xfrm>
              <a:off x="2057216" y="1394213"/>
              <a:ext cx="1295507" cy="292334"/>
            </a:xfrm>
            <a:prstGeom prst="rect">
              <a:avLst/>
            </a:prstGeom>
            <a:ln>
              <a:noFill/>
            </a:ln>
          </p:spPr>
          <p:txBody>
            <a:bodyPr wrap="square" lIns="121893" tIns="60947" rIns="121893" bIns="60947" anchor="ctr">
              <a:noAutofit/>
            </a:bodyPr>
            <a:lstStyle/>
            <a:p>
              <a:pPr algn="ctr" defTabSz="609187" fontAlgn="auto">
                <a:spcBef>
                  <a:spcPts val="0"/>
                </a:spcBef>
                <a:spcAft>
                  <a:spcPts val="0"/>
                </a:spcAft>
                <a:defRPr/>
              </a:pPr>
              <a:r>
                <a:rPr lang="en-US" sz="1400" kern="0" dirty="0">
                  <a:latin typeface="+mn-lt"/>
                  <a:ea typeface="+mn-ea"/>
                  <a:cs typeface="CiscoSansTT Light"/>
                </a:rPr>
                <a:t>Stealthwatch</a:t>
              </a:r>
            </a:p>
          </p:txBody>
        </p:sp>
        <p:cxnSp>
          <p:nvCxnSpPr>
            <p:cNvPr id="1077" name="Straight Connector 1076"/>
            <p:cNvCxnSpPr>
              <a:stCxn id="1031" idx="5"/>
              <a:endCxn id="1042" idx="4"/>
            </p:cNvCxnSpPr>
            <p:nvPr/>
          </p:nvCxnSpPr>
          <p:spPr>
            <a:xfrm flipV="1">
              <a:off x="3700154" y="1556058"/>
              <a:ext cx="766292" cy="248586"/>
            </a:xfrm>
            <a:prstGeom prst="line">
              <a:avLst/>
            </a:prstGeom>
            <a:noFill/>
            <a:ln w="12700" cap="flat" cmpd="sng" algn="ctr">
              <a:solidFill>
                <a:srgbClr val="D71F13"/>
              </a:solidFill>
              <a:prstDash val="dash"/>
            </a:ln>
            <a:effectLst/>
          </p:spPr>
        </p:cxnSp>
        <p:cxnSp>
          <p:nvCxnSpPr>
            <p:cNvPr id="1078" name="Straight Connector 1077"/>
            <p:cNvCxnSpPr>
              <a:stCxn id="1042" idx="4"/>
              <a:endCxn id="1074" idx="7"/>
            </p:cNvCxnSpPr>
            <p:nvPr/>
          </p:nvCxnSpPr>
          <p:spPr>
            <a:xfrm flipH="1">
              <a:off x="3209856" y="1556058"/>
              <a:ext cx="1256591" cy="2061541"/>
            </a:xfrm>
            <a:prstGeom prst="line">
              <a:avLst/>
            </a:prstGeom>
            <a:noFill/>
            <a:ln w="12700" cap="flat" cmpd="sng" algn="ctr">
              <a:solidFill>
                <a:srgbClr val="D71F13"/>
              </a:solidFill>
              <a:prstDash val="dash"/>
            </a:ln>
            <a:effectLst/>
          </p:spPr>
        </p:cxnSp>
        <p:cxnSp>
          <p:nvCxnSpPr>
            <p:cNvPr id="1079" name="Straight Connector 1078"/>
            <p:cNvCxnSpPr>
              <a:stCxn id="1034" idx="2"/>
              <a:endCxn id="1042" idx="4"/>
            </p:cNvCxnSpPr>
            <p:nvPr/>
          </p:nvCxnSpPr>
          <p:spPr>
            <a:xfrm flipH="1" flipV="1">
              <a:off x="4466447" y="1556058"/>
              <a:ext cx="1373524" cy="1543710"/>
            </a:xfrm>
            <a:prstGeom prst="line">
              <a:avLst/>
            </a:prstGeom>
            <a:noFill/>
            <a:ln w="12700" cap="flat" cmpd="sng" algn="ctr">
              <a:solidFill>
                <a:srgbClr val="D71F13"/>
              </a:solidFill>
              <a:prstDash val="dash"/>
            </a:ln>
            <a:effectLst/>
          </p:spPr>
        </p:cxnSp>
        <p:cxnSp>
          <p:nvCxnSpPr>
            <p:cNvPr id="1080" name="Straight Connector 1079"/>
            <p:cNvCxnSpPr>
              <a:stCxn id="1034" idx="2"/>
              <a:endCxn id="1071" idx="1"/>
            </p:cNvCxnSpPr>
            <p:nvPr/>
          </p:nvCxnSpPr>
          <p:spPr>
            <a:xfrm flipH="1">
              <a:off x="5084301" y="3099768"/>
              <a:ext cx="755670" cy="1185851"/>
            </a:xfrm>
            <a:prstGeom prst="line">
              <a:avLst/>
            </a:prstGeom>
            <a:noFill/>
            <a:ln w="12700" cap="flat" cmpd="sng" algn="ctr">
              <a:solidFill>
                <a:srgbClr val="D71F13"/>
              </a:solidFill>
              <a:prstDash val="dash"/>
            </a:ln>
            <a:effectLst/>
          </p:spPr>
        </p:cxnSp>
        <p:cxnSp>
          <p:nvCxnSpPr>
            <p:cNvPr id="1081" name="Straight Connector 1080"/>
            <p:cNvCxnSpPr>
              <a:stCxn id="1073" idx="6"/>
              <a:endCxn id="1071" idx="0"/>
            </p:cNvCxnSpPr>
            <p:nvPr/>
          </p:nvCxnSpPr>
          <p:spPr>
            <a:xfrm>
              <a:off x="3225150" y="2284126"/>
              <a:ext cx="2032498" cy="1925923"/>
            </a:xfrm>
            <a:prstGeom prst="line">
              <a:avLst/>
            </a:prstGeom>
            <a:noFill/>
            <a:ln w="12700" cap="flat" cmpd="sng" algn="ctr">
              <a:solidFill>
                <a:srgbClr val="D71F13"/>
              </a:solidFill>
              <a:prstDash val="dash"/>
            </a:ln>
            <a:effectLst/>
          </p:spPr>
        </p:cxnSp>
        <p:cxnSp>
          <p:nvCxnSpPr>
            <p:cNvPr id="1082" name="Straight Connector 1081"/>
            <p:cNvCxnSpPr>
              <a:stCxn id="1073" idx="6"/>
              <a:endCxn id="1034" idx="2"/>
            </p:cNvCxnSpPr>
            <p:nvPr/>
          </p:nvCxnSpPr>
          <p:spPr>
            <a:xfrm>
              <a:off x="3225150" y="2284126"/>
              <a:ext cx="2614821" cy="815642"/>
            </a:xfrm>
            <a:prstGeom prst="line">
              <a:avLst/>
            </a:prstGeom>
            <a:noFill/>
            <a:ln w="12700" cap="flat" cmpd="sng" algn="ctr">
              <a:solidFill>
                <a:srgbClr val="D71F13"/>
              </a:solidFill>
              <a:prstDash val="dash"/>
            </a:ln>
            <a:effectLst/>
          </p:spPr>
        </p:cxnSp>
        <p:cxnSp>
          <p:nvCxnSpPr>
            <p:cNvPr id="1083" name="Straight Connector 1082"/>
            <p:cNvCxnSpPr>
              <a:stCxn id="1034" idx="2"/>
              <a:endCxn id="1039" idx="7"/>
            </p:cNvCxnSpPr>
            <p:nvPr/>
          </p:nvCxnSpPr>
          <p:spPr>
            <a:xfrm flipH="1">
              <a:off x="3798800" y="3099768"/>
              <a:ext cx="2041171" cy="1185852"/>
            </a:xfrm>
            <a:prstGeom prst="line">
              <a:avLst/>
            </a:prstGeom>
            <a:noFill/>
            <a:ln w="12700" cap="flat" cmpd="sng" algn="ctr">
              <a:solidFill>
                <a:srgbClr val="D71F13"/>
              </a:solidFill>
              <a:prstDash val="dash"/>
            </a:ln>
            <a:effectLst/>
          </p:spPr>
        </p:cxnSp>
        <p:cxnSp>
          <p:nvCxnSpPr>
            <p:cNvPr id="1084" name="Straight Connector 1083"/>
            <p:cNvCxnSpPr>
              <a:stCxn id="1034" idx="2"/>
              <a:endCxn id="1068" idx="0"/>
            </p:cNvCxnSpPr>
            <p:nvPr/>
          </p:nvCxnSpPr>
          <p:spPr>
            <a:xfrm flipH="1">
              <a:off x="5792381" y="3099768"/>
              <a:ext cx="47590" cy="553910"/>
            </a:xfrm>
            <a:prstGeom prst="line">
              <a:avLst/>
            </a:prstGeom>
            <a:noFill/>
            <a:ln w="12700" cap="flat" cmpd="sng" algn="ctr">
              <a:solidFill>
                <a:srgbClr val="D71F13"/>
              </a:solidFill>
              <a:prstDash val="dash"/>
            </a:ln>
            <a:effectLst/>
          </p:spPr>
        </p:cxnSp>
        <p:cxnSp>
          <p:nvCxnSpPr>
            <p:cNvPr id="1085" name="Straight Connector 1084"/>
            <p:cNvCxnSpPr>
              <a:stCxn id="1073" idx="6"/>
              <a:endCxn id="1042" idx="4"/>
            </p:cNvCxnSpPr>
            <p:nvPr/>
          </p:nvCxnSpPr>
          <p:spPr>
            <a:xfrm flipV="1">
              <a:off x="3225150" y="1556058"/>
              <a:ext cx="1241297" cy="728068"/>
            </a:xfrm>
            <a:prstGeom prst="line">
              <a:avLst/>
            </a:prstGeom>
            <a:noFill/>
            <a:ln w="12700" cap="flat" cmpd="sng" algn="ctr">
              <a:solidFill>
                <a:srgbClr val="D71F13"/>
              </a:solidFill>
              <a:prstDash val="dash"/>
            </a:ln>
            <a:effectLst/>
          </p:spPr>
        </p:cxnSp>
        <p:cxnSp>
          <p:nvCxnSpPr>
            <p:cNvPr id="1086" name="Straight Connector 1085"/>
            <p:cNvCxnSpPr>
              <a:stCxn id="1042" idx="4"/>
              <a:endCxn id="1031" idx="6"/>
            </p:cNvCxnSpPr>
            <p:nvPr/>
          </p:nvCxnSpPr>
          <p:spPr>
            <a:xfrm flipH="1">
              <a:off x="3771957" y="1556058"/>
              <a:ext cx="694490" cy="66141"/>
            </a:xfrm>
            <a:prstGeom prst="line">
              <a:avLst/>
            </a:prstGeom>
            <a:noFill/>
            <a:ln w="12700" cap="flat" cmpd="sng" algn="ctr">
              <a:solidFill>
                <a:srgbClr val="192954"/>
              </a:solidFill>
              <a:prstDash val="solid"/>
            </a:ln>
            <a:effectLst/>
          </p:spPr>
        </p:cxnSp>
        <p:cxnSp>
          <p:nvCxnSpPr>
            <p:cNvPr id="1087" name="Straight Connector 1086"/>
            <p:cNvCxnSpPr>
              <a:stCxn id="1071" idx="0"/>
              <a:endCxn id="1034" idx="2"/>
            </p:cNvCxnSpPr>
            <p:nvPr/>
          </p:nvCxnSpPr>
          <p:spPr>
            <a:xfrm flipV="1">
              <a:off x="5257648" y="3099768"/>
              <a:ext cx="582323" cy="1110280"/>
            </a:xfrm>
            <a:prstGeom prst="line">
              <a:avLst/>
            </a:prstGeom>
            <a:noFill/>
            <a:ln w="12700" cap="flat" cmpd="sng" algn="ctr">
              <a:solidFill>
                <a:srgbClr val="192954"/>
              </a:solidFill>
              <a:prstDash val="solid"/>
            </a:ln>
            <a:effectLst/>
          </p:spPr>
        </p:cxnSp>
        <p:cxnSp>
          <p:nvCxnSpPr>
            <p:cNvPr id="1088" name="Straight Connector 1087"/>
            <p:cNvCxnSpPr>
              <a:stCxn id="1074" idx="6"/>
              <a:endCxn id="1071" idx="0"/>
            </p:cNvCxnSpPr>
            <p:nvPr/>
          </p:nvCxnSpPr>
          <p:spPr>
            <a:xfrm>
              <a:off x="3281658" y="3800044"/>
              <a:ext cx="1975989" cy="410004"/>
            </a:xfrm>
            <a:prstGeom prst="line">
              <a:avLst/>
            </a:prstGeom>
            <a:noFill/>
            <a:ln w="12700" cap="flat" cmpd="sng" algn="ctr">
              <a:solidFill>
                <a:srgbClr val="192954"/>
              </a:solidFill>
              <a:prstDash val="solid"/>
            </a:ln>
            <a:effectLst/>
          </p:spPr>
        </p:cxnSp>
        <p:cxnSp>
          <p:nvCxnSpPr>
            <p:cNvPr id="1089" name="Straight Connector 1088"/>
            <p:cNvCxnSpPr>
              <a:stCxn id="1073" idx="5"/>
              <a:endCxn id="1071" idx="0"/>
            </p:cNvCxnSpPr>
            <p:nvPr/>
          </p:nvCxnSpPr>
          <p:spPr>
            <a:xfrm>
              <a:off x="3153347" y="2466571"/>
              <a:ext cx="2104301" cy="1743478"/>
            </a:xfrm>
            <a:prstGeom prst="line">
              <a:avLst/>
            </a:prstGeom>
            <a:noFill/>
            <a:ln w="12700" cap="flat" cmpd="sng" algn="ctr">
              <a:solidFill>
                <a:srgbClr val="192954"/>
              </a:solidFill>
              <a:prstDash val="solid"/>
            </a:ln>
            <a:effectLst/>
          </p:spPr>
        </p:cxnSp>
        <p:cxnSp>
          <p:nvCxnSpPr>
            <p:cNvPr id="1090" name="Straight Connector 1089"/>
            <p:cNvCxnSpPr>
              <a:stCxn id="1034" idx="4"/>
              <a:endCxn id="1068" idx="0"/>
            </p:cNvCxnSpPr>
            <p:nvPr/>
          </p:nvCxnSpPr>
          <p:spPr>
            <a:xfrm flipH="1">
              <a:off x="5792381" y="3357784"/>
              <a:ext cx="292740" cy="295894"/>
            </a:xfrm>
            <a:prstGeom prst="line">
              <a:avLst/>
            </a:prstGeom>
            <a:noFill/>
            <a:ln w="12700" cap="flat" cmpd="sng" algn="ctr">
              <a:solidFill>
                <a:srgbClr val="192954"/>
              </a:solidFill>
              <a:prstDash val="solid"/>
            </a:ln>
            <a:effectLst/>
          </p:spPr>
        </p:cxnSp>
        <p:cxnSp>
          <p:nvCxnSpPr>
            <p:cNvPr id="1091" name="Straight Connector 1090"/>
            <p:cNvCxnSpPr>
              <a:stCxn id="1034" idx="3"/>
              <a:endCxn id="1039" idx="0"/>
            </p:cNvCxnSpPr>
            <p:nvPr/>
          </p:nvCxnSpPr>
          <p:spPr>
            <a:xfrm flipH="1">
              <a:off x="3625454" y="3282213"/>
              <a:ext cx="2286320" cy="927836"/>
            </a:xfrm>
            <a:prstGeom prst="line">
              <a:avLst/>
            </a:prstGeom>
            <a:noFill/>
            <a:ln w="12700" cap="flat" cmpd="sng" algn="ctr">
              <a:solidFill>
                <a:srgbClr val="192954"/>
              </a:solidFill>
              <a:prstDash val="solid"/>
            </a:ln>
            <a:effectLst/>
          </p:spPr>
        </p:cxnSp>
        <p:cxnSp>
          <p:nvCxnSpPr>
            <p:cNvPr id="1092" name="Straight Connector 1091"/>
            <p:cNvCxnSpPr>
              <a:stCxn id="1073" idx="6"/>
              <a:endCxn id="1034" idx="1"/>
            </p:cNvCxnSpPr>
            <p:nvPr/>
          </p:nvCxnSpPr>
          <p:spPr>
            <a:xfrm>
              <a:off x="3225150" y="2284126"/>
              <a:ext cx="2686624" cy="633196"/>
            </a:xfrm>
            <a:prstGeom prst="line">
              <a:avLst/>
            </a:prstGeom>
            <a:noFill/>
            <a:ln w="12700" cap="flat" cmpd="sng" algn="ctr">
              <a:solidFill>
                <a:srgbClr val="192954"/>
              </a:solidFill>
              <a:prstDash val="solid"/>
            </a:ln>
            <a:effectLst/>
          </p:spPr>
        </p:cxnSp>
        <p:cxnSp>
          <p:nvCxnSpPr>
            <p:cNvPr id="1093" name="Straight Connector 1092"/>
            <p:cNvCxnSpPr>
              <a:stCxn id="1074" idx="6"/>
              <a:endCxn id="1034" idx="2"/>
            </p:cNvCxnSpPr>
            <p:nvPr/>
          </p:nvCxnSpPr>
          <p:spPr>
            <a:xfrm flipV="1">
              <a:off x="3281658" y="3099768"/>
              <a:ext cx="2558313" cy="700276"/>
            </a:xfrm>
            <a:prstGeom prst="line">
              <a:avLst/>
            </a:prstGeom>
            <a:noFill/>
            <a:ln w="12700" cap="flat" cmpd="sng" algn="ctr">
              <a:solidFill>
                <a:srgbClr val="192954"/>
              </a:solidFill>
              <a:prstDash val="solid"/>
            </a:ln>
            <a:effectLst/>
          </p:spPr>
        </p:cxnSp>
        <p:cxnSp>
          <p:nvCxnSpPr>
            <p:cNvPr id="1094" name="Straight Connector 1093"/>
            <p:cNvCxnSpPr>
              <a:stCxn id="1074" idx="6"/>
              <a:endCxn id="1068" idx="2"/>
            </p:cNvCxnSpPr>
            <p:nvPr/>
          </p:nvCxnSpPr>
          <p:spPr>
            <a:xfrm>
              <a:off x="3281658" y="3800044"/>
              <a:ext cx="2265573" cy="111651"/>
            </a:xfrm>
            <a:prstGeom prst="line">
              <a:avLst/>
            </a:prstGeom>
            <a:noFill/>
            <a:ln w="12700" cap="flat" cmpd="sng" algn="ctr">
              <a:solidFill>
                <a:srgbClr val="192954"/>
              </a:solidFill>
              <a:prstDash val="solid"/>
            </a:ln>
            <a:effectLst/>
          </p:spPr>
        </p:cxnSp>
        <p:cxnSp>
          <p:nvCxnSpPr>
            <p:cNvPr id="1095" name="Straight Connector 1094"/>
            <p:cNvCxnSpPr>
              <a:stCxn id="1073" idx="5"/>
              <a:endCxn id="1074" idx="7"/>
            </p:cNvCxnSpPr>
            <p:nvPr/>
          </p:nvCxnSpPr>
          <p:spPr>
            <a:xfrm>
              <a:off x="3153347" y="2466571"/>
              <a:ext cx="56508" cy="1151029"/>
            </a:xfrm>
            <a:prstGeom prst="line">
              <a:avLst/>
            </a:prstGeom>
            <a:noFill/>
            <a:ln w="12700" cap="flat" cmpd="sng" algn="ctr">
              <a:solidFill>
                <a:srgbClr val="192954"/>
              </a:solidFill>
              <a:prstDash val="solid"/>
            </a:ln>
            <a:effectLst/>
          </p:spPr>
        </p:cxnSp>
        <p:cxnSp>
          <p:nvCxnSpPr>
            <p:cNvPr id="1096" name="Straight Connector 1095"/>
            <p:cNvCxnSpPr>
              <a:stCxn id="1037" idx="3"/>
              <a:endCxn id="1074" idx="7"/>
            </p:cNvCxnSpPr>
            <p:nvPr/>
          </p:nvCxnSpPr>
          <p:spPr>
            <a:xfrm flipH="1">
              <a:off x="3209856" y="2358778"/>
              <a:ext cx="2482825" cy="1258821"/>
            </a:xfrm>
            <a:prstGeom prst="line">
              <a:avLst/>
            </a:prstGeom>
            <a:noFill/>
            <a:ln w="12700" cap="flat" cmpd="sng" algn="ctr">
              <a:solidFill>
                <a:srgbClr val="192954"/>
              </a:solidFill>
              <a:prstDash val="solid"/>
            </a:ln>
            <a:effectLst/>
          </p:spPr>
        </p:cxnSp>
        <p:cxnSp>
          <p:nvCxnSpPr>
            <p:cNvPr id="1097" name="Straight Connector 1096"/>
            <p:cNvCxnSpPr>
              <a:stCxn id="1071" idx="1"/>
              <a:endCxn id="1039" idx="0"/>
            </p:cNvCxnSpPr>
            <p:nvPr/>
          </p:nvCxnSpPr>
          <p:spPr>
            <a:xfrm flipH="1" flipV="1">
              <a:off x="3625457" y="4210048"/>
              <a:ext cx="1458844" cy="75572"/>
            </a:xfrm>
            <a:prstGeom prst="line">
              <a:avLst/>
            </a:prstGeom>
            <a:noFill/>
            <a:ln w="12700" cap="flat" cmpd="sng" algn="ctr">
              <a:solidFill>
                <a:srgbClr val="192954"/>
              </a:solidFill>
              <a:prstDash val="solid"/>
            </a:ln>
            <a:effectLst/>
          </p:spPr>
        </p:cxnSp>
        <p:cxnSp>
          <p:nvCxnSpPr>
            <p:cNvPr id="1098" name="Straight Connector 1097"/>
            <p:cNvCxnSpPr>
              <a:stCxn id="1042" idx="3"/>
              <a:endCxn id="1031" idx="6"/>
            </p:cNvCxnSpPr>
            <p:nvPr/>
          </p:nvCxnSpPr>
          <p:spPr>
            <a:xfrm flipH="1">
              <a:off x="3771957" y="1480487"/>
              <a:ext cx="521144" cy="141712"/>
            </a:xfrm>
            <a:prstGeom prst="line">
              <a:avLst/>
            </a:prstGeom>
            <a:noFill/>
            <a:ln w="12700" cap="flat" cmpd="sng" algn="ctr">
              <a:solidFill>
                <a:srgbClr val="7F7F7F"/>
              </a:solidFill>
              <a:prstDash val="sysDash"/>
            </a:ln>
            <a:effectLst/>
          </p:spPr>
        </p:cxnSp>
        <p:cxnSp>
          <p:nvCxnSpPr>
            <p:cNvPr id="1099" name="Straight Connector 1098"/>
            <p:cNvCxnSpPr>
              <a:stCxn id="1042" idx="3"/>
              <a:endCxn id="1073" idx="6"/>
            </p:cNvCxnSpPr>
            <p:nvPr/>
          </p:nvCxnSpPr>
          <p:spPr>
            <a:xfrm flipH="1">
              <a:off x="3225150" y="1480487"/>
              <a:ext cx="1067949" cy="803639"/>
            </a:xfrm>
            <a:prstGeom prst="line">
              <a:avLst/>
            </a:prstGeom>
            <a:noFill/>
            <a:ln w="12700" cap="flat" cmpd="sng" algn="ctr">
              <a:solidFill>
                <a:srgbClr val="7F7F7F"/>
              </a:solidFill>
              <a:prstDash val="sysDash"/>
            </a:ln>
            <a:effectLst/>
          </p:spPr>
        </p:cxnSp>
        <p:cxnSp>
          <p:nvCxnSpPr>
            <p:cNvPr id="1100" name="Straight Connector 1099"/>
            <p:cNvCxnSpPr>
              <a:stCxn id="1071" idx="0"/>
              <a:endCxn id="1042" idx="4"/>
            </p:cNvCxnSpPr>
            <p:nvPr/>
          </p:nvCxnSpPr>
          <p:spPr>
            <a:xfrm flipH="1" flipV="1">
              <a:off x="4466445" y="1556058"/>
              <a:ext cx="791202" cy="2653990"/>
            </a:xfrm>
            <a:prstGeom prst="line">
              <a:avLst/>
            </a:prstGeom>
            <a:noFill/>
            <a:ln w="12700" cap="flat" cmpd="sng" algn="ctr">
              <a:solidFill>
                <a:srgbClr val="7F7F7F"/>
              </a:solidFill>
              <a:prstDash val="sysDash"/>
            </a:ln>
            <a:effectLst/>
          </p:spPr>
        </p:cxnSp>
        <p:cxnSp>
          <p:nvCxnSpPr>
            <p:cNvPr id="1101" name="Straight Connector 1100"/>
            <p:cNvCxnSpPr>
              <a:stCxn id="1039" idx="0"/>
              <a:endCxn id="1042" idx="4"/>
            </p:cNvCxnSpPr>
            <p:nvPr/>
          </p:nvCxnSpPr>
          <p:spPr>
            <a:xfrm flipV="1">
              <a:off x="3625457" y="1556058"/>
              <a:ext cx="840990" cy="2653990"/>
            </a:xfrm>
            <a:prstGeom prst="line">
              <a:avLst/>
            </a:prstGeom>
            <a:noFill/>
            <a:ln w="12700" cap="flat" cmpd="sng" algn="ctr">
              <a:solidFill>
                <a:srgbClr val="7F7F7F"/>
              </a:solidFill>
              <a:prstDash val="sysDash"/>
            </a:ln>
            <a:effectLst/>
          </p:spPr>
        </p:cxnSp>
        <p:cxnSp>
          <p:nvCxnSpPr>
            <p:cNvPr id="1102" name="Straight Connector 1101"/>
            <p:cNvCxnSpPr>
              <a:stCxn id="1034" idx="1"/>
            </p:cNvCxnSpPr>
            <p:nvPr/>
          </p:nvCxnSpPr>
          <p:spPr>
            <a:xfrm flipH="1" flipV="1">
              <a:off x="4473455" y="1545584"/>
              <a:ext cx="1438319" cy="1371738"/>
            </a:xfrm>
            <a:prstGeom prst="line">
              <a:avLst/>
            </a:prstGeom>
            <a:noFill/>
            <a:ln w="12700" cap="flat" cmpd="sng" algn="ctr">
              <a:solidFill>
                <a:srgbClr val="7F7F7F"/>
              </a:solidFill>
              <a:prstDash val="sysDash"/>
            </a:ln>
            <a:effectLst/>
          </p:spPr>
        </p:cxnSp>
        <p:cxnSp>
          <p:nvCxnSpPr>
            <p:cNvPr id="1103" name="Straight Connector 1102"/>
            <p:cNvCxnSpPr>
              <a:stCxn id="1071" idx="1"/>
              <a:endCxn id="1073" idx="5"/>
            </p:cNvCxnSpPr>
            <p:nvPr/>
          </p:nvCxnSpPr>
          <p:spPr>
            <a:xfrm flipH="1" flipV="1">
              <a:off x="3153347" y="2466571"/>
              <a:ext cx="1930954" cy="1819049"/>
            </a:xfrm>
            <a:prstGeom prst="line">
              <a:avLst/>
            </a:prstGeom>
            <a:noFill/>
            <a:ln w="12700" cap="flat" cmpd="sng" algn="ctr">
              <a:solidFill>
                <a:srgbClr val="7F7F7F"/>
              </a:solidFill>
              <a:prstDash val="sysDash"/>
            </a:ln>
            <a:effectLst/>
          </p:spPr>
        </p:cxnSp>
        <p:cxnSp>
          <p:nvCxnSpPr>
            <p:cNvPr id="1104" name="Straight Connector 1103"/>
            <p:cNvCxnSpPr>
              <a:stCxn id="1042" idx="3"/>
              <a:endCxn id="1031" idx="7"/>
            </p:cNvCxnSpPr>
            <p:nvPr/>
          </p:nvCxnSpPr>
          <p:spPr>
            <a:xfrm flipH="1" flipV="1">
              <a:off x="3700154" y="1439753"/>
              <a:ext cx="592946" cy="40733"/>
            </a:xfrm>
            <a:prstGeom prst="line">
              <a:avLst/>
            </a:prstGeom>
            <a:noFill/>
            <a:ln w="12700" cap="flat" cmpd="sng" algn="ctr">
              <a:solidFill>
                <a:srgbClr val="FFFF00"/>
              </a:solidFill>
              <a:prstDash val="sysDot"/>
            </a:ln>
            <a:effectLst/>
          </p:spPr>
        </p:cxnSp>
        <p:cxnSp>
          <p:nvCxnSpPr>
            <p:cNvPr id="1105" name="Straight Connector 1104"/>
            <p:cNvCxnSpPr>
              <a:stCxn id="1034" idx="3"/>
              <a:endCxn id="1071" idx="0"/>
            </p:cNvCxnSpPr>
            <p:nvPr/>
          </p:nvCxnSpPr>
          <p:spPr>
            <a:xfrm flipH="1">
              <a:off x="5257648" y="3282213"/>
              <a:ext cx="654126" cy="927835"/>
            </a:xfrm>
            <a:prstGeom prst="line">
              <a:avLst/>
            </a:prstGeom>
            <a:noFill/>
            <a:ln w="12700" cap="flat" cmpd="sng" algn="ctr">
              <a:solidFill>
                <a:srgbClr val="FFFF00"/>
              </a:solidFill>
              <a:prstDash val="sysDot"/>
            </a:ln>
            <a:effectLst/>
          </p:spPr>
        </p:cxnSp>
        <p:cxnSp>
          <p:nvCxnSpPr>
            <p:cNvPr id="1106" name="Straight Connector 1105"/>
            <p:cNvCxnSpPr>
              <a:stCxn id="1073" idx="6"/>
              <a:endCxn id="1071" idx="1"/>
            </p:cNvCxnSpPr>
            <p:nvPr/>
          </p:nvCxnSpPr>
          <p:spPr>
            <a:xfrm>
              <a:off x="3225150" y="2284126"/>
              <a:ext cx="1859151" cy="2001494"/>
            </a:xfrm>
            <a:prstGeom prst="line">
              <a:avLst/>
            </a:prstGeom>
            <a:noFill/>
            <a:ln w="12700" cap="flat" cmpd="sng" algn="ctr">
              <a:solidFill>
                <a:srgbClr val="FFFF00"/>
              </a:solidFill>
              <a:prstDash val="sysDot"/>
            </a:ln>
            <a:effectLst/>
          </p:spPr>
        </p:cxnSp>
        <p:cxnSp>
          <p:nvCxnSpPr>
            <p:cNvPr id="1107" name="Straight Connector 1106"/>
            <p:cNvCxnSpPr>
              <a:stCxn id="1068" idx="0"/>
              <a:endCxn id="1034" idx="3"/>
            </p:cNvCxnSpPr>
            <p:nvPr/>
          </p:nvCxnSpPr>
          <p:spPr>
            <a:xfrm flipV="1">
              <a:off x="5792381" y="3282213"/>
              <a:ext cx="119393" cy="371465"/>
            </a:xfrm>
            <a:prstGeom prst="line">
              <a:avLst/>
            </a:prstGeom>
            <a:noFill/>
            <a:ln w="12700" cap="flat" cmpd="sng" algn="ctr">
              <a:solidFill>
                <a:srgbClr val="FFFF00"/>
              </a:solidFill>
              <a:prstDash val="sysDot"/>
            </a:ln>
            <a:effectLst/>
          </p:spPr>
        </p:cxnSp>
        <p:cxnSp>
          <p:nvCxnSpPr>
            <p:cNvPr id="1108" name="Straight Connector 1107"/>
            <p:cNvCxnSpPr>
              <a:stCxn id="1034" idx="2"/>
              <a:endCxn id="1039" idx="0"/>
            </p:cNvCxnSpPr>
            <p:nvPr/>
          </p:nvCxnSpPr>
          <p:spPr>
            <a:xfrm flipH="1">
              <a:off x="3625454" y="3099768"/>
              <a:ext cx="2214517" cy="1110281"/>
            </a:xfrm>
            <a:prstGeom prst="line">
              <a:avLst/>
            </a:prstGeom>
            <a:noFill/>
            <a:ln w="12700" cap="flat" cmpd="sng" algn="ctr">
              <a:solidFill>
                <a:srgbClr val="FFFF00"/>
              </a:solidFill>
              <a:prstDash val="sysDot"/>
            </a:ln>
            <a:effectLst/>
          </p:spPr>
        </p:cxnSp>
        <p:cxnSp>
          <p:nvCxnSpPr>
            <p:cNvPr id="1109" name="Straight Connector 1108"/>
            <p:cNvCxnSpPr>
              <a:stCxn id="1034" idx="2"/>
              <a:endCxn id="1074" idx="7"/>
            </p:cNvCxnSpPr>
            <p:nvPr/>
          </p:nvCxnSpPr>
          <p:spPr>
            <a:xfrm flipH="1">
              <a:off x="3209855" y="3099768"/>
              <a:ext cx="2630116" cy="517830"/>
            </a:xfrm>
            <a:prstGeom prst="line">
              <a:avLst/>
            </a:prstGeom>
            <a:noFill/>
            <a:ln w="12700" cap="flat" cmpd="sng" algn="ctr">
              <a:solidFill>
                <a:srgbClr val="FFFF00"/>
              </a:solidFill>
              <a:prstDash val="sysDot"/>
            </a:ln>
            <a:effectLst/>
          </p:spPr>
        </p:cxnSp>
        <p:cxnSp>
          <p:nvCxnSpPr>
            <p:cNvPr id="1110" name="Straight Connector 1109"/>
            <p:cNvCxnSpPr>
              <a:stCxn id="1073" idx="7"/>
              <a:endCxn id="1034" idx="1"/>
            </p:cNvCxnSpPr>
            <p:nvPr/>
          </p:nvCxnSpPr>
          <p:spPr>
            <a:xfrm>
              <a:off x="3153347" y="2101680"/>
              <a:ext cx="2758427" cy="815642"/>
            </a:xfrm>
            <a:prstGeom prst="line">
              <a:avLst/>
            </a:prstGeom>
            <a:noFill/>
            <a:ln w="12700" cap="flat" cmpd="sng" algn="ctr">
              <a:solidFill>
                <a:srgbClr val="FFFF00"/>
              </a:solidFill>
              <a:prstDash val="sysDot"/>
            </a:ln>
            <a:effectLst/>
          </p:spPr>
        </p:cxnSp>
        <p:cxnSp>
          <p:nvCxnSpPr>
            <p:cNvPr id="1111" name="Straight Connector 1110"/>
            <p:cNvCxnSpPr>
              <a:stCxn id="1068" idx="1"/>
              <a:endCxn id="1074" idx="7"/>
            </p:cNvCxnSpPr>
            <p:nvPr/>
          </p:nvCxnSpPr>
          <p:spPr>
            <a:xfrm flipH="1" flipV="1">
              <a:off x="3209856" y="3617599"/>
              <a:ext cx="2409178" cy="111651"/>
            </a:xfrm>
            <a:prstGeom prst="line">
              <a:avLst/>
            </a:prstGeom>
            <a:noFill/>
            <a:ln w="12700" cap="flat" cmpd="sng" algn="ctr">
              <a:solidFill>
                <a:srgbClr val="FFFF00"/>
              </a:solidFill>
              <a:prstDash val="sysDot"/>
            </a:ln>
            <a:effectLst/>
          </p:spPr>
        </p:cxnSp>
        <p:cxnSp>
          <p:nvCxnSpPr>
            <p:cNvPr id="1112" name="Straight Connector 1111"/>
            <p:cNvCxnSpPr>
              <a:stCxn id="1039" idx="0"/>
              <a:endCxn id="1074" idx="6"/>
            </p:cNvCxnSpPr>
            <p:nvPr/>
          </p:nvCxnSpPr>
          <p:spPr>
            <a:xfrm flipH="1" flipV="1">
              <a:off x="3281658" y="3800044"/>
              <a:ext cx="343798" cy="410004"/>
            </a:xfrm>
            <a:prstGeom prst="line">
              <a:avLst/>
            </a:prstGeom>
            <a:noFill/>
            <a:ln w="12700" cap="flat" cmpd="sng" algn="ctr">
              <a:solidFill>
                <a:srgbClr val="FFFF00"/>
              </a:solidFill>
              <a:prstDash val="sysDot"/>
            </a:ln>
            <a:effectLst/>
          </p:spPr>
        </p:cxnSp>
        <p:cxnSp>
          <p:nvCxnSpPr>
            <p:cNvPr id="1113" name="Straight Connector 1112"/>
            <p:cNvCxnSpPr>
              <a:stCxn id="1037" idx="3"/>
              <a:endCxn id="1074" idx="0"/>
            </p:cNvCxnSpPr>
            <p:nvPr/>
          </p:nvCxnSpPr>
          <p:spPr>
            <a:xfrm flipH="1">
              <a:off x="3036509" y="2358778"/>
              <a:ext cx="2656171" cy="1183249"/>
            </a:xfrm>
            <a:prstGeom prst="line">
              <a:avLst/>
            </a:prstGeom>
            <a:noFill/>
            <a:ln w="12700" cap="flat" cmpd="sng" algn="ctr">
              <a:solidFill>
                <a:srgbClr val="FFFF00"/>
              </a:solidFill>
              <a:prstDash val="sysDot"/>
            </a:ln>
            <a:effectLst/>
          </p:spPr>
        </p:cxnSp>
        <p:cxnSp>
          <p:nvCxnSpPr>
            <p:cNvPr id="1114" name="Straight Connector 1113"/>
            <p:cNvCxnSpPr>
              <a:stCxn id="1031" idx="3"/>
              <a:endCxn id="1073" idx="7"/>
            </p:cNvCxnSpPr>
            <p:nvPr/>
          </p:nvCxnSpPr>
          <p:spPr>
            <a:xfrm flipH="1">
              <a:off x="3153347" y="1804643"/>
              <a:ext cx="200114" cy="297037"/>
            </a:xfrm>
            <a:prstGeom prst="line">
              <a:avLst/>
            </a:prstGeom>
            <a:noFill/>
            <a:ln w="12700" cap="flat" cmpd="sng" algn="ctr">
              <a:solidFill>
                <a:srgbClr val="FFFF00"/>
              </a:solidFill>
              <a:prstDash val="sysDot"/>
            </a:ln>
            <a:effectLst/>
          </p:spPr>
        </p:cxnSp>
        <p:cxnSp>
          <p:nvCxnSpPr>
            <p:cNvPr id="1115" name="Straight Connector 1114"/>
            <p:cNvCxnSpPr>
              <a:stCxn id="1034" idx="2"/>
              <a:endCxn id="1037" idx="4"/>
            </p:cNvCxnSpPr>
            <p:nvPr/>
          </p:nvCxnSpPr>
          <p:spPr>
            <a:xfrm flipV="1">
              <a:off x="5839971" y="2434349"/>
              <a:ext cx="26056" cy="665419"/>
            </a:xfrm>
            <a:prstGeom prst="line">
              <a:avLst/>
            </a:prstGeom>
            <a:noFill/>
            <a:ln w="12700" cap="flat" cmpd="sng" algn="ctr">
              <a:solidFill>
                <a:srgbClr val="D71F13"/>
              </a:solidFill>
              <a:prstDash val="dash"/>
            </a:ln>
            <a:effectLst/>
          </p:spPr>
        </p:cxnSp>
        <p:cxnSp>
          <p:nvCxnSpPr>
            <p:cNvPr id="1116" name="Straight Connector 1115"/>
            <p:cNvCxnSpPr>
              <a:stCxn id="1034" idx="1"/>
              <a:endCxn id="1037" idx="3"/>
            </p:cNvCxnSpPr>
            <p:nvPr/>
          </p:nvCxnSpPr>
          <p:spPr>
            <a:xfrm flipH="1" flipV="1">
              <a:off x="5692680" y="2358778"/>
              <a:ext cx="219094" cy="558544"/>
            </a:xfrm>
            <a:prstGeom prst="line">
              <a:avLst/>
            </a:prstGeom>
            <a:noFill/>
            <a:ln w="12700" cap="flat" cmpd="sng" algn="ctr">
              <a:solidFill>
                <a:srgbClr val="192954"/>
              </a:solidFill>
              <a:prstDash val="solid"/>
            </a:ln>
            <a:effectLst/>
          </p:spPr>
        </p:cxnSp>
        <p:sp>
          <p:nvSpPr>
            <p:cNvPr id="1117" name="Oval 1116"/>
            <p:cNvSpPr>
              <a:spLocks noChangeAspect="1"/>
            </p:cNvSpPr>
            <p:nvPr/>
          </p:nvSpPr>
          <p:spPr bwMode="auto">
            <a:xfrm>
              <a:off x="2561504" y="2828780"/>
              <a:ext cx="490299" cy="516033"/>
            </a:xfrm>
            <a:prstGeom prst="ellipse">
              <a:avLst/>
            </a:prstGeom>
            <a:solidFill>
              <a:srgbClr val="676767">
                <a:lumMod val="75000"/>
              </a:srgbClr>
            </a:solidFill>
            <a:ln w="12700" cap="flat">
              <a:noFill/>
              <a:miter lim="800000"/>
              <a:headEnd type="none" w="med" len="med"/>
              <a:tailEnd type="none" w="med" len="med"/>
            </a:ln>
            <a:scene3d>
              <a:camera prst="orthographicFront"/>
              <a:lightRig rig="threePt" dir="t"/>
            </a:scene3d>
            <a:sp3d/>
          </p:spPr>
          <p:txBody>
            <a:bodyPr lIns="121893" tIns="60947" rIns="121893" bIns="60947"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1118" name="Rectangle 1117"/>
            <p:cNvSpPr/>
            <p:nvPr/>
          </p:nvSpPr>
          <p:spPr>
            <a:xfrm>
              <a:off x="1782736" y="2891722"/>
              <a:ext cx="918180" cy="309940"/>
            </a:xfrm>
            <a:prstGeom prst="rect">
              <a:avLst/>
            </a:prstGeom>
            <a:ln>
              <a:noFill/>
            </a:ln>
          </p:spPr>
          <p:txBody>
            <a:bodyPr wrap="square" lIns="121893" tIns="60947" rIns="121893" bIns="60947" anchor="ctr">
              <a:noAutofit/>
            </a:bodyPr>
            <a:lstStyle/>
            <a:p>
              <a:pPr defTabSz="609187" fontAlgn="auto">
                <a:spcBef>
                  <a:spcPts val="0"/>
                </a:spcBef>
                <a:spcAft>
                  <a:spcPts val="0"/>
                </a:spcAft>
                <a:defRPr/>
              </a:pPr>
              <a:r>
                <a:rPr lang="en-US" sz="1400" kern="0" dirty="0">
                  <a:latin typeface="+mn-lt"/>
                  <a:ea typeface="+mn-ea"/>
                  <a:cs typeface="CiscoSansTT Light"/>
                </a:rPr>
                <a:t>Meraki</a:t>
              </a:r>
            </a:p>
          </p:txBody>
        </p:sp>
        <p:cxnSp>
          <p:nvCxnSpPr>
            <p:cNvPr id="1119" name="Straight Connector 1118"/>
            <p:cNvCxnSpPr>
              <a:stCxn id="1034" idx="2"/>
              <a:endCxn id="1117" idx="6"/>
            </p:cNvCxnSpPr>
            <p:nvPr/>
          </p:nvCxnSpPr>
          <p:spPr>
            <a:xfrm flipH="1" flipV="1">
              <a:off x="3051803" y="3086797"/>
              <a:ext cx="2788168" cy="12971"/>
            </a:xfrm>
            <a:prstGeom prst="line">
              <a:avLst/>
            </a:prstGeom>
            <a:noFill/>
            <a:ln w="12700" cap="flat" cmpd="sng" algn="ctr">
              <a:solidFill>
                <a:srgbClr val="192954"/>
              </a:solidFill>
              <a:prstDash val="solid"/>
            </a:ln>
            <a:effectLst/>
          </p:spPr>
        </p:cxnSp>
        <p:cxnSp>
          <p:nvCxnSpPr>
            <p:cNvPr id="1120" name="Straight Connector 1119"/>
            <p:cNvCxnSpPr>
              <a:stCxn id="1042" idx="4"/>
              <a:endCxn id="1117" idx="6"/>
            </p:cNvCxnSpPr>
            <p:nvPr/>
          </p:nvCxnSpPr>
          <p:spPr>
            <a:xfrm flipH="1">
              <a:off x="3051803" y="1556058"/>
              <a:ext cx="1414643" cy="1530739"/>
            </a:xfrm>
            <a:prstGeom prst="line">
              <a:avLst/>
            </a:prstGeom>
            <a:noFill/>
            <a:ln w="12700" cap="flat" cmpd="sng" algn="ctr">
              <a:solidFill>
                <a:srgbClr val="7F7F7F"/>
              </a:solidFill>
              <a:prstDash val="sysDash"/>
            </a:ln>
            <a:effectLst/>
          </p:spPr>
        </p:cxnSp>
        <p:sp>
          <p:nvSpPr>
            <p:cNvPr id="1121" name="Oval 1120"/>
            <p:cNvSpPr>
              <a:spLocks noChangeAspect="1"/>
            </p:cNvSpPr>
            <p:nvPr/>
          </p:nvSpPr>
          <p:spPr bwMode="auto">
            <a:xfrm>
              <a:off x="5044038" y="1269205"/>
              <a:ext cx="490299" cy="516033"/>
            </a:xfrm>
            <a:prstGeom prst="ellipse">
              <a:avLst/>
            </a:prstGeom>
            <a:solidFill>
              <a:srgbClr val="D71F13"/>
            </a:solidFill>
            <a:ln w="12700" cap="flat">
              <a:noFill/>
              <a:miter lim="800000"/>
              <a:headEnd type="none" w="med" len="med"/>
              <a:tailEnd type="none" w="med" len="med"/>
            </a:ln>
            <a:scene3d>
              <a:camera prst="orthographicFront"/>
              <a:lightRig rig="threePt" dir="t"/>
            </a:scene3d>
            <a:sp3d/>
          </p:spPr>
          <p:txBody>
            <a:bodyPr lIns="91436" tIns="45719" rIns="91436" bIns="45719" rtlCol="0" anchor="ctr"/>
            <a:lstStyle/>
            <a:p>
              <a:pPr marL="0" marR="0" lvl="0" indent="0" algn="ctr" defTabSz="685652"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Arial" pitchFamily="-107" charset="0"/>
                <a:cs typeface="Arial" pitchFamily="-107" charset="0"/>
                <a:sym typeface="Arial" pitchFamily="-107" charset="0"/>
              </a:endParaRPr>
            </a:p>
          </p:txBody>
        </p:sp>
        <p:sp>
          <p:nvSpPr>
            <p:cNvPr id="1122" name="Rectangle 1121"/>
            <p:cNvSpPr/>
            <p:nvPr/>
          </p:nvSpPr>
          <p:spPr>
            <a:xfrm>
              <a:off x="5528631" y="1399302"/>
              <a:ext cx="1032861" cy="173249"/>
            </a:xfrm>
            <a:prstGeom prst="rect">
              <a:avLst/>
            </a:prstGeom>
            <a:ln>
              <a:noFill/>
            </a:ln>
          </p:spPr>
          <p:txBody>
            <a:bodyPr wrap="square" lIns="91436" tIns="45719" rIns="91436" bIns="45719" anchor="ctr">
              <a:noAutofit/>
            </a:bodyPr>
            <a:lstStyle/>
            <a:p>
              <a:pPr defTabSz="609187" fontAlgn="auto">
                <a:spcBef>
                  <a:spcPts val="0"/>
                </a:spcBef>
                <a:spcAft>
                  <a:spcPts val="0"/>
                </a:spcAft>
                <a:defRPr/>
              </a:pPr>
              <a:r>
                <a:rPr lang="en-US" sz="1400" kern="0" dirty="0">
                  <a:latin typeface="+mn-lt"/>
                  <a:ea typeface="+mn-ea"/>
                  <a:cs typeface="CiscoSansTT Light"/>
                </a:rPr>
                <a:t>Cloudlock</a:t>
              </a:r>
            </a:p>
          </p:txBody>
        </p:sp>
        <p:cxnSp>
          <p:nvCxnSpPr>
            <p:cNvPr id="1123" name="Straight Connector 1122"/>
            <p:cNvCxnSpPr>
              <a:stCxn id="1117" idx="7"/>
              <a:endCxn id="1034" idx="2"/>
            </p:cNvCxnSpPr>
            <p:nvPr/>
          </p:nvCxnSpPr>
          <p:spPr>
            <a:xfrm>
              <a:off x="2980000" y="2904351"/>
              <a:ext cx="2859971" cy="195417"/>
            </a:xfrm>
            <a:prstGeom prst="line">
              <a:avLst/>
            </a:prstGeom>
            <a:noFill/>
            <a:ln w="12700" cap="flat" cmpd="sng" algn="ctr">
              <a:solidFill>
                <a:srgbClr val="D71F13"/>
              </a:solidFill>
              <a:prstDash val="dash"/>
            </a:ln>
            <a:effectLst/>
          </p:spPr>
        </p:cxnSp>
        <p:cxnSp>
          <p:nvCxnSpPr>
            <p:cNvPr id="1124" name="Straight Connector 1123"/>
            <p:cNvCxnSpPr>
              <a:stCxn id="1037" idx="2"/>
              <a:endCxn id="1121" idx="4"/>
            </p:cNvCxnSpPr>
            <p:nvPr/>
          </p:nvCxnSpPr>
          <p:spPr>
            <a:xfrm flipH="1" flipV="1">
              <a:off x="5289188" y="1785238"/>
              <a:ext cx="331689" cy="391094"/>
            </a:xfrm>
            <a:prstGeom prst="line">
              <a:avLst/>
            </a:prstGeom>
            <a:noFill/>
            <a:ln w="12700" cap="flat" cmpd="sng" algn="ctr">
              <a:solidFill>
                <a:srgbClr val="192954"/>
              </a:solidFill>
              <a:prstDash val="solid"/>
            </a:ln>
            <a:effectLst/>
          </p:spPr>
        </p:cxnSp>
        <p:cxnSp>
          <p:nvCxnSpPr>
            <p:cNvPr id="1125" name="Straight Connector 1124"/>
            <p:cNvCxnSpPr>
              <a:stCxn id="1042" idx="5"/>
              <a:endCxn id="1071" idx="0"/>
            </p:cNvCxnSpPr>
            <p:nvPr/>
          </p:nvCxnSpPr>
          <p:spPr>
            <a:xfrm>
              <a:off x="4639793" y="1480487"/>
              <a:ext cx="617854" cy="2729561"/>
            </a:xfrm>
            <a:prstGeom prst="line">
              <a:avLst/>
            </a:prstGeom>
            <a:noFill/>
            <a:ln w="12700" cap="flat" cmpd="sng" algn="ctr">
              <a:solidFill>
                <a:srgbClr val="FFFF00"/>
              </a:solidFill>
              <a:prstDash val="sysDot"/>
            </a:ln>
            <a:effectLst/>
          </p:spPr>
        </p:cxnSp>
        <p:cxnSp>
          <p:nvCxnSpPr>
            <p:cNvPr id="1126" name="Straight Connector 1125"/>
            <p:cNvCxnSpPr>
              <a:stCxn id="1037" idx="1"/>
              <a:endCxn id="1121" idx="4"/>
            </p:cNvCxnSpPr>
            <p:nvPr/>
          </p:nvCxnSpPr>
          <p:spPr>
            <a:xfrm flipH="1" flipV="1">
              <a:off x="5289188" y="1785239"/>
              <a:ext cx="403492" cy="208649"/>
            </a:xfrm>
            <a:prstGeom prst="line">
              <a:avLst/>
            </a:prstGeom>
            <a:noFill/>
            <a:ln w="12700" cap="flat" cmpd="sng" algn="ctr">
              <a:solidFill>
                <a:srgbClr val="7F7F7F"/>
              </a:solidFill>
              <a:prstDash val="sysDash"/>
            </a:ln>
            <a:effectLst/>
          </p:spPr>
        </p:cxnSp>
        <p:sp>
          <p:nvSpPr>
            <p:cNvPr id="1127" name="Freeform 1126"/>
            <p:cNvSpPr>
              <a:spLocks noChangeAspect="1"/>
            </p:cNvSpPr>
            <p:nvPr/>
          </p:nvSpPr>
          <p:spPr bwMode="auto">
            <a:xfrm flipH="1">
              <a:off x="5722364" y="2060457"/>
              <a:ext cx="304622" cy="191886"/>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FFFFFF"/>
            </a:solidFill>
            <a:ln w="25400" cap="flat" cmpd="sng" algn="ctr">
              <a:noFill/>
              <a:prstDash val="solid"/>
            </a:ln>
            <a:effectLst/>
          </p:spPr>
          <p:txBody>
            <a:bodyPr lIns="216615" tIns="108308" rIns="216615" bIns="108308" rtlCol="0" anchor="ctr"/>
            <a:lstStyle/>
            <a:p>
              <a:pPr marL="0" marR="0" lvl="0" indent="0" algn="ctr" defTabSz="91395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mn-ea"/>
                <a:cs typeface="+mn-cs"/>
              </a:endParaRPr>
            </a:p>
          </p:txBody>
        </p:sp>
        <p:sp>
          <p:nvSpPr>
            <p:cNvPr id="1128" name="Freeform 1127"/>
            <p:cNvSpPr>
              <a:spLocks noEditPoints="1"/>
            </p:cNvSpPr>
            <p:nvPr/>
          </p:nvSpPr>
          <p:spPr bwMode="auto">
            <a:xfrm>
              <a:off x="5790398" y="2125068"/>
              <a:ext cx="124401" cy="144977"/>
            </a:xfrm>
            <a:custGeom>
              <a:avLst/>
              <a:gdLst>
                <a:gd name="T0" fmla="*/ 1717 w 1741"/>
                <a:gd name="T1" fmla="*/ 292 h 1847"/>
                <a:gd name="T2" fmla="*/ 1604 w 1741"/>
                <a:gd name="T3" fmla="*/ 299 h 1847"/>
                <a:gd name="T4" fmla="*/ 1491 w 1741"/>
                <a:gd name="T5" fmla="*/ 294 h 1847"/>
                <a:gd name="T6" fmla="*/ 1393 w 1741"/>
                <a:gd name="T7" fmla="*/ 282 h 1847"/>
                <a:gd name="T8" fmla="*/ 1288 w 1741"/>
                <a:gd name="T9" fmla="*/ 259 h 1847"/>
                <a:gd name="T10" fmla="*/ 1179 w 1741"/>
                <a:gd name="T11" fmla="*/ 222 h 1847"/>
                <a:gd name="T12" fmla="*/ 1072 w 1741"/>
                <a:gd name="T13" fmla="*/ 169 h 1847"/>
                <a:gd name="T14" fmla="*/ 968 w 1741"/>
                <a:gd name="T15" fmla="*/ 97 h 1847"/>
                <a:gd name="T16" fmla="*/ 919 w 1741"/>
                <a:gd name="T17" fmla="*/ 53 h 1847"/>
                <a:gd name="T18" fmla="*/ 872 w 1741"/>
                <a:gd name="T19" fmla="*/ 3 h 1847"/>
                <a:gd name="T20" fmla="*/ 871 w 1741"/>
                <a:gd name="T21" fmla="*/ 1 h 1847"/>
                <a:gd name="T22" fmla="*/ 869 w 1741"/>
                <a:gd name="T23" fmla="*/ 3 h 1847"/>
                <a:gd name="T24" fmla="*/ 839 w 1741"/>
                <a:gd name="T25" fmla="*/ 36 h 1847"/>
                <a:gd name="T26" fmla="*/ 791 w 1741"/>
                <a:gd name="T27" fmla="*/ 83 h 1847"/>
                <a:gd name="T28" fmla="*/ 705 w 1741"/>
                <a:gd name="T29" fmla="*/ 148 h 1847"/>
                <a:gd name="T30" fmla="*/ 599 w 1741"/>
                <a:gd name="T31" fmla="*/ 207 h 1847"/>
                <a:gd name="T32" fmla="*/ 490 w 1741"/>
                <a:gd name="T33" fmla="*/ 249 h 1847"/>
                <a:gd name="T34" fmla="*/ 383 w 1741"/>
                <a:gd name="T35" fmla="*/ 276 h 1847"/>
                <a:gd name="T36" fmla="*/ 282 w 1741"/>
                <a:gd name="T37" fmla="*/ 291 h 1847"/>
                <a:gd name="T38" fmla="*/ 191 w 1741"/>
                <a:gd name="T39" fmla="*/ 299 h 1847"/>
                <a:gd name="T40" fmla="*/ 53 w 1741"/>
                <a:gd name="T41" fmla="*/ 295 h 1847"/>
                <a:gd name="T42" fmla="*/ 0 w 1741"/>
                <a:gd name="T43" fmla="*/ 289 h 1847"/>
                <a:gd name="T44" fmla="*/ 2 w 1741"/>
                <a:gd name="T45" fmla="*/ 413 h 1847"/>
                <a:gd name="T46" fmla="*/ 13 w 1741"/>
                <a:gd name="T47" fmla="*/ 548 h 1847"/>
                <a:gd name="T48" fmla="*/ 35 w 1741"/>
                <a:gd name="T49" fmla="*/ 719 h 1847"/>
                <a:gd name="T50" fmla="*/ 75 w 1741"/>
                <a:gd name="T51" fmla="*/ 911 h 1847"/>
                <a:gd name="T52" fmla="*/ 113 w 1741"/>
                <a:gd name="T53" fmla="*/ 1045 h 1847"/>
                <a:gd name="T54" fmla="*/ 149 w 1741"/>
                <a:gd name="T55" fmla="*/ 1147 h 1847"/>
                <a:gd name="T56" fmla="*/ 193 w 1741"/>
                <a:gd name="T57" fmla="*/ 1248 h 1847"/>
                <a:gd name="T58" fmla="*/ 244 w 1741"/>
                <a:gd name="T59" fmla="*/ 1346 h 1847"/>
                <a:gd name="T60" fmla="*/ 303 w 1741"/>
                <a:gd name="T61" fmla="*/ 1441 h 1847"/>
                <a:gd name="T62" fmla="*/ 372 w 1741"/>
                <a:gd name="T63" fmla="*/ 1531 h 1847"/>
                <a:gd name="T64" fmla="*/ 450 w 1741"/>
                <a:gd name="T65" fmla="*/ 1613 h 1847"/>
                <a:gd name="T66" fmla="*/ 538 w 1741"/>
                <a:gd name="T67" fmla="*/ 1688 h 1847"/>
                <a:gd name="T68" fmla="*/ 637 w 1741"/>
                <a:gd name="T69" fmla="*/ 1752 h 1847"/>
                <a:gd name="T70" fmla="*/ 747 w 1741"/>
                <a:gd name="T71" fmla="*/ 1805 h 1847"/>
                <a:gd name="T72" fmla="*/ 869 w 1741"/>
                <a:gd name="T73" fmla="*/ 1846 h 1847"/>
                <a:gd name="T74" fmla="*/ 871 w 1741"/>
                <a:gd name="T75" fmla="*/ 1847 h 1847"/>
                <a:gd name="T76" fmla="*/ 872 w 1741"/>
                <a:gd name="T77" fmla="*/ 1846 h 1847"/>
                <a:gd name="T78" fmla="*/ 956 w 1741"/>
                <a:gd name="T79" fmla="*/ 1820 h 1847"/>
                <a:gd name="T80" fmla="*/ 1070 w 1741"/>
                <a:gd name="T81" fmla="*/ 1771 h 1847"/>
                <a:gd name="T82" fmla="*/ 1172 w 1741"/>
                <a:gd name="T83" fmla="*/ 1710 h 1847"/>
                <a:gd name="T84" fmla="*/ 1264 w 1741"/>
                <a:gd name="T85" fmla="*/ 1639 h 1847"/>
                <a:gd name="T86" fmla="*/ 1345 w 1741"/>
                <a:gd name="T87" fmla="*/ 1559 h 1847"/>
                <a:gd name="T88" fmla="*/ 1417 w 1741"/>
                <a:gd name="T89" fmla="*/ 1472 h 1847"/>
                <a:gd name="T90" fmla="*/ 1479 w 1741"/>
                <a:gd name="T91" fmla="*/ 1379 h 1847"/>
                <a:gd name="T92" fmla="*/ 1533 w 1741"/>
                <a:gd name="T93" fmla="*/ 1281 h 1847"/>
                <a:gd name="T94" fmla="*/ 1579 w 1741"/>
                <a:gd name="T95" fmla="*/ 1181 h 1847"/>
                <a:gd name="T96" fmla="*/ 1618 w 1741"/>
                <a:gd name="T97" fmla="*/ 1079 h 1847"/>
                <a:gd name="T98" fmla="*/ 1649 w 1741"/>
                <a:gd name="T99" fmla="*/ 978 h 1847"/>
                <a:gd name="T100" fmla="*/ 1696 w 1741"/>
                <a:gd name="T101" fmla="*/ 781 h 1847"/>
                <a:gd name="T102" fmla="*/ 1724 w 1741"/>
                <a:gd name="T103" fmla="*/ 602 h 1847"/>
                <a:gd name="T104" fmla="*/ 1737 w 1741"/>
                <a:gd name="T105" fmla="*/ 454 h 1847"/>
                <a:gd name="T106" fmla="*/ 1741 w 1741"/>
                <a:gd name="T107" fmla="*/ 305 h 1847"/>
                <a:gd name="T108" fmla="*/ 1128 w 1741"/>
                <a:gd name="T109" fmla="*/ 1219 h 1847"/>
                <a:gd name="T110" fmla="*/ 682 w 1741"/>
                <a:gd name="T111" fmla="*/ 962 h 1847"/>
                <a:gd name="T112" fmla="*/ 864 w 1741"/>
                <a:gd name="T113" fmla="*/ 479 h 1847"/>
                <a:gd name="T114" fmla="*/ 1074 w 1741"/>
                <a:gd name="T115" fmla="*/ 950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41" h="1847">
                  <a:moveTo>
                    <a:pt x="1741" y="289"/>
                  </a:moveTo>
                  <a:lnTo>
                    <a:pt x="1741" y="289"/>
                  </a:lnTo>
                  <a:lnTo>
                    <a:pt x="1717" y="292"/>
                  </a:lnTo>
                  <a:lnTo>
                    <a:pt x="1688" y="295"/>
                  </a:lnTo>
                  <a:lnTo>
                    <a:pt x="1650" y="297"/>
                  </a:lnTo>
                  <a:lnTo>
                    <a:pt x="1604" y="299"/>
                  </a:lnTo>
                  <a:lnTo>
                    <a:pt x="1550" y="299"/>
                  </a:lnTo>
                  <a:lnTo>
                    <a:pt x="1522" y="296"/>
                  </a:lnTo>
                  <a:lnTo>
                    <a:pt x="1491" y="294"/>
                  </a:lnTo>
                  <a:lnTo>
                    <a:pt x="1460" y="291"/>
                  </a:lnTo>
                  <a:lnTo>
                    <a:pt x="1427" y="287"/>
                  </a:lnTo>
                  <a:lnTo>
                    <a:pt x="1393" y="282"/>
                  </a:lnTo>
                  <a:lnTo>
                    <a:pt x="1359" y="276"/>
                  </a:lnTo>
                  <a:lnTo>
                    <a:pt x="1324" y="268"/>
                  </a:lnTo>
                  <a:lnTo>
                    <a:pt x="1288" y="259"/>
                  </a:lnTo>
                  <a:lnTo>
                    <a:pt x="1253" y="249"/>
                  </a:lnTo>
                  <a:lnTo>
                    <a:pt x="1216" y="236"/>
                  </a:lnTo>
                  <a:lnTo>
                    <a:pt x="1179" y="222"/>
                  </a:lnTo>
                  <a:lnTo>
                    <a:pt x="1143" y="207"/>
                  </a:lnTo>
                  <a:lnTo>
                    <a:pt x="1108" y="188"/>
                  </a:lnTo>
                  <a:lnTo>
                    <a:pt x="1072" y="169"/>
                  </a:lnTo>
                  <a:lnTo>
                    <a:pt x="1036" y="148"/>
                  </a:lnTo>
                  <a:lnTo>
                    <a:pt x="1002" y="123"/>
                  </a:lnTo>
                  <a:lnTo>
                    <a:pt x="968" y="97"/>
                  </a:lnTo>
                  <a:lnTo>
                    <a:pt x="952" y="83"/>
                  </a:lnTo>
                  <a:lnTo>
                    <a:pt x="935" y="68"/>
                  </a:lnTo>
                  <a:lnTo>
                    <a:pt x="919" y="53"/>
                  </a:lnTo>
                  <a:lnTo>
                    <a:pt x="903" y="36"/>
                  </a:lnTo>
                  <a:lnTo>
                    <a:pt x="888" y="20"/>
                  </a:lnTo>
                  <a:lnTo>
                    <a:pt x="872" y="3"/>
                  </a:lnTo>
                  <a:lnTo>
                    <a:pt x="872" y="0"/>
                  </a:lnTo>
                  <a:lnTo>
                    <a:pt x="872" y="0"/>
                  </a:lnTo>
                  <a:lnTo>
                    <a:pt x="871" y="1"/>
                  </a:lnTo>
                  <a:lnTo>
                    <a:pt x="871" y="1"/>
                  </a:lnTo>
                  <a:lnTo>
                    <a:pt x="869" y="0"/>
                  </a:lnTo>
                  <a:lnTo>
                    <a:pt x="869" y="3"/>
                  </a:lnTo>
                  <a:lnTo>
                    <a:pt x="869" y="3"/>
                  </a:lnTo>
                  <a:lnTo>
                    <a:pt x="854" y="20"/>
                  </a:lnTo>
                  <a:lnTo>
                    <a:pt x="839" y="36"/>
                  </a:lnTo>
                  <a:lnTo>
                    <a:pt x="823" y="53"/>
                  </a:lnTo>
                  <a:lnTo>
                    <a:pt x="807" y="68"/>
                  </a:lnTo>
                  <a:lnTo>
                    <a:pt x="791" y="83"/>
                  </a:lnTo>
                  <a:lnTo>
                    <a:pt x="774" y="97"/>
                  </a:lnTo>
                  <a:lnTo>
                    <a:pt x="740" y="123"/>
                  </a:lnTo>
                  <a:lnTo>
                    <a:pt x="705" y="148"/>
                  </a:lnTo>
                  <a:lnTo>
                    <a:pt x="670" y="169"/>
                  </a:lnTo>
                  <a:lnTo>
                    <a:pt x="635" y="188"/>
                  </a:lnTo>
                  <a:lnTo>
                    <a:pt x="599" y="207"/>
                  </a:lnTo>
                  <a:lnTo>
                    <a:pt x="562" y="222"/>
                  </a:lnTo>
                  <a:lnTo>
                    <a:pt x="525" y="236"/>
                  </a:lnTo>
                  <a:lnTo>
                    <a:pt x="490" y="249"/>
                  </a:lnTo>
                  <a:lnTo>
                    <a:pt x="454" y="259"/>
                  </a:lnTo>
                  <a:lnTo>
                    <a:pt x="418" y="268"/>
                  </a:lnTo>
                  <a:lnTo>
                    <a:pt x="383" y="276"/>
                  </a:lnTo>
                  <a:lnTo>
                    <a:pt x="349" y="282"/>
                  </a:lnTo>
                  <a:lnTo>
                    <a:pt x="315" y="287"/>
                  </a:lnTo>
                  <a:lnTo>
                    <a:pt x="282" y="291"/>
                  </a:lnTo>
                  <a:lnTo>
                    <a:pt x="250" y="294"/>
                  </a:lnTo>
                  <a:lnTo>
                    <a:pt x="221" y="296"/>
                  </a:lnTo>
                  <a:lnTo>
                    <a:pt x="191" y="299"/>
                  </a:lnTo>
                  <a:lnTo>
                    <a:pt x="138" y="299"/>
                  </a:lnTo>
                  <a:lnTo>
                    <a:pt x="91" y="297"/>
                  </a:lnTo>
                  <a:lnTo>
                    <a:pt x="53" y="295"/>
                  </a:lnTo>
                  <a:lnTo>
                    <a:pt x="25" y="292"/>
                  </a:lnTo>
                  <a:lnTo>
                    <a:pt x="0" y="289"/>
                  </a:lnTo>
                  <a:lnTo>
                    <a:pt x="0" y="289"/>
                  </a:lnTo>
                  <a:lnTo>
                    <a:pt x="0" y="305"/>
                  </a:lnTo>
                  <a:lnTo>
                    <a:pt x="0" y="346"/>
                  </a:lnTo>
                  <a:lnTo>
                    <a:pt x="2" y="413"/>
                  </a:lnTo>
                  <a:lnTo>
                    <a:pt x="4" y="454"/>
                  </a:lnTo>
                  <a:lnTo>
                    <a:pt x="8" y="498"/>
                  </a:lnTo>
                  <a:lnTo>
                    <a:pt x="13" y="548"/>
                  </a:lnTo>
                  <a:lnTo>
                    <a:pt x="19" y="602"/>
                  </a:lnTo>
                  <a:lnTo>
                    <a:pt x="26" y="659"/>
                  </a:lnTo>
                  <a:lnTo>
                    <a:pt x="35" y="719"/>
                  </a:lnTo>
                  <a:lnTo>
                    <a:pt x="46" y="781"/>
                  </a:lnTo>
                  <a:lnTo>
                    <a:pt x="58" y="845"/>
                  </a:lnTo>
                  <a:lnTo>
                    <a:pt x="75" y="911"/>
                  </a:lnTo>
                  <a:lnTo>
                    <a:pt x="92" y="978"/>
                  </a:lnTo>
                  <a:lnTo>
                    <a:pt x="102" y="1012"/>
                  </a:lnTo>
                  <a:lnTo>
                    <a:pt x="113" y="1045"/>
                  </a:lnTo>
                  <a:lnTo>
                    <a:pt x="125" y="1079"/>
                  </a:lnTo>
                  <a:lnTo>
                    <a:pt x="137" y="1114"/>
                  </a:lnTo>
                  <a:lnTo>
                    <a:pt x="149" y="1147"/>
                  </a:lnTo>
                  <a:lnTo>
                    <a:pt x="163" y="1181"/>
                  </a:lnTo>
                  <a:lnTo>
                    <a:pt x="178" y="1214"/>
                  </a:lnTo>
                  <a:lnTo>
                    <a:pt x="193" y="1248"/>
                  </a:lnTo>
                  <a:lnTo>
                    <a:pt x="209" y="1281"/>
                  </a:lnTo>
                  <a:lnTo>
                    <a:pt x="226" y="1314"/>
                  </a:lnTo>
                  <a:lnTo>
                    <a:pt x="244" y="1346"/>
                  </a:lnTo>
                  <a:lnTo>
                    <a:pt x="263" y="1379"/>
                  </a:lnTo>
                  <a:lnTo>
                    <a:pt x="283" y="1410"/>
                  </a:lnTo>
                  <a:lnTo>
                    <a:pt x="303" y="1441"/>
                  </a:lnTo>
                  <a:lnTo>
                    <a:pt x="326" y="1472"/>
                  </a:lnTo>
                  <a:lnTo>
                    <a:pt x="348" y="1501"/>
                  </a:lnTo>
                  <a:lnTo>
                    <a:pt x="372" y="1531"/>
                  </a:lnTo>
                  <a:lnTo>
                    <a:pt x="397" y="1559"/>
                  </a:lnTo>
                  <a:lnTo>
                    <a:pt x="422" y="1587"/>
                  </a:lnTo>
                  <a:lnTo>
                    <a:pt x="450" y="1613"/>
                  </a:lnTo>
                  <a:lnTo>
                    <a:pt x="478" y="1639"/>
                  </a:lnTo>
                  <a:lnTo>
                    <a:pt x="507" y="1663"/>
                  </a:lnTo>
                  <a:lnTo>
                    <a:pt x="538" y="1688"/>
                  </a:lnTo>
                  <a:lnTo>
                    <a:pt x="569" y="1710"/>
                  </a:lnTo>
                  <a:lnTo>
                    <a:pt x="603" y="1732"/>
                  </a:lnTo>
                  <a:lnTo>
                    <a:pt x="637" y="1752"/>
                  </a:lnTo>
                  <a:lnTo>
                    <a:pt x="672" y="1771"/>
                  </a:lnTo>
                  <a:lnTo>
                    <a:pt x="709" y="1789"/>
                  </a:lnTo>
                  <a:lnTo>
                    <a:pt x="747" y="1805"/>
                  </a:lnTo>
                  <a:lnTo>
                    <a:pt x="787" y="1820"/>
                  </a:lnTo>
                  <a:lnTo>
                    <a:pt x="827" y="1834"/>
                  </a:lnTo>
                  <a:lnTo>
                    <a:pt x="869" y="1846"/>
                  </a:lnTo>
                  <a:lnTo>
                    <a:pt x="869" y="1847"/>
                  </a:lnTo>
                  <a:lnTo>
                    <a:pt x="869" y="1847"/>
                  </a:lnTo>
                  <a:lnTo>
                    <a:pt x="871" y="1847"/>
                  </a:lnTo>
                  <a:lnTo>
                    <a:pt x="871" y="1847"/>
                  </a:lnTo>
                  <a:lnTo>
                    <a:pt x="872" y="1847"/>
                  </a:lnTo>
                  <a:lnTo>
                    <a:pt x="872" y="1846"/>
                  </a:lnTo>
                  <a:lnTo>
                    <a:pt x="872" y="1846"/>
                  </a:lnTo>
                  <a:lnTo>
                    <a:pt x="915" y="1834"/>
                  </a:lnTo>
                  <a:lnTo>
                    <a:pt x="956" y="1820"/>
                  </a:lnTo>
                  <a:lnTo>
                    <a:pt x="995" y="1805"/>
                  </a:lnTo>
                  <a:lnTo>
                    <a:pt x="1033" y="1789"/>
                  </a:lnTo>
                  <a:lnTo>
                    <a:pt x="1070" y="1771"/>
                  </a:lnTo>
                  <a:lnTo>
                    <a:pt x="1105" y="1752"/>
                  </a:lnTo>
                  <a:lnTo>
                    <a:pt x="1139" y="1732"/>
                  </a:lnTo>
                  <a:lnTo>
                    <a:pt x="1172" y="1710"/>
                  </a:lnTo>
                  <a:lnTo>
                    <a:pt x="1204" y="1688"/>
                  </a:lnTo>
                  <a:lnTo>
                    <a:pt x="1234" y="1663"/>
                  </a:lnTo>
                  <a:lnTo>
                    <a:pt x="1264" y="1639"/>
                  </a:lnTo>
                  <a:lnTo>
                    <a:pt x="1292" y="1613"/>
                  </a:lnTo>
                  <a:lnTo>
                    <a:pt x="1319" y="1587"/>
                  </a:lnTo>
                  <a:lnTo>
                    <a:pt x="1345" y="1559"/>
                  </a:lnTo>
                  <a:lnTo>
                    <a:pt x="1370" y="1531"/>
                  </a:lnTo>
                  <a:lnTo>
                    <a:pt x="1393" y="1501"/>
                  </a:lnTo>
                  <a:lnTo>
                    <a:pt x="1417" y="1472"/>
                  </a:lnTo>
                  <a:lnTo>
                    <a:pt x="1438" y="1441"/>
                  </a:lnTo>
                  <a:lnTo>
                    <a:pt x="1459" y="1410"/>
                  </a:lnTo>
                  <a:lnTo>
                    <a:pt x="1479" y="1379"/>
                  </a:lnTo>
                  <a:lnTo>
                    <a:pt x="1497" y="1346"/>
                  </a:lnTo>
                  <a:lnTo>
                    <a:pt x="1516" y="1314"/>
                  </a:lnTo>
                  <a:lnTo>
                    <a:pt x="1533" y="1281"/>
                  </a:lnTo>
                  <a:lnTo>
                    <a:pt x="1549" y="1248"/>
                  </a:lnTo>
                  <a:lnTo>
                    <a:pt x="1565" y="1214"/>
                  </a:lnTo>
                  <a:lnTo>
                    <a:pt x="1579" y="1181"/>
                  </a:lnTo>
                  <a:lnTo>
                    <a:pt x="1592" y="1147"/>
                  </a:lnTo>
                  <a:lnTo>
                    <a:pt x="1605" y="1114"/>
                  </a:lnTo>
                  <a:lnTo>
                    <a:pt x="1618" y="1079"/>
                  </a:lnTo>
                  <a:lnTo>
                    <a:pt x="1629" y="1045"/>
                  </a:lnTo>
                  <a:lnTo>
                    <a:pt x="1639" y="1012"/>
                  </a:lnTo>
                  <a:lnTo>
                    <a:pt x="1649" y="978"/>
                  </a:lnTo>
                  <a:lnTo>
                    <a:pt x="1668" y="911"/>
                  </a:lnTo>
                  <a:lnTo>
                    <a:pt x="1683" y="845"/>
                  </a:lnTo>
                  <a:lnTo>
                    <a:pt x="1696" y="781"/>
                  </a:lnTo>
                  <a:lnTo>
                    <a:pt x="1707" y="719"/>
                  </a:lnTo>
                  <a:lnTo>
                    <a:pt x="1717" y="659"/>
                  </a:lnTo>
                  <a:lnTo>
                    <a:pt x="1724" y="602"/>
                  </a:lnTo>
                  <a:lnTo>
                    <a:pt x="1730" y="548"/>
                  </a:lnTo>
                  <a:lnTo>
                    <a:pt x="1734" y="498"/>
                  </a:lnTo>
                  <a:lnTo>
                    <a:pt x="1737" y="454"/>
                  </a:lnTo>
                  <a:lnTo>
                    <a:pt x="1739" y="413"/>
                  </a:lnTo>
                  <a:lnTo>
                    <a:pt x="1741" y="346"/>
                  </a:lnTo>
                  <a:lnTo>
                    <a:pt x="1741" y="305"/>
                  </a:lnTo>
                  <a:lnTo>
                    <a:pt x="1741" y="289"/>
                  </a:lnTo>
                  <a:lnTo>
                    <a:pt x="1741" y="289"/>
                  </a:lnTo>
                  <a:close/>
                  <a:moveTo>
                    <a:pt x="1128" y="1219"/>
                  </a:moveTo>
                  <a:lnTo>
                    <a:pt x="881" y="1098"/>
                  </a:lnTo>
                  <a:lnTo>
                    <a:pt x="643" y="1233"/>
                  </a:lnTo>
                  <a:lnTo>
                    <a:pt x="682" y="962"/>
                  </a:lnTo>
                  <a:lnTo>
                    <a:pt x="480" y="775"/>
                  </a:lnTo>
                  <a:lnTo>
                    <a:pt x="750" y="728"/>
                  </a:lnTo>
                  <a:lnTo>
                    <a:pt x="864" y="479"/>
                  </a:lnTo>
                  <a:lnTo>
                    <a:pt x="993" y="721"/>
                  </a:lnTo>
                  <a:lnTo>
                    <a:pt x="1265" y="752"/>
                  </a:lnTo>
                  <a:lnTo>
                    <a:pt x="1074" y="950"/>
                  </a:lnTo>
                  <a:lnTo>
                    <a:pt x="1128" y="1219"/>
                  </a:lnTo>
                  <a:close/>
                </a:path>
              </a:pathLst>
            </a:custGeom>
            <a:solidFill>
              <a:srgbClr val="FFFFFF"/>
            </a:solidFill>
            <a:ln w="28575">
              <a:noFill/>
              <a:prstDash val="solid"/>
              <a:round/>
              <a:headEnd/>
              <a:tailEnd/>
            </a:ln>
            <a:effectLst>
              <a:outerShdw blurRad="50800" dist="12700" dir="5400000" algn="t" rotWithShape="0">
                <a:prstClr val="black"/>
              </a:outerShdw>
            </a:effectLst>
          </p:spPr>
          <p:txBody>
            <a:bodyPr vert="horz" wrap="square" lIns="91428" tIns="45715" rIns="91428" bIns="45715" numCol="1" anchor="t" anchorCtr="0" compatLnSpc="1">
              <a:prstTxWarp prst="textNoShape">
                <a:avLst/>
              </a:prstTxWarp>
            </a:bodyPr>
            <a:lstStyle/>
            <a:p>
              <a:pPr marL="0" marR="0" lvl="0" indent="0" defTabSz="609443"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192954"/>
                </a:solidFill>
                <a:effectLst/>
                <a:uLnTx/>
                <a:uFillTx/>
                <a:latin typeface="+mn-lt"/>
                <a:ea typeface="+mn-ea"/>
                <a:cs typeface="+mn-cs"/>
              </a:endParaRPr>
            </a:p>
          </p:txBody>
        </p:sp>
        <p:pic>
          <p:nvPicPr>
            <p:cNvPr id="1129" name="Shape 999"/>
            <p:cNvPicPr preferRelativeResize="0"/>
            <p:nvPr/>
          </p:nvPicPr>
          <p:blipFill>
            <a:blip r:embed="rId5">
              <a:alphaModFix/>
            </a:blip>
            <a:stretch>
              <a:fillRect/>
            </a:stretch>
          </p:blipFill>
          <p:spPr>
            <a:xfrm>
              <a:off x="5101960" y="1312132"/>
              <a:ext cx="374456" cy="417629"/>
            </a:xfrm>
            <a:prstGeom prst="rect">
              <a:avLst/>
            </a:prstGeom>
            <a:noFill/>
            <a:ln>
              <a:noFill/>
            </a:ln>
          </p:spPr>
        </p:pic>
        <p:sp>
          <p:nvSpPr>
            <p:cNvPr id="1130" name="Oval 319"/>
            <p:cNvSpPr>
              <a:spLocks noChangeArrowheads="1"/>
            </p:cNvSpPr>
            <p:nvPr/>
          </p:nvSpPr>
          <p:spPr bwMode="auto">
            <a:xfrm>
              <a:off x="2839614" y="3582244"/>
              <a:ext cx="393788" cy="414350"/>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31" name="Freeform 320"/>
            <p:cNvSpPr>
              <a:spLocks noEditPoints="1"/>
            </p:cNvSpPr>
            <p:nvPr/>
          </p:nvSpPr>
          <p:spPr bwMode="auto">
            <a:xfrm>
              <a:off x="2873671" y="3742385"/>
              <a:ext cx="327802" cy="144463"/>
            </a:xfrm>
            <a:custGeom>
              <a:avLst/>
              <a:gdLst>
                <a:gd name="T0" fmla="*/ 1328 w 1449"/>
                <a:gd name="T1" fmla="*/ 549 h 608"/>
                <a:gd name="T2" fmla="*/ 684 w 1449"/>
                <a:gd name="T3" fmla="*/ 551 h 608"/>
                <a:gd name="T4" fmla="*/ 120 w 1449"/>
                <a:gd name="T5" fmla="*/ 549 h 608"/>
                <a:gd name="T6" fmla="*/ 120 w 1449"/>
                <a:gd name="T7" fmla="*/ 271 h 608"/>
                <a:gd name="T8" fmla="*/ 699 w 1449"/>
                <a:gd name="T9" fmla="*/ 273 h 608"/>
                <a:gd name="T10" fmla="*/ 1328 w 1449"/>
                <a:gd name="T11" fmla="*/ 271 h 608"/>
                <a:gd name="T12" fmla="*/ 1328 w 1449"/>
                <a:gd name="T13" fmla="*/ 549 h 608"/>
                <a:gd name="T14" fmla="*/ 1438 w 1449"/>
                <a:gd name="T15" fmla="*/ 222 h 608"/>
                <a:gd name="T16" fmla="*/ 1226 w 1449"/>
                <a:gd name="T17" fmla="*/ 8 h 608"/>
                <a:gd name="T18" fmla="*/ 1206 w 1449"/>
                <a:gd name="T19" fmla="*/ 0 h 608"/>
                <a:gd name="T20" fmla="*/ 1015 w 1449"/>
                <a:gd name="T21" fmla="*/ 0 h 608"/>
                <a:gd name="T22" fmla="*/ 986 w 1449"/>
                <a:gd name="T23" fmla="*/ 29 h 608"/>
                <a:gd name="T24" fmla="*/ 1015 w 1449"/>
                <a:gd name="T25" fmla="*/ 57 h 608"/>
                <a:gd name="T26" fmla="*/ 1194 w 1449"/>
                <a:gd name="T27" fmla="*/ 57 h 608"/>
                <a:gd name="T28" fmla="*/ 1349 w 1449"/>
                <a:gd name="T29" fmla="*/ 214 h 608"/>
                <a:gd name="T30" fmla="*/ 699 w 1449"/>
                <a:gd name="T31" fmla="*/ 216 h 608"/>
                <a:gd name="T32" fmla="*/ 100 w 1449"/>
                <a:gd name="T33" fmla="*/ 214 h 608"/>
                <a:gd name="T34" fmla="*/ 254 w 1449"/>
                <a:gd name="T35" fmla="*/ 57 h 608"/>
                <a:gd name="T36" fmla="*/ 434 w 1449"/>
                <a:gd name="T37" fmla="*/ 57 h 608"/>
                <a:gd name="T38" fmla="*/ 462 w 1449"/>
                <a:gd name="T39" fmla="*/ 29 h 608"/>
                <a:gd name="T40" fmla="*/ 434 w 1449"/>
                <a:gd name="T41" fmla="*/ 0 h 608"/>
                <a:gd name="T42" fmla="*/ 242 w 1449"/>
                <a:gd name="T43" fmla="*/ 0 h 608"/>
                <a:gd name="T44" fmla="*/ 222 w 1449"/>
                <a:gd name="T45" fmla="*/ 8 h 608"/>
                <a:gd name="T46" fmla="*/ 10 w 1449"/>
                <a:gd name="T47" fmla="*/ 222 h 608"/>
                <a:gd name="T48" fmla="*/ 4 w 1449"/>
                <a:gd name="T49" fmla="*/ 255 h 608"/>
                <a:gd name="T50" fmla="*/ 30 w 1449"/>
                <a:gd name="T51" fmla="*/ 271 h 608"/>
                <a:gd name="T52" fmla="*/ 63 w 1449"/>
                <a:gd name="T53" fmla="*/ 271 h 608"/>
                <a:gd name="T54" fmla="*/ 63 w 1449"/>
                <a:gd name="T55" fmla="*/ 577 h 608"/>
                <a:gd name="T56" fmla="*/ 91 w 1449"/>
                <a:gd name="T57" fmla="*/ 606 h 608"/>
                <a:gd name="T58" fmla="*/ 684 w 1449"/>
                <a:gd name="T59" fmla="*/ 608 h 608"/>
                <a:gd name="T60" fmla="*/ 1357 w 1449"/>
                <a:gd name="T61" fmla="*/ 606 h 608"/>
                <a:gd name="T62" fmla="*/ 1385 w 1449"/>
                <a:gd name="T63" fmla="*/ 577 h 608"/>
                <a:gd name="T64" fmla="*/ 1385 w 1449"/>
                <a:gd name="T65" fmla="*/ 271 h 608"/>
                <a:gd name="T66" fmla="*/ 1418 w 1449"/>
                <a:gd name="T67" fmla="*/ 271 h 608"/>
                <a:gd name="T68" fmla="*/ 1444 w 1449"/>
                <a:gd name="T69" fmla="*/ 255 h 608"/>
                <a:gd name="T70" fmla="*/ 1438 w 1449"/>
                <a:gd name="T71" fmla="*/ 222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9" h="608">
                  <a:moveTo>
                    <a:pt x="1328" y="549"/>
                  </a:moveTo>
                  <a:cubicBezTo>
                    <a:pt x="684" y="551"/>
                    <a:pt x="684" y="551"/>
                    <a:pt x="684" y="551"/>
                  </a:cubicBezTo>
                  <a:cubicBezTo>
                    <a:pt x="120" y="549"/>
                    <a:pt x="120" y="549"/>
                    <a:pt x="120" y="549"/>
                  </a:cubicBezTo>
                  <a:cubicBezTo>
                    <a:pt x="120" y="271"/>
                    <a:pt x="120" y="271"/>
                    <a:pt x="120" y="271"/>
                  </a:cubicBezTo>
                  <a:cubicBezTo>
                    <a:pt x="699" y="273"/>
                    <a:pt x="699" y="273"/>
                    <a:pt x="699" y="273"/>
                  </a:cubicBezTo>
                  <a:cubicBezTo>
                    <a:pt x="1328" y="271"/>
                    <a:pt x="1328" y="271"/>
                    <a:pt x="1328" y="271"/>
                  </a:cubicBezTo>
                  <a:lnTo>
                    <a:pt x="1328" y="549"/>
                  </a:lnTo>
                  <a:close/>
                  <a:moveTo>
                    <a:pt x="1438" y="222"/>
                  </a:moveTo>
                  <a:cubicBezTo>
                    <a:pt x="1226" y="8"/>
                    <a:pt x="1226" y="8"/>
                    <a:pt x="1226" y="8"/>
                  </a:cubicBezTo>
                  <a:cubicBezTo>
                    <a:pt x="1220" y="4"/>
                    <a:pt x="1212" y="0"/>
                    <a:pt x="1206" y="0"/>
                  </a:cubicBezTo>
                  <a:cubicBezTo>
                    <a:pt x="1015" y="0"/>
                    <a:pt x="1015" y="0"/>
                    <a:pt x="1015" y="0"/>
                  </a:cubicBezTo>
                  <a:cubicBezTo>
                    <a:pt x="1000" y="0"/>
                    <a:pt x="986" y="14"/>
                    <a:pt x="986" y="29"/>
                  </a:cubicBezTo>
                  <a:cubicBezTo>
                    <a:pt x="986" y="45"/>
                    <a:pt x="1000" y="57"/>
                    <a:pt x="1015" y="57"/>
                  </a:cubicBezTo>
                  <a:cubicBezTo>
                    <a:pt x="1194" y="57"/>
                    <a:pt x="1194" y="57"/>
                    <a:pt x="1194" y="57"/>
                  </a:cubicBezTo>
                  <a:cubicBezTo>
                    <a:pt x="1349" y="214"/>
                    <a:pt x="1349" y="214"/>
                    <a:pt x="1349" y="214"/>
                  </a:cubicBezTo>
                  <a:cubicBezTo>
                    <a:pt x="699" y="216"/>
                    <a:pt x="699" y="216"/>
                    <a:pt x="699" y="216"/>
                  </a:cubicBezTo>
                  <a:cubicBezTo>
                    <a:pt x="100" y="214"/>
                    <a:pt x="100" y="214"/>
                    <a:pt x="100" y="214"/>
                  </a:cubicBezTo>
                  <a:cubicBezTo>
                    <a:pt x="254" y="57"/>
                    <a:pt x="254" y="57"/>
                    <a:pt x="254" y="57"/>
                  </a:cubicBezTo>
                  <a:cubicBezTo>
                    <a:pt x="434" y="57"/>
                    <a:pt x="434" y="57"/>
                    <a:pt x="434" y="57"/>
                  </a:cubicBezTo>
                  <a:cubicBezTo>
                    <a:pt x="448" y="57"/>
                    <a:pt x="462" y="45"/>
                    <a:pt x="462" y="29"/>
                  </a:cubicBezTo>
                  <a:cubicBezTo>
                    <a:pt x="462" y="14"/>
                    <a:pt x="448" y="0"/>
                    <a:pt x="434" y="0"/>
                  </a:cubicBezTo>
                  <a:cubicBezTo>
                    <a:pt x="242" y="0"/>
                    <a:pt x="242" y="0"/>
                    <a:pt x="242" y="0"/>
                  </a:cubicBezTo>
                  <a:cubicBezTo>
                    <a:pt x="236" y="0"/>
                    <a:pt x="228" y="4"/>
                    <a:pt x="222" y="8"/>
                  </a:cubicBezTo>
                  <a:cubicBezTo>
                    <a:pt x="10" y="222"/>
                    <a:pt x="10" y="222"/>
                    <a:pt x="10" y="222"/>
                  </a:cubicBezTo>
                  <a:cubicBezTo>
                    <a:pt x="2" y="230"/>
                    <a:pt x="0" y="242"/>
                    <a:pt x="4" y="255"/>
                  </a:cubicBezTo>
                  <a:cubicBezTo>
                    <a:pt x="10" y="265"/>
                    <a:pt x="20" y="271"/>
                    <a:pt x="30" y="271"/>
                  </a:cubicBezTo>
                  <a:cubicBezTo>
                    <a:pt x="63" y="271"/>
                    <a:pt x="63" y="271"/>
                    <a:pt x="63" y="271"/>
                  </a:cubicBezTo>
                  <a:cubicBezTo>
                    <a:pt x="63" y="577"/>
                    <a:pt x="63" y="577"/>
                    <a:pt x="63" y="577"/>
                  </a:cubicBezTo>
                  <a:cubicBezTo>
                    <a:pt x="63" y="594"/>
                    <a:pt x="75" y="606"/>
                    <a:pt x="91" y="606"/>
                  </a:cubicBezTo>
                  <a:cubicBezTo>
                    <a:pt x="684" y="608"/>
                    <a:pt x="684" y="608"/>
                    <a:pt x="684" y="608"/>
                  </a:cubicBezTo>
                  <a:cubicBezTo>
                    <a:pt x="1357" y="606"/>
                    <a:pt x="1357" y="606"/>
                    <a:pt x="1357" y="606"/>
                  </a:cubicBezTo>
                  <a:cubicBezTo>
                    <a:pt x="1373" y="606"/>
                    <a:pt x="1385" y="594"/>
                    <a:pt x="1385" y="577"/>
                  </a:cubicBezTo>
                  <a:cubicBezTo>
                    <a:pt x="1385" y="271"/>
                    <a:pt x="1385" y="271"/>
                    <a:pt x="1385" y="271"/>
                  </a:cubicBezTo>
                  <a:cubicBezTo>
                    <a:pt x="1418" y="271"/>
                    <a:pt x="1418" y="271"/>
                    <a:pt x="1418" y="271"/>
                  </a:cubicBezTo>
                  <a:cubicBezTo>
                    <a:pt x="1428" y="271"/>
                    <a:pt x="1440" y="265"/>
                    <a:pt x="1444" y="255"/>
                  </a:cubicBezTo>
                  <a:cubicBezTo>
                    <a:pt x="1449" y="242"/>
                    <a:pt x="1447" y="230"/>
                    <a:pt x="1438" y="222"/>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32" name="Freeform 321"/>
            <p:cNvSpPr>
              <a:spLocks/>
            </p:cNvSpPr>
            <p:nvPr/>
          </p:nvSpPr>
          <p:spPr bwMode="auto">
            <a:xfrm>
              <a:off x="3041829" y="3724467"/>
              <a:ext cx="67051" cy="60473"/>
            </a:xfrm>
            <a:custGeom>
              <a:avLst/>
              <a:gdLst>
                <a:gd name="T0" fmla="*/ 151 w 298"/>
                <a:gd name="T1" fmla="*/ 0 h 255"/>
                <a:gd name="T2" fmla="*/ 141 w 298"/>
                <a:gd name="T3" fmla="*/ 9 h 255"/>
                <a:gd name="T4" fmla="*/ 0 w 298"/>
                <a:gd name="T5" fmla="*/ 42 h 255"/>
                <a:gd name="T6" fmla="*/ 0 w 298"/>
                <a:gd name="T7" fmla="*/ 255 h 255"/>
                <a:gd name="T8" fmla="*/ 190 w 298"/>
                <a:gd name="T9" fmla="*/ 255 h 255"/>
                <a:gd name="T10" fmla="*/ 194 w 298"/>
                <a:gd name="T11" fmla="*/ 208 h 255"/>
                <a:gd name="T12" fmla="*/ 274 w 298"/>
                <a:gd name="T13" fmla="*/ 208 h 255"/>
                <a:gd name="T14" fmla="*/ 298 w 298"/>
                <a:gd name="T15" fmla="*/ 185 h 255"/>
                <a:gd name="T16" fmla="*/ 276 w 298"/>
                <a:gd name="T17" fmla="*/ 163 h 255"/>
                <a:gd name="T18" fmla="*/ 194 w 298"/>
                <a:gd name="T19" fmla="*/ 163 h 255"/>
                <a:gd name="T20" fmla="*/ 186 w 298"/>
                <a:gd name="T21" fmla="*/ 95 h 255"/>
                <a:gd name="T22" fmla="*/ 264 w 298"/>
                <a:gd name="T23" fmla="*/ 60 h 255"/>
                <a:gd name="T24" fmla="*/ 274 w 298"/>
                <a:gd name="T25" fmla="*/ 31 h 255"/>
                <a:gd name="T26" fmla="*/ 245 w 298"/>
                <a:gd name="T27" fmla="*/ 19 h 255"/>
                <a:gd name="T28" fmla="*/ 172 w 298"/>
                <a:gd name="T29" fmla="*/ 48 h 255"/>
                <a:gd name="T30" fmla="*/ 151 w 298"/>
                <a:gd name="T31"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8" h="255">
                  <a:moveTo>
                    <a:pt x="151" y="0"/>
                  </a:moveTo>
                  <a:cubicBezTo>
                    <a:pt x="147" y="3"/>
                    <a:pt x="143" y="5"/>
                    <a:pt x="141" y="9"/>
                  </a:cubicBezTo>
                  <a:cubicBezTo>
                    <a:pt x="102" y="27"/>
                    <a:pt x="55" y="42"/>
                    <a:pt x="0" y="42"/>
                  </a:cubicBezTo>
                  <a:cubicBezTo>
                    <a:pt x="0" y="255"/>
                    <a:pt x="0" y="255"/>
                    <a:pt x="0" y="255"/>
                  </a:cubicBezTo>
                  <a:cubicBezTo>
                    <a:pt x="190" y="255"/>
                    <a:pt x="190" y="255"/>
                    <a:pt x="190" y="255"/>
                  </a:cubicBezTo>
                  <a:cubicBezTo>
                    <a:pt x="192" y="240"/>
                    <a:pt x="194" y="224"/>
                    <a:pt x="194" y="208"/>
                  </a:cubicBezTo>
                  <a:cubicBezTo>
                    <a:pt x="274" y="208"/>
                    <a:pt x="274" y="208"/>
                    <a:pt x="274" y="208"/>
                  </a:cubicBezTo>
                  <a:cubicBezTo>
                    <a:pt x="288" y="208"/>
                    <a:pt x="296" y="195"/>
                    <a:pt x="298" y="185"/>
                  </a:cubicBezTo>
                  <a:cubicBezTo>
                    <a:pt x="298" y="171"/>
                    <a:pt x="288" y="163"/>
                    <a:pt x="276" y="163"/>
                  </a:cubicBezTo>
                  <a:cubicBezTo>
                    <a:pt x="194" y="163"/>
                    <a:pt x="194" y="163"/>
                    <a:pt x="194" y="163"/>
                  </a:cubicBezTo>
                  <a:cubicBezTo>
                    <a:pt x="194" y="138"/>
                    <a:pt x="190" y="115"/>
                    <a:pt x="186" y="95"/>
                  </a:cubicBezTo>
                  <a:cubicBezTo>
                    <a:pt x="264" y="60"/>
                    <a:pt x="264" y="60"/>
                    <a:pt x="264" y="60"/>
                  </a:cubicBezTo>
                  <a:cubicBezTo>
                    <a:pt x="274" y="56"/>
                    <a:pt x="278" y="42"/>
                    <a:pt x="274" y="31"/>
                  </a:cubicBezTo>
                  <a:cubicBezTo>
                    <a:pt x="270" y="19"/>
                    <a:pt x="255" y="15"/>
                    <a:pt x="245" y="19"/>
                  </a:cubicBezTo>
                  <a:cubicBezTo>
                    <a:pt x="172" y="48"/>
                    <a:pt x="172" y="48"/>
                    <a:pt x="172" y="48"/>
                  </a:cubicBezTo>
                  <a:cubicBezTo>
                    <a:pt x="167" y="33"/>
                    <a:pt x="161" y="17"/>
                    <a:pt x="151"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33" name="Freeform 322"/>
            <p:cNvSpPr>
              <a:spLocks/>
            </p:cNvSpPr>
            <p:nvPr/>
          </p:nvSpPr>
          <p:spPr bwMode="auto">
            <a:xfrm>
              <a:off x="2966265" y="3724467"/>
              <a:ext cx="70243" cy="60473"/>
            </a:xfrm>
            <a:custGeom>
              <a:avLst/>
              <a:gdLst>
                <a:gd name="T0" fmla="*/ 23 w 310"/>
                <a:gd name="T1" fmla="*/ 208 h 255"/>
                <a:gd name="T2" fmla="*/ 109 w 310"/>
                <a:gd name="T3" fmla="*/ 208 h 255"/>
                <a:gd name="T4" fmla="*/ 114 w 310"/>
                <a:gd name="T5" fmla="*/ 255 h 255"/>
                <a:gd name="T6" fmla="*/ 310 w 310"/>
                <a:gd name="T7" fmla="*/ 255 h 255"/>
                <a:gd name="T8" fmla="*/ 310 w 310"/>
                <a:gd name="T9" fmla="*/ 42 h 255"/>
                <a:gd name="T10" fmla="*/ 164 w 310"/>
                <a:gd name="T11" fmla="*/ 9 h 255"/>
                <a:gd name="T12" fmla="*/ 154 w 310"/>
                <a:gd name="T13" fmla="*/ 0 h 255"/>
                <a:gd name="T14" fmla="*/ 131 w 310"/>
                <a:gd name="T15" fmla="*/ 52 h 255"/>
                <a:gd name="T16" fmla="*/ 53 w 310"/>
                <a:gd name="T17" fmla="*/ 19 h 255"/>
                <a:gd name="T18" fmla="*/ 23 w 310"/>
                <a:gd name="T19" fmla="*/ 31 h 255"/>
                <a:gd name="T20" fmla="*/ 38 w 310"/>
                <a:gd name="T21" fmla="*/ 60 h 255"/>
                <a:gd name="T22" fmla="*/ 118 w 310"/>
                <a:gd name="T23" fmla="*/ 95 h 255"/>
                <a:gd name="T24" fmla="*/ 109 w 310"/>
                <a:gd name="T25" fmla="*/ 163 h 255"/>
                <a:gd name="T26" fmla="*/ 23 w 310"/>
                <a:gd name="T27" fmla="*/ 163 h 255"/>
                <a:gd name="T28" fmla="*/ 0 w 310"/>
                <a:gd name="T29" fmla="*/ 185 h 255"/>
                <a:gd name="T30" fmla="*/ 23 w 310"/>
                <a:gd name="T31" fmla="*/ 20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255">
                  <a:moveTo>
                    <a:pt x="23" y="208"/>
                  </a:moveTo>
                  <a:cubicBezTo>
                    <a:pt x="109" y="208"/>
                    <a:pt x="109" y="208"/>
                    <a:pt x="109" y="208"/>
                  </a:cubicBezTo>
                  <a:cubicBezTo>
                    <a:pt x="109" y="224"/>
                    <a:pt x="112" y="240"/>
                    <a:pt x="114" y="255"/>
                  </a:cubicBezTo>
                  <a:cubicBezTo>
                    <a:pt x="310" y="255"/>
                    <a:pt x="310" y="255"/>
                    <a:pt x="310" y="255"/>
                  </a:cubicBezTo>
                  <a:cubicBezTo>
                    <a:pt x="310" y="42"/>
                    <a:pt x="310" y="42"/>
                    <a:pt x="310" y="42"/>
                  </a:cubicBezTo>
                  <a:cubicBezTo>
                    <a:pt x="253" y="42"/>
                    <a:pt x="204" y="27"/>
                    <a:pt x="164" y="9"/>
                  </a:cubicBezTo>
                  <a:cubicBezTo>
                    <a:pt x="162" y="5"/>
                    <a:pt x="158" y="3"/>
                    <a:pt x="154" y="0"/>
                  </a:cubicBezTo>
                  <a:cubicBezTo>
                    <a:pt x="143" y="17"/>
                    <a:pt x="137" y="33"/>
                    <a:pt x="131" y="52"/>
                  </a:cubicBezTo>
                  <a:cubicBezTo>
                    <a:pt x="53" y="19"/>
                    <a:pt x="53" y="19"/>
                    <a:pt x="53" y="19"/>
                  </a:cubicBezTo>
                  <a:cubicBezTo>
                    <a:pt x="42" y="15"/>
                    <a:pt x="27" y="19"/>
                    <a:pt x="23" y="31"/>
                  </a:cubicBezTo>
                  <a:cubicBezTo>
                    <a:pt x="19" y="42"/>
                    <a:pt x="25" y="56"/>
                    <a:pt x="38" y="60"/>
                  </a:cubicBezTo>
                  <a:cubicBezTo>
                    <a:pt x="118" y="95"/>
                    <a:pt x="118" y="95"/>
                    <a:pt x="118" y="95"/>
                  </a:cubicBezTo>
                  <a:cubicBezTo>
                    <a:pt x="114" y="117"/>
                    <a:pt x="109" y="140"/>
                    <a:pt x="109" y="163"/>
                  </a:cubicBezTo>
                  <a:cubicBezTo>
                    <a:pt x="23" y="163"/>
                    <a:pt x="23" y="163"/>
                    <a:pt x="23" y="163"/>
                  </a:cubicBezTo>
                  <a:cubicBezTo>
                    <a:pt x="8" y="163"/>
                    <a:pt x="0" y="171"/>
                    <a:pt x="0" y="185"/>
                  </a:cubicBezTo>
                  <a:cubicBezTo>
                    <a:pt x="0" y="195"/>
                    <a:pt x="8" y="208"/>
                    <a:pt x="23" y="208"/>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34" name="Freeform 323"/>
            <p:cNvSpPr>
              <a:spLocks/>
            </p:cNvSpPr>
            <p:nvPr/>
          </p:nvSpPr>
          <p:spPr bwMode="auto">
            <a:xfrm>
              <a:off x="2988615" y="3671833"/>
              <a:ext cx="97915" cy="54874"/>
            </a:xfrm>
            <a:custGeom>
              <a:avLst/>
              <a:gdLst>
                <a:gd name="T0" fmla="*/ 40 w 432"/>
                <a:gd name="T1" fmla="*/ 79 h 233"/>
                <a:gd name="T2" fmla="*/ 50 w 432"/>
                <a:gd name="T3" fmla="*/ 79 h 233"/>
                <a:gd name="T4" fmla="*/ 108 w 432"/>
                <a:gd name="T5" fmla="*/ 148 h 233"/>
                <a:gd name="T6" fmla="*/ 69 w 432"/>
                <a:gd name="T7" fmla="*/ 194 h 233"/>
                <a:gd name="T8" fmla="*/ 77 w 432"/>
                <a:gd name="T9" fmla="*/ 200 h 233"/>
                <a:gd name="T10" fmla="*/ 219 w 432"/>
                <a:gd name="T11" fmla="*/ 233 h 233"/>
                <a:gd name="T12" fmla="*/ 360 w 432"/>
                <a:gd name="T13" fmla="*/ 200 h 233"/>
                <a:gd name="T14" fmla="*/ 370 w 432"/>
                <a:gd name="T15" fmla="*/ 194 h 233"/>
                <a:gd name="T16" fmla="*/ 322 w 432"/>
                <a:gd name="T17" fmla="*/ 146 h 233"/>
                <a:gd name="T18" fmla="*/ 382 w 432"/>
                <a:gd name="T19" fmla="*/ 79 h 233"/>
                <a:gd name="T20" fmla="*/ 391 w 432"/>
                <a:gd name="T21" fmla="*/ 79 h 233"/>
                <a:gd name="T22" fmla="*/ 432 w 432"/>
                <a:gd name="T23" fmla="*/ 39 h 233"/>
                <a:gd name="T24" fmla="*/ 391 w 432"/>
                <a:gd name="T25" fmla="*/ 0 h 233"/>
                <a:gd name="T26" fmla="*/ 351 w 432"/>
                <a:gd name="T27" fmla="*/ 39 h 233"/>
                <a:gd name="T28" fmla="*/ 355 w 432"/>
                <a:gd name="T29" fmla="*/ 57 h 233"/>
                <a:gd name="T30" fmla="*/ 294 w 432"/>
                <a:gd name="T31" fmla="*/ 126 h 233"/>
                <a:gd name="T32" fmla="*/ 219 w 432"/>
                <a:gd name="T33" fmla="*/ 107 h 233"/>
                <a:gd name="T34" fmla="*/ 139 w 432"/>
                <a:gd name="T35" fmla="*/ 128 h 233"/>
                <a:gd name="T36" fmla="*/ 77 w 432"/>
                <a:gd name="T37" fmla="*/ 57 h 233"/>
                <a:gd name="T38" fmla="*/ 81 w 432"/>
                <a:gd name="T39" fmla="*/ 39 h 233"/>
                <a:gd name="T40" fmla="*/ 40 w 432"/>
                <a:gd name="T41" fmla="*/ 0 h 233"/>
                <a:gd name="T42" fmla="*/ 0 w 432"/>
                <a:gd name="T43" fmla="*/ 39 h 233"/>
                <a:gd name="T44" fmla="*/ 40 w 432"/>
                <a:gd name="T45" fmla="*/ 7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2" h="233">
                  <a:moveTo>
                    <a:pt x="40" y="79"/>
                  </a:moveTo>
                  <a:cubicBezTo>
                    <a:pt x="50" y="79"/>
                    <a:pt x="50" y="79"/>
                    <a:pt x="50" y="79"/>
                  </a:cubicBezTo>
                  <a:cubicBezTo>
                    <a:pt x="108" y="148"/>
                    <a:pt x="108" y="148"/>
                    <a:pt x="108" y="148"/>
                  </a:cubicBezTo>
                  <a:cubicBezTo>
                    <a:pt x="93" y="162"/>
                    <a:pt x="79" y="176"/>
                    <a:pt x="69" y="194"/>
                  </a:cubicBezTo>
                  <a:cubicBezTo>
                    <a:pt x="71" y="196"/>
                    <a:pt x="73" y="198"/>
                    <a:pt x="77" y="200"/>
                  </a:cubicBezTo>
                  <a:cubicBezTo>
                    <a:pt x="114" y="218"/>
                    <a:pt x="164" y="233"/>
                    <a:pt x="219" y="233"/>
                  </a:cubicBezTo>
                  <a:cubicBezTo>
                    <a:pt x="273" y="233"/>
                    <a:pt x="322" y="218"/>
                    <a:pt x="360" y="200"/>
                  </a:cubicBezTo>
                  <a:cubicBezTo>
                    <a:pt x="364" y="198"/>
                    <a:pt x="366" y="196"/>
                    <a:pt x="370" y="194"/>
                  </a:cubicBezTo>
                  <a:cubicBezTo>
                    <a:pt x="358" y="174"/>
                    <a:pt x="341" y="158"/>
                    <a:pt x="322" y="146"/>
                  </a:cubicBezTo>
                  <a:cubicBezTo>
                    <a:pt x="366" y="99"/>
                    <a:pt x="378" y="83"/>
                    <a:pt x="382" y="79"/>
                  </a:cubicBezTo>
                  <a:cubicBezTo>
                    <a:pt x="391" y="79"/>
                    <a:pt x="391" y="79"/>
                    <a:pt x="391" y="79"/>
                  </a:cubicBezTo>
                  <a:cubicBezTo>
                    <a:pt x="413" y="79"/>
                    <a:pt x="432" y="61"/>
                    <a:pt x="432" y="39"/>
                  </a:cubicBezTo>
                  <a:cubicBezTo>
                    <a:pt x="432" y="18"/>
                    <a:pt x="413" y="0"/>
                    <a:pt x="391" y="0"/>
                  </a:cubicBezTo>
                  <a:cubicBezTo>
                    <a:pt x="368" y="0"/>
                    <a:pt x="351" y="18"/>
                    <a:pt x="351" y="39"/>
                  </a:cubicBezTo>
                  <a:cubicBezTo>
                    <a:pt x="351" y="47"/>
                    <a:pt x="351" y="51"/>
                    <a:pt x="355" y="57"/>
                  </a:cubicBezTo>
                  <a:cubicBezTo>
                    <a:pt x="294" y="126"/>
                    <a:pt x="294" y="126"/>
                    <a:pt x="294" y="126"/>
                  </a:cubicBezTo>
                  <a:cubicBezTo>
                    <a:pt x="271" y="113"/>
                    <a:pt x="246" y="107"/>
                    <a:pt x="219" y="107"/>
                  </a:cubicBezTo>
                  <a:cubicBezTo>
                    <a:pt x="190" y="107"/>
                    <a:pt x="164" y="113"/>
                    <a:pt x="139" y="128"/>
                  </a:cubicBezTo>
                  <a:cubicBezTo>
                    <a:pt x="93" y="77"/>
                    <a:pt x="79" y="61"/>
                    <a:pt x="77" y="57"/>
                  </a:cubicBezTo>
                  <a:cubicBezTo>
                    <a:pt x="79" y="53"/>
                    <a:pt x="81" y="47"/>
                    <a:pt x="81" y="39"/>
                  </a:cubicBezTo>
                  <a:cubicBezTo>
                    <a:pt x="81" y="18"/>
                    <a:pt x="62" y="0"/>
                    <a:pt x="40" y="0"/>
                  </a:cubicBezTo>
                  <a:cubicBezTo>
                    <a:pt x="17" y="0"/>
                    <a:pt x="0" y="18"/>
                    <a:pt x="0" y="39"/>
                  </a:cubicBezTo>
                  <a:cubicBezTo>
                    <a:pt x="0" y="61"/>
                    <a:pt x="17" y="79"/>
                    <a:pt x="40" y="7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35" name="Oval 225"/>
            <p:cNvSpPr>
              <a:spLocks noChangeArrowheads="1"/>
            </p:cNvSpPr>
            <p:nvPr/>
          </p:nvSpPr>
          <p:spPr bwMode="auto">
            <a:xfrm>
              <a:off x="3318871" y="1414979"/>
              <a:ext cx="394853" cy="414350"/>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36" name="Freeform 226"/>
            <p:cNvSpPr>
              <a:spLocks/>
            </p:cNvSpPr>
            <p:nvPr/>
          </p:nvSpPr>
          <p:spPr bwMode="auto">
            <a:xfrm>
              <a:off x="3509379" y="1641192"/>
              <a:ext cx="27672" cy="5600"/>
            </a:xfrm>
            <a:custGeom>
              <a:avLst/>
              <a:gdLst>
                <a:gd name="T0" fmla="*/ 0 w 26"/>
                <a:gd name="T1" fmla="*/ 5 h 5"/>
                <a:gd name="T2" fmla="*/ 26 w 26"/>
                <a:gd name="T3" fmla="*/ 5 h 5"/>
                <a:gd name="T4" fmla="*/ 25 w 26"/>
                <a:gd name="T5" fmla="*/ 0 h 5"/>
                <a:gd name="T6" fmla="*/ 2 w 26"/>
                <a:gd name="T7" fmla="*/ 0 h 5"/>
                <a:gd name="T8" fmla="*/ 0 w 26"/>
                <a:gd name="T9" fmla="*/ 5 h 5"/>
              </a:gdLst>
              <a:ahLst/>
              <a:cxnLst>
                <a:cxn ang="0">
                  <a:pos x="T0" y="T1"/>
                </a:cxn>
                <a:cxn ang="0">
                  <a:pos x="T2" y="T3"/>
                </a:cxn>
                <a:cxn ang="0">
                  <a:pos x="T4" y="T5"/>
                </a:cxn>
                <a:cxn ang="0">
                  <a:pos x="T6" y="T7"/>
                </a:cxn>
                <a:cxn ang="0">
                  <a:pos x="T8" y="T9"/>
                </a:cxn>
              </a:cxnLst>
              <a:rect l="0" t="0" r="r" b="b"/>
              <a:pathLst>
                <a:path w="26" h="5">
                  <a:moveTo>
                    <a:pt x="0" y="5"/>
                  </a:moveTo>
                  <a:lnTo>
                    <a:pt x="26" y="5"/>
                  </a:lnTo>
                  <a:lnTo>
                    <a:pt x="25" y="0"/>
                  </a:lnTo>
                  <a:lnTo>
                    <a:pt x="2" y="0"/>
                  </a:lnTo>
                  <a:lnTo>
                    <a:pt x="0" y="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37" name="Freeform 227"/>
            <p:cNvSpPr>
              <a:spLocks/>
            </p:cNvSpPr>
            <p:nvPr/>
          </p:nvSpPr>
          <p:spPr bwMode="auto">
            <a:xfrm>
              <a:off x="3496608" y="1641192"/>
              <a:ext cx="9579" cy="5600"/>
            </a:xfrm>
            <a:custGeom>
              <a:avLst/>
              <a:gdLst>
                <a:gd name="T0" fmla="*/ 0 w 9"/>
                <a:gd name="T1" fmla="*/ 5 h 5"/>
                <a:gd name="T2" fmla="*/ 2 w 9"/>
                <a:gd name="T3" fmla="*/ 0 h 5"/>
                <a:gd name="T4" fmla="*/ 9 w 9"/>
                <a:gd name="T5" fmla="*/ 0 h 5"/>
                <a:gd name="T6" fmla="*/ 9 w 9"/>
                <a:gd name="T7" fmla="*/ 5 h 5"/>
                <a:gd name="T8" fmla="*/ 0 w 9"/>
                <a:gd name="T9" fmla="*/ 5 h 5"/>
              </a:gdLst>
              <a:ahLst/>
              <a:cxnLst>
                <a:cxn ang="0">
                  <a:pos x="T0" y="T1"/>
                </a:cxn>
                <a:cxn ang="0">
                  <a:pos x="T2" y="T3"/>
                </a:cxn>
                <a:cxn ang="0">
                  <a:pos x="T4" y="T5"/>
                </a:cxn>
                <a:cxn ang="0">
                  <a:pos x="T6" y="T7"/>
                </a:cxn>
                <a:cxn ang="0">
                  <a:pos x="T8" y="T9"/>
                </a:cxn>
              </a:cxnLst>
              <a:rect l="0" t="0" r="r" b="b"/>
              <a:pathLst>
                <a:path w="9" h="5">
                  <a:moveTo>
                    <a:pt x="0" y="5"/>
                  </a:moveTo>
                  <a:lnTo>
                    <a:pt x="2" y="0"/>
                  </a:lnTo>
                  <a:lnTo>
                    <a:pt x="9" y="0"/>
                  </a:lnTo>
                  <a:lnTo>
                    <a:pt x="9" y="5"/>
                  </a:lnTo>
                  <a:lnTo>
                    <a:pt x="0" y="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38" name="Freeform 228"/>
            <p:cNvSpPr>
              <a:spLocks/>
            </p:cNvSpPr>
            <p:nvPr/>
          </p:nvSpPr>
          <p:spPr bwMode="auto">
            <a:xfrm>
              <a:off x="3502993" y="1618794"/>
              <a:ext cx="3193" cy="5600"/>
            </a:xfrm>
            <a:custGeom>
              <a:avLst/>
              <a:gdLst>
                <a:gd name="T0" fmla="*/ 0 w 3"/>
                <a:gd name="T1" fmla="*/ 5 h 5"/>
                <a:gd name="T2" fmla="*/ 2 w 3"/>
                <a:gd name="T3" fmla="*/ 0 h 5"/>
                <a:gd name="T4" fmla="*/ 3 w 3"/>
                <a:gd name="T5" fmla="*/ 0 h 5"/>
                <a:gd name="T6" fmla="*/ 3 w 3"/>
                <a:gd name="T7" fmla="*/ 5 h 5"/>
                <a:gd name="T8" fmla="*/ 0 w 3"/>
                <a:gd name="T9" fmla="*/ 5 h 5"/>
              </a:gdLst>
              <a:ahLst/>
              <a:cxnLst>
                <a:cxn ang="0">
                  <a:pos x="T0" y="T1"/>
                </a:cxn>
                <a:cxn ang="0">
                  <a:pos x="T2" y="T3"/>
                </a:cxn>
                <a:cxn ang="0">
                  <a:pos x="T4" y="T5"/>
                </a:cxn>
                <a:cxn ang="0">
                  <a:pos x="T6" y="T7"/>
                </a:cxn>
                <a:cxn ang="0">
                  <a:pos x="T8" y="T9"/>
                </a:cxn>
              </a:cxnLst>
              <a:rect l="0" t="0" r="r" b="b"/>
              <a:pathLst>
                <a:path w="3" h="5">
                  <a:moveTo>
                    <a:pt x="0" y="5"/>
                  </a:moveTo>
                  <a:lnTo>
                    <a:pt x="2" y="0"/>
                  </a:lnTo>
                  <a:lnTo>
                    <a:pt x="3" y="0"/>
                  </a:lnTo>
                  <a:lnTo>
                    <a:pt x="3" y="5"/>
                  </a:lnTo>
                  <a:lnTo>
                    <a:pt x="0" y="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39" name="Freeform 229"/>
            <p:cNvSpPr>
              <a:spLocks/>
            </p:cNvSpPr>
            <p:nvPr/>
          </p:nvSpPr>
          <p:spPr bwMode="auto">
            <a:xfrm>
              <a:off x="3489158" y="1597517"/>
              <a:ext cx="9579" cy="6719"/>
            </a:xfrm>
            <a:custGeom>
              <a:avLst/>
              <a:gdLst>
                <a:gd name="T0" fmla="*/ 2 w 9"/>
                <a:gd name="T1" fmla="*/ 6 h 6"/>
                <a:gd name="T2" fmla="*/ 0 w 9"/>
                <a:gd name="T3" fmla="*/ 0 h 6"/>
                <a:gd name="T4" fmla="*/ 9 w 9"/>
                <a:gd name="T5" fmla="*/ 0 h 6"/>
                <a:gd name="T6" fmla="*/ 7 w 9"/>
                <a:gd name="T7" fmla="*/ 6 h 6"/>
                <a:gd name="T8" fmla="*/ 2 w 9"/>
                <a:gd name="T9" fmla="*/ 6 h 6"/>
              </a:gdLst>
              <a:ahLst/>
              <a:cxnLst>
                <a:cxn ang="0">
                  <a:pos x="T0" y="T1"/>
                </a:cxn>
                <a:cxn ang="0">
                  <a:pos x="T2" y="T3"/>
                </a:cxn>
                <a:cxn ang="0">
                  <a:pos x="T4" y="T5"/>
                </a:cxn>
                <a:cxn ang="0">
                  <a:pos x="T6" y="T7"/>
                </a:cxn>
                <a:cxn ang="0">
                  <a:pos x="T8" y="T9"/>
                </a:cxn>
              </a:cxnLst>
              <a:rect l="0" t="0" r="r" b="b"/>
              <a:pathLst>
                <a:path w="9" h="6">
                  <a:moveTo>
                    <a:pt x="2" y="6"/>
                  </a:moveTo>
                  <a:lnTo>
                    <a:pt x="0" y="0"/>
                  </a:lnTo>
                  <a:lnTo>
                    <a:pt x="9" y="0"/>
                  </a:lnTo>
                  <a:lnTo>
                    <a:pt x="7" y="6"/>
                  </a:lnTo>
                  <a:lnTo>
                    <a:pt x="2"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40" name="Freeform 230"/>
            <p:cNvSpPr>
              <a:spLocks/>
            </p:cNvSpPr>
            <p:nvPr/>
          </p:nvSpPr>
          <p:spPr bwMode="auto">
            <a:xfrm>
              <a:off x="3474258" y="1575120"/>
              <a:ext cx="31929" cy="6719"/>
            </a:xfrm>
            <a:custGeom>
              <a:avLst/>
              <a:gdLst>
                <a:gd name="T0" fmla="*/ 128 w 137"/>
                <a:gd name="T1" fmla="*/ 25 h 25"/>
                <a:gd name="T2" fmla="*/ 137 w 137"/>
                <a:gd name="T3" fmla="*/ 0 h 25"/>
                <a:gd name="T4" fmla="*/ 15 w 137"/>
                <a:gd name="T5" fmla="*/ 0 h 25"/>
                <a:gd name="T6" fmla="*/ 0 w 137"/>
                <a:gd name="T7" fmla="*/ 25 h 25"/>
                <a:gd name="T8" fmla="*/ 128 w 137"/>
                <a:gd name="T9" fmla="*/ 25 h 25"/>
              </a:gdLst>
              <a:ahLst/>
              <a:cxnLst>
                <a:cxn ang="0">
                  <a:pos x="T0" y="T1"/>
                </a:cxn>
                <a:cxn ang="0">
                  <a:pos x="T2" y="T3"/>
                </a:cxn>
                <a:cxn ang="0">
                  <a:pos x="T4" y="T5"/>
                </a:cxn>
                <a:cxn ang="0">
                  <a:pos x="T6" y="T7"/>
                </a:cxn>
                <a:cxn ang="0">
                  <a:pos x="T8" y="T9"/>
                </a:cxn>
              </a:cxnLst>
              <a:rect l="0" t="0" r="r" b="b"/>
              <a:pathLst>
                <a:path w="137" h="25">
                  <a:moveTo>
                    <a:pt x="128" y="25"/>
                  </a:moveTo>
                  <a:cubicBezTo>
                    <a:pt x="137" y="0"/>
                    <a:pt x="137" y="0"/>
                    <a:pt x="137" y="0"/>
                  </a:cubicBezTo>
                  <a:cubicBezTo>
                    <a:pt x="15" y="0"/>
                    <a:pt x="15" y="0"/>
                    <a:pt x="15" y="0"/>
                  </a:cubicBezTo>
                  <a:cubicBezTo>
                    <a:pt x="11" y="8"/>
                    <a:pt x="4" y="17"/>
                    <a:pt x="0" y="25"/>
                  </a:cubicBezTo>
                  <a:lnTo>
                    <a:pt x="128" y="2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41" name="Freeform 231"/>
            <p:cNvSpPr>
              <a:spLocks/>
            </p:cNvSpPr>
            <p:nvPr/>
          </p:nvSpPr>
          <p:spPr bwMode="auto">
            <a:xfrm>
              <a:off x="3468936" y="1597517"/>
              <a:ext cx="11708" cy="6719"/>
            </a:xfrm>
            <a:custGeom>
              <a:avLst/>
              <a:gdLst>
                <a:gd name="T0" fmla="*/ 40 w 50"/>
                <a:gd name="T1" fmla="*/ 29 h 29"/>
                <a:gd name="T2" fmla="*/ 50 w 50"/>
                <a:gd name="T3" fmla="*/ 0 h 29"/>
                <a:gd name="T4" fmla="*/ 2 w 50"/>
                <a:gd name="T5" fmla="*/ 0 h 29"/>
                <a:gd name="T6" fmla="*/ 0 w 50"/>
                <a:gd name="T7" fmla="*/ 29 h 29"/>
                <a:gd name="T8" fmla="*/ 40 w 50"/>
                <a:gd name="T9" fmla="*/ 29 h 29"/>
              </a:gdLst>
              <a:ahLst/>
              <a:cxnLst>
                <a:cxn ang="0">
                  <a:pos x="T0" y="T1"/>
                </a:cxn>
                <a:cxn ang="0">
                  <a:pos x="T2" y="T3"/>
                </a:cxn>
                <a:cxn ang="0">
                  <a:pos x="T4" y="T5"/>
                </a:cxn>
                <a:cxn ang="0">
                  <a:pos x="T6" y="T7"/>
                </a:cxn>
                <a:cxn ang="0">
                  <a:pos x="T8" y="T9"/>
                </a:cxn>
              </a:cxnLst>
              <a:rect l="0" t="0" r="r" b="b"/>
              <a:pathLst>
                <a:path w="50" h="29">
                  <a:moveTo>
                    <a:pt x="40" y="29"/>
                  </a:moveTo>
                  <a:cubicBezTo>
                    <a:pt x="50" y="0"/>
                    <a:pt x="50" y="0"/>
                    <a:pt x="50" y="0"/>
                  </a:cubicBezTo>
                  <a:cubicBezTo>
                    <a:pt x="2" y="0"/>
                    <a:pt x="2" y="0"/>
                    <a:pt x="2" y="0"/>
                  </a:cubicBezTo>
                  <a:cubicBezTo>
                    <a:pt x="0" y="10"/>
                    <a:pt x="0" y="20"/>
                    <a:pt x="0" y="29"/>
                  </a:cubicBezTo>
                  <a:lnTo>
                    <a:pt x="40" y="2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42" name="Freeform 232"/>
            <p:cNvSpPr>
              <a:spLocks/>
            </p:cNvSpPr>
            <p:nvPr/>
          </p:nvSpPr>
          <p:spPr bwMode="auto">
            <a:xfrm>
              <a:off x="3535987" y="1597517"/>
              <a:ext cx="15965" cy="6719"/>
            </a:xfrm>
            <a:custGeom>
              <a:avLst/>
              <a:gdLst>
                <a:gd name="T0" fmla="*/ 14 w 15"/>
                <a:gd name="T1" fmla="*/ 6 h 6"/>
                <a:gd name="T2" fmla="*/ 15 w 15"/>
                <a:gd name="T3" fmla="*/ 0 h 6"/>
                <a:gd name="T4" fmla="*/ 0 w 15"/>
                <a:gd name="T5" fmla="*/ 0 h 6"/>
                <a:gd name="T6" fmla="*/ 2 w 15"/>
                <a:gd name="T7" fmla="*/ 6 h 6"/>
                <a:gd name="T8" fmla="*/ 14 w 15"/>
                <a:gd name="T9" fmla="*/ 6 h 6"/>
              </a:gdLst>
              <a:ahLst/>
              <a:cxnLst>
                <a:cxn ang="0">
                  <a:pos x="T0" y="T1"/>
                </a:cxn>
                <a:cxn ang="0">
                  <a:pos x="T2" y="T3"/>
                </a:cxn>
                <a:cxn ang="0">
                  <a:pos x="T4" y="T5"/>
                </a:cxn>
                <a:cxn ang="0">
                  <a:pos x="T6" y="T7"/>
                </a:cxn>
                <a:cxn ang="0">
                  <a:pos x="T8" y="T9"/>
                </a:cxn>
              </a:cxnLst>
              <a:rect l="0" t="0" r="r" b="b"/>
              <a:pathLst>
                <a:path w="15" h="6">
                  <a:moveTo>
                    <a:pt x="14" y="6"/>
                  </a:moveTo>
                  <a:lnTo>
                    <a:pt x="15" y="0"/>
                  </a:lnTo>
                  <a:lnTo>
                    <a:pt x="0" y="0"/>
                  </a:lnTo>
                  <a:lnTo>
                    <a:pt x="2" y="6"/>
                  </a:lnTo>
                  <a:lnTo>
                    <a:pt x="14"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43" name="Freeform 233"/>
            <p:cNvSpPr>
              <a:spLocks/>
            </p:cNvSpPr>
            <p:nvPr/>
          </p:nvSpPr>
          <p:spPr bwMode="auto">
            <a:xfrm>
              <a:off x="3470001" y="1618794"/>
              <a:ext cx="3193" cy="4479"/>
            </a:xfrm>
            <a:custGeom>
              <a:avLst/>
              <a:gdLst>
                <a:gd name="T0" fmla="*/ 0 w 12"/>
                <a:gd name="T1" fmla="*/ 0 h 16"/>
                <a:gd name="T2" fmla="*/ 5 w 12"/>
                <a:gd name="T3" fmla="*/ 16 h 16"/>
                <a:gd name="T4" fmla="*/ 12 w 12"/>
                <a:gd name="T5" fmla="*/ 0 h 16"/>
                <a:gd name="T6" fmla="*/ 0 w 12"/>
                <a:gd name="T7" fmla="*/ 0 h 16"/>
              </a:gdLst>
              <a:ahLst/>
              <a:cxnLst>
                <a:cxn ang="0">
                  <a:pos x="T0" y="T1"/>
                </a:cxn>
                <a:cxn ang="0">
                  <a:pos x="T2" y="T3"/>
                </a:cxn>
                <a:cxn ang="0">
                  <a:pos x="T4" y="T5"/>
                </a:cxn>
                <a:cxn ang="0">
                  <a:pos x="T6" y="T7"/>
                </a:cxn>
              </a:cxnLst>
              <a:rect l="0" t="0" r="r" b="b"/>
              <a:pathLst>
                <a:path w="12" h="16">
                  <a:moveTo>
                    <a:pt x="0" y="0"/>
                  </a:moveTo>
                  <a:cubicBezTo>
                    <a:pt x="2" y="6"/>
                    <a:pt x="2" y="10"/>
                    <a:pt x="5" y="16"/>
                  </a:cubicBezTo>
                  <a:cubicBezTo>
                    <a:pt x="12" y="0"/>
                    <a:pt x="12" y="0"/>
                    <a:pt x="12" y="0"/>
                  </a:cubicBez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44" name="Freeform 234"/>
            <p:cNvSpPr>
              <a:spLocks/>
            </p:cNvSpPr>
            <p:nvPr/>
          </p:nvSpPr>
          <p:spPr bwMode="auto">
            <a:xfrm>
              <a:off x="3515765" y="1618794"/>
              <a:ext cx="14900" cy="5600"/>
            </a:xfrm>
            <a:custGeom>
              <a:avLst/>
              <a:gdLst>
                <a:gd name="T0" fmla="*/ 0 w 14"/>
                <a:gd name="T1" fmla="*/ 5 h 5"/>
                <a:gd name="T2" fmla="*/ 14 w 14"/>
                <a:gd name="T3" fmla="*/ 5 h 5"/>
                <a:gd name="T4" fmla="*/ 13 w 14"/>
                <a:gd name="T5" fmla="*/ 0 h 5"/>
                <a:gd name="T6" fmla="*/ 2 w 14"/>
                <a:gd name="T7" fmla="*/ 0 h 5"/>
                <a:gd name="T8" fmla="*/ 0 w 14"/>
                <a:gd name="T9" fmla="*/ 5 h 5"/>
              </a:gdLst>
              <a:ahLst/>
              <a:cxnLst>
                <a:cxn ang="0">
                  <a:pos x="T0" y="T1"/>
                </a:cxn>
                <a:cxn ang="0">
                  <a:pos x="T2" y="T3"/>
                </a:cxn>
                <a:cxn ang="0">
                  <a:pos x="T4" y="T5"/>
                </a:cxn>
                <a:cxn ang="0">
                  <a:pos x="T6" y="T7"/>
                </a:cxn>
                <a:cxn ang="0">
                  <a:pos x="T8" y="T9"/>
                </a:cxn>
              </a:cxnLst>
              <a:rect l="0" t="0" r="r" b="b"/>
              <a:pathLst>
                <a:path w="14" h="5">
                  <a:moveTo>
                    <a:pt x="0" y="5"/>
                  </a:moveTo>
                  <a:lnTo>
                    <a:pt x="14" y="5"/>
                  </a:lnTo>
                  <a:lnTo>
                    <a:pt x="13" y="0"/>
                  </a:lnTo>
                  <a:lnTo>
                    <a:pt x="2" y="0"/>
                  </a:lnTo>
                  <a:lnTo>
                    <a:pt x="0" y="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45" name="Freeform 235"/>
            <p:cNvSpPr>
              <a:spLocks/>
            </p:cNvSpPr>
            <p:nvPr/>
          </p:nvSpPr>
          <p:spPr bwMode="auto">
            <a:xfrm>
              <a:off x="3576430" y="1532565"/>
              <a:ext cx="92594" cy="6719"/>
            </a:xfrm>
            <a:custGeom>
              <a:avLst/>
              <a:gdLst>
                <a:gd name="T0" fmla="*/ 21 w 413"/>
                <a:gd name="T1" fmla="*/ 24 h 29"/>
                <a:gd name="T2" fmla="*/ 26 w 413"/>
                <a:gd name="T3" fmla="*/ 29 h 29"/>
                <a:gd name="T4" fmla="*/ 400 w 413"/>
                <a:gd name="T5" fmla="*/ 29 h 29"/>
                <a:gd name="T6" fmla="*/ 413 w 413"/>
                <a:gd name="T7" fmla="*/ 14 h 29"/>
                <a:gd name="T8" fmla="*/ 400 w 413"/>
                <a:gd name="T9" fmla="*/ 0 h 29"/>
                <a:gd name="T10" fmla="*/ 0 w 413"/>
                <a:gd name="T11" fmla="*/ 0 h 29"/>
                <a:gd name="T12" fmla="*/ 21 w 413"/>
                <a:gd name="T13" fmla="*/ 24 h 29"/>
              </a:gdLst>
              <a:ahLst/>
              <a:cxnLst>
                <a:cxn ang="0">
                  <a:pos x="T0" y="T1"/>
                </a:cxn>
                <a:cxn ang="0">
                  <a:pos x="T2" y="T3"/>
                </a:cxn>
                <a:cxn ang="0">
                  <a:pos x="T4" y="T5"/>
                </a:cxn>
                <a:cxn ang="0">
                  <a:pos x="T6" y="T7"/>
                </a:cxn>
                <a:cxn ang="0">
                  <a:pos x="T8" y="T9"/>
                </a:cxn>
                <a:cxn ang="0">
                  <a:pos x="T10" y="T11"/>
                </a:cxn>
                <a:cxn ang="0">
                  <a:pos x="T12" y="T13"/>
                </a:cxn>
              </a:cxnLst>
              <a:rect l="0" t="0" r="r" b="b"/>
              <a:pathLst>
                <a:path w="413" h="29">
                  <a:moveTo>
                    <a:pt x="21" y="24"/>
                  </a:moveTo>
                  <a:cubicBezTo>
                    <a:pt x="26" y="29"/>
                    <a:pt x="26" y="29"/>
                    <a:pt x="26" y="29"/>
                  </a:cubicBezTo>
                  <a:cubicBezTo>
                    <a:pt x="400" y="29"/>
                    <a:pt x="400" y="29"/>
                    <a:pt x="400" y="29"/>
                  </a:cubicBezTo>
                  <a:cubicBezTo>
                    <a:pt x="406" y="29"/>
                    <a:pt x="413" y="24"/>
                    <a:pt x="413" y="14"/>
                  </a:cubicBezTo>
                  <a:cubicBezTo>
                    <a:pt x="413" y="7"/>
                    <a:pt x="406" y="0"/>
                    <a:pt x="400" y="0"/>
                  </a:cubicBezTo>
                  <a:cubicBezTo>
                    <a:pt x="0" y="0"/>
                    <a:pt x="0" y="0"/>
                    <a:pt x="0" y="0"/>
                  </a:cubicBezTo>
                  <a:cubicBezTo>
                    <a:pt x="6" y="7"/>
                    <a:pt x="15" y="14"/>
                    <a:pt x="21" y="2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46" name="Freeform 236"/>
            <p:cNvSpPr>
              <a:spLocks/>
            </p:cNvSpPr>
            <p:nvPr/>
          </p:nvSpPr>
          <p:spPr bwMode="auto">
            <a:xfrm>
              <a:off x="3528536" y="1575120"/>
              <a:ext cx="28736" cy="6719"/>
            </a:xfrm>
            <a:custGeom>
              <a:avLst/>
              <a:gdLst>
                <a:gd name="T0" fmla="*/ 9 w 124"/>
                <a:gd name="T1" fmla="*/ 25 h 25"/>
                <a:gd name="T2" fmla="*/ 124 w 124"/>
                <a:gd name="T3" fmla="*/ 25 h 25"/>
                <a:gd name="T4" fmla="*/ 107 w 124"/>
                <a:gd name="T5" fmla="*/ 0 h 25"/>
                <a:gd name="T6" fmla="*/ 0 w 124"/>
                <a:gd name="T7" fmla="*/ 0 h 25"/>
                <a:gd name="T8" fmla="*/ 9 w 124"/>
                <a:gd name="T9" fmla="*/ 25 h 25"/>
              </a:gdLst>
              <a:ahLst/>
              <a:cxnLst>
                <a:cxn ang="0">
                  <a:pos x="T0" y="T1"/>
                </a:cxn>
                <a:cxn ang="0">
                  <a:pos x="T2" y="T3"/>
                </a:cxn>
                <a:cxn ang="0">
                  <a:pos x="T4" y="T5"/>
                </a:cxn>
                <a:cxn ang="0">
                  <a:pos x="T6" y="T7"/>
                </a:cxn>
                <a:cxn ang="0">
                  <a:pos x="T8" y="T9"/>
                </a:cxn>
              </a:cxnLst>
              <a:rect l="0" t="0" r="r" b="b"/>
              <a:pathLst>
                <a:path w="124" h="25">
                  <a:moveTo>
                    <a:pt x="9" y="25"/>
                  </a:moveTo>
                  <a:cubicBezTo>
                    <a:pt x="124" y="25"/>
                    <a:pt x="124" y="25"/>
                    <a:pt x="124" y="25"/>
                  </a:cubicBezTo>
                  <a:cubicBezTo>
                    <a:pt x="120" y="17"/>
                    <a:pt x="113" y="8"/>
                    <a:pt x="107" y="0"/>
                  </a:cubicBezTo>
                  <a:cubicBezTo>
                    <a:pt x="0" y="0"/>
                    <a:pt x="0" y="0"/>
                    <a:pt x="0" y="0"/>
                  </a:cubicBezTo>
                  <a:lnTo>
                    <a:pt x="9" y="2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47" name="Freeform 237"/>
            <p:cNvSpPr>
              <a:spLocks/>
            </p:cNvSpPr>
            <p:nvPr/>
          </p:nvSpPr>
          <p:spPr bwMode="auto">
            <a:xfrm>
              <a:off x="3481707" y="1641192"/>
              <a:ext cx="7450" cy="5600"/>
            </a:xfrm>
            <a:custGeom>
              <a:avLst/>
              <a:gdLst>
                <a:gd name="T0" fmla="*/ 0 w 29"/>
                <a:gd name="T1" fmla="*/ 0 h 25"/>
                <a:gd name="T2" fmla="*/ 2 w 29"/>
                <a:gd name="T3" fmla="*/ 2 h 25"/>
                <a:gd name="T4" fmla="*/ 29 w 29"/>
                <a:gd name="T5" fmla="*/ 25 h 25"/>
                <a:gd name="T6" fmla="*/ 23 w 29"/>
                <a:gd name="T7" fmla="*/ 0 h 25"/>
                <a:gd name="T8" fmla="*/ 0 w 29"/>
                <a:gd name="T9" fmla="*/ 0 h 25"/>
              </a:gdLst>
              <a:ahLst/>
              <a:cxnLst>
                <a:cxn ang="0">
                  <a:pos x="T0" y="T1"/>
                </a:cxn>
                <a:cxn ang="0">
                  <a:pos x="T2" y="T3"/>
                </a:cxn>
                <a:cxn ang="0">
                  <a:pos x="T4" y="T5"/>
                </a:cxn>
                <a:cxn ang="0">
                  <a:pos x="T6" y="T7"/>
                </a:cxn>
                <a:cxn ang="0">
                  <a:pos x="T8" y="T9"/>
                </a:cxn>
              </a:cxnLst>
              <a:rect l="0" t="0" r="r" b="b"/>
              <a:pathLst>
                <a:path w="29" h="25">
                  <a:moveTo>
                    <a:pt x="0" y="0"/>
                  </a:moveTo>
                  <a:cubicBezTo>
                    <a:pt x="0" y="0"/>
                    <a:pt x="2" y="0"/>
                    <a:pt x="2" y="2"/>
                  </a:cubicBezTo>
                  <a:cubicBezTo>
                    <a:pt x="11" y="9"/>
                    <a:pt x="19" y="18"/>
                    <a:pt x="29" y="25"/>
                  </a:cubicBezTo>
                  <a:cubicBezTo>
                    <a:pt x="23" y="0"/>
                    <a:pt x="23" y="0"/>
                    <a:pt x="23" y="0"/>
                  </a:cubicBez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48" name="Freeform 238"/>
            <p:cNvSpPr>
              <a:spLocks/>
            </p:cNvSpPr>
            <p:nvPr/>
          </p:nvSpPr>
          <p:spPr bwMode="auto">
            <a:xfrm>
              <a:off x="3515765" y="1575120"/>
              <a:ext cx="5322" cy="6719"/>
            </a:xfrm>
            <a:custGeom>
              <a:avLst/>
              <a:gdLst>
                <a:gd name="T0" fmla="*/ 1 w 5"/>
                <a:gd name="T1" fmla="*/ 6 h 6"/>
                <a:gd name="T2" fmla="*/ 3 w 5"/>
                <a:gd name="T3" fmla="*/ 6 h 6"/>
                <a:gd name="T4" fmla="*/ 5 w 5"/>
                <a:gd name="T5" fmla="*/ 0 h 6"/>
                <a:gd name="T6" fmla="*/ 0 w 5"/>
                <a:gd name="T7" fmla="*/ 0 h 6"/>
                <a:gd name="T8" fmla="*/ 1 w 5"/>
                <a:gd name="T9" fmla="*/ 6 h 6"/>
              </a:gdLst>
              <a:ahLst/>
              <a:cxnLst>
                <a:cxn ang="0">
                  <a:pos x="T0" y="T1"/>
                </a:cxn>
                <a:cxn ang="0">
                  <a:pos x="T2" y="T3"/>
                </a:cxn>
                <a:cxn ang="0">
                  <a:pos x="T4" y="T5"/>
                </a:cxn>
                <a:cxn ang="0">
                  <a:pos x="T6" y="T7"/>
                </a:cxn>
                <a:cxn ang="0">
                  <a:pos x="T8" y="T9"/>
                </a:cxn>
              </a:cxnLst>
              <a:rect l="0" t="0" r="r" b="b"/>
              <a:pathLst>
                <a:path w="5" h="6">
                  <a:moveTo>
                    <a:pt x="1" y="6"/>
                  </a:moveTo>
                  <a:lnTo>
                    <a:pt x="3" y="6"/>
                  </a:lnTo>
                  <a:lnTo>
                    <a:pt x="5" y="0"/>
                  </a:lnTo>
                  <a:lnTo>
                    <a:pt x="0" y="0"/>
                  </a:lnTo>
                  <a:lnTo>
                    <a:pt x="1"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49" name="Freeform 239"/>
            <p:cNvSpPr>
              <a:spLocks/>
            </p:cNvSpPr>
            <p:nvPr/>
          </p:nvSpPr>
          <p:spPr bwMode="auto">
            <a:xfrm>
              <a:off x="3496608" y="1556082"/>
              <a:ext cx="15965" cy="4479"/>
            </a:xfrm>
            <a:custGeom>
              <a:avLst/>
              <a:gdLst>
                <a:gd name="T0" fmla="*/ 0 w 71"/>
                <a:gd name="T1" fmla="*/ 21 h 21"/>
                <a:gd name="T2" fmla="*/ 64 w 71"/>
                <a:gd name="T3" fmla="*/ 21 h 21"/>
                <a:gd name="T4" fmla="*/ 71 w 71"/>
                <a:gd name="T5" fmla="*/ 0 h 21"/>
                <a:gd name="T6" fmla="*/ 0 w 71"/>
                <a:gd name="T7" fmla="*/ 21 h 21"/>
              </a:gdLst>
              <a:ahLst/>
              <a:cxnLst>
                <a:cxn ang="0">
                  <a:pos x="T0" y="T1"/>
                </a:cxn>
                <a:cxn ang="0">
                  <a:pos x="T2" y="T3"/>
                </a:cxn>
                <a:cxn ang="0">
                  <a:pos x="T4" y="T5"/>
                </a:cxn>
                <a:cxn ang="0">
                  <a:pos x="T6" y="T7"/>
                </a:cxn>
              </a:cxnLst>
              <a:rect l="0" t="0" r="r" b="b"/>
              <a:pathLst>
                <a:path w="71" h="21">
                  <a:moveTo>
                    <a:pt x="0" y="21"/>
                  </a:moveTo>
                  <a:cubicBezTo>
                    <a:pt x="64" y="21"/>
                    <a:pt x="64" y="21"/>
                    <a:pt x="64" y="21"/>
                  </a:cubicBezTo>
                  <a:cubicBezTo>
                    <a:pt x="71" y="0"/>
                    <a:pt x="71" y="0"/>
                    <a:pt x="71" y="0"/>
                  </a:cubicBezTo>
                  <a:cubicBezTo>
                    <a:pt x="45" y="2"/>
                    <a:pt x="22" y="9"/>
                    <a:pt x="0" y="2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50" name="Freeform 240"/>
            <p:cNvSpPr>
              <a:spLocks/>
            </p:cNvSpPr>
            <p:nvPr/>
          </p:nvSpPr>
          <p:spPr bwMode="auto">
            <a:xfrm>
              <a:off x="3598780" y="1641192"/>
              <a:ext cx="70243" cy="5600"/>
            </a:xfrm>
            <a:custGeom>
              <a:avLst/>
              <a:gdLst>
                <a:gd name="T0" fmla="*/ 297 w 310"/>
                <a:gd name="T1" fmla="*/ 0 h 25"/>
                <a:gd name="T2" fmla="*/ 11 w 310"/>
                <a:gd name="T3" fmla="*/ 0 h 25"/>
                <a:gd name="T4" fmla="*/ 0 w 310"/>
                <a:gd name="T5" fmla="*/ 25 h 25"/>
                <a:gd name="T6" fmla="*/ 297 w 310"/>
                <a:gd name="T7" fmla="*/ 25 h 25"/>
                <a:gd name="T8" fmla="*/ 310 w 310"/>
                <a:gd name="T9" fmla="*/ 12 h 25"/>
                <a:gd name="T10" fmla="*/ 297 w 310"/>
                <a:gd name="T11" fmla="*/ 0 h 25"/>
              </a:gdLst>
              <a:ahLst/>
              <a:cxnLst>
                <a:cxn ang="0">
                  <a:pos x="T0" y="T1"/>
                </a:cxn>
                <a:cxn ang="0">
                  <a:pos x="T2" y="T3"/>
                </a:cxn>
                <a:cxn ang="0">
                  <a:pos x="T4" y="T5"/>
                </a:cxn>
                <a:cxn ang="0">
                  <a:pos x="T6" y="T7"/>
                </a:cxn>
                <a:cxn ang="0">
                  <a:pos x="T8" y="T9"/>
                </a:cxn>
                <a:cxn ang="0">
                  <a:pos x="T10" y="T11"/>
                </a:cxn>
              </a:cxnLst>
              <a:rect l="0" t="0" r="r" b="b"/>
              <a:pathLst>
                <a:path w="310" h="25">
                  <a:moveTo>
                    <a:pt x="297" y="0"/>
                  </a:moveTo>
                  <a:cubicBezTo>
                    <a:pt x="11" y="0"/>
                    <a:pt x="11" y="0"/>
                    <a:pt x="11" y="0"/>
                  </a:cubicBezTo>
                  <a:cubicBezTo>
                    <a:pt x="7" y="8"/>
                    <a:pt x="2" y="16"/>
                    <a:pt x="0" y="25"/>
                  </a:cubicBezTo>
                  <a:cubicBezTo>
                    <a:pt x="297" y="25"/>
                    <a:pt x="297" y="25"/>
                    <a:pt x="297" y="25"/>
                  </a:cubicBezTo>
                  <a:cubicBezTo>
                    <a:pt x="303" y="25"/>
                    <a:pt x="310" y="18"/>
                    <a:pt x="310" y="12"/>
                  </a:cubicBezTo>
                  <a:cubicBezTo>
                    <a:pt x="310" y="4"/>
                    <a:pt x="303" y="0"/>
                    <a:pt x="297"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51" name="Freeform 241"/>
            <p:cNvSpPr>
              <a:spLocks/>
            </p:cNvSpPr>
            <p:nvPr/>
          </p:nvSpPr>
          <p:spPr bwMode="auto">
            <a:xfrm>
              <a:off x="3606230" y="1618794"/>
              <a:ext cx="62794" cy="5600"/>
            </a:xfrm>
            <a:custGeom>
              <a:avLst/>
              <a:gdLst>
                <a:gd name="T0" fmla="*/ 268 w 281"/>
                <a:gd name="T1" fmla="*/ 0 h 24"/>
                <a:gd name="T2" fmla="*/ 4 w 281"/>
                <a:gd name="T3" fmla="*/ 0 h 24"/>
                <a:gd name="T4" fmla="*/ 0 w 281"/>
                <a:gd name="T5" fmla="*/ 24 h 24"/>
                <a:gd name="T6" fmla="*/ 268 w 281"/>
                <a:gd name="T7" fmla="*/ 24 h 24"/>
                <a:gd name="T8" fmla="*/ 281 w 281"/>
                <a:gd name="T9" fmla="*/ 12 h 24"/>
                <a:gd name="T10" fmla="*/ 268 w 281"/>
                <a:gd name="T11" fmla="*/ 0 h 24"/>
              </a:gdLst>
              <a:ahLst/>
              <a:cxnLst>
                <a:cxn ang="0">
                  <a:pos x="T0" y="T1"/>
                </a:cxn>
                <a:cxn ang="0">
                  <a:pos x="T2" y="T3"/>
                </a:cxn>
                <a:cxn ang="0">
                  <a:pos x="T4" y="T5"/>
                </a:cxn>
                <a:cxn ang="0">
                  <a:pos x="T6" y="T7"/>
                </a:cxn>
                <a:cxn ang="0">
                  <a:pos x="T8" y="T9"/>
                </a:cxn>
                <a:cxn ang="0">
                  <a:pos x="T10" y="T11"/>
                </a:cxn>
              </a:cxnLst>
              <a:rect l="0" t="0" r="r" b="b"/>
              <a:pathLst>
                <a:path w="281" h="24">
                  <a:moveTo>
                    <a:pt x="268" y="0"/>
                  </a:moveTo>
                  <a:cubicBezTo>
                    <a:pt x="4" y="0"/>
                    <a:pt x="4" y="0"/>
                    <a:pt x="4" y="0"/>
                  </a:cubicBezTo>
                  <a:cubicBezTo>
                    <a:pt x="4" y="8"/>
                    <a:pt x="2" y="16"/>
                    <a:pt x="0" y="24"/>
                  </a:cubicBezTo>
                  <a:cubicBezTo>
                    <a:pt x="268" y="24"/>
                    <a:pt x="268" y="24"/>
                    <a:pt x="268" y="24"/>
                  </a:cubicBezTo>
                  <a:cubicBezTo>
                    <a:pt x="274" y="24"/>
                    <a:pt x="281" y="20"/>
                    <a:pt x="281" y="12"/>
                  </a:cubicBezTo>
                  <a:cubicBezTo>
                    <a:pt x="281" y="6"/>
                    <a:pt x="274" y="0"/>
                    <a:pt x="268"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52" name="Freeform 242"/>
            <p:cNvSpPr>
              <a:spLocks/>
            </p:cNvSpPr>
            <p:nvPr/>
          </p:nvSpPr>
          <p:spPr bwMode="auto">
            <a:xfrm>
              <a:off x="3404014" y="1641192"/>
              <a:ext cx="28736" cy="5600"/>
            </a:xfrm>
            <a:custGeom>
              <a:avLst/>
              <a:gdLst>
                <a:gd name="T0" fmla="*/ 13 w 128"/>
                <a:gd name="T1" fmla="*/ 25 h 25"/>
                <a:gd name="T2" fmla="*/ 128 w 128"/>
                <a:gd name="T3" fmla="*/ 25 h 25"/>
                <a:gd name="T4" fmla="*/ 117 w 128"/>
                <a:gd name="T5" fmla="*/ 0 h 25"/>
                <a:gd name="T6" fmla="*/ 13 w 128"/>
                <a:gd name="T7" fmla="*/ 0 h 25"/>
                <a:gd name="T8" fmla="*/ 0 w 128"/>
                <a:gd name="T9" fmla="*/ 12 h 25"/>
                <a:gd name="T10" fmla="*/ 13 w 128"/>
                <a:gd name="T11" fmla="*/ 25 h 25"/>
              </a:gdLst>
              <a:ahLst/>
              <a:cxnLst>
                <a:cxn ang="0">
                  <a:pos x="T0" y="T1"/>
                </a:cxn>
                <a:cxn ang="0">
                  <a:pos x="T2" y="T3"/>
                </a:cxn>
                <a:cxn ang="0">
                  <a:pos x="T4" y="T5"/>
                </a:cxn>
                <a:cxn ang="0">
                  <a:pos x="T6" y="T7"/>
                </a:cxn>
                <a:cxn ang="0">
                  <a:pos x="T8" y="T9"/>
                </a:cxn>
                <a:cxn ang="0">
                  <a:pos x="T10" y="T11"/>
                </a:cxn>
              </a:cxnLst>
              <a:rect l="0" t="0" r="r" b="b"/>
              <a:pathLst>
                <a:path w="128" h="25">
                  <a:moveTo>
                    <a:pt x="13" y="25"/>
                  </a:moveTo>
                  <a:cubicBezTo>
                    <a:pt x="128" y="25"/>
                    <a:pt x="128" y="25"/>
                    <a:pt x="128" y="25"/>
                  </a:cubicBezTo>
                  <a:cubicBezTo>
                    <a:pt x="126" y="16"/>
                    <a:pt x="122" y="8"/>
                    <a:pt x="117" y="0"/>
                  </a:cubicBezTo>
                  <a:cubicBezTo>
                    <a:pt x="13" y="0"/>
                    <a:pt x="13" y="0"/>
                    <a:pt x="13" y="0"/>
                  </a:cubicBezTo>
                  <a:cubicBezTo>
                    <a:pt x="4" y="0"/>
                    <a:pt x="0" y="4"/>
                    <a:pt x="0" y="12"/>
                  </a:cubicBezTo>
                  <a:cubicBezTo>
                    <a:pt x="0" y="18"/>
                    <a:pt x="4" y="25"/>
                    <a:pt x="13" y="2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53" name="Freeform 243"/>
            <p:cNvSpPr>
              <a:spLocks/>
            </p:cNvSpPr>
            <p:nvPr/>
          </p:nvSpPr>
          <p:spPr bwMode="auto">
            <a:xfrm>
              <a:off x="3404014" y="1618794"/>
              <a:ext cx="22350" cy="5600"/>
            </a:xfrm>
            <a:custGeom>
              <a:avLst/>
              <a:gdLst>
                <a:gd name="T0" fmla="*/ 13 w 99"/>
                <a:gd name="T1" fmla="*/ 24 h 24"/>
                <a:gd name="T2" fmla="*/ 99 w 99"/>
                <a:gd name="T3" fmla="*/ 24 h 24"/>
                <a:gd name="T4" fmla="*/ 95 w 99"/>
                <a:gd name="T5" fmla="*/ 0 h 24"/>
                <a:gd name="T6" fmla="*/ 13 w 99"/>
                <a:gd name="T7" fmla="*/ 0 h 24"/>
                <a:gd name="T8" fmla="*/ 0 w 99"/>
                <a:gd name="T9" fmla="*/ 12 h 24"/>
                <a:gd name="T10" fmla="*/ 13 w 99"/>
                <a:gd name="T11" fmla="*/ 24 h 24"/>
              </a:gdLst>
              <a:ahLst/>
              <a:cxnLst>
                <a:cxn ang="0">
                  <a:pos x="T0" y="T1"/>
                </a:cxn>
                <a:cxn ang="0">
                  <a:pos x="T2" y="T3"/>
                </a:cxn>
                <a:cxn ang="0">
                  <a:pos x="T4" y="T5"/>
                </a:cxn>
                <a:cxn ang="0">
                  <a:pos x="T6" y="T7"/>
                </a:cxn>
                <a:cxn ang="0">
                  <a:pos x="T8" y="T9"/>
                </a:cxn>
                <a:cxn ang="0">
                  <a:pos x="T10" y="T11"/>
                </a:cxn>
              </a:cxnLst>
              <a:rect l="0" t="0" r="r" b="b"/>
              <a:pathLst>
                <a:path w="99" h="24">
                  <a:moveTo>
                    <a:pt x="13" y="24"/>
                  </a:moveTo>
                  <a:cubicBezTo>
                    <a:pt x="99" y="24"/>
                    <a:pt x="99" y="24"/>
                    <a:pt x="99" y="24"/>
                  </a:cubicBezTo>
                  <a:cubicBezTo>
                    <a:pt x="97" y="16"/>
                    <a:pt x="95" y="8"/>
                    <a:pt x="95" y="0"/>
                  </a:cubicBezTo>
                  <a:cubicBezTo>
                    <a:pt x="13" y="0"/>
                    <a:pt x="13" y="0"/>
                    <a:pt x="13" y="0"/>
                  </a:cubicBezTo>
                  <a:cubicBezTo>
                    <a:pt x="4" y="0"/>
                    <a:pt x="0" y="6"/>
                    <a:pt x="0" y="12"/>
                  </a:cubicBezTo>
                  <a:cubicBezTo>
                    <a:pt x="0" y="20"/>
                    <a:pt x="4" y="24"/>
                    <a:pt x="13" y="2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54" name="Freeform 244"/>
            <p:cNvSpPr>
              <a:spLocks/>
            </p:cNvSpPr>
            <p:nvPr/>
          </p:nvSpPr>
          <p:spPr bwMode="auto">
            <a:xfrm>
              <a:off x="3593459" y="1553842"/>
              <a:ext cx="75565" cy="6719"/>
            </a:xfrm>
            <a:custGeom>
              <a:avLst/>
              <a:gdLst>
                <a:gd name="T0" fmla="*/ 322 w 335"/>
                <a:gd name="T1" fmla="*/ 0 h 29"/>
                <a:gd name="T2" fmla="*/ 0 w 335"/>
                <a:gd name="T3" fmla="*/ 0 h 29"/>
                <a:gd name="T4" fmla="*/ 15 w 335"/>
                <a:gd name="T5" fmla="*/ 29 h 29"/>
                <a:gd name="T6" fmla="*/ 322 w 335"/>
                <a:gd name="T7" fmla="*/ 29 h 29"/>
                <a:gd name="T8" fmla="*/ 335 w 335"/>
                <a:gd name="T9" fmla="*/ 14 h 29"/>
                <a:gd name="T10" fmla="*/ 322 w 335"/>
                <a:gd name="T11" fmla="*/ 0 h 29"/>
              </a:gdLst>
              <a:ahLst/>
              <a:cxnLst>
                <a:cxn ang="0">
                  <a:pos x="T0" y="T1"/>
                </a:cxn>
                <a:cxn ang="0">
                  <a:pos x="T2" y="T3"/>
                </a:cxn>
                <a:cxn ang="0">
                  <a:pos x="T4" y="T5"/>
                </a:cxn>
                <a:cxn ang="0">
                  <a:pos x="T6" y="T7"/>
                </a:cxn>
                <a:cxn ang="0">
                  <a:pos x="T8" y="T9"/>
                </a:cxn>
                <a:cxn ang="0">
                  <a:pos x="T10" y="T11"/>
                </a:cxn>
              </a:cxnLst>
              <a:rect l="0" t="0" r="r" b="b"/>
              <a:pathLst>
                <a:path w="335" h="29">
                  <a:moveTo>
                    <a:pt x="322" y="0"/>
                  </a:moveTo>
                  <a:cubicBezTo>
                    <a:pt x="0" y="0"/>
                    <a:pt x="0" y="0"/>
                    <a:pt x="0" y="0"/>
                  </a:cubicBezTo>
                  <a:cubicBezTo>
                    <a:pt x="7" y="9"/>
                    <a:pt x="11" y="19"/>
                    <a:pt x="15" y="29"/>
                  </a:cubicBezTo>
                  <a:cubicBezTo>
                    <a:pt x="322" y="29"/>
                    <a:pt x="322" y="29"/>
                    <a:pt x="322" y="29"/>
                  </a:cubicBezTo>
                  <a:cubicBezTo>
                    <a:pt x="329" y="29"/>
                    <a:pt x="335" y="22"/>
                    <a:pt x="335" y="14"/>
                  </a:cubicBezTo>
                  <a:cubicBezTo>
                    <a:pt x="335" y="5"/>
                    <a:pt x="329" y="0"/>
                    <a:pt x="322"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55" name="Freeform 245"/>
            <p:cNvSpPr>
              <a:spLocks/>
            </p:cNvSpPr>
            <p:nvPr/>
          </p:nvSpPr>
          <p:spPr bwMode="auto">
            <a:xfrm>
              <a:off x="3607294" y="1597517"/>
              <a:ext cx="61729" cy="6719"/>
            </a:xfrm>
            <a:custGeom>
              <a:avLst/>
              <a:gdLst>
                <a:gd name="T0" fmla="*/ 260 w 273"/>
                <a:gd name="T1" fmla="*/ 0 h 29"/>
                <a:gd name="T2" fmla="*/ 0 w 273"/>
                <a:gd name="T3" fmla="*/ 0 h 29"/>
                <a:gd name="T4" fmla="*/ 2 w 273"/>
                <a:gd name="T5" fmla="*/ 29 h 29"/>
                <a:gd name="T6" fmla="*/ 260 w 273"/>
                <a:gd name="T7" fmla="*/ 29 h 29"/>
                <a:gd name="T8" fmla="*/ 273 w 273"/>
                <a:gd name="T9" fmla="*/ 15 h 29"/>
                <a:gd name="T10" fmla="*/ 260 w 273"/>
                <a:gd name="T11" fmla="*/ 0 h 29"/>
              </a:gdLst>
              <a:ahLst/>
              <a:cxnLst>
                <a:cxn ang="0">
                  <a:pos x="T0" y="T1"/>
                </a:cxn>
                <a:cxn ang="0">
                  <a:pos x="T2" y="T3"/>
                </a:cxn>
                <a:cxn ang="0">
                  <a:pos x="T4" y="T5"/>
                </a:cxn>
                <a:cxn ang="0">
                  <a:pos x="T6" y="T7"/>
                </a:cxn>
                <a:cxn ang="0">
                  <a:pos x="T8" y="T9"/>
                </a:cxn>
                <a:cxn ang="0">
                  <a:pos x="T10" y="T11"/>
                </a:cxn>
              </a:cxnLst>
              <a:rect l="0" t="0" r="r" b="b"/>
              <a:pathLst>
                <a:path w="273" h="29">
                  <a:moveTo>
                    <a:pt x="260" y="0"/>
                  </a:moveTo>
                  <a:cubicBezTo>
                    <a:pt x="0" y="0"/>
                    <a:pt x="0" y="0"/>
                    <a:pt x="0" y="0"/>
                  </a:cubicBezTo>
                  <a:cubicBezTo>
                    <a:pt x="2" y="10"/>
                    <a:pt x="2" y="20"/>
                    <a:pt x="2" y="29"/>
                  </a:cubicBezTo>
                  <a:cubicBezTo>
                    <a:pt x="260" y="29"/>
                    <a:pt x="260" y="29"/>
                    <a:pt x="260" y="29"/>
                  </a:cubicBezTo>
                  <a:cubicBezTo>
                    <a:pt x="267" y="29"/>
                    <a:pt x="273" y="22"/>
                    <a:pt x="273" y="15"/>
                  </a:cubicBezTo>
                  <a:cubicBezTo>
                    <a:pt x="273" y="5"/>
                    <a:pt x="267" y="0"/>
                    <a:pt x="260"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56" name="Freeform 246"/>
            <p:cNvSpPr>
              <a:spLocks/>
            </p:cNvSpPr>
            <p:nvPr/>
          </p:nvSpPr>
          <p:spPr bwMode="auto">
            <a:xfrm>
              <a:off x="3603037" y="1575120"/>
              <a:ext cx="65986" cy="6719"/>
            </a:xfrm>
            <a:custGeom>
              <a:avLst/>
              <a:gdLst>
                <a:gd name="T0" fmla="*/ 280 w 293"/>
                <a:gd name="T1" fmla="*/ 0 h 25"/>
                <a:gd name="T2" fmla="*/ 0 w 293"/>
                <a:gd name="T3" fmla="*/ 0 h 25"/>
                <a:gd name="T4" fmla="*/ 6 w 293"/>
                <a:gd name="T5" fmla="*/ 25 h 25"/>
                <a:gd name="T6" fmla="*/ 280 w 293"/>
                <a:gd name="T7" fmla="*/ 25 h 25"/>
                <a:gd name="T8" fmla="*/ 293 w 293"/>
                <a:gd name="T9" fmla="*/ 13 h 25"/>
                <a:gd name="T10" fmla="*/ 280 w 293"/>
                <a:gd name="T11" fmla="*/ 0 h 25"/>
              </a:gdLst>
              <a:ahLst/>
              <a:cxnLst>
                <a:cxn ang="0">
                  <a:pos x="T0" y="T1"/>
                </a:cxn>
                <a:cxn ang="0">
                  <a:pos x="T2" y="T3"/>
                </a:cxn>
                <a:cxn ang="0">
                  <a:pos x="T4" y="T5"/>
                </a:cxn>
                <a:cxn ang="0">
                  <a:pos x="T6" y="T7"/>
                </a:cxn>
                <a:cxn ang="0">
                  <a:pos x="T8" y="T9"/>
                </a:cxn>
                <a:cxn ang="0">
                  <a:pos x="T10" y="T11"/>
                </a:cxn>
              </a:cxnLst>
              <a:rect l="0" t="0" r="r" b="b"/>
              <a:pathLst>
                <a:path w="293" h="25">
                  <a:moveTo>
                    <a:pt x="280" y="0"/>
                  </a:moveTo>
                  <a:cubicBezTo>
                    <a:pt x="0" y="0"/>
                    <a:pt x="0" y="0"/>
                    <a:pt x="0" y="0"/>
                  </a:cubicBezTo>
                  <a:cubicBezTo>
                    <a:pt x="2" y="8"/>
                    <a:pt x="4" y="17"/>
                    <a:pt x="6" y="25"/>
                  </a:cubicBezTo>
                  <a:cubicBezTo>
                    <a:pt x="280" y="25"/>
                    <a:pt x="280" y="25"/>
                    <a:pt x="280" y="25"/>
                  </a:cubicBezTo>
                  <a:cubicBezTo>
                    <a:pt x="286" y="25"/>
                    <a:pt x="293" y="21"/>
                    <a:pt x="293" y="13"/>
                  </a:cubicBezTo>
                  <a:cubicBezTo>
                    <a:pt x="293" y="6"/>
                    <a:pt x="286" y="0"/>
                    <a:pt x="280"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57" name="Freeform 247"/>
            <p:cNvSpPr>
              <a:spLocks/>
            </p:cNvSpPr>
            <p:nvPr/>
          </p:nvSpPr>
          <p:spPr bwMode="auto">
            <a:xfrm>
              <a:off x="3404014" y="1532565"/>
              <a:ext cx="52151" cy="6719"/>
            </a:xfrm>
            <a:custGeom>
              <a:avLst/>
              <a:gdLst>
                <a:gd name="T0" fmla="*/ 13 w 232"/>
                <a:gd name="T1" fmla="*/ 29 h 29"/>
                <a:gd name="T2" fmla="*/ 203 w 232"/>
                <a:gd name="T3" fmla="*/ 29 h 29"/>
                <a:gd name="T4" fmla="*/ 210 w 232"/>
                <a:gd name="T5" fmla="*/ 24 h 29"/>
                <a:gd name="T6" fmla="*/ 232 w 232"/>
                <a:gd name="T7" fmla="*/ 0 h 29"/>
                <a:gd name="T8" fmla="*/ 13 w 232"/>
                <a:gd name="T9" fmla="*/ 0 h 29"/>
                <a:gd name="T10" fmla="*/ 0 w 232"/>
                <a:gd name="T11" fmla="*/ 14 h 29"/>
                <a:gd name="T12" fmla="*/ 13 w 232"/>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32" h="29">
                  <a:moveTo>
                    <a:pt x="13" y="29"/>
                  </a:moveTo>
                  <a:cubicBezTo>
                    <a:pt x="203" y="29"/>
                    <a:pt x="203" y="29"/>
                    <a:pt x="203" y="29"/>
                  </a:cubicBezTo>
                  <a:cubicBezTo>
                    <a:pt x="205" y="26"/>
                    <a:pt x="208" y="26"/>
                    <a:pt x="210" y="24"/>
                  </a:cubicBezTo>
                  <a:cubicBezTo>
                    <a:pt x="216" y="14"/>
                    <a:pt x="225" y="7"/>
                    <a:pt x="232" y="0"/>
                  </a:cubicBezTo>
                  <a:cubicBezTo>
                    <a:pt x="13" y="0"/>
                    <a:pt x="13" y="0"/>
                    <a:pt x="13" y="0"/>
                  </a:cubicBezTo>
                  <a:cubicBezTo>
                    <a:pt x="4" y="0"/>
                    <a:pt x="0" y="7"/>
                    <a:pt x="0" y="14"/>
                  </a:cubicBezTo>
                  <a:cubicBezTo>
                    <a:pt x="0" y="24"/>
                    <a:pt x="4" y="29"/>
                    <a:pt x="13" y="2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58" name="Freeform 248"/>
            <p:cNvSpPr>
              <a:spLocks/>
            </p:cNvSpPr>
            <p:nvPr/>
          </p:nvSpPr>
          <p:spPr bwMode="auto">
            <a:xfrm>
              <a:off x="3404014" y="1597517"/>
              <a:ext cx="20222" cy="6719"/>
            </a:xfrm>
            <a:custGeom>
              <a:avLst/>
              <a:gdLst>
                <a:gd name="T0" fmla="*/ 13 w 91"/>
                <a:gd name="T1" fmla="*/ 29 h 29"/>
                <a:gd name="T2" fmla="*/ 89 w 91"/>
                <a:gd name="T3" fmla="*/ 29 h 29"/>
                <a:gd name="T4" fmla="*/ 91 w 91"/>
                <a:gd name="T5" fmla="*/ 0 h 29"/>
                <a:gd name="T6" fmla="*/ 13 w 91"/>
                <a:gd name="T7" fmla="*/ 0 h 29"/>
                <a:gd name="T8" fmla="*/ 0 w 91"/>
                <a:gd name="T9" fmla="*/ 15 h 29"/>
                <a:gd name="T10" fmla="*/ 13 w 91"/>
                <a:gd name="T11" fmla="*/ 29 h 29"/>
              </a:gdLst>
              <a:ahLst/>
              <a:cxnLst>
                <a:cxn ang="0">
                  <a:pos x="T0" y="T1"/>
                </a:cxn>
                <a:cxn ang="0">
                  <a:pos x="T2" y="T3"/>
                </a:cxn>
                <a:cxn ang="0">
                  <a:pos x="T4" y="T5"/>
                </a:cxn>
                <a:cxn ang="0">
                  <a:pos x="T6" y="T7"/>
                </a:cxn>
                <a:cxn ang="0">
                  <a:pos x="T8" y="T9"/>
                </a:cxn>
                <a:cxn ang="0">
                  <a:pos x="T10" y="T11"/>
                </a:cxn>
              </a:cxnLst>
              <a:rect l="0" t="0" r="r" b="b"/>
              <a:pathLst>
                <a:path w="91" h="29">
                  <a:moveTo>
                    <a:pt x="13" y="29"/>
                  </a:moveTo>
                  <a:cubicBezTo>
                    <a:pt x="89" y="29"/>
                    <a:pt x="89" y="29"/>
                    <a:pt x="89" y="29"/>
                  </a:cubicBezTo>
                  <a:cubicBezTo>
                    <a:pt x="89" y="20"/>
                    <a:pt x="89" y="10"/>
                    <a:pt x="91" y="0"/>
                  </a:cubicBezTo>
                  <a:cubicBezTo>
                    <a:pt x="13" y="0"/>
                    <a:pt x="13" y="0"/>
                    <a:pt x="13" y="0"/>
                  </a:cubicBezTo>
                  <a:cubicBezTo>
                    <a:pt x="4" y="0"/>
                    <a:pt x="0" y="5"/>
                    <a:pt x="0" y="15"/>
                  </a:cubicBezTo>
                  <a:cubicBezTo>
                    <a:pt x="0" y="22"/>
                    <a:pt x="4" y="29"/>
                    <a:pt x="13" y="2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59" name="Freeform 249"/>
            <p:cNvSpPr>
              <a:spLocks/>
            </p:cNvSpPr>
            <p:nvPr/>
          </p:nvSpPr>
          <p:spPr bwMode="auto">
            <a:xfrm>
              <a:off x="3549822" y="1618794"/>
              <a:ext cx="11708" cy="5600"/>
            </a:xfrm>
            <a:custGeom>
              <a:avLst/>
              <a:gdLst>
                <a:gd name="T0" fmla="*/ 9 w 54"/>
                <a:gd name="T1" fmla="*/ 0 h 24"/>
                <a:gd name="T2" fmla="*/ 0 w 54"/>
                <a:gd name="T3" fmla="*/ 24 h 24"/>
                <a:gd name="T4" fmla="*/ 43 w 54"/>
                <a:gd name="T5" fmla="*/ 24 h 24"/>
                <a:gd name="T6" fmla="*/ 54 w 54"/>
                <a:gd name="T7" fmla="*/ 0 h 24"/>
                <a:gd name="T8" fmla="*/ 9 w 54"/>
                <a:gd name="T9" fmla="*/ 0 h 24"/>
              </a:gdLst>
              <a:ahLst/>
              <a:cxnLst>
                <a:cxn ang="0">
                  <a:pos x="T0" y="T1"/>
                </a:cxn>
                <a:cxn ang="0">
                  <a:pos x="T2" y="T3"/>
                </a:cxn>
                <a:cxn ang="0">
                  <a:pos x="T4" y="T5"/>
                </a:cxn>
                <a:cxn ang="0">
                  <a:pos x="T6" y="T7"/>
                </a:cxn>
                <a:cxn ang="0">
                  <a:pos x="T8" y="T9"/>
                </a:cxn>
              </a:cxnLst>
              <a:rect l="0" t="0" r="r" b="b"/>
              <a:pathLst>
                <a:path w="54" h="24">
                  <a:moveTo>
                    <a:pt x="9" y="0"/>
                  </a:moveTo>
                  <a:cubicBezTo>
                    <a:pt x="0" y="24"/>
                    <a:pt x="0" y="24"/>
                    <a:pt x="0" y="24"/>
                  </a:cubicBezTo>
                  <a:cubicBezTo>
                    <a:pt x="43" y="24"/>
                    <a:pt x="43" y="24"/>
                    <a:pt x="43" y="24"/>
                  </a:cubicBezTo>
                  <a:cubicBezTo>
                    <a:pt x="47" y="16"/>
                    <a:pt x="49" y="8"/>
                    <a:pt x="54" y="0"/>
                  </a:cubicBezTo>
                  <a:lnTo>
                    <a:pt x="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60" name="Freeform 250"/>
            <p:cNvSpPr>
              <a:spLocks/>
            </p:cNvSpPr>
            <p:nvPr/>
          </p:nvSpPr>
          <p:spPr bwMode="auto">
            <a:xfrm>
              <a:off x="3514701" y="1556082"/>
              <a:ext cx="21286" cy="4479"/>
            </a:xfrm>
            <a:custGeom>
              <a:avLst/>
              <a:gdLst>
                <a:gd name="T0" fmla="*/ 0 w 91"/>
                <a:gd name="T1" fmla="*/ 0 h 21"/>
                <a:gd name="T2" fmla="*/ 0 w 91"/>
                <a:gd name="T3" fmla="*/ 21 h 21"/>
                <a:gd name="T4" fmla="*/ 91 w 91"/>
                <a:gd name="T5" fmla="*/ 21 h 21"/>
                <a:gd name="T6" fmla="*/ 4 w 91"/>
                <a:gd name="T7" fmla="*/ 0 h 21"/>
                <a:gd name="T8" fmla="*/ 0 w 91"/>
                <a:gd name="T9" fmla="*/ 0 h 21"/>
              </a:gdLst>
              <a:ahLst/>
              <a:cxnLst>
                <a:cxn ang="0">
                  <a:pos x="T0" y="T1"/>
                </a:cxn>
                <a:cxn ang="0">
                  <a:pos x="T2" y="T3"/>
                </a:cxn>
                <a:cxn ang="0">
                  <a:pos x="T4" y="T5"/>
                </a:cxn>
                <a:cxn ang="0">
                  <a:pos x="T6" y="T7"/>
                </a:cxn>
                <a:cxn ang="0">
                  <a:pos x="T8" y="T9"/>
                </a:cxn>
              </a:cxnLst>
              <a:rect l="0" t="0" r="r" b="b"/>
              <a:pathLst>
                <a:path w="91" h="21">
                  <a:moveTo>
                    <a:pt x="0" y="0"/>
                  </a:moveTo>
                  <a:cubicBezTo>
                    <a:pt x="0" y="21"/>
                    <a:pt x="0" y="21"/>
                    <a:pt x="0" y="21"/>
                  </a:cubicBezTo>
                  <a:cubicBezTo>
                    <a:pt x="91" y="21"/>
                    <a:pt x="91" y="21"/>
                    <a:pt x="91" y="21"/>
                  </a:cubicBezTo>
                  <a:cubicBezTo>
                    <a:pt x="63" y="8"/>
                    <a:pt x="35" y="0"/>
                    <a:pt x="4" y="0"/>
                  </a:cubicBez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61" name="Freeform 251"/>
            <p:cNvSpPr>
              <a:spLocks/>
            </p:cNvSpPr>
            <p:nvPr/>
          </p:nvSpPr>
          <p:spPr bwMode="auto">
            <a:xfrm>
              <a:off x="3404014" y="1575120"/>
              <a:ext cx="24479" cy="6719"/>
            </a:xfrm>
            <a:custGeom>
              <a:avLst/>
              <a:gdLst>
                <a:gd name="T0" fmla="*/ 13 w 112"/>
                <a:gd name="T1" fmla="*/ 25 h 25"/>
                <a:gd name="T2" fmla="*/ 103 w 112"/>
                <a:gd name="T3" fmla="*/ 25 h 25"/>
                <a:gd name="T4" fmla="*/ 112 w 112"/>
                <a:gd name="T5" fmla="*/ 0 h 25"/>
                <a:gd name="T6" fmla="*/ 13 w 112"/>
                <a:gd name="T7" fmla="*/ 0 h 25"/>
                <a:gd name="T8" fmla="*/ 0 w 112"/>
                <a:gd name="T9" fmla="*/ 13 h 25"/>
                <a:gd name="T10" fmla="*/ 13 w 112"/>
                <a:gd name="T11" fmla="*/ 25 h 25"/>
              </a:gdLst>
              <a:ahLst/>
              <a:cxnLst>
                <a:cxn ang="0">
                  <a:pos x="T0" y="T1"/>
                </a:cxn>
                <a:cxn ang="0">
                  <a:pos x="T2" y="T3"/>
                </a:cxn>
                <a:cxn ang="0">
                  <a:pos x="T4" y="T5"/>
                </a:cxn>
                <a:cxn ang="0">
                  <a:pos x="T6" y="T7"/>
                </a:cxn>
                <a:cxn ang="0">
                  <a:pos x="T8" y="T9"/>
                </a:cxn>
                <a:cxn ang="0">
                  <a:pos x="T10" y="T11"/>
                </a:cxn>
              </a:cxnLst>
              <a:rect l="0" t="0" r="r" b="b"/>
              <a:pathLst>
                <a:path w="112" h="25">
                  <a:moveTo>
                    <a:pt x="13" y="25"/>
                  </a:moveTo>
                  <a:cubicBezTo>
                    <a:pt x="103" y="25"/>
                    <a:pt x="103" y="25"/>
                    <a:pt x="103" y="25"/>
                  </a:cubicBezTo>
                  <a:cubicBezTo>
                    <a:pt x="105" y="17"/>
                    <a:pt x="109" y="8"/>
                    <a:pt x="112" y="0"/>
                  </a:cubicBezTo>
                  <a:cubicBezTo>
                    <a:pt x="13" y="0"/>
                    <a:pt x="13" y="0"/>
                    <a:pt x="13" y="0"/>
                  </a:cubicBezTo>
                  <a:cubicBezTo>
                    <a:pt x="4" y="0"/>
                    <a:pt x="0" y="6"/>
                    <a:pt x="0" y="13"/>
                  </a:cubicBezTo>
                  <a:cubicBezTo>
                    <a:pt x="0" y="21"/>
                    <a:pt x="4" y="25"/>
                    <a:pt x="13" y="2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62" name="Freeform 252"/>
            <p:cNvSpPr>
              <a:spLocks/>
            </p:cNvSpPr>
            <p:nvPr/>
          </p:nvSpPr>
          <p:spPr bwMode="auto">
            <a:xfrm>
              <a:off x="3544501" y="1641192"/>
              <a:ext cx="5322" cy="3360"/>
            </a:xfrm>
            <a:custGeom>
              <a:avLst/>
              <a:gdLst>
                <a:gd name="T0" fmla="*/ 6 w 21"/>
                <a:gd name="T1" fmla="*/ 0 h 16"/>
                <a:gd name="T2" fmla="*/ 0 w 21"/>
                <a:gd name="T3" fmla="*/ 16 h 16"/>
                <a:gd name="T4" fmla="*/ 19 w 21"/>
                <a:gd name="T5" fmla="*/ 2 h 16"/>
                <a:gd name="T6" fmla="*/ 21 w 21"/>
                <a:gd name="T7" fmla="*/ 0 h 16"/>
                <a:gd name="T8" fmla="*/ 6 w 21"/>
                <a:gd name="T9" fmla="*/ 0 h 16"/>
              </a:gdLst>
              <a:ahLst/>
              <a:cxnLst>
                <a:cxn ang="0">
                  <a:pos x="T0" y="T1"/>
                </a:cxn>
                <a:cxn ang="0">
                  <a:pos x="T2" y="T3"/>
                </a:cxn>
                <a:cxn ang="0">
                  <a:pos x="T4" y="T5"/>
                </a:cxn>
                <a:cxn ang="0">
                  <a:pos x="T6" y="T7"/>
                </a:cxn>
                <a:cxn ang="0">
                  <a:pos x="T8" y="T9"/>
                </a:cxn>
              </a:cxnLst>
              <a:rect l="0" t="0" r="r" b="b"/>
              <a:pathLst>
                <a:path w="21" h="16">
                  <a:moveTo>
                    <a:pt x="6" y="0"/>
                  </a:moveTo>
                  <a:cubicBezTo>
                    <a:pt x="0" y="16"/>
                    <a:pt x="0" y="16"/>
                    <a:pt x="0" y="16"/>
                  </a:cubicBezTo>
                  <a:cubicBezTo>
                    <a:pt x="9" y="12"/>
                    <a:pt x="15" y="6"/>
                    <a:pt x="19" y="2"/>
                  </a:cubicBezTo>
                  <a:cubicBezTo>
                    <a:pt x="21" y="0"/>
                    <a:pt x="21" y="0"/>
                    <a:pt x="21" y="0"/>
                  </a:cubicBezTo>
                  <a:lnTo>
                    <a:pt x="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63" name="Freeform 253"/>
            <p:cNvSpPr>
              <a:spLocks/>
            </p:cNvSpPr>
            <p:nvPr/>
          </p:nvSpPr>
          <p:spPr bwMode="auto">
            <a:xfrm>
              <a:off x="3404014" y="1553842"/>
              <a:ext cx="34057" cy="6719"/>
            </a:xfrm>
            <a:custGeom>
              <a:avLst/>
              <a:gdLst>
                <a:gd name="T0" fmla="*/ 13 w 153"/>
                <a:gd name="T1" fmla="*/ 29 h 29"/>
                <a:gd name="T2" fmla="*/ 138 w 153"/>
                <a:gd name="T3" fmla="*/ 29 h 29"/>
                <a:gd name="T4" fmla="*/ 153 w 153"/>
                <a:gd name="T5" fmla="*/ 0 h 29"/>
                <a:gd name="T6" fmla="*/ 13 w 153"/>
                <a:gd name="T7" fmla="*/ 0 h 29"/>
                <a:gd name="T8" fmla="*/ 0 w 153"/>
                <a:gd name="T9" fmla="*/ 14 h 29"/>
                <a:gd name="T10" fmla="*/ 13 w 153"/>
                <a:gd name="T11" fmla="*/ 29 h 29"/>
              </a:gdLst>
              <a:ahLst/>
              <a:cxnLst>
                <a:cxn ang="0">
                  <a:pos x="T0" y="T1"/>
                </a:cxn>
                <a:cxn ang="0">
                  <a:pos x="T2" y="T3"/>
                </a:cxn>
                <a:cxn ang="0">
                  <a:pos x="T4" y="T5"/>
                </a:cxn>
                <a:cxn ang="0">
                  <a:pos x="T6" y="T7"/>
                </a:cxn>
                <a:cxn ang="0">
                  <a:pos x="T8" y="T9"/>
                </a:cxn>
                <a:cxn ang="0">
                  <a:pos x="T10" y="T11"/>
                </a:cxn>
              </a:cxnLst>
              <a:rect l="0" t="0" r="r" b="b"/>
              <a:pathLst>
                <a:path w="153" h="29">
                  <a:moveTo>
                    <a:pt x="13" y="29"/>
                  </a:moveTo>
                  <a:cubicBezTo>
                    <a:pt x="138" y="29"/>
                    <a:pt x="138" y="29"/>
                    <a:pt x="138" y="29"/>
                  </a:cubicBezTo>
                  <a:cubicBezTo>
                    <a:pt x="142" y="19"/>
                    <a:pt x="149" y="9"/>
                    <a:pt x="153" y="0"/>
                  </a:cubicBezTo>
                  <a:cubicBezTo>
                    <a:pt x="13" y="0"/>
                    <a:pt x="13" y="0"/>
                    <a:pt x="13" y="0"/>
                  </a:cubicBezTo>
                  <a:cubicBezTo>
                    <a:pt x="4" y="0"/>
                    <a:pt x="0" y="5"/>
                    <a:pt x="0" y="14"/>
                  </a:cubicBezTo>
                  <a:cubicBezTo>
                    <a:pt x="0" y="22"/>
                    <a:pt x="4" y="29"/>
                    <a:pt x="13" y="29"/>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64" name="Freeform 254"/>
            <p:cNvSpPr>
              <a:spLocks/>
            </p:cNvSpPr>
            <p:nvPr/>
          </p:nvSpPr>
          <p:spPr bwMode="auto">
            <a:xfrm>
              <a:off x="3474257" y="1565041"/>
              <a:ext cx="88337" cy="85109"/>
            </a:xfrm>
            <a:custGeom>
              <a:avLst/>
              <a:gdLst>
                <a:gd name="T0" fmla="*/ 157 w 393"/>
                <a:gd name="T1" fmla="*/ 309 h 357"/>
                <a:gd name="T2" fmla="*/ 229 w 393"/>
                <a:gd name="T3" fmla="*/ 119 h 357"/>
                <a:gd name="T4" fmla="*/ 299 w 393"/>
                <a:gd name="T5" fmla="*/ 351 h 357"/>
                <a:gd name="T6" fmla="*/ 336 w 393"/>
                <a:gd name="T7" fmla="*/ 205 h 357"/>
                <a:gd name="T8" fmla="*/ 371 w 393"/>
                <a:gd name="T9" fmla="*/ 199 h 357"/>
                <a:gd name="T10" fmla="*/ 393 w 393"/>
                <a:gd name="T11" fmla="*/ 130 h 357"/>
                <a:gd name="T12" fmla="*/ 380 w 393"/>
                <a:gd name="T13" fmla="*/ 91 h 357"/>
                <a:gd name="T14" fmla="*/ 377 w 393"/>
                <a:gd name="T15" fmla="*/ 93 h 357"/>
                <a:gd name="T16" fmla="*/ 351 w 393"/>
                <a:gd name="T17" fmla="*/ 177 h 357"/>
                <a:gd name="T18" fmla="*/ 316 w 393"/>
                <a:gd name="T19" fmla="*/ 183 h 357"/>
                <a:gd name="T20" fmla="*/ 297 w 393"/>
                <a:gd name="T21" fmla="*/ 254 h 357"/>
                <a:gd name="T22" fmla="*/ 231 w 393"/>
                <a:gd name="T23" fmla="*/ 38 h 357"/>
                <a:gd name="T24" fmla="*/ 179 w 393"/>
                <a:gd name="T25" fmla="*/ 177 h 357"/>
                <a:gd name="T26" fmla="*/ 175 w 393"/>
                <a:gd name="T27" fmla="*/ 0 h 357"/>
                <a:gd name="T28" fmla="*/ 87 w 393"/>
                <a:gd name="T29" fmla="*/ 260 h 357"/>
                <a:gd name="T30" fmla="*/ 55 w 393"/>
                <a:gd name="T31" fmla="*/ 115 h 357"/>
                <a:gd name="T32" fmla="*/ 0 w 393"/>
                <a:gd name="T33" fmla="*/ 265 h 357"/>
                <a:gd name="T34" fmla="*/ 15 w 393"/>
                <a:gd name="T35" fmla="*/ 296 h 357"/>
                <a:gd name="T36" fmla="*/ 50 w 393"/>
                <a:gd name="T37" fmla="*/ 207 h 357"/>
                <a:gd name="T38" fmla="*/ 83 w 393"/>
                <a:gd name="T39" fmla="*/ 355 h 357"/>
                <a:gd name="T40" fmla="*/ 83 w 393"/>
                <a:gd name="T41" fmla="*/ 357 h 357"/>
                <a:gd name="T42" fmla="*/ 153 w 393"/>
                <a:gd name="T43" fmla="*/ 148 h 357"/>
                <a:gd name="T44" fmla="*/ 157 w 393"/>
                <a:gd name="T45" fmla="*/ 30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3" h="357">
                  <a:moveTo>
                    <a:pt x="157" y="309"/>
                  </a:moveTo>
                  <a:cubicBezTo>
                    <a:pt x="229" y="119"/>
                    <a:pt x="229" y="119"/>
                    <a:pt x="229" y="119"/>
                  </a:cubicBezTo>
                  <a:cubicBezTo>
                    <a:pt x="299" y="351"/>
                    <a:pt x="299" y="351"/>
                    <a:pt x="299" y="351"/>
                  </a:cubicBezTo>
                  <a:cubicBezTo>
                    <a:pt x="336" y="205"/>
                    <a:pt x="336" y="205"/>
                    <a:pt x="336" y="205"/>
                  </a:cubicBezTo>
                  <a:cubicBezTo>
                    <a:pt x="371" y="199"/>
                    <a:pt x="371" y="199"/>
                    <a:pt x="371" y="199"/>
                  </a:cubicBezTo>
                  <a:cubicBezTo>
                    <a:pt x="393" y="130"/>
                    <a:pt x="393" y="130"/>
                    <a:pt x="393" y="130"/>
                  </a:cubicBezTo>
                  <a:cubicBezTo>
                    <a:pt x="391" y="117"/>
                    <a:pt x="386" y="102"/>
                    <a:pt x="380" y="91"/>
                  </a:cubicBezTo>
                  <a:cubicBezTo>
                    <a:pt x="377" y="93"/>
                    <a:pt x="377" y="93"/>
                    <a:pt x="377" y="93"/>
                  </a:cubicBezTo>
                  <a:cubicBezTo>
                    <a:pt x="351" y="177"/>
                    <a:pt x="351" y="177"/>
                    <a:pt x="351" y="177"/>
                  </a:cubicBezTo>
                  <a:cubicBezTo>
                    <a:pt x="316" y="183"/>
                    <a:pt x="316" y="183"/>
                    <a:pt x="316" y="183"/>
                  </a:cubicBezTo>
                  <a:cubicBezTo>
                    <a:pt x="297" y="254"/>
                    <a:pt x="297" y="254"/>
                    <a:pt x="297" y="254"/>
                  </a:cubicBezTo>
                  <a:cubicBezTo>
                    <a:pt x="231" y="38"/>
                    <a:pt x="231" y="38"/>
                    <a:pt x="231" y="38"/>
                  </a:cubicBezTo>
                  <a:cubicBezTo>
                    <a:pt x="179" y="177"/>
                    <a:pt x="179" y="177"/>
                    <a:pt x="179" y="177"/>
                  </a:cubicBezTo>
                  <a:cubicBezTo>
                    <a:pt x="175" y="0"/>
                    <a:pt x="175" y="0"/>
                    <a:pt x="175" y="0"/>
                  </a:cubicBezTo>
                  <a:cubicBezTo>
                    <a:pt x="87" y="260"/>
                    <a:pt x="87" y="260"/>
                    <a:pt x="87" y="260"/>
                  </a:cubicBezTo>
                  <a:cubicBezTo>
                    <a:pt x="55" y="115"/>
                    <a:pt x="55" y="115"/>
                    <a:pt x="55" y="115"/>
                  </a:cubicBezTo>
                  <a:cubicBezTo>
                    <a:pt x="0" y="265"/>
                    <a:pt x="0" y="265"/>
                    <a:pt x="0" y="265"/>
                  </a:cubicBezTo>
                  <a:cubicBezTo>
                    <a:pt x="4" y="276"/>
                    <a:pt x="9" y="285"/>
                    <a:pt x="15" y="296"/>
                  </a:cubicBezTo>
                  <a:cubicBezTo>
                    <a:pt x="50" y="207"/>
                    <a:pt x="50" y="207"/>
                    <a:pt x="50" y="207"/>
                  </a:cubicBezTo>
                  <a:cubicBezTo>
                    <a:pt x="83" y="355"/>
                    <a:pt x="83" y="355"/>
                    <a:pt x="83" y="355"/>
                  </a:cubicBezTo>
                  <a:cubicBezTo>
                    <a:pt x="83" y="357"/>
                    <a:pt x="83" y="357"/>
                    <a:pt x="83" y="357"/>
                  </a:cubicBezTo>
                  <a:cubicBezTo>
                    <a:pt x="153" y="148"/>
                    <a:pt x="153" y="148"/>
                    <a:pt x="153" y="148"/>
                  </a:cubicBezTo>
                  <a:lnTo>
                    <a:pt x="157" y="30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65" name="Freeform 255"/>
            <p:cNvSpPr>
              <a:spLocks noEditPoints="1"/>
            </p:cNvSpPr>
            <p:nvPr/>
          </p:nvSpPr>
          <p:spPr bwMode="auto">
            <a:xfrm>
              <a:off x="3377407" y="1518007"/>
              <a:ext cx="229887" cy="234052"/>
            </a:xfrm>
            <a:custGeom>
              <a:avLst/>
              <a:gdLst>
                <a:gd name="T0" fmla="*/ 871 w 1017"/>
                <a:gd name="T1" fmla="*/ 108 h 984"/>
                <a:gd name="T2" fmla="*/ 615 w 1017"/>
                <a:gd name="T3" fmla="*/ 0 h 984"/>
                <a:gd name="T4" fmla="*/ 350 w 1017"/>
                <a:gd name="T5" fmla="*/ 108 h 984"/>
                <a:gd name="T6" fmla="*/ 300 w 1017"/>
                <a:gd name="T7" fmla="*/ 564 h 984"/>
                <a:gd name="T8" fmla="*/ 24 w 1017"/>
                <a:gd name="T9" fmla="*/ 845 h 984"/>
                <a:gd name="T10" fmla="*/ 24 w 1017"/>
                <a:gd name="T11" fmla="*/ 929 h 984"/>
                <a:gd name="T12" fmla="*/ 55 w 1017"/>
                <a:gd name="T13" fmla="*/ 959 h 984"/>
                <a:gd name="T14" fmla="*/ 138 w 1017"/>
                <a:gd name="T15" fmla="*/ 959 h 984"/>
                <a:gd name="T16" fmla="*/ 418 w 1017"/>
                <a:gd name="T17" fmla="*/ 681 h 984"/>
                <a:gd name="T18" fmla="*/ 615 w 1017"/>
                <a:gd name="T19" fmla="*/ 736 h 984"/>
                <a:gd name="T20" fmla="*/ 871 w 1017"/>
                <a:gd name="T21" fmla="*/ 630 h 984"/>
                <a:gd name="T22" fmla="*/ 871 w 1017"/>
                <a:gd name="T23" fmla="*/ 108 h 984"/>
                <a:gd name="T24" fmla="*/ 788 w 1017"/>
                <a:gd name="T25" fmla="*/ 545 h 984"/>
                <a:gd name="T26" fmla="*/ 615 w 1017"/>
                <a:gd name="T27" fmla="*/ 617 h 984"/>
                <a:gd name="T28" fmla="*/ 436 w 1017"/>
                <a:gd name="T29" fmla="*/ 545 h 984"/>
                <a:gd name="T30" fmla="*/ 436 w 1017"/>
                <a:gd name="T31" fmla="*/ 194 h 984"/>
                <a:gd name="T32" fmla="*/ 615 w 1017"/>
                <a:gd name="T33" fmla="*/ 117 h 984"/>
                <a:gd name="T34" fmla="*/ 788 w 1017"/>
                <a:gd name="T35" fmla="*/ 194 h 984"/>
                <a:gd name="T36" fmla="*/ 862 w 1017"/>
                <a:gd name="T37" fmla="*/ 369 h 984"/>
                <a:gd name="T38" fmla="*/ 788 w 1017"/>
                <a:gd name="T39" fmla="*/ 545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7" h="984">
                  <a:moveTo>
                    <a:pt x="871" y="108"/>
                  </a:moveTo>
                  <a:cubicBezTo>
                    <a:pt x="799" y="38"/>
                    <a:pt x="707" y="0"/>
                    <a:pt x="615" y="0"/>
                  </a:cubicBezTo>
                  <a:cubicBezTo>
                    <a:pt x="521" y="0"/>
                    <a:pt x="425" y="38"/>
                    <a:pt x="350" y="108"/>
                  </a:cubicBezTo>
                  <a:cubicBezTo>
                    <a:pt x="228" y="233"/>
                    <a:pt x="215" y="422"/>
                    <a:pt x="300" y="564"/>
                  </a:cubicBezTo>
                  <a:cubicBezTo>
                    <a:pt x="24" y="845"/>
                    <a:pt x="24" y="845"/>
                    <a:pt x="24" y="845"/>
                  </a:cubicBezTo>
                  <a:cubicBezTo>
                    <a:pt x="0" y="865"/>
                    <a:pt x="0" y="905"/>
                    <a:pt x="24" y="929"/>
                  </a:cubicBezTo>
                  <a:cubicBezTo>
                    <a:pt x="55" y="959"/>
                    <a:pt x="55" y="959"/>
                    <a:pt x="55" y="959"/>
                  </a:cubicBezTo>
                  <a:cubicBezTo>
                    <a:pt x="79" y="984"/>
                    <a:pt x="118" y="984"/>
                    <a:pt x="138" y="959"/>
                  </a:cubicBezTo>
                  <a:cubicBezTo>
                    <a:pt x="418" y="681"/>
                    <a:pt x="418" y="681"/>
                    <a:pt x="418" y="681"/>
                  </a:cubicBezTo>
                  <a:cubicBezTo>
                    <a:pt x="479" y="718"/>
                    <a:pt x="545" y="736"/>
                    <a:pt x="615" y="736"/>
                  </a:cubicBezTo>
                  <a:cubicBezTo>
                    <a:pt x="707" y="736"/>
                    <a:pt x="799" y="700"/>
                    <a:pt x="871" y="630"/>
                  </a:cubicBezTo>
                  <a:cubicBezTo>
                    <a:pt x="1017" y="485"/>
                    <a:pt x="1017" y="251"/>
                    <a:pt x="871" y="108"/>
                  </a:cubicBezTo>
                  <a:moveTo>
                    <a:pt x="788" y="545"/>
                  </a:moveTo>
                  <a:cubicBezTo>
                    <a:pt x="742" y="591"/>
                    <a:pt x="678" y="617"/>
                    <a:pt x="615" y="617"/>
                  </a:cubicBezTo>
                  <a:cubicBezTo>
                    <a:pt x="547" y="617"/>
                    <a:pt x="484" y="591"/>
                    <a:pt x="436" y="545"/>
                  </a:cubicBezTo>
                  <a:cubicBezTo>
                    <a:pt x="339" y="446"/>
                    <a:pt x="339" y="290"/>
                    <a:pt x="436" y="194"/>
                  </a:cubicBezTo>
                  <a:cubicBezTo>
                    <a:pt x="484" y="145"/>
                    <a:pt x="547" y="117"/>
                    <a:pt x="615" y="117"/>
                  </a:cubicBezTo>
                  <a:cubicBezTo>
                    <a:pt x="678" y="117"/>
                    <a:pt x="742" y="145"/>
                    <a:pt x="788" y="194"/>
                  </a:cubicBezTo>
                  <a:cubicBezTo>
                    <a:pt x="836" y="237"/>
                    <a:pt x="862" y="301"/>
                    <a:pt x="862" y="369"/>
                  </a:cubicBezTo>
                  <a:cubicBezTo>
                    <a:pt x="862" y="433"/>
                    <a:pt x="836" y="496"/>
                    <a:pt x="788" y="54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66" name="Freeform 1165"/>
            <p:cNvSpPr>
              <a:spLocks/>
            </p:cNvSpPr>
            <p:nvPr/>
          </p:nvSpPr>
          <p:spPr bwMode="auto">
            <a:xfrm>
              <a:off x="2806925" y="2109095"/>
              <a:ext cx="332059" cy="348277"/>
            </a:xfrm>
            <a:custGeom>
              <a:avLst/>
              <a:gdLst>
                <a:gd name="T0" fmla="*/ 1321 w 1465"/>
                <a:gd name="T1" fmla="*/ 572 h 1466"/>
                <a:gd name="T2" fmla="*/ 1271 w 1465"/>
                <a:gd name="T3" fmla="*/ 622 h 1466"/>
                <a:gd name="T4" fmla="*/ 1027 w 1465"/>
                <a:gd name="T5" fmla="*/ 490 h 1466"/>
                <a:gd name="T6" fmla="*/ 1224 w 1465"/>
                <a:gd name="T7" fmla="*/ 463 h 1466"/>
                <a:gd name="T8" fmla="*/ 1263 w 1465"/>
                <a:gd name="T9" fmla="*/ 247 h 1466"/>
                <a:gd name="T10" fmla="*/ 1249 w 1465"/>
                <a:gd name="T11" fmla="*/ 213 h 1466"/>
                <a:gd name="T12" fmla="*/ 1035 w 1465"/>
                <a:gd name="T13" fmla="*/ 203 h 1466"/>
                <a:gd name="T14" fmla="*/ 1035 w 1465"/>
                <a:gd name="T15" fmla="*/ 274 h 1466"/>
                <a:gd name="T16" fmla="*/ 769 w 1465"/>
                <a:gd name="T17" fmla="*/ 353 h 1466"/>
                <a:gd name="T18" fmla="*/ 889 w 1465"/>
                <a:gd name="T19" fmla="*/ 194 h 1466"/>
                <a:gd name="T20" fmla="*/ 764 w 1465"/>
                <a:gd name="T21" fmla="*/ 14 h 1466"/>
                <a:gd name="T22" fmla="*/ 730 w 1465"/>
                <a:gd name="T23" fmla="*/ 0 h 1466"/>
                <a:gd name="T24" fmla="*/ 571 w 1465"/>
                <a:gd name="T25" fmla="*/ 144 h 1466"/>
                <a:gd name="T26" fmla="*/ 621 w 1465"/>
                <a:gd name="T27" fmla="*/ 194 h 1466"/>
                <a:gd name="T28" fmla="*/ 488 w 1465"/>
                <a:gd name="T29" fmla="*/ 439 h 1466"/>
                <a:gd name="T30" fmla="*/ 462 w 1465"/>
                <a:gd name="T31" fmla="*/ 241 h 1466"/>
                <a:gd name="T32" fmla="*/ 246 w 1465"/>
                <a:gd name="T33" fmla="*/ 203 h 1466"/>
                <a:gd name="T34" fmla="*/ 212 w 1465"/>
                <a:gd name="T35" fmla="*/ 218 h 1466"/>
                <a:gd name="T36" fmla="*/ 202 w 1465"/>
                <a:gd name="T37" fmla="*/ 431 h 1466"/>
                <a:gd name="T38" fmla="*/ 273 w 1465"/>
                <a:gd name="T39" fmla="*/ 431 h 1466"/>
                <a:gd name="T40" fmla="*/ 352 w 1465"/>
                <a:gd name="T41" fmla="*/ 698 h 1466"/>
                <a:gd name="T42" fmla="*/ 194 w 1465"/>
                <a:gd name="T43" fmla="*/ 576 h 1466"/>
                <a:gd name="T44" fmla="*/ 14 w 1465"/>
                <a:gd name="T45" fmla="*/ 702 h 1466"/>
                <a:gd name="T46" fmla="*/ 0 w 1465"/>
                <a:gd name="T47" fmla="*/ 737 h 1466"/>
                <a:gd name="T48" fmla="*/ 144 w 1465"/>
                <a:gd name="T49" fmla="*/ 894 h 1466"/>
                <a:gd name="T50" fmla="*/ 194 w 1465"/>
                <a:gd name="T51" fmla="*/ 844 h 1466"/>
                <a:gd name="T52" fmla="*/ 439 w 1465"/>
                <a:gd name="T53" fmla="*/ 977 h 1466"/>
                <a:gd name="T54" fmla="*/ 241 w 1465"/>
                <a:gd name="T55" fmla="*/ 1003 h 1466"/>
                <a:gd name="T56" fmla="*/ 202 w 1465"/>
                <a:gd name="T57" fmla="*/ 1219 h 1466"/>
                <a:gd name="T58" fmla="*/ 217 w 1465"/>
                <a:gd name="T59" fmla="*/ 1254 h 1466"/>
                <a:gd name="T60" fmla="*/ 430 w 1465"/>
                <a:gd name="T61" fmla="*/ 1263 h 1466"/>
                <a:gd name="T62" fmla="*/ 430 w 1465"/>
                <a:gd name="T63" fmla="*/ 1192 h 1466"/>
                <a:gd name="T64" fmla="*/ 698 w 1465"/>
                <a:gd name="T65" fmla="*/ 1114 h 1466"/>
                <a:gd name="T66" fmla="*/ 576 w 1465"/>
                <a:gd name="T67" fmla="*/ 1272 h 1466"/>
                <a:gd name="T68" fmla="*/ 701 w 1465"/>
                <a:gd name="T69" fmla="*/ 1452 h 1466"/>
                <a:gd name="T70" fmla="*/ 736 w 1465"/>
                <a:gd name="T71" fmla="*/ 1466 h 1466"/>
                <a:gd name="T72" fmla="*/ 894 w 1465"/>
                <a:gd name="T73" fmla="*/ 1322 h 1466"/>
                <a:gd name="T74" fmla="*/ 844 w 1465"/>
                <a:gd name="T75" fmla="*/ 1272 h 1466"/>
                <a:gd name="T76" fmla="*/ 976 w 1465"/>
                <a:gd name="T77" fmla="*/ 1028 h 1466"/>
                <a:gd name="T78" fmla="*/ 1003 w 1465"/>
                <a:gd name="T79" fmla="*/ 1225 h 1466"/>
                <a:gd name="T80" fmla="*/ 1219 w 1465"/>
                <a:gd name="T81" fmla="*/ 1263 h 1466"/>
                <a:gd name="T82" fmla="*/ 1252 w 1465"/>
                <a:gd name="T83" fmla="*/ 1249 h 1466"/>
                <a:gd name="T84" fmla="*/ 1263 w 1465"/>
                <a:gd name="T85" fmla="*/ 1035 h 1466"/>
                <a:gd name="T86" fmla="*/ 1192 w 1465"/>
                <a:gd name="T87" fmla="*/ 1035 h 1466"/>
                <a:gd name="T88" fmla="*/ 1113 w 1465"/>
                <a:gd name="T89" fmla="*/ 769 h 1466"/>
                <a:gd name="T90" fmla="*/ 1271 w 1465"/>
                <a:gd name="T91" fmla="*/ 890 h 1466"/>
                <a:gd name="T92" fmla="*/ 1451 w 1465"/>
                <a:gd name="T93" fmla="*/ 764 h 1466"/>
                <a:gd name="T94" fmla="*/ 1465 w 1465"/>
                <a:gd name="T95" fmla="*/ 730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65" h="1466">
                  <a:moveTo>
                    <a:pt x="1456" y="708"/>
                  </a:moveTo>
                  <a:cubicBezTo>
                    <a:pt x="1455" y="706"/>
                    <a:pt x="1453" y="704"/>
                    <a:pt x="1451" y="702"/>
                  </a:cubicBezTo>
                  <a:cubicBezTo>
                    <a:pt x="1321" y="572"/>
                    <a:pt x="1321" y="572"/>
                    <a:pt x="1321" y="572"/>
                  </a:cubicBezTo>
                  <a:cubicBezTo>
                    <a:pt x="1309" y="559"/>
                    <a:pt x="1288" y="559"/>
                    <a:pt x="1276" y="572"/>
                  </a:cubicBezTo>
                  <a:cubicBezTo>
                    <a:pt x="1271" y="576"/>
                    <a:pt x="1271" y="576"/>
                    <a:pt x="1271" y="576"/>
                  </a:cubicBezTo>
                  <a:cubicBezTo>
                    <a:pt x="1259" y="589"/>
                    <a:pt x="1259" y="609"/>
                    <a:pt x="1271" y="622"/>
                  </a:cubicBezTo>
                  <a:cubicBezTo>
                    <a:pt x="1347" y="698"/>
                    <a:pt x="1347" y="698"/>
                    <a:pt x="1347" y="698"/>
                  </a:cubicBezTo>
                  <a:cubicBezTo>
                    <a:pt x="1113" y="698"/>
                    <a:pt x="1113" y="698"/>
                    <a:pt x="1113" y="698"/>
                  </a:cubicBezTo>
                  <a:cubicBezTo>
                    <a:pt x="1106" y="619"/>
                    <a:pt x="1075" y="547"/>
                    <a:pt x="1027" y="490"/>
                  </a:cubicBezTo>
                  <a:cubicBezTo>
                    <a:pt x="1192" y="325"/>
                    <a:pt x="1192" y="325"/>
                    <a:pt x="1192" y="325"/>
                  </a:cubicBezTo>
                  <a:cubicBezTo>
                    <a:pt x="1192" y="431"/>
                    <a:pt x="1192" y="431"/>
                    <a:pt x="1192" y="431"/>
                  </a:cubicBezTo>
                  <a:cubicBezTo>
                    <a:pt x="1192" y="448"/>
                    <a:pt x="1206" y="463"/>
                    <a:pt x="1224" y="463"/>
                  </a:cubicBezTo>
                  <a:cubicBezTo>
                    <a:pt x="1231" y="463"/>
                    <a:pt x="1231" y="463"/>
                    <a:pt x="1231" y="463"/>
                  </a:cubicBezTo>
                  <a:cubicBezTo>
                    <a:pt x="1248" y="463"/>
                    <a:pt x="1263" y="448"/>
                    <a:pt x="1263" y="431"/>
                  </a:cubicBezTo>
                  <a:cubicBezTo>
                    <a:pt x="1263" y="247"/>
                    <a:pt x="1263" y="247"/>
                    <a:pt x="1263" y="247"/>
                  </a:cubicBezTo>
                  <a:cubicBezTo>
                    <a:pt x="1263" y="246"/>
                    <a:pt x="1263" y="245"/>
                    <a:pt x="1263" y="244"/>
                  </a:cubicBezTo>
                  <a:cubicBezTo>
                    <a:pt x="1263" y="234"/>
                    <a:pt x="1260" y="225"/>
                    <a:pt x="1253" y="218"/>
                  </a:cubicBezTo>
                  <a:cubicBezTo>
                    <a:pt x="1249" y="213"/>
                    <a:pt x="1249" y="213"/>
                    <a:pt x="1249" y="213"/>
                  </a:cubicBezTo>
                  <a:cubicBezTo>
                    <a:pt x="1243" y="207"/>
                    <a:pt x="1235" y="204"/>
                    <a:pt x="1227" y="204"/>
                  </a:cubicBezTo>
                  <a:cubicBezTo>
                    <a:pt x="1224" y="203"/>
                    <a:pt x="1222" y="203"/>
                    <a:pt x="1219" y="203"/>
                  </a:cubicBezTo>
                  <a:cubicBezTo>
                    <a:pt x="1035" y="203"/>
                    <a:pt x="1035" y="203"/>
                    <a:pt x="1035" y="203"/>
                  </a:cubicBezTo>
                  <a:cubicBezTo>
                    <a:pt x="1017" y="203"/>
                    <a:pt x="1003" y="217"/>
                    <a:pt x="1003" y="235"/>
                  </a:cubicBezTo>
                  <a:cubicBezTo>
                    <a:pt x="1003" y="241"/>
                    <a:pt x="1003" y="241"/>
                    <a:pt x="1003" y="241"/>
                  </a:cubicBezTo>
                  <a:cubicBezTo>
                    <a:pt x="1003" y="259"/>
                    <a:pt x="1017" y="274"/>
                    <a:pt x="1035" y="274"/>
                  </a:cubicBezTo>
                  <a:cubicBezTo>
                    <a:pt x="1143" y="274"/>
                    <a:pt x="1143" y="274"/>
                    <a:pt x="1143" y="274"/>
                  </a:cubicBezTo>
                  <a:cubicBezTo>
                    <a:pt x="977" y="439"/>
                    <a:pt x="977" y="439"/>
                    <a:pt x="977" y="439"/>
                  </a:cubicBezTo>
                  <a:cubicBezTo>
                    <a:pt x="919" y="391"/>
                    <a:pt x="848" y="360"/>
                    <a:pt x="769" y="353"/>
                  </a:cubicBezTo>
                  <a:cubicBezTo>
                    <a:pt x="769" y="119"/>
                    <a:pt x="769" y="119"/>
                    <a:pt x="769" y="119"/>
                  </a:cubicBezTo>
                  <a:cubicBezTo>
                    <a:pt x="844" y="194"/>
                    <a:pt x="844" y="194"/>
                    <a:pt x="844" y="194"/>
                  </a:cubicBezTo>
                  <a:cubicBezTo>
                    <a:pt x="856" y="207"/>
                    <a:pt x="876" y="207"/>
                    <a:pt x="889" y="194"/>
                  </a:cubicBezTo>
                  <a:cubicBezTo>
                    <a:pt x="894" y="190"/>
                    <a:pt x="894" y="190"/>
                    <a:pt x="894" y="190"/>
                  </a:cubicBezTo>
                  <a:cubicBezTo>
                    <a:pt x="906" y="177"/>
                    <a:pt x="906" y="157"/>
                    <a:pt x="894" y="144"/>
                  </a:cubicBezTo>
                  <a:cubicBezTo>
                    <a:pt x="764" y="14"/>
                    <a:pt x="764" y="14"/>
                    <a:pt x="764" y="14"/>
                  </a:cubicBezTo>
                  <a:cubicBezTo>
                    <a:pt x="763" y="13"/>
                    <a:pt x="762" y="13"/>
                    <a:pt x="761" y="12"/>
                  </a:cubicBezTo>
                  <a:cubicBezTo>
                    <a:pt x="755" y="5"/>
                    <a:pt x="746" y="0"/>
                    <a:pt x="736" y="0"/>
                  </a:cubicBezTo>
                  <a:cubicBezTo>
                    <a:pt x="730" y="0"/>
                    <a:pt x="730" y="0"/>
                    <a:pt x="730" y="0"/>
                  </a:cubicBezTo>
                  <a:cubicBezTo>
                    <a:pt x="721" y="0"/>
                    <a:pt x="714" y="4"/>
                    <a:pt x="708" y="9"/>
                  </a:cubicBezTo>
                  <a:cubicBezTo>
                    <a:pt x="706" y="10"/>
                    <a:pt x="703" y="12"/>
                    <a:pt x="701" y="14"/>
                  </a:cubicBezTo>
                  <a:cubicBezTo>
                    <a:pt x="571" y="144"/>
                    <a:pt x="571" y="144"/>
                    <a:pt x="571" y="144"/>
                  </a:cubicBezTo>
                  <a:cubicBezTo>
                    <a:pt x="559" y="157"/>
                    <a:pt x="559" y="177"/>
                    <a:pt x="571" y="190"/>
                  </a:cubicBezTo>
                  <a:cubicBezTo>
                    <a:pt x="576" y="194"/>
                    <a:pt x="576" y="194"/>
                    <a:pt x="576" y="194"/>
                  </a:cubicBezTo>
                  <a:cubicBezTo>
                    <a:pt x="588" y="207"/>
                    <a:pt x="609" y="207"/>
                    <a:pt x="621" y="194"/>
                  </a:cubicBezTo>
                  <a:cubicBezTo>
                    <a:pt x="698" y="118"/>
                    <a:pt x="698" y="118"/>
                    <a:pt x="698" y="118"/>
                  </a:cubicBezTo>
                  <a:cubicBezTo>
                    <a:pt x="698" y="352"/>
                    <a:pt x="698" y="352"/>
                    <a:pt x="698" y="352"/>
                  </a:cubicBezTo>
                  <a:cubicBezTo>
                    <a:pt x="618" y="360"/>
                    <a:pt x="546" y="391"/>
                    <a:pt x="488" y="439"/>
                  </a:cubicBezTo>
                  <a:cubicBezTo>
                    <a:pt x="322" y="274"/>
                    <a:pt x="322" y="274"/>
                    <a:pt x="322" y="274"/>
                  </a:cubicBezTo>
                  <a:cubicBezTo>
                    <a:pt x="430" y="274"/>
                    <a:pt x="430" y="274"/>
                    <a:pt x="430" y="274"/>
                  </a:cubicBezTo>
                  <a:cubicBezTo>
                    <a:pt x="448" y="274"/>
                    <a:pt x="462" y="259"/>
                    <a:pt x="462" y="241"/>
                  </a:cubicBezTo>
                  <a:cubicBezTo>
                    <a:pt x="462" y="235"/>
                    <a:pt x="462" y="235"/>
                    <a:pt x="462" y="235"/>
                  </a:cubicBezTo>
                  <a:cubicBezTo>
                    <a:pt x="462" y="217"/>
                    <a:pt x="448" y="203"/>
                    <a:pt x="430" y="203"/>
                  </a:cubicBezTo>
                  <a:cubicBezTo>
                    <a:pt x="246" y="203"/>
                    <a:pt x="246" y="203"/>
                    <a:pt x="246" y="203"/>
                  </a:cubicBezTo>
                  <a:cubicBezTo>
                    <a:pt x="243" y="203"/>
                    <a:pt x="241" y="203"/>
                    <a:pt x="238" y="204"/>
                  </a:cubicBezTo>
                  <a:cubicBezTo>
                    <a:pt x="230" y="204"/>
                    <a:pt x="222" y="207"/>
                    <a:pt x="216" y="213"/>
                  </a:cubicBezTo>
                  <a:cubicBezTo>
                    <a:pt x="212" y="218"/>
                    <a:pt x="212" y="218"/>
                    <a:pt x="212" y="218"/>
                  </a:cubicBezTo>
                  <a:cubicBezTo>
                    <a:pt x="205" y="225"/>
                    <a:pt x="202" y="234"/>
                    <a:pt x="202" y="244"/>
                  </a:cubicBezTo>
                  <a:cubicBezTo>
                    <a:pt x="202" y="245"/>
                    <a:pt x="202" y="246"/>
                    <a:pt x="202" y="247"/>
                  </a:cubicBezTo>
                  <a:cubicBezTo>
                    <a:pt x="202" y="431"/>
                    <a:pt x="202" y="431"/>
                    <a:pt x="202" y="431"/>
                  </a:cubicBezTo>
                  <a:cubicBezTo>
                    <a:pt x="202" y="448"/>
                    <a:pt x="217" y="463"/>
                    <a:pt x="234" y="463"/>
                  </a:cubicBezTo>
                  <a:cubicBezTo>
                    <a:pt x="241" y="463"/>
                    <a:pt x="241" y="463"/>
                    <a:pt x="241" y="463"/>
                  </a:cubicBezTo>
                  <a:cubicBezTo>
                    <a:pt x="259" y="463"/>
                    <a:pt x="273" y="448"/>
                    <a:pt x="273" y="431"/>
                  </a:cubicBezTo>
                  <a:cubicBezTo>
                    <a:pt x="273" y="325"/>
                    <a:pt x="273" y="325"/>
                    <a:pt x="273" y="325"/>
                  </a:cubicBezTo>
                  <a:cubicBezTo>
                    <a:pt x="438" y="490"/>
                    <a:pt x="438" y="490"/>
                    <a:pt x="438" y="490"/>
                  </a:cubicBezTo>
                  <a:cubicBezTo>
                    <a:pt x="390" y="547"/>
                    <a:pt x="359" y="619"/>
                    <a:pt x="352" y="698"/>
                  </a:cubicBezTo>
                  <a:cubicBezTo>
                    <a:pt x="118" y="698"/>
                    <a:pt x="118" y="698"/>
                    <a:pt x="118" y="698"/>
                  </a:cubicBezTo>
                  <a:cubicBezTo>
                    <a:pt x="194" y="622"/>
                    <a:pt x="194" y="622"/>
                    <a:pt x="194" y="622"/>
                  </a:cubicBezTo>
                  <a:cubicBezTo>
                    <a:pt x="206" y="609"/>
                    <a:pt x="206" y="589"/>
                    <a:pt x="194" y="576"/>
                  </a:cubicBezTo>
                  <a:cubicBezTo>
                    <a:pt x="189" y="572"/>
                    <a:pt x="189" y="572"/>
                    <a:pt x="189" y="572"/>
                  </a:cubicBezTo>
                  <a:cubicBezTo>
                    <a:pt x="177" y="559"/>
                    <a:pt x="156" y="559"/>
                    <a:pt x="144" y="572"/>
                  </a:cubicBezTo>
                  <a:cubicBezTo>
                    <a:pt x="14" y="702"/>
                    <a:pt x="14" y="702"/>
                    <a:pt x="14" y="702"/>
                  </a:cubicBezTo>
                  <a:cubicBezTo>
                    <a:pt x="12" y="704"/>
                    <a:pt x="10" y="706"/>
                    <a:pt x="9" y="708"/>
                  </a:cubicBezTo>
                  <a:cubicBezTo>
                    <a:pt x="3" y="714"/>
                    <a:pt x="0" y="722"/>
                    <a:pt x="0" y="730"/>
                  </a:cubicBezTo>
                  <a:cubicBezTo>
                    <a:pt x="0" y="737"/>
                    <a:pt x="0" y="737"/>
                    <a:pt x="0" y="737"/>
                  </a:cubicBezTo>
                  <a:cubicBezTo>
                    <a:pt x="0" y="747"/>
                    <a:pt x="5" y="756"/>
                    <a:pt x="12" y="762"/>
                  </a:cubicBezTo>
                  <a:cubicBezTo>
                    <a:pt x="12" y="763"/>
                    <a:pt x="13" y="763"/>
                    <a:pt x="14" y="764"/>
                  </a:cubicBezTo>
                  <a:cubicBezTo>
                    <a:pt x="144" y="894"/>
                    <a:pt x="144" y="894"/>
                    <a:pt x="144" y="894"/>
                  </a:cubicBezTo>
                  <a:cubicBezTo>
                    <a:pt x="156" y="907"/>
                    <a:pt x="177" y="907"/>
                    <a:pt x="189" y="894"/>
                  </a:cubicBezTo>
                  <a:cubicBezTo>
                    <a:pt x="194" y="890"/>
                    <a:pt x="194" y="890"/>
                    <a:pt x="194" y="890"/>
                  </a:cubicBezTo>
                  <a:cubicBezTo>
                    <a:pt x="206" y="877"/>
                    <a:pt x="206" y="857"/>
                    <a:pt x="194" y="844"/>
                  </a:cubicBezTo>
                  <a:cubicBezTo>
                    <a:pt x="119" y="769"/>
                    <a:pt x="119" y="769"/>
                    <a:pt x="119" y="769"/>
                  </a:cubicBezTo>
                  <a:cubicBezTo>
                    <a:pt x="352" y="769"/>
                    <a:pt x="352" y="769"/>
                    <a:pt x="352" y="769"/>
                  </a:cubicBezTo>
                  <a:cubicBezTo>
                    <a:pt x="359" y="848"/>
                    <a:pt x="391" y="920"/>
                    <a:pt x="439" y="977"/>
                  </a:cubicBezTo>
                  <a:cubicBezTo>
                    <a:pt x="273" y="1143"/>
                    <a:pt x="273" y="1143"/>
                    <a:pt x="273" y="1143"/>
                  </a:cubicBezTo>
                  <a:cubicBezTo>
                    <a:pt x="273" y="1035"/>
                    <a:pt x="273" y="1035"/>
                    <a:pt x="273" y="1035"/>
                  </a:cubicBezTo>
                  <a:cubicBezTo>
                    <a:pt x="273" y="1018"/>
                    <a:pt x="259" y="1003"/>
                    <a:pt x="241" y="1003"/>
                  </a:cubicBezTo>
                  <a:cubicBezTo>
                    <a:pt x="234" y="1003"/>
                    <a:pt x="234" y="1003"/>
                    <a:pt x="234" y="1003"/>
                  </a:cubicBezTo>
                  <a:cubicBezTo>
                    <a:pt x="217" y="1003"/>
                    <a:pt x="202" y="1018"/>
                    <a:pt x="202" y="1035"/>
                  </a:cubicBezTo>
                  <a:cubicBezTo>
                    <a:pt x="202" y="1219"/>
                    <a:pt x="202" y="1219"/>
                    <a:pt x="202" y="1219"/>
                  </a:cubicBezTo>
                  <a:cubicBezTo>
                    <a:pt x="202" y="1222"/>
                    <a:pt x="203" y="1225"/>
                    <a:pt x="203" y="1227"/>
                  </a:cubicBezTo>
                  <a:cubicBezTo>
                    <a:pt x="204" y="1235"/>
                    <a:pt x="207" y="1243"/>
                    <a:pt x="213" y="1249"/>
                  </a:cubicBezTo>
                  <a:cubicBezTo>
                    <a:pt x="217" y="1254"/>
                    <a:pt x="217" y="1254"/>
                    <a:pt x="217" y="1254"/>
                  </a:cubicBezTo>
                  <a:cubicBezTo>
                    <a:pt x="224" y="1261"/>
                    <a:pt x="234" y="1264"/>
                    <a:pt x="243" y="1263"/>
                  </a:cubicBezTo>
                  <a:cubicBezTo>
                    <a:pt x="244" y="1263"/>
                    <a:pt x="245" y="1263"/>
                    <a:pt x="246" y="1263"/>
                  </a:cubicBezTo>
                  <a:cubicBezTo>
                    <a:pt x="430" y="1263"/>
                    <a:pt x="430" y="1263"/>
                    <a:pt x="430" y="1263"/>
                  </a:cubicBezTo>
                  <a:cubicBezTo>
                    <a:pt x="448" y="1263"/>
                    <a:pt x="462" y="1249"/>
                    <a:pt x="462" y="1231"/>
                  </a:cubicBezTo>
                  <a:cubicBezTo>
                    <a:pt x="462" y="1225"/>
                    <a:pt x="462" y="1225"/>
                    <a:pt x="462" y="1225"/>
                  </a:cubicBezTo>
                  <a:cubicBezTo>
                    <a:pt x="462" y="1207"/>
                    <a:pt x="448" y="1192"/>
                    <a:pt x="430" y="1192"/>
                  </a:cubicBezTo>
                  <a:cubicBezTo>
                    <a:pt x="324" y="1192"/>
                    <a:pt x="324" y="1192"/>
                    <a:pt x="324" y="1192"/>
                  </a:cubicBezTo>
                  <a:cubicBezTo>
                    <a:pt x="489" y="1028"/>
                    <a:pt x="489" y="1028"/>
                    <a:pt x="489" y="1028"/>
                  </a:cubicBezTo>
                  <a:cubicBezTo>
                    <a:pt x="547" y="1075"/>
                    <a:pt x="619" y="1106"/>
                    <a:pt x="698" y="1114"/>
                  </a:cubicBezTo>
                  <a:cubicBezTo>
                    <a:pt x="698" y="1348"/>
                    <a:pt x="698" y="1348"/>
                    <a:pt x="698" y="1348"/>
                  </a:cubicBezTo>
                  <a:cubicBezTo>
                    <a:pt x="621" y="1272"/>
                    <a:pt x="621" y="1272"/>
                    <a:pt x="621" y="1272"/>
                  </a:cubicBezTo>
                  <a:cubicBezTo>
                    <a:pt x="609" y="1259"/>
                    <a:pt x="588" y="1259"/>
                    <a:pt x="576" y="1272"/>
                  </a:cubicBezTo>
                  <a:cubicBezTo>
                    <a:pt x="571" y="1276"/>
                    <a:pt x="571" y="1276"/>
                    <a:pt x="571" y="1276"/>
                  </a:cubicBezTo>
                  <a:cubicBezTo>
                    <a:pt x="559" y="1289"/>
                    <a:pt x="559" y="1309"/>
                    <a:pt x="571" y="1322"/>
                  </a:cubicBezTo>
                  <a:cubicBezTo>
                    <a:pt x="701" y="1452"/>
                    <a:pt x="701" y="1452"/>
                    <a:pt x="701" y="1452"/>
                  </a:cubicBezTo>
                  <a:cubicBezTo>
                    <a:pt x="703" y="1454"/>
                    <a:pt x="706" y="1455"/>
                    <a:pt x="708" y="1457"/>
                  </a:cubicBezTo>
                  <a:cubicBezTo>
                    <a:pt x="714" y="1462"/>
                    <a:pt x="721" y="1466"/>
                    <a:pt x="730" y="1466"/>
                  </a:cubicBezTo>
                  <a:cubicBezTo>
                    <a:pt x="736" y="1466"/>
                    <a:pt x="736" y="1466"/>
                    <a:pt x="736" y="1466"/>
                  </a:cubicBezTo>
                  <a:cubicBezTo>
                    <a:pt x="746" y="1466"/>
                    <a:pt x="755" y="1461"/>
                    <a:pt x="761" y="1454"/>
                  </a:cubicBezTo>
                  <a:cubicBezTo>
                    <a:pt x="762" y="1453"/>
                    <a:pt x="763" y="1453"/>
                    <a:pt x="764" y="1452"/>
                  </a:cubicBezTo>
                  <a:cubicBezTo>
                    <a:pt x="894" y="1322"/>
                    <a:pt x="894" y="1322"/>
                    <a:pt x="894" y="1322"/>
                  </a:cubicBezTo>
                  <a:cubicBezTo>
                    <a:pt x="906" y="1309"/>
                    <a:pt x="906" y="1289"/>
                    <a:pt x="894" y="1276"/>
                  </a:cubicBezTo>
                  <a:cubicBezTo>
                    <a:pt x="889" y="1272"/>
                    <a:pt x="889" y="1272"/>
                    <a:pt x="889" y="1272"/>
                  </a:cubicBezTo>
                  <a:cubicBezTo>
                    <a:pt x="876" y="1259"/>
                    <a:pt x="856" y="1259"/>
                    <a:pt x="844" y="1272"/>
                  </a:cubicBezTo>
                  <a:cubicBezTo>
                    <a:pt x="769" y="1347"/>
                    <a:pt x="769" y="1347"/>
                    <a:pt x="769" y="1347"/>
                  </a:cubicBezTo>
                  <a:cubicBezTo>
                    <a:pt x="769" y="1113"/>
                    <a:pt x="769" y="1113"/>
                    <a:pt x="769" y="1113"/>
                  </a:cubicBezTo>
                  <a:cubicBezTo>
                    <a:pt x="847" y="1106"/>
                    <a:pt x="919" y="1075"/>
                    <a:pt x="976" y="1028"/>
                  </a:cubicBezTo>
                  <a:cubicBezTo>
                    <a:pt x="1141" y="1192"/>
                    <a:pt x="1141" y="1192"/>
                    <a:pt x="1141" y="1192"/>
                  </a:cubicBezTo>
                  <a:cubicBezTo>
                    <a:pt x="1035" y="1192"/>
                    <a:pt x="1035" y="1192"/>
                    <a:pt x="1035" y="1192"/>
                  </a:cubicBezTo>
                  <a:cubicBezTo>
                    <a:pt x="1017" y="1192"/>
                    <a:pt x="1003" y="1207"/>
                    <a:pt x="1003" y="1225"/>
                  </a:cubicBezTo>
                  <a:cubicBezTo>
                    <a:pt x="1003" y="1231"/>
                    <a:pt x="1003" y="1231"/>
                    <a:pt x="1003" y="1231"/>
                  </a:cubicBezTo>
                  <a:cubicBezTo>
                    <a:pt x="1003" y="1249"/>
                    <a:pt x="1017" y="1263"/>
                    <a:pt x="1035" y="1263"/>
                  </a:cubicBezTo>
                  <a:cubicBezTo>
                    <a:pt x="1219" y="1263"/>
                    <a:pt x="1219" y="1263"/>
                    <a:pt x="1219" y="1263"/>
                  </a:cubicBezTo>
                  <a:cubicBezTo>
                    <a:pt x="1220" y="1263"/>
                    <a:pt x="1221" y="1263"/>
                    <a:pt x="1222" y="1263"/>
                  </a:cubicBezTo>
                  <a:cubicBezTo>
                    <a:pt x="1231" y="1264"/>
                    <a:pt x="1241" y="1261"/>
                    <a:pt x="1248" y="1254"/>
                  </a:cubicBezTo>
                  <a:cubicBezTo>
                    <a:pt x="1252" y="1249"/>
                    <a:pt x="1252" y="1249"/>
                    <a:pt x="1252" y="1249"/>
                  </a:cubicBezTo>
                  <a:cubicBezTo>
                    <a:pt x="1258" y="1243"/>
                    <a:pt x="1261" y="1235"/>
                    <a:pt x="1262" y="1227"/>
                  </a:cubicBezTo>
                  <a:cubicBezTo>
                    <a:pt x="1262" y="1225"/>
                    <a:pt x="1263" y="1222"/>
                    <a:pt x="1263" y="1219"/>
                  </a:cubicBezTo>
                  <a:cubicBezTo>
                    <a:pt x="1263" y="1035"/>
                    <a:pt x="1263" y="1035"/>
                    <a:pt x="1263" y="1035"/>
                  </a:cubicBezTo>
                  <a:cubicBezTo>
                    <a:pt x="1263" y="1018"/>
                    <a:pt x="1248" y="1003"/>
                    <a:pt x="1231" y="1003"/>
                  </a:cubicBezTo>
                  <a:cubicBezTo>
                    <a:pt x="1224" y="1003"/>
                    <a:pt x="1224" y="1003"/>
                    <a:pt x="1224" y="1003"/>
                  </a:cubicBezTo>
                  <a:cubicBezTo>
                    <a:pt x="1206" y="1003"/>
                    <a:pt x="1192" y="1018"/>
                    <a:pt x="1192" y="1035"/>
                  </a:cubicBezTo>
                  <a:cubicBezTo>
                    <a:pt x="1192" y="1143"/>
                    <a:pt x="1192" y="1143"/>
                    <a:pt x="1192" y="1143"/>
                  </a:cubicBezTo>
                  <a:cubicBezTo>
                    <a:pt x="1026" y="977"/>
                    <a:pt x="1026" y="977"/>
                    <a:pt x="1026" y="977"/>
                  </a:cubicBezTo>
                  <a:cubicBezTo>
                    <a:pt x="1074" y="920"/>
                    <a:pt x="1106" y="848"/>
                    <a:pt x="1113" y="769"/>
                  </a:cubicBezTo>
                  <a:cubicBezTo>
                    <a:pt x="1346" y="769"/>
                    <a:pt x="1346" y="769"/>
                    <a:pt x="1346" y="769"/>
                  </a:cubicBezTo>
                  <a:cubicBezTo>
                    <a:pt x="1271" y="844"/>
                    <a:pt x="1271" y="844"/>
                    <a:pt x="1271" y="844"/>
                  </a:cubicBezTo>
                  <a:cubicBezTo>
                    <a:pt x="1259" y="857"/>
                    <a:pt x="1259" y="877"/>
                    <a:pt x="1271" y="890"/>
                  </a:cubicBezTo>
                  <a:cubicBezTo>
                    <a:pt x="1276" y="894"/>
                    <a:pt x="1276" y="894"/>
                    <a:pt x="1276" y="894"/>
                  </a:cubicBezTo>
                  <a:cubicBezTo>
                    <a:pt x="1288" y="907"/>
                    <a:pt x="1309" y="907"/>
                    <a:pt x="1321" y="894"/>
                  </a:cubicBezTo>
                  <a:cubicBezTo>
                    <a:pt x="1451" y="764"/>
                    <a:pt x="1451" y="764"/>
                    <a:pt x="1451" y="764"/>
                  </a:cubicBezTo>
                  <a:cubicBezTo>
                    <a:pt x="1452" y="763"/>
                    <a:pt x="1453" y="763"/>
                    <a:pt x="1453" y="762"/>
                  </a:cubicBezTo>
                  <a:cubicBezTo>
                    <a:pt x="1460" y="756"/>
                    <a:pt x="1465" y="747"/>
                    <a:pt x="1465" y="737"/>
                  </a:cubicBezTo>
                  <a:cubicBezTo>
                    <a:pt x="1465" y="730"/>
                    <a:pt x="1465" y="730"/>
                    <a:pt x="1465" y="730"/>
                  </a:cubicBezTo>
                  <a:cubicBezTo>
                    <a:pt x="1465" y="722"/>
                    <a:pt x="1462" y="714"/>
                    <a:pt x="1456" y="708"/>
                  </a:cubicBezTo>
                  <a:close/>
                </a:path>
              </a:pathLst>
            </a:custGeom>
            <a:solidFill>
              <a:srgbClr val="FFFFFF"/>
            </a:solidFill>
            <a:ln w="9525">
              <a:noFill/>
              <a:round/>
              <a:headEnd/>
              <a:tailEnd/>
            </a:ln>
          </p:spPr>
          <p:txBody>
            <a:bodyPr vert="horz" wrap="square" lIns="121899" tIns="60949" rIns="121899" bIns="60949" numCol="1" anchor="t" anchorCtr="0" compatLnSpc="1">
              <a:prstTxWarp prst="textNoShape">
                <a:avLst/>
              </a:prstTxWarp>
            </a:bodyPr>
            <a:lstStyle/>
            <a:p>
              <a:pPr algn="ctr" defTabSz="913943" fontAlgn="auto">
                <a:spcBef>
                  <a:spcPts val="0"/>
                </a:spcBef>
                <a:spcAft>
                  <a:spcPts val="0"/>
                </a:spcAft>
              </a:pPr>
              <a:endParaRPr lang="en-US" sz="1400" dirty="0">
                <a:solidFill>
                  <a:srgbClr val="192954"/>
                </a:solidFill>
                <a:latin typeface="+mn-lt"/>
                <a:ea typeface="+mn-ea"/>
                <a:cs typeface="+mn-cs"/>
              </a:endParaRPr>
            </a:p>
          </p:txBody>
        </p:sp>
        <p:sp>
          <p:nvSpPr>
            <p:cNvPr id="1167" name="Freeform 15"/>
            <p:cNvSpPr>
              <a:spLocks noEditPoints="1"/>
            </p:cNvSpPr>
            <p:nvPr/>
          </p:nvSpPr>
          <p:spPr bwMode="auto">
            <a:xfrm>
              <a:off x="2659089" y="3138990"/>
              <a:ext cx="273046" cy="62672"/>
            </a:xfrm>
            <a:custGeom>
              <a:avLst/>
              <a:gdLst>
                <a:gd name="T0" fmla="*/ 20 w 1353"/>
                <a:gd name="T1" fmla="*/ 295 h 295"/>
                <a:gd name="T2" fmla="*/ 20 w 1353"/>
                <a:gd name="T3" fmla="*/ 0 h 295"/>
                <a:gd name="T4" fmla="*/ 1353 w 1353"/>
                <a:gd name="T5" fmla="*/ 275 h 295"/>
                <a:gd name="T6" fmla="*/ 1006 w 1353"/>
                <a:gd name="T7" fmla="*/ 110 h 295"/>
                <a:gd name="T8" fmla="*/ 1063 w 1353"/>
                <a:gd name="T9" fmla="*/ 72 h 295"/>
                <a:gd name="T10" fmla="*/ 252 w 1353"/>
                <a:gd name="T11" fmla="*/ 110 h 295"/>
                <a:gd name="T12" fmla="*/ 310 w 1353"/>
                <a:gd name="T13" fmla="*/ 72 h 295"/>
                <a:gd name="T14" fmla="*/ 346 w 1353"/>
                <a:gd name="T15" fmla="*/ 110 h 295"/>
                <a:gd name="T16" fmla="*/ 404 w 1353"/>
                <a:gd name="T17" fmla="*/ 72 h 295"/>
                <a:gd name="T18" fmla="*/ 440 w 1353"/>
                <a:gd name="T19" fmla="*/ 110 h 295"/>
                <a:gd name="T20" fmla="*/ 498 w 1353"/>
                <a:gd name="T21" fmla="*/ 72 h 295"/>
                <a:gd name="T22" fmla="*/ 535 w 1353"/>
                <a:gd name="T23" fmla="*/ 110 h 295"/>
                <a:gd name="T24" fmla="*/ 592 w 1353"/>
                <a:gd name="T25" fmla="*/ 72 h 295"/>
                <a:gd name="T26" fmla="*/ 629 w 1353"/>
                <a:gd name="T27" fmla="*/ 110 h 295"/>
                <a:gd name="T28" fmla="*/ 686 w 1353"/>
                <a:gd name="T29" fmla="*/ 72 h 295"/>
                <a:gd name="T30" fmla="*/ 723 w 1353"/>
                <a:gd name="T31" fmla="*/ 110 h 295"/>
                <a:gd name="T32" fmla="*/ 781 w 1353"/>
                <a:gd name="T33" fmla="*/ 72 h 295"/>
                <a:gd name="T34" fmla="*/ 817 w 1353"/>
                <a:gd name="T35" fmla="*/ 110 h 295"/>
                <a:gd name="T36" fmla="*/ 875 w 1353"/>
                <a:gd name="T37" fmla="*/ 72 h 295"/>
                <a:gd name="T38" fmla="*/ 911 w 1353"/>
                <a:gd name="T39" fmla="*/ 110 h 295"/>
                <a:gd name="T40" fmla="*/ 969 w 1353"/>
                <a:gd name="T41" fmla="*/ 72 h 295"/>
                <a:gd name="T42" fmla="*/ 1100 w 1353"/>
                <a:gd name="T43" fmla="*/ 110 h 295"/>
                <a:gd name="T44" fmla="*/ 1157 w 1353"/>
                <a:gd name="T45" fmla="*/ 72 h 295"/>
                <a:gd name="T46" fmla="*/ 1194 w 1353"/>
                <a:gd name="T47" fmla="*/ 110 h 295"/>
                <a:gd name="T48" fmla="*/ 1251 w 1353"/>
                <a:gd name="T49" fmla="*/ 72 h 295"/>
                <a:gd name="T50" fmla="*/ 1004 w 1353"/>
                <a:gd name="T51" fmla="*/ 207 h 295"/>
                <a:gd name="T52" fmla="*/ 1062 w 1353"/>
                <a:gd name="T53" fmla="*/ 169 h 295"/>
                <a:gd name="T54" fmla="*/ 251 w 1353"/>
                <a:gd name="T55" fmla="*/ 207 h 295"/>
                <a:gd name="T56" fmla="*/ 309 w 1353"/>
                <a:gd name="T57" fmla="*/ 169 h 295"/>
                <a:gd name="T58" fmla="*/ 345 w 1353"/>
                <a:gd name="T59" fmla="*/ 207 h 295"/>
                <a:gd name="T60" fmla="*/ 403 w 1353"/>
                <a:gd name="T61" fmla="*/ 169 h 295"/>
                <a:gd name="T62" fmla="*/ 439 w 1353"/>
                <a:gd name="T63" fmla="*/ 207 h 295"/>
                <a:gd name="T64" fmla="*/ 497 w 1353"/>
                <a:gd name="T65" fmla="*/ 169 h 295"/>
                <a:gd name="T66" fmla="*/ 534 w 1353"/>
                <a:gd name="T67" fmla="*/ 207 h 295"/>
                <a:gd name="T68" fmla="*/ 591 w 1353"/>
                <a:gd name="T69" fmla="*/ 169 h 295"/>
                <a:gd name="T70" fmla="*/ 628 w 1353"/>
                <a:gd name="T71" fmla="*/ 207 h 295"/>
                <a:gd name="T72" fmla="*/ 685 w 1353"/>
                <a:gd name="T73" fmla="*/ 169 h 295"/>
                <a:gd name="T74" fmla="*/ 722 w 1353"/>
                <a:gd name="T75" fmla="*/ 207 h 295"/>
                <a:gd name="T76" fmla="*/ 779 w 1353"/>
                <a:gd name="T77" fmla="*/ 169 h 295"/>
                <a:gd name="T78" fmla="*/ 816 w 1353"/>
                <a:gd name="T79" fmla="*/ 207 h 295"/>
                <a:gd name="T80" fmla="*/ 874 w 1353"/>
                <a:gd name="T81" fmla="*/ 169 h 295"/>
                <a:gd name="T82" fmla="*/ 910 w 1353"/>
                <a:gd name="T83" fmla="*/ 207 h 295"/>
                <a:gd name="T84" fmla="*/ 968 w 1353"/>
                <a:gd name="T85" fmla="*/ 169 h 295"/>
                <a:gd name="T86" fmla="*/ 1099 w 1353"/>
                <a:gd name="T87" fmla="*/ 207 h 295"/>
                <a:gd name="T88" fmla="*/ 1156 w 1353"/>
                <a:gd name="T89" fmla="*/ 169 h 295"/>
                <a:gd name="T90" fmla="*/ 1193 w 1353"/>
                <a:gd name="T91" fmla="*/ 207 h 295"/>
                <a:gd name="T92" fmla="*/ 1250 w 1353"/>
                <a:gd name="T93" fmla="*/ 169 h 295"/>
                <a:gd name="T94" fmla="*/ 115 w 1353"/>
                <a:gd name="T95" fmla="*/ 17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3" h="295">
                  <a:moveTo>
                    <a:pt x="1353" y="275"/>
                  </a:moveTo>
                  <a:cubicBezTo>
                    <a:pt x="1353" y="286"/>
                    <a:pt x="1344" y="295"/>
                    <a:pt x="1333" y="295"/>
                  </a:cubicBezTo>
                  <a:cubicBezTo>
                    <a:pt x="20" y="295"/>
                    <a:pt x="20" y="295"/>
                    <a:pt x="20" y="295"/>
                  </a:cubicBezTo>
                  <a:cubicBezTo>
                    <a:pt x="9" y="295"/>
                    <a:pt x="0" y="286"/>
                    <a:pt x="0" y="275"/>
                  </a:cubicBezTo>
                  <a:cubicBezTo>
                    <a:pt x="0" y="20"/>
                    <a:pt x="0" y="20"/>
                    <a:pt x="0" y="20"/>
                  </a:cubicBezTo>
                  <a:cubicBezTo>
                    <a:pt x="0" y="9"/>
                    <a:pt x="9" y="0"/>
                    <a:pt x="20" y="0"/>
                  </a:cubicBezTo>
                  <a:cubicBezTo>
                    <a:pt x="1333" y="0"/>
                    <a:pt x="1333" y="0"/>
                    <a:pt x="1333" y="0"/>
                  </a:cubicBezTo>
                  <a:cubicBezTo>
                    <a:pt x="1344" y="0"/>
                    <a:pt x="1353" y="9"/>
                    <a:pt x="1353" y="20"/>
                  </a:cubicBezTo>
                  <a:lnTo>
                    <a:pt x="1353" y="275"/>
                  </a:lnTo>
                  <a:close/>
                  <a:moveTo>
                    <a:pt x="1063" y="72"/>
                  </a:moveTo>
                  <a:cubicBezTo>
                    <a:pt x="1006" y="72"/>
                    <a:pt x="1006" y="72"/>
                    <a:pt x="1006" y="72"/>
                  </a:cubicBezTo>
                  <a:cubicBezTo>
                    <a:pt x="1006" y="110"/>
                    <a:pt x="1006" y="110"/>
                    <a:pt x="1006" y="110"/>
                  </a:cubicBezTo>
                  <a:cubicBezTo>
                    <a:pt x="1032" y="125"/>
                    <a:pt x="1032" y="125"/>
                    <a:pt x="1032" y="125"/>
                  </a:cubicBezTo>
                  <a:cubicBezTo>
                    <a:pt x="1063" y="110"/>
                    <a:pt x="1063" y="110"/>
                    <a:pt x="1063" y="110"/>
                  </a:cubicBezTo>
                  <a:lnTo>
                    <a:pt x="1063" y="72"/>
                  </a:lnTo>
                  <a:close/>
                  <a:moveTo>
                    <a:pt x="310" y="72"/>
                  </a:moveTo>
                  <a:cubicBezTo>
                    <a:pt x="252" y="72"/>
                    <a:pt x="252" y="72"/>
                    <a:pt x="252" y="72"/>
                  </a:cubicBezTo>
                  <a:cubicBezTo>
                    <a:pt x="252" y="110"/>
                    <a:pt x="252" y="110"/>
                    <a:pt x="252" y="110"/>
                  </a:cubicBezTo>
                  <a:cubicBezTo>
                    <a:pt x="279" y="125"/>
                    <a:pt x="279" y="125"/>
                    <a:pt x="279" y="125"/>
                  </a:cubicBezTo>
                  <a:cubicBezTo>
                    <a:pt x="310" y="110"/>
                    <a:pt x="310" y="110"/>
                    <a:pt x="310" y="110"/>
                  </a:cubicBezTo>
                  <a:lnTo>
                    <a:pt x="310" y="72"/>
                  </a:lnTo>
                  <a:close/>
                  <a:moveTo>
                    <a:pt x="404" y="72"/>
                  </a:moveTo>
                  <a:cubicBezTo>
                    <a:pt x="346" y="72"/>
                    <a:pt x="346" y="72"/>
                    <a:pt x="346" y="72"/>
                  </a:cubicBezTo>
                  <a:cubicBezTo>
                    <a:pt x="346" y="110"/>
                    <a:pt x="346" y="110"/>
                    <a:pt x="346" y="110"/>
                  </a:cubicBezTo>
                  <a:cubicBezTo>
                    <a:pt x="373" y="125"/>
                    <a:pt x="373" y="125"/>
                    <a:pt x="373" y="125"/>
                  </a:cubicBezTo>
                  <a:cubicBezTo>
                    <a:pt x="404" y="110"/>
                    <a:pt x="404" y="110"/>
                    <a:pt x="404" y="110"/>
                  </a:cubicBezTo>
                  <a:lnTo>
                    <a:pt x="404" y="72"/>
                  </a:lnTo>
                  <a:close/>
                  <a:moveTo>
                    <a:pt x="498" y="72"/>
                  </a:moveTo>
                  <a:cubicBezTo>
                    <a:pt x="440" y="72"/>
                    <a:pt x="440" y="72"/>
                    <a:pt x="440" y="72"/>
                  </a:cubicBezTo>
                  <a:cubicBezTo>
                    <a:pt x="440" y="110"/>
                    <a:pt x="440" y="110"/>
                    <a:pt x="440" y="110"/>
                  </a:cubicBezTo>
                  <a:cubicBezTo>
                    <a:pt x="467" y="125"/>
                    <a:pt x="467" y="125"/>
                    <a:pt x="467" y="125"/>
                  </a:cubicBezTo>
                  <a:cubicBezTo>
                    <a:pt x="498" y="110"/>
                    <a:pt x="498" y="110"/>
                    <a:pt x="498" y="110"/>
                  </a:cubicBezTo>
                  <a:lnTo>
                    <a:pt x="498" y="72"/>
                  </a:lnTo>
                  <a:close/>
                  <a:moveTo>
                    <a:pt x="592" y="72"/>
                  </a:moveTo>
                  <a:cubicBezTo>
                    <a:pt x="535" y="72"/>
                    <a:pt x="535" y="72"/>
                    <a:pt x="535" y="72"/>
                  </a:cubicBezTo>
                  <a:cubicBezTo>
                    <a:pt x="535" y="110"/>
                    <a:pt x="535" y="110"/>
                    <a:pt x="535" y="110"/>
                  </a:cubicBezTo>
                  <a:cubicBezTo>
                    <a:pt x="562" y="125"/>
                    <a:pt x="562" y="125"/>
                    <a:pt x="562" y="125"/>
                  </a:cubicBezTo>
                  <a:cubicBezTo>
                    <a:pt x="592" y="110"/>
                    <a:pt x="592" y="110"/>
                    <a:pt x="592" y="110"/>
                  </a:cubicBezTo>
                  <a:lnTo>
                    <a:pt x="592" y="72"/>
                  </a:lnTo>
                  <a:close/>
                  <a:moveTo>
                    <a:pt x="686" y="72"/>
                  </a:moveTo>
                  <a:cubicBezTo>
                    <a:pt x="629" y="72"/>
                    <a:pt x="629" y="72"/>
                    <a:pt x="629" y="72"/>
                  </a:cubicBezTo>
                  <a:cubicBezTo>
                    <a:pt x="629" y="110"/>
                    <a:pt x="629" y="110"/>
                    <a:pt x="629" y="110"/>
                  </a:cubicBezTo>
                  <a:cubicBezTo>
                    <a:pt x="656" y="125"/>
                    <a:pt x="656" y="125"/>
                    <a:pt x="656" y="125"/>
                  </a:cubicBezTo>
                  <a:cubicBezTo>
                    <a:pt x="686" y="110"/>
                    <a:pt x="686" y="110"/>
                    <a:pt x="686" y="110"/>
                  </a:cubicBezTo>
                  <a:lnTo>
                    <a:pt x="686" y="72"/>
                  </a:lnTo>
                  <a:close/>
                  <a:moveTo>
                    <a:pt x="781" y="72"/>
                  </a:moveTo>
                  <a:cubicBezTo>
                    <a:pt x="723" y="72"/>
                    <a:pt x="723" y="72"/>
                    <a:pt x="723" y="72"/>
                  </a:cubicBezTo>
                  <a:cubicBezTo>
                    <a:pt x="723" y="110"/>
                    <a:pt x="723" y="110"/>
                    <a:pt x="723" y="110"/>
                  </a:cubicBezTo>
                  <a:cubicBezTo>
                    <a:pt x="750" y="125"/>
                    <a:pt x="750" y="125"/>
                    <a:pt x="750" y="125"/>
                  </a:cubicBezTo>
                  <a:cubicBezTo>
                    <a:pt x="781" y="110"/>
                    <a:pt x="781" y="110"/>
                    <a:pt x="781" y="110"/>
                  </a:cubicBezTo>
                  <a:lnTo>
                    <a:pt x="781" y="72"/>
                  </a:lnTo>
                  <a:close/>
                  <a:moveTo>
                    <a:pt x="875" y="72"/>
                  </a:moveTo>
                  <a:cubicBezTo>
                    <a:pt x="817" y="72"/>
                    <a:pt x="817" y="72"/>
                    <a:pt x="817" y="72"/>
                  </a:cubicBezTo>
                  <a:cubicBezTo>
                    <a:pt x="817" y="110"/>
                    <a:pt x="817" y="110"/>
                    <a:pt x="817" y="110"/>
                  </a:cubicBezTo>
                  <a:cubicBezTo>
                    <a:pt x="844" y="125"/>
                    <a:pt x="844" y="125"/>
                    <a:pt x="844" y="125"/>
                  </a:cubicBezTo>
                  <a:cubicBezTo>
                    <a:pt x="875" y="110"/>
                    <a:pt x="875" y="110"/>
                    <a:pt x="875" y="110"/>
                  </a:cubicBezTo>
                  <a:lnTo>
                    <a:pt x="875" y="72"/>
                  </a:lnTo>
                  <a:close/>
                  <a:moveTo>
                    <a:pt x="969" y="72"/>
                  </a:moveTo>
                  <a:cubicBezTo>
                    <a:pt x="911" y="72"/>
                    <a:pt x="911" y="72"/>
                    <a:pt x="911" y="72"/>
                  </a:cubicBezTo>
                  <a:cubicBezTo>
                    <a:pt x="911" y="110"/>
                    <a:pt x="911" y="110"/>
                    <a:pt x="911" y="110"/>
                  </a:cubicBezTo>
                  <a:cubicBezTo>
                    <a:pt x="938" y="125"/>
                    <a:pt x="938" y="125"/>
                    <a:pt x="938" y="125"/>
                  </a:cubicBezTo>
                  <a:cubicBezTo>
                    <a:pt x="969" y="110"/>
                    <a:pt x="969" y="110"/>
                    <a:pt x="969" y="110"/>
                  </a:cubicBezTo>
                  <a:lnTo>
                    <a:pt x="969" y="72"/>
                  </a:lnTo>
                  <a:close/>
                  <a:moveTo>
                    <a:pt x="1157" y="72"/>
                  </a:moveTo>
                  <a:cubicBezTo>
                    <a:pt x="1100" y="72"/>
                    <a:pt x="1100" y="72"/>
                    <a:pt x="1100" y="72"/>
                  </a:cubicBezTo>
                  <a:cubicBezTo>
                    <a:pt x="1100" y="110"/>
                    <a:pt x="1100" y="110"/>
                    <a:pt x="1100" y="110"/>
                  </a:cubicBezTo>
                  <a:cubicBezTo>
                    <a:pt x="1127" y="125"/>
                    <a:pt x="1127" y="125"/>
                    <a:pt x="1127" y="125"/>
                  </a:cubicBezTo>
                  <a:cubicBezTo>
                    <a:pt x="1157" y="110"/>
                    <a:pt x="1157" y="110"/>
                    <a:pt x="1157" y="110"/>
                  </a:cubicBezTo>
                  <a:lnTo>
                    <a:pt x="1157" y="72"/>
                  </a:lnTo>
                  <a:close/>
                  <a:moveTo>
                    <a:pt x="1251" y="72"/>
                  </a:moveTo>
                  <a:cubicBezTo>
                    <a:pt x="1194" y="72"/>
                    <a:pt x="1194" y="72"/>
                    <a:pt x="1194" y="72"/>
                  </a:cubicBezTo>
                  <a:cubicBezTo>
                    <a:pt x="1194" y="110"/>
                    <a:pt x="1194" y="110"/>
                    <a:pt x="1194" y="110"/>
                  </a:cubicBezTo>
                  <a:cubicBezTo>
                    <a:pt x="1221" y="125"/>
                    <a:pt x="1221" y="125"/>
                    <a:pt x="1221" y="125"/>
                  </a:cubicBezTo>
                  <a:cubicBezTo>
                    <a:pt x="1251" y="110"/>
                    <a:pt x="1251" y="110"/>
                    <a:pt x="1251" y="110"/>
                  </a:cubicBezTo>
                  <a:lnTo>
                    <a:pt x="1251" y="72"/>
                  </a:lnTo>
                  <a:close/>
                  <a:moveTo>
                    <a:pt x="1062" y="169"/>
                  </a:moveTo>
                  <a:cubicBezTo>
                    <a:pt x="1004" y="169"/>
                    <a:pt x="1004" y="169"/>
                    <a:pt x="1004" y="169"/>
                  </a:cubicBezTo>
                  <a:cubicBezTo>
                    <a:pt x="1004" y="207"/>
                    <a:pt x="1004" y="207"/>
                    <a:pt x="1004" y="207"/>
                  </a:cubicBezTo>
                  <a:cubicBezTo>
                    <a:pt x="1031" y="222"/>
                    <a:pt x="1031" y="222"/>
                    <a:pt x="1031" y="222"/>
                  </a:cubicBezTo>
                  <a:cubicBezTo>
                    <a:pt x="1062" y="207"/>
                    <a:pt x="1062" y="207"/>
                    <a:pt x="1062" y="207"/>
                  </a:cubicBezTo>
                  <a:lnTo>
                    <a:pt x="1062" y="169"/>
                  </a:lnTo>
                  <a:close/>
                  <a:moveTo>
                    <a:pt x="309" y="169"/>
                  </a:moveTo>
                  <a:cubicBezTo>
                    <a:pt x="251" y="169"/>
                    <a:pt x="251" y="169"/>
                    <a:pt x="251" y="169"/>
                  </a:cubicBezTo>
                  <a:cubicBezTo>
                    <a:pt x="251" y="207"/>
                    <a:pt x="251" y="207"/>
                    <a:pt x="251" y="207"/>
                  </a:cubicBezTo>
                  <a:cubicBezTo>
                    <a:pt x="278" y="222"/>
                    <a:pt x="278" y="222"/>
                    <a:pt x="278" y="222"/>
                  </a:cubicBezTo>
                  <a:cubicBezTo>
                    <a:pt x="309" y="207"/>
                    <a:pt x="309" y="207"/>
                    <a:pt x="309" y="207"/>
                  </a:cubicBezTo>
                  <a:lnTo>
                    <a:pt x="309" y="169"/>
                  </a:lnTo>
                  <a:close/>
                  <a:moveTo>
                    <a:pt x="403" y="169"/>
                  </a:moveTo>
                  <a:cubicBezTo>
                    <a:pt x="345" y="169"/>
                    <a:pt x="345" y="169"/>
                    <a:pt x="345" y="169"/>
                  </a:cubicBezTo>
                  <a:cubicBezTo>
                    <a:pt x="345" y="207"/>
                    <a:pt x="345" y="207"/>
                    <a:pt x="345" y="207"/>
                  </a:cubicBezTo>
                  <a:cubicBezTo>
                    <a:pt x="372" y="222"/>
                    <a:pt x="372" y="222"/>
                    <a:pt x="372" y="222"/>
                  </a:cubicBezTo>
                  <a:cubicBezTo>
                    <a:pt x="403" y="207"/>
                    <a:pt x="403" y="207"/>
                    <a:pt x="403" y="207"/>
                  </a:cubicBezTo>
                  <a:lnTo>
                    <a:pt x="403" y="169"/>
                  </a:lnTo>
                  <a:close/>
                  <a:moveTo>
                    <a:pt x="497" y="169"/>
                  </a:moveTo>
                  <a:cubicBezTo>
                    <a:pt x="439" y="169"/>
                    <a:pt x="439" y="169"/>
                    <a:pt x="439" y="169"/>
                  </a:cubicBezTo>
                  <a:cubicBezTo>
                    <a:pt x="439" y="207"/>
                    <a:pt x="439" y="207"/>
                    <a:pt x="439" y="207"/>
                  </a:cubicBezTo>
                  <a:cubicBezTo>
                    <a:pt x="466" y="222"/>
                    <a:pt x="466" y="222"/>
                    <a:pt x="466" y="222"/>
                  </a:cubicBezTo>
                  <a:cubicBezTo>
                    <a:pt x="497" y="207"/>
                    <a:pt x="497" y="207"/>
                    <a:pt x="497" y="207"/>
                  </a:cubicBezTo>
                  <a:lnTo>
                    <a:pt x="497" y="169"/>
                  </a:lnTo>
                  <a:close/>
                  <a:moveTo>
                    <a:pt x="591" y="169"/>
                  </a:moveTo>
                  <a:cubicBezTo>
                    <a:pt x="534" y="169"/>
                    <a:pt x="534" y="169"/>
                    <a:pt x="534" y="169"/>
                  </a:cubicBezTo>
                  <a:cubicBezTo>
                    <a:pt x="534" y="207"/>
                    <a:pt x="534" y="207"/>
                    <a:pt x="534" y="207"/>
                  </a:cubicBezTo>
                  <a:cubicBezTo>
                    <a:pt x="560" y="222"/>
                    <a:pt x="560" y="222"/>
                    <a:pt x="560" y="222"/>
                  </a:cubicBezTo>
                  <a:cubicBezTo>
                    <a:pt x="591" y="207"/>
                    <a:pt x="591" y="207"/>
                    <a:pt x="591" y="207"/>
                  </a:cubicBezTo>
                  <a:lnTo>
                    <a:pt x="591" y="169"/>
                  </a:lnTo>
                  <a:close/>
                  <a:moveTo>
                    <a:pt x="685" y="169"/>
                  </a:moveTo>
                  <a:cubicBezTo>
                    <a:pt x="628" y="169"/>
                    <a:pt x="628" y="169"/>
                    <a:pt x="628" y="169"/>
                  </a:cubicBezTo>
                  <a:cubicBezTo>
                    <a:pt x="628" y="207"/>
                    <a:pt x="628" y="207"/>
                    <a:pt x="628" y="207"/>
                  </a:cubicBezTo>
                  <a:cubicBezTo>
                    <a:pt x="655" y="222"/>
                    <a:pt x="655" y="222"/>
                    <a:pt x="655" y="222"/>
                  </a:cubicBezTo>
                  <a:cubicBezTo>
                    <a:pt x="685" y="207"/>
                    <a:pt x="685" y="207"/>
                    <a:pt x="685" y="207"/>
                  </a:cubicBezTo>
                  <a:lnTo>
                    <a:pt x="685" y="169"/>
                  </a:lnTo>
                  <a:close/>
                  <a:moveTo>
                    <a:pt x="779" y="169"/>
                  </a:moveTo>
                  <a:cubicBezTo>
                    <a:pt x="722" y="169"/>
                    <a:pt x="722" y="169"/>
                    <a:pt x="722" y="169"/>
                  </a:cubicBezTo>
                  <a:cubicBezTo>
                    <a:pt x="722" y="207"/>
                    <a:pt x="722" y="207"/>
                    <a:pt x="722" y="207"/>
                  </a:cubicBezTo>
                  <a:cubicBezTo>
                    <a:pt x="749" y="222"/>
                    <a:pt x="749" y="222"/>
                    <a:pt x="749" y="222"/>
                  </a:cubicBezTo>
                  <a:cubicBezTo>
                    <a:pt x="779" y="207"/>
                    <a:pt x="779" y="207"/>
                    <a:pt x="779" y="207"/>
                  </a:cubicBezTo>
                  <a:lnTo>
                    <a:pt x="779" y="169"/>
                  </a:lnTo>
                  <a:close/>
                  <a:moveTo>
                    <a:pt x="874" y="169"/>
                  </a:moveTo>
                  <a:cubicBezTo>
                    <a:pt x="816" y="169"/>
                    <a:pt x="816" y="169"/>
                    <a:pt x="816" y="169"/>
                  </a:cubicBezTo>
                  <a:cubicBezTo>
                    <a:pt x="816" y="207"/>
                    <a:pt x="816" y="207"/>
                    <a:pt x="816" y="207"/>
                  </a:cubicBezTo>
                  <a:cubicBezTo>
                    <a:pt x="843" y="222"/>
                    <a:pt x="843" y="222"/>
                    <a:pt x="843" y="222"/>
                  </a:cubicBezTo>
                  <a:cubicBezTo>
                    <a:pt x="874" y="207"/>
                    <a:pt x="874" y="207"/>
                    <a:pt x="874" y="207"/>
                  </a:cubicBezTo>
                  <a:lnTo>
                    <a:pt x="874" y="169"/>
                  </a:lnTo>
                  <a:close/>
                  <a:moveTo>
                    <a:pt x="968" y="169"/>
                  </a:moveTo>
                  <a:cubicBezTo>
                    <a:pt x="910" y="169"/>
                    <a:pt x="910" y="169"/>
                    <a:pt x="910" y="169"/>
                  </a:cubicBezTo>
                  <a:cubicBezTo>
                    <a:pt x="910" y="207"/>
                    <a:pt x="910" y="207"/>
                    <a:pt x="910" y="207"/>
                  </a:cubicBezTo>
                  <a:cubicBezTo>
                    <a:pt x="937" y="222"/>
                    <a:pt x="937" y="222"/>
                    <a:pt x="937" y="222"/>
                  </a:cubicBezTo>
                  <a:cubicBezTo>
                    <a:pt x="968" y="207"/>
                    <a:pt x="968" y="207"/>
                    <a:pt x="968" y="207"/>
                  </a:cubicBezTo>
                  <a:lnTo>
                    <a:pt x="968" y="169"/>
                  </a:lnTo>
                  <a:close/>
                  <a:moveTo>
                    <a:pt x="1156" y="169"/>
                  </a:moveTo>
                  <a:cubicBezTo>
                    <a:pt x="1099" y="169"/>
                    <a:pt x="1099" y="169"/>
                    <a:pt x="1099" y="169"/>
                  </a:cubicBezTo>
                  <a:cubicBezTo>
                    <a:pt x="1099" y="207"/>
                    <a:pt x="1099" y="207"/>
                    <a:pt x="1099" y="207"/>
                  </a:cubicBezTo>
                  <a:cubicBezTo>
                    <a:pt x="1125" y="222"/>
                    <a:pt x="1125" y="222"/>
                    <a:pt x="1125" y="222"/>
                  </a:cubicBezTo>
                  <a:cubicBezTo>
                    <a:pt x="1156" y="207"/>
                    <a:pt x="1156" y="207"/>
                    <a:pt x="1156" y="207"/>
                  </a:cubicBezTo>
                  <a:lnTo>
                    <a:pt x="1156" y="169"/>
                  </a:lnTo>
                  <a:close/>
                  <a:moveTo>
                    <a:pt x="1250" y="169"/>
                  </a:moveTo>
                  <a:cubicBezTo>
                    <a:pt x="1193" y="169"/>
                    <a:pt x="1193" y="169"/>
                    <a:pt x="1193" y="169"/>
                  </a:cubicBezTo>
                  <a:cubicBezTo>
                    <a:pt x="1193" y="207"/>
                    <a:pt x="1193" y="207"/>
                    <a:pt x="1193" y="207"/>
                  </a:cubicBezTo>
                  <a:cubicBezTo>
                    <a:pt x="1220" y="222"/>
                    <a:pt x="1220" y="222"/>
                    <a:pt x="1220" y="222"/>
                  </a:cubicBezTo>
                  <a:cubicBezTo>
                    <a:pt x="1250" y="207"/>
                    <a:pt x="1250" y="207"/>
                    <a:pt x="1250" y="207"/>
                  </a:cubicBezTo>
                  <a:lnTo>
                    <a:pt x="1250" y="169"/>
                  </a:lnTo>
                  <a:close/>
                  <a:moveTo>
                    <a:pt x="115" y="115"/>
                  </a:moveTo>
                  <a:cubicBezTo>
                    <a:pt x="99" y="115"/>
                    <a:pt x="85" y="129"/>
                    <a:pt x="85" y="145"/>
                  </a:cubicBezTo>
                  <a:cubicBezTo>
                    <a:pt x="85" y="162"/>
                    <a:pt x="99" y="175"/>
                    <a:pt x="115" y="175"/>
                  </a:cubicBezTo>
                  <a:cubicBezTo>
                    <a:pt x="132" y="175"/>
                    <a:pt x="145" y="162"/>
                    <a:pt x="145" y="145"/>
                  </a:cubicBezTo>
                  <a:cubicBezTo>
                    <a:pt x="145" y="129"/>
                    <a:pt x="132" y="115"/>
                    <a:pt x="115" y="11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1218804" fontAlgn="auto">
                <a:spcBef>
                  <a:spcPts val="0"/>
                </a:spcBef>
                <a:spcAft>
                  <a:spcPts val="0"/>
                </a:spcAft>
                <a:defRPr/>
              </a:pPr>
              <a:endParaRPr lang="en-US" sz="1400" kern="0" dirty="0">
                <a:solidFill>
                  <a:srgbClr val="192954"/>
                </a:solidFill>
                <a:latin typeface="+mn-lt"/>
                <a:ea typeface="+mn-ea"/>
                <a:cs typeface="CiscoSansTT Light"/>
              </a:endParaRPr>
            </a:p>
          </p:txBody>
        </p:sp>
        <p:grpSp>
          <p:nvGrpSpPr>
            <p:cNvPr id="1168" name="Group 1167"/>
            <p:cNvGrpSpPr/>
            <p:nvPr/>
          </p:nvGrpSpPr>
          <p:grpSpPr>
            <a:xfrm rot="11068569">
              <a:off x="2667999" y="2930448"/>
              <a:ext cx="259298" cy="191521"/>
              <a:chOff x="8132578" y="3059072"/>
              <a:chExt cx="789359" cy="553959"/>
            </a:xfrm>
            <a:solidFill>
              <a:srgbClr val="FFFFFF"/>
            </a:solidFill>
          </p:grpSpPr>
          <p:sp>
            <p:nvSpPr>
              <p:cNvPr id="1170" name="Freeform 7"/>
              <p:cNvSpPr>
                <a:spLocks/>
              </p:cNvSpPr>
              <p:nvPr/>
            </p:nvSpPr>
            <p:spPr bwMode="auto">
              <a:xfrm>
                <a:off x="8459599" y="3330413"/>
                <a:ext cx="281913" cy="282618"/>
              </a:xfrm>
              <a:custGeom>
                <a:avLst/>
                <a:gdLst/>
                <a:ahLst/>
                <a:cxnLst/>
                <a:rect l="l" t="t" r="r" b="b"/>
                <a:pathLst>
                  <a:path w="281913" h="282618">
                    <a:moveTo>
                      <a:pt x="141765" y="51523"/>
                    </a:moveTo>
                    <a:lnTo>
                      <a:pt x="132619" y="51876"/>
                    </a:lnTo>
                    <a:lnTo>
                      <a:pt x="123473" y="53288"/>
                    </a:lnTo>
                    <a:lnTo>
                      <a:pt x="114678" y="55405"/>
                    </a:lnTo>
                    <a:lnTo>
                      <a:pt x="106588" y="58581"/>
                    </a:lnTo>
                    <a:lnTo>
                      <a:pt x="98497" y="62463"/>
                    </a:lnTo>
                    <a:lnTo>
                      <a:pt x="90758" y="66698"/>
                    </a:lnTo>
                    <a:lnTo>
                      <a:pt x="83722" y="71991"/>
                    </a:lnTo>
                    <a:lnTo>
                      <a:pt x="77390" y="78343"/>
                    </a:lnTo>
                    <a:lnTo>
                      <a:pt x="71410" y="84695"/>
                    </a:lnTo>
                    <a:lnTo>
                      <a:pt x="66134" y="91753"/>
                    </a:lnTo>
                    <a:lnTo>
                      <a:pt x="61560" y="99164"/>
                    </a:lnTo>
                    <a:lnTo>
                      <a:pt x="58043" y="107281"/>
                    </a:lnTo>
                    <a:lnTo>
                      <a:pt x="54877" y="115750"/>
                    </a:lnTo>
                    <a:lnTo>
                      <a:pt x="52766" y="124573"/>
                    </a:lnTo>
                    <a:lnTo>
                      <a:pt x="51007" y="133395"/>
                    </a:lnTo>
                    <a:lnTo>
                      <a:pt x="50655" y="142923"/>
                    </a:lnTo>
                    <a:lnTo>
                      <a:pt x="51359" y="153863"/>
                    </a:lnTo>
                    <a:lnTo>
                      <a:pt x="53470" y="164803"/>
                    </a:lnTo>
                    <a:lnTo>
                      <a:pt x="56636" y="175037"/>
                    </a:lnTo>
                    <a:lnTo>
                      <a:pt x="61209" y="184565"/>
                    </a:lnTo>
                    <a:lnTo>
                      <a:pt x="66485" y="193740"/>
                    </a:lnTo>
                    <a:lnTo>
                      <a:pt x="72817" y="202210"/>
                    </a:lnTo>
                    <a:lnTo>
                      <a:pt x="80204" y="209621"/>
                    </a:lnTo>
                    <a:lnTo>
                      <a:pt x="88025" y="216102"/>
                    </a:lnTo>
                    <a:lnTo>
                      <a:pt x="88082" y="216016"/>
                    </a:lnTo>
                    <a:lnTo>
                      <a:pt x="93711" y="220245"/>
                    </a:lnTo>
                    <a:lnTo>
                      <a:pt x="100043" y="223769"/>
                    </a:lnTo>
                    <a:lnTo>
                      <a:pt x="106375" y="226588"/>
                    </a:lnTo>
                    <a:lnTo>
                      <a:pt x="113410" y="229055"/>
                    </a:lnTo>
                    <a:lnTo>
                      <a:pt x="119742" y="231169"/>
                    </a:lnTo>
                    <a:lnTo>
                      <a:pt x="127130" y="232579"/>
                    </a:lnTo>
                    <a:lnTo>
                      <a:pt x="134165" y="233636"/>
                    </a:lnTo>
                    <a:lnTo>
                      <a:pt x="141553" y="233988"/>
                    </a:lnTo>
                    <a:lnTo>
                      <a:pt x="151051" y="233636"/>
                    </a:lnTo>
                    <a:lnTo>
                      <a:pt x="160197" y="231874"/>
                    </a:lnTo>
                    <a:lnTo>
                      <a:pt x="168640" y="229759"/>
                    </a:lnTo>
                    <a:lnTo>
                      <a:pt x="177434" y="226588"/>
                    </a:lnTo>
                    <a:lnTo>
                      <a:pt x="185525" y="223064"/>
                    </a:lnTo>
                    <a:lnTo>
                      <a:pt x="192561" y="218483"/>
                    </a:lnTo>
                    <a:lnTo>
                      <a:pt x="199597" y="213197"/>
                    </a:lnTo>
                    <a:lnTo>
                      <a:pt x="205929" y="207206"/>
                    </a:lnTo>
                    <a:lnTo>
                      <a:pt x="212261" y="200511"/>
                    </a:lnTo>
                    <a:lnTo>
                      <a:pt x="217537" y="193816"/>
                    </a:lnTo>
                    <a:lnTo>
                      <a:pt x="221759" y="186063"/>
                    </a:lnTo>
                    <a:lnTo>
                      <a:pt x="225628" y="177958"/>
                    </a:lnTo>
                    <a:lnTo>
                      <a:pt x="228794" y="169853"/>
                    </a:lnTo>
                    <a:lnTo>
                      <a:pt x="230905" y="161043"/>
                    </a:lnTo>
                    <a:lnTo>
                      <a:pt x="232312" y="151881"/>
                    </a:lnTo>
                    <a:lnTo>
                      <a:pt x="232664" y="142719"/>
                    </a:lnTo>
                    <a:lnTo>
                      <a:pt x="231960" y="130385"/>
                    </a:lnTo>
                    <a:lnTo>
                      <a:pt x="229498" y="118756"/>
                    </a:lnTo>
                    <a:lnTo>
                      <a:pt x="225980" y="107832"/>
                    </a:lnTo>
                    <a:lnTo>
                      <a:pt x="221055" y="97613"/>
                    </a:lnTo>
                    <a:lnTo>
                      <a:pt x="214371" y="87746"/>
                    </a:lnTo>
                    <a:lnTo>
                      <a:pt x="207336" y="79288"/>
                    </a:lnTo>
                    <a:lnTo>
                      <a:pt x="198893" y="71536"/>
                    </a:lnTo>
                    <a:lnTo>
                      <a:pt x="189395" y="65193"/>
                    </a:lnTo>
                    <a:lnTo>
                      <a:pt x="189411" y="65169"/>
                    </a:lnTo>
                    <a:lnTo>
                      <a:pt x="184330" y="62110"/>
                    </a:lnTo>
                    <a:lnTo>
                      <a:pt x="178701" y="58934"/>
                    </a:lnTo>
                    <a:lnTo>
                      <a:pt x="173073" y="57169"/>
                    </a:lnTo>
                    <a:lnTo>
                      <a:pt x="167444" y="55052"/>
                    </a:lnTo>
                    <a:lnTo>
                      <a:pt x="161113" y="53288"/>
                    </a:lnTo>
                    <a:lnTo>
                      <a:pt x="154781" y="52229"/>
                    </a:lnTo>
                    <a:lnTo>
                      <a:pt x="148449" y="51876"/>
                    </a:lnTo>
                    <a:close/>
                    <a:moveTo>
                      <a:pt x="134378" y="0"/>
                    </a:moveTo>
                    <a:lnTo>
                      <a:pt x="147393" y="0"/>
                    </a:lnTo>
                    <a:lnTo>
                      <a:pt x="151615" y="33172"/>
                    </a:lnTo>
                    <a:lnTo>
                      <a:pt x="154429" y="33525"/>
                    </a:lnTo>
                    <a:lnTo>
                      <a:pt x="156891" y="33878"/>
                    </a:lnTo>
                    <a:lnTo>
                      <a:pt x="159705" y="34231"/>
                    </a:lnTo>
                    <a:lnTo>
                      <a:pt x="162168" y="34584"/>
                    </a:lnTo>
                    <a:lnTo>
                      <a:pt x="164982" y="34937"/>
                    </a:lnTo>
                    <a:lnTo>
                      <a:pt x="167444" y="35996"/>
                    </a:lnTo>
                    <a:lnTo>
                      <a:pt x="169907" y="36348"/>
                    </a:lnTo>
                    <a:lnTo>
                      <a:pt x="172369" y="37054"/>
                    </a:lnTo>
                    <a:lnTo>
                      <a:pt x="188903" y="8117"/>
                    </a:lnTo>
                    <a:lnTo>
                      <a:pt x="200863" y="13057"/>
                    </a:lnTo>
                    <a:lnTo>
                      <a:pt x="192069" y="45524"/>
                    </a:lnTo>
                    <a:lnTo>
                      <a:pt x="194179" y="46582"/>
                    </a:lnTo>
                    <a:lnTo>
                      <a:pt x="196290" y="47641"/>
                    </a:lnTo>
                    <a:lnTo>
                      <a:pt x="197697" y="49053"/>
                    </a:lnTo>
                    <a:lnTo>
                      <a:pt x="199808" y="50111"/>
                    </a:lnTo>
                    <a:lnTo>
                      <a:pt x="199772" y="50165"/>
                    </a:lnTo>
                    <a:lnTo>
                      <a:pt x="202059" y="51802"/>
                    </a:lnTo>
                    <a:lnTo>
                      <a:pt x="204873" y="53564"/>
                    </a:lnTo>
                    <a:lnTo>
                      <a:pt x="207336" y="55326"/>
                    </a:lnTo>
                    <a:lnTo>
                      <a:pt x="209798" y="57440"/>
                    </a:lnTo>
                    <a:lnTo>
                      <a:pt x="236182" y="36649"/>
                    </a:lnTo>
                    <a:lnTo>
                      <a:pt x="244976" y="46164"/>
                    </a:lnTo>
                    <a:lnTo>
                      <a:pt x="224573" y="72241"/>
                    </a:lnTo>
                    <a:lnTo>
                      <a:pt x="227739" y="76469"/>
                    </a:lnTo>
                    <a:lnTo>
                      <a:pt x="230905" y="81050"/>
                    </a:lnTo>
                    <a:lnTo>
                      <a:pt x="233719" y="85279"/>
                    </a:lnTo>
                    <a:lnTo>
                      <a:pt x="236533" y="90213"/>
                    </a:lnTo>
                    <a:lnTo>
                      <a:pt x="268545" y="81403"/>
                    </a:lnTo>
                    <a:lnTo>
                      <a:pt x="273119" y="93032"/>
                    </a:lnTo>
                    <a:lnTo>
                      <a:pt x="244624" y="109594"/>
                    </a:lnTo>
                    <a:lnTo>
                      <a:pt x="245680" y="114880"/>
                    </a:lnTo>
                    <a:lnTo>
                      <a:pt x="247087" y="120166"/>
                    </a:lnTo>
                    <a:lnTo>
                      <a:pt x="247790" y="125452"/>
                    </a:lnTo>
                    <a:lnTo>
                      <a:pt x="248494" y="130738"/>
                    </a:lnTo>
                    <a:lnTo>
                      <a:pt x="281913" y="134966"/>
                    </a:lnTo>
                    <a:lnTo>
                      <a:pt x="281913" y="148005"/>
                    </a:lnTo>
                    <a:lnTo>
                      <a:pt x="248494" y="151881"/>
                    </a:lnTo>
                    <a:lnTo>
                      <a:pt x="247790" y="157167"/>
                    </a:lnTo>
                    <a:lnTo>
                      <a:pt x="247087" y="162453"/>
                    </a:lnTo>
                    <a:lnTo>
                      <a:pt x="245680" y="167739"/>
                    </a:lnTo>
                    <a:lnTo>
                      <a:pt x="244273" y="172672"/>
                    </a:lnTo>
                    <a:lnTo>
                      <a:pt x="273119" y="189234"/>
                    </a:lnTo>
                    <a:lnTo>
                      <a:pt x="268545" y="201568"/>
                    </a:lnTo>
                    <a:lnTo>
                      <a:pt x="236182" y="192406"/>
                    </a:lnTo>
                    <a:lnTo>
                      <a:pt x="233719" y="196987"/>
                    </a:lnTo>
                    <a:lnTo>
                      <a:pt x="230905" y="201568"/>
                    </a:lnTo>
                    <a:lnTo>
                      <a:pt x="227387" y="205797"/>
                    </a:lnTo>
                    <a:lnTo>
                      <a:pt x="224221" y="210026"/>
                    </a:lnTo>
                    <a:lnTo>
                      <a:pt x="244976" y="236807"/>
                    </a:lnTo>
                    <a:lnTo>
                      <a:pt x="236182" y="245617"/>
                    </a:lnTo>
                    <a:lnTo>
                      <a:pt x="209446" y="224826"/>
                    </a:lnTo>
                    <a:lnTo>
                      <a:pt x="207336" y="226588"/>
                    </a:lnTo>
                    <a:lnTo>
                      <a:pt x="204873" y="228350"/>
                    </a:lnTo>
                    <a:lnTo>
                      <a:pt x="202763" y="229759"/>
                    </a:lnTo>
                    <a:lnTo>
                      <a:pt x="200652" y="231521"/>
                    </a:lnTo>
                    <a:lnTo>
                      <a:pt x="198893" y="232579"/>
                    </a:lnTo>
                    <a:lnTo>
                      <a:pt x="196430" y="234341"/>
                    </a:lnTo>
                    <a:lnTo>
                      <a:pt x="194320" y="235398"/>
                    </a:lnTo>
                    <a:lnTo>
                      <a:pt x="191857" y="236807"/>
                    </a:lnTo>
                    <a:lnTo>
                      <a:pt x="200652" y="269227"/>
                    </a:lnTo>
                    <a:lnTo>
                      <a:pt x="188691" y="274513"/>
                    </a:lnTo>
                    <a:lnTo>
                      <a:pt x="172158" y="244912"/>
                    </a:lnTo>
                    <a:lnTo>
                      <a:pt x="169695" y="245617"/>
                    </a:lnTo>
                    <a:lnTo>
                      <a:pt x="166881" y="245969"/>
                    </a:lnTo>
                    <a:lnTo>
                      <a:pt x="164419" y="247027"/>
                    </a:lnTo>
                    <a:lnTo>
                      <a:pt x="161956" y="247379"/>
                    </a:lnTo>
                    <a:lnTo>
                      <a:pt x="159142" y="247731"/>
                    </a:lnTo>
                    <a:lnTo>
                      <a:pt x="156679" y="248084"/>
                    </a:lnTo>
                    <a:lnTo>
                      <a:pt x="153865" y="248436"/>
                    </a:lnTo>
                    <a:lnTo>
                      <a:pt x="151403" y="248789"/>
                    </a:lnTo>
                    <a:lnTo>
                      <a:pt x="147181" y="282618"/>
                    </a:lnTo>
                    <a:lnTo>
                      <a:pt x="134165" y="282618"/>
                    </a:lnTo>
                    <a:lnTo>
                      <a:pt x="129944" y="248789"/>
                    </a:lnTo>
                    <a:lnTo>
                      <a:pt x="127482" y="248436"/>
                    </a:lnTo>
                    <a:lnTo>
                      <a:pt x="124667" y="248084"/>
                    </a:lnTo>
                    <a:lnTo>
                      <a:pt x="122205" y="247731"/>
                    </a:lnTo>
                    <a:lnTo>
                      <a:pt x="119742" y="247379"/>
                    </a:lnTo>
                    <a:lnTo>
                      <a:pt x="116928" y="247027"/>
                    </a:lnTo>
                    <a:lnTo>
                      <a:pt x="114466" y="245969"/>
                    </a:lnTo>
                    <a:lnTo>
                      <a:pt x="112003" y="245617"/>
                    </a:lnTo>
                    <a:lnTo>
                      <a:pt x="109541" y="244912"/>
                    </a:lnTo>
                    <a:lnTo>
                      <a:pt x="92655" y="274513"/>
                    </a:lnTo>
                    <a:lnTo>
                      <a:pt x="80695" y="269227"/>
                    </a:lnTo>
                    <a:lnTo>
                      <a:pt x="89841" y="236807"/>
                    </a:lnTo>
                    <a:lnTo>
                      <a:pt x="87027" y="235045"/>
                    </a:lnTo>
                    <a:lnTo>
                      <a:pt x="84213" y="233636"/>
                    </a:lnTo>
                    <a:lnTo>
                      <a:pt x="81750" y="231521"/>
                    </a:lnTo>
                    <a:lnTo>
                      <a:pt x="79241" y="229950"/>
                    </a:lnTo>
                    <a:lnTo>
                      <a:pt x="79149" y="230089"/>
                    </a:lnTo>
                    <a:lnTo>
                      <a:pt x="77390" y="229030"/>
                    </a:lnTo>
                    <a:lnTo>
                      <a:pt x="75631" y="227619"/>
                    </a:lnTo>
                    <a:lnTo>
                      <a:pt x="74224" y="226560"/>
                    </a:lnTo>
                    <a:lnTo>
                      <a:pt x="72465" y="225148"/>
                    </a:lnTo>
                    <a:lnTo>
                      <a:pt x="45731" y="245969"/>
                    </a:lnTo>
                    <a:lnTo>
                      <a:pt x="36936" y="237147"/>
                    </a:lnTo>
                    <a:lnTo>
                      <a:pt x="56987" y="210327"/>
                    </a:lnTo>
                    <a:lnTo>
                      <a:pt x="53821" y="205739"/>
                    </a:lnTo>
                    <a:lnTo>
                      <a:pt x="51007" y="201857"/>
                    </a:lnTo>
                    <a:lnTo>
                      <a:pt x="48193" y="197269"/>
                    </a:lnTo>
                    <a:lnTo>
                      <a:pt x="45379" y="192682"/>
                    </a:lnTo>
                    <a:lnTo>
                      <a:pt x="13367" y="201857"/>
                    </a:lnTo>
                    <a:lnTo>
                      <a:pt x="8443" y="189506"/>
                    </a:lnTo>
                    <a:lnTo>
                      <a:pt x="37640" y="172920"/>
                    </a:lnTo>
                    <a:lnTo>
                      <a:pt x="36585" y="167979"/>
                    </a:lnTo>
                    <a:lnTo>
                      <a:pt x="35177" y="162686"/>
                    </a:lnTo>
                    <a:lnTo>
                      <a:pt x="34474" y="157392"/>
                    </a:lnTo>
                    <a:lnTo>
                      <a:pt x="33770" y="152099"/>
                    </a:lnTo>
                    <a:lnTo>
                      <a:pt x="0" y="148217"/>
                    </a:lnTo>
                    <a:lnTo>
                      <a:pt x="0" y="135160"/>
                    </a:lnTo>
                    <a:lnTo>
                      <a:pt x="33770" y="130572"/>
                    </a:lnTo>
                    <a:lnTo>
                      <a:pt x="34122" y="125278"/>
                    </a:lnTo>
                    <a:lnTo>
                      <a:pt x="35177" y="119985"/>
                    </a:lnTo>
                    <a:lnTo>
                      <a:pt x="36233" y="115044"/>
                    </a:lnTo>
                    <a:lnTo>
                      <a:pt x="37640" y="109751"/>
                    </a:lnTo>
                    <a:lnTo>
                      <a:pt x="8443" y="93165"/>
                    </a:lnTo>
                    <a:lnTo>
                      <a:pt x="13367" y="81519"/>
                    </a:lnTo>
                    <a:lnTo>
                      <a:pt x="45379" y="90342"/>
                    </a:lnTo>
                    <a:lnTo>
                      <a:pt x="47841" y="85401"/>
                    </a:lnTo>
                    <a:lnTo>
                      <a:pt x="50655" y="81166"/>
                    </a:lnTo>
                    <a:lnTo>
                      <a:pt x="53821" y="76932"/>
                    </a:lnTo>
                    <a:lnTo>
                      <a:pt x="56987" y="72344"/>
                    </a:lnTo>
                    <a:lnTo>
                      <a:pt x="36936" y="46230"/>
                    </a:lnTo>
                    <a:lnTo>
                      <a:pt x="45731" y="36701"/>
                    </a:lnTo>
                    <a:lnTo>
                      <a:pt x="72114" y="57522"/>
                    </a:lnTo>
                    <a:lnTo>
                      <a:pt x="74224" y="55758"/>
                    </a:lnTo>
                    <a:lnTo>
                      <a:pt x="76335" y="54346"/>
                    </a:lnTo>
                    <a:lnTo>
                      <a:pt x="78094" y="52582"/>
                    </a:lnTo>
                    <a:lnTo>
                      <a:pt x="80556" y="50817"/>
                    </a:lnTo>
                    <a:lnTo>
                      <a:pt x="82667" y="49759"/>
                    </a:lnTo>
                    <a:lnTo>
                      <a:pt x="85129" y="47994"/>
                    </a:lnTo>
                    <a:lnTo>
                      <a:pt x="87240" y="46935"/>
                    </a:lnTo>
                    <a:lnTo>
                      <a:pt x="89702" y="45524"/>
                    </a:lnTo>
                    <a:lnTo>
                      <a:pt x="80908" y="13057"/>
                    </a:lnTo>
                    <a:lnTo>
                      <a:pt x="92868" y="8117"/>
                    </a:lnTo>
                    <a:lnTo>
                      <a:pt x="109402" y="37054"/>
                    </a:lnTo>
                    <a:lnTo>
                      <a:pt x="111864" y="36348"/>
                    </a:lnTo>
                    <a:lnTo>
                      <a:pt x="114327" y="35996"/>
                    </a:lnTo>
                    <a:lnTo>
                      <a:pt x="117141" y="34937"/>
                    </a:lnTo>
                    <a:lnTo>
                      <a:pt x="119603" y="34584"/>
                    </a:lnTo>
                    <a:lnTo>
                      <a:pt x="122417" y="34231"/>
                    </a:lnTo>
                    <a:lnTo>
                      <a:pt x="124880" y="33878"/>
                    </a:lnTo>
                    <a:lnTo>
                      <a:pt x="127694" y="33525"/>
                    </a:lnTo>
                    <a:lnTo>
                      <a:pt x="130156" y="33172"/>
                    </a:lnTo>
                    <a:close/>
                  </a:path>
                </a:pathLst>
              </a:custGeom>
              <a:grpFill/>
              <a:ln>
                <a:noFill/>
              </a:ln>
            </p:spPr>
            <p:txBody>
              <a:bodyPr vert="horz" wrap="square" lIns="91416" tIns="45708" rIns="91416" bIns="45708" numCol="1" anchor="t" anchorCtr="0" compatLnSpc="1">
                <a:prstTxWarp prst="textNoShape">
                  <a:avLst/>
                </a:prstTxWarp>
              </a:bodyPr>
              <a:lstStyle/>
              <a:p>
                <a:pPr defTabSz="609428" fontAlgn="auto">
                  <a:spcBef>
                    <a:spcPts val="0"/>
                  </a:spcBef>
                  <a:spcAft>
                    <a:spcPts val="0"/>
                  </a:spcAft>
                  <a:defRPr/>
                </a:pPr>
                <a:endParaRPr lang="en-US" sz="1400" kern="0" dirty="0">
                  <a:solidFill>
                    <a:srgbClr val="192954"/>
                  </a:solidFill>
                  <a:latin typeface="+mn-lt"/>
                  <a:ea typeface="+mn-ea"/>
                  <a:cs typeface="CiscoSansTT Light"/>
                </a:endParaRPr>
              </a:p>
            </p:txBody>
          </p:sp>
          <p:sp>
            <p:nvSpPr>
              <p:cNvPr id="1171" name="Freeform 11"/>
              <p:cNvSpPr>
                <a:spLocks/>
              </p:cNvSpPr>
              <p:nvPr/>
            </p:nvSpPr>
            <p:spPr bwMode="auto">
              <a:xfrm>
                <a:off x="8583640" y="3059072"/>
                <a:ext cx="338297" cy="337591"/>
              </a:xfrm>
              <a:custGeom>
                <a:avLst/>
                <a:gdLst/>
                <a:ahLst/>
                <a:cxnLst/>
                <a:rect l="l" t="t" r="r" b="b"/>
                <a:pathLst>
                  <a:path w="338297" h="337591">
                    <a:moveTo>
                      <a:pt x="164083" y="61316"/>
                    </a:moveTo>
                    <a:lnTo>
                      <a:pt x="153144" y="62373"/>
                    </a:lnTo>
                    <a:lnTo>
                      <a:pt x="142558" y="64840"/>
                    </a:lnTo>
                    <a:lnTo>
                      <a:pt x="132325" y="67659"/>
                    </a:lnTo>
                    <a:lnTo>
                      <a:pt x="122444" y="71888"/>
                    </a:lnTo>
                    <a:lnTo>
                      <a:pt x="113623" y="77174"/>
                    </a:lnTo>
                    <a:lnTo>
                      <a:pt x="104801" y="82812"/>
                    </a:lnTo>
                    <a:lnTo>
                      <a:pt x="96685" y="89860"/>
                    </a:lnTo>
                    <a:lnTo>
                      <a:pt x="89275" y="96908"/>
                    </a:lnTo>
                    <a:lnTo>
                      <a:pt x="82218" y="105013"/>
                    </a:lnTo>
                    <a:lnTo>
                      <a:pt x="76219" y="114175"/>
                    </a:lnTo>
                    <a:lnTo>
                      <a:pt x="71279" y="123337"/>
                    </a:lnTo>
                    <a:lnTo>
                      <a:pt x="67044" y="133557"/>
                    </a:lnTo>
                    <a:lnTo>
                      <a:pt x="63516" y="144128"/>
                    </a:lnTo>
                    <a:lnTo>
                      <a:pt x="61752" y="155052"/>
                    </a:lnTo>
                    <a:lnTo>
                      <a:pt x="60340" y="168443"/>
                    </a:lnTo>
                    <a:lnTo>
                      <a:pt x="60693" y="181482"/>
                    </a:lnTo>
                    <a:lnTo>
                      <a:pt x="62810" y="193815"/>
                    </a:lnTo>
                    <a:lnTo>
                      <a:pt x="66692" y="206502"/>
                    </a:lnTo>
                    <a:lnTo>
                      <a:pt x="71279" y="218483"/>
                    </a:lnTo>
                    <a:lnTo>
                      <a:pt x="77630" y="229407"/>
                    </a:lnTo>
                    <a:lnTo>
                      <a:pt x="84688" y="239274"/>
                    </a:lnTo>
                    <a:lnTo>
                      <a:pt x="93509" y="248789"/>
                    </a:lnTo>
                    <a:lnTo>
                      <a:pt x="93464" y="248838"/>
                    </a:lnTo>
                    <a:lnTo>
                      <a:pt x="99760" y="254427"/>
                    </a:lnTo>
                    <a:lnTo>
                      <a:pt x="106111" y="259713"/>
                    </a:lnTo>
                    <a:lnTo>
                      <a:pt x="113169" y="264294"/>
                    </a:lnTo>
                    <a:lnTo>
                      <a:pt x="120932" y="268170"/>
                    </a:lnTo>
                    <a:lnTo>
                      <a:pt x="128695" y="272046"/>
                    </a:lnTo>
                    <a:lnTo>
                      <a:pt x="136811" y="274865"/>
                    </a:lnTo>
                    <a:lnTo>
                      <a:pt x="145279" y="277332"/>
                    </a:lnTo>
                    <a:lnTo>
                      <a:pt x="154101" y="278742"/>
                    </a:lnTo>
                    <a:lnTo>
                      <a:pt x="165746" y="280151"/>
                    </a:lnTo>
                    <a:lnTo>
                      <a:pt x="176684" y="279447"/>
                    </a:lnTo>
                    <a:lnTo>
                      <a:pt x="187270" y="278389"/>
                    </a:lnTo>
                    <a:lnTo>
                      <a:pt x="197856" y="276275"/>
                    </a:lnTo>
                    <a:lnTo>
                      <a:pt x="207737" y="273103"/>
                    </a:lnTo>
                    <a:lnTo>
                      <a:pt x="217617" y="269227"/>
                    </a:lnTo>
                    <a:lnTo>
                      <a:pt x="226791" y="264294"/>
                    </a:lnTo>
                    <a:lnTo>
                      <a:pt x="235966" y="257951"/>
                    </a:lnTo>
                    <a:lnTo>
                      <a:pt x="244082" y="251608"/>
                    </a:lnTo>
                    <a:lnTo>
                      <a:pt x="251492" y="244207"/>
                    </a:lnTo>
                    <a:lnTo>
                      <a:pt x="258196" y="236102"/>
                    </a:lnTo>
                    <a:lnTo>
                      <a:pt x="263842" y="227293"/>
                    </a:lnTo>
                    <a:lnTo>
                      <a:pt x="269135" y="217778"/>
                    </a:lnTo>
                    <a:lnTo>
                      <a:pt x="273370" y="208263"/>
                    </a:lnTo>
                    <a:lnTo>
                      <a:pt x="276546" y="197692"/>
                    </a:lnTo>
                    <a:lnTo>
                      <a:pt x="278663" y="186768"/>
                    </a:lnTo>
                    <a:lnTo>
                      <a:pt x="279721" y="171967"/>
                    </a:lnTo>
                    <a:lnTo>
                      <a:pt x="279016" y="157871"/>
                    </a:lnTo>
                    <a:lnTo>
                      <a:pt x="276546" y="144128"/>
                    </a:lnTo>
                    <a:lnTo>
                      <a:pt x="272311" y="131090"/>
                    </a:lnTo>
                    <a:lnTo>
                      <a:pt x="266312" y="118404"/>
                    </a:lnTo>
                    <a:lnTo>
                      <a:pt x="259608" y="106775"/>
                    </a:lnTo>
                    <a:lnTo>
                      <a:pt x="250433" y="96203"/>
                    </a:lnTo>
                    <a:lnTo>
                      <a:pt x="240906" y="86688"/>
                    </a:lnTo>
                    <a:lnTo>
                      <a:pt x="240944" y="86647"/>
                    </a:lnTo>
                    <a:lnTo>
                      <a:pt x="234656" y="82460"/>
                    </a:lnTo>
                    <a:lnTo>
                      <a:pt x="228657" y="78231"/>
                    </a:lnTo>
                    <a:lnTo>
                      <a:pt x="222305" y="74355"/>
                    </a:lnTo>
                    <a:lnTo>
                      <a:pt x="215601" y="71183"/>
                    </a:lnTo>
                    <a:lnTo>
                      <a:pt x="208897" y="68012"/>
                    </a:lnTo>
                    <a:lnTo>
                      <a:pt x="201486" y="65897"/>
                    </a:lnTo>
                    <a:lnTo>
                      <a:pt x="193723" y="63783"/>
                    </a:lnTo>
                    <a:lnTo>
                      <a:pt x="185960" y="62373"/>
                    </a:lnTo>
                    <a:lnTo>
                      <a:pt x="175021" y="61316"/>
                    </a:lnTo>
                    <a:close/>
                    <a:moveTo>
                      <a:pt x="185960" y="0"/>
                    </a:moveTo>
                    <a:lnTo>
                      <a:pt x="201486" y="2467"/>
                    </a:lnTo>
                    <a:lnTo>
                      <a:pt x="200781" y="42640"/>
                    </a:lnTo>
                    <a:lnTo>
                      <a:pt x="203956" y="43344"/>
                    </a:lnTo>
                    <a:lnTo>
                      <a:pt x="207132" y="44401"/>
                    </a:lnTo>
                    <a:lnTo>
                      <a:pt x="209955" y="45106"/>
                    </a:lnTo>
                    <a:lnTo>
                      <a:pt x="213131" y="46163"/>
                    </a:lnTo>
                    <a:lnTo>
                      <a:pt x="215954" y="47573"/>
                    </a:lnTo>
                    <a:lnTo>
                      <a:pt x="218777" y="48630"/>
                    </a:lnTo>
                    <a:lnTo>
                      <a:pt x="221600" y="50040"/>
                    </a:lnTo>
                    <a:lnTo>
                      <a:pt x="224776" y="51097"/>
                    </a:lnTo>
                    <a:lnTo>
                      <a:pt x="249476" y="19382"/>
                    </a:lnTo>
                    <a:lnTo>
                      <a:pt x="262885" y="27487"/>
                    </a:lnTo>
                    <a:lnTo>
                      <a:pt x="246653" y="64135"/>
                    </a:lnTo>
                    <a:lnTo>
                      <a:pt x="249123" y="65897"/>
                    </a:lnTo>
                    <a:lnTo>
                      <a:pt x="250888" y="67307"/>
                    </a:lnTo>
                    <a:lnTo>
                      <a:pt x="253005" y="69421"/>
                    </a:lnTo>
                    <a:lnTo>
                      <a:pt x="255122" y="71183"/>
                    </a:lnTo>
                    <a:lnTo>
                      <a:pt x="255081" y="71228"/>
                    </a:lnTo>
                    <a:lnTo>
                      <a:pt x="257844" y="73297"/>
                    </a:lnTo>
                    <a:lnTo>
                      <a:pt x="260314" y="75764"/>
                    </a:lnTo>
                    <a:lnTo>
                      <a:pt x="263137" y="78231"/>
                    </a:lnTo>
                    <a:lnTo>
                      <a:pt x="265607" y="81050"/>
                    </a:lnTo>
                    <a:lnTo>
                      <a:pt x="300540" y="61316"/>
                    </a:lnTo>
                    <a:lnTo>
                      <a:pt x="309715" y="74002"/>
                    </a:lnTo>
                    <a:lnTo>
                      <a:pt x="281133" y="101841"/>
                    </a:lnTo>
                    <a:lnTo>
                      <a:pt x="284309" y="107479"/>
                    </a:lnTo>
                    <a:lnTo>
                      <a:pt x="287131" y="113118"/>
                    </a:lnTo>
                    <a:lnTo>
                      <a:pt x="289602" y="118756"/>
                    </a:lnTo>
                    <a:lnTo>
                      <a:pt x="292072" y="125099"/>
                    </a:lnTo>
                    <a:lnTo>
                      <a:pt x="331945" y="119813"/>
                    </a:lnTo>
                    <a:lnTo>
                      <a:pt x="335474" y="134966"/>
                    </a:lnTo>
                    <a:lnTo>
                      <a:pt x="298070" y="149766"/>
                    </a:lnTo>
                    <a:lnTo>
                      <a:pt x="298776" y="155757"/>
                    </a:lnTo>
                    <a:lnTo>
                      <a:pt x="299129" y="162453"/>
                    </a:lnTo>
                    <a:lnTo>
                      <a:pt x="299129" y="168443"/>
                    </a:lnTo>
                    <a:lnTo>
                      <a:pt x="299129" y="174786"/>
                    </a:lnTo>
                    <a:lnTo>
                      <a:pt x="338297" y="185710"/>
                    </a:lnTo>
                    <a:lnTo>
                      <a:pt x="335827" y="201216"/>
                    </a:lnTo>
                    <a:lnTo>
                      <a:pt x="295600" y="200511"/>
                    </a:lnTo>
                    <a:lnTo>
                      <a:pt x="293836" y="206501"/>
                    </a:lnTo>
                    <a:lnTo>
                      <a:pt x="292072" y="212492"/>
                    </a:lnTo>
                    <a:lnTo>
                      <a:pt x="289602" y="218835"/>
                    </a:lnTo>
                    <a:lnTo>
                      <a:pt x="287131" y="224473"/>
                    </a:lnTo>
                    <a:lnTo>
                      <a:pt x="318889" y="249141"/>
                    </a:lnTo>
                    <a:lnTo>
                      <a:pt x="311126" y="262532"/>
                    </a:lnTo>
                    <a:lnTo>
                      <a:pt x="273723" y="246322"/>
                    </a:lnTo>
                    <a:lnTo>
                      <a:pt x="271605" y="248788"/>
                    </a:lnTo>
                    <a:lnTo>
                      <a:pt x="270194" y="251255"/>
                    </a:lnTo>
                    <a:lnTo>
                      <a:pt x="268077" y="253722"/>
                    </a:lnTo>
                    <a:lnTo>
                      <a:pt x="265960" y="256189"/>
                    </a:lnTo>
                    <a:lnTo>
                      <a:pt x="263489" y="258655"/>
                    </a:lnTo>
                    <a:lnTo>
                      <a:pt x="261372" y="260417"/>
                    </a:lnTo>
                    <a:lnTo>
                      <a:pt x="258902" y="262884"/>
                    </a:lnTo>
                    <a:lnTo>
                      <a:pt x="256785" y="264998"/>
                    </a:lnTo>
                    <a:lnTo>
                      <a:pt x="276898" y="299885"/>
                    </a:lnTo>
                    <a:lnTo>
                      <a:pt x="264195" y="309400"/>
                    </a:lnTo>
                    <a:lnTo>
                      <a:pt x="235966" y="280151"/>
                    </a:lnTo>
                    <a:lnTo>
                      <a:pt x="233496" y="281561"/>
                    </a:lnTo>
                    <a:lnTo>
                      <a:pt x="230673" y="282970"/>
                    </a:lnTo>
                    <a:lnTo>
                      <a:pt x="227850" y="284380"/>
                    </a:lnTo>
                    <a:lnTo>
                      <a:pt x="225027" y="285790"/>
                    </a:lnTo>
                    <a:lnTo>
                      <a:pt x="222204" y="286847"/>
                    </a:lnTo>
                    <a:lnTo>
                      <a:pt x="219381" y="288256"/>
                    </a:lnTo>
                    <a:lnTo>
                      <a:pt x="215853" y="289313"/>
                    </a:lnTo>
                    <a:lnTo>
                      <a:pt x="213030" y="290723"/>
                    </a:lnTo>
                    <a:lnTo>
                      <a:pt x="218323" y="331248"/>
                    </a:lnTo>
                    <a:lnTo>
                      <a:pt x="202797" y="334772"/>
                    </a:lnTo>
                    <a:lnTo>
                      <a:pt x="188329" y="297066"/>
                    </a:lnTo>
                    <a:lnTo>
                      <a:pt x="185153" y="297418"/>
                    </a:lnTo>
                    <a:lnTo>
                      <a:pt x="182330" y="297771"/>
                    </a:lnTo>
                    <a:lnTo>
                      <a:pt x="179155" y="298123"/>
                    </a:lnTo>
                    <a:lnTo>
                      <a:pt x="175626" y="298123"/>
                    </a:lnTo>
                    <a:lnTo>
                      <a:pt x="172803" y="298123"/>
                    </a:lnTo>
                    <a:lnTo>
                      <a:pt x="169627" y="298123"/>
                    </a:lnTo>
                    <a:lnTo>
                      <a:pt x="166451" y="298123"/>
                    </a:lnTo>
                    <a:lnTo>
                      <a:pt x="163276" y="298123"/>
                    </a:lnTo>
                    <a:lnTo>
                      <a:pt x="152337" y="337591"/>
                    </a:lnTo>
                    <a:lnTo>
                      <a:pt x="136811" y="335124"/>
                    </a:lnTo>
                    <a:lnTo>
                      <a:pt x="137516" y="294599"/>
                    </a:lnTo>
                    <a:lnTo>
                      <a:pt x="134693" y="293895"/>
                    </a:lnTo>
                    <a:lnTo>
                      <a:pt x="131518" y="292837"/>
                    </a:lnTo>
                    <a:lnTo>
                      <a:pt x="128695" y="292133"/>
                    </a:lnTo>
                    <a:lnTo>
                      <a:pt x="125519" y="291075"/>
                    </a:lnTo>
                    <a:lnTo>
                      <a:pt x="122343" y="289666"/>
                    </a:lnTo>
                    <a:lnTo>
                      <a:pt x="119520" y="288609"/>
                    </a:lnTo>
                    <a:lnTo>
                      <a:pt x="116697" y="287199"/>
                    </a:lnTo>
                    <a:lnTo>
                      <a:pt x="113874" y="286142"/>
                    </a:lnTo>
                    <a:lnTo>
                      <a:pt x="88821" y="318210"/>
                    </a:lnTo>
                    <a:lnTo>
                      <a:pt x="75412" y="310457"/>
                    </a:lnTo>
                    <a:lnTo>
                      <a:pt x="91644" y="273103"/>
                    </a:lnTo>
                    <a:lnTo>
                      <a:pt x="88821" y="270989"/>
                    </a:lnTo>
                    <a:lnTo>
                      <a:pt x="85998" y="268522"/>
                    </a:lnTo>
                    <a:lnTo>
                      <a:pt x="83175" y="266056"/>
                    </a:lnTo>
                    <a:lnTo>
                      <a:pt x="80352" y="263237"/>
                    </a:lnTo>
                    <a:lnTo>
                      <a:pt x="80394" y="263190"/>
                    </a:lnTo>
                    <a:lnTo>
                      <a:pt x="78689" y="261827"/>
                    </a:lnTo>
                    <a:lnTo>
                      <a:pt x="76572" y="260065"/>
                    </a:lnTo>
                    <a:lnTo>
                      <a:pt x="75160" y="257951"/>
                    </a:lnTo>
                    <a:lnTo>
                      <a:pt x="73043" y="256541"/>
                    </a:lnTo>
                    <a:lnTo>
                      <a:pt x="37757" y="276275"/>
                    </a:lnTo>
                    <a:lnTo>
                      <a:pt x="28229" y="264294"/>
                    </a:lnTo>
                    <a:lnTo>
                      <a:pt x="57517" y="235750"/>
                    </a:lnTo>
                    <a:lnTo>
                      <a:pt x="54694" y="230464"/>
                    </a:lnTo>
                    <a:lnTo>
                      <a:pt x="51871" y="224826"/>
                    </a:lnTo>
                    <a:lnTo>
                      <a:pt x="49401" y="219188"/>
                    </a:lnTo>
                    <a:lnTo>
                      <a:pt x="46931" y="213197"/>
                    </a:lnTo>
                    <a:lnTo>
                      <a:pt x="6352" y="218483"/>
                    </a:lnTo>
                    <a:lnTo>
                      <a:pt x="2823" y="202978"/>
                    </a:lnTo>
                    <a:lnTo>
                      <a:pt x="40580" y="188177"/>
                    </a:lnTo>
                    <a:lnTo>
                      <a:pt x="39874" y="182187"/>
                    </a:lnTo>
                    <a:lnTo>
                      <a:pt x="39168" y="175844"/>
                    </a:lnTo>
                    <a:lnTo>
                      <a:pt x="39168" y="169500"/>
                    </a:lnTo>
                    <a:lnTo>
                      <a:pt x="39168" y="163157"/>
                    </a:lnTo>
                    <a:lnTo>
                      <a:pt x="0" y="152233"/>
                    </a:lnTo>
                    <a:lnTo>
                      <a:pt x="2470" y="136728"/>
                    </a:lnTo>
                    <a:lnTo>
                      <a:pt x="43050" y="137433"/>
                    </a:lnTo>
                    <a:lnTo>
                      <a:pt x="44461" y="131442"/>
                    </a:lnTo>
                    <a:lnTo>
                      <a:pt x="46578" y="125452"/>
                    </a:lnTo>
                    <a:lnTo>
                      <a:pt x="48695" y="119461"/>
                    </a:lnTo>
                    <a:lnTo>
                      <a:pt x="51166" y="113470"/>
                    </a:lnTo>
                    <a:lnTo>
                      <a:pt x="19408" y="88803"/>
                    </a:lnTo>
                    <a:lnTo>
                      <a:pt x="27171" y="75412"/>
                    </a:lnTo>
                    <a:lnTo>
                      <a:pt x="64222" y="91622"/>
                    </a:lnTo>
                    <a:lnTo>
                      <a:pt x="65986" y="89155"/>
                    </a:lnTo>
                    <a:lnTo>
                      <a:pt x="68103" y="86336"/>
                    </a:lnTo>
                    <a:lnTo>
                      <a:pt x="70220" y="83869"/>
                    </a:lnTo>
                    <a:lnTo>
                      <a:pt x="72337" y="81403"/>
                    </a:lnTo>
                    <a:lnTo>
                      <a:pt x="74808" y="79641"/>
                    </a:lnTo>
                    <a:lnTo>
                      <a:pt x="76572" y="77174"/>
                    </a:lnTo>
                    <a:lnTo>
                      <a:pt x="78689" y="74707"/>
                    </a:lnTo>
                    <a:lnTo>
                      <a:pt x="81159" y="72593"/>
                    </a:lnTo>
                    <a:lnTo>
                      <a:pt x="61399" y="37706"/>
                    </a:lnTo>
                    <a:lnTo>
                      <a:pt x="73749" y="28544"/>
                    </a:lnTo>
                    <a:lnTo>
                      <a:pt x="101978" y="57088"/>
                    </a:lnTo>
                    <a:lnTo>
                      <a:pt x="104801" y="55678"/>
                    </a:lnTo>
                    <a:lnTo>
                      <a:pt x="107624" y="54268"/>
                    </a:lnTo>
                    <a:lnTo>
                      <a:pt x="110447" y="52859"/>
                    </a:lnTo>
                    <a:lnTo>
                      <a:pt x="113270" y="51097"/>
                    </a:lnTo>
                    <a:lnTo>
                      <a:pt x="116093" y="50040"/>
                    </a:lnTo>
                    <a:lnTo>
                      <a:pt x="118916" y="48630"/>
                    </a:lnTo>
                    <a:lnTo>
                      <a:pt x="122092" y="47573"/>
                    </a:lnTo>
                    <a:lnTo>
                      <a:pt x="124914" y="46163"/>
                    </a:lnTo>
                    <a:lnTo>
                      <a:pt x="119622" y="6343"/>
                    </a:lnTo>
                    <a:lnTo>
                      <a:pt x="135148" y="2819"/>
                    </a:lnTo>
                    <a:lnTo>
                      <a:pt x="149968" y="40173"/>
                    </a:lnTo>
                    <a:lnTo>
                      <a:pt x="153144" y="39820"/>
                    </a:lnTo>
                    <a:lnTo>
                      <a:pt x="155967" y="39468"/>
                    </a:lnTo>
                    <a:lnTo>
                      <a:pt x="159142" y="39116"/>
                    </a:lnTo>
                    <a:lnTo>
                      <a:pt x="162318" y="38411"/>
                    </a:lnTo>
                    <a:lnTo>
                      <a:pt x="165847" y="38411"/>
                    </a:lnTo>
                    <a:lnTo>
                      <a:pt x="169023" y="38411"/>
                    </a:lnTo>
                    <a:lnTo>
                      <a:pt x="172198" y="38411"/>
                    </a:lnTo>
                    <a:lnTo>
                      <a:pt x="175374" y="38411"/>
                    </a:lnTo>
                    <a:close/>
                  </a:path>
                </a:pathLst>
              </a:custGeom>
              <a:grpFill/>
              <a:ln>
                <a:noFill/>
              </a:ln>
            </p:spPr>
            <p:txBody>
              <a:bodyPr vert="horz" wrap="square" lIns="91416" tIns="45708" rIns="91416" bIns="45708" numCol="1" anchor="t" anchorCtr="0" compatLnSpc="1">
                <a:prstTxWarp prst="textNoShape">
                  <a:avLst/>
                </a:prstTxWarp>
              </a:bodyPr>
              <a:lstStyle/>
              <a:p>
                <a:pPr defTabSz="609428" fontAlgn="auto">
                  <a:spcBef>
                    <a:spcPts val="0"/>
                  </a:spcBef>
                  <a:spcAft>
                    <a:spcPts val="0"/>
                  </a:spcAft>
                  <a:defRPr/>
                </a:pPr>
                <a:endParaRPr lang="en-US" sz="1400" kern="0" dirty="0">
                  <a:solidFill>
                    <a:srgbClr val="192954"/>
                  </a:solidFill>
                  <a:latin typeface="+mn-lt"/>
                  <a:ea typeface="+mn-ea"/>
                  <a:cs typeface="CiscoSansTT Light"/>
                </a:endParaRPr>
              </a:p>
            </p:txBody>
          </p:sp>
          <p:sp>
            <p:nvSpPr>
              <p:cNvPr id="1172" name="Freeform 15"/>
              <p:cNvSpPr>
                <a:spLocks/>
              </p:cNvSpPr>
              <p:nvPr/>
            </p:nvSpPr>
            <p:spPr bwMode="auto">
              <a:xfrm>
                <a:off x="8132578" y="3090787"/>
                <a:ext cx="403136" cy="398203"/>
              </a:xfrm>
              <a:custGeom>
                <a:avLst/>
                <a:gdLst/>
                <a:ahLst/>
                <a:cxnLst/>
                <a:rect l="l" t="t" r="r" b="b"/>
                <a:pathLst>
                  <a:path w="403136" h="398203">
                    <a:moveTo>
                      <a:pt x="201831" y="59258"/>
                    </a:moveTo>
                    <a:lnTo>
                      <a:pt x="187364" y="59963"/>
                    </a:lnTo>
                    <a:lnTo>
                      <a:pt x="173250" y="62080"/>
                    </a:lnTo>
                    <a:lnTo>
                      <a:pt x="159136" y="65960"/>
                    </a:lnTo>
                    <a:lnTo>
                      <a:pt x="146434" y="70545"/>
                    </a:lnTo>
                    <a:lnTo>
                      <a:pt x="133731" y="76894"/>
                    </a:lnTo>
                    <a:lnTo>
                      <a:pt x="122087" y="83596"/>
                    </a:lnTo>
                    <a:lnTo>
                      <a:pt x="110443" y="92061"/>
                    </a:lnTo>
                    <a:lnTo>
                      <a:pt x="100210" y="101232"/>
                    </a:lnTo>
                    <a:lnTo>
                      <a:pt x="91389" y="111461"/>
                    </a:lnTo>
                    <a:lnTo>
                      <a:pt x="82920" y="122395"/>
                    </a:lnTo>
                    <a:lnTo>
                      <a:pt x="75863" y="134035"/>
                    </a:lnTo>
                    <a:lnTo>
                      <a:pt x="69865" y="146733"/>
                    </a:lnTo>
                    <a:lnTo>
                      <a:pt x="64925" y="159784"/>
                    </a:lnTo>
                    <a:lnTo>
                      <a:pt x="61396" y="173540"/>
                    </a:lnTo>
                    <a:lnTo>
                      <a:pt x="59279" y="187649"/>
                    </a:lnTo>
                    <a:lnTo>
                      <a:pt x="58574" y="202464"/>
                    </a:lnTo>
                    <a:lnTo>
                      <a:pt x="58926" y="213398"/>
                    </a:lnTo>
                    <a:lnTo>
                      <a:pt x="59985" y="223980"/>
                    </a:lnTo>
                    <a:lnTo>
                      <a:pt x="62102" y="234209"/>
                    </a:lnTo>
                    <a:lnTo>
                      <a:pt x="64925" y="244438"/>
                    </a:lnTo>
                    <a:lnTo>
                      <a:pt x="68101" y="254667"/>
                    </a:lnTo>
                    <a:lnTo>
                      <a:pt x="72688" y="264191"/>
                    </a:lnTo>
                    <a:lnTo>
                      <a:pt x="77628" y="273361"/>
                    </a:lnTo>
                    <a:lnTo>
                      <a:pt x="82920" y="281827"/>
                    </a:lnTo>
                    <a:lnTo>
                      <a:pt x="88919" y="290292"/>
                    </a:lnTo>
                    <a:lnTo>
                      <a:pt x="95976" y="298052"/>
                    </a:lnTo>
                    <a:lnTo>
                      <a:pt x="102680" y="305812"/>
                    </a:lnTo>
                    <a:lnTo>
                      <a:pt x="110443" y="312514"/>
                    </a:lnTo>
                    <a:lnTo>
                      <a:pt x="118558" y="318863"/>
                    </a:lnTo>
                    <a:lnTo>
                      <a:pt x="127732" y="324506"/>
                    </a:lnTo>
                    <a:lnTo>
                      <a:pt x="136554" y="329445"/>
                    </a:lnTo>
                    <a:lnTo>
                      <a:pt x="145728" y="334030"/>
                    </a:lnTo>
                    <a:lnTo>
                      <a:pt x="145687" y="334128"/>
                    </a:lnTo>
                    <a:lnTo>
                      <a:pt x="152210" y="336534"/>
                    </a:lnTo>
                    <a:lnTo>
                      <a:pt x="158544" y="338649"/>
                    </a:lnTo>
                    <a:lnTo>
                      <a:pt x="165583" y="340763"/>
                    </a:lnTo>
                    <a:lnTo>
                      <a:pt x="172270" y="342525"/>
                    </a:lnTo>
                    <a:lnTo>
                      <a:pt x="179660" y="343582"/>
                    </a:lnTo>
                    <a:lnTo>
                      <a:pt x="187051" y="344640"/>
                    </a:lnTo>
                    <a:lnTo>
                      <a:pt x="194441" y="345344"/>
                    </a:lnTo>
                    <a:lnTo>
                      <a:pt x="201480" y="345344"/>
                    </a:lnTo>
                    <a:lnTo>
                      <a:pt x="216261" y="344640"/>
                    </a:lnTo>
                    <a:lnTo>
                      <a:pt x="230338" y="342525"/>
                    </a:lnTo>
                    <a:lnTo>
                      <a:pt x="244064" y="338649"/>
                    </a:lnTo>
                    <a:lnTo>
                      <a:pt x="257085" y="334068"/>
                    </a:lnTo>
                    <a:lnTo>
                      <a:pt x="269754" y="327725"/>
                    </a:lnTo>
                    <a:lnTo>
                      <a:pt x="281368" y="321029"/>
                    </a:lnTo>
                    <a:lnTo>
                      <a:pt x="292278" y="312572"/>
                    </a:lnTo>
                    <a:lnTo>
                      <a:pt x="302484" y="303410"/>
                    </a:lnTo>
                    <a:lnTo>
                      <a:pt x="311282" y="293190"/>
                    </a:lnTo>
                    <a:lnTo>
                      <a:pt x="320080" y="282266"/>
                    </a:lnTo>
                    <a:lnTo>
                      <a:pt x="326767" y="270637"/>
                    </a:lnTo>
                    <a:lnTo>
                      <a:pt x="333102" y="257951"/>
                    </a:lnTo>
                    <a:lnTo>
                      <a:pt x="337677" y="244912"/>
                    </a:lnTo>
                    <a:lnTo>
                      <a:pt x="341548" y="231169"/>
                    </a:lnTo>
                    <a:lnTo>
                      <a:pt x="343308" y="217073"/>
                    </a:lnTo>
                    <a:lnTo>
                      <a:pt x="344364" y="202625"/>
                    </a:lnTo>
                    <a:lnTo>
                      <a:pt x="344012" y="191349"/>
                    </a:lnTo>
                    <a:lnTo>
                      <a:pt x="342604" y="180425"/>
                    </a:lnTo>
                    <a:lnTo>
                      <a:pt x="340492" y="169853"/>
                    </a:lnTo>
                    <a:lnTo>
                      <a:pt x="337677" y="159986"/>
                    </a:lnTo>
                    <a:lnTo>
                      <a:pt x="334510" y="150119"/>
                    </a:lnTo>
                    <a:lnTo>
                      <a:pt x="329934" y="140252"/>
                    </a:lnTo>
                    <a:lnTo>
                      <a:pt x="325711" y="131442"/>
                    </a:lnTo>
                    <a:lnTo>
                      <a:pt x="320080" y="122632"/>
                    </a:lnTo>
                    <a:lnTo>
                      <a:pt x="313746" y="114527"/>
                    </a:lnTo>
                    <a:lnTo>
                      <a:pt x="307411" y="106422"/>
                    </a:lnTo>
                    <a:lnTo>
                      <a:pt x="300020" y="99022"/>
                    </a:lnTo>
                    <a:lnTo>
                      <a:pt x="292278" y="91974"/>
                    </a:lnTo>
                    <a:lnTo>
                      <a:pt x="284183" y="85983"/>
                    </a:lnTo>
                    <a:lnTo>
                      <a:pt x="275737" y="80345"/>
                    </a:lnTo>
                    <a:lnTo>
                      <a:pt x="266587" y="75412"/>
                    </a:lnTo>
                    <a:lnTo>
                      <a:pt x="257085" y="70831"/>
                    </a:lnTo>
                    <a:lnTo>
                      <a:pt x="257261" y="70421"/>
                    </a:lnTo>
                    <a:lnTo>
                      <a:pt x="251230" y="68076"/>
                    </a:lnTo>
                    <a:lnTo>
                      <a:pt x="244526" y="65960"/>
                    </a:lnTo>
                    <a:lnTo>
                      <a:pt x="237822" y="63843"/>
                    </a:lnTo>
                    <a:lnTo>
                      <a:pt x="230765" y="62080"/>
                    </a:lnTo>
                    <a:lnTo>
                      <a:pt x="223355" y="61021"/>
                    </a:lnTo>
                    <a:lnTo>
                      <a:pt x="216651" y="59963"/>
                    </a:lnTo>
                    <a:lnTo>
                      <a:pt x="209241" y="59258"/>
                    </a:lnTo>
                    <a:close/>
                    <a:moveTo>
                      <a:pt x="172545" y="0"/>
                    </a:moveTo>
                    <a:lnTo>
                      <a:pt x="185247" y="26807"/>
                    </a:lnTo>
                    <a:lnTo>
                      <a:pt x="189834" y="26454"/>
                    </a:lnTo>
                    <a:lnTo>
                      <a:pt x="194069" y="26102"/>
                    </a:lnTo>
                    <a:lnTo>
                      <a:pt x="198303" y="26102"/>
                    </a:lnTo>
                    <a:lnTo>
                      <a:pt x="202890" y="26102"/>
                    </a:lnTo>
                    <a:lnTo>
                      <a:pt x="206771" y="26102"/>
                    </a:lnTo>
                    <a:lnTo>
                      <a:pt x="211358" y="26454"/>
                    </a:lnTo>
                    <a:lnTo>
                      <a:pt x="215240" y="26454"/>
                    </a:lnTo>
                    <a:lnTo>
                      <a:pt x="219827" y="26807"/>
                    </a:lnTo>
                    <a:lnTo>
                      <a:pt x="232882" y="1058"/>
                    </a:lnTo>
                    <a:lnTo>
                      <a:pt x="253700" y="5291"/>
                    </a:lnTo>
                    <a:lnTo>
                      <a:pt x="253700" y="33862"/>
                    </a:lnTo>
                    <a:lnTo>
                      <a:pt x="255465" y="34567"/>
                    </a:lnTo>
                    <a:lnTo>
                      <a:pt x="257934" y="35273"/>
                    </a:lnTo>
                    <a:lnTo>
                      <a:pt x="260051" y="35978"/>
                    </a:lnTo>
                    <a:lnTo>
                      <a:pt x="262169" y="37036"/>
                    </a:lnTo>
                    <a:lnTo>
                      <a:pt x="264286" y="37742"/>
                    </a:lnTo>
                    <a:lnTo>
                      <a:pt x="266403" y="38447"/>
                    </a:lnTo>
                    <a:lnTo>
                      <a:pt x="268520" y="39505"/>
                    </a:lnTo>
                    <a:lnTo>
                      <a:pt x="270637" y="40211"/>
                    </a:lnTo>
                    <a:lnTo>
                      <a:pt x="270452" y="40640"/>
                    </a:lnTo>
                    <a:lnTo>
                      <a:pt x="272218" y="41230"/>
                    </a:lnTo>
                    <a:lnTo>
                      <a:pt x="273625" y="42287"/>
                    </a:lnTo>
                    <a:lnTo>
                      <a:pt x="275737" y="42992"/>
                    </a:lnTo>
                    <a:lnTo>
                      <a:pt x="277497" y="43696"/>
                    </a:lnTo>
                    <a:lnTo>
                      <a:pt x="279608" y="44754"/>
                    </a:lnTo>
                    <a:lnTo>
                      <a:pt x="281016" y="45811"/>
                    </a:lnTo>
                    <a:lnTo>
                      <a:pt x="283128" y="46516"/>
                    </a:lnTo>
                    <a:lnTo>
                      <a:pt x="284535" y="47573"/>
                    </a:lnTo>
                    <a:lnTo>
                      <a:pt x="305651" y="28191"/>
                    </a:lnTo>
                    <a:lnTo>
                      <a:pt x="323248" y="39820"/>
                    </a:lnTo>
                    <a:lnTo>
                      <a:pt x="313042" y="66954"/>
                    </a:lnTo>
                    <a:lnTo>
                      <a:pt x="316209" y="69773"/>
                    </a:lnTo>
                    <a:lnTo>
                      <a:pt x="319728" y="72593"/>
                    </a:lnTo>
                    <a:lnTo>
                      <a:pt x="322544" y="75412"/>
                    </a:lnTo>
                    <a:lnTo>
                      <a:pt x="325711" y="78231"/>
                    </a:lnTo>
                    <a:lnTo>
                      <a:pt x="328527" y="81402"/>
                    </a:lnTo>
                    <a:lnTo>
                      <a:pt x="331342" y="84926"/>
                    </a:lnTo>
                    <a:lnTo>
                      <a:pt x="334158" y="88098"/>
                    </a:lnTo>
                    <a:lnTo>
                      <a:pt x="336973" y="91269"/>
                    </a:lnTo>
                    <a:lnTo>
                      <a:pt x="364072" y="81050"/>
                    </a:lnTo>
                    <a:lnTo>
                      <a:pt x="375333" y="98670"/>
                    </a:lnTo>
                    <a:lnTo>
                      <a:pt x="355977" y="120166"/>
                    </a:lnTo>
                    <a:lnTo>
                      <a:pt x="357737" y="123689"/>
                    </a:lnTo>
                    <a:lnTo>
                      <a:pt x="359849" y="127918"/>
                    </a:lnTo>
                    <a:lnTo>
                      <a:pt x="361256" y="131794"/>
                    </a:lnTo>
                    <a:lnTo>
                      <a:pt x="363016" y="135318"/>
                    </a:lnTo>
                    <a:lnTo>
                      <a:pt x="364424" y="139547"/>
                    </a:lnTo>
                    <a:lnTo>
                      <a:pt x="365831" y="143776"/>
                    </a:lnTo>
                    <a:lnTo>
                      <a:pt x="367239" y="147652"/>
                    </a:lnTo>
                    <a:lnTo>
                      <a:pt x="368647" y="151881"/>
                    </a:lnTo>
                    <a:lnTo>
                      <a:pt x="398913" y="152233"/>
                    </a:lnTo>
                    <a:lnTo>
                      <a:pt x="403136" y="172672"/>
                    </a:lnTo>
                    <a:lnTo>
                      <a:pt x="374630" y="185358"/>
                    </a:lnTo>
                    <a:lnTo>
                      <a:pt x="375333" y="194168"/>
                    </a:lnTo>
                    <a:lnTo>
                      <a:pt x="375333" y="202978"/>
                    </a:lnTo>
                    <a:lnTo>
                      <a:pt x="374982" y="211435"/>
                    </a:lnTo>
                    <a:lnTo>
                      <a:pt x="374278" y="219540"/>
                    </a:lnTo>
                    <a:lnTo>
                      <a:pt x="400321" y="231169"/>
                    </a:lnTo>
                    <a:lnTo>
                      <a:pt x="396097" y="251608"/>
                    </a:lnTo>
                    <a:lnTo>
                      <a:pt x="367943" y="253017"/>
                    </a:lnTo>
                    <a:lnTo>
                      <a:pt x="366535" y="257246"/>
                    </a:lnTo>
                    <a:lnTo>
                      <a:pt x="365127" y="260770"/>
                    </a:lnTo>
                    <a:lnTo>
                      <a:pt x="363720" y="264999"/>
                    </a:lnTo>
                    <a:lnTo>
                      <a:pt x="361960" y="268875"/>
                    </a:lnTo>
                    <a:lnTo>
                      <a:pt x="360552" y="273104"/>
                    </a:lnTo>
                    <a:lnTo>
                      <a:pt x="358441" y="276628"/>
                    </a:lnTo>
                    <a:lnTo>
                      <a:pt x="356681" y="280856"/>
                    </a:lnTo>
                    <a:lnTo>
                      <a:pt x="354921" y="284380"/>
                    </a:lnTo>
                    <a:lnTo>
                      <a:pt x="372166" y="304819"/>
                    </a:lnTo>
                    <a:lnTo>
                      <a:pt x="360904" y="322086"/>
                    </a:lnTo>
                    <a:lnTo>
                      <a:pt x="335213" y="312924"/>
                    </a:lnTo>
                    <a:lnTo>
                      <a:pt x="332398" y="316096"/>
                    </a:lnTo>
                    <a:lnTo>
                      <a:pt x="329582" y="319267"/>
                    </a:lnTo>
                    <a:lnTo>
                      <a:pt x="326767" y="322086"/>
                    </a:lnTo>
                    <a:lnTo>
                      <a:pt x="323952" y="325258"/>
                    </a:lnTo>
                    <a:lnTo>
                      <a:pt x="320784" y="328429"/>
                    </a:lnTo>
                    <a:lnTo>
                      <a:pt x="317617" y="331249"/>
                    </a:lnTo>
                    <a:lnTo>
                      <a:pt x="314449" y="334068"/>
                    </a:lnTo>
                    <a:lnTo>
                      <a:pt x="310930" y="336887"/>
                    </a:lnTo>
                    <a:lnTo>
                      <a:pt x="321136" y="364373"/>
                    </a:lnTo>
                    <a:lnTo>
                      <a:pt x="303892" y="375650"/>
                    </a:lnTo>
                    <a:lnTo>
                      <a:pt x="282424" y="355564"/>
                    </a:lnTo>
                    <a:lnTo>
                      <a:pt x="278553" y="357326"/>
                    </a:lnTo>
                    <a:lnTo>
                      <a:pt x="275033" y="359088"/>
                    </a:lnTo>
                    <a:lnTo>
                      <a:pt x="270810" y="361202"/>
                    </a:lnTo>
                    <a:lnTo>
                      <a:pt x="267291" y="362612"/>
                    </a:lnTo>
                    <a:lnTo>
                      <a:pt x="263068" y="364373"/>
                    </a:lnTo>
                    <a:lnTo>
                      <a:pt x="259196" y="365431"/>
                    </a:lnTo>
                    <a:lnTo>
                      <a:pt x="254973" y="367193"/>
                    </a:lnTo>
                    <a:lnTo>
                      <a:pt x="251102" y="368602"/>
                    </a:lnTo>
                    <a:lnTo>
                      <a:pt x="247935" y="393270"/>
                    </a:lnTo>
                    <a:lnTo>
                      <a:pt x="227523" y="397146"/>
                    </a:lnTo>
                    <a:lnTo>
                      <a:pt x="216965" y="374945"/>
                    </a:lnTo>
                    <a:lnTo>
                      <a:pt x="213094" y="375298"/>
                    </a:lnTo>
                    <a:lnTo>
                      <a:pt x="208519" y="375650"/>
                    </a:lnTo>
                    <a:lnTo>
                      <a:pt x="204295" y="375650"/>
                    </a:lnTo>
                    <a:lnTo>
                      <a:pt x="200424" y="375650"/>
                    </a:lnTo>
                    <a:lnTo>
                      <a:pt x="195849" y="375650"/>
                    </a:lnTo>
                    <a:lnTo>
                      <a:pt x="191978" y="375298"/>
                    </a:lnTo>
                    <a:lnTo>
                      <a:pt x="187403" y="375298"/>
                    </a:lnTo>
                    <a:lnTo>
                      <a:pt x="183531" y="374945"/>
                    </a:lnTo>
                    <a:lnTo>
                      <a:pt x="171214" y="398203"/>
                    </a:lnTo>
                    <a:lnTo>
                      <a:pt x="150802" y="393974"/>
                    </a:lnTo>
                    <a:lnTo>
                      <a:pt x="149746" y="367897"/>
                    </a:lnTo>
                    <a:lnTo>
                      <a:pt x="147635" y="367193"/>
                    </a:lnTo>
                    <a:lnTo>
                      <a:pt x="145523" y="366488"/>
                    </a:lnTo>
                    <a:lnTo>
                      <a:pt x="143763" y="366135"/>
                    </a:lnTo>
                    <a:lnTo>
                      <a:pt x="142004" y="365078"/>
                    </a:lnTo>
                    <a:lnTo>
                      <a:pt x="139892" y="364373"/>
                    </a:lnTo>
                    <a:lnTo>
                      <a:pt x="138132" y="363669"/>
                    </a:lnTo>
                    <a:lnTo>
                      <a:pt x="136021" y="362612"/>
                    </a:lnTo>
                    <a:lnTo>
                      <a:pt x="133909" y="361907"/>
                    </a:lnTo>
                    <a:lnTo>
                      <a:pt x="133935" y="361845"/>
                    </a:lnTo>
                    <a:lnTo>
                      <a:pt x="131967" y="361190"/>
                    </a:lnTo>
                    <a:lnTo>
                      <a:pt x="130202" y="360132"/>
                    </a:lnTo>
                    <a:lnTo>
                      <a:pt x="128085" y="359426"/>
                    </a:lnTo>
                    <a:lnTo>
                      <a:pt x="126321" y="358721"/>
                    </a:lnTo>
                    <a:lnTo>
                      <a:pt x="124204" y="357310"/>
                    </a:lnTo>
                    <a:lnTo>
                      <a:pt x="122440" y="356604"/>
                    </a:lnTo>
                    <a:lnTo>
                      <a:pt x="120675" y="355899"/>
                    </a:lnTo>
                    <a:lnTo>
                      <a:pt x="118558" y="354488"/>
                    </a:lnTo>
                    <a:lnTo>
                      <a:pt x="96682" y="373535"/>
                    </a:lnTo>
                    <a:lnTo>
                      <a:pt x="79745" y="361895"/>
                    </a:lnTo>
                    <a:lnTo>
                      <a:pt x="89977" y="335441"/>
                    </a:lnTo>
                    <a:lnTo>
                      <a:pt x="86449" y="332619"/>
                    </a:lnTo>
                    <a:lnTo>
                      <a:pt x="83273" y="329797"/>
                    </a:lnTo>
                    <a:lnTo>
                      <a:pt x="80450" y="326976"/>
                    </a:lnTo>
                    <a:lnTo>
                      <a:pt x="77275" y="324154"/>
                    </a:lnTo>
                    <a:lnTo>
                      <a:pt x="74452" y="320979"/>
                    </a:lnTo>
                    <a:lnTo>
                      <a:pt x="71629" y="318157"/>
                    </a:lnTo>
                    <a:lnTo>
                      <a:pt x="68806" y="314983"/>
                    </a:lnTo>
                    <a:lnTo>
                      <a:pt x="65983" y="311456"/>
                    </a:lnTo>
                    <a:lnTo>
                      <a:pt x="39520" y="320627"/>
                    </a:lnTo>
                    <a:lnTo>
                      <a:pt x="27876" y="302990"/>
                    </a:lnTo>
                    <a:lnTo>
                      <a:pt x="46577" y="282885"/>
                    </a:lnTo>
                    <a:lnTo>
                      <a:pt x="44812" y="279005"/>
                    </a:lnTo>
                    <a:lnTo>
                      <a:pt x="43048" y="275125"/>
                    </a:lnTo>
                    <a:lnTo>
                      <a:pt x="41284" y="271245"/>
                    </a:lnTo>
                    <a:lnTo>
                      <a:pt x="39872" y="267365"/>
                    </a:lnTo>
                    <a:lnTo>
                      <a:pt x="38108" y="263132"/>
                    </a:lnTo>
                    <a:lnTo>
                      <a:pt x="36697" y="259252"/>
                    </a:lnTo>
                    <a:lnTo>
                      <a:pt x="35285" y="255020"/>
                    </a:lnTo>
                    <a:lnTo>
                      <a:pt x="34227" y="251140"/>
                    </a:lnTo>
                    <a:lnTo>
                      <a:pt x="4234" y="250082"/>
                    </a:lnTo>
                    <a:lnTo>
                      <a:pt x="0" y="229976"/>
                    </a:lnTo>
                    <a:lnTo>
                      <a:pt x="27170" y="217631"/>
                    </a:lnTo>
                    <a:lnTo>
                      <a:pt x="26817" y="209166"/>
                    </a:lnTo>
                    <a:lnTo>
                      <a:pt x="26817" y="200700"/>
                    </a:lnTo>
                    <a:lnTo>
                      <a:pt x="26817" y="192235"/>
                    </a:lnTo>
                    <a:lnTo>
                      <a:pt x="27170" y="183769"/>
                    </a:lnTo>
                    <a:lnTo>
                      <a:pt x="0" y="169661"/>
                    </a:lnTo>
                    <a:lnTo>
                      <a:pt x="4234" y="149203"/>
                    </a:lnTo>
                    <a:lnTo>
                      <a:pt x="34227" y="149908"/>
                    </a:lnTo>
                    <a:lnTo>
                      <a:pt x="35285" y="145675"/>
                    </a:lnTo>
                    <a:lnTo>
                      <a:pt x="37050" y="141795"/>
                    </a:lnTo>
                    <a:lnTo>
                      <a:pt x="38108" y="137563"/>
                    </a:lnTo>
                    <a:lnTo>
                      <a:pt x="39872" y="133683"/>
                    </a:lnTo>
                    <a:lnTo>
                      <a:pt x="41990" y="130155"/>
                    </a:lnTo>
                    <a:lnTo>
                      <a:pt x="43401" y="125923"/>
                    </a:lnTo>
                    <a:lnTo>
                      <a:pt x="45518" y="121690"/>
                    </a:lnTo>
                    <a:lnTo>
                      <a:pt x="47635" y="118163"/>
                    </a:lnTo>
                    <a:lnTo>
                      <a:pt x="25053" y="94530"/>
                    </a:lnTo>
                    <a:lnTo>
                      <a:pt x="37050" y="77599"/>
                    </a:lnTo>
                    <a:lnTo>
                      <a:pt x="66689" y="89592"/>
                    </a:lnTo>
                    <a:lnTo>
                      <a:pt x="69512" y="86418"/>
                    </a:lnTo>
                    <a:lnTo>
                      <a:pt x="72335" y="83243"/>
                    </a:lnTo>
                    <a:lnTo>
                      <a:pt x="75158" y="80069"/>
                    </a:lnTo>
                    <a:lnTo>
                      <a:pt x="78333" y="76894"/>
                    </a:lnTo>
                    <a:lnTo>
                      <a:pt x="81156" y="74072"/>
                    </a:lnTo>
                    <a:lnTo>
                      <a:pt x="84685" y="71250"/>
                    </a:lnTo>
                    <a:lnTo>
                      <a:pt x="87860" y="68076"/>
                    </a:lnTo>
                    <a:lnTo>
                      <a:pt x="91036" y="65254"/>
                    </a:lnTo>
                    <a:lnTo>
                      <a:pt x="78686" y="35978"/>
                    </a:lnTo>
                    <a:lnTo>
                      <a:pt x="96329" y="24338"/>
                    </a:lnTo>
                    <a:lnTo>
                      <a:pt x="119617" y="46207"/>
                    </a:lnTo>
                    <a:lnTo>
                      <a:pt x="123145" y="44443"/>
                    </a:lnTo>
                    <a:lnTo>
                      <a:pt x="127027" y="42680"/>
                    </a:lnTo>
                    <a:lnTo>
                      <a:pt x="131261" y="40563"/>
                    </a:lnTo>
                    <a:lnTo>
                      <a:pt x="134789" y="39153"/>
                    </a:lnTo>
                    <a:lnTo>
                      <a:pt x="139024" y="37389"/>
                    </a:lnTo>
                    <a:lnTo>
                      <a:pt x="142905" y="35978"/>
                    </a:lnTo>
                    <a:lnTo>
                      <a:pt x="147492" y="34567"/>
                    </a:lnTo>
                    <a:lnTo>
                      <a:pt x="151726" y="33156"/>
                    </a:lnTo>
                    <a:lnTo>
                      <a:pt x="152079" y="3880"/>
                    </a:lnTo>
                    <a:close/>
                  </a:path>
                </a:pathLst>
              </a:custGeom>
              <a:grpFill/>
              <a:ln>
                <a:noFill/>
              </a:ln>
            </p:spPr>
            <p:txBody>
              <a:bodyPr vert="horz" wrap="square" lIns="91416" tIns="45708" rIns="91416" bIns="45708" numCol="1" anchor="t" anchorCtr="0" compatLnSpc="1">
                <a:prstTxWarp prst="textNoShape">
                  <a:avLst/>
                </a:prstTxWarp>
              </a:bodyPr>
              <a:lstStyle/>
              <a:p>
                <a:pPr defTabSz="609428" fontAlgn="auto">
                  <a:spcBef>
                    <a:spcPts val="0"/>
                  </a:spcBef>
                  <a:spcAft>
                    <a:spcPts val="0"/>
                  </a:spcAft>
                  <a:defRPr/>
                </a:pPr>
                <a:endParaRPr lang="en-US" sz="1400" kern="0" dirty="0">
                  <a:solidFill>
                    <a:srgbClr val="192954"/>
                  </a:solidFill>
                  <a:latin typeface="+mn-lt"/>
                  <a:ea typeface="+mn-ea"/>
                  <a:cs typeface="CiscoSansTT Light"/>
                </a:endParaRPr>
              </a:p>
            </p:txBody>
          </p:sp>
          <p:sp>
            <p:nvSpPr>
              <p:cNvPr id="1173" name="Oval 1172"/>
              <p:cNvSpPr/>
              <p:nvPr/>
            </p:nvSpPr>
            <p:spPr>
              <a:xfrm>
                <a:off x="8265077" y="3220819"/>
                <a:ext cx="138138" cy="138138"/>
              </a:xfrm>
              <a:prstGeom prst="ellipse">
                <a:avLst/>
              </a:prstGeom>
              <a:grpFill/>
              <a:ln w="25400" cap="flat" cmpd="sng" algn="ctr">
                <a:noFill/>
                <a:prstDash val="solid"/>
              </a:ln>
              <a:effectLst/>
            </p:spPr>
            <p:txBody>
              <a:bodyPr rtlCol="0" anchor="ctr"/>
              <a:lstStyle/>
              <a:p>
                <a:pPr algn="ctr" defTabSz="609428" fontAlgn="auto">
                  <a:spcBef>
                    <a:spcPts val="0"/>
                  </a:spcBef>
                  <a:spcAft>
                    <a:spcPts val="0"/>
                  </a:spcAft>
                  <a:defRPr/>
                </a:pPr>
                <a:endParaRPr lang="en-US" sz="1400" kern="0" dirty="0">
                  <a:solidFill>
                    <a:srgbClr val="192954"/>
                  </a:solidFill>
                  <a:latin typeface="+mn-lt"/>
                  <a:ea typeface="+mn-ea"/>
                  <a:cs typeface="CiscoSansTT Light"/>
                </a:endParaRPr>
              </a:p>
            </p:txBody>
          </p:sp>
          <p:sp>
            <p:nvSpPr>
              <p:cNvPr id="1174" name="Oval 1173"/>
              <p:cNvSpPr/>
              <p:nvPr/>
            </p:nvSpPr>
            <p:spPr>
              <a:xfrm>
                <a:off x="8703101" y="3178180"/>
                <a:ext cx="99374" cy="99374"/>
              </a:xfrm>
              <a:prstGeom prst="ellipse">
                <a:avLst/>
              </a:prstGeom>
              <a:grpFill/>
              <a:ln w="25400" cap="flat" cmpd="sng" algn="ctr">
                <a:noFill/>
                <a:prstDash val="solid"/>
              </a:ln>
              <a:effectLst/>
            </p:spPr>
            <p:txBody>
              <a:bodyPr rtlCol="0" anchor="ctr"/>
              <a:lstStyle/>
              <a:p>
                <a:pPr algn="ctr" defTabSz="609428" fontAlgn="auto">
                  <a:spcBef>
                    <a:spcPts val="0"/>
                  </a:spcBef>
                  <a:spcAft>
                    <a:spcPts val="0"/>
                  </a:spcAft>
                  <a:defRPr/>
                </a:pPr>
                <a:endParaRPr lang="en-US" sz="1400" kern="0" dirty="0">
                  <a:solidFill>
                    <a:srgbClr val="192954"/>
                  </a:solidFill>
                  <a:latin typeface="+mn-lt"/>
                  <a:ea typeface="+mn-ea"/>
                  <a:cs typeface="CiscoSansTT Light"/>
                </a:endParaRPr>
              </a:p>
            </p:txBody>
          </p:sp>
          <p:sp>
            <p:nvSpPr>
              <p:cNvPr id="1175" name="Oval 1174"/>
              <p:cNvSpPr/>
              <p:nvPr/>
            </p:nvSpPr>
            <p:spPr>
              <a:xfrm>
                <a:off x="8561087" y="3432254"/>
                <a:ext cx="78936" cy="78936"/>
              </a:xfrm>
              <a:prstGeom prst="ellipse">
                <a:avLst/>
              </a:prstGeom>
              <a:grpFill/>
              <a:ln w="25400" cap="flat" cmpd="sng" algn="ctr">
                <a:noFill/>
                <a:prstDash val="solid"/>
              </a:ln>
              <a:effectLst/>
            </p:spPr>
            <p:txBody>
              <a:bodyPr rtlCol="0" anchor="ctr"/>
              <a:lstStyle/>
              <a:p>
                <a:pPr algn="ctr" defTabSz="609428" fontAlgn="auto">
                  <a:spcBef>
                    <a:spcPts val="0"/>
                  </a:spcBef>
                  <a:spcAft>
                    <a:spcPts val="0"/>
                  </a:spcAft>
                  <a:defRPr/>
                </a:pPr>
                <a:endParaRPr lang="en-US" sz="1400" kern="0" dirty="0">
                  <a:solidFill>
                    <a:srgbClr val="192954"/>
                  </a:solidFill>
                  <a:latin typeface="+mn-lt"/>
                  <a:ea typeface="+mn-ea"/>
                  <a:cs typeface="CiscoSansTT Light"/>
                </a:endParaRPr>
              </a:p>
            </p:txBody>
          </p:sp>
        </p:grpSp>
        <p:cxnSp>
          <p:nvCxnSpPr>
            <p:cNvPr id="1169" name="Straight Connector 1168"/>
            <p:cNvCxnSpPr>
              <a:stCxn id="1034" idx="1"/>
              <a:endCxn id="1042" idx="5"/>
            </p:cNvCxnSpPr>
            <p:nvPr/>
          </p:nvCxnSpPr>
          <p:spPr>
            <a:xfrm flipH="1" flipV="1">
              <a:off x="4639793" y="1480487"/>
              <a:ext cx="1271981" cy="1436835"/>
            </a:xfrm>
            <a:prstGeom prst="line">
              <a:avLst/>
            </a:prstGeom>
            <a:noFill/>
            <a:ln w="12700" cap="flat" cmpd="sng" algn="ctr">
              <a:solidFill>
                <a:srgbClr val="192954"/>
              </a:solidFill>
              <a:prstDash val="solid"/>
            </a:ln>
            <a:effectLst/>
          </p:spPr>
        </p:cxnSp>
      </p:grpSp>
    </p:spTree>
    <p:extLst>
      <p:ext uri="{BB962C8B-B14F-4D97-AF65-F5344CB8AC3E}">
        <p14:creationId xmlns:p14="http://schemas.microsoft.com/office/powerpoint/2010/main" val="407406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animEffect transition="in" filter="barn(inVertical)">
                                      <p:cBhvr>
                                        <p:cTn id="7" dur="500"/>
                                        <p:tgtEl>
                                          <p:spTgt spid="474"/>
                                        </p:tgtEl>
                                      </p:cBhvr>
                                    </p:animEffect>
                                  </p:childTnLst>
                                  <p:subTnLst>
                                    <p:set>
                                      <p:cBhvr override="childStyle">
                                        <p:cTn dur="1" fill="hold" display="0" masterRel="nextClick" afterEffect="1"/>
                                        <p:tgtEl>
                                          <p:spTgt spid="474"/>
                                        </p:tgtEl>
                                        <p:attrNameLst>
                                          <p:attrName>style.visibility</p:attrName>
                                        </p:attrNameLst>
                                      </p:cBhvr>
                                      <p:to>
                                        <p:strVal val="hidden"/>
                                      </p:to>
                                    </p:set>
                                  </p:subTnLst>
                                </p:cTn>
                              </p:par>
                              <p:par>
                                <p:cTn id="8" presetID="16" presetClass="entr" presetSubtype="21" fill="hold" nodeType="withEffect">
                                  <p:stCondLst>
                                    <p:cond delay="0"/>
                                  </p:stCondLst>
                                  <p:childTnLst>
                                    <p:set>
                                      <p:cBhvr>
                                        <p:cTn id="9" dur="1" fill="hold">
                                          <p:stCondLst>
                                            <p:cond delay="0"/>
                                          </p:stCondLst>
                                        </p:cTn>
                                        <p:tgtEl>
                                          <p:spTgt spid="466"/>
                                        </p:tgtEl>
                                        <p:attrNameLst>
                                          <p:attrName>style.visibility</p:attrName>
                                        </p:attrNameLst>
                                      </p:cBhvr>
                                      <p:to>
                                        <p:strVal val="visible"/>
                                      </p:to>
                                    </p:set>
                                    <p:animEffect transition="in" filter="barn(inVertical)">
                                      <p:cBhvr>
                                        <p:cTn id="10" dur="500"/>
                                        <p:tgtEl>
                                          <p:spTgt spid="466"/>
                                        </p:tgtEl>
                                      </p:cBhvr>
                                    </p:animEffect>
                                  </p:childTnLst>
                                  <p:subTnLst>
                                    <p:set>
                                      <p:cBhvr override="childStyle">
                                        <p:cTn dur="1" fill="hold" display="0" masterRel="nextClick" afterEffect="1"/>
                                        <p:tgtEl>
                                          <p:spTgt spid="466"/>
                                        </p:tgtEl>
                                        <p:attrNameLst>
                                          <p:attrName>style.visibility</p:attrName>
                                        </p:attrNameLst>
                                      </p:cBhvr>
                                      <p:to>
                                        <p:strVal val="hidden"/>
                                      </p:to>
                                    </p:set>
                                  </p:subTnLst>
                                </p:cTn>
                              </p:par>
                              <p:par>
                                <p:cTn id="11" presetID="16" presetClass="entr" presetSubtype="21" fill="hold" nodeType="withEffect">
                                  <p:stCondLst>
                                    <p:cond delay="0"/>
                                  </p:stCondLst>
                                  <p:childTnLst>
                                    <p:set>
                                      <p:cBhvr>
                                        <p:cTn id="12" dur="1" fill="hold">
                                          <p:stCondLst>
                                            <p:cond delay="0"/>
                                          </p:stCondLst>
                                        </p:cTn>
                                        <p:tgtEl>
                                          <p:spTgt spid="467"/>
                                        </p:tgtEl>
                                        <p:attrNameLst>
                                          <p:attrName>style.visibility</p:attrName>
                                        </p:attrNameLst>
                                      </p:cBhvr>
                                      <p:to>
                                        <p:strVal val="visible"/>
                                      </p:to>
                                    </p:set>
                                    <p:animEffect transition="in" filter="barn(inVertical)">
                                      <p:cBhvr>
                                        <p:cTn id="13" dur="500"/>
                                        <p:tgtEl>
                                          <p:spTgt spid="467"/>
                                        </p:tgtEl>
                                      </p:cBhvr>
                                    </p:animEffect>
                                  </p:childTnLst>
                                  <p:subTnLst>
                                    <p:set>
                                      <p:cBhvr override="childStyle">
                                        <p:cTn dur="1" fill="hold" display="0" masterRel="nextClick" afterEffect="1"/>
                                        <p:tgtEl>
                                          <p:spTgt spid="467"/>
                                        </p:tgtEl>
                                        <p:attrNameLst>
                                          <p:attrName>style.visibility</p:attrName>
                                        </p:attrNameLst>
                                      </p:cBhvr>
                                      <p:to>
                                        <p:strVal val="hidden"/>
                                      </p:to>
                                    </p:set>
                                  </p:subTnLst>
                                </p:cTn>
                              </p:par>
                              <p:par>
                                <p:cTn id="14" presetID="16" presetClass="entr" presetSubtype="21" fill="hold" nodeType="withEffect">
                                  <p:stCondLst>
                                    <p:cond delay="0"/>
                                  </p:stCondLst>
                                  <p:childTnLst>
                                    <p:set>
                                      <p:cBhvr>
                                        <p:cTn id="15" dur="1" fill="hold">
                                          <p:stCondLst>
                                            <p:cond delay="0"/>
                                          </p:stCondLst>
                                        </p:cTn>
                                        <p:tgtEl>
                                          <p:spTgt spid="471"/>
                                        </p:tgtEl>
                                        <p:attrNameLst>
                                          <p:attrName>style.visibility</p:attrName>
                                        </p:attrNameLst>
                                      </p:cBhvr>
                                      <p:to>
                                        <p:strVal val="visible"/>
                                      </p:to>
                                    </p:set>
                                    <p:animEffect transition="in" filter="barn(inVertical)">
                                      <p:cBhvr>
                                        <p:cTn id="16" dur="500"/>
                                        <p:tgtEl>
                                          <p:spTgt spid="471"/>
                                        </p:tgtEl>
                                      </p:cBhvr>
                                    </p:animEffect>
                                  </p:childTnLst>
                                  <p:subTnLst>
                                    <p:set>
                                      <p:cBhvr override="childStyle">
                                        <p:cTn dur="1" fill="hold" display="0" masterRel="nextClick" afterEffect="1"/>
                                        <p:tgtEl>
                                          <p:spTgt spid="471"/>
                                        </p:tgtEl>
                                        <p:attrNameLst>
                                          <p:attrName>style.visibility</p:attrName>
                                        </p:attrNameLst>
                                      </p:cBhvr>
                                      <p:to>
                                        <p:strVal val="hidden"/>
                                      </p:to>
                                    </p:set>
                                  </p:subTnLst>
                                </p:cTn>
                              </p:par>
                              <p:par>
                                <p:cTn id="17" presetID="16" presetClass="entr" presetSubtype="21" fill="hold" nodeType="withEffect">
                                  <p:stCondLst>
                                    <p:cond delay="0"/>
                                  </p:stCondLst>
                                  <p:childTnLst>
                                    <p:set>
                                      <p:cBhvr>
                                        <p:cTn id="18" dur="1" fill="hold">
                                          <p:stCondLst>
                                            <p:cond delay="0"/>
                                          </p:stCondLst>
                                        </p:cTn>
                                        <p:tgtEl>
                                          <p:spTgt spid="470"/>
                                        </p:tgtEl>
                                        <p:attrNameLst>
                                          <p:attrName>style.visibility</p:attrName>
                                        </p:attrNameLst>
                                      </p:cBhvr>
                                      <p:to>
                                        <p:strVal val="visible"/>
                                      </p:to>
                                    </p:set>
                                    <p:animEffect transition="in" filter="barn(inVertical)">
                                      <p:cBhvr>
                                        <p:cTn id="19" dur="500"/>
                                        <p:tgtEl>
                                          <p:spTgt spid="470"/>
                                        </p:tgtEl>
                                      </p:cBhvr>
                                    </p:animEffect>
                                  </p:childTnLst>
                                  <p:subTnLst>
                                    <p:set>
                                      <p:cBhvr override="childStyle">
                                        <p:cTn dur="1" fill="hold" display="0" masterRel="nextClick" afterEffect="1"/>
                                        <p:tgtEl>
                                          <p:spTgt spid="470"/>
                                        </p:tgtEl>
                                        <p:attrNameLst>
                                          <p:attrName>style.visibility</p:attrName>
                                        </p:attrNameLst>
                                      </p:cBhvr>
                                      <p:to>
                                        <p:strVal val="hidden"/>
                                      </p:to>
                                    </p:set>
                                  </p:subTnLst>
                                </p:cTn>
                              </p:par>
                              <p:par>
                                <p:cTn id="20" presetID="16" presetClass="entr" presetSubtype="21" fill="hold" nodeType="withEffect">
                                  <p:stCondLst>
                                    <p:cond delay="0"/>
                                  </p:stCondLst>
                                  <p:childTnLst>
                                    <p:set>
                                      <p:cBhvr>
                                        <p:cTn id="21" dur="1" fill="hold">
                                          <p:stCondLst>
                                            <p:cond delay="0"/>
                                          </p:stCondLst>
                                        </p:cTn>
                                        <p:tgtEl>
                                          <p:spTgt spid="512"/>
                                        </p:tgtEl>
                                        <p:attrNameLst>
                                          <p:attrName>style.visibility</p:attrName>
                                        </p:attrNameLst>
                                      </p:cBhvr>
                                      <p:to>
                                        <p:strVal val="visible"/>
                                      </p:to>
                                    </p:set>
                                    <p:animEffect transition="in" filter="barn(inVertical)">
                                      <p:cBhvr>
                                        <p:cTn id="22" dur="500"/>
                                        <p:tgtEl>
                                          <p:spTgt spid="512"/>
                                        </p:tgtEl>
                                      </p:cBhvr>
                                    </p:animEffect>
                                  </p:childTnLst>
                                  <p:subTnLst>
                                    <p:set>
                                      <p:cBhvr override="childStyle">
                                        <p:cTn dur="1" fill="hold" display="0" masterRel="nextClick" afterEffect="1"/>
                                        <p:tgtEl>
                                          <p:spTgt spid="512"/>
                                        </p:tgtEl>
                                        <p:attrNameLst>
                                          <p:attrName>style.visibility</p:attrName>
                                        </p:attrNameLst>
                                      </p:cBhvr>
                                      <p:to>
                                        <p:strVal val="hidden"/>
                                      </p:to>
                                    </p:set>
                                  </p:subTnLst>
                                </p:cTn>
                              </p:par>
                              <p:par>
                                <p:cTn id="23" presetID="16" presetClass="entr" presetSubtype="21" fill="hold" nodeType="withEffect">
                                  <p:stCondLst>
                                    <p:cond delay="0"/>
                                  </p:stCondLst>
                                  <p:childTnLst>
                                    <p:set>
                                      <p:cBhvr>
                                        <p:cTn id="24" dur="1" fill="hold">
                                          <p:stCondLst>
                                            <p:cond delay="0"/>
                                          </p:stCondLst>
                                        </p:cTn>
                                        <p:tgtEl>
                                          <p:spTgt spid="472"/>
                                        </p:tgtEl>
                                        <p:attrNameLst>
                                          <p:attrName>style.visibility</p:attrName>
                                        </p:attrNameLst>
                                      </p:cBhvr>
                                      <p:to>
                                        <p:strVal val="visible"/>
                                      </p:to>
                                    </p:set>
                                    <p:animEffect transition="in" filter="barn(inVertical)">
                                      <p:cBhvr>
                                        <p:cTn id="25" dur="500"/>
                                        <p:tgtEl>
                                          <p:spTgt spid="472"/>
                                        </p:tgtEl>
                                      </p:cBhvr>
                                    </p:animEffect>
                                  </p:childTnLst>
                                  <p:subTnLst>
                                    <p:set>
                                      <p:cBhvr override="childStyle">
                                        <p:cTn dur="1" fill="hold" display="0" masterRel="nextClick" afterEffect="1"/>
                                        <p:tgtEl>
                                          <p:spTgt spid="472"/>
                                        </p:tgtEl>
                                        <p:attrNameLst>
                                          <p:attrName>style.visibility</p:attrName>
                                        </p:attrNameLst>
                                      </p:cBhvr>
                                      <p:to>
                                        <p:strVal val="hidden"/>
                                      </p:to>
                                    </p:set>
                                  </p:subTnLst>
                                </p:cTn>
                              </p:par>
                              <p:par>
                                <p:cTn id="26" presetID="16" presetClass="entr" presetSubtype="21" fill="hold" nodeType="withEffect">
                                  <p:stCondLst>
                                    <p:cond delay="0"/>
                                  </p:stCondLst>
                                  <p:childTnLst>
                                    <p:set>
                                      <p:cBhvr>
                                        <p:cTn id="27" dur="1" fill="hold">
                                          <p:stCondLst>
                                            <p:cond delay="0"/>
                                          </p:stCondLst>
                                        </p:cTn>
                                        <p:tgtEl>
                                          <p:spTgt spid="469"/>
                                        </p:tgtEl>
                                        <p:attrNameLst>
                                          <p:attrName>style.visibility</p:attrName>
                                        </p:attrNameLst>
                                      </p:cBhvr>
                                      <p:to>
                                        <p:strVal val="visible"/>
                                      </p:to>
                                    </p:set>
                                    <p:animEffect transition="in" filter="barn(inVertical)">
                                      <p:cBhvr>
                                        <p:cTn id="28" dur="500"/>
                                        <p:tgtEl>
                                          <p:spTgt spid="469"/>
                                        </p:tgtEl>
                                      </p:cBhvr>
                                    </p:animEffect>
                                  </p:childTnLst>
                                  <p:subTnLst>
                                    <p:set>
                                      <p:cBhvr override="childStyle">
                                        <p:cTn dur="1" fill="hold" display="0" masterRel="nextClick" afterEffect="1"/>
                                        <p:tgtEl>
                                          <p:spTgt spid="469"/>
                                        </p:tgtEl>
                                        <p:attrNameLst>
                                          <p:attrName>style.visibility</p:attrName>
                                        </p:attrNameLst>
                                      </p:cBhvr>
                                      <p:to>
                                        <p:strVal val="hidden"/>
                                      </p:to>
                                    </p:set>
                                  </p:subTnLst>
                                </p:cTn>
                              </p:par>
                              <p:par>
                                <p:cTn id="29" presetID="16" presetClass="entr" presetSubtype="21" fill="hold" nodeType="withEffect">
                                  <p:stCondLst>
                                    <p:cond delay="0"/>
                                  </p:stCondLst>
                                  <p:childTnLst>
                                    <p:set>
                                      <p:cBhvr>
                                        <p:cTn id="30" dur="1" fill="hold">
                                          <p:stCondLst>
                                            <p:cond delay="0"/>
                                          </p:stCondLst>
                                        </p:cTn>
                                        <p:tgtEl>
                                          <p:spTgt spid="473"/>
                                        </p:tgtEl>
                                        <p:attrNameLst>
                                          <p:attrName>style.visibility</p:attrName>
                                        </p:attrNameLst>
                                      </p:cBhvr>
                                      <p:to>
                                        <p:strVal val="visible"/>
                                      </p:to>
                                    </p:set>
                                    <p:animEffect transition="in" filter="barn(inVertical)">
                                      <p:cBhvr>
                                        <p:cTn id="31" dur="500"/>
                                        <p:tgtEl>
                                          <p:spTgt spid="473"/>
                                        </p:tgtEl>
                                      </p:cBhvr>
                                    </p:animEffect>
                                  </p:childTnLst>
                                  <p:subTnLst>
                                    <p:set>
                                      <p:cBhvr override="childStyle">
                                        <p:cTn dur="1" fill="hold" display="0" masterRel="nextClick" afterEffect="1"/>
                                        <p:tgtEl>
                                          <p:spTgt spid="473"/>
                                        </p:tgtEl>
                                        <p:attrNameLst>
                                          <p:attrName>style.visibility</p:attrName>
                                        </p:attrNameLst>
                                      </p:cBhvr>
                                      <p:to>
                                        <p:strVal val="hidden"/>
                                      </p:to>
                                    </p:set>
                                  </p:subTnLst>
                                </p:cTn>
                              </p:par>
                              <p:par>
                                <p:cTn id="32" presetID="16" presetClass="entr" presetSubtype="21" fill="hold" nodeType="withEffect">
                                  <p:stCondLst>
                                    <p:cond delay="0"/>
                                  </p:stCondLst>
                                  <p:childTnLst>
                                    <p:set>
                                      <p:cBhvr>
                                        <p:cTn id="33" dur="1" fill="hold">
                                          <p:stCondLst>
                                            <p:cond delay="0"/>
                                          </p:stCondLst>
                                        </p:cTn>
                                        <p:tgtEl>
                                          <p:spTgt spid="504"/>
                                        </p:tgtEl>
                                        <p:attrNameLst>
                                          <p:attrName>style.visibility</p:attrName>
                                        </p:attrNameLst>
                                      </p:cBhvr>
                                      <p:to>
                                        <p:strVal val="visible"/>
                                      </p:to>
                                    </p:set>
                                    <p:animEffect transition="in" filter="barn(inVertical)">
                                      <p:cBhvr>
                                        <p:cTn id="34" dur="500"/>
                                        <p:tgtEl>
                                          <p:spTgt spid="504"/>
                                        </p:tgtEl>
                                      </p:cBhvr>
                                    </p:animEffect>
                                  </p:childTnLst>
                                  <p:subTnLst>
                                    <p:set>
                                      <p:cBhvr override="childStyle">
                                        <p:cTn dur="1" fill="hold" display="0" masterRel="nextClick" afterEffect="1"/>
                                        <p:tgtEl>
                                          <p:spTgt spid="504"/>
                                        </p:tgtEl>
                                        <p:attrNameLst>
                                          <p:attrName>style.visibility</p:attrName>
                                        </p:attrNameLst>
                                      </p:cBhvr>
                                      <p:to>
                                        <p:strVal val="hidden"/>
                                      </p:to>
                                    </p:set>
                                  </p:subTnLst>
                                </p:cTn>
                              </p:par>
                              <p:par>
                                <p:cTn id="35" presetID="16" presetClass="entr" presetSubtype="21" fill="hold" nodeType="withEffect">
                                  <p:stCondLst>
                                    <p:cond delay="0"/>
                                  </p:stCondLst>
                                  <p:childTnLst>
                                    <p:set>
                                      <p:cBhvr>
                                        <p:cTn id="36" dur="1" fill="hold">
                                          <p:stCondLst>
                                            <p:cond delay="0"/>
                                          </p:stCondLst>
                                        </p:cTn>
                                        <p:tgtEl>
                                          <p:spTgt spid="468"/>
                                        </p:tgtEl>
                                        <p:attrNameLst>
                                          <p:attrName>style.visibility</p:attrName>
                                        </p:attrNameLst>
                                      </p:cBhvr>
                                      <p:to>
                                        <p:strVal val="visible"/>
                                      </p:to>
                                    </p:set>
                                    <p:animEffect transition="in" filter="barn(inVertical)">
                                      <p:cBhvr>
                                        <p:cTn id="37" dur="500"/>
                                        <p:tgtEl>
                                          <p:spTgt spid="468"/>
                                        </p:tgtEl>
                                      </p:cBhvr>
                                    </p:animEffect>
                                  </p:childTnLst>
                                  <p:subTnLst>
                                    <p:set>
                                      <p:cBhvr override="childStyle">
                                        <p:cTn dur="1" fill="hold" display="0" masterRel="nextClick" afterEffect="1"/>
                                        <p:tgtEl>
                                          <p:spTgt spid="468"/>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13"/>
                                        </p:tgtEl>
                                        <p:attrNameLst>
                                          <p:attrName>style.visibility</p:attrName>
                                        </p:attrNameLst>
                                      </p:cBhvr>
                                      <p:to>
                                        <p:strVal val="visible"/>
                                      </p:to>
                                    </p:set>
                                    <p:animEffect transition="in" filter="barn(inVertical)">
                                      <p:cBhvr>
                                        <p:cTn id="42" dur="500"/>
                                        <p:tgtEl>
                                          <p:spTgt spid="513"/>
                                        </p:tgtEl>
                                      </p:cBhvr>
                                    </p:animEffect>
                                  </p:childTnLst>
                                  <p:subTnLst>
                                    <p:set>
                                      <p:cBhvr override="childStyle">
                                        <p:cTn dur="1" fill="hold" display="0" masterRel="nextClick" afterEffect="1"/>
                                        <p:tgtEl>
                                          <p:spTgt spid="513"/>
                                        </p:tgtEl>
                                        <p:attrNameLst>
                                          <p:attrName>style.visibility</p:attrName>
                                        </p:attrNameLst>
                                      </p:cBhvr>
                                      <p:to>
                                        <p:strVal val="hidden"/>
                                      </p:to>
                                    </p:set>
                                  </p:subTnLst>
                                </p:cTn>
                              </p:par>
                              <p:par>
                                <p:cTn id="43" presetID="16" presetClass="entr" presetSubtype="21" fill="hold" nodeType="withEffect">
                                  <p:stCondLst>
                                    <p:cond delay="0"/>
                                  </p:stCondLst>
                                  <p:childTnLst>
                                    <p:set>
                                      <p:cBhvr>
                                        <p:cTn id="44" dur="1" fill="hold">
                                          <p:stCondLst>
                                            <p:cond delay="0"/>
                                          </p:stCondLst>
                                        </p:cTn>
                                        <p:tgtEl>
                                          <p:spTgt spid="568"/>
                                        </p:tgtEl>
                                        <p:attrNameLst>
                                          <p:attrName>style.visibility</p:attrName>
                                        </p:attrNameLst>
                                      </p:cBhvr>
                                      <p:to>
                                        <p:strVal val="visible"/>
                                      </p:to>
                                    </p:set>
                                    <p:animEffect transition="in" filter="barn(inVertical)">
                                      <p:cBhvr>
                                        <p:cTn id="45" dur="500"/>
                                        <p:tgtEl>
                                          <p:spTgt spid="568"/>
                                        </p:tgtEl>
                                      </p:cBhvr>
                                    </p:animEffect>
                                  </p:childTnLst>
                                  <p:subTnLst>
                                    <p:set>
                                      <p:cBhvr override="childStyle">
                                        <p:cTn dur="1" fill="hold" display="0" masterRel="nextClick" afterEffect="1"/>
                                        <p:tgtEl>
                                          <p:spTgt spid="568"/>
                                        </p:tgtEl>
                                        <p:attrNameLst>
                                          <p:attrName>style.visibility</p:attrName>
                                        </p:attrNameLst>
                                      </p:cBhvr>
                                      <p:to>
                                        <p:strVal val="hidden"/>
                                      </p:to>
                                    </p:set>
                                  </p:subTnLst>
                                </p:cTn>
                              </p:par>
                              <p:par>
                                <p:cTn id="46" presetID="16" presetClass="entr" presetSubtype="21" fill="hold" nodeType="withEffect">
                                  <p:stCondLst>
                                    <p:cond delay="0"/>
                                  </p:stCondLst>
                                  <p:childTnLst>
                                    <p:set>
                                      <p:cBhvr>
                                        <p:cTn id="47" dur="1" fill="hold">
                                          <p:stCondLst>
                                            <p:cond delay="0"/>
                                          </p:stCondLst>
                                        </p:cTn>
                                        <p:tgtEl>
                                          <p:spTgt spid="505"/>
                                        </p:tgtEl>
                                        <p:attrNameLst>
                                          <p:attrName>style.visibility</p:attrName>
                                        </p:attrNameLst>
                                      </p:cBhvr>
                                      <p:to>
                                        <p:strVal val="visible"/>
                                      </p:to>
                                    </p:set>
                                    <p:animEffect transition="in" filter="barn(inVertical)">
                                      <p:cBhvr>
                                        <p:cTn id="48" dur="500"/>
                                        <p:tgtEl>
                                          <p:spTgt spid="505"/>
                                        </p:tgtEl>
                                      </p:cBhvr>
                                    </p:animEffect>
                                  </p:childTnLst>
                                  <p:subTnLst>
                                    <p:set>
                                      <p:cBhvr override="childStyle">
                                        <p:cTn dur="1" fill="hold" display="0" masterRel="nextClick" afterEffect="1"/>
                                        <p:tgtEl>
                                          <p:spTgt spid="505"/>
                                        </p:tgtEl>
                                        <p:attrNameLst>
                                          <p:attrName>style.visibility</p:attrName>
                                        </p:attrNameLst>
                                      </p:cBhvr>
                                      <p:to>
                                        <p:strVal val="hidden"/>
                                      </p:to>
                                    </p:set>
                                  </p:subTnLst>
                                </p:cTn>
                              </p:par>
                              <p:par>
                                <p:cTn id="49" presetID="16" presetClass="entr" presetSubtype="21" fill="hold" nodeType="withEffect">
                                  <p:stCondLst>
                                    <p:cond delay="0"/>
                                  </p:stCondLst>
                                  <p:childTnLst>
                                    <p:set>
                                      <p:cBhvr>
                                        <p:cTn id="50" dur="1" fill="hold">
                                          <p:stCondLst>
                                            <p:cond delay="0"/>
                                          </p:stCondLst>
                                        </p:cTn>
                                        <p:tgtEl>
                                          <p:spTgt spid="479"/>
                                        </p:tgtEl>
                                        <p:attrNameLst>
                                          <p:attrName>style.visibility</p:attrName>
                                        </p:attrNameLst>
                                      </p:cBhvr>
                                      <p:to>
                                        <p:strVal val="visible"/>
                                      </p:to>
                                    </p:set>
                                    <p:animEffect transition="in" filter="barn(inVertical)">
                                      <p:cBhvr>
                                        <p:cTn id="51" dur="500"/>
                                        <p:tgtEl>
                                          <p:spTgt spid="479"/>
                                        </p:tgtEl>
                                      </p:cBhvr>
                                    </p:animEffect>
                                  </p:childTnLst>
                                  <p:subTnLst>
                                    <p:set>
                                      <p:cBhvr override="childStyle">
                                        <p:cTn dur="1" fill="hold" display="0" masterRel="nextClick" afterEffect="1"/>
                                        <p:tgtEl>
                                          <p:spTgt spid="479"/>
                                        </p:tgtEl>
                                        <p:attrNameLst>
                                          <p:attrName>style.visibility</p:attrName>
                                        </p:attrNameLst>
                                      </p:cBhvr>
                                      <p:to>
                                        <p:strVal val="hidden"/>
                                      </p:to>
                                    </p:set>
                                  </p:subTnLst>
                                </p:cTn>
                              </p:par>
                              <p:par>
                                <p:cTn id="52" presetID="16" presetClass="entr" presetSubtype="21" fill="hold" nodeType="withEffect">
                                  <p:stCondLst>
                                    <p:cond delay="0"/>
                                  </p:stCondLst>
                                  <p:childTnLst>
                                    <p:set>
                                      <p:cBhvr>
                                        <p:cTn id="53" dur="1" fill="hold">
                                          <p:stCondLst>
                                            <p:cond delay="0"/>
                                          </p:stCondLst>
                                        </p:cTn>
                                        <p:tgtEl>
                                          <p:spTgt spid="475"/>
                                        </p:tgtEl>
                                        <p:attrNameLst>
                                          <p:attrName>style.visibility</p:attrName>
                                        </p:attrNameLst>
                                      </p:cBhvr>
                                      <p:to>
                                        <p:strVal val="visible"/>
                                      </p:to>
                                    </p:set>
                                    <p:animEffect transition="in" filter="barn(inVertical)">
                                      <p:cBhvr>
                                        <p:cTn id="54" dur="500"/>
                                        <p:tgtEl>
                                          <p:spTgt spid="475"/>
                                        </p:tgtEl>
                                      </p:cBhvr>
                                    </p:animEffect>
                                  </p:childTnLst>
                                  <p:subTnLst>
                                    <p:set>
                                      <p:cBhvr override="childStyle">
                                        <p:cTn dur="1" fill="hold" display="0" masterRel="nextClick" afterEffect="1"/>
                                        <p:tgtEl>
                                          <p:spTgt spid="475"/>
                                        </p:tgtEl>
                                        <p:attrNameLst>
                                          <p:attrName>style.visibility</p:attrName>
                                        </p:attrNameLst>
                                      </p:cBhvr>
                                      <p:to>
                                        <p:strVal val="hidden"/>
                                      </p:to>
                                    </p:set>
                                  </p:subTnLst>
                                </p:cTn>
                              </p:par>
                              <p:par>
                                <p:cTn id="55" presetID="16" presetClass="entr" presetSubtype="21" fill="hold" nodeType="withEffect">
                                  <p:stCondLst>
                                    <p:cond delay="0"/>
                                  </p:stCondLst>
                                  <p:childTnLst>
                                    <p:set>
                                      <p:cBhvr>
                                        <p:cTn id="56" dur="1" fill="hold">
                                          <p:stCondLst>
                                            <p:cond delay="0"/>
                                          </p:stCondLst>
                                        </p:cTn>
                                        <p:tgtEl>
                                          <p:spTgt spid="481"/>
                                        </p:tgtEl>
                                        <p:attrNameLst>
                                          <p:attrName>style.visibility</p:attrName>
                                        </p:attrNameLst>
                                      </p:cBhvr>
                                      <p:to>
                                        <p:strVal val="visible"/>
                                      </p:to>
                                    </p:set>
                                    <p:animEffect transition="in" filter="barn(inVertical)">
                                      <p:cBhvr>
                                        <p:cTn id="57" dur="500"/>
                                        <p:tgtEl>
                                          <p:spTgt spid="481"/>
                                        </p:tgtEl>
                                      </p:cBhvr>
                                    </p:animEffect>
                                  </p:childTnLst>
                                  <p:subTnLst>
                                    <p:set>
                                      <p:cBhvr override="childStyle">
                                        <p:cTn dur="1" fill="hold" display="0" masterRel="nextClick" afterEffect="1"/>
                                        <p:tgtEl>
                                          <p:spTgt spid="481"/>
                                        </p:tgtEl>
                                        <p:attrNameLst>
                                          <p:attrName>style.visibility</p:attrName>
                                        </p:attrNameLst>
                                      </p:cBhvr>
                                      <p:to>
                                        <p:strVal val="hidden"/>
                                      </p:to>
                                    </p:set>
                                  </p:subTnLst>
                                </p:cTn>
                              </p:par>
                              <p:par>
                                <p:cTn id="58" presetID="16" presetClass="entr" presetSubtype="21" fill="hold" nodeType="withEffect">
                                  <p:stCondLst>
                                    <p:cond delay="0"/>
                                  </p:stCondLst>
                                  <p:childTnLst>
                                    <p:set>
                                      <p:cBhvr>
                                        <p:cTn id="59" dur="1" fill="hold">
                                          <p:stCondLst>
                                            <p:cond delay="0"/>
                                          </p:stCondLst>
                                        </p:cTn>
                                        <p:tgtEl>
                                          <p:spTgt spid="484"/>
                                        </p:tgtEl>
                                        <p:attrNameLst>
                                          <p:attrName>style.visibility</p:attrName>
                                        </p:attrNameLst>
                                      </p:cBhvr>
                                      <p:to>
                                        <p:strVal val="visible"/>
                                      </p:to>
                                    </p:set>
                                    <p:animEffect transition="in" filter="barn(inVertical)">
                                      <p:cBhvr>
                                        <p:cTn id="60" dur="500"/>
                                        <p:tgtEl>
                                          <p:spTgt spid="484"/>
                                        </p:tgtEl>
                                      </p:cBhvr>
                                    </p:animEffect>
                                  </p:childTnLst>
                                  <p:subTnLst>
                                    <p:set>
                                      <p:cBhvr override="childStyle">
                                        <p:cTn dur="1" fill="hold" display="0" masterRel="nextClick" afterEffect="1"/>
                                        <p:tgtEl>
                                          <p:spTgt spid="484"/>
                                        </p:tgtEl>
                                        <p:attrNameLst>
                                          <p:attrName>style.visibility</p:attrName>
                                        </p:attrNameLst>
                                      </p:cBhvr>
                                      <p:to>
                                        <p:strVal val="hidden"/>
                                      </p:to>
                                    </p:set>
                                  </p:subTnLst>
                                </p:cTn>
                              </p:par>
                              <p:par>
                                <p:cTn id="61" presetID="16" presetClass="entr" presetSubtype="21" fill="hold" nodeType="withEffect">
                                  <p:stCondLst>
                                    <p:cond delay="0"/>
                                  </p:stCondLst>
                                  <p:childTnLst>
                                    <p:set>
                                      <p:cBhvr>
                                        <p:cTn id="62" dur="1" fill="hold">
                                          <p:stCondLst>
                                            <p:cond delay="0"/>
                                          </p:stCondLst>
                                        </p:cTn>
                                        <p:tgtEl>
                                          <p:spTgt spid="478"/>
                                        </p:tgtEl>
                                        <p:attrNameLst>
                                          <p:attrName>style.visibility</p:attrName>
                                        </p:attrNameLst>
                                      </p:cBhvr>
                                      <p:to>
                                        <p:strVal val="visible"/>
                                      </p:to>
                                    </p:set>
                                    <p:animEffect transition="in" filter="barn(inVertical)">
                                      <p:cBhvr>
                                        <p:cTn id="63" dur="500"/>
                                        <p:tgtEl>
                                          <p:spTgt spid="478"/>
                                        </p:tgtEl>
                                      </p:cBhvr>
                                    </p:animEffect>
                                  </p:childTnLst>
                                  <p:subTnLst>
                                    <p:set>
                                      <p:cBhvr override="childStyle">
                                        <p:cTn dur="1" fill="hold" display="0" masterRel="nextClick" afterEffect="1"/>
                                        <p:tgtEl>
                                          <p:spTgt spid="478"/>
                                        </p:tgtEl>
                                        <p:attrNameLst>
                                          <p:attrName>style.visibility</p:attrName>
                                        </p:attrNameLst>
                                      </p:cBhvr>
                                      <p:to>
                                        <p:strVal val="hidden"/>
                                      </p:to>
                                    </p:set>
                                  </p:subTnLst>
                                </p:cTn>
                              </p:par>
                              <p:par>
                                <p:cTn id="64" presetID="16" presetClass="entr" presetSubtype="21" fill="hold" nodeType="withEffect">
                                  <p:stCondLst>
                                    <p:cond delay="0"/>
                                  </p:stCondLst>
                                  <p:childTnLst>
                                    <p:set>
                                      <p:cBhvr>
                                        <p:cTn id="65" dur="1" fill="hold">
                                          <p:stCondLst>
                                            <p:cond delay="0"/>
                                          </p:stCondLst>
                                        </p:cTn>
                                        <p:tgtEl>
                                          <p:spTgt spid="508"/>
                                        </p:tgtEl>
                                        <p:attrNameLst>
                                          <p:attrName>style.visibility</p:attrName>
                                        </p:attrNameLst>
                                      </p:cBhvr>
                                      <p:to>
                                        <p:strVal val="visible"/>
                                      </p:to>
                                    </p:set>
                                    <p:animEffect transition="in" filter="barn(inVertical)">
                                      <p:cBhvr>
                                        <p:cTn id="66" dur="500"/>
                                        <p:tgtEl>
                                          <p:spTgt spid="508"/>
                                        </p:tgtEl>
                                      </p:cBhvr>
                                    </p:animEffect>
                                  </p:childTnLst>
                                  <p:subTnLst>
                                    <p:set>
                                      <p:cBhvr override="childStyle">
                                        <p:cTn dur="1" fill="hold" display="0" masterRel="nextClick" afterEffect="1"/>
                                        <p:tgtEl>
                                          <p:spTgt spid="508"/>
                                        </p:tgtEl>
                                        <p:attrNameLst>
                                          <p:attrName>style.visibility</p:attrName>
                                        </p:attrNameLst>
                                      </p:cBhvr>
                                      <p:to>
                                        <p:strVal val="hidden"/>
                                      </p:to>
                                    </p:set>
                                  </p:subTnLst>
                                </p:cTn>
                              </p:par>
                              <p:par>
                                <p:cTn id="67" presetID="16" presetClass="entr" presetSubtype="21" fill="hold" nodeType="withEffect">
                                  <p:stCondLst>
                                    <p:cond delay="0"/>
                                  </p:stCondLst>
                                  <p:childTnLst>
                                    <p:set>
                                      <p:cBhvr>
                                        <p:cTn id="68" dur="1" fill="hold">
                                          <p:stCondLst>
                                            <p:cond delay="0"/>
                                          </p:stCondLst>
                                        </p:cTn>
                                        <p:tgtEl>
                                          <p:spTgt spid="482"/>
                                        </p:tgtEl>
                                        <p:attrNameLst>
                                          <p:attrName>style.visibility</p:attrName>
                                        </p:attrNameLst>
                                      </p:cBhvr>
                                      <p:to>
                                        <p:strVal val="visible"/>
                                      </p:to>
                                    </p:set>
                                    <p:animEffect transition="in" filter="barn(inVertical)">
                                      <p:cBhvr>
                                        <p:cTn id="69" dur="500"/>
                                        <p:tgtEl>
                                          <p:spTgt spid="482"/>
                                        </p:tgtEl>
                                      </p:cBhvr>
                                    </p:animEffect>
                                  </p:childTnLst>
                                  <p:subTnLst>
                                    <p:set>
                                      <p:cBhvr override="childStyle">
                                        <p:cTn dur="1" fill="hold" display="0" masterRel="nextClick" afterEffect="1"/>
                                        <p:tgtEl>
                                          <p:spTgt spid="482"/>
                                        </p:tgtEl>
                                        <p:attrNameLst>
                                          <p:attrName>style.visibility</p:attrName>
                                        </p:attrNameLst>
                                      </p:cBhvr>
                                      <p:to>
                                        <p:strVal val="hidden"/>
                                      </p:to>
                                    </p:set>
                                  </p:subTnLst>
                                </p:cTn>
                              </p:par>
                              <p:par>
                                <p:cTn id="70" presetID="16" presetClass="entr" presetSubtype="21" fill="hold" nodeType="withEffect">
                                  <p:stCondLst>
                                    <p:cond delay="0"/>
                                  </p:stCondLst>
                                  <p:childTnLst>
                                    <p:set>
                                      <p:cBhvr>
                                        <p:cTn id="71" dur="1" fill="hold">
                                          <p:stCondLst>
                                            <p:cond delay="0"/>
                                          </p:stCondLst>
                                        </p:cTn>
                                        <p:tgtEl>
                                          <p:spTgt spid="483"/>
                                        </p:tgtEl>
                                        <p:attrNameLst>
                                          <p:attrName>style.visibility</p:attrName>
                                        </p:attrNameLst>
                                      </p:cBhvr>
                                      <p:to>
                                        <p:strVal val="visible"/>
                                      </p:to>
                                    </p:set>
                                    <p:animEffect transition="in" filter="barn(inVertical)">
                                      <p:cBhvr>
                                        <p:cTn id="72" dur="500"/>
                                        <p:tgtEl>
                                          <p:spTgt spid="483"/>
                                        </p:tgtEl>
                                      </p:cBhvr>
                                    </p:animEffect>
                                  </p:childTnLst>
                                  <p:subTnLst>
                                    <p:set>
                                      <p:cBhvr override="childStyle">
                                        <p:cTn dur="1" fill="hold" display="0" masterRel="nextClick" afterEffect="1"/>
                                        <p:tgtEl>
                                          <p:spTgt spid="483"/>
                                        </p:tgtEl>
                                        <p:attrNameLst>
                                          <p:attrName>style.visibility</p:attrName>
                                        </p:attrNameLst>
                                      </p:cBhvr>
                                      <p:to>
                                        <p:strVal val="hidden"/>
                                      </p:to>
                                    </p:set>
                                  </p:subTnLst>
                                </p:cTn>
                              </p:par>
                              <p:par>
                                <p:cTn id="73" presetID="16" presetClass="entr" presetSubtype="21" fill="hold" nodeType="withEffect">
                                  <p:stCondLst>
                                    <p:cond delay="0"/>
                                  </p:stCondLst>
                                  <p:childTnLst>
                                    <p:set>
                                      <p:cBhvr>
                                        <p:cTn id="74" dur="1" fill="hold">
                                          <p:stCondLst>
                                            <p:cond delay="0"/>
                                          </p:stCondLst>
                                        </p:cTn>
                                        <p:tgtEl>
                                          <p:spTgt spid="477"/>
                                        </p:tgtEl>
                                        <p:attrNameLst>
                                          <p:attrName>style.visibility</p:attrName>
                                        </p:attrNameLst>
                                      </p:cBhvr>
                                      <p:to>
                                        <p:strVal val="visible"/>
                                      </p:to>
                                    </p:set>
                                    <p:animEffect transition="in" filter="barn(inVertical)">
                                      <p:cBhvr>
                                        <p:cTn id="75" dur="500"/>
                                        <p:tgtEl>
                                          <p:spTgt spid="477"/>
                                        </p:tgtEl>
                                      </p:cBhvr>
                                    </p:animEffect>
                                  </p:childTnLst>
                                  <p:subTnLst>
                                    <p:set>
                                      <p:cBhvr override="childStyle">
                                        <p:cTn dur="1" fill="hold" display="0" masterRel="nextClick" afterEffect="1"/>
                                        <p:tgtEl>
                                          <p:spTgt spid="477"/>
                                        </p:tgtEl>
                                        <p:attrNameLst>
                                          <p:attrName>style.visibility</p:attrName>
                                        </p:attrNameLst>
                                      </p:cBhvr>
                                      <p:to>
                                        <p:strVal val="hidden"/>
                                      </p:to>
                                    </p:set>
                                  </p:subTnLst>
                                </p:cTn>
                              </p:par>
                              <p:par>
                                <p:cTn id="76" presetID="16" presetClass="entr" presetSubtype="21" fill="hold" nodeType="withEffect">
                                  <p:stCondLst>
                                    <p:cond delay="0"/>
                                  </p:stCondLst>
                                  <p:childTnLst>
                                    <p:set>
                                      <p:cBhvr>
                                        <p:cTn id="77" dur="1" fill="hold">
                                          <p:stCondLst>
                                            <p:cond delay="0"/>
                                          </p:stCondLst>
                                        </p:cTn>
                                        <p:tgtEl>
                                          <p:spTgt spid="486"/>
                                        </p:tgtEl>
                                        <p:attrNameLst>
                                          <p:attrName>style.visibility</p:attrName>
                                        </p:attrNameLst>
                                      </p:cBhvr>
                                      <p:to>
                                        <p:strVal val="visible"/>
                                      </p:to>
                                    </p:set>
                                    <p:animEffect transition="in" filter="barn(inVertical)">
                                      <p:cBhvr>
                                        <p:cTn id="78" dur="500"/>
                                        <p:tgtEl>
                                          <p:spTgt spid="486"/>
                                        </p:tgtEl>
                                      </p:cBhvr>
                                    </p:animEffect>
                                  </p:childTnLst>
                                  <p:subTnLst>
                                    <p:set>
                                      <p:cBhvr override="childStyle">
                                        <p:cTn dur="1" fill="hold" display="0" masterRel="nextClick" afterEffect="1"/>
                                        <p:tgtEl>
                                          <p:spTgt spid="486"/>
                                        </p:tgtEl>
                                        <p:attrNameLst>
                                          <p:attrName>style.visibility</p:attrName>
                                        </p:attrNameLst>
                                      </p:cBhvr>
                                      <p:to>
                                        <p:strVal val="hidden"/>
                                      </p:to>
                                    </p:set>
                                  </p:subTnLst>
                                </p:cTn>
                              </p:par>
                              <p:par>
                                <p:cTn id="79" presetID="16" presetClass="entr" presetSubtype="21" fill="hold" nodeType="withEffect">
                                  <p:stCondLst>
                                    <p:cond delay="0"/>
                                  </p:stCondLst>
                                  <p:childTnLst>
                                    <p:set>
                                      <p:cBhvr>
                                        <p:cTn id="80" dur="1" fill="hold">
                                          <p:stCondLst>
                                            <p:cond delay="0"/>
                                          </p:stCondLst>
                                        </p:cTn>
                                        <p:tgtEl>
                                          <p:spTgt spid="476"/>
                                        </p:tgtEl>
                                        <p:attrNameLst>
                                          <p:attrName>style.visibility</p:attrName>
                                        </p:attrNameLst>
                                      </p:cBhvr>
                                      <p:to>
                                        <p:strVal val="visible"/>
                                      </p:to>
                                    </p:set>
                                    <p:animEffect transition="in" filter="barn(inVertical)">
                                      <p:cBhvr>
                                        <p:cTn id="81" dur="500"/>
                                        <p:tgtEl>
                                          <p:spTgt spid="476"/>
                                        </p:tgtEl>
                                      </p:cBhvr>
                                    </p:animEffect>
                                  </p:childTnLst>
                                  <p:subTnLst>
                                    <p:set>
                                      <p:cBhvr override="childStyle">
                                        <p:cTn dur="1" fill="hold" display="0" masterRel="nextClick" afterEffect="1"/>
                                        <p:tgtEl>
                                          <p:spTgt spid="476"/>
                                        </p:tgtEl>
                                        <p:attrNameLst>
                                          <p:attrName>style.visibility</p:attrName>
                                        </p:attrNameLst>
                                      </p:cBhvr>
                                      <p:to>
                                        <p:strVal val="hidden"/>
                                      </p:to>
                                    </p:set>
                                  </p:subTnLst>
                                </p:cTn>
                              </p:par>
                              <p:par>
                                <p:cTn id="82" presetID="16" presetClass="entr" presetSubtype="21" fill="hold" nodeType="withEffect">
                                  <p:stCondLst>
                                    <p:cond delay="0"/>
                                  </p:stCondLst>
                                  <p:childTnLst>
                                    <p:set>
                                      <p:cBhvr>
                                        <p:cTn id="83" dur="1" fill="hold">
                                          <p:stCondLst>
                                            <p:cond delay="0"/>
                                          </p:stCondLst>
                                        </p:cTn>
                                        <p:tgtEl>
                                          <p:spTgt spid="480"/>
                                        </p:tgtEl>
                                        <p:attrNameLst>
                                          <p:attrName>style.visibility</p:attrName>
                                        </p:attrNameLst>
                                      </p:cBhvr>
                                      <p:to>
                                        <p:strVal val="visible"/>
                                      </p:to>
                                    </p:set>
                                    <p:animEffect transition="in" filter="barn(inVertical)">
                                      <p:cBhvr>
                                        <p:cTn id="84" dur="500"/>
                                        <p:tgtEl>
                                          <p:spTgt spid="480"/>
                                        </p:tgtEl>
                                      </p:cBhvr>
                                    </p:animEffect>
                                  </p:childTnLst>
                                  <p:subTnLst>
                                    <p:set>
                                      <p:cBhvr override="childStyle">
                                        <p:cTn dur="1" fill="hold" display="0" masterRel="nextClick" afterEffect="1"/>
                                        <p:tgtEl>
                                          <p:spTgt spid="480"/>
                                        </p:tgtEl>
                                        <p:attrNameLst>
                                          <p:attrName>style.visibility</p:attrName>
                                        </p:attrNameLst>
                                      </p:cBhvr>
                                      <p:to>
                                        <p:strVal val="hidden"/>
                                      </p:to>
                                    </p:set>
                                  </p:subTnLst>
                                </p:cTn>
                              </p:par>
                              <p:par>
                                <p:cTn id="85" presetID="16" presetClass="entr" presetSubtype="21" fill="hold" nodeType="withEffect">
                                  <p:stCondLst>
                                    <p:cond delay="0"/>
                                  </p:stCondLst>
                                  <p:childTnLst>
                                    <p:set>
                                      <p:cBhvr>
                                        <p:cTn id="86" dur="1" fill="hold">
                                          <p:stCondLst>
                                            <p:cond delay="0"/>
                                          </p:stCondLst>
                                        </p:cTn>
                                        <p:tgtEl>
                                          <p:spTgt spid="485"/>
                                        </p:tgtEl>
                                        <p:attrNameLst>
                                          <p:attrName>style.visibility</p:attrName>
                                        </p:attrNameLst>
                                      </p:cBhvr>
                                      <p:to>
                                        <p:strVal val="visible"/>
                                      </p:to>
                                    </p:set>
                                    <p:animEffect transition="in" filter="barn(inVertical)">
                                      <p:cBhvr>
                                        <p:cTn id="87" dur="500"/>
                                        <p:tgtEl>
                                          <p:spTgt spid="485"/>
                                        </p:tgtEl>
                                      </p:cBhvr>
                                    </p:animEffect>
                                  </p:childTnLst>
                                  <p:subTnLst>
                                    <p:set>
                                      <p:cBhvr override="childStyle">
                                        <p:cTn dur="1" fill="hold" display="0" masterRel="nextClick" afterEffect="1"/>
                                        <p:tgtEl>
                                          <p:spTgt spid="485"/>
                                        </p:tgtEl>
                                        <p:attrNameLst>
                                          <p:attrName>style.visibility</p:attrName>
                                        </p:attrNameLst>
                                      </p:cBhvr>
                                      <p:to>
                                        <p:strVal val="hidden"/>
                                      </p:to>
                                    </p:set>
                                  </p:subTnLst>
                                </p:cTn>
                              </p:par>
                            </p:childTnLst>
                          </p:cTn>
                        </p:par>
                      </p:childTnLst>
                    </p:cTn>
                  </p:par>
                  <p:par>
                    <p:cTn id="88" fill="hold">
                      <p:stCondLst>
                        <p:cond delay="indefinite"/>
                      </p:stCondLst>
                      <p:childTnLst>
                        <p:par>
                          <p:cTn id="89" fill="hold">
                            <p:stCondLst>
                              <p:cond delay="0"/>
                            </p:stCondLst>
                            <p:childTnLst>
                              <p:par>
                                <p:cTn id="90" presetID="53" presetClass="entr" presetSubtype="16" fill="hold" nodeType="clickEffect">
                                  <p:stCondLst>
                                    <p:cond delay="0"/>
                                  </p:stCondLst>
                                  <p:childTnLst>
                                    <p:set>
                                      <p:cBhvr>
                                        <p:cTn id="91" dur="1" fill="hold">
                                          <p:stCondLst>
                                            <p:cond delay="0"/>
                                          </p:stCondLst>
                                        </p:cTn>
                                        <p:tgtEl>
                                          <p:spTgt spid="515"/>
                                        </p:tgtEl>
                                        <p:attrNameLst>
                                          <p:attrName>style.visibility</p:attrName>
                                        </p:attrNameLst>
                                      </p:cBhvr>
                                      <p:to>
                                        <p:strVal val="visible"/>
                                      </p:to>
                                    </p:set>
                                    <p:anim calcmode="lin" valueType="num">
                                      <p:cBhvr>
                                        <p:cTn id="92" dur="500" fill="hold"/>
                                        <p:tgtEl>
                                          <p:spTgt spid="515"/>
                                        </p:tgtEl>
                                        <p:attrNameLst>
                                          <p:attrName>ppt_w</p:attrName>
                                        </p:attrNameLst>
                                      </p:cBhvr>
                                      <p:tavLst>
                                        <p:tav tm="0">
                                          <p:val>
                                            <p:fltVal val="0"/>
                                          </p:val>
                                        </p:tav>
                                        <p:tav tm="100000">
                                          <p:val>
                                            <p:strVal val="#ppt_w"/>
                                          </p:val>
                                        </p:tav>
                                      </p:tavLst>
                                    </p:anim>
                                    <p:anim calcmode="lin" valueType="num">
                                      <p:cBhvr>
                                        <p:cTn id="93" dur="500" fill="hold"/>
                                        <p:tgtEl>
                                          <p:spTgt spid="515"/>
                                        </p:tgtEl>
                                        <p:attrNameLst>
                                          <p:attrName>ppt_h</p:attrName>
                                        </p:attrNameLst>
                                      </p:cBhvr>
                                      <p:tavLst>
                                        <p:tav tm="0">
                                          <p:val>
                                            <p:fltVal val="0"/>
                                          </p:val>
                                        </p:tav>
                                        <p:tav tm="100000">
                                          <p:val>
                                            <p:strVal val="#ppt_h"/>
                                          </p:val>
                                        </p:tav>
                                      </p:tavLst>
                                    </p:anim>
                                    <p:animEffect transition="in" filter="fade">
                                      <p:cBhvr>
                                        <p:cTn id="94" dur="500"/>
                                        <p:tgtEl>
                                          <p:spTgt spid="515"/>
                                        </p:tgtEl>
                                      </p:cBhvr>
                                    </p:animEffect>
                                  </p:childTnLst>
                                  <p:subTnLst>
                                    <p:set>
                                      <p:cBhvr override="childStyle">
                                        <p:cTn dur="1" fill="hold" display="0" masterRel="nextClick" afterEffect="1"/>
                                        <p:tgtEl>
                                          <p:spTgt spid="515"/>
                                        </p:tgtEl>
                                        <p:attrNameLst>
                                          <p:attrName>style.visibility</p:attrName>
                                        </p:attrNameLst>
                                      </p:cBhvr>
                                      <p:to>
                                        <p:strVal val="hidden"/>
                                      </p:to>
                                    </p:set>
                                  </p:subTnLst>
                                </p:cTn>
                              </p:par>
                              <p:par>
                                <p:cTn id="95" presetID="53" presetClass="entr" presetSubtype="16" fill="hold" nodeType="withEffect">
                                  <p:stCondLst>
                                    <p:cond delay="0"/>
                                  </p:stCondLst>
                                  <p:childTnLst>
                                    <p:set>
                                      <p:cBhvr>
                                        <p:cTn id="96" dur="1" fill="hold">
                                          <p:stCondLst>
                                            <p:cond delay="0"/>
                                          </p:stCondLst>
                                        </p:cTn>
                                        <p:tgtEl>
                                          <p:spTgt spid="487"/>
                                        </p:tgtEl>
                                        <p:attrNameLst>
                                          <p:attrName>style.visibility</p:attrName>
                                        </p:attrNameLst>
                                      </p:cBhvr>
                                      <p:to>
                                        <p:strVal val="visible"/>
                                      </p:to>
                                    </p:set>
                                    <p:anim calcmode="lin" valueType="num">
                                      <p:cBhvr>
                                        <p:cTn id="97" dur="500" fill="hold"/>
                                        <p:tgtEl>
                                          <p:spTgt spid="487"/>
                                        </p:tgtEl>
                                        <p:attrNameLst>
                                          <p:attrName>ppt_w</p:attrName>
                                        </p:attrNameLst>
                                      </p:cBhvr>
                                      <p:tavLst>
                                        <p:tav tm="0">
                                          <p:val>
                                            <p:fltVal val="0"/>
                                          </p:val>
                                        </p:tav>
                                        <p:tav tm="100000">
                                          <p:val>
                                            <p:strVal val="#ppt_w"/>
                                          </p:val>
                                        </p:tav>
                                      </p:tavLst>
                                    </p:anim>
                                    <p:anim calcmode="lin" valueType="num">
                                      <p:cBhvr>
                                        <p:cTn id="98" dur="500" fill="hold"/>
                                        <p:tgtEl>
                                          <p:spTgt spid="487"/>
                                        </p:tgtEl>
                                        <p:attrNameLst>
                                          <p:attrName>ppt_h</p:attrName>
                                        </p:attrNameLst>
                                      </p:cBhvr>
                                      <p:tavLst>
                                        <p:tav tm="0">
                                          <p:val>
                                            <p:fltVal val="0"/>
                                          </p:val>
                                        </p:tav>
                                        <p:tav tm="100000">
                                          <p:val>
                                            <p:strVal val="#ppt_h"/>
                                          </p:val>
                                        </p:tav>
                                      </p:tavLst>
                                    </p:anim>
                                    <p:animEffect transition="in" filter="fade">
                                      <p:cBhvr>
                                        <p:cTn id="99" dur="500"/>
                                        <p:tgtEl>
                                          <p:spTgt spid="487"/>
                                        </p:tgtEl>
                                      </p:cBhvr>
                                    </p:animEffect>
                                  </p:childTnLst>
                                  <p:subTnLst>
                                    <p:set>
                                      <p:cBhvr override="childStyle">
                                        <p:cTn dur="1" fill="hold" display="0" masterRel="nextClick" afterEffect="1"/>
                                        <p:tgtEl>
                                          <p:spTgt spid="487"/>
                                        </p:tgtEl>
                                        <p:attrNameLst>
                                          <p:attrName>style.visibility</p:attrName>
                                        </p:attrNameLst>
                                      </p:cBhvr>
                                      <p:to>
                                        <p:strVal val="hidden"/>
                                      </p:to>
                                    </p:set>
                                  </p:subTnLst>
                                </p:cTn>
                              </p:par>
                              <p:par>
                                <p:cTn id="100" presetID="53" presetClass="entr" presetSubtype="16" fill="hold" nodeType="withEffect">
                                  <p:stCondLst>
                                    <p:cond delay="0"/>
                                  </p:stCondLst>
                                  <p:childTnLst>
                                    <p:set>
                                      <p:cBhvr>
                                        <p:cTn id="101" dur="1" fill="hold">
                                          <p:stCondLst>
                                            <p:cond delay="0"/>
                                          </p:stCondLst>
                                        </p:cTn>
                                        <p:tgtEl>
                                          <p:spTgt spid="488"/>
                                        </p:tgtEl>
                                        <p:attrNameLst>
                                          <p:attrName>style.visibility</p:attrName>
                                        </p:attrNameLst>
                                      </p:cBhvr>
                                      <p:to>
                                        <p:strVal val="visible"/>
                                      </p:to>
                                    </p:set>
                                    <p:anim calcmode="lin" valueType="num">
                                      <p:cBhvr>
                                        <p:cTn id="102" dur="500" fill="hold"/>
                                        <p:tgtEl>
                                          <p:spTgt spid="488"/>
                                        </p:tgtEl>
                                        <p:attrNameLst>
                                          <p:attrName>ppt_w</p:attrName>
                                        </p:attrNameLst>
                                      </p:cBhvr>
                                      <p:tavLst>
                                        <p:tav tm="0">
                                          <p:val>
                                            <p:fltVal val="0"/>
                                          </p:val>
                                        </p:tav>
                                        <p:tav tm="100000">
                                          <p:val>
                                            <p:strVal val="#ppt_w"/>
                                          </p:val>
                                        </p:tav>
                                      </p:tavLst>
                                    </p:anim>
                                    <p:anim calcmode="lin" valueType="num">
                                      <p:cBhvr>
                                        <p:cTn id="103" dur="500" fill="hold"/>
                                        <p:tgtEl>
                                          <p:spTgt spid="488"/>
                                        </p:tgtEl>
                                        <p:attrNameLst>
                                          <p:attrName>ppt_h</p:attrName>
                                        </p:attrNameLst>
                                      </p:cBhvr>
                                      <p:tavLst>
                                        <p:tav tm="0">
                                          <p:val>
                                            <p:fltVal val="0"/>
                                          </p:val>
                                        </p:tav>
                                        <p:tav tm="100000">
                                          <p:val>
                                            <p:strVal val="#ppt_h"/>
                                          </p:val>
                                        </p:tav>
                                      </p:tavLst>
                                    </p:anim>
                                    <p:animEffect transition="in" filter="fade">
                                      <p:cBhvr>
                                        <p:cTn id="104" dur="500"/>
                                        <p:tgtEl>
                                          <p:spTgt spid="488"/>
                                        </p:tgtEl>
                                      </p:cBhvr>
                                    </p:animEffect>
                                  </p:childTnLst>
                                  <p:subTnLst>
                                    <p:set>
                                      <p:cBhvr override="childStyle">
                                        <p:cTn dur="1" fill="hold" display="0" masterRel="nextClick" afterEffect="1"/>
                                        <p:tgtEl>
                                          <p:spTgt spid="488"/>
                                        </p:tgtEl>
                                        <p:attrNameLst>
                                          <p:attrName>style.visibility</p:attrName>
                                        </p:attrNameLst>
                                      </p:cBhvr>
                                      <p:to>
                                        <p:strVal val="hidden"/>
                                      </p:to>
                                    </p:set>
                                  </p:subTnLst>
                                </p:cTn>
                              </p:par>
                              <p:par>
                                <p:cTn id="105" presetID="53" presetClass="entr" presetSubtype="16" fill="hold" nodeType="withEffect">
                                  <p:stCondLst>
                                    <p:cond delay="0"/>
                                  </p:stCondLst>
                                  <p:childTnLst>
                                    <p:set>
                                      <p:cBhvr>
                                        <p:cTn id="106" dur="1" fill="hold">
                                          <p:stCondLst>
                                            <p:cond delay="0"/>
                                          </p:stCondLst>
                                        </p:cTn>
                                        <p:tgtEl>
                                          <p:spTgt spid="491"/>
                                        </p:tgtEl>
                                        <p:attrNameLst>
                                          <p:attrName>style.visibility</p:attrName>
                                        </p:attrNameLst>
                                      </p:cBhvr>
                                      <p:to>
                                        <p:strVal val="visible"/>
                                      </p:to>
                                    </p:set>
                                    <p:anim calcmode="lin" valueType="num">
                                      <p:cBhvr>
                                        <p:cTn id="107" dur="500" fill="hold"/>
                                        <p:tgtEl>
                                          <p:spTgt spid="491"/>
                                        </p:tgtEl>
                                        <p:attrNameLst>
                                          <p:attrName>ppt_w</p:attrName>
                                        </p:attrNameLst>
                                      </p:cBhvr>
                                      <p:tavLst>
                                        <p:tav tm="0">
                                          <p:val>
                                            <p:fltVal val="0"/>
                                          </p:val>
                                        </p:tav>
                                        <p:tav tm="100000">
                                          <p:val>
                                            <p:strVal val="#ppt_w"/>
                                          </p:val>
                                        </p:tav>
                                      </p:tavLst>
                                    </p:anim>
                                    <p:anim calcmode="lin" valueType="num">
                                      <p:cBhvr>
                                        <p:cTn id="108" dur="500" fill="hold"/>
                                        <p:tgtEl>
                                          <p:spTgt spid="491"/>
                                        </p:tgtEl>
                                        <p:attrNameLst>
                                          <p:attrName>ppt_h</p:attrName>
                                        </p:attrNameLst>
                                      </p:cBhvr>
                                      <p:tavLst>
                                        <p:tav tm="0">
                                          <p:val>
                                            <p:fltVal val="0"/>
                                          </p:val>
                                        </p:tav>
                                        <p:tav tm="100000">
                                          <p:val>
                                            <p:strVal val="#ppt_h"/>
                                          </p:val>
                                        </p:tav>
                                      </p:tavLst>
                                    </p:anim>
                                    <p:animEffect transition="in" filter="fade">
                                      <p:cBhvr>
                                        <p:cTn id="109" dur="500"/>
                                        <p:tgtEl>
                                          <p:spTgt spid="491"/>
                                        </p:tgtEl>
                                      </p:cBhvr>
                                    </p:animEffect>
                                  </p:childTnLst>
                                  <p:subTnLst>
                                    <p:set>
                                      <p:cBhvr override="childStyle">
                                        <p:cTn dur="1" fill="hold" display="0" masterRel="nextClick" afterEffect="1"/>
                                        <p:tgtEl>
                                          <p:spTgt spid="491"/>
                                        </p:tgtEl>
                                        <p:attrNameLst>
                                          <p:attrName>style.visibility</p:attrName>
                                        </p:attrNameLst>
                                      </p:cBhvr>
                                      <p:to>
                                        <p:strVal val="hidden"/>
                                      </p:to>
                                    </p:set>
                                  </p:subTnLst>
                                </p:cTn>
                              </p:par>
                              <p:par>
                                <p:cTn id="110" presetID="53" presetClass="entr" presetSubtype="16" fill="hold" nodeType="withEffect">
                                  <p:stCondLst>
                                    <p:cond delay="0"/>
                                  </p:stCondLst>
                                  <p:childTnLst>
                                    <p:set>
                                      <p:cBhvr>
                                        <p:cTn id="111" dur="1" fill="hold">
                                          <p:stCondLst>
                                            <p:cond delay="0"/>
                                          </p:stCondLst>
                                        </p:cTn>
                                        <p:tgtEl>
                                          <p:spTgt spid="489"/>
                                        </p:tgtEl>
                                        <p:attrNameLst>
                                          <p:attrName>style.visibility</p:attrName>
                                        </p:attrNameLst>
                                      </p:cBhvr>
                                      <p:to>
                                        <p:strVal val="visible"/>
                                      </p:to>
                                    </p:set>
                                    <p:anim calcmode="lin" valueType="num">
                                      <p:cBhvr>
                                        <p:cTn id="112" dur="500" fill="hold"/>
                                        <p:tgtEl>
                                          <p:spTgt spid="489"/>
                                        </p:tgtEl>
                                        <p:attrNameLst>
                                          <p:attrName>ppt_w</p:attrName>
                                        </p:attrNameLst>
                                      </p:cBhvr>
                                      <p:tavLst>
                                        <p:tav tm="0">
                                          <p:val>
                                            <p:fltVal val="0"/>
                                          </p:val>
                                        </p:tav>
                                        <p:tav tm="100000">
                                          <p:val>
                                            <p:strVal val="#ppt_w"/>
                                          </p:val>
                                        </p:tav>
                                      </p:tavLst>
                                    </p:anim>
                                    <p:anim calcmode="lin" valueType="num">
                                      <p:cBhvr>
                                        <p:cTn id="113" dur="500" fill="hold"/>
                                        <p:tgtEl>
                                          <p:spTgt spid="489"/>
                                        </p:tgtEl>
                                        <p:attrNameLst>
                                          <p:attrName>ppt_h</p:attrName>
                                        </p:attrNameLst>
                                      </p:cBhvr>
                                      <p:tavLst>
                                        <p:tav tm="0">
                                          <p:val>
                                            <p:fltVal val="0"/>
                                          </p:val>
                                        </p:tav>
                                        <p:tav tm="100000">
                                          <p:val>
                                            <p:strVal val="#ppt_h"/>
                                          </p:val>
                                        </p:tav>
                                      </p:tavLst>
                                    </p:anim>
                                    <p:animEffect transition="in" filter="fade">
                                      <p:cBhvr>
                                        <p:cTn id="114" dur="500"/>
                                        <p:tgtEl>
                                          <p:spTgt spid="489"/>
                                        </p:tgtEl>
                                      </p:cBhvr>
                                    </p:animEffect>
                                  </p:childTnLst>
                                  <p:subTnLst>
                                    <p:set>
                                      <p:cBhvr override="childStyle">
                                        <p:cTn dur="1" fill="hold" display="0" masterRel="nextClick" afterEffect="1"/>
                                        <p:tgtEl>
                                          <p:spTgt spid="489"/>
                                        </p:tgtEl>
                                        <p:attrNameLst>
                                          <p:attrName>style.visibility</p:attrName>
                                        </p:attrNameLst>
                                      </p:cBhvr>
                                      <p:to>
                                        <p:strVal val="hidden"/>
                                      </p:to>
                                    </p:set>
                                  </p:subTnLst>
                                </p:cTn>
                              </p:par>
                              <p:par>
                                <p:cTn id="115" presetID="53" presetClass="entr" presetSubtype="16" fill="hold" nodeType="withEffect">
                                  <p:stCondLst>
                                    <p:cond delay="0"/>
                                  </p:stCondLst>
                                  <p:childTnLst>
                                    <p:set>
                                      <p:cBhvr>
                                        <p:cTn id="116" dur="1" fill="hold">
                                          <p:stCondLst>
                                            <p:cond delay="0"/>
                                          </p:stCondLst>
                                        </p:cTn>
                                        <p:tgtEl>
                                          <p:spTgt spid="490"/>
                                        </p:tgtEl>
                                        <p:attrNameLst>
                                          <p:attrName>style.visibility</p:attrName>
                                        </p:attrNameLst>
                                      </p:cBhvr>
                                      <p:to>
                                        <p:strVal val="visible"/>
                                      </p:to>
                                    </p:set>
                                    <p:anim calcmode="lin" valueType="num">
                                      <p:cBhvr>
                                        <p:cTn id="117" dur="500" fill="hold"/>
                                        <p:tgtEl>
                                          <p:spTgt spid="490"/>
                                        </p:tgtEl>
                                        <p:attrNameLst>
                                          <p:attrName>ppt_w</p:attrName>
                                        </p:attrNameLst>
                                      </p:cBhvr>
                                      <p:tavLst>
                                        <p:tav tm="0">
                                          <p:val>
                                            <p:fltVal val="0"/>
                                          </p:val>
                                        </p:tav>
                                        <p:tav tm="100000">
                                          <p:val>
                                            <p:strVal val="#ppt_w"/>
                                          </p:val>
                                        </p:tav>
                                      </p:tavLst>
                                    </p:anim>
                                    <p:anim calcmode="lin" valueType="num">
                                      <p:cBhvr>
                                        <p:cTn id="118" dur="500" fill="hold"/>
                                        <p:tgtEl>
                                          <p:spTgt spid="490"/>
                                        </p:tgtEl>
                                        <p:attrNameLst>
                                          <p:attrName>ppt_h</p:attrName>
                                        </p:attrNameLst>
                                      </p:cBhvr>
                                      <p:tavLst>
                                        <p:tav tm="0">
                                          <p:val>
                                            <p:fltVal val="0"/>
                                          </p:val>
                                        </p:tav>
                                        <p:tav tm="100000">
                                          <p:val>
                                            <p:strVal val="#ppt_h"/>
                                          </p:val>
                                        </p:tav>
                                      </p:tavLst>
                                    </p:anim>
                                    <p:animEffect transition="in" filter="fade">
                                      <p:cBhvr>
                                        <p:cTn id="119" dur="500"/>
                                        <p:tgtEl>
                                          <p:spTgt spid="490"/>
                                        </p:tgtEl>
                                      </p:cBhvr>
                                    </p:animEffect>
                                  </p:childTnLst>
                                  <p:subTnLst>
                                    <p:set>
                                      <p:cBhvr override="childStyle">
                                        <p:cTn dur="1" fill="hold" display="0" masterRel="nextClick" afterEffect="1"/>
                                        <p:tgtEl>
                                          <p:spTgt spid="490"/>
                                        </p:tgtEl>
                                        <p:attrNameLst>
                                          <p:attrName>style.visibility</p:attrName>
                                        </p:attrNameLst>
                                      </p:cBhvr>
                                      <p:to>
                                        <p:strVal val="hidden"/>
                                      </p:to>
                                    </p:set>
                                  </p:subTnLst>
                                </p:cTn>
                              </p:par>
                              <p:par>
                                <p:cTn id="120" presetID="53" presetClass="entr" presetSubtype="16" fill="hold" nodeType="withEffect">
                                  <p:stCondLst>
                                    <p:cond delay="0"/>
                                  </p:stCondLst>
                                  <p:childTnLst>
                                    <p:set>
                                      <p:cBhvr>
                                        <p:cTn id="121" dur="1" fill="hold">
                                          <p:stCondLst>
                                            <p:cond delay="0"/>
                                          </p:stCondLst>
                                        </p:cTn>
                                        <p:tgtEl>
                                          <p:spTgt spid="509"/>
                                        </p:tgtEl>
                                        <p:attrNameLst>
                                          <p:attrName>style.visibility</p:attrName>
                                        </p:attrNameLst>
                                      </p:cBhvr>
                                      <p:to>
                                        <p:strVal val="visible"/>
                                      </p:to>
                                    </p:set>
                                    <p:anim calcmode="lin" valueType="num">
                                      <p:cBhvr>
                                        <p:cTn id="122" dur="500" fill="hold"/>
                                        <p:tgtEl>
                                          <p:spTgt spid="509"/>
                                        </p:tgtEl>
                                        <p:attrNameLst>
                                          <p:attrName>ppt_w</p:attrName>
                                        </p:attrNameLst>
                                      </p:cBhvr>
                                      <p:tavLst>
                                        <p:tav tm="0">
                                          <p:val>
                                            <p:fltVal val="0"/>
                                          </p:val>
                                        </p:tav>
                                        <p:tav tm="100000">
                                          <p:val>
                                            <p:strVal val="#ppt_w"/>
                                          </p:val>
                                        </p:tav>
                                      </p:tavLst>
                                    </p:anim>
                                    <p:anim calcmode="lin" valueType="num">
                                      <p:cBhvr>
                                        <p:cTn id="123" dur="500" fill="hold"/>
                                        <p:tgtEl>
                                          <p:spTgt spid="509"/>
                                        </p:tgtEl>
                                        <p:attrNameLst>
                                          <p:attrName>ppt_h</p:attrName>
                                        </p:attrNameLst>
                                      </p:cBhvr>
                                      <p:tavLst>
                                        <p:tav tm="0">
                                          <p:val>
                                            <p:fltVal val="0"/>
                                          </p:val>
                                        </p:tav>
                                        <p:tav tm="100000">
                                          <p:val>
                                            <p:strVal val="#ppt_h"/>
                                          </p:val>
                                        </p:tav>
                                      </p:tavLst>
                                    </p:anim>
                                    <p:animEffect transition="in" filter="fade">
                                      <p:cBhvr>
                                        <p:cTn id="124" dur="500"/>
                                        <p:tgtEl>
                                          <p:spTgt spid="509"/>
                                        </p:tgtEl>
                                      </p:cBhvr>
                                    </p:animEffect>
                                  </p:childTnLst>
                                  <p:subTnLst>
                                    <p:set>
                                      <p:cBhvr override="childStyle">
                                        <p:cTn dur="1" fill="hold" display="0" masterRel="nextClick" afterEffect="1"/>
                                        <p:tgtEl>
                                          <p:spTgt spid="509"/>
                                        </p:tgtEl>
                                        <p:attrNameLst>
                                          <p:attrName>style.visibility</p:attrName>
                                        </p:attrNameLst>
                                      </p:cBhvr>
                                      <p:to>
                                        <p:strVal val="hidden"/>
                                      </p:to>
                                    </p:set>
                                  </p:subTnLst>
                                </p:cTn>
                              </p:par>
                              <p:par>
                                <p:cTn id="125" presetID="53" presetClass="entr" presetSubtype="16" fill="hold" nodeType="withEffect">
                                  <p:stCondLst>
                                    <p:cond delay="0"/>
                                  </p:stCondLst>
                                  <p:childTnLst>
                                    <p:set>
                                      <p:cBhvr>
                                        <p:cTn id="126" dur="1" fill="hold">
                                          <p:stCondLst>
                                            <p:cond delay="0"/>
                                          </p:stCondLst>
                                        </p:cTn>
                                        <p:tgtEl>
                                          <p:spTgt spid="492"/>
                                        </p:tgtEl>
                                        <p:attrNameLst>
                                          <p:attrName>style.visibility</p:attrName>
                                        </p:attrNameLst>
                                      </p:cBhvr>
                                      <p:to>
                                        <p:strVal val="visible"/>
                                      </p:to>
                                    </p:set>
                                    <p:anim calcmode="lin" valueType="num">
                                      <p:cBhvr>
                                        <p:cTn id="127" dur="500" fill="hold"/>
                                        <p:tgtEl>
                                          <p:spTgt spid="492"/>
                                        </p:tgtEl>
                                        <p:attrNameLst>
                                          <p:attrName>ppt_w</p:attrName>
                                        </p:attrNameLst>
                                      </p:cBhvr>
                                      <p:tavLst>
                                        <p:tav tm="0">
                                          <p:val>
                                            <p:fltVal val="0"/>
                                          </p:val>
                                        </p:tav>
                                        <p:tav tm="100000">
                                          <p:val>
                                            <p:strVal val="#ppt_w"/>
                                          </p:val>
                                        </p:tav>
                                      </p:tavLst>
                                    </p:anim>
                                    <p:anim calcmode="lin" valueType="num">
                                      <p:cBhvr>
                                        <p:cTn id="128" dur="500" fill="hold"/>
                                        <p:tgtEl>
                                          <p:spTgt spid="492"/>
                                        </p:tgtEl>
                                        <p:attrNameLst>
                                          <p:attrName>ppt_h</p:attrName>
                                        </p:attrNameLst>
                                      </p:cBhvr>
                                      <p:tavLst>
                                        <p:tav tm="0">
                                          <p:val>
                                            <p:fltVal val="0"/>
                                          </p:val>
                                        </p:tav>
                                        <p:tav tm="100000">
                                          <p:val>
                                            <p:strVal val="#ppt_h"/>
                                          </p:val>
                                        </p:tav>
                                      </p:tavLst>
                                    </p:anim>
                                    <p:animEffect transition="in" filter="fade">
                                      <p:cBhvr>
                                        <p:cTn id="129" dur="500"/>
                                        <p:tgtEl>
                                          <p:spTgt spid="492"/>
                                        </p:tgtEl>
                                      </p:cBhvr>
                                    </p:animEffect>
                                  </p:childTnLst>
                                  <p:subTnLst>
                                    <p:set>
                                      <p:cBhvr override="childStyle">
                                        <p:cTn dur="1" fill="hold" display="0" masterRel="nextClick" afterEffect="1"/>
                                        <p:tgtEl>
                                          <p:spTgt spid="492"/>
                                        </p:tgtEl>
                                        <p:attrNameLst>
                                          <p:attrName>style.visibility</p:attrName>
                                        </p:attrNameLst>
                                      </p:cBhvr>
                                      <p:to>
                                        <p:strVal val="hidden"/>
                                      </p:to>
                                    </p:set>
                                  </p:subTnLst>
                                </p:cTn>
                              </p:par>
                            </p:childTnLst>
                          </p:cTn>
                        </p:par>
                      </p:childTnLst>
                    </p:cTn>
                  </p:par>
                  <p:par>
                    <p:cTn id="130" fill="hold">
                      <p:stCondLst>
                        <p:cond delay="indefinite"/>
                      </p:stCondLst>
                      <p:childTnLst>
                        <p:par>
                          <p:cTn id="131" fill="hold">
                            <p:stCondLst>
                              <p:cond delay="0"/>
                            </p:stCondLst>
                            <p:childTnLst>
                              <p:par>
                                <p:cTn id="132" presetID="53" presetClass="entr" presetSubtype="16" fill="hold" nodeType="clickEffect">
                                  <p:stCondLst>
                                    <p:cond delay="0"/>
                                  </p:stCondLst>
                                  <p:childTnLst>
                                    <p:set>
                                      <p:cBhvr>
                                        <p:cTn id="133" dur="1" fill="hold">
                                          <p:stCondLst>
                                            <p:cond delay="0"/>
                                          </p:stCondLst>
                                        </p:cTn>
                                        <p:tgtEl>
                                          <p:spTgt spid="503"/>
                                        </p:tgtEl>
                                        <p:attrNameLst>
                                          <p:attrName>style.visibility</p:attrName>
                                        </p:attrNameLst>
                                      </p:cBhvr>
                                      <p:to>
                                        <p:strVal val="visible"/>
                                      </p:to>
                                    </p:set>
                                    <p:anim calcmode="lin" valueType="num">
                                      <p:cBhvr>
                                        <p:cTn id="134" dur="500" fill="hold"/>
                                        <p:tgtEl>
                                          <p:spTgt spid="503"/>
                                        </p:tgtEl>
                                        <p:attrNameLst>
                                          <p:attrName>ppt_w</p:attrName>
                                        </p:attrNameLst>
                                      </p:cBhvr>
                                      <p:tavLst>
                                        <p:tav tm="0">
                                          <p:val>
                                            <p:fltVal val="0"/>
                                          </p:val>
                                        </p:tav>
                                        <p:tav tm="100000">
                                          <p:val>
                                            <p:strVal val="#ppt_w"/>
                                          </p:val>
                                        </p:tav>
                                      </p:tavLst>
                                    </p:anim>
                                    <p:anim calcmode="lin" valueType="num">
                                      <p:cBhvr>
                                        <p:cTn id="135" dur="500" fill="hold"/>
                                        <p:tgtEl>
                                          <p:spTgt spid="503"/>
                                        </p:tgtEl>
                                        <p:attrNameLst>
                                          <p:attrName>ppt_h</p:attrName>
                                        </p:attrNameLst>
                                      </p:cBhvr>
                                      <p:tavLst>
                                        <p:tav tm="0">
                                          <p:val>
                                            <p:fltVal val="0"/>
                                          </p:val>
                                        </p:tav>
                                        <p:tav tm="100000">
                                          <p:val>
                                            <p:strVal val="#ppt_h"/>
                                          </p:val>
                                        </p:tav>
                                      </p:tavLst>
                                    </p:anim>
                                    <p:animEffect transition="in" filter="fade">
                                      <p:cBhvr>
                                        <p:cTn id="136" dur="500"/>
                                        <p:tgtEl>
                                          <p:spTgt spid="503"/>
                                        </p:tgtEl>
                                      </p:cBhvr>
                                    </p:animEffect>
                                  </p:childTnLst>
                                  <p:subTnLst>
                                    <p:set>
                                      <p:cBhvr override="childStyle">
                                        <p:cTn dur="1" fill="hold" display="0" masterRel="nextClick" afterEffect="1"/>
                                        <p:tgtEl>
                                          <p:spTgt spid="503"/>
                                        </p:tgtEl>
                                        <p:attrNameLst>
                                          <p:attrName>style.visibility</p:attrName>
                                        </p:attrNameLst>
                                      </p:cBhvr>
                                      <p:to>
                                        <p:strVal val="hidden"/>
                                      </p:to>
                                    </p:set>
                                  </p:subTnLst>
                                </p:cTn>
                              </p:par>
                              <p:par>
                                <p:cTn id="137" presetID="53" presetClass="entr" presetSubtype="16" fill="hold" nodeType="withEffect">
                                  <p:stCondLst>
                                    <p:cond delay="0"/>
                                  </p:stCondLst>
                                  <p:childTnLst>
                                    <p:set>
                                      <p:cBhvr>
                                        <p:cTn id="138" dur="1" fill="hold">
                                          <p:stCondLst>
                                            <p:cond delay="0"/>
                                          </p:stCondLst>
                                        </p:cTn>
                                        <p:tgtEl>
                                          <p:spTgt spid="499"/>
                                        </p:tgtEl>
                                        <p:attrNameLst>
                                          <p:attrName>style.visibility</p:attrName>
                                        </p:attrNameLst>
                                      </p:cBhvr>
                                      <p:to>
                                        <p:strVal val="visible"/>
                                      </p:to>
                                    </p:set>
                                    <p:anim calcmode="lin" valueType="num">
                                      <p:cBhvr>
                                        <p:cTn id="139" dur="500" fill="hold"/>
                                        <p:tgtEl>
                                          <p:spTgt spid="499"/>
                                        </p:tgtEl>
                                        <p:attrNameLst>
                                          <p:attrName>ppt_w</p:attrName>
                                        </p:attrNameLst>
                                      </p:cBhvr>
                                      <p:tavLst>
                                        <p:tav tm="0">
                                          <p:val>
                                            <p:fltVal val="0"/>
                                          </p:val>
                                        </p:tav>
                                        <p:tav tm="100000">
                                          <p:val>
                                            <p:strVal val="#ppt_w"/>
                                          </p:val>
                                        </p:tav>
                                      </p:tavLst>
                                    </p:anim>
                                    <p:anim calcmode="lin" valueType="num">
                                      <p:cBhvr>
                                        <p:cTn id="140" dur="500" fill="hold"/>
                                        <p:tgtEl>
                                          <p:spTgt spid="499"/>
                                        </p:tgtEl>
                                        <p:attrNameLst>
                                          <p:attrName>ppt_h</p:attrName>
                                        </p:attrNameLst>
                                      </p:cBhvr>
                                      <p:tavLst>
                                        <p:tav tm="0">
                                          <p:val>
                                            <p:fltVal val="0"/>
                                          </p:val>
                                        </p:tav>
                                        <p:tav tm="100000">
                                          <p:val>
                                            <p:strVal val="#ppt_h"/>
                                          </p:val>
                                        </p:tav>
                                      </p:tavLst>
                                    </p:anim>
                                    <p:animEffect transition="in" filter="fade">
                                      <p:cBhvr>
                                        <p:cTn id="141" dur="500"/>
                                        <p:tgtEl>
                                          <p:spTgt spid="499"/>
                                        </p:tgtEl>
                                      </p:cBhvr>
                                    </p:animEffect>
                                  </p:childTnLst>
                                  <p:subTnLst>
                                    <p:set>
                                      <p:cBhvr override="childStyle">
                                        <p:cTn dur="1" fill="hold" display="0" masterRel="nextClick" afterEffect="1"/>
                                        <p:tgtEl>
                                          <p:spTgt spid="499"/>
                                        </p:tgtEl>
                                        <p:attrNameLst>
                                          <p:attrName>style.visibility</p:attrName>
                                        </p:attrNameLst>
                                      </p:cBhvr>
                                      <p:to>
                                        <p:strVal val="hidden"/>
                                      </p:to>
                                    </p:set>
                                  </p:subTnLst>
                                </p:cTn>
                              </p:par>
                              <p:par>
                                <p:cTn id="142" presetID="53" presetClass="entr" presetSubtype="16" fill="hold" nodeType="withEffect">
                                  <p:stCondLst>
                                    <p:cond delay="0"/>
                                  </p:stCondLst>
                                  <p:childTnLst>
                                    <p:set>
                                      <p:cBhvr>
                                        <p:cTn id="143" dur="1" fill="hold">
                                          <p:stCondLst>
                                            <p:cond delay="0"/>
                                          </p:stCondLst>
                                        </p:cTn>
                                        <p:tgtEl>
                                          <p:spTgt spid="514"/>
                                        </p:tgtEl>
                                        <p:attrNameLst>
                                          <p:attrName>style.visibility</p:attrName>
                                        </p:attrNameLst>
                                      </p:cBhvr>
                                      <p:to>
                                        <p:strVal val="visible"/>
                                      </p:to>
                                    </p:set>
                                    <p:anim calcmode="lin" valueType="num">
                                      <p:cBhvr>
                                        <p:cTn id="144" dur="500" fill="hold"/>
                                        <p:tgtEl>
                                          <p:spTgt spid="514"/>
                                        </p:tgtEl>
                                        <p:attrNameLst>
                                          <p:attrName>ppt_w</p:attrName>
                                        </p:attrNameLst>
                                      </p:cBhvr>
                                      <p:tavLst>
                                        <p:tav tm="0">
                                          <p:val>
                                            <p:fltVal val="0"/>
                                          </p:val>
                                        </p:tav>
                                        <p:tav tm="100000">
                                          <p:val>
                                            <p:strVal val="#ppt_w"/>
                                          </p:val>
                                        </p:tav>
                                      </p:tavLst>
                                    </p:anim>
                                    <p:anim calcmode="lin" valueType="num">
                                      <p:cBhvr>
                                        <p:cTn id="145" dur="500" fill="hold"/>
                                        <p:tgtEl>
                                          <p:spTgt spid="514"/>
                                        </p:tgtEl>
                                        <p:attrNameLst>
                                          <p:attrName>ppt_h</p:attrName>
                                        </p:attrNameLst>
                                      </p:cBhvr>
                                      <p:tavLst>
                                        <p:tav tm="0">
                                          <p:val>
                                            <p:fltVal val="0"/>
                                          </p:val>
                                        </p:tav>
                                        <p:tav tm="100000">
                                          <p:val>
                                            <p:strVal val="#ppt_h"/>
                                          </p:val>
                                        </p:tav>
                                      </p:tavLst>
                                    </p:anim>
                                    <p:animEffect transition="in" filter="fade">
                                      <p:cBhvr>
                                        <p:cTn id="146" dur="500"/>
                                        <p:tgtEl>
                                          <p:spTgt spid="514"/>
                                        </p:tgtEl>
                                      </p:cBhvr>
                                    </p:animEffect>
                                  </p:childTnLst>
                                  <p:subTnLst>
                                    <p:set>
                                      <p:cBhvr override="childStyle">
                                        <p:cTn dur="1" fill="hold" display="0" masterRel="nextClick" afterEffect="1"/>
                                        <p:tgtEl>
                                          <p:spTgt spid="514"/>
                                        </p:tgtEl>
                                        <p:attrNameLst>
                                          <p:attrName>style.visibility</p:attrName>
                                        </p:attrNameLst>
                                      </p:cBhvr>
                                      <p:to>
                                        <p:strVal val="hidden"/>
                                      </p:to>
                                    </p:set>
                                  </p:subTnLst>
                                </p:cTn>
                              </p:par>
                              <p:par>
                                <p:cTn id="147" presetID="53" presetClass="entr" presetSubtype="16" fill="hold" nodeType="withEffect">
                                  <p:stCondLst>
                                    <p:cond delay="0"/>
                                  </p:stCondLst>
                                  <p:childTnLst>
                                    <p:set>
                                      <p:cBhvr>
                                        <p:cTn id="148" dur="1" fill="hold">
                                          <p:stCondLst>
                                            <p:cond delay="0"/>
                                          </p:stCondLst>
                                        </p:cTn>
                                        <p:tgtEl>
                                          <p:spTgt spid="495"/>
                                        </p:tgtEl>
                                        <p:attrNameLst>
                                          <p:attrName>style.visibility</p:attrName>
                                        </p:attrNameLst>
                                      </p:cBhvr>
                                      <p:to>
                                        <p:strVal val="visible"/>
                                      </p:to>
                                    </p:set>
                                    <p:anim calcmode="lin" valueType="num">
                                      <p:cBhvr>
                                        <p:cTn id="149" dur="500" fill="hold"/>
                                        <p:tgtEl>
                                          <p:spTgt spid="495"/>
                                        </p:tgtEl>
                                        <p:attrNameLst>
                                          <p:attrName>ppt_w</p:attrName>
                                        </p:attrNameLst>
                                      </p:cBhvr>
                                      <p:tavLst>
                                        <p:tav tm="0">
                                          <p:val>
                                            <p:fltVal val="0"/>
                                          </p:val>
                                        </p:tav>
                                        <p:tav tm="100000">
                                          <p:val>
                                            <p:strVal val="#ppt_w"/>
                                          </p:val>
                                        </p:tav>
                                      </p:tavLst>
                                    </p:anim>
                                    <p:anim calcmode="lin" valueType="num">
                                      <p:cBhvr>
                                        <p:cTn id="150" dur="500" fill="hold"/>
                                        <p:tgtEl>
                                          <p:spTgt spid="495"/>
                                        </p:tgtEl>
                                        <p:attrNameLst>
                                          <p:attrName>ppt_h</p:attrName>
                                        </p:attrNameLst>
                                      </p:cBhvr>
                                      <p:tavLst>
                                        <p:tav tm="0">
                                          <p:val>
                                            <p:fltVal val="0"/>
                                          </p:val>
                                        </p:tav>
                                        <p:tav tm="100000">
                                          <p:val>
                                            <p:strVal val="#ppt_h"/>
                                          </p:val>
                                        </p:tav>
                                      </p:tavLst>
                                    </p:anim>
                                    <p:animEffect transition="in" filter="fade">
                                      <p:cBhvr>
                                        <p:cTn id="151" dur="500"/>
                                        <p:tgtEl>
                                          <p:spTgt spid="495"/>
                                        </p:tgtEl>
                                      </p:cBhvr>
                                    </p:animEffect>
                                  </p:childTnLst>
                                  <p:subTnLst>
                                    <p:set>
                                      <p:cBhvr override="childStyle">
                                        <p:cTn dur="1" fill="hold" display="0" masterRel="nextClick" afterEffect="1"/>
                                        <p:tgtEl>
                                          <p:spTgt spid="495"/>
                                        </p:tgtEl>
                                        <p:attrNameLst>
                                          <p:attrName>style.visibility</p:attrName>
                                        </p:attrNameLst>
                                      </p:cBhvr>
                                      <p:to>
                                        <p:strVal val="hidden"/>
                                      </p:to>
                                    </p:set>
                                  </p:subTnLst>
                                </p:cTn>
                              </p:par>
                              <p:par>
                                <p:cTn id="152" presetID="53" presetClass="entr" presetSubtype="16" fill="hold" nodeType="withEffect">
                                  <p:stCondLst>
                                    <p:cond delay="0"/>
                                  </p:stCondLst>
                                  <p:childTnLst>
                                    <p:set>
                                      <p:cBhvr>
                                        <p:cTn id="153" dur="1" fill="hold">
                                          <p:stCondLst>
                                            <p:cond delay="0"/>
                                          </p:stCondLst>
                                        </p:cTn>
                                        <p:tgtEl>
                                          <p:spTgt spid="502"/>
                                        </p:tgtEl>
                                        <p:attrNameLst>
                                          <p:attrName>style.visibility</p:attrName>
                                        </p:attrNameLst>
                                      </p:cBhvr>
                                      <p:to>
                                        <p:strVal val="visible"/>
                                      </p:to>
                                    </p:set>
                                    <p:anim calcmode="lin" valueType="num">
                                      <p:cBhvr>
                                        <p:cTn id="154" dur="500" fill="hold"/>
                                        <p:tgtEl>
                                          <p:spTgt spid="502"/>
                                        </p:tgtEl>
                                        <p:attrNameLst>
                                          <p:attrName>ppt_w</p:attrName>
                                        </p:attrNameLst>
                                      </p:cBhvr>
                                      <p:tavLst>
                                        <p:tav tm="0">
                                          <p:val>
                                            <p:fltVal val="0"/>
                                          </p:val>
                                        </p:tav>
                                        <p:tav tm="100000">
                                          <p:val>
                                            <p:strVal val="#ppt_w"/>
                                          </p:val>
                                        </p:tav>
                                      </p:tavLst>
                                    </p:anim>
                                    <p:anim calcmode="lin" valueType="num">
                                      <p:cBhvr>
                                        <p:cTn id="155" dur="500" fill="hold"/>
                                        <p:tgtEl>
                                          <p:spTgt spid="502"/>
                                        </p:tgtEl>
                                        <p:attrNameLst>
                                          <p:attrName>ppt_h</p:attrName>
                                        </p:attrNameLst>
                                      </p:cBhvr>
                                      <p:tavLst>
                                        <p:tav tm="0">
                                          <p:val>
                                            <p:fltVal val="0"/>
                                          </p:val>
                                        </p:tav>
                                        <p:tav tm="100000">
                                          <p:val>
                                            <p:strVal val="#ppt_h"/>
                                          </p:val>
                                        </p:tav>
                                      </p:tavLst>
                                    </p:anim>
                                    <p:animEffect transition="in" filter="fade">
                                      <p:cBhvr>
                                        <p:cTn id="156" dur="500"/>
                                        <p:tgtEl>
                                          <p:spTgt spid="502"/>
                                        </p:tgtEl>
                                      </p:cBhvr>
                                    </p:animEffect>
                                  </p:childTnLst>
                                  <p:subTnLst>
                                    <p:set>
                                      <p:cBhvr override="childStyle">
                                        <p:cTn dur="1" fill="hold" display="0" masterRel="nextClick" afterEffect="1"/>
                                        <p:tgtEl>
                                          <p:spTgt spid="502"/>
                                        </p:tgtEl>
                                        <p:attrNameLst>
                                          <p:attrName>style.visibility</p:attrName>
                                        </p:attrNameLst>
                                      </p:cBhvr>
                                      <p:to>
                                        <p:strVal val="hidden"/>
                                      </p:to>
                                    </p:set>
                                  </p:subTnLst>
                                </p:cTn>
                              </p:par>
                              <p:par>
                                <p:cTn id="157" presetID="53" presetClass="entr" presetSubtype="16" fill="hold" nodeType="withEffect">
                                  <p:stCondLst>
                                    <p:cond delay="0"/>
                                  </p:stCondLst>
                                  <p:childTnLst>
                                    <p:set>
                                      <p:cBhvr>
                                        <p:cTn id="158" dur="1" fill="hold">
                                          <p:stCondLst>
                                            <p:cond delay="0"/>
                                          </p:stCondLst>
                                        </p:cTn>
                                        <p:tgtEl>
                                          <p:spTgt spid="498"/>
                                        </p:tgtEl>
                                        <p:attrNameLst>
                                          <p:attrName>style.visibility</p:attrName>
                                        </p:attrNameLst>
                                      </p:cBhvr>
                                      <p:to>
                                        <p:strVal val="visible"/>
                                      </p:to>
                                    </p:set>
                                    <p:anim calcmode="lin" valueType="num">
                                      <p:cBhvr>
                                        <p:cTn id="159" dur="500" fill="hold"/>
                                        <p:tgtEl>
                                          <p:spTgt spid="498"/>
                                        </p:tgtEl>
                                        <p:attrNameLst>
                                          <p:attrName>ppt_w</p:attrName>
                                        </p:attrNameLst>
                                      </p:cBhvr>
                                      <p:tavLst>
                                        <p:tav tm="0">
                                          <p:val>
                                            <p:fltVal val="0"/>
                                          </p:val>
                                        </p:tav>
                                        <p:tav tm="100000">
                                          <p:val>
                                            <p:strVal val="#ppt_w"/>
                                          </p:val>
                                        </p:tav>
                                      </p:tavLst>
                                    </p:anim>
                                    <p:anim calcmode="lin" valueType="num">
                                      <p:cBhvr>
                                        <p:cTn id="160" dur="500" fill="hold"/>
                                        <p:tgtEl>
                                          <p:spTgt spid="498"/>
                                        </p:tgtEl>
                                        <p:attrNameLst>
                                          <p:attrName>ppt_h</p:attrName>
                                        </p:attrNameLst>
                                      </p:cBhvr>
                                      <p:tavLst>
                                        <p:tav tm="0">
                                          <p:val>
                                            <p:fltVal val="0"/>
                                          </p:val>
                                        </p:tav>
                                        <p:tav tm="100000">
                                          <p:val>
                                            <p:strVal val="#ppt_h"/>
                                          </p:val>
                                        </p:tav>
                                      </p:tavLst>
                                    </p:anim>
                                    <p:animEffect transition="in" filter="fade">
                                      <p:cBhvr>
                                        <p:cTn id="161" dur="500"/>
                                        <p:tgtEl>
                                          <p:spTgt spid="498"/>
                                        </p:tgtEl>
                                      </p:cBhvr>
                                    </p:animEffect>
                                  </p:childTnLst>
                                  <p:subTnLst>
                                    <p:set>
                                      <p:cBhvr override="childStyle">
                                        <p:cTn dur="1" fill="hold" display="0" masterRel="nextClick" afterEffect="1"/>
                                        <p:tgtEl>
                                          <p:spTgt spid="498"/>
                                        </p:tgtEl>
                                        <p:attrNameLst>
                                          <p:attrName>style.visibility</p:attrName>
                                        </p:attrNameLst>
                                      </p:cBhvr>
                                      <p:to>
                                        <p:strVal val="hidden"/>
                                      </p:to>
                                    </p:set>
                                  </p:subTnLst>
                                </p:cTn>
                              </p:par>
                              <p:par>
                                <p:cTn id="162" presetID="53" presetClass="entr" presetSubtype="16" fill="hold" nodeType="withEffect">
                                  <p:stCondLst>
                                    <p:cond delay="0"/>
                                  </p:stCondLst>
                                  <p:childTnLst>
                                    <p:set>
                                      <p:cBhvr>
                                        <p:cTn id="163" dur="1" fill="hold">
                                          <p:stCondLst>
                                            <p:cond delay="0"/>
                                          </p:stCondLst>
                                        </p:cTn>
                                        <p:tgtEl>
                                          <p:spTgt spid="500"/>
                                        </p:tgtEl>
                                        <p:attrNameLst>
                                          <p:attrName>style.visibility</p:attrName>
                                        </p:attrNameLst>
                                      </p:cBhvr>
                                      <p:to>
                                        <p:strVal val="visible"/>
                                      </p:to>
                                    </p:set>
                                    <p:anim calcmode="lin" valueType="num">
                                      <p:cBhvr>
                                        <p:cTn id="164" dur="500" fill="hold"/>
                                        <p:tgtEl>
                                          <p:spTgt spid="500"/>
                                        </p:tgtEl>
                                        <p:attrNameLst>
                                          <p:attrName>ppt_w</p:attrName>
                                        </p:attrNameLst>
                                      </p:cBhvr>
                                      <p:tavLst>
                                        <p:tav tm="0">
                                          <p:val>
                                            <p:fltVal val="0"/>
                                          </p:val>
                                        </p:tav>
                                        <p:tav tm="100000">
                                          <p:val>
                                            <p:strVal val="#ppt_w"/>
                                          </p:val>
                                        </p:tav>
                                      </p:tavLst>
                                    </p:anim>
                                    <p:anim calcmode="lin" valueType="num">
                                      <p:cBhvr>
                                        <p:cTn id="165" dur="500" fill="hold"/>
                                        <p:tgtEl>
                                          <p:spTgt spid="500"/>
                                        </p:tgtEl>
                                        <p:attrNameLst>
                                          <p:attrName>ppt_h</p:attrName>
                                        </p:attrNameLst>
                                      </p:cBhvr>
                                      <p:tavLst>
                                        <p:tav tm="0">
                                          <p:val>
                                            <p:fltVal val="0"/>
                                          </p:val>
                                        </p:tav>
                                        <p:tav tm="100000">
                                          <p:val>
                                            <p:strVal val="#ppt_h"/>
                                          </p:val>
                                        </p:tav>
                                      </p:tavLst>
                                    </p:anim>
                                    <p:animEffect transition="in" filter="fade">
                                      <p:cBhvr>
                                        <p:cTn id="166" dur="500"/>
                                        <p:tgtEl>
                                          <p:spTgt spid="500"/>
                                        </p:tgtEl>
                                      </p:cBhvr>
                                    </p:animEffect>
                                  </p:childTnLst>
                                  <p:subTnLst>
                                    <p:set>
                                      <p:cBhvr override="childStyle">
                                        <p:cTn dur="1" fill="hold" display="0" masterRel="nextClick" afterEffect="1"/>
                                        <p:tgtEl>
                                          <p:spTgt spid="500"/>
                                        </p:tgtEl>
                                        <p:attrNameLst>
                                          <p:attrName>style.visibility</p:attrName>
                                        </p:attrNameLst>
                                      </p:cBhvr>
                                      <p:to>
                                        <p:strVal val="hidden"/>
                                      </p:to>
                                    </p:set>
                                  </p:subTnLst>
                                </p:cTn>
                              </p:par>
                              <p:par>
                                <p:cTn id="167" presetID="53" presetClass="entr" presetSubtype="16" fill="hold" nodeType="withEffect">
                                  <p:stCondLst>
                                    <p:cond delay="0"/>
                                  </p:stCondLst>
                                  <p:childTnLst>
                                    <p:set>
                                      <p:cBhvr>
                                        <p:cTn id="168" dur="1" fill="hold">
                                          <p:stCondLst>
                                            <p:cond delay="0"/>
                                          </p:stCondLst>
                                        </p:cTn>
                                        <p:tgtEl>
                                          <p:spTgt spid="496"/>
                                        </p:tgtEl>
                                        <p:attrNameLst>
                                          <p:attrName>style.visibility</p:attrName>
                                        </p:attrNameLst>
                                      </p:cBhvr>
                                      <p:to>
                                        <p:strVal val="visible"/>
                                      </p:to>
                                    </p:set>
                                    <p:anim calcmode="lin" valueType="num">
                                      <p:cBhvr>
                                        <p:cTn id="169" dur="500" fill="hold"/>
                                        <p:tgtEl>
                                          <p:spTgt spid="496"/>
                                        </p:tgtEl>
                                        <p:attrNameLst>
                                          <p:attrName>ppt_w</p:attrName>
                                        </p:attrNameLst>
                                      </p:cBhvr>
                                      <p:tavLst>
                                        <p:tav tm="0">
                                          <p:val>
                                            <p:fltVal val="0"/>
                                          </p:val>
                                        </p:tav>
                                        <p:tav tm="100000">
                                          <p:val>
                                            <p:strVal val="#ppt_w"/>
                                          </p:val>
                                        </p:tav>
                                      </p:tavLst>
                                    </p:anim>
                                    <p:anim calcmode="lin" valueType="num">
                                      <p:cBhvr>
                                        <p:cTn id="170" dur="500" fill="hold"/>
                                        <p:tgtEl>
                                          <p:spTgt spid="496"/>
                                        </p:tgtEl>
                                        <p:attrNameLst>
                                          <p:attrName>ppt_h</p:attrName>
                                        </p:attrNameLst>
                                      </p:cBhvr>
                                      <p:tavLst>
                                        <p:tav tm="0">
                                          <p:val>
                                            <p:fltVal val="0"/>
                                          </p:val>
                                        </p:tav>
                                        <p:tav tm="100000">
                                          <p:val>
                                            <p:strVal val="#ppt_h"/>
                                          </p:val>
                                        </p:tav>
                                      </p:tavLst>
                                    </p:anim>
                                    <p:animEffect transition="in" filter="fade">
                                      <p:cBhvr>
                                        <p:cTn id="171" dur="500"/>
                                        <p:tgtEl>
                                          <p:spTgt spid="496"/>
                                        </p:tgtEl>
                                      </p:cBhvr>
                                    </p:animEffect>
                                  </p:childTnLst>
                                  <p:subTnLst>
                                    <p:set>
                                      <p:cBhvr override="childStyle">
                                        <p:cTn dur="1" fill="hold" display="0" masterRel="nextClick" afterEffect="1"/>
                                        <p:tgtEl>
                                          <p:spTgt spid="496"/>
                                        </p:tgtEl>
                                        <p:attrNameLst>
                                          <p:attrName>style.visibility</p:attrName>
                                        </p:attrNameLst>
                                      </p:cBhvr>
                                      <p:to>
                                        <p:strVal val="hidden"/>
                                      </p:to>
                                    </p:set>
                                  </p:subTnLst>
                                </p:cTn>
                              </p:par>
                              <p:par>
                                <p:cTn id="172" presetID="53" presetClass="entr" presetSubtype="16" fill="hold" nodeType="withEffect">
                                  <p:stCondLst>
                                    <p:cond delay="0"/>
                                  </p:stCondLst>
                                  <p:childTnLst>
                                    <p:set>
                                      <p:cBhvr>
                                        <p:cTn id="173" dur="1" fill="hold">
                                          <p:stCondLst>
                                            <p:cond delay="0"/>
                                          </p:stCondLst>
                                        </p:cTn>
                                        <p:tgtEl>
                                          <p:spTgt spid="493"/>
                                        </p:tgtEl>
                                        <p:attrNameLst>
                                          <p:attrName>style.visibility</p:attrName>
                                        </p:attrNameLst>
                                      </p:cBhvr>
                                      <p:to>
                                        <p:strVal val="visible"/>
                                      </p:to>
                                    </p:set>
                                    <p:anim calcmode="lin" valueType="num">
                                      <p:cBhvr>
                                        <p:cTn id="174" dur="500" fill="hold"/>
                                        <p:tgtEl>
                                          <p:spTgt spid="493"/>
                                        </p:tgtEl>
                                        <p:attrNameLst>
                                          <p:attrName>ppt_w</p:attrName>
                                        </p:attrNameLst>
                                      </p:cBhvr>
                                      <p:tavLst>
                                        <p:tav tm="0">
                                          <p:val>
                                            <p:fltVal val="0"/>
                                          </p:val>
                                        </p:tav>
                                        <p:tav tm="100000">
                                          <p:val>
                                            <p:strVal val="#ppt_w"/>
                                          </p:val>
                                        </p:tav>
                                      </p:tavLst>
                                    </p:anim>
                                    <p:anim calcmode="lin" valueType="num">
                                      <p:cBhvr>
                                        <p:cTn id="175" dur="500" fill="hold"/>
                                        <p:tgtEl>
                                          <p:spTgt spid="493"/>
                                        </p:tgtEl>
                                        <p:attrNameLst>
                                          <p:attrName>ppt_h</p:attrName>
                                        </p:attrNameLst>
                                      </p:cBhvr>
                                      <p:tavLst>
                                        <p:tav tm="0">
                                          <p:val>
                                            <p:fltVal val="0"/>
                                          </p:val>
                                        </p:tav>
                                        <p:tav tm="100000">
                                          <p:val>
                                            <p:strVal val="#ppt_h"/>
                                          </p:val>
                                        </p:tav>
                                      </p:tavLst>
                                    </p:anim>
                                    <p:animEffect transition="in" filter="fade">
                                      <p:cBhvr>
                                        <p:cTn id="176" dur="500"/>
                                        <p:tgtEl>
                                          <p:spTgt spid="493"/>
                                        </p:tgtEl>
                                      </p:cBhvr>
                                    </p:animEffect>
                                  </p:childTnLst>
                                  <p:subTnLst>
                                    <p:set>
                                      <p:cBhvr override="childStyle">
                                        <p:cTn dur="1" fill="hold" display="0" masterRel="nextClick" afterEffect="1"/>
                                        <p:tgtEl>
                                          <p:spTgt spid="493"/>
                                        </p:tgtEl>
                                        <p:attrNameLst>
                                          <p:attrName>style.visibility</p:attrName>
                                        </p:attrNameLst>
                                      </p:cBhvr>
                                      <p:to>
                                        <p:strVal val="hidden"/>
                                      </p:to>
                                    </p:set>
                                  </p:subTnLst>
                                </p:cTn>
                              </p:par>
                              <p:par>
                                <p:cTn id="177" presetID="53" presetClass="entr" presetSubtype="16" fill="hold" nodeType="withEffect">
                                  <p:stCondLst>
                                    <p:cond delay="0"/>
                                  </p:stCondLst>
                                  <p:childTnLst>
                                    <p:set>
                                      <p:cBhvr>
                                        <p:cTn id="178" dur="1" fill="hold">
                                          <p:stCondLst>
                                            <p:cond delay="0"/>
                                          </p:stCondLst>
                                        </p:cTn>
                                        <p:tgtEl>
                                          <p:spTgt spid="494"/>
                                        </p:tgtEl>
                                        <p:attrNameLst>
                                          <p:attrName>style.visibility</p:attrName>
                                        </p:attrNameLst>
                                      </p:cBhvr>
                                      <p:to>
                                        <p:strVal val="visible"/>
                                      </p:to>
                                    </p:set>
                                    <p:anim calcmode="lin" valueType="num">
                                      <p:cBhvr>
                                        <p:cTn id="179" dur="500" fill="hold"/>
                                        <p:tgtEl>
                                          <p:spTgt spid="494"/>
                                        </p:tgtEl>
                                        <p:attrNameLst>
                                          <p:attrName>ppt_w</p:attrName>
                                        </p:attrNameLst>
                                      </p:cBhvr>
                                      <p:tavLst>
                                        <p:tav tm="0">
                                          <p:val>
                                            <p:fltVal val="0"/>
                                          </p:val>
                                        </p:tav>
                                        <p:tav tm="100000">
                                          <p:val>
                                            <p:strVal val="#ppt_w"/>
                                          </p:val>
                                        </p:tav>
                                      </p:tavLst>
                                    </p:anim>
                                    <p:anim calcmode="lin" valueType="num">
                                      <p:cBhvr>
                                        <p:cTn id="180" dur="500" fill="hold"/>
                                        <p:tgtEl>
                                          <p:spTgt spid="494"/>
                                        </p:tgtEl>
                                        <p:attrNameLst>
                                          <p:attrName>ppt_h</p:attrName>
                                        </p:attrNameLst>
                                      </p:cBhvr>
                                      <p:tavLst>
                                        <p:tav tm="0">
                                          <p:val>
                                            <p:fltVal val="0"/>
                                          </p:val>
                                        </p:tav>
                                        <p:tav tm="100000">
                                          <p:val>
                                            <p:strVal val="#ppt_h"/>
                                          </p:val>
                                        </p:tav>
                                      </p:tavLst>
                                    </p:anim>
                                    <p:animEffect transition="in" filter="fade">
                                      <p:cBhvr>
                                        <p:cTn id="181" dur="500"/>
                                        <p:tgtEl>
                                          <p:spTgt spid="494"/>
                                        </p:tgtEl>
                                      </p:cBhvr>
                                    </p:animEffect>
                                  </p:childTnLst>
                                  <p:subTnLst>
                                    <p:set>
                                      <p:cBhvr override="childStyle">
                                        <p:cTn dur="1" fill="hold" display="0" masterRel="nextClick" afterEffect="1"/>
                                        <p:tgtEl>
                                          <p:spTgt spid="494"/>
                                        </p:tgtEl>
                                        <p:attrNameLst>
                                          <p:attrName>style.visibility</p:attrName>
                                        </p:attrNameLst>
                                      </p:cBhvr>
                                      <p:to>
                                        <p:strVal val="hidden"/>
                                      </p:to>
                                    </p:set>
                                  </p:subTnLst>
                                </p:cTn>
                              </p:par>
                              <p:par>
                                <p:cTn id="182" presetID="53" presetClass="entr" presetSubtype="16" fill="hold" nodeType="withEffect">
                                  <p:stCondLst>
                                    <p:cond delay="0"/>
                                  </p:stCondLst>
                                  <p:childTnLst>
                                    <p:set>
                                      <p:cBhvr>
                                        <p:cTn id="183" dur="1" fill="hold">
                                          <p:stCondLst>
                                            <p:cond delay="0"/>
                                          </p:stCondLst>
                                        </p:cTn>
                                        <p:tgtEl>
                                          <p:spTgt spid="501"/>
                                        </p:tgtEl>
                                        <p:attrNameLst>
                                          <p:attrName>style.visibility</p:attrName>
                                        </p:attrNameLst>
                                      </p:cBhvr>
                                      <p:to>
                                        <p:strVal val="visible"/>
                                      </p:to>
                                    </p:set>
                                    <p:anim calcmode="lin" valueType="num">
                                      <p:cBhvr>
                                        <p:cTn id="184" dur="500" fill="hold"/>
                                        <p:tgtEl>
                                          <p:spTgt spid="501"/>
                                        </p:tgtEl>
                                        <p:attrNameLst>
                                          <p:attrName>ppt_w</p:attrName>
                                        </p:attrNameLst>
                                      </p:cBhvr>
                                      <p:tavLst>
                                        <p:tav tm="0">
                                          <p:val>
                                            <p:fltVal val="0"/>
                                          </p:val>
                                        </p:tav>
                                        <p:tav tm="100000">
                                          <p:val>
                                            <p:strVal val="#ppt_w"/>
                                          </p:val>
                                        </p:tav>
                                      </p:tavLst>
                                    </p:anim>
                                    <p:anim calcmode="lin" valueType="num">
                                      <p:cBhvr>
                                        <p:cTn id="185" dur="500" fill="hold"/>
                                        <p:tgtEl>
                                          <p:spTgt spid="501"/>
                                        </p:tgtEl>
                                        <p:attrNameLst>
                                          <p:attrName>ppt_h</p:attrName>
                                        </p:attrNameLst>
                                      </p:cBhvr>
                                      <p:tavLst>
                                        <p:tav tm="0">
                                          <p:val>
                                            <p:fltVal val="0"/>
                                          </p:val>
                                        </p:tav>
                                        <p:tav tm="100000">
                                          <p:val>
                                            <p:strVal val="#ppt_h"/>
                                          </p:val>
                                        </p:tav>
                                      </p:tavLst>
                                    </p:anim>
                                    <p:animEffect transition="in" filter="fade">
                                      <p:cBhvr>
                                        <p:cTn id="186" dur="500"/>
                                        <p:tgtEl>
                                          <p:spTgt spid="501"/>
                                        </p:tgtEl>
                                      </p:cBhvr>
                                    </p:animEffect>
                                  </p:childTnLst>
                                  <p:subTnLst>
                                    <p:set>
                                      <p:cBhvr override="childStyle">
                                        <p:cTn dur="1" fill="hold" display="0" masterRel="nextClick" afterEffect="1"/>
                                        <p:tgtEl>
                                          <p:spTgt spid="501"/>
                                        </p:tgtEl>
                                        <p:attrNameLst>
                                          <p:attrName>style.visibility</p:attrName>
                                        </p:attrNameLst>
                                      </p:cBhvr>
                                      <p:to>
                                        <p:strVal val="hidden"/>
                                      </p:to>
                                    </p:set>
                                  </p:subTnLst>
                                </p:cTn>
                              </p:par>
                              <p:par>
                                <p:cTn id="187" presetID="53" presetClass="entr" presetSubtype="16" fill="hold" nodeType="withEffect">
                                  <p:stCondLst>
                                    <p:cond delay="0"/>
                                  </p:stCondLst>
                                  <p:childTnLst>
                                    <p:set>
                                      <p:cBhvr>
                                        <p:cTn id="188" dur="1" fill="hold">
                                          <p:stCondLst>
                                            <p:cond delay="0"/>
                                          </p:stCondLst>
                                        </p:cTn>
                                        <p:tgtEl>
                                          <p:spTgt spid="497"/>
                                        </p:tgtEl>
                                        <p:attrNameLst>
                                          <p:attrName>style.visibility</p:attrName>
                                        </p:attrNameLst>
                                      </p:cBhvr>
                                      <p:to>
                                        <p:strVal val="visible"/>
                                      </p:to>
                                    </p:set>
                                    <p:anim calcmode="lin" valueType="num">
                                      <p:cBhvr>
                                        <p:cTn id="189" dur="500" fill="hold"/>
                                        <p:tgtEl>
                                          <p:spTgt spid="497"/>
                                        </p:tgtEl>
                                        <p:attrNameLst>
                                          <p:attrName>ppt_w</p:attrName>
                                        </p:attrNameLst>
                                      </p:cBhvr>
                                      <p:tavLst>
                                        <p:tav tm="0">
                                          <p:val>
                                            <p:fltVal val="0"/>
                                          </p:val>
                                        </p:tav>
                                        <p:tav tm="100000">
                                          <p:val>
                                            <p:strVal val="#ppt_w"/>
                                          </p:val>
                                        </p:tav>
                                      </p:tavLst>
                                    </p:anim>
                                    <p:anim calcmode="lin" valueType="num">
                                      <p:cBhvr>
                                        <p:cTn id="190" dur="500" fill="hold"/>
                                        <p:tgtEl>
                                          <p:spTgt spid="497"/>
                                        </p:tgtEl>
                                        <p:attrNameLst>
                                          <p:attrName>ppt_h</p:attrName>
                                        </p:attrNameLst>
                                      </p:cBhvr>
                                      <p:tavLst>
                                        <p:tav tm="0">
                                          <p:val>
                                            <p:fltVal val="0"/>
                                          </p:val>
                                        </p:tav>
                                        <p:tav tm="100000">
                                          <p:val>
                                            <p:strVal val="#ppt_h"/>
                                          </p:val>
                                        </p:tav>
                                      </p:tavLst>
                                    </p:anim>
                                    <p:animEffect transition="in" filter="fade">
                                      <p:cBhvr>
                                        <p:cTn id="191" dur="500"/>
                                        <p:tgtEl>
                                          <p:spTgt spid="497"/>
                                        </p:tgtEl>
                                      </p:cBhvr>
                                    </p:animEffect>
                                  </p:childTnLst>
                                  <p:subTnLst>
                                    <p:set>
                                      <p:cBhvr override="childStyle">
                                        <p:cTn dur="1" fill="hold" display="0" masterRel="nextClick" afterEffect="1"/>
                                        <p:tgtEl>
                                          <p:spTgt spid="497"/>
                                        </p:tgtEl>
                                        <p:attrNameLst>
                                          <p:attrName>style.visibility</p:attrName>
                                        </p:attrNameLst>
                                      </p:cBhvr>
                                      <p:to>
                                        <p:strVal val="hidden"/>
                                      </p:to>
                                    </p:set>
                                  </p:subTnLst>
                                </p:cTn>
                              </p:par>
                            </p:childTnLst>
                          </p:cTn>
                        </p:par>
                      </p:childTnLst>
                    </p:cTn>
                  </p:par>
                  <p:par>
                    <p:cTn id="192" fill="hold">
                      <p:stCondLst>
                        <p:cond delay="indefinite"/>
                      </p:stCondLst>
                      <p:childTnLst>
                        <p:par>
                          <p:cTn id="193" fill="hold">
                            <p:stCondLst>
                              <p:cond delay="0"/>
                            </p:stCondLst>
                            <p:childTnLst>
                              <p:par>
                                <p:cTn id="194" presetID="6" presetClass="entr" presetSubtype="16" fill="hold" nodeType="clickEffect">
                                  <p:stCondLst>
                                    <p:cond delay="0"/>
                                  </p:stCondLst>
                                  <p:childTnLst>
                                    <p:set>
                                      <p:cBhvr>
                                        <p:cTn id="195" dur="1" fill="hold">
                                          <p:stCondLst>
                                            <p:cond delay="0"/>
                                          </p:stCondLst>
                                        </p:cTn>
                                        <p:tgtEl>
                                          <p:spTgt spid="1030"/>
                                        </p:tgtEl>
                                        <p:attrNameLst>
                                          <p:attrName>style.visibility</p:attrName>
                                        </p:attrNameLst>
                                      </p:cBhvr>
                                      <p:to>
                                        <p:strVal val="visible"/>
                                      </p:to>
                                    </p:set>
                                    <p:animEffect transition="in" filter="circle(in)">
                                      <p:cBhvr>
                                        <p:cTn id="196"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766" y="282945"/>
            <a:ext cx="8345488" cy="731837"/>
          </a:xfrm>
        </p:spPr>
        <p:txBody>
          <a:bodyPr/>
          <a:lstStyle/>
          <a:p>
            <a:r>
              <a:rPr lang="en-US" sz="2050" dirty="0">
                <a:latin typeface="+mj-lt"/>
              </a:rPr>
              <a:t>At the heart of that integrated ecosystem should be a next-generation firewall that provides capabilities beyond just prevention</a:t>
            </a:r>
          </a:p>
        </p:txBody>
      </p:sp>
      <p:grpSp>
        <p:nvGrpSpPr>
          <p:cNvPr id="1951" name="Group 1950"/>
          <p:cNvGrpSpPr>
            <a:grpSpLocks noChangeAspect="1"/>
          </p:cNvGrpSpPr>
          <p:nvPr/>
        </p:nvGrpSpPr>
        <p:grpSpPr>
          <a:xfrm>
            <a:off x="1633812" y="1993248"/>
            <a:ext cx="6045191" cy="5967815"/>
            <a:chOff x="5063344" y="1140292"/>
            <a:chExt cx="2717148" cy="2826825"/>
          </a:xfrm>
          <a:effectLst/>
        </p:grpSpPr>
        <p:cxnSp>
          <p:nvCxnSpPr>
            <p:cNvPr id="1952" name="Curved Connector 109"/>
            <p:cNvCxnSpPr/>
            <p:nvPr/>
          </p:nvCxnSpPr>
          <p:spPr>
            <a:xfrm>
              <a:off x="5461261" y="3457932"/>
              <a:ext cx="960657" cy="397917"/>
            </a:xfrm>
            <a:prstGeom prst="straightConnector1">
              <a:avLst/>
            </a:prstGeom>
            <a:noFill/>
            <a:ln w="6350" cap="flat" cmpd="sng" algn="ctr">
              <a:solidFill>
                <a:schemeClr val="tx1">
                  <a:alpha val="75000"/>
                </a:schemeClr>
              </a:solidFill>
              <a:prstDash val="dash"/>
            </a:ln>
            <a:effectLst/>
          </p:spPr>
        </p:cxnSp>
        <p:cxnSp>
          <p:nvCxnSpPr>
            <p:cNvPr id="1953" name="Curved Connector 163"/>
            <p:cNvCxnSpPr/>
            <p:nvPr/>
          </p:nvCxnSpPr>
          <p:spPr>
            <a:xfrm flipV="1">
              <a:off x="6421918" y="2497275"/>
              <a:ext cx="1358574" cy="1358574"/>
            </a:xfrm>
            <a:prstGeom prst="straightConnector1">
              <a:avLst/>
            </a:prstGeom>
            <a:noFill/>
            <a:ln w="6350" cap="flat" cmpd="sng" algn="ctr">
              <a:solidFill>
                <a:schemeClr val="tx1">
                  <a:alpha val="75000"/>
                </a:schemeClr>
              </a:solidFill>
              <a:prstDash val="dash"/>
            </a:ln>
            <a:effectLst/>
          </p:spPr>
        </p:cxnSp>
        <p:cxnSp>
          <p:nvCxnSpPr>
            <p:cNvPr id="1954" name="Curved Connector 89"/>
            <p:cNvCxnSpPr/>
            <p:nvPr/>
          </p:nvCxnSpPr>
          <p:spPr>
            <a:xfrm>
              <a:off x="5492559" y="1520174"/>
              <a:ext cx="1890016" cy="1937758"/>
            </a:xfrm>
            <a:prstGeom prst="straightConnector1">
              <a:avLst/>
            </a:prstGeom>
            <a:noFill/>
            <a:ln w="6350" cap="flat" cmpd="sng" algn="ctr">
              <a:solidFill>
                <a:schemeClr val="tx1">
                  <a:alpha val="75000"/>
                </a:schemeClr>
              </a:solidFill>
              <a:prstDash val="dash"/>
            </a:ln>
            <a:effectLst/>
          </p:spPr>
        </p:cxnSp>
        <p:cxnSp>
          <p:nvCxnSpPr>
            <p:cNvPr id="1955" name="Curved Connector 163"/>
            <p:cNvCxnSpPr/>
            <p:nvPr/>
          </p:nvCxnSpPr>
          <p:spPr>
            <a:xfrm flipV="1">
              <a:off x="5461261" y="1569022"/>
              <a:ext cx="1930449" cy="1888910"/>
            </a:xfrm>
            <a:prstGeom prst="straightConnector1">
              <a:avLst/>
            </a:prstGeom>
            <a:noFill/>
            <a:ln w="6350" cap="flat" cmpd="sng" algn="ctr">
              <a:solidFill>
                <a:schemeClr val="tx1">
                  <a:alpha val="75000"/>
                </a:schemeClr>
              </a:solidFill>
              <a:prstDash val="dash"/>
            </a:ln>
            <a:effectLst/>
          </p:spPr>
        </p:cxnSp>
        <p:cxnSp>
          <p:nvCxnSpPr>
            <p:cNvPr id="1956" name="Curved Connector 163"/>
            <p:cNvCxnSpPr/>
            <p:nvPr/>
          </p:nvCxnSpPr>
          <p:spPr>
            <a:xfrm flipV="1">
              <a:off x="5063344" y="1520174"/>
              <a:ext cx="429215" cy="977101"/>
            </a:xfrm>
            <a:prstGeom prst="straightConnector1">
              <a:avLst/>
            </a:prstGeom>
            <a:noFill/>
            <a:ln w="6350" cap="flat" cmpd="sng" algn="ctr">
              <a:solidFill>
                <a:schemeClr val="tx1">
                  <a:alpha val="75000"/>
                </a:schemeClr>
              </a:solidFill>
              <a:prstDash val="dash"/>
            </a:ln>
            <a:effectLst/>
          </p:spPr>
        </p:cxnSp>
        <p:cxnSp>
          <p:nvCxnSpPr>
            <p:cNvPr id="1957" name="Curved Connector 163"/>
            <p:cNvCxnSpPr/>
            <p:nvPr/>
          </p:nvCxnSpPr>
          <p:spPr>
            <a:xfrm flipV="1">
              <a:off x="5063344" y="1569022"/>
              <a:ext cx="2328366" cy="928253"/>
            </a:xfrm>
            <a:prstGeom prst="straightConnector1">
              <a:avLst/>
            </a:prstGeom>
            <a:noFill/>
            <a:ln w="6350" cap="flat" cmpd="sng" algn="ctr">
              <a:solidFill>
                <a:schemeClr val="tx1">
                  <a:alpha val="75000"/>
                </a:schemeClr>
              </a:solidFill>
              <a:prstDash val="dash"/>
            </a:ln>
            <a:effectLst/>
          </p:spPr>
        </p:cxnSp>
        <p:cxnSp>
          <p:nvCxnSpPr>
            <p:cNvPr id="1958" name="Curved Connector 163"/>
            <p:cNvCxnSpPr/>
            <p:nvPr/>
          </p:nvCxnSpPr>
          <p:spPr>
            <a:xfrm>
              <a:off x="5063344" y="2497275"/>
              <a:ext cx="2717148" cy="0"/>
            </a:xfrm>
            <a:prstGeom prst="straightConnector1">
              <a:avLst/>
            </a:prstGeom>
            <a:noFill/>
            <a:ln w="6350" cap="flat" cmpd="sng" algn="ctr">
              <a:solidFill>
                <a:schemeClr val="tx1">
                  <a:alpha val="75000"/>
                </a:schemeClr>
              </a:solidFill>
              <a:prstDash val="dash"/>
            </a:ln>
            <a:effectLst/>
          </p:spPr>
        </p:cxnSp>
        <p:cxnSp>
          <p:nvCxnSpPr>
            <p:cNvPr id="1959" name="Curved Connector 163"/>
            <p:cNvCxnSpPr/>
            <p:nvPr/>
          </p:nvCxnSpPr>
          <p:spPr>
            <a:xfrm>
              <a:off x="5063344" y="2497275"/>
              <a:ext cx="397917" cy="960657"/>
            </a:xfrm>
            <a:prstGeom prst="straightConnector1">
              <a:avLst/>
            </a:prstGeom>
            <a:noFill/>
            <a:ln w="6350" cap="flat" cmpd="sng" algn="ctr">
              <a:solidFill>
                <a:schemeClr val="tx1">
                  <a:alpha val="75000"/>
                </a:schemeClr>
              </a:solidFill>
              <a:prstDash val="dash"/>
            </a:ln>
            <a:effectLst/>
          </p:spPr>
        </p:cxnSp>
        <p:cxnSp>
          <p:nvCxnSpPr>
            <p:cNvPr id="1960" name="Curved Connector 163"/>
            <p:cNvCxnSpPr/>
            <p:nvPr/>
          </p:nvCxnSpPr>
          <p:spPr>
            <a:xfrm>
              <a:off x="5063344" y="2497275"/>
              <a:ext cx="1358574" cy="1358574"/>
            </a:xfrm>
            <a:prstGeom prst="straightConnector1">
              <a:avLst/>
            </a:prstGeom>
            <a:noFill/>
            <a:ln w="6350" cap="flat" cmpd="sng" algn="ctr">
              <a:solidFill>
                <a:schemeClr val="tx1">
                  <a:alpha val="75000"/>
                </a:schemeClr>
              </a:solidFill>
              <a:prstDash val="dash"/>
            </a:ln>
            <a:effectLst/>
          </p:spPr>
        </p:cxnSp>
        <p:cxnSp>
          <p:nvCxnSpPr>
            <p:cNvPr id="1961" name="Curved Connector 163"/>
            <p:cNvCxnSpPr/>
            <p:nvPr/>
          </p:nvCxnSpPr>
          <p:spPr>
            <a:xfrm>
              <a:off x="5461261" y="3457932"/>
              <a:ext cx="1921314" cy="0"/>
            </a:xfrm>
            <a:prstGeom prst="straightConnector1">
              <a:avLst/>
            </a:prstGeom>
            <a:noFill/>
            <a:ln w="6350" cap="flat" cmpd="sng" algn="ctr">
              <a:solidFill>
                <a:schemeClr val="tx1">
                  <a:alpha val="75000"/>
                </a:schemeClr>
              </a:solidFill>
              <a:prstDash val="dash"/>
            </a:ln>
            <a:effectLst/>
          </p:spPr>
        </p:cxnSp>
        <p:cxnSp>
          <p:nvCxnSpPr>
            <p:cNvPr id="1962" name="Curved Connector 163"/>
            <p:cNvCxnSpPr/>
            <p:nvPr/>
          </p:nvCxnSpPr>
          <p:spPr>
            <a:xfrm>
              <a:off x="5063344" y="2497275"/>
              <a:ext cx="2319231" cy="960657"/>
            </a:xfrm>
            <a:prstGeom prst="straightConnector1">
              <a:avLst/>
            </a:prstGeom>
            <a:noFill/>
            <a:ln w="6350" cap="flat" cmpd="sng" algn="ctr">
              <a:solidFill>
                <a:schemeClr val="tx1">
                  <a:alpha val="75000"/>
                </a:schemeClr>
              </a:solidFill>
              <a:prstDash val="dash"/>
            </a:ln>
            <a:effectLst/>
          </p:spPr>
        </p:cxnSp>
        <p:cxnSp>
          <p:nvCxnSpPr>
            <p:cNvPr id="1963" name="Curved Connector 163"/>
            <p:cNvCxnSpPr/>
            <p:nvPr/>
          </p:nvCxnSpPr>
          <p:spPr>
            <a:xfrm flipV="1">
              <a:off x="5461261" y="1520174"/>
              <a:ext cx="31298" cy="1937758"/>
            </a:xfrm>
            <a:prstGeom prst="straightConnector1">
              <a:avLst/>
            </a:prstGeom>
            <a:noFill/>
            <a:ln w="6350" cap="flat" cmpd="sng" algn="ctr">
              <a:solidFill>
                <a:schemeClr val="tx1">
                  <a:alpha val="75000"/>
                </a:schemeClr>
              </a:solidFill>
              <a:prstDash val="dash"/>
            </a:ln>
            <a:effectLst/>
          </p:spPr>
        </p:cxnSp>
        <p:cxnSp>
          <p:nvCxnSpPr>
            <p:cNvPr id="1964" name="Curved Connector 163"/>
            <p:cNvCxnSpPr/>
            <p:nvPr/>
          </p:nvCxnSpPr>
          <p:spPr>
            <a:xfrm flipH="1" flipV="1">
              <a:off x="7391710" y="1569022"/>
              <a:ext cx="388782" cy="928253"/>
            </a:xfrm>
            <a:prstGeom prst="straightConnector1">
              <a:avLst/>
            </a:prstGeom>
            <a:noFill/>
            <a:ln w="6350" cap="flat" cmpd="sng" algn="ctr">
              <a:solidFill>
                <a:schemeClr val="tx1">
                  <a:alpha val="75000"/>
                </a:schemeClr>
              </a:solidFill>
              <a:prstDash val="dash"/>
            </a:ln>
            <a:effectLst/>
          </p:spPr>
        </p:cxnSp>
        <p:cxnSp>
          <p:nvCxnSpPr>
            <p:cNvPr id="1965" name="Curved Connector 163"/>
            <p:cNvCxnSpPr/>
            <p:nvPr/>
          </p:nvCxnSpPr>
          <p:spPr>
            <a:xfrm flipV="1">
              <a:off x="6421918" y="1569022"/>
              <a:ext cx="969792" cy="2286827"/>
            </a:xfrm>
            <a:prstGeom prst="straightConnector1">
              <a:avLst/>
            </a:prstGeom>
            <a:noFill/>
            <a:ln w="6350" cap="flat" cmpd="sng" algn="ctr">
              <a:solidFill>
                <a:schemeClr val="tx1">
                  <a:alpha val="75000"/>
                </a:schemeClr>
              </a:solidFill>
              <a:prstDash val="dash"/>
            </a:ln>
            <a:effectLst/>
          </p:spPr>
        </p:cxnSp>
        <p:cxnSp>
          <p:nvCxnSpPr>
            <p:cNvPr id="1966" name="Curved Connector 87"/>
            <p:cNvCxnSpPr/>
            <p:nvPr/>
          </p:nvCxnSpPr>
          <p:spPr>
            <a:xfrm>
              <a:off x="6399199" y="1140292"/>
              <a:ext cx="992511" cy="428730"/>
            </a:xfrm>
            <a:prstGeom prst="straightConnector1">
              <a:avLst/>
            </a:prstGeom>
            <a:noFill/>
            <a:ln w="6350" cap="flat" cmpd="sng" algn="ctr">
              <a:solidFill>
                <a:schemeClr val="tx1">
                  <a:alpha val="75000"/>
                </a:schemeClr>
              </a:solidFill>
              <a:prstDash val="dash"/>
            </a:ln>
            <a:effectLst/>
          </p:spPr>
        </p:cxnSp>
        <p:cxnSp>
          <p:nvCxnSpPr>
            <p:cNvPr id="1967" name="Curved Connector 89"/>
            <p:cNvCxnSpPr/>
            <p:nvPr/>
          </p:nvCxnSpPr>
          <p:spPr>
            <a:xfrm>
              <a:off x="6399199" y="1140292"/>
              <a:ext cx="1381293" cy="1356983"/>
            </a:xfrm>
            <a:prstGeom prst="straightConnector1">
              <a:avLst/>
            </a:prstGeom>
            <a:noFill/>
            <a:ln w="6350" cap="flat" cmpd="sng" algn="ctr">
              <a:solidFill>
                <a:schemeClr val="tx1">
                  <a:alpha val="75000"/>
                </a:schemeClr>
              </a:solidFill>
              <a:prstDash val="dash"/>
            </a:ln>
            <a:effectLst/>
          </p:spPr>
        </p:cxnSp>
        <p:cxnSp>
          <p:nvCxnSpPr>
            <p:cNvPr id="1968" name="Curved Connector 92"/>
            <p:cNvCxnSpPr/>
            <p:nvPr/>
          </p:nvCxnSpPr>
          <p:spPr>
            <a:xfrm flipH="1">
              <a:off x="5492559" y="1140292"/>
              <a:ext cx="906640" cy="379882"/>
            </a:xfrm>
            <a:prstGeom prst="straightConnector1">
              <a:avLst/>
            </a:prstGeom>
            <a:noFill/>
            <a:ln w="6350" cap="flat" cmpd="sng" algn="ctr">
              <a:solidFill>
                <a:schemeClr val="tx1">
                  <a:alpha val="75000"/>
                </a:schemeClr>
              </a:solidFill>
              <a:prstDash val="dash"/>
            </a:ln>
            <a:effectLst/>
          </p:spPr>
        </p:cxnSp>
        <p:cxnSp>
          <p:nvCxnSpPr>
            <p:cNvPr id="1969" name="Curved Connector 163"/>
            <p:cNvCxnSpPr/>
            <p:nvPr/>
          </p:nvCxnSpPr>
          <p:spPr>
            <a:xfrm flipV="1">
              <a:off x="5063344" y="1140292"/>
              <a:ext cx="1335855" cy="1356983"/>
            </a:xfrm>
            <a:prstGeom prst="straightConnector1">
              <a:avLst/>
            </a:prstGeom>
            <a:noFill/>
            <a:ln w="6350" cap="flat" cmpd="sng" algn="ctr">
              <a:solidFill>
                <a:schemeClr val="tx1">
                  <a:alpha val="75000"/>
                </a:schemeClr>
              </a:solidFill>
              <a:prstDash val="dash"/>
            </a:ln>
            <a:effectLst/>
          </p:spPr>
        </p:cxnSp>
        <p:cxnSp>
          <p:nvCxnSpPr>
            <p:cNvPr id="1970" name="Curved Connector 163"/>
            <p:cNvCxnSpPr/>
            <p:nvPr/>
          </p:nvCxnSpPr>
          <p:spPr>
            <a:xfrm flipH="1" flipV="1">
              <a:off x="6398632" y="1251560"/>
              <a:ext cx="22719" cy="2715557"/>
            </a:xfrm>
            <a:prstGeom prst="straightConnector1">
              <a:avLst/>
            </a:prstGeom>
            <a:noFill/>
            <a:ln w="6350" cap="flat" cmpd="sng" algn="ctr">
              <a:solidFill>
                <a:schemeClr val="tx1">
                  <a:alpha val="75000"/>
                </a:schemeClr>
              </a:solidFill>
              <a:prstDash val="dash"/>
            </a:ln>
            <a:effectLst/>
          </p:spPr>
        </p:cxnSp>
        <p:cxnSp>
          <p:nvCxnSpPr>
            <p:cNvPr id="1971" name="Curved Connector 163"/>
            <p:cNvCxnSpPr/>
            <p:nvPr/>
          </p:nvCxnSpPr>
          <p:spPr>
            <a:xfrm flipV="1">
              <a:off x="5461261" y="1140292"/>
              <a:ext cx="937938" cy="2317640"/>
            </a:xfrm>
            <a:prstGeom prst="straightConnector1">
              <a:avLst/>
            </a:prstGeom>
            <a:noFill/>
            <a:ln w="6350" cap="flat" cmpd="sng" algn="ctr">
              <a:solidFill>
                <a:schemeClr val="tx1">
                  <a:alpha val="75000"/>
                </a:schemeClr>
              </a:solidFill>
              <a:prstDash val="dash"/>
            </a:ln>
            <a:effectLst/>
          </p:spPr>
        </p:cxnSp>
        <p:cxnSp>
          <p:nvCxnSpPr>
            <p:cNvPr id="1972" name="Curved Connector 89"/>
            <p:cNvCxnSpPr/>
            <p:nvPr/>
          </p:nvCxnSpPr>
          <p:spPr>
            <a:xfrm>
              <a:off x="6399199" y="1140292"/>
              <a:ext cx="983376" cy="2317640"/>
            </a:xfrm>
            <a:prstGeom prst="straightConnector1">
              <a:avLst/>
            </a:prstGeom>
            <a:noFill/>
            <a:ln w="6350" cap="flat" cmpd="sng" algn="ctr">
              <a:solidFill>
                <a:schemeClr val="tx1">
                  <a:alpha val="75000"/>
                </a:schemeClr>
              </a:solidFill>
              <a:prstDash val="dash"/>
            </a:ln>
            <a:effectLst/>
          </p:spPr>
        </p:cxnSp>
        <p:cxnSp>
          <p:nvCxnSpPr>
            <p:cNvPr id="1973" name="Curved Connector 163"/>
            <p:cNvCxnSpPr/>
            <p:nvPr/>
          </p:nvCxnSpPr>
          <p:spPr>
            <a:xfrm>
              <a:off x="5492559" y="1520174"/>
              <a:ext cx="1899151" cy="48848"/>
            </a:xfrm>
            <a:prstGeom prst="straightConnector1">
              <a:avLst/>
            </a:prstGeom>
            <a:noFill/>
            <a:ln w="6350" cap="flat" cmpd="sng" algn="ctr">
              <a:solidFill>
                <a:schemeClr val="tx1">
                  <a:alpha val="75000"/>
                </a:schemeClr>
              </a:solidFill>
              <a:prstDash val="dash"/>
            </a:ln>
            <a:effectLst/>
          </p:spPr>
        </p:cxnSp>
        <p:cxnSp>
          <p:nvCxnSpPr>
            <p:cNvPr id="1974" name="Curved Connector 163"/>
            <p:cNvCxnSpPr/>
            <p:nvPr/>
          </p:nvCxnSpPr>
          <p:spPr>
            <a:xfrm flipV="1">
              <a:off x="7382575" y="1569022"/>
              <a:ext cx="9135" cy="1888910"/>
            </a:xfrm>
            <a:prstGeom prst="straightConnector1">
              <a:avLst/>
            </a:prstGeom>
            <a:noFill/>
            <a:ln w="6350" cap="flat" cmpd="sng" algn="ctr">
              <a:solidFill>
                <a:schemeClr val="tx1">
                  <a:alpha val="75000"/>
                </a:schemeClr>
              </a:solidFill>
              <a:prstDash val="dash"/>
            </a:ln>
            <a:effectLst/>
          </p:spPr>
        </p:cxnSp>
        <p:cxnSp>
          <p:nvCxnSpPr>
            <p:cNvPr id="1975" name="Curved Connector 163"/>
            <p:cNvCxnSpPr/>
            <p:nvPr/>
          </p:nvCxnSpPr>
          <p:spPr>
            <a:xfrm>
              <a:off x="5492559" y="1520174"/>
              <a:ext cx="2287933" cy="977101"/>
            </a:xfrm>
            <a:prstGeom prst="straightConnector1">
              <a:avLst/>
            </a:prstGeom>
            <a:noFill/>
            <a:ln w="6350" cap="flat" cmpd="sng" algn="ctr">
              <a:solidFill>
                <a:schemeClr val="tx1">
                  <a:alpha val="75000"/>
                </a:schemeClr>
              </a:solidFill>
              <a:prstDash val="dash"/>
            </a:ln>
            <a:effectLst/>
          </p:spPr>
        </p:cxnSp>
        <p:cxnSp>
          <p:nvCxnSpPr>
            <p:cNvPr id="1976" name="Curved Connector 163"/>
            <p:cNvCxnSpPr/>
            <p:nvPr/>
          </p:nvCxnSpPr>
          <p:spPr>
            <a:xfrm flipV="1">
              <a:off x="5461261" y="2497275"/>
              <a:ext cx="2319231" cy="960657"/>
            </a:xfrm>
            <a:prstGeom prst="straightConnector1">
              <a:avLst/>
            </a:prstGeom>
            <a:noFill/>
            <a:ln w="6350" cap="flat" cmpd="sng" algn="ctr">
              <a:solidFill>
                <a:schemeClr val="tx1">
                  <a:alpha val="75000"/>
                </a:schemeClr>
              </a:solidFill>
              <a:prstDash val="dash"/>
            </a:ln>
            <a:effectLst/>
          </p:spPr>
        </p:cxnSp>
        <p:cxnSp>
          <p:nvCxnSpPr>
            <p:cNvPr id="1977" name="Curved Connector 163"/>
            <p:cNvCxnSpPr/>
            <p:nvPr/>
          </p:nvCxnSpPr>
          <p:spPr>
            <a:xfrm flipV="1">
              <a:off x="7382575" y="2497275"/>
              <a:ext cx="397917" cy="960657"/>
            </a:xfrm>
            <a:prstGeom prst="straightConnector1">
              <a:avLst/>
            </a:prstGeom>
            <a:noFill/>
            <a:ln w="6350" cap="flat" cmpd="sng" algn="ctr">
              <a:solidFill>
                <a:schemeClr val="tx1">
                  <a:alpha val="75000"/>
                </a:schemeClr>
              </a:solidFill>
              <a:prstDash val="dash"/>
            </a:ln>
            <a:effectLst/>
          </p:spPr>
        </p:cxnSp>
        <p:cxnSp>
          <p:nvCxnSpPr>
            <p:cNvPr id="1978" name="Curved Connector 163"/>
            <p:cNvCxnSpPr/>
            <p:nvPr/>
          </p:nvCxnSpPr>
          <p:spPr>
            <a:xfrm flipH="1">
              <a:off x="6421918" y="3457932"/>
              <a:ext cx="960657" cy="397917"/>
            </a:xfrm>
            <a:prstGeom prst="straightConnector1">
              <a:avLst/>
            </a:prstGeom>
            <a:noFill/>
            <a:ln w="6350" cap="flat" cmpd="sng" algn="ctr">
              <a:solidFill>
                <a:schemeClr val="tx1">
                  <a:alpha val="75000"/>
                </a:schemeClr>
              </a:solidFill>
              <a:prstDash val="dash"/>
            </a:ln>
            <a:effectLst/>
          </p:spPr>
        </p:cxnSp>
        <p:cxnSp>
          <p:nvCxnSpPr>
            <p:cNvPr id="1979" name="Curved Connector 163"/>
            <p:cNvCxnSpPr/>
            <p:nvPr/>
          </p:nvCxnSpPr>
          <p:spPr>
            <a:xfrm flipH="1" flipV="1">
              <a:off x="5492559" y="1520174"/>
              <a:ext cx="929359" cy="2335675"/>
            </a:xfrm>
            <a:prstGeom prst="straightConnector1">
              <a:avLst/>
            </a:prstGeom>
            <a:noFill/>
            <a:ln w="6350" cap="flat" cmpd="sng" algn="ctr">
              <a:solidFill>
                <a:schemeClr val="tx1">
                  <a:alpha val="75000"/>
                </a:schemeClr>
              </a:solidFill>
              <a:prstDash val="dash"/>
            </a:ln>
            <a:effectLst/>
          </p:spPr>
        </p:cxnSp>
      </p:grpSp>
      <p:sp>
        <p:nvSpPr>
          <p:cNvPr id="1980" name="Oval 1979"/>
          <p:cNvSpPr>
            <a:spLocks noChangeAspect="1"/>
          </p:cNvSpPr>
          <p:nvPr/>
        </p:nvSpPr>
        <p:spPr bwMode="auto">
          <a:xfrm>
            <a:off x="7478335" y="4427027"/>
            <a:ext cx="549460" cy="549603"/>
          </a:xfrm>
          <a:prstGeom prst="ellipse">
            <a:avLst/>
          </a:prstGeom>
          <a:solidFill>
            <a:srgbClr val="676767"/>
          </a:solidFill>
          <a:ln w="12700" cap="flat">
            <a:noFill/>
            <a:miter lim="800000"/>
            <a:headEnd type="none" w="med" len="med"/>
            <a:tailEnd type="none" w="med" len="med"/>
          </a:ln>
        </p:spPr>
        <p:txBody>
          <a:bodyPr lIns="121872" tIns="60936" rIns="121872" bIns="60936" rtlCol="0" anchor="ctr"/>
          <a:lstStyle/>
          <a:p>
            <a:pPr marL="0" marR="0" lvl="0" indent="0" algn="ctr" defTabSz="68554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rgbClr val="011B42"/>
              </a:solidFill>
              <a:effectLst/>
              <a:uLnTx/>
              <a:uFillTx/>
              <a:latin typeface="CiscoSansTT ExtraLight" panose="020B0303020201020303" pitchFamily="34" charset="0"/>
              <a:ea typeface="Arial" pitchFamily="-107" charset="0"/>
              <a:cs typeface="Arial" pitchFamily="-107" charset="0"/>
              <a:sym typeface="Arial" pitchFamily="-107" charset="0"/>
            </a:endParaRPr>
          </a:p>
        </p:txBody>
      </p:sp>
      <p:sp>
        <p:nvSpPr>
          <p:cNvPr id="1981" name="Oval 1980"/>
          <p:cNvSpPr>
            <a:spLocks noChangeAspect="1"/>
          </p:cNvSpPr>
          <p:nvPr/>
        </p:nvSpPr>
        <p:spPr bwMode="auto">
          <a:xfrm>
            <a:off x="1658760" y="3667387"/>
            <a:ext cx="549460" cy="549603"/>
          </a:xfrm>
          <a:prstGeom prst="ellipse">
            <a:avLst/>
          </a:prstGeom>
          <a:solidFill>
            <a:srgbClr val="676767"/>
          </a:solidFill>
          <a:ln w="12700" cap="flat">
            <a:noFill/>
            <a:miter lim="800000"/>
            <a:headEnd type="none" w="med" len="med"/>
            <a:tailEnd type="none" w="med" len="med"/>
          </a:ln>
        </p:spPr>
        <p:txBody>
          <a:bodyPr lIns="121872" tIns="60936" rIns="121872" bIns="60936" rtlCol="0" anchor="ctr"/>
          <a:lstStyle/>
          <a:p>
            <a:pPr marL="0" marR="0" lvl="0" indent="0" algn="ctr" defTabSz="68554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11B42"/>
              </a:solidFill>
              <a:effectLst/>
              <a:uLnTx/>
              <a:uFillTx/>
              <a:latin typeface="CiscoSansTT ExtraLight" panose="020B0303020201020303" pitchFamily="34" charset="0"/>
              <a:ea typeface="Arial" pitchFamily="-107" charset="0"/>
              <a:cs typeface="Arial" pitchFamily="-107" charset="0"/>
              <a:sym typeface="Arial" pitchFamily="-107" charset="0"/>
            </a:endParaRPr>
          </a:p>
        </p:txBody>
      </p:sp>
      <p:sp>
        <p:nvSpPr>
          <p:cNvPr id="1982" name="Oval 1981"/>
          <p:cNvSpPr>
            <a:spLocks noChangeAspect="1"/>
          </p:cNvSpPr>
          <p:nvPr/>
        </p:nvSpPr>
        <p:spPr bwMode="auto">
          <a:xfrm>
            <a:off x="2232462" y="2621731"/>
            <a:ext cx="549460" cy="549603"/>
          </a:xfrm>
          <a:prstGeom prst="ellipse">
            <a:avLst/>
          </a:prstGeom>
          <a:solidFill>
            <a:srgbClr val="D71F13"/>
          </a:solidFill>
          <a:ln w="25400" cap="flat" cmpd="sng" algn="ctr">
            <a:noFill/>
            <a:prstDash val="solid"/>
          </a:ln>
          <a:effectLst/>
        </p:spPr>
        <p:txBody>
          <a:bodyPr lIns="121872" tIns="60936" rIns="121872" bIns="60936" rtlCol="0" anchor="ctr"/>
          <a:lstStyle/>
          <a:p>
            <a:pPr marL="0" marR="0" lvl="0" indent="0" algn="ctr" defTabSz="1218733"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11B42"/>
              </a:solidFill>
              <a:effectLst/>
              <a:uLnTx/>
              <a:uFillTx/>
              <a:latin typeface="CiscoSansTT ExtraLight" panose="020B0303020201020303" pitchFamily="34" charset="0"/>
              <a:ea typeface="+mn-ea"/>
              <a:cs typeface="+mn-cs"/>
              <a:sym typeface="Arial" pitchFamily="-107" charset="0"/>
            </a:endParaRPr>
          </a:p>
        </p:txBody>
      </p:sp>
      <p:sp>
        <p:nvSpPr>
          <p:cNvPr id="1983" name="Oval 1982"/>
          <p:cNvSpPr>
            <a:spLocks noChangeAspect="1"/>
          </p:cNvSpPr>
          <p:nvPr/>
        </p:nvSpPr>
        <p:spPr bwMode="auto">
          <a:xfrm>
            <a:off x="1279616" y="4462973"/>
            <a:ext cx="549460" cy="549603"/>
          </a:xfrm>
          <a:prstGeom prst="ellipse">
            <a:avLst/>
          </a:prstGeom>
          <a:solidFill>
            <a:srgbClr val="D71F13"/>
          </a:solidFill>
          <a:ln w="12700" cap="flat">
            <a:noFill/>
            <a:miter lim="800000"/>
            <a:headEnd type="none" w="med" len="med"/>
            <a:tailEnd type="none" w="med" len="med"/>
          </a:ln>
        </p:spPr>
        <p:txBody>
          <a:bodyPr lIns="121872" tIns="60936" rIns="121872" bIns="60936" rtlCol="0" anchor="ctr"/>
          <a:lstStyle/>
          <a:p>
            <a:pPr marL="0" marR="0" lvl="0" indent="0" algn="ctr" defTabSz="68554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11B42"/>
              </a:solidFill>
              <a:effectLst/>
              <a:uLnTx/>
              <a:uFillTx/>
              <a:latin typeface="CiscoSansTT ExtraLight" panose="020B0303020201020303" pitchFamily="34" charset="0"/>
              <a:ea typeface="Arial" pitchFamily="-107" charset="0"/>
              <a:cs typeface="Arial" pitchFamily="-107" charset="0"/>
              <a:sym typeface="Arial" pitchFamily="-107" charset="0"/>
            </a:endParaRPr>
          </a:p>
        </p:txBody>
      </p:sp>
      <p:sp>
        <p:nvSpPr>
          <p:cNvPr id="1984" name="Oval 1983"/>
          <p:cNvSpPr>
            <a:spLocks noChangeAspect="1"/>
          </p:cNvSpPr>
          <p:nvPr/>
        </p:nvSpPr>
        <p:spPr bwMode="auto">
          <a:xfrm>
            <a:off x="4327756" y="1657298"/>
            <a:ext cx="549460" cy="549603"/>
          </a:xfrm>
          <a:prstGeom prst="ellipse">
            <a:avLst/>
          </a:prstGeom>
          <a:solidFill>
            <a:srgbClr val="192954"/>
          </a:solidFill>
          <a:ln w="12700" cap="flat">
            <a:noFill/>
            <a:miter lim="800000"/>
            <a:headEnd type="none" w="med" len="med"/>
            <a:tailEnd type="none" w="med" len="med"/>
          </a:ln>
        </p:spPr>
        <p:txBody>
          <a:bodyPr lIns="121872" tIns="60936" rIns="121872" bIns="60936" rtlCol="0" anchor="ctr"/>
          <a:lstStyle/>
          <a:p>
            <a:pPr marL="0" marR="0" lvl="0" indent="0" algn="ctr" defTabSz="68554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11B42"/>
              </a:solidFill>
              <a:effectLst/>
              <a:uLnTx/>
              <a:uFillTx/>
              <a:latin typeface="CiscoSansTT ExtraLight" panose="020B0303020201020303" pitchFamily="34" charset="0"/>
              <a:ea typeface="Arial" pitchFamily="-107" charset="0"/>
              <a:cs typeface="Arial" pitchFamily="-107" charset="0"/>
              <a:sym typeface="Arial" pitchFamily="-107" charset="0"/>
            </a:endParaRPr>
          </a:p>
        </p:txBody>
      </p:sp>
      <p:sp>
        <p:nvSpPr>
          <p:cNvPr id="1985" name="Oval 1984"/>
          <p:cNvSpPr>
            <a:spLocks noChangeAspect="1"/>
          </p:cNvSpPr>
          <p:nvPr/>
        </p:nvSpPr>
        <p:spPr bwMode="auto">
          <a:xfrm>
            <a:off x="3256904" y="2141755"/>
            <a:ext cx="549460" cy="549603"/>
          </a:xfrm>
          <a:prstGeom prst="ellipse">
            <a:avLst/>
          </a:prstGeom>
          <a:solidFill>
            <a:srgbClr val="676767"/>
          </a:solidFill>
          <a:ln w="12700" cap="flat">
            <a:noFill/>
            <a:miter lim="800000"/>
            <a:headEnd type="none" w="med" len="med"/>
            <a:tailEnd type="none" w="med" len="med"/>
          </a:ln>
        </p:spPr>
        <p:txBody>
          <a:bodyPr lIns="121872" tIns="60936" rIns="121872" bIns="60936" rtlCol="0" anchor="ctr"/>
          <a:lstStyle/>
          <a:p>
            <a:pPr marL="0" marR="0" lvl="0" indent="0" algn="ctr" defTabSz="68554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11B42"/>
              </a:solidFill>
              <a:effectLst/>
              <a:uLnTx/>
              <a:uFillTx/>
              <a:latin typeface="CiscoSansTT ExtraLight" panose="020B0303020201020303" pitchFamily="34" charset="0"/>
              <a:ea typeface="Arial" pitchFamily="-107" charset="0"/>
              <a:cs typeface="Arial" pitchFamily="-107" charset="0"/>
              <a:sym typeface="Arial" pitchFamily="-107" charset="0"/>
            </a:endParaRPr>
          </a:p>
        </p:txBody>
      </p:sp>
      <p:sp>
        <p:nvSpPr>
          <p:cNvPr id="1986" name="Oval 1985"/>
          <p:cNvSpPr>
            <a:spLocks noChangeAspect="1"/>
          </p:cNvSpPr>
          <p:nvPr/>
        </p:nvSpPr>
        <p:spPr bwMode="auto">
          <a:xfrm>
            <a:off x="6462181" y="2656803"/>
            <a:ext cx="549460" cy="549603"/>
          </a:xfrm>
          <a:prstGeom prst="ellipse">
            <a:avLst/>
          </a:prstGeom>
          <a:solidFill>
            <a:srgbClr val="192954"/>
          </a:solidFill>
          <a:ln w="12700" cap="flat">
            <a:noFill/>
            <a:miter lim="800000"/>
            <a:headEnd type="none" w="med" len="med"/>
            <a:tailEnd type="none" w="med" len="med"/>
          </a:ln>
        </p:spPr>
        <p:txBody>
          <a:bodyPr lIns="121872" tIns="60936" rIns="121872" bIns="60936" rtlCol="0" anchor="ctr"/>
          <a:lstStyle/>
          <a:p>
            <a:pPr marL="0" marR="0" lvl="0" indent="0" algn="ctr" defTabSz="68554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11B42"/>
              </a:solidFill>
              <a:effectLst/>
              <a:uLnTx/>
              <a:uFillTx/>
              <a:latin typeface="CiscoSansTT ExtraLight" panose="020B0303020201020303" pitchFamily="34" charset="0"/>
              <a:ea typeface="Arial" pitchFamily="-107" charset="0"/>
              <a:cs typeface="Arial" pitchFamily="-107" charset="0"/>
              <a:sym typeface="Arial" pitchFamily="-107" charset="0"/>
            </a:endParaRPr>
          </a:p>
        </p:txBody>
      </p:sp>
      <p:sp>
        <p:nvSpPr>
          <p:cNvPr id="1987" name="Oval 1986"/>
          <p:cNvSpPr>
            <a:spLocks noChangeAspect="1"/>
          </p:cNvSpPr>
          <p:nvPr/>
        </p:nvSpPr>
        <p:spPr bwMode="auto">
          <a:xfrm>
            <a:off x="7020832" y="3544123"/>
            <a:ext cx="549460" cy="549603"/>
          </a:xfrm>
          <a:prstGeom prst="ellipse">
            <a:avLst/>
          </a:prstGeom>
          <a:solidFill>
            <a:srgbClr val="676767"/>
          </a:solidFill>
          <a:ln w="12700" cap="flat">
            <a:noFill/>
            <a:miter lim="800000"/>
            <a:headEnd type="none" w="med" len="med"/>
            <a:tailEnd type="none" w="med" len="med"/>
          </a:ln>
        </p:spPr>
        <p:txBody>
          <a:bodyPr lIns="121872" tIns="60936" rIns="121872" bIns="60936" rtlCol="0" anchor="ctr"/>
          <a:lstStyle/>
          <a:p>
            <a:pPr marL="0" marR="0" lvl="0" indent="0" algn="ctr" defTabSz="68554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11B42"/>
              </a:solidFill>
              <a:effectLst/>
              <a:uLnTx/>
              <a:uFillTx/>
              <a:latin typeface="CiscoSansTT ExtraLight" panose="020B0303020201020303" pitchFamily="34" charset="0"/>
              <a:ea typeface="Arial" pitchFamily="-107" charset="0"/>
              <a:cs typeface="Arial" pitchFamily="-107" charset="0"/>
              <a:sym typeface="Arial" pitchFamily="-107" charset="0"/>
            </a:endParaRPr>
          </a:p>
        </p:txBody>
      </p:sp>
      <p:sp>
        <p:nvSpPr>
          <p:cNvPr id="1988" name="Rectangle 1987"/>
          <p:cNvSpPr/>
          <p:nvPr/>
        </p:nvSpPr>
        <p:spPr>
          <a:xfrm>
            <a:off x="2365910" y="1925367"/>
            <a:ext cx="1033520" cy="482413"/>
          </a:xfrm>
          <a:prstGeom prst="rect">
            <a:avLst/>
          </a:prstGeom>
        </p:spPr>
        <p:txBody>
          <a:bodyPr wrap="square" lIns="121872" tIns="60936" rIns="121872" bIns="60936" anchor="ctr">
            <a:noAutofit/>
          </a:bodyPr>
          <a:lstStyle/>
          <a:p>
            <a:pPr algn="ctr" defTabSz="609085" fontAlgn="auto">
              <a:spcBef>
                <a:spcPts val="0"/>
              </a:spcBef>
              <a:spcAft>
                <a:spcPts val="0"/>
              </a:spcAft>
              <a:defRPr/>
            </a:pPr>
            <a:r>
              <a:rPr lang="en-US" sz="1700" kern="0" dirty="0">
                <a:latin typeface="CiscoSansTT ExtraLight" panose="020B0303020201020303" pitchFamily="34" charset="0"/>
                <a:ea typeface="+mn-ea"/>
                <a:cs typeface="CiscoSansTT Light"/>
              </a:rPr>
              <a:t>UTM</a:t>
            </a:r>
          </a:p>
        </p:txBody>
      </p:sp>
      <p:grpSp>
        <p:nvGrpSpPr>
          <p:cNvPr id="1989" name="Group 1988"/>
          <p:cNvGrpSpPr>
            <a:grpSpLocks noChangeAspect="1"/>
          </p:cNvGrpSpPr>
          <p:nvPr/>
        </p:nvGrpSpPr>
        <p:grpSpPr>
          <a:xfrm>
            <a:off x="3392940" y="2271731"/>
            <a:ext cx="291102" cy="274801"/>
            <a:chOff x="6708881" y="680888"/>
            <a:chExt cx="384277" cy="362666"/>
          </a:xfrm>
          <a:solidFill>
            <a:srgbClr val="FFFFFF"/>
          </a:solidFill>
        </p:grpSpPr>
        <p:sp>
          <p:nvSpPr>
            <p:cNvPr id="1990" name="Freeform 15"/>
            <p:cNvSpPr>
              <a:spLocks noEditPoints="1"/>
            </p:cNvSpPr>
            <p:nvPr/>
          </p:nvSpPr>
          <p:spPr bwMode="auto">
            <a:xfrm>
              <a:off x="6708881" y="959749"/>
              <a:ext cx="384277" cy="83805"/>
            </a:xfrm>
            <a:custGeom>
              <a:avLst/>
              <a:gdLst>
                <a:gd name="T0" fmla="*/ 20 w 1353"/>
                <a:gd name="T1" fmla="*/ 295 h 295"/>
                <a:gd name="T2" fmla="*/ 20 w 1353"/>
                <a:gd name="T3" fmla="*/ 0 h 295"/>
                <a:gd name="T4" fmla="*/ 1353 w 1353"/>
                <a:gd name="T5" fmla="*/ 275 h 295"/>
                <a:gd name="T6" fmla="*/ 1006 w 1353"/>
                <a:gd name="T7" fmla="*/ 110 h 295"/>
                <a:gd name="T8" fmla="*/ 1063 w 1353"/>
                <a:gd name="T9" fmla="*/ 72 h 295"/>
                <a:gd name="T10" fmla="*/ 252 w 1353"/>
                <a:gd name="T11" fmla="*/ 110 h 295"/>
                <a:gd name="T12" fmla="*/ 310 w 1353"/>
                <a:gd name="T13" fmla="*/ 72 h 295"/>
                <a:gd name="T14" fmla="*/ 346 w 1353"/>
                <a:gd name="T15" fmla="*/ 110 h 295"/>
                <a:gd name="T16" fmla="*/ 404 w 1353"/>
                <a:gd name="T17" fmla="*/ 72 h 295"/>
                <a:gd name="T18" fmla="*/ 440 w 1353"/>
                <a:gd name="T19" fmla="*/ 110 h 295"/>
                <a:gd name="T20" fmla="*/ 498 w 1353"/>
                <a:gd name="T21" fmla="*/ 72 h 295"/>
                <a:gd name="T22" fmla="*/ 535 w 1353"/>
                <a:gd name="T23" fmla="*/ 110 h 295"/>
                <a:gd name="T24" fmla="*/ 592 w 1353"/>
                <a:gd name="T25" fmla="*/ 72 h 295"/>
                <a:gd name="T26" fmla="*/ 629 w 1353"/>
                <a:gd name="T27" fmla="*/ 110 h 295"/>
                <a:gd name="T28" fmla="*/ 686 w 1353"/>
                <a:gd name="T29" fmla="*/ 72 h 295"/>
                <a:gd name="T30" fmla="*/ 723 w 1353"/>
                <a:gd name="T31" fmla="*/ 110 h 295"/>
                <a:gd name="T32" fmla="*/ 781 w 1353"/>
                <a:gd name="T33" fmla="*/ 72 h 295"/>
                <a:gd name="T34" fmla="*/ 817 w 1353"/>
                <a:gd name="T35" fmla="*/ 110 h 295"/>
                <a:gd name="T36" fmla="*/ 875 w 1353"/>
                <a:gd name="T37" fmla="*/ 72 h 295"/>
                <a:gd name="T38" fmla="*/ 911 w 1353"/>
                <a:gd name="T39" fmla="*/ 110 h 295"/>
                <a:gd name="T40" fmla="*/ 969 w 1353"/>
                <a:gd name="T41" fmla="*/ 72 h 295"/>
                <a:gd name="T42" fmla="*/ 1100 w 1353"/>
                <a:gd name="T43" fmla="*/ 110 h 295"/>
                <a:gd name="T44" fmla="*/ 1157 w 1353"/>
                <a:gd name="T45" fmla="*/ 72 h 295"/>
                <a:gd name="T46" fmla="*/ 1194 w 1353"/>
                <a:gd name="T47" fmla="*/ 110 h 295"/>
                <a:gd name="T48" fmla="*/ 1251 w 1353"/>
                <a:gd name="T49" fmla="*/ 72 h 295"/>
                <a:gd name="T50" fmla="*/ 1004 w 1353"/>
                <a:gd name="T51" fmla="*/ 207 h 295"/>
                <a:gd name="T52" fmla="*/ 1062 w 1353"/>
                <a:gd name="T53" fmla="*/ 169 h 295"/>
                <a:gd name="T54" fmla="*/ 251 w 1353"/>
                <a:gd name="T55" fmla="*/ 207 h 295"/>
                <a:gd name="T56" fmla="*/ 309 w 1353"/>
                <a:gd name="T57" fmla="*/ 169 h 295"/>
                <a:gd name="T58" fmla="*/ 345 w 1353"/>
                <a:gd name="T59" fmla="*/ 207 h 295"/>
                <a:gd name="T60" fmla="*/ 403 w 1353"/>
                <a:gd name="T61" fmla="*/ 169 h 295"/>
                <a:gd name="T62" fmla="*/ 439 w 1353"/>
                <a:gd name="T63" fmla="*/ 207 h 295"/>
                <a:gd name="T64" fmla="*/ 497 w 1353"/>
                <a:gd name="T65" fmla="*/ 169 h 295"/>
                <a:gd name="T66" fmla="*/ 534 w 1353"/>
                <a:gd name="T67" fmla="*/ 207 h 295"/>
                <a:gd name="T68" fmla="*/ 591 w 1353"/>
                <a:gd name="T69" fmla="*/ 169 h 295"/>
                <a:gd name="T70" fmla="*/ 628 w 1353"/>
                <a:gd name="T71" fmla="*/ 207 h 295"/>
                <a:gd name="T72" fmla="*/ 685 w 1353"/>
                <a:gd name="T73" fmla="*/ 169 h 295"/>
                <a:gd name="T74" fmla="*/ 722 w 1353"/>
                <a:gd name="T75" fmla="*/ 207 h 295"/>
                <a:gd name="T76" fmla="*/ 779 w 1353"/>
                <a:gd name="T77" fmla="*/ 169 h 295"/>
                <a:gd name="T78" fmla="*/ 816 w 1353"/>
                <a:gd name="T79" fmla="*/ 207 h 295"/>
                <a:gd name="T80" fmla="*/ 874 w 1353"/>
                <a:gd name="T81" fmla="*/ 169 h 295"/>
                <a:gd name="T82" fmla="*/ 910 w 1353"/>
                <a:gd name="T83" fmla="*/ 207 h 295"/>
                <a:gd name="T84" fmla="*/ 968 w 1353"/>
                <a:gd name="T85" fmla="*/ 169 h 295"/>
                <a:gd name="T86" fmla="*/ 1099 w 1353"/>
                <a:gd name="T87" fmla="*/ 207 h 295"/>
                <a:gd name="T88" fmla="*/ 1156 w 1353"/>
                <a:gd name="T89" fmla="*/ 169 h 295"/>
                <a:gd name="T90" fmla="*/ 1193 w 1353"/>
                <a:gd name="T91" fmla="*/ 207 h 295"/>
                <a:gd name="T92" fmla="*/ 1250 w 1353"/>
                <a:gd name="T93" fmla="*/ 169 h 295"/>
                <a:gd name="T94" fmla="*/ 115 w 1353"/>
                <a:gd name="T95" fmla="*/ 17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3" h="295">
                  <a:moveTo>
                    <a:pt x="1353" y="275"/>
                  </a:moveTo>
                  <a:cubicBezTo>
                    <a:pt x="1353" y="286"/>
                    <a:pt x="1344" y="295"/>
                    <a:pt x="1333" y="295"/>
                  </a:cubicBezTo>
                  <a:cubicBezTo>
                    <a:pt x="20" y="295"/>
                    <a:pt x="20" y="295"/>
                    <a:pt x="20" y="295"/>
                  </a:cubicBezTo>
                  <a:cubicBezTo>
                    <a:pt x="9" y="295"/>
                    <a:pt x="0" y="286"/>
                    <a:pt x="0" y="275"/>
                  </a:cubicBezTo>
                  <a:cubicBezTo>
                    <a:pt x="0" y="20"/>
                    <a:pt x="0" y="20"/>
                    <a:pt x="0" y="20"/>
                  </a:cubicBezTo>
                  <a:cubicBezTo>
                    <a:pt x="0" y="9"/>
                    <a:pt x="9" y="0"/>
                    <a:pt x="20" y="0"/>
                  </a:cubicBezTo>
                  <a:cubicBezTo>
                    <a:pt x="1333" y="0"/>
                    <a:pt x="1333" y="0"/>
                    <a:pt x="1333" y="0"/>
                  </a:cubicBezTo>
                  <a:cubicBezTo>
                    <a:pt x="1344" y="0"/>
                    <a:pt x="1353" y="9"/>
                    <a:pt x="1353" y="20"/>
                  </a:cubicBezTo>
                  <a:lnTo>
                    <a:pt x="1353" y="275"/>
                  </a:lnTo>
                  <a:close/>
                  <a:moveTo>
                    <a:pt x="1063" y="72"/>
                  </a:moveTo>
                  <a:cubicBezTo>
                    <a:pt x="1006" y="72"/>
                    <a:pt x="1006" y="72"/>
                    <a:pt x="1006" y="72"/>
                  </a:cubicBezTo>
                  <a:cubicBezTo>
                    <a:pt x="1006" y="110"/>
                    <a:pt x="1006" y="110"/>
                    <a:pt x="1006" y="110"/>
                  </a:cubicBezTo>
                  <a:cubicBezTo>
                    <a:pt x="1032" y="125"/>
                    <a:pt x="1032" y="125"/>
                    <a:pt x="1032" y="125"/>
                  </a:cubicBezTo>
                  <a:cubicBezTo>
                    <a:pt x="1063" y="110"/>
                    <a:pt x="1063" y="110"/>
                    <a:pt x="1063" y="110"/>
                  </a:cubicBezTo>
                  <a:lnTo>
                    <a:pt x="1063" y="72"/>
                  </a:lnTo>
                  <a:close/>
                  <a:moveTo>
                    <a:pt x="310" y="72"/>
                  </a:moveTo>
                  <a:cubicBezTo>
                    <a:pt x="252" y="72"/>
                    <a:pt x="252" y="72"/>
                    <a:pt x="252" y="72"/>
                  </a:cubicBezTo>
                  <a:cubicBezTo>
                    <a:pt x="252" y="110"/>
                    <a:pt x="252" y="110"/>
                    <a:pt x="252" y="110"/>
                  </a:cubicBezTo>
                  <a:cubicBezTo>
                    <a:pt x="279" y="125"/>
                    <a:pt x="279" y="125"/>
                    <a:pt x="279" y="125"/>
                  </a:cubicBezTo>
                  <a:cubicBezTo>
                    <a:pt x="310" y="110"/>
                    <a:pt x="310" y="110"/>
                    <a:pt x="310" y="110"/>
                  </a:cubicBezTo>
                  <a:lnTo>
                    <a:pt x="310" y="72"/>
                  </a:lnTo>
                  <a:close/>
                  <a:moveTo>
                    <a:pt x="404" y="72"/>
                  </a:moveTo>
                  <a:cubicBezTo>
                    <a:pt x="346" y="72"/>
                    <a:pt x="346" y="72"/>
                    <a:pt x="346" y="72"/>
                  </a:cubicBezTo>
                  <a:cubicBezTo>
                    <a:pt x="346" y="110"/>
                    <a:pt x="346" y="110"/>
                    <a:pt x="346" y="110"/>
                  </a:cubicBezTo>
                  <a:cubicBezTo>
                    <a:pt x="373" y="125"/>
                    <a:pt x="373" y="125"/>
                    <a:pt x="373" y="125"/>
                  </a:cubicBezTo>
                  <a:cubicBezTo>
                    <a:pt x="404" y="110"/>
                    <a:pt x="404" y="110"/>
                    <a:pt x="404" y="110"/>
                  </a:cubicBezTo>
                  <a:lnTo>
                    <a:pt x="404" y="72"/>
                  </a:lnTo>
                  <a:close/>
                  <a:moveTo>
                    <a:pt x="498" y="72"/>
                  </a:moveTo>
                  <a:cubicBezTo>
                    <a:pt x="440" y="72"/>
                    <a:pt x="440" y="72"/>
                    <a:pt x="440" y="72"/>
                  </a:cubicBezTo>
                  <a:cubicBezTo>
                    <a:pt x="440" y="110"/>
                    <a:pt x="440" y="110"/>
                    <a:pt x="440" y="110"/>
                  </a:cubicBezTo>
                  <a:cubicBezTo>
                    <a:pt x="467" y="125"/>
                    <a:pt x="467" y="125"/>
                    <a:pt x="467" y="125"/>
                  </a:cubicBezTo>
                  <a:cubicBezTo>
                    <a:pt x="498" y="110"/>
                    <a:pt x="498" y="110"/>
                    <a:pt x="498" y="110"/>
                  </a:cubicBezTo>
                  <a:lnTo>
                    <a:pt x="498" y="72"/>
                  </a:lnTo>
                  <a:close/>
                  <a:moveTo>
                    <a:pt x="592" y="72"/>
                  </a:moveTo>
                  <a:cubicBezTo>
                    <a:pt x="535" y="72"/>
                    <a:pt x="535" y="72"/>
                    <a:pt x="535" y="72"/>
                  </a:cubicBezTo>
                  <a:cubicBezTo>
                    <a:pt x="535" y="110"/>
                    <a:pt x="535" y="110"/>
                    <a:pt x="535" y="110"/>
                  </a:cubicBezTo>
                  <a:cubicBezTo>
                    <a:pt x="562" y="125"/>
                    <a:pt x="562" y="125"/>
                    <a:pt x="562" y="125"/>
                  </a:cubicBezTo>
                  <a:cubicBezTo>
                    <a:pt x="592" y="110"/>
                    <a:pt x="592" y="110"/>
                    <a:pt x="592" y="110"/>
                  </a:cubicBezTo>
                  <a:lnTo>
                    <a:pt x="592" y="72"/>
                  </a:lnTo>
                  <a:close/>
                  <a:moveTo>
                    <a:pt x="686" y="72"/>
                  </a:moveTo>
                  <a:cubicBezTo>
                    <a:pt x="629" y="72"/>
                    <a:pt x="629" y="72"/>
                    <a:pt x="629" y="72"/>
                  </a:cubicBezTo>
                  <a:cubicBezTo>
                    <a:pt x="629" y="110"/>
                    <a:pt x="629" y="110"/>
                    <a:pt x="629" y="110"/>
                  </a:cubicBezTo>
                  <a:cubicBezTo>
                    <a:pt x="656" y="125"/>
                    <a:pt x="656" y="125"/>
                    <a:pt x="656" y="125"/>
                  </a:cubicBezTo>
                  <a:cubicBezTo>
                    <a:pt x="686" y="110"/>
                    <a:pt x="686" y="110"/>
                    <a:pt x="686" y="110"/>
                  </a:cubicBezTo>
                  <a:lnTo>
                    <a:pt x="686" y="72"/>
                  </a:lnTo>
                  <a:close/>
                  <a:moveTo>
                    <a:pt x="781" y="72"/>
                  </a:moveTo>
                  <a:cubicBezTo>
                    <a:pt x="723" y="72"/>
                    <a:pt x="723" y="72"/>
                    <a:pt x="723" y="72"/>
                  </a:cubicBezTo>
                  <a:cubicBezTo>
                    <a:pt x="723" y="110"/>
                    <a:pt x="723" y="110"/>
                    <a:pt x="723" y="110"/>
                  </a:cubicBezTo>
                  <a:cubicBezTo>
                    <a:pt x="750" y="125"/>
                    <a:pt x="750" y="125"/>
                    <a:pt x="750" y="125"/>
                  </a:cubicBezTo>
                  <a:cubicBezTo>
                    <a:pt x="781" y="110"/>
                    <a:pt x="781" y="110"/>
                    <a:pt x="781" y="110"/>
                  </a:cubicBezTo>
                  <a:lnTo>
                    <a:pt x="781" y="72"/>
                  </a:lnTo>
                  <a:close/>
                  <a:moveTo>
                    <a:pt x="875" y="72"/>
                  </a:moveTo>
                  <a:cubicBezTo>
                    <a:pt x="817" y="72"/>
                    <a:pt x="817" y="72"/>
                    <a:pt x="817" y="72"/>
                  </a:cubicBezTo>
                  <a:cubicBezTo>
                    <a:pt x="817" y="110"/>
                    <a:pt x="817" y="110"/>
                    <a:pt x="817" y="110"/>
                  </a:cubicBezTo>
                  <a:cubicBezTo>
                    <a:pt x="844" y="125"/>
                    <a:pt x="844" y="125"/>
                    <a:pt x="844" y="125"/>
                  </a:cubicBezTo>
                  <a:cubicBezTo>
                    <a:pt x="875" y="110"/>
                    <a:pt x="875" y="110"/>
                    <a:pt x="875" y="110"/>
                  </a:cubicBezTo>
                  <a:lnTo>
                    <a:pt x="875" y="72"/>
                  </a:lnTo>
                  <a:close/>
                  <a:moveTo>
                    <a:pt x="969" y="72"/>
                  </a:moveTo>
                  <a:cubicBezTo>
                    <a:pt x="911" y="72"/>
                    <a:pt x="911" y="72"/>
                    <a:pt x="911" y="72"/>
                  </a:cubicBezTo>
                  <a:cubicBezTo>
                    <a:pt x="911" y="110"/>
                    <a:pt x="911" y="110"/>
                    <a:pt x="911" y="110"/>
                  </a:cubicBezTo>
                  <a:cubicBezTo>
                    <a:pt x="938" y="125"/>
                    <a:pt x="938" y="125"/>
                    <a:pt x="938" y="125"/>
                  </a:cubicBezTo>
                  <a:cubicBezTo>
                    <a:pt x="969" y="110"/>
                    <a:pt x="969" y="110"/>
                    <a:pt x="969" y="110"/>
                  </a:cubicBezTo>
                  <a:lnTo>
                    <a:pt x="969" y="72"/>
                  </a:lnTo>
                  <a:close/>
                  <a:moveTo>
                    <a:pt x="1157" y="72"/>
                  </a:moveTo>
                  <a:cubicBezTo>
                    <a:pt x="1100" y="72"/>
                    <a:pt x="1100" y="72"/>
                    <a:pt x="1100" y="72"/>
                  </a:cubicBezTo>
                  <a:cubicBezTo>
                    <a:pt x="1100" y="110"/>
                    <a:pt x="1100" y="110"/>
                    <a:pt x="1100" y="110"/>
                  </a:cubicBezTo>
                  <a:cubicBezTo>
                    <a:pt x="1127" y="125"/>
                    <a:pt x="1127" y="125"/>
                    <a:pt x="1127" y="125"/>
                  </a:cubicBezTo>
                  <a:cubicBezTo>
                    <a:pt x="1157" y="110"/>
                    <a:pt x="1157" y="110"/>
                    <a:pt x="1157" y="110"/>
                  </a:cubicBezTo>
                  <a:lnTo>
                    <a:pt x="1157" y="72"/>
                  </a:lnTo>
                  <a:close/>
                  <a:moveTo>
                    <a:pt x="1251" y="72"/>
                  </a:moveTo>
                  <a:cubicBezTo>
                    <a:pt x="1194" y="72"/>
                    <a:pt x="1194" y="72"/>
                    <a:pt x="1194" y="72"/>
                  </a:cubicBezTo>
                  <a:cubicBezTo>
                    <a:pt x="1194" y="110"/>
                    <a:pt x="1194" y="110"/>
                    <a:pt x="1194" y="110"/>
                  </a:cubicBezTo>
                  <a:cubicBezTo>
                    <a:pt x="1221" y="125"/>
                    <a:pt x="1221" y="125"/>
                    <a:pt x="1221" y="125"/>
                  </a:cubicBezTo>
                  <a:cubicBezTo>
                    <a:pt x="1251" y="110"/>
                    <a:pt x="1251" y="110"/>
                    <a:pt x="1251" y="110"/>
                  </a:cubicBezTo>
                  <a:lnTo>
                    <a:pt x="1251" y="72"/>
                  </a:lnTo>
                  <a:close/>
                  <a:moveTo>
                    <a:pt x="1062" y="169"/>
                  </a:moveTo>
                  <a:cubicBezTo>
                    <a:pt x="1004" y="169"/>
                    <a:pt x="1004" y="169"/>
                    <a:pt x="1004" y="169"/>
                  </a:cubicBezTo>
                  <a:cubicBezTo>
                    <a:pt x="1004" y="207"/>
                    <a:pt x="1004" y="207"/>
                    <a:pt x="1004" y="207"/>
                  </a:cubicBezTo>
                  <a:cubicBezTo>
                    <a:pt x="1031" y="222"/>
                    <a:pt x="1031" y="222"/>
                    <a:pt x="1031" y="222"/>
                  </a:cubicBezTo>
                  <a:cubicBezTo>
                    <a:pt x="1062" y="207"/>
                    <a:pt x="1062" y="207"/>
                    <a:pt x="1062" y="207"/>
                  </a:cubicBezTo>
                  <a:lnTo>
                    <a:pt x="1062" y="169"/>
                  </a:lnTo>
                  <a:close/>
                  <a:moveTo>
                    <a:pt x="309" y="169"/>
                  </a:moveTo>
                  <a:cubicBezTo>
                    <a:pt x="251" y="169"/>
                    <a:pt x="251" y="169"/>
                    <a:pt x="251" y="169"/>
                  </a:cubicBezTo>
                  <a:cubicBezTo>
                    <a:pt x="251" y="207"/>
                    <a:pt x="251" y="207"/>
                    <a:pt x="251" y="207"/>
                  </a:cubicBezTo>
                  <a:cubicBezTo>
                    <a:pt x="278" y="222"/>
                    <a:pt x="278" y="222"/>
                    <a:pt x="278" y="222"/>
                  </a:cubicBezTo>
                  <a:cubicBezTo>
                    <a:pt x="309" y="207"/>
                    <a:pt x="309" y="207"/>
                    <a:pt x="309" y="207"/>
                  </a:cubicBezTo>
                  <a:lnTo>
                    <a:pt x="309" y="169"/>
                  </a:lnTo>
                  <a:close/>
                  <a:moveTo>
                    <a:pt x="403" y="169"/>
                  </a:moveTo>
                  <a:cubicBezTo>
                    <a:pt x="345" y="169"/>
                    <a:pt x="345" y="169"/>
                    <a:pt x="345" y="169"/>
                  </a:cubicBezTo>
                  <a:cubicBezTo>
                    <a:pt x="345" y="207"/>
                    <a:pt x="345" y="207"/>
                    <a:pt x="345" y="207"/>
                  </a:cubicBezTo>
                  <a:cubicBezTo>
                    <a:pt x="372" y="222"/>
                    <a:pt x="372" y="222"/>
                    <a:pt x="372" y="222"/>
                  </a:cubicBezTo>
                  <a:cubicBezTo>
                    <a:pt x="403" y="207"/>
                    <a:pt x="403" y="207"/>
                    <a:pt x="403" y="207"/>
                  </a:cubicBezTo>
                  <a:lnTo>
                    <a:pt x="403" y="169"/>
                  </a:lnTo>
                  <a:close/>
                  <a:moveTo>
                    <a:pt x="497" y="169"/>
                  </a:moveTo>
                  <a:cubicBezTo>
                    <a:pt x="439" y="169"/>
                    <a:pt x="439" y="169"/>
                    <a:pt x="439" y="169"/>
                  </a:cubicBezTo>
                  <a:cubicBezTo>
                    <a:pt x="439" y="207"/>
                    <a:pt x="439" y="207"/>
                    <a:pt x="439" y="207"/>
                  </a:cubicBezTo>
                  <a:cubicBezTo>
                    <a:pt x="466" y="222"/>
                    <a:pt x="466" y="222"/>
                    <a:pt x="466" y="222"/>
                  </a:cubicBezTo>
                  <a:cubicBezTo>
                    <a:pt x="497" y="207"/>
                    <a:pt x="497" y="207"/>
                    <a:pt x="497" y="207"/>
                  </a:cubicBezTo>
                  <a:lnTo>
                    <a:pt x="497" y="169"/>
                  </a:lnTo>
                  <a:close/>
                  <a:moveTo>
                    <a:pt x="591" y="169"/>
                  </a:moveTo>
                  <a:cubicBezTo>
                    <a:pt x="534" y="169"/>
                    <a:pt x="534" y="169"/>
                    <a:pt x="534" y="169"/>
                  </a:cubicBezTo>
                  <a:cubicBezTo>
                    <a:pt x="534" y="207"/>
                    <a:pt x="534" y="207"/>
                    <a:pt x="534" y="207"/>
                  </a:cubicBezTo>
                  <a:cubicBezTo>
                    <a:pt x="560" y="222"/>
                    <a:pt x="560" y="222"/>
                    <a:pt x="560" y="222"/>
                  </a:cubicBezTo>
                  <a:cubicBezTo>
                    <a:pt x="591" y="207"/>
                    <a:pt x="591" y="207"/>
                    <a:pt x="591" y="207"/>
                  </a:cubicBezTo>
                  <a:lnTo>
                    <a:pt x="591" y="169"/>
                  </a:lnTo>
                  <a:close/>
                  <a:moveTo>
                    <a:pt x="685" y="169"/>
                  </a:moveTo>
                  <a:cubicBezTo>
                    <a:pt x="628" y="169"/>
                    <a:pt x="628" y="169"/>
                    <a:pt x="628" y="169"/>
                  </a:cubicBezTo>
                  <a:cubicBezTo>
                    <a:pt x="628" y="207"/>
                    <a:pt x="628" y="207"/>
                    <a:pt x="628" y="207"/>
                  </a:cubicBezTo>
                  <a:cubicBezTo>
                    <a:pt x="655" y="222"/>
                    <a:pt x="655" y="222"/>
                    <a:pt x="655" y="222"/>
                  </a:cubicBezTo>
                  <a:cubicBezTo>
                    <a:pt x="685" y="207"/>
                    <a:pt x="685" y="207"/>
                    <a:pt x="685" y="207"/>
                  </a:cubicBezTo>
                  <a:lnTo>
                    <a:pt x="685" y="169"/>
                  </a:lnTo>
                  <a:close/>
                  <a:moveTo>
                    <a:pt x="779" y="169"/>
                  </a:moveTo>
                  <a:cubicBezTo>
                    <a:pt x="722" y="169"/>
                    <a:pt x="722" y="169"/>
                    <a:pt x="722" y="169"/>
                  </a:cubicBezTo>
                  <a:cubicBezTo>
                    <a:pt x="722" y="207"/>
                    <a:pt x="722" y="207"/>
                    <a:pt x="722" y="207"/>
                  </a:cubicBezTo>
                  <a:cubicBezTo>
                    <a:pt x="749" y="222"/>
                    <a:pt x="749" y="222"/>
                    <a:pt x="749" y="222"/>
                  </a:cubicBezTo>
                  <a:cubicBezTo>
                    <a:pt x="779" y="207"/>
                    <a:pt x="779" y="207"/>
                    <a:pt x="779" y="207"/>
                  </a:cubicBezTo>
                  <a:lnTo>
                    <a:pt x="779" y="169"/>
                  </a:lnTo>
                  <a:close/>
                  <a:moveTo>
                    <a:pt x="874" y="169"/>
                  </a:moveTo>
                  <a:cubicBezTo>
                    <a:pt x="816" y="169"/>
                    <a:pt x="816" y="169"/>
                    <a:pt x="816" y="169"/>
                  </a:cubicBezTo>
                  <a:cubicBezTo>
                    <a:pt x="816" y="207"/>
                    <a:pt x="816" y="207"/>
                    <a:pt x="816" y="207"/>
                  </a:cubicBezTo>
                  <a:cubicBezTo>
                    <a:pt x="843" y="222"/>
                    <a:pt x="843" y="222"/>
                    <a:pt x="843" y="222"/>
                  </a:cubicBezTo>
                  <a:cubicBezTo>
                    <a:pt x="874" y="207"/>
                    <a:pt x="874" y="207"/>
                    <a:pt x="874" y="207"/>
                  </a:cubicBezTo>
                  <a:lnTo>
                    <a:pt x="874" y="169"/>
                  </a:lnTo>
                  <a:close/>
                  <a:moveTo>
                    <a:pt x="968" y="169"/>
                  </a:moveTo>
                  <a:cubicBezTo>
                    <a:pt x="910" y="169"/>
                    <a:pt x="910" y="169"/>
                    <a:pt x="910" y="169"/>
                  </a:cubicBezTo>
                  <a:cubicBezTo>
                    <a:pt x="910" y="207"/>
                    <a:pt x="910" y="207"/>
                    <a:pt x="910" y="207"/>
                  </a:cubicBezTo>
                  <a:cubicBezTo>
                    <a:pt x="937" y="222"/>
                    <a:pt x="937" y="222"/>
                    <a:pt x="937" y="222"/>
                  </a:cubicBezTo>
                  <a:cubicBezTo>
                    <a:pt x="968" y="207"/>
                    <a:pt x="968" y="207"/>
                    <a:pt x="968" y="207"/>
                  </a:cubicBezTo>
                  <a:lnTo>
                    <a:pt x="968" y="169"/>
                  </a:lnTo>
                  <a:close/>
                  <a:moveTo>
                    <a:pt x="1156" y="169"/>
                  </a:moveTo>
                  <a:cubicBezTo>
                    <a:pt x="1099" y="169"/>
                    <a:pt x="1099" y="169"/>
                    <a:pt x="1099" y="169"/>
                  </a:cubicBezTo>
                  <a:cubicBezTo>
                    <a:pt x="1099" y="207"/>
                    <a:pt x="1099" y="207"/>
                    <a:pt x="1099" y="207"/>
                  </a:cubicBezTo>
                  <a:cubicBezTo>
                    <a:pt x="1125" y="222"/>
                    <a:pt x="1125" y="222"/>
                    <a:pt x="1125" y="222"/>
                  </a:cubicBezTo>
                  <a:cubicBezTo>
                    <a:pt x="1156" y="207"/>
                    <a:pt x="1156" y="207"/>
                    <a:pt x="1156" y="207"/>
                  </a:cubicBezTo>
                  <a:lnTo>
                    <a:pt x="1156" y="169"/>
                  </a:lnTo>
                  <a:close/>
                  <a:moveTo>
                    <a:pt x="1250" y="169"/>
                  </a:moveTo>
                  <a:cubicBezTo>
                    <a:pt x="1193" y="169"/>
                    <a:pt x="1193" y="169"/>
                    <a:pt x="1193" y="169"/>
                  </a:cubicBezTo>
                  <a:cubicBezTo>
                    <a:pt x="1193" y="207"/>
                    <a:pt x="1193" y="207"/>
                    <a:pt x="1193" y="207"/>
                  </a:cubicBezTo>
                  <a:cubicBezTo>
                    <a:pt x="1220" y="222"/>
                    <a:pt x="1220" y="222"/>
                    <a:pt x="1220" y="222"/>
                  </a:cubicBezTo>
                  <a:cubicBezTo>
                    <a:pt x="1250" y="207"/>
                    <a:pt x="1250" y="207"/>
                    <a:pt x="1250" y="207"/>
                  </a:cubicBezTo>
                  <a:lnTo>
                    <a:pt x="1250" y="169"/>
                  </a:lnTo>
                  <a:close/>
                  <a:moveTo>
                    <a:pt x="115" y="115"/>
                  </a:moveTo>
                  <a:cubicBezTo>
                    <a:pt x="99" y="115"/>
                    <a:pt x="85" y="129"/>
                    <a:pt x="85" y="145"/>
                  </a:cubicBezTo>
                  <a:cubicBezTo>
                    <a:pt x="85" y="162"/>
                    <a:pt x="99" y="175"/>
                    <a:pt x="115" y="175"/>
                  </a:cubicBezTo>
                  <a:cubicBezTo>
                    <a:pt x="132" y="175"/>
                    <a:pt x="145" y="162"/>
                    <a:pt x="145" y="145"/>
                  </a:cubicBezTo>
                  <a:cubicBezTo>
                    <a:pt x="145" y="129"/>
                    <a:pt x="132" y="115"/>
                    <a:pt x="115" y="115"/>
                  </a:cubicBezTo>
                  <a:close/>
                </a:path>
              </a:pathLst>
            </a:custGeom>
            <a:grpFill/>
            <a:ln>
              <a:noFill/>
            </a:ln>
          </p:spPr>
          <p:txBody>
            <a:bodyPr vert="horz" wrap="square" lIns="91440" tIns="45720" rIns="91440" bIns="45720" numCol="1" anchor="t" anchorCtr="0" compatLnSpc="1">
              <a:prstTxWarp prst="textNoShape">
                <a:avLst/>
              </a:prstTxWarp>
            </a:bodyPr>
            <a:lstStyle/>
            <a:p>
              <a:pPr defTabSz="1218652"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CiscoSansTT Light"/>
              </a:endParaRPr>
            </a:p>
          </p:txBody>
        </p:sp>
        <p:grpSp>
          <p:nvGrpSpPr>
            <p:cNvPr id="1991" name="Group 1990"/>
            <p:cNvGrpSpPr/>
            <p:nvPr/>
          </p:nvGrpSpPr>
          <p:grpSpPr>
            <a:xfrm rot="11068569">
              <a:off x="6721420" y="680888"/>
              <a:ext cx="364928" cy="256101"/>
              <a:chOff x="8132578" y="3059072"/>
              <a:chExt cx="789359" cy="553959"/>
            </a:xfrm>
            <a:grpFill/>
          </p:grpSpPr>
          <p:sp>
            <p:nvSpPr>
              <p:cNvPr id="1992" name="Freeform 7"/>
              <p:cNvSpPr>
                <a:spLocks/>
              </p:cNvSpPr>
              <p:nvPr/>
            </p:nvSpPr>
            <p:spPr bwMode="auto">
              <a:xfrm>
                <a:off x="8459599" y="3330413"/>
                <a:ext cx="281913" cy="282618"/>
              </a:xfrm>
              <a:custGeom>
                <a:avLst/>
                <a:gdLst/>
                <a:ahLst/>
                <a:cxnLst/>
                <a:rect l="l" t="t" r="r" b="b"/>
                <a:pathLst>
                  <a:path w="281913" h="282618">
                    <a:moveTo>
                      <a:pt x="141765" y="51523"/>
                    </a:moveTo>
                    <a:lnTo>
                      <a:pt x="132619" y="51876"/>
                    </a:lnTo>
                    <a:lnTo>
                      <a:pt x="123473" y="53288"/>
                    </a:lnTo>
                    <a:lnTo>
                      <a:pt x="114678" y="55405"/>
                    </a:lnTo>
                    <a:lnTo>
                      <a:pt x="106588" y="58581"/>
                    </a:lnTo>
                    <a:lnTo>
                      <a:pt x="98497" y="62463"/>
                    </a:lnTo>
                    <a:lnTo>
                      <a:pt x="90758" y="66698"/>
                    </a:lnTo>
                    <a:lnTo>
                      <a:pt x="83722" y="71991"/>
                    </a:lnTo>
                    <a:lnTo>
                      <a:pt x="77390" y="78343"/>
                    </a:lnTo>
                    <a:lnTo>
                      <a:pt x="71410" y="84695"/>
                    </a:lnTo>
                    <a:lnTo>
                      <a:pt x="66134" y="91753"/>
                    </a:lnTo>
                    <a:lnTo>
                      <a:pt x="61560" y="99164"/>
                    </a:lnTo>
                    <a:lnTo>
                      <a:pt x="58043" y="107281"/>
                    </a:lnTo>
                    <a:lnTo>
                      <a:pt x="54877" y="115750"/>
                    </a:lnTo>
                    <a:lnTo>
                      <a:pt x="52766" y="124573"/>
                    </a:lnTo>
                    <a:lnTo>
                      <a:pt x="51007" y="133395"/>
                    </a:lnTo>
                    <a:lnTo>
                      <a:pt x="50655" y="142923"/>
                    </a:lnTo>
                    <a:lnTo>
                      <a:pt x="51359" y="153863"/>
                    </a:lnTo>
                    <a:lnTo>
                      <a:pt x="53470" y="164803"/>
                    </a:lnTo>
                    <a:lnTo>
                      <a:pt x="56636" y="175037"/>
                    </a:lnTo>
                    <a:lnTo>
                      <a:pt x="61209" y="184565"/>
                    </a:lnTo>
                    <a:lnTo>
                      <a:pt x="66485" y="193740"/>
                    </a:lnTo>
                    <a:lnTo>
                      <a:pt x="72817" y="202210"/>
                    </a:lnTo>
                    <a:lnTo>
                      <a:pt x="80204" y="209621"/>
                    </a:lnTo>
                    <a:lnTo>
                      <a:pt x="88025" y="216102"/>
                    </a:lnTo>
                    <a:lnTo>
                      <a:pt x="88082" y="216016"/>
                    </a:lnTo>
                    <a:lnTo>
                      <a:pt x="93711" y="220245"/>
                    </a:lnTo>
                    <a:lnTo>
                      <a:pt x="100043" y="223769"/>
                    </a:lnTo>
                    <a:lnTo>
                      <a:pt x="106375" y="226588"/>
                    </a:lnTo>
                    <a:lnTo>
                      <a:pt x="113410" y="229055"/>
                    </a:lnTo>
                    <a:lnTo>
                      <a:pt x="119742" y="231169"/>
                    </a:lnTo>
                    <a:lnTo>
                      <a:pt x="127130" y="232579"/>
                    </a:lnTo>
                    <a:lnTo>
                      <a:pt x="134165" y="233636"/>
                    </a:lnTo>
                    <a:lnTo>
                      <a:pt x="141553" y="233988"/>
                    </a:lnTo>
                    <a:lnTo>
                      <a:pt x="151051" y="233636"/>
                    </a:lnTo>
                    <a:lnTo>
                      <a:pt x="160197" y="231874"/>
                    </a:lnTo>
                    <a:lnTo>
                      <a:pt x="168640" y="229759"/>
                    </a:lnTo>
                    <a:lnTo>
                      <a:pt x="177434" y="226588"/>
                    </a:lnTo>
                    <a:lnTo>
                      <a:pt x="185525" y="223064"/>
                    </a:lnTo>
                    <a:lnTo>
                      <a:pt x="192561" y="218483"/>
                    </a:lnTo>
                    <a:lnTo>
                      <a:pt x="199597" y="213197"/>
                    </a:lnTo>
                    <a:lnTo>
                      <a:pt x="205929" y="207206"/>
                    </a:lnTo>
                    <a:lnTo>
                      <a:pt x="212261" y="200511"/>
                    </a:lnTo>
                    <a:lnTo>
                      <a:pt x="217537" y="193816"/>
                    </a:lnTo>
                    <a:lnTo>
                      <a:pt x="221759" y="186063"/>
                    </a:lnTo>
                    <a:lnTo>
                      <a:pt x="225628" y="177958"/>
                    </a:lnTo>
                    <a:lnTo>
                      <a:pt x="228794" y="169853"/>
                    </a:lnTo>
                    <a:lnTo>
                      <a:pt x="230905" y="161043"/>
                    </a:lnTo>
                    <a:lnTo>
                      <a:pt x="232312" y="151881"/>
                    </a:lnTo>
                    <a:lnTo>
                      <a:pt x="232664" y="142719"/>
                    </a:lnTo>
                    <a:lnTo>
                      <a:pt x="231960" y="130385"/>
                    </a:lnTo>
                    <a:lnTo>
                      <a:pt x="229498" y="118756"/>
                    </a:lnTo>
                    <a:lnTo>
                      <a:pt x="225980" y="107832"/>
                    </a:lnTo>
                    <a:lnTo>
                      <a:pt x="221055" y="97613"/>
                    </a:lnTo>
                    <a:lnTo>
                      <a:pt x="214371" y="87746"/>
                    </a:lnTo>
                    <a:lnTo>
                      <a:pt x="207336" y="79288"/>
                    </a:lnTo>
                    <a:lnTo>
                      <a:pt x="198893" y="71536"/>
                    </a:lnTo>
                    <a:lnTo>
                      <a:pt x="189395" y="65193"/>
                    </a:lnTo>
                    <a:lnTo>
                      <a:pt x="189411" y="65169"/>
                    </a:lnTo>
                    <a:lnTo>
                      <a:pt x="184330" y="62110"/>
                    </a:lnTo>
                    <a:lnTo>
                      <a:pt x="178701" y="58934"/>
                    </a:lnTo>
                    <a:lnTo>
                      <a:pt x="173073" y="57169"/>
                    </a:lnTo>
                    <a:lnTo>
                      <a:pt x="167444" y="55052"/>
                    </a:lnTo>
                    <a:lnTo>
                      <a:pt x="161113" y="53288"/>
                    </a:lnTo>
                    <a:lnTo>
                      <a:pt x="154781" y="52229"/>
                    </a:lnTo>
                    <a:lnTo>
                      <a:pt x="148449" y="51876"/>
                    </a:lnTo>
                    <a:close/>
                    <a:moveTo>
                      <a:pt x="134378" y="0"/>
                    </a:moveTo>
                    <a:lnTo>
                      <a:pt x="147393" y="0"/>
                    </a:lnTo>
                    <a:lnTo>
                      <a:pt x="151615" y="33172"/>
                    </a:lnTo>
                    <a:lnTo>
                      <a:pt x="154429" y="33525"/>
                    </a:lnTo>
                    <a:lnTo>
                      <a:pt x="156891" y="33878"/>
                    </a:lnTo>
                    <a:lnTo>
                      <a:pt x="159705" y="34231"/>
                    </a:lnTo>
                    <a:lnTo>
                      <a:pt x="162168" y="34584"/>
                    </a:lnTo>
                    <a:lnTo>
                      <a:pt x="164982" y="34937"/>
                    </a:lnTo>
                    <a:lnTo>
                      <a:pt x="167444" y="35996"/>
                    </a:lnTo>
                    <a:lnTo>
                      <a:pt x="169907" y="36348"/>
                    </a:lnTo>
                    <a:lnTo>
                      <a:pt x="172369" y="37054"/>
                    </a:lnTo>
                    <a:lnTo>
                      <a:pt x="188903" y="8117"/>
                    </a:lnTo>
                    <a:lnTo>
                      <a:pt x="200863" y="13057"/>
                    </a:lnTo>
                    <a:lnTo>
                      <a:pt x="192069" y="45524"/>
                    </a:lnTo>
                    <a:lnTo>
                      <a:pt x="194179" y="46582"/>
                    </a:lnTo>
                    <a:lnTo>
                      <a:pt x="196290" y="47641"/>
                    </a:lnTo>
                    <a:lnTo>
                      <a:pt x="197697" y="49053"/>
                    </a:lnTo>
                    <a:lnTo>
                      <a:pt x="199808" y="50111"/>
                    </a:lnTo>
                    <a:lnTo>
                      <a:pt x="199772" y="50165"/>
                    </a:lnTo>
                    <a:lnTo>
                      <a:pt x="202059" y="51802"/>
                    </a:lnTo>
                    <a:lnTo>
                      <a:pt x="204873" y="53564"/>
                    </a:lnTo>
                    <a:lnTo>
                      <a:pt x="207336" y="55326"/>
                    </a:lnTo>
                    <a:lnTo>
                      <a:pt x="209798" y="57440"/>
                    </a:lnTo>
                    <a:lnTo>
                      <a:pt x="236182" y="36649"/>
                    </a:lnTo>
                    <a:lnTo>
                      <a:pt x="244976" y="46164"/>
                    </a:lnTo>
                    <a:lnTo>
                      <a:pt x="224573" y="72241"/>
                    </a:lnTo>
                    <a:lnTo>
                      <a:pt x="227739" y="76469"/>
                    </a:lnTo>
                    <a:lnTo>
                      <a:pt x="230905" y="81050"/>
                    </a:lnTo>
                    <a:lnTo>
                      <a:pt x="233719" y="85279"/>
                    </a:lnTo>
                    <a:lnTo>
                      <a:pt x="236533" y="90213"/>
                    </a:lnTo>
                    <a:lnTo>
                      <a:pt x="268545" y="81403"/>
                    </a:lnTo>
                    <a:lnTo>
                      <a:pt x="273119" y="93032"/>
                    </a:lnTo>
                    <a:lnTo>
                      <a:pt x="244624" y="109594"/>
                    </a:lnTo>
                    <a:lnTo>
                      <a:pt x="245680" y="114880"/>
                    </a:lnTo>
                    <a:lnTo>
                      <a:pt x="247087" y="120166"/>
                    </a:lnTo>
                    <a:lnTo>
                      <a:pt x="247790" y="125452"/>
                    </a:lnTo>
                    <a:lnTo>
                      <a:pt x="248494" y="130738"/>
                    </a:lnTo>
                    <a:lnTo>
                      <a:pt x="281913" y="134966"/>
                    </a:lnTo>
                    <a:lnTo>
                      <a:pt x="281913" y="148005"/>
                    </a:lnTo>
                    <a:lnTo>
                      <a:pt x="248494" y="151881"/>
                    </a:lnTo>
                    <a:lnTo>
                      <a:pt x="247790" y="157167"/>
                    </a:lnTo>
                    <a:lnTo>
                      <a:pt x="247087" y="162453"/>
                    </a:lnTo>
                    <a:lnTo>
                      <a:pt x="245680" y="167739"/>
                    </a:lnTo>
                    <a:lnTo>
                      <a:pt x="244273" y="172672"/>
                    </a:lnTo>
                    <a:lnTo>
                      <a:pt x="273119" y="189234"/>
                    </a:lnTo>
                    <a:lnTo>
                      <a:pt x="268545" y="201568"/>
                    </a:lnTo>
                    <a:lnTo>
                      <a:pt x="236182" y="192406"/>
                    </a:lnTo>
                    <a:lnTo>
                      <a:pt x="233719" y="196987"/>
                    </a:lnTo>
                    <a:lnTo>
                      <a:pt x="230905" y="201568"/>
                    </a:lnTo>
                    <a:lnTo>
                      <a:pt x="227387" y="205797"/>
                    </a:lnTo>
                    <a:lnTo>
                      <a:pt x="224221" y="210026"/>
                    </a:lnTo>
                    <a:lnTo>
                      <a:pt x="244976" y="236807"/>
                    </a:lnTo>
                    <a:lnTo>
                      <a:pt x="236182" y="245617"/>
                    </a:lnTo>
                    <a:lnTo>
                      <a:pt x="209446" y="224826"/>
                    </a:lnTo>
                    <a:lnTo>
                      <a:pt x="207336" y="226588"/>
                    </a:lnTo>
                    <a:lnTo>
                      <a:pt x="204873" y="228350"/>
                    </a:lnTo>
                    <a:lnTo>
                      <a:pt x="202763" y="229759"/>
                    </a:lnTo>
                    <a:lnTo>
                      <a:pt x="200652" y="231521"/>
                    </a:lnTo>
                    <a:lnTo>
                      <a:pt x="198893" y="232579"/>
                    </a:lnTo>
                    <a:lnTo>
                      <a:pt x="196430" y="234341"/>
                    </a:lnTo>
                    <a:lnTo>
                      <a:pt x="194320" y="235398"/>
                    </a:lnTo>
                    <a:lnTo>
                      <a:pt x="191857" y="236807"/>
                    </a:lnTo>
                    <a:lnTo>
                      <a:pt x="200652" y="269227"/>
                    </a:lnTo>
                    <a:lnTo>
                      <a:pt x="188691" y="274513"/>
                    </a:lnTo>
                    <a:lnTo>
                      <a:pt x="172158" y="244912"/>
                    </a:lnTo>
                    <a:lnTo>
                      <a:pt x="169695" y="245617"/>
                    </a:lnTo>
                    <a:lnTo>
                      <a:pt x="166881" y="245969"/>
                    </a:lnTo>
                    <a:lnTo>
                      <a:pt x="164419" y="247027"/>
                    </a:lnTo>
                    <a:lnTo>
                      <a:pt x="161956" y="247379"/>
                    </a:lnTo>
                    <a:lnTo>
                      <a:pt x="159142" y="247731"/>
                    </a:lnTo>
                    <a:lnTo>
                      <a:pt x="156679" y="248084"/>
                    </a:lnTo>
                    <a:lnTo>
                      <a:pt x="153865" y="248436"/>
                    </a:lnTo>
                    <a:lnTo>
                      <a:pt x="151403" y="248789"/>
                    </a:lnTo>
                    <a:lnTo>
                      <a:pt x="147181" y="282618"/>
                    </a:lnTo>
                    <a:lnTo>
                      <a:pt x="134165" y="282618"/>
                    </a:lnTo>
                    <a:lnTo>
                      <a:pt x="129944" y="248789"/>
                    </a:lnTo>
                    <a:lnTo>
                      <a:pt x="127482" y="248436"/>
                    </a:lnTo>
                    <a:lnTo>
                      <a:pt x="124667" y="248084"/>
                    </a:lnTo>
                    <a:lnTo>
                      <a:pt x="122205" y="247731"/>
                    </a:lnTo>
                    <a:lnTo>
                      <a:pt x="119742" y="247379"/>
                    </a:lnTo>
                    <a:lnTo>
                      <a:pt x="116928" y="247027"/>
                    </a:lnTo>
                    <a:lnTo>
                      <a:pt x="114466" y="245969"/>
                    </a:lnTo>
                    <a:lnTo>
                      <a:pt x="112003" y="245617"/>
                    </a:lnTo>
                    <a:lnTo>
                      <a:pt x="109541" y="244912"/>
                    </a:lnTo>
                    <a:lnTo>
                      <a:pt x="92655" y="274513"/>
                    </a:lnTo>
                    <a:lnTo>
                      <a:pt x="80695" y="269227"/>
                    </a:lnTo>
                    <a:lnTo>
                      <a:pt x="89841" y="236807"/>
                    </a:lnTo>
                    <a:lnTo>
                      <a:pt x="87027" y="235045"/>
                    </a:lnTo>
                    <a:lnTo>
                      <a:pt x="84213" y="233636"/>
                    </a:lnTo>
                    <a:lnTo>
                      <a:pt x="81750" y="231521"/>
                    </a:lnTo>
                    <a:lnTo>
                      <a:pt x="79241" y="229950"/>
                    </a:lnTo>
                    <a:lnTo>
                      <a:pt x="79149" y="230089"/>
                    </a:lnTo>
                    <a:lnTo>
                      <a:pt x="77390" y="229030"/>
                    </a:lnTo>
                    <a:lnTo>
                      <a:pt x="75631" y="227619"/>
                    </a:lnTo>
                    <a:lnTo>
                      <a:pt x="74224" y="226560"/>
                    </a:lnTo>
                    <a:lnTo>
                      <a:pt x="72465" y="225148"/>
                    </a:lnTo>
                    <a:lnTo>
                      <a:pt x="45731" y="245969"/>
                    </a:lnTo>
                    <a:lnTo>
                      <a:pt x="36936" y="237147"/>
                    </a:lnTo>
                    <a:lnTo>
                      <a:pt x="56987" y="210327"/>
                    </a:lnTo>
                    <a:lnTo>
                      <a:pt x="53821" y="205739"/>
                    </a:lnTo>
                    <a:lnTo>
                      <a:pt x="51007" y="201857"/>
                    </a:lnTo>
                    <a:lnTo>
                      <a:pt x="48193" y="197269"/>
                    </a:lnTo>
                    <a:lnTo>
                      <a:pt x="45379" y="192682"/>
                    </a:lnTo>
                    <a:lnTo>
                      <a:pt x="13367" y="201857"/>
                    </a:lnTo>
                    <a:lnTo>
                      <a:pt x="8443" y="189506"/>
                    </a:lnTo>
                    <a:lnTo>
                      <a:pt x="37640" y="172920"/>
                    </a:lnTo>
                    <a:lnTo>
                      <a:pt x="36585" y="167979"/>
                    </a:lnTo>
                    <a:lnTo>
                      <a:pt x="35177" y="162686"/>
                    </a:lnTo>
                    <a:lnTo>
                      <a:pt x="34474" y="157392"/>
                    </a:lnTo>
                    <a:lnTo>
                      <a:pt x="33770" y="152099"/>
                    </a:lnTo>
                    <a:lnTo>
                      <a:pt x="0" y="148217"/>
                    </a:lnTo>
                    <a:lnTo>
                      <a:pt x="0" y="135160"/>
                    </a:lnTo>
                    <a:lnTo>
                      <a:pt x="33770" y="130572"/>
                    </a:lnTo>
                    <a:lnTo>
                      <a:pt x="34122" y="125278"/>
                    </a:lnTo>
                    <a:lnTo>
                      <a:pt x="35177" y="119985"/>
                    </a:lnTo>
                    <a:lnTo>
                      <a:pt x="36233" y="115044"/>
                    </a:lnTo>
                    <a:lnTo>
                      <a:pt x="37640" y="109751"/>
                    </a:lnTo>
                    <a:lnTo>
                      <a:pt x="8443" y="93165"/>
                    </a:lnTo>
                    <a:lnTo>
                      <a:pt x="13367" y="81519"/>
                    </a:lnTo>
                    <a:lnTo>
                      <a:pt x="45379" y="90342"/>
                    </a:lnTo>
                    <a:lnTo>
                      <a:pt x="47841" y="85401"/>
                    </a:lnTo>
                    <a:lnTo>
                      <a:pt x="50655" y="81166"/>
                    </a:lnTo>
                    <a:lnTo>
                      <a:pt x="53821" y="76932"/>
                    </a:lnTo>
                    <a:lnTo>
                      <a:pt x="56987" y="72344"/>
                    </a:lnTo>
                    <a:lnTo>
                      <a:pt x="36936" y="46230"/>
                    </a:lnTo>
                    <a:lnTo>
                      <a:pt x="45731" y="36701"/>
                    </a:lnTo>
                    <a:lnTo>
                      <a:pt x="72114" y="57522"/>
                    </a:lnTo>
                    <a:lnTo>
                      <a:pt x="74224" y="55758"/>
                    </a:lnTo>
                    <a:lnTo>
                      <a:pt x="76335" y="54346"/>
                    </a:lnTo>
                    <a:lnTo>
                      <a:pt x="78094" y="52582"/>
                    </a:lnTo>
                    <a:lnTo>
                      <a:pt x="80556" y="50817"/>
                    </a:lnTo>
                    <a:lnTo>
                      <a:pt x="82667" y="49759"/>
                    </a:lnTo>
                    <a:lnTo>
                      <a:pt x="85129" y="47994"/>
                    </a:lnTo>
                    <a:lnTo>
                      <a:pt x="87240" y="46935"/>
                    </a:lnTo>
                    <a:lnTo>
                      <a:pt x="89702" y="45524"/>
                    </a:lnTo>
                    <a:lnTo>
                      <a:pt x="80908" y="13057"/>
                    </a:lnTo>
                    <a:lnTo>
                      <a:pt x="92868" y="8117"/>
                    </a:lnTo>
                    <a:lnTo>
                      <a:pt x="109402" y="37054"/>
                    </a:lnTo>
                    <a:lnTo>
                      <a:pt x="111864" y="36348"/>
                    </a:lnTo>
                    <a:lnTo>
                      <a:pt x="114327" y="35996"/>
                    </a:lnTo>
                    <a:lnTo>
                      <a:pt x="117141" y="34937"/>
                    </a:lnTo>
                    <a:lnTo>
                      <a:pt x="119603" y="34584"/>
                    </a:lnTo>
                    <a:lnTo>
                      <a:pt x="122417" y="34231"/>
                    </a:lnTo>
                    <a:lnTo>
                      <a:pt x="124880" y="33878"/>
                    </a:lnTo>
                    <a:lnTo>
                      <a:pt x="127694" y="33525"/>
                    </a:lnTo>
                    <a:lnTo>
                      <a:pt x="130156" y="33172"/>
                    </a:lnTo>
                    <a:close/>
                  </a:path>
                </a:pathLst>
              </a:custGeom>
              <a:grpFill/>
              <a:ln>
                <a:noFill/>
              </a:ln>
            </p:spPr>
            <p:txBody>
              <a:bodyPr vert="horz" wrap="square" lIns="91416" tIns="45708" rIns="91416" bIns="45708" numCol="1" anchor="t" anchorCtr="0" compatLnSpc="1">
                <a:prstTxWarp prst="textNoShape">
                  <a:avLst/>
                </a:prstTxWarp>
              </a:bodyPr>
              <a:lstStyle/>
              <a:p>
                <a:pPr defTabSz="609352"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CiscoSansTT Light"/>
                </a:endParaRPr>
              </a:p>
            </p:txBody>
          </p:sp>
          <p:sp>
            <p:nvSpPr>
              <p:cNvPr id="1993" name="Freeform 11"/>
              <p:cNvSpPr>
                <a:spLocks/>
              </p:cNvSpPr>
              <p:nvPr/>
            </p:nvSpPr>
            <p:spPr bwMode="auto">
              <a:xfrm>
                <a:off x="8583640" y="3059072"/>
                <a:ext cx="338297" cy="337591"/>
              </a:xfrm>
              <a:custGeom>
                <a:avLst/>
                <a:gdLst/>
                <a:ahLst/>
                <a:cxnLst/>
                <a:rect l="l" t="t" r="r" b="b"/>
                <a:pathLst>
                  <a:path w="338297" h="337591">
                    <a:moveTo>
                      <a:pt x="164083" y="61316"/>
                    </a:moveTo>
                    <a:lnTo>
                      <a:pt x="153144" y="62373"/>
                    </a:lnTo>
                    <a:lnTo>
                      <a:pt x="142558" y="64840"/>
                    </a:lnTo>
                    <a:lnTo>
                      <a:pt x="132325" y="67659"/>
                    </a:lnTo>
                    <a:lnTo>
                      <a:pt x="122444" y="71888"/>
                    </a:lnTo>
                    <a:lnTo>
                      <a:pt x="113623" y="77174"/>
                    </a:lnTo>
                    <a:lnTo>
                      <a:pt x="104801" y="82812"/>
                    </a:lnTo>
                    <a:lnTo>
                      <a:pt x="96685" y="89860"/>
                    </a:lnTo>
                    <a:lnTo>
                      <a:pt x="89275" y="96908"/>
                    </a:lnTo>
                    <a:lnTo>
                      <a:pt x="82218" y="105013"/>
                    </a:lnTo>
                    <a:lnTo>
                      <a:pt x="76219" y="114175"/>
                    </a:lnTo>
                    <a:lnTo>
                      <a:pt x="71279" y="123337"/>
                    </a:lnTo>
                    <a:lnTo>
                      <a:pt x="67044" y="133557"/>
                    </a:lnTo>
                    <a:lnTo>
                      <a:pt x="63516" y="144128"/>
                    </a:lnTo>
                    <a:lnTo>
                      <a:pt x="61752" y="155052"/>
                    </a:lnTo>
                    <a:lnTo>
                      <a:pt x="60340" y="168443"/>
                    </a:lnTo>
                    <a:lnTo>
                      <a:pt x="60693" y="181482"/>
                    </a:lnTo>
                    <a:lnTo>
                      <a:pt x="62810" y="193815"/>
                    </a:lnTo>
                    <a:lnTo>
                      <a:pt x="66692" y="206502"/>
                    </a:lnTo>
                    <a:lnTo>
                      <a:pt x="71279" y="218483"/>
                    </a:lnTo>
                    <a:lnTo>
                      <a:pt x="77630" y="229407"/>
                    </a:lnTo>
                    <a:lnTo>
                      <a:pt x="84688" y="239274"/>
                    </a:lnTo>
                    <a:lnTo>
                      <a:pt x="93509" y="248789"/>
                    </a:lnTo>
                    <a:lnTo>
                      <a:pt x="93464" y="248838"/>
                    </a:lnTo>
                    <a:lnTo>
                      <a:pt x="99760" y="254427"/>
                    </a:lnTo>
                    <a:lnTo>
                      <a:pt x="106111" y="259713"/>
                    </a:lnTo>
                    <a:lnTo>
                      <a:pt x="113169" y="264294"/>
                    </a:lnTo>
                    <a:lnTo>
                      <a:pt x="120932" y="268170"/>
                    </a:lnTo>
                    <a:lnTo>
                      <a:pt x="128695" y="272046"/>
                    </a:lnTo>
                    <a:lnTo>
                      <a:pt x="136811" y="274865"/>
                    </a:lnTo>
                    <a:lnTo>
                      <a:pt x="145279" y="277332"/>
                    </a:lnTo>
                    <a:lnTo>
                      <a:pt x="154101" y="278742"/>
                    </a:lnTo>
                    <a:lnTo>
                      <a:pt x="165746" y="280151"/>
                    </a:lnTo>
                    <a:lnTo>
                      <a:pt x="176684" y="279447"/>
                    </a:lnTo>
                    <a:lnTo>
                      <a:pt x="187270" y="278389"/>
                    </a:lnTo>
                    <a:lnTo>
                      <a:pt x="197856" y="276275"/>
                    </a:lnTo>
                    <a:lnTo>
                      <a:pt x="207737" y="273103"/>
                    </a:lnTo>
                    <a:lnTo>
                      <a:pt x="217617" y="269227"/>
                    </a:lnTo>
                    <a:lnTo>
                      <a:pt x="226791" y="264294"/>
                    </a:lnTo>
                    <a:lnTo>
                      <a:pt x="235966" y="257951"/>
                    </a:lnTo>
                    <a:lnTo>
                      <a:pt x="244082" y="251608"/>
                    </a:lnTo>
                    <a:lnTo>
                      <a:pt x="251492" y="244207"/>
                    </a:lnTo>
                    <a:lnTo>
                      <a:pt x="258196" y="236102"/>
                    </a:lnTo>
                    <a:lnTo>
                      <a:pt x="263842" y="227293"/>
                    </a:lnTo>
                    <a:lnTo>
                      <a:pt x="269135" y="217778"/>
                    </a:lnTo>
                    <a:lnTo>
                      <a:pt x="273370" y="208263"/>
                    </a:lnTo>
                    <a:lnTo>
                      <a:pt x="276546" y="197692"/>
                    </a:lnTo>
                    <a:lnTo>
                      <a:pt x="278663" y="186768"/>
                    </a:lnTo>
                    <a:lnTo>
                      <a:pt x="279721" y="171967"/>
                    </a:lnTo>
                    <a:lnTo>
                      <a:pt x="279016" y="157871"/>
                    </a:lnTo>
                    <a:lnTo>
                      <a:pt x="276546" y="144128"/>
                    </a:lnTo>
                    <a:lnTo>
                      <a:pt x="272311" y="131090"/>
                    </a:lnTo>
                    <a:lnTo>
                      <a:pt x="266312" y="118404"/>
                    </a:lnTo>
                    <a:lnTo>
                      <a:pt x="259608" y="106775"/>
                    </a:lnTo>
                    <a:lnTo>
                      <a:pt x="250433" y="96203"/>
                    </a:lnTo>
                    <a:lnTo>
                      <a:pt x="240906" y="86688"/>
                    </a:lnTo>
                    <a:lnTo>
                      <a:pt x="240944" y="86647"/>
                    </a:lnTo>
                    <a:lnTo>
                      <a:pt x="234656" y="82460"/>
                    </a:lnTo>
                    <a:lnTo>
                      <a:pt x="228657" y="78231"/>
                    </a:lnTo>
                    <a:lnTo>
                      <a:pt x="222305" y="74355"/>
                    </a:lnTo>
                    <a:lnTo>
                      <a:pt x="215601" y="71183"/>
                    </a:lnTo>
                    <a:lnTo>
                      <a:pt x="208897" y="68012"/>
                    </a:lnTo>
                    <a:lnTo>
                      <a:pt x="201486" y="65897"/>
                    </a:lnTo>
                    <a:lnTo>
                      <a:pt x="193723" y="63783"/>
                    </a:lnTo>
                    <a:lnTo>
                      <a:pt x="185960" y="62373"/>
                    </a:lnTo>
                    <a:lnTo>
                      <a:pt x="175021" y="61316"/>
                    </a:lnTo>
                    <a:close/>
                    <a:moveTo>
                      <a:pt x="185960" y="0"/>
                    </a:moveTo>
                    <a:lnTo>
                      <a:pt x="201486" y="2467"/>
                    </a:lnTo>
                    <a:lnTo>
                      <a:pt x="200781" y="42640"/>
                    </a:lnTo>
                    <a:lnTo>
                      <a:pt x="203956" y="43344"/>
                    </a:lnTo>
                    <a:lnTo>
                      <a:pt x="207132" y="44401"/>
                    </a:lnTo>
                    <a:lnTo>
                      <a:pt x="209955" y="45106"/>
                    </a:lnTo>
                    <a:lnTo>
                      <a:pt x="213131" y="46163"/>
                    </a:lnTo>
                    <a:lnTo>
                      <a:pt x="215954" y="47573"/>
                    </a:lnTo>
                    <a:lnTo>
                      <a:pt x="218777" y="48630"/>
                    </a:lnTo>
                    <a:lnTo>
                      <a:pt x="221600" y="50040"/>
                    </a:lnTo>
                    <a:lnTo>
                      <a:pt x="224776" y="51097"/>
                    </a:lnTo>
                    <a:lnTo>
                      <a:pt x="249476" y="19382"/>
                    </a:lnTo>
                    <a:lnTo>
                      <a:pt x="262885" y="27487"/>
                    </a:lnTo>
                    <a:lnTo>
                      <a:pt x="246653" y="64135"/>
                    </a:lnTo>
                    <a:lnTo>
                      <a:pt x="249123" y="65897"/>
                    </a:lnTo>
                    <a:lnTo>
                      <a:pt x="250888" y="67307"/>
                    </a:lnTo>
                    <a:lnTo>
                      <a:pt x="253005" y="69421"/>
                    </a:lnTo>
                    <a:lnTo>
                      <a:pt x="255122" y="71183"/>
                    </a:lnTo>
                    <a:lnTo>
                      <a:pt x="255081" y="71228"/>
                    </a:lnTo>
                    <a:lnTo>
                      <a:pt x="257844" y="73297"/>
                    </a:lnTo>
                    <a:lnTo>
                      <a:pt x="260314" y="75764"/>
                    </a:lnTo>
                    <a:lnTo>
                      <a:pt x="263137" y="78231"/>
                    </a:lnTo>
                    <a:lnTo>
                      <a:pt x="265607" y="81050"/>
                    </a:lnTo>
                    <a:lnTo>
                      <a:pt x="300540" y="61316"/>
                    </a:lnTo>
                    <a:lnTo>
                      <a:pt x="309715" y="74002"/>
                    </a:lnTo>
                    <a:lnTo>
                      <a:pt x="281133" y="101841"/>
                    </a:lnTo>
                    <a:lnTo>
                      <a:pt x="284309" y="107479"/>
                    </a:lnTo>
                    <a:lnTo>
                      <a:pt x="287131" y="113118"/>
                    </a:lnTo>
                    <a:lnTo>
                      <a:pt x="289602" y="118756"/>
                    </a:lnTo>
                    <a:lnTo>
                      <a:pt x="292072" y="125099"/>
                    </a:lnTo>
                    <a:lnTo>
                      <a:pt x="331945" y="119813"/>
                    </a:lnTo>
                    <a:lnTo>
                      <a:pt x="335474" y="134966"/>
                    </a:lnTo>
                    <a:lnTo>
                      <a:pt x="298070" y="149766"/>
                    </a:lnTo>
                    <a:lnTo>
                      <a:pt x="298776" y="155757"/>
                    </a:lnTo>
                    <a:lnTo>
                      <a:pt x="299129" y="162453"/>
                    </a:lnTo>
                    <a:lnTo>
                      <a:pt x="299129" y="168443"/>
                    </a:lnTo>
                    <a:lnTo>
                      <a:pt x="299129" y="174786"/>
                    </a:lnTo>
                    <a:lnTo>
                      <a:pt x="338297" y="185710"/>
                    </a:lnTo>
                    <a:lnTo>
                      <a:pt x="335827" y="201216"/>
                    </a:lnTo>
                    <a:lnTo>
                      <a:pt x="295600" y="200511"/>
                    </a:lnTo>
                    <a:lnTo>
                      <a:pt x="293836" y="206501"/>
                    </a:lnTo>
                    <a:lnTo>
                      <a:pt x="292072" y="212492"/>
                    </a:lnTo>
                    <a:lnTo>
                      <a:pt x="289602" y="218835"/>
                    </a:lnTo>
                    <a:lnTo>
                      <a:pt x="287131" y="224473"/>
                    </a:lnTo>
                    <a:lnTo>
                      <a:pt x="318889" y="249141"/>
                    </a:lnTo>
                    <a:lnTo>
                      <a:pt x="311126" y="262532"/>
                    </a:lnTo>
                    <a:lnTo>
                      <a:pt x="273723" y="246322"/>
                    </a:lnTo>
                    <a:lnTo>
                      <a:pt x="271605" y="248788"/>
                    </a:lnTo>
                    <a:lnTo>
                      <a:pt x="270194" y="251255"/>
                    </a:lnTo>
                    <a:lnTo>
                      <a:pt x="268077" y="253722"/>
                    </a:lnTo>
                    <a:lnTo>
                      <a:pt x="265960" y="256189"/>
                    </a:lnTo>
                    <a:lnTo>
                      <a:pt x="263489" y="258655"/>
                    </a:lnTo>
                    <a:lnTo>
                      <a:pt x="261372" y="260417"/>
                    </a:lnTo>
                    <a:lnTo>
                      <a:pt x="258902" y="262884"/>
                    </a:lnTo>
                    <a:lnTo>
                      <a:pt x="256785" y="264998"/>
                    </a:lnTo>
                    <a:lnTo>
                      <a:pt x="276898" y="299885"/>
                    </a:lnTo>
                    <a:lnTo>
                      <a:pt x="264195" y="309400"/>
                    </a:lnTo>
                    <a:lnTo>
                      <a:pt x="235966" y="280151"/>
                    </a:lnTo>
                    <a:lnTo>
                      <a:pt x="233496" y="281561"/>
                    </a:lnTo>
                    <a:lnTo>
                      <a:pt x="230673" y="282970"/>
                    </a:lnTo>
                    <a:lnTo>
                      <a:pt x="227850" y="284380"/>
                    </a:lnTo>
                    <a:lnTo>
                      <a:pt x="225027" y="285790"/>
                    </a:lnTo>
                    <a:lnTo>
                      <a:pt x="222204" y="286847"/>
                    </a:lnTo>
                    <a:lnTo>
                      <a:pt x="219381" y="288256"/>
                    </a:lnTo>
                    <a:lnTo>
                      <a:pt x="215853" y="289313"/>
                    </a:lnTo>
                    <a:lnTo>
                      <a:pt x="213030" y="290723"/>
                    </a:lnTo>
                    <a:lnTo>
                      <a:pt x="218323" y="331248"/>
                    </a:lnTo>
                    <a:lnTo>
                      <a:pt x="202797" y="334772"/>
                    </a:lnTo>
                    <a:lnTo>
                      <a:pt x="188329" y="297066"/>
                    </a:lnTo>
                    <a:lnTo>
                      <a:pt x="185153" y="297418"/>
                    </a:lnTo>
                    <a:lnTo>
                      <a:pt x="182330" y="297771"/>
                    </a:lnTo>
                    <a:lnTo>
                      <a:pt x="179155" y="298123"/>
                    </a:lnTo>
                    <a:lnTo>
                      <a:pt x="175626" y="298123"/>
                    </a:lnTo>
                    <a:lnTo>
                      <a:pt x="172803" y="298123"/>
                    </a:lnTo>
                    <a:lnTo>
                      <a:pt x="169627" y="298123"/>
                    </a:lnTo>
                    <a:lnTo>
                      <a:pt x="166451" y="298123"/>
                    </a:lnTo>
                    <a:lnTo>
                      <a:pt x="163276" y="298123"/>
                    </a:lnTo>
                    <a:lnTo>
                      <a:pt x="152337" y="337591"/>
                    </a:lnTo>
                    <a:lnTo>
                      <a:pt x="136811" y="335124"/>
                    </a:lnTo>
                    <a:lnTo>
                      <a:pt x="137516" y="294599"/>
                    </a:lnTo>
                    <a:lnTo>
                      <a:pt x="134693" y="293895"/>
                    </a:lnTo>
                    <a:lnTo>
                      <a:pt x="131518" y="292837"/>
                    </a:lnTo>
                    <a:lnTo>
                      <a:pt x="128695" y="292133"/>
                    </a:lnTo>
                    <a:lnTo>
                      <a:pt x="125519" y="291075"/>
                    </a:lnTo>
                    <a:lnTo>
                      <a:pt x="122343" y="289666"/>
                    </a:lnTo>
                    <a:lnTo>
                      <a:pt x="119520" y="288609"/>
                    </a:lnTo>
                    <a:lnTo>
                      <a:pt x="116697" y="287199"/>
                    </a:lnTo>
                    <a:lnTo>
                      <a:pt x="113874" y="286142"/>
                    </a:lnTo>
                    <a:lnTo>
                      <a:pt x="88821" y="318210"/>
                    </a:lnTo>
                    <a:lnTo>
                      <a:pt x="75412" y="310457"/>
                    </a:lnTo>
                    <a:lnTo>
                      <a:pt x="91644" y="273103"/>
                    </a:lnTo>
                    <a:lnTo>
                      <a:pt x="88821" y="270989"/>
                    </a:lnTo>
                    <a:lnTo>
                      <a:pt x="85998" y="268522"/>
                    </a:lnTo>
                    <a:lnTo>
                      <a:pt x="83175" y="266056"/>
                    </a:lnTo>
                    <a:lnTo>
                      <a:pt x="80352" y="263237"/>
                    </a:lnTo>
                    <a:lnTo>
                      <a:pt x="80394" y="263190"/>
                    </a:lnTo>
                    <a:lnTo>
                      <a:pt x="78689" y="261827"/>
                    </a:lnTo>
                    <a:lnTo>
                      <a:pt x="76572" y="260065"/>
                    </a:lnTo>
                    <a:lnTo>
                      <a:pt x="75160" y="257951"/>
                    </a:lnTo>
                    <a:lnTo>
                      <a:pt x="73043" y="256541"/>
                    </a:lnTo>
                    <a:lnTo>
                      <a:pt x="37757" y="276275"/>
                    </a:lnTo>
                    <a:lnTo>
                      <a:pt x="28229" y="264294"/>
                    </a:lnTo>
                    <a:lnTo>
                      <a:pt x="57517" y="235750"/>
                    </a:lnTo>
                    <a:lnTo>
                      <a:pt x="54694" y="230464"/>
                    </a:lnTo>
                    <a:lnTo>
                      <a:pt x="51871" y="224826"/>
                    </a:lnTo>
                    <a:lnTo>
                      <a:pt x="49401" y="219188"/>
                    </a:lnTo>
                    <a:lnTo>
                      <a:pt x="46931" y="213197"/>
                    </a:lnTo>
                    <a:lnTo>
                      <a:pt x="6352" y="218483"/>
                    </a:lnTo>
                    <a:lnTo>
                      <a:pt x="2823" y="202978"/>
                    </a:lnTo>
                    <a:lnTo>
                      <a:pt x="40580" y="188177"/>
                    </a:lnTo>
                    <a:lnTo>
                      <a:pt x="39874" y="182187"/>
                    </a:lnTo>
                    <a:lnTo>
                      <a:pt x="39168" y="175844"/>
                    </a:lnTo>
                    <a:lnTo>
                      <a:pt x="39168" y="169500"/>
                    </a:lnTo>
                    <a:lnTo>
                      <a:pt x="39168" y="163157"/>
                    </a:lnTo>
                    <a:lnTo>
                      <a:pt x="0" y="152233"/>
                    </a:lnTo>
                    <a:lnTo>
                      <a:pt x="2470" y="136728"/>
                    </a:lnTo>
                    <a:lnTo>
                      <a:pt x="43050" y="137433"/>
                    </a:lnTo>
                    <a:lnTo>
                      <a:pt x="44461" y="131442"/>
                    </a:lnTo>
                    <a:lnTo>
                      <a:pt x="46578" y="125452"/>
                    </a:lnTo>
                    <a:lnTo>
                      <a:pt x="48695" y="119461"/>
                    </a:lnTo>
                    <a:lnTo>
                      <a:pt x="51166" y="113470"/>
                    </a:lnTo>
                    <a:lnTo>
                      <a:pt x="19408" y="88803"/>
                    </a:lnTo>
                    <a:lnTo>
                      <a:pt x="27171" y="75412"/>
                    </a:lnTo>
                    <a:lnTo>
                      <a:pt x="64222" y="91622"/>
                    </a:lnTo>
                    <a:lnTo>
                      <a:pt x="65986" y="89155"/>
                    </a:lnTo>
                    <a:lnTo>
                      <a:pt x="68103" y="86336"/>
                    </a:lnTo>
                    <a:lnTo>
                      <a:pt x="70220" y="83869"/>
                    </a:lnTo>
                    <a:lnTo>
                      <a:pt x="72337" y="81403"/>
                    </a:lnTo>
                    <a:lnTo>
                      <a:pt x="74808" y="79641"/>
                    </a:lnTo>
                    <a:lnTo>
                      <a:pt x="76572" y="77174"/>
                    </a:lnTo>
                    <a:lnTo>
                      <a:pt x="78689" y="74707"/>
                    </a:lnTo>
                    <a:lnTo>
                      <a:pt x="81159" y="72593"/>
                    </a:lnTo>
                    <a:lnTo>
                      <a:pt x="61399" y="37706"/>
                    </a:lnTo>
                    <a:lnTo>
                      <a:pt x="73749" y="28544"/>
                    </a:lnTo>
                    <a:lnTo>
                      <a:pt x="101978" y="57088"/>
                    </a:lnTo>
                    <a:lnTo>
                      <a:pt x="104801" y="55678"/>
                    </a:lnTo>
                    <a:lnTo>
                      <a:pt x="107624" y="54268"/>
                    </a:lnTo>
                    <a:lnTo>
                      <a:pt x="110447" y="52859"/>
                    </a:lnTo>
                    <a:lnTo>
                      <a:pt x="113270" y="51097"/>
                    </a:lnTo>
                    <a:lnTo>
                      <a:pt x="116093" y="50040"/>
                    </a:lnTo>
                    <a:lnTo>
                      <a:pt x="118916" y="48630"/>
                    </a:lnTo>
                    <a:lnTo>
                      <a:pt x="122092" y="47573"/>
                    </a:lnTo>
                    <a:lnTo>
                      <a:pt x="124914" y="46163"/>
                    </a:lnTo>
                    <a:lnTo>
                      <a:pt x="119622" y="6343"/>
                    </a:lnTo>
                    <a:lnTo>
                      <a:pt x="135148" y="2819"/>
                    </a:lnTo>
                    <a:lnTo>
                      <a:pt x="149968" y="40173"/>
                    </a:lnTo>
                    <a:lnTo>
                      <a:pt x="153144" y="39820"/>
                    </a:lnTo>
                    <a:lnTo>
                      <a:pt x="155967" y="39468"/>
                    </a:lnTo>
                    <a:lnTo>
                      <a:pt x="159142" y="39116"/>
                    </a:lnTo>
                    <a:lnTo>
                      <a:pt x="162318" y="38411"/>
                    </a:lnTo>
                    <a:lnTo>
                      <a:pt x="165847" y="38411"/>
                    </a:lnTo>
                    <a:lnTo>
                      <a:pt x="169023" y="38411"/>
                    </a:lnTo>
                    <a:lnTo>
                      <a:pt x="172198" y="38411"/>
                    </a:lnTo>
                    <a:lnTo>
                      <a:pt x="175374" y="38411"/>
                    </a:lnTo>
                    <a:close/>
                  </a:path>
                </a:pathLst>
              </a:custGeom>
              <a:grpFill/>
              <a:ln>
                <a:noFill/>
              </a:ln>
            </p:spPr>
            <p:txBody>
              <a:bodyPr vert="horz" wrap="square" lIns="91416" tIns="45708" rIns="91416" bIns="45708" numCol="1" anchor="t" anchorCtr="0" compatLnSpc="1">
                <a:prstTxWarp prst="textNoShape">
                  <a:avLst/>
                </a:prstTxWarp>
              </a:bodyPr>
              <a:lstStyle/>
              <a:p>
                <a:pPr defTabSz="609352"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CiscoSansTT Light"/>
                </a:endParaRPr>
              </a:p>
            </p:txBody>
          </p:sp>
          <p:sp>
            <p:nvSpPr>
              <p:cNvPr id="1994" name="Freeform 15"/>
              <p:cNvSpPr>
                <a:spLocks/>
              </p:cNvSpPr>
              <p:nvPr/>
            </p:nvSpPr>
            <p:spPr bwMode="auto">
              <a:xfrm>
                <a:off x="8132578" y="3090787"/>
                <a:ext cx="403136" cy="398203"/>
              </a:xfrm>
              <a:custGeom>
                <a:avLst/>
                <a:gdLst/>
                <a:ahLst/>
                <a:cxnLst/>
                <a:rect l="l" t="t" r="r" b="b"/>
                <a:pathLst>
                  <a:path w="403136" h="398203">
                    <a:moveTo>
                      <a:pt x="201831" y="59258"/>
                    </a:moveTo>
                    <a:lnTo>
                      <a:pt x="187364" y="59963"/>
                    </a:lnTo>
                    <a:lnTo>
                      <a:pt x="173250" y="62080"/>
                    </a:lnTo>
                    <a:lnTo>
                      <a:pt x="159136" y="65960"/>
                    </a:lnTo>
                    <a:lnTo>
                      <a:pt x="146434" y="70545"/>
                    </a:lnTo>
                    <a:lnTo>
                      <a:pt x="133731" y="76894"/>
                    </a:lnTo>
                    <a:lnTo>
                      <a:pt x="122087" y="83596"/>
                    </a:lnTo>
                    <a:lnTo>
                      <a:pt x="110443" y="92061"/>
                    </a:lnTo>
                    <a:lnTo>
                      <a:pt x="100210" y="101232"/>
                    </a:lnTo>
                    <a:lnTo>
                      <a:pt x="91389" y="111461"/>
                    </a:lnTo>
                    <a:lnTo>
                      <a:pt x="82920" y="122395"/>
                    </a:lnTo>
                    <a:lnTo>
                      <a:pt x="75863" y="134035"/>
                    </a:lnTo>
                    <a:lnTo>
                      <a:pt x="69865" y="146733"/>
                    </a:lnTo>
                    <a:lnTo>
                      <a:pt x="64925" y="159784"/>
                    </a:lnTo>
                    <a:lnTo>
                      <a:pt x="61396" y="173540"/>
                    </a:lnTo>
                    <a:lnTo>
                      <a:pt x="59279" y="187649"/>
                    </a:lnTo>
                    <a:lnTo>
                      <a:pt x="58574" y="202464"/>
                    </a:lnTo>
                    <a:lnTo>
                      <a:pt x="58926" y="213398"/>
                    </a:lnTo>
                    <a:lnTo>
                      <a:pt x="59985" y="223980"/>
                    </a:lnTo>
                    <a:lnTo>
                      <a:pt x="62102" y="234209"/>
                    </a:lnTo>
                    <a:lnTo>
                      <a:pt x="64925" y="244438"/>
                    </a:lnTo>
                    <a:lnTo>
                      <a:pt x="68101" y="254667"/>
                    </a:lnTo>
                    <a:lnTo>
                      <a:pt x="72688" y="264191"/>
                    </a:lnTo>
                    <a:lnTo>
                      <a:pt x="77628" y="273361"/>
                    </a:lnTo>
                    <a:lnTo>
                      <a:pt x="82920" y="281827"/>
                    </a:lnTo>
                    <a:lnTo>
                      <a:pt x="88919" y="290292"/>
                    </a:lnTo>
                    <a:lnTo>
                      <a:pt x="95976" y="298052"/>
                    </a:lnTo>
                    <a:lnTo>
                      <a:pt x="102680" y="305812"/>
                    </a:lnTo>
                    <a:lnTo>
                      <a:pt x="110443" y="312514"/>
                    </a:lnTo>
                    <a:lnTo>
                      <a:pt x="118558" y="318863"/>
                    </a:lnTo>
                    <a:lnTo>
                      <a:pt x="127732" y="324506"/>
                    </a:lnTo>
                    <a:lnTo>
                      <a:pt x="136554" y="329445"/>
                    </a:lnTo>
                    <a:lnTo>
                      <a:pt x="145728" y="334030"/>
                    </a:lnTo>
                    <a:lnTo>
                      <a:pt x="145687" y="334128"/>
                    </a:lnTo>
                    <a:lnTo>
                      <a:pt x="152210" y="336534"/>
                    </a:lnTo>
                    <a:lnTo>
                      <a:pt x="158544" y="338649"/>
                    </a:lnTo>
                    <a:lnTo>
                      <a:pt x="165583" y="340763"/>
                    </a:lnTo>
                    <a:lnTo>
                      <a:pt x="172270" y="342525"/>
                    </a:lnTo>
                    <a:lnTo>
                      <a:pt x="179660" y="343582"/>
                    </a:lnTo>
                    <a:lnTo>
                      <a:pt x="187051" y="344640"/>
                    </a:lnTo>
                    <a:lnTo>
                      <a:pt x="194441" y="345344"/>
                    </a:lnTo>
                    <a:lnTo>
                      <a:pt x="201480" y="345344"/>
                    </a:lnTo>
                    <a:lnTo>
                      <a:pt x="216261" y="344640"/>
                    </a:lnTo>
                    <a:lnTo>
                      <a:pt x="230338" y="342525"/>
                    </a:lnTo>
                    <a:lnTo>
                      <a:pt x="244064" y="338649"/>
                    </a:lnTo>
                    <a:lnTo>
                      <a:pt x="257085" y="334068"/>
                    </a:lnTo>
                    <a:lnTo>
                      <a:pt x="269754" y="327725"/>
                    </a:lnTo>
                    <a:lnTo>
                      <a:pt x="281368" y="321029"/>
                    </a:lnTo>
                    <a:lnTo>
                      <a:pt x="292278" y="312572"/>
                    </a:lnTo>
                    <a:lnTo>
                      <a:pt x="302484" y="303410"/>
                    </a:lnTo>
                    <a:lnTo>
                      <a:pt x="311282" y="293190"/>
                    </a:lnTo>
                    <a:lnTo>
                      <a:pt x="320080" y="282266"/>
                    </a:lnTo>
                    <a:lnTo>
                      <a:pt x="326767" y="270637"/>
                    </a:lnTo>
                    <a:lnTo>
                      <a:pt x="333102" y="257951"/>
                    </a:lnTo>
                    <a:lnTo>
                      <a:pt x="337677" y="244912"/>
                    </a:lnTo>
                    <a:lnTo>
                      <a:pt x="341548" y="231169"/>
                    </a:lnTo>
                    <a:lnTo>
                      <a:pt x="343308" y="217073"/>
                    </a:lnTo>
                    <a:lnTo>
                      <a:pt x="344364" y="202625"/>
                    </a:lnTo>
                    <a:lnTo>
                      <a:pt x="344012" y="191349"/>
                    </a:lnTo>
                    <a:lnTo>
                      <a:pt x="342604" y="180425"/>
                    </a:lnTo>
                    <a:lnTo>
                      <a:pt x="340492" y="169853"/>
                    </a:lnTo>
                    <a:lnTo>
                      <a:pt x="337677" y="159986"/>
                    </a:lnTo>
                    <a:lnTo>
                      <a:pt x="334510" y="150119"/>
                    </a:lnTo>
                    <a:lnTo>
                      <a:pt x="329934" y="140252"/>
                    </a:lnTo>
                    <a:lnTo>
                      <a:pt x="325711" y="131442"/>
                    </a:lnTo>
                    <a:lnTo>
                      <a:pt x="320080" y="122632"/>
                    </a:lnTo>
                    <a:lnTo>
                      <a:pt x="313746" y="114527"/>
                    </a:lnTo>
                    <a:lnTo>
                      <a:pt x="307411" y="106422"/>
                    </a:lnTo>
                    <a:lnTo>
                      <a:pt x="300020" y="99022"/>
                    </a:lnTo>
                    <a:lnTo>
                      <a:pt x="292278" y="91974"/>
                    </a:lnTo>
                    <a:lnTo>
                      <a:pt x="284183" y="85983"/>
                    </a:lnTo>
                    <a:lnTo>
                      <a:pt x="275737" y="80345"/>
                    </a:lnTo>
                    <a:lnTo>
                      <a:pt x="266587" y="75412"/>
                    </a:lnTo>
                    <a:lnTo>
                      <a:pt x="257085" y="70831"/>
                    </a:lnTo>
                    <a:lnTo>
                      <a:pt x="257261" y="70421"/>
                    </a:lnTo>
                    <a:lnTo>
                      <a:pt x="251230" y="68076"/>
                    </a:lnTo>
                    <a:lnTo>
                      <a:pt x="244526" y="65960"/>
                    </a:lnTo>
                    <a:lnTo>
                      <a:pt x="237822" y="63843"/>
                    </a:lnTo>
                    <a:lnTo>
                      <a:pt x="230765" y="62080"/>
                    </a:lnTo>
                    <a:lnTo>
                      <a:pt x="223355" y="61021"/>
                    </a:lnTo>
                    <a:lnTo>
                      <a:pt x="216651" y="59963"/>
                    </a:lnTo>
                    <a:lnTo>
                      <a:pt x="209241" y="59258"/>
                    </a:lnTo>
                    <a:close/>
                    <a:moveTo>
                      <a:pt x="172545" y="0"/>
                    </a:moveTo>
                    <a:lnTo>
                      <a:pt x="185247" y="26807"/>
                    </a:lnTo>
                    <a:lnTo>
                      <a:pt x="189834" y="26454"/>
                    </a:lnTo>
                    <a:lnTo>
                      <a:pt x="194069" y="26102"/>
                    </a:lnTo>
                    <a:lnTo>
                      <a:pt x="198303" y="26102"/>
                    </a:lnTo>
                    <a:lnTo>
                      <a:pt x="202890" y="26102"/>
                    </a:lnTo>
                    <a:lnTo>
                      <a:pt x="206771" y="26102"/>
                    </a:lnTo>
                    <a:lnTo>
                      <a:pt x="211358" y="26454"/>
                    </a:lnTo>
                    <a:lnTo>
                      <a:pt x="215240" y="26454"/>
                    </a:lnTo>
                    <a:lnTo>
                      <a:pt x="219827" y="26807"/>
                    </a:lnTo>
                    <a:lnTo>
                      <a:pt x="232882" y="1058"/>
                    </a:lnTo>
                    <a:lnTo>
                      <a:pt x="253700" y="5291"/>
                    </a:lnTo>
                    <a:lnTo>
                      <a:pt x="253700" y="33862"/>
                    </a:lnTo>
                    <a:lnTo>
                      <a:pt x="255465" y="34567"/>
                    </a:lnTo>
                    <a:lnTo>
                      <a:pt x="257934" y="35273"/>
                    </a:lnTo>
                    <a:lnTo>
                      <a:pt x="260051" y="35978"/>
                    </a:lnTo>
                    <a:lnTo>
                      <a:pt x="262169" y="37036"/>
                    </a:lnTo>
                    <a:lnTo>
                      <a:pt x="264286" y="37742"/>
                    </a:lnTo>
                    <a:lnTo>
                      <a:pt x="266403" y="38447"/>
                    </a:lnTo>
                    <a:lnTo>
                      <a:pt x="268520" y="39505"/>
                    </a:lnTo>
                    <a:lnTo>
                      <a:pt x="270637" y="40211"/>
                    </a:lnTo>
                    <a:lnTo>
                      <a:pt x="270452" y="40640"/>
                    </a:lnTo>
                    <a:lnTo>
                      <a:pt x="272218" y="41230"/>
                    </a:lnTo>
                    <a:lnTo>
                      <a:pt x="273625" y="42287"/>
                    </a:lnTo>
                    <a:lnTo>
                      <a:pt x="275737" y="42992"/>
                    </a:lnTo>
                    <a:lnTo>
                      <a:pt x="277497" y="43696"/>
                    </a:lnTo>
                    <a:lnTo>
                      <a:pt x="279608" y="44754"/>
                    </a:lnTo>
                    <a:lnTo>
                      <a:pt x="281016" y="45811"/>
                    </a:lnTo>
                    <a:lnTo>
                      <a:pt x="283128" y="46516"/>
                    </a:lnTo>
                    <a:lnTo>
                      <a:pt x="284535" y="47573"/>
                    </a:lnTo>
                    <a:lnTo>
                      <a:pt x="305651" y="28191"/>
                    </a:lnTo>
                    <a:lnTo>
                      <a:pt x="323248" y="39820"/>
                    </a:lnTo>
                    <a:lnTo>
                      <a:pt x="313042" y="66954"/>
                    </a:lnTo>
                    <a:lnTo>
                      <a:pt x="316209" y="69773"/>
                    </a:lnTo>
                    <a:lnTo>
                      <a:pt x="319728" y="72593"/>
                    </a:lnTo>
                    <a:lnTo>
                      <a:pt x="322544" y="75412"/>
                    </a:lnTo>
                    <a:lnTo>
                      <a:pt x="325711" y="78231"/>
                    </a:lnTo>
                    <a:lnTo>
                      <a:pt x="328527" y="81402"/>
                    </a:lnTo>
                    <a:lnTo>
                      <a:pt x="331342" y="84926"/>
                    </a:lnTo>
                    <a:lnTo>
                      <a:pt x="334158" y="88098"/>
                    </a:lnTo>
                    <a:lnTo>
                      <a:pt x="336973" y="91269"/>
                    </a:lnTo>
                    <a:lnTo>
                      <a:pt x="364072" y="81050"/>
                    </a:lnTo>
                    <a:lnTo>
                      <a:pt x="375333" y="98670"/>
                    </a:lnTo>
                    <a:lnTo>
                      <a:pt x="355977" y="120166"/>
                    </a:lnTo>
                    <a:lnTo>
                      <a:pt x="357737" y="123689"/>
                    </a:lnTo>
                    <a:lnTo>
                      <a:pt x="359849" y="127918"/>
                    </a:lnTo>
                    <a:lnTo>
                      <a:pt x="361256" y="131794"/>
                    </a:lnTo>
                    <a:lnTo>
                      <a:pt x="363016" y="135318"/>
                    </a:lnTo>
                    <a:lnTo>
                      <a:pt x="364424" y="139547"/>
                    </a:lnTo>
                    <a:lnTo>
                      <a:pt x="365831" y="143776"/>
                    </a:lnTo>
                    <a:lnTo>
                      <a:pt x="367239" y="147652"/>
                    </a:lnTo>
                    <a:lnTo>
                      <a:pt x="368647" y="151881"/>
                    </a:lnTo>
                    <a:lnTo>
                      <a:pt x="398913" y="152233"/>
                    </a:lnTo>
                    <a:lnTo>
                      <a:pt x="403136" y="172672"/>
                    </a:lnTo>
                    <a:lnTo>
                      <a:pt x="374630" y="185358"/>
                    </a:lnTo>
                    <a:lnTo>
                      <a:pt x="375333" y="194168"/>
                    </a:lnTo>
                    <a:lnTo>
                      <a:pt x="375333" y="202978"/>
                    </a:lnTo>
                    <a:lnTo>
                      <a:pt x="374982" y="211435"/>
                    </a:lnTo>
                    <a:lnTo>
                      <a:pt x="374278" y="219540"/>
                    </a:lnTo>
                    <a:lnTo>
                      <a:pt x="400321" y="231169"/>
                    </a:lnTo>
                    <a:lnTo>
                      <a:pt x="396097" y="251608"/>
                    </a:lnTo>
                    <a:lnTo>
                      <a:pt x="367943" y="253017"/>
                    </a:lnTo>
                    <a:lnTo>
                      <a:pt x="366535" y="257246"/>
                    </a:lnTo>
                    <a:lnTo>
                      <a:pt x="365127" y="260770"/>
                    </a:lnTo>
                    <a:lnTo>
                      <a:pt x="363720" y="264999"/>
                    </a:lnTo>
                    <a:lnTo>
                      <a:pt x="361960" y="268875"/>
                    </a:lnTo>
                    <a:lnTo>
                      <a:pt x="360552" y="273104"/>
                    </a:lnTo>
                    <a:lnTo>
                      <a:pt x="358441" y="276628"/>
                    </a:lnTo>
                    <a:lnTo>
                      <a:pt x="356681" y="280856"/>
                    </a:lnTo>
                    <a:lnTo>
                      <a:pt x="354921" y="284380"/>
                    </a:lnTo>
                    <a:lnTo>
                      <a:pt x="372166" y="304819"/>
                    </a:lnTo>
                    <a:lnTo>
                      <a:pt x="360904" y="322086"/>
                    </a:lnTo>
                    <a:lnTo>
                      <a:pt x="335213" y="312924"/>
                    </a:lnTo>
                    <a:lnTo>
                      <a:pt x="332398" y="316096"/>
                    </a:lnTo>
                    <a:lnTo>
                      <a:pt x="329582" y="319267"/>
                    </a:lnTo>
                    <a:lnTo>
                      <a:pt x="326767" y="322086"/>
                    </a:lnTo>
                    <a:lnTo>
                      <a:pt x="323952" y="325258"/>
                    </a:lnTo>
                    <a:lnTo>
                      <a:pt x="320784" y="328429"/>
                    </a:lnTo>
                    <a:lnTo>
                      <a:pt x="317617" y="331249"/>
                    </a:lnTo>
                    <a:lnTo>
                      <a:pt x="314449" y="334068"/>
                    </a:lnTo>
                    <a:lnTo>
                      <a:pt x="310930" y="336887"/>
                    </a:lnTo>
                    <a:lnTo>
                      <a:pt x="321136" y="364373"/>
                    </a:lnTo>
                    <a:lnTo>
                      <a:pt x="303892" y="375650"/>
                    </a:lnTo>
                    <a:lnTo>
                      <a:pt x="282424" y="355564"/>
                    </a:lnTo>
                    <a:lnTo>
                      <a:pt x="278553" y="357326"/>
                    </a:lnTo>
                    <a:lnTo>
                      <a:pt x="275033" y="359088"/>
                    </a:lnTo>
                    <a:lnTo>
                      <a:pt x="270810" y="361202"/>
                    </a:lnTo>
                    <a:lnTo>
                      <a:pt x="267291" y="362612"/>
                    </a:lnTo>
                    <a:lnTo>
                      <a:pt x="263068" y="364373"/>
                    </a:lnTo>
                    <a:lnTo>
                      <a:pt x="259196" y="365431"/>
                    </a:lnTo>
                    <a:lnTo>
                      <a:pt x="254973" y="367193"/>
                    </a:lnTo>
                    <a:lnTo>
                      <a:pt x="251102" y="368602"/>
                    </a:lnTo>
                    <a:lnTo>
                      <a:pt x="247935" y="393270"/>
                    </a:lnTo>
                    <a:lnTo>
                      <a:pt x="227523" y="397146"/>
                    </a:lnTo>
                    <a:lnTo>
                      <a:pt x="216965" y="374945"/>
                    </a:lnTo>
                    <a:lnTo>
                      <a:pt x="213094" y="375298"/>
                    </a:lnTo>
                    <a:lnTo>
                      <a:pt x="208519" y="375650"/>
                    </a:lnTo>
                    <a:lnTo>
                      <a:pt x="204295" y="375650"/>
                    </a:lnTo>
                    <a:lnTo>
                      <a:pt x="200424" y="375650"/>
                    </a:lnTo>
                    <a:lnTo>
                      <a:pt x="195849" y="375650"/>
                    </a:lnTo>
                    <a:lnTo>
                      <a:pt x="191978" y="375298"/>
                    </a:lnTo>
                    <a:lnTo>
                      <a:pt x="187403" y="375298"/>
                    </a:lnTo>
                    <a:lnTo>
                      <a:pt x="183531" y="374945"/>
                    </a:lnTo>
                    <a:lnTo>
                      <a:pt x="171214" y="398203"/>
                    </a:lnTo>
                    <a:lnTo>
                      <a:pt x="150802" y="393974"/>
                    </a:lnTo>
                    <a:lnTo>
                      <a:pt x="149746" y="367897"/>
                    </a:lnTo>
                    <a:lnTo>
                      <a:pt x="147635" y="367193"/>
                    </a:lnTo>
                    <a:lnTo>
                      <a:pt x="145523" y="366488"/>
                    </a:lnTo>
                    <a:lnTo>
                      <a:pt x="143763" y="366135"/>
                    </a:lnTo>
                    <a:lnTo>
                      <a:pt x="142004" y="365078"/>
                    </a:lnTo>
                    <a:lnTo>
                      <a:pt x="139892" y="364373"/>
                    </a:lnTo>
                    <a:lnTo>
                      <a:pt x="138132" y="363669"/>
                    </a:lnTo>
                    <a:lnTo>
                      <a:pt x="136021" y="362612"/>
                    </a:lnTo>
                    <a:lnTo>
                      <a:pt x="133909" y="361907"/>
                    </a:lnTo>
                    <a:lnTo>
                      <a:pt x="133935" y="361845"/>
                    </a:lnTo>
                    <a:lnTo>
                      <a:pt x="131967" y="361190"/>
                    </a:lnTo>
                    <a:lnTo>
                      <a:pt x="130202" y="360132"/>
                    </a:lnTo>
                    <a:lnTo>
                      <a:pt x="128085" y="359426"/>
                    </a:lnTo>
                    <a:lnTo>
                      <a:pt x="126321" y="358721"/>
                    </a:lnTo>
                    <a:lnTo>
                      <a:pt x="124204" y="357310"/>
                    </a:lnTo>
                    <a:lnTo>
                      <a:pt x="122440" y="356604"/>
                    </a:lnTo>
                    <a:lnTo>
                      <a:pt x="120675" y="355899"/>
                    </a:lnTo>
                    <a:lnTo>
                      <a:pt x="118558" y="354488"/>
                    </a:lnTo>
                    <a:lnTo>
                      <a:pt x="96682" y="373535"/>
                    </a:lnTo>
                    <a:lnTo>
                      <a:pt x="79745" y="361895"/>
                    </a:lnTo>
                    <a:lnTo>
                      <a:pt x="89977" y="335441"/>
                    </a:lnTo>
                    <a:lnTo>
                      <a:pt x="86449" y="332619"/>
                    </a:lnTo>
                    <a:lnTo>
                      <a:pt x="83273" y="329797"/>
                    </a:lnTo>
                    <a:lnTo>
                      <a:pt x="80450" y="326976"/>
                    </a:lnTo>
                    <a:lnTo>
                      <a:pt x="77275" y="324154"/>
                    </a:lnTo>
                    <a:lnTo>
                      <a:pt x="74452" y="320979"/>
                    </a:lnTo>
                    <a:lnTo>
                      <a:pt x="71629" y="318157"/>
                    </a:lnTo>
                    <a:lnTo>
                      <a:pt x="68806" y="314983"/>
                    </a:lnTo>
                    <a:lnTo>
                      <a:pt x="65983" y="311456"/>
                    </a:lnTo>
                    <a:lnTo>
                      <a:pt x="39520" y="320627"/>
                    </a:lnTo>
                    <a:lnTo>
                      <a:pt x="27876" y="302990"/>
                    </a:lnTo>
                    <a:lnTo>
                      <a:pt x="46577" y="282885"/>
                    </a:lnTo>
                    <a:lnTo>
                      <a:pt x="44812" y="279005"/>
                    </a:lnTo>
                    <a:lnTo>
                      <a:pt x="43048" y="275125"/>
                    </a:lnTo>
                    <a:lnTo>
                      <a:pt x="41284" y="271245"/>
                    </a:lnTo>
                    <a:lnTo>
                      <a:pt x="39872" y="267365"/>
                    </a:lnTo>
                    <a:lnTo>
                      <a:pt x="38108" y="263132"/>
                    </a:lnTo>
                    <a:lnTo>
                      <a:pt x="36697" y="259252"/>
                    </a:lnTo>
                    <a:lnTo>
                      <a:pt x="35285" y="255020"/>
                    </a:lnTo>
                    <a:lnTo>
                      <a:pt x="34227" y="251140"/>
                    </a:lnTo>
                    <a:lnTo>
                      <a:pt x="4234" y="250082"/>
                    </a:lnTo>
                    <a:lnTo>
                      <a:pt x="0" y="229976"/>
                    </a:lnTo>
                    <a:lnTo>
                      <a:pt x="27170" y="217631"/>
                    </a:lnTo>
                    <a:lnTo>
                      <a:pt x="26817" y="209166"/>
                    </a:lnTo>
                    <a:lnTo>
                      <a:pt x="26817" y="200700"/>
                    </a:lnTo>
                    <a:lnTo>
                      <a:pt x="26817" y="192235"/>
                    </a:lnTo>
                    <a:lnTo>
                      <a:pt x="27170" y="183769"/>
                    </a:lnTo>
                    <a:lnTo>
                      <a:pt x="0" y="169661"/>
                    </a:lnTo>
                    <a:lnTo>
                      <a:pt x="4234" y="149203"/>
                    </a:lnTo>
                    <a:lnTo>
                      <a:pt x="34227" y="149908"/>
                    </a:lnTo>
                    <a:lnTo>
                      <a:pt x="35285" y="145675"/>
                    </a:lnTo>
                    <a:lnTo>
                      <a:pt x="37050" y="141795"/>
                    </a:lnTo>
                    <a:lnTo>
                      <a:pt x="38108" y="137563"/>
                    </a:lnTo>
                    <a:lnTo>
                      <a:pt x="39872" y="133683"/>
                    </a:lnTo>
                    <a:lnTo>
                      <a:pt x="41990" y="130155"/>
                    </a:lnTo>
                    <a:lnTo>
                      <a:pt x="43401" y="125923"/>
                    </a:lnTo>
                    <a:lnTo>
                      <a:pt x="45518" y="121690"/>
                    </a:lnTo>
                    <a:lnTo>
                      <a:pt x="47635" y="118163"/>
                    </a:lnTo>
                    <a:lnTo>
                      <a:pt x="25053" y="94530"/>
                    </a:lnTo>
                    <a:lnTo>
                      <a:pt x="37050" y="77599"/>
                    </a:lnTo>
                    <a:lnTo>
                      <a:pt x="66689" y="89592"/>
                    </a:lnTo>
                    <a:lnTo>
                      <a:pt x="69512" y="86418"/>
                    </a:lnTo>
                    <a:lnTo>
                      <a:pt x="72335" y="83243"/>
                    </a:lnTo>
                    <a:lnTo>
                      <a:pt x="75158" y="80069"/>
                    </a:lnTo>
                    <a:lnTo>
                      <a:pt x="78333" y="76894"/>
                    </a:lnTo>
                    <a:lnTo>
                      <a:pt x="81156" y="74072"/>
                    </a:lnTo>
                    <a:lnTo>
                      <a:pt x="84685" y="71250"/>
                    </a:lnTo>
                    <a:lnTo>
                      <a:pt x="87860" y="68076"/>
                    </a:lnTo>
                    <a:lnTo>
                      <a:pt x="91036" y="65254"/>
                    </a:lnTo>
                    <a:lnTo>
                      <a:pt x="78686" y="35978"/>
                    </a:lnTo>
                    <a:lnTo>
                      <a:pt x="96329" y="24338"/>
                    </a:lnTo>
                    <a:lnTo>
                      <a:pt x="119617" y="46207"/>
                    </a:lnTo>
                    <a:lnTo>
                      <a:pt x="123145" y="44443"/>
                    </a:lnTo>
                    <a:lnTo>
                      <a:pt x="127027" y="42680"/>
                    </a:lnTo>
                    <a:lnTo>
                      <a:pt x="131261" y="40563"/>
                    </a:lnTo>
                    <a:lnTo>
                      <a:pt x="134789" y="39153"/>
                    </a:lnTo>
                    <a:lnTo>
                      <a:pt x="139024" y="37389"/>
                    </a:lnTo>
                    <a:lnTo>
                      <a:pt x="142905" y="35978"/>
                    </a:lnTo>
                    <a:lnTo>
                      <a:pt x="147492" y="34567"/>
                    </a:lnTo>
                    <a:lnTo>
                      <a:pt x="151726" y="33156"/>
                    </a:lnTo>
                    <a:lnTo>
                      <a:pt x="152079" y="3880"/>
                    </a:lnTo>
                    <a:close/>
                  </a:path>
                </a:pathLst>
              </a:custGeom>
              <a:grpFill/>
              <a:ln>
                <a:noFill/>
              </a:ln>
            </p:spPr>
            <p:txBody>
              <a:bodyPr vert="horz" wrap="square" lIns="91416" tIns="45708" rIns="91416" bIns="45708" numCol="1" anchor="t" anchorCtr="0" compatLnSpc="1">
                <a:prstTxWarp prst="textNoShape">
                  <a:avLst/>
                </a:prstTxWarp>
              </a:bodyPr>
              <a:lstStyle/>
              <a:p>
                <a:pPr defTabSz="609352"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CiscoSansTT Light"/>
                </a:endParaRPr>
              </a:p>
            </p:txBody>
          </p:sp>
          <p:sp>
            <p:nvSpPr>
              <p:cNvPr id="1995" name="Oval 1994"/>
              <p:cNvSpPr/>
              <p:nvPr/>
            </p:nvSpPr>
            <p:spPr>
              <a:xfrm>
                <a:off x="8265077" y="3220819"/>
                <a:ext cx="138138" cy="138138"/>
              </a:xfrm>
              <a:prstGeom prst="ellipse">
                <a:avLst/>
              </a:prstGeom>
              <a:grpFill/>
              <a:ln w="25400" cap="flat" cmpd="sng" algn="ctr">
                <a:noFill/>
                <a:prstDash val="solid"/>
              </a:ln>
              <a:effectLst/>
            </p:spPr>
            <p:txBody>
              <a:bodyPr rtlCol="0" anchor="ctr"/>
              <a:lstStyle/>
              <a:p>
                <a:pPr algn="ctr" defTabSz="609352"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CiscoSansTT Light"/>
                </a:endParaRPr>
              </a:p>
            </p:txBody>
          </p:sp>
          <p:sp>
            <p:nvSpPr>
              <p:cNvPr id="1996" name="Oval 1995"/>
              <p:cNvSpPr/>
              <p:nvPr/>
            </p:nvSpPr>
            <p:spPr>
              <a:xfrm>
                <a:off x="8703101" y="3178180"/>
                <a:ext cx="99374" cy="99374"/>
              </a:xfrm>
              <a:prstGeom prst="ellipse">
                <a:avLst/>
              </a:prstGeom>
              <a:grpFill/>
              <a:ln w="25400" cap="flat" cmpd="sng" algn="ctr">
                <a:noFill/>
                <a:prstDash val="solid"/>
              </a:ln>
              <a:effectLst/>
            </p:spPr>
            <p:txBody>
              <a:bodyPr rtlCol="0" anchor="ctr"/>
              <a:lstStyle/>
              <a:p>
                <a:pPr algn="ctr" defTabSz="609352"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CiscoSansTT Light"/>
                </a:endParaRPr>
              </a:p>
            </p:txBody>
          </p:sp>
          <p:sp>
            <p:nvSpPr>
              <p:cNvPr id="1997" name="Oval 1996"/>
              <p:cNvSpPr/>
              <p:nvPr/>
            </p:nvSpPr>
            <p:spPr>
              <a:xfrm>
                <a:off x="8561087" y="3432254"/>
                <a:ext cx="78936" cy="78936"/>
              </a:xfrm>
              <a:prstGeom prst="ellipse">
                <a:avLst/>
              </a:prstGeom>
              <a:grpFill/>
              <a:ln w="25400" cap="flat" cmpd="sng" algn="ctr">
                <a:noFill/>
                <a:prstDash val="solid"/>
              </a:ln>
              <a:effectLst/>
            </p:spPr>
            <p:txBody>
              <a:bodyPr rtlCol="0" anchor="ctr"/>
              <a:lstStyle/>
              <a:p>
                <a:pPr algn="ctr" defTabSz="609352"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CiscoSansTT Light"/>
                </a:endParaRPr>
              </a:p>
            </p:txBody>
          </p:sp>
        </p:grpSp>
      </p:grpSp>
      <p:sp>
        <p:nvSpPr>
          <p:cNvPr id="1998" name="Rectangle 1997"/>
          <p:cNvSpPr/>
          <p:nvPr/>
        </p:nvSpPr>
        <p:spPr>
          <a:xfrm>
            <a:off x="173399" y="4410972"/>
            <a:ext cx="1181448" cy="581712"/>
          </a:xfrm>
          <a:prstGeom prst="rect">
            <a:avLst/>
          </a:prstGeom>
        </p:spPr>
        <p:txBody>
          <a:bodyPr wrap="square" lIns="121872" tIns="60936" rIns="121872" bIns="60936" anchor="ctr">
            <a:noAutofit/>
          </a:bodyPr>
          <a:lstStyle/>
          <a:p>
            <a:pPr defTabSz="609085" fontAlgn="auto">
              <a:spcBef>
                <a:spcPts val="0"/>
              </a:spcBef>
              <a:spcAft>
                <a:spcPts val="0"/>
              </a:spcAft>
              <a:defRPr/>
            </a:pPr>
            <a:r>
              <a:rPr lang="en-US" sz="1700" kern="0" dirty="0">
                <a:latin typeface="CiscoSansTT ExtraLight" panose="020B0303020201020303" pitchFamily="34" charset="0"/>
                <a:ea typeface="+mn-ea"/>
                <a:cs typeface="CiscoSansTT Light"/>
              </a:rPr>
              <a:t>Network Analytics</a:t>
            </a:r>
          </a:p>
        </p:txBody>
      </p:sp>
      <p:sp>
        <p:nvSpPr>
          <p:cNvPr id="1999" name="Freeform 6"/>
          <p:cNvSpPr>
            <a:spLocks noChangeAspect="1" noEditPoints="1"/>
          </p:cNvSpPr>
          <p:nvPr/>
        </p:nvSpPr>
        <p:spPr bwMode="auto">
          <a:xfrm rot="5400000">
            <a:off x="1462690" y="4548151"/>
            <a:ext cx="183201" cy="350606"/>
          </a:xfrm>
          <a:custGeom>
            <a:avLst/>
            <a:gdLst>
              <a:gd name="T0" fmla="*/ 578 w 578"/>
              <a:gd name="T1" fmla="*/ 856 h 1106"/>
              <a:gd name="T2" fmla="*/ 474 w 578"/>
              <a:gd name="T3" fmla="*/ 262 h 1106"/>
              <a:gd name="T4" fmla="*/ 498 w 578"/>
              <a:gd name="T5" fmla="*/ 120 h 1106"/>
              <a:gd name="T6" fmla="*/ 465 w 578"/>
              <a:gd name="T7" fmla="*/ 88 h 1106"/>
              <a:gd name="T8" fmla="*/ 421 w 578"/>
              <a:gd name="T9" fmla="*/ 262 h 1106"/>
              <a:gd name="T10" fmla="*/ 334 w 578"/>
              <a:gd name="T11" fmla="*/ 278 h 1106"/>
              <a:gd name="T12" fmla="*/ 297 w 578"/>
              <a:gd name="T13" fmla="*/ 63 h 1106"/>
              <a:gd name="T14" fmla="*/ 257 w 578"/>
              <a:gd name="T15" fmla="*/ 32 h 1106"/>
              <a:gd name="T16" fmla="*/ 244 w 578"/>
              <a:gd name="T17" fmla="*/ 262 h 1106"/>
              <a:gd name="T18" fmla="*/ 194 w 578"/>
              <a:gd name="T19" fmla="*/ 262 h 1106"/>
              <a:gd name="T20" fmla="*/ 101 w 578"/>
              <a:gd name="T21" fmla="*/ 113 h 1106"/>
              <a:gd name="T22" fmla="*/ 49 w 578"/>
              <a:gd name="T23" fmla="*/ 88 h 1106"/>
              <a:gd name="T24" fmla="*/ 141 w 578"/>
              <a:gd name="T25" fmla="*/ 159 h 1106"/>
              <a:gd name="T26" fmla="*/ 104 w 578"/>
              <a:gd name="T27" fmla="*/ 278 h 1106"/>
              <a:gd name="T28" fmla="*/ 104 w 578"/>
              <a:gd name="T29" fmla="*/ 856 h 1106"/>
              <a:gd name="T30" fmla="*/ 141 w 578"/>
              <a:gd name="T31" fmla="*/ 982 h 1106"/>
              <a:gd name="T32" fmla="*/ 49 w 578"/>
              <a:gd name="T33" fmla="*/ 1053 h 1106"/>
              <a:gd name="T34" fmla="*/ 101 w 578"/>
              <a:gd name="T35" fmla="*/ 1028 h 1106"/>
              <a:gd name="T36" fmla="*/ 194 w 578"/>
              <a:gd name="T37" fmla="*/ 872 h 1106"/>
              <a:gd name="T38" fmla="*/ 244 w 578"/>
              <a:gd name="T39" fmla="*/ 872 h 1106"/>
              <a:gd name="T40" fmla="*/ 257 w 578"/>
              <a:gd name="T41" fmla="*/ 1074 h 1106"/>
              <a:gd name="T42" fmla="*/ 297 w 578"/>
              <a:gd name="T43" fmla="*/ 1043 h 1106"/>
              <a:gd name="T44" fmla="*/ 334 w 578"/>
              <a:gd name="T45" fmla="*/ 856 h 1106"/>
              <a:gd name="T46" fmla="*/ 421 w 578"/>
              <a:gd name="T47" fmla="*/ 872 h 1106"/>
              <a:gd name="T48" fmla="*/ 467 w 578"/>
              <a:gd name="T49" fmla="*/ 1053 h 1106"/>
              <a:gd name="T50" fmla="*/ 499 w 578"/>
              <a:gd name="T51" fmla="*/ 1020 h 1106"/>
              <a:gd name="T52" fmla="*/ 437 w 578"/>
              <a:gd name="T53" fmla="*/ 872 h 1106"/>
              <a:gd name="T54" fmla="*/ 513 w 578"/>
              <a:gd name="T55" fmla="*/ 88 h 1106"/>
              <a:gd name="T56" fmla="*/ 497 w 578"/>
              <a:gd name="T57" fmla="*/ 72 h 1106"/>
              <a:gd name="T58" fmla="*/ 305 w 578"/>
              <a:gd name="T59" fmla="*/ 32 h 1106"/>
              <a:gd name="T60" fmla="*/ 81 w 578"/>
              <a:gd name="T61" fmla="*/ 104 h 1106"/>
              <a:gd name="T62" fmla="*/ 97 w 578"/>
              <a:gd name="T63" fmla="*/ 88 h 1106"/>
              <a:gd name="T64" fmla="*/ 65 w 578"/>
              <a:gd name="T65" fmla="*/ 1053 h 1106"/>
              <a:gd name="T66" fmla="*/ 86 w 578"/>
              <a:gd name="T67" fmla="*/ 1038 h 1106"/>
              <a:gd name="T68" fmla="*/ 81 w 578"/>
              <a:gd name="T69" fmla="*/ 1069 h 1106"/>
              <a:gd name="T70" fmla="*/ 273 w 578"/>
              <a:gd name="T71" fmla="*/ 1074 h 1106"/>
              <a:gd name="T72" fmla="*/ 499 w 578"/>
              <a:gd name="T73" fmla="*/ 1036 h 1106"/>
              <a:gd name="T74" fmla="*/ 483 w 578"/>
              <a:gd name="T75" fmla="*/ 1053 h 1106"/>
              <a:gd name="T76" fmla="*/ 516 w 578"/>
              <a:gd name="T77" fmla="*/ 340 h 1106"/>
              <a:gd name="T78" fmla="*/ 433 w 578"/>
              <a:gd name="T79" fmla="*/ 505 h 1106"/>
              <a:gd name="T80" fmla="*/ 267 w 578"/>
              <a:gd name="T81" fmla="*/ 688 h 1106"/>
              <a:gd name="T82" fmla="*/ 176 w 578"/>
              <a:gd name="T83" fmla="*/ 466 h 1106"/>
              <a:gd name="T84" fmla="*/ 62 w 578"/>
              <a:gd name="T85" fmla="*/ 559 h 1106"/>
              <a:gd name="T86" fmla="*/ 108 w 578"/>
              <a:gd name="T87" fmla="*/ 575 h 1106"/>
              <a:gd name="T88" fmla="*/ 179 w 578"/>
              <a:gd name="T89" fmla="*/ 587 h 1106"/>
              <a:gd name="T90" fmla="*/ 352 w 578"/>
              <a:gd name="T91" fmla="*/ 441 h 1106"/>
              <a:gd name="T92" fmla="*/ 453 w 578"/>
              <a:gd name="T93" fmla="*/ 583 h 1106"/>
              <a:gd name="T94" fmla="*/ 62 w 578"/>
              <a:gd name="T95" fmla="*/ 794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8" h="1106">
                <a:moveTo>
                  <a:pt x="474" y="872"/>
                </a:moveTo>
                <a:cubicBezTo>
                  <a:pt x="474" y="856"/>
                  <a:pt x="474" y="856"/>
                  <a:pt x="474" y="856"/>
                </a:cubicBezTo>
                <a:cubicBezTo>
                  <a:pt x="578" y="856"/>
                  <a:pt x="578" y="856"/>
                  <a:pt x="578" y="856"/>
                </a:cubicBezTo>
                <a:cubicBezTo>
                  <a:pt x="578" y="278"/>
                  <a:pt x="578" y="278"/>
                  <a:pt x="578" y="278"/>
                </a:cubicBezTo>
                <a:cubicBezTo>
                  <a:pt x="474" y="278"/>
                  <a:pt x="474" y="278"/>
                  <a:pt x="474" y="278"/>
                </a:cubicBezTo>
                <a:cubicBezTo>
                  <a:pt x="474" y="262"/>
                  <a:pt x="474" y="262"/>
                  <a:pt x="474" y="262"/>
                </a:cubicBezTo>
                <a:cubicBezTo>
                  <a:pt x="437" y="262"/>
                  <a:pt x="437" y="262"/>
                  <a:pt x="437" y="262"/>
                </a:cubicBezTo>
                <a:cubicBezTo>
                  <a:pt x="437" y="160"/>
                  <a:pt x="437" y="160"/>
                  <a:pt x="437" y="160"/>
                </a:cubicBezTo>
                <a:cubicBezTo>
                  <a:pt x="498" y="120"/>
                  <a:pt x="498" y="120"/>
                  <a:pt x="498" y="120"/>
                </a:cubicBezTo>
                <a:cubicBezTo>
                  <a:pt x="515" y="120"/>
                  <a:pt x="529" y="105"/>
                  <a:pt x="529" y="88"/>
                </a:cubicBezTo>
                <a:cubicBezTo>
                  <a:pt x="529" y="70"/>
                  <a:pt x="515" y="56"/>
                  <a:pt x="497" y="56"/>
                </a:cubicBezTo>
                <a:cubicBezTo>
                  <a:pt x="479" y="56"/>
                  <a:pt x="465" y="70"/>
                  <a:pt x="465" y="88"/>
                </a:cubicBezTo>
                <a:cubicBezTo>
                  <a:pt x="465" y="99"/>
                  <a:pt x="470" y="108"/>
                  <a:pt x="478" y="114"/>
                </a:cubicBezTo>
                <a:cubicBezTo>
                  <a:pt x="421" y="151"/>
                  <a:pt x="421" y="151"/>
                  <a:pt x="421" y="151"/>
                </a:cubicBezTo>
                <a:cubicBezTo>
                  <a:pt x="421" y="262"/>
                  <a:pt x="421" y="262"/>
                  <a:pt x="421" y="262"/>
                </a:cubicBezTo>
                <a:cubicBezTo>
                  <a:pt x="384" y="262"/>
                  <a:pt x="384" y="262"/>
                  <a:pt x="384" y="262"/>
                </a:cubicBezTo>
                <a:cubicBezTo>
                  <a:pt x="384" y="278"/>
                  <a:pt x="384" y="278"/>
                  <a:pt x="384" y="278"/>
                </a:cubicBezTo>
                <a:cubicBezTo>
                  <a:pt x="334" y="278"/>
                  <a:pt x="334" y="278"/>
                  <a:pt x="334" y="278"/>
                </a:cubicBezTo>
                <a:cubicBezTo>
                  <a:pt x="334" y="262"/>
                  <a:pt x="334" y="262"/>
                  <a:pt x="334" y="262"/>
                </a:cubicBezTo>
                <a:cubicBezTo>
                  <a:pt x="297" y="262"/>
                  <a:pt x="297" y="262"/>
                  <a:pt x="297" y="262"/>
                </a:cubicBezTo>
                <a:cubicBezTo>
                  <a:pt x="297" y="63"/>
                  <a:pt x="297" y="63"/>
                  <a:pt x="297" y="63"/>
                </a:cubicBezTo>
                <a:cubicBezTo>
                  <a:pt x="311" y="59"/>
                  <a:pt x="321" y="47"/>
                  <a:pt x="321" y="32"/>
                </a:cubicBezTo>
                <a:cubicBezTo>
                  <a:pt x="321" y="14"/>
                  <a:pt x="307" y="0"/>
                  <a:pt x="289" y="0"/>
                </a:cubicBezTo>
                <a:cubicBezTo>
                  <a:pt x="271" y="0"/>
                  <a:pt x="257" y="14"/>
                  <a:pt x="257" y="32"/>
                </a:cubicBezTo>
                <a:cubicBezTo>
                  <a:pt x="257" y="47"/>
                  <a:pt x="267" y="59"/>
                  <a:pt x="281" y="63"/>
                </a:cubicBezTo>
                <a:cubicBezTo>
                  <a:pt x="281" y="262"/>
                  <a:pt x="281" y="262"/>
                  <a:pt x="281" y="262"/>
                </a:cubicBezTo>
                <a:cubicBezTo>
                  <a:pt x="244" y="262"/>
                  <a:pt x="244" y="262"/>
                  <a:pt x="244" y="262"/>
                </a:cubicBezTo>
                <a:cubicBezTo>
                  <a:pt x="244" y="278"/>
                  <a:pt x="244" y="278"/>
                  <a:pt x="244" y="278"/>
                </a:cubicBezTo>
                <a:cubicBezTo>
                  <a:pt x="194" y="278"/>
                  <a:pt x="194" y="278"/>
                  <a:pt x="194" y="278"/>
                </a:cubicBezTo>
                <a:cubicBezTo>
                  <a:pt x="194" y="262"/>
                  <a:pt x="194" y="262"/>
                  <a:pt x="194" y="262"/>
                </a:cubicBezTo>
                <a:cubicBezTo>
                  <a:pt x="157" y="262"/>
                  <a:pt x="157" y="262"/>
                  <a:pt x="157" y="262"/>
                </a:cubicBezTo>
                <a:cubicBezTo>
                  <a:pt x="157" y="150"/>
                  <a:pt x="157" y="150"/>
                  <a:pt x="157" y="150"/>
                </a:cubicBezTo>
                <a:cubicBezTo>
                  <a:pt x="101" y="113"/>
                  <a:pt x="101" y="113"/>
                  <a:pt x="101" y="113"/>
                </a:cubicBezTo>
                <a:cubicBezTo>
                  <a:pt x="108" y="108"/>
                  <a:pt x="113" y="98"/>
                  <a:pt x="113" y="88"/>
                </a:cubicBezTo>
                <a:cubicBezTo>
                  <a:pt x="113" y="70"/>
                  <a:pt x="99" y="56"/>
                  <a:pt x="81" y="56"/>
                </a:cubicBezTo>
                <a:cubicBezTo>
                  <a:pt x="63" y="56"/>
                  <a:pt x="49" y="70"/>
                  <a:pt x="49" y="88"/>
                </a:cubicBezTo>
                <a:cubicBezTo>
                  <a:pt x="49" y="106"/>
                  <a:pt x="63" y="120"/>
                  <a:pt x="81" y="120"/>
                </a:cubicBezTo>
                <a:cubicBezTo>
                  <a:pt x="81" y="120"/>
                  <a:pt x="82" y="120"/>
                  <a:pt x="82" y="120"/>
                </a:cubicBezTo>
                <a:cubicBezTo>
                  <a:pt x="141" y="159"/>
                  <a:pt x="141" y="159"/>
                  <a:pt x="141" y="159"/>
                </a:cubicBezTo>
                <a:cubicBezTo>
                  <a:pt x="141" y="262"/>
                  <a:pt x="141" y="262"/>
                  <a:pt x="141" y="262"/>
                </a:cubicBezTo>
                <a:cubicBezTo>
                  <a:pt x="104" y="262"/>
                  <a:pt x="104" y="262"/>
                  <a:pt x="104" y="262"/>
                </a:cubicBezTo>
                <a:cubicBezTo>
                  <a:pt x="104" y="278"/>
                  <a:pt x="104" y="278"/>
                  <a:pt x="104" y="278"/>
                </a:cubicBezTo>
                <a:cubicBezTo>
                  <a:pt x="0" y="278"/>
                  <a:pt x="0" y="278"/>
                  <a:pt x="0" y="278"/>
                </a:cubicBezTo>
                <a:cubicBezTo>
                  <a:pt x="0" y="856"/>
                  <a:pt x="0" y="856"/>
                  <a:pt x="0" y="856"/>
                </a:cubicBezTo>
                <a:cubicBezTo>
                  <a:pt x="104" y="856"/>
                  <a:pt x="104" y="856"/>
                  <a:pt x="104" y="856"/>
                </a:cubicBezTo>
                <a:cubicBezTo>
                  <a:pt x="104" y="872"/>
                  <a:pt x="104" y="872"/>
                  <a:pt x="104" y="872"/>
                </a:cubicBezTo>
                <a:cubicBezTo>
                  <a:pt x="141" y="872"/>
                  <a:pt x="141" y="872"/>
                  <a:pt x="141" y="872"/>
                </a:cubicBezTo>
                <a:cubicBezTo>
                  <a:pt x="141" y="982"/>
                  <a:pt x="141" y="982"/>
                  <a:pt x="141" y="982"/>
                </a:cubicBezTo>
                <a:cubicBezTo>
                  <a:pt x="83" y="1021"/>
                  <a:pt x="83" y="1021"/>
                  <a:pt x="83" y="1021"/>
                </a:cubicBezTo>
                <a:cubicBezTo>
                  <a:pt x="82" y="1021"/>
                  <a:pt x="82" y="1020"/>
                  <a:pt x="81" y="1020"/>
                </a:cubicBezTo>
                <a:cubicBezTo>
                  <a:pt x="63" y="1020"/>
                  <a:pt x="49" y="1035"/>
                  <a:pt x="49" y="1053"/>
                </a:cubicBezTo>
                <a:cubicBezTo>
                  <a:pt x="49" y="1070"/>
                  <a:pt x="63" y="1085"/>
                  <a:pt x="81" y="1085"/>
                </a:cubicBezTo>
                <a:cubicBezTo>
                  <a:pt x="99" y="1085"/>
                  <a:pt x="113" y="1070"/>
                  <a:pt x="113" y="1053"/>
                </a:cubicBezTo>
                <a:cubicBezTo>
                  <a:pt x="113" y="1042"/>
                  <a:pt x="108" y="1033"/>
                  <a:pt x="101" y="1028"/>
                </a:cubicBezTo>
                <a:cubicBezTo>
                  <a:pt x="157" y="991"/>
                  <a:pt x="157" y="991"/>
                  <a:pt x="157" y="991"/>
                </a:cubicBezTo>
                <a:cubicBezTo>
                  <a:pt x="157" y="872"/>
                  <a:pt x="157" y="872"/>
                  <a:pt x="157" y="872"/>
                </a:cubicBezTo>
                <a:cubicBezTo>
                  <a:pt x="194" y="872"/>
                  <a:pt x="194" y="872"/>
                  <a:pt x="194" y="872"/>
                </a:cubicBezTo>
                <a:cubicBezTo>
                  <a:pt x="194" y="856"/>
                  <a:pt x="194" y="856"/>
                  <a:pt x="194" y="856"/>
                </a:cubicBezTo>
                <a:cubicBezTo>
                  <a:pt x="244" y="856"/>
                  <a:pt x="244" y="856"/>
                  <a:pt x="244" y="856"/>
                </a:cubicBezTo>
                <a:cubicBezTo>
                  <a:pt x="244" y="872"/>
                  <a:pt x="244" y="872"/>
                  <a:pt x="244" y="872"/>
                </a:cubicBezTo>
                <a:cubicBezTo>
                  <a:pt x="281" y="872"/>
                  <a:pt x="281" y="872"/>
                  <a:pt x="281" y="872"/>
                </a:cubicBezTo>
                <a:cubicBezTo>
                  <a:pt x="281" y="1043"/>
                  <a:pt x="281" y="1043"/>
                  <a:pt x="281" y="1043"/>
                </a:cubicBezTo>
                <a:cubicBezTo>
                  <a:pt x="267" y="1046"/>
                  <a:pt x="257" y="1059"/>
                  <a:pt x="257" y="1074"/>
                </a:cubicBezTo>
                <a:cubicBezTo>
                  <a:pt x="257" y="1092"/>
                  <a:pt x="271" y="1106"/>
                  <a:pt x="289" y="1106"/>
                </a:cubicBezTo>
                <a:cubicBezTo>
                  <a:pt x="307" y="1106"/>
                  <a:pt x="321" y="1092"/>
                  <a:pt x="321" y="1074"/>
                </a:cubicBezTo>
                <a:cubicBezTo>
                  <a:pt x="321" y="1059"/>
                  <a:pt x="311" y="1046"/>
                  <a:pt x="297" y="1043"/>
                </a:cubicBezTo>
                <a:cubicBezTo>
                  <a:pt x="297" y="872"/>
                  <a:pt x="297" y="872"/>
                  <a:pt x="297" y="872"/>
                </a:cubicBezTo>
                <a:cubicBezTo>
                  <a:pt x="334" y="872"/>
                  <a:pt x="334" y="872"/>
                  <a:pt x="334" y="872"/>
                </a:cubicBezTo>
                <a:cubicBezTo>
                  <a:pt x="334" y="856"/>
                  <a:pt x="334" y="856"/>
                  <a:pt x="334" y="856"/>
                </a:cubicBezTo>
                <a:cubicBezTo>
                  <a:pt x="384" y="856"/>
                  <a:pt x="384" y="856"/>
                  <a:pt x="384" y="856"/>
                </a:cubicBezTo>
                <a:cubicBezTo>
                  <a:pt x="384" y="872"/>
                  <a:pt x="384" y="872"/>
                  <a:pt x="384" y="872"/>
                </a:cubicBezTo>
                <a:cubicBezTo>
                  <a:pt x="421" y="872"/>
                  <a:pt x="421" y="872"/>
                  <a:pt x="421" y="872"/>
                </a:cubicBezTo>
                <a:cubicBezTo>
                  <a:pt x="421" y="991"/>
                  <a:pt x="421" y="991"/>
                  <a:pt x="421" y="991"/>
                </a:cubicBezTo>
                <a:cubicBezTo>
                  <a:pt x="478" y="1028"/>
                  <a:pt x="478" y="1028"/>
                  <a:pt x="478" y="1028"/>
                </a:cubicBezTo>
                <a:cubicBezTo>
                  <a:pt x="471" y="1034"/>
                  <a:pt x="467" y="1043"/>
                  <a:pt x="467" y="1053"/>
                </a:cubicBezTo>
                <a:cubicBezTo>
                  <a:pt x="467" y="1070"/>
                  <a:pt x="481" y="1085"/>
                  <a:pt x="499" y="1085"/>
                </a:cubicBezTo>
                <a:cubicBezTo>
                  <a:pt x="517" y="1085"/>
                  <a:pt x="531" y="1070"/>
                  <a:pt x="531" y="1053"/>
                </a:cubicBezTo>
                <a:cubicBezTo>
                  <a:pt x="531" y="1035"/>
                  <a:pt x="517" y="1020"/>
                  <a:pt x="499" y="1020"/>
                </a:cubicBezTo>
                <a:cubicBezTo>
                  <a:pt x="498" y="1020"/>
                  <a:pt x="497" y="1021"/>
                  <a:pt x="496" y="1021"/>
                </a:cubicBezTo>
                <a:cubicBezTo>
                  <a:pt x="437" y="982"/>
                  <a:pt x="437" y="982"/>
                  <a:pt x="437" y="982"/>
                </a:cubicBezTo>
                <a:cubicBezTo>
                  <a:pt x="437" y="872"/>
                  <a:pt x="437" y="872"/>
                  <a:pt x="437" y="872"/>
                </a:cubicBezTo>
                <a:lnTo>
                  <a:pt x="474" y="872"/>
                </a:lnTo>
                <a:close/>
                <a:moveTo>
                  <a:pt x="497" y="72"/>
                </a:moveTo>
                <a:cubicBezTo>
                  <a:pt x="506" y="72"/>
                  <a:pt x="513" y="79"/>
                  <a:pt x="513" y="88"/>
                </a:cubicBezTo>
                <a:cubicBezTo>
                  <a:pt x="513" y="97"/>
                  <a:pt x="506" y="104"/>
                  <a:pt x="497" y="104"/>
                </a:cubicBezTo>
                <a:cubicBezTo>
                  <a:pt x="488" y="104"/>
                  <a:pt x="481" y="97"/>
                  <a:pt x="481" y="88"/>
                </a:cubicBezTo>
                <a:cubicBezTo>
                  <a:pt x="481" y="79"/>
                  <a:pt x="488" y="72"/>
                  <a:pt x="497" y="72"/>
                </a:cubicBezTo>
                <a:close/>
                <a:moveTo>
                  <a:pt x="273" y="32"/>
                </a:moveTo>
                <a:cubicBezTo>
                  <a:pt x="273" y="23"/>
                  <a:pt x="280" y="16"/>
                  <a:pt x="289" y="16"/>
                </a:cubicBezTo>
                <a:cubicBezTo>
                  <a:pt x="298" y="16"/>
                  <a:pt x="305" y="23"/>
                  <a:pt x="305" y="32"/>
                </a:cubicBezTo>
                <a:cubicBezTo>
                  <a:pt x="305" y="41"/>
                  <a:pt x="298" y="48"/>
                  <a:pt x="289" y="48"/>
                </a:cubicBezTo>
                <a:cubicBezTo>
                  <a:pt x="280" y="48"/>
                  <a:pt x="273" y="41"/>
                  <a:pt x="273" y="32"/>
                </a:cubicBezTo>
                <a:close/>
                <a:moveTo>
                  <a:pt x="81" y="104"/>
                </a:moveTo>
                <a:cubicBezTo>
                  <a:pt x="72" y="104"/>
                  <a:pt x="65" y="97"/>
                  <a:pt x="65" y="88"/>
                </a:cubicBezTo>
                <a:cubicBezTo>
                  <a:pt x="65" y="79"/>
                  <a:pt x="72" y="72"/>
                  <a:pt x="81" y="72"/>
                </a:cubicBezTo>
                <a:cubicBezTo>
                  <a:pt x="90" y="72"/>
                  <a:pt x="97" y="79"/>
                  <a:pt x="97" y="88"/>
                </a:cubicBezTo>
                <a:cubicBezTo>
                  <a:pt x="97" y="97"/>
                  <a:pt x="90" y="104"/>
                  <a:pt x="81" y="104"/>
                </a:cubicBezTo>
                <a:close/>
                <a:moveTo>
                  <a:pt x="81" y="1069"/>
                </a:moveTo>
                <a:cubicBezTo>
                  <a:pt x="72" y="1069"/>
                  <a:pt x="65" y="1061"/>
                  <a:pt x="65" y="1053"/>
                </a:cubicBezTo>
                <a:cubicBezTo>
                  <a:pt x="65" y="1044"/>
                  <a:pt x="72" y="1036"/>
                  <a:pt x="81" y="1036"/>
                </a:cubicBezTo>
                <a:cubicBezTo>
                  <a:pt x="83" y="1036"/>
                  <a:pt x="84" y="1037"/>
                  <a:pt x="85" y="1037"/>
                </a:cubicBezTo>
                <a:cubicBezTo>
                  <a:pt x="86" y="1038"/>
                  <a:pt x="86" y="1038"/>
                  <a:pt x="86" y="1038"/>
                </a:cubicBezTo>
                <a:cubicBezTo>
                  <a:pt x="86" y="1037"/>
                  <a:pt x="86" y="1037"/>
                  <a:pt x="86" y="1037"/>
                </a:cubicBezTo>
                <a:cubicBezTo>
                  <a:pt x="93" y="1039"/>
                  <a:pt x="97" y="1045"/>
                  <a:pt x="97" y="1053"/>
                </a:cubicBezTo>
                <a:cubicBezTo>
                  <a:pt x="97" y="1061"/>
                  <a:pt x="90" y="1069"/>
                  <a:pt x="81" y="1069"/>
                </a:cubicBezTo>
                <a:close/>
                <a:moveTo>
                  <a:pt x="305" y="1074"/>
                </a:moveTo>
                <a:cubicBezTo>
                  <a:pt x="305" y="1083"/>
                  <a:pt x="298" y="1090"/>
                  <a:pt x="289" y="1090"/>
                </a:cubicBezTo>
                <a:cubicBezTo>
                  <a:pt x="280" y="1090"/>
                  <a:pt x="273" y="1083"/>
                  <a:pt x="273" y="1074"/>
                </a:cubicBezTo>
                <a:cubicBezTo>
                  <a:pt x="273" y="1065"/>
                  <a:pt x="280" y="1058"/>
                  <a:pt x="289" y="1058"/>
                </a:cubicBezTo>
                <a:cubicBezTo>
                  <a:pt x="298" y="1058"/>
                  <a:pt x="305" y="1065"/>
                  <a:pt x="305" y="1074"/>
                </a:cubicBezTo>
                <a:close/>
                <a:moveTo>
                  <a:pt x="499" y="1036"/>
                </a:moveTo>
                <a:cubicBezTo>
                  <a:pt x="508" y="1036"/>
                  <a:pt x="515" y="1044"/>
                  <a:pt x="515" y="1053"/>
                </a:cubicBezTo>
                <a:cubicBezTo>
                  <a:pt x="515" y="1061"/>
                  <a:pt x="508" y="1069"/>
                  <a:pt x="499" y="1069"/>
                </a:cubicBezTo>
                <a:cubicBezTo>
                  <a:pt x="490" y="1069"/>
                  <a:pt x="483" y="1061"/>
                  <a:pt x="483" y="1053"/>
                </a:cubicBezTo>
                <a:cubicBezTo>
                  <a:pt x="483" y="1044"/>
                  <a:pt x="490" y="1036"/>
                  <a:pt x="499" y="1036"/>
                </a:cubicBezTo>
                <a:close/>
                <a:moveTo>
                  <a:pt x="62" y="340"/>
                </a:moveTo>
                <a:cubicBezTo>
                  <a:pt x="516" y="340"/>
                  <a:pt x="516" y="340"/>
                  <a:pt x="516" y="340"/>
                </a:cubicBezTo>
                <a:cubicBezTo>
                  <a:pt x="516" y="567"/>
                  <a:pt x="516" y="567"/>
                  <a:pt x="516" y="567"/>
                </a:cubicBezTo>
                <a:cubicBezTo>
                  <a:pt x="463" y="567"/>
                  <a:pt x="463" y="567"/>
                  <a:pt x="463" y="567"/>
                </a:cubicBezTo>
                <a:cubicBezTo>
                  <a:pt x="433" y="505"/>
                  <a:pt x="433" y="505"/>
                  <a:pt x="433" y="505"/>
                </a:cubicBezTo>
                <a:cubicBezTo>
                  <a:pt x="411" y="615"/>
                  <a:pt x="411" y="615"/>
                  <a:pt x="411" y="615"/>
                </a:cubicBezTo>
                <a:cubicBezTo>
                  <a:pt x="352" y="378"/>
                  <a:pt x="352" y="378"/>
                  <a:pt x="352" y="378"/>
                </a:cubicBezTo>
                <a:cubicBezTo>
                  <a:pt x="267" y="688"/>
                  <a:pt x="267" y="688"/>
                  <a:pt x="267" y="688"/>
                </a:cubicBezTo>
                <a:cubicBezTo>
                  <a:pt x="242" y="571"/>
                  <a:pt x="242" y="571"/>
                  <a:pt x="242" y="571"/>
                </a:cubicBezTo>
                <a:cubicBezTo>
                  <a:pt x="193" y="571"/>
                  <a:pt x="193" y="571"/>
                  <a:pt x="193" y="571"/>
                </a:cubicBezTo>
                <a:cubicBezTo>
                  <a:pt x="176" y="466"/>
                  <a:pt x="176" y="466"/>
                  <a:pt x="176" y="466"/>
                </a:cubicBezTo>
                <a:cubicBezTo>
                  <a:pt x="137" y="621"/>
                  <a:pt x="137" y="621"/>
                  <a:pt x="137" y="621"/>
                </a:cubicBezTo>
                <a:cubicBezTo>
                  <a:pt x="120" y="559"/>
                  <a:pt x="120" y="559"/>
                  <a:pt x="120" y="559"/>
                </a:cubicBezTo>
                <a:cubicBezTo>
                  <a:pt x="62" y="559"/>
                  <a:pt x="62" y="559"/>
                  <a:pt x="62" y="559"/>
                </a:cubicBezTo>
                <a:lnTo>
                  <a:pt x="62" y="340"/>
                </a:lnTo>
                <a:close/>
                <a:moveTo>
                  <a:pt x="62" y="575"/>
                </a:moveTo>
                <a:cubicBezTo>
                  <a:pt x="108" y="575"/>
                  <a:pt x="108" y="575"/>
                  <a:pt x="108" y="575"/>
                </a:cubicBezTo>
                <a:cubicBezTo>
                  <a:pt x="139" y="683"/>
                  <a:pt x="139" y="683"/>
                  <a:pt x="139" y="683"/>
                </a:cubicBezTo>
                <a:cubicBezTo>
                  <a:pt x="172" y="546"/>
                  <a:pt x="172" y="546"/>
                  <a:pt x="172" y="546"/>
                </a:cubicBezTo>
                <a:cubicBezTo>
                  <a:pt x="179" y="587"/>
                  <a:pt x="179" y="587"/>
                  <a:pt x="179" y="587"/>
                </a:cubicBezTo>
                <a:cubicBezTo>
                  <a:pt x="230" y="587"/>
                  <a:pt x="230" y="587"/>
                  <a:pt x="230" y="587"/>
                </a:cubicBezTo>
                <a:cubicBezTo>
                  <a:pt x="265" y="756"/>
                  <a:pt x="265" y="756"/>
                  <a:pt x="265" y="756"/>
                </a:cubicBezTo>
                <a:cubicBezTo>
                  <a:pt x="352" y="441"/>
                  <a:pt x="352" y="441"/>
                  <a:pt x="352" y="441"/>
                </a:cubicBezTo>
                <a:cubicBezTo>
                  <a:pt x="413" y="689"/>
                  <a:pt x="413" y="689"/>
                  <a:pt x="413" y="689"/>
                </a:cubicBezTo>
                <a:cubicBezTo>
                  <a:pt x="439" y="555"/>
                  <a:pt x="439" y="555"/>
                  <a:pt x="439" y="555"/>
                </a:cubicBezTo>
                <a:cubicBezTo>
                  <a:pt x="453" y="583"/>
                  <a:pt x="453" y="583"/>
                  <a:pt x="453" y="583"/>
                </a:cubicBezTo>
                <a:cubicBezTo>
                  <a:pt x="516" y="583"/>
                  <a:pt x="516" y="583"/>
                  <a:pt x="516" y="583"/>
                </a:cubicBezTo>
                <a:cubicBezTo>
                  <a:pt x="516" y="794"/>
                  <a:pt x="516" y="794"/>
                  <a:pt x="516" y="794"/>
                </a:cubicBezTo>
                <a:cubicBezTo>
                  <a:pt x="62" y="794"/>
                  <a:pt x="62" y="794"/>
                  <a:pt x="62" y="794"/>
                </a:cubicBezTo>
                <a:lnTo>
                  <a:pt x="62" y="575"/>
                </a:lnTo>
                <a:close/>
              </a:path>
            </a:pathLst>
          </a:custGeom>
          <a:solidFill>
            <a:srgbClr val="FFFFFF"/>
          </a:solidFill>
          <a:ln>
            <a:noFill/>
          </a:ln>
          <a:effectLst/>
        </p:spPr>
        <p:txBody>
          <a:bodyPr vert="horz" wrap="square" lIns="121755" tIns="60877" rIns="121755" bIns="60877" numCol="1" anchor="t" anchorCtr="0" compatLnSpc="1">
            <a:prstTxWarp prst="textNoShape">
              <a:avLst/>
            </a:prstTxWarp>
          </a:bodyPr>
          <a:lstStyle/>
          <a:p>
            <a:pPr defTabSz="609133" fontAlgn="auto">
              <a:spcBef>
                <a:spcPts val="0"/>
              </a:spcBef>
              <a:spcAft>
                <a:spcPts val="0"/>
              </a:spcAft>
              <a:defRPr/>
            </a:pPr>
            <a:endParaRPr lang="en-US" sz="2000" kern="0" dirty="0">
              <a:solidFill>
                <a:srgbClr val="011B42"/>
              </a:solidFill>
              <a:latin typeface="CiscoSansTT ExtraLight" panose="020B0303020201020303" pitchFamily="34" charset="0"/>
              <a:ea typeface="ＭＳ Ｐゴシック" pitchFamily="34" charset="-128"/>
              <a:cs typeface="+mn-cs"/>
            </a:endParaRPr>
          </a:p>
        </p:txBody>
      </p:sp>
      <p:sp>
        <p:nvSpPr>
          <p:cNvPr id="2000" name="Rectangle 1999"/>
          <p:cNvSpPr/>
          <p:nvPr/>
        </p:nvSpPr>
        <p:spPr>
          <a:xfrm>
            <a:off x="463516" y="3555318"/>
            <a:ext cx="1508546" cy="609671"/>
          </a:xfrm>
          <a:prstGeom prst="rect">
            <a:avLst/>
          </a:prstGeom>
        </p:spPr>
        <p:txBody>
          <a:bodyPr wrap="square" lIns="121872" tIns="60936" rIns="121872" bIns="60936" anchor="ctr">
            <a:noAutofit/>
          </a:bodyPr>
          <a:lstStyle/>
          <a:p>
            <a:pPr defTabSz="609085" fontAlgn="auto">
              <a:spcBef>
                <a:spcPts val="0"/>
              </a:spcBef>
              <a:spcAft>
                <a:spcPts val="0"/>
              </a:spcAft>
              <a:defRPr/>
            </a:pPr>
            <a:r>
              <a:rPr lang="en-US" sz="1700" kern="0" dirty="0">
                <a:latin typeface="CiscoSansTT ExtraLight" panose="020B0303020201020303" pitchFamily="34" charset="0"/>
                <a:ea typeface="+mn-ea"/>
                <a:cs typeface="CiscoSansTT Light"/>
              </a:rPr>
              <a:t>Advanced Malware Protection</a:t>
            </a:r>
          </a:p>
        </p:txBody>
      </p:sp>
      <p:sp>
        <p:nvSpPr>
          <p:cNvPr id="2001" name="Freeform 2000"/>
          <p:cNvSpPr>
            <a:spLocks noChangeAspect="1" noEditPoints="1"/>
          </p:cNvSpPr>
          <p:nvPr/>
        </p:nvSpPr>
        <p:spPr bwMode="auto">
          <a:xfrm>
            <a:off x="1739825" y="3870023"/>
            <a:ext cx="366306" cy="147444"/>
          </a:xfrm>
          <a:custGeom>
            <a:avLst/>
            <a:gdLst>
              <a:gd name="T0" fmla="*/ 4420 w 5953"/>
              <a:gd name="T1" fmla="*/ 372 h 2214"/>
              <a:gd name="T2" fmla="*/ 3947 w 5953"/>
              <a:gd name="T3" fmla="*/ 585 h 2214"/>
              <a:gd name="T4" fmla="*/ 3540 w 5953"/>
              <a:gd name="T5" fmla="*/ 852 h 2214"/>
              <a:gd name="T6" fmla="*/ 3279 w 5953"/>
              <a:gd name="T7" fmla="*/ 1058 h 2214"/>
              <a:gd name="T8" fmla="*/ 3237 w 5953"/>
              <a:gd name="T9" fmla="*/ 1120 h 2214"/>
              <a:gd name="T10" fmla="*/ 3434 w 5953"/>
              <a:gd name="T11" fmla="*/ 1282 h 2214"/>
              <a:gd name="T12" fmla="*/ 3800 w 5953"/>
              <a:gd name="T13" fmla="*/ 1540 h 2214"/>
              <a:gd name="T14" fmla="*/ 4259 w 5953"/>
              <a:gd name="T15" fmla="*/ 1784 h 2214"/>
              <a:gd name="T16" fmla="*/ 4738 w 5953"/>
              <a:gd name="T17" fmla="*/ 1902 h 2214"/>
              <a:gd name="T18" fmla="*/ 5243 w 5953"/>
              <a:gd name="T19" fmla="*/ 1813 h 2214"/>
              <a:gd name="T20" fmla="*/ 5541 w 5953"/>
              <a:gd name="T21" fmla="*/ 1566 h 2214"/>
              <a:gd name="T22" fmla="*/ 5671 w 5953"/>
              <a:gd name="T23" fmla="*/ 1255 h 2214"/>
              <a:gd name="T24" fmla="*/ 5671 w 5953"/>
              <a:gd name="T25" fmla="*/ 959 h 2214"/>
              <a:gd name="T26" fmla="*/ 5541 w 5953"/>
              <a:gd name="T27" fmla="*/ 650 h 2214"/>
              <a:gd name="T28" fmla="*/ 5243 w 5953"/>
              <a:gd name="T29" fmla="*/ 401 h 2214"/>
              <a:gd name="T30" fmla="*/ 1114 w 5953"/>
              <a:gd name="T31" fmla="*/ 312 h 2214"/>
              <a:gd name="T32" fmla="*/ 646 w 5953"/>
              <a:gd name="T33" fmla="*/ 435 h 2214"/>
              <a:gd name="T34" fmla="*/ 381 w 5953"/>
              <a:gd name="T35" fmla="*/ 699 h 2214"/>
              <a:gd name="T36" fmla="*/ 274 w 5953"/>
              <a:gd name="T37" fmla="*/ 1009 h 2214"/>
              <a:gd name="T38" fmla="*/ 294 w 5953"/>
              <a:gd name="T39" fmla="*/ 1307 h 2214"/>
              <a:gd name="T40" fmla="*/ 450 w 5953"/>
              <a:gd name="T41" fmla="*/ 1613 h 2214"/>
              <a:gd name="T42" fmla="*/ 778 w 5953"/>
              <a:gd name="T43" fmla="*/ 1842 h 2214"/>
              <a:gd name="T44" fmla="*/ 1293 w 5953"/>
              <a:gd name="T45" fmla="*/ 1896 h 2214"/>
              <a:gd name="T46" fmla="*/ 1773 w 5953"/>
              <a:gd name="T47" fmla="*/ 1750 h 2214"/>
              <a:gd name="T48" fmla="*/ 2223 w 5953"/>
              <a:gd name="T49" fmla="*/ 1495 h 2214"/>
              <a:gd name="T50" fmla="*/ 2566 w 5953"/>
              <a:gd name="T51" fmla="*/ 1244 h 2214"/>
              <a:gd name="T52" fmla="*/ 2726 w 5953"/>
              <a:gd name="T53" fmla="*/ 1111 h 2214"/>
              <a:gd name="T54" fmla="*/ 2643 w 5953"/>
              <a:gd name="T55" fmla="*/ 1033 h 2214"/>
              <a:gd name="T56" fmla="*/ 2353 w 5953"/>
              <a:gd name="T57" fmla="*/ 809 h 2214"/>
              <a:gd name="T58" fmla="*/ 1930 w 5953"/>
              <a:gd name="T59" fmla="*/ 544 h 2214"/>
              <a:gd name="T60" fmla="*/ 1452 w 5953"/>
              <a:gd name="T61" fmla="*/ 349 h 2214"/>
              <a:gd name="T62" fmla="*/ 4940 w 5953"/>
              <a:gd name="T63" fmla="*/ 5 h 2214"/>
              <a:gd name="T64" fmla="*/ 5472 w 5953"/>
              <a:gd name="T65" fmla="*/ 188 h 2214"/>
              <a:gd name="T66" fmla="*/ 5839 w 5953"/>
              <a:gd name="T67" fmla="*/ 616 h 2214"/>
              <a:gd name="T68" fmla="*/ 5951 w 5953"/>
              <a:gd name="T69" fmla="*/ 1179 h 2214"/>
              <a:gd name="T70" fmla="*/ 5776 w 5953"/>
              <a:gd name="T71" fmla="*/ 1712 h 2214"/>
              <a:gd name="T72" fmla="*/ 5398 w 5953"/>
              <a:gd name="T73" fmla="*/ 2071 h 2214"/>
              <a:gd name="T74" fmla="*/ 4833 w 5953"/>
              <a:gd name="T75" fmla="*/ 2214 h 2214"/>
              <a:gd name="T76" fmla="*/ 4113 w 5953"/>
              <a:gd name="T77" fmla="*/ 2061 h 2214"/>
              <a:gd name="T78" fmla="*/ 3308 w 5953"/>
              <a:gd name="T79" fmla="*/ 1600 h 2214"/>
              <a:gd name="T80" fmla="*/ 2645 w 5953"/>
              <a:gd name="T81" fmla="*/ 1600 h 2214"/>
              <a:gd name="T82" fmla="*/ 1840 w 5953"/>
              <a:gd name="T83" fmla="*/ 2061 h 2214"/>
              <a:gd name="T84" fmla="*/ 1119 w 5953"/>
              <a:gd name="T85" fmla="*/ 2214 h 2214"/>
              <a:gd name="T86" fmla="*/ 554 w 5953"/>
              <a:gd name="T87" fmla="*/ 2071 h 2214"/>
              <a:gd name="T88" fmla="*/ 177 w 5953"/>
              <a:gd name="T89" fmla="*/ 1712 h 2214"/>
              <a:gd name="T90" fmla="*/ 2 w 5953"/>
              <a:gd name="T91" fmla="*/ 1179 h 2214"/>
              <a:gd name="T92" fmla="*/ 114 w 5953"/>
              <a:gd name="T93" fmla="*/ 616 h 2214"/>
              <a:gd name="T94" fmla="*/ 480 w 5953"/>
              <a:gd name="T95" fmla="*/ 188 h 2214"/>
              <a:gd name="T96" fmla="*/ 1013 w 5953"/>
              <a:gd name="T97" fmla="*/ 5 h 2214"/>
              <a:gd name="T98" fmla="*/ 1708 w 5953"/>
              <a:gd name="T99" fmla="*/ 105 h 2214"/>
              <a:gd name="T100" fmla="*/ 2513 w 5953"/>
              <a:gd name="T101" fmla="*/ 518 h 2214"/>
              <a:gd name="T102" fmla="*/ 3181 w 5953"/>
              <a:gd name="T103" fmla="*/ 715 h 2214"/>
              <a:gd name="T104" fmla="*/ 3985 w 5953"/>
              <a:gd name="T105" fmla="*/ 208 h 2214"/>
              <a:gd name="T106" fmla="*/ 4727 w 5953"/>
              <a:gd name="T107" fmla="*/ 4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3" h="2214">
                <a:moveTo>
                  <a:pt x="4839" y="312"/>
                </a:moveTo>
                <a:lnTo>
                  <a:pt x="4738" y="312"/>
                </a:lnTo>
                <a:lnTo>
                  <a:pt x="4660" y="318"/>
                </a:lnTo>
                <a:lnTo>
                  <a:pt x="4580" y="330"/>
                </a:lnTo>
                <a:lnTo>
                  <a:pt x="4501" y="349"/>
                </a:lnTo>
                <a:lnTo>
                  <a:pt x="4420" y="372"/>
                </a:lnTo>
                <a:lnTo>
                  <a:pt x="4340" y="399"/>
                </a:lnTo>
                <a:lnTo>
                  <a:pt x="4259" y="430"/>
                </a:lnTo>
                <a:lnTo>
                  <a:pt x="4180" y="464"/>
                </a:lnTo>
                <a:lnTo>
                  <a:pt x="4100" y="502"/>
                </a:lnTo>
                <a:lnTo>
                  <a:pt x="4023" y="544"/>
                </a:lnTo>
                <a:lnTo>
                  <a:pt x="3947" y="585"/>
                </a:lnTo>
                <a:lnTo>
                  <a:pt x="3873" y="628"/>
                </a:lnTo>
                <a:lnTo>
                  <a:pt x="3800" y="674"/>
                </a:lnTo>
                <a:lnTo>
                  <a:pt x="3730" y="719"/>
                </a:lnTo>
                <a:lnTo>
                  <a:pt x="3663" y="764"/>
                </a:lnTo>
                <a:lnTo>
                  <a:pt x="3600" y="809"/>
                </a:lnTo>
                <a:lnTo>
                  <a:pt x="3540" y="852"/>
                </a:lnTo>
                <a:lnTo>
                  <a:pt x="3485" y="894"/>
                </a:lnTo>
                <a:lnTo>
                  <a:pt x="3434" y="932"/>
                </a:lnTo>
                <a:lnTo>
                  <a:pt x="3387" y="970"/>
                </a:lnTo>
                <a:lnTo>
                  <a:pt x="3346" y="1002"/>
                </a:lnTo>
                <a:lnTo>
                  <a:pt x="3309" y="1033"/>
                </a:lnTo>
                <a:lnTo>
                  <a:pt x="3279" y="1058"/>
                </a:lnTo>
                <a:lnTo>
                  <a:pt x="3255" y="1078"/>
                </a:lnTo>
                <a:lnTo>
                  <a:pt x="3237" y="1094"/>
                </a:lnTo>
                <a:lnTo>
                  <a:pt x="3226" y="1103"/>
                </a:lnTo>
                <a:lnTo>
                  <a:pt x="3223" y="1107"/>
                </a:lnTo>
                <a:lnTo>
                  <a:pt x="3226" y="1111"/>
                </a:lnTo>
                <a:lnTo>
                  <a:pt x="3237" y="1120"/>
                </a:lnTo>
                <a:lnTo>
                  <a:pt x="3255" y="1136"/>
                </a:lnTo>
                <a:lnTo>
                  <a:pt x="3279" y="1156"/>
                </a:lnTo>
                <a:lnTo>
                  <a:pt x="3309" y="1181"/>
                </a:lnTo>
                <a:lnTo>
                  <a:pt x="3346" y="1212"/>
                </a:lnTo>
                <a:lnTo>
                  <a:pt x="3387" y="1244"/>
                </a:lnTo>
                <a:lnTo>
                  <a:pt x="3434" y="1282"/>
                </a:lnTo>
                <a:lnTo>
                  <a:pt x="3485" y="1322"/>
                </a:lnTo>
                <a:lnTo>
                  <a:pt x="3540" y="1363"/>
                </a:lnTo>
                <a:lnTo>
                  <a:pt x="3600" y="1407"/>
                </a:lnTo>
                <a:lnTo>
                  <a:pt x="3663" y="1450"/>
                </a:lnTo>
                <a:lnTo>
                  <a:pt x="3730" y="1495"/>
                </a:lnTo>
                <a:lnTo>
                  <a:pt x="3800" y="1540"/>
                </a:lnTo>
                <a:lnTo>
                  <a:pt x="3873" y="1586"/>
                </a:lnTo>
                <a:lnTo>
                  <a:pt x="3947" y="1629"/>
                </a:lnTo>
                <a:lnTo>
                  <a:pt x="4023" y="1670"/>
                </a:lnTo>
                <a:lnTo>
                  <a:pt x="4100" y="1712"/>
                </a:lnTo>
                <a:lnTo>
                  <a:pt x="4180" y="1750"/>
                </a:lnTo>
                <a:lnTo>
                  <a:pt x="4259" y="1784"/>
                </a:lnTo>
                <a:lnTo>
                  <a:pt x="4340" y="1817"/>
                </a:lnTo>
                <a:lnTo>
                  <a:pt x="4420" y="1844"/>
                </a:lnTo>
                <a:lnTo>
                  <a:pt x="4501" y="1865"/>
                </a:lnTo>
                <a:lnTo>
                  <a:pt x="4580" y="1884"/>
                </a:lnTo>
                <a:lnTo>
                  <a:pt x="4660" y="1896"/>
                </a:lnTo>
                <a:lnTo>
                  <a:pt x="4738" y="1902"/>
                </a:lnTo>
                <a:lnTo>
                  <a:pt x="4839" y="1902"/>
                </a:lnTo>
                <a:lnTo>
                  <a:pt x="4933" y="1896"/>
                </a:lnTo>
                <a:lnTo>
                  <a:pt x="5019" y="1884"/>
                </a:lnTo>
                <a:lnTo>
                  <a:pt x="5100" y="1865"/>
                </a:lnTo>
                <a:lnTo>
                  <a:pt x="5174" y="1842"/>
                </a:lnTo>
                <a:lnTo>
                  <a:pt x="5243" y="1813"/>
                </a:lnTo>
                <a:lnTo>
                  <a:pt x="5306" y="1781"/>
                </a:lnTo>
                <a:lnTo>
                  <a:pt x="5364" y="1743"/>
                </a:lnTo>
                <a:lnTo>
                  <a:pt x="5416" y="1703"/>
                </a:lnTo>
                <a:lnTo>
                  <a:pt x="5462" y="1660"/>
                </a:lnTo>
                <a:lnTo>
                  <a:pt x="5503" y="1613"/>
                </a:lnTo>
                <a:lnTo>
                  <a:pt x="5541" y="1566"/>
                </a:lnTo>
                <a:lnTo>
                  <a:pt x="5572" y="1515"/>
                </a:lnTo>
                <a:lnTo>
                  <a:pt x="5601" y="1465"/>
                </a:lnTo>
                <a:lnTo>
                  <a:pt x="5624" y="1412"/>
                </a:lnTo>
                <a:lnTo>
                  <a:pt x="5642" y="1360"/>
                </a:lnTo>
                <a:lnTo>
                  <a:pt x="5658" y="1307"/>
                </a:lnTo>
                <a:lnTo>
                  <a:pt x="5671" y="1255"/>
                </a:lnTo>
                <a:lnTo>
                  <a:pt x="5678" y="1205"/>
                </a:lnTo>
                <a:lnTo>
                  <a:pt x="5684" y="1154"/>
                </a:lnTo>
                <a:lnTo>
                  <a:pt x="5685" y="1107"/>
                </a:lnTo>
                <a:lnTo>
                  <a:pt x="5684" y="1060"/>
                </a:lnTo>
                <a:lnTo>
                  <a:pt x="5678" y="1009"/>
                </a:lnTo>
                <a:lnTo>
                  <a:pt x="5671" y="959"/>
                </a:lnTo>
                <a:lnTo>
                  <a:pt x="5658" y="908"/>
                </a:lnTo>
                <a:lnTo>
                  <a:pt x="5642" y="856"/>
                </a:lnTo>
                <a:lnTo>
                  <a:pt x="5624" y="804"/>
                </a:lnTo>
                <a:lnTo>
                  <a:pt x="5601" y="751"/>
                </a:lnTo>
                <a:lnTo>
                  <a:pt x="5572" y="699"/>
                </a:lnTo>
                <a:lnTo>
                  <a:pt x="5541" y="650"/>
                </a:lnTo>
                <a:lnTo>
                  <a:pt x="5503" y="601"/>
                </a:lnTo>
                <a:lnTo>
                  <a:pt x="5462" y="554"/>
                </a:lnTo>
                <a:lnTo>
                  <a:pt x="5416" y="511"/>
                </a:lnTo>
                <a:lnTo>
                  <a:pt x="5364" y="471"/>
                </a:lnTo>
                <a:lnTo>
                  <a:pt x="5306" y="435"/>
                </a:lnTo>
                <a:lnTo>
                  <a:pt x="5243" y="401"/>
                </a:lnTo>
                <a:lnTo>
                  <a:pt x="5174" y="374"/>
                </a:lnTo>
                <a:lnTo>
                  <a:pt x="5100" y="349"/>
                </a:lnTo>
                <a:lnTo>
                  <a:pt x="5019" y="330"/>
                </a:lnTo>
                <a:lnTo>
                  <a:pt x="4933" y="318"/>
                </a:lnTo>
                <a:lnTo>
                  <a:pt x="4839" y="312"/>
                </a:lnTo>
                <a:close/>
                <a:moveTo>
                  <a:pt x="1114" y="312"/>
                </a:moveTo>
                <a:lnTo>
                  <a:pt x="1020" y="318"/>
                </a:lnTo>
                <a:lnTo>
                  <a:pt x="933" y="330"/>
                </a:lnTo>
                <a:lnTo>
                  <a:pt x="852" y="349"/>
                </a:lnTo>
                <a:lnTo>
                  <a:pt x="778" y="374"/>
                </a:lnTo>
                <a:lnTo>
                  <a:pt x="710" y="401"/>
                </a:lnTo>
                <a:lnTo>
                  <a:pt x="646" y="435"/>
                </a:lnTo>
                <a:lnTo>
                  <a:pt x="589" y="471"/>
                </a:lnTo>
                <a:lnTo>
                  <a:pt x="536" y="511"/>
                </a:lnTo>
                <a:lnTo>
                  <a:pt x="491" y="554"/>
                </a:lnTo>
                <a:lnTo>
                  <a:pt x="450" y="601"/>
                </a:lnTo>
                <a:lnTo>
                  <a:pt x="412" y="650"/>
                </a:lnTo>
                <a:lnTo>
                  <a:pt x="381" y="699"/>
                </a:lnTo>
                <a:lnTo>
                  <a:pt x="352" y="751"/>
                </a:lnTo>
                <a:lnTo>
                  <a:pt x="329" y="804"/>
                </a:lnTo>
                <a:lnTo>
                  <a:pt x="311" y="856"/>
                </a:lnTo>
                <a:lnTo>
                  <a:pt x="294" y="908"/>
                </a:lnTo>
                <a:lnTo>
                  <a:pt x="282" y="959"/>
                </a:lnTo>
                <a:lnTo>
                  <a:pt x="274" y="1009"/>
                </a:lnTo>
                <a:lnTo>
                  <a:pt x="269" y="1060"/>
                </a:lnTo>
                <a:lnTo>
                  <a:pt x="267" y="1107"/>
                </a:lnTo>
                <a:lnTo>
                  <a:pt x="269" y="1154"/>
                </a:lnTo>
                <a:lnTo>
                  <a:pt x="274" y="1205"/>
                </a:lnTo>
                <a:lnTo>
                  <a:pt x="282" y="1255"/>
                </a:lnTo>
                <a:lnTo>
                  <a:pt x="294" y="1307"/>
                </a:lnTo>
                <a:lnTo>
                  <a:pt x="311" y="1360"/>
                </a:lnTo>
                <a:lnTo>
                  <a:pt x="329" y="1412"/>
                </a:lnTo>
                <a:lnTo>
                  <a:pt x="352" y="1465"/>
                </a:lnTo>
                <a:lnTo>
                  <a:pt x="381" y="1515"/>
                </a:lnTo>
                <a:lnTo>
                  <a:pt x="412" y="1566"/>
                </a:lnTo>
                <a:lnTo>
                  <a:pt x="450" y="1613"/>
                </a:lnTo>
                <a:lnTo>
                  <a:pt x="491" y="1660"/>
                </a:lnTo>
                <a:lnTo>
                  <a:pt x="536" y="1703"/>
                </a:lnTo>
                <a:lnTo>
                  <a:pt x="589" y="1743"/>
                </a:lnTo>
                <a:lnTo>
                  <a:pt x="646" y="1781"/>
                </a:lnTo>
                <a:lnTo>
                  <a:pt x="710" y="1813"/>
                </a:lnTo>
                <a:lnTo>
                  <a:pt x="778" y="1842"/>
                </a:lnTo>
                <a:lnTo>
                  <a:pt x="852" y="1865"/>
                </a:lnTo>
                <a:lnTo>
                  <a:pt x="933" y="1884"/>
                </a:lnTo>
                <a:lnTo>
                  <a:pt x="1020" y="1896"/>
                </a:lnTo>
                <a:lnTo>
                  <a:pt x="1114" y="1902"/>
                </a:lnTo>
                <a:lnTo>
                  <a:pt x="1215" y="1902"/>
                </a:lnTo>
                <a:lnTo>
                  <a:pt x="1293" y="1896"/>
                </a:lnTo>
                <a:lnTo>
                  <a:pt x="1372" y="1884"/>
                </a:lnTo>
                <a:lnTo>
                  <a:pt x="1452" y="1865"/>
                </a:lnTo>
                <a:lnTo>
                  <a:pt x="1533" y="1844"/>
                </a:lnTo>
                <a:lnTo>
                  <a:pt x="1612" y="1817"/>
                </a:lnTo>
                <a:lnTo>
                  <a:pt x="1694" y="1784"/>
                </a:lnTo>
                <a:lnTo>
                  <a:pt x="1773" y="1750"/>
                </a:lnTo>
                <a:lnTo>
                  <a:pt x="1852" y="1712"/>
                </a:lnTo>
                <a:lnTo>
                  <a:pt x="1930" y="1670"/>
                </a:lnTo>
                <a:lnTo>
                  <a:pt x="2006" y="1629"/>
                </a:lnTo>
                <a:lnTo>
                  <a:pt x="2080" y="1586"/>
                </a:lnTo>
                <a:lnTo>
                  <a:pt x="2152" y="1540"/>
                </a:lnTo>
                <a:lnTo>
                  <a:pt x="2223" y="1495"/>
                </a:lnTo>
                <a:lnTo>
                  <a:pt x="2289" y="1450"/>
                </a:lnTo>
                <a:lnTo>
                  <a:pt x="2353" y="1407"/>
                </a:lnTo>
                <a:lnTo>
                  <a:pt x="2412" y="1363"/>
                </a:lnTo>
                <a:lnTo>
                  <a:pt x="2468" y="1322"/>
                </a:lnTo>
                <a:lnTo>
                  <a:pt x="2519" y="1282"/>
                </a:lnTo>
                <a:lnTo>
                  <a:pt x="2566" y="1244"/>
                </a:lnTo>
                <a:lnTo>
                  <a:pt x="2607" y="1212"/>
                </a:lnTo>
                <a:lnTo>
                  <a:pt x="2643" y="1181"/>
                </a:lnTo>
                <a:lnTo>
                  <a:pt x="2674" y="1156"/>
                </a:lnTo>
                <a:lnTo>
                  <a:pt x="2697" y="1136"/>
                </a:lnTo>
                <a:lnTo>
                  <a:pt x="2715" y="1120"/>
                </a:lnTo>
                <a:lnTo>
                  <a:pt x="2726" y="1111"/>
                </a:lnTo>
                <a:lnTo>
                  <a:pt x="2730" y="1107"/>
                </a:lnTo>
                <a:lnTo>
                  <a:pt x="2726" y="1103"/>
                </a:lnTo>
                <a:lnTo>
                  <a:pt x="2715" y="1094"/>
                </a:lnTo>
                <a:lnTo>
                  <a:pt x="2697" y="1078"/>
                </a:lnTo>
                <a:lnTo>
                  <a:pt x="2674" y="1058"/>
                </a:lnTo>
                <a:lnTo>
                  <a:pt x="2643" y="1033"/>
                </a:lnTo>
                <a:lnTo>
                  <a:pt x="2607" y="1002"/>
                </a:lnTo>
                <a:lnTo>
                  <a:pt x="2566" y="970"/>
                </a:lnTo>
                <a:lnTo>
                  <a:pt x="2519" y="932"/>
                </a:lnTo>
                <a:lnTo>
                  <a:pt x="2468" y="894"/>
                </a:lnTo>
                <a:lnTo>
                  <a:pt x="2412" y="852"/>
                </a:lnTo>
                <a:lnTo>
                  <a:pt x="2353" y="809"/>
                </a:lnTo>
                <a:lnTo>
                  <a:pt x="2289" y="764"/>
                </a:lnTo>
                <a:lnTo>
                  <a:pt x="2223" y="719"/>
                </a:lnTo>
                <a:lnTo>
                  <a:pt x="2152" y="674"/>
                </a:lnTo>
                <a:lnTo>
                  <a:pt x="2080" y="628"/>
                </a:lnTo>
                <a:lnTo>
                  <a:pt x="2006" y="585"/>
                </a:lnTo>
                <a:lnTo>
                  <a:pt x="1930" y="544"/>
                </a:lnTo>
                <a:lnTo>
                  <a:pt x="1852" y="502"/>
                </a:lnTo>
                <a:lnTo>
                  <a:pt x="1773" y="464"/>
                </a:lnTo>
                <a:lnTo>
                  <a:pt x="1694" y="430"/>
                </a:lnTo>
                <a:lnTo>
                  <a:pt x="1612" y="399"/>
                </a:lnTo>
                <a:lnTo>
                  <a:pt x="1533" y="372"/>
                </a:lnTo>
                <a:lnTo>
                  <a:pt x="1452" y="349"/>
                </a:lnTo>
                <a:lnTo>
                  <a:pt x="1372" y="330"/>
                </a:lnTo>
                <a:lnTo>
                  <a:pt x="1293" y="318"/>
                </a:lnTo>
                <a:lnTo>
                  <a:pt x="1215" y="312"/>
                </a:lnTo>
                <a:lnTo>
                  <a:pt x="1114" y="312"/>
                </a:lnTo>
                <a:close/>
                <a:moveTo>
                  <a:pt x="4833" y="0"/>
                </a:moveTo>
                <a:lnTo>
                  <a:pt x="4940" y="5"/>
                </a:lnTo>
                <a:lnTo>
                  <a:pt x="5046" y="18"/>
                </a:lnTo>
                <a:lnTo>
                  <a:pt x="5151" y="43"/>
                </a:lnTo>
                <a:lnTo>
                  <a:pt x="5236" y="69"/>
                </a:lnTo>
                <a:lnTo>
                  <a:pt x="5319" y="103"/>
                </a:lnTo>
                <a:lnTo>
                  <a:pt x="5398" y="143"/>
                </a:lnTo>
                <a:lnTo>
                  <a:pt x="5472" y="188"/>
                </a:lnTo>
                <a:lnTo>
                  <a:pt x="5545" y="242"/>
                </a:lnTo>
                <a:lnTo>
                  <a:pt x="5611" y="300"/>
                </a:lnTo>
                <a:lnTo>
                  <a:pt x="5678" y="372"/>
                </a:lnTo>
                <a:lnTo>
                  <a:pt x="5740" y="450"/>
                </a:lnTo>
                <a:lnTo>
                  <a:pt x="5794" y="531"/>
                </a:lnTo>
                <a:lnTo>
                  <a:pt x="5839" y="616"/>
                </a:lnTo>
                <a:lnTo>
                  <a:pt x="5879" y="706"/>
                </a:lnTo>
                <a:lnTo>
                  <a:pt x="5909" y="796"/>
                </a:lnTo>
                <a:lnTo>
                  <a:pt x="5931" y="890"/>
                </a:lnTo>
                <a:lnTo>
                  <a:pt x="5945" y="986"/>
                </a:lnTo>
                <a:lnTo>
                  <a:pt x="5953" y="1084"/>
                </a:lnTo>
                <a:lnTo>
                  <a:pt x="5951" y="1179"/>
                </a:lnTo>
                <a:lnTo>
                  <a:pt x="5940" y="1277"/>
                </a:lnTo>
                <a:lnTo>
                  <a:pt x="5922" y="1372"/>
                </a:lnTo>
                <a:lnTo>
                  <a:pt x="5893" y="1466"/>
                </a:lnTo>
                <a:lnTo>
                  <a:pt x="5857" y="1558"/>
                </a:lnTo>
                <a:lnTo>
                  <a:pt x="5819" y="1636"/>
                </a:lnTo>
                <a:lnTo>
                  <a:pt x="5776" y="1712"/>
                </a:lnTo>
                <a:lnTo>
                  <a:pt x="5725" y="1784"/>
                </a:lnTo>
                <a:lnTo>
                  <a:pt x="5671" y="1851"/>
                </a:lnTo>
                <a:lnTo>
                  <a:pt x="5611" y="1914"/>
                </a:lnTo>
                <a:lnTo>
                  <a:pt x="5545" y="1974"/>
                </a:lnTo>
                <a:lnTo>
                  <a:pt x="5472" y="2026"/>
                </a:lnTo>
                <a:lnTo>
                  <a:pt x="5398" y="2071"/>
                </a:lnTo>
                <a:lnTo>
                  <a:pt x="5319" y="2111"/>
                </a:lnTo>
                <a:lnTo>
                  <a:pt x="5236" y="2145"/>
                </a:lnTo>
                <a:lnTo>
                  <a:pt x="5151" y="2172"/>
                </a:lnTo>
                <a:lnTo>
                  <a:pt x="5046" y="2196"/>
                </a:lnTo>
                <a:lnTo>
                  <a:pt x="4940" y="2210"/>
                </a:lnTo>
                <a:lnTo>
                  <a:pt x="4833" y="2214"/>
                </a:lnTo>
                <a:lnTo>
                  <a:pt x="4727" y="2212"/>
                </a:lnTo>
                <a:lnTo>
                  <a:pt x="4606" y="2198"/>
                </a:lnTo>
                <a:lnTo>
                  <a:pt x="4483" y="2176"/>
                </a:lnTo>
                <a:lnTo>
                  <a:pt x="4364" y="2147"/>
                </a:lnTo>
                <a:lnTo>
                  <a:pt x="4245" y="2109"/>
                </a:lnTo>
                <a:lnTo>
                  <a:pt x="4113" y="2061"/>
                </a:lnTo>
                <a:lnTo>
                  <a:pt x="3985" y="2006"/>
                </a:lnTo>
                <a:lnTo>
                  <a:pt x="3856" y="1945"/>
                </a:lnTo>
                <a:lnTo>
                  <a:pt x="3714" y="1869"/>
                </a:lnTo>
                <a:lnTo>
                  <a:pt x="3575" y="1786"/>
                </a:lnTo>
                <a:lnTo>
                  <a:pt x="3439" y="1696"/>
                </a:lnTo>
                <a:lnTo>
                  <a:pt x="3308" y="1600"/>
                </a:lnTo>
                <a:lnTo>
                  <a:pt x="3181" y="1499"/>
                </a:lnTo>
                <a:lnTo>
                  <a:pt x="3076" y="1409"/>
                </a:lnTo>
                <a:lnTo>
                  <a:pt x="2975" y="1315"/>
                </a:lnTo>
                <a:lnTo>
                  <a:pt x="2876" y="1409"/>
                </a:lnTo>
                <a:lnTo>
                  <a:pt x="2771" y="1499"/>
                </a:lnTo>
                <a:lnTo>
                  <a:pt x="2645" y="1600"/>
                </a:lnTo>
                <a:lnTo>
                  <a:pt x="2513" y="1696"/>
                </a:lnTo>
                <a:lnTo>
                  <a:pt x="2378" y="1786"/>
                </a:lnTo>
                <a:lnTo>
                  <a:pt x="2239" y="1869"/>
                </a:lnTo>
                <a:lnTo>
                  <a:pt x="2096" y="1945"/>
                </a:lnTo>
                <a:lnTo>
                  <a:pt x="1968" y="2006"/>
                </a:lnTo>
                <a:lnTo>
                  <a:pt x="1840" y="2061"/>
                </a:lnTo>
                <a:lnTo>
                  <a:pt x="1708" y="2109"/>
                </a:lnTo>
                <a:lnTo>
                  <a:pt x="1589" y="2147"/>
                </a:lnTo>
                <a:lnTo>
                  <a:pt x="1470" y="2176"/>
                </a:lnTo>
                <a:lnTo>
                  <a:pt x="1347" y="2198"/>
                </a:lnTo>
                <a:lnTo>
                  <a:pt x="1226" y="2212"/>
                </a:lnTo>
                <a:lnTo>
                  <a:pt x="1119" y="2214"/>
                </a:lnTo>
                <a:lnTo>
                  <a:pt x="1013" y="2210"/>
                </a:lnTo>
                <a:lnTo>
                  <a:pt x="906" y="2196"/>
                </a:lnTo>
                <a:lnTo>
                  <a:pt x="802" y="2172"/>
                </a:lnTo>
                <a:lnTo>
                  <a:pt x="717" y="2145"/>
                </a:lnTo>
                <a:lnTo>
                  <a:pt x="634" y="2111"/>
                </a:lnTo>
                <a:lnTo>
                  <a:pt x="554" y="2071"/>
                </a:lnTo>
                <a:lnTo>
                  <a:pt x="480" y="2026"/>
                </a:lnTo>
                <a:lnTo>
                  <a:pt x="408" y="1974"/>
                </a:lnTo>
                <a:lnTo>
                  <a:pt x="341" y="1914"/>
                </a:lnTo>
                <a:lnTo>
                  <a:pt x="282" y="1851"/>
                </a:lnTo>
                <a:lnTo>
                  <a:pt x="227" y="1784"/>
                </a:lnTo>
                <a:lnTo>
                  <a:pt x="177" y="1712"/>
                </a:lnTo>
                <a:lnTo>
                  <a:pt x="134" y="1636"/>
                </a:lnTo>
                <a:lnTo>
                  <a:pt x="96" y="1558"/>
                </a:lnTo>
                <a:lnTo>
                  <a:pt x="60" y="1466"/>
                </a:lnTo>
                <a:lnTo>
                  <a:pt x="31" y="1372"/>
                </a:lnTo>
                <a:lnTo>
                  <a:pt x="13" y="1277"/>
                </a:lnTo>
                <a:lnTo>
                  <a:pt x="2" y="1179"/>
                </a:lnTo>
                <a:lnTo>
                  <a:pt x="0" y="1084"/>
                </a:lnTo>
                <a:lnTo>
                  <a:pt x="7" y="986"/>
                </a:lnTo>
                <a:lnTo>
                  <a:pt x="22" y="890"/>
                </a:lnTo>
                <a:lnTo>
                  <a:pt x="43" y="796"/>
                </a:lnTo>
                <a:lnTo>
                  <a:pt x="74" y="706"/>
                </a:lnTo>
                <a:lnTo>
                  <a:pt x="114" y="616"/>
                </a:lnTo>
                <a:lnTo>
                  <a:pt x="159" y="531"/>
                </a:lnTo>
                <a:lnTo>
                  <a:pt x="213" y="450"/>
                </a:lnTo>
                <a:lnTo>
                  <a:pt x="273" y="372"/>
                </a:lnTo>
                <a:lnTo>
                  <a:pt x="341" y="300"/>
                </a:lnTo>
                <a:lnTo>
                  <a:pt x="408" y="242"/>
                </a:lnTo>
                <a:lnTo>
                  <a:pt x="480" y="188"/>
                </a:lnTo>
                <a:lnTo>
                  <a:pt x="554" y="143"/>
                </a:lnTo>
                <a:lnTo>
                  <a:pt x="634" y="103"/>
                </a:lnTo>
                <a:lnTo>
                  <a:pt x="717" y="69"/>
                </a:lnTo>
                <a:lnTo>
                  <a:pt x="802" y="43"/>
                </a:lnTo>
                <a:lnTo>
                  <a:pt x="906" y="18"/>
                </a:lnTo>
                <a:lnTo>
                  <a:pt x="1013" y="5"/>
                </a:lnTo>
                <a:lnTo>
                  <a:pt x="1119" y="0"/>
                </a:lnTo>
                <a:lnTo>
                  <a:pt x="1226" y="4"/>
                </a:lnTo>
                <a:lnTo>
                  <a:pt x="1347" y="16"/>
                </a:lnTo>
                <a:lnTo>
                  <a:pt x="1470" y="38"/>
                </a:lnTo>
                <a:lnTo>
                  <a:pt x="1589" y="69"/>
                </a:lnTo>
                <a:lnTo>
                  <a:pt x="1708" y="105"/>
                </a:lnTo>
                <a:lnTo>
                  <a:pt x="1840" y="153"/>
                </a:lnTo>
                <a:lnTo>
                  <a:pt x="1968" y="208"/>
                </a:lnTo>
                <a:lnTo>
                  <a:pt x="2096" y="269"/>
                </a:lnTo>
                <a:lnTo>
                  <a:pt x="2239" y="345"/>
                </a:lnTo>
                <a:lnTo>
                  <a:pt x="2378" y="428"/>
                </a:lnTo>
                <a:lnTo>
                  <a:pt x="2513" y="518"/>
                </a:lnTo>
                <a:lnTo>
                  <a:pt x="2645" y="614"/>
                </a:lnTo>
                <a:lnTo>
                  <a:pt x="2771" y="715"/>
                </a:lnTo>
                <a:lnTo>
                  <a:pt x="2876" y="805"/>
                </a:lnTo>
                <a:lnTo>
                  <a:pt x="2975" y="899"/>
                </a:lnTo>
                <a:lnTo>
                  <a:pt x="3076" y="805"/>
                </a:lnTo>
                <a:lnTo>
                  <a:pt x="3181" y="715"/>
                </a:lnTo>
                <a:lnTo>
                  <a:pt x="3308" y="614"/>
                </a:lnTo>
                <a:lnTo>
                  <a:pt x="3439" y="518"/>
                </a:lnTo>
                <a:lnTo>
                  <a:pt x="3575" y="428"/>
                </a:lnTo>
                <a:lnTo>
                  <a:pt x="3714" y="345"/>
                </a:lnTo>
                <a:lnTo>
                  <a:pt x="3856" y="269"/>
                </a:lnTo>
                <a:lnTo>
                  <a:pt x="3985" y="208"/>
                </a:lnTo>
                <a:lnTo>
                  <a:pt x="4113" y="153"/>
                </a:lnTo>
                <a:lnTo>
                  <a:pt x="4245" y="105"/>
                </a:lnTo>
                <a:lnTo>
                  <a:pt x="4364" y="69"/>
                </a:lnTo>
                <a:lnTo>
                  <a:pt x="4483" y="38"/>
                </a:lnTo>
                <a:lnTo>
                  <a:pt x="4606" y="16"/>
                </a:lnTo>
                <a:lnTo>
                  <a:pt x="4727" y="4"/>
                </a:lnTo>
                <a:lnTo>
                  <a:pt x="4833" y="0"/>
                </a:lnTo>
                <a:close/>
              </a:path>
            </a:pathLst>
          </a:custGeom>
          <a:solidFill>
            <a:srgbClr val="FFFFFF"/>
          </a:solidFill>
          <a:ln w="25400" cap="flat" cmpd="sng" algn="ctr">
            <a:noFill/>
            <a:prstDash val="solid"/>
          </a:ln>
          <a:effectLst/>
        </p:spPr>
        <p:txBody>
          <a:bodyPr lIns="121872" tIns="60936" rIns="121872" bIns="60936"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62458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11B42"/>
              </a:solidFill>
              <a:effectLst/>
              <a:uLnTx/>
              <a:uFillTx/>
              <a:latin typeface="Arial"/>
              <a:ea typeface="+mn-ea"/>
              <a:cs typeface="+mn-cs"/>
            </a:endParaRPr>
          </a:p>
        </p:txBody>
      </p:sp>
      <p:sp>
        <p:nvSpPr>
          <p:cNvPr id="2002" name="Rectangle 2001"/>
          <p:cNvSpPr/>
          <p:nvPr/>
        </p:nvSpPr>
        <p:spPr>
          <a:xfrm>
            <a:off x="7033554" y="2626842"/>
            <a:ext cx="1770147" cy="444480"/>
          </a:xfrm>
          <a:prstGeom prst="rect">
            <a:avLst/>
          </a:prstGeom>
        </p:spPr>
        <p:txBody>
          <a:bodyPr wrap="square" lIns="121872" tIns="60936" rIns="121872" bIns="60936" anchor="ctr">
            <a:noAutofit/>
          </a:bodyPr>
          <a:lstStyle/>
          <a:p>
            <a:pPr defTabSz="609085" fontAlgn="auto">
              <a:spcBef>
                <a:spcPts val="0"/>
              </a:spcBef>
              <a:spcAft>
                <a:spcPts val="0"/>
              </a:spcAft>
              <a:defRPr/>
            </a:pPr>
            <a:r>
              <a:rPr lang="en-US" sz="1700" kern="0" dirty="0">
                <a:latin typeface="CiscoSansTT ExtraLight" panose="020B0303020201020303" pitchFamily="34" charset="0"/>
                <a:ea typeface="+mn-ea"/>
                <a:cs typeface="CiscoSansTT Light"/>
              </a:rPr>
              <a:t>Secure Internet Gateway (Umbrella)</a:t>
            </a:r>
          </a:p>
        </p:txBody>
      </p:sp>
      <p:sp>
        <p:nvSpPr>
          <p:cNvPr id="2003" name="Freeform 2002"/>
          <p:cNvSpPr>
            <a:spLocks noChangeAspect="1"/>
          </p:cNvSpPr>
          <p:nvPr/>
        </p:nvSpPr>
        <p:spPr bwMode="auto">
          <a:xfrm flipH="1">
            <a:off x="6583898" y="2809011"/>
            <a:ext cx="306020" cy="183201"/>
          </a:xfrm>
          <a:custGeom>
            <a:avLst/>
            <a:gdLst>
              <a:gd name="T0" fmla="*/ 699 w 799"/>
              <a:gd name="T1" fmla="*/ 264 h 464"/>
              <a:gd name="T2" fmla="*/ 698 w 799"/>
              <a:gd name="T3" fmla="*/ 264 h 464"/>
              <a:gd name="T4" fmla="*/ 699 w 799"/>
              <a:gd name="T5" fmla="*/ 253 h 464"/>
              <a:gd name="T6" fmla="*/ 635 w 799"/>
              <a:gd name="T7" fmla="*/ 190 h 464"/>
              <a:gd name="T8" fmla="*/ 623 w 799"/>
              <a:gd name="T9" fmla="*/ 191 h 464"/>
              <a:gd name="T10" fmla="*/ 629 w 799"/>
              <a:gd name="T11" fmla="*/ 153 h 464"/>
              <a:gd name="T12" fmla="*/ 457 w 799"/>
              <a:gd name="T13" fmla="*/ 0 h 464"/>
              <a:gd name="T14" fmla="*/ 288 w 799"/>
              <a:gd name="T15" fmla="*/ 124 h 464"/>
              <a:gd name="T16" fmla="*/ 229 w 799"/>
              <a:gd name="T17" fmla="*/ 102 h 464"/>
              <a:gd name="T18" fmla="*/ 138 w 799"/>
              <a:gd name="T19" fmla="*/ 194 h 464"/>
              <a:gd name="T20" fmla="*/ 138 w 799"/>
              <a:gd name="T21" fmla="*/ 199 h 464"/>
              <a:gd name="T22" fmla="*/ 133 w 799"/>
              <a:gd name="T23" fmla="*/ 198 h 464"/>
              <a:gd name="T24" fmla="*/ 0 w 799"/>
              <a:gd name="T25" fmla="*/ 331 h 464"/>
              <a:gd name="T26" fmla="*/ 133 w 799"/>
              <a:gd name="T27" fmla="*/ 464 h 464"/>
              <a:gd name="T28" fmla="*/ 699 w 799"/>
              <a:gd name="T29" fmla="*/ 464 h 464"/>
              <a:gd name="T30" fmla="*/ 799 w 799"/>
              <a:gd name="T31" fmla="*/ 364 h 464"/>
              <a:gd name="T32" fmla="*/ 699 w 799"/>
              <a:gd name="T33" fmla="*/ 2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9" h="464">
                <a:moveTo>
                  <a:pt x="699" y="264"/>
                </a:moveTo>
                <a:cubicBezTo>
                  <a:pt x="698" y="264"/>
                  <a:pt x="698" y="264"/>
                  <a:pt x="698" y="264"/>
                </a:cubicBezTo>
                <a:cubicBezTo>
                  <a:pt x="698" y="260"/>
                  <a:pt x="699" y="257"/>
                  <a:pt x="699" y="253"/>
                </a:cubicBezTo>
                <a:cubicBezTo>
                  <a:pt x="699" y="218"/>
                  <a:pt x="670" y="190"/>
                  <a:pt x="635" y="190"/>
                </a:cubicBezTo>
                <a:cubicBezTo>
                  <a:pt x="631" y="190"/>
                  <a:pt x="627" y="190"/>
                  <a:pt x="623" y="191"/>
                </a:cubicBezTo>
                <a:cubicBezTo>
                  <a:pt x="627" y="179"/>
                  <a:pt x="629" y="166"/>
                  <a:pt x="629" y="153"/>
                </a:cubicBezTo>
                <a:cubicBezTo>
                  <a:pt x="629" y="69"/>
                  <a:pt x="552" y="0"/>
                  <a:pt x="457" y="0"/>
                </a:cubicBezTo>
                <a:cubicBezTo>
                  <a:pt x="373" y="0"/>
                  <a:pt x="304" y="53"/>
                  <a:pt x="288" y="124"/>
                </a:cubicBezTo>
                <a:cubicBezTo>
                  <a:pt x="272" y="110"/>
                  <a:pt x="252" y="102"/>
                  <a:pt x="229" y="102"/>
                </a:cubicBezTo>
                <a:cubicBezTo>
                  <a:pt x="179" y="102"/>
                  <a:pt x="138" y="143"/>
                  <a:pt x="138" y="194"/>
                </a:cubicBezTo>
                <a:cubicBezTo>
                  <a:pt x="138" y="195"/>
                  <a:pt x="138" y="197"/>
                  <a:pt x="138" y="199"/>
                </a:cubicBezTo>
                <a:cubicBezTo>
                  <a:pt x="133" y="198"/>
                  <a:pt x="133" y="198"/>
                  <a:pt x="133" y="198"/>
                </a:cubicBezTo>
                <a:cubicBezTo>
                  <a:pt x="59" y="198"/>
                  <a:pt x="0" y="257"/>
                  <a:pt x="0" y="331"/>
                </a:cubicBezTo>
                <a:cubicBezTo>
                  <a:pt x="0" y="404"/>
                  <a:pt x="59" y="464"/>
                  <a:pt x="133" y="464"/>
                </a:cubicBezTo>
                <a:cubicBezTo>
                  <a:pt x="699" y="464"/>
                  <a:pt x="699" y="464"/>
                  <a:pt x="699" y="464"/>
                </a:cubicBezTo>
                <a:cubicBezTo>
                  <a:pt x="754" y="464"/>
                  <a:pt x="799" y="419"/>
                  <a:pt x="799" y="364"/>
                </a:cubicBezTo>
                <a:cubicBezTo>
                  <a:pt x="799" y="309"/>
                  <a:pt x="754" y="264"/>
                  <a:pt x="699" y="264"/>
                </a:cubicBezTo>
                <a:close/>
              </a:path>
            </a:pathLst>
          </a:custGeom>
          <a:solidFill>
            <a:srgbClr val="FFFFFF"/>
          </a:solidFill>
          <a:ln w="25400" cap="flat" cmpd="sng" algn="ctr">
            <a:noFill/>
            <a:prstDash val="solid"/>
          </a:ln>
          <a:effectLst/>
        </p:spPr>
        <p:txBody>
          <a:bodyPr lIns="216587" tIns="108296" rIns="216587" bIns="108296" rtlCol="0" anchor="ctr"/>
          <a:lstStyle/>
          <a:p>
            <a:pPr algn="ctr" defTabSz="913837"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04" name="Rectangle 2003"/>
          <p:cNvSpPr/>
          <p:nvPr/>
        </p:nvSpPr>
        <p:spPr>
          <a:xfrm>
            <a:off x="8097568" y="4510780"/>
            <a:ext cx="817832" cy="308316"/>
          </a:xfrm>
          <a:prstGeom prst="rect">
            <a:avLst/>
          </a:prstGeom>
        </p:spPr>
        <p:txBody>
          <a:bodyPr wrap="square" lIns="121872" tIns="60936" rIns="121872" bIns="60936" anchor="ctr">
            <a:noAutofit/>
          </a:bodyPr>
          <a:lstStyle/>
          <a:p>
            <a:pPr defTabSz="609085" fontAlgn="auto">
              <a:spcBef>
                <a:spcPts val="0"/>
              </a:spcBef>
              <a:spcAft>
                <a:spcPts val="0"/>
              </a:spcAft>
              <a:defRPr/>
            </a:pPr>
            <a:r>
              <a:rPr lang="en-US" sz="1700" kern="0" dirty="0">
                <a:latin typeface="CiscoSansTT ExtraLight" panose="020B0303020201020303" pitchFamily="34" charset="0"/>
                <a:ea typeface="+mn-ea"/>
                <a:cs typeface="CiscoSansTT Light"/>
              </a:rPr>
              <a:t>Web</a:t>
            </a:r>
          </a:p>
        </p:txBody>
      </p:sp>
      <p:sp>
        <p:nvSpPr>
          <p:cNvPr id="2005" name="TextBox 2004"/>
          <p:cNvSpPr txBox="1">
            <a:spLocks noChangeAspect="1"/>
          </p:cNvSpPr>
          <p:nvPr/>
        </p:nvSpPr>
        <p:spPr>
          <a:xfrm>
            <a:off x="7432256" y="4589247"/>
            <a:ext cx="688554" cy="261562"/>
          </a:xfrm>
          <a:prstGeom prst="rect">
            <a:avLst/>
          </a:prstGeom>
          <a:noFill/>
          <a:ln>
            <a:noFill/>
          </a:ln>
        </p:spPr>
        <p:txBody>
          <a:bodyPr wrap="none" lIns="121872" tIns="60936" rIns="121872" bIns="60936" rtlCol="0">
            <a:spAutoFit/>
          </a:bodyPr>
          <a:lstStyle/>
          <a:p>
            <a:pPr algn="ctr" defTabSz="913923" fontAlgn="auto">
              <a:spcBef>
                <a:spcPts val="0"/>
              </a:spcBef>
              <a:spcAft>
                <a:spcPts val="0"/>
              </a:spcAft>
              <a:defRPr/>
            </a:pPr>
            <a:r>
              <a:rPr lang="en-US" sz="900" b="1" kern="0" spc="300" dirty="0">
                <a:solidFill>
                  <a:srgbClr val="FFFFFF"/>
                </a:solidFill>
                <a:latin typeface="CiscoSansTT ExtraLight" panose="020B0303020201020303" pitchFamily="34" charset="0"/>
                <a:ea typeface="+mn-ea"/>
                <a:cs typeface="+mn-cs"/>
              </a:rPr>
              <a:t>WWW</a:t>
            </a:r>
          </a:p>
        </p:txBody>
      </p:sp>
      <p:sp>
        <p:nvSpPr>
          <p:cNvPr id="2006" name="Rectangle 2005"/>
          <p:cNvSpPr/>
          <p:nvPr/>
        </p:nvSpPr>
        <p:spPr>
          <a:xfrm>
            <a:off x="7679001" y="3544121"/>
            <a:ext cx="1341174" cy="446284"/>
          </a:xfrm>
          <a:prstGeom prst="rect">
            <a:avLst/>
          </a:prstGeom>
        </p:spPr>
        <p:txBody>
          <a:bodyPr wrap="square" lIns="121872" tIns="60936" rIns="121872" bIns="60936" anchor="ctr">
            <a:noAutofit/>
          </a:bodyPr>
          <a:lstStyle/>
          <a:p>
            <a:pPr defTabSz="609085" fontAlgn="auto">
              <a:spcBef>
                <a:spcPts val="0"/>
              </a:spcBef>
              <a:spcAft>
                <a:spcPts val="0"/>
              </a:spcAft>
              <a:defRPr/>
            </a:pPr>
            <a:r>
              <a:rPr lang="en-US" sz="1700" kern="0" dirty="0">
                <a:latin typeface="CiscoSansTT ExtraLight" panose="020B0303020201020303" pitchFamily="34" charset="0"/>
                <a:ea typeface="+mn-ea"/>
                <a:cs typeface="CiscoSansTT Light"/>
              </a:rPr>
              <a:t>Network Policy and Access</a:t>
            </a:r>
          </a:p>
        </p:txBody>
      </p:sp>
      <p:grpSp>
        <p:nvGrpSpPr>
          <p:cNvPr id="2007" name="Group 2006"/>
          <p:cNvGrpSpPr>
            <a:grpSpLocks noChangeAspect="1"/>
          </p:cNvGrpSpPr>
          <p:nvPr/>
        </p:nvGrpSpPr>
        <p:grpSpPr>
          <a:xfrm>
            <a:off x="7201466" y="3679861"/>
            <a:ext cx="191786" cy="274801"/>
            <a:chOff x="7014148" y="2873468"/>
            <a:chExt cx="312831" cy="448122"/>
          </a:xfrm>
        </p:grpSpPr>
        <p:sp>
          <p:nvSpPr>
            <p:cNvPr id="2008" name="Freeform 579"/>
            <p:cNvSpPr>
              <a:spLocks/>
            </p:cNvSpPr>
            <p:nvPr/>
          </p:nvSpPr>
          <p:spPr bwMode="auto">
            <a:xfrm>
              <a:off x="7150882" y="2878985"/>
              <a:ext cx="33356" cy="16184"/>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09" name="Freeform 580"/>
            <p:cNvSpPr>
              <a:spLocks/>
            </p:cNvSpPr>
            <p:nvPr/>
          </p:nvSpPr>
          <p:spPr bwMode="auto">
            <a:xfrm>
              <a:off x="7102197" y="2873468"/>
              <a:ext cx="159911" cy="59954"/>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10" name="Freeform 581"/>
            <p:cNvSpPr>
              <a:spLocks/>
            </p:cNvSpPr>
            <p:nvPr/>
          </p:nvSpPr>
          <p:spPr bwMode="auto">
            <a:xfrm>
              <a:off x="7219309" y="2886832"/>
              <a:ext cx="24894" cy="21456"/>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11" name="Freeform 582"/>
            <p:cNvSpPr>
              <a:spLocks/>
            </p:cNvSpPr>
            <p:nvPr/>
          </p:nvSpPr>
          <p:spPr bwMode="auto">
            <a:xfrm>
              <a:off x="7049220" y="2910250"/>
              <a:ext cx="264146" cy="126283"/>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12" name="Freeform 583"/>
            <p:cNvSpPr>
              <a:spLocks/>
            </p:cNvSpPr>
            <p:nvPr/>
          </p:nvSpPr>
          <p:spPr bwMode="auto">
            <a:xfrm>
              <a:off x="7069822" y="2916625"/>
              <a:ext cx="31271" cy="23785"/>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13" name="Freeform 584"/>
            <p:cNvSpPr>
              <a:spLocks/>
            </p:cNvSpPr>
            <p:nvPr/>
          </p:nvSpPr>
          <p:spPr bwMode="auto">
            <a:xfrm>
              <a:off x="7023468" y="2936978"/>
              <a:ext cx="112330" cy="105318"/>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14" name="Freeform 585"/>
            <p:cNvSpPr>
              <a:spLocks/>
            </p:cNvSpPr>
            <p:nvPr/>
          </p:nvSpPr>
          <p:spPr bwMode="auto">
            <a:xfrm>
              <a:off x="7091774" y="2946786"/>
              <a:ext cx="235205" cy="231111"/>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15" name="Freeform 586"/>
            <p:cNvSpPr>
              <a:spLocks/>
            </p:cNvSpPr>
            <p:nvPr/>
          </p:nvSpPr>
          <p:spPr bwMode="auto">
            <a:xfrm>
              <a:off x="7014148" y="2968487"/>
              <a:ext cx="295172" cy="198988"/>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16" name="Freeform 587"/>
            <p:cNvSpPr>
              <a:spLocks/>
            </p:cNvSpPr>
            <p:nvPr/>
          </p:nvSpPr>
          <p:spPr bwMode="auto">
            <a:xfrm>
              <a:off x="7038184" y="2974004"/>
              <a:ext cx="31639" cy="28935"/>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17" name="Freeform 588"/>
            <p:cNvSpPr>
              <a:spLocks/>
            </p:cNvSpPr>
            <p:nvPr/>
          </p:nvSpPr>
          <p:spPr bwMode="auto">
            <a:xfrm>
              <a:off x="7018195" y="2988717"/>
              <a:ext cx="241583" cy="305042"/>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18" name="Freeform 589"/>
            <p:cNvSpPr>
              <a:spLocks/>
            </p:cNvSpPr>
            <p:nvPr/>
          </p:nvSpPr>
          <p:spPr bwMode="auto">
            <a:xfrm>
              <a:off x="7189142" y="2989084"/>
              <a:ext cx="100189" cy="178391"/>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19" name="Freeform 590"/>
            <p:cNvSpPr>
              <a:spLocks/>
            </p:cNvSpPr>
            <p:nvPr/>
          </p:nvSpPr>
          <p:spPr bwMode="auto">
            <a:xfrm>
              <a:off x="7017704" y="3019123"/>
              <a:ext cx="81304" cy="121747"/>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20" name="Freeform 591"/>
            <p:cNvSpPr>
              <a:spLocks/>
            </p:cNvSpPr>
            <p:nvPr/>
          </p:nvSpPr>
          <p:spPr bwMode="auto">
            <a:xfrm>
              <a:off x="7043089" y="3028686"/>
              <a:ext cx="200747" cy="240429"/>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21" name="Freeform 592"/>
            <p:cNvSpPr>
              <a:spLocks/>
            </p:cNvSpPr>
            <p:nvPr/>
          </p:nvSpPr>
          <p:spPr bwMode="auto">
            <a:xfrm>
              <a:off x="7159833" y="3070494"/>
              <a:ext cx="37647" cy="26237"/>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22" name="Freeform 593"/>
            <p:cNvSpPr>
              <a:spLocks/>
            </p:cNvSpPr>
            <p:nvPr/>
          </p:nvSpPr>
          <p:spPr bwMode="auto">
            <a:xfrm>
              <a:off x="7095820" y="3071598"/>
              <a:ext cx="64872" cy="76138"/>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23" name="Freeform 594"/>
            <p:cNvSpPr>
              <a:spLocks/>
            </p:cNvSpPr>
            <p:nvPr/>
          </p:nvSpPr>
          <p:spPr bwMode="auto">
            <a:xfrm>
              <a:off x="7052409" y="3091582"/>
              <a:ext cx="139676" cy="183662"/>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24" name="Freeform 595"/>
            <p:cNvSpPr>
              <a:spLocks noEditPoints="1"/>
            </p:cNvSpPr>
            <p:nvPr/>
          </p:nvSpPr>
          <p:spPr bwMode="auto">
            <a:xfrm>
              <a:off x="7055843" y="3115368"/>
              <a:ext cx="120546" cy="147984"/>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25" name="Freeform 596"/>
            <p:cNvSpPr>
              <a:spLocks/>
            </p:cNvSpPr>
            <p:nvPr/>
          </p:nvSpPr>
          <p:spPr bwMode="auto">
            <a:xfrm>
              <a:off x="7254259" y="3119905"/>
              <a:ext cx="19989" cy="42911"/>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26" name="Freeform 597"/>
            <p:cNvSpPr>
              <a:spLocks/>
            </p:cNvSpPr>
            <p:nvPr/>
          </p:nvSpPr>
          <p:spPr bwMode="auto">
            <a:xfrm>
              <a:off x="7028128" y="3124318"/>
              <a:ext cx="45987" cy="75525"/>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27" name="Freeform 598"/>
            <p:cNvSpPr>
              <a:spLocks/>
            </p:cNvSpPr>
            <p:nvPr/>
          </p:nvSpPr>
          <p:spPr bwMode="auto">
            <a:xfrm>
              <a:off x="7120714" y="3173237"/>
              <a:ext cx="146911" cy="148353"/>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28" name="Freeform 599"/>
            <p:cNvSpPr>
              <a:spLocks/>
            </p:cNvSpPr>
            <p:nvPr/>
          </p:nvSpPr>
          <p:spPr bwMode="auto">
            <a:xfrm>
              <a:off x="7218083" y="3175567"/>
              <a:ext cx="88417" cy="106544"/>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29" name="Freeform 600"/>
            <p:cNvSpPr>
              <a:spLocks/>
            </p:cNvSpPr>
            <p:nvPr/>
          </p:nvSpPr>
          <p:spPr bwMode="auto">
            <a:xfrm>
              <a:off x="7198462" y="3231230"/>
              <a:ext cx="96633" cy="75279"/>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30" name="Freeform 601"/>
            <p:cNvSpPr>
              <a:spLocks/>
            </p:cNvSpPr>
            <p:nvPr/>
          </p:nvSpPr>
          <p:spPr bwMode="auto">
            <a:xfrm>
              <a:off x="7096433" y="3287629"/>
              <a:ext cx="39365" cy="25747"/>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sp>
          <p:nvSpPr>
            <p:cNvPr id="2031" name="Freeform 602"/>
            <p:cNvSpPr>
              <a:spLocks/>
            </p:cNvSpPr>
            <p:nvPr/>
          </p:nvSpPr>
          <p:spPr bwMode="auto">
            <a:xfrm>
              <a:off x="7141316" y="3300624"/>
              <a:ext cx="40836" cy="18636"/>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solidFill>
              <a:srgbClr val="FFFFFF"/>
            </a:solidFill>
            <a:ln w="25400" cap="flat" cmpd="sng" algn="ctr">
              <a:noFill/>
              <a:prstDash val="solid"/>
            </a:ln>
            <a:effectLst/>
          </p:spPr>
          <p:txBody>
            <a:bodyPr anchor="ctr"/>
            <a:lstStyle/>
            <a:p>
              <a:pPr algn="ctr" defTabSz="914109" fontAlgn="auto">
                <a:spcBef>
                  <a:spcPts val="0"/>
                </a:spcBef>
                <a:spcAft>
                  <a:spcPts val="0"/>
                </a:spcAft>
                <a:defRPr/>
              </a:pPr>
              <a:endParaRPr lang="en-US" sz="2000" kern="0" dirty="0">
                <a:solidFill>
                  <a:srgbClr val="011B42"/>
                </a:solidFill>
                <a:latin typeface="CiscoSansTT ExtraLight" panose="020B0303020201020303" pitchFamily="34" charset="0"/>
                <a:ea typeface="+mn-ea"/>
                <a:cs typeface="+mn-cs"/>
              </a:endParaRPr>
            </a:p>
          </p:txBody>
        </p:sp>
      </p:grpSp>
      <p:sp>
        <p:nvSpPr>
          <p:cNvPr id="2032" name="Rectangle 2031"/>
          <p:cNvSpPr/>
          <p:nvPr/>
        </p:nvSpPr>
        <p:spPr>
          <a:xfrm>
            <a:off x="781707" y="2644850"/>
            <a:ext cx="1399845" cy="245760"/>
          </a:xfrm>
          <a:prstGeom prst="rect">
            <a:avLst/>
          </a:prstGeom>
        </p:spPr>
        <p:txBody>
          <a:bodyPr wrap="square" lIns="121872" tIns="60936" rIns="121872" bIns="60936" anchor="ctr">
            <a:noAutofit/>
          </a:bodyPr>
          <a:lstStyle/>
          <a:p>
            <a:pPr algn="r" defTabSz="609085" fontAlgn="auto">
              <a:spcBef>
                <a:spcPts val="0"/>
              </a:spcBef>
              <a:spcAft>
                <a:spcPts val="0"/>
              </a:spcAft>
              <a:defRPr/>
            </a:pPr>
            <a:r>
              <a:rPr lang="en-US" sz="1700" kern="0" dirty="0">
                <a:latin typeface="CiscoSansTT ExtraLight" panose="020B0303020201020303" pitchFamily="34" charset="0"/>
                <a:ea typeface="+mn-ea"/>
                <a:cs typeface="CiscoSansTT Light"/>
              </a:rPr>
              <a:t>Email Security</a:t>
            </a:r>
          </a:p>
        </p:txBody>
      </p:sp>
      <p:pic>
        <p:nvPicPr>
          <p:cNvPr id="2033" name="Picture 2032"/>
          <p:cNvPicPr>
            <a:picLocks noChangeAspect="1"/>
          </p:cNvPicPr>
          <p:nvPr/>
        </p:nvPicPr>
        <p:blipFill>
          <a:blip r:embed="rId3"/>
          <a:stretch>
            <a:fillRect/>
          </a:stretch>
        </p:blipFill>
        <p:spPr>
          <a:xfrm>
            <a:off x="2365910" y="2817797"/>
            <a:ext cx="274727" cy="183201"/>
          </a:xfrm>
          <a:prstGeom prst="rect">
            <a:avLst/>
          </a:prstGeom>
        </p:spPr>
      </p:pic>
      <p:sp>
        <p:nvSpPr>
          <p:cNvPr id="2034" name="Rectangle 2033"/>
          <p:cNvSpPr/>
          <p:nvPr/>
        </p:nvSpPr>
        <p:spPr>
          <a:xfrm>
            <a:off x="3731963" y="1275493"/>
            <a:ext cx="2003256" cy="446290"/>
          </a:xfrm>
          <a:prstGeom prst="rect">
            <a:avLst/>
          </a:prstGeom>
        </p:spPr>
        <p:txBody>
          <a:bodyPr wrap="square" lIns="121872" tIns="60936" rIns="121872" bIns="60936" anchor="ctr">
            <a:noAutofit/>
          </a:bodyPr>
          <a:lstStyle/>
          <a:p>
            <a:pPr defTabSz="609085" fontAlgn="auto">
              <a:spcBef>
                <a:spcPts val="0"/>
              </a:spcBef>
              <a:spcAft>
                <a:spcPts val="0"/>
              </a:spcAft>
              <a:defRPr/>
            </a:pPr>
            <a:r>
              <a:rPr lang="en-US" sz="1700" kern="0" dirty="0">
                <a:latin typeface="CiscoSansTT ExtraLight" panose="020B0303020201020303" pitchFamily="34" charset="0"/>
                <a:ea typeface="+mn-ea"/>
                <a:cs typeface="CiscoSansTT Light"/>
              </a:rPr>
              <a:t>NGFW/ NGIPS</a:t>
            </a:r>
          </a:p>
        </p:txBody>
      </p:sp>
      <p:pic>
        <p:nvPicPr>
          <p:cNvPr id="2035" name="Picture 2034"/>
          <p:cNvPicPr>
            <a:picLocks noChangeAspect="1"/>
          </p:cNvPicPr>
          <p:nvPr/>
        </p:nvPicPr>
        <p:blipFill>
          <a:blip r:embed="rId4"/>
          <a:stretch>
            <a:fillRect/>
          </a:stretch>
        </p:blipFill>
        <p:spPr>
          <a:xfrm>
            <a:off x="4459149" y="1813779"/>
            <a:ext cx="274730" cy="246176"/>
          </a:xfrm>
          <a:prstGeom prst="rect">
            <a:avLst/>
          </a:prstGeom>
          <a:ln>
            <a:noFill/>
          </a:ln>
          <a:effectLst/>
        </p:spPr>
      </p:pic>
      <p:sp>
        <p:nvSpPr>
          <p:cNvPr id="2036" name="Oval 2035"/>
          <p:cNvSpPr>
            <a:spLocks noChangeAspect="1"/>
          </p:cNvSpPr>
          <p:nvPr/>
        </p:nvSpPr>
        <p:spPr bwMode="auto">
          <a:xfrm>
            <a:off x="5648745" y="2100039"/>
            <a:ext cx="549460" cy="549603"/>
          </a:xfrm>
          <a:prstGeom prst="ellipse">
            <a:avLst/>
          </a:prstGeom>
          <a:solidFill>
            <a:srgbClr val="D71F13"/>
          </a:solidFill>
          <a:ln w="12700" cap="flat">
            <a:noFill/>
            <a:miter lim="800000"/>
            <a:headEnd type="none" w="med" len="med"/>
            <a:tailEnd type="none" w="med" len="med"/>
          </a:ln>
        </p:spPr>
        <p:txBody>
          <a:bodyPr lIns="121872" tIns="60936" rIns="121872" bIns="60936" rtlCol="0" anchor="ctr"/>
          <a:lstStyle/>
          <a:p>
            <a:pPr marL="0" marR="0" lvl="0" indent="0" algn="ctr" defTabSz="68554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11B42"/>
              </a:solidFill>
              <a:effectLst/>
              <a:uLnTx/>
              <a:uFillTx/>
              <a:latin typeface="CiscoSansTT ExtraLight" panose="020B0303020201020303" pitchFamily="34" charset="0"/>
              <a:ea typeface="Arial" pitchFamily="-107" charset="0"/>
              <a:cs typeface="Arial" pitchFamily="-107" charset="0"/>
              <a:sym typeface="Arial" pitchFamily="-107" charset="0"/>
            </a:endParaRPr>
          </a:p>
        </p:txBody>
      </p:sp>
      <p:pic>
        <p:nvPicPr>
          <p:cNvPr id="2037" name="Shape 999"/>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5716795" y="2182543"/>
            <a:ext cx="407251" cy="386511"/>
          </a:xfrm>
          <a:prstGeom prst="rect">
            <a:avLst/>
          </a:prstGeom>
          <a:noFill/>
          <a:ln>
            <a:noFill/>
          </a:ln>
        </p:spPr>
      </p:pic>
      <p:sp>
        <p:nvSpPr>
          <p:cNvPr id="2038" name="Rectangle 2037"/>
          <p:cNvSpPr/>
          <p:nvPr/>
        </p:nvSpPr>
        <p:spPr>
          <a:xfrm>
            <a:off x="6115072" y="1755778"/>
            <a:ext cx="2260221" cy="527928"/>
          </a:xfrm>
          <a:prstGeom prst="rect">
            <a:avLst/>
          </a:prstGeom>
          <a:ln>
            <a:noFill/>
          </a:ln>
        </p:spPr>
        <p:txBody>
          <a:bodyPr wrap="square" lIns="121872" tIns="60936" rIns="121872" bIns="60936" anchor="ctr">
            <a:noAutofit/>
          </a:bodyPr>
          <a:lstStyle/>
          <a:p>
            <a:pPr defTabSz="609085" fontAlgn="auto">
              <a:spcBef>
                <a:spcPts val="0"/>
              </a:spcBef>
              <a:spcAft>
                <a:spcPts val="0"/>
              </a:spcAft>
              <a:defRPr/>
            </a:pPr>
            <a:r>
              <a:rPr lang="en-US" sz="1700" kern="0" dirty="0">
                <a:latin typeface="CiscoSansTT ExtraLight" panose="020B0303020201020303" pitchFamily="34" charset="0"/>
                <a:ea typeface="+mn-ea"/>
                <a:cs typeface="CiscoSansTT Light"/>
              </a:rPr>
              <a:t>Cloud Access Security (</a:t>
            </a:r>
            <a:r>
              <a:rPr lang="en-US" sz="1700" kern="0" dirty="0" err="1">
                <a:latin typeface="CiscoSansTT ExtraLight" panose="020B0303020201020303" pitchFamily="34" charset="0"/>
                <a:ea typeface="+mn-ea"/>
                <a:cs typeface="CiscoSansTT Light"/>
              </a:rPr>
              <a:t>Cloudlock</a:t>
            </a:r>
            <a:r>
              <a:rPr lang="en-US" sz="1700" kern="0" dirty="0">
                <a:latin typeface="CiscoSansTT ExtraLight" panose="020B0303020201020303" pitchFamily="34" charset="0"/>
                <a:ea typeface="+mn-ea"/>
                <a:cs typeface="CiscoSansTT Light"/>
              </a:rPr>
              <a:t>)</a:t>
            </a:r>
          </a:p>
        </p:txBody>
      </p:sp>
      <p:sp>
        <p:nvSpPr>
          <p:cNvPr id="2039" name="Freeform 2038"/>
          <p:cNvSpPr>
            <a:spLocks noEditPoints="1"/>
          </p:cNvSpPr>
          <p:nvPr/>
        </p:nvSpPr>
        <p:spPr bwMode="auto">
          <a:xfrm>
            <a:off x="6685382" y="2900599"/>
            <a:ext cx="124971" cy="151968"/>
          </a:xfrm>
          <a:custGeom>
            <a:avLst/>
            <a:gdLst>
              <a:gd name="T0" fmla="*/ 1717 w 1741"/>
              <a:gd name="T1" fmla="*/ 292 h 1847"/>
              <a:gd name="T2" fmla="*/ 1604 w 1741"/>
              <a:gd name="T3" fmla="*/ 299 h 1847"/>
              <a:gd name="T4" fmla="*/ 1491 w 1741"/>
              <a:gd name="T5" fmla="*/ 294 h 1847"/>
              <a:gd name="T6" fmla="*/ 1393 w 1741"/>
              <a:gd name="T7" fmla="*/ 282 h 1847"/>
              <a:gd name="T8" fmla="*/ 1288 w 1741"/>
              <a:gd name="T9" fmla="*/ 259 h 1847"/>
              <a:gd name="T10" fmla="*/ 1179 w 1741"/>
              <a:gd name="T11" fmla="*/ 222 h 1847"/>
              <a:gd name="T12" fmla="*/ 1072 w 1741"/>
              <a:gd name="T13" fmla="*/ 169 h 1847"/>
              <a:gd name="T14" fmla="*/ 968 w 1741"/>
              <a:gd name="T15" fmla="*/ 97 h 1847"/>
              <a:gd name="T16" fmla="*/ 919 w 1741"/>
              <a:gd name="T17" fmla="*/ 53 h 1847"/>
              <a:gd name="T18" fmla="*/ 872 w 1741"/>
              <a:gd name="T19" fmla="*/ 3 h 1847"/>
              <a:gd name="T20" fmla="*/ 871 w 1741"/>
              <a:gd name="T21" fmla="*/ 1 h 1847"/>
              <a:gd name="T22" fmla="*/ 869 w 1741"/>
              <a:gd name="T23" fmla="*/ 3 h 1847"/>
              <a:gd name="T24" fmla="*/ 839 w 1741"/>
              <a:gd name="T25" fmla="*/ 36 h 1847"/>
              <a:gd name="T26" fmla="*/ 791 w 1741"/>
              <a:gd name="T27" fmla="*/ 83 h 1847"/>
              <a:gd name="T28" fmla="*/ 705 w 1741"/>
              <a:gd name="T29" fmla="*/ 148 h 1847"/>
              <a:gd name="T30" fmla="*/ 599 w 1741"/>
              <a:gd name="T31" fmla="*/ 207 h 1847"/>
              <a:gd name="T32" fmla="*/ 490 w 1741"/>
              <a:gd name="T33" fmla="*/ 249 h 1847"/>
              <a:gd name="T34" fmla="*/ 383 w 1741"/>
              <a:gd name="T35" fmla="*/ 276 h 1847"/>
              <a:gd name="T36" fmla="*/ 282 w 1741"/>
              <a:gd name="T37" fmla="*/ 291 h 1847"/>
              <a:gd name="T38" fmla="*/ 191 w 1741"/>
              <a:gd name="T39" fmla="*/ 299 h 1847"/>
              <a:gd name="T40" fmla="*/ 53 w 1741"/>
              <a:gd name="T41" fmla="*/ 295 h 1847"/>
              <a:gd name="T42" fmla="*/ 0 w 1741"/>
              <a:gd name="T43" fmla="*/ 289 h 1847"/>
              <a:gd name="T44" fmla="*/ 2 w 1741"/>
              <a:gd name="T45" fmla="*/ 413 h 1847"/>
              <a:gd name="T46" fmla="*/ 13 w 1741"/>
              <a:gd name="T47" fmla="*/ 548 h 1847"/>
              <a:gd name="T48" fmla="*/ 35 w 1741"/>
              <a:gd name="T49" fmla="*/ 719 h 1847"/>
              <a:gd name="T50" fmla="*/ 75 w 1741"/>
              <a:gd name="T51" fmla="*/ 911 h 1847"/>
              <a:gd name="T52" fmla="*/ 113 w 1741"/>
              <a:gd name="T53" fmla="*/ 1045 h 1847"/>
              <a:gd name="T54" fmla="*/ 149 w 1741"/>
              <a:gd name="T55" fmla="*/ 1147 h 1847"/>
              <a:gd name="T56" fmla="*/ 193 w 1741"/>
              <a:gd name="T57" fmla="*/ 1248 h 1847"/>
              <a:gd name="T58" fmla="*/ 244 w 1741"/>
              <a:gd name="T59" fmla="*/ 1346 h 1847"/>
              <a:gd name="T60" fmla="*/ 303 w 1741"/>
              <a:gd name="T61" fmla="*/ 1441 h 1847"/>
              <a:gd name="T62" fmla="*/ 372 w 1741"/>
              <a:gd name="T63" fmla="*/ 1531 h 1847"/>
              <a:gd name="T64" fmla="*/ 450 w 1741"/>
              <a:gd name="T65" fmla="*/ 1613 h 1847"/>
              <a:gd name="T66" fmla="*/ 538 w 1741"/>
              <a:gd name="T67" fmla="*/ 1688 h 1847"/>
              <a:gd name="T68" fmla="*/ 637 w 1741"/>
              <a:gd name="T69" fmla="*/ 1752 h 1847"/>
              <a:gd name="T70" fmla="*/ 747 w 1741"/>
              <a:gd name="T71" fmla="*/ 1805 h 1847"/>
              <a:gd name="T72" fmla="*/ 869 w 1741"/>
              <a:gd name="T73" fmla="*/ 1846 h 1847"/>
              <a:gd name="T74" fmla="*/ 871 w 1741"/>
              <a:gd name="T75" fmla="*/ 1847 h 1847"/>
              <a:gd name="T76" fmla="*/ 872 w 1741"/>
              <a:gd name="T77" fmla="*/ 1846 h 1847"/>
              <a:gd name="T78" fmla="*/ 956 w 1741"/>
              <a:gd name="T79" fmla="*/ 1820 h 1847"/>
              <a:gd name="T80" fmla="*/ 1070 w 1741"/>
              <a:gd name="T81" fmla="*/ 1771 h 1847"/>
              <a:gd name="T82" fmla="*/ 1172 w 1741"/>
              <a:gd name="T83" fmla="*/ 1710 h 1847"/>
              <a:gd name="T84" fmla="*/ 1264 w 1741"/>
              <a:gd name="T85" fmla="*/ 1639 h 1847"/>
              <a:gd name="T86" fmla="*/ 1345 w 1741"/>
              <a:gd name="T87" fmla="*/ 1559 h 1847"/>
              <a:gd name="T88" fmla="*/ 1417 w 1741"/>
              <a:gd name="T89" fmla="*/ 1472 h 1847"/>
              <a:gd name="T90" fmla="*/ 1479 w 1741"/>
              <a:gd name="T91" fmla="*/ 1379 h 1847"/>
              <a:gd name="T92" fmla="*/ 1533 w 1741"/>
              <a:gd name="T93" fmla="*/ 1281 h 1847"/>
              <a:gd name="T94" fmla="*/ 1579 w 1741"/>
              <a:gd name="T95" fmla="*/ 1181 h 1847"/>
              <a:gd name="T96" fmla="*/ 1618 w 1741"/>
              <a:gd name="T97" fmla="*/ 1079 h 1847"/>
              <a:gd name="T98" fmla="*/ 1649 w 1741"/>
              <a:gd name="T99" fmla="*/ 978 h 1847"/>
              <a:gd name="T100" fmla="*/ 1696 w 1741"/>
              <a:gd name="T101" fmla="*/ 781 h 1847"/>
              <a:gd name="T102" fmla="*/ 1724 w 1741"/>
              <a:gd name="T103" fmla="*/ 602 h 1847"/>
              <a:gd name="T104" fmla="*/ 1737 w 1741"/>
              <a:gd name="T105" fmla="*/ 454 h 1847"/>
              <a:gd name="T106" fmla="*/ 1741 w 1741"/>
              <a:gd name="T107" fmla="*/ 305 h 1847"/>
              <a:gd name="T108" fmla="*/ 1128 w 1741"/>
              <a:gd name="T109" fmla="*/ 1219 h 1847"/>
              <a:gd name="T110" fmla="*/ 682 w 1741"/>
              <a:gd name="T111" fmla="*/ 962 h 1847"/>
              <a:gd name="T112" fmla="*/ 864 w 1741"/>
              <a:gd name="T113" fmla="*/ 479 h 1847"/>
              <a:gd name="T114" fmla="*/ 1074 w 1741"/>
              <a:gd name="T115" fmla="*/ 950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41" h="1847">
                <a:moveTo>
                  <a:pt x="1741" y="289"/>
                </a:moveTo>
                <a:lnTo>
                  <a:pt x="1741" y="289"/>
                </a:lnTo>
                <a:lnTo>
                  <a:pt x="1717" y="292"/>
                </a:lnTo>
                <a:lnTo>
                  <a:pt x="1688" y="295"/>
                </a:lnTo>
                <a:lnTo>
                  <a:pt x="1650" y="297"/>
                </a:lnTo>
                <a:lnTo>
                  <a:pt x="1604" y="299"/>
                </a:lnTo>
                <a:lnTo>
                  <a:pt x="1550" y="299"/>
                </a:lnTo>
                <a:lnTo>
                  <a:pt x="1522" y="296"/>
                </a:lnTo>
                <a:lnTo>
                  <a:pt x="1491" y="294"/>
                </a:lnTo>
                <a:lnTo>
                  <a:pt x="1460" y="291"/>
                </a:lnTo>
                <a:lnTo>
                  <a:pt x="1427" y="287"/>
                </a:lnTo>
                <a:lnTo>
                  <a:pt x="1393" y="282"/>
                </a:lnTo>
                <a:lnTo>
                  <a:pt x="1359" y="276"/>
                </a:lnTo>
                <a:lnTo>
                  <a:pt x="1324" y="268"/>
                </a:lnTo>
                <a:lnTo>
                  <a:pt x="1288" y="259"/>
                </a:lnTo>
                <a:lnTo>
                  <a:pt x="1253" y="249"/>
                </a:lnTo>
                <a:lnTo>
                  <a:pt x="1216" y="236"/>
                </a:lnTo>
                <a:lnTo>
                  <a:pt x="1179" y="222"/>
                </a:lnTo>
                <a:lnTo>
                  <a:pt x="1143" y="207"/>
                </a:lnTo>
                <a:lnTo>
                  <a:pt x="1108" y="188"/>
                </a:lnTo>
                <a:lnTo>
                  <a:pt x="1072" y="169"/>
                </a:lnTo>
                <a:lnTo>
                  <a:pt x="1036" y="148"/>
                </a:lnTo>
                <a:lnTo>
                  <a:pt x="1002" y="123"/>
                </a:lnTo>
                <a:lnTo>
                  <a:pt x="968" y="97"/>
                </a:lnTo>
                <a:lnTo>
                  <a:pt x="952" y="83"/>
                </a:lnTo>
                <a:lnTo>
                  <a:pt x="935" y="68"/>
                </a:lnTo>
                <a:lnTo>
                  <a:pt x="919" y="53"/>
                </a:lnTo>
                <a:lnTo>
                  <a:pt x="903" y="36"/>
                </a:lnTo>
                <a:lnTo>
                  <a:pt x="888" y="20"/>
                </a:lnTo>
                <a:lnTo>
                  <a:pt x="872" y="3"/>
                </a:lnTo>
                <a:lnTo>
                  <a:pt x="872" y="0"/>
                </a:lnTo>
                <a:lnTo>
                  <a:pt x="872" y="0"/>
                </a:lnTo>
                <a:lnTo>
                  <a:pt x="871" y="1"/>
                </a:lnTo>
                <a:lnTo>
                  <a:pt x="871" y="1"/>
                </a:lnTo>
                <a:lnTo>
                  <a:pt x="869" y="0"/>
                </a:lnTo>
                <a:lnTo>
                  <a:pt x="869" y="3"/>
                </a:lnTo>
                <a:lnTo>
                  <a:pt x="869" y="3"/>
                </a:lnTo>
                <a:lnTo>
                  <a:pt x="854" y="20"/>
                </a:lnTo>
                <a:lnTo>
                  <a:pt x="839" y="36"/>
                </a:lnTo>
                <a:lnTo>
                  <a:pt x="823" y="53"/>
                </a:lnTo>
                <a:lnTo>
                  <a:pt x="807" y="68"/>
                </a:lnTo>
                <a:lnTo>
                  <a:pt x="791" y="83"/>
                </a:lnTo>
                <a:lnTo>
                  <a:pt x="774" y="97"/>
                </a:lnTo>
                <a:lnTo>
                  <a:pt x="740" y="123"/>
                </a:lnTo>
                <a:lnTo>
                  <a:pt x="705" y="148"/>
                </a:lnTo>
                <a:lnTo>
                  <a:pt x="670" y="169"/>
                </a:lnTo>
                <a:lnTo>
                  <a:pt x="635" y="188"/>
                </a:lnTo>
                <a:lnTo>
                  <a:pt x="599" y="207"/>
                </a:lnTo>
                <a:lnTo>
                  <a:pt x="562" y="222"/>
                </a:lnTo>
                <a:lnTo>
                  <a:pt x="525" y="236"/>
                </a:lnTo>
                <a:lnTo>
                  <a:pt x="490" y="249"/>
                </a:lnTo>
                <a:lnTo>
                  <a:pt x="454" y="259"/>
                </a:lnTo>
                <a:lnTo>
                  <a:pt x="418" y="268"/>
                </a:lnTo>
                <a:lnTo>
                  <a:pt x="383" y="276"/>
                </a:lnTo>
                <a:lnTo>
                  <a:pt x="349" y="282"/>
                </a:lnTo>
                <a:lnTo>
                  <a:pt x="315" y="287"/>
                </a:lnTo>
                <a:lnTo>
                  <a:pt x="282" y="291"/>
                </a:lnTo>
                <a:lnTo>
                  <a:pt x="250" y="294"/>
                </a:lnTo>
                <a:lnTo>
                  <a:pt x="221" y="296"/>
                </a:lnTo>
                <a:lnTo>
                  <a:pt x="191" y="299"/>
                </a:lnTo>
                <a:lnTo>
                  <a:pt x="138" y="299"/>
                </a:lnTo>
                <a:lnTo>
                  <a:pt x="91" y="297"/>
                </a:lnTo>
                <a:lnTo>
                  <a:pt x="53" y="295"/>
                </a:lnTo>
                <a:lnTo>
                  <a:pt x="25" y="292"/>
                </a:lnTo>
                <a:lnTo>
                  <a:pt x="0" y="289"/>
                </a:lnTo>
                <a:lnTo>
                  <a:pt x="0" y="289"/>
                </a:lnTo>
                <a:lnTo>
                  <a:pt x="0" y="305"/>
                </a:lnTo>
                <a:lnTo>
                  <a:pt x="0" y="346"/>
                </a:lnTo>
                <a:lnTo>
                  <a:pt x="2" y="413"/>
                </a:lnTo>
                <a:lnTo>
                  <a:pt x="4" y="454"/>
                </a:lnTo>
                <a:lnTo>
                  <a:pt x="8" y="498"/>
                </a:lnTo>
                <a:lnTo>
                  <a:pt x="13" y="548"/>
                </a:lnTo>
                <a:lnTo>
                  <a:pt x="19" y="602"/>
                </a:lnTo>
                <a:lnTo>
                  <a:pt x="26" y="659"/>
                </a:lnTo>
                <a:lnTo>
                  <a:pt x="35" y="719"/>
                </a:lnTo>
                <a:lnTo>
                  <a:pt x="46" y="781"/>
                </a:lnTo>
                <a:lnTo>
                  <a:pt x="58" y="845"/>
                </a:lnTo>
                <a:lnTo>
                  <a:pt x="75" y="911"/>
                </a:lnTo>
                <a:lnTo>
                  <a:pt x="92" y="978"/>
                </a:lnTo>
                <a:lnTo>
                  <a:pt x="102" y="1012"/>
                </a:lnTo>
                <a:lnTo>
                  <a:pt x="113" y="1045"/>
                </a:lnTo>
                <a:lnTo>
                  <a:pt x="125" y="1079"/>
                </a:lnTo>
                <a:lnTo>
                  <a:pt x="137" y="1114"/>
                </a:lnTo>
                <a:lnTo>
                  <a:pt x="149" y="1147"/>
                </a:lnTo>
                <a:lnTo>
                  <a:pt x="163" y="1181"/>
                </a:lnTo>
                <a:lnTo>
                  <a:pt x="178" y="1214"/>
                </a:lnTo>
                <a:lnTo>
                  <a:pt x="193" y="1248"/>
                </a:lnTo>
                <a:lnTo>
                  <a:pt x="209" y="1281"/>
                </a:lnTo>
                <a:lnTo>
                  <a:pt x="226" y="1314"/>
                </a:lnTo>
                <a:lnTo>
                  <a:pt x="244" y="1346"/>
                </a:lnTo>
                <a:lnTo>
                  <a:pt x="263" y="1379"/>
                </a:lnTo>
                <a:lnTo>
                  <a:pt x="283" y="1410"/>
                </a:lnTo>
                <a:lnTo>
                  <a:pt x="303" y="1441"/>
                </a:lnTo>
                <a:lnTo>
                  <a:pt x="326" y="1472"/>
                </a:lnTo>
                <a:lnTo>
                  <a:pt x="348" y="1501"/>
                </a:lnTo>
                <a:lnTo>
                  <a:pt x="372" y="1531"/>
                </a:lnTo>
                <a:lnTo>
                  <a:pt x="397" y="1559"/>
                </a:lnTo>
                <a:lnTo>
                  <a:pt x="422" y="1587"/>
                </a:lnTo>
                <a:lnTo>
                  <a:pt x="450" y="1613"/>
                </a:lnTo>
                <a:lnTo>
                  <a:pt x="478" y="1639"/>
                </a:lnTo>
                <a:lnTo>
                  <a:pt x="507" y="1663"/>
                </a:lnTo>
                <a:lnTo>
                  <a:pt x="538" y="1688"/>
                </a:lnTo>
                <a:lnTo>
                  <a:pt x="569" y="1710"/>
                </a:lnTo>
                <a:lnTo>
                  <a:pt x="603" y="1732"/>
                </a:lnTo>
                <a:lnTo>
                  <a:pt x="637" y="1752"/>
                </a:lnTo>
                <a:lnTo>
                  <a:pt x="672" y="1771"/>
                </a:lnTo>
                <a:lnTo>
                  <a:pt x="709" y="1789"/>
                </a:lnTo>
                <a:lnTo>
                  <a:pt x="747" y="1805"/>
                </a:lnTo>
                <a:lnTo>
                  <a:pt x="787" y="1820"/>
                </a:lnTo>
                <a:lnTo>
                  <a:pt x="827" y="1834"/>
                </a:lnTo>
                <a:lnTo>
                  <a:pt x="869" y="1846"/>
                </a:lnTo>
                <a:lnTo>
                  <a:pt x="869" y="1847"/>
                </a:lnTo>
                <a:lnTo>
                  <a:pt x="869" y="1847"/>
                </a:lnTo>
                <a:lnTo>
                  <a:pt x="871" y="1847"/>
                </a:lnTo>
                <a:lnTo>
                  <a:pt x="871" y="1847"/>
                </a:lnTo>
                <a:lnTo>
                  <a:pt x="872" y="1847"/>
                </a:lnTo>
                <a:lnTo>
                  <a:pt x="872" y="1846"/>
                </a:lnTo>
                <a:lnTo>
                  <a:pt x="872" y="1846"/>
                </a:lnTo>
                <a:lnTo>
                  <a:pt x="915" y="1834"/>
                </a:lnTo>
                <a:lnTo>
                  <a:pt x="956" y="1820"/>
                </a:lnTo>
                <a:lnTo>
                  <a:pt x="995" y="1805"/>
                </a:lnTo>
                <a:lnTo>
                  <a:pt x="1033" y="1789"/>
                </a:lnTo>
                <a:lnTo>
                  <a:pt x="1070" y="1771"/>
                </a:lnTo>
                <a:lnTo>
                  <a:pt x="1105" y="1752"/>
                </a:lnTo>
                <a:lnTo>
                  <a:pt x="1139" y="1732"/>
                </a:lnTo>
                <a:lnTo>
                  <a:pt x="1172" y="1710"/>
                </a:lnTo>
                <a:lnTo>
                  <a:pt x="1204" y="1688"/>
                </a:lnTo>
                <a:lnTo>
                  <a:pt x="1234" y="1663"/>
                </a:lnTo>
                <a:lnTo>
                  <a:pt x="1264" y="1639"/>
                </a:lnTo>
                <a:lnTo>
                  <a:pt x="1292" y="1613"/>
                </a:lnTo>
                <a:lnTo>
                  <a:pt x="1319" y="1587"/>
                </a:lnTo>
                <a:lnTo>
                  <a:pt x="1345" y="1559"/>
                </a:lnTo>
                <a:lnTo>
                  <a:pt x="1370" y="1531"/>
                </a:lnTo>
                <a:lnTo>
                  <a:pt x="1393" y="1501"/>
                </a:lnTo>
                <a:lnTo>
                  <a:pt x="1417" y="1472"/>
                </a:lnTo>
                <a:lnTo>
                  <a:pt x="1438" y="1441"/>
                </a:lnTo>
                <a:lnTo>
                  <a:pt x="1459" y="1410"/>
                </a:lnTo>
                <a:lnTo>
                  <a:pt x="1479" y="1379"/>
                </a:lnTo>
                <a:lnTo>
                  <a:pt x="1497" y="1346"/>
                </a:lnTo>
                <a:lnTo>
                  <a:pt x="1516" y="1314"/>
                </a:lnTo>
                <a:lnTo>
                  <a:pt x="1533" y="1281"/>
                </a:lnTo>
                <a:lnTo>
                  <a:pt x="1549" y="1248"/>
                </a:lnTo>
                <a:lnTo>
                  <a:pt x="1565" y="1214"/>
                </a:lnTo>
                <a:lnTo>
                  <a:pt x="1579" y="1181"/>
                </a:lnTo>
                <a:lnTo>
                  <a:pt x="1592" y="1147"/>
                </a:lnTo>
                <a:lnTo>
                  <a:pt x="1605" y="1114"/>
                </a:lnTo>
                <a:lnTo>
                  <a:pt x="1618" y="1079"/>
                </a:lnTo>
                <a:lnTo>
                  <a:pt x="1629" y="1045"/>
                </a:lnTo>
                <a:lnTo>
                  <a:pt x="1639" y="1012"/>
                </a:lnTo>
                <a:lnTo>
                  <a:pt x="1649" y="978"/>
                </a:lnTo>
                <a:lnTo>
                  <a:pt x="1668" y="911"/>
                </a:lnTo>
                <a:lnTo>
                  <a:pt x="1683" y="845"/>
                </a:lnTo>
                <a:lnTo>
                  <a:pt x="1696" y="781"/>
                </a:lnTo>
                <a:lnTo>
                  <a:pt x="1707" y="719"/>
                </a:lnTo>
                <a:lnTo>
                  <a:pt x="1717" y="659"/>
                </a:lnTo>
                <a:lnTo>
                  <a:pt x="1724" y="602"/>
                </a:lnTo>
                <a:lnTo>
                  <a:pt x="1730" y="548"/>
                </a:lnTo>
                <a:lnTo>
                  <a:pt x="1734" y="498"/>
                </a:lnTo>
                <a:lnTo>
                  <a:pt x="1737" y="454"/>
                </a:lnTo>
                <a:lnTo>
                  <a:pt x="1739" y="413"/>
                </a:lnTo>
                <a:lnTo>
                  <a:pt x="1741" y="346"/>
                </a:lnTo>
                <a:lnTo>
                  <a:pt x="1741" y="305"/>
                </a:lnTo>
                <a:lnTo>
                  <a:pt x="1741" y="289"/>
                </a:lnTo>
                <a:lnTo>
                  <a:pt x="1741" y="289"/>
                </a:lnTo>
                <a:close/>
                <a:moveTo>
                  <a:pt x="1128" y="1219"/>
                </a:moveTo>
                <a:lnTo>
                  <a:pt x="881" y="1098"/>
                </a:lnTo>
                <a:lnTo>
                  <a:pt x="643" y="1233"/>
                </a:lnTo>
                <a:lnTo>
                  <a:pt x="682" y="962"/>
                </a:lnTo>
                <a:lnTo>
                  <a:pt x="480" y="775"/>
                </a:lnTo>
                <a:lnTo>
                  <a:pt x="750" y="728"/>
                </a:lnTo>
                <a:lnTo>
                  <a:pt x="864" y="479"/>
                </a:lnTo>
                <a:lnTo>
                  <a:pt x="993" y="721"/>
                </a:lnTo>
                <a:lnTo>
                  <a:pt x="1265" y="752"/>
                </a:lnTo>
                <a:lnTo>
                  <a:pt x="1074" y="950"/>
                </a:lnTo>
                <a:lnTo>
                  <a:pt x="1128" y="1219"/>
                </a:lnTo>
                <a:close/>
              </a:path>
            </a:pathLst>
          </a:custGeom>
          <a:solidFill>
            <a:srgbClr val="FFFFFF"/>
          </a:solidFill>
          <a:ln w="28575">
            <a:solidFill>
              <a:srgbClr val="FFFFFF">
                <a:alpha val="0"/>
              </a:srgbClr>
            </a:solidFill>
            <a:prstDash val="solid"/>
            <a:round/>
            <a:headEnd/>
            <a:tailEnd/>
          </a:ln>
          <a:effectLst>
            <a:outerShdw blurRad="50800" dist="12700" dir="5400000" algn="t" rotWithShape="0">
              <a:prstClr val="black"/>
            </a:outerShdw>
          </a:effectLst>
        </p:spPr>
        <p:txBody>
          <a:bodyPr vert="horz" wrap="square" lIns="91416" tIns="45709" rIns="91416" bIns="45709" numCol="1" anchor="t" anchorCtr="0" compatLnSpc="1">
            <a:prstTxWarp prst="textNoShape">
              <a:avLst/>
            </a:prstTxWarp>
          </a:bodyPr>
          <a:lstStyle/>
          <a:p>
            <a:pPr marL="0" marR="0" lvl="0" indent="0" defTabSz="609367"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11B42"/>
              </a:solidFill>
              <a:effectLst/>
              <a:uLnTx/>
              <a:uFillTx/>
              <a:latin typeface="CiscoSansTT ExtraLight" panose="020B0303020201020303" pitchFamily="34" charset="0"/>
              <a:ea typeface="+mn-ea"/>
              <a:cs typeface="+mn-cs"/>
            </a:endParaRPr>
          </a:p>
        </p:txBody>
      </p:sp>
    </p:spTree>
    <p:extLst>
      <p:ext uri="{BB962C8B-B14F-4D97-AF65-F5344CB8AC3E}">
        <p14:creationId xmlns:p14="http://schemas.microsoft.com/office/powerpoint/2010/main" val="9456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ue theme 2015 16x9">
  <a:themeElements>
    <a:clrScheme name="Cisco Dark Template Colors_FINAL">
      <a:dk1>
        <a:srgbClr val="FFFFFF"/>
      </a:dk1>
      <a:lt1>
        <a:srgbClr val="005073"/>
      </a:lt1>
      <a:dk2>
        <a:srgbClr val="00BCEB"/>
      </a:dk2>
      <a:lt2>
        <a:srgbClr val="005073"/>
      </a:lt2>
      <a:accent1>
        <a:srgbClr val="00BCEB"/>
      </a:accent1>
      <a:accent2>
        <a:srgbClr val="6EBE4A"/>
      </a:accent2>
      <a:accent3>
        <a:srgbClr val="CDEBF9"/>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Security Template">
  <a:themeElements>
    <a:clrScheme name="Cisco">
      <a:dk1>
        <a:srgbClr val="676767"/>
      </a:dk1>
      <a:lt1>
        <a:srgbClr val="FFFFFF"/>
      </a:lt1>
      <a:dk2>
        <a:srgbClr val="CCCCCC"/>
      </a:dk2>
      <a:lt2>
        <a:srgbClr val="FFFFFF"/>
      </a:lt2>
      <a:accent1>
        <a:srgbClr val="192954"/>
      </a:accent1>
      <a:accent2>
        <a:srgbClr val="8EBCDC"/>
      </a:accent2>
      <a:accent3>
        <a:srgbClr val="7F7F7F"/>
      </a:accent3>
      <a:accent4>
        <a:srgbClr val="D71F13"/>
      </a:accent4>
      <a:accent5>
        <a:srgbClr val="2462B2"/>
      </a:accent5>
      <a:accent6>
        <a:srgbClr val="142854"/>
      </a:accent6>
      <a:hlink>
        <a:srgbClr val="3C62B1"/>
      </a:hlink>
      <a:folHlink>
        <a:srgbClr val="1428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4_Security Template">
  <a:themeElements>
    <a:clrScheme name="Cisco">
      <a:dk1>
        <a:srgbClr val="676767"/>
      </a:dk1>
      <a:lt1>
        <a:srgbClr val="FFFFFF"/>
      </a:lt1>
      <a:dk2>
        <a:srgbClr val="CCCCCC"/>
      </a:dk2>
      <a:lt2>
        <a:srgbClr val="FFFFFF"/>
      </a:lt2>
      <a:accent1>
        <a:srgbClr val="192954"/>
      </a:accent1>
      <a:accent2>
        <a:srgbClr val="8EBCDC"/>
      </a:accent2>
      <a:accent3>
        <a:srgbClr val="7F7F7F"/>
      </a:accent3>
      <a:accent4>
        <a:srgbClr val="D71F13"/>
      </a:accent4>
      <a:accent5>
        <a:srgbClr val="2462B2"/>
      </a:accent5>
      <a:accent6>
        <a:srgbClr val="142854"/>
      </a:accent6>
      <a:hlink>
        <a:srgbClr val="3C62B1"/>
      </a:hlink>
      <a:folHlink>
        <a:srgbClr val="1428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5.xml><?xml version="1.0" encoding="utf-8"?>
<a:theme xmlns:a="http://schemas.openxmlformats.org/drawingml/2006/main" name="1_Security Template">
  <a:themeElements>
    <a:clrScheme name="Cisco">
      <a:dk1>
        <a:srgbClr val="676767"/>
      </a:dk1>
      <a:lt1>
        <a:srgbClr val="FFFFFF"/>
      </a:lt1>
      <a:dk2>
        <a:srgbClr val="CCCCCC"/>
      </a:dk2>
      <a:lt2>
        <a:srgbClr val="FFFFFF"/>
      </a:lt2>
      <a:accent1>
        <a:srgbClr val="192954"/>
      </a:accent1>
      <a:accent2>
        <a:srgbClr val="8EBCDC"/>
      </a:accent2>
      <a:accent3>
        <a:srgbClr val="7F7F7F"/>
      </a:accent3>
      <a:accent4>
        <a:srgbClr val="D71F13"/>
      </a:accent4>
      <a:accent5>
        <a:srgbClr val="2462B2"/>
      </a:accent5>
      <a:accent6>
        <a:srgbClr val="142854"/>
      </a:accent6>
      <a:hlink>
        <a:srgbClr val="3C62B1"/>
      </a:hlink>
      <a:folHlink>
        <a:srgbClr val="1428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2_Blue theme 2015 16x9">
  <a:themeElements>
    <a:clrScheme name="Cisco Dark Template Colors_FINAL">
      <a:dk1>
        <a:srgbClr val="FFFFFF"/>
      </a:dk1>
      <a:lt1>
        <a:srgbClr val="005073"/>
      </a:lt1>
      <a:dk2>
        <a:srgbClr val="00BCEB"/>
      </a:dk2>
      <a:lt2>
        <a:srgbClr val="005073"/>
      </a:lt2>
      <a:accent1>
        <a:srgbClr val="00BCEB"/>
      </a:accent1>
      <a:accent2>
        <a:srgbClr val="6EBE4A"/>
      </a:accent2>
      <a:accent3>
        <a:srgbClr val="CDEBF9"/>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137800</TotalTime>
  <Words>2037</Words>
  <Application>Microsoft Office PowerPoint</Application>
  <PresentationFormat>On-screen Show (16:9)</PresentationFormat>
  <Paragraphs>329</Paragraphs>
  <Slides>27</Slides>
  <Notes>22</Notes>
  <HiddenSlides>0</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27</vt:i4>
      </vt:variant>
    </vt:vector>
  </HeadingPairs>
  <TitlesOfParts>
    <vt:vector size="40" baseType="lpstr">
      <vt:lpstr>Arial</vt:lpstr>
      <vt:lpstr>Calibri</vt:lpstr>
      <vt:lpstr>CiscoSans ExtraLight</vt:lpstr>
      <vt:lpstr>CiscoSansTT</vt:lpstr>
      <vt:lpstr>CiscoSansTT ExtraLight</vt:lpstr>
      <vt:lpstr>CiscoSansTT Light</vt:lpstr>
      <vt:lpstr>Symbol</vt:lpstr>
      <vt:lpstr>Blue theme 2015 16x9</vt:lpstr>
      <vt:lpstr>Security Template</vt:lpstr>
      <vt:lpstr>4_Security Template</vt:lpstr>
      <vt:lpstr>1_Blue theme 2015 16x9</vt:lpstr>
      <vt:lpstr>1_Security Template</vt:lpstr>
      <vt:lpstr>2_Blue theme 2015 16x9</vt:lpstr>
      <vt:lpstr>Security Evolved</vt:lpstr>
      <vt:lpstr>Advanced threats have evolved</vt:lpstr>
      <vt:lpstr>They can evade even the best preventative security measures and get inside</vt:lpstr>
      <vt:lpstr>Yet most organizations still focus 100% on prevention, with limited ability to deal with threats once they’re inside </vt:lpstr>
      <vt:lpstr>In hopes of improving security posture, a multitude of disparate point-products are thrown at the problem</vt:lpstr>
      <vt:lpstr>But when you have a mixed bag of point-products that don’t communicate with one another, it increases complexity and can make you less secure</vt:lpstr>
      <vt:lpstr>Security needs to evolve. What’s needed is an integrated system of security tools that work together to combat threats</vt:lpstr>
      <vt:lpstr>Cisco’s Integrated Security Portfolio works in concert to prevent breaches, automate response, and detect and stop threats fast </vt:lpstr>
      <vt:lpstr>At the heart of that integrated ecosystem should be a next-generation firewall that provides capabilities beyond just prevention</vt:lpstr>
      <vt:lpstr>Cisco’s next-generation firewall provides built-in IPS and advanced malware capabilities to find and uncover threats fast</vt:lpstr>
      <vt:lpstr>What differentiates Cisco Next-Generation Firewalls?</vt:lpstr>
      <vt:lpstr>Cisco NGFW blocks more threats, prevents breaches</vt:lpstr>
      <vt:lpstr>Cisco NGFW blocks more threats, prevents breaches</vt:lpstr>
      <vt:lpstr>Cisco NGFW blocks more threats, prevents breaches</vt:lpstr>
      <vt:lpstr>More visibility equals faster time to detection</vt:lpstr>
      <vt:lpstr>Gain more insight with increased visibility</vt:lpstr>
      <vt:lpstr>More visibility equals faster time to detection</vt:lpstr>
      <vt:lpstr>Designed and optimized for better security</vt:lpstr>
      <vt:lpstr>Designed and optimized for better security</vt:lpstr>
      <vt:lpstr>Backed by Talos - the best security intelligence</vt:lpstr>
      <vt:lpstr>Backed by Talos - the best security intelligence</vt:lpstr>
      <vt:lpstr>Beyond firewall – an integrated security architecture</vt:lpstr>
      <vt:lpstr>Beyond firewall – an integrated security architecture</vt:lpstr>
      <vt:lpstr>PowerPoint Presentation</vt:lpstr>
      <vt:lpstr>Simply ask yourself these questions</vt:lpstr>
      <vt:lpstr>Next Steps</vt:lpstr>
      <vt:lpstr>PowerPoint Presentation</vt:lpstr>
    </vt:vector>
  </TitlesOfParts>
  <Company>NDS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spius@cisco.com</dc:creator>
  <cp:lastModifiedBy>dylan larocque</cp:lastModifiedBy>
  <cp:revision>1474</cp:revision>
  <cp:lastPrinted>2016-04-29T20:31:14Z</cp:lastPrinted>
  <dcterms:created xsi:type="dcterms:W3CDTF">2014-07-09T19:55:36Z</dcterms:created>
  <dcterms:modified xsi:type="dcterms:W3CDTF">2020-10-06T15:21:21Z</dcterms:modified>
</cp:coreProperties>
</file>