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Proxima Nova" panose="02000506030000020004" pitchFamily="2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2"/>
  </p:normalViewPr>
  <p:slideViewPr>
    <p:cSldViewPr snapToGrid="0">
      <p:cViewPr varScale="1">
        <p:scale>
          <a:sx n="147" d="100"/>
          <a:sy n="147" d="100"/>
        </p:scale>
        <p:origin x="208" y="3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319e495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319e495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319e495c0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319e495c0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319e495c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319e495c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319e495c0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319e495c0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729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3366d795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3366d795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319e495c0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319e495c0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319e495c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319e495c0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319e495c0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319e495c0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319e495c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6319e495c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319e495c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319e495c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319e495c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319e495c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319e495c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319e495c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319e495c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319e495c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319e495c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319e495c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319e495c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319e495c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319e495c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319e495c0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28650" y="554609"/>
            <a:ext cx="78867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815982" y="4767263"/>
            <a:ext cx="331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Clr>
                <a:srgbClr val="9D9EA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628650" y="1156144"/>
            <a:ext cx="7886700" cy="3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0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Char char="│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60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7160" y="4754880"/>
            <a:ext cx="914403" cy="24938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1359300" y="1334325"/>
            <a:ext cx="38547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1435500" y="1933425"/>
            <a:ext cx="9144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1359300" y="2186250"/>
            <a:ext cx="33060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Simple, mobile, and secure networking solution purpose-built  for small businesses 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62" name="Google Shape;62;p14"/>
          <p:cNvGrpSpPr/>
          <p:nvPr/>
        </p:nvGrpSpPr>
        <p:grpSpPr>
          <a:xfrm>
            <a:off x="4849575" y="695775"/>
            <a:ext cx="3810000" cy="3751950"/>
            <a:chOff x="5001975" y="775600"/>
            <a:chExt cx="3810000" cy="3751950"/>
          </a:xfrm>
        </p:grpSpPr>
        <p:pic>
          <p:nvPicPr>
            <p:cNvPr id="63" name="Google Shape;63;p14"/>
            <p:cNvPicPr preferRelativeResize="0"/>
            <p:nvPr/>
          </p:nvPicPr>
          <p:blipFill rotWithShape="1">
            <a:blip r:embed="rId3">
              <a:alphaModFix/>
            </a:blip>
            <a:srcRect l="21458" t="14002" r="31482" b="10348"/>
            <a:stretch/>
          </p:blipFill>
          <p:spPr>
            <a:xfrm>
              <a:off x="5001975" y="1734450"/>
              <a:ext cx="1828800" cy="1828800"/>
            </a:xfrm>
            <a:prstGeom prst="flowChartDecision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4" name="Google Shape;64;p14"/>
            <p:cNvPicPr preferRelativeResize="0"/>
            <p:nvPr/>
          </p:nvPicPr>
          <p:blipFill rotWithShape="1">
            <a:blip r:embed="rId4">
              <a:alphaModFix/>
            </a:blip>
            <a:srcRect l="24227" t="21538" r="36764" b="19947"/>
            <a:stretch/>
          </p:blipFill>
          <p:spPr>
            <a:xfrm>
              <a:off x="5991700" y="775600"/>
              <a:ext cx="1828800" cy="1828800"/>
            </a:xfrm>
            <a:prstGeom prst="flowChartDecision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5" name="Google Shape;65;p14"/>
            <p:cNvPicPr preferRelativeResize="0"/>
            <p:nvPr/>
          </p:nvPicPr>
          <p:blipFill rotWithShape="1">
            <a:blip r:embed="rId5">
              <a:alphaModFix/>
            </a:blip>
            <a:srcRect l="35933" r="25058" b="41486"/>
            <a:stretch/>
          </p:blipFill>
          <p:spPr>
            <a:xfrm>
              <a:off x="5991700" y="2698750"/>
              <a:ext cx="1828800" cy="1828800"/>
            </a:xfrm>
            <a:prstGeom prst="flowChartDecision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6" name="Google Shape;66;p14"/>
            <p:cNvPicPr preferRelativeResize="0"/>
            <p:nvPr/>
          </p:nvPicPr>
          <p:blipFill rotWithShape="1">
            <a:blip r:embed="rId5">
              <a:alphaModFix/>
            </a:blip>
            <a:srcRect r="62228" b="46972"/>
            <a:stretch/>
          </p:blipFill>
          <p:spPr>
            <a:xfrm>
              <a:off x="6983175" y="1752600"/>
              <a:ext cx="1828800" cy="1828800"/>
            </a:xfrm>
            <a:prstGeom prst="flowChartDecision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5" y="4445350"/>
            <a:ext cx="10858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7850" y="1054875"/>
            <a:ext cx="2774825" cy="7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2421975" y="1933425"/>
            <a:ext cx="914400" cy="42300"/>
          </a:xfrm>
          <a:prstGeom prst="rect">
            <a:avLst/>
          </a:prstGeom>
          <a:solidFill>
            <a:srgbClr val="16E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3408450" y="1933425"/>
            <a:ext cx="914400" cy="42300"/>
          </a:xfrm>
          <a:prstGeom prst="rect">
            <a:avLst/>
          </a:prstGeom>
          <a:solidFill>
            <a:srgbClr val="666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/>
        </p:nvSpPr>
        <p:spPr>
          <a:xfrm>
            <a:off x="6140775" y="1720013"/>
            <a:ext cx="1626000" cy="2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Pricing: $229 - $899</a:t>
            </a:r>
            <a:endParaRPr sz="10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4" name="Google Shape;174;p23"/>
          <p:cNvPicPr preferRelativeResize="0"/>
          <p:nvPr/>
        </p:nvPicPr>
        <p:blipFill rotWithShape="1">
          <a:blip r:embed="rId3">
            <a:alphaModFix amt="20000"/>
          </a:blip>
          <a:srcRect l="16241" t="33337" r="31750" b="28078"/>
          <a:stretch/>
        </p:blipFill>
        <p:spPr>
          <a:xfrm>
            <a:off x="6120875" y="0"/>
            <a:ext cx="3023122" cy="14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4">
            <a:alphaModFix amt="45000"/>
          </a:blip>
          <a:srcRect t="4447" b="21053"/>
          <a:stretch/>
        </p:blipFill>
        <p:spPr>
          <a:xfrm>
            <a:off x="0" y="-2975"/>
            <a:ext cx="3023122" cy="145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5">
            <a:alphaModFix amt="20000"/>
          </a:blip>
          <a:srcRect b="25805"/>
          <a:stretch/>
        </p:blipFill>
        <p:spPr>
          <a:xfrm>
            <a:off x="3060438" y="-12"/>
            <a:ext cx="3023122" cy="144577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169513" y="2053025"/>
            <a:ext cx="2684100" cy="1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Secure guest WiFi with a single click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Add APs as your business grows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Outdoor APs, IP67-rated for tough environments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Keep business free from dead zones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Analytics to help make business decisions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171200" y="348400"/>
            <a:ext cx="1691400" cy="62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6665F6"/>
                </a:solidFill>
              </a:rPr>
              <a:t>Meraki Go Access Points</a:t>
            </a:r>
            <a:endParaRPr sz="1800" b="1">
              <a:solidFill>
                <a:srgbClr val="6665F6"/>
              </a:solidFill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270657" y="1992335"/>
            <a:ext cx="807600" cy="51300"/>
          </a:xfrm>
          <a:prstGeom prst="rect">
            <a:avLst/>
          </a:prstGeom>
          <a:solidFill>
            <a:srgbClr val="16E4D8">
              <a:alpha val="84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3"/>
          <p:cNvSpPr txBox="1"/>
          <p:nvPr/>
        </p:nvSpPr>
        <p:spPr>
          <a:xfrm>
            <a:off x="180425" y="1716775"/>
            <a:ext cx="1553700" cy="2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Pricing: $149 / $199</a:t>
            </a:r>
            <a:endParaRPr sz="10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3096325" y="2051550"/>
            <a:ext cx="2884200" cy="1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oxima Nova"/>
              <a:buChar char="-"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Built-in security to prevent cyber threats 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oxima Nova"/>
              <a:buChar char="-"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Intuitive website blocking to ensure appropriate network use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Remotely enable/disable ports at any time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Set usage limits for fair bandwidth sharing 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View alerts to fix any bad cables or misconfigurations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3104349" y="348400"/>
            <a:ext cx="2552400" cy="62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15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20BCFF"/>
                </a:solidFill>
              </a:rPr>
              <a:t>Meraki Go </a:t>
            </a:r>
            <a:endParaRPr sz="1800" b="1">
              <a:solidFill>
                <a:srgbClr val="20BC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20BCFF"/>
                </a:solidFill>
              </a:rPr>
              <a:t>Security Gateway</a:t>
            </a:r>
            <a:endParaRPr sz="1800" b="1">
              <a:solidFill>
                <a:srgbClr val="20BCFF"/>
              </a:solidFill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096325" y="1715300"/>
            <a:ext cx="1300200" cy="2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Pricing: $149</a:t>
            </a:r>
            <a:endParaRPr sz="10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2220850" y="4207475"/>
            <a:ext cx="4236300" cy="478200"/>
          </a:xfrm>
          <a:prstGeom prst="rect">
            <a:avLst/>
          </a:prstGeom>
          <a:noFill/>
          <a:ln w="9525" cap="flat" cmpd="sng">
            <a:solidFill>
              <a:srgbClr val="20BC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Add on:</a:t>
            </a: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Meraki Go Security Subscription for increased protection (optional)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3191088" y="1990850"/>
            <a:ext cx="807600" cy="51300"/>
          </a:xfrm>
          <a:prstGeom prst="rect">
            <a:avLst/>
          </a:prstGeom>
          <a:solidFill>
            <a:srgbClr val="666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6151700" y="2046863"/>
            <a:ext cx="2972400" cy="1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See status of devices plugged into switch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View alerting ports and enable/disable them remotely, ensuring network security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Apply bulk settings to your ports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No added cost or trouble installing electrical outlets, wires, or clunky power brick with PoE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000"/>
              <a:buFont typeface="Proxima Nova"/>
              <a:buChar char="-"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View power and current consumption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6177000" y="313600"/>
            <a:ext cx="2142000" cy="697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17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16E4D8"/>
                </a:solidFill>
              </a:rPr>
              <a:t>Meraki Go </a:t>
            </a:r>
            <a:endParaRPr sz="1800" b="1">
              <a:solidFill>
                <a:srgbClr val="16E4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16E4D8"/>
                </a:solidFill>
              </a:rPr>
              <a:t>Network Switches</a:t>
            </a:r>
            <a:endParaRPr sz="1800" b="1">
              <a:solidFill>
                <a:srgbClr val="16E4D8"/>
              </a:solidFill>
            </a:endParaRPr>
          </a:p>
        </p:txBody>
      </p:sp>
      <p:sp>
        <p:nvSpPr>
          <p:cNvPr id="188" name="Google Shape;188;p23"/>
          <p:cNvSpPr/>
          <p:nvPr/>
        </p:nvSpPr>
        <p:spPr>
          <a:xfrm>
            <a:off x="6221538" y="1995565"/>
            <a:ext cx="807600" cy="51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/>
          <p:nvPr/>
        </p:nvSpPr>
        <p:spPr>
          <a:xfrm>
            <a:off x="-14550" y="4067150"/>
            <a:ext cx="9173100" cy="566100"/>
          </a:xfrm>
          <a:prstGeom prst="rect">
            <a:avLst/>
          </a:prstGeom>
          <a:gradFill>
            <a:gsLst>
              <a:gs pos="0">
                <a:srgbClr val="6665F6"/>
              </a:gs>
              <a:gs pos="37000">
                <a:srgbClr val="20BCFF"/>
              </a:gs>
              <a:gs pos="74000">
                <a:srgbClr val="16E4D8"/>
              </a:gs>
              <a:gs pos="100000">
                <a:srgbClr val="71FFCB"/>
              </a:gs>
            </a:gsLst>
            <a:lin ang="149885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53 % </a:t>
            </a: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SBOs believe security is a top priority for network devices and they look for secure services that protect devices from cyber attacks</a:t>
            </a:r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361020" y="342655"/>
            <a:ext cx="7820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Meraki Go Security Subscription</a:t>
            </a:r>
            <a:endParaRPr>
              <a:solidFill>
                <a:srgbClr val="6EBE4A"/>
              </a:solidFill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434500" y="821475"/>
            <a:ext cx="12021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4"/>
          <p:cNvSpPr txBox="1"/>
          <p:nvPr/>
        </p:nvSpPr>
        <p:spPr>
          <a:xfrm>
            <a:off x="434500" y="1345488"/>
            <a:ext cx="5638200" cy="20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-"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Automatically reviews and blocks malicious sites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roxima Nova"/>
              <a:buChar char="-"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Protects against attempts which could allow your network to be hacked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roxima Nova"/>
              <a:buChar char="-"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Anti-phishing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roxima Nova"/>
              <a:buChar char="-"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Anti-malware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roxima Nova"/>
              <a:buChar char="-"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Prevents C2 callbacks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Proxima Nova"/>
              <a:buChar char="-"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Single-tap Security Configuration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434500" y="863775"/>
            <a:ext cx="16857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Pricing: $120/year</a:t>
            </a:r>
            <a:endParaRPr sz="11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4025" y="154550"/>
            <a:ext cx="1791651" cy="386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4675" y="31050"/>
            <a:ext cx="2050350" cy="41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 rotWithShape="1">
          <a:blip r:embed="rId3">
            <a:alphaModFix/>
          </a:blip>
          <a:srcRect r="793" b="25711"/>
          <a:stretch/>
        </p:blipFill>
        <p:spPr>
          <a:xfrm>
            <a:off x="0" y="0"/>
            <a:ext cx="9144000" cy="456495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/>
          <p:nvPr/>
        </p:nvSpPr>
        <p:spPr>
          <a:xfrm>
            <a:off x="0" y="-12150"/>
            <a:ext cx="9144000" cy="4577100"/>
          </a:xfrm>
          <a:prstGeom prst="rect">
            <a:avLst/>
          </a:prstGeom>
          <a:solidFill>
            <a:srgbClr val="FFFFFF">
              <a:alpha val="67860"/>
            </a:srgbClr>
          </a:solidFill>
          <a:ln>
            <a:noFill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8"/>
          <p:cNvSpPr/>
          <p:nvPr/>
        </p:nvSpPr>
        <p:spPr>
          <a:xfrm>
            <a:off x="2737200" y="1844175"/>
            <a:ext cx="3669600" cy="876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8"/>
          <p:cNvSpPr txBox="1"/>
          <p:nvPr/>
        </p:nvSpPr>
        <p:spPr>
          <a:xfrm>
            <a:off x="3568375" y="1896200"/>
            <a:ext cx="27246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App Demo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984" y="1916025"/>
            <a:ext cx="732934" cy="73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93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361020" y="342655"/>
            <a:ext cx="7820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The Meraki Go Mobile App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6EBE4A"/>
              </a:solidFill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434500" y="821475"/>
            <a:ext cx="12021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5"/>
          <p:cNvSpPr txBox="1"/>
          <p:nvPr/>
        </p:nvSpPr>
        <p:spPr>
          <a:xfrm>
            <a:off x="434500" y="863775"/>
            <a:ext cx="31758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Easy, Intuitive and Proactive Networking</a:t>
            </a:r>
            <a:endParaRPr sz="12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0" y="4094325"/>
            <a:ext cx="9173100" cy="566100"/>
          </a:xfrm>
          <a:prstGeom prst="rect">
            <a:avLst/>
          </a:prstGeom>
          <a:gradFill>
            <a:gsLst>
              <a:gs pos="0">
                <a:srgbClr val="6665F6"/>
              </a:gs>
              <a:gs pos="37000">
                <a:srgbClr val="20BCFF"/>
              </a:gs>
              <a:gs pos="74000">
                <a:srgbClr val="16E4D8"/>
              </a:gs>
              <a:gs pos="100000">
                <a:srgbClr val="71FFCB"/>
              </a:gs>
            </a:gsLst>
            <a:lin ang="149885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123" y="1482894"/>
            <a:ext cx="322400" cy="3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110" y="2762288"/>
            <a:ext cx="322425" cy="3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1847" y="1482906"/>
            <a:ext cx="291700" cy="2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3598" y="2748575"/>
            <a:ext cx="291725" cy="2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8660" y="2699550"/>
            <a:ext cx="389775" cy="3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1210" y="1479044"/>
            <a:ext cx="291700" cy="29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/>
        </p:nvSpPr>
        <p:spPr>
          <a:xfrm>
            <a:off x="129650" y="2031252"/>
            <a:ext cx="1819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Adjust settings on the fly – web blocking, usage limits,  and guest WiFi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205250" y="1774588"/>
            <a:ext cx="1744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Quick Network Settings </a:t>
            </a:r>
            <a:endParaRPr sz="1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6" name="Google Shape;216;p25"/>
          <p:cNvSpPr txBox="1"/>
          <p:nvPr/>
        </p:nvSpPr>
        <p:spPr>
          <a:xfrm>
            <a:off x="2068175" y="2031250"/>
            <a:ext cx="1819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For wired and wireless clients on stationary and mobile devices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2190713" y="1774600"/>
            <a:ext cx="14295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Fast Onboarding </a:t>
            </a:r>
            <a:endParaRPr sz="1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3861500" y="2031249"/>
            <a:ext cx="1819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 from anywhere and take actions when needed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4006695" y="1774588"/>
            <a:ext cx="1529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Network Health View </a:t>
            </a:r>
            <a:endParaRPr sz="1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167438" y="3361200"/>
            <a:ext cx="1819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Automatic feature, software, firmware, and security updates</a:t>
            </a:r>
            <a:endParaRPr sz="12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p25"/>
          <p:cNvSpPr txBox="1"/>
          <p:nvPr/>
        </p:nvSpPr>
        <p:spPr>
          <a:xfrm>
            <a:off x="183350" y="3084700"/>
            <a:ext cx="1744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Up-to-date and secure </a:t>
            </a:r>
            <a:endParaRPr sz="1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2148688" y="3084705"/>
            <a:ext cx="1529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Rich Guest Insights </a:t>
            </a:r>
            <a:endParaRPr sz="1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3992295" y="3084697"/>
            <a:ext cx="14295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Brand Awareness </a:t>
            </a:r>
            <a:endParaRPr sz="11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1973625" y="3361200"/>
            <a:ext cx="1819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Higher customer engagement and loyalty using the analytics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3839563" y="3361200"/>
            <a:ext cx="1819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Drive customers to web or social channels with custom splash pages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6" name="Google Shape;22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2875" y="302325"/>
            <a:ext cx="1819800" cy="391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72275" y="183450"/>
            <a:ext cx="2064400" cy="41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6"/>
          <p:cNvPicPr preferRelativeResize="0"/>
          <p:nvPr/>
        </p:nvPicPr>
        <p:blipFill rotWithShape="1">
          <a:blip r:embed="rId3">
            <a:alphaModFix/>
          </a:blip>
          <a:srcRect r="793" b="25711"/>
          <a:stretch/>
        </p:blipFill>
        <p:spPr>
          <a:xfrm>
            <a:off x="0" y="0"/>
            <a:ext cx="9144000" cy="456495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/>
          <p:nvPr/>
        </p:nvSpPr>
        <p:spPr>
          <a:xfrm>
            <a:off x="0" y="-6075"/>
            <a:ext cx="9144000" cy="4577100"/>
          </a:xfrm>
          <a:prstGeom prst="rect">
            <a:avLst/>
          </a:prstGeom>
          <a:solidFill>
            <a:srgbClr val="FFFFFF">
              <a:alpha val="6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2453475" y="1838100"/>
            <a:ext cx="4277100" cy="876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 txBox="1"/>
          <p:nvPr/>
        </p:nvSpPr>
        <p:spPr>
          <a:xfrm>
            <a:off x="2413200" y="1890125"/>
            <a:ext cx="43176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Meraki Go Customers</a:t>
            </a:r>
            <a:endParaRPr sz="3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7"/>
          <p:cNvPicPr preferRelativeResize="0"/>
          <p:nvPr/>
        </p:nvPicPr>
        <p:blipFill rotWithShape="1">
          <a:blip r:embed="rId3">
            <a:alphaModFix/>
          </a:blip>
          <a:srcRect r="773" b="10562"/>
          <a:stretch/>
        </p:blipFill>
        <p:spPr>
          <a:xfrm>
            <a:off x="6372950" y="1273400"/>
            <a:ext cx="1885500" cy="11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 rotWithShape="1">
          <a:blip r:embed="rId4">
            <a:alphaModFix/>
          </a:blip>
          <a:srcRect t="19110" r="15846" b="18618"/>
          <a:stretch/>
        </p:blipFill>
        <p:spPr>
          <a:xfrm>
            <a:off x="3629275" y="1274550"/>
            <a:ext cx="1885501" cy="11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 rotWithShape="1">
          <a:blip r:embed="rId5">
            <a:alphaModFix/>
          </a:blip>
          <a:srcRect t="17105" r="8113" b="9288"/>
          <a:stretch/>
        </p:blipFill>
        <p:spPr>
          <a:xfrm>
            <a:off x="885600" y="1274550"/>
            <a:ext cx="1885501" cy="11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>
            <a:spLocks noGrp="1"/>
          </p:cNvSpPr>
          <p:nvPr>
            <p:ph type="title"/>
          </p:nvPr>
        </p:nvSpPr>
        <p:spPr>
          <a:xfrm>
            <a:off x="361020" y="342655"/>
            <a:ext cx="7820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Customer Stories</a:t>
            </a:r>
            <a:endParaRPr>
              <a:solidFill>
                <a:srgbClr val="6EBE4A"/>
              </a:solidFill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434500" y="821475"/>
            <a:ext cx="12021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 txBox="1"/>
          <p:nvPr/>
        </p:nvSpPr>
        <p:spPr>
          <a:xfrm>
            <a:off x="6542075" y="397675"/>
            <a:ext cx="48648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6" name="Google Shape;246;p27"/>
          <p:cNvSpPr txBox="1"/>
          <p:nvPr/>
        </p:nvSpPr>
        <p:spPr>
          <a:xfrm>
            <a:off x="886787" y="3214213"/>
            <a:ext cx="18855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“It’s a really quick snapshot of what’s happening on our network, Meraki Go gives you a lot of information that just didn’t exist before.”</a:t>
            </a:r>
            <a:endParaRPr sz="11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1100"/>
              <a:buFont typeface="Proxima Nova"/>
              <a:buChar char="-"/>
            </a:pPr>
            <a:r>
              <a:rPr lang="en" sz="11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Tom, co-owner</a:t>
            </a:r>
            <a:endParaRPr sz="11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886787" y="2613175"/>
            <a:ext cx="18855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1300"/>
              <a:buFont typeface="Arial"/>
              <a:buNone/>
            </a:pPr>
            <a:r>
              <a:rPr lang="en" sz="13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Shotwell’s Bar</a:t>
            </a:r>
            <a:endParaRPr sz="1300" b="0" i="0" u="none" strike="noStrike" cap="none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3629272" y="3214211"/>
            <a:ext cx="18855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900"/>
              <a:buFont typeface="Arial"/>
              <a:buNone/>
            </a:pPr>
            <a:r>
              <a:rPr lang="en" sz="11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“Setting up Meraki Go was very easy... It tells me who’s on the network, what devices they’re using, &amp; the things they’re looking at.”</a:t>
            </a:r>
            <a:endParaRPr sz="11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1100"/>
              <a:buFont typeface="Proxima Nova"/>
              <a:buChar char="-"/>
            </a:pPr>
            <a:r>
              <a:rPr lang="en" sz="11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Danny, owner</a:t>
            </a:r>
            <a:endParaRPr sz="11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3629272" y="2613173"/>
            <a:ext cx="18855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1300"/>
              <a:buFont typeface="Arial"/>
              <a:buNone/>
            </a:pPr>
            <a:r>
              <a:rPr lang="en" sz="13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Hair It Is Barbershop</a:t>
            </a:r>
            <a:endParaRPr sz="13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6370607" y="3214213"/>
            <a:ext cx="18855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900"/>
              <a:buFont typeface="Arial"/>
              <a:buNone/>
            </a:pPr>
            <a:r>
              <a:rPr lang="en" sz="11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“Since we've had Meraki it's been very seamless and it's amazing. Patients absolutely love it.”</a:t>
            </a:r>
            <a:endParaRPr sz="11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1100"/>
              <a:buFont typeface="Proxima Nova"/>
              <a:buChar char="-"/>
            </a:pPr>
            <a:r>
              <a:rPr lang="en" sz="11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Dr. David, owner</a:t>
            </a:r>
            <a:endParaRPr sz="11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6370600" y="2613175"/>
            <a:ext cx="23373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340"/>
              </a:buClr>
              <a:buSzPts val="1300"/>
              <a:buFont typeface="Arial"/>
              <a:buNone/>
            </a:pPr>
            <a:r>
              <a:rPr lang="en" sz="130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Dr. DeLong's Family Dentistry</a:t>
            </a:r>
            <a:endParaRPr sz="1300" b="0" i="0" u="none" strike="noStrike" cap="none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885595" y="2407443"/>
            <a:ext cx="1885500" cy="34200"/>
          </a:xfrm>
          <a:prstGeom prst="rect">
            <a:avLst/>
          </a:prstGeom>
          <a:solidFill>
            <a:srgbClr val="6665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3628080" y="2407443"/>
            <a:ext cx="1885500" cy="342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6369415" y="2406290"/>
            <a:ext cx="1885500" cy="34200"/>
          </a:xfrm>
          <a:prstGeom prst="rect">
            <a:avLst/>
          </a:prstGeom>
          <a:solidFill>
            <a:srgbClr val="16E4D8">
              <a:alpha val="6627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8"/>
          <p:cNvPicPr preferRelativeResize="0"/>
          <p:nvPr/>
        </p:nvPicPr>
        <p:blipFill rotWithShape="1">
          <a:blip r:embed="rId3">
            <a:alphaModFix/>
          </a:blip>
          <a:srcRect l="38851" r="13658"/>
          <a:stretch/>
        </p:blipFill>
        <p:spPr>
          <a:xfrm>
            <a:off x="-176325" y="7286"/>
            <a:ext cx="3664200" cy="5143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 rotWithShape="1">
          <a:blip r:embed="rId4">
            <a:alphaModFix/>
          </a:blip>
          <a:srcRect l="23735" r="28428"/>
          <a:stretch/>
        </p:blipFill>
        <p:spPr>
          <a:xfrm>
            <a:off x="2726838" y="-7"/>
            <a:ext cx="3690300" cy="5143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5">
            <a:alphaModFix/>
          </a:blip>
          <a:srcRect l="25905" r="25953"/>
          <a:stretch/>
        </p:blipFill>
        <p:spPr>
          <a:xfrm>
            <a:off x="5684650" y="0"/>
            <a:ext cx="3714300" cy="5143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262" name="Google Shape;262;p28"/>
          <p:cNvSpPr/>
          <p:nvPr/>
        </p:nvSpPr>
        <p:spPr>
          <a:xfrm>
            <a:off x="5106325" y="2543375"/>
            <a:ext cx="1828800" cy="1828800"/>
          </a:xfrm>
          <a:prstGeom prst="ellipse">
            <a:avLst/>
          </a:prstGeom>
          <a:solidFill>
            <a:srgbClr val="FFFFFF">
              <a:alpha val="82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Increased customer engagement and loyalty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28"/>
          <p:cNvSpPr/>
          <p:nvPr/>
        </p:nvSpPr>
        <p:spPr>
          <a:xfrm>
            <a:off x="2066575" y="2543375"/>
            <a:ext cx="1828800" cy="1828800"/>
          </a:xfrm>
          <a:prstGeom prst="ellipse">
            <a:avLst/>
          </a:prstGeom>
          <a:solidFill>
            <a:srgbClr val="FFFFFF">
              <a:alpha val="82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Increased business productivity and security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644175" y="1658900"/>
            <a:ext cx="30198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 sz="2400">
                <a:solidFill>
                  <a:srgbClr val="20BCFF"/>
                </a:solidFill>
              </a:rPr>
              <a:t>What will we cover?</a:t>
            </a:r>
            <a:endParaRPr sz="2400">
              <a:solidFill>
                <a:srgbClr val="20BCFF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4890132" y="440494"/>
            <a:ext cx="4005600" cy="4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92100" algn="l" rtl="0">
              <a:spcBef>
                <a:spcPts val="1000"/>
              </a:spcBef>
              <a:spcAft>
                <a:spcPts val="0"/>
              </a:spcAft>
              <a:buClr>
                <a:srgbClr val="464340"/>
              </a:buClr>
              <a:buSzPts val="800"/>
              <a:buFont typeface="Proxima Nova"/>
              <a:buChar char="●"/>
            </a:pPr>
            <a:r>
              <a:rPr lang="en" dirty="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Why</a:t>
            </a:r>
            <a:r>
              <a:rPr lang="en" sz="1400" dirty="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 Meraki Go</a:t>
            </a:r>
            <a:endParaRPr sz="1400" dirty="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92100" algn="l" rtl="0">
              <a:spcBef>
                <a:spcPts val="1000"/>
              </a:spcBef>
              <a:spcAft>
                <a:spcPts val="0"/>
              </a:spcAft>
              <a:buClr>
                <a:srgbClr val="464340"/>
              </a:buClr>
              <a:buSzPts val="800"/>
              <a:buFont typeface="Proxima Nova"/>
              <a:buChar char="●"/>
            </a:pPr>
            <a:r>
              <a:rPr lang="en" dirty="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Transform SMB IT</a:t>
            </a:r>
            <a:endParaRPr dirty="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92100" algn="l" rtl="0">
              <a:spcBef>
                <a:spcPts val="1000"/>
              </a:spcBef>
              <a:spcAft>
                <a:spcPts val="0"/>
              </a:spcAft>
              <a:buClr>
                <a:srgbClr val="464340"/>
              </a:buClr>
              <a:buSzPts val="800"/>
              <a:buFont typeface="Proxima Nova"/>
              <a:buChar char="●"/>
            </a:pPr>
            <a:r>
              <a:rPr lang="en" dirty="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Products &amp; Demo</a:t>
            </a:r>
            <a:endParaRPr dirty="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92100" algn="l" rtl="0">
              <a:spcBef>
                <a:spcPts val="1000"/>
              </a:spcBef>
              <a:spcAft>
                <a:spcPts val="0"/>
              </a:spcAft>
              <a:buClr>
                <a:srgbClr val="464340"/>
              </a:buClr>
              <a:buSzPts val="800"/>
              <a:buFont typeface="Proxima Nova"/>
              <a:buChar char="●"/>
            </a:pPr>
            <a:r>
              <a:rPr lang="en" dirty="0">
                <a:solidFill>
                  <a:srgbClr val="454340"/>
                </a:solidFill>
                <a:latin typeface="Proxima Nova"/>
                <a:ea typeface="Proxima Nova"/>
                <a:cs typeface="Proxima Nova"/>
                <a:sym typeface="Proxima Nova"/>
              </a:rPr>
              <a:t>Customers</a:t>
            </a:r>
            <a:endParaRPr sz="1400" dirty="0">
              <a:solidFill>
                <a:srgbClr val="4543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r="793" b="25711"/>
          <a:stretch/>
        </p:blipFill>
        <p:spPr>
          <a:xfrm>
            <a:off x="0" y="0"/>
            <a:ext cx="9144000" cy="456495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0" y="-12150"/>
            <a:ext cx="9144000" cy="4577100"/>
          </a:xfrm>
          <a:prstGeom prst="rect">
            <a:avLst/>
          </a:prstGeom>
          <a:solidFill>
            <a:srgbClr val="FFFFFF">
              <a:alpha val="6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2428713" y="1844175"/>
            <a:ext cx="4163700" cy="876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256288" y="1896200"/>
            <a:ext cx="3459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Why Meraki Go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688" y="200327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7"/>
          <p:cNvGrpSpPr/>
          <p:nvPr/>
        </p:nvGrpSpPr>
        <p:grpSpPr>
          <a:xfrm>
            <a:off x="5445450" y="4178925"/>
            <a:ext cx="2946300" cy="667250"/>
            <a:chOff x="5294775" y="2991975"/>
            <a:chExt cx="2946300" cy="667250"/>
          </a:xfrm>
        </p:grpSpPr>
        <p:sp>
          <p:nvSpPr>
            <p:cNvPr id="91" name="Google Shape;91;p17"/>
            <p:cNvSpPr/>
            <p:nvPr/>
          </p:nvSpPr>
          <p:spPr>
            <a:xfrm>
              <a:off x="5294775" y="3274275"/>
              <a:ext cx="1757400" cy="42300"/>
            </a:xfrm>
            <a:prstGeom prst="rect">
              <a:avLst/>
            </a:prstGeom>
            <a:solidFill>
              <a:srgbClr val="20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5294775" y="3279250"/>
              <a:ext cx="2886000" cy="42300"/>
            </a:xfrm>
            <a:prstGeom prst="rect">
              <a:avLst/>
            </a:prstGeom>
            <a:noFill/>
            <a:ln w="9525" cap="flat" cmpd="sng">
              <a:solidFill>
                <a:srgbClr val="20B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 txBox="1"/>
            <p:nvPr/>
          </p:nvSpPr>
          <p:spPr>
            <a:xfrm>
              <a:off x="7713375" y="2991975"/>
              <a:ext cx="4674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60%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" name="Google Shape;94;p17"/>
            <p:cNvSpPr txBox="1"/>
            <p:nvPr/>
          </p:nvSpPr>
          <p:spPr>
            <a:xfrm>
              <a:off x="5294775" y="3379925"/>
              <a:ext cx="29463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Concerned about </a:t>
              </a:r>
              <a:r>
                <a:rPr lang="en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Security of network devices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t="39090" r="2123" b="17174"/>
          <a:stretch/>
        </p:blipFill>
        <p:spPr>
          <a:xfrm>
            <a:off x="0" y="0"/>
            <a:ext cx="9144006" cy="2724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7"/>
          <p:cNvGrpSpPr/>
          <p:nvPr/>
        </p:nvGrpSpPr>
        <p:grpSpPr>
          <a:xfrm>
            <a:off x="5445450" y="2850175"/>
            <a:ext cx="2946300" cy="667250"/>
            <a:chOff x="5294775" y="2991975"/>
            <a:chExt cx="2946300" cy="667250"/>
          </a:xfrm>
        </p:grpSpPr>
        <p:sp>
          <p:nvSpPr>
            <p:cNvPr id="97" name="Google Shape;97;p17"/>
            <p:cNvSpPr/>
            <p:nvPr/>
          </p:nvSpPr>
          <p:spPr>
            <a:xfrm>
              <a:off x="5294775" y="3274275"/>
              <a:ext cx="1757400" cy="42300"/>
            </a:xfrm>
            <a:prstGeom prst="rect">
              <a:avLst/>
            </a:prstGeom>
            <a:solidFill>
              <a:srgbClr val="20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5294775" y="3279250"/>
              <a:ext cx="2886000" cy="42300"/>
            </a:xfrm>
            <a:prstGeom prst="rect">
              <a:avLst/>
            </a:prstGeom>
            <a:noFill/>
            <a:ln w="9525" cap="flat" cmpd="sng">
              <a:solidFill>
                <a:srgbClr val="20B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 txBox="1"/>
            <p:nvPr/>
          </p:nvSpPr>
          <p:spPr>
            <a:xfrm>
              <a:off x="7713375" y="2991975"/>
              <a:ext cx="4674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43%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0" name="Google Shape;100;p17"/>
            <p:cNvSpPr txBox="1"/>
            <p:nvPr/>
          </p:nvSpPr>
          <p:spPr>
            <a:xfrm>
              <a:off x="5294775" y="3379925"/>
              <a:ext cx="29463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Use home WiFi for business</a:t>
              </a:r>
              <a:r>
                <a:rPr lang="en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01" name="Google Shape;101;p17"/>
          <p:cNvGrpSpPr/>
          <p:nvPr/>
        </p:nvGrpSpPr>
        <p:grpSpPr>
          <a:xfrm>
            <a:off x="5445450" y="3514550"/>
            <a:ext cx="2946300" cy="667250"/>
            <a:chOff x="5294775" y="2991975"/>
            <a:chExt cx="2946300" cy="667250"/>
          </a:xfrm>
        </p:grpSpPr>
        <p:sp>
          <p:nvSpPr>
            <p:cNvPr id="102" name="Google Shape;102;p17"/>
            <p:cNvSpPr/>
            <p:nvPr/>
          </p:nvSpPr>
          <p:spPr>
            <a:xfrm>
              <a:off x="5294775" y="3274275"/>
              <a:ext cx="1757400" cy="42300"/>
            </a:xfrm>
            <a:prstGeom prst="rect">
              <a:avLst/>
            </a:prstGeom>
            <a:solidFill>
              <a:srgbClr val="20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5294775" y="3279250"/>
              <a:ext cx="2886000" cy="42300"/>
            </a:xfrm>
            <a:prstGeom prst="rect">
              <a:avLst/>
            </a:prstGeom>
            <a:noFill/>
            <a:ln w="9525" cap="flat" cmpd="sng">
              <a:solidFill>
                <a:srgbClr val="20B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 txBox="1"/>
            <p:nvPr/>
          </p:nvSpPr>
          <p:spPr>
            <a:xfrm>
              <a:off x="7683050" y="2991975"/>
              <a:ext cx="497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51.2%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5" name="Google Shape;105;p17"/>
            <p:cNvSpPr txBox="1"/>
            <p:nvPr/>
          </p:nvSpPr>
          <p:spPr>
            <a:xfrm>
              <a:off x="5294775" y="3379925"/>
              <a:ext cx="29463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Business critical non-IT staff spending time on  IT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06" name="Google Shape;106;p17"/>
          <p:cNvSpPr/>
          <p:nvPr/>
        </p:nvSpPr>
        <p:spPr>
          <a:xfrm>
            <a:off x="7043275" y="4327253"/>
            <a:ext cx="4569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7006525" y="3668950"/>
            <a:ext cx="2865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6863475" y="3077250"/>
            <a:ext cx="380400" cy="4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738850" y="2976300"/>
            <a:ext cx="41346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Small Businesses Need Simplicity</a:t>
            </a:r>
            <a:endParaRPr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738850" y="3476863"/>
            <a:ext cx="4134600" cy="11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Generic “home” WiFi or all in one boxes are not sufficient or secure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Complex network equipment requires IT staff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835625" y="3380688"/>
            <a:ext cx="12021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6953475" y="3010650"/>
            <a:ext cx="2004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361020" y="342655"/>
            <a:ext cx="7820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Meraki Go - Simple. Secure. App Managed.</a:t>
            </a:r>
            <a:endParaRPr>
              <a:solidFill>
                <a:srgbClr val="6EBE4A"/>
              </a:solidFill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996925" y="1124025"/>
            <a:ext cx="1938600" cy="1668600"/>
          </a:xfrm>
          <a:prstGeom prst="rect">
            <a:avLst/>
          </a:prstGeom>
          <a:solidFill>
            <a:srgbClr val="20BCFF">
              <a:alpha val="8492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996925" y="2892025"/>
            <a:ext cx="1938600" cy="1668600"/>
          </a:xfrm>
          <a:prstGeom prst="rect">
            <a:avLst/>
          </a:prstGeom>
          <a:solidFill>
            <a:srgbClr val="16E4D8">
              <a:alpha val="843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3071514" y="2892025"/>
            <a:ext cx="1938600" cy="1668600"/>
          </a:xfrm>
          <a:prstGeom prst="rect">
            <a:avLst/>
          </a:prstGeom>
          <a:solidFill>
            <a:srgbClr val="6665F6">
              <a:alpha val="843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3071514" y="1124025"/>
            <a:ext cx="1938600" cy="1668600"/>
          </a:xfrm>
          <a:prstGeom prst="rect">
            <a:avLst/>
          </a:prstGeom>
          <a:solidFill>
            <a:srgbClr val="16E4D8">
              <a:alpha val="843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5146100" y="1124025"/>
            <a:ext cx="3308400" cy="3436500"/>
          </a:xfrm>
          <a:prstGeom prst="rect">
            <a:avLst/>
          </a:prstGeom>
          <a:solidFill>
            <a:srgbClr val="20BCFF">
              <a:alpha val="8492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434500" y="821475"/>
            <a:ext cx="12021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6542075" y="397675"/>
            <a:ext cx="48648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5397200" y="1452675"/>
            <a:ext cx="2784000" cy="28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“It took me </a:t>
            </a: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6 minutes</a:t>
            </a: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to add my Meraki Go AP and set up WiFi networks for the first time”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-Danny, Business Owner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Hair It Is Barbershop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1180825" y="1290788"/>
            <a:ext cx="15708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83%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owners want or need secure WiFi for their business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3255400" y="1249100"/>
            <a:ext cx="15708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27%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SBO’s are confident in their existing network being secure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1180825" y="3015625"/>
            <a:ext cx="15708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53%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SBO’s believe security of network devices is a top priority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3255400" y="3015625"/>
            <a:ext cx="15708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100%</a:t>
            </a: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owners who want a solution that simply works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r="793" b="25711"/>
          <a:stretch/>
        </p:blipFill>
        <p:spPr>
          <a:xfrm>
            <a:off x="0" y="0"/>
            <a:ext cx="9144000" cy="456495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/>
          <p:nvPr/>
        </p:nvSpPr>
        <p:spPr>
          <a:xfrm>
            <a:off x="0" y="-12150"/>
            <a:ext cx="9144000" cy="4577100"/>
          </a:xfrm>
          <a:prstGeom prst="rect">
            <a:avLst/>
          </a:prstGeom>
          <a:solidFill>
            <a:srgbClr val="FFFFFF">
              <a:alpha val="6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2218263" y="1844175"/>
            <a:ext cx="4628400" cy="876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3122050" y="1896200"/>
            <a:ext cx="41562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Transform SMB IT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6250" y="197767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/>
        </p:nvSpPr>
        <p:spPr>
          <a:xfrm>
            <a:off x="1359300" y="1334325"/>
            <a:ext cx="3306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Our Mission</a:t>
            </a: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20"/>
          <p:cNvSpPr/>
          <p:nvPr/>
        </p:nvSpPr>
        <p:spPr>
          <a:xfrm>
            <a:off x="1435500" y="1781025"/>
            <a:ext cx="12021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1359300" y="2033850"/>
            <a:ext cx="27087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Giving business owners the easiest way to manage the network-connected devices and cloud-managed services on which their businesses rely.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675" y="0"/>
            <a:ext cx="4130700" cy="3916800"/>
          </a:xfrm>
          <a:prstGeom prst="halfFrame">
            <a:avLst>
              <a:gd name="adj1" fmla="val 33333"/>
              <a:gd name="adj2" fmla="val 33333"/>
            </a:avLst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4">
            <a:alphaModFix/>
          </a:blip>
          <a:srcRect r="12663"/>
          <a:stretch/>
        </p:blipFill>
        <p:spPr>
          <a:xfrm>
            <a:off x="4572000" y="1259150"/>
            <a:ext cx="3645451" cy="27826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 r="793" b="25711"/>
          <a:stretch/>
        </p:blipFill>
        <p:spPr>
          <a:xfrm>
            <a:off x="0" y="0"/>
            <a:ext cx="9144000" cy="456495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/>
          <p:nvPr/>
        </p:nvSpPr>
        <p:spPr>
          <a:xfrm>
            <a:off x="0" y="-12150"/>
            <a:ext cx="9144000" cy="4577100"/>
          </a:xfrm>
          <a:prstGeom prst="rect">
            <a:avLst/>
          </a:prstGeom>
          <a:solidFill>
            <a:srgbClr val="FFFFFF">
              <a:alpha val="6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2218263" y="1838100"/>
            <a:ext cx="3939300" cy="876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6E4D8"/>
              </a:solidFill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3045838" y="1890125"/>
            <a:ext cx="38799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New Products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788" y="2090975"/>
            <a:ext cx="668051" cy="37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361020" y="342655"/>
            <a:ext cx="7820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Meraki Go Family</a:t>
            </a:r>
            <a:endParaRPr>
              <a:solidFill>
                <a:srgbClr val="6EBE4A"/>
              </a:solidFill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434500" y="821475"/>
            <a:ext cx="1202100" cy="42300"/>
          </a:xfrm>
          <a:prstGeom prst="rect">
            <a:avLst/>
          </a:prstGeom>
          <a:solidFill>
            <a:srgbClr val="20B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6542075" y="397675"/>
            <a:ext cx="48648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l="3697" t="6254" b="16141"/>
          <a:stretch/>
        </p:blipFill>
        <p:spPr>
          <a:xfrm>
            <a:off x="4054325" y="228600"/>
            <a:ext cx="5089675" cy="49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434500" y="1801800"/>
            <a:ext cx="26355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Mobile App Managed:</a:t>
            </a:r>
            <a:endParaRPr b="1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Indoor Access Point</a:t>
            </a:r>
            <a:endParaRPr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Outdoor Access Point</a:t>
            </a:r>
            <a:endParaRPr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Security Gateway </a:t>
            </a:r>
            <a:endParaRPr sz="10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Network Switches</a:t>
            </a:r>
            <a:endParaRPr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4">
            <a:alphaModFix/>
          </a:blip>
          <a:srcRect l="1948" r="1572" b="26868"/>
          <a:stretch/>
        </p:blipFill>
        <p:spPr>
          <a:xfrm>
            <a:off x="4054325" y="0"/>
            <a:ext cx="5089800" cy="2571900"/>
          </a:xfrm>
          <a:prstGeom prst="parallelogram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299725" y="3803825"/>
            <a:ext cx="2994600" cy="335400"/>
          </a:xfrm>
          <a:prstGeom prst="rect">
            <a:avLst/>
          </a:prstGeom>
          <a:noFill/>
          <a:ln w="9525" cap="flat" cmpd="sng">
            <a:solidFill>
              <a:srgbClr val="20BC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NO</a:t>
            </a:r>
            <a:r>
              <a:rPr lang="en" sz="1200" b="1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license or subscription is required!</a:t>
            </a:r>
            <a:endParaRPr sz="1200" b="1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6225" y="1725600"/>
            <a:ext cx="902350" cy="1851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632</Words>
  <Application>Microsoft Macintosh PowerPoint</Application>
  <PresentationFormat>On-screen Show (16:9)</PresentationFormat>
  <Paragraphs>104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Arial</vt:lpstr>
      <vt:lpstr>Proxima Nova</vt:lpstr>
      <vt:lpstr>Simple Light</vt:lpstr>
      <vt:lpstr>PowerPoint Presentation</vt:lpstr>
      <vt:lpstr>What will we cover?</vt:lpstr>
      <vt:lpstr>PowerPoint Presentation</vt:lpstr>
      <vt:lpstr>PowerPoint Presentation</vt:lpstr>
      <vt:lpstr>Meraki Go - Simple. Secure. App Managed.</vt:lpstr>
      <vt:lpstr>PowerPoint Presentation</vt:lpstr>
      <vt:lpstr>PowerPoint Presentation</vt:lpstr>
      <vt:lpstr>PowerPoint Presentation</vt:lpstr>
      <vt:lpstr>Meraki Go Family</vt:lpstr>
      <vt:lpstr>Meraki Go Access Points</vt:lpstr>
      <vt:lpstr>Meraki Go Security Subscription</vt:lpstr>
      <vt:lpstr>PowerPoint Presentation</vt:lpstr>
      <vt:lpstr>The Meraki Go Mobile App </vt:lpstr>
      <vt:lpstr>PowerPoint Presentation</vt:lpstr>
      <vt:lpstr>Customer Stories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2020-04-03T21:55:26Z</dcterms:modified>
</cp:coreProperties>
</file>