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8"/>
  </p:notesMasterIdLst>
  <p:handoutMasterIdLst>
    <p:handoutMasterId r:id="rId29"/>
  </p:handoutMasterIdLst>
  <p:sldIdLst>
    <p:sldId id="256" r:id="rId2"/>
    <p:sldId id="257" r:id="rId3"/>
    <p:sldId id="287" r:id="rId4"/>
    <p:sldId id="288" r:id="rId5"/>
    <p:sldId id="289" r:id="rId6"/>
    <p:sldId id="260" r:id="rId7"/>
    <p:sldId id="261" r:id="rId8"/>
    <p:sldId id="290" r:id="rId9"/>
    <p:sldId id="263" r:id="rId10"/>
    <p:sldId id="262"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Lst>
  <p:sldSz cx="9144000" cy="5143500" type="screen16x9"/>
  <p:notesSz cx="6858000" cy="9144000"/>
  <p:custDataLst>
    <p:tags r:id="rId30"/>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pos="3144" userDrawn="1">
          <p15:clr>
            <a:srgbClr val="A4A3A4"/>
          </p15:clr>
        </p15:guide>
        <p15:guide id="2" orient="horz" pos="1620">
          <p15:clr>
            <a:srgbClr val="A4A3A4"/>
          </p15:clr>
        </p15:guide>
        <p15:guide id="3" orient="horz" pos="660" userDrawn="1">
          <p15:clr>
            <a:srgbClr val="A4A3A4"/>
          </p15:clr>
        </p15:guide>
        <p15:guide id="4" orient="horz" pos="756" userDrawn="1">
          <p15:clr>
            <a:srgbClr val="A4A3A4"/>
          </p15:clr>
        </p15:guide>
        <p15:guide id="5" orient="horz" pos="2972">
          <p15:clr>
            <a:srgbClr val="A4A3A4"/>
          </p15:clr>
        </p15:guide>
        <p15:guide id="6" pos="345">
          <p15:clr>
            <a:srgbClr val="A4A3A4"/>
          </p15:clr>
        </p15:guide>
        <p15:guide id="7" pos="5592" userDrawn="1">
          <p15:clr>
            <a:srgbClr val="A4A3A4"/>
          </p15:clr>
        </p15:guide>
        <p15:guide id="8" pos="171">
          <p15:clr>
            <a:srgbClr val="A4A3A4"/>
          </p15:clr>
        </p15:guide>
        <p15:guide id="9" pos="248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9494"/>
    <a:srgbClr val="0D274D"/>
    <a:srgbClr val="004669"/>
    <a:srgbClr val="86DBF2"/>
    <a:srgbClr val="049FD9"/>
    <a:srgbClr val="1FAED4"/>
    <a:srgbClr val="72C059"/>
    <a:srgbClr val="B2D171"/>
    <a:srgbClr val="B8E1D0"/>
    <a:srgbClr val="2619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93967" autoAdjust="0"/>
  </p:normalViewPr>
  <p:slideViewPr>
    <p:cSldViewPr snapToGrid="0" snapToObjects="1" showGuides="1">
      <p:cViewPr varScale="1">
        <p:scale>
          <a:sx n="153" d="100"/>
          <a:sy n="153" d="100"/>
        </p:scale>
        <p:origin x="1000" y="168"/>
      </p:cViewPr>
      <p:guideLst>
        <p:guide pos="3144"/>
        <p:guide orient="horz" pos="1620"/>
        <p:guide orient="horz" pos="660"/>
        <p:guide orient="horz" pos="756"/>
        <p:guide orient="horz" pos="2972"/>
        <p:guide pos="345"/>
        <p:guide pos="5592"/>
        <p:guide pos="171"/>
        <p:guide pos="2485"/>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7" d="100"/>
          <a:sy n="87" d="100"/>
        </p:scale>
        <p:origin x="257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1/2/20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1/2/20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way that people and teams are working is changing.</a:t>
            </a:r>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Traditional model</a:t>
            </a:r>
          </a:p>
          <a:p>
            <a:r>
              <a:rPr lang="en-GB" sz="1200" dirty="0">
                <a:latin typeface="Arial" panose="020B0604020202020204" pitchFamily="34" charset="0"/>
                <a:cs typeface="Arial" panose="020B0604020202020204" pitchFamily="34" charset="0"/>
              </a:rPr>
              <a:t>•  We worked in offices, with large, hierarchical organizational units of people around us who had similar skills and knowledge.  </a:t>
            </a:r>
          </a:p>
          <a:p>
            <a:r>
              <a:rPr lang="en-GB" sz="1200" dirty="0">
                <a:latin typeface="Arial" panose="020B0604020202020204" pitchFamily="34" charset="0"/>
                <a:cs typeface="Arial" panose="020B0604020202020204" pitchFamily="34" charset="0"/>
              </a:rPr>
              <a:t>•  We formed large, long-lasting project teams to solve problems, often focusing on how to better execute on the tasks and processes that underpin our business operations, and do it better, time and time again.</a:t>
            </a:r>
          </a:p>
          <a:p>
            <a:r>
              <a:rPr lang="en-GB" sz="1200" b="1" dirty="0">
                <a:latin typeface="Arial" panose="020B0604020202020204" pitchFamily="34" charset="0"/>
                <a:cs typeface="Arial" panose="020B0604020202020204" pitchFamily="34" charset="0"/>
              </a:rPr>
              <a:t>Changing demands</a:t>
            </a:r>
          </a:p>
          <a:p>
            <a:r>
              <a:rPr lang="en-GB" sz="1200" dirty="0">
                <a:latin typeface="Arial" panose="020B0604020202020204" pitchFamily="34" charset="0"/>
                <a:cs typeface="Arial" panose="020B0604020202020204" pitchFamily="34" charset="0"/>
              </a:rPr>
              <a:t>•  As organizations grew, as workforces became more mobile, we needed tools to enable us to be productive outside the office.   </a:t>
            </a:r>
          </a:p>
          <a:p>
            <a:r>
              <a:rPr lang="en-GB" sz="1200" dirty="0">
                <a:latin typeface="Arial" panose="020B0604020202020204" pitchFamily="34" charset="0"/>
                <a:cs typeface="Arial" panose="020B0604020202020204" pitchFamily="34" charset="0"/>
              </a:rPr>
              <a:t>•  Workers demanded tools that would help them engage with colleagues and get things done, whenever and whenever they were located.</a:t>
            </a:r>
          </a:p>
          <a:p>
            <a:r>
              <a:rPr lang="en-GB" sz="1200" dirty="0">
                <a:latin typeface="Arial" panose="020B0604020202020204" pitchFamily="34" charset="0"/>
                <a:cs typeface="Arial" panose="020B0604020202020204" pitchFamily="34" charset="0"/>
              </a:rPr>
              <a:t>•  They needed to ensure key processes didn’t break down, and to remain responsive to their customers’ needs.  </a:t>
            </a:r>
          </a:p>
          <a:p>
            <a:r>
              <a:rPr lang="en-GB" sz="1200" dirty="0">
                <a:latin typeface="Arial" panose="020B0604020202020204" pitchFamily="34" charset="0"/>
                <a:cs typeface="Arial" panose="020B0604020202020204" pitchFamily="34" charset="0"/>
              </a:rPr>
              <a:t>•  Often, we focused on integrating processes as we were driving towards increased personal productivity. </a:t>
            </a:r>
          </a:p>
          <a:p>
            <a:r>
              <a:rPr lang="en-GB" sz="1200" b="1" dirty="0">
                <a:latin typeface="Arial" panose="020B0604020202020204" pitchFamily="34" charset="0"/>
                <a:cs typeface="Arial" panose="020B0604020202020204" pitchFamily="34" charset="0"/>
              </a:rPr>
              <a:t>Our new way of communicating</a:t>
            </a:r>
          </a:p>
          <a:p>
            <a:r>
              <a:rPr lang="en-GB" sz="1200" dirty="0">
                <a:latin typeface="Arial" panose="020B0604020202020204" pitchFamily="34" charset="0"/>
                <a:cs typeface="Arial" panose="020B0604020202020204" pitchFamily="34" charset="0"/>
              </a:rPr>
              <a:t>•  Today, organizations are adopting a more agile approach.  </a:t>
            </a:r>
          </a:p>
          <a:p>
            <a:r>
              <a:rPr lang="en-GB" sz="1200" dirty="0">
                <a:latin typeface="Arial" panose="020B0604020202020204" pitchFamily="34" charset="0"/>
                <a:cs typeface="Arial" panose="020B0604020202020204" pitchFamily="34" charset="0"/>
              </a:rPr>
              <a:t>•  As organizations digitize, they’re looking for new ways to solve traditional problems, create new customer experiences, and develop new business models.  </a:t>
            </a:r>
          </a:p>
          <a:p>
            <a:r>
              <a:rPr lang="en-GB" sz="1200" dirty="0">
                <a:latin typeface="Arial" panose="020B0604020202020204" pitchFamily="34" charset="0"/>
                <a:cs typeface="Arial" panose="020B0604020202020204" pitchFamily="34" charset="0"/>
              </a:rPr>
              <a:t>•  This requires people with different skill sets, in different parts of the organization (and even outside it) to come together, to innovate, and to find new solutions.  </a:t>
            </a:r>
          </a:p>
          <a:p>
            <a:r>
              <a:rPr lang="en-GB" sz="1200" dirty="0">
                <a:latin typeface="Arial" panose="020B0604020202020204" pitchFamily="34" charset="0"/>
                <a:cs typeface="Arial" panose="020B0604020202020204" pitchFamily="34" charset="0"/>
              </a:rPr>
              <a:t>•  Cross-functional tiger teams form to solve particular challenges, iterate fast, learning as they go.  </a:t>
            </a:r>
          </a:p>
          <a:p>
            <a:r>
              <a:rPr lang="en-GB" sz="1200" dirty="0">
                <a:latin typeface="Arial" panose="020B0604020202020204" pitchFamily="34" charset="0"/>
                <a:cs typeface="Arial" panose="020B0604020202020204" pitchFamily="34" charset="0"/>
              </a:rPr>
              <a:t>•  These teams need another set of tools to allow information and the exchange of ideas to flow freely and efficiently across the project team members.</a:t>
            </a:r>
          </a:p>
          <a:p>
            <a:r>
              <a:rPr lang="en-GB" sz="1200" b="1" dirty="0">
                <a:latin typeface="Arial" panose="020B0604020202020204" pitchFamily="34" charset="0"/>
                <a:cs typeface="Arial" panose="020B0604020202020204" pitchFamily="34" charset="0"/>
              </a:rPr>
              <a:t>Paving the way</a:t>
            </a:r>
          </a:p>
          <a:p>
            <a:r>
              <a:rPr lang="en-GB" sz="1200" dirty="0">
                <a:latin typeface="Arial" panose="020B0604020202020204" pitchFamily="34" charset="0"/>
                <a:cs typeface="Arial" panose="020B0604020202020204" pitchFamily="34" charset="0"/>
              </a:rPr>
              <a:t>•  The reality is, most organizations are at different stages of their journey, with some parts of their organization more focused on one or more of these priorities.</a:t>
            </a:r>
          </a:p>
          <a:p>
            <a:r>
              <a:rPr lang="en-GB" sz="1200" dirty="0">
                <a:latin typeface="Arial" panose="020B0604020202020204" pitchFamily="34" charset="0"/>
                <a:cs typeface="Arial" panose="020B0604020202020204" pitchFamily="34" charset="0"/>
              </a:rPr>
              <a:t>•  At Cisco, we’re providing comprehensive collaboration tools that enable new ways of working.</a:t>
            </a:r>
          </a:p>
          <a:p>
            <a:r>
              <a:rPr lang="en-GB" sz="1200" dirty="0">
                <a:latin typeface="Arial" panose="020B0604020202020204" pitchFamily="34" charset="0"/>
                <a:cs typeface="Arial" panose="020B0604020202020204" pitchFamily="34" charset="0"/>
              </a:rPr>
              <a:t>•  We’re developing call, meeting, and team collaboration tools that produce magical and consistent experiences.</a:t>
            </a:r>
          </a:p>
          <a:p>
            <a:r>
              <a:rPr lang="en-GB" sz="1200" dirty="0">
                <a:latin typeface="Arial" panose="020B0604020202020204" pitchFamily="34" charset="0"/>
                <a:cs typeface="Arial" panose="020B0604020202020204" pitchFamily="34" charset="0"/>
              </a:rPr>
              <a:t>•  We’re enabling high-definition audio and video, messaging, chat, and intuitive meetings experiences with content sharing and white boarding.</a:t>
            </a:r>
          </a:p>
          <a:p>
            <a:r>
              <a:rPr lang="en-GB" sz="1200" dirty="0">
                <a:latin typeface="Arial" panose="020B0604020202020204" pitchFamily="34" charset="0"/>
                <a:cs typeface="Arial" panose="020B0604020202020204" pitchFamily="34" charset="0"/>
              </a:rPr>
              <a:t>•  One thing is certain, though </a:t>
            </a:r>
            <a:r>
              <a:rPr lang="mr-IN" sz="1200" dirty="0">
                <a:latin typeface="Arial" panose="020B0604020202020204" pitchFamily="34" charset="0"/>
              </a:rPr>
              <a:t>–</a:t>
            </a:r>
            <a:r>
              <a:rPr lang="en-GB" sz="1200" dirty="0">
                <a:latin typeface="Arial" panose="020B0604020202020204" pitchFamily="34" charset="0"/>
                <a:cs typeface="Arial" panose="020B0604020202020204" pitchFamily="34" charset="0"/>
              </a:rPr>
              <a:t> business calling remains a critical part of that solution for all organizations</a:t>
            </a:r>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a:t>
            </a:fld>
            <a:endParaRPr lang="en-US"/>
          </a:p>
        </p:txBody>
      </p:sp>
    </p:spTree>
    <p:extLst>
      <p:ext uri="{BB962C8B-B14F-4D97-AF65-F5344CB8AC3E}">
        <p14:creationId xmlns:p14="http://schemas.microsoft.com/office/powerpoint/2010/main" val="218258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100" b="1" dirty="0"/>
              <a:t>The 7800 Series key features</a:t>
            </a:r>
          </a:p>
          <a:p>
            <a:pPr marL="0" indent="0">
              <a:buFont typeface="Arial" panose="020B0604020202020204" pitchFamily="34" charset="0"/>
              <a:buNone/>
            </a:pPr>
            <a:endParaRPr lang="en-US" sz="1100" b="1" dirty="0"/>
          </a:p>
          <a:p>
            <a:pPr marL="0" indent="0">
              <a:buFont typeface="Arial"/>
              <a:buNone/>
            </a:pPr>
            <a:r>
              <a:rPr lang="en-US" sz="1100" b="1" dirty="0"/>
              <a:t>•  Line keys </a:t>
            </a:r>
          </a:p>
          <a:p>
            <a:pPr marL="0" indent="0">
              <a:buFont typeface="Arial"/>
              <a:buNone/>
            </a:pPr>
            <a:r>
              <a:rPr lang="en-US" sz="1100" dirty="0"/>
              <a:t>   - Programmable with all models. </a:t>
            </a:r>
          </a:p>
          <a:p>
            <a:pPr marL="0" indent="0">
              <a:buFont typeface="Arial"/>
              <a:buNone/>
            </a:pPr>
            <a:r>
              <a:rPr lang="en-US" sz="1100" dirty="0"/>
              <a:t>   - This enables them to be programmed as lines or features (such as speed dial for single button access to a user’s most frequent contacts).</a:t>
            </a:r>
          </a:p>
          <a:p>
            <a:pPr marL="0" indent="0">
              <a:buFont typeface="Arial"/>
              <a:buNone/>
            </a:pPr>
            <a:r>
              <a:rPr lang="en-US" sz="1100" b="1" dirty="0"/>
              <a:t>•  Full Wideband </a:t>
            </a:r>
          </a:p>
          <a:p>
            <a:pPr marL="0" indent="0">
              <a:buFont typeface="Arial"/>
              <a:buNone/>
            </a:pPr>
            <a:r>
              <a:rPr lang="en-US" sz="1100" dirty="0"/>
              <a:t>   - G.722 support. </a:t>
            </a:r>
          </a:p>
          <a:p>
            <a:pPr marL="0" indent="0">
              <a:buFont typeface="Arial"/>
              <a:buNone/>
            </a:pPr>
            <a:r>
              <a:rPr lang="en-US" sz="1100" dirty="0"/>
              <a:t>   - Delivered on headset, handset, and speaker. </a:t>
            </a:r>
          </a:p>
          <a:p>
            <a:pPr marL="0" indent="0">
              <a:buFont typeface="Arial"/>
              <a:buNone/>
            </a:pPr>
            <a:r>
              <a:rPr lang="en-US" sz="1100" dirty="0"/>
              <a:t>   - Superior audio performance without compromise.</a:t>
            </a:r>
          </a:p>
          <a:p>
            <a:pPr marL="0" indent="0">
              <a:buFont typeface="Arial"/>
              <a:buNone/>
            </a:pPr>
            <a:r>
              <a:rPr lang="en-US" sz="1100" b="1" dirty="0"/>
              <a:t>•  IEEE Integrated switches </a:t>
            </a:r>
          </a:p>
          <a:p>
            <a:pPr marL="0" indent="0">
              <a:buFont typeface="Arial"/>
              <a:buNone/>
            </a:pPr>
            <a:r>
              <a:rPr lang="en-US" sz="1100" dirty="0"/>
              <a:t>   - Reduces OPEX with ability to consolidate cabling infrastructure at the desk (one drop supports both PC and Phone traffic) and IT administration. </a:t>
            </a:r>
          </a:p>
          <a:p>
            <a:pPr marL="0" indent="0">
              <a:buFont typeface="Arial"/>
              <a:buNone/>
            </a:pPr>
            <a:r>
              <a:rPr lang="en-US" sz="1100" dirty="0"/>
              <a:t>   - 7841 is Gigabit Ethernet; 7821 and 7861 are 10/100. </a:t>
            </a:r>
          </a:p>
          <a:p>
            <a:pPr marL="0" indent="0">
              <a:buFont typeface="Arial" panose="020B0604020202020204" pitchFamily="34" charset="0"/>
              <a:buNone/>
            </a:pPr>
            <a:r>
              <a:rPr lang="en-US" sz="1100" dirty="0"/>
              <a:t>   - </a:t>
            </a:r>
            <a:r>
              <a:rPr lang="en-US" sz="1100" i="1" dirty="0"/>
              <a:t>Note</a:t>
            </a:r>
            <a:r>
              <a:rPr lang="en-US" sz="1100" dirty="0"/>
              <a:t>: Use cases determined that 7821 and 7861 deployments are most often 10/100 deployments and imposing Gigabit Ethernet would only increase customer cost to account for the small percentage of occurrences who want Gigabit Ethernet switching with these particular models.</a:t>
            </a:r>
          </a:p>
          <a:p>
            <a:pPr marL="0" indent="0">
              <a:buFont typeface="Arial"/>
              <a:buNone/>
            </a:pPr>
            <a:r>
              <a:rPr lang="en-US" sz="1100" b="1" dirty="0"/>
              <a:t>•  </a:t>
            </a:r>
            <a:r>
              <a:rPr lang="en-US" sz="1100" b="1" dirty="0" err="1"/>
              <a:t>PoE</a:t>
            </a:r>
            <a:r>
              <a:rPr lang="en-US" sz="1100" b="1" dirty="0"/>
              <a:t> Class 1 devices </a:t>
            </a:r>
          </a:p>
          <a:p>
            <a:pPr marL="0" indent="0">
              <a:buFont typeface="Arial"/>
              <a:buNone/>
            </a:pPr>
            <a:r>
              <a:rPr lang="en-US" sz="1100" dirty="0"/>
              <a:t>   - The 7800 Series (all models) are the lowest power class endpoints available from Cisco (Class 1 devices). </a:t>
            </a:r>
          </a:p>
          <a:p>
            <a:pPr marL="0" indent="0">
              <a:buFont typeface="Arial"/>
              <a:buNone/>
            </a:pPr>
            <a:r>
              <a:rPr lang="en-US" sz="1100" dirty="0"/>
              <a:t>   - </a:t>
            </a:r>
            <a:r>
              <a:rPr lang="en-US" sz="1100" dirty="0" err="1"/>
              <a:t>EnergyWise</a:t>
            </a:r>
            <a:r>
              <a:rPr lang="en-US" sz="1100" dirty="0"/>
              <a:t> offers added support, taking advantage of power save plus mode during off-business hours.</a:t>
            </a:r>
          </a:p>
          <a:p>
            <a:pPr marL="0" indent="0">
              <a:buFont typeface="Arial"/>
              <a:buNone/>
            </a:pPr>
            <a:r>
              <a:rPr lang="en-US" sz="1100" dirty="0"/>
              <a:t>   - That can help increase power savings by up to 60% (and thus help with OPEX costs).</a:t>
            </a:r>
          </a:p>
          <a:p>
            <a:pPr marL="0" lvl="1" indent="0">
              <a:buFontTx/>
              <a:buNone/>
            </a:pPr>
            <a:r>
              <a:rPr lang="en-US" sz="1100" b="1" dirty="0"/>
              <a:t>•  Displays</a:t>
            </a:r>
            <a:r>
              <a:rPr lang="en-US" sz="1100" dirty="0"/>
              <a:t> </a:t>
            </a:r>
          </a:p>
          <a:p>
            <a:pPr marL="0" lvl="1" indent="0">
              <a:buFontTx/>
              <a:buNone/>
            </a:pPr>
            <a:r>
              <a:rPr lang="en-US" sz="1050" dirty="0"/>
              <a:t>   - 3.5” (89mm), 396x162 pixel, white backlight</a:t>
            </a:r>
            <a:r>
              <a:rPr lang="en-US" sz="1400" dirty="0"/>
              <a:t>. </a:t>
            </a:r>
          </a:p>
          <a:p>
            <a:pPr marL="0" lvl="1" indent="0">
              <a:buFontTx/>
              <a:buNone/>
            </a:pPr>
            <a:r>
              <a:rPr lang="en-US" sz="1100" dirty="0"/>
              <a:t>   - Grayscale, pixel-based, and graphical with a white backlight to help viewing under a variety of lighting conditions. </a:t>
            </a:r>
          </a:p>
          <a:p>
            <a:pPr marL="0" lvl="1" indent="0">
              <a:buFontTx/>
              <a:buNone/>
            </a:pPr>
            <a:r>
              <a:rPr lang="en-US" sz="1100" dirty="0"/>
              <a:t>   - The 7800 Series also comes with four context-sensitive soft label keys to make them easier to use by only presenting relevant options to the user.</a:t>
            </a:r>
          </a:p>
          <a:p>
            <a:pPr marL="0" indent="0">
              <a:buFontTx/>
              <a:buNone/>
            </a:pPr>
            <a:r>
              <a:rPr lang="en-US" sz="1100" b="1" dirty="0"/>
              <a:t>•  Electronic </a:t>
            </a:r>
            <a:r>
              <a:rPr lang="en-US" sz="1100" b="1" dirty="0" err="1"/>
              <a:t>hookswitch</a:t>
            </a:r>
            <a:r>
              <a:rPr lang="en-US" sz="1100" b="1" dirty="0"/>
              <a:t> </a:t>
            </a:r>
          </a:p>
          <a:p>
            <a:pPr marL="0" indent="0">
              <a:buFontTx/>
              <a:buNone/>
            </a:pPr>
            <a:r>
              <a:rPr lang="en-US" sz="1100" dirty="0"/>
              <a:t>   - Switch enables customers to untether their users by taking advantage of third-party headsets that support Electronic </a:t>
            </a:r>
            <a:r>
              <a:rPr lang="en-US" sz="1100" dirty="0" err="1"/>
              <a:t>Hookswitch</a:t>
            </a:r>
            <a:r>
              <a:rPr lang="en-US" sz="1100" dirty="0"/>
              <a:t> control. </a:t>
            </a:r>
          </a:p>
          <a:p>
            <a:pPr marL="0" indent="0">
              <a:buFontTx/>
              <a:buNone/>
            </a:pPr>
            <a:r>
              <a:rPr lang="en-US" sz="1100" dirty="0"/>
              <a:t>   - This is offered by the auxiliary port of the 7800 Series. </a:t>
            </a:r>
          </a:p>
          <a:p>
            <a:pPr marL="0" indent="0">
              <a:buFontTx/>
              <a:buNone/>
            </a:pPr>
            <a:r>
              <a:rPr lang="en-US" sz="1100" b="1" dirty="0"/>
              <a:t>•  Bluetooth communications</a:t>
            </a:r>
          </a:p>
          <a:p>
            <a:pPr marL="0" indent="0">
              <a:buFontTx/>
              <a:buNone/>
            </a:pPr>
            <a:r>
              <a:rPr lang="en-US" sz="1100" dirty="0"/>
              <a:t>   - The 7800 Series does not integrate Bluetooth communications. </a:t>
            </a:r>
          </a:p>
          <a:p>
            <a:pPr marL="0" indent="0">
              <a:buFontTx/>
              <a:buNone/>
            </a:pPr>
            <a:r>
              <a:rPr lang="en-US" sz="1100" dirty="0"/>
              <a:t>   - Selected models of 8900 and 9900 Series and the DX650 serve users who seek added freedom from the desk with Bluetooth radio integration.</a:t>
            </a:r>
          </a:p>
          <a:p>
            <a:pPr marL="0" indent="0">
              <a:buFontTx/>
              <a:buNone/>
            </a:pPr>
            <a:r>
              <a:rPr lang="en-US" sz="1100" b="1" dirty="0"/>
              <a:t>•  Security</a:t>
            </a:r>
          </a:p>
          <a:p>
            <a:pPr marL="0" indent="0">
              <a:buFontTx/>
              <a:buNone/>
            </a:pPr>
            <a:r>
              <a:rPr lang="en-US" sz="1100" dirty="0"/>
              <a:t>   - Security comes standard with Authenticated Encryption Standard (128-bit) for enterprise grade security.</a:t>
            </a:r>
          </a:p>
          <a:p>
            <a:pPr marL="0" indent="0">
              <a:buFontTx/>
              <a:buNone/>
            </a:pPr>
            <a:r>
              <a:rPr lang="en-US" sz="1100" b="1" dirty="0"/>
              <a:t>• Silent monitoring and recording </a:t>
            </a:r>
          </a:p>
          <a:p>
            <a:pPr marL="0" indent="0">
              <a:buFontTx/>
              <a:buNone/>
            </a:pPr>
            <a:r>
              <a:rPr lang="en-US" sz="1100" dirty="0"/>
              <a:t>   - Key capabilities supported for customer care environments.</a:t>
            </a:r>
          </a:p>
          <a:p>
            <a:pPr marL="0" indent="0">
              <a:buFontTx/>
              <a:buNone/>
            </a:pPr>
            <a:r>
              <a:rPr lang="en-US" sz="1100" b="1" dirty="0"/>
              <a:t>•  IPv6</a:t>
            </a:r>
            <a:r>
              <a:rPr lang="en-US" sz="1100" dirty="0"/>
              <a:t> </a:t>
            </a:r>
          </a:p>
          <a:p>
            <a:pPr marL="0" indent="0">
              <a:buFontTx/>
              <a:buNone/>
            </a:pPr>
            <a:r>
              <a:rPr lang="en-US" sz="1100" dirty="0"/>
              <a:t>   - Future safe with support at FCS.</a:t>
            </a:r>
          </a:p>
          <a:p>
            <a:pPr marL="171450" indent="-171450">
              <a:buFontTx/>
              <a:buChar char="•"/>
            </a:pPr>
            <a:endParaRPr lang="en-US" sz="1100" dirty="0"/>
          </a:p>
          <a:p>
            <a:pPr marL="171450" indent="-171450">
              <a:buFontTx/>
              <a:buChar char="•"/>
            </a:pPr>
            <a:endParaRPr lang="en-US" sz="11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a:p>
        </p:txBody>
      </p:sp>
    </p:spTree>
    <p:extLst>
      <p:ext uri="{BB962C8B-B14F-4D97-AF65-F5344CB8AC3E}">
        <p14:creationId xmlns:p14="http://schemas.microsoft.com/office/powerpoint/2010/main" val="4198852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The 8800 Series </a:t>
            </a:r>
            <a:r>
              <a:rPr lang="en-US" sz="1200" dirty="0"/>
              <a:t>delivers superior voice communications. </a:t>
            </a:r>
          </a:p>
          <a:p>
            <a:r>
              <a:rPr lang="en-US" sz="1200" dirty="0"/>
              <a:t>The different models</a:t>
            </a:r>
            <a:r>
              <a:rPr lang="en-US" sz="1200" baseline="0" dirty="0"/>
              <a:t> provide</a:t>
            </a:r>
            <a:r>
              <a:rPr lang="en-US" sz="1200" dirty="0"/>
              <a:t> options for knowledge professionals, administrative staff, managers, executives, and for workers in various sizes of conference rooms. </a:t>
            </a:r>
          </a:p>
          <a:p>
            <a:r>
              <a:rPr lang="en-US" sz="1200" dirty="0"/>
              <a:t>All models have been acoustically enhanced in hardware to deliver the best voice communications experience Cisco has delivered to-date in its IP Phones. </a:t>
            </a:r>
          </a:p>
          <a:p>
            <a:r>
              <a:rPr lang="en-US" sz="1200" dirty="0"/>
              <a:t>This includes enhancements for canceling out echo (very important for a dispersed workforce) and vibration isolation mechanisms for even clearer lows and highs. </a:t>
            </a:r>
          </a:p>
          <a:p>
            <a:endParaRPr lang="en-US" sz="1200" kern="1200" dirty="0">
              <a:solidFill>
                <a:schemeClr val="tx1"/>
              </a:solidFill>
              <a:effectLs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dirty="0"/>
              <a:t>The 8800 Series provides: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rgbClr val="000000"/>
                </a:solidFill>
              </a:rPr>
              <a:t>Speakerphones are standard</a:t>
            </a:r>
            <a:r>
              <a:rPr lang="en-US" sz="1200" baseline="0" dirty="0">
                <a:solidFill>
                  <a:srgbClr val="000000"/>
                </a:solidFill>
              </a:rPr>
              <a:t> on all models.</a:t>
            </a:r>
            <a:endParaRPr lang="en-US" sz="1200" dirty="0">
              <a:solidFill>
                <a:srgbClr val="000000"/>
              </a:solidFill>
            </a:endParaRPr>
          </a:p>
          <a:p>
            <a:pPr marL="171450" indent="-171450">
              <a:buFont typeface="Arial" panose="020B0604020202020204" pitchFamily="34" charset="0"/>
              <a:buChar char="•"/>
            </a:pPr>
            <a:r>
              <a:rPr lang="en-US" sz="1200" kern="1200" dirty="0">
                <a:solidFill>
                  <a:schemeClr val="tx1"/>
                </a:solidFill>
                <a:effectLst/>
              </a:rPr>
              <a:t>IP phone software designed for end-use ease</a:t>
            </a:r>
            <a:r>
              <a:rPr lang="en-US" sz="1200" kern="1200" baseline="0" dirty="0">
                <a:solidFill>
                  <a:schemeClr val="tx1"/>
                </a:solidFill>
                <a:effectLst/>
              </a:rPr>
              <a:t> of use</a:t>
            </a:r>
            <a:r>
              <a:rPr lang="en-US" sz="1200" kern="1200" dirty="0">
                <a:solidFill>
                  <a:schemeClr val="tx1"/>
                </a:solidFill>
                <a:effectLst/>
              </a:rPr>
              <a:t>. </a:t>
            </a:r>
          </a:p>
          <a:p>
            <a:pPr marL="171450" indent="-171450">
              <a:buFont typeface="Arial" panose="020B0604020202020204" pitchFamily="34" charset="0"/>
              <a:buChar char="•"/>
            </a:pPr>
            <a:r>
              <a:rPr lang="en-US" sz="1200" kern="1200" dirty="0">
                <a:solidFill>
                  <a:schemeClr val="tx1"/>
                </a:solidFill>
                <a:effectLst/>
              </a:rPr>
              <a:t>Intuitive menus and backlit displays with higher resolution.</a:t>
            </a:r>
          </a:p>
          <a:p>
            <a:pPr marL="171450" indent="-171450">
              <a:buFont typeface="Arial" panose="020B0604020202020204" pitchFamily="34" charset="0"/>
              <a:buChar char="•"/>
            </a:pPr>
            <a:r>
              <a:rPr lang="en-US" sz="1200" kern="1200" dirty="0">
                <a:solidFill>
                  <a:schemeClr val="tx1"/>
                </a:solidFill>
                <a:effectLst/>
              </a:rPr>
              <a:t>Wallpapers that can be customized for with company logos or graphics.</a:t>
            </a:r>
          </a:p>
          <a:p>
            <a:pPr marL="171450" indent="-171450">
              <a:buFont typeface="Arial" panose="020B0604020202020204" pitchFamily="34" charset="0"/>
              <a:buChar char="•"/>
            </a:pPr>
            <a:endParaRPr lang="en-US" sz="12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dirty="0"/>
              <a:t>Other features include:</a:t>
            </a:r>
          </a:p>
          <a:p>
            <a:pPr marL="171450" indent="-171450">
              <a:buFont typeface="Arial" panose="020B0604020202020204" pitchFamily="34" charset="0"/>
              <a:buChar char="•"/>
            </a:pPr>
            <a:r>
              <a:rPr lang="en-US" sz="1200" kern="1200" dirty="0">
                <a:solidFill>
                  <a:schemeClr val="tx1"/>
                </a:solidFill>
                <a:effectLst/>
              </a:rPr>
              <a:t>Support for Cisco Intelligent Proximity for Mobile Voice (in select models).  </a:t>
            </a:r>
          </a:p>
          <a:p>
            <a:pPr marL="171450" indent="-171450">
              <a:buFont typeface="Arial" panose="020B0604020202020204" pitchFamily="34" charset="0"/>
              <a:buChar char="•"/>
            </a:pPr>
            <a:r>
              <a:rPr lang="en-US" sz="1200" kern="1200" dirty="0">
                <a:solidFill>
                  <a:schemeClr val="tx1"/>
                </a:solidFill>
                <a:effectLst/>
              </a:rPr>
              <a:t>BYOD Telephony feature integration with personal mobile devices for convenience, flexibility,</a:t>
            </a:r>
            <a:r>
              <a:rPr lang="en-US" sz="1200" dirty="0"/>
              <a:t> and an </a:t>
            </a:r>
            <a:r>
              <a:rPr lang="en-US" sz="1200" kern="1200" dirty="0">
                <a:solidFill>
                  <a:schemeClr val="tx1"/>
                </a:solidFill>
                <a:effectLst/>
              </a:rPr>
              <a:t>enhanced user experience. </a:t>
            </a:r>
          </a:p>
          <a:p>
            <a:pPr marL="171450" indent="-171450">
              <a:buFont typeface="Arial" panose="020B0604020202020204" pitchFamily="34" charset="0"/>
              <a:buChar char="•"/>
            </a:pPr>
            <a:r>
              <a:rPr lang="en-US" sz="1200" kern="1200" dirty="0">
                <a:solidFill>
                  <a:schemeClr val="tx1"/>
                </a:solidFill>
                <a:effectLst/>
              </a:rPr>
              <a:t>Contacts and call history import between mobile devices and 8800 Series phones.</a:t>
            </a:r>
          </a:p>
          <a:p>
            <a:pPr marL="171450" indent="-171450">
              <a:buFont typeface="Arial" panose="020B0604020202020204" pitchFamily="34" charset="0"/>
              <a:buChar char="•"/>
            </a:pPr>
            <a:r>
              <a:rPr lang="en-US" sz="1200" kern="1200" dirty="0">
                <a:solidFill>
                  <a:schemeClr val="tx1"/>
                </a:solidFill>
                <a:effectLst/>
              </a:rPr>
              <a:t>Transferring </a:t>
            </a:r>
            <a:r>
              <a:rPr lang="en-US" sz="1200" dirty="0"/>
              <a:t>audio calls—via Bluetooth—to smartphones to take advantage of the superior acoustics. </a:t>
            </a:r>
          </a:p>
          <a:p>
            <a:pPr marL="171450" indent="-171450">
              <a:buFont typeface="Arial" panose="020B0604020202020204" pitchFamily="34" charset="0"/>
              <a:buChar char="•"/>
            </a:pPr>
            <a:r>
              <a:rPr lang="en-US" sz="1200" kern="1200" dirty="0">
                <a:solidFill>
                  <a:schemeClr val="tx1"/>
                </a:solidFill>
                <a:effectLst/>
              </a:rPr>
              <a:t>Ability to charge mobile devices via a USB port.</a:t>
            </a:r>
          </a:p>
          <a:p>
            <a:pPr marL="171450" indent="-171450">
              <a:buFont typeface="Arial" panose="020B0604020202020204" pitchFamily="34" charset="0"/>
              <a:buChar char="•"/>
            </a:pPr>
            <a:endParaRPr lang="en-US" sz="1200" dirty="0"/>
          </a:p>
          <a:p>
            <a:r>
              <a:rPr lang="en-US" sz="1200" b="1" kern="1200" dirty="0">
                <a:solidFill>
                  <a:schemeClr val="tx1"/>
                </a:solidFill>
                <a:effectLst/>
              </a:rPr>
              <a:t>Optional Key Expansion Module </a:t>
            </a:r>
          </a:p>
          <a:p>
            <a:pPr marL="171450" indent="-171450">
              <a:buFont typeface="Arial" panose="020B0604020202020204" pitchFamily="34" charset="0"/>
              <a:buChar char="•"/>
            </a:pPr>
            <a:r>
              <a:rPr lang="en-US" sz="1200" kern="1200" dirty="0">
                <a:solidFill>
                  <a:schemeClr val="tx1"/>
                </a:solidFill>
                <a:effectLst/>
              </a:rPr>
              <a:t>The 8800</a:t>
            </a:r>
            <a:r>
              <a:rPr lang="en-US" sz="1200" kern="1200" baseline="0" dirty="0">
                <a:solidFill>
                  <a:schemeClr val="tx1"/>
                </a:solidFill>
                <a:effectLst/>
              </a:rPr>
              <a:t> Series</a:t>
            </a:r>
            <a:r>
              <a:rPr lang="en-US" sz="1200" kern="1200" dirty="0">
                <a:solidFill>
                  <a:schemeClr val="tx1"/>
                </a:solidFill>
                <a:effectLst/>
              </a:rPr>
              <a:t> extends your return on investment with the optional Key Expansion Module on</a:t>
            </a:r>
            <a:r>
              <a:rPr lang="en-US" sz="1200" kern="1200" baseline="0" dirty="0">
                <a:solidFill>
                  <a:schemeClr val="tx1"/>
                </a:solidFill>
                <a:effectLst/>
              </a:rPr>
              <a:t> select models</a:t>
            </a:r>
            <a:r>
              <a:rPr lang="en-US" sz="1200" kern="1200" dirty="0">
                <a:solidFill>
                  <a:schemeClr val="tx1"/>
                </a:solidFill>
                <a:effectLst/>
              </a:rPr>
              <a:t>. </a:t>
            </a:r>
          </a:p>
          <a:p>
            <a:pPr marL="171450" indent="-171450">
              <a:buFont typeface="Arial" panose="020B0604020202020204" pitchFamily="34" charset="0"/>
              <a:buChar char="•"/>
            </a:pPr>
            <a:r>
              <a:rPr lang="en-US" sz="1200" kern="1200" dirty="0">
                <a:solidFill>
                  <a:schemeClr val="tx1"/>
                </a:solidFill>
                <a:effectLst/>
              </a:rPr>
              <a:t>These modules are designe</a:t>
            </a:r>
            <a:r>
              <a:rPr lang="en-US" sz="1200" dirty="0"/>
              <a:t>d to increase responsiveness with added shared lines </a:t>
            </a:r>
          </a:p>
          <a:p>
            <a:pPr marL="171450" indent="-171450">
              <a:buFont typeface="Arial" panose="020B0604020202020204" pitchFamily="34" charset="0"/>
              <a:buChar char="•"/>
            </a:pPr>
            <a:r>
              <a:rPr lang="en-US" sz="1200" dirty="0"/>
              <a:t>They also simplify the user experience with one-button speed dialing.</a:t>
            </a:r>
          </a:p>
          <a:p>
            <a:endParaRPr lang="en-US" sz="1200" dirty="0"/>
          </a:p>
          <a:p>
            <a:r>
              <a:rPr lang="en-US" sz="1200" b="1" dirty="0"/>
              <a:t>Video Calling</a:t>
            </a:r>
          </a:p>
          <a:p>
            <a:pPr marL="171450" indent="-171450">
              <a:buFont typeface="Arial" panose="020B0604020202020204" pitchFamily="34" charset="0"/>
              <a:buChar char="•"/>
            </a:pPr>
            <a:r>
              <a:rPr lang="en-US" sz="1200" dirty="0"/>
              <a:t>The latest additions</a:t>
            </a:r>
            <a:r>
              <a:rPr lang="en-US" sz="1200" baseline="0" dirty="0"/>
              <a:t> to the 8800 Series are the 88545 and 8865 models.</a:t>
            </a:r>
          </a:p>
          <a:p>
            <a:pPr marL="171450" indent="-171450">
              <a:buFont typeface="Arial" panose="020B0604020202020204" pitchFamily="34" charset="0"/>
              <a:buChar char="•"/>
            </a:pPr>
            <a:r>
              <a:rPr lang="en-US" sz="1200" baseline="0" dirty="0"/>
              <a:t>These models offer an affordable entry point for organizations looking to provide high-definition video calling from the desktop.</a:t>
            </a:r>
            <a:endParaRPr lang="en-US" sz="1200" dirty="0"/>
          </a:p>
          <a:p>
            <a:pPr marL="171450" indent="-171450">
              <a:buFont typeface="Arial" panose="020B0604020202020204" pitchFamily="34" charset="0"/>
              <a:buChar char="•"/>
            </a:pPr>
            <a:endParaRPr lang="en-US" sz="1200" dirty="0"/>
          </a:p>
          <a:p>
            <a:endParaRPr lang="en-US" sz="1200" kern="1200" dirty="0">
              <a:solidFill>
                <a:schemeClr val="tx1"/>
              </a:solidFill>
              <a:effectLs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18</a:t>
            </a:fld>
            <a:endParaRPr lang="en-US"/>
          </a:p>
        </p:txBody>
      </p:sp>
    </p:spTree>
    <p:extLst>
      <p:ext uri="{BB962C8B-B14F-4D97-AF65-F5344CB8AC3E}">
        <p14:creationId xmlns:p14="http://schemas.microsoft.com/office/powerpoint/2010/main" val="2211669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TBD…</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a:p>
        </p:txBody>
      </p:sp>
    </p:spTree>
    <p:extLst>
      <p:ext uri="{BB962C8B-B14F-4D97-AF65-F5344CB8AC3E}">
        <p14:creationId xmlns:p14="http://schemas.microsoft.com/office/powerpoint/2010/main" val="2766824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charset="-128"/>
              </a:rPr>
              <a:t>Voice is still king</a:t>
            </a:r>
          </a:p>
          <a:p>
            <a:pPr marL="171450" indent="-171450">
              <a:buFont typeface="Arial" panose="020B0604020202020204" pitchFamily="34" charset="0"/>
              <a:buChar char="•"/>
            </a:pPr>
            <a:r>
              <a:rPr lang="en-US" altLang="en-US" dirty="0">
                <a:ea typeface="ＭＳ Ｐゴシック" charset="-128"/>
              </a:rPr>
              <a:t>Indeed, voice is </a:t>
            </a:r>
            <a:r>
              <a:rPr lang="en-US" altLang="en-US" b="1" i="1" u="none" dirty="0">
                <a:ea typeface="ＭＳ Ｐゴシック" charset="-128"/>
              </a:rPr>
              <a:t>the</a:t>
            </a:r>
            <a:r>
              <a:rPr lang="en-US" altLang="en-US" dirty="0">
                <a:ea typeface="ＭＳ Ｐゴシック" charset="-128"/>
              </a:rPr>
              <a:t> essential tool. </a:t>
            </a:r>
            <a:r>
              <a:rPr lang="en-GB" altLang="en-US" dirty="0">
                <a:ea typeface="ＭＳ Ｐゴシック" charset="-128"/>
              </a:rPr>
              <a:t>Voice, in fact, is the largest network on the planet. </a:t>
            </a:r>
          </a:p>
          <a:p>
            <a:pPr marL="171450" indent="-171450">
              <a:buFont typeface="Arial" panose="020B0604020202020204" pitchFamily="34" charset="0"/>
              <a:buChar char="•"/>
            </a:pPr>
            <a:r>
              <a:rPr lang="en-GB" altLang="en-US" dirty="0">
                <a:ea typeface="ＭＳ Ｐゴシック" charset="-128"/>
              </a:rPr>
              <a:t>But why is that? It’s because you simply can’t convey the full power of your message in text. Or in email.</a:t>
            </a:r>
          </a:p>
          <a:p>
            <a:pPr marL="171450" indent="-171450">
              <a:buFont typeface="Arial" panose="020B0604020202020204" pitchFamily="34" charset="0"/>
              <a:buChar char="•"/>
            </a:pPr>
            <a:r>
              <a:rPr lang="en-GB" altLang="en-US" dirty="0">
                <a:ea typeface="ＭＳ Ｐゴシック" charset="-128"/>
              </a:rPr>
              <a:t>We still need that human touch and tone of voice to provide context to our communication.</a:t>
            </a:r>
          </a:p>
          <a:p>
            <a:endParaRPr lang="en-GB" altLang="en-US" dirty="0">
              <a:ea typeface="ＭＳ Ｐゴシック" charset="-128"/>
            </a:endParaRPr>
          </a:p>
          <a:p>
            <a:r>
              <a:rPr lang="en-GB" altLang="en-US" b="1" dirty="0">
                <a:ea typeface="ＭＳ Ｐゴシック" charset="-128"/>
              </a:rPr>
              <a:t>The numbers speak loudly</a:t>
            </a:r>
          </a:p>
          <a:p>
            <a:pPr marL="171450" indent="-171450">
              <a:buFont typeface="Arial" panose="020B0604020202020204" pitchFamily="34" charset="0"/>
              <a:buChar char="•"/>
            </a:pPr>
            <a:r>
              <a:rPr lang="en-GB" altLang="en-US" dirty="0">
                <a:ea typeface="ＭＳ Ｐゴシック" charset="-128"/>
              </a:rPr>
              <a:t>71% of knowledge workers are frequently on voice calls.</a:t>
            </a:r>
          </a:p>
          <a:p>
            <a:pPr marL="171450" indent="-171450">
              <a:buFont typeface="Arial" panose="020B0604020202020204" pitchFamily="34" charset="0"/>
              <a:buChar char="•"/>
            </a:pPr>
            <a:r>
              <a:rPr lang="en-GB" altLang="en-US" dirty="0">
                <a:ea typeface="ＭＳ Ｐゴシック" charset="-128"/>
              </a:rPr>
              <a:t>65% </a:t>
            </a:r>
            <a:r>
              <a:rPr lang="en-GB" altLang="en-US" i="1" dirty="0">
                <a:ea typeface="ＭＳ Ｐゴシック" charset="-128"/>
              </a:rPr>
              <a:t>prefer</a:t>
            </a:r>
            <a:r>
              <a:rPr lang="en-GB" altLang="en-US" dirty="0">
                <a:ea typeface="ＭＳ Ｐゴシック" charset="-128"/>
              </a:rPr>
              <a:t> to have one-to-one business calls with voice. </a:t>
            </a:r>
          </a:p>
          <a:p>
            <a:pPr marL="171450" indent="-171450">
              <a:buFont typeface="Arial" panose="020B0604020202020204" pitchFamily="34" charset="0"/>
              <a:buChar char="•"/>
            </a:pPr>
            <a:r>
              <a:rPr lang="en-GB" altLang="en-US" dirty="0">
                <a:ea typeface="ＭＳ Ｐゴシック" charset="-128"/>
              </a:rPr>
              <a:t>9 out of 10 workers say voice calls are essential. </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a:t>
            </a:fld>
            <a:endParaRPr lang="en-US"/>
          </a:p>
        </p:txBody>
      </p:sp>
    </p:spTree>
    <p:extLst>
      <p:ext uri="{BB962C8B-B14F-4D97-AF65-F5344CB8AC3E}">
        <p14:creationId xmlns:p14="http://schemas.microsoft.com/office/powerpoint/2010/main" val="109702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IP phone users can </a:t>
            </a:r>
            <a:r>
              <a:rPr lang="en-US" dirty="0">
                <a:latin typeface="CiscoSansTT" charset="0"/>
              </a:rPr>
              <a:t>e</a:t>
            </a:r>
            <a:r>
              <a:rPr lang="en-US" dirty="0">
                <a:latin typeface="CiscoSansTT" charset="0"/>
                <a:ea typeface="CiscoSansTT" charset="0"/>
                <a:cs typeface="CiscoSansTT" charset="0"/>
              </a:rPr>
              <a:t>njoy the superior phone design, quality, and features, while communicating across an approved third-party (or supported SIP) cloud hosted platform.</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a:t>
            </a:fld>
            <a:endParaRPr lang="en-US"/>
          </a:p>
        </p:txBody>
      </p:sp>
    </p:spTree>
    <p:extLst>
      <p:ext uri="{BB962C8B-B14F-4D97-AF65-F5344CB8AC3E}">
        <p14:creationId xmlns:p14="http://schemas.microsoft.com/office/powerpoint/2010/main" val="3407028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spcAft>
                <a:spcPts val="0"/>
              </a:spcAft>
              <a:buClr>
                <a:schemeClr val="dk1"/>
              </a:buClr>
              <a:buSzPts val="1110"/>
            </a:pPr>
            <a:r>
              <a:rPr lang="en-GB" dirty="0">
                <a:solidFill>
                  <a:schemeClr val="dk1"/>
                </a:solidFill>
                <a:latin typeface="CiscoSansTT ExtraLight" pitchFamily="34" charset="0"/>
                <a:cs typeface="CiscoSansTT ExtraLight" pitchFamily="34" charset="0"/>
                <a:sym typeface="Calibri"/>
              </a:rPr>
              <a:t>We started our journey to reinvent business calling a few years back, with the end user firmly in mind,  when we completely redesigned our entire range of IP phones.</a:t>
            </a:r>
          </a:p>
          <a:p>
            <a:pPr marL="171450" lvl="0" indent="-171450">
              <a:spcBef>
                <a:spcPts val="0"/>
              </a:spcBef>
              <a:spcAft>
                <a:spcPts val="0"/>
              </a:spcAft>
              <a:buClr>
                <a:schemeClr val="dk1"/>
              </a:buClr>
              <a:buSzPts val="1110"/>
              <a:buFont typeface="Arial"/>
              <a:buChar char="•"/>
            </a:pPr>
            <a:endParaRPr lang="en-GB" dirty="0">
              <a:solidFill>
                <a:schemeClr val="dk1"/>
              </a:solidFill>
              <a:latin typeface="CiscoSansTT ExtraLight" pitchFamily="34" charset="0"/>
              <a:cs typeface="CiscoSansTT ExtraLight" pitchFamily="34" charset="0"/>
              <a:sym typeface="Calibri"/>
            </a:endParaRPr>
          </a:p>
          <a:p>
            <a:r>
              <a:rPr lang="en-GB" dirty="0">
                <a:solidFill>
                  <a:schemeClr val="dk1"/>
                </a:solidFill>
                <a:latin typeface="CiscoSansTT ExtraLight" pitchFamily="34" charset="0"/>
                <a:cs typeface="CiscoSansTT ExtraLight" pitchFamily="34" charset="0"/>
                <a:sym typeface="Calibri"/>
              </a:rPr>
              <a:t>Along the way, we added new capabilities that meet the needs of the IT department </a:t>
            </a:r>
            <a:r>
              <a:rPr lang="mr-IN" dirty="0">
                <a:solidFill>
                  <a:schemeClr val="dk1"/>
                </a:solidFill>
                <a:latin typeface="CiscoSansTT ExtraLight" pitchFamily="34" charset="0"/>
                <a:sym typeface="Calibri"/>
              </a:rPr>
              <a:t>–</a:t>
            </a:r>
            <a:r>
              <a:rPr lang="en-GB" dirty="0">
                <a:solidFill>
                  <a:schemeClr val="dk1"/>
                </a:solidFill>
                <a:latin typeface="CiscoSansTT ExtraLight" pitchFamily="34" charset="0"/>
                <a:cs typeface="CiscoSansTT ExtraLight" pitchFamily="34" charset="0"/>
                <a:sym typeface="Calibri"/>
              </a:rPr>
              <a:t> enhanced security, including the latest TLS version support for PCI DSS compliance; better support for firmware, including options to configure our phones to register to our cloud calling services’ Gigabit and Wi-Fi connection options, </a:t>
            </a:r>
            <a:r>
              <a:rPr lang="en-GB" dirty="0" err="1">
                <a:solidFill>
                  <a:schemeClr val="dk1"/>
                </a:solidFill>
                <a:latin typeface="CiscoSansTT ExtraLight" pitchFamily="34" charset="0"/>
                <a:cs typeface="CiscoSansTT ExtraLight" pitchFamily="34" charset="0"/>
                <a:sym typeface="Calibri"/>
              </a:rPr>
              <a:t>etc</a:t>
            </a:r>
            <a:r>
              <a:rPr lang="en-GB" dirty="0">
                <a:solidFill>
                  <a:schemeClr val="dk1"/>
                </a:solidFill>
                <a:latin typeface="CiscoSansTT ExtraLight" pitchFamily="34" charset="0"/>
                <a:cs typeface="CiscoSansTT ExtraLight" pitchFamily="34" charset="0"/>
                <a:sym typeface="Calibri"/>
              </a:rPr>
              <a:t>,</a:t>
            </a:r>
          </a:p>
          <a:p>
            <a:endParaRPr lang="en-GB" dirty="0">
              <a:solidFill>
                <a:schemeClr val="dk1"/>
              </a:solidFill>
              <a:latin typeface="CiscoSansTT ExtraLight" pitchFamily="34" charset="0"/>
              <a:cs typeface="CiscoSansTT ExtraLight" pitchFamily="34" charset="0"/>
              <a:sym typeface="Calibri"/>
            </a:endParaRPr>
          </a:p>
          <a:p>
            <a:r>
              <a:rPr lang="en-GB" dirty="0">
                <a:solidFill>
                  <a:schemeClr val="dk1"/>
                </a:solidFill>
                <a:latin typeface="CiscoSansTT ExtraLight" pitchFamily="34" charset="0"/>
                <a:cs typeface="CiscoSansTT ExtraLight" pitchFamily="34" charset="0"/>
                <a:sym typeface="Calibri"/>
              </a:rPr>
              <a:t>But we made significant enhancements to improve the end-user experience with USB headset configuration options,  support for VPN-less remote and mobile access for teleworkers, smartphone integration options, HD video model options, and accessibility features such as those described earlier in our work with the American Council for the blind</a:t>
            </a:r>
            <a:r>
              <a:rPr lang="en-US" dirty="0">
                <a:solidFill>
                  <a:schemeClr val="dk1"/>
                </a:solidFill>
                <a:latin typeface="CiscoSansTT ExtraLight" pitchFamily="34" charset="0"/>
                <a:cs typeface="CiscoSansTT ExtraLight" pitchFamily="34" charset="0"/>
                <a:sym typeface="Calibri"/>
              </a:rPr>
              <a:t>.</a:t>
            </a:r>
            <a:endParaRPr lang="en-GB" dirty="0">
              <a:solidFill>
                <a:schemeClr val="dk1"/>
              </a:solidFill>
              <a:latin typeface="CiscoSansTT ExtraLight" pitchFamily="34" charset="0"/>
              <a:cs typeface="CiscoSansTT ExtraLight" pitchFamily="34" charset="0"/>
              <a:sym typeface="Calibri"/>
            </a:endParaRPr>
          </a:p>
          <a:p>
            <a:endParaRPr lang="en-GB" dirty="0">
              <a:solidFill>
                <a:schemeClr val="dk1"/>
              </a:solidFill>
              <a:latin typeface="CiscoSansTT ExtraLight" pitchFamily="34" charset="0"/>
              <a:cs typeface="CiscoSansTT ExtraLight" pitchFamily="34" charset="0"/>
              <a:sym typeface="Calibri"/>
            </a:endParaRPr>
          </a:p>
          <a:p>
            <a:endParaRPr lang="en-US" dirty="0">
              <a:latin typeface="CiscoSansTT ExtraLight" pitchFamily="34" charset="0"/>
              <a:cs typeface="CiscoSansTT ExtraLight" pitchFamily="34" charset="0"/>
            </a:endParaRPr>
          </a:p>
          <a:p>
            <a:r>
              <a:rPr lang="en-US" dirty="0">
                <a:latin typeface="CiscoSansTT ExtraLight" pitchFamily="34" charset="0"/>
                <a:cs typeface="CiscoSansTT ExtraLight" pitchFamily="34" charset="0"/>
              </a:rPr>
              <a:t>More details (optional):</a:t>
            </a:r>
          </a:p>
          <a:p>
            <a:pPr marL="171450" indent="-171450">
              <a:buFont typeface="Arial" charset="0"/>
              <a:buChar char="•"/>
            </a:pPr>
            <a:r>
              <a:rPr lang="en-US" dirty="0">
                <a:latin typeface="CiscoSansTT ExtraLight" pitchFamily="34" charset="0"/>
                <a:cs typeface="CiscoSansTT ExtraLight" pitchFamily="34" charset="0"/>
              </a:rPr>
              <a:t>PCI DDS compliance</a:t>
            </a:r>
          </a:p>
          <a:p>
            <a:pPr marL="171450" indent="-171450">
              <a:buFont typeface="Arial" charset="0"/>
              <a:buChar char="•"/>
            </a:pPr>
            <a:r>
              <a:rPr lang="en-US" dirty="0">
                <a:latin typeface="CiscoSansTT ExtraLight" pitchFamily="34" charset="0"/>
                <a:cs typeface="CiscoSansTT ExtraLight" pitchFamily="34" charset="0"/>
              </a:rPr>
              <a:t>Supported firmware</a:t>
            </a:r>
          </a:p>
          <a:p>
            <a:pPr marL="171450" indent="-171450">
              <a:buFont typeface="Arial" charset="0"/>
              <a:buChar char="•"/>
            </a:pPr>
            <a:r>
              <a:rPr lang="en-US" dirty="0">
                <a:latin typeface="CiscoSansTT ExtraLight" pitchFamily="34" charset="0"/>
                <a:cs typeface="CiscoSansTT ExtraLight" pitchFamily="34" charset="0"/>
              </a:rPr>
              <a:t>Longer-term Cisco UCM support</a:t>
            </a:r>
          </a:p>
          <a:p>
            <a:pPr marL="171450" indent="-171450">
              <a:buFont typeface="Arial" charset="0"/>
              <a:buChar char="•"/>
            </a:pPr>
            <a:r>
              <a:rPr lang="en-US" dirty="0">
                <a:latin typeface="CiscoSansTT ExtraLight" pitchFamily="34" charset="0"/>
                <a:cs typeface="CiscoSansTT ExtraLight" pitchFamily="34" charset="0"/>
              </a:rPr>
              <a:t>Cloud-ready</a:t>
            </a:r>
          </a:p>
          <a:p>
            <a:pPr marL="171450" indent="-171450">
              <a:buFont typeface="Arial" charset="0"/>
              <a:buChar char="•"/>
            </a:pPr>
            <a:r>
              <a:rPr lang="en-US" dirty="0">
                <a:latin typeface="CiscoSansTT ExtraLight" pitchFamily="34" charset="0"/>
                <a:cs typeface="CiscoSansTT ExtraLight" pitchFamily="34" charset="0"/>
              </a:rPr>
              <a:t>Gigabit and Wi-Fi options</a:t>
            </a:r>
          </a:p>
          <a:p>
            <a:pPr marL="171450" indent="-171450">
              <a:buFont typeface="Arial" charset="0"/>
              <a:buChar char="•"/>
            </a:pPr>
            <a:r>
              <a:rPr lang="en-US" dirty="0">
                <a:latin typeface="CiscoSansTT ExtraLight" pitchFamily="34" charset="0"/>
                <a:cs typeface="CiscoSansTT ExtraLight" pitchFamily="34" charset="0"/>
              </a:rPr>
              <a:t>Enhanced Cisco headset support (USB)</a:t>
            </a:r>
          </a:p>
          <a:p>
            <a:pPr marL="171450" indent="-171450">
              <a:buFont typeface="Arial" charset="0"/>
              <a:buChar char="•"/>
            </a:pPr>
            <a:r>
              <a:rPr lang="en-US" dirty="0">
                <a:latin typeface="CiscoSansTT ExtraLight" pitchFamily="34" charset="0"/>
                <a:cs typeface="CiscoSansTT ExtraLight" pitchFamily="34" charset="0"/>
              </a:rPr>
              <a:t>Mobile remote access</a:t>
            </a:r>
          </a:p>
          <a:p>
            <a:pPr marL="171450" indent="-171450">
              <a:buFont typeface="Arial" charset="0"/>
              <a:buChar char="•"/>
            </a:pPr>
            <a:r>
              <a:rPr lang="en-US" dirty="0">
                <a:latin typeface="CiscoSansTT ExtraLight" pitchFamily="34" charset="0"/>
                <a:cs typeface="CiscoSansTT ExtraLight" pitchFamily="34" charset="0"/>
              </a:rPr>
              <a:t>Proximity (mobile phone pairing)</a:t>
            </a:r>
          </a:p>
          <a:p>
            <a:pPr marL="171450" indent="-171450">
              <a:buFont typeface="Arial" charset="0"/>
              <a:buChar char="•"/>
            </a:pPr>
            <a:r>
              <a:rPr lang="en-US" dirty="0">
                <a:latin typeface="CiscoSansTT ExtraLight" pitchFamily="34" charset="0"/>
                <a:cs typeface="CiscoSansTT ExtraLight" pitchFamily="34" charset="0"/>
              </a:rPr>
              <a:t>HD video option</a:t>
            </a:r>
          </a:p>
          <a:p>
            <a:pPr marL="171450" indent="-171450">
              <a:buFont typeface="Arial" charset="0"/>
              <a:buChar char="•"/>
            </a:pPr>
            <a:r>
              <a:rPr lang="en-US" dirty="0">
                <a:latin typeface="CiscoSansTT ExtraLight" pitchFamily="34" charset="0"/>
                <a:cs typeface="CiscoSansTT ExtraLight" pitchFamily="34" charset="0"/>
              </a:rPr>
              <a:t>Accessibility features</a:t>
            </a:r>
          </a:p>
          <a:p>
            <a:endParaRPr lang="en-US" dirty="0">
              <a:latin typeface="CiscoSansTT ExtraLight" pitchFamily="34" charset="0"/>
              <a:cs typeface="CiscoSansTT ExtraLight"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a:p>
        </p:txBody>
      </p:sp>
    </p:spTree>
    <p:extLst>
      <p:ext uri="{BB962C8B-B14F-4D97-AF65-F5344CB8AC3E}">
        <p14:creationId xmlns:p14="http://schemas.microsoft.com/office/powerpoint/2010/main" val="3329776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We have been the leaders in UC market with on-</a:t>
            </a:r>
            <a:r>
              <a:rPr lang="en-US" dirty="0" err="1">
                <a:ea typeface="ＭＳ Ｐゴシック"/>
                <a:cs typeface="Calibri"/>
              </a:rPr>
              <a:t>prem</a:t>
            </a:r>
            <a:r>
              <a:rPr lang="en-US" dirty="0">
                <a:ea typeface="ＭＳ Ｐゴシック"/>
                <a:cs typeface="Calibri"/>
              </a:rPr>
              <a:t> and hybrid</a:t>
            </a:r>
            <a:r>
              <a:rPr lang="en-US" baseline="0" dirty="0">
                <a:ea typeface="ＭＳ Ｐゴシック"/>
                <a:cs typeface="Calibri"/>
              </a:rPr>
              <a:t> scenarios to meet enterprise, midmarket, SMB and public sector customers across any deployment model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aseline="0" dirty="0"/>
          </a:p>
          <a:p>
            <a:pPr lvl="1" defTabSz="914400" eaLnBrk="1" fontAlgn="auto" hangingPunct="1">
              <a:spcBef>
                <a:spcPts val="0"/>
              </a:spcBef>
              <a:spcAft>
                <a:spcPts val="0"/>
              </a:spcAft>
              <a:defRPr/>
            </a:pPr>
            <a:r>
              <a:rPr lang="en-US" baseline="0" dirty="0">
                <a:ea typeface="ＭＳ Ｐゴシック"/>
              </a:rPr>
              <a:t>On </a:t>
            </a:r>
            <a:r>
              <a:rPr lang="en-US" baseline="0" dirty="0" err="1">
                <a:ea typeface="ＭＳ Ｐゴシック"/>
              </a:rPr>
              <a:t>prem</a:t>
            </a:r>
            <a:r>
              <a:rPr lang="en-US" baseline="0" dirty="0">
                <a:ea typeface="ＭＳ Ｐゴシック"/>
              </a:rPr>
              <a:t> :</a:t>
            </a:r>
            <a:r>
              <a:rPr lang="en-US" dirty="0">
                <a:ea typeface="ＭＳ Ｐゴシック"/>
              </a:rPr>
              <a:t> </a:t>
            </a:r>
            <a:r>
              <a:rPr lang="en-US" baseline="0" dirty="0">
                <a:ea typeface="ＭＳ Ｐゴシック"/>
              </a:rPr>
              <a:t> Unified Communications Manager, Meeting Server, IP Phones</a:t>
            </a:r>
            <a:endParaRPr lang="en-US" baseline="0" dirty="0">
              <a:ea typeface="ＭＳ Ｐゴシック"/>
              <a:cs typeface="Calibri"/>
            </a:endParaRPr>
          </a:p>
          <a:p>
            <a:pPr lvl="1"/>
            <a:endParaRPr lang="en-US" baseline="0" dirty="0"/>
          </a:p>
          <a:p>
            <a:r>
              <a:rPr lang="en-US" baseline="0" dirty="0">
                <a:ea typeface="ＭＳ Ｐゴシック"/>
                <a:cs typeface="Calibri"/>
              </a:rPr>
              <a:t>#1 Market Share of Enterprise Voice:</a:t>
            </a:r>
            <a:br>
              <a:rPr lang="en-US" baseline="0" dirty="0">
                <a:cs typeface="+mn-lt"/>
              </a:rPr>
            </a:br>
            <a:r>
              <a:rPr lang="en-US" baseline="0" dirty="0">
                <a:ea typeface="ＭＳ Ｐゴシック"/>
                <a:cs typeface="Calibri"/>
              </a:rPr>
              <a:t>	</a:t>
            </a:r>
            <a:r>
              <a:rPr lang="en-US" b="1" dirty="0">
                <a:ea typeface="ＭＳ Ｐゴシック"/>
                <a:cs typeface="Calibri"/>
              </a:rPr>
              <a:t>Q1 CY'2019 Enterprise Voice Market Share Results</a:t>
            </a:r>
          </a:p>
          <a:p>
            <a:pPr lvl="1"/>
            <a:r>
              <a:rPr lang="en-US" dirty="0">
                <a:ea typeface="ＭＳ Ｐゴシック"/>
              </a:rPr>
              <a:t>Source: Synergy Research, June 2019</a:t>
            </a:r>
            <a:endParaRPr lang="en-US" dirty="0">
              <a:ea typeface="ＭＳ Ｐゴシック"/>
              <a:cs typeface="Calibri"/>
            </a:endParaRPr>
          </a:p>
          <a:p>
            <a:pPr lvl="1"/>
            <a:endParaRPr lang="en-US" dirty="0">
              <a:ea typeface="ＭＳ Ｐゴシック"/>
              <a:cs typeface="Calibri"/>
            </a:endParaRPr>
          </a:p>
          <a:p>
            <a:pPr lvl="1"/>
            <a:r>
              <a:rPr lang="en-US" b="1" dirty="0">
                <a:ea typeface="ＭＳ Ｐゴシック"/>
              </a:rPr>
              <a:t>Cisco Share: </a:t>
            </a:r>
            <a:r>
              <a:rPr lang="en-US" dirty="0">
                <a:ea typeface="ＭＳ Ｐゴシック"/>
              </a:rPr>
              <a:t>Excluding key telephony systems (KTS), Cisco’s worldwide revenue share was 46.3%, up +4.6 pts y/y and down </a:t>
            </a:r>
            <a:r>
              <a:rPr lang="en-US" baseline="0" dirty="0">
                <a:ea typeface="ＭＳ Ｐゴシック"/>
              </a:rPr>
              <a:t>-</a:t>
            </a:r>
            <a:r>
              <a:rPr lang="en-US" dirty="0">
                <a:ea typeface="ＭＳ Ｐゴシック"/>
              </a:rPr>
              <a:t>1.5 pts q/q</a:t>
            </a:r>
            <a:r>
              <a:rPr lang="en-US" baseline="0" dirty="0">
                <a:ea typeface="ＭＳ Ｐゴシック"/>
              </a:rPr>
              <a:t>.</a:t>
            </a:r>
            <a:r>
              <a:rPr lang="en-US" dirty="0">
                <a:ea typeface="ＭＳ Ｐゴシック"/>
              </a:rPr>
              <a:t> If including </a:t>
            </a:r>
            <a:r>
              <a:rPr lang="en-US" baseline="0" dirty="0">
                <a:ea typeface="ＭＳ Ｐゴシック"/>
              </a:rPr>
              <a:t>KTS</a:t>
            </a:r>
            <a:r>
              <a:rPr lang="en-US" dirty="0">
                <a:ea typeface="ＭＳ Ｐゴシック"/>
              </a:rPr>
              <a:t>, Cisco’s share was 41.9%, up </a:t>
            </a:r>
            <a:r>
              <a:rPr lang="en-US" baseline="0" dirty="0">
                <a:ea typeface="ＭＳ Ｐゴシック"/>
              </a:rPr>
              <a:t>+</a:t>
            </a:r>
            <a:r>
              <a:rPr lang="en-US" dirty="0">
                <a:ea typeface="ＭＳ Ｐゴシック"/>
              </a:rPr>
              <a:t>4.4 pts </a:t>
            </a:r>
            <a:r>
              <a:rPr lang="en-US" baseline="0" dirty="0">
                <a:ea typeface="ＭＳ Ｐゴシック"/>
              </a:rPr>
              <a:t>y/y. </a:t>
            </a:r>
            <a:r>
              <a:rPr lang="en-US" dirty="0">
                <a:ea typeface="ＭＳ Ｐゴシック"/>
              </a:rPr>
              <a:t>Regarding geographies excluding </a:t>
            </a:r>
            <a:r>
              <a:rPr lang="en-US" baseline="0" dirty="0">
                <a:ea typeface="ＭＳ Ｐゴシック"/>
              </a:rPr>
              <a:t>KTS</a:t>
            </a:r>
            <a:r>
              <a:rPr lang="en-US" dirty="0">
                <a:ea typeface="ＭＳ Ｐゴシック"/>
              </a:rPr>
              <a:t>, Americas share was 56.9% (+4.0 pts y/y), EMEAR was 37.2% (+5.3 pts y/y), and APAC was 31.2%</a:t>
            </a:r>
            <a:r>
              <a:rPr lang="en-US" baseline="0" dirty="0">
                <a:ea typeface="ＭＳ Ｐゴシック"/>
              </a:rPr>
              <a:t> (+</a:t>
            </a:r>
            <a:r>
              <a:rPr lang="en-US" dirty="0">
                <a:ea typeface="ＭＳ Ｐゴシック"/>
              </a:rPr>
              <a:t>3.5 pts </a:t>
            </a:r>
            <a:r>
              <a:rPr lang="en-US" baseline="0" dirty="0">
                <a:ea typeface="ＭＳ Ｐゴシック"/>
              </a:rPr>
              <a:t>y/y</a:t>
            </a:r>
            <a:r>
              <a:rPr lang="en-US" dirty="0">
                <a:ea typeface="ＭＳ Ｐゴシック"/>
              </a:rPr>
              <a:t>).  </a:t>
            </a:r>
          </a:p>
          <a:p>
            <a:pPr lvl="1"/>
            <a:r>
              <a:rPr lang="en-US" baseline="0" dirty="0">
                <a:ea typeface="ＭＳ Ｐゴシック"/>
              </a:rPr>
              <a:t>Source: Synergy Research, December 2018</a:t>
            </a:r>
            <a:r>
              <a:rPr lang="en-US" dirty="0">
                <a:ea typeface="ＭＳ Ｐゴシック"/>
              </a:rPr>
              <a:t> </a:t>
            </a:r>
            <a:endParaRPr lang="en-US" baseline="0" dirty="0">
              <a:cs typeface="Calibri"/>
            </a:endParaRPr>
          </a:p>
          <a:p>
            <a:pPr lvl="1"/>
            <a:endParaRPr lang="en-US" baseline="0" dirty="0"/>
          </a:p>
          <a:p>
            <a:pPr lvl="1"/>
            <a:r>
              <a:rPr lang="en-US" baseline="0" dirty="0">
                <a:ea typeface="ＭＳ Ｐゴシック"/>
              </a:rPr>
              <a:t>350,000 + organizations world wide; 95% of Fortune 500	</a:t>
            </a:r>
            <a:endParaRPr lang="en-US" baseline="0" dirty="0">
              <a:ea typeface="ＭＳ Ｐゴシック"/>
              <a:cs typeface="Calibri"/>
            </a:endParaRPr>
          </a:p>
          <a:p>
            <a:pPr lvl="1"/>
            <a:endParaRPr lang="en-US" baseline="0" dirty="0"/>
          </a:p>
          <a:p>
            <a:pPr lvl="1"/>
            <a:r>
              <a:rPr lang="en-US" baseline="0" dirty="0">
                <a:ea typeface="ＭＳ Ｐゴシック"/>
              </a:rPr>
              <a:t>	20+ years of experience and innovation in UC platforms for calling, meeting, contact center</a:t>
            </a:r>
            <a:r>
              <a:rPr lang="en-US" dirty="0">
                <a:ea typeface="ＭＳ Ｐゴシック"/>
              </a:rPr>
              <a:t> </a:t>
            </a:r>
            <a:r>
              <a:rPr lang="en-US" baseline="0" dirty="0">
                <a:ea typeface="ＭＳ Ｐゴシック"/>
              </a:rPr>
              <a:t> (</a:t>
            </a:r>
            <a:r>
              <a:rPr lang="en-US" sz="1200" kern="1200" dirty="0">
                <a:solidFill>
                  <a:schemeClr val="tx1"/>
                </a:solidFill>
                <a:effectLst/>
                <a:latin typeface="+mn-lt"/>
                <a:ea typeface="ＭＳ Ｐゴシック"/>
                <a:cs typeface="Calibri"/>
              </a:rPr>
              <a:t>(Cisco launched voice GW on Cisco routers 1995, acquired </a:t>
            </a:r>
            <a:r>
              <a:rPr lang="en-US" sz="1200" kern="1200" dirty="0" err="1">
                <a:solidFill>
                  <a:schemeClr val="tx1"/>
                </a:solidFill>
                <a:effectLst/>
                <a:latin typeface="+mn-lt"/>
                <a:ea typeface="ＭＳ Ｐゴシック"/>
                <a:cs typeface="Calibri"/>
              </a:rPr>
              <a:t>Celscius</a:t>
            </a:r>
            <a:r>
              <a:rPr lang="en-US" sz="1200" kern="1200" dirty="0">
                <a:solidFill>
                  <a:schemeClr val="tx1"/>
                </a:solidFill>
                <a:effectLst/>
                <a:latin typeface="+mn-lt"/>
                <a:ea typeface="ＭＳ Ｐゴシック"/>
                <a:cs typeface="Calibri"/>
              </a:rPr>
              <a:t> 1998)</a:t>
            </a:r>
            <a:br>
              <a:rPr lang="en-US" sz="1200" kern="1200" dirty="0">
                <a:effectLst/>
                <a:ea typeface="ＭＳ Ｐゴシック" charset="0"/>
                <a:cs typeface="+mn-lt"/>
              </a:rPr>
            </a:br>
            <a:r>
              <a:rPr lang="en-US" baseline="0" dirty="0">
                <a:ea typeface="ＭＳ Ｐゴシック"/>
              </a:rPr>
              <a:t>	120M + phones (</a:t>
            </a:r>
            <a:r>
              <a:rPr lang="en-US" baseline="0" dirty="0" err="1">
                <a:ea typeface="ＭＳ Ｐゴシック"/>
              </a:rPr>
              <a:t>inc.</a:t>
            </a:r>
            <a:r>
              <a:rPr lang="en-US" baseline="0" dirty="0">
                <a:ea typeface="ＭＳ Ｐゴシック"/>
              </a:rPr>
              <a:t> 35Million active users Jabber soft phone licenses)</a:t>
            </a:r>
            <a:endParaRPr lang="en-US" baseline="0" dirty="0">
              <a:ea typeface="ＭＳ Ｐゴシック"/>
              <a:cs typeface="Calibri"/>
            </a:endParaRPr>
          </a:p>
          <a:p>
            <a:pPr lvl="1"/>
            <a:r>
              <a:rPr lang="en-US" baseline="0" dirty="0">
                <a:ea typeface="ＭＳ Ｐゴシック"/>
              </a:rPr>
              <a:t>		</a:t>
            </a:r>
            <a:endParaRPr lang="en-US" baseline="0" dirty="0">
              <a:ea typeface="ＭＳ Ｐゴシック"/>
              <a:cs typeface="Calibri"/>
            </a:endParaRPr>
          </a:p>
          <a:p>
            <a:r>
              <a:rPr lang="en-US" baseline="0" dirty="0">
                <a:ea typeface="ＭＳ Ｐゴシック"/>
                <a:cs typeface="Calibri"/>
              </a:rPr>
              <a:t>Hybrid solution enable evolution to cloud as well as provide unique value from the cloud to connect the </a:t>
            </a:r>
            <a:r>
              <a:rPr lang="en-US" baseline="0" dirty="0" err="1">
                <a:ea typeface="ＭＳ Ｐゴシック"/>
                <a:cs typeface="Calibri"/>
              </a:rPr>
              <a:t>prem</a:t>
            </a:r>
            <a:r>
              <a:rPr lang="en-US" baseline="0" dirty="0">
                <a:ea typeface="ＭＳ Ｐゴシック"/>
                <a:cs typeface="Calibri"/>
              </a:rPr>
              <a:t> and cloud intelligence…</a:t>
            </a:r>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sz="1200" kern="1200" baseline="0" dirty="0">
              <a:solidFill>
                <a:schemeClr val="tx1"/>
              </a:solidFill>
              <a:effectLst/>
              <a:latin typeface="+mn-lt"/>
              <a:ea typeface="ＭＳ Ｐゴシック" charset="0"/>
              <a:cs typeface="ＭＳ Ｐゴシック" charset="0"/>
            </a:endParaRPr>
          </a:p>
          <a:p>
            <a:r>
              <a:rPr lang="en-US" sz="1200" kern="1200" baseline="0" dirty="0">
                <a:solidFill>
                  <a:schemeClr val="tx1"/>
                </a:solidFill>
                <a:effectLst/>
                <a:latin typeface="+mn-lt"/>
                <a:ea typeface="ＭＳ Ｐゴシック"/>
                <a:cs typeface="Calibri"/>
              </a:rPr>
              <a:t>_____________________________________________________________________________________________________</a:t>
            </a:r>
          </a:p>
          <a:p>
            <a:r>
              <a:rPr lang="en-US" sz="1200" kern="1200" dirty="0">
                <a:solidFill>
                  <a:schemeClr val="tx1"/>
                </a:solidFill>
                <a:effectLst/>
                <a:latin typeface="+mn-lt"/>
                <a:ea typeface="ＭＳ Ｐゴシック"/>
                <a:cs typeface="Calibri"/>
              </a:rPr>
              <a:t>Approx. 200,000 Cisco calling customers worldwide</a:t>
            </a:r>
            <a:br>
              <a:rPr lang="en-US" sz="1200" kern="1200" dirty="0">
                <a:effectLst/>
                <a:ea typeface="ＭＳ Ｐゴシック" charset="0"/>
                <a:cs typeface="+mn-lt"/>
              </a:rPr>
            </a:br>
            <a:r>
              <a:rPr lang="en-US" sz="1200" kern="1200" dirty="0">
                <a:solidFill>
                  <a:schemeClr val="tx1"/>
                </a:solidFill>
                <a:effectLst/>
                <a:latin typeface="+mn-lt"/>
                <a:ea typeface="ＭＳ Ｐゴシック"/>
                <a:cs typeface="Calibri"/>
              </a:rPr>
              <a:t>• inc150,000+ Unified Communications Manager customers</a:t>
            </a:r>
            <a:br>
              <a:rPr lang="en-US" sz="1200" kern="1200" dirty="0">
                <a:effectLst/>
                <a:ea typeface="ＭＳ Ｐゴシック" charset="0"/>
                <a:cs typeface="+mn-lt"/>
              </a:rPr>
            </a:br>
            <a:r>
              <a:rPr lang="en-US" sz="1200" kern="1200" dirty="0">
                <a:solidFill>
                  <a:schemeClr val="tx1"/>
                </a:solidFill>
                <a:effectLst/>
                <a:latin typeface="+mn-lt"/>
                <a:ea typeface="ＭＳ Ｐゴシック"/>
                <a:cs typeface="Calibri"/>
              </a:rPr>
              <a:t>• 95% of fortune 500 companies</a:t>
            </a:r>
            <a:br>
              <a:rPr lang="en-US" sz="1200" kern="1200" dirty="0">
                <a:effectLst/>
                <a:ea typeface="ＭＳ Ｐゴシック" charset="0"/>
                <a:cs typeface="+mn-lt"/>
              </a:rPr>
            </a:br>
            <a:r>
              <a:rPr lang="en-US" sz="1200" kern="1200" dirty="0">
                <a:solidFill>
                  <a:schemeClr val="tx1"/>
                </a:solidFill>
                <a:effectLst/>
                <a:latin typeface="+mn-lt"/>
                <a:ea typeface="ＭＳ Ｐゴシック"/>
                <a:cs typeface="Calibri"/>
              </a:rPr>
              <a:t>• 85M+ Cisco IP Phones shipped</a:t>
            </a:r>
            <a:br>
              <a:rPr lang="en-US" sz="1200" kern="1200" dirty="0">
                <a:effectLst/>
                <a:ea typeface="ＭＳ Ｐゴシック" charset="0"/>
                <a:cs typeface="+mn-lt"/>
              </a:rPr>
            </a:br>
            <a:r>
              <a:rPr lang="en-US" sz="1200" kern="1200" dirty="0">
                <a:solidFill>
                  <a:schemeClr val="tx1"/>
                </a:solidFill>
                <a:effectLst/>
                <a:latin typeface="+mn-lt"/>
                <a:ea typeface="ＭＳ Ｐゴシック"/>
                <a:cs typeface="Calibri"/>
              </a:rPr>
              <a:t>• 35M Jabber UC users</a:t>
            </a:r>
            <a:br>
              <a:rPr lang="en-US" sz="1200" kern="1200" dirty="0">
                <a:effectLst/>
                <a:ea typeface="ＭＳ Ｐゴシック" charset="0"/>
                <a:cs typeface="+mn-lt"/>
              </a:rPr>
            </a:br>
            <a:r>
              <a:rPr lang="en-US" sz="1200" kern="1200" dirty="0">
                <a:solidFill>
                  <a:schemeClr val="tx1"/>
                </a:solidFill>
                <a:effectLst/>
                <a:latin typeface="+mn-lt"/>
                <a:ea typeface="ＭＳ Ｐゴシック"/>
                <a:cs typeface="Calibri"/>
              </a:rPr>
              <a:t>• 42.6% share (#1) of worldwide revenue for Enterprise Voice</a:t>
            </a:r>
            <a:br>
              <a:rPr lang="en-US" sz="1200" kern="1200" dirty="0">
                <a:effectLst/>
                <a:ea typeface="ＭＳ Ｐゴシック" charset="0"/>
                <a:cs typeface="+mn-lt"/>
              </a:rPr>
            </a:br>
            <a:r>
              <a:rPr lang="en-US" sz="1200" kern="1200" dirty="0">
                <a:solidFill>
                  <a:schemeClr val="tx1"/>
                </a:solidFill>
                <a:effectLst/>
                <a:latin typeface="+mn-lt"/>
                <a:ea typeface="ＭＳ Ｐゴシック"/>
                <a:cs typeface="Calibri"/>
              </a:rPr>
              <a:t>(Synergy Research - Sept 2018)</a:t>
            </a:r>
            <a:br>
              <a:rPr lang="en-US" sz="1200" kern="1200" dirty="0">
                <a:effectLst/>
                <a:ea typeface="ＭＳ Ｐゴシック" charset="0"/>
                <a:cs typeface="+mn-lt"/>
              </a:rPr>
            </a:br>
            <a:r>
              <a:rPr lang="en-US" sz="1200" kern="1200" dirty="0">
                <a:solidFill>
                  <a:schemeClr val="tx1"/>
                </a:solidFill>
                <a:effectLst/>
                <a:latin typeface="+mn-lt"/>
                <a:ea typeface="ＭＳ Ｐゴシック"/>
                <a:cs typeface="Calibri"/>
              </a:rPr>
              <a:t>• Over 2,000 Cisco Collaboration partners WW</a:t>
            </a:r>
            <a:br>
              <a:rPr lang="en-US" sz="1200" kern="1200" dirty="0">
                <a:effectLst/>
                <a:ea typeface="ＭＳ Ｐゴシック" charset="0"/>
                <a:cs typeface="+mn-lt"/>
              </a:rPr>
            </a:br>
            <a:r>
              <a:rPr lang="en-US" sz="1200" kern="1200" dirty="0">
                <a:solidFill>
                  <a:schemeClr val="tx1"/>
                </a:solidFill>
                <a:effectLst/>
                <a:latin typeface="+mn-lt"/>
                <a:ea typeface="ＭＳ Ｐゴシック"/>
                <a:cs typeface="Calibri"/>
              </a:rPr>
              <a:t>• Over 20 years experience in IP telephony and unified communications</a:t>
            </a:r>
            <a:br>
              <a:rPr lang="en-US" sz="1200" kern="1200" dirty="0">
                <a:effectLst/>
                <a:ea typeface="ＭＳ Ｐゴシック" charset="0"/>
                <a:cs typeface="+mn-lt"/>
              </a:rPr>
            </a:br>
            <a:r>
              <a:rPr lang="en-US" sz="1200" kern="1200" dirty="0">
                <a:solidFill>
                  <a:schemeClr val="tx1"/>
                </a:solidFill>
                <a:effectLst/>
                <a:latin typeface="+mn-lt"/>
                <a:ea typeface="ＭＳ Ｐゴシック"/>
                <a:cs typeface="Calibri"/>
              </a:rPr>
              <a:t>(Cisco launched voice GW on Cisco routers 1995, acquired Celsius 1998)</a:t>
            </a:r>
            <a:br>
              <a:rPr lang="en-US" sz="1200" kern="1200" dirty="0">
                <a:effectLst/>
                <a:ea typeface="ＭＳ Ｐゴシック" charset="0"/>
                <a:cs typeface="+mn-lt"/>
              </a:rPr>
            </a:br>
            <a:r>
              <a:rPr lang="en-US" sz="1200" kern="1200" dirty="0">
                <a:solidFill>
                  <a:schemeClr val="tx1"/>
                </a:solidFill>
                <a:effectLst/>
                <a:latin typeface="+mn-lt"/>
                <a:ea typeface="ＭＳ Ｐゴシック"/>
                <a:cs typeface="Calibri"/>
              </a:rPr>
              <a:t>• July 2018 - Cisco named a leader in Gartner Magic Quadrant for Unified Communications - for 11th straight year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a:p>
        </p:txBody>
      </p:sp>
    </p:spTree>
    <p:extLst>
      <p:ext uri="{BB962C8B-B14F-4D97-AF65-F5344CB8AC3E}">
        <p14:creationId xmlns:p14="http://schemas.microsoft.com/office/powerpoint/2010/main" val="407919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Cisco multiplatform phones meet the needs of a diverse range of professionals and their organizations.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Whether your business needs affordable, entry-level phones </a:t>
            </a:r>
            <a:r>
              <a:rPr lang="en-US" sz="1200" kern="1200" dirty="0">
                <a:solidFill>
                  <a:schemeClr val="tx1"/>
                </a:solidFill>
                <a:effectLst/>
                <a:latin typeface="+mn-lt"/>
                <a:ea typeface="ＭＳ Ｐゴシック" charset="0"/>
                <a:cs typeface="ＭＳ Ｐゴシック" charset="0"/>
              </a:rPr>
              <a:t>for knowledge workers, administrative staff, and managers with moderate to active call activity, or advanced phones for intensive call volumes and collaboration, Cisco has just the right MPP solution for you.</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10</a:t>
            </a:fld>
            <a:endParaRPr lang="en-US"/>
          </a:p>
        </p:txBody>
      </p:sp>
    </p:spTree>
    <p:extLst>
      <p:ext uri="{BB962C8B-B14F-4D97-AF65-F5344CB8AC3E}">
        <p14:creationId xmlns:p14="http://schemas.microsoft.com/office/powerpoint/2010/main" val="2467204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Cisco MPP lineup comprises the 6800 Series, the 7800 Series, and the 8800Series.</a:t>
            </a:r>
          </a:p>
          <a:p>
            <a:endParaRPr lang="en-US" dirty="0"/>
          </a:p>
          <a:p>
            <a:r>
              <a:rPr lang="en-US" dirty="0"/>
              <a:t>The 6800 Series are entry-level phones designed for light to moderate use.</a:t>
            </a:r>
          </a:p>
          <a:p>
            <a:r>
              <a:rPr lang="en-US" dirty="0"/>
              <a:t>The 8800 Series offers advanced features for high-volume activity. </a:t>
            </a:r>
          </a:p>
          <a:p>
            <a:r>
              <a:rPr lang="en-US" dirty="0"/>
              <a:t>And the 7800 Series falls somewhere in between.</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11</a:t>
            </a:fld>
            <a:endParaRPr lang="en-US"/>
          </a:p>
        </p:txBody>
      </p:sp>
    </p:spTree>
    <p:extLst>
      <p:ext uri="{BB962C8B-B14F-4D97-AF65-F5344CB8AC3E}">
        <p14:creationId xmlns:p14="http://schemas.microsoft.com/office/powerpoint/2010/main" val="1256061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ＭＳ Ｐゴシック" charset="0"/>
                <a:cs typeface="ＭＳ Ｐゴシック" charset="0"/>
              </a:rPr>
              <a:t>The 6800 Series </a:t>
            </a:r>
            <a:r>
              <a:rPr lang="en-US" sz="1200" kern="1200" dirty="0">
                <a:solidFill>
                  <a:schemeClr val="tx1"/>
                </a:solidFill>
                <a:effectLst/>
                <a:latin typeface="+mn-lt"/>
                <a:ea typeface="ＭＳ Ｐゴシック" charset="0"/>
                <a:cs typeface="ＭＳ Ｐゴシック" charset="0"/>
              </a:rPr>
              <a:t>is a cost-effective, high-fidelity voice communications portfolio designed to improve your organization’s people-centric communications while reducing your operating costs in third-party hosted call control deployments. </a:t>
            </a:r>
          </a:p>
          <a:p>
            <a:r>
              <a:rPr lang="en-US" sz="1200" kern="1200" dirty="0">
                <a:solidFill>
                  <a:schemeClr val="tx1"/>
                </a:solidFill>
                <a:effectLst/>
                <a:latin typeface="+mn-lt"/>
                <a:ea typeface="ＭＳ Ｐゴシック" charset="0"/>
                <a:cs typeface="ＭＳ Ｐゴシック" charset="0"/>
              </a:rPr>
              <a:t>This series combines an attractive new ergonomic design with “always-on” reliability and secure encrypted communications. The phones deliver advanced IP telephony features and wideband audio capabilities with an easy-to-use, full-featured voice communications experience on third-party hosted call control. </a:t>
            </a:r>
          </a:p>
          <a:p>
            <a:endParaRPr lang="en-US" sz="120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dirty="0"/>
              <a:t>The 6800 Series provides:</a:t>
            </a: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0"/>
                <a:cs typeface="ＭＳ Ｐゴシック" charset="0"/>
              </a:rPr>
              <a:t>Line keys on each model that are fully programmable.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charset="0"/>
                <a:cs typeface="ＭＳ Ｐゴシック" charset="0"/>
              </a:rPr>
              <a:t>Tricolor LEDs on the line keys that make the phone simpler to use.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charset="0"/>
                <a:cs typeface="ＭＳ Ｐゴシック" charset="0"/>
              </a:rPr>
              <a:t>A full-duplex speakerphone that lets you set up clear multiparty conferences for flexible, productive collaboration. </a:t>
            </a:r>
          </a:p>
          <a:p>
            <a:br>
              <a:rPr lang="en-US" sz="1200" kern="1200" dirty="0">
                <a:solidFill>
                  <a:schemeClr val="tx1"/>
                </a:solidFill>
                <a:effectLst/>
                <a:latin typeface="+mn-lt"/>
                <a:ea typeface="ＭＳ Ｐゴシック" charset="0"/>
                <a:cs typeface="ＭＳ Ｐゴシック" charset="0"/>
              </a:rPr>
            </a:br>
            <a:r>
              <a:rPr lang="en-US" sz="1200" b="1" dirty="0"/>
              <a:t>Other features include:</a:t>
            </a: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0"/>
                <a:cs typeface="ＭＳ Ｐゴシック" charset="0"/>
              </a:rPr>
              <a:t>The ability to set up keys to support either lines (such as directory numbers) or call features (such as speed dialing). </a:t>
            </a: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0"/>
                <a:cs typeface="ＭＳ Ｐゴシック" charset="0"/>
              </a:rPr>
              <a:t>A multiple-calls-per-line appearance feature that boosts productivity by enabling users to handle multiple calls for each directory number.</a:t>
            </a: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0"/>
                <a:cs typeface="ＭＳ Ｐゴシック" charset="0"/>
              </a:rPr>
              <a:t>Fixed-function keys on all models for one-touch access to service, messaging, directory, hold/resume, transfer, and conference features.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TW" sz="1200" b="1" dirty="0">
                <a:solidFill>
                  <a:srgbClr val="FF0000"/>
                </a:solidFill>
                <a:latin typeface="CiscoSansTT" charset="0"/>
                <a:ea typeface="CiscoSansTT" charset="0"/>
                <a:cs typeface="CiscoSansTT" charset="0"/>
              </a:rPr>
              <a:t>6800 Key Expansion Model</a:t>
            </a:r>
          </a:p>
          <a:p>
            <a:pPr marL="285750" indent="-285750">
              <a:spcBef>
                <a:spcPts val="0"/>
              </a:spcBef>
              <a:spcAft>
                <a:spcPts val="1000"/>
              </a:spcAft>
              <a:buClr>
                <a:schemeClr val="tx1">
                  <a:lumMod val="75000"/>
                  <a:lumOff val="25000"/>
                </a:schemeClr>
              </a:buClr>
              <a:buFont typeface="Arial" panose="020B0604020202020204" pitchFamily="34" charset="0"/>
              <a:buChar char="•"/>
            </a:pPr>
            <a:r>
              <a:rPr lang="en-US" sz="1200" dirty="0">
                <a:solidFill>
                  <a:schemeClr val="tx1">
                    <a:lumMod val="75000"/>
                    <a:lumOff val="25000"/>
                  </a:schemeClr>
                </a:solidFill>
                <a:ea typeface="Calibri Light" charset="0"/>
                <a:cs typeface="Calibri Light" charset="0"/>
              </a:rPr>
              <a:t>Provides extra flexible keys for heavy-use phone operators such as reception or assistant roles.</a:t>
            </a:r>
          </a:p>
          <a:p>
            <a:pPr marL="285750" indent="-285750">
              <a:spcBef>
                <a:spcPts val="0"/>
              </a:spcBef>
              <a:spcAft>
                <a:spcPts val="1000"/>
              </a:spcAft>
              <a:buClr>
                <a:schemeClr val="tx1">
                  <a:lumMod val="75000"/>
                  <a:lumOff val="25000"/>
                </a:schemeClr>
              </a:buClr>
              <a:buFont typeface="Arial" panose="020B0604020202020204" pitchFamily="34" charset="0"/>
              <a:buChar char="•"/>
            </a:pPr>
            <a:r>
              <a:rPr lang="en-US" sz="1200" dirty="0">
                <a:solidFill>
                  <a:schemeClr val="tx1">
                    <a:lumMod val="75000"/>
                    <a:lumOff val="25000"/>
                  </a:schemeClr>
                </a:solidFill>
                <a:ea typeface="Calibri Light" charset="0"/>
                <a:cs typeface="Calibri Light" charset="0"/>
              </a:rPr>
              <a:t>Features 2 pages of 14 keys.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TW" sz="1200" dirty="0">
              <a:solidFill>
                <a:srgbClr val="FF0000"/>
              </a:solidFill>
              <a:latin typeface="CiscoSansTT" charset="0"/>
              <a:ea typeface="CiscoSansTT" charset="0"/>
              <a:cs typeface="CiscoSansTT"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a:p>
        </p:txBody>
      </p:sp>
    </p:spTree>
    <p:extLst>
      <p:ext uri="{BB962C8B-B14F-4D97-AF65-F5344CB8AC3E}">
        <p14:creationId xmlns:p14="http://schemas.microsoft.com/office/powerpoint/2010/main" val="3769421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a:t>
            </a:r>
            <a:r>
              <a:rPr lang="en-US" dirty="0"/>
              <a:t> </a:t>
            </a:r>
            <a:r>
              <a:rPr lang="en-US" b="1" dirty="0"/>
              <a:t>7800 Series </a:t>
            </a:r>
            <a:r>
              <a:rPr lang="en-US" dirty="0"/>
              <a:t>is a high-fidelity voice communications portfolio designed for people-centric voice collaboration. </a:t>
            </a:r>
          </a:p>
          <a:p>
            <a:r>
              <a:rPr lang="en-US" dirty="0"/>
              <a:t>The series introduces four endpoints and a new ergonomic design to support the needs of light to highly active voice communications users. </a:t>
            </a:r>
          </a:p>
          <a:p>
            <a:pPr lvl="0">
              <a:defRPr/>
            </a:pPr>
            <a:r>
              <a:rPr lang="en-US" dirty="0"/>
              <a:t>These phones are ideal for midsize to large enterprise customers seeking to upgrade or expand their voice communications presence with Cisco Unified Communications. </a:t>
            </a:r>
          </a:p>
          <a:p>
            <a:endParaRPr lang="en-US" dirty="0"/>
          </a:p>
          <a:p>
            <a:r>
              <a:rPr lang="en-US" b="1" dirty="0"/>
              <a:t>The 7800 Series provides:</a:t>
            </a:r>
          </a:p>
          <a:p>
            <a:pPr marL="171450" indent="-171450">
              <a:buFont typeface="Arial" panose="020B0604020202020204" pitchFamily="34" charset="0"/>
              <a:buChar char="•"/>
            </a:pPr>
            <a:r>
              <a:rPr lang="en-US" dirty="0"/>
              <a:t>Wideband* audio support (G.722) for superior audio clarity.</a:t>
            </a:r>
          </a:p>
          <a:p>
            <a:pPr marL="171450" indent="-171450">
              <a:buFont typeface="Arial" panose="020B0604020202020204" pitchFamily="34" charset="0"/>
              <a:buChar char="•"/>
            </a:pPr>
            <a:r>
              <a:rPr lang="en-US" dirty="0"/>
              <a:t>Backlit* graphical grayscale displays ease navigation.</a:t>
            </a:r>
          </a:p>
          <a:p>
            <a:pPr marL="171450" indent="-171450">
              <a:buFont typeface="Arial" panose="020B0604020202020204" pitchFamily="34" charset="0"/>
              <a:buChar char="•"/>
            </a:pPr>
            <a:r>
              <a:rPr lang="en-US" dirty="0"/>
              <a:t>Always-available, full-featured IP telephony to increase personal productivity.</a:t>
            </a:r>
          </a:p>
          <a:p>
            <a:pPr marL="0" indent="0">
              <a:buFont typeface="Arial" panose="020B0604020202020204" pitchFamily="34" charset="0"/>
              <a:buNone/>
            </a:pPr>
            <a:endParaRPr lang="en-US" dirty="0"/>
          </a:p>
          <a:p>
            <a:pPr lvl="0">
              <a:defRPr/>
            </a:pPr>
            <a:r>
              <a:rPr lang="en-US" b="1" dirty="0"/>
              <a:t>Other features include:</a:t>
            </a:r>
          </a:p>
          <a:p>
            <a:pPr marL="171450" indent="-171450">
              <a:buFont typeface="Arial" panose="020B0604020202020204" pitchFamily="34" charset="0"/>
              <a:buChar char="•"/>
            </a:pPr>
            <a:r>
              <a:rPr lang="en-US" dirty="0"/>
              <a:t>Encrypted communications for greater security. </a:t>
            </a:r>
          </a:p>
          <a:p>
            <a:pPr marL="171450" indent="-171450">
              <a:buFont typeface="Arial" panose="020B0604020202020204" pitchFamily="34" charset="0"/>
              <a:buChar char="•"/>
            </a:pPr>
            <a:r>
              <a:rPr lang="en-US" dirty="0"/>
              <a:t>An earth-friendly design and Cisco </a:t>
            </a:r>
            <a:r>
              <a:rPr lang="en-US" dirty="0" err="1"/>
              <a:t>EnergyWise</a:t>
            </a:r>
            <a:r>
              <a:rPr lang="en-US" dirty="0"/>
              <a:t>™ technology for low power consumption. </a:t>
            </a:r>
          </a:p>
          <a:p>
            <a:pPr marL="171450" indent="-171450">
              <a:buFont typeface="Arial" panose="020B0604020202020204" pitchFamily="34" charset="0"/>
              <a:buChar char="•"/>
            </a:pPr>
            <a:r>
              <a:rPr lang="en-US" dirty="0"/>
              <a:t>Electronic </a:t>
            </a:r>
            <a:r>
              <a:rPr lang="en-US" dirty="0" err="1"/>
              <a:t>Hookswitch</a:t>
            </a:r>
            <a:r>
              <a:rPr lang="en-US" dirty="0"/>
              <a:t>* support (from third party headsets that support these features) for greater freedom at the desk. </a:t>
            </a:r>
          </a:p>
          <a:p>
            <a:pPr marL="0" indent="0">
              <a:buFont typeface="Arial" panose="020B0604020202020204" pitchFamily="34" charset="0"/>
              <a:buNone/>
            </a:pPr>
            <a:r>
              <a:rPr lang="en-US" dirty="0"/>
              <a:t>    - Users can initiate calls, terminate calls, adjust volume and hear calling line ID without being tethered to their desk.</a:t>
            </a:r>
          </a:p>
          <a:p>
            <a:pPr marL="0" indent="0">
              <a:buFont typeface="Arial" panose="020B0604020202020204" pitchFamily="34" charset="0"/>
              <a:buNone/>
            </a:pPr>
            <a:r>
              <a:rPr lang="en-US" dirty="0"/>
              <a:t>    - Consult third party headset vendor of choice for models they support with this feature on the IP Phone 7800 Series.</a:t>
            </a:r>
          </a:p>
          <a:p>
            <a:pPr marL="0" indent="0">
              <a:buFont typeface="Arial" panose="020B0604020202020204" pitchFamily="34" charset="0"/>
              <a:buNone/>
            </a:pPr>
            <a:endParaRPr lang="en-US" dirty="0"/>
          </a:p>
          <a:p>
            <a:r>
              <a:rPr lang="en-US" i="1" u="sng" dirty="0"/>
              <a:t>*Note to speaker: </a:t>
            </a:r>
          </a:p>
          <a:p>
            <a:r>
              <a:rPr lang="en-US" dirty="0"/>
              <a:t>The 7811 handset is a narrow-band phone with a grayscale display (not backlit). Also, the electronic hook-switch is not available on the 7811 model.</a:t>
            </a:r>
          </a:p>
          <a:p>
            <a:endParaRPr lang="en-US" dirty="0"/>
          </a:p>
          <a:p>
            <a:endParaRPr lang="en-US" dirty="0"/>
          </a:p>
          <a:p>
            <a:pPr marL="0" indent="0">
              <a:buFont typeface="Arial" panose="020B0604020202020204" pitchFamily="34" charset="0"/>
              <a:buNone/>
            </a:pPr>
            <a:endParaRPr lang="en-US" dirty="0"/>
          </a:p>
          <a:p>
            <a:endParaRPr lang="en-US" sz="12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15</a:t>
            </a:fld>
            <a:endParaRPr lang="en-US"/>
          </a:p>
        </p:txBody>
      </p:sp>
    </p:spTree>
    <p:extLst>
      <p:ext uri="{BB962C8B-B14F-4D97-AF65-F5344CB8AC3E}">
        <p14:creationId xmlns:p14="http://schemas.microsoft.com/office/powerpoint/2010/main" val="1671928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411480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C97-743255-00 © 2019  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411480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C97-743255-00 © 2019  Cisco and/or its affiliates. All rights reserved.   Cisco Confidential</a:t>
            </a:r>
          </a:p>
        </p:txBody>
      </p:sp>
    </p:spTree>
    <p:extLst>
      <p:ext uri="{BB962C8B-B14F-4D97-AF65-F5344CB8AC3E}">
        <p14:creationId xmlns:p14="http://schemas.microsoft.com/office/powerpoint/2010/main" val="425568354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7" y="4741653"/>
            <a:ext cx="411480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C97-743255-00 © 2019  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1333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411480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C97-743255-00 © 2019  Cisco and/or its affiliates. All rights reserved.   Cisco Confidential</a:t>
            </a:r>
          </a:p>
        </p:txBody>
      </p:sp>
    </p:spTree>
    <p:extLst>
      <p:ext uri="{BB962C8B-B14F-4D97-AF65-F5344CB8AC3E}">
        <p14:creationId xmlns:p14="http://schemas.microsoft.com/office/powerpoint/2010/main" val="3339482647"/>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411480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C97-743255-00 © 2019  Cisco and/or its affiliates. All rights reserved.   Cisco Confidential</a:t>
            </a:r>
          </a:p>
        </p:txBody>
      </p:sp>
    </p:spTree>
    <p:extLst>
      <p:ext uri="{BB962C8B-B14F-4D97-AF65-F5344CB8AC3E}">
        <p14:creationId xmlns:p14="http://schemas.microsoft.com/office/powerpoint/2010/main" val="164276462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7" y="4741653"/>
            <a:ext cx="411480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C97-743255-00 © 2019  Cisco and/or its affiliates. All rights reserved.   Cisco Confidential</a:t>
            </a:r>
          </a:p>
        </p:txBody>
      </p:sp>
    </p:spTree>
    <p:extLst>
      <p:ext uri="{BB962C8B-B14F-4D97-AF65-F5344CB8AC3E}">
        <p14:creationId xmlns:p14="http://schemas.microsoft.com/office/powerpoint/2010/main" val="188446552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411480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C97-743255-00 © 2019  Cisco and/or its affiliates. All rights reserved.   Cisco Confidential</a:t>
            </a:r>
          </a:p>
        </p:txBody>
      </p:sp>
    </p:spTree>
    <p:extLst>
      <p:ext uri="{BB962C8B-B14F-4D97-AF65-F5344CB8AC3E}">
        <p14:creationId xmlns:p14="http://schemas.microsoft.com/office/powerpoint/2010/main" val="153818087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7" y="4741653"/>
            <a:ext cx="411480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C97-743255-00 © 2019  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7" y="4741653"/>
            <a:ext cx="411480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C97-743255-00 © 2019  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911435"/>
            <a:ext cx="8139112" cy="525016"/>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411480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C97-743255-00 © 2019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411480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C97-743255-00 © 2019  Cisco and/or its affiliates. All rights reserved.   Cisco Confidential</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tiff"/><Relationship Id="rId4" Type="http://schemas.openxmlformats.org/officeDocument/2006/relationships/image" Target="../media/image36.tif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42.tiff"/><Relationship Id="rId7" Type="http://schemas.openxmlformats.org/officeDocument/2006/relationships/image" Target="../media/image45.tiff"/><Relationship Id="rId2" Type="http://schemas.openxmlformats.org/officeDocument/2006/relationships/image" Target="../media/image41.tiff"/><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tiff"/><Relationship Id="rId4" Type="http://schemas.openxmlformats.org/officeDocument/2006/relationships/image" Target="../media/image7.png"/><Relationship Id="rId9" Type="http://schemas.openxmlformats.org/officeDocument/2006/relationships/image" Target="../media/image47.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hyperlink" Target="https://www.cisco.com/go/mpp"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 </a:t>
            </a:r>
          </a:p>
        </p:txBody>
      </p:sp>
      <p:sp>
        <p:nvSpPr>
          <p:cNvPr id="3" name="Text Placeholder 2"/>
          <p:cNvSpPr>
            <a:spLocks noGrp="1"/>
          </p:cNvSpPr>
          <p:nvPr>
            <p:ph type="body" sz="quarter" idx="11"/>
          </p:nvPr>
        </p:nvSpPr>
        <p:spPr/>
        <p:txBody>
          <a:bodyPr/>
          <a:lstStyle/>
          <a:p>
            <a:r>
              <a:rPr lang="en-US" dirty="0"/>
              <a:t> </a:t>
            </a:r>
          </a:p>
        </p:txBody>
      </p:sp>
      <p:sp>
        <p:nvSpPr>
          <p:cNvPr id="4" name="Text Placeholder 3"/>
          <p:cNvSpPr>
            <a:spLocks noGrp="1"/>
          </p:cNvSpPr>
          <p:nvPr>
            <p:ph type="body" sz="quarter" idx="12"/>
          </p:nvPr>
        </p:nvSpPr>
        <p:spPr>
          <a:xfrm>
            <a:off x="469496" y="4348762"/>
            <a:ext cx="7037805" cy="288131"/>
          </a:xfrm>
        </p:spPr>
        <p:txBody>
          <a:bodyPr/>
          <a:lstStyle/>
          <a:p>
            <a:r>
              <a:rPr lang="en-US" dirty="0"/>
              <a:t> </a:t>
            </a:r>
          </a:p>
        </p:txBody>
      </p:sp>
      <p:sp>
        <p:nvSpPr>
          <p:cNvPr id="5" name="Text Placeholder 4"/>
          <p:cNvSpPr>
            <a:spLocks noGrp="1"/>
          </p:cNvSpPr>
          <p:nvPr>
            <p:ph type="body" sz="quarter" idx="13"/>
          </p:nvPr>
        </p:nvSpPr>
        <p:spPr/>
        <p:txBody>
          <a:bodyPr/>
          <a:lstStyle/>
          <a:p>
            <a:r>
              <a:rPr lang="en-US" dirty="0"/>
              <a:t>The future is calling</a:t>
            </a:r>
          </a:p>
        </p:txBody>
      </p:sp>
      <p:sp>
        <p:nvSpPr>
          <p:cNvPr id="6" name="Title 5"/>
          <p:cNvSpPr>
            <a:spLocks noGrp="1"/>
          </p:cNvSpPr>
          <p:nvPr>
            <p:ph type="ctrTitle"/>
          </p:nvPr>
        </p:nvSpPr>
        <p:spPr/>
        <p:txBody>
          <a:bodyPr/>
          <a:lstStyle/>
          <a:p>
            <a:r>
              <a:rPr lang="en-US" dirty="0"/>
              <a:t>Cisco Multiplatform</a:t>
            </a:r>
            <a:br>
              <a:rPr lang="en-US" dirty="0"/>
            </a:br>
            <a:r>
              <a:rPr lang="en-US" dirty="0"/>
              <a:t>Phones</a:t>
            </a:r>
          </a:p>
        </p:txBody>
      </p:sp>
      <p:grpSp>
        <p:nvGrpSpPr>
          <p:cNvPr id="7" name="Group 6"/>
          <p:cNvGrpSpPr/>
          <p:nvPr/>
        </p:nvGrpSpPr>
        <p:grpSpPr>
          <a:xfrm>
            <a:off x="6054034" y="170533"/>
            <a:ext cx="2582938" cy="4802435"/>
            <a:chOff x="6183847" y="75759"/>
            <a:chExt cx="2582070" cy="4800824"/>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997" y="75759"/>
              <a:ext cx="1645920" cy="1645920"/>
            </a:xfrm>
            <a:prstGeom prst="rect">
              <a:avLst/>
            </a:prstGeom>
          </p:spPr>
        </p:pic>
        <p:pic>
          <p:nvPicPr>
            <p:cNvPr id="38" name="Picture 37" descr="A computer sitting on top of a table&#10;&#10;Description automatically generated">
              <a:extLst>
                <a:ext uri="{FF2B5EF4-FFF2-40B4-BE49-F238E27FC236}">
                  <a16:creationId xmlns:a16="http://schemas.microsoft.com/office/drawing/2014/main" id="{2F1058ED-164F-FC45-AB04-8EBD1BDDAF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73" t="5080" r="12303" b="5080"/>
            <a:stretch/>
          </p:blipFill>
          <p:spPr>
            <a:xfrm>
              <a:off x="6183847" y="1127394"/>
              <a:ext cx="1645920" cy="1645920"/>
            </a:xfrm>
            <a:prstGeom prst="ellipse">
              <a:avLst/>
            </a:prstGeom>
            <a:noFill/>
            <a:ln w="28575">
              <a:solidFill>
                <a:schemeClr val="accent1"/>
              </a:solidFill>
            </a:ln>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8660" y="2179029"/>
              <a:ext cx="1645920" cy="1645920"/>
            </a:xfrm>
            <a:prstGeom prst="rect">
              <a:avLst/>
            </a:prstGeom>
          </p:spPr>
        </p:pic>
        <p:pic>
          <p:nvPicPr>
            <p:cNvPr id="1029" name="Picture 5" descr="X:\Cisco\1\junguy@cisco.com\A14241\A14241-1\Supporting files\Business Mobile Phones_gly_25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847" y="3230663"/>
              <a:ext cx="1645920" cy="16459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1633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choose Cisco multiplatform phones?</a:t>
            </a:r>
          </a:p>
        </p:txBody>
      </p:sp>
      <p:pic>
        <p:nvPicPr>
          <p:cNvPr id="3" name="Picture 2" descr="A group of people looking at a computer&#10;&#10;Description automatically generated">
            <a:extLst>
              <a:ext uri="{FF2B5EF4-FFF2-40B4-BE49-F238E27FC236}">
                <a16:creationId xmlns:a16="http://schemas.microsoft.com/office/drawing/2014/main" id="{A2B64CE3-A311-AF48-BD28-92B2F93CE5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1865" y="1073149"/>
            <a:ext cx="4902135" cy="3632200"/>
          </a:xfrm>
          <a:prstGeom prst="rect">
            <a:avLst/>
          </a:prstGeom>
        </p:spPr>
      </p:pic>
      <p:sp>
        <p:nvSpPr>
          <p:cNvPr id="4" name="Rectangle 3">
            <a:extLst>
              <a:ext uri="{FF2B5EF4-FFF2-40B4-BE49-F238E27FC236}">
                <a16:creationId xmlns:a16="http://schemas.microsoft.com/office/drawing/2014/main" id="{C7E81C37-F616-5A44-BF47-93403ED5EFA1}"/>
              </a:ext>
            </a:extLst>
          </p:cNvPr>
          <p:cNvSpPr/>
          <p:nvPr/>
        </p:nvSpPr>
        <p:spPr>
          <a:xfrm>
            <a:off x="0" y="1073149"/>
            <a:ext cx="6578601" cy="3632201"/>
          </a:xfrm>
          <a:custGeom>
            <a:avLst/>
            <a:gdLst/>
            <a:ahLst/>
            <a:cxnLst/>
            <a:rect l="l" t="t" r="r" b="b"/>
            <a:pathLst>
              <a:path w="6578601" h="3632201">
                <a:moveTo>
                  <a:pt x="0" y="0"/>
                </a:moveTo>
                <a:lnTo>
                  <a:pt x="6578601" y="0"/>
                </a:lnTo>
                <a:cubicBezTo>
                  <a:pt x="5575596" y="0"/>
                  <a:pt x="4762500" y="813096"/>
                  <a:pt x="4762500" y="1816101"/>
                </a:cubicBezTo>
                <a:lnTo>
                  <a:pt x="4762500" y="1816101"/>
                </a:lnTo>
                <a:lnTo>
                  <a:pt x="4762500" y="1816101"/>
                </a:lnTo>
                <a:cubicBezTo>
                  <a:pt x="4762500" y="2819105"/>
                  <a:pt x="5575596" y="3632201"/>
                  <a:pt x="6578601" y="3632201"/>
                </a:cubicBezTo>
                <a:lnTo>
                  <a:pt x="0" y="363220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47688" y="1404227"/>
            <a:ext cx="3785597" cy="2970044"/>
          </a:xfrm>
          <a:prstGeom prst="rect">
            <a:avLst/>
          </a:prstGeom>
        </p:spPr>
        <p:txBody>
          <a:bodyPr wrap="square" lIns="0" tIns="0" rIns="0" bIns="0">
            <a:spAutoFit/>
          </a:bodyPr>
          <a:lstStyle/>
          <a:p>
            <a:pPr marL="228600" lvl="0" indent="-228600" defTabSz="685732">
              <a:spcAft>
                <a:spcPts val="600"/>
              </a:spcAft>
              <a:buFont typeface="Arial" panose="020B0604020202020204" pitchFamily="34" charset="0"/>
              <a:buChar char="•"/>
              <a:defRPr/>
            </a:pPr>
            <a:r>
              <a:rPr lang="en-GB" sz="1400" dirty="0">
                <a:solidFill>
                  <a:schemeClr val="bg2"/>
                </a:solidFill>
                <a:latin typeface="+mj-lt"/>
              </a:rPr>
              <a:t>The Cisco brand is widely preferred</a:t>
            </a:r>
          </a:p>
          <a:p>
            <a:pPr marL="228600" lvl="0" indent="-228600" defTabSz="685732">
              <a:spcAft>
                <a:spcPts val="600"/>
              </a:spcAft>
              <a:buFont typeface="Arial" panose="020B0604020202020204" pitchFamily="34" charset="0"/>
              <a:buChar char="•"/>
              <a:defRPr/>
            </a:pPr>
            <a:r>
              <a:rPr lang="en-US" sz="1400" dirty="0">
                <a:solidFill>
                  <a:schemeClr val="bg2"/>
                </a:solidFill>
                <a:latin typeface="+mj-lt"/>
              </a:rPr>
              <a:t>Cisco is the market leader in </a:t>
            </a:r>
            <a:br>
              <a:rPr lang="en-US" sz="1400" dirty="0">
                <a:solidFill>
                  <a:schemeClr val="bg2"/>
                </a:solidFill>
                <a:latin typeface="+mj-lt"/>
              </a:rPr>
            </a:br>
            <a:r>
              <a:rPr lang="en-US" sz="1400" dirty="0">
                <a:solidFill>
                  <a:schemeClr val="bg2"/>
                </a:solidFill>
                <a:latin typeface="+mj-lt"/>
              </a:rPr>
              <a:t>IP handsets (over 100m sold)</a:t>
            </a:r>
          </a:p>
          <a:p>
            <a:pPr marL="228600" lvl="0" indent="-228600" defTabSz="685732">
              <a:spcAft>
                <a:spcPts val="600"/>
              </a:spcAft>
              <a:buFont typeface="Arial" panose="020B0604020202020204" pitchFamily="34" charset="0"/>
              <a:buChar char="•"/>
              <a:defRPr/>
            </a:pPr>
            <a:r>
              <a:rPr lang="en-US" sz="1400" dirty="0">
                <a:solidFill>
                  <a:schemeClr val="bg2"/>
                </a:solidFill>
                <a:latin typeface="+mj-lt"/>
              </a:rPr>
              <a:t>Cisco quality ensures the phones last </a:t>
            </a:r>
            <a:br>
              <a:rPr lang="en-US" sz="1400" dirty="0">
                <a:solidFill>
                  <a:schemeClr val="bg2"/>
                </a:solidFill>
                <a:latin typeface="+mj-lt"/>
              </a:rPr>
            </a:br>
            <a:r>
              <a:rPr lang="en-US" sz="1400" dirty="0">
                <a:solidFill>
                  <a:schemeClr val="bg2"/>
                </a:solidFill>
                <a:latin typeface="+mj-lt"/>
              </a:rPr>
              <a:t>the full duration of your contract</a:t>
            </a:r>
          </a:p>
          <a:p>
            <a:pPr marL="228600" lvl="0" indent="-228600" defTabSz="685732">
              <a:spcAft>
                <a:spcPts val="600"/>
              </a:spcAft>
              <a:buFont typeface="Arial" panose="020B0604020202020204" pitchFamily="34" charset="0"/>
              <a:buChar char="•"/>
              <a:defRPr/>
            </a:pPr>
            <a:r>
              <a:rPr lang="en-US" sz="1400" dirty="0">
                <a:solidFill>
                  <a:schemeClr val="bg2"/>
                </a:solidFill>
                <a:latin typeface="+mj-lt"/>
              </a:rPr>
              <a:t>Your investment risk is minimal given </a:t>
            </a:r>
            <a:br>
              <a:rPr lang="en-US" sz="1400" dirty="0">
                <a:solidFill>
                  <a:schemeClr val="bg2"/>
                </a:solidFill>
                <a:latin typeface="+mj-lt"/>
              </a:rPr>
            </a:br>
            <a:r>
              <a:rPr lang="en-US" sz="1400" dirty="0">
                <a:solidFill>
                  <a:schemeClr val="bg2"/>
                </a:solidFill>
                <a:latin typeface="+mj-lt"/>
              </a:rPr>
              <a:t>Cisco’s stability </a:t>
            </a:r>
          </a:p>
          <a:p>
            <a:pPr marL="228600" lvl="0" indent="-228600" defTabSz="685732">
              <a:spcAft>
                <a:spcPts val="600"/>
              </a:spcAft>
              <a:buFont typeface="Arial" panose="020B0604020202020204" pitchFamily="34" charset="0"/>
              <a:buChar char="•"/>
              <a:defRPr/>
            </a:pPr>
            <a:r>
              <a:rPr lang="en-US" sz="1400" dirty="0">
                <a:solidFill>
                  <a:schemeClr val="bg2"/>
                </a:solidFill>
                <a:latin typeface="+mj-lt"/>
              </a:rPr>
              <a:t>Advanced user experience such as Wi-Fi </a:t>
            </a:r>
            <a:br>
              <a:rPr lang="en-US" sz="1400" dirty="0">
                <a:solidFill>
                  <a:schemeClr val="bg2"/>
                </a:solidFill>
                <a:latin typeface="+mj-lt"/>
              </a:rPr>
            </a:br>
            <a:r>
              <a:rPr lang="en-US" sz="1400" dirty="0">
                <a:solidFill>
                  <a:schemeClr val="bg2"/>
                </a:solidFill>
                <a:latin typeface="+mj-lt"/>
              </a:rPr>
              <a:t>and Bluetooth</a:t>
            </a:r>
          </a:p>
          <a:p>
            <a:pPr marL="228600" lvl="0" indent="-228600" defTabSz="685732">
              <a:spcAft>
                <a:spcPts val="600"/>
              </a:spcAft>
              <a:buFont typeface="Arial" panose="020B0604020202020204" pitchFamily="34" charset="0"/>
              <a:buChar char="•"/>
              <a:defRPr/>
            </a:pPr>
            <a:r>
              <a:rPr lang="en-US" sz="1400" dirty="0">
                <a:solidFill>
                  <a:schemeClr val="bg2"/>
                </a:solidFill>
                <a:latin typeface="+mj-lt"/>
              </a:rPr>
              <a:t>Intelligent proximity lets you pair </a:t>
            </a:r>
            <a:br>
              <a:rPr lang="en-US" sz="1400" dirty="0">
                <a:solidFill>
                  <a:schemeClr val="bg2"/>
                </a:solidFill>
                <a:latin typeface="+mj-lt"/>
              </a:rPr>
            </a:br>
            <a:r>
              <a:rPr lang="en-US" sz="1400" dirty="0">
                <a:solidFill>
                  <a:schemeClr val="bg2"/>
                </a:solidFill>
                <a:latin typeface="+mj-lt"/>
              </a:rPr>
              <a:t>with smartphones and move calls</a:t>
            </a:r>
            <a:br>
              <a:rPr lang="en-US" sz="1400" dirty="0">
                <a:solidFill>
                  <a:schemeClr val="bg2"/>
                </a:solidFill>
                <a:latin typeface="+mj-lt"/>
              </a:rPr>
            </a:br>
            <a:r>
              <a:rPr lang="en-US" sz="1400" dirty="0">
                <a:solidFill>
                  <a:schemeClr val="bg2"/>
                </a:solidFill>
                <a:latin typeface="+mj-lt"/>
              </a:rPr>
              <a:t>between devices</a:t>
            </a:r>
          </a:p>
        </p:txBody>
      </p:sp>
    </p:spTree>
    <p:extLst>
      <p:ext uri="{BB962C8B-B14F-4D97-AF65-F5344CB8AC3E}">
        <p14:creationId xmlns:p14="http://schemas.microsoft.com/office/powerpoint/2010/main" val="2706670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Cisco lineup of multiplatform IP desk phones</a:t>
            </a:r>
          </a:p>
        </p:txBody>
      </p:sp>
      <p:sp>
        <p:nvSpPr>
          <p:cNvPr id="3" name="Rounded Rectangle 2"/>
          <p:cNvSpPr/>
          <p:nvPr/>
        </p:nvSpPr>
        <p:spPr>
          <a:xfrm>
            <a:off x="6037580" y="2281262"/>
            <a:ext cx="2560320" cy="530303"/>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400" dirty="0"/>
          </a:p>
        </p:txBody>
      </p:sp>
      <p:sp>
        <p:nvSpPr>
          <p:cNvPr id="4" name="Round Same Side Corner Rectangle 3"/>
          <p:cNvSpPr/>
          <p:nvPr/>
        </p:nvSpPr>
        <p:spPr>
          <a:xfrm flipV="1">
            <a:off x="6037580" y="2760290"/>
            <a:ext cx="2560320" cy="1957760"/>
          </a:xfrm>
          <a:prstGeom prst="round2SameRect">
            <a:avLst>
              <a:gd name="adj1" fmla="val 7363"/>
              <a:gd name="adj2" fmla="val 0"/>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400" dirty="0"/>
          </a:p>
        </p:txBody>
      </p:sp>
      <p:sp>
        <p:nvSpPr>
          <p:cNvPr id="5" name="Rectangle 4"/>
          <p:cNvSpPr/>
          <p:nvPr/>
        </p:nvSpPr>
        <p:spPr>
          <a:xfrm>
            <a:off x="6037580" y="2406281"/>
            <a:ext cx="2560320" cy="24622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spAutoFit/>
          </a:bodyPr>
          <a:lstStyle/>
          <a:p>
            <a:pPr algn="ctr"/>
            <a:r>
              <a:rPr lang="en-US" sz="1600" b="1" dirty="0">
                <a:latin typeface="+mj-lt"/>
              </a:rPr>
              <a:t>Cisco 8800 Series</a:t>
            </a:r>
          </a:p>
        </p:txBody>
      </p:sp>
      <p:sp>
        <p:nvSpPr>
          <p:cNvPr id="6" name="Rounded Rectangle 5"/>
          <p:cNvSpPr/>
          <p:nvPr/>
        </p:nvSpPr>
        <p:spPr>
          <a:xfrm>
            <a:off x="3292634" y="2281262"/>
            <a:ext cx="2560320" cy="530303"/>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400" dirty="0"/>
          </a:p>
        </p:txBody>
      </p:sp>
      <p:sp>
        <p:nvSpPr>
          <p:cNvPr id="7" name="Round Same Side Corner Rectangle 6"/>
          <p:cNvSpPr/>
          <p:nvPr/>
        </p:nvSpPr>
        <p:spPr>
          <a:xfrm flipV="1">
            <a:off x="3292634" y="2760290"/>
            <a:ext cx="2560320" cy="1957760"/>
          </a:xfrm>
          <a:prstGeom prst="round2SameRect">
            <a:avLst>
              <a:gd name="adj1" fmla="val 5267"/>
              <a:gd name="adj2"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400" dirty="0"/>
          </a:p>
        </p:txBody>
      </p:sp>
      <p:sp>
        <p:nvSpPr>
          <p:cNvPr id="8" name="Rounded Rectangle 7"/>
          <p:cNvSpPr/>
          <p:nvPr/>
        </p:nvSpPr>
        <p:spPr>
          <a:xfrm>
            <a:off x="547688" y="2281262"/>
            <a:ext cx="2560320" cy="530303"/>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400" dirty="0"/>
          </a:p>
        </p:txBody>
      </p:sp>
      <p:sp>
        <p:nvSpPr>
          <p:cNvPr id="9" name="Round Same Side Corner Rectangle 8"/>
          <p:cNvSpPr/>
          <p:nvPr/>
        </p:nvSpPr>
        <p:spPr>
          <a:xfrm flipV="1">
            <a:off x="547688" y="2760290"/>
            <a:ext cx="2560320" cy="1957760"/>
          </a:xfrm>
          <a:prstGeom prst="round2SameRect">
            <a:avLst>
              <a:gd name="adj1" fmla="val 7363"/>
              <a:gd name="adj2" fmla="val 0"/>
            </a:avLst>
          </a:prstGeom>
          <a:solidFill>
            <a:schemeClr val="bg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400" dirty="0"/>
          </a:p>
        </p:txBody>
      </p:sp>
      <p:sp>
        <p:nvSpPr>
          <p:cNvPr id="11" name="Rectangle 10"/>
          <p:cNvSpPr/>
          <p:nvPr/>
        </p:nvSpPr>
        <p:spPr>
          <a:xfrm>
            <a:off x="3292634" y="2406281"/>
            <a:ext cx="2560320" cy="24622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spAutoFit/>
          </a:bodyPr>
          <a:lstStyle/>
          <a:p>
            <a:pPr algn="ctr"/>
            <a:r>
              <a:rPr lang="en-US" sz="1600" b="1" dirty="0">
                <a:latin typeface="+mj-lt"/>
              </a:rPr>
              <a:t>Cisco 7800 Series</a:t>
            </a:r>
          </a:p>
        </p:txBody>
      </p:sp>
      <p:sp>
        <p:nvSpPr>
          <p:cNvPr id="12" name="Rectangle 11"/>
          <p:cNvSpPr/>
          <p:nvPr/>
        </p:nvSpPr>
        <p:spPr>
          <a:xfrm>
            <a:off x="3292634" y="1277248"/>
            <a:ext cx="2560320" cy="5670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bIns="45720" rtlCol="0" anchor="b"/>
          <a:lstStyle/>
          <a:p>
            <a:pPr algn="ctr"/>
            <a:endParaRPr lang="en-US" sz="1600" b="1" dirty="0">
              <a:solidFill>
                <a:schemeClr val="bg1"/>
              </a:solidFill>
            </a:endParaRPr>
          </a:p>
        </p:txBody>
      </p:sp>
      <p:sp>
        <p:nvSpPr>
          <p:cNvPr id="14" name="Rectangle 13"/>
          <p:cNvSpPr/>
          <p:nvPr/>
        </p:nvSpPr>
        <p:spPr>
          <a:xfrm>
            <a:off x="716791" y="2406281"/>
            <a:ext cx="2222114" cy="246221"/>
          </a:xfrm>
          <a:prstGeom prst="rect">
            <a:avLst/>
          </a:prstGeom>
        </p:spPr>
        <p:txBody>
          <a:bodyPr wrap="square" lIns="0" tIns="0" rIns="0" bIns="0">
            <a:spAutoFit/>
          </a:bodyPr>
          <a:lstStyle/>
          <a:p>
            <a:pPr algn="ctr"/>
            <a:r>
              <a:rPr lang="en-US" sz="1600" b="1" dirty="0">
                <a:solidFill>
                  <a:schemeClr val="bg2"/>
                </a:solidFill>
                <a:latin typeface="+mj-lt"/>
              </a:rPr>
              <a:t>Cisco 6800 Series</a:t>
            </a:r>
          </a:p>
        </p:txBody>
      </p:sp>
      <p:pic>
        <p:nvPicPr>
          <p:cNvPr id="15" name="Picture 14">
            <a:extLst>
              <a:ext uri="{FF2B5EF4-FFF2-40B4-BE49-F238E27FC236}">
                <a16:creationId xmlns:a16="http://schemas.microsoft.com/office/drawing/2014/main" id="{33A357A0-1D98-49B2-91B8-BA07A0AD47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2830" y="1189349"/>
            <a:ext cx="1330036" cy="1064029"/>
          </a:xfrm>
          <a:prstGeom prst="rect">
            <a:avLst/>
          </a:prstGeom>
        </p:spPr>
      </p:pic>
      <p:pic>
        <p:nvPicPr>
          <p:cNvPr id="16" name="Picture 15">
            <a:extLst>
              <a:ext uri="{FF2B5EF4-FFF2-40B4-BE49-F238E27FC236}">
                <a16:creationId xmlns:a16="http://schemas.microsoft.com/office/drawing/2014/main" id="{C2B26FB6-080A-42F8-B644-4DD46BD6CF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7776" y="1165073"/>
            <a:ext cx="1330036" cy="1064029"/>
          </a:xfrm>
          <a:prstGeom prst="rect">
            <a:avLst/>
          </a:prstGeom>
        </p:spPr>
      </p:pic>
      <p:pic>
        <p:nvPicPr>
          <p:cNvPr id="17" name="Picture 16" descr="A picture containing electronics, monitor, remote, black&#10;&#10;Description automatically generated">
            <a:extLst>
              <a:ext uri="{FF2B5EF4-FFF2-40B4-BE49-F238E27FC236}">
                <a16:creationId xmlns:a16="http://schemas.microsoft.com/office/drawing/2014/main" id="{4A1421E3-5353-994B-AFBF-DBF9A15295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281" t="5222" r="18323" b="4507"/>
          <a:stretch/>
        </p:blipFill>
        <p:spPr>
          <a:xfrm>
            <a:off x="6751002" y="1160251"/>
            <a:ext cx="1133476" cy="1044575"/>
          </a:xfrm>
          <a:prstGeom prst="rect">
            <a:avLst/>
          </a:prstGeom>
        </p:spPr>
      </p:pic>
      <p:sp>
        <p:nvSpPr>
          <p:cNvPr id="18" name="Rectangle 17"/>
          <p:cNvSpPr/>
          <p:nvPr/>
        </p:nvSpPr>
        <p:spPr>
          <a:xfrm>
            <a:off x="684848" y="2904321"/>
            <a:ext cx="2286000" cy="1446550"/>
          </a:xfrm>
          <a:prstGeom prst="rect">
            <a:avLst/>
          </a:prstGeom>
        </p:spPr>
        <p:txBody>
          <a:bodyPr lIns="0" tIns="0" rIns="0" bIns="0">
            <a:spAutoFit/>
          </a:bodyPr>
          <a:lstStyle/>
          <a:p>
            <a:pPr marL="182880" indent="-182880">
              <a:spcBef>
                <a:spcPts val="600"/>
              </a:spcBef>
              <a:buClr>
                <a:schemeClr val="tx1"/>
              </a:buClr>
              <a:buFont typeface="Arial" panose="020B0604020202020204" pitchFamily="34" charset="0"/>
              <a:buChar char="•"/>
            </a:pPr>
            <a:r>
              <a:rPr lang="en-US" sz="1200" dirty="0">
                <a:latin typeface="+mj-lt"/>
              </a:rPr>
              <a:t>New family of low-end, </a:t>
            </a:r>
            <a:br>
              <a:rPr lang="en-US" sz="1200" dirty="0">
                <a:latin typeface="+mj-lt"/>
              </a:rPr>
            </a:br>
            <a:r>
              <a:rPr lang="en-US" sz="1200" dirty="0">
                <a:latin typeface="+mj-lt"/>
              </a:rPr>
              <a:t>low-cost phones</a:t>
            </a:r>
          </a:p>
          <a:p>
            <a:pPr marL="182880" indent="-182880">
              <a:spcBef>
                <a:spcPts val="600"/>
              </a:spcBef>
              <a:buClr>
                <a:schemeClr val="tx1"/>
              </a:buClr>
              <a:buFont typeface="Arial" panose="020B0604020202020204" pitchFamily="34" charset="0"/>
              <a:buChar char="•"/>
            </a:pPr>
            <a:r>
              <a:rPr lang="en-US" sz="1200" dirty="0">
                <a:latin typeface="+mj-lt"/>
              </a:rPr>
              <a:t>The only IP phones exclusive to multiplatform </a:t>
            </a:r>
          </a:p>
          <a:p>
            <a:pPr marL="182880" indent="-182880">
              <a:spcBef>
                <a:spcPts val="600"/>
              </a:spcBef>
              <a:buClr>
                <a:schemeClr val="tx1"/>
              </a:buClr>
              <a:buFont typeface="Arial" panose="020B0604020202020204" pitchFamily="34" charset="0"/>
              <a:buChar char="•"/>
            </a:pPr>
            <a:r>
              <a:rPr lang="en-US" sz="1200" dirty="0">
                <a:latin typeface="+mj-lt"/>
              </a:rPr>
              <a:t>Enterprise-grade quality </a:t>
            </a:r>
            <a:br>
              <a:rPr lang="en-US" sz="1200" dirty="0">
                <a:latin typeface="+mj-lt"/>
              </a:rPr>
            </a:br>
            <a:r>
              <a:rPr lang="en-US" sz="1200" dirty="0">
                <a:latin typeface="+mj-lt"/>
              </a:rPr>
              <a:t>with a user experience similar to the 7800/8800 Series</a:t>
            </a:r>
          </a:p>
        </p:txBody>
      </p:sp>
      <p:sp>
        <p:nvSpPr>
          <p:cNvPr id="19" name="Rectangle 18"/>
          <p:cNvSpPr/>
          <p:nvPr/>
        </p:nvSpPr>
        <p:spPr>
          <a:xfrm>
            <a:off x="3429794" y="2904321"/>
            <a:ext cx="2286000" cy="1415772"/>
          </a:xfrm>
          <a:prstGeom prst="rect">
            <a:avLst/>
          </a:prstGeom>
        </p:spPr>
        <p:txBody>
          <a:bodyPr lIns="0" tIns="0" rIns="0" bIns="0">
            <a:spAutoFit/>
          </a:bodyPr>
          <a:lstStyle/>
          <a:p>
            <a:pPr marL="182880" indent="-182880">
              <a:spcBef>
                <a:spcPts val="600"/>
              </a:spcBef>
              <a:buClr>
                <a:schemeClr val="tx1"/>
              </a:buClr>
              <a:buFont typeface="Arial" panose="020B0604020202020204" pitchFamily="34" charset="0"/>
              <a:buChar char="•"/>
            </a:pPr>
            <a:r>
              <a:rPr lang="en-US" sz="1200" dirty="0">
                <a:latin typeface="+mj-lt"/>
              </a:rPr>
              <a:t>Ideal for lightly-to highly-active voice users  </a:t>
            </a:r>
          </a:p>
          <a:p>
            <a:pPr marL="182880" indent="-182880">
              <a:spcBef>
                <a:spcPts val="600"/>
              </a:spcBef>
              <a:buClr>
                <a:schemeClr val="tx1"/>
              </a:buClr>
              <a:buFont typeface="Arial" panose="020B0604020202020204" pitchFamily="34" charset="0"/>
              <a:buChar char="•"/>
            </a:pPr>
            <a:r>
              <a:rPr lang="en-US" sz="1200" dirty="0">
                <a:latin typeface="+mj-lt"/>
              </a:rPr>
              <a:t>High-quality wideband audio*</a:t>
            </a:r>
          </a:p>
          <a:p>
            <a:pPr marL="182880" indent="-182880">
              <a:spcBef>
                <a:spcPts val="600"/>
              </a:spcBef>
              <a:buClr>
                <a:schemeClr val="tx1"/>
              </a:buClr>
              <a:buFont typeface="Arial" panose="020B0604020202020204" pitchFamily="34" charset="0"/>
              <a:buChar char="•"/>
            </a:pPr>
            <a:r>
              <a:rPr lang="en-US" sz="1200" dirty="0">
                <a:latin typeface="+mj-lt"/>
              </a:rPr>
              <a:t>Easy-to-use</a:t>
            </a:r>
          </a:p>
          <a:p>
            <a:pPr marL="182880" indent="-182880">
              <a:spcBef>
                <a:spcPts val="600"/>
              </a:spcBef>
              <a:buClr>
                <a:schemeClr val="tx1"/>
              </a:buClr>
              <a:buFont typeface="Arial" panose="020B0604020202020204" pitchFamily="34" charset="0"/>
              <a:buChar char="•"/>
            </a:pPr>
            <a:r>
              <a:rPr lang="en-US" sz="1200" dirty="0">
                <a:latin typeface="+mj-lt"/>
              </a:rPr>
              <a:t>Backlit grey scale displays*</a:t>
            </a:r>
          </a:p>
          <a:p>
            <a:pPr marL="182880" indent="-182880">
              <a:spcBef>
                <a:spcPts val="600"/>
              </a:spcBef>
              <a:buClr>
                <a:schemeClr val="tx1"/>
              </a:buClr>
              <a:buFont typeface="Arial" panose="020B0604020202020204" pitchFamily="34" charset="0"/>
              <a:buChar char="•"/>
            </a:pPr>
            <a:r>
              <a:rPr lang="en-US" sz="1200" dirty="0">
                <a:latin typeface="+mj-lt"/>
              </a:rPr>
              <a:t>Speakerphone on all models</a:t>
            </a:r>
          </a:p>
        </p:txBody>
      </p:sp>
      <p:sp>
        <p:nvSpPr>
          <p:cNvPr id="20" name="Rectangle 19"/>
          <p:cNvSpPr/>
          <p:nvPr/>
        </p:nvSpPr>
        <p:spPr>
          <a:xfrm>
            <a:off x="6174740" y="2904321"/>
            <a:ext cx="2286000" cy="1708160"/>
          </a:xfrm>
          <a:prstGeom prst="rect">
            <a:avLst/>
          </a:prstGeom>
        </p:spPr>
        <p:txBody>
          <a:bodyPr wrap="square" lIns="0" tIns="0" rIns="0" bIns="0">
            <a:spAutoFit/>
          </a:bodyPr>
          <a:lstStyle/>
          <a:p>
            <a:pPr marL="182880" indent="-182880">
              <a:spcBef>
                <a:spcPts val="600"/>
              </a:spcBef>
              <a:buClr>
                <a:schemeClr val="tx1"/>
              </a:buClr>
              <a:buFont typeface="Arial" panose="020B0604020202020204" pitchFamily="34" charset="0"/>
              <a:buChar char="•"/>
            </a:pPr>
            <a:r>
              <a:rPr lang="en-US" sz="1200" dirty="0">
                <a:latin typeface="+mj-lt"/>
              </a:rPr>
              <a:t>Ideal for knowledge and administrative workers, managers, and executives</a:t>
            </a:r>
          </a:p>
          <a:p>
            <a:pPr marL="182880" indent="-182880">
              <a:spcBef>
                <a:spcPts val="600"/>
              </a:spcBef>
              <a:buClr>
                <a:schemeClr val="tx1"/>
              </a:buClr>
              <a:buFont typeface="Arial" panose="020B0604020202020204" pitchFamily="34" charset="0"/>
              <a:buChar char="•"/>
            </a:pPr>
            <a:r>
              <a:rPr lang="en-US" sz="1200" dirty="0">
                <a:latin typeface="+mj-lt"/>
              </a:rPr>
              <a:t>Color display and Bluetooth</a:t>
            </a:r>
          </a:p>
          <a:p>
            <a:pPr marL="182880" indent="-182880">
              <a:spcBef>
                <a:spcPts val="600"/>
              </a:spcBef>
              <a:buClr>
                <a:schemeClr val="tx1"/>
              </a:buClr>
              <a:buFont typeface="Arial" panose="020B0604020202020204" pitchFamily="34" charset="0"/>
              <a:buChar char="•"/>
            </a:pPr>
            <a:r>
              <a:rPr lang="en-US" sz="1200" dirty="0">
                <a:latin typeface="+mj-lt"/>
              </a:rPr>
              <a:t>Cisco Intelligent Proximity </a:t>
            </a:r>
            <a:br>
              <a:rPr lang="en-US" sz="1200" dirty="0">
                <a:latin typeface="+mj-lt"/>
              </a:rPr>
            </a:br>
            <a:r>
              <a:rPr lang="en-US" sz="1200" dirty="0">
                <a:latin typeface="+mj-lt"/>
              </a:rPr>
              <a:t>for smartphone integration</a:t>
            </a:r>
          </a:p>
          <a:p>
            <a:pPr marL="182880" indent="-182880">
              <a:spcBef>
                <a:spcPts val="600"/>
              </a:spcBef>
              <a:buClr>
                <a:schemeClr val="tx1"/>
              </a:buClr>
              <a:buFont typeface="Arial" panose="020B0604020202020204" pitchFamily="34" charset="0"/>
              <a:buChar char="•"/>
            </a:pPr>
            <a:r>
              <a:rPr lang="en-US" sz="1200" dirty="0">
                <a:latin typeface="+mj-lt"/>
              </a:rPr>
              <a:t>Optional key </a:t>
            </a:r>
            <a:br>
              <a:rPr lang="en-US" sz="1200" dirty="0">
                <a:latin typeface="+mj-lt"/>
              </a:rPr>
            </a:br>
            <a:r>
              <a:rPr lang="en-US" sz="1200" dirty="0">
                <a:latin typeface="+mj-lt"/>
              </a:rPr>
              <a:t>expansion modules</a:t>
            </a:r>
          </a:p>
        </p:txBody>
      </p:sp>
    </p:spTree>
    <p:extLst>
      <p:ext uri="{BB962C8B-B14F-4D97-AF65-F5344CB8AC3E}">
        <p14:creationId xmlns:p14="http://schemas.microsoft.com/office/powerpoint/2010/main" val="4213343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1CF1D08-2DBC-B14B-AC27-536DE606C901}"/>
              </a:ext>
            </a:extLst>
          </p:cNvPr>
          <p:cNvSpPr/>
          <p:nvPr/>
        </p:nvSpPr>
        <p:spPr>
          <a:xfrm>
            <a:off x="0" y="-3"/>
            <a:ext cx="9144001" cy="2952753"/>
          </a:xfrm>
          <a:prstGeom prst="rect">
            <a:avLst/>
          </a:prstGeom>
          <a:solidFill>
            <a:schemeClr val="tx1">
              <a:lumMod val="10000"/>
              <a:lumOff val="9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lang="en-US" kern="0" dirty="0">
              <a:solidFill>
                <a:srgbClr val="FFFFFF"/>
              </a:solidFill>
              <a:latin typeface="CiscoSansTT ExtraLight"/>
              <a:ea typeface="ＭＳ Ｐゴシック" charset="0"/>
            </a:endParaRPr>
          </a:p>
        </p:txBody>
      </p:sp>
      <p:sp>
        <p:nvSpPr>
          <p:cNvPr id="14" name="Rectangle 13"/>
          <p:cNvSpPr/>
          <p:nvPr/>
        </p:nvSpPr>
        <p:spPr>
          <a:xfrm>
            <a:off x="0" y="2674834"/>
            <a:ext cx="9144000" cy="19162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The 6800 Series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5677" y="1198692"/>
            <a:ext cx="1377250" cy="1211979"/>
          </a:xfrm>
          <a:prstGeom prst="rect">
            <a:avLst/>
          </a:prstGeom>
        </p:spPr>
      </p:pic>
      <p:pic>
        <p:nvPicPr>
          <p:cNvPr id="4" name="Picture 3">
            <a:extLst>
              <a:ext uri="{FF2B5EF4-FFF2-40B4-BE49-F238E27FC236}">
                <a16:creationId xmlns:a16="http://schemas.microsoft.com/office/drawing/2014/main" id="{6AADB693-B5F1-BD4F-9E0C-17F8855C7D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8191" y="1201234"/>
            <a:ext cx="1508618" cy="1206894"/>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l="5920" r="12177"/>
          <a:stretch/>
        </p:blipFill>
        <p:spPr>
          <a:xfrm>
            <a:off x="7153293" y="1178817"/>
            <a:ext cx="1579223" cy="1285912"/>
          </a:xfrm>
          <a:prstGeom prst="rect">
            <a:avLst/>
          </a:prstGeom>
        </p:spPr>
      </p:pic>
      <p:pic>
        <p:nvPicPr>
          <p:cNvPr id="6" name="Picture 5" descr="A picture containing electronics, remote, black, sitting&#10;&#10;Description automatically generated">
            <a:extLst>
              <a:ext uri="{FF2B5EF4-FFF2-40B4-BE49-F238E27FC236}">
                <a16:creationId xmlns:a16="http://schemas.microsoft.com/office/drawing/2014/main" id="{E4021506-96D9-8340-8354-E34F7D9570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9768" r="16868"/>
          <a:stretch/>
        </p:blipFill>
        <p:spPr>
          <a:xfrm>
            <a:off x="5410815" y="1128608"/>
            <a:ext cx="1487953" cy="1352146"/>
          </a:xfrm>
          <a:prstGeom prst="rect">
            <a:avLst/>
          </a:prstGeom>
        </p:spPr>
      </p:pic>
      <p:pic>
        <p:nvPicPr>
          <p:cNvPr id="7" name="Picture 6" descr="A picture containing electronics, remote, game, indoor&#10;&#10;Description automatically generated">
            <a:extLst>
              <a:ext uri="{FF2B5EF4-FFF2-40B4-BE49-F238E27FC236}">
                <a16:creationId xmlns:a16="http://schemas.microsoft.com/office/drawing/2014/main" id="{6F5248A1-A54F-C643-A509-A3DFD17FE23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92073" y="1219249"/>
            <a:ext cx="1313478" cy="1170865"/>
          </a:xfrm>
          <a:prstGeom prst="rect">
            <a:avLst/>
          </a:prstGeom>
        </p:spPr>
      </p:pic>
      <p:sp>
        <p:nvSpPr>
          <p:cNvPr id="9" name="Rounded Rectangle 8">
            <a:extLst>
              <a:ext uri="{FF2B5EF4-FFF2-40B4-BE49-F238E27FC236}">
                <a16:creationId xmlns:a16="http://schemas.microsoft.com/office/drawing/2014/main" id="{32CC4EE2-9359-1E40-A2E6-5FCEDA4CE0C8}"/>
              </a:ext>
            </a:extLst>
          </p:cNvPr>
          <p:cNvSpPr/>
          <p:nvPr/>
        </p:nvSpPr>
        <p:spPr>
          <a:xfrm>
            <a:off x="278662" y="2473714"/>
            <a:ext cx="1435521" cy="476722"/>
          </a:xfrm>
          <a:prstGeom prst="roundRect">
            <a:avLst/>
          </a:prstGeom>
          <a:solidFill>
            <a:schemeClr val="accent1"/>
          </a:solidFill>
          <a:ln w="12700">
            <a:noFill/>
          </a:ln>
        </p:spPr>
        <p:txBody>
          <a:bodyPr wrap="square" lIns="91436" tIns="45718" rIns="91436" bIns="45718" anchor="t">
            <a:spAutoFit/>
          </a:bodyPr>
          <a:lstStyle/>
          <a:p>
            <a:pPr lvl="0" algn="ctr" defTabSz="685800" fontAlgn="auto">
              <a:spcBef>
                <a:spcPts val="0"/>
              </a:spcBef>
              <a:spcAft>
                <a:spcPts val="0"/>
              </a:spcAft>
              <a:defRPr/>
            </a:pPr>
            <a:r>
              <a:rPr lang="en-US" sz="1100" dirty="0">
                <a:solidFill>
                  <a:schemeClr val="bg1"/>
                </a:solidFill>
                <a:latin typeface="+mn-lt"/>
                <a:cs typeface="+mn-cs"/>
              </a:rPr>
              <a:t>Cisco IP Phone</a:t>
            </a:r>
            <a:br>
              <a:rPr lang="en-US" sz="1100" dirty="0">
                <a:solidFill>
                  <a:schemeClr val="bg1"/>
                </a:solidFill>
                <a:latin typeface="+mn-lt"/>
                <a:cs typeface="+mn-cs"/>
              </a:rPr>
            </a:br>
            <a:r>
              <a:rPr lang="en-US" sz="1100" dirty="0">
                <a:solidFill>
                  <a:schemeClr val="bg1"/>
                </a:solidFill>
                <a:latin typeface="+mn-lt"/>
                <a:cs typeface="+mn-cs"/>
              </a:rPr>
              <a:t>6841</a:t>
            </a:r>
          </a:p>
        </p:txBody>
      </p:sp>
      <p:sp>
        <p:nvSpPr>
          <p:cNvPr id="10" name="Rounded Rectangle 9">
            <a:extLst>
              <a:ext uri="{FF2B5EF4-FFF2-40B4-BE49-F238E27FC236}">
                <a16:creationId xmlns:a16="http://schemas.microsoft.com/office/drawing/2014/main" id="{89B2679B-1595-5D4D-82A7-95AB695023FB}"/>
              </a:ext>
            </a:extLst>
          </p:cNvPr>
          <p:cNvSpPr/>
          <p:nvPr/>
        </p:nvSpPr>
        <p:spPr>
          <a:xfrm>
            <a:off x="1965093" y="2473714"/>
            <a:ext cx="1435521" cy="476722"/>
          </a:xfrm>
          <a:prstGeom prst="roundRect">
            <a:avLst/>
          </a:prstGeom>
          <a:solidFill>
            <a:schemeClr val="accent1">
              <a:lumMod val="60000"/>
              <a:lumOff val="40000"/>
            </a:schemeClr>
          </a:solidFill>
          <a:ln w="12700">
            <a:noFill/>
          </a:ln>
        </p:spPr>
        <p:txBody>
          <a:bodyPr wrap="square" lIns="91436" tIns="45718" rIns="91436" bIns="45718"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n-lt"/>
                <a:ea typeface="ＭＳ Ｐゴシック" charset="0"/>
                <a:cs typeface="+mn-cs"/>
              </a:rPr>
              <a:t>Cisco</a:t>
            </a:r>
            <a:r>
              <a:rPr kumimoji="0" lang="en-US" sz="1100" b="0" i="0" u="none" strike="noStrike" kern="1200" cap="none" spc="0" normalizeH="0" baseline="30000" noProof="0" dirty="0">
                <a:ln>
                  <a:noFill/>
                </a:ln>
                <a:solidFill>
                  <a:schemeClr val="bg1"/>
                </a:solidFill>
                <a:effectLst/>
                <a:uLnTx/>
                <a:uFillTx/>
                <a:latin typeface="+mn-lt"/>
                <a:ea typeface="ＭＳ Ｐゴシック" charset="0"/>
                <a:cs typeface="+mn-cs"/>
              </a:rPr>
              <a:t> </a:t>
            </a:r>
            <a:r>
              <a:rPr kumimoji="0" lang="en-US" sz="1100" b="0" i="0" u="none" strike="noStrike" kern="1200" cap="none" spc="0" normalizeH="0" baseline="0" noProof="0" dirty="0">
                <a:ln>
                  <a:noFill/>
                </a:ln>
                <a:solidFill>
                  <a:schemeClr val="bg1"/>
                </a:solidFill>
                <a:effectLst/>
                <a:uLnTx/>
                <a:uFillTx/>
                <a:latin typeface="+mn-lt"/>
                <a:ea typeface="ＭＳ Ｐゴシック" charset="0"/>
                <a:cs typeface="+mn-cs"/>
              </a:rPr>
              <a:t>IP Phone </a:t>
            </a:r>
            <a:br>
              <a:rPr kumimoji="0" lang="en-US" sz="1100" b="0" i="0" u="none" strike="noStrike" kern="1200" cap="none" spc="0" normalizeH="0" baseline="0" noProof="0" dirty="0">
                <a:ln>
                  <a:noFill/>
                </a:ln>
                <a:solidFill>
                  <a:schemeClr val="bg1"/>
                </a:solidFill>
                <a:effectLst/>
                <a:uLnTx/>
                <a:uFillTx/>
                <a:latin typeface="+mn-lt"/>
                <a:ea typeface="ＭＳ Ｐゴシック" charset="0"/>
                <a:cs typeface="+mn-cs"/>
              </a:rPr>
            </a:br>
            <a:r>
              <a:rPr kumimoji="0" lang="en-US" sz="1100" b="0" i="0" u="none" strike="noStrike" kern="1200" cap="none" spc="0" normalizeH="0" baseline="0" noProof="0" dirty="0">
                <a:ln>
                  <a:noFill/>
                </a:ln>
                <a:solidFill>
                  <a:schemeClr val="bg1"/>
                </a:solidFill>
                <a:effectLst/>
                <a:uLnTx/>
                <a:uFillTx/>
                <a:latin typeface="+mn-lt"/>
                <a:ea typeface="ＭＳ Ｐゴシック" charset="0"/>
                <a:cs typeface="+mn-cs"/>
              </a:rPr>
              <a:t>6851</a:t>
            </a:r>
          </a:p>
        </p:txBody>
      </p:sp>
      <p:sp>
        <p:nvSpPr>
          <p:cNvPr id="11" name="TextBox 10">
            <a:extLst>
              <a:ext uri="{FF2B5EF4-FFF2-40B4-BE49-F238E27FC236}">
                <a16:creationId xmlns:a16="http://schemas.microsoft.com/office/drawing/2014/main" id="{CCD921F2-D5D8-BF4C-BB0D-BFC2FF3C3E9D}"/>
              </a:ext>
            </a:extLst>
          </p:cNvPr>
          <p:cNvSpPr txBox="1"/>
          <p:nvPr/>
        </p:nvSpPr>
        <p:spPr>
          <a:xfrm>
            <a:off x="7024384" y="2473710"/>
            <a:ext cx="1837041" cy="476726"/>
          </a:xfrm>
          <a:prstGeom prst="roundRect">
            <a:avLst/>
          </a:prstGeom>
          <a:solidFill>
            <a:schemeClr val="accent1"/>
          </a:solidFill>
          <a:ln w="12700">
            <a:noFill/>
          </a:ln>
        </p:spPr>
        <p:txBody>
          <a:bodyPr wrap="square" rtlCol="0" anchor="t">
            <a:spAutoFit/>
          </a:bodyPr>
          <a:lstStyle/>
          <a:p>
            <a:pPr algn="ctr" defTabSz="685800" fontAlgn="auto">
              <a:spcBef>
                <a:spcPts val="0"/>
              </a:spcBef>
              <a:spcAft>
                <a:spcPts val="0"/>
              </a:spcAft>
              <a:defRPr/>
            </a:pPr>
            <a:r>
              <a:rPr lang="en-US" sz="1100" dirty="0">
                <a:solidFill>
                  <a:schemeClr val="bg1"/>
                </a:solidFill>
                <a:latin typeface="+mn-lt"/>
                <a:cs typeface="+mn-cs"/>
              </a:rPr>
              <a:t>Cisco 6851 KEM</a:t>
            </a:r>
            <a:br>
              <a:rPr lang="en-US" sz="1100" dirty="0">
                <a:solidFill>
                  <a:schemeClr val="bg1"/>
                </a:solidFill>
                <a:latin typeface="+mn-lt"/>
                <a:cs typeface="+mn-cs"/>
              </a:rPr>
            </a:br>
            <a:r>
              <a:rPr lang="en-US" sz="1100" dirty="0">
                <a:solidFill>
                  <a:schemeClr val="bg1"/>
                </a:solidFill>
                <a:latin typeface="+mn-lt"/>
                <a:cs typeface="+mn-cs"/>
              </a:rPr>
              <a:t>(key expansion module)</a:t>
            </a:r>
          </a:p>
        </p:txBody>
      </p:sp>
      <p:sp>
        <p:nvSpPr>
          <p:cNvPr id="12" name="Rounded Rectangle 11">
            <a:extLst>
              <a:ext uri="{FF2B5EF4-FFF2-40B4-BE49-F238E27FC236}">
                <a16:creationId xmlns:a16="http://schemas.microsoft.com/office/drawing/2014/main" id="{31E7B5CF-BD33-0D4A-B648-CBE0368ED542}"/>
              </a:ext>
            </a:extLst>
          </p:cNvPr>
          <p:cNvSpPr/>
          <p:nvPr/>
        </p:nvSpPr>
        <p:spPr>
          <a:xfrm>
            <a:off x="5337955" y="2473714"/>
            <a:ext cx="1435521" cy="476722"/>
          </a:xfrm>
          <a:prstGeom prst="roundRect">
            <a:avLst/>
          </a:prstGeom>
          <a:solidFill>
            <a:schemeClr val="accent1">
              <a:lumMod val="60000"/>
              <a:lumOff val="40000"/>
            </a:schemeClr>
          </a:solidFill>
          <a:ln w="12700">
            <a:noFill/>
          </a:ln>
        </p:spPr>
        <p:txBody>
          <a:bodyPr wrap="square" lIns="91436" tIns="45718" rIns="91436" bIns="45718" anchor="t">
            <a:spAutoFit/>
          </a:bodyPr>
          <a:lstStyle/>
          <a:p>
            <a:pPr lvl="0" algn="ctr" defTabSz="685800" fontAlgn="auto">
              <a:spcBef>
                <a:spcPts val="0"/>
              </a:spcBef>
              <a:spcAft>
                <a:spcPts val="0"/>
              </a:spcAft>
              <a:defRPr/>
            </a:pPr>
            <a:r>
              <a:rPr lang="en-US" sz="1100" dirty="0">
                <a:solidFill>
                  <a:schemeClr val="bg1"/>
                </a:solidFill>
                <a:latin typeface="+mn-lt"/>
                <a:cs typeface="+mn-cs"/>
              </a:rPr>
              <a:t>Cisco IP Phone </a:t>
            </a:r>
            <a:br>
              <a:rPr lang="en-US" sz="1100" dirty="0">
                <a:solidFill>
                  <a:schemeClr val="bg1"/>
                </a:solidFill>
                <a:latin typeface="+mn-lt"/>
                <a:cs typeface="+mn-cs"/>
              </a:rPr>
            </a:br>
            <a:r>
              <a:rPr lang="en-US" sz="1100" dirty="0">
                <a:solidFill>
                  <a:schemeClr val="bg1"/>
                </a:solidFill>
                <a:latin typeface="+mn-lt"/>
                <a:cs typeface="+mn-cs"/>
              </a:rPr>
              <a:t>6871</a:t>
            </a:r>
          </a:p>
        </p:txBody>
      </p:sp>
      <p:sp>
        <p:nvSpPr>
          <p:cNvPr id="13" name="Rounded Rectangle 12">
            <a:extLst>
              <a:ext uri="{FF2B5EF4-FFF2-40B4-BE49-F238E27FC236}">
                <a16:creationId xmlns:a16="http://schemas.microsoft.com/office/drawing/2014/main" id="{DDE1FABE-D204-2648-B91E-58ABC9E786C1}"/>
              </a:ext>
            </a:extLst>
          </p:cNvPr>
          <p:cNvSpPr/>
          <p:nvPr/>
        </p:nvSpPr>
        <p:spPr>
          <a:xfrm>
            <a:off x="3651524" y="2473714"/>
            <a:ext cx="1435521" cy="476722"/>
          </a:xfrm>
          <a:prstGeom prst="roundRect">
            <a:avLst/>
          </a:prstGeom>
          <a:solidFill>
            <a:schemeClr val="accent1"/>
          </a:solidFill>
          <a:ln w="12700">
            <a:noFill/>
          </a:ln>
        </p:spPr>
        <p:txBody>
          <a:bodyPr wrap="square" lIns="91436" tIns="45718" rIns="91436" bIns="45718" anchor="t">
            <a:spAutoFit/>
          </a:bodyPr>
          <a:lstStyle/>
          <a:p>
            <a:pPr lvl="0" algn="ctr" defTabSz="685800" fontAlgn="auto">
              <a:spcBef>
                <a:spcPts val="0"/>
              </a:spcBef>
              <a:spcAft>
                <a:spcPts val="0"/>
              </a:spcAft>
              <a:defRPr/>
            </a:pPr>
            <a:r>
              <a:rPr lang="en-US" sz="1100" dirty="0">
                <a:solidFill>
                  <a:schemeClr val="bg1"/>
                </a:solidFill>
                <a:latin typeface="+mn-lt"/>
                <a:cs typeface="+mn-cs"/>
              </a:rPr>
              <a:t>Cisco IP Phone </a:t>
            </a:r>
            <a:br>
              <a:rPr lang="en-US" sz="1100" dirty="0">
                <a:solidFill>
                  <a:schemeClr val="bg1"/>
                </a:solidFill>
                <a:latin typeface="+mn-lt"/>
                <a:cs typeface="+mn-cs"/>
              </a:rPr>
            </a:br>
            <a:r>
              <a:rPr lang="en-US" sz="1100" dirty="0">
                <a:solidFill>
                  <a:schemeClr val="bg1"/>
                </a:solidFill>
                <a:latin typeface="+mn-lt"/>
                <a:cs typeface="+mn-cs"/>
              </a:rPr>
              <a:t>6861</a:t>
            </a:r>
          </a:p>
        </p:txBody>
      </p:sp>
      <p:sp>
        <p:nvSpPr>
          <p:cNvPr id="15" name="Text Placeholder 3">
            <a:extLst>
              <a:ext uri="{FF2B5EF4-FFF2-40B4-BE49-F238E27FC236}">
                <a16:creationId xmlns:a16="http://schemas.microsoft.com/office/drawing/2014/main" id="{50CC9B94-D441-7349-A4DD-AEE1A44B3070}"/>
              </a:ext>
            </a:extLst>
          </p:cNvPr>
          <p:cNvSpPr txBox="1">
            <a:spLocks/>
          </p:cNvSpPr>
          <p:nvPr/>
        </p:nvSpPr>
        <p:spPr>
          <a:xfrm>
            <a:off x="278662" y="3160647"/>
            <a:ext cx="4190788" cy="1169551"/>
          </a:xfrm>
          <a:prstGeom prst="rect">
            <a:avLst/>
          </a:prstGeom>
        </p:spPr>
        <p:txBody>
          <a:bodyPr wrap="square">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1450" defTabSz="457200">
              <a:lnSpc>
                <a:spcPct val="100000"/>
              </a:lnSpc>
              <a:spcBef>
                <a:spcPct val="0"/>
              </a:spcBef>
              <a:spcAft>
                <a:spcPts val="6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New family of low-end, low-cost phones</a:t>
            </a:r>
          </a:p>
          <a:p>
            <a:pPr marL="171450" defTabSz="457200">
              <a:lnSpc>
                <a:spcPct val="100000"/>
              </a:lnSpc>
              <a:spcBef>
                <a:spcPct val="0"/>
              </a:spcBef>
              <a:spcAft>
                <a:spcPts val="6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Only IP phones with exclusive to multiplatform</a:t>
            </a:r>
            <a:br>
              <a:rPr lang="en-US" sz="1200" dirty="0">
                <a:solidFill>
                  <a:schemeClr val="bg2"/>
                </a:solidFill>
                <a:latin typeface="+mj-lt"/>
                <a:ea typeface="Arial" charset="0"/>
                <a:cs typeface="Arial" charset="0"/>
              </a:rPr>
            </a:br>
            <a:r>
              <a:rPr lang="en-US" sz="1200" dirty="0">
                <a:solidFill>
                  <a:schemeClr val="bg2"/>
                </a:solidFill>
                <a:latin typeface="+mj-lt"/>
                <a:ea typeface="Arial" charset="0"/>
                <a:cs typeface="Arial" charset="0"/>
              </a:rPr>
              <a:t>(will not work on CUCM)</a:t>
            </a:r>
          </a:p>
          <a:p>
            <a:pPr marL="171450" defTabSz="457200">
              <a:lnSpc>
                <a:spcPct val="100000"/>
              </a:lnSpc>
              <a:spcBef>
                <a:spcPct val="0"/>
              </a:spcBef>
              <a:spcAft>
                <a:spcPts val="6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Enterprise-grade quality and similar </a:t>
            </a:r>
            <a:br>
              <a:rPr lang="en-US" sz="1200" dirty="0">
                <a:solidFill>
                  <a:schemeClr val="bg2"/>
                </a:solidFill>
                <a:latin typeface="+mj-lt"/>
                <a:ea typeface="Arial" charset="0"/>
                <a:cs typeface="Arial" charset="0"/>
              </a:rPr>
            </a:br>
            <a:r>
              <a:rPr lang="en-US" sz="1200" dirty="0">
                <a:solidFill>
                  <a:schemeClr val="bg2"/>
                </a:solidFill>
                <a:latin typeface="+mj-lt"/>
                <a:ea typeface="Arial" charset="0"/>
                <a:cs typeface="Arial" charset="0"/>
              </a:rPr>
              <a:t>user experience to Cisco 7800/8800 Series phones</a:t>
            </a:r>
          </a:p>
        </p:txBody>
      </p:sp>
      <p:sp>
        <p:nvSpPr>
          <p:cNvPr id="16" name="Text Placeholder 3">
            <a:extLst>
              <a:ext uri="{FF2B5EF4-FFF2-40B4-BE49-F238E27FC236}">
                <a16:creationId xmlns:a16="http://schemas.microsoft.com/office/drawing/2014/main" id="{50CC9B94-D441-7349-A4DD-AEE1A44B3070}"/>
              </a:ext>
            </a:extLst>
          </p:cNvPr>
          <p:cNvSpPr txBox="1">
            <a:spLocks/>
          </p:cNvSpPr>
          <p:nvPr/>
        </p:nvSpPr>
        <p:spPr>
          <a:xfrm>
            <a:off x="4670637" y="3160647"/>
            <a:ext cx="4190788" cy="907941"/>
          </a:xfrm>
          <a:prstGeom prst="rect">
            <a:avLst/>
          </a:prstGeom>
        </p:spPr>
        <p:txBody>
          <a:bodyPr wrap="square">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1450" defTabSz="457200">
              <a:lnSpc>
                <a:spcPct val="100000"/>
              </a:lnSpc>
              <a:spcBef>
                <a:spcPct val="0"/>
              </a:spcBef>
              <a:spcAft>
                <a:spcPts val="6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Works with flexible deployment models </a:t>
            </a:r>
            <a:br>
              <a:rPr lang="en-US" sz="1200" dirty="0">
                <a:solidFill>
                  <a:schemeClr val="bg2"/>
                </a:solidFill>
                <a:latin typeface="+mj-lt"/>
                <a:ea typeface="Arial" charset="0"/>
                <a:cs typeface="Arial" charset="0"/>
              </a:rPr>
            </a:br>
            <a:r>
              <a:rPr lang="en-US" sz="1200" dirty="0">
                <a:solidFill>
                  <a:schemeClr val="bg2"/>
                </a:solidFill>
                <a:latin typeface="+mj-lt"/>
                <a:ea typeface="Arial" charset="0"/>
                <a:cs typeface="Arial" charset="0"/>
              </a:rPr>
              <a:t>for small or home offices</a:t>
            </a:r>
          </a:p>
          <a:p>
            <a:pPr marL="171450" defTabSz="457200">
              <a:lnSpc>
                <a:spcPct val="100000"/>
              </a:lnSpc>
              <a:spcBef>
                <a:spcPct val="0"/>
              </a:spcBef>
              <a:spcAft>
                <a:spcPts val="6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Key expansion module provides extra flexible keys for heavy phone use</a:t>
            </a:r>
          </a:p>
        </p:txBody>
      </p:sp>
    </p:spTree>
    <p:extLst>
      <p:ext uri="{BB962C8B-B14F-4D97-AF65-F5344CB8AC3E}">
        <p14:creationId xmlns:p14="http://schemas.microsoft.com/office/powerpoint/2010/main" val="1155596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cstate="screen">
            <a:extLst>
              <a:ext uri="{28A0092B-C50C-407E-A947-70E740481C1C}">
                <a14:useLocalDpi xmlns:a14="http://schemas.microsoft.com/office/drawing/2010/main"/>
              </a:ext>
            </a:extLst>
          </a:blip>
          <a:srcRect l="7255" r="15149"/>
          <a:stretch/>
        </p:blipFill>
        <p:spPr>
          <a:xfrm>
            <a:off x="2847022" y="1010737"/>
            <a:ext cx="3721946" cy="3630049"/>
          </a:xfrm>
          <a:prstGeom prst="rect">
            <a:avLst/>
          </a:prstGeom>
        </p:spPr>
      </p:pic>
      <p:sp>
        <p:nvSpPr>
          <p:cNvPr id="2" name="Title 1"/>
          <p:cNvSpPr>
            <a:spLocks noGrp="1"/>
          </p:cNvSpPr>
          <p:nvPr>
            <p:ph type="title"/>
          </p:nvPr>
        </p:nvSpPr>
        <p:spPr/>
        <p:txBody>
          <a:bodyPr/>
          <a:lstStyle/>
          <a:p>
            <a:r>
              <a:rPr lang="en-US" dirty="0"/>
              <a:t>6800 Series highlight: 6851</a:t>
            </a:r>
          </a:p>
        </p:txBody>
      </p:sp>
      <p:grpSp>
        <p:nvGrpSpPr>
          <p:cNvPr id="3" name="Group 2"/>
          <p:cNvGrpSpPr/>
          <p:nvPr/>
        </p:nvGrpSpPr>
        <p:grpSpPr>
          <a:xfrm>
            <a:off x="547687" y="1318078"/>
            <a:ext cx="8401644" cy="2667878"/>
            <a:chOff x="547687" y="1318078"/>
            <a:chExt cx="8401644" cy="2667878"/>
          </a:xfrm>
        </p:grpSpPr>
        <p:cxnSp>
          <p:nvCxnSpPr>
            <p:cNvPr id="4" name="Rett linje 62">
              <a:extLst>
                <a:ext uri="{FF2B5EF4-FFF2-40B4-BE49-F238E27FC236}">
                  <a16:creationId xmlns:a16="http://schemas.microsoft.com/office/drawing/2014/main" id="{BC23E48F-1768-5D4A-AB6D-7C84132972FF}"/>
                </a:ext>
              </a:extLst>
            </p:cNvPr>
            <p:cNvCxnSpPr>
              <a:cxnSpLocks/>
            </p:cNvCxnSpPr>
            <p:nvPr/>
          </p:nvCxnSpPr>
          <p:spPr>
            <a:xfrm flipH="1">
              <a:off x="5872913" y="1594087"/>
              <a:ext cx="1169564" cy="0"/>
            </a:xfrm>
            <a:prstGeom prst="straightConnector1">
              <a:avLst/>
            </a:prstGeom>
            <a:noFill/>
            <a:ln w="9525" cap="rnd" cmpd="sng" algn="ctr">
              <a:solidFill>
                <a:schemeClr val="accent1"/>
              </a:solidFill>
              <a:prstDash val="solid"/>
              <a:tailEnd type="oval"/>
            </a:ln>
            <a:effectLst/>
          </p:spPr>
        </p:cxnSp>
        <p:sp>
          <p:nvSpPr>
            <p:cNvPr id="5" name="Rectangle 4">
              <a:extLst>
                <a:ext uri="{FF2B5EF4-FFF2-40B4-BE49-F238E27FC236}">
                  <a16:creationId xmlns:a16="http://schemas.microsoft.com/office/drawing/2014/main" id="{3BF2F02F-01CD-E545-A190-2236247A827C}"/>
                </a:ext>
              </a:extLst>
            </p:cNvPr>
            <p:cNvSpPr/>
            <p:nvPr/>
          </p:nvSpPr>
          <p:spPr>
            <a:xfrm>
              <a:off x="7157325" y="1411207"/>
              <a:ext cx="1633538" cy="3657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000" dirty="0">
                  <a:solidFill>
                    <a:schemeClr val="tx1"/>
                  </a:solidFill>
                </a:rPr>
                <a:t>3.5-inch display (grayscale or color options)</a:t>
              </a:r>
              <a:br>
                <a:rPr lang="en-US" sz="1000" dirty="0">
                  <a:solidFill>
                    <a:schemeClr val="tx1"/>
                  </a:solidFill>
                </a:rPr>
              </a:br>
              <a:r>
                <a:rPr lang="en-US" sz="1000" dirty="0">
                  <a:solidFill>
                    <a:schemeClr val="tx1"/>
                  </a:solidFill>
                </a:rPr>
                <a:t>(396x162 resolution)</a:t>
              </a:r>
            </a:p>
          </p:txBody>
        </p:sp>
        <p:sp>
          <p:nvSpPr>
            <p:cNvPr id="8" name="Rectangle 7">
              <a:extLst>
                <a:ext uri="{FF2B5EF4-FFF2-40B4-BE49-F238E27FC236}">
                  <a16:creationId xmlns:a16="http://schemas.microsoft.com/office/drawing/2014/main" id="{3BF2F02F-01CD-E545-A190-2236247A827C}"/>
                </a:ext>
              </a:extLst>
            </p:cNvPr>
            <p:cNvSpPr/>
            <p:nvPr/>
          </p:nvSpPr>
          <p:spPr>
            <a:xfrm>
              <a:off x="7157325" y="2147518"/>
              <a:ext cx="1327049"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Soft keys</a:t>
              </a:r>
            </a:p>
          </p:txBody>
        </p:sp>
        <p:sp>
          <p:nvSpPr>
            <p:cNvPr id="9" name="Rectangle 8">
              <a:extLst>
                <a:ext uri="{FF2B5EF4-FFF2-40B4-BE49-F238E27FC236}">
                  <a16:creationId xmlns:a16="http://schemas.microsoft.com/office/drawing/2014/main" id="{3BF2F02F-01CD-E545-A190-2236247A827C}"/>
                </a:ext>
              </a:extLst>
            </p:cNvPr>
            <p:cNvSpPr/>
            <p:nvPr/>
          </p:nvSpPr>
          <p:spPr>
            <a:xfrm>
              <a:off x="7157325" y="2380407"/>
              <a:ext cx="1233210" cy="307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2-way navigation </a:t>
              </a:r>
              <a:br>
                <a:rPr lang="en-US" sz="1000" dirty="0">
                  <a:solidFill>
                    <a:schemeClr val="tx1"/>
                  </a:solidFill>
                </a:rPr>
              </a:br>
              <a:r>
                <a:rPr lang="en-US" sz="1000" dirty="0">
                  <a:solidFill>
                    <a:schemeClr val="tx1"/>
                  </a:solidFill>
                </a:rPr>
                <a:t>and select key</a:t>
              </a:r>
            </a:p>
          </p:txBody>
        </p:sp>
        <p:sp>
          <p:nvSpPr>
            <p:cNvPr id="10" name="Rectangle 9">
              <a:extLst>
                <a:ext uri="{FF2B5EF4-FFF2-40B4-BE49-F238E27FC236}">
                  <a16:creationId xmlns:a16="http://schemas.microsoft.com/office/drawing/2014/main" id="{3BF2F02F-01CD-E545-A190-2236247A827C}"/>
                </a:ext>
              </a:extLst>
            </p:cNvPr>
            <p:cNvSpPr/>
            <p:nvPr/>
          </p:nvSpPr>
          <p:spPr>
            <a:xfrm>
              <a:off x="7157325" y="2791243"/>
              <a:ext cx="1792006" cy="307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Hold/resume, transfer,</a:t>
              </a:r>
              <a:br>
                <a:rPr lang="en-US" sz="1000" dirty="0">
                  <a:solidFill>
                    <a:schemeClr val="tx1"/>
                  </a:solidFill>
                </a:rPr>
              </a:br>
              <a:r>
                <a:rPr lang="en-US" sz="1000" dirty="0">
                  <a:solidFill>
                    <a:schemeClr val="tx1"/>
                  </a:solidFill>
                </a:rPr>
                <a:t>and conference</a:t>
              </a:r>
            </a:p>
          </p:txBody>
        </p:sp>
        <p:sp>
          <p:nvSpPr>
            <p:cNvPr id="11" name="Rectangle 10">
              <a:extLst>
                <a:ext uri="{FF2B5EF4-FFF2-40B4-BE49-F238E27FC236}">
                  <a16:creationId xmlns:a16="http://schemas.microsoft.com/office/drawing/2014/main" id="{3BF2F02F-01CD-E545-A190-2236247A827C}"/>
                </a:ext>
              </a:extLst>
            </p:cNvPr>
            <p:cNvSpPr/>
            <p:nvPr/>
          </p:nvSpPr>
          <p:spPr>
            <a:xfrm>
              <a:off x="7157325" y="3182773"/>
              <a:ext cx="592138"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Keypad</a:t>
              </a:r>
            </a:p>
          </p:txBody>
        </p:sp>
        <p:sp>
          <p:nvSpPr>
            <p:cNvPr id="12" name="Rectangle 11">
              <a:extLst>
                <a:ext uri="{FF2B5EF4-FFF2-40B4-BE49-F238E27FC236}">
                  <a16:creationId xmlns:a16="http://schemas.microsoft.com/office/drawing/2014/main" id="{3BF2F02F-01CD-E545-A190-2236247A827C}"/>
                </a:ext>
              </a:extLst>
            </p:cNvPr>
            <p:cNvSpPr/>
            <p:nvPr/>
          </p:nvSpPr>
          <p:spPr>
            <a:xfrm>
              <a:off x="7157325" y="3485735"/>
              <a:ext cx="1267976"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Audio path control</a:t>
              </a:r>
            </a:p>
          </p:txBody>
        </p:sp>
        <p:cxnSp>
          <p:nvCxnSpPr>
            <p:cNvPr id="14" name="Rett linje 62">
              <a:extLst>
                <a:ext uri="{FF2B5EF4-FFF2-40B4-BE49-F238E27FC236}">
                  <a16:creationId xmlns:a16="http://schemas.microsoft.com/office/drawing/2014/main" id="{BC23E48F-1768-5D4A-AB6D-7C84132972FF}"/>
                </a:ext>
              </a:extLst>
            </p:cNvPr>
            <p:cNvCxnSpPr>
              <a:cxnSpLocks/>
            </p:cNvCxnSpPr>
            <p:nvPr/>
          </p:nvCxnSpPr>
          <p:spPr>
            <a:xfrm flipH="1">
              <a:off x="5295719" y="2524175"/>
              <a:ext cx="1746758" cy="0"/>
            </a:xfrm>
            <a:prstGeom prst="line">
              <a:avLst/>
            </a:prstGeom>
            <a:noFill/>
            <a:ln w="9525" cap="rnd" cmpd="sng" algn="ctr">
              <a:solidFill>
                <a:schemeClr val="accent1"/>
              </a:solidFill>
              <a:prstDash val="solid"/>
              <a:tailEnd type="oval"/>
            </a:ln>
            <a:effectLst/>
          </p:spPr>
        </p:cxnSp>
        <p:cxnSp>
          <p:nvCxnSpPr>
            <p:cNvPr id="15" name="Rett linje 62">
              <a:extLst>
                <a:ext uri="{FF2B5EF4-FFF2-40B4-BE49-F238E27FC236}">
                  <a16:creationId xmlns:a16="http://schemas.microsoft.com/office/drawing/2014/main" id="{BC23E48F-1768-5D4A-AB6D-7C84132972FF}"/>
                </a:ext>
              </a:extLst>
            </p:cNvPr>
            <p:cNvCxnSpPr>
              <a:cxnSpLocks/>
            </p:cNvCxnSpPr>
            <p:nvPr/>
          </p:nvCxnSpPr>
          <p:spPr>
            <a:xfrm flipH="1">
              <a:off x="5450133" y="2524175"/>
              <a:ext cx="970209" cy="0"/>
            </a:xfrm>
            <a:prstGeom prst="line">
              <a:avLst/>
            </a:prstGeom>
            <a:noFill/>
            <a:ln w="9525" cap="rnd" cmpd="sng" algn="ctr">
              <a:solidFill>
                <a:schemeClr val="accent1"/>
              </a:solidFill>
              <a:prstDash val="solid"/>
              <a:tailEnd type="oval"/>
            </a:ln>
            <a:effectLst/>
          </p:spPr>
        </p:cxnSp>
        <p:cxnSp>
          <p:nvCxnSpPr>
            <p:cNvPr id="16" name="Rett linje 62">
              <a:extLst>
                <a:ext uri="{FF2B5EF4-FFF2-40B4-BE49-F238E27FC236}">
                  <a16:creationId xmlns:a16="http://schemas.microsoft.com/office/drawing/2014/main" id="{BC23E48F-1768-5D4A-AB6D-7C84132972FF}"/>
                </a:ext>
              </a:extLst>
            </p:cNvPr>
            <p:cNvCxnSpPr>
              <a:cxnSpLocks/>
            </p:cNvCxnSpPr>
            <p:nvPr/>
          </p:nvCxnSpPr>
          <p:spPr>
            <a:xfrm flipH="1">
              <a:off x="5692043" y="3255986"/>
              <a:ext cx="1350434" cy="0"/>
            </a:xfrm>
            <a:prstGeom prst="straightConnector1">
              <a:avLst/>
            </a:prstGeom>
            <a:noFill/>
            <a:ln w="9525" cap="rnd" cmpd="sng" algn="ctr">
              <a:solidFill>
                <a:schemeClr val="accent1"/>
              </a:solidFill>
              <a:prstDash val="solid"/>
              <a:tailEnd type="oval"/>
            </a:ln>
            <a:effectLst/>
          </p:spPr>
        </p:cxnSp>
        <p:cxnSp>
          <p:nvCxnSpPr>
            <p:cNvPr id="17" name="Rett linje 62">
              <a:extLst>
                <a:ext uri="{FF2B5EF4-FFF2-40B4-BE49-F238E27FC236}">
                  <a16:creationId xmlns:a16="http://schemas.microsoft.com/office/drawing/2014/main" id="{BC23E48F-1768-5D4A-AB6D-7C84132972FF}"/>
                </a:ext>
              </a:extLst>
            </p:cNvPr>
            <p:cNvCxnSpPr>
              <a:cxnSpLocks/>
            </p:cNvCxnSpPr>
            <p:nvPr/>
          </p:nvCxnSpPr>
          <p:spPr>
            <a:xfrm flipH="1">
              <a:off x="6152943" y="3551814"/>
              <a:ext cx="889534" cy="0"/>
            </a:xfrm>
            <a:prstGeom prst="straightConnector1">
              <a:avLst/>
            </a:prstGeom>
            <a:noFill/>
            <a:ln w="9525" cap="rnd" cmpd="sng" algn="ctr">
              <a:solidFill>
                <a:schemeClr val="accent1"/>
              </a:solidFill>
              <a:prstDash val="solid"/>
              <a:tailEnd type="oval"/>
            </a:ln>
            <a:effectLst/>
          </p:spPr>
        </p:cxnSp>
        <p:sp>
          <p:nvSpPr>
            <p:cNvPr id="18" name="Rectangle 17">
              <a:extLst>
                <a:ext uri="{FF2B5EF4-FFF2-40B4-BE49-F238E27FC236}">
                  <a16:creationId xmlns:a16="http://schemas.microsoft.com/office/drawing/2014/main" id="{3BF2F02F-01CD-E545-A190-2236247A827C}"/>
                </a:ext>
              </a:extLst>
            </p:cNvPr>
            <p:cNvSpPr/>
            <p:nvPr/>
          </p:nvSpPr>
          <p:spPr>
            <a:xfrm>
              <a:off x="912204" y="1318078"/>
              <a:ext cx="1118896"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Visual ring indicator</a:t>
              </a:r>
            </a:p>
          </p:txBody>
        </p:sp>
        <p:cxnSp>
          <p:nvCxnSpPr>
            <p:cNvPr id="19" name="Rett linje 62">
              <a:extLst>
                <a:ext uri="{FF2B5EF4-FFF2-40B4-BE49-F238E27FC236}">
                  <a16:creationId xmlns:a16="http://schemas.microsoft.com/office/drawing/2014/main" id="{BC23E48F-1768-5D4A-AB6D-7C84132972FF}"/>
                </a:ext>
              </a:extLst>
            </p:cNvPr>
            <p:cNvCxnSpPr>
              <a:cxnSpLocks/>
            </p:cNvCxnSpPr>
            <p:nvPr/>
          </p:nvCxnSpPr>
          <p:spPr>
            <a:xfrm>
              <a:off x="2136297" y="1411207"/>
              <a:ext cx="1612743" cy="0"/>
            </a:xfrm>
            <a:prstGeom prst="straightConnector1">
              <a:avLst/>
            </a:prstGeom>
            <a:noFill/>
            <a:ln w="9525" cap="rnd" cmpd="sng" algn="ctr">
              <a:solidFill>
                <a:schemeClr val="accent1"/>
              </a:solidFill>
              <a:prstDash val="solid"/>
              <a:tailEnd type="oval"/>
            </a:ln>
            <a:effectLst/>
          </p:spPr>
        </p:cxnSp>
        <p:sp>
          <p:nvSpPr>
            <p:cNvPr id="20" name="Rectangle 19">
              <a:extLst>
                <a:ext uri="{FF2B5EF4-FFF2-40B4-BE49-F238E27FC236}">
                  <a16:creationId xmlns:a16="http://schemas.microsoft.com/office/drawing/2014/main" id="{3BF2F02F-01CD-E545-A190-2236247A827C}"/>
                </a:ext>
              </a:extLst>
            </p:cNvPr>
            <p:cNvSpPr/>
            <p:nvPr/>
          </p:nvSpPr>
          <p:spPr>
            <a:xfrm>
              <a:off x="547687" y="1629836"/>
              <a:ext cx="1483413"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Wideband audio handset</a:t>
              </a:r>
            </a:p>
          </p:txBody>
        </p:sp>
        <p:cxnSp>
          <p:nvCxnSpPr>
            <p:cNvPr id="21" name="Rett linje 62">
              <a:extLst>
                <a:ext uri="{FF2B5EF4-FFF2-40B4-BE49-F238E27FC236}">
                  <a16:creationId xmlns:a16="http://schemas.microsoft.com/office/drawing/2014/main" id="{BC23E48F-1768-5D4A-AB6D-7C84132972FF}"/>
                </a:ext>
              </a:extLst>
            </p:cNvPr>
            <p:cNvCxnSpPr>
              <a:cxnSpLocks/>
            </p:cNvCxnSpPr>
            <p:nvPr/>
          </p:nvCxnSpPr>
          <p:spPr>
            <a:xfrm>
              <a:off x="2136297" y="1706780"/>
              <a:ext cx="1458972" cy="0"/>
            </a:xfrm>
            <a:prstGeom prst="straightConnector1">
              <a:avLst/>
            </a:prstGeom>
            <a:noFill/>
            <a:ln w="9525" cap="rnd" cmpd="sng" algn="ctr">
              <a:solidFill>
                <a:schemeClr val="accent1"/>
              </a:solidFill>
              <a:prstDash val="solid"/>
              <a:tailEnd type="oval"/>
            </a:ln>
            <a:effectLst/>
          </p:spPr>
        </p:cxnSp>
        <p:sp>
          <p:nvSpPr>
            <p:cNvPr id="22" name="Rectangle 21">
              <a:extLst>
                <a:ext uri="{FF2B5EF4-FFF2-40B4-BE49-F238E27FC236}">
                  <a16:creationId xmlns:a16="http://schemas.microsoft.com/office/drawing/2014/main" id="{3BF2F02F-01CD-E545-A190-2236247A827C}"/>
                </a:ext>
              </a:extLst>
            </p:cNvPr>
            <p:cNvSpPr/>
            <p:nvPr/>
          </p:nvSpPr>
          <p:spPr>
            <a:xfrm>
              <a:off x="547687" y="1894880"/>
              <a:ext cx="1483413"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4 programmable line keys</a:t>
              </a:r>
            </a:p>
          </p:txBody>
        </p:sp>
        <p:cxnSp>
          <p:nvCxnSpPr>
            <p:cNvPr id="23" name="Rett linje 62">
              <a:extLst>
                <a:ext uri="{FF2B5EF4-FFF2-40B4-BE49-F238E27FC236}">
                  <a16:creationId xmlns:a16="http://schemas.microsoft.com/office/drawing/2014/main" id="{BC23E48F-1768-5D4A-AB6D-7C84132972FF}"/>
                </a:ext>
              </a:extLst>
            </p:cNvPr>
            <p:cNvCxnSpPr>
              <a:cxnSpLocks/>
            </p:cNvCxnSpPr>
            <p:nvPr/>
          </p:nvCxnSpPr>
          <p:spPr>
            <a:xfrm>
              <a:off x="2136297" y="1971824"/>
              <a:ext cx="2336643" cy="0"/>
            </a:xfrm>
            <a:prstGeom prst="straightConnector1">
              <a:avLst/>
            </a:prstGeom>
            <a:noFill/>
            <a:ln w="9525" cap="rnd" cmpd="sng" algn="ctr">
              <a:solidFill>
                <a:schemeClr val="accent1"/>
              </a:solidFill>
              <a:prstDash val="solid"/>
              <a:tailEnd type="oval"/>
            </a:ln>
            <a:effectLst/>
          </p:spPr>
        </p:cxnSp>
        <p:cxnSp>
          <p:nvCxnSpPr>
            <p:cNvPr id="24" name="Rett linje 62">
              <a:extLst>
                <a:ext uri="{FF2B5EF4-FFF2-40B4-BE49-F238E27FC236}">
                  <a16:creationId xmlns:a16="http://schemas.microsoft.com/office/drawing/2014/main" id="{BC23E48F-1768-5D4A-AB6D-7C84132972FF}"/>
                </a:ext>
              </a:extLst>
            </p:cNvPr>
            <p:cNvCxnSpPr>
              <a:cxnSpLocks/>
            </p:cNvCxnSpPr>
            <p:nvPr/>
          </p:nvCxnSpPr>
          <p:spPr>
            <a:xfrm>
              <a:off x="2113437" y="2380407"/>
              <a:ext cx="1386144" cy="0"/>
            </a:xfrm>
            <a:prstGeom prst="straightConnector1">
              <a:avLst/>
            </a:prstGeom>
            <a:noFill/>
            <a:ln w="9525" cap="rnd" cmpd="sng" algn="ctr">
              <a:solidFill>
                <a:schemeClr val="accent1"/>
              </a:solidFill>
              <a:prstDash val="solid"/>
              <a:tailEnd type="oval"/>
            </a:ln>
            <a:effectLst/>
          </p:spPr>
        </p:cxnSp>
        <p:sp>
          <p:nvSpPr>
            <p:cNvPr id="25" name="Rectangle 24">
              <a:extLst>
                <a:ext uri="{FF2B5EF4-FFF2-40B4-BE49-F238E27FC236}">
                  <a16:creationId xmlns:a16="http://schemas.microsoft.com/office/drawing/2014/main" id="{3BF2F02F-01CD-E545-A190-2236247A827C}"/>
                </a:ext>
              </a:extLst>
            </p:cNvPr>
            <p:cNvSpPr/>
            <p:nvPr/>
          </p:nvSpPr>
          <p:spPr>
            <a:xfrm>
              <a:off x="547687" y="2226518"/>
              <a:ext cx="1483413" cy="307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Wideband audio speakerphone</a:t>
              </a:r>
            </a:p>
          </p:txBody>
        </p:sp>
        <p:cxnSp>
          <p:nvCxnSpPr>
            <p:cNvPr id="26" name="Rett linje 62">
              <a:extLst>
                <a:ext uri="{FF2B5EF4-FFF2-40B4-BE49-F238E27FC236}">
                  <a16:creationId xmlns:a16="http://schemas.microsoft.com/office/drawing/2014/main" id="{BC23E48F-1768-5D4A-AB6D-7C84132972FF}"/>
                </a:ext>
              </a:extLst>
            </p:cNvPr>
            <p:cNvCxnSpPr>
              <a:cxnSpLocks/>
            </p:cNvCxnSpPr>
            <p:nvPr/>
          </p:nvCxnSpPr>
          <p:spPr>
            <a:xfrm>
              <a:off x="2159157" y="2860211"/>
              <a:ext cx="2336643" cy="0"/>
            </a:xfrm>
            <a:prstGeom prst="straightConnector1">
              <a:avLst/>
            </a:prstGeom>
            <a:noFill/>
            <a:ln w="9525" cap="rnd" cmpd="sng" algn="ctr">
              <a:solidFill>
                <a:schemeClr val="accent1"/>
              </a:solidFill>
              <a:prstDash val="solid"/>
              <a:tailEnd type="oval"/>
            </a:ln>
            <a:effectLst/>
          </p:spPr>
        </p:cxnSp>
        <p:sp>
          <p:nvSpPr>
            <p:cNvPr id="27" name="Rectangle 26">
              <a:extLst>
                <a:ext uri="{FF2B5EF4-FFF2-40B4-BE49-F238E27FC236}">
                  <a16:creationId xmlns:a16="http://schemas.microsoft.com/office/drawing/2014/main" id="{3BF2F02F-01CD-E545-A190-2236247A827C}"/>
                </a:ext>
              </a:extLst>
            </p:cNvPr>
            <p:cNvSpPr/>
            <p:nvPr/>
          </p:nvSpPr>
          <p:spPr>
            <a:xfrm>
              <a:off x="547687" y="2706322"/>
              <a:ext cx="1483413" cy="307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Messaging, service, </a:t>
              </a:r>
              <a:br>
                <a:rPr lang="en-US" sz="1000" dirty="0">
                  <a:solidFill>
                    <a:schemeClr val="tx1"/>
                  </a:solidFill>
                </a:rPr>
              </a:br>
              <a:r>
                <a:rPr lang="en-US" sz="1000" dirty="0">
                  <a:solidFill>
                    <a:schemeClr val="tx1"/>
                  </a:solidFill>
                </a:rPr>
                <a:t>and directory</a:t>
              </a:r>
            </a:p>
          </p:txBody>
        </p:sp>
        <p:cxnSp>
          <p:nvCxnSpPr>
            <p:cNvPr id="28" name="Rett linje 62">
              <a:extLst>
                <a:ext uri="{FF2B5EF4-FFF2-40B4-BE49-F238E27FC236}">
                  <a16:creationId xmlns:a16="http://schemas.microsoft.com/office/drawing/2014/main" id="{BC23E48F-1768-5D4A-AB6D-7C84132972FF}"/>
                </a:ext>
              </a:extLst>
            </p:cNvPr>
            <p:cNvCxnSpPr>
              <a:cxnSpLocks/>
            </p:cNvCxnSpPr>
            <p:nvPr/>
          </p:nvCxnSpPr>
          <p:spPr>
            <a:xfrm>
              <a:off x="2136297" y="3434103"/>
              <a:ext cx="2336643" cy="0"/>
            </a:xfrm>
            <a:prstGeom prst="straightConnector1">
              <a:avLst/>
            </a:prstGeom>
            <a:noFill/>
            <a:ln w="9525" cap="rnd" cmpd="sng" algn="ctr">
              <a:solidFill>
                <a:schemeClr val="accent1"/>
              </a:solidFill>
              <a:prstDash val="solid"/>
              <a:tailEnd type="oval"/>
            </a:ln>
            <a:effectLst/>
          </p:spPr>
        </p:cxnSp>
        <p:sp>
          <p:nvSpPr>
            <p:cNvPr id="29" name="Rectangle 28">
              <a:extLst>
                <a:ext uri="{FF2B5EF4-FFF2-40B4-BE49-F238E27FC236}">
                  <a16:creationId xmlns:a16="http://schemas.microsoft.com/office/drawing/2014/main" id="{3BF2F02F-01CD-E545-A190-2236247A827C}"/>
                </a:ext>
              </a:extLst>
            </p:cNvPr>
            <p:cNvSpPr/>
            <p:nvPr/>
          </p:nvSpPr>
          <p:spPr>
            <a:xfrm>
              <a:off x="547687" y="3356864"/>
              <a:ext cx="1483413"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Volume</a:t>
              </a:r>
            </a:p>
          </p:txBody>
        </p:sp>
        <p:sp>
          <p:nvSpPr>
            <p:cNvPr id="30" name="Rectangle 29">
              <a:extLst>
                <a:ext uri="{FF2B5EF4-FFF2-40B4-BE49-F238E27FC236}">
                  <a16:creationId xmlns:a16="http://schemas.microsoft.com/office/drawing/2014/main" id="{3BF2F02F-01CD-E545-A190-2236247A827C}"/>
                </a:ext>
              </a:extLst>
            </p:cNvPr>
            <p:cNvSpPr/>
            <p:nvPr/>
          </p:nvSpPr>
          <p:spPr>
            <a:xfrm>
              <a:off x="547687" y="3832068"/>
              <a:ext cx="1483413"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10/100/100 Ethernet</a:t>
              </a:r>
            </a:p>
          </p:txBody>
        </p:sp>
        <p:cxnSp>
          <p:nvCxnSpPr>
            <p:cNvPr id="31" name="Rett linje 62">
              <a:extLst>
                <a:ext uri="{FF2B5EF4-FFF2-40B4-BE49-F238E27FC236}">
                  <a16:creationId xmlns:a16="http://schemas.microsoft.com/office/drawing/2014/main" id="{BC23E48F-1768-5D4A-AB6D-7C84132972FF}"/>
                </a:ext>
              </a:extLst>
            </p:cNvPr>
            <p:cNvCxnSpPr>
              <a:cxnSpLocks/>
            </p:cNvCxnSpPr>
            <p:nvPr/>
          </p:nvCxnSpPr>
          <p:spPr>
            <a:xfrm flipH="1">
              <a:off x="5842606" y="2217853"/>
              <a:ext cx="1199871" cy="0"/>
            </a:xfrm>
            <a:prstGeom prst="straightConnector1">
              <a:avLst/>
            </a:prstGeom>
            <a:noFill/>
            <a:ln w="9525" cap="rnd" cmpd="sng" algn="ctr">
              <a:solidFill>
                <a:schemeClr val="accent1"/>
              </a:solidFill>
              <a:prstDash val="solid"/>
              <a:tailEnd type="oval"/>
            </a:ln>
            <a:effectLst/>
          </p:spPr>
        </p:cxnSp>
        <p:cxnSp>
          <p:nvCxnSpPr>
            <p:cNvPr id="32" name="Rett linje 62">
              <a:extLst>
                <a:ext uri="{FF2B5EF4-FFF2-40B4-BE49-F238E27FC236}">
                  <a16:creationId xmlns:a16="http://schemas.microsoft.com/office/drawing/2014/main" id="{BC23E48F-1768-5D4A-AB6D-7C84132972FF}"/>
                </a:ext>
              </a:extLst>
            </p:cNvPr>
            <p:cNvCxnSpPr>
              <a:cxnSpLocks/>
            </p:cNvCxnSpPr>
            <p:nvPr/>
          </p:nvCxnSpPr>
          <p:spPr>
            <a:xfrm flipH="1">
              <a:off x="6073120" y="2892468"/>
              <a:ext cx="969357" cy="0"/>
            </a:xfrm>
            <a:prstGeom prst="straightConnector1">
              <a:avLst/>
            </a:prstGeom>
            <a:noFill/>
            <a:ln w="9525" cap="rnd" cmpd="sng" algn="ctr">
              <a:solidFill>
                <a:schemeClr val="accent1"/>
              </a:solidFill>
              <a:prstDash val="solid"/>
              <a:tailEnd type="oval"/>
            </a:ln>
            <a:effectLst/>
          </p:spPr>
        </p:cxnSp>
        <p:sp>
          <p:nvSpPr>
            <p:cNvPr id="33" name="Rectangle 32">
              <a:extLst>
                <a:ext uri="{FF2B5EF4-FFF2-40B4-BE49-F238E27FC236}">
                  <a16:creationId xmlns:a16="http://schemas.microsoft.com/office/drawing/2014/main" id="{3BF2F02F-01CD-E545-A190-2236247A827C}"/>
                </a:ext>
              </a:extLst>
            </p:cNvPr>
            <p:cNvSpPr/>
            <p:nvPr/>
          </p:nvSpPr>
          <p:spPr>
            <a:xfrm>
              <a:off x="7157325" y="3832068"/>
              <a:ext cx="1440575"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Wall mountable</a:t>
              </a:r>
            </a:p>
          </p:txBody>
        </p:sp>
      </p:grpSp>
    </p:spTree>
    <p:extLst>
      <p:ext uri="{BB962C8B-B14F-4D97-AF65-F5344CB8AC3E}">
        <p14:creationId xmlns:p14="http://schemas.microsoft.com/office/powerpoint/2010/main" val="265322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stretch>
            <a:fillRect/>
          </a:stretch>
        </p:blipFill>
        <p:spPr>
          <a:xfrm>
            <a:off x="2952905" y="1065456"/>
            <a:ext cx="802748" cy="642198"/>
          </a:xfrm>
          <a:prstGeom prst="rect">
            <a:avLst/>
          </a:prstGeom>
        </p:spPr>
      </p:pic>
      <p:pic>
        <p:nvPicPr>
          <p:cNvPr id="57" name="Picture 56" descr="A picture containing electronics, remote, telephone, indoor&#10;&#10;Description automatically generated">
            <a:extLst>
              <a:ext uri="{FF2B5EF4-FFF2-40B4-BE49-F238E27FC236}">
                <a16:creationId xmlns:a16="http://schemas.microsoft.com/office/drawing/2014/main" id="{66B0263B-D0E7-6D41-80F7-18A38DF40B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8981" y="1070040"/>
            <a:ext cx="623621" cy="608114"/>
          </a:xfrm>
          <a:prstGeom prst="rect">
            <a:avLst/>
          </a:prstGeom>
        </p:spPr>
      </p:pic>
      <p:pic>
        <p:nvPicPr>
          <p:cNvPr id="62" name="Picture 61">
            <a:extLst>
              <a:ext uri="{FF2B5EF4-FFF2-40B4-BE49-F238E27FC236}">
                <a16:creationId xmlns:a16="http://schemas.microsoft.com/office/drawing/2014/main" id="{6AADB693-B5F1-BD4F-9E0C-17F8855C7D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4733" y="1075383"/>
            <a:ext cx="790337" cy="632271"/>
          </a:xfrm>
          <a:prstGeom prst="rect">
            <a:avLst/>
          </a:prstGeom>
        </p:spPr>
      </p:pic>
      <p:pic>
        <p:nvPicPr>
          <p:cNvPr id="63" name="Picture 62" descr="A picture containing electronics, remote, game, indoor&#10;&#10;Description automatically generated">
            <a:extLst>
              <a:ext uri="{FF2B5EF4-FFF2-40B4-BE49-F238E27FC236}">
                <a16:creationId xmlns:a16="http://schemas.microsoft.com/office/drawing/2014/main" id="{6F5248A1-A54F-C643-A509-A3DFD17FE2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24970" y="1073726"/>
            <a:ext cx="673913" cy="600742"/>
          </a:xfrm>
          <a:prstGeom prst="rect">
            <a:avLst/>
          </a:prstGeom>
        </p:spPr>
      </p:pic>
      <p:pic>
        <p:nvPicPr>
          <p:cNvPr id="65" name="Picture 64" descr="A picture containing electronics, remote, black, sitting&#10;&#10;Description automatically generated">
            <a:extLst>
              <a:ext uri="{FF2B5EF4-FFF2-40B4-BE49-F238E27FC236}">
                <a16:creationId xmlns:a16="http://schemas.microsoft.com/office/drawing/2014/main" id="{E4021506-96D9-8340-8354-E34F7D9570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9768" r="16868"/>
          <a:stretch/>
        </p:blipFill>
        <p:spPr>
          <a:xfrm>
            <a:off x="5788034" y="1034667"/>
            <a:ext cx="753260" cy="684509"/>
          </a:xfrm>
          <a:prstGeom prst="rect">
            <a:avLst/>
          </a:prstGeom>
        </p:spPr>
      </p:pic>
      <p:pic>
        <p:nvPicPr>
          <p:cNvPr id="67" name="Picture 66"/>
          <p:cNvPicPr>
            <a:picLocks noChangeAspect="1"/>
          </p:cNvPicPr>
          <p:nvPr/>
        </p:nvPicPr>
        <p:blipFill rotWithShape="1">
          <a:blip r:embed="rId7" cstate="screen">
            <a:extLst>
              <a:ext uri="{28A0092B-C50C-407E-A947-70E740481C1C}">
                <a14:useLocalDpi xmlns:a14="http://schemas.microsoft.com/office/drawing/2010/main"/>
              </a:ext>
            </a:extLst>
          </a:blip>
          <a:srcRect l="5920" r="12177"/>
          <a:stretch/>
        </p:blipFill>
        <p:spPr>
          <a:xfrm>
            <a:off x="7676606" y="1034667"/>
            <a:ext cx="880491" cy="716956"/>
          </a:xfrm>
          <a:prstGeom prst="rect">
            <a:avLst/>
          </a:prstGeom>
        </p:spPr>
      </p:pic>
      <p:sp>
        <p:nvSpPr>
          <p:cNvPr id="2" name="Title 1"/>
          <p:cNvSpPr>
            <a:spLocks noGrp="1"/>
          </p:cNvSpPr>
          <p:nvPr>
            <p:ph type="title"/>
          </p:nvPr>
        </p:nvSpPr>
        <p:spPr/>
        <p:txBody>
          <a:bodyPr/>
          <a:lstStyle/>
          <a:p>
            <a:r>
              <a:rPr lang="en-US" dirty="0"/>
              <a:t>The 6800 Series key features</a:t>
            </a:r>
          </a:p>
        </p:txBody>
      </p:sp>
      <p:graphicFrame>
        <p:nvGraphicFramePr>
          <p:cNvPr id="3" name="Table 2">
            <a:extLst>
              <a:ext uri="{FF2B5EF4-FFF2-40B4-BE49-F238E27FC236}">
                <a16:creationId xmlns:a16="http://schemas.microsoft.com/office/drawing/2014/main" id="{91E03B6F-877C-AF43-BB4C-A7338C524674}"/>
              </a:ext>
            </a:extLst>
          </p:cNvPr>
          <p:cNvGraphicFramePr>
            <a:graphicFrameLocks noGrp="1"/>
          </p:cNvGraphicFramePr>
          <p:nvPr/>
        </p:nvGraphicFramePr>
        <p:xfrm>
          <a:off x="548639" y="1724432"/>
          <a:ext cx="8046723" cy="2993618"/>
        </p:xfrm>
        <a:graphic>
          <a:graphicData uri="http://schemas.openxmlformats.org/drawingml/2006/table">
            <a:tbl>
              <a:tblPr>
                <a:tableStyleId>{9D7B26C5-4107-4FEC-AEDC-1716B250A1EF}</a:tableStyleId>
              </a:tblPr>
              <a:tblGrid>
                <a:gridCol w="1356361">
                  <a:extLst>
                    <a:ext uri="{9D8B030D-6E8A-4147-A177-3AD203B41FA5}">
                      <a16:colId xmlns:a16="http://schemas.microsoft.com/office/drawing/2014/main" val="2689129442"/>
                    </a:ext>
                  </a:extLst>
                </a:gridCol>
                <a:gridCol w="955766">
                  <a:extLst>
                    <a:ext uri="{9D8B030D-6E8A-4147-A177-3AD203B41FA5}">
                      <a16:colId xmlns:a16="http://schemas.microsoft.com/office/drawing/2014/main" val="684066151"/>
                    </a:ext>
                  </a:extLst>
                </a:gridCol>
                <a:gridCol w="955766">
                  <a:extLst>
                    <a:ext uri="{9D8B030D-6E8A-4147-A177-3AD203B41FA5}">
                      <a16:colId xmlns:a16="http://schemas.microsoft.com/office/drawing/2014/main" val="3996226465"/>
                    </a:ext>
                  </a:extLst>
                </a:gridCol>
                <a:gridCol w="955766">
                  <a:extLst>
                    <a:ext uri="{9D8B030D-6E8A-4147-A177-3AD203B41FA5}">
                      <a16:colId xmlns:a16="http://schemas.microsoft.com/office/drawing/2014/main" val="1923455188"/>
                    </a:ext>
                  </a:extLst>
                </a:gridCol>
                <a:gridCol w="955766">
                  <a:extLst>
                    <a:ext uri="{9D8B030D-6E8A-4147-A177-3AD203B41FA5}">
                      <a16:colId xmlns:a16="http://schemas.microsoft.com/office/drawing/2014/main" val="443722970"/>
                    </a:ext>
                  </a:extLst>
                </a:gridCol>
                <a:gridCol w="955766">
                  <a:extLst>
                    <a:ext uri="{9D8B030D-6E8A-4147-A177-3AD203B41FA5}">
                      <a16:colId xmlns:a16="http://schemas.microsoft.com/office/drawing/2014/main" val="4128855968"/>
                    </a:ext>
                  </a:extLst>
                </a:gridCol>
                <a:gridCol w="955766">
                  <a:extLst>
                    <a:ext uri="{9D8B030D-6E8A-4147-A177-3AD203B41FA5}">
                      <a16:colId xmlns:a16="http://schemas.microsoft.com/office/drawing/2014/main" val="20006"/>
                    </a:ext>
                  </a:extLst>
                </a:gridCol>
                <a:gridCol w="955766">
                  <a:extLst>
                    <a:ext uri="{9D8B030D-6E8A-4147-A177-3AD203B41FA5}">
                      <a16:colId xmlns:a16="http://schemas.microsoft.com/office/drawing/2014/main" val="1676077832"/>
                    </a:ext>
                  </a:extLst>
                </a:gridCol>
              </a:tblGrid>
              <a:tr h="204810">
                <a:tc>
                  <a:txBody>
                    <a:bodyPr/>
                    <a:lstStyle/>
                    <a:p>
                      <a:pPr algn="l" fontAlgn="b"/>
                      <a:endParaRPr lang="en-US" sz="800" b="1" i="0" u="none" strike="noStrike" dirty="0">
                        <a:solidFill>
                          <a:schemeClr val="tx1">
                            <a:lumMod val="75000"/>
                            <a:lumOff val="25000"/>
                          </a:schemeClr>
                        </a:solidFill>
                        <a:effectLst/>
                        <a:latin typeface="+mj-lt"/>
                      </a:endParaRPr>
                    </a:p>
                  </a:txBody>
                  <a:tcPr marL="45720" marR="27432" marT="18288" marB="18288"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lnSpc>
                          <a:spcPct val="100000"/>
                        </a:lnSpc>
                        <a:spcBef>
                          <a:spcPts val="0"/>
                        </a:spcBef>
                        <a:spcAft>
                          <a:spcPts val="0"/>
                        </a:spcAft>
                      </a:pPr>
                      <a:r>
                        <a:rPr lang="en-US" sz="800" b="1" i="0" u="none" strike="noStrike" kern="1200" dirty="0">
                          <a:solidFill>
                            <a:schemeClr val="bg1"/>
                          </a:solidFill>
                          <a:effectLst/>
                          <a:latin typeface="+mj-lt"/>
                          <a:ea typeface="+mn-ea"/>
                          <a:cs typeface="CiscoSansTT Light" panose="020B0503020201020303" pitchFamily="34" charset="0"/>
                        </a:rPr>
                        <a:t>6821</a:t>
                      </a:r>
                    </a:p>
                  </a:txBody>
                  <a:tcPr marL="45720" marR="27432" marT="18288" marB="18288"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685777" rtl="0" eaLnBrk="1" fontAlgn="b" latinLnBrk="0" hangingPunct="1">
                        <a:lnSpc>
                          <a:spcPct val="100000"/>
                        </a:lnSpc>
                        <a:spcBef>
                          <a:spcPts val="0"/>
                        </a:spcBef>
                        <a:spcAft>
                          <a:spcPts val="0"/>
                        </a:spcAft>
                      </a:pPr>
                      <a:r>
                        <a:rPr lang="en-US" sz="800" b="1" i="0" u="none" strike="noStrike" kern="1200" dirty="0">
                          <a:solidFill>
                            <a:schemeClr val="bg2"/>
                          </a:solidFill>
                          <a:effectLst/>
                          <a:latin typeface="+mj-lt"/>
                          <a:ea typeface="+mn-ea"/>
                          <a:cs typeface="CiscoSansTT Light" panose="020B0503020201020303" pitchFamily="34" charset="0"/>
                        </a:rPr>
                        <a:t>6841</a:t>
                      </a:r>
                    </a:p>
                  </a:txBody>
                  <a:tcPr marL="45720" marR="27432" marT="18288" marB="18288"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algn="ctr" defTabSz="685777" rtl="0" eaLnBrk="1" fontAlgn="b" latinLnBrk="0" hangingPunct="1">
                        <a:lnSpc>
                          <a:spcPct val="100000"/>
                        </a:lnSpc>
                        <a:spcBef>
                          <a:spcPts val="0"/>
                        </a:spcBef>
                        <a:spcAft>
                          <a:spcPts val="0"/>
                        </a:spcAft>
                      </a:pPr>
                      <a:r>
                        <a:rPr lang="en-US" sz="800" b="1" i="0" u="none" strike="noStrike" kern="1200" dirty="0">
                          <a:solidFill>
                            <a:schemeClr val="bg1"/>
                          </a:solidFill>
                          <a:effectLst/>
                          <a:latin typeface="+mj-lt"/>
                          <a:ea typeface="+mn-ea"/>
                          <a:cs typeface="CiscoSansTT Light" panose="020B0503020201020303" pitchFamily="34" charset="0"/>
                        </a:rPr>
                        <a:t>6851</a:t>
                      </a:r>
                    </a:p>
                  </a:txBody>
                  <a:tcPr marL="45720" marR="27432" marT="18288" marB="18288"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algn="ctr" defTabSz="685777" rtl="0" eaLnBrk="1" fontAlgn="b" latinLnBrk="0" hangingPunct="1">
                        <a:lnSpc>
                          <a:spcPct val="100000"/>
                        </a:lnSpc>
                        <a:spcBef>
                          <a:spcPts val="0"/>
                        </a:spcBef>
                        <a:spcAft>
                          <a:spcPts val="0"/>
                        </a:spcAft>
                      </a:pPr>
                      <a:r>
                        <a:rPr lang="en-US" sz="800" b="1" i="0" u="none" strike="noStrike" kern="1200" dirty="0">
                          <a:solidFill>
                            <a:schemeClr val="bg1"/>
                          </a:solidFill>
                          <a:effectLst/>
                          <a:latin typeface="+mj-lt"/>
                          <a:ea typeface="+mn-ea"/>
                          <a:cs typeface="CiscoSansTT Light" panose="020B0503020201020303" pitchFamily="34" charset="0"/>
                        </a:rPr>
                        <a:t>6861</a:t>
                      </a:r>
                    </a:p>
                  </a:txBody>
                  <a:tcPr marL="45720" marR="27432" marT="18288" marB="18288"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algn="ctr" defTabSz="685777" rtl="0" eaLnBrk="1" fontAlgn="b" latinLnBrk="0" hangingPunct="1">
                        <a:lnSpc>
                          <a:spcPct val="100000"/>
                        </a:lnSpc>
                        <a:spcBef>
                          <a:spcPts val="0"/>
                        </a:spcBef>
                        <a:spcAft>
                          <a:spcPts val="0"/>
                        </a:spcAft>
                      </a:pPr>
                      <a:r>
                        <a:rPr lang="en-US" sz="800" b="1" i="0" u="none" strike="noStrike" kern="1200" dirty="0">
                          <a:solidFill>
                            <a:schemeClr val="bg2"/>
                          </a:solidFill>
                          <a:effectLst/>
                          <a:latin typeface="+mj-lt"/>
                          <a:ea typeface="+mn-ea"/>
                          <a:cs typeface="CiscoSansTT Light" panose="020B0503020201020303" pitchFamily="34" charset="0"/>
                        </a:rPr>
                        <a:t>6871</a:t>
                      </a:r>
                    </a:p>
                  </a:txBody>
                  <a:tcPr marL="45720" marR="27432" marT="18288" marB="18288"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85777" rtl="0" eaLnBrk="1" fontAlgn="b" latinLnBrk="0" hangingPunct="1">
                        <a:lnSpc>
                          <a:spcPct val="100000"/>
                        </a:lnSpc>
                        <a:spcBef>
                          <a:spcPts val="0"/>
                        </a:spcBef>
                        <a:spcAft>
                          <a:spcPts val="0"/>
                        </a:spcAft>
                      </a:pPr>
                      <a:endParaRPr lang="en-US" sz="800" b="1" i="0" u="none" strike="noStrike" kern="1200" dirty="0">
                        <a:solidFill>
                          <a:schemeClr val="bg2"/>
                        </a:solidFill>
                        <a:effectLst/>
                        <a:latin typeface="+mj-lt"/>
                        <a:ea typeface="+mn-ea"/>
                        <a:cs typeface="CiscoSansTT Light" panose="020B0503020201020303" pitchFamily="34" charset="0"/>
                      </a:endParaRPr>
                    </a:p>
                  </a:txBody>
                  <a:tcPr marL="45720" marR="27432" marT="18288" marB="18288"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rgbClr val="94949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85777" rtl="0" eaLnBrk="1" fontAlgn="b" latinLnBrk="0" hangingPunct="1">
                        <a:lnSpc>
                          <a:spcPct val="100000"/>
                        </a:lnSpc>
                        <a:spcBef>
                          <a:spcPts val="0"/>
                        </a:spcBef>
                        <a:spcAft>
                          <a:spcPts val="0"/>
                        </a:spcAft>
                      </a:pPr>
                      <a:r>
                        <a:rPr lang="en-US" sz="800" b="1" i="0" u="none" strike="noStrike" kern="1200" dirty="0">
                          <a:solidFill>
                            <a:schemeClr val="bg2"/>
                          </a:solidFill>
                          <a:effectLst/>
                          <a:latin typeface="+mj-lt"/>
                          <a:ea typeface="+mn-ea"/>
                          <a:cs typeface="CiscoSansTT Light" panose="020B0503020201020303" pitchFamily="34" charset="0"/>
                        </a:rPr>
                        <a:t>6800 KEM</a:t>
                      </a:r>
                    </a:p>
                  </a:txBody>
                  <a:tcPr marL="45720" marR="27432" marT="18288" marB="18288"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457221"/>
                  </a:ext>
                </a:extLst>
              </a:tr>
              <a:tr h="187255">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Screen</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j-lt"/>
                          <a:ea typeface="+mn-ea"/>
                          <a:cs typeface="+mn-cs"/>
                        </a:rPr>
                        <a:t>240x120 (2.5”) backlit grayscale</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j-lt"/>
                          <a:ea typeface="+mn-ea"/>
                          <a:cs typeface="+mn-cs"/>
                        </a:rPr>
                        <a:t>396x162 (3.5”) backlit grayscale</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j-lt"/>
                          <a:ea typeface="+mn-ea"/>
                          <a:cs typeface="+mn-cs"/>
                        </a:rPr>
                        <a:t>396x162 (3.5”) backlit grayscale</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j-lt"/>
                          <a:ea typeface="+mn-ea"/>
                          <a:cs typeface="+mn-cs"/>
                        </a:rPr>
                        <a:t>320x120 (3.2”) backlit grayscale</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j-lt"/>
                          <a:ea typeface="+mn-ea"/>
                          <a:cs typeface="+mn-cs"/>
                        </a:rPr>
                        <a:t>480x272 (3.5”) color</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dirty="0">
                          <a:solidFill>
                            <a:schemeClr val="tx1"/>
                          </a:solidFill>
                          <a:effectLst/>
                          <a:latin typeface="+mj-lt"/>
                        </a:rPr>
                        <a:t>Screen</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rgbClr val="949494"/>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dirty="0">
                          <a:solidFill>
                            <a:schemeClr val="tx1"/>
                          </a:solidFill>
                          <a:effectLst/>
                          <a:latin typeface="+mj-lt"/>
                        </a:rPr>
                        <a:t>3.3” Backlit mono</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7702111"/>
                  </a:ext>
                </a:extLst>
              </a:tr>
              <a:tr h="0">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Ethernet switch</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10/100</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10/100/1000</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10/100/1000</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10/100/1000</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dirty="0">
                          <a:solidFill>
                            <a:schemeClr val="tx1"/>
                          </a:solidFill>
                          <a:effectLst/>
                          <a:latin typeface="+mj-lt"/>
                        </a:rPr>
                        <a:t>Number of keys</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dirty="0">
                          <a:solidFill>
                            <a:schemeClr val="tx1"/>
                          </a:solidFill>
                          <a:effectLst/>
                          <a:latin typeface="+mj-lt"/>
                        </a:rPr>
                        <a:t>14 (28)</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6176149"/>
                  </a:ext>
                </a:extLst>
              </a:tr>
              <a:tr h="0">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Programmable line keys</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2</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4</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4</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4</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6</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dirty="0">
                          <a:solidFill>
                            <a:schemeClr val="tx1"/>
                          </a:solidFill>
                          <a:effectLst/>
                          <a:latin typeface="+mj-lt"/>
                        </a:rPr>
                        <a:t>Page selector</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dirty="0">
                          <a:solidFill>
                            <a:schemeClr val="tx1"/>
                          </a:solidFill>
                          <a:effectLst/>
                          <a:latin typeface="+mj-lt"/>
                        </a:rPr>
                        <a:t>Two pages</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060579"/>
                  </a:ext>
                </a:extLst>
              </a:tr>
              <a:tr h="0">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Programmable soft keys</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4</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4</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4</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4</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4</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dirty="0">
                          <a:solidFill>
                            <a:schemeClr val="tx1"/>
                          </a:solidFill>
                          <a:effectLst/>
                          <a:latin typeface="+mj-lt"/>
                        </a:rPr>
                        <a:t>Aux (In)</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9413336"/>
                  </a:ext>
                </a:extLst>
              </a:tr>
              <a:tr h="0">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Headset port</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dirty="0">
                          <a:solidFill>
                            <a:schemeClr val="tx1"/>
                          </a:solidFill>
                          <a:effectLst/>
                          <a:latin typeface="+mj-lt"/>
                        </a:rPr>
                        <a:t>Wall mount</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800" b="0" i="0" u="none" strike="noStrike" dirty="0">
                          <a:solidFill>
                            <a:schemeClr val="tx1"/>
                          </a:solidFill>
                          <a:effectLst/>
                          <a:latin typeface="+mj-lt"/>
                        </a:rPr>
                        <a:t>n/a</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8851048"/>
                  </a:ext>
                </a:extLst>
              </a:tr>
              <a:tr h="0">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EHS support (AUX)</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627437"/>
                  </a:ext>
                </a:extLst>
              </a:tr>
              <a:tr h="0">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Full duplex speakerphone</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9438675"/>
                  </a:ext>
                </a:extLst>
              </a:tr>
              <a:tr h="0">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Wideband audio</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r>
                        <a:rPr lang="en-US" sz="800" b="0" i="0" u="none" strike="noStrike" kern="1200" dirty="0">
                          <a:solidFill>
                            <a:schemeClr val="tx1"/>
                          </a:solidFill>
                          <a:effectLst/>
                          <a:latin typeface="+mj-lt"/>
                          <a:ea typeface="+mn-ea"/>
                          <a:cs typeface="+mn-cs"/>
                        </a:rPr>
                        <a:t>NB Handset</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8259297"/>
                  </a:ext>
                </a:extLst>
              </a:tr>
              <a:tr h="0">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POE class</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685777" rtl="0" eaLnBrk="1" fontAlgn="b" latinLnBrk="0" hangingPunct="1">
                        <a:buFont typeface="Wingdings" pitchFamily="2" charset="2"/>
                        <a:buNone/>
                      </a:pPr>
                      <a:r>
                        <a:rPr lang="en-US" sz="800" b="0" i="0" u="none" strike="noStrike" kern="1200" dirty="0">
                          <a:solidFill>
                            <a:schemeClr val="tx1"/>
                          </a:solidFill>
                          <a:effectLst/>
                          <a:latin typeface="+mj-lt"/>
                          <a:ea typeface="+mn-ea"/>
                          <a:cs typeface="+mn-cs"/>
                        </a:rPr>
                        <a:t>1</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685777" rtl="0" eaLnBrk="1" fontAlgn="b" latinLnBrk="0" hangingPunct="1">
                        <a:buFont typeface="Wingdings" pitchFamily="2" charset="2"/>
                        <a:buNone/>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685777" rtl="0" eaLnBrk="1" fontAlgn="b" latinLnBrk="0" hangingPunct="1">
                        <a:buFont typeface="Wingdings" pitchFamily="2" charset="2"/>
                        <a:buNone/>
                      </a:pPr>
                      <a:r>
                        <a:rPr lang="en-US" sz="800" b="0" i="0" u="none" strike="noStrike" kern="1200" dirty="0">
                          <a:solidFill>
                            <a:schemeClr val="tx1"/>
                          </a:solidFill>
                          <a:effectLst/>
                          <a:latin typeface="+mj-lt"/>
                          <a:ea typeface="+mn-ea"/>
                          <a:cs typeface="+mn-cs"/>
                        </a:rPr>
                        <a:t>2</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685777" rtl="0" eaLnBrk="1" fontAlgn="b" latinLnBrk="0" hangingPunct="1">
                        <a:buFont typeface="Wingdings" pitchFamily="2" charset="2"/>
                        <a:buNone/>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685777" rtl="0" eaLnBrk="1" fontAlgn="b" latinLnBrk="0" hangingPunct="1">
                        <a:buFont typeface="Wingdings" pitchFamily="2" charset="2"/>
                        <a:buNone/>
                      </a:pPr>
                      <a:r>
                        <a:rPr lang="en-US" sz="800" b="0" i="0" u="none" strike="noStrike" kern="1200" dirty="0">
                          <a:solidFill>
                            <a:schemeClr val="tx1"/>
                          </a:solidFill>
                          <a:effectLst/>
                          <a:latin typeface="+mj-lt"/>
                          <a:ea typeface="+mn-ea"/>
                          <a:cs typeface="+mn-cs"/>
                        </a:rPr>
                        <a:t>3</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2047599"/>
                  </a:ext>
                </a:extLst>
              </a:tr>
              <a:tr h="0">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USB Port</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685777" rtl="0" eaLnBrk="1" fontAlgn="b" latinLnBrk="0" hangingPunct="1">
                        <a:buFont typeface="Wingdings" pitchFamily="2" charset="2"/>
                        <a:buNone/>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685777" rtl="0" eaLnBrk="1" fontAlgn="b" latinLnBrk="0" hangingPunct="1">
                        <a:buFont typeface="Wingdings" pitchFamily="2" charset="2"/>
                        <a:buNone/>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685777" rtl="0" eaLnBrk="1" fontAlgn="b" latinLnBrk="0" hangingPunct="1">
                        <a:buFont typeface="Wingdings" pitchFamily="2" charset="2"/>
                        <a:buNone/>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685777" rtl="0" eaLnBrk="1" fontAlgn="b" latinLnBrk="0" hangingPunct="1">
                        <a:buFont typeface="Wingdings" pitchFamily="2" charset="2"/>
                        <a:buNone/>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685777" rtl="0" eaLnBrk="1" fontAlgn="b" latinLnBrk="0" hangingPunct="1">
                        <a:buFont typeface="Wingdings" pitchFamily="2" charset="2"/>
                        <a:buNone/>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0">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KEM</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777" rtl="0" eaLnBrk="1" fontAlgn="b" latinLnBrk="0" hangingPunct="1"/>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j-lt"/>
                          <a:ea typeface="+mn-ea"/>
                          <a:cs typeface="+mn-cs"/>
                        </a:rPr>
                        <a:t>1 </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0">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Wall mount</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j-lt"/>
                          <a:ea typeface="+mn-ea"/>
                          <a:cs typeface="+mn-cs"/>
                        </a:rPr>
                        <a:t>Keyholes, no kit</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0">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Gigabit enabled</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endParaRPr lang="en-US" sz="800" b="0" i="0" u="none" strike="noStrike" kern="1200" dirty="0">
                        <a:solidFill>
                          <a:schemeClr val="tx1"/>
                        </a:solidFill>
                        <a:effectLst/>
                        <a:latin typeface="+mj-lt"/>
                        <a:ea typeface="+mn-ea"/>
                        <a:cs typeface="+mn-cs"/>
                      </a:endParaRP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0">
                <a:tc>
                  <a:txBody>
                    <a:bodyPr/>
                    <a:lstStyle/>
                    <a:p>
                      <a:pPr marL="0" algn="l" defTabSz="685777" rtl="0" eaLnBrk="1" fontAlgn="b" latinLnBrk="0" hangingPunct="1"/>
                      <a:r>
                        <a:rPr lang="en-US" sz="800" b="0" i="0" u="none" strike="noStrike" kern="1200" dirty="0">
                          <a:solidFill>
                            <a:schemeClr val="tx1"/>
                          </a:solidFill>
                          <a:effectLst/>
                          <a:latin typeface="+mj-lt"/>
                          <a:ea typeface="+mn-ea"/>
                          <a:cs typeface="CiscoSansTT Light" panose="020B0503020201020303" pitchFamily="34" charset="0"/>
                        </a:rPr>
                        <a:t>Orderability</a:t>
                      </a: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j-lt"/>
                          <a:ea typeface="+mn-ea"/>
                          <a:cs typeface="+mn-cs"/>
                        </a:rPr>
                        <a:t>Now</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j-lt"/>
                          <a:ea typeface="+mn-ea"/>
                          <a:cs typeface="+mn-cs"/>
                        </a:rPr>
                        <a:t>Now</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j-lt"/>
                          <a:ea typeface="+mn-ea"/>
                          <a:cs typeface="+mn-cs"/>
                        </a:rPr>
                        <a:t>Now</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j-lt"/>
                          <a:ea typeface="+mn-ea"/>
                          <a:cs typeface="+mn-cs"/>
                        </a:rPr>
                        <a:t>Now</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685777" rtl="0" eaLnBrk="1" fontAlgn="b" latinLnBrk="0" hangingPunct="1">
                        <a:lnSpc>
                          <a:spcPct val="100000"/>
                        </a:lnSpc>
                        <a:spcBef>
                          <a:spcPts val="0"/>
                        </a:spcBef>
                        <a:spcAft>
                          <a:spcPts val="0"/>
                        </a:spcAft>
                        <a:buClrTx/>
                        <a:buSzTx/>
                        <a:buFontTx/>
                        <a:buNone/>
                        <a:tabLst/>
                        <a:defRPr/>
                      </a:pPr>
                      <a:r>
                        <a:rPr lang="en-US" sz="800" b="0" i="0" u="none" strike="noStrike" kern="1200" dirty="0">
                          <a:solidFill>
                            <a:schemeClr val="tx1"/>
                          </a:solidFill>
                          <a:effectLst/>
                          <a:latin typeface="+mj-lt"/>
                          <a:ea typeface="+mn-ea"/>
                          <a:cs typeface="+mn-cs"/>
                        </a:rPr>
                        <a:t>Now</a:t>
                      </a:r>
                    </a:p>
                  </a:txBody>
                  <a:tcPr marL="91416" marR="91416" marT="34286" marB="34286" anchor="b">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800" b="0" i="0" u="none" strike="noStrike" dirty="0">
                        <a:solidFill>
                          <a:schemeClr val="tx1"/>
                        </a:solidFill>
                        <a:effectLst/>
                        <a:latin typeface="+mj-lt"/>
                      </a:endParaRPr>
                    </a:p>
                  </a:txBody>
                  <a:tcPr marL="45720" marR="27432" marT="18288" marB="1828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bl>
          </a:graphicData>
        </a:graphic>
      </p:graphicFrame>
      <p:sp>
        <p:nvSpPr>
          <p:cNvPr id="22" name="Freeform 690">
            <a:extLst>
              <a:ext uri="{FF2B5EF4-FFF2-40B4-BE49-F238E27FC236}">
                <a16:creationId xmlns:a16="http://schemas.microsoft.com/office/drawing/2014/main" id="{A31BA68A-00EC-4B40-AF65-14A1CA9C75EF}"/>
              </a:ext>
            </a:extLst>
          </p:cNvPr>
          <p:cNvSpPr>
            <a:spLocks noChangeAspect="1"/>
          </p:cNvSpPr>
          <p:nvPr/>
        </p:nvSpPr>
        <p:spPr bwMode="auto">
          <a:xfrm>
            <a:off x="2319245" y="2836298"/>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7" name="Freeform 690">
            <a:extLst>
              <a:ext uri="{FF2B5EF4-FFF2-40B4-BE49-F238E27FC236}">
                <a16:creationId xmlns:a16="http://schemas.microsoft.com/office/drawing/2014/main" id="{A31BA68A-00EC-4B40-AF65-14A1CA9C75EF}"/>
              </a:ext>
            </a:extLst>
          </p:cNvPr>
          <p:cNvSpPr>
            <a:spLocks noChangeAspect="1"/>
          </p:cNvSpPr>
          <p:nvPr/>
        </p:nvSpPr>
        <p:spPr bwMode="auto">
          <a:xfrm>
            <a:off x="2319245" y="3219822"/>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8" name="Freeform 690">
            <a:extLst>
              <a:ext uri="{FF2B5EF4-FFF2-40B4-BE49-F238E27FC236}">
                <a16:creationId xmlns:a16="http://schemas.microsoft.com/office/drawing/2014/main" id="{A31BA68A-00EC-4B40-AF65-14A1CA9C75EF}"/>
              </a:ext>
            </a:extLst>
          </p:cNvPr>
          <p:cNvSpPr>
            <a:spLocks noChangeAspect="1"/>
          </p:cNvSpPr>
          <p:nvPr/>
        </p:nvSpPr>
        <p:spPr bwMode="auto">
          <a:xfrm>
            <a:off x="3275856" y="2836298"/>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9" name="Freeform 690">
            <a:extLst>
              <a:ext uri="{FF2B5EF4-FFF2-40B4-BE49-F238E27FC236}">
                <a16:creationId xmlns:a16="http://schemas.microsoft.com/office/drawing/2014/main" id="{A31BA68A-00EC-4B40-AF65-14A1CA9C75EF}"/>
              </a:ext>
            </a:extLst>
          </p:cNvPr>
          <p:cNvSpPr>
            <a:spLocks noChangeAspect="1"/>
          </p:cNvSpPr>
          <p:nvPr/>
        </p:nvSpPr>
        <p:spPr bwMode="auto">
          <a:xfrm>
            <a:off x="3275856" y="3219822"/>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30" name="Freeform 690">
            <a:extLst>
              <a:ext uri="{FF2B5EF4-FFF2-40B4-BE49-F238E27FC236}">
                <a16:creationId xmlns:a16="http://schemas.microsoft.com/office/drawing/2014/main" id="{A31BA68A-00EC-4B40-AF65-14A1CA9C75EF}"/>
              </a:ext>
            </a:extLst>
          </p:cNvPr>
          <p:cNvSpPr>
            <a:spLocks noChangeAspect="1"/>
          </p:cNvSpPr>
          <p:nvPr/>
        </p:nvSpPr>
        <p:spPr bwMode="auto">
          <a:xfrm>
            <a:off x="3275856" y="3412031"/>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31" name="Freeform 690">
            <a:extLst>
              <a:ext uri="{FF2B5EF4-FFF2-40B4-BE49-F238E27FC236}">
                <a16:creationId xmlns:a16="http://schemas.microsoft.com/office/drawing/2014/main" id="{A31BA68A-00EC-4B40-AF65-14A1CA9C75EF}"/>
              </a:ext>
            </a:extLst>
          </p:cNvPr>
          <p:cNvSpPr>
            <a:spLocks noChangeAspect="1"/>
          </p:cNvSpPr>
          <p:nvPr/>
        </p:nvSpPr>
        <p:spPr bwMode="auto">
          <a:xfrm>
            <a:off x="3275856" y="4165452"/>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32" name="Freeform 690">
            <a:extLst>
              <a:ext uri="{FF2B5EF4-FFF2-40B4-BE49-F238E27FC236}">
                <a16:creationId xmlns:a16="http://schemas.microsoft.com/office/drawing/2014/main" id="{A31BA68A-00EC-4B40-AF65-14A1CA9C75EF}"/>
              </a:ext>
            </a:extLst>
          </p:cNvPr>
          <p:cNvSpPr>
            <a:spLocks noChangeAspect="1"/>
          </p:cNvSpPr>
          <p:nvPr/>
        </p:nvSpPr>
        <p:spPr bwMode="auto">
          <a:xfrm>
            <a:off x="3275856" y="4357661"/>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33" name="Freeform 690">
            <a:extLst>
              <a:ext uri="{FF2B5EF4-FFF2-40B4-BE49-F238E27FC236}">
                <a16:creationId xmlns:a16="http://schemas.microsoft.com/office/drawing/2014/main" id="{A31BA68A-00EC-4B40-AF65-14A1CA9C75EF}"/>
              </a:ext>
            </a:extLst>
          </p:cNvPr>
          <p:cNvSpPr>
            <a:spLocks noChangeAspect="1"/>
          </p:cNvSpPr>
          <p:nvPr/>
        </p:nvSpPr>
        <p:spPr bwMode="auto">
          <a:xfrm>
            <a:off x="4228356" y="2836298"/>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34" name="Freeform 690">
            <a:extLst>
              <a:ext uri="{FF2B5EF4-FFF2-40B4-BE49-F238E27FC236}">
                <a16:creationId xmlns:a16="http://schemas.microsoft.com/office/drawing/2014/main" id="{A31BA68A-00EC-4B40-AF65-14A1CA9C75EF}"/>
              </a:ext>
            </a:extLst>
          </p:cNvPr>
          <p:cNvSpPr>
            <a:spLocks noChangeAspect="1"/>
          </p:cNvSpPr>
          <p:nvPr/>
        </p:nvSpPr>
        <p:spPr bwMode="auto">
          <a:xfrm>
            <a:off x="4228356" y="3028060"/>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35" name="Freeform 690">
            <a:extLst>
              <a:ext uri="{FF2B5EF4-FFF2-40B4-BE49-F238E27FC236}">
                <a16:creationId xmlns:a16="http://schemas.microsoft.com/office/drawing/2014/main" id="{A31BA68A-00EC-4B40-AF65-14A1CA9C75EF}"/>
              </a:ext>
            </a:extLst>
          </p:cNvPr>
          <p:cNvSpPr>
            <a:spLocks noChangeAspect="1"/>
          </p:cNvSpPr>
          <p:nvPr/>
        </p:nvSpPr>
        <p:spPr bwMode="auto">
          <a:xfrm>
            <a:off x="4228356" y="3219822"/>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36" name="Freeform 690">
            <a:extLst>
              <a:ext uri="{FF2B5EF4-FFF2-40B4-BE49-F238E27FC236}">
                <a16:creationId xmlns:a16="http://schemas.microsoft.com/office/drawing/2014/main" id="{A31BA68A-00EC-4B40-AF65-14A1CA9C75EF}"/>
              </a:ext>
            </a:extLst>
          </p:cNvPr>
          <p:cNvSpPr>
            <a:spLocks noChangeAspect="1"/>
          </p:cNvSpPr>
          <p:nvPr/>
        </p:nvSpPr>
        <p:spPr bwMode="auto">
          <a:xfrm>
            <a:off x="4228356" y="3412031"/>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37" name="Freeform 690">
            <a:extLst>
              <a:ext uri="{FF2B5EF4-FFF2-40B4-BE49-F238E27FC236}">
                <a16:creationId xmlns:a16="http://schemas.microsoft.com/office/drawing/2014/main" id="{A31BA68A-00EC-4B40-AF65-14A1CA9C75EF}"/>
              </a:ext>
            </a:extLst>
          </p:cNvPr>
          <p:cNvSpPr>
            <a:spLocks noChangeAspect="1"/>
          </p:cNvSpPr>
          <p:nvPr/>
        </p:nvSpPr>
        <p:spPr bwMode="auto">
          <a:xfrm>
            <a:off x="4228356" y="4165452"/>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38" name="Freeform 690">
            <a:extLst>
              <a:ext uri="{FF2B5EF4-FFF2-40B4-BE49-F238E27FC236}">
                <a16:creationId xmlns:a16="http://schemas.microsoft.com/office/drawing/2014/main" id="{A31BA68A-00EC-4B40-AF65-14A1CA9C75EF}"/>
              </a:ext>
            </a:extLst>
          </p:cNvPr>
          <p:cNvSpPr>
            <a:spLocks noChangeAspect="1"/>
          </p:cNvSpPr>
          <p:nvPr/>
        </p:nvSpPr>
        <p:spPr bwMode="auto">
          <a:xfrm>
            <a:off x="4228356" y="4357661"/>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39" name="Freeform 690">
            <a:extLst>
              <a:ext uri="{FF2B5EF4-FFF2-40B4-BE49-F238E27FC236}">
                <a16:creationId xmlns:a16="http://schemas.microsoft.com/office/drawing/2014/main" id="{A31BA68A-00EC-4B40-AF65-14A1CA9C75EF}"/>
              </a:ext>
            </a:extLst>
          </p:cNvPr>
          <p:cNvSpPr>
            <a:spLocks noChangeAspect="1"/>
          </p:cNvSpPr>
          <p:nvPr/>
        </p:nvSpPr>
        <p:spPr bwMode="auto">
          <a:xfrm>
            <a:off x="5190381" y="2836298"/>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40" name="Freeform 690">
            <a:extLst>
              <a:ext uri="{FF2B5EF4-FFF2-40B4-BE49-F238E27FC236}">
                <a16:creationId xmlns:a16="http://schemas.microsoft.com/office/drawing/2014/main" id="{A31BA68A-00EC-4B40-AF65-14A1CA9C75EF}"/>
              </a:ext>
            </a:extLst>
          </p:cNvPr>
          <p:cNvSpPr>
            <a:spLocks noChangeAspect="1"/>
          </p:cNvSpPr>
          <p:nvPr/>
        </p:nvSpPr>
        <p:spPr bwMode="auto">
          <a:xfrm>
            <a:off x="5190381" y="3028060"/>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41" name="Freeform 690">
            <a:extLst>
              <a:ext uri="{FF2B5EF4-FFF2-40B4-BE49-F238E27FC236}">
                <a16:creationId xmlns:a16="http://schemas.microsoft.com/office/drawing/2014/main" id="{A31BA68A-00EC-4B40-AF65-14A1CA9C75EF}"/>
              </a:ext>
            </a:extLst>
          </p:cNvPr>
          <p:cNvSpPr>
            <a:spLocks noChangeAspect="1"/>
          </p:cNvSpPr>
          <p:nvPr/>
        </p:nvSpPr>
        <p:spPr bwMode="auto">
          <a:xfrm>
            <a:off x="5190381" y="3219822"/>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42" name="Freeform 690">
            <a:extLst>
              <a:ext uri="{FF2B5EF4-FFF2-40B4-BE49-F238E27FC236}">
                <a16:creationId xmlns:a16="http://schemas.microsoft.com/office/drawing/2014/main" id="{A31BA68A-00EC-4B40-AF65-14A1CA9C75EF}"/>
              </a:ext>
            </a:extLst>
          </p:cNvPr>
          <p:cNvSpPr>
            <a:spLocks noChangeAspect="1"/>
          </p:cNvSpPr>
          <p:nvPr/>
        </p:nvSpPr>
        <p:spPr bwMode="auto">
          <a:xfrm>
            <a:off x="5190381" y="3412031"/>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43" name="Freeform 690">
            <a:extLst>
              <a:ext uri="{FF2B5EF4-FFF2-40B4-BE49-F238E27FC236}">
                <a16:creationId xmlns:a16="http://schemas.microsoft.com/office/drawing/2014/main" id="{A31BA68A-00EC-4B40-AF65-14A1CA9C75EF}"/>
              </a:ext>
            </a:extLst>
          </p:cNvPr>
          <p:cNvSpPr>
            <a:spLocks noChangeAspect="1"/>
          </p:cNvSpPr>
          <p:nvPr/>
        </p:nvSpPr>
        <p:spPr bwMode="auto">
          <a:xfrm>
            <a:off x="5190381" y="4165452"/>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44" name="Freeform 690">
            <a:extLst>
              <a:ext uri="{FF2B5EF4-FFF2-40B4-BE49-F238E27FC236}">
                <a16:creationId xmlns:a16="http://schemas.microsoft.com/office/drawing/2014/main" id="{A31BA68A-00EC-4B40-AF65-14A1CA9C75EF}"/>
              </a:ext>
            </a:extLst>
          </p:cNvPr>
          <p:cNvSpPr>
            <a:spLocks noChangeAspect="1"/>
          </p:cNvSpPr>
          <p:nvPr/>
        </p:nvSpPr>
        <p:spPr bwMode="auto">
          <a:xfrm>
            <a:off x="6130181" y="2836298"/>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45" name="Freeform 690">
            <a:extLst>
              <a:ext uri="{FF2B5EF4-FFF2-40B4-BE49-F238E27FC236}">
                <a16:creationId xmlns:a16="http://schemas.microsoft.com/office/drawing/2014/main" id="{A31BA68A-00EC-4B40-AF65-14A1CA9C75EF}"/>
              </a:ext>
            </a:extLst>
          </p:cNvPr>
          <p:cNvSpPr>
            <a:spLocks noChangeAspect="1"/>
          </p:cNvSpPr>
          <p:nvPr/>
        </p:nvSpPr>
        <p:spPr bwMode="auto">
          <a:xfrm>
            <a:off x="6130181" y="3028060"/>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46" name="Freeform 690">
            <a:extLst>
              <a:ext uri="{FF2B5EF4-FFF2-40B4-BE49-F238E27FC236}">
                <a16:creationId xmlns:a16="http://schemas.microsoft.com/office/drawing/2014/main" id="{A31BA68A-00EC-4B40-AF65-14A1CA9C75EF}"/>
              </a:ext>
            </a:extLst>
          </p:cNvPr>
          <p:cNvSpPr>
            <a:spLocks noChangeAspect="1"/>
          </p:cNvSpPr>
          <p:nvPr/>
        </p:nvSpPr>
        <p:spPr bwMode="auto">
          <a:xfrm>
            <a:off x="6130181" y="3219822"/>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47" name="Freeform 690">
            <a:extLst>
              <a:ext uri="{FF2B5EF4-FFF2-40B4-BE49-F238E27FC236}">
                <a16:creationId xmlns:a16="http://schemas.microsoft.com/office/drawing/2014/main" id="{A31BA68A-00EC-4B40-AF65-14A1CA9C75EF}"/>
              </a:ext>
            </a:extLst>
          </p:cNvPr>
          <p:cNvSpPr>
            <a:spLocks noChangeAspect="1"/>
          </p:cNvSpPr>
          <p:nvPr/>
        </p:nvSpPr>
        <p:spPr bwMode="auto">
          <a:xfrm>
            <a:off x="6130181" y="3412031"/>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48" name="Freeform 690">
            <a:extLst>
              <a:ext uri="{FF2B5EF4-FFF2-40B4-BE49-F238E27FC236}">
                <a16:creationId xmlns:a16="http://schemas.microsoft.com/office/drawing/2014/main" id="{A31BA68A-00EC-4B40-AF65-14A1CA9C75EF}"/>
              </a:ext>
            </a:extLst>
          </p:cNvPr>
          <p:cNvSpPr>
            <a:spLocks noChangeAspect="1"/>
          </p:cNvSpPr>
          <p:nvPr/>
        </p:nvSpPr>
        <p:spPr bwMode="auto">
          <a:xfrm>
            <a:off x="6130181" y="4165452"/>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49" name="Freeform 690">
            <a:extLst>
              <a:ext uri="{FF2B5EF4-FFF2-40B4-BE49-F238E27FC236}">
                <a16:creationId xmlns:a16="http://schemas.microsoft.com/office/drawing/2014/main" id="{A31BA68A-00EC-4B40-AF65-14A1CA9C75EF}"/>
              </a:ext>
            </a:extLst>
          </p:cNvPr>
          <p:cNvSpPr>
            <a:spLocks noChangeAspect="1"/>
          </p:cNvSpPr>
          <p:nvPr/>
        </p:nvSpPr>
        <p:spPr bwMode="auto">
          <a:xfrm>
            <a:off x="6130181" y="3795886"/>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50" name="Freeform 690">
            <a:extLst>
              <a:ext uri="{FF2B5EF4-FFF2-40B4-BE49-F238E27FC236}">
                <a16:creationId xmlns:a16="http://schemas.microsoft.com/office/drawing/2014/main" id="{A31BA68A-00EC-4B40-AF65-14A1CA9C75EF}"/>
              </a:ext>
            </a:extLst>
          </p:cNvPr>
          <p:cNvSpPr>
            <a:spLocks noChangeAspect="1"/>
          </p:cNvSpPr>
          <p:nvPr/>
        </p:nvSpPr>
        <p:spPr bwMode="auto">
          <a:xfrm>
            <a:off x="6130181" y="4357661"/>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51" name="Freeform 690">
            <a:extLst>
              <a:ext uri="{FF2B5EF4-FFF2-40B4-BE49-F238E27FC236}">
                <a16:creationId xmlns:a16="http://schemas.microsoft.com/office/drawing/2014/main" id="{A31BA68A-00EC-4B40-AF65-14A1CA9C75EF}"/>
              </a:ext>
            </a:extLst>
          </p:cNvPr>
          <p:cNvSpPr>
            <a:spLocks noChangeAspect="1"/>
          </p:cNvSpPr>
          <p:nvPr/>
        </p:nvSpPr>
        <p:spPr bwMode="auto">
          <a:xfrm>
            <a:off x="8056612" y="2648973"/>
            <a:ext cx="143091" cy="13637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Tree>
    <p:extLst>
      <p:ext uri="{BB962C8B-B14F-4D97-AF65-F5344CB8AC3E}">
        <p14:creationId xmlns:p14="http://schemas.microsoft.com/office/powerpoint/2010/main" val="1304634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073150"/>
            <a:ext cx="3998934" cy="36449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16200000" flipH="1">
            <a:off x="4602269" y="176317"/>
            <a:ext cx="3644900" cy="5438566"/>
          </a:xfrm>
          <a:prstGeom prst="round2SameRect">
            <a:avLst>
              <a:gd name="adj1" fmla="val 3462"/>
              <a:gd name="adj2" fmla="val 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Title 1"/>
          <p:cNvSpPr>
            <a:spLocks noGrp="1"/>
          </p:cNvSpPr>
          <p:nvPr>
            <p:ph type="title"/>
          </p:nvPr>
        </p:nvSpPr>
        <p:spPr/>
        <p:txBody>
          <a:bodyPr/>
          <a:lstStyle/>
          <a:p>
            <a:r>
              <a:rPr lang="en-US" dirty="0"/>
              <a:t>The Cisco 7800 Series</a:t>
            </a:r>
          </a:p>
        </p:txBody>
      </p:sp>
      <p:sp>
        <p:nvSpPr>
          <p:cNvPr id="3" name="Text Placeholder 3">
            <a:extLst>
              <a:ext uri="{FF2B5EF4-FFF2-40B4-BE49-F238E27FC236}">
                <a16:creationId xmlns:a16="http://schemas.microsoft.com/office/drawing/2014/main" id="{50CC9B94-D441-7349-A4DD-AEE1A44B3070}"/>
              </a:ext>
            </a:extLst>
          </p:cNvPr>
          <p:cNvSpPr txBox="1">
            <a:spLocks/>
          </p:cNvSpPr>
          <p:nvPr/>
        </p:nvSpPr>
        <p:spPr>
          <a:xfrm>
            <a:off x="462301" y="1143839"/>
            <a:ext cx="3179115" cy="3503523"/>
          </a:xfrm>
          <a:prstGeom prst="rect">
            <a:avLst/>
          </a:prstGeom>
        </p:spPr>
        <p:txBody>
          <a:bodyPr>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1450" defTabSz="457200">
              <a:lnSpc>
                <a:spcPct val="100000"/>
              </a:lnSpc>
              <a:spcBef>
                <a:spcPct val="0"/>
              </a:spcBef>
              <a:spcAft>
                <a:spcPts val="5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Ideal for lightly- to highly-active voice users</a:t>
            </a:r>
          </a:p>
          <a:p>
            <a:pPr marL="171450" defTabSz="457200">
              <a:lnSpc>
                <a:spcPct val="100000"/>
              </a:lnSpc>
              <a:spcBef>
                <a:spcPct val="0"/>
              </a:spcBef>
              <a:spcAft>
                <a:spcPts val="5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Affordable, high-quality voice communications</a:t>
            </a:r>
          </a:p>
          <a:p>
            <a:pPr marL="171450" defTabSz="457200">
              <a:lnSpc>
                <a:spcPct val="100000"/>
              </a:lnSpc>
              <a:spcBef>
                <a:spcPct val="0"/>
              </a:spcBef>
              <a:spcAft>
                <a:spcPts val="5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High-quality wideband audio</a:t>
            </a:r>
          </a:p>
          <a:p>
            <a:pPr marL="171450" defTabSz="457200">
              <a:lnSpc>
                <a:spcPct val="100000"/>
              </a:lnSpc>
              <a:spcBef>
                <a:spcPct val="0"/>
              </a:spcBef>
              <a:spcAft>
                <a:spcPts val="5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Easy-to-use</a:t>
            </a:r>
          </a:p>
          <a:p>
            <a:pPr marL="171450" defTabSz="457200">
              <a:lnSpc>
                <a:spcPct val="100000"/>
              </a:lnSpc>
              <a:spcBef>
                <a:spcPct val="0"/>
              </a:spcBef>
              <a:spcAft>
                <a:spcPts val="5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Backlit grey scale displays</a:t>
            </a:r>
          </a:p>
          <a:p>
            <a:pPr marL="171450" defTabSz="457200">
              <a:lnSpc>
                <a:spcPct val="100000"/>
              </a:lnSpc>
              <a:spcBef>
                <a:spcPct val="0"/>
              </a:spcBef>
              <a:spcAft>
                <a:spcPts val="5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Speakerphone on all models</a:t>
            </a:r>
          </a:p>
          <a:p>
            <a:pPr marL="171450" defTabSz="457200">
              <a:lnSpc>
                <a:spcPct val="100000"/>
              </a:lnSpc>
              <a:spcBef>
                <a:spcPct val="0"/>
              </a:spcBef>
              <a:spcAft>
                <a:spcPts val="5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Comprehensive telephony </a:t>
            </a:r>
          </a:p>
          <a:p>
            <a:pPr marL="171450" defTabSz="457200">
              <a:lnSpc>
                <a:spcPct val="100000"/>
              </a:lnSpc>
              <a:spcBef>
                <a:spcPct val="0"/>
              </a:spcBef>
              <a:spcAft>
                <a:spcPts val="5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Energy efficient due to low power consumption</a:t>
            </a:r>
          </a:p>
          <a:p>
            <a:pPr marL="171450" defTabSz="457200">
              <a:lnSpc>
                <a:spcPct val="100000"/>
              </a:lnSpc>
              <a:spcBef>
                <a:spcPct val="0"/>
              </a:spcBef>
              <a:spcAft>
                <a:spcPts val="5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IEEE Class 1 endpoints</a:t>
            </a:r>
          </a:p>
          <a:p>
            <a:pPr marL="171450" defTabSz="457200">
              <a:lnSpc>
                <a:spcPct val="100000"/>
              </a:lnSpc>
              <a:spcBef>
                <a:spcPct val="0"/>
              </a:spcBef>
              <a:spcAft>
                <a:spcPts val="5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Electronic hook-switch support</a:t>
            </a:r>
          </a:p>
          <a:p>
            <a:pPr marL="171450" defTabSz="457200">
              <a:lnSpc>
                <a:spcPct val="100000"/>
              </a:lnSpc>
              <a:spcBef>
                <a:spcPct val="0"/>
              </a:spcBef>
              <a:spcAft>
                <a:spcPts val="500"/>
              </a:spcAft>
              <a:buClr>
                <a:schemeClr val="bg2"/>
              </a:buClr>
              <a:buSzPct val="100000"/>
              <a:buFont typeface="Arial" panose="020B0604020202020204" pitchFamily="34" charset="0"/>
              <a:buChar char="•"/>
              <a:defRPr/>
            </a:pPr>
            <a:r>
              <a:rPr lang="en-US" sz="1200" dirty="0">
                <a:solidFill>
                  <a:schemeClr val="bg2"/>
                </a:solidFill>
                <a:latin typeface="+mj-lt"/>
                <a:ea typeface="Arial" charset="0"/>
                <a:cs typeface="Arial" charset="0"/>
              </a:rPr>
              <a:t>7832 Conference Phone facilitates group discussion</a:t>
            </a:r>
          </a:p>
        </p:txBody>
      </p:sp>
      <p:sp>
        <p:nvSpPr>
          <p:cNvPr id="21" name="Rectangle 20"/>
          <p:cNvSpPr/>
          <p:nvPr/>
        </p:nvSpPr>
        <p:spPr>
          <a:xfrm>
            <a:off x="4901864" y="1408533"/>
            <a:ext cx="1179000" cy="400105"/>
          </a:xfrm>
          <a:prstGeom prst="rect">
            <a:avLst/>
          </a:prstGeom>
        </p:spPr>
        <p:txBody>
          <a:bodyPr wrap="square" lIns="91436" tIns="45718" rIns="91436" bIns="4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ＭＳ Ｐゴシック" charset="0"/>
                <a:cs typeface="+mn-cs"/>
              </a:rPr>
              <a:t>Cisco IP Phone</a:t>
            </a:r>
            <a:br>
              <a:rPr kumimoji="0" lang="en-US" sz="1000" b="0" i="0" u="none" strike="noStrike" kern="1200" cap="none" spc="0" normalizeH="0" baseline="0" noProof="0" dirty="0">
                <a:ln>
                  <a:noFill/>
                </a:ln>
                <a:solidFill>
                  <a:schemeClr val="bg1"/>
                </a:solidFill>
                <a:effectLst/>
                <a:uLnTx/>
                <a:uFillTx/>
                <a:latin typeface="+mn-lt"/>
                <a:ea typeface="ＭＳ Ｐゴシック" charset="0"/>
                <a:cs typeface="+mn-cs"/>
              </a:rPr>
            </a:br>
            <a:r>
              <a:rPr kumimoji="0" lang="en-US" sz="1000" b="0" i="0" u="none" strike="noStrike" kern="1200" cap="none" spc="0" normalizeH="0" baseline="0" noProof="0" dirty="0">
                <a:ln>
                  <a:noFill/>
                </a:ln>
                <a:solidFill>
                  <a:schemeClr val="bg1"/>
                </a:solidFill>
                <a:effectLst/>
                <a:uLnTx/>
                <a:uFillTx/>
                <a:latin typeface="+mn-lt"/>
                <a:ea typeface="ＭＳ Ｐゴシック" charset="0"/>
                <a:cs typeface="+mn-cs"/>
              </a:rPr>
              <a:t>7821 (2-line)</a:t>
            </a:r>
          </a:p>
        </p:txBody>
      </p:sp>
      <p:sp>
        <p:nvSpPr>
          <p:cNvPr id="22" name="Rectangle 21"/>
          <p:cNvSpPr/>
          <p:nvPr/>
        </p:nvSpPr>
        <p:spPr>
          <a:xfrm>
            <a:off x="6411000" y="1610157"/>
            <a:ext cx="1102896" cy="400105"/>
          </a:xfrm>
          <a:prstGeom prst="rect">
            <a:avLst/>
          </a:prstGeom>
        </p:spPr>
        <p:txBody>
          <a:bodyPr wrap="square" lIns="91436" tIns="45718" rIns="91436" bIns="4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ＭＳ Ｐゴシック" charset="0"/>
                <a:cs typeface="+mn-cs"/>
              </a:rPr>
              <a:t>Cisco</a:t>
            </a:r>
            <a:r>
              <a:rPr kumimoji="0" lang="en-US" sz="1000" b="0" i="0" u="none" strike="noStrike" kern="1200" cap="none" spc="0" normalizeH="0" baseline="30000" noProof="0" dirty="0">
                <a:ln>
                  <a:noFill/>
                </a:ln>
                <a:solidFill>
                  <a:schemeClr val="bg1"/>
                </a:solidFill>
                <a:effectLst/>
                <a:uLnTx/>
                <a:uFillTx/>
                <a:latin typeface="+mn-lt"/>
                <a:ea typeface="ＭＳ Ｐゴシック" charset="0"/>
                <a:cs typeface="+mn-cs"/>
              </a:rPr>
              <a:t> </a:t>
            </a:r>
            <a:r>
              <a:rPr kumimoji="0" lang="en-US" sz="1000" b="0" i="0" u="none" strike="noStrike" kern="1200" cap="none" spc="0" normalizeH="0" baseline="0" noProof="0" dirty="0">
                <a:ln>
                  <a:noFill/>
                </a:ln>
                <a:solidFill>
                  <a:schemeClr val="bg1"/>
                </a:solidFill>
                <a:effectLst/>
                <a:uLnTx/>
                <a:uFillTx/>
                <a:latin typeface="+mn-lt"/>
                <a:ea typeface="ＭＳ Ｐゴシック" charset="0"/>
                <a:cs typeface="+mn-cs"/>
              </a:rPr>
              <a:t>IP Phone </a:t>
            </a:r>
            <a:br>
              <a:rPr kumimoji="0" lang="en-US" sz="1000" b="0" i="0" u="none" strike="noStrike" kern="1200" cap="none" spc="0" normalizeH="0" baseline="0" noProof="0" dirty="0">
                <a:ln>
                  <a:noFill/>
                </a:ln>
                <a:solidFill>
                  <a:schemeClr val="bg1"/>
                </a:solidFill>
                <a:effectLst/>
                <a:uLnTx/>
                <a:uFillTx/>
                <a:latin typeface="+mn-lt"/>
                <a:ea typeface="ＭＳ Ｐゴシック" charset="0"/>
                <a:cs typeface="+mn-cs"/>
              </a:rPr>
            </a:br>
            <a:r>
              <a:rPr kumimoji="0" lang="en-US" sz="1000" b="0" i="0" u="none" strike="noStrike" kern="1200" cap="none" spc="0" normalizeH="0" baseline="0" noProof="0" dirty="0">
                <a:ln>
                  <a:noFill/>
                </a:ln>
                <a:solidFill>
                  <a:schemeClr val="bg1"/>
                </a:solidFill>
                <a:effectLst/>
                <a:uLnTx/>
                <a:uFillTx/>
                <a:latin typeface="+mn-lt"/>
                <a:ea typeface="ＭＳ Ｐゴシック" charset="0"/>
                <a:cs typeface="+mn-cs"/>
              </a:rPr>
              <a:t>7841 (4-line)</a:t>
            </a:r>
          </a:p>
        </p:txBody>
      </p:sp>
      <p:sp>
        <p:nvSpPr>
          <p:cNvPr id="23" name="Rectangle 22"/>
          <p:cNvSpPr/>
          <p:nvPr/>
        </p:nvSpPr>
        <p:spPr>
          <a:xfrm>
            <a:off x="7609715" y="2139810"/>
            <a:ext cx="1213999" cy="400105"/>
          </a:xfrm>
          <a:prstGeom prst="rect">
            <a:avLst/>
          </a:prstGeom>
        </p:spPr>
        <p:txBody>
          <a:bodyPr wrap="square" lIns="91436" tIns="45718" rIns="91436" bIns="4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ＭＳ Ｐゴシック" charset="0"/>
                <a:cs typeface="+mn-cs"/>
              </a:rPr>
              <a:t>Cisco IP Phone </a:t>
            </a:r>
            <a:br>
              <a:rPr kumimoji="0" lang="en-US" sz="1000" b="0" i="0" u="none" strike="noStrike" kern="1200" cap="none" spc="0" normalizeH="0" baseline="0" noProof="0" dirty="0">
                <a:ln>
                  <a:noFill/>
                </a:ln>
                <a:solidFill>
                  <a:schemeClr val="bg1"/>
                </a:solidFill>
                <a:effectLst/>
                <a:uLnTx/>
                <a:uFillTx/>
                <a:latin typeface="+mn-lt"/>
                <a:ea typeface="ＭＳ Ｐゴシック" charset="0"/>
                <a:cs typeface="+mn-cs"/>
              </a:rPr>
            </a:br>
            <a:r>
              <a:rPr kumimoji="0" lang="en-US" sz="1000" b="0" i="0" u="none" strike="noStrike" kern="1200" cap="none" spc="0" normalizeH="0" baseline="0" noProof="0" dirty="0">
                <a:ln>
                  <a:noFill/>
                </a:ln>
                <a:solidFill>
                  <a:schemeClr val="bg1"/>
                </a:solidFill>
                <a:effectLst/>
                <a:uLnTx/>
                <a:uFillTx/>
                <a:latin typeface="+mn-lt"/>
                <a:ea typeface="ＭＳ Ｐゴシック" charset="0"/>
                <a:cs typeface="+mn-cs"/>
              </a:rPr>
              <a:t>7861 (16-line)</a:t>
            </a:r>
          </a:p>
        </p:txBody>
      </p:sp>
      <p:sp>
        <p:nvSpPr>
          <p:cNvPr id="24" name="Rectangle 23"/>
          <p:cNvSpPr/>
          <p:nvPr/>
        </p:nvSpPr>
        <p:spPr>
          <a:xfrm>
            <a:off x="3835624" y="2216458"/>
            <a:ext cx="1137689" cy="400105"/>
          </a:xfrm>
          <a:prstGeom prst="rect">
            <a:avLst/>
          </a:prstGeom>
        </p:spPr>
        <p:txBody>
          <a:bodyPr wrap="square" lIns="91436" tIns="45718" rIns="91436" bIns="4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ＭＳ Ｐゴシック" charset="0"/>
                <a:cs typeface="+mn-cs"/>
              </a:rPr>
              <a:t>Cisco IP Phone</a:t>
            </a:r>
            <a:br>
              <a:rPr kumimoji="0" lang="en-US" sz="1000" b="0" i="0" u="none" strike="noStrike" kern="1200" cap="none" spc="0" normalizeH="0" baseline="0" noProof="0" dirty="0">
                <a:ln>
                  <a:noFill/>
                </a:ln>
                <a:solidFill>
                  <a:schemeClr val="bg1"/>
                </a:solidFill>
                <a:effectLst/>
                <a:uLnTx/>
                <a:uFillTx/>
                <a:latin typeface="+mn-lt"/>
                <a:ea typeface="ＭＳ Ｐゴシック" charset="0"/>
                <a:cs typeface="+mn-cs"/>
              </a:rPr>
            </a:br>
            <a:r>
              <a:rPr kumimoji="0" lang="en-US" sz="1000" b="0" i="0" u="none" strike="noStrike" kern="1200" cap="none" spc="0" normalizeH="0" baseline="0" noProof="0" dirty="0">
                <a:ln>
                  <a:noFill/>
                </a:ln>
                <a:solidFill>
                  <a:schemeClr val="bg1"/>
                </a:solidFill>
                <a:effectLst/>
                <a:uLnTx/>
                <a:uFillTx/>
                <a:latin typeface="+mn-lt"/>
                <a:ea typeface="ＭＳ Ｐゴシック" charset="0"/>
                <a:cs typeface="+mn-cs"/>
              </a:rPr>
              <a:t>7811 (1-line)</a:t>
            </a:r>
          </a:p>
        </p:txBody>
      </p:sp>
      <p:sp>
        <p:nvSpPr>
          <p:cNvPr id="25" name="TextBox 24">
            <a:extLst>
              <a:ext uri="{FF2B5EF4-FFF2-40B4-BE49-F238E27FC236}">
                <a16:creationId xmlns:a16="http://schemas.microsoft.com/office/drawing/2014/main" id="{0E8FF436-5A7E-0D4B-8B05-027074117720}"/>
              </a:ext>
            </a:extLst>
          </p:cNvPr>
          <p:cNvSpPr txBox="1"/>
          <p:nvPr/>
        </p:nvSpPr>
        <p:spPr>
          <a:xfrm>
            <a:off x="5631890" y="4056756"/>
            <a:ext cx="1380195" cy="400110"/>
          </a:xfrm>
          <a:prstGeom prst="rect">
            <a:avLst/>
          </a:prstGeom>
          <a:noFill/>
        </p:spPr>
        <p:txBody>
          <a:bodyPr wrap="square" rtlCol="0">
            <a:spAutoFit/>
          </a:bodyPr>
          <a:lstStyle/>
          <a:p>
            <a:pPr algn="ctr" defTabSz="685800" fontAlgn="auto">
              <a:spcBef>
                <a:spcPts val="0"/>
              </a:spcBef>
              <a:spcAft>
                <a:spcPts val="0"/>
              </a:spcAft>
              <a:defRPr/>
            </a:pPr>
            <a:r>
              <a:rPr lang="en-US" sz="1000" dirty="0">
                <a:solidFill>
                  <a:schemeClr val="bg1"/>
                </a:solidFill>
                <a:latin typeface="+mn-lt"/>
                <a:cs typeface="+mn-cs"/>
              </a:rPr>
              <a:t>Cisco IP Conference</a:t>
            </a:r>
            <a:br>
              <a:rPr lang="en-US" sz="1000" dirty="0">
                <a:solidFill>
                  <a:schemeClr val="bg1"/>
                </a:solidFill>
                <a:latin typeface="+mn-lt"/>
                <a:cs typeface="+mn-cs"/>
              </a:rPr>
            </a:br>
            <a:r>
              <a:rPr lang="en-US" sz="1000" dirty="0">
                <a:solidFill>
                  <a:schemeClr val="bg1"/>
                </a:solidFill>
                <a:latin typeface="+mn-lt"/>
                <a:cs typeface="+mn-cs"/>
              </a:rPr>
              <a:t>Phone </a:t>
            </a:r>
            <a:r>
              <a:rPr lang="en-US" sz="1000" dirty="0">
                <a:solidFill>
                  <a:schemeClr val="bg1"/>
                </a:solidFill>
                <a:latin typeface="+mn-lt"/>
              </a:rPr>
              <a:t>7832</a:t>
            </a:r>
            <a:endParaRPr lang="en-US" sz="1000" dirty="0">
              <a:solidFill>
                <a:schemeClr val="bg1"/>
              </a:solidFill>
              <a:latin typeface="+mn-lt"/>
              <a:cs typeface="+mn-cs"/>
            </a:endParaRPr>
          </a:p>
        </p:txBody>
      </p:sp>
      <p:pic>
        <p:nvPicPr>
          <p:cNvPr id="6146" name="Picture 2" descr="X:\Cisco\1\junguy@cisco.com\A14241\A14241-1\Supporting file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807" y="1843781"/>
            <a:ext cx="4187825" cy="221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460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KN37080.png"/>
          <p:cNvPicPr>
            <a:picLocks noChangeAspect="1"/>
          </p:cNvPicPr>
          <p:nvPr/>
        </p:nvPicPr>
        <p:blipFill rotWithShape="1">
          <a:blip r:embed="rId2" cstate="screen">
            <a:extLst>
              <a:ext uri="{28A0092B-C50C-407E-A947-70E740481C1C}">
                <a14:useLocalDpi xmlns:a14="http://schemas.microsoft.com/office/drawing/2010/main"/>
              </a:ext>
            </a:extLst>
          </a:blip>
          <a:srcRect l="7418" t="2118" r="18285"/>
          <a:stretch/>
        </p:blipFill>
        <p:spPr>
          <a:xfrm>
            <a:off x="2794270" y="1042901"/>
            <a:ext cx="3600828" cy="3504125"/>
          </a:xfrm>
          <a:prstGeom prst="rect">
            <a:avLst/>
          </a:prstGeom>
        </p:spPr>
      </p:pic>
      <p:sp>
        <p:nvSpPr>
          <p:cNvPr id="2" name="Title 1"/>
          <p:cNvSpPr>
            <a:spLocks noGrp="1"/>
          </p:cNvSpPr>
          <p:nvPr>
            <p:ph type="title"/>
          </p:nvPr>
        </p:nvSpPr>
        <p:spPr/>
        <p:txBody>
          <a:bodyPr/>
          <a:lstStyle/>
          <a:p>
            <a:r>
              <a:rPr lang="en-US" dirty="0"/>
              <a:t>7800 Series highlight: 7841 </a:t>
            </a:r>
          </a:p>
        </p:txBody>
      </p:sp>
      <p:grpSp>
        <p:nvGrpSpPr>
          <p:cNvPr id="3" name="Group 2"/>
          <p:cNvGrpSpPr/>
          <p:nvPr/>
        </p:nvGrpSpPr>
        <p:grpSpPr>
          <a:xfrm>
            <a:off x="547687" y="1215526"/>
            <a:ext cx="8401644" cy="2898710"/>
            <a:chOff x="547687" y="1318078"/>
            <a:chExt cx="8401644" cy="2898710"/>
          </a:xfrm>
        </p:grpSpPr>
        <p:cxnSp>
          <p:nvCxnSpPr>
            <p:cNvPr id="7" name="Rett linje 62">
              <a:extLst>
                <a:ext uri="{FF2B5EF4-FFF2-40B4-BE49-F238E27FC236}">
                  <a16:creationId xmlns:a16="http://schemas.microsoft.com/office/drawing/2014/main" id="{BC23E48F-1768-5D4A-AB6D-7C84132972FF}"/>
                </a:ext>
              </a:extLst>
            </p:cNvPr>
            <p:cNvCxnSpPr>
              <a:cxnSpLocks/>
            </p:cNvCxnSpPr>
            <p:nvPr/>
          </p:nvCxnSpPr>
          <p:spPr>
            <a:xfrm flipH="1">
              <a:off x="5872913" y="1594087"/>
              <a:ext cx="1169564" cy="0"/>
            </a:xfrm>
            <a:prstGeom prst="straightConnector1">
              <a:avLst/>
            </a:prstGeom>
            <a:noFill/>
            <a:ln w="9525" cap="rnd" cmpd="sng" algn="ctr">
              <a:solidFill>
                <a:schemeClr val="accent1"/>
              </a:solidFill>
              <a:prstDash val="solid"/>
              <a:tailEnd type="oval"/>
            </a:ln>
            <a:effectLst/>
          </p:spPr>
        </p:cxnSp>
        <p:sp>
          <p:nvSpPr>
            <p:cNvPr id="8" name="Rectangle 7">
              <a:extLst>
                <a:ext uri="{FF2B5EF4-FFF2-40B4-BE49-F238E27FC236}">
                  <a16:creationId xmlns:a16="http://schemas.microsoft.com/office/drawing/2014/main" id="{3BF2F02F-01CD-E545-A190-2236247A827C}"/>
                </a:ext>
              </a:extLst>
            </p:cNvPr>
            <p:cNvSpPr/>
            <p:nvPr/>
          </p:nvSpPr>
          <p:spPr>
            <a:xfrm>
              <a:off x="7157325" y="1411207"/>
              <a:ext cx="1633538" cy="3657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000" dirty="0">
                  <a:solidFill>
                    <a:schemeClr val="tx1"/>
                  </a:solidFill>
                </a:rPr>
                <a:t>3.5-inch grayscale display</a:t>
              </a:r>
              <a:br>
                <a:rPr lang="en-US" sz="1000" dirty="0">
                  <a:solidFill>
                    <a:schemeClr val="tx1"/>
                  </a:solidFill>
                </a:rPr>
              </a:br>
              <a:r>
                <a:rPr lang="en-US" sz="1000" dirty="0">
                  <a:solidFill>
                    <a:schemeClr val="tx1"/>
                  </a:solidFill>
                </a:rPr>
                <a:t>(396x162 resolution)</a:t>
              </a:r>
            </a:p>
          </p:txBody>
        </p:sp>
        <p:sp>
          <p:nvSpPr>
            <p:cNvPr id="9" name="Rectangle 8">
              <a:extLst>
                <a:ext uri="{FF2B5EF4-FFF2-40B4-BE49-F238E27FC236}">
                  <a16:creationId xmlns:a16="http://schemas.microsoft.com/office/drawing/2014/main" id="{3BF2F02F-01CD-E545-A190-2236247A827C}"/>
                </a:ext>
              </a:extLst>
            </p:cNvPr>
            <p:cNvSpPr/>
            <p:nvPr/>
          </p:nvSpPr>
          <p:spPr>
            <a:xfrm>
              <a:off x="7157325" y="1879491"/>
              <a:ext cx="1715213" cy="18466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r>
                <a:rPr lang="en-US" sz="1000" dirty="0">
                  <a:solidFill>
                    <a:schemeClr val="tx1"/>
                  </a:solidFill>
                </a:rPr>
                <a:t>Replaceable bezel</a:t>
              </a:r>
            </a:p>
          </p:txBody>
        </p:sp>
        <p:cxnSp>
          <p:nvCxnSpPr>
            <p:cNvPr id="10" name="Rett linje 62">
              <a:extLst>
                <a:ext uri="{FF2B5EF4-FFF2-40B4-BE49-F238E27FC236}">
                  <a16:creationId xmlns:a16="http://schemas.microsoft.com/office/drawing/2014/main" id="{BC23E48F-1768-5D4A-AB6D-7C84132972FF}"/>
                </a:ext>
              </a:extLst>
            </p:cNvPr>
            <p:cNvCxnSpPr>
              <a:cxnSpLocks/>
            </p:cNvCxnSpPr>
            <p:nvPr/>
          </p:nvCxnSpPr>
          <p:spPr>
            <a:xfrm flipH="1">
              <a:off x="6202400" y="1971824"/>
              <a:ext cx="840077" cy="0"/>
            </a:xfrm>
            <a:prstGeom prst="straightConnector1">
              <a:avLst/>
            </a:prstGeom>
            <a:noFill/>
            <a:ln w="9525" cap="rnd" cmpd="sng" algn="ctr">
              <a:solidFill>
                <a:schemeClr val="accent1"/>
              </a:solidFill>
              <a:prstDash val="solid"/>
              <a:tailEnd type="oval"/>
            </a:ln>
            <a:effectLst/>
          </p:spPr>
        </p:cxnSp>
        <p:sp>
          <p:nvSpPr>
            <p:cNvPr id="11" name="Rectangle 10">
              <a:extLst>
                <a:ext uri="{FF2B5EF4-FFF2-40B4-BE49-F238E27FC236}">
                  <a16:creationId xmlns:a16="http://schemas.microsoft.com/office/drawing/2014/main" id="{3BF2F02F-01CD-E545-A190-2236247A827C}"/>
                </a:ext>
              </a:extLst>
            </p:cNvPr>
            <p:cNvSpPr/>
            <p:nvPr/>
          </p:nvSpPr>
          <p:spPr>
            <a:xfrm>
              <a:off x="7157325" y="2147518"/>
              <a:ext cx="1327049"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Soft keys</a:t>
              </a:r>
            </a:p>
          </p:txBody>
        </p:sp>
        <p:sp>
          <p:nvSpPr>
            <p:cNvPr id="36" name="Rectangle 35">
              <a:extLst>
                <a:ext uri="{FF2B5EF4-FFF2-40B4-BE49-F238E27FC236}">
                  <a16:creationId xmlns:a16="http://schemas.microsoft.com/office/drawing/2014/main" id="{3BF2F02F-01CD-E545-A190-2236247A827C}"/>
                </a:ext>
              </a:extLst>
            </p:cNvPr>
            <p:cNvSpPr/>
            <p:nvPr/>
          </p:nvSpPr>
          <p:spPr>
            <a:xfrm>
              <a:off x="7157325" y="2380407"/>
              <a:ext cx="1233210" cy="307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2-way navigation</a:t>
              </a:r>
              <a:br>
                <a:rPr lang="en-US" sz="1000" dirty="0">
                  <a:solidFill>
                    <a:schemeClr val="tx1"/>
                  </a:solidFill>
                </a:rPr>
              </a:br>
              <a:r>
                <a:rPr lang="en-US" sz="1000" dirty="0">
                  <a:solidFill>
                    <a:schemeClr val="tx1"/>
                  </a:solidFill>
                </a:rPr>
                <a:t>and select key</a:t>
              </a:r>
            </a:p>
          </p:txBody>
        </p:sp>
        <p:sp>
          <p:nvSpPr>
            <p:cNvPr id="38" name="Rectangle 37">
              <a:extLst>
                <a:ext uri="{FF2B5EF4-FFF2-40B4-BE49-F238E27FC236}">
                  <a16:creationId xmlns:a16="http://schemas.microsoft.com/office/drawing/2014/main" id="{3BF2F02F-01CD-E545-A190-2236247A827C}"/>
                </a:ext>
              </a:extLst>
            </p:cNvPr>
            <p:cNvSpPr/>
            <p:nvPr/>
          </p:nvSpPr>
          <p:spPr>
            <a:xfrm>
              <a:off x="7157325" y="2747283"/>
              <a:ext cx="1792006" cy="307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Hold/resume, transfer,</a:t>
              </a:r>
              <a:br>
                <a:rPr lang="en-US" sz="1000" dirty="0">
                  <a:solidFill>
                    <a:schemeClr val="tx1"/>
                  </a:solidFill>
                </a:rPr>
              </a:br>
              <a:r>
                <a:rPr lang="en-US" sz="1000" dirty="0">
                  <a:solidFill>
                    <a:schemeClr val="tx1"/>
                  </a:solidFill>
                </a:rPr>
                <a:t>and conference</a:t>
              </a:r>
            </a:p>
          </p:txBody>
        </p:sp>
        <p:sp>
          <p:nvSpPr>
            <p:cNvPr id="39" name="Rectangle 38">
              <a:extLst>
                <a:ext uri="{FF2B5EF4-FFF2-40B4-BE49-F238E27FC236}">
                  <a16:creationId xmlns:a16="http://schemas.microsoft.com/office/drawing/2014/main" id="{3BF2F02F-01CD-E545-A190-2236247A827C}"/>
                </a:ext>
              </a:extLst>
            </p:cNvPr>
            <p:cNvSpPr/>
            <p:nvPr/>
          </p:nvSpPr>
          <p:spPr>
            <a:xfrm>
              <a:off x="7157325" y="3182773"/>
              <a:ext cx="592138"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Keypad</a:t>
              </a:r>
            </a:p>
          </p:txBody>
        </p:sp>
        <p:sp>
          <p:nvSpPr>
            <p:cNvPr id="40" name="Rectangle 39">
              <a:extLst>
                <a:ext uri="{FF2B5EF4-FFF2-40B4-BE49-F238E27FC236}">
                  <a16:creationId xmlns:a16="http://schemas.microsoft.com/office/drawing/2014/main" id="{3BF2F02F-01CD-E545-A190-2236247A827C}"/>
                </a:ext>
              </a:extLst>
            </p:cNvPr>
            <p:cNvSpPr/>
            <p:nvPr/>
          </p:nvSpPr>
          <p:spPr>
            <a:xfrm>
              <a:off x="7157325" y="3383125"/>
              <a:ext cx="1267976"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Audio path control</a:t>
              </a:r>
            </a:p>
          </p:txBody>
        </p:sp>
        <p:sp>
          <p:nvSpPr>
            <p:cNvPr id="41" name="Rectangle 40">
              <a:extLst>
                <a:ext uri="{FF2B5EF4-FFF2-40B4-BE49-F238E27FC236}">
                  <a16:creationId xmlns:a16="http://schemas.microsoft.com/office/drawing/2014/main" id="{3BF2F02F-01CD-E545-A190-2236247A827C}"/>
                </a:ext>
              </a:extLst>
            </p:cNvPr>
            <p:cNvSpPr/>
            <p:nvPr/>
          </p:nvSpPr>
          <p:spPr>
            <a:xfrm>
              <a:off x="7157325" y="3832068"/>
              <a:ext cx="1440575"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Adjustable viewing angle</a:t>
              </a:r>
            </a:p>
          </p:txBody>
        </p:sp>
        <p:cxnSp>
          <p:nvCxnSpPr>
            <p:cNvPr id="43" name="Rett linje 62">
              <a:extLst>
                <a:ext uri="{FF2B5EF4-FFF2-40B4-BE49-F238E27FC236}">
                  <a16:creationId xmlns:a16="http://schemas.microsoft.com/office/drawing/2014/main" id="{BC23E48F-1768-5D4A-AB6D-7C84132972FF}"/>
                </a:ext>
              </a:extLst>
            </p:cNvPr>
            <p:cNvCxnSpPr>
              <a:cxnSpLocks/>
            </p:cNvCxnSpPr>
            <p:nvPr/>
          </p:nvCxnSpPr>
          <p:spPr>
            <a:xfrm flipH="1">
              <a:off x="5295719" y="2524175"/>
              <a:ext cx="1746758" cy="0"/>
            </a:xfrm>
            <a:prstGeom prst="line">
              <a:avLst/>
            </a:prstGeom>
            <a:noFill/>
            <a:ln w="9525" cap="rnd" cmpd="sng" algn="ctr">
              <a:solidFill>
                <a:schemeClr val="accent1"/>
              </a:solidFill>
              <a:prstDash val="solid"/>
              <a:tailEnd type="oval"/>
            </a:ln>
            <a:effectLst/>
          </p:spPr>
        </p:cxnSp>
        <p:cxnSp>
          <p:nvCxnSpPr>
            <p:cNvPr id="44" name="Rett linje 62">
              <a:extLst>
                <a:ext uri="{FF2B5EF4-FFF2-40B4-BE49-F238E27FC236}">
                  <a16:creationId xmlns:a16="http://schemas.microsoft.com/office/drawing/2014/main" id="{BC23E48F-1768-5D4A-AB6D-7C84132972FF}"/>
                </a:ext>
              </a:extLst>
            </p:cNvPr>
            <p:cNvCxnSpPr>
              <a:cxnSpLocks/>
            </p:cNvCxnSpPr>
            <p:nvPr/>
          </p:nvCxnSpPr>
          <p:spPr>
            <a:xfrm flipH="1">
              <a:off x="5450133" y="2524175"/>
              <a:ext cx="970209" cy="0"/>
            </a:xfrm>
            <a:prstGeom prst="line">
              <a:avLst/>
            </a:prstGeom>
            <a:noFill/>
            <a:ln w="9525" cap="rnd" cmpd="sng" algn="ctr">
              <a:solidFill>
                <a:schemeClr val="accent1"/>
              </a:solidFill>
              <a:prstDash val="solid"/>
              <a:tailEnd type="oval"/>
            </a:ln>
            <a:effectLst/>
          </p:spPr>
        </p:cxnSp>
        <p:cxnSp>
          <p:nvCxnSpPr>
            <p:cNvPr id="51" name="Rett linje 62">
              <a:extLst>
                <a:ext uri="{FF2B5EF4-FFF2-40B4-BE49-F238E27FC236}">
                  <a16:creationId xmlns:a16="http://schemas.microsoft.com/office/drawing/2014/main" id="{BC23E48F-1768-5D4A-AB6D-7C84132972FF}"/>
                </a:ext>
              </a:extLst>
            </p:cNvPr>
            <p:cNvCxnSpPr>
              <a:cxnSpLocks/>
            </p:cNvCxnSpPr>
            <p:nvPr/>
          </p:nvCxnSpPr>
          <p:spPr>
            <a:xfrm flipH="1">
              <a:off x="5692043" y="3255986"/>
              <a:ext cx="1350434" cy="0"/>
            </a:xfrm>
            <a:prstGeom prst="straightConnector1">
              <a:avLst/>
            </a:prstGeom>
            <a:noFill/>
            <a:ln w="9525" cap="rnd" cmpd="sng" algn="ctr">
              <a:solidFill>
                <a:schemeClr val="accent1"/>
              </a:solidFill>
              <a:prstDash val="solid"/>
              <a:tailEnd type="oval"/>
            </a:ln>
            <a:effectLst/>
          </p:spPr>
        </p:cxnSp>
        <p:cxnSp>
          <p:nvCxnSpPr>
            <p:cNvPr id="64" name="Rett linje 62">
              <a:extLst>
                <a:ext uri="{FF2B5EF4-FFF2-40B4-BE49-F238E27FC236}">
                  <a16:creationId xmlns:a16="http://schemas.microsoft.com/office/drawing/2014/main" id="{BC23E48F-1768-5D4A-AB6D-7C84132972FF}"/>
                </a:ext>
              </a:extLst>
            </p:cNvPr>
            <p:cNvCxnSpPr>
              <a:cxnSpLocks/>
            </p:cNvCxnSpPr>
            <p:nvPr/>
          </p:nvCxnSpPr>
          <p:spPr>
            <a:xfrm flipH="1">
              <a:off x="6152943" y="3449204"/>
              <a:ext cx="889534" cy="0"/>
            </a:xfrm>
            <a:prstGeom prst="straightConnector1">
              <a:avLst/>
            </a:prstGeom>
            <a:noFill/>
            <a:ln w="9525" cap="rnd" cmpd="sng" algn="ctr">
              <a:solidFill>
                <a:schemeClr val="accent1"/>
              </a:solidFill>
              <a:prstDash val="solid"/>
              <a:tailEnd type="oval"/>
            </a:ln>
            <a:effectLst/>
          </p:spPr>
        </p:cxnSp>
        <p:sp>
          <p:nvSpPr>
            <p:cNvPr id="67" name="Rectangle 66">
              <a:extLst>
                <a:ext uri="{FF2B5EF4-FFF2-40B4-BE49-F238E27FC236}">
                  <a16:creationId xmlns:a16="http://schemas.microsoft.com/office/drawing/2014/main" id="{3BF2F02F-01CD-E545-A190-2236247A827C}"/>
                </a:ext>
              </a:extLst>
            </p:cNvPr>
            <p:cNvSpPr/>
            <p:nvPr/>
          </p:nvSpPr>
          <p:spPr>
            <a:xfrm>
              <a:off x="912204" y="1318078"/>
              <a:ext cx="1118896"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Visual ring indicator</a:t>
              </a:r>
            </a:p>
          </p:txBody>
        </p:sp>
        <p:cxnSp>
          <p:nvCxnSpPr>
            <p:cNvPr id="68" name="Rett linje 62">
              <a:extLst>
                <a:ext uri="{FF2B5EF4-FFF2-40B4-BE49-F238E27FC236}">
                  <a16:creationId xmlns:a16="http://schemas.microsoft.com/office/drawing/2014/main" id="{BC23E48F-1768-5D4A-AB6D-7C84132972FF}"/>
                </a:ext>
              </a:extLst>
            </p:cNvPr>
            <p:cNvCxnSpPr>
              <a:cxnSpLocks/>
            </p:cNvCxnSpPr>
            <p:nvPr/>
          </p:nvCxnSpPr>
          <p:spPr>
            <a:xfrm>
              <a:off x="2136297" y="1411207"/>
              <a:ext cx="1612743" cy="0"/>
            </a:xfrm>
            <a:prstGeom prst="straightConnector1">
              <a:avLst/>
            </a:prstGeom>
            <a:noFill/>
            <a:ln w="9525" cap="rnd" cmpd="sng" algn="ctr">
              <a:solidFill>
                <a:schemeClr val="accent1"/>
              </a:solidFill>
              <a:prstDash val="solid"/>
              <a:tailEnd type="oval"/>
            </a:ln>
            <a:effectLst/>
          </p:spPr>
        </p:cxnSp>
        <p:sp>
          <p:nvSpPr>
            <p:cNvPr id="70" name="Rectangle 69">
              <a:extLst>
                <a:ext uri="{FF2B5EF4-FFF2-40B4-BE49-F238E27FC236}">
                  <a16:creationId xmlns:a16="http://schemas.microsoft.com/office/drawing/2014/main" id="{3BF2F02F-01CD-E545-A190-2236247A827C}"/>
                </a:ext>
              </a:extLst>
            </p:cNvPr>
            <p:cNvSpPr/>
            <p:nvPr/>
          </p:nvSpPr>
          <p:spPr>
            <a:xfrm>
              <a:off x="547687" y="1629836"/>
              <a:ext cx="1483413"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Wideband audio handset</a:t>
              </a:r>
            </a:p>
          </p:txBody>
        </p:sp>
        <p:cxnSp>
          <p:nvCxnSpPr>
            <p:cNvPr id="72" name="Rett linje 62">
              <a:extLst>
                <a:ext uri="{FF2B5EF4-FFF2-40B4-BE49-F238E27FC236}">
                  <a16:creationId xmlns:a16="http://schemas.microsoft.com/office/drawing/2014/main" id="{BC23E48F-1768-5D4A-AB6D-7C84132972FF}"/>
                </a:ext>
              </a:extLst>
            </p:cNvPr>
            <p:cNvCxnSpPr>
              <a:cxnSpLocks/>
            </p:cNvCxnSpPr>
            <p:nvPr/>
          </p:nvCxnSpPr>
          <p:spPr>
            <a:xfrm>
              <a:off x="2136297" y="1706780"/>
              <a:ext cx="1458972" cy="0"/>
            </a:xfrm>
            <a:prstGeom prst="straightConnector1">
              <a:avLst/>
            </a:prstGeom>
            <a:noFill/>
            <a:ln w="9525" cap="rnd" cmpd="sng" algn="ctr">
              <a:solidFill>
                <a:schemeClr val="accent1"/>
              </a:solidFill>
              <a:prstDash val="solid"/>
              <a:tailEnd type="oval"/>
            </a:ln>
            <a:effectLst/>
          </p:spPr>
        </p:cxnSp>
        <p:sp>
          <p:nvSpPr>
            <p:cNvPr id="74" name="Rectangle 73">
              <a:extLst>
                <a:ext uri="{FF2B5EF4-FFF2-40B4-BE49-F238E27FC236}">
                  <a16:creationId xmlns:a16="http://schemas.microsoft.com/office/drawing/2014/main" id="{3BF2F02F-01CD-E545-A190-2236247A827C}"/>
                </a:ext>
              </a:extLst>
            </p:cNvPr>
            <p:cNvSpPr/>
            <p:nvPr/>
          </p:nvSpPr>
          <p:spPr>
            <a:xfrm>
              <a:off x="547687" y="1894880"/>
              <a:ext cx="1483413"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4 programmable line keys</a:t>
              </a:r>
            </a:p>
          </p:txBody>
        </p:sp>
        <p:cxnSp>
          <p:nvCxnSpPr>
            <p:cNvPr id="75" name="Rett linje 62">
              <a:extLst>
                <a:ext uri="{FF2B5EF4-FFF2-40B4-BE49-F238E27FC236}">
                  <a16:creationId xmlns:a16="http://schemas.microsoft.com/office/drawing/2014/main" id="{BC23E48F-1768-5D4A-AB6D-7C84132972FF}"/>
                </a:ext>
              </a:extLst>
            </p:cNvPr>
            <p:cNvCxnSpPr>
              <a:cxnSpLocks/>
            </p:cNvCxnSpPr>
            <p:nvPr/>
          </p:nvCxnSpPr>
          <p:spPr>
            <a:xfrm>
              <a:off x="2136297" y="1971824"/>
              <a:ext cx="2336643" cy="0"/>
            </a:xfrm>
            <a:prstGeom prst="straightConnector1">
              <a:avLst/>
            </a:prstGeom>
            <a:noFill/>
            <a:ln w="9525" cap="rnd" cmpd="sng" algn="ctr">
              <a:solidFill>
                <a:schemeClr val="accent1"/>
              </a:solidFill>
              <a:prstDash val="solid"/>
              <a:tailEnd type="oval"/>
            </a:ln>
            <a:effectLst/>
          </p:spPr>
        </p:cxnSp>
        <p:cxnSp>
          <p:nvCxnSpPr>
            <p:cNvPr id="76" name="Rett linje 62">
              <a:extLst>
                <a:ext uri="{FF2B5EF4-FFF2-40B4-BE49-F238E27FC236}">
                  <a16:creationId xmlns:a16="http://schemas.microsoft.com/office/drawing/2014/main" id="{BC23E48F-1768-5D4A-AB6D-7C84132972FF}"/>
                </a:ext>
              </a:extLst>
            </p:cNvPr>
            <p:cNvCxnSpPr>
              <a:cxnSpLocks/>
            </p:cNvCxnSpPr>
            <p:nvPr/>
          </p:nvCxnSpPr>
          <p:spPr>
            <a:xfrm>
              <a:off x="2113437" y="2380407"/>
              <a:ext cx="1386144" cy="0"/>
            </a:xfrm>
            <a:prstGeom prst="straightConnector1">
              <a:avLst/>
            </a:prstGeom>
            <a:noFill/>
            <a:ln w="9525" cap="rnd" cmpd="sng" algn="ctr">
              <a:solidFill>
                <a:schemeClr val="accent1"/>
              </a:solidFill>
              <a:prstDash val="solid"/>
              <a:tailEnd type="oval"/>
            </a:ln>
            <a:effectLst/>
          </p:spPr>
        </p:cxnSp>
        <p:sp>
          <p:nvSpPr>
            <p:cNvPr id="77" name="Rectangle 76">
              <a:extLst>
                <a:ext uri="{FF2B5EF4-FFF2-40B4-BE49-F238E27FC236}">
                  <a16:creationId xmlns:a16="http://schemas.microsoft.com/office/drawing/2014/main" id="{3BF2F02F-01CD-E545-A190-2236247A827C}"/>
                </a:ext>
              </a:extLst>
            </p:cNvPr>
            <p:cNvSpPr/>
            <p:nvPr/>
          </p:nvSpPr>
          <p:spPr>
            <a:xfrm>
              <a:off x="547687" y="2226518"/>
              <a:ext cx="1483413" cy="307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Wideband audio speakerphone</a:t>
              </a:r>
            </a:p>
          </p:txBody>
        </p:sp>
        <p:cxnSp>
          <p:nvCxnSpPr>
            <p:cNvPr id="79" name="Rett linje 62">
              <a:extLst>
                <a:ext uri="{FF2B5EF4-FFF2-40B4-BE49-F238E27FC236}">
                  <a16:creationId xmlns:a16="http://schemas.microsoft.com/office/drawing/2014/main" id="{BC23E48F-1768-5D4A-AB6D-7C84132972FF}"/>
                </a:ext>
              </a:extLst>
            </p:cNvPr>
            <p:cNvCxnSpPr>
              <a:cxnSpLocks/>
            </p:cNvCxnSpPr>
            <p:nvPr/>
          </p:nvCxnSpPr>
          <p:spPr>
            <a:xfrm>
              <a:off x="2159157" y="2860211"/>
              <a:ext cx="2336643" cy="0"/>
            </a:xfrm>
            <a:prstGeom prst="straightConnector1">
              <a:avLst/>
            </a:prstGeom>
            <a:noFill/>
            <a:ln w="9525" cap="rnd" cmpd="sng" algn="ctr">
              <a:solidFill>
                <a:schemeClr val="accent1"/>
              </a:solidFill>
              <a:prstDash val="solid"/>
              <a:tailEnd type="oval"/>
            </a:ln>
            <a:effectLst/>
          </p:spPr>
        </p:cxnSp>
        <p:sp>
          <p:nvSpPr>
            <p:cNvPr id="81" name="Rectangle 80">
              <a:extLst>
                <a:ext uri="{FF2B5EF4-FFF2-40B4-BE49-F238E27FC236}">
                  <a16:creationId xmlns:a16="http://schemas.microsoft.com/office/drawing/2014/main" id="{3BF2F02F-01CD-E545-A190-2236247A827C}"/>
                </a:ext>
              </a:extLst>
            </p:cNvPr>
            <p:cNvSpPr/>
            <p:nvPr/>
          </p:nvSpPr>
          <p:spPr>
            <a:xfrm>
              <a:off x="547687" y="2706322"/>
              <a:ext cx="1483413" cy="307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Messaging, service, </a:t>
              </a:r>
              <a:br>
                <a:rPr lang="en-US" sz="1000" dirty="0">
                  <a:solidFill>
                    <a:schemeClr val="tx1"/>
                  </a:solidFill>
                </a:rPr>
              </a:br>
              <a:r>
                <a:rPr lang="en-US" sz="1000" dirty="0">
                  <a:solidFill>
                    <a:schemeClr val="tx1"/>
                  </a:solidFill>
                </a:rPr>
                <a:t>and directory</a:t>
              </a:r>
            </a:p>
          </p:txBody>
        </p:sp>
        <p:cxnSp>
          <p:nvCxnSpPr>
            <p:cNvPr id="82" name="Rett linje 62">
              <a:extLst>
                <a:ext uri="{FF2B5EF4-FFF2-40B4-BE49-F238E27FC236}">
                  <a16:creationId xmlns:a16="http://schemas.microsoft.com/office/drawing/2014/main" id="{BC23E48F-1768-5D4A-AB6D-7C84132972FF}"/>
                </a:ext>
              </a:extLst>
            </p:cNvPr>
            <p:cNvCxnSpPr>
              <a:cxnSpLocks/>
            </p:cNvCxnSpPr>
            <p:nvPr/>
          </p:nvCxnSpPr>
          <p:spPr>
            <a:xfrm>
              <a:off x="2136297" y="3434103"/>
              <a:ext cx="2336643" cy="0"/>
            </a:xfrm>
            <a:prstGeom prst="straightConnector1">
              <a:avLst/>
            </a:prstGeom>
            <a:noFill/>
            <a:ln w="9525" cap="rnd" cmpd="sng" algn="ctr">
              <a:solidFill>
                <a:schemeClr val="accent1"/>
              </a:solidFill>
              <a:prstDash val="solid"/>
              <a:tailEnd type="oval"/>
            </a:ln>
            <a:effectLst/>
          </p:spPr>
        </p:cxnSp>
        <p:sp>
          <p:nvSpPr>
            <p:cNvPr id="83" name="Rectangle 82">
              <a:extLst>
                <a:ext uri="{FF2B5EF4-FFF2-40B4-BE49-F238E27FC236}">
                  <a16:creationId xmlns:a16="http://schemas.microsoft.com/office/drawing/2014/main" id="{3BF2F02F-01CD-E545-A190-2236247A827C}"/>
                </a:ext>
              </a:extLst>
            </p:cNvPr>
            <p:cNvSpPr/>
            <p:nvPr/>
          </p:nvSpPr>
          <p:spPr>
            <a:xfrm>
              <a:off x="547687" y="3356864"/>
              <a:ext cx="1483413"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Volume</a:t>
              </a:r>
            </a:p>
          </p:txBody>
        </p:sp>
        <p:sp>
          <p:nvSpPr>
            <p:cNvPr id="85" name="Rectangle 84">
              <a:extLst>
                <a:ext uri="{FF2B5EF4-FFF2-40B4-BE49-F238E27FC236}">
                  <a16:creationId xmlns:a16="http://schemas.microsoft.com/office/drawing/2014/main" id="{3BF2F02F-01CD-E545-A190-2236247A827C}"/>
                </a:ext>
              </a:extLst>
            </p:cNvPr>
            <p:cNvSpPr/>
            <p:nvPr/>
          </p:nvSpPr>
          <p:spPr>
            <a:xfrm>
              <a:off x="547687" y="3832068"/>
              <a:ext cx="1483413"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10/100/100 Ethernet</a:t>
              </a:r>
            </a:p>
          </p:txBody>
        </p:sp>
        <p:cxnSp>
          <p:nvCxnSpPr>
            <p:cNvPr id="37" name="Rett linje 62">
              <a:extLst>
                <a:ext uri="{FF2B5EF4-FFF2-40B4-BE49-F238E27FC236}">
                  <a16:creationId xmlns:a16="http://schemas.microsoft.com/office/drawing/2014/main" id="{BC23E48F-1768-5D4A-AB6D-7C84132972FF}"/>
                </a:ext>
              </a:extLst>
            </p:cNvPr>
            <p:cNvCxnSpPr>
              <a:cxnSpLocks/>
            </p:cNvCxnSpPr>
            <p:nvPr/>
          </p:nvCxnSpPr>
          <p:spPr>
            <a:xfrm flipH="1">
              <a:off x="5842606" y="2217853"/>
              <a:ext cx="1199871" cy="0"/>
            </a:xfrm>
            <a:prstGeom prst="straightConnector1">
              <a:avLst/>
            </a:prstGeom>
            <a:noFill/>
            <a:ln w="9525" cap="rnd" cmpd="sng" algn="ctr">
              <a:solidFill>
                <a:schemeClr val="accent1"/>
              </a:solidFill>
              <a:prstDash val="solid"/>
              <a:tailEnd type="oval"/>
            </a:ln>
            <a:effectLst/>
          </p:spPr>
        </p:cxnSp>
        <p:cxnSp>
          <p:nvCxnSpPr>
            <p:cNvPr id="42" name="Rett linje 62">
              <a:extLst>
                <a:ext uri="{FF2B5EF4-FFF2-40B4-BE49-F238E27FC236}">
                  <a16:creationId xmlns:a16="http://schemas.microsoft.com/office/drawing/2014/main" id="{BC23E48F-1768-5D4A-AB6D-7C84132972FF}"/>
                </a:ext>
              </a:extLst>
            </p:cNvPr>
            <p:cNvCxnSpPr>
              <a:cxnSpLocks/>
            </p:cNvCxnSpPr>
            <p:nvPr/>
          </p:nvCxnSpPr>
          <p:spPr>
            <a:xfrm flipH="1">
              <a:off x="6073120" y="2848508"/>
              <a:ext cx="969357" cy="0"/>
            </a:xfrm>
            <a:prstGeom prst="straightConnector1">
              <a:avLst/>
            </a:prstGeom>
            <a:noFill/>
            <a:ln w="9525" cap="rnd" cmpd="sng" algn="ctr">
              <a:solidFill>
                <a:schemeClr val="accent1"/>
              </a:solidFill>
              <a:prstDash val="solid"/>
              <a:tailEnd type="oval"/>
            </a:ln>
            <a:effectLst/>
          </p:spPr>
        </p:cxnSp>
        <p:sp>
          <p:nvSpPr>
            <p:cNvPr id="45" name="Rectangle 44">
              <a:extLst>
                <a:ext uri="{FF2B5EF4-FFF2-40B4-BE49-F238E27FC236}">
                  <a16:creationId xmlns:a16="http://schemas.microsoft.com/office/drawing/2014/main" id="{3BF2F02F-01CD-E545-A190-2236247A827C}"/>
                </a:ext>
              </a:extLst>
            </p:cNvPr>
            <p:cNvSpPr/>
            <p:nvPr/>
          </p:nvSpPr>
          <p:spPr>
            <a:xfrm>
              <a:off x="7157325" y="4062900"/>
              <a:ext cx="1440575"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Wall mountable</a:t>
              </a:r>
            </a:p>
          </p:txBody>
        </p:sp>
      </p:grpSp>
    </p:spTree>
    <p:extLst>
      <p:ext uri="{BB962C8B-B14F-4D97-AF65-F5344CB8AC3E}">
        <p14:creationId xmlns:p14="http://schemas.microsoft.com/office/powerpoint/2010/main" val="281593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7800 Series key features</a:t>
            </a:r>
          </a:p>
        </p:txBody>
      </p:sp>
      <p:graphicFrame>
        <p:nvGraphicFramePr>
          <p:cNvPr id="3" name="Table 2"/>
          <p:cNvGraphicFramePr>
            <a:graphicFrameLocks noGrp="1"/>
          </p:cNvGraphicFramePr>
          <p:nvPr/>
        </p:nvGraphicFramePr>
        <p:xfrm>
          <a:off x="548641" y="1731106"/>
          <a:ext cx="8046721" cy="2986944"/>
        </p:xfrm>
        <a:graphic>
          <a:graphicData uri="http://schemas.openxmlformats.org/drawingml/2006/table">
            <a:tbl>
              <a:tblPr firstRow="1" bandRow="1">
                <a:tableStyleId>{9D7B26C5-4107-4FEC-AEDC-1716B250A1EF}</a:tableStyleId>
              </a:tblPr>
              <a:tblGrid>
                <a:gridCol w="1806141">
                  <a:extLst>
                    <a:ext uri="{9D8B030D-6E8A-4147-A177-3AD203B41FA5}">
                      <a16:colId xmlns:a16="http://schemas.microsoft.com/office/drawing/2014/main" val="20000"/>
                    </a:ext>
                  </a:extLst>
                </a:gridCol>
                <a:gridCol w="1560145">
                  <a:extLst>
                    <a:ext uri="{9D8B030D-6E8A-4147-A177-3AD203B41FA5}">
                      <a16:colId xmlns:a16="http://schemas.microsoft.com/office/drawing/2014/main" val="4128912302"/>
                    </a:ext>
                  </a:extLst>
                </a:gridCol>
                <a:gridCol w="1560145">
                  <a:extLst>
                    <a:ext uri="{9D8B030D-6E8A-4147-A177-3AD203B41FA5}">
                      <a16:colId xmlns:a16="http://schemas.microsoft.com/office/drawing/2014/main" val="20001"/>
                    </a:ext>
                  </a:extLst>
                </a:gridCol>
                <a:gridCol w="1560145">
                  <a:extLst>
                    <a:ext uri="{9D8B030D-6E8A-4147-A177-3AD203B41FA5}">
                      <a16:colId xmlns:a16="http://schemas.microsoft.com/office/drawing/2014/main" val="20002"/>
                    </a:ext>
                  </a:extLst>
                </a:gridCol>
                <a:gridCol w="1560145">
                  <a:extLst>
                    <a:ext uri="{9D8B030D-6E8A-4147-A177-3AD203B41FA5}">
                      <a16:colId xmlns:a16="http://schemas.microsoft.com/office/drawing/2014/main" val="20003"/>
                    </a:ext>
                  </a:extLst>
                </a:gridCol>
              </a:tblGrid>
              <a:tr h="140721">
                <a:tc>
                  <a:txBody>
                    <a:bodyPr/>
                    <a:lstStyle/>
                    <a:p>
                      <a:pPr algn="l"/>
                      <a:endParaRPr lang="en-US" sz="1200" b="1" u="none" baseline="0" dirty="0">
                        <a:solidFill>
                          <a:schemeClr val="bg2"/>
                        </a:solidFill>
                        <a:latin typeface="+mj-lt"/>
                      </a:endParaRPr>
                    </a:p>
                  </a:txBody>
                  <a:tcPr marL="91416" marR="91416" marT="34286" marB="34286">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chemeClr val="bg1"/>
                          </a:solidFill>
                          <a:latin typeface="+mj-lt"/>
                          <a:cs typeface="CiscoSansTT Light" panose="020B0503020201020303" pitchFamily="34" charset="0"/>
                        </a:rPr>
                        <a:t>7811</a:t>
                      </a:r>
                    </a:p>
                  </a:txBody>
                  <a:tcPr marL="91416" marR="91416" marT="34286" marB="34286">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b="1" i="0" dirty="0">
                          <a:solidFill>
                            <a:schemeClr val="bg2"/>
                          </a:solidFill>
                          <a:latin typeface="+mj-lt"/>
                          <a:cs typeface="CiscoSansTT Light" panose="020B0503020201020303" pitchFamily="34" charset="0"/>
                        </a:rPr>
                        <a:t>7821</a:t>
                      </a:r>
                    </a:p>
                  </a:txBody>
                  <a:tcPr marL="91416" marR="91416" marT="34286" marB="34286">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i="0" dirty="0">
                          <a:solidFill>
                            <a:schemeClr val="bg1"/>
                          </a:solidFill>
                          <a:latin typeface="+mj-lt"/>
                          <a:cs typeface="CiscoSansTT Light" panose="020B0503020201020303" pitchFamily="34" charset="0"/>
                        </a:rPr>
                        <a:t>7841</a:t>
                      </a:r>
                    </a:p>
                  </a:txBody>
                  <a:tcPr marL="91416" marR="91416" marT="34286" marB="34286">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i="0" dirty="0">
                          <a:solidFill>
                            <a:schemeClr val="bg1"/>
                          </a:solidFill>
                          <a:latin typeface="+mj-lt"/>
                          <a:cs typeface="CiscoSansTT Light" panose="020B0503020201020303" pitchFamily="34" charset="0"/>
                        </a:rPr>
                        <a:t>7861</a:t>
                      </a:r>
                    </a:p>
                  </a:txBody>
                  <a:tcPr marL="91416" marR="91416" marT="34286" marB="34286">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485447813"/>
                  </a:ext>
                </a:extLst>
              </a:tr>
              <a:tr h="140721">
                <a:tc>
                  <a:txBody>
                    <a:bodyPr/>
                    <a:lstStyle/>
                    <a:p>
                      <a:pPr algn="l"/>
                      <a:r>
                        <a:rPr lang="en-US" sz="1000" b="0" i="0" u="none" dirty="0">
                          <a:latin typeface="+mj-lt"/>
                          <a:cs typeface="CiscoSansTT Light" panose="020B0503020201020303" pitchFamily="34" charset="0"/>
                        </a:rPr>
                        <a:t>Replaceable </a:t>
                      </a:r>
                      <a:r>
                        <a:rPr lang="en-US" sz="1000" b="0" i="0" u="none" baseline="0" dirty="0">
                          <a:latin typeface="+mj-lt"/>
                          <a:cs typeface="CiscoSansTT Light" panose="020B0503020201020303" pitchFamily="34" charset="0"/>
                        </a:rPr>
                        <a:t>bezel</a:t>
                      </a:r>
                      <a:endParaRPr lang="en-US" sz="1000" b="0" i="0" u="none" baseline="0" dirty="0">
                        <a:solidFill>
                          <a:schemeClr val="tx1"/>
                        </a:solidFill>
                        <a:latin typeface="+mj-lt"/>
                        <a:cs typeface="CiscoSansTT Light" panose="020B0503020201020303" pitchFamily="34" charset="0"/>
                      </a:endParaRPr>
                    </a:p>
                  </a:txBody>
                  <a:tcPr marL="91416" marR="91416" marT="34286" marB="3428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9229">
                <a:tc>
                  <a:txBody>
                    <a:bodyPr/>
                    <a:lstStyle/>
                    <a:p>
                      <a:pPr algn="l"/>
                      <a:r>
                        <a:rPr lang="en-US" sz="1000" b="0" i="0" dirty="0">
                          <a:latin typeface="+mj-lt"/>
                          <a:cs typeface="CiscoSansTT Light" panose="020B0503020201020303" pitchFamily="34" charset="0"/>
                        </a:rPr>
                        <a:t>Screen</a:t>
                      </a:r>
                      <a:endParaRPr lang="en-US" sz="1000" b="0" i="0" dirty="0">
                        <a:solidFill>
                          <a:schemeClr val="tx1"/>
                        </a:solidFill>
                        <a:latin typeface="+mj-lt"/>
                        <a:cs typeface="CiscoSansTT Light" panose="020B0503020201020303" pitchFamily="34" charset="0"/>
                      </a:endParaRPr>
                    </a:p>
                  </a:txBody>
                  <a:tcPr marL="91416" marR="91416" marT="34286" marB="3428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206"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j-lt"/>
                          <a:ea typeface="+mn-ea"/>
                          <a:cs typeface="+mn-cs"/>
                        </a:rPr>
                        <a:t>384 x 106 (3.28”)</a:t>
                      </a:r>
                    </a:p>
                    <a:p>
                      <a:pPr marL="0" marR="0" indent="0" algn="ctr" defTabSz="914206"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j-lt"/>
                          <a:ea typeface="+mn-ea"/>
                          <a:cs typeface="+mn-cs"/>
                        </a:rPr>
                        <a:t>grayscale</a:t>
                      </a: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206" rtl="0" eaLnBrk="1" fontAlgn="auto" latinLnBrk="0" hangingPunct="1">
                        <a:lnSpc>
                          <a:spcPct val="100000"/>
                        </a:lnSpc>
                        <a:spcBef>
                          <a:spcPts val="0"/>
                        </a:spcBef>
                        <a:spcAft>
                          <a:spcPts val="0"/>
                        </a:spcAft>
                        <a:buClrTx/>
                        <a:buSzTx/>
                        <a:buFontTx/>
                        <a:buNone/>
                        <a:tabLst/>
                        <a:defRPr/>
                      </a:pPr>
                      <a:r>
                        <a:rPr lang="en-US" sz="1000" b="0" dirty="0">
                          <a:latin typeface="+mj-lt"/>
                        </a:rPr>
                        <a:t>396</a:t>
                      </a:r>
                      <a:r>
                        <a:rPr lang="en-US" sz="1000" b="0" baseline="0" dirty="0">
                          <a:latin typeface="+mj-lt"/>
                        </a:rPr>
                        <a:t>x162 (</a:t>
                      </a:r>
                      <a:r>
                        <a:rPr lang="en-US" sz="1000" b="0" dirty="0">
                          <a:latin typeface="+mj-lt"/>
                        </a:rPr>
                        <a:t>3.5”) </a:t>
                      </a:r>
                      <a:r>
                        <a:rPr lang="en-US" sz="1000" b="0" baseline="0" dirty="0">
                          <a:latin typeface="+mj-lt"/>
                        </a:rPr>
                        <a:t>backlit grayscale</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a:latin typeface="+mj-lt"/>
                        </a:rPr>
                        <a:t>396</a:t>
                      </a:r>
                      <a:r>
                        <a:rPr lang="en-US" sz="1000" b="0" baseline="0" dirty="0">
                          <a:latin typeface="+mj-lt"/>
                        </a:rPr>
                        <a:t>x162 (</a:t>
                      </a:r>
                      <a:r>
                        <a:rPr lang="en-US" sz="1000" b="0" dirty="0">
                          <a:latin typeface="+mj-lt"/>
                        </a:rPr>
                        <a:t>3.5”) </a:t>
                      </a:r>
                      <a:r>
                        <a:rPr lang="en-US" sz="1000" b="0" baseline="0" dirty="0">
                          <a:latin typeface="+mj-lt"/>
                        </a:rPr>
                        <a:t>backlit grayscale</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a:latin typeface="+mj-lt"/>
                        </a:rPr>
                        <a:t>396</a:t>
                      </a:r>
                      <a:r>
                        <a:rPr lang="en-US" sz="1000" b="0" baseline="0" dirty="0">
                          <a:latin typeface="+mj-lt"/>
                        </a:rPr>
                        <a:t>x162 (</a:t>
                      </a:r>
                      <a:r>
                        <a:rPr lang="en-US" sz="1000" b="0" dirty="0">
                          <a:latin typeface="+mj-lt"/>
                        </a:rPr>
                        <a:t>3.5”) </a:t>
                      </a:r>
                      <a:r>
                        <a:rPr lang="en-US" sz="1000" b="0" baseline="0" dirty="0">
                          <a:latin typeface="+mj-lt"/>
                        </a:rPr>
                        <a:t>backlit grayscale</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0721">
                <a:tc>
                  <a:txBody>
                    <a:bodyPr/>
                    <a:lstStyle/>
                    <a:p>
                      <a:pPr algn="l"/>
                      <a:r>
                        <a:rPr lang="en-US" sz="1000" b="0" i="0" dirty="0">
                          <a:latin typeface="+mj-lt"/>
                          <a:cs typeface="CiscoSansTT Light" panose="020B0503020201020303" pitchFamily="34" charset="0"/>
                        </a:rPr>
                        <a:t>Ethernet</a:t>
                      </a:r>
                      <a:r>
                        <a:rPr lang="en-US" sz="1000" b="0" i="0" baseline="0" dirty="0">
                          <a:latin typeface="+mj-lt"/>
                          <a:cs typeface="CiscoSansTT Light" panose="020B0503020201020303" pitchFamily="34" charset="0"/>
                        </a:rPr>
                        <a:t> switch</a:t>
                      </a:r>
                      <a:endParaRPr lang="en-US" sz="1000" b="0" i="0" dirty="0">
                        <a:solidFill>
                          <a:schemeClr val="tx1"/>
                        </a:solidFill>
                        <a:latin typeface="+mj-lt"/>
                        <a:cs typeface="CiscoSansTT Light" panose="020B0503020201020303" pitchFamily="34" charset="0"/>
                      </a:endParaRPr>
                    </a:p>
                  </a:txBody>
                  <a:tcPr marL="91416" marR="91416" marT="34286" marB="3428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latin typeface="+mj-lt"/>
                        </a:rPr>
                        <a:t>10/100</a:t>
                      </a: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latin typeface="+mj-lt"/>
                        </a:rPr>
                        <a:t>10/100</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latin typeface="+mj-lt"/>
                        </a:rPr>
                        <a:t>10/100/1000</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latin typeface="+mj-lt"/>
                        </a:rPr>
                        <a:t>10/100</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0721">
                <a:tc>
                  <a:txBody>
                    <a:bodyPr/>
                    <a:lstStyle/>
                    <a:p>
                      <a:pPr algn="l"/>
                      <a:r>
                        <a:rPr lang="en-US" sz="1000" b="0" i="0" dirty="0">
                          <a:latin typeface="+mj-lt"/>
                          <a:cs typeface="CiscoSansTT Light" panose="020B0503020201020303" pitchFamily="34" charset="0"/>
                        </a:rPr>
                        <a:t>Programmable</a:t>
                      </a:r>
                      <a:r>
                        <a:rPr lang="en-US" sz="1000" b="0" i="0" baseline="0" dirty="0">
                          <a:latin typeface="+mj-lt"/>
                          <a:cs typeface="CiscoSansTT Light" panose="020B0503020201020303" pitchFamily="34" charset="0"/>
                        </a:rPr>
                        <a:t> line keys</a:t>
                      </a:r>
                      <a:endParaRPr lang="en-US" sz="1000" b="0" i="0" dirty="0">
                        <a:solidFill>
                          <a:schemeClr val="tx1"/>
                        </a:solidFill>
                        <a:latin typeface="+mj-lt"/>
                        <a:cs typeface="CiscoSansTT Light" panose="020B0503020201020303" pitchFamily="34" charset="0"/>
                      </a:endParaRPr>
                    </a:p>
                  </a:txBody>
                  <a:tcPr marL="91416" marR="91416" marT="34286" marB="3428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latin typeface="+mj-lt"/>
                        </a:rPr>
                        <a:t>0</a:t>
                      </a: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latin typeface="+mj-lt"/>
                        </a:rPr>
                        <a:t>2</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latin typeface="+mj-lt"/>
                        </a:rPr>
                        <a:t>4</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a:latin typeface="+mj-lt"/>
                        </a:rPr>
                        <a:t>16</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40721">
                <a:tc>
                  <a:txBody>
                    <a:bodyPr/>
                    <a:lstStyle/>
                    <a:p>
                      <a:pPr algn="l"/>
                      <a:r>
                        <a:rPr lang="en-US" sz="1000" b="0" i="0" dirty="0">
                          <a:latin typeface="+mj-lt"/>
                          <a:cs typeface="CiscoSansTT Light" panose="020B0503020201020303" pitchFamily="34" charset="0"/>
                        </a:rPr>
                        <a:t>Programmable soft keys</a:t>
                      </a:r>
                      <a:endParaRPr lang="en-US" sz="1000" b="0" i="0" dirty="0">
                        <a:solidFill>
                          <a:schemeClr val="tx1"/>
                        </a:solidFill>
                        <a:latin typeface="+mj-lt"/>
                        <a:cs typeface="CiscoSansTT Light" panose="020B0503020201020303" pitchFamily="34" charset="0"/>
                      </a:endParaRPr>
                    </a:p>
                  </a:txBody>
                  <a:tcPr marL="91416" marR="91416" marT="34286" marB="3428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latin typeface="+mj-lt"/>
                        </a:rPr>
                        <a:t>4</a:t>
                      </a: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latin typeface="+mj-lt"/>
                        </a:rPr>
                        <a:t>4</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latin typeface="+mj-lt"/>
                        </a:rPr>
                        <a:t>4</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a:latin typeface="+mj-lt"/>
                        </a:rPr>
                        <a:t>4</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40721">
                <a:tc>
                  <a:txBody>
                    <a:bodyPr/>
                    <a:lstStyle/>
                    <a:p>
                      <a:pPr algn="l"/>
                      <a:r>
                        <a:rPr lang="en-US" sz="1000" b="0" i="0" dirty="0">
                          <a:latin typeface="+mj-lt"/>
                          <a:cs typeface="CiscoSansTT Light" panose="020B0503020201020303" pitchFamily="34" charset="0"/>
                        </a:rPr>
                        <a:t>Headset port</a:t>
                      </a:r>
                      <a:endParaRPr lang="en-US" sz="1000" b="0" i="0" dirty="0">
                        <a:solidFill>
                          <a:schemeClr val="tx1"/>
                        </a:solidFill>
                        <a:latin typeface="+mj-lt"/>
                        <a:cs typeface="CiscoSansTT Light" panose="020B0503020201020303" pitchFamily="34" charset="0"/>
                      </a:endParaRPr>
                    </a:p>
                  </a:txBody>
                  <a:tcPr marL="91416" marR="91416" marT="34286" marB="3428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40721">
                <a:tc>
                  <a:txBody>
                    <a:bodyPr/>
                    <a:lstStyle/>
                    <a:p>
                      <a:pPr algn="l"/>
                      <a:r>
                        <a:rPr lang="en-US" sz="1000" b="0" i="0" dirty="0">
                          <a:latin typeface="+mj-lt"/>
                          <a:cs typeface="CiscoSansTT Light" panose="020B0503020201020303" pitchFamily="34" charset="0"/>
                        </a:rPr>
                        <a:t>EHH</a:t>
                      </a:r>
                      <a:r>
                        <a:rPr lang="en-US" sz="1000" b="0" i="0" baseline="0" dirty="0">
                          <a:latin typeface="+mj-lt"/>
                          <a:cs typeface="CiscoSansTT Light" panose="020B0503020201020303" pitchFamily="34" charset="0"/>
                        </a:rPr>
                        <a:t> s</a:t>
                      </a:r>
                      <a:r>
                        <a:rPr lang="en-US" sz="1000" b="0" i="0" dirty="0">
                          <a:latin typeface="+mj-lt"/>
                          <a:cs typeface="CiscoSansTT Light" panose="020B0503020201020303" pitchFamily="34" charset="0"/>
                        </a:rPr>
                        <a:t>upport (AUX)</a:t>
                      </a:r>
                      <a:endParaRPr lang="en-US" sz="1000" b="0" i="0" dirty="0">
                        <a:solidFill>
                          <a:schemeClr val="tx1"/>
                        </a:solidFill>
                        <a:latin typeface="+mj-lt"/>
                        <a:cs typeface="CiscoSansTT Light" panose="020B0503020201020303" pitchFamily="34" charset="0"/>
                      </a:endParaRPr>
                    </a:p>
                  </a:txBody>
                  <a:tcPr marL="91416" marR="91416" marT="34286" marB="3428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40721">
                <a:tc>
                  <a:txBody>
                    <a:bodyPr/>
                    <a:lstStyle/>
                    <a:p>
                      <a:pPr algn="l"/>
                      <a:r>
                        <a:rPr lang="en-US" sz="1000" b="0" i="0" baseline="0" dirty="0">
                          <a:latin typeface="+mj-lt"/>
                          <a:cs typeface="CiscoSansTT Light" panose="020B0503020201020303" pitchFamily="34" charset="0"/>
                        </a:rPr>
                        <a:t>Full-duplex speakerphone</a:t>
                      </a:r>
                      <a:endParaRPr lang="en-US" sz="1000" b="0" i="0" dirty="0">
                        <a:solidFill>
                          <a:schemeClr val="tx1"/>
                        </a:solidFill>
                        <a:latin typeface="+mj-lt"/>
                        <a:cs typeface="CiscoSansTT Light" panose="020B0503020201020303" pitchFamily="34" charset="0"/>
                      </a:endParaRPr>
                    </a:p>
                  </a:txBody>
                  <a:tcPr marL="91416" marR="91416" marT="34286" marB="3428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40721">
                <a:tc>
                  <a:txBody>
                    <a:bodyPr/>
                    <a:lstStyle/>
                    <a:p>
                      <a:pPr algn="l"/>
                      <a:r>
                        <a:rPr lang="en-US" sz="1000" b="0" i="0" dirty="0">
                          <a:latin typeface="+mj-lt"/>
                          <a:cs typeface="CiscoSansTT Light" panose="020B0503020201020303" pitchFamily="34" charset="0"/>
                        </a:rPr>
                        <a:t>Wideband audio</a:t>
                      </a:r>
                      <a:endParaRPr lang="en-US" sz="1000" b="0" i="0" dirty="0">
                        <a:solidFill>
                          <a:schemeClr val="tx1"/>
                        </a:solidFill>
                        <a:latin typeface="+mj-lt"/>
                        <a:cs typeface="CiscoSansTT Light" panose="020B0503020201020303" pitchFamily="34" charset="0"/>
                      </a:endParaRPr>
                    </a:p>
                  </a:txBody>
                  <a:tcPr marL="91416" marR="91416" marT="34286" marB="3428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latin typeface="+mj-lt"/>
                        </a:rPr>
                        <a:t>With additional WB Handset</a:t>
                      </a: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40721">
                <a:tc>
                  <a:txBody>
                    <a:bodyPr/>
                    <a:lstStyle/>
                    <a:p>
                      <a:pPr algn="l"/>
                      <a:r>
                        <a:rPr lang="en-US" sz="1000" b="0" i="0" dirty="0">
                          <a:latin typeface="+mj-lt"/>
                          <a:cs typeface="CiscoSansTT Light" panose="020B0503020201020303" pitchFamily="34" charset="0"/>
                        </a:rPr>
                        <a:t>POE class</a:t>
                      </a:r>
                      <a:endParaRPr lang="en-US" sz="1000" b="0" i="0" dirty="0">
                        <a:solidFill>
                          <a:schemeClr val="tx1"/>
                        </a:solidFill>
                        <a:latin typeface="+mj-lt"/>
                        <a:cs typeface="CiscoSansTT Light" panose="020B0503020201020303" pitchFamily="34" charset="0"/>
                      </a:endParaRPr>
                    </a:p>
                  </a:txBody>
                  <a:tcPr marL="91416" marR="91416" marT="34286" marB="3428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Wingdings" pitchFamily="2" charset="2"/>
                        <a:buNone/>
                      </a:pPr>
                      <a:r>
                        <a:rPr lang="en-US" sz="1000" b="0" dirty="0">
                          <a:solidFill>
                            <a:schemeClr val="tx1"/>
                          </a:solidFill>
                          <a:latin typeface="+mj-lt"/>
                        </a:rPr>
                        <a:t>1</a:t>
                      </a: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Wingdings" pitchFamily="2" charset="2"/>
                        <a:buNone/>
                      </a:pPr>
                      <a:r>
                        <a:rPr lang="en-US" sz="1000" b="0" dirty="0">
                          <a:latin typeface="+mj-lt"/>
                        </a:rPr>
                        <a:t>1</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Wingdings" pitchFamily="2" charset="2"/>
                        <a:buNone/>
                      </a:pPr>
                      <a:r>
                        <a:rPr lang="en-US" sz="1000" b="0" dirty="0">
                          <a:latin typeface="+mj-lt"/>
                        </a:rPr>
                        <a:t>1</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latin typeface="+mj-lt"/>
                        </a:rPr>
                        <a:t>1</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40721">
                <a:tc>
                  <a:txBody>
                    <a:bodyPr/>
                    <a:lstStyle/>
                    <a:p>
                      <a:pPr algn="l"/>
                      <a:r>
                        <a:rPr lang="en-US" sz="1000" b="0" i="0" dirty="0">
                          <a:latin typeface="+mj-lt"/>
                          <a:cs typeface="CiscoSansTT Light" panose="020B0503020201020303" pitchFamily="34" charset="0"/>
                        </a:rPr>
                        <a:t>Protocols</a:t>
                      </a:r>
                      <a:endParaRPr lang="en-US" sz="1000" b="0" i="0" dirty="0">
                        <a:solidFill>
                          <a:schemeClr val="tx1"/>
                        </a:solidFill>
                        <a:latin typeface="+mj-lt"/>
                        <a:cs typeface="CiscoSansTT Light" panose="020B0503020201020303" pitchFamily="34" charset="0"/>
                      </a:endParaRPr>
                    </a:p>
                  </a:txBody>
                  <a:tcPr marL="91416" marR="91416" marT="34286" marB="3428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latin typeface="+mj-lt"/>
                        </a:rPr>
                        <a:t>SIP</a:t>
                      </a: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latin typeface="+mj-lt"/>
                        </a:rPr>
                        <a:t>SIP</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a:latin typeface="+mj-lt"/>
                        </a:rPr>
                        <a:t>SIP</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a:latin typeface="+mj-lt"/>
                        </a:rPr>
                        <a:t>SIP</a:t>
                      </a:r>
                      <a:endParaRPr lang="en-US" sz="1000" b="0" dirty="0">
                        <a:solidFill>
                          <a:schemeClr val="tx1"/>
                        </a:solidFill>
                        <a:latin typeface="+mj-lt"/>
                      </a:endParaRPr>
                    </a:p>
                  </a:txBody>
                  <a:tcPr marL="91416" marR="91416" marT="34286" marB="34286">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pic>
        <p:nvPicPr>
          <p:cNvPr id="4" name="Picture 3" descr="A picture containing electronics, indoor, black, remote&#10;&#10;Description automatically generated">
            <a:extLst>
              <a:ext uri="{FF2B5EF4-FFF2-40B4-BE49-F238E27FC236}">
                <a16:creationId xmlns:a16="http://schemas.microsoft.com/office/drawing/2014/main" id="{AAD26B1D-78BC-3D4A-BB73-F9DE9B4B05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1559" y="987279"/>
            <a:ext cx="826013" cy="683445"/>
          </a:xfrm>
          <a:prstGeom prst="rect">
            <a:avLst/>
          </a:prstGeom>
        </p:spPr>
      </p:pic>
      <p:pic>
        <p:nvPicPr>
          <p:cNvPr id="5" name="Picture 4" descr="A picture containing electronics, table, black, remote&#10;&#10;Description automatically generated">
            <a:extLst>
              <a:ext uri="{FF2B5EF4-FFF2-40B4-BE49-F238E27FC236}">
                <a16:creationId xmlns:a16="http://schemas.microsoft.com/office/drawing/2014/main" id="{816AD555-33BC-7D42-85F9-87C886643B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57642" y="1005417"/>
            <a:ext cx="875875" cy="665307"/>
          </a:xfrm>
          <a:prstGeom prst="rect">
            <a:avLst/>
          </a:prstGeom>
        </p:spPr>
      </p:pic>
      <p:pic>
        <p:nvPicPr>
          <p:cNvPr id="6" name="Picture 5" descr="A picture containing electronics, remote, indoor, black&#10;&#10;Description automatically generated">
            <a:extLst>
              <a:ext uri="{FF2B5EF4-FFF2-40B4-BE49-F238E27FC236}">
                <a16:creationId xmlns:a16="http://schemas.microsoft.com/office/drawing/2014/main" id="{F1535179-15E8-7C45-8B7C-D7F4B5E336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38269" y="1002856"/>
            <a:ext cx="950562" cy="667868"/>
          </a:xfrm>
          <a:prstGeom prst="rect">
            <a:avLst/>
          </a:prstGeom>
        </p:spPr>
      </p:pic>
      <p:pic>
        <p:nvPicPr>
          <p:cNvPr id="7" name="Picture 6" descr="A picture containing electronics, remote, black, game&#10;&#10;Description automatically generated">
            <a:extLst>
              <a:ext uri="{FF2B5EF4-FFF2-40B4-BE49-F238E27FC236}">
                <a16:creationId xmlns:a16="http://schemas.microsoft.com/office/drawing/2014/main" id="{28E46112-1FD8-804E-B744-762E2BA43F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67394" y="1005418"/>
            <a:ext cx="738399" cy="665306"/>
          </a:xfrm>
          <a:prstGeom prst="rect">
            <a:avLst/>
          </a:prstGeom>
        </p:spPr>
      </p:pic>
      <p:sp>
        <p:nvSpPr>
          <p:cNvPr id="12" name="Freeform 690">
            <a:extLst>
              <a:ext uri="{FF2B5EF4-FFF2-40B4-BE49-F238E27FC236}">
                <a16:creationId xmlns:a16="http://schemas.microsoft.com/office/drawing/2014/main" id="{896F3726-5DD0-2A45-B343-C6A12C4F7B0F}"/>
              </a:ext>
            </a:extLst>
          </p:cNvPr>
          <p:cNvSpPr>
            <a:spLocks noChangeAspect="1"/>
          </p:cNvSpPr>
          <p:nvPr/>
        </p:nvSpPr>
        <p:spPr bwMode="auto">
          <a:xfrm>
            <a:off x="4623620" y="3721844"/>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3" name="Freeform 690">
            <a:extLst>
              <a:ext uri="{FF2B5EF4-FFF2-40B4-BE49-F238E27FC236}">
                <a16:creationId xmlns:a16="http://schemas.microsoft.com/office/drawing/2014/main" id="{44C63FCD-A61B-7C40-9A22-001C33299899}"/>
              </a:ext>
            </a:extLst>
          </p:cNvPr>
          <p:cNvSpPr>
            <a:spLocks noChangeAspect="1"/>
          </p:cNvSpPr>
          <p:nvPr/>
        </p:nvSpPr>
        <p:spPr bwMode="auto">
          <a:xfrm>
            <a:off x="4623620" y="3279461"/>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4" name="Freeform 690">
            <a:extLst>
              <a:ext uri="{FF2B5EF4-FFF2-40B4-BE49-F238E27FC236}">
                <a16:creationId xmlns:a16="http://schemas.microsoft.com/office/drawing/2014/main" id="{8BE40FA8-A7D6-AD42-9324-277B8C60E0C9}"/>
              </a:ext>
            </a:extLst>
          </p:cNvPr>
          <p:cNvSpPr>
            <a:spLocks noChangeAspect="1"/>
          </p:cNvSpPr>
          <p:nvPr/>
        </p:nvSpPr>
        <p:spPr bwMode="auto">
          <a:xfrm>
            <a:off x="4623620" y="2015405"/>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5" name="Freeform 690">
            <a:extLst>
              <a:ext uri="{FF2B5EF4-FFF2-40B4-BE49-F238E27FC236}">
                <a16:creationId xmlns:a16="http://schemas.microsoft.com/office/drawing/2014/main" id="{C06A372D-6D1D-D149-AA9C-FAA10D958524}"/>
              </a:ext>
            </a:extLst>
          </p:cNvPr>
          <p:cNvSpPr>
            <a:spLocks noChangeAspect="1"/>
          </p:cNvSpPr>
          <p:nvPr/>
        </p:nvSpPr>
        <p:spPr bwMode="auto">
          <a:xfrm>
            <a:off x="4623620" y="3500652"/>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6" name="Freeform 690">
            <a:extLst>
              <a:ext uri="{FF2B5EF4-FFF2-40B4-BE49-F238E27FC236}">
                <a16:creationId xmlns:a16="http://schemas.microsoft.com/office/drawing/2014/main" id="{DA2AE02C-50A9-3D4A-93B7-6F8D4583AE14}"/>
              </a:ext>
            </a:extLst>
          </p:cNvPr>
          <p:cNvSpPr>
            <a:spLocks noChangeAspect="1"/>
          </p:cNvSpPr>
          <p:nvPr/>
        </p:nvSpPr>
        <p:spPr bwMode="auto">
          <a:xfrm>
            <a:off x="6182605" y="3721844"/>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7" name="Freeform 690">
            <a:extLst>
              <a:ext uri="{FF2B5EF4-FFF2-40B4-BE49-F238E27FC236}">
                <a16:creationId xmlns:a16="http://schemas.microsoft.com/office/drawing/2014/main" id="{B8D7B26C-E120-594A-B962-10879181E3DA}"/>
              </a:ext>
            </a:extLst>
          </p:cNvPr>
          <p:cNvSpPr>
            <a:spLocks noChangeAspect="1"/>
          </p:cNvSpPr>
          <p:nvPr/>
        </p:nvSpPr>
        <p:spPr bwMode="auto">
          <a:xfrm>
            <a:off x="6182605" y="3279461"/>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8" name="Freeform 690">
            <a:extLst>
              <a:ext uri="{FF2B5EF4-FFF2-40B4-BE49-F238E27FC236}">
                <a16:creationId xmlns:a16="http://schemas.microsoft.com/office/drawing/2014/main" id="{36068495-9E03-B14D-9C2D-850B029DA0B4}"/>
              </a:ext>
            </a:extLst>
          </p:cNvPr>
          <p:cNvSpPr>
            <a:spLocks noChangeAspect="1"/>
          </p:cNvSpPr>
          <p:nvPr/>
        </p:nvSpPr>
        <p:spPr bwMode="auto">
          <a:xfrm>
            <a:off x="6182605" y="2015405"/>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9" name="Freeform 690">
            <a:extLst>
              <a:ext uri="{FF2B5EF4-FFF2-40B4-BE49-F238E27FC236}">
                <a16:creationId xmlns:a16="http://schemas.microsoft.com/office/drawing/2014/main" id="{017A2947-CFB9-A141-90AD-DAAC5008AA7A}"/>
              </a:ext>
            </a:extLst>
          </p:cNvPr>
          <p:cNvSpPr>
            <a:spLocks noChangeAspect="1"/>
          </p:cNvSpPr>
          <p:nvPr/>
        </p:nvSpPr>
        <p:spPr bwMode="auto">
          <a:xfrm>
            <a:off x="6182605" y="3500652"/>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0" name="Freeform 690">
            <a:extLst>
              <a:ext uri="{FF2B5EF4-FFF2-40B4-BE49-F238E27FC236}">
                <a16:creationId xmlns:a16="http://schemas.microsoft.com/office/drawing/2014/main" id="{12C20FEF-E12D-EB40-88E8-824992559265}"/>
              </a:ext>
            </a:extLst>
          </p:cNvPr>
          <p:cNvSpPr>
            <a:spLocks noChangeAspect="1"/>
          </p:cNvSpPr>
          <p:nvPr/>
        </p:nvSpPr>
        <p:spPr bwMode="auto">
          <a:xfrm>
            <a:off x="7741591" y="3721844"/>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1" name="Freeform 690">
            <a:extLst>
              <a:ext uri="{FF2B5EF4-FFF2-40B4-BE49-F238E27FC236}">
                <a16:creationId xmlns:a16="http://schemas.microsoft.com/office/drawing/2014/main" id="{7AB09D22-12E0-744C-A641-4C6C773A094D}"/>
              </a:ext>
            </a:extLst>
          </p:cNvPr>
          <p:cNvSpPr>
            <a:spLocks noChangeAspect="1"/>
          </p:cNvSpPr>
          <p:nvPr/>
        </p:nvSpPr>
        <p:spPr bwMode="auto">
          <a:xfrm>
            <a:off x="7741591" y="3279461"/>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2" name="Freeform 690">
            <a:extLst>
              <a:ext uri="{FF2B5EF4-FFF2-40B4-BE49-F238E27FC236}">
                <a16:creationId xmlns:a16="http://schemas.microsoft.com/office/drawing/2014/main" id="{12C119B6-8B26-AF43-9A89-392920838E35}"/>
              </a:ext>
            </a:extLst>
          </p:cNvPr>
          <p:cNvSpPr>
            <a:spLocks noChangeAspect="1"/>
          </p:cNvSpPr>
          <p:nvPr/>
        </p:nvSpPr>
        <p:spPr bwMode="auto">
          <a:xfrm>
            <a:off x="7741591" y="2015405"/>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3" name="Freeform 690">
            <a:extLst>
              <a:ext uri="{FF2B5EF4-FFF2-40B4-BE49-F238E27FC236}">
                <a16:creationId xmlns:a16="http://schemas.microsoft.com/office/drawing/2014/main" id="{262DAF18-0E1F-5B4F-98A4-604247909B1E}"/>
              </a:ext>
            </a:extLst>
          </p:cNvPr>
          <p:cNvSpPr>
            <a:spLocks noChangeAspect="1"/>
          </p:cNvSpPr>
          <p:nvPr/>
        </p:nvSpPr>
        <p:spPr bwMode="auto">
          <a:xfrm>
            <a:off x="7741591" y="3500652"/>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4" name="Freeform 690">
            <a:extLst>
              <a:ext uri="{FF2B5EF4-FFF2-40B4-BE49-F238E27FC236}">
                <a16:creationId xmlns:a16="http://schemas.microsoft.com/office/drawing/2014/main" id="{19E1F6A2-6585-B64A-A3A2-70A6A8DFD22C}"/>
              </a:ext>
            </a:extLst>
          </p:cNvPr>
          <p:cNvSpPr>
            <a:spLocks noChangeAspect="1"/>
          </p:cNvSpPr>
          <p:nvPr/>
        </p:nvSpPr>
        <p:spPr bwMode="auto">
          <a:xfrm>
            <a:off x="4623620" y="4017772"/>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5" name="Freeform 690">
            <a:extLst>
              <a:ext uri="{FF2B5EF4-FFF2-40B4-BE49-F238E27FC236}">
                <a16:creationId xmlns:a16="http://schemas.microsoft.com/office/drawing/2014/main" id="{09ED2E22-9F68-A144-AE5C-59F4B3A558BC}"/>
              </a:ext>
            </a:extLst>
          </p:cNvPr>
          <p:cNvSpPr>
            <a:spLocks noChangeAspect="1"/>
          </p:cNvSpPr>
          <p:nvPr/>
        </p:nvSpPr>
        <p:spPr bwMode="auto">
          <a:xfrm>
            <a:off x="6182605" y="4017772"/>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6" name="Freeform 690">
            <a:extLst>
              <a:ext uri="{FF2B5EF4-FFF2-40B4-BE49-F238E27FC236}">
                <a16:creationId xmlns:a16="http://schemas.microsoft.com/office/drawing/2014/main" id="{D8D63707-F4C2-2946-B8CB-66AA0E5E341A}"/>
              </a:ext>
            </a:extLst>
          </p:cNvPr>
          <p:cNvSpPr>
            <a:spLocks noChangeAspect="1"/>
          </p:cNvSpPr>
          <p:nvPr/>
        </p:nvSpPr>
        <p:spPr bwMode="auto">
          <a:xfrm>
            <a:off x="7741591" y="4017772"/>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7" name="Freeform 690">
            <a:extLst>
              <a:ext uri="{FF2B5EF4-FFF2-40B4-BE49-F238E27FC236}">
                <a16:creationId xmlns:a16="http://schemas.microsoft.com/office/drawing/2014/main" id="{58D09E8E-C18E-814A-9CB6-29738AA1A3AB}"/>
              </a:ext>
            </a:extLst>
          </p:cNvPr>
          <p:cNvSpPr>
            <a:spLocks noChangeAspect="1"/>
          </p:cNvSpPr>
          <p:nvPr/>
        </p:nvSpPr>
        <p:spPr bwMode="auto">
          <a:xfrm>
            <a:off x="3064634" y="3719491"/>
            <a:ext cx="143917" cy="13716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Tree>
    <p:extLst>
      <p:ext uri="{BB962C8B-B14F-4D97-AF65-F5344CB8AC3E}">
        <p14:creationId xmlns:p14="http://schemas.microsoft.com/office/powerpoint/2010/main" val="2244473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073150"/>
            <a:ext cx="3998934" cy="36449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16200000" flipH="1">
            <a:off x="4602269" y="176317"/>
            <a:ext cx="3644900" cy="5438566"/>
          </a:xfrm>
          <a:prstGeom prst="round2SameRect">
            <a:avLst>
              <a:gd name="adj1" fmla="val 3462"/>
              <a:gd name="adj2" fmla="val 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Title 1"/>
          <p:cNvSpPr>
            <a:spLocks noGrp="1"/>
          </p:cNvSpPr>
          <p:nvPr>
            <p:ph type="title"/>
          </p:nvPr>
        </p:nvSpPr>
        <p:spPr/>
        <p:txBody>
          <a:bodyPr/>
          <a:lstStyle/>
          <a:p>
            <a:r>
              <a:rPr lang="en-US" dirty="0"/>
              <a:t>The Cisco 8800 Series</a:t>
            </a:r>
          </a:p>
        </p:txBody>
      </p:sp>
      <p:sp>
        <p:nvSpPr>
          <p:cNvPr id="3" name="Text Placeholder 3">
            <a:extLst>
              <a:ext uri="{FF2B5EF4-FFF2-40B4-BE49-F238E27FC236}">
                <a16:creationId xmlns:a16="http://schemas.microsoft.com/office/drawing/2014/main" id="{50CC9B94-D441-7349-A4DD-AEE1A44B3070}"/>
              </a:ext>
            </a:extLst>
          </p:cNvPr>
          <p:cNvSpPr txBox="1">
            <a:spLocks/>
          </p:cNvSpPr>
          <p:nvPr/>
        </p:nvSpPr>
        <p:spPr>
          <a:xfrm>
            <a:off x="462301" y="1205394"/>
            <a:ext cx="3179115" cy="3380413"/>
          </a:xfrm>
          <a:prstGeom prst="rect">
            <a:avLst/>
          </a:prstGeom>
        </p:spPr>
        <p:txBody>
          <a:bodyPr>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1450" defTabSz="457200">
              <a:lnSpc>
                <a:spcPct val="100000"/>
              </a:lnSpc>
              <a:spcBef>
                <a:spcPct val="0"/>
              </a:spcBef>
              <a:spcAft>
                <a:spcPts val="4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Cost-effective, high-quality endpoints</a:t>
            </a:r>
          </a:p>
          <a:p>
            <a:pPr marL="171450" defTabSz="457200">
              <a:lnSpc>
                <a:spcPct val="100000"/>
              </a:lnSpc>
              <a:spcBef>
                <a:spcPct val="0"/>
              </a:spcBef>
              <a:spcAft>
                <a:spcPts val="4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Easy-to-use, intuitive experiences</a:t>
            </a:r>
          </a:p>
          <a:p>
            <a:pPr marL="171450" defTabSz="457200">
              <a:lnSpc>
                <a:spcPct val="100000"/>
              </a:lnSpc>
              <a:spcBef>
                <a:spcPct val="0"/>
              </a:spcBef>
              <a:spcAft>
                <a:spcPts val="4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State-of-the-art, audio performance speakerphone on all models</a:t>
            </a:r>
          </a:p>
          <a:p>
            <a:pPr marL="171450" defTabSz="457200">
              <a:lnSpc>
                <a:spcPct val="100000"/>
              </a:lnSpc>
              <a:spcBef>
                <a:spcPct val="0"/>
              </a:spcBef>
              <a:spcAft>
                <a:spcPts val="4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Optional key expansion modules available</a:t>
            </a:r>
          </a:p>
          <a:p>
            <a:pPr marL="171450" defTabSz="457200">
              <a:lnSpc>
                <a:spcPct val="100000"/>
              </a:lnSpc>
              <a:spcBef>
                <a:spcPct val="0"/>
              </a:spcBef>
              <a:spcAft>
                <a:spcPts val="4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Cost-effective entry to HD video on 8845 </a:t>
            </a:r>
            <a:br>
              <a:rPr lang="en-US" sz="1100" dirty="0">
                <a:solidFill>
                  <a:schemeClr val="bg2"/>
                </a:solidFill>
                <a:latin typeface="+mj-lt"/>
                <a:ea typeface="Arial" charset="0"/>
                <a:cs typeface="Arial" charset="0"/>
              </a:rPr>
            </a:br>
            <a:r>
              <a:rPr lang="en-US" sz="1100" dirty="0">
                <a:solidFill>
                  <a:schemeClr val="bg2"/>
                </a:solidFill>
                <a:latin typeface="+mj-lt"/>
                <a:ea typeface="Arial" charset="0"/>
                <a:cs typeface="Arial" charset="0"/>
              </a:rPr>
              <a:t>and 8865 models</a:t>
            </a:r>
          </a:p>
          <a:p>
            <a:pPr marL="171450" defTabSz="457200">
              <a:lnSpc>
                <a:spcPct val="100000"/>
              </a:lnSpc>
              <a:spcBef>
                <a:spcPct val="0"/>
              </a:spcBef>
              <a:spcAft>
                <a:spcPts val="400"/>
              </a:spcAft>
              <a:buClr>
                <a:schemeClr val="bg2"/>
              </a:buClr>
              <a:buSzPct val="100000"/>
              <a:buFont typeface="Arial" panose="020B0604020202020204" pitchFamily="34" charset="0"/>
              <a:buChar char="•"/>
              <a:defRPr/>
            </a:pPr>
            <a:r>
              <a:rPr lang="en-US" sz="1100" dirty="0">
                <a:solidFill>
                  <a:schemeClr val="bg2"/>
                </a:solidFill>
                <a:latin typeface="+mj-lt"/>
                <a:cs typeface="Arial" charset="0"/>
              </a:rPr>
              <a:t>8832 conference phone provides 360</a:t>
            </a:r>
            <a:r>
              <a:rPr lang="en-US" sz="1100" baseline="30000" dirty="0">
                <a:solidFill>
                  <a:schemeClr val="bg2"/>
                </a:solidFill>
                <a:latin typeface="+mj-lt"/>
                <a:cs typeface="Arial" charset="0"/>
              </a:rPr>
              <a:t>∘</a:t>
            </a:r>
            <a:r>
              <a:rPr lang="en-US" sz="1100" dirty="0">
                <a:solidFill>
                  <a:schemeClr val="bg2"/>
                </a:solidFill>
                <a:latin typeface="+mj-lt"/>
                <a:cs typeface="Arial" charset="0"/>
              </a:rPr>
              <a:t> coverage for midsize-large rooms and </a:t>
            </a:r>
            <a:br>
              <a:rPr lang="en-US" sz="1100" dirty="0">
                <a:solidFill>
                  <a:schemeClr val="bg2"/>
                </a:solidFill>
                <a:latin typeface="+mj-lt"/>
                <a:cs typeface="Arial" charset="0"/>
              </a:rPr>
            </a:br>
            <a:r>
              <a:rPr lang="en-US" sz="1100" dirty="0">
                <a:solidFill>
                  <a:schemeClr val="bg2"/>
                </a:solidFill>
                <a:latin typeface="+mj-lt"/>
                <a:cs typeface="Arial" charset="0"/>
              </a:rPr>
              <a:t>executive offices</a:t>
            </a:r>
          </a:p>
          <a:p>
            <a:pPr marL="171450" defTabSz="457200">
              <a:lnSpc>
                <a:spcPct val="100000"/>
              </a:lnSpc>
              <a:spcBef>
                <a:spcPct val="0"/>
              </a:spcBef>
              <a:spcAft>
                <a:spcPts val="4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Ideal for knowledge and administrative workers, managers, executives, and conference rooms</a:t>
            </a:r>
          </a:p>
          <a:p>
            <a:pPr marL="171450" defTabSz="457200">
              <a:lnSpc>
                <a:spcPct val="100000"/>
              </a:lnSpc>
              <a:spcBef>
                <a:spcPct val="0"/>
              </a:spcBef>
              <a:spcAft>
                <a:spcPts val="4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Advanced features such as </a:t>
            </a:r>
            <a:r>
              <a:rPr lang="en-US" sz="1100" dirty="0" err="1">
                <a:solidFill>
                  <a:schemeClr val="bg2"/>
                </a:solidFill>
                <a:latin typeface="+mj-lt"/>
                <a:ea typeface="Arial" charset="0"/>
                <a:cs typeface="Arial" charset="0"/>
              </a:rPr>
              <a:t>WiFi</a:t>
            </a:r>
            <a:r>
              <a:rPr lang="en-US" sz="1100" dirty="0">
                <a:solidFill>
                  <a:schemeClr val="bg2"/>
                </a:solidFill>
                <a:latin typeface="+mj-lt"/>
                <a:ea typeface="Arial" charset="0"/>
                <a:cs typeface="Arial" charset="0"/>
              </a:rPr>
              <a:t>, Bluetooth</a:t>
            </a:r>
          </a:p>
          <a:p>
            <a:pPr marL="171450" defTabSz="457200">
              <a:lnSpc>
                <a:spcPct val="100000"/>
              </a:lnSpc>
              <a:spcBef>
                <a:spcPct val="0"/>
              </a:spcBef>
              <a:spcAft>
                <a:spcPts val="4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Intelligent Proximity enables smartphone pairing, contact sharing, moving calls between devices</a:t>
            </a:r>
            <a:endParaRPr lang="en-US" sz="1100" dirty="0">
              <a:solidFill>
                <a:schemeClr val="bg2"/>
              </a:solidFill>
              <a:latin typeface="+mj-lt"/>
            </a:endParaRPr>
          </a:p>
        </p:txBody>
      </p:sp>
      <p:pic>
        <p:nvPicPr>
          <p:cNvPr id="16" name="Picture 15" descr="A close up of a device&#10;&#10;Description automatically generated">
            <a:extLst>
              <a:ext uri="{FF2B5EF4-FFF2-40B4-BE49-F238E27FC236}">
                <a16:creationId xmlns:a16="http://schemas.microsoft.com/office/drawing/2014/main" id="{0CEAF1BF-C92B-944B-BCAE-F7D682CA0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159" b="26503"/>
          <a:stretch/>
        </p:blipFill>
        <p:spPr>
          <a:xfrm>
            <a:off x="3998934" y="1695450"/>
            <a:ext cx="4942173" cy="2266950"/>
          </a:xfrm>
          <a:prstGeom prst="rect">
            <a:avLst/>
          </a:prstGeom>
        </p:spPr>
      </p:pic>
      <p:sp>
        <p:nvSpPr>
          <p:cNvPr id="7" name="Rectangle 6">
            <a:extLst>
              <a:ext uri="{FF2B5EF4-FFF2-40B4-BE49-F238E27FC236}">
                <a16:creationId xmlns:a16="http://schemas.microsoft.com/office/drawing/2014/main" id="{5C498D4C-973D-C447-B84A-5FF78AAA30D4}"/>
              </a:ext>
            </a:extLst>
          </p:cNvPr>
          <p:cNvSpPr/>
          <p:nvPr/>
        </p:nvSpPr>
        <p:spPr>
          <a:xfrm>
            <a:off x="5373561" y="3909578"/>
            <a:ext cx="1710562" cy="338550"/>
          </a:xfrm>
          <a:prstGeom prst="rect">
            <a:avLst/>
          </a:prstGeom>
        </p:spPr>
        <p:txBody>
          <a:bodyPr wrap="square" lIns="91436" tIns="45718" rIns="91436" bIns="4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t>Cisco</a:t>
            </a:r>
            <a:r>
              <a:rPr kumimoji="0" lang="en-US" sz="800" b="0" i="0" u="none" strike="noStrike" kern="1200" cap="none" spc="0" normalizeH="0" baseline="30000" noProof="0" dirty="0">
                <a:ln>
                  <a:noFill/>
                </a:ln>
                <a:solidFill>
                  <a:schemeClr val="bg1"/>
                </a:solidFill>
                <a:effectLst/>
                <a:uLnTx/>
                <a:uFillTx/>
                <a:latin typeface="+mj-lt"/>
                <a:ea typeface="ＭＳ Ｐゴシック" charset="0"/>
                <a:cs typeface="+mn-cs"/>
              </a:rPr>
              <a:t> </a:t>
            </a:r>
            <a: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t>IP Conference</a:t>
            </a:r>
            <a:b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br>
            <a: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t>Phone 8832</a:t>
            </a:r>
          </a:p>
        </p:txBody>
      </p:sp>
      <p:sp>
        <p:nvSpPr>
          <p:cNvPr id="8" name="Rectangle 7">
            <a:extLst>
              <a:ext uri="{FF2B5EF4-FFF2-40B4-BE49-F238E27FC236}">
                <a16:creationId xmlns:a16="http://schemas.microsoft.com/office/drawing/2014/main" id="{7CBC4C56-A198-DE49-8386-CDAD044C374E}"/>
              </a:ext>
            </a:extLst>
          </p:cNvPr>
          <p:cNvSpPr/>
          <p:nvPr/>
        </p:nvSpPr>
        <p:spPr>
          <a:xfrm>
            <a:off x="4278328" y="2187070"/>
            <a:ext cx="1179000" cy="338550"/>
          </a:xfrm>
          <a:prstGeom prst="rect">
            <a:avLst/>
          </a:prstGeom>
        </p:spPr>
        <p:txBody>
          <a:bodyPr wrap="square" lIns="91436" tIns="45718" rIns="91436" bIns="4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t>Cisco IP Phone</a:t>
            </a:r>
            <a:b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br>
            <a: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t>8841</a:t>
            </a:r>
          </a:p>
        </p:txBody>
      </p:sp>
      <p:sp>
        <p:nvSpPr>
          <p:cNvPr id="9" name="Rectangle 8">
            <a:extLst>
              <a:ext uri="{FF2B5EF4-FFF2-40B4-BE49-F238E27FC236}">
                <a16:creationId xmlns:a16="http://schemas.microsoft.com/office/drawing/2014/main" id="{BC1C702A-3355-1C46-B388-197A96802D98}"/>
              </a:ext>
            </a:extLst>
          </p:cNvPr>
          <p:cNvSpPr/>
          <p:nvPr/>
        </p:nvSpPr>
        <p:spPr>
          <a:xfrm>
            <a:off x="4252760" y="3909578"/>
            <a:ext cx="974380" cy="461661"/>
          </a:xfrm>
          <a:prstGeom prst="rect">
            <a:avLst/>
          </a:prstGeom>
        </p:spPr>
        <p:txBody>
          <a:bodyPr wrap="square" lIns="91436" tIns="45718" rIns="91436" bIns="45718">
            <a:spAutoFit/>
          </a:bodyPr>
          <a:lstStyle/>
          <a:p>
            <a:pPr lvl="0" algn="ctr" defTabSz="685800" fontAlgn="auto">
              <a:spcBef>
                <a:spcPts val="0"/>
              </a:spcBef>
              <a:spcAft>
                <a:spcPts val="0"/>
              </a:spcAft>
              <a:defRPr/>
            </a:pPr>
            <a:r>
              <a:rPr lang="en-US" sz="800" dirty="0">
                <a:solidFill>
                  <a:schemeClr val="bg1"/>
                </a:solidFill>
                <a:latin typeface="+mj-lt"/>
                <a:cs typeface="+mn-cs"/>
              </a:rPr>
              <a:t>Cisco IP Phone</a:t>
            </a:r>
            <a:br>
              <a:rPr lang="en-US" sz="800" dirty="0">
                <a:solidFill>
                  <a:schemeClr val="bg1"/>
                </a:solidFill>
                <a:latin typeface="+mj-lt"/>
                <a:cs typeface="+mn-cs"/>
              </a:rPr>
            </a:br>
            <a:r>
              <a:rPr lang="en-US" sz="800" dirty="0">
                <a:solidFill>
                  <a:schemeClr val="bg1"/>
                </a:solidFill>
                <a:latin typeface="+mj-lt"/>
                <a:cs typeface="+mn-cs"/>
              </a:rPr>
              <a:t>8821 (not available in MPP)</a:t>
            </a:r>
          </a:p>
        </p:txBody>
      </p:sp>
      <p:sp>
        <p:nvSpPr>
          <p:cNvPr id="10" name="Rectangle 9">
            <a:extLst>
              <a:ext uri="{FF2B5EF4-FFF2-40B4-BE49-F238E27FC236}">
                <a16:creationId xmlns:a16="http://schemas.microsoft.com/office/drawing/2014/main" id="{A620773E-50AF-7B44-AF22-ED68762B7BBC}"/>
              </a:ext>
            </a:extLst>
          </p:cNvPr>
          <p:cNvSpPr/>
          <p:nvPr/>
        </p:nvSpPr>
        <p:spPr>
          <a:xfrm>
            <a:off x="3791138" y="2556398"/>
            <a:ext cx="974380" cy="338550"/>
          </a:xfrm>
          <a:prstGeom prst="rect">
            <a:avLst/>
          </a:prstGeom>
        </p:spPr>
        <p:txBody>
          <a:bodyPr wrap="square" lIns="91436" tIns="45718" rIns="91436" bIns="4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t>Cisco IP Phone</a:t>
            </a:r>
            <a:b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br>
            <a: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t>8811</a:t>
            </a:r>
          </a:p>
        </p:txBody>
      </p:sp>
      <p:sp>
        <p:nvSpPr>
          <p:cNvPr id="11" name="Rectangle 10">
            <a:extLst>
              <a:ext uri="{FF2B5EF4-FFF2-40B4-BE49-F238E27FC236}">
                <a16:creationId xmlns:a16="http://schemas.microsoft.com/office/drawing/2014/main" id="{FB923558-42CF-8040-A68D-7E2C8AE9CD89}"/>
              </a:ext>
            </a:extLst>
          </p:cNvPr>
          <p:cNvSpPr/>
          <p:nvPr/>
        </p:nvSpPr>
        <p:spPr>
          <a:xfrm>
            <a:off x="4959803" y="1889062"/>
            <a:ext cx="1179000" cy="338550"/>
          </a:xfrm>
          <a:prstGeom prst="rect">
            <a:avLst/>
          </a:prstGeom>
        </p:spPr>
        <p:txBody>
          <a:bodyPr wrap="square" lIns="91436" tIns="45718" rIns="91436" bIns="4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t>Cisco IP Phone</a:t>
            </a:r>
            <a:b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br>
            <a: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t>8861</a:t>
            </a:r>
          </a:p>
        </p:txBody>
      </p:sp>
      <p:sp>
        <p:nvSpPr>
          <p:cNvPr id="12" name="Rectangle 11">
            <a:extLst>
              <a:ext uri="{FF2B5EF4-FFF2-40B4-BE49-F238E27FC236}">
                <a16:creationId xmlns:a16="http://schemas.microsoft.com/office/drawing/2014/main" id="{E63697A5-70FE-B941-85B9-8D0905C7A86F}"/>
              </a:ext>
            </a:extLst>
          </p:cNvPr>
          <p:cNvSpPr/>
          <p:nvPr/>
        </p:nvSpPr>
        <p:spPr>
          <a:xfrm>
            <a:off x="7348430" y="2183636"/>
            <a:ext cx="1179000" cy="338550"/>
          </a:xfrm>
          <a:prstGeom prst="rect">
            <a:avLst/>
          </a:prstGeom>
        </p:spPr>
        <p:txBody>
          <a:bodyPr wrap="square" lIns="91436" tIns="45718" rIns="91436" bIns="4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t>Cisco IP Phone</a:t>
            </a:r>
            <a:b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br>
            <a:r>
              <a:rPr kumimoji="0" lang="en-US" sz="800" b="0" i="0" u="none" strike="noStrike" kern="1200" cap="none" spc="0" normalizeH="0" baseline="0" noProof="0" dirty="0">
                <a:ln>
                  <a:noFill/>
                </a:ln>
                <a:solidFill>
                  <a:schemeClr val="bg1"/>
                </a:solidFill>
                <a:effectLst/>
                <a:uLnTx/>
                <a:uFillTx/>
                <a:latin typeface="+mj-lt"/>
                <a:ea typeface="ＭＳ Ｐゴシック" charset="0"/>
                <a:cs typeface="+mn-cs"/>
              </a:rPr>
              <a:t>8865</a:t>
            </a:r>
          </a:p>
        </p:txBody>
      </p:sp>
      <p:sp>
        <p:nvSpPr>
          <p:cNvPr id="13" name="Rectangle 12">
            <a:extLst>
              <a:ext uri="{FF2B5EF4-FFF2-40B4-BE49-F238E27FC236}">
                <a16:creationId xmlns:a16="http://schemas.microsoft.com/office/drawing/2014/main" id="{7EFB69AA-11B2-434E-82EB-366081113E88}"/>
              </a:ext>
            </a:extLst>
          </p:cNvPr>
          <p:cNvSpPr/>
          <p:nvPr/>
        </p:nvSpPr>
        <p:spPr>
          <a:xfrm>
            <a:off x="6064038" y="1663399"/>
            <a:ext cx="1426590" cy="461661"/>
          </a:xfrm>
          <a:prstGeom prst="rect">
            <a:avLst/>
          </a:prstGeom>
        </p:spPr>
        <p:txBody>
          <a:bodyPr wrap="square" lIns="91436" tIns="45718" rIns="91436" bIns="45718">
            <a:spAutoFit/>
          </a:bodyPr>
          <a:lstStyle/>
          <a:p>
            <a:pPr lvl="0" algn="ctr" defTabSz="685800" fontAlgn="auto">
              <a:spcBef>
                <a:spcPts val="0"/>
              </a:spcBef>
              <a:spcAft>
                <a:spcPts val="0"/>
              </a:spcAft>
              <a:defRPr/>
            </a:pPr>
            <a:r>
              <a:rPr lang="en-US" sz="800" dirty="0">
                <a:solidFill>
                  <a:schemeClr val="bg1"/>
                </a:solidFill>
                <a:latin typeface="+mj-lt"/>
                <a:cs typeface="+mn-cs"/>
              </a:rPr>
              <a:t>Cisco IP Phone 8860 </a:t>
            </a:r>
            <a:br>
              <a:rPr lang="en-US" sz="800" dirty="0">
                <a:solidFill>
                  <a:schemeClr val="bg1"/>
                </a:solidFill>
                <a:latin typeface="+mj-lt"/>
                <a:cs typeface="+mn-cs"/>
              </a:rPr>
            </a:br>
            <a:r>
              <a:rPr lang="en-US" sz="800" dirty="0">
                <a:solidFill>
                  <a:schemeClr val="bg1"/>
                </a:solidFill>
                <a:latin typeface="+mj-lt"/>
                <a:cs typeface="+mn-cs"/>
              </a:rPr>
              <a:t>and KEM (key </a:t>
            </a:r>
            <a:br>
              <a:rPr lang="en-US" sz="800" dirty="0">
                <a:solidFill>
                  <a:schemeClr val="bg1"/>
                </a:solidFill>
                <a:latin typeface="+mj-lt"/>
                <a:cs typeface="+mn-cs"/>
              </a:rPr>
            </a:br>
            <a:r>
              <a:rPr lang="en-US" sz="800" dirty="0">
                <a:solidFill>
                  <a:schemeClr val="bg1"/>
                </a:solidFill>
                <a:latin typeface="+mj-lt"/>
                <a:cs typeface="+mn-cs"/>
              </a:rPr>
              <a:t>expansion module)</a:t>
            </a:r>
          </a:p>
        </p:txBody>
      </p:sp>
      <p:sp>
        <p:nvSpPr>
          <p:cNvPr id="14" name="Rectangle 13">
            <a:extLst>
              <a:ext uri="{FF2B5EF4-FFF2-40B4-BE49-F238E27FC236}">
                <a16:creationId xmlns:a16="http://schemas.microsoft.com/office/drawing/2014/main" id="{6A74443A-649C-444A-B9EE-97FACF667E8F}"/>
              </a:ext>
            </a:extLst>
          </p:cNvPr>
          <p:cNvSpPr/>
          <p:nvPr/>
        </p:nvSpPr>
        <p:spPr>
          <a:xfrm>
            <a:off x="7155465" y="3909578"/>
            <a:ext cx="1426590" cy="461661"/>
          </a:xfrm>
          <a:prstGeom prst="rect">
            <a:avLst/>
          </a:prstGeom>
        </p:spPr>
        <p:txBody>
          <a:bodyPr wrap="square" lIns="91436" tIns="45718" rIns="91436" bIns="45718">
            <a:spAutoFit/>
          </a:bodyPr>
          <a:lstStyle/>
          <a:p>
            <a:pPr algn="ctr" defTabSz="685800" fontAlgn="auto">
              <a:spcBef>
                <a:spcPts val="0"/>
              </a:spcBef>
              <a:spcAft>
                <a:spcPts val="0"/>
              </a:spcAft>
              <a:defRPr/>
            </a:pPr>
            <a:r>
              <a:rPr lang="en-US" sz="800" dirty="0">
                <a:solidFill>
                  <a:schemeClr val="bg1"/>
                </a:solidFill>
                <a:latin typeface="+mj-lt"/>
              </a:rPr>
              <a:t>Cisco IP Phone 8865</a:t>
            </a:r>
          </a:p>
          <a:p>
            <a:pPr algn="ctr" defTabSz="685800" fontAlgn="auto">
              <a:spcBef>
                <a:spcPts val="0"/>
              </a:spcBef>
              <a:spcAft>
                <a:spcPts val="0"/>
              </a:spcAft>
              <a:defRPr/>
            </a:pPr>
            <a:r>
              <a:rPr lang="en-US" sz="800" dirty="0">
                <a:solidFill>
                  <a:schemeClr val="bg1"/>
                </a:solidFill>
                <a:latin typeface="+mj-lt"/>
              </a:rPr>
              <a:t>and KEM (key </a:t>
            </a:r>
            <a:br>
              <a:rPr lang="en-US" sz="800" dirty="0">
                <a:solidFill>
                  <a:schemeClr val="bg1"/>
                </a:solidFill>
                <a:latin typeface="+mj-lt"/>
              </a:rPr>
            </a:br>
            <a:r>
              <a:rPr lang="en-US" sz="800" dirty="0">
                <a:solidFill>
                  <a:schemeClr val="bg1"/>
                </a:solidFill>
                <a:latin typeface="+mj-lt"/>
              </a:rPr>
              <a:t>expansion module)</a:t>
            </a:r>
          </a:p>
        </p:txBody>
      </p:sp>
      <p:sp>
        <p:nvSpPr>
          <p:cNvPr id="17" name="Rectangle 16">
            <a:extLst>
              <a:ext uri="{FF2B5EF4-FFF2-40B4-BE49-F238E27FC236}">
                <a16:creationId xmlns:a16="http://schemas.microsoft.com/office/drawing/2014/main" id="{33338046-3007-2549-BAB7-C3C844E978FC}"/>
              </a:ext>
            </a:extLst>
          </p:cNvPr>
          <p:cNvSpPr/>
          <p:nvPr/>
        </p:nvSpPr>
        <p:spPr>
          <a:xfrm rot="20773744">
            <a:off x="4635389" y="2917484"/>
            <a:ext cx="27432" cy="27432"/>
          </a:xfrm>
          <a:prstGeom prst="rect">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Tree>
    <p:extLst>
      <p:ext uri="{BB962C8B-B14F-4D97-AF65-F5344CB8AC3E}">
        <p14:creationId xmlns:p14="http://schemas.microsoft.com/office/powerpoint/2010/main" val="445826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electronics, monitor, remote, black&#10;&#10;Description automatically generated">
            <a:extLst>
              <a:ext uri="{FF2B5EF4-FFF2-40B4-BE49-F238E27FC236}">
                <a16:creationId xmlns:a16="http://schemas.microsoft.com/office/drawing/2014/main" id="{4A1421E3-5353-994B-AFBF-DBF9A15295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281" t="5222" r="18323" b="4507"/>
          <a:stretch/>
        </p:blipFill>
        <p:spPr>
          <a:xfrm>
            <a:off x="2764215" y="1285634"/>
            <a:ext cx="3655635" cy="3368915"/>
          </a:xfrm>
          <a:prstGeom prst="rect">
            <a:avLst/>
          </a:prstGeom>
        </p:spPr>
      </p:pic>
      <p:sp>
        <p:nvSpPr>
          <p:cNvPr id="2" name="Title 1"/>
          <p:cNvSpPr>
            <a:spLocks noGrp="1"/>
          </p:cNvSpPr>
          <p:nvPr>
            <p:ph type="title"/>
          </p:nvPr>
        </p:nvSpPr>
        <p:spPr/>
        <p:txBody>
          <a:bodyPr/>
          <a:lstStyle/>
          <a:p>
            <a:r>
              <a:rPr lang="en-US" dirty="0"/>
              <a:t>8800 Series highlight: 8841</a:t>
            </a:r>
          </a:p>
        </p:txBody>
      </p:sp>
      <p:pic>
        <p:nvPicPr>
          <p:cNvPr id="5" name="Picture 4" descr="A picture containing electronics, monitor, remote, black&#10;&#10;Description automatically generated">
            <a:extLst>
              <a:ext uri="{FF2B5EF4-FFF2-40B4-BE49-F238E27FC236}">
                <a16:creationId xmlns:a16="http://schemas.microsoft.com/office/drawing/2014/main" id="{A7C90CFA-E1BA-9F47-8014-34A0428A1F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95656" y="1421503"/>
            <a:ext cx="3552688" cy="2948196"/>
          </a:xfrm>
          <a:prstGeom prst="rect">
            <a:avLst/>
          </a:prstGeom>
        </p:spPr>
      </p:pic>
      <p:grpSp>
        <p:nvGrpSpPr>
          <p:cNvPr id="3" name="Group 2"/>
          <p:cNvGrpSpPr/>
          <p:nvPr/>
        </p:nvGrpSpPr>
        <p:grpSpPr>
          <a:xfrm>
            <a:off x="547687" y="1484035"/>
            <a:ext cx="8401644" cy="2655809"/>
            <a:chOff x="547687" y="1484035"/>
            <a:chExt cx="8401644" cy="2655809"/>
          </a:xfrm>
        </p:grpSpPr>
        <p:cxnSp>
          <p:nvCxnSpPr>
            <p:cNvPr id="7" name="Rett linje 62">
              <a:extLst>
                <a:ext uri="{FF2B5EF4-FFF2-40B4-BE49-F238E27FC236}">
                  <a16:creationId xmlns:a16="http://schemas.microsoft.com/office/drawing/2014/main" id="{BC23E48F-1768-5D4A-AB6D-7C84132972FF}"/>
                </a:ext>
              </a:extLst>
            </p:cNvPr>
            <p:cNvCxnSpPr>
              <a:cxnSpLocks/>
              <a:stCxn id="8" idx="1"/>
            </p:cNvCxnSpPr>
            <p:nvPr/>
          </p:nvCxnSpPr>
          <p:spPr>
            <a:xfrm flipH="1">
              <a:off x="5762317" y="1666915"/>
              <a:ext cx="1280160" cy="0"/>
            </a:xfrm>
            <a:prstGeom prst="straightConnector1">
              <a:avLst/>
            </a:prstGeom>
            <a:noFill/>
            <a:ln w="9525" cap="rnd" cmpd="sng" algn="ctr">
              <a:solidFill>
                <a:schemeClr val="accent1"/>
              </a:solidFill>
              <a:prstDash val="solid"/>
              <a:tailEnd type="oval"/>
            </a:ln>
            <a:effectLst/>
          </p:spPr>
        </p:cxnSp>
        <p:sp>
          <p:nvSpPr>
            <p:cNvPr id="8" name="Rectangle 7">
              <a:extLst>
                <a:ext uri="{FF2B5EF4-FFF2-40B4-BE49-F238E27FC236}">
                  <a16:creationId xmlns:a16="http://schemas.microsoft.com/office/drawing/2014/main" id="{3BF2F02F-01CD-E545-A190-2236247A827C}"/>
                </a:ext>
              </a:extLst>
            </p:cNvPr>
            <p:cNvSpPr/>
            <p:nvPr/>
          </p:nvSpPr>
          <p:spPr>
            <a:xfrm>
              <a:off x="7157325" y="1484035"/>
              <a:ext cx="1633538" cy="3657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000" dirty="0">
                  <a:solidFill>
                    <a:schemeClr val="tx1"/>
                  </a:solidFill>
                </a:rPr>
                <a:t>5-inch WVGA</a:t>
              </a:r>
              <a:br>
                <a:rPr lang="en-US" sz="1000" dirty="0">
                  <a:solidFill>
                    <a:schemeClr val="tx1"/>
                  </a:solidFill>
                </a:rPr>
              </a:br>
              <a:r>
                <a:rPr lang="en-US" sz="1000" dirty="0">
                  <a:solidFill>
                    <a:schemeClr val="tx1"/>
                  </a:solidFill>
                </a:rPr>
                <a:t>(800x 480 resolution)</a:t>
              </a:r>
            </a:p>
          </p:txBody>
        </p:sp>
        <p:sp>
          <p:nvSpPr>
            <p:cNvPr id="9" name="Rectangle 8">
              <a:extLst>
                <a:ext uri="{FF2B5EF4-FFF2-40B4-BE49-F238E27FC236}">
                  <a16:creationId xmlns:a16="http://schemas.microsoft.com/office/drawing/2014/main" id="{3BF2F02F-01CD-E545-A190-2236247A827C}"/>
                </a:ext>
              </a:extLst>
            </p:cNvPr>
            <p:cNvSpPr/>
            <p:nvPr/>
          </p:nvSpPr>
          <p:spPr>
            <a:xfrm>
              <a:off x="7157325" y="1950829"/>
              <a:ext cx="1715213" cy="18466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r>
                <a:rPr lang="en-US" sz="1000" dirty="0">
                  <a:solidFill>
                    <a:schemeClr val="tx1"/>
                  </a:solidFill>
                </a:rPr>
                <a:t>Adjustable viewing angle</a:t>
              </a:r>
            </a:p>
          </p:txBody>
        </p:sp>
        <p:cxnSp>
          <p:nvCxnSpPr>
            <p:cNvPr id="10" name="Rett linje 62">
              <a:extLst>
                <a:ext uri="{FF2B5EF4-FFF2-40B4-BE49-F238E27FC236}">
                  <a16:creationId xmlns:a16="http://schemas.microsoft.com/office/drawing/2014/main" id="{BC23E48F-1768-5D4A-AB6D-7C84132972FF}"/>
                </a:ext>
              </a:extLst>
            </p:cNvPr>
            <p:cNvCxnSpPr>
              <a:cxnSpLocks/>
            </p:cNvCxnSpPr>
            <p:nvPr/>
          </p:nvCxnSpPr>
          <p:spPr>
            <a:xfrm flipH="1">
              <a:off x="6125972" y="2333943"/>
              <a:ext cx="916505" cy="0"/>
            </a:xfrm>
            <a:prstGeom prst="straightConnector1">
              <a:avLst/>
            </a:prstGeom>
            <a:noFill/>
            <a:ln w="9525" cap="rnd" cmpd="sng" algn="ctr">
              <a:solidFill>
                <a:schemeClr val="accent1"/>
              </a:solidFill>
              <a:prstDash val="solid"/>
              <a:tailEnd type="oval"/>
            </a:ln>
            <a:effectLst/>
          </p:spPr>
        </p:cxnSp>
        <p:sp>
          <p:nvSpPr>
            <p:cNvPr id="11" name="Rectangle 10">
              <a:extLst>
                <a:ext uri="{FF2B5EF4-FFF2-40B4-BE49-F238E27FC236}">
                  <a16:creationId xmlns:a16="http://schemas.microsoft.com/office/drawing/2014/main" id="{3BF2F02F-01CD-E545-A190-2236247A827C}"/>
                </a:ext>
              </a:extLst>
            </p:cNvPr>
            <p:cNvSpPr/>
            <p:nvPr/>
          </p:nvSpPr>
          <p:spPr>
            <a:xfrm>
              <a:off x="7157325" y="2236530"/>
              <a:ext cx="1327049"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Replaceable bezel</a:t>
              </a:r>
            </a:p>
          </p:txBody>
        </p:sp>
        <p:sp>
          <p:nvSpPr>
            <p:cNvPr id="22" name="Rectangle 21">
              <a:extLst>
                <a:ext uri="{FF2B5EF4-FFF2-40B4-BE49-F238E27FC236}">
                  <a16:creationId xmlns:a16="http://schemas.microsoft.com/office/drawing/2014/main" id="{3BF2F02F-01CD-E545-A190-2236247A827C}"/>
                </a:ext>
              </a:extLst>
            </p:cNvPr>
            <p:cNvSpPr/>
            <p:nvPr/>
          </p:nvSpPr>
          <p:spPr>
            <a:xfrm>
              <a:off x="7157325" y="2461567"/>
              <a:ext cx="644407"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Soft keys</a:t>
              </a:r>
            </a:p>
          </p:txBody>
        </p:sp>
        <p:cxnSp>
          <p:nvCxnSpPr>
            <p:cNvPr id="23" name="Rett linje 62">
              <a:extLst>
                <a:ext uri="{FF2B5EF4-FFF2-40B4-BE49-F238E27FC236}">
                  <a16:creationId xmlns:a16="http://schemas.microsoft.com/office/drawing/2014/main" id="{BC23E48F-1768-5D4A-AB6D-7C84132972FF}"/>
                </a:ext>
              </a:extLst>
            </p:cNvPr>
            <p:cNvCxnSpPr>
              <a:cxnSpLocks/>
            </p:cNvCxnSpPr>
            <p:nvPr/>
          </p:nvCxnSpPr>
          <p:spPr>
            <a:xfrm flipH="1">
              <a:off x="5912971" y="2533051"/>
              <a:ext cx="1129506" cy="0"/>
            </a:xfrm>
            <a:prstGeom prst="line">
              <a:avLst/>
            </a:prstGeom>
            <a:noFill/>
            <a:ln w="9525" cap="rnd" cmpd="sng" algn="ctr">
              <a:solidFill>
                <a:schemeClr val="accent1"/>
              </a:solidFill>
              <a:prstDash val="solid"/>
              <a:tailEnd type="oval"/>
            </a:ln>
            <a:effectLst/>
          </p:spPr>
        </p:cxnSp>
        <p:sp>
          <p:nvSpPr>
            <p:cNvPr id="36" name="Rectangle 35">
              <a:extLst>
                <a:ext uri="{FF2B5EF4-FFF2-40B4-BE49-F238E27FC236}">
                  <a16:creationId xmlns:a16="http://schemas.microsoft.com/office/drawing/2014/main" id="{3BF2F02F-01CD-E545-A190-2236247A827C}"/>
                </a:ext>
              </a:extLst>
            </p:cNvPr>
            <p:cNvSpPr/>
            <p:nvPr/>
          </p:nvSpPr>
          <p:spPr>
            <a:xfrm>
              <a:off x="7157325" y="2661682"/>
              <a:ext cx="1233210" cy="307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2-way navigation</a:t>
              </a:r>
              <a:br>
                <a:rPr lang="en-US" sz="1000" dirty="0">
                  <a:solidFill>
                    <a:schemeClr val="tx1"/>
                  </a:solidFill>
                </a:rPr>
              </a:br>
              <a:r>
                <a:rPr lang="en-US" sz="1000" dirty="0">
                  <a:solidFill>
                    <a:schemeClr val="tx1"/>
                  </a:solidFill>
                </a:rPr>
                <a:t>and select key</a:t>
              </a:r>
            </a:p>
          </p:txBody>
        </p:sp>
        <p:sp>
          <p:nvSpPr>
            <p:cNvPr id="38" name="Rectangle 37">
              <a:extLst>
                <a:ext uri="{FF2B5EF4-FFF2-40B4-BE49-F238E27FC236}">
                  <a16:creationId xmlns:a16="http://schemas.microsoft.com/office/drawing/2014/main" id="{3BF2F02F-01CD-E545-A190-2236247A827C}"/>
                </a:ext>
              </a:extLst>
            </p:cNvPr>
            <p:cNvSpPr/>
            <p:nvPr/>
          </p:nvSpPr>
          <p:spPr>
            <a:xfrm>
              <a:off x="7157325" y="3082010"/>
              <a:ext cx="1792006" cy="307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Hold/resume, transfer,</a:t>
              </a:r>
              <a:br>
                <a:rPr lang="en-US" sz="1000" dirty="0">
                  <a:solidFill>
                    <a:schemeClr val="tx1"/>
                  </a:solidFill>
                </a:rPr>
              </a:br>
              <a:r>
                <a:rPr lang="en-US" sz="1000" dirty="0">
                  <a:solidFill>
                    <a:schemeClr val="tx1"/>
                  </a:solidFill>
                </a:rPr>
                <a:t>and conference</a:t>
              </a:r>
            </a:p>
          </p:txBody>
        </p:sp>
        <p:sp>
          <p:nvSpPr>
            <p:cNvPr id="39" name="Rectangle 38">
              <a:extLst>
                <a:ext uri="{FF2B5EF4-FFF2-40B4-BE49-F238E27FC236}">
                  <a16:creationId xmlns:a16="http://schemas.microsoft.com/office/drawing/2014/main" id="{3BF2F02F-01CD-E545-A190-2236247A827C}"/>
                </a:ext>
              </a:extLst>
            </p:cNvPr>
            <p:cNvSpPr/>
            <p:nvPr/>
          </p:nvSpPr>
          <p:spPr>
            <a:xfrm>
              <a:off x="7157325" y="3455005"/>
              <a:ext cx="592138"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Keypad</a:t>
              </a:r>
            </a:p>
          </p:txBody>
        </p:sp>
        <p:sp>
          <p:nvSpPr>
            <p:cNvPr id="40" name="Rectangle 39">
              <a:extLst>
                <a:ext uri="{FF2B5EF4-FFF2-40B4-BE49-F238E27FC236}">
                  <a16:creationId xmlns:a16="http://schemas.microsoft.com/office/drawing/2014/main" id="{3BF2F02F-01CD-E545-A190-2236247A827C}"/>
                </a:ext>
              </a:extLst>
            </p:cNvPr>
            <p:cNvSpPr/>
            <p:nvPr/>
          </p:nvSpPr>
          <p:spPr>
            <a:xfrm>
              <a:off x="7157325" y="3661819"/>
              <a:ext cx="1267976"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Audio path control</a:t>
              </a:r>
            </a:p>
          </p:txBody>
        </p:sp>
        <p:sp>
          <p:nvSpPr>
            <p:cNvPr id="41" name="Rectangle 40">
              <a:extLst>
                <a:ext uri="{FF2B5EF4-FFF2-40B4-BE49-F238E27FC236}">
                  <a16:creationId xmlns:a16="http://schemas.microsoft.com/office/drawing/2014/main" id="{3BF2F02F-01CD-E545-A190-2236247A827C}"/>
                </a:ext>
              </a:extLst>
            </p:cNvPr>
            <p:cNvSpPr/>
            <p:nvPr/>
          </p:nvSpPr>
          <p:spPr>
            <a:xfrm>
              <a:off x="7157325" y="3985956"/>
              <a:ext cx="1149507"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Wall mountable</a:t>
              </a:r>
            </a:p>
          </p:txBody>
        </p:sp>
        <p:cxnSp>
          <p:nvCxnSpPr>
            <p:cNvPr id="43" name="Rett linje 62">
              <a:extLst>
                <a:ext uri="{FF2B5EF4-FFF2-40B4-BE49-F238E27FC236}">
                  <a16:creationId xmlns:a16="http://schemas.microsoft.com/office/drawing/2014/main" id="{BC23E48F-1768-5D4A-AB6D-7C84132972FF}"/>
                </a:ext>
              </a:extLst>
            </p:cNvPr>
            <p:cNvCxnSpPr>
              <a:cxnSpLocks/>
            </p:cNvCxnSpPr>
            <p:nvPr/>
          </p:nvCxnSpPr>
          <p:spPr>
            <a:xfrm flipH="1">
              <a:off x="5155526" y="2719487"/>
              <a:ext cx="1886951" cy="0"/>
            </a:xfrm>
            <a:prstGeom prst="line">
              <a:avLst/>
            </a:prstGeom>
            <a:noFill/>
            <a:ln w="9525" cap="rnd" cmpd="sng" algn="ctr">
              <a:solidFill>
                <a:schemeClr val="accent1"/>
              </a:solidFill>
              <a:prstDash val="solid"/>
              <a:tailEnd type="oval"/>
            </a:ln>
            <a:effectLst/>
          </p:spPr>
        </p:cxnSp>
        <p:cxnSp>
          <p:nvCxnSpPr>
            <p:cNvPr id="44" name="Rett linje 62">
              <a:extLst>
                <a:ext uri="{FF2B5EF4-FFF2-40B4-BE49-F238E27FC236}">
                  <a16:creationId xmlns:a16="http://schemas.microsoft.com/office/drawing/2014/main" id="{BC23E48F-1768-5D4A-AB6D-7C84132972FF}"/>
                </a:ext>
              </a:extLst>
            </p:cNvPr>
            <p:cNvCxnSpPr>
              <a:cxnSpLocks/>
            </p:cNvCxnSpPr>
            <p:nvPr/>
          </p:nvCxnSpPr>
          <p:spPr>
            <a:xfrm flipH="1">
              <a:off x="5309941" y="2719487"/>
              <a:ext cx="970209" cy="0"/>
            </a:xfrm>
            <a:prstGeom prst="line">
              <a:avLst/>
            </a:prstGeom>
            <a:noFill/>
            <a:ln w="9525" cap="rnd" cmpd="sng" algn="ctr">
              <a:solidFill>
                <a:schemeClr val="accent1"/>
              </a:solidFill>
              <a:prstDash val="solid"/>
              <a:tailEnd type="oval"/>
            </a:ln>
            <a:effectLst/>
          </p:spPr>
        </p:cxnSp>
        <p:cxnSp>
          <p:nvCxnSpPr>
            <p:cNvPr id="50" name="Rett linje 62">
              <a:extLst>
                <a:ext uri="{FF2B5EF4-FFF2-40B4-BE49-F238E27FC236}">
                  <a16:creationId xmlns:a16="http://schemas.microsoft.com/office/drawing/2014/main" id="{BC23E48F-1768-5D4A-AB6D-7C84132972FF}"/>
                </a:ext>
              </a:extLst>
            </p:cNvPr>
            <p:cNvCxnSpPr>
              <a:cxnSpLocks/>
            </p:cNvCxnSpPr>
            <p:nvPr/>
          </p:nvCxnSpPr>
          <p:spPr>
            <a:xfrm flipH="1">
              <a:off x="6145765" y="3235899"/>
              <a:ext cx="896712" cy="0"/>
            </a:xfrm>
            <a:prstGeom prst="straightConnector1">
              <a:avLst/>
            </a:prstGeom>
            <a:noFill/>
            <a:ln w="9525" cap="rnd" cmpd="sng" algn="ctr">
              <a:solidFill>
                <a:schemeClr val="accent1"/>
              </a:solidFill>
              <a:prstDash val="solid"/>
              <a:tailEnd type="oval"/>
            </a:ln>
            <a:effectLst/>
          </p:spPr>
        </p:cxnSp>
        <p:cxnSp>
          <p:nvCxnSpPr>
            <p:cNvPr id="51" name="Rett linje 62">
              <a:extLst>
                <a:ext uri="{FF2B5EF4-FFF2-40B4-BE49-F238E27FC236}">
                  <a16:creationId xmlns:a16="http://schemas.microsoft.com/office/drawing/2014/main" id="{BC23E48F-1768-5D4A-AB6D-7C84132972FF}"/>
                </a:ext>
              </a:extLst>
            </p:cNvPr>
            <p:cNvCxnSpPr>
              <a:cxnSpLocks/>
            </p:cNvCxnSpPr>
            <p:nvPr/>
          </p:nvCxnSpPr>
          <p:spPr>
            <a:xfrm flipH="1">
              <a:off x="5636367" y="3531950"/>
              <a:ext cx="1406110" cy="0"/>
            </a:xfrm>
            <a:prstGeom prst="straightConnector1">
              <a:avLst/>
            </a:prstGeom>
            <a:noFill/>
            <a:ln w="9525" cap="rnd" cmpd="sng" algn="ctr">
              <a:solidFill>
                <a:schemeClr val="accent1"/>
              </a:solidFill>
              <a:prstDash val="solid"/>
              <a:tailEnd type="oval"/>
            </a:ln>
            <a:effectLst/>
          </p:spPr>
        </p:cxnSp>
        <p:cxnSp>
          <p:nvCxnSpPr>
            <p:cNvPr id="64" name="Rett linje 62">
              <a:extLst>
                <a:ext uri="{FF2B5EF4-FFF2-40B4-BE49-F238E27FC236}">
                  <a16:creationId xmlns:a16="http://schemas.microsoft.com/office/drawing/2014/main" id="{BC23E48F-1768-5D4A-AB6D-7C84132972FF}"/>
                </a:ext>
              </a:extLst>
            </p:cNvPr>
            <p:cNvCxnSpPr>
              <a:cxnSpLocks/>
            </p:cNvCxnSpPr>
            <p:nvPr/>
          </p:nvCxnSpPr>
          <p:spPr>
            <a:xfrm flipH="1">
              <a:off x="6262644" y="3738764"/>
              <a:ext cx="779833" cy="0"/>
            </a:xfrm>
            <a:prstGeom prst="straightConnector1">
              <a:avLst/>
            </a:prstGeom>
            <a:noFill/>
            <a:ln w="9525" cap="rnd" cmpd="sng" algn="ctr">
              <a:solidFill>
                <a:schemeClr val="accent1"/>
              </a:solidFill>
              <a:prstDash val="solid"/>
              <a:tailEnd type="oval"/>
            </a:ln>
            <a:effectLst/>
          </p:spPr>
        </p:cxnSp>
        <p:sp>
          <p:nvSpPr>
            <p:cNvPr id="67" name="Rectangle 66">
              <a:extLst>
                <a:ext uri="{FF2B5EF4-FFF2-40B4-BE49-F238E27FC236}">
                  <a16:creationId xmlns:a16="http://schemas.microsoft.com/office/drawing/2014/main" id="{3BF2F02F-01CD-E545-A190-2236247A827C}"/>
                </a:ext>
              </a:extLst>
            </p:cNvPr>
            <p:cNvSpPr/>
            <p:nvPr/>
          </p:nvSpPr>
          <p:spPr>
            <a:xfrm>
              <a:off x="912204" y="1680668"/>
              <a:ext cx="1118896"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1000" dirty="0">
                  <a:solidFill>
                    <a:schemeClr val="tx1"/>
                  </a:solidFill>
                </a:rPr>
                <a:t>Visual ring indicator</a:t>
              </a:r>
            </a:p>
          </p:txBody>
        </p:sp>
        <p:cxnSp>
          <p:nvCxnSpPr>
            <p:cNvPr id="68" name="Rett linje 62">
              <a:extLst>
                <a:ext uri="{FF2B5EF4-FFF2-40B4-BE49-F238E27FC236}">
                  <a16:creationId xmlns:a16="http://schemas.microsoft.com/office/drawing/2014/main" id="{BC23E48F-1768-5D4A-AB6D-7C84132972FF}"/>
                </a:ext>
              </a:extLst>
            </p:cNvPr>
            <p:cNvCxnSpPr>
              <a:cxnSpLocks/>
            </p:cNvCxnSpPr>
            <p:nvPr/>
          </p:nvCxnSpPr>
          <p:spPr>
            <a:xfrm>
              <a:off x="2136297" y="1773797"/>
              <a:ext cx="1458972" cy="0"/>
            </a:xfrm>
            <a:prstGeom prst="straightConnector1">
              <a:avLst/>
            </a:prstGeom>
            <a:noFill/>
            <a:ln w="9525" cap="rnd" cmpd="sng" algn="ctr">
              <a:solidFill>
                <a:schemeClr val="accent1"/>
              </a:solidFill>
              <a:prstDash val="solid"/>
              <a:tailEnd type="oval"/>
            </a:ln>
            <a:effectLst/>
          </p:spPr>
        </p:cxnSp>
        <p:sp>
          <p:nvSpPr>
            <p:cNvPr id="70" name="Rectangle 69">
              <a:extLst>
                <a:ext uri="{FF2B5EF4-FFF2-40B4-BE49-F238E27FC236}">
                  <a16:creationId xmlns:a16="http://schemas.microsoft.com/office/drawing/2014/main" id="{3BF2F02F-01CD-E545-A190-2236247A827C}"/>
                </a:ext>
              </a:extLst>
            </p:cNvPr>
            <p:cNvSpPr/>
            <p:nvPr/>
          </p:nvSpPr>
          <p:spPr>
            <a:xfrm>
              <a:off x="547687" y="1955640"/>
              <a:ext cx="1483413"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5 programmable line keys</a:t>
              </a:r>
            </a:p>
          </p:txBody>
        </p:sp>
        <p:cxnSp>
          <p:nvCxnSpPr>
            <p:cNvPr id="72" name="Rett linje 62">
              <a:extLst>
                <a:ext uri="{FF2B5EF4-FFF2-40B4-BE49-F238E27FC236}">
                  <a16:creationId xmlns:a16="http://schemas.microsoft.com/office/drawing/2014/main" id="{BC23E48F-1768-5D4A-AB6D-7C84132972FF}"/>
                </a:ext>
              </a:extLst>
            </p:cNvPr>
            <p:cNvCxnSpPr>
              <a:cxnSpLocks/>
            </p:cNvCxnSpPr>
            <p:nvPr/>
          </p:nvCxnSpPr>
          <p:spPr>
            <a:xfrm>
              <a:off x="2136297" y="2032584"/>
              <a:ext cx="2209126" cy="0"/>
            </a:xfrm>
            <a:prstGeom prst="straightConnector1">
              <a:avLst/>
            </a:prstGeom>
            <a:noFill/>
            <a:ln w="9525" cap="rnd" cmpd="sng" algn="ctr">
              <a:solidFill>
                <a:schemeClr val="accent1"/>
              </a:solidFill>
              <a:prstDash val="solid"/>
              <a:tailEnd type="oval"/>
            </a:ln>
            <a:effectLst/>
          </p:spPr>
        </p:cxnSp>
        <p:sp>
          <p:nvSpPr>
            <p:cNvPr id="74" name="Rectangle 73">
              <a:extLst>
                <a:ext uri="{FF2B5EF4-FFF2-40B4-BE49-F238E27FC236}">
                  <a16:creationId xmlns:a16="http://schemas.microsoft.com/office/drawing/2014/main" id="{3BF2F02F-01CD-E545-A190-2236247A827C}"/>
                </a:ext>
              </a:extLst>
            </p:cNvPr>
            <p:cNvSpPr/>
            <p:nvPr/>
          </p:nvSpPr>
          <p:spPr>
            <a:xfrm>
              <a:off x="547687" y="2333943"/>
              <a:ext cx="1483413"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Wideband audio handset</a:t>
              </a:r>
            </a:p>
          </p:txBody>
        </p:sp>
        <p:cxnSp>
          <p:nvCxnSpPr>
            <p:cNvPr id="75" name="Rett linje 62">
              <a:extLst>
                <a:ext uri="{FF2B5EF4-FFF2-40B4-BE49-F238E27FC236}">
                  <a16:creationId xmlns:a16="http://schemas.microsoft.com/office/drawing/2014/main" id="{BC23E48F-1768-5D4A-AB6D-7C84132972FF}"/>
                </a:ext>
              </a:extLst>
            </p:cNvPr>
            <p:cNvCxnSpPr>
              <a:cxnSpLocks/>
            </p:cNvCxnSpPr>
            <p:nvPr/>
          </p:nvCxnSpPr>
          <p:spPr>
            <a:xfrm>
              <a:off x="2136297" y="2410887"/>
              <a:ext cx="1458972" cy="0"/>
            </a:xfrm>
            <a:prstGeom prst="straightConnector1">
              <a:avLst/>
            </a:prstGeom>
            <a:noFill/>
            <a:ln w="9525" cap="rnd" cmpd="sng" algn="ctr">
              <a:solidFill>
                <a:schemeClr val="accent1"/>
              </a:solidFill>
              <a:prstDash val="solid"/>
              <a:tailEnd type="oval"/>
            </a:ln>
            <a:effectLst/>
          </p:spPr>
        </p:cxnSp>
        <p:cxnSp>
          <p:nvCxnSpPr>
            <p:cNvPr id="76" name="Rett linje 62">
              <a:extLst>
                <a:ext uri="{FF2B5EF4-FFF2-40B4-BE49-F238E27FC236}">
                  <a16:creationId xmlns:a16="http://schemas.microsoft.com/office/drawing/2014/main" id="{BC23E48F-1768-5D4A-AB6D-7C84132972FF}"/>
                </a:ext>
              </a:extLst>
            </p:cNvPr>
            <p:cNvCxnSpPr>
              <a:cxnSpLocks/>
            </p:cNvCxnSpPr>
            <p:nvPr/>
          </p:nvCxnSpPr>
          <p:spPr>
            <a:xfrm>
              <a:off x="2136297" y="2815570"/>
              <a:ext cx="1386144" cy="0"/>
            </a:xfrm>
            <a:prstGeom prst="straightConnector1">
              <a:avLst/>
            </a:prstGeom>
            <a:noFill/>
            <a:ln w="9525" cap="rnd" cmpd="sng" algn="ctr">
              <a:solidFill>
                <a:schemeClr val="accent1"/>
              </a:solidFill>
              <a:prstDash val="solid"/>
              <a:tailEnd type="oval"/>
            </a:ln>
            <a:effectLst/>
          </p:spPr>
        </p:cxnSp>
        <p:sp>
          <p:nvSpPr>
            <p:cNvPr id="77" name="Rectangle 76">
              <a:extLst>
                <a:ext uri="{FF2B5EF4-FFF2-40B4-BE49-F238E27FC236}">
                  <a16:creationId xmlns:a16="http://schemas.microsoft.com/office/drawing/2014/main" id="{3BF2F02F-01CD-E545-A190-2236247A827C}"/>
                </a:ext>
              </a:extLst>
            </p:cNvPr>
            <p:cNvSpPr/>
            <p:nvPr/>
          </p:nvSpPr>
          <p:spPr>
            <a:xfrm>
              <a:off x="547687" y="2652161"/>
              <a:ext cx="1483413" cy="307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Wideband audio speakerphone</a:t>
              </a:r>
            </a:p>
          </p:txBody>
        </p:sp>
        <p:cxnSp>
          <p:nvCxnSpPr>
            <p:cNvPr id="79" name="Rett linje 62">
              <a:extLst>
                <a:ext uri="{FF2B5EF4-FFF2-40B4-BE49-F238E27FC236}">
                  <a16:creationId xmlns:a16="http://schemas.microsoft.com/office/drawing/2014/main" id="{BC23E48F-1768-5D4A-AB6D-7C84132972FF}"/>
                </a:ext>
              </a:extLst>
            </p:cNvPr>
            <p:cNvCxnSpPr>
              <a:cxnSpLocks/>
            </p:cNvCxnSpPr>
            <p:nvPr/>
          </p:nvCxnSpPr>
          <p:spPr>
            <a:xfrm>
              <a:off x="2136297" y="3259717"/>
              <a:ext cx="2209126" cy="0"/>
            </a:xfrm>
            <a:prstGeom prst="straightConnector1">
              <a:avLst/>
            </a:prstGeom>
            <a:noFill/>
            <a:ln w="9525" cap="rnd" cmpd="sng" algn="ctr">
              <a:solidFill>
                <a:schemeClr val="accent1"/>
              </a:solidFill>
              <a:prstDash val="solid"/>
              <a:tailEnd type="oval"/>
            </a:ln>
            <a:effectLst/>
          </p:spPr>
        </p:cxnSp>
        <p:sp>
          <p:nvSpPr>
            <p:cNvPr id="81" name="Rectangle 80">
              <a:extLst>
                <a:ext uri="{FF2B5EF4-FFF2-40B4-BE49-F238E27FC236}">
                  <a16:creationId xmlns:a16="http://schemas.microsoft.com/office/drawing/2014/main" id="{3BF2F02F-01CD-E545-A190-2236247A827C}"/>
                </a:ext>
              </a:extLst>
            </p:cNvPr>
            <p:cNvSpPr/>
            <p:nvPr/>
          </p:nvSpPr>
          <p:spPr>
            <a:xfrm>
              <a:off x="547687" y="3105828"/>
              <a:ext cx="1483413" cy="30777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Messaging, service, </a:t>
              </a:r>
              <a:br>
                <a:rPr lang="en-US" sz="1000" dirty="0">
                  <a:solidFill>
                    <a:schemeClr val="tx1"/>
                  </a:solidFill>
                </a:rPr>
              </a:br>
              <a:r>
                <a:rPr lang="en-US" sz="1000" dirty="0">
                  <a:solidFill>
                    <a:schemeClr val="tx1"/>
                  </a:solidFill>
                </a:rPr>
                <a:t>and directory</a:t>
              </a:r>
            </a:p>
          </p:txBody>
        </p:sp>
        <p:cxnSp>
          <p:nvCxnSpPr>
            <p:cNvPr id="82" name="Rett linje 62">
              <a:extLst>
                <a:ext uri="{FF2B5EF4-FFF2-40B4-BE49-F238E27FC236}">
                  <a16:creationId xmlns:a16="http://schemas.microsoft.com/office/drawing/2014/main" id="{BC23E48F-1768-5D4A-AB6D-7C84132972FF}"/>
                </a:ext>
              </a:extLst>
            </p:cNvPr>
            <p:cNvCxnSpPr>
              <a:cxnSpLocks/>
            </p:cNvCxnSpPr>
            <p:nvPr/>
          </p:nvCxnSpPr>
          <p:spPr>
            <a:xfrm>
              <a:off x="2136297" y="3661819"/>
              <a:ext cx="2103929" cy="0"/>
            </a:xfrm>
            <a:prstGeom prst="straightConnector1">
              <a:avLst/>
            </a:prstGeom>
            <a:noFill/>
            <a:ln w="9525" cap="rnd" cmpd="sng" algn="ctr">
              <a:solidFill>
                <a:schemeClr val="accent1"/>
              </a:solidFill>
              <a:prstDash val="solid"/>
              <a:tailEnd type="oval"/>
            </a:ln>
            <a:effectLst/>
          </p:spPr>
        </p:cxnSp>
        <p:sp>
          <p:nvSpPr>
            <p:cNvPr id="83" name="Rectangle 82">
              <a:extLst>
                <a:ext uri="{FF2B5EF4-FFF2-40B4-BE49-F238E27FC236}">
                  <a16:creationId xmlns:a16="http://schemas.microsoft.com/office/drawing/2014/main" id="{3BF2F02F-01CD-E545-A190-2236247A827C}"/>
                </a:ext>
              </a:extLst>
            </p:cNvPr>
            <p:cNvSpPr/>
            <p:nvPr/>
          </p:nvSpPr>
          <p:spPr>
            <a:xfrm>
              <a:off x="547687" y="3584580"/>
              <a:ext cx="1483413"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Volume</a:t>
              </a:r>
            </a:p>
          </p:txBody>
        </p:sp>
        <p:sp>
          <p:nvSpPr>
            <p:cNvPr id="85" name="Rectangle 84">
              <a:extLst>
                <a:ext uri="{FF2B5EF4-FFF2-40B4-BE49-F238E27FC236}">
                  <a16:creationId xmlns:a16="http://schemas.microsoft.com/office/drawing/2014/main" id="{3BF2F02F-01CD-E545-A190-2236247A827C}"/>
                </a:ext>
              </a:extLst>
            </p:cNvPr>
            <p:cNvSpPr/>
            <p:nvPr/>
          </p:nvSpPr>
          <p:spPr>
            <a:xfrm>
              <a:off x="547687" y="3985956"/>
              <a:ext cx="1483413" cy="1538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sz="1000" dirty="0">
                  <a:solidFill>
                    <a:schemeClr val="tx1"/>
                  </a:solidFill>
                </a:rPr>
                <a:t>10/100/100 Ethernet</a:t>
              </a:r>
            </a:p>
          </p:txBody>
        </p:sp>
      </p:grpSp>
    </p:spTree>
    <p:extLst>
      <p:ext uri="{BB962C8B-B14F-4D97-AF65-F5344CB8AC3E}">
        <p14:creationId xmlns:p14="http://schemas.microsoft.com/office/powerpoint/2010/main" val="365133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03314" y="1200150"/>
            <a:ext cx="0" cy="2011680"/>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Agenda</a:t>
            </a:r>
          </a:p>
        </p:txBody>
      </p:sp>
      <p:sp>
        <p:nvSpPr>
          <p:cNvPr id="3" name="Rectangle 2">
            <a:extLst>
              <a:ext uri="{FF2B5EF4-FFF2-40B4-BE49-F238E27FC236}">
                <a16:creationId xmlns:a16="http://schemas.microsoft.com/office/drawing/2014/main" id="{BFA75B83-8A98-5B4F-B0B7-22091185F1BA}"/>
              </a:ext>
            </a:extLst>
          </p:cNvPr>
          <p:cNvSpPr/>
          <p:nvPr/>
        </p:nvSpPr>
        <p:spPr>
          <a:xfrm>
            <a:off x="7071484" y="0"/>
            <a:ext cx="2072516" cy="5143500"/>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237" y="1603077"/>
            <a:ext cx="1937348" cy="1937346"/>
          </a:xfrm>
          <a:prstGeom prst="rect">
            <a:avLst/>
          </a:prstGeom>
        </p:spPr>
      </p:pic>
      <p:sp>
        <p:nvSpPr>
          <p:cNvPr id="16" name="Rectangle 15"/>
          <p:cNvSpPr/>
          <p:nvPr/>
        </p:nvSpPr>
        <p:spPr>
          <a:xfrm>
            <a:off x="764444" y="1389220"/>
            <a:ext cx="4233863" cy="246221"/>
          </a:xfrm>
          <a:prstGeom prst="rect">
            <a:avLst/>
          </a:prstGeom>
        </p:spPr>
        <p:txBody>
          <a:bodyPr wrap="square" lIns="0" tIns="0" rIns="0" bIns="0">
            <a:spAutoFit/>
          </a:bodyPr>
          <a:lstStyle/>
          <a:p>
            <a:pPr>
              <a:lnSpc>
                <a:spcPct val="100000"/>
              </a:lnSpc>
              <a:spcBef>
                <a:spcPts val="600"/>
              </a:spcBef>
            </a:pPr>
            <a:r>
              <a:rPr lang="en-US" sz="1600" dirty="0">
                <a:latin typeface="+mj-lt"/>
              </a:rPr>
              <a:t>Modern communications</a:t>
            </a:r>
          </a:p>
        </p:txBody>
      </p:sp>
      <p:grpSp>
        <p:nvGrpSpPr>
          <p:cNvPr id="17" name="Group 16"/>
          <p:cNvGrpSpPr/>
          <p:nvPr/>
        </p:nvGrpSpPr>
        <p:grpSpPr>
          <a:xfrm>
            <a:off x="529583" y="1434037"/>
            <a:ext cx="147463" cy="1524379"/>
            <a:chOff x="650963" y="1413328"/>
            <a:chExt cx="147463" cy="1524379"/>
          </a:xfrm>
          <a:solidFill>
            <a:schemeClr val="accent1"/>
          </a:solidFill>
        </p:grpSpPr>
        <p:sp>
          <p:nvSpPr>
            <p:cNvPr id="18" name="Oval 17"/>
            <p:cNvSpPr>
              <a:spLocks noChangeAspect="1"/>
            </p:cNvSpPr>
            <p:nvPr/>
          </p:nvSpPr>
          <p:spPr>
            <a:xfrm>
              <a:off x="650963" y="1413328"/>
              <a:ext cx="147463" cy="147463"/>
            </a:xfrm>
            <a:prstGeom prst="ellipse">
              <a:avLst/>
            </a:prstGeom>
            <a:gr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a:spLocks noChangeAspect="1"/>
            </p:cNvSpPr>
            <p:nvPr/>
          </p:nvSpPr>
          <p:spPr>
            <a:xfrm>
              <a:off x="650963" y="1872300"/>
              <a:ext cx="147463" cy="147463"/>
            </a:xfrm>
            <a:prstGeom prst="ellipse">
              <a:avLst/>
            </a:prstGeom>
            <a:gr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a:spLocks noChangeAspect="1"/>
            </p:cNvSpPr>
            <p:nvPr/>
          </p:nvSpPr>
          <p:spPr>
            <a:xfrm>
              <a:off x="650963" y="2331272"/>
              <a:ext cx="147463" cy="147463"/>
            </a:xfrm>
            <a:prstGeom prst="ellipse">
              <a:avLst/>
            </a:prstGeom>
            <a:gr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a:spLocks noChangeAspect="1"/>
            </p:cNvSpPr>
            <p:nvPr/>
          </p:nvSpPr>
          <p:spPr>
            <a:xfrm>
              <a:off x="650963" y="2790244"/>
              <a:ext cx="147463" cy="147463"/>
            </a:xfrm>
            <a:prstGeom prst="ellipse">
              <a:avLst/>
            </a:prstGeom>
            <a:gr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25"/>
          <p:cNvSpPr/>
          <p:nvPr/>
        </p:nvSpPr>
        <p:spPr>
          <a:xfrm>
            <a:off x="764444" y="1828240"/>
            <a:ext cx="4233863" cy="246221"/>
          </a:xfrm>
          <a:prstGeom prst="rect">
            <a:avLst/>
          </a:prstGeom>
        </p:spPr>
        <p:txBody>
          <a:bodyPr wrap="square" lIns="0" tIns="0" rIns="0" bIns="0">
            <a:spAutoFit/>
          </a:bodyPr>
          <a:lstStyle/>
          <a:p>
            <a:pPr>
              <a:lnSpc>
                <a:spcPct val="100000"/>
              </a:lnSpc>
              <a:spcBef>
                <a:spcPts val="600"/>
              </a:spcBef>
            </a:pPr>
            <a:r>
              <a:rPr lang="en-US" sz="1600" dirty="0">
                <a:latin typeface="+mj-lt"/>
              </a:rPr>
              <a:t>Introduction to Cisco multiplatform phones</a:t>
            </a:r>
          </a:p>
        </p:txBody>
      </p:sp>
      <p:sp>
        <p:nvSpPr>
          <p:cNvPr id="27" name="Rectangle 26"/>
          <p:cNvSpPr/>
          <p:nvPr/>
        </p:nvSpPr>
        <p:spPr>
          <a:xfrm>
            <a:off x="764444" y="2287212"/>
            <a:ext cx="4233863" cy="246221"/>
          </a:xfrm>
          <a:prstGeom prst="rect">
            <a:avLst/>
          </a:prstGeom>
        </p:spPr>
        <p:txBody>
          <a:bodyPr wrap="square" lIns="0" tIns="0" rIns="0" bIns="0">
            <a:spAutoFit/>
          </a:bodyPr>
          <a:lstStyle/>
          <a:p>
            <a:pPr>
              <a:lnSpc>
                <a:spcPct val="100000"/>
              </a:lnSpc>
              <a:spcBef>
                <a:spcPts val="600"/>
              </a:spcBef>
            </a:pPr>
            <a:r>
              <a:rPr lang="en-US" sz="1600" dirty="0">
                <a:latin typeface="+mj-lt"/>
              </a:rPr>
              <a:t>Why Cisco</a:t>
            </a:r>
          </a:p>
        </p:txBody>
      </p:sp>
      <p:sp>
        <p:nvSpPr>
          <p:cNvPr id="28" name="Rectangle 27"/>
          <p:cNvSpPr/>
          <p:nvPr/>
        </p:nvSpPr>
        <p:spPr>
          <a:xfrm>
            <a:off x="764444" y="2746183"/>
            <a:ext cx="4233863" cy="246221"/>
          </a:xfrm>
          <a:prstGeom prst="rect">
            <a:avLst/>
          </a:prstGeom>
        </p:spPr>
        <p:txBody>
          <a:bodyPr wrap="square" lIns="0" tIns="0" rIns="0" bIns="0">
            <a:spAutoFit/>
          </a:bodyPr>
          <a:lstStyle/>
          <a:p>
            <a:pPr>
              <a:lnSpc>
                <a:spcPct val="100000"/>
              </a:lnSpc>
              <a:spcBef>
                <a:spcPts val="600"/>
              </a:spcBef>
            </a:pPr>
            <a:r>
              <a:rPr lang="en-US" sz="1600" dirty="0">
                <a:latin typeface="+mj-lt"/>
              </a:rPr>
              <a:t>The Cisco lineup of MPP phones</a:t>
            </a:r>
          </a:p>
        </p:txBody>
      </p:sp>
    </p:spTree>
    <p:extLst>
      <p:ext uri="{BB962C8B-B14F-4D97-AF65-F5344CB8AC3E}">
        <p14:creationId xmlns:p14="http://schemas.microsoft.com/office/powerpoint/2010/main" val="3307777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8800 Series key features</a:t>
            </a:r>
          </a:p>
        </p:txBody>
      </p:sp>
      <p:graphicFrame>
        <p:nvGraphicFramePr>
          <p:cNvPr id="3" name="Table 2">
            <a:extLst>
              <a:ext uri="{FF2B5EF4-FFF2-40B4-BE49-F238E27FC236}">
                <a16:creationId xmlns:a16="http://schemas.microsoft.com/office/drawing/2014/main" id="{91E03B6F-877C-AF43-BB4C-A7338C524674}"/>
              </a:ext>
            </a:extLst>
          </p:cNvPr>
          <p:cNvGraphicFramePr>
            <a:graphicFrameLocks noGrp="1"/>
          </p:cNvGraphicFramePr>
          <p:nvPr/>
        </p:nvGraphicFramePr>
        <p:xfrm>
          <a:off x="548639" y="1901267"/>
          <a:ext cx="8046721" cy="2743200"/>
        </p:xfrm>
        <a:graphic>
          <a:graphicData uri="http://schemas.openxmlformats.org/drawingml/2006/table">
            <a:tbl>
              <a:tblPr>
                <a:tableStyleId>{9D7B26C5-4107-4FEC-AEDC-1716B250A1EF}</a:tableStyleId>
              </a:tblPr>
              <a:tblGrid>
                <a:gridCol w="1773775">
                  <a:extLst>
                    <a:ext uri="{9D8B030D-6E8A-4147-A177-3AD203B41FA5}">
                      <a16:colId xmlns:a16="http://schemas.microsoft.com/office/drawing/2014/main" val="2689129442"/>
                    </a:ext>
                  </a:extLst>
                </a:gridCol>
                <a:gridCol w="1045491">
                  <a:extLst>
                    <a:ext uri="{9D8B030D-6E8A-4147-A177-3AD203B41FA5}">
                      <a16:colId xmlns:a16="http://schemas.microsoft.com/office/drawing/2014/main" val="684066151"/>
                    </a:ext>
                  </a:extLst>
                </a:gridCol>
                <a:gridCol w="1045491">
                  <a:extLst>
                    <a:ext uri="{9D8B030D-6E8A-4147-A177-3AD203B41FA5}">
                      <a16:colId xmlns:a16="http://schemas.microsoft.com/office/drawing/2014/main" val="3996226465"/>
                    </a:ext>
                  </a:extLst>
                </a:gridCol>
                <a:gridCol w="1045491">
                  <a:extLst>
                    <a:ext uri="{9D8B030D-6E8A-4147-A177-3AD203B41FA5}">
                      <a16:colId xmlns:a16="http://schemas.microsoft.com/office/drawing/2014/main" val="1923455188"/>
                    </a:ext>
                  </a:extLst>
                </a:gridCol>
                <a:gridCol w="1045491">
                  <a:extLst>
                    <a:ext uri="{9D8B030D-6E8A-4147-A177-3AD203B41FA5}">
                      <a16:colId xmlns:a16="http://schemas.microsoft.com/office/drawing/2014/main" val="443722970"/>
                    </a:ext>
                  </a:extLst>
                </a:gridCol>
                <a:gridCol w="1045491">
                  <a:extLst>
                    <a:ext uri="{9D8B030D-6E8A-4147-A177-3AD203B41FA5}">
                      <a16:colId xmlns:a16="http://schemas.microsoft.com/office/drawing/2014/main" val="4128855968"/>
                    </a:ext>
                  </a:extLst>
                </a:gridCol>
                <a:gridCol w="1045491">
                  <a:extLst>
                    <a:ext uri="{9D8B030D-6E8A-4147-A177-3AD203B41FA5}">
                      <a16:colId xmlns:a16="http://schemas.microsoft.com/office/drawing/2014/main" val="1676077832"/>
                    </a:ext>
                  </a:extLst>
                </a:gridCol>
              </a:tblGrid>
              <a:tr h="0">
                <a:tc>
                  <a:txBody>
                    <a:bodyPr/>
                    <a:lstStyle/>
                    <a:p>
                      <a:pPr algn="l" fontAlgn="b"/>
                      <a:endParaRPr lang="en-US" sz="1200" b="1" i="0" u="none" strike="noStrike" dirty="0">
                        <a:solidFill>
                          <a:schemeClr val="tx1">
                            <a:lumMod val="75000"/>
                            <a:lumOff val="25000"/>
                          </a:schemeClr>
                        </a:solidFill>
                        <a:effectLst/>
                        <a:latin typeface="+mj-lt"/>
                      </a:endParaRPr>
                    </a:p>
                  </a:txBody>
                  <a:tcPr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0000"/>
                        </a:lnSpc>
                        <a:spcBef>
                          <a:spcPts val="0"/>
                        </a:spcBef>
                        <a:spcAft>
                          <a:spcPts val="0"/>
                        </a:spcAft>
                      </a:pPr>
                      <a:r>
                        <a:rPr lang="en-US" sz="1200" b="1" i="0" u="none" strike="noStrike" dirty="0">
                          <a:solidFill>
                            <a:schemeClr val="bg2"/>
                          </a:solidFill>
                          <a:effectLst/>
                          <a:latin typeface="+mj-lt"/>
                          <a:cs typeface="CiscoSansTT Light" panose="020B0503020201020303" pitchFamily="34" charset="0"/>
                        </a:rPr>
                        <a:t>8</a:t>
                      </a:r>
                      <a:r>
                        <a:rPr lang="en-US" sz="1200" b="1" i="0" u="none" strike="noStrike" kern="1200" dirty="0">
                          <a:solidFill>
                            <a:schemeClr val="bg2"/>
                          </a:solidFill>
                          <a:effectLst/>
                          <a:latin typeface="+mj-lt"/>
                          <a:ea typeface="+mn-ea"/>
                          <a:cs typeface="CiscoSansTT Light" panose="020B0503020201020303" pitchFamily="34" charset="0"/>
                        </a:rPr>
                        <a:t>811</a:t>
                      </a:r>
                    </a:p>
                  </a:txBody>
                  <a:tcPr marL="0" marR="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lnSpc>
                          <a:spcPct val="100000"/>
                        </a:lnSpc>
                        <a:spcBef>
                          <a:spcPts val="0"/>
                        </a:spcBef>
                        <a:spcAft>
                          <a:spcPts val="0"/>
                        </a:spcAft>
                      </a:pPr>
                      <a:r>
                        <a:rPr lang="en-US" sz="1200" b="1" i="0" u="none" strike="noStrike" dirty="0">
                          <a:solidFill>
                            <a:schemeClr val="bg1">
                              <a:lumMod val="75000"/>
                            </a:schemeClr>
                          </a:solidFill>
                          <a:effectLst/>
                          <a:latin typeface="+mj-lt"/>
                          <a:cs typeface="CiscoSansTT Light" panose="020B0503020201020303" pitchFamily="34" charset="0"/>
                        </a:rPr>
                        <a:t>8841</a:t>
                      </a:r>
                    </a:p>
                  </a:txBody>
                  <a:tcPr marL="0" marR="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lnSpc>
                          <a:spcPct val="100000"/>
                        </a:lnSpc>
                        <a:spcBef>
                          <a:spcPts val="0"/>
                        </a:spcBef>
                        <a:spcAft>
                          <a:spcPts val="0"/>
                        </a:spcAft>
                      </a:pPr>
                      <a:r>
                        <a:rPr lang="en-US" sz="1200" b="1" i="0" u="none" strike="noStrike" dirty="0">
                          <a:solidFill>
                            <a:schemeClr val="bg1">
                              <a:lumMod val="75000"/>
                            </a:schemeClr>
                          </a:solidFill>
                          <a:effectLst/>
                          <a:latin typeface="+mj-lt"/>
                          <a:cs typeface="CiscoSansTT Light" panose="020B0503020201020303" pitchFamily="34" charset="0"/>
                        </a:rPr>
                        <a:t>8845</a:t>
                      </a:r>
                    </a:p>
                  </a:txBody>
                  <a:tcPr marL="0" marR="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lnSpc>
                          <a:spcPct val="100000"/>
                        </a:lnSpc>
                        <a:spcBef>
                          <a:spcPts val="0"/>
                        </a:spcBef>
                        <a:spcAft>
                          <a:spcPts val="0"/>
                        </a:spcAft>
                      </a:pPr>
                      <a:r>
                        <a:rPr lang="en-US" sz="1200" b="1" i="0" u="none" strike="noStrike" dirty="0">
                          <a:solidFill>
                            <a:schemeClr val="bg2"/>
                          </a:solidFill>
                          <a:effectLst/>
                          <a:latin typeface="+mj-lt"/>
                          <a:cs typeface="CiscoSansTT Light" panose="020B0503020201020303" pitchFamily="34" charset="0"/>
                        </a:rPr>
                        <a:t>8851</a:t>
                      </a:r>
                    </a:p>
                  </a:txBody>
                  <a:tcPr marL="0" marR="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lnSpc>
                          <a:spcPct val="100000"/>
                        </a:lnSpc>
                        <a:spcBef>
                          <a:spcPts val="0"/>
                        </a:spcBef>
                        <a:spcAft>
                          <a:spcPts val="0"/>
                        </a:spcAft>
                      </a:pPr>
                      <a:r>
                        <a:rPr lang="en-US" sz="1200" b="1" i="0" u="none" strike="noStrike" dirty="0">
                          <a:solidFill>
                            <a:schemeClr val="bg1">
                              <a:lumMod val="75000"/>
                            </a:schemeClr>
                          </a:solidFill>
                          <a:effectLst/>
                          <a:latin typeface="+mj-lt"/>
                          <a:cs typeface="CiscoSansTT Light" panose="020B0503020201020303" pitchFamily="34" charset="0"/>
                        </a:rPr>
                        <a:t>8861</a:t>
                      </a:r>
                    </a:p>
                  </a:txBody>
                  <a:tcPr marL="0" marR="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lnSpc>
                          <a:spcPct val="100000"/>
                        </a:lnSpc>
                        <a:spcBef>
                          <a:spcPts val="0"/>
                        </a:spcBef>
                        <a:spcAft>
                          <a:spcPts val="0"/>
                        </a:spcAft>
                      </a:pPr>
                      <a:r>
                        <a:rPr lang="en-US" sz="1200" b="1" i="0" u="none" strike="noStrike" dirty="0">
                          <a:solidFill>
                            <a:schemeClr val="bg1">
                              <a:lumMod val="75000"/>
                            </a:schemeClr>
                          </a:solidFill>
                          <a:effectLst/>
                          <a:latin typeface="+mj-lt"/>
                          <a:cs typeface="CiscoSansTT Light" panose="020B0503020201020303" pitchFamily="34" charset="0"/>
                        </a:rPr>
                        <a:t>8865</a:t>
                      </a:r>
                    </a:p>
                  </a:txBody>
                  <a:tcPr marL="0" marR="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23457221"/>
                  </a:ext>
                </a:extLst>
              </a:tr>
              <a:tr h="274320">
                <a:tc>
                  <a:txBody>
                    <a:bodyPr/>
                    <a:lstStyle/>
                    <a:p>
                      <a:pPr algn="l" fontAlgn="b"/>
                      <a:r>
                        <a:rPr lang="en-US" sz="1000" b="0" i="0" u="none" strike="noStrike" dirty="0">
                          <a:solidFill>
                            <a:schemeClr val="tx1"/>
                          </a:solidFill>
                          <a:effectLst/>
                          <a:latin typeface="+mj-lt"/>
                          <a:cs typeface="CiscoSansTT Light" panose="020B0503020201020303" pitchFamily="34" charset="0"/>
                        </a:rPr>
                        <a:t>HD video (720p)</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a:solidFill>
                            <a:schemeClr val="tx1"/>
                          </a:solidFill>
                          <a:effectLst/>
                          <a:latin typeface="+mj-lt"/>
                        </a:rPr>
                        <a:t>-</a:t>
                      </a:r>
                      <a:endParaRPr lang="en-US" sz="1000" b="0" i="0" u="none" strike="noStrike">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7702111"/>
                  </a:ext>
                </a:extLst>
              </a:tr>
              <a:tr h="274320">
                <a:tc>
                  <a:txBody>
                    <a:bodyPr/>
                    <a:lstStyle/>
                    <a:p>
                      <a:pPr algn="l" fontAlgn="b"/>
                      <a:r>
                        <a:rPr lang="en-US" sz="1000" b="0" i="0" u="none" strike="noStrike" dirty="0">
                          <a:solidFill>
                            <a:schemeClr val="tx1"/>
                          </a:solidFill>
                          <a:effectLst/>
                          <a:latin typeface="+mj-lt"/>
                          <a:cs typeface="CiscoSansTT Light" panose="020B0503020201020303" pitchFamily="34" charset="0"/>
                        </a:rPr>
                        <a:t>Integral switch</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Gigabit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Gigabit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Gigabit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a:solidFill>
                            <a:schemeClr val="tx1"/>
                          </a:solidFill>
                          <a:effectLst/>
                          <a:latin typeface="+mj-lt"/>
                        </a:rPr>
                        <a:t>Gigabit</a:t>
                      </a:r>
                      <a:endParaRPr lang="en-US" sz="1000" b="0" i="0" u="none" strike="noStrike">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a:solidFill>
                            <a:schemeClr val="tx1"/>
                          </a:solidFill>
                          <a:effectLst/>
                          <a:latin typeface="+mj-lt"/>
                        </a:rPr>
                        <a:t>Gigabit</a:t>
                      </a:r>
                      <a:endParaRPr lang="en-US" sz="1000" b="0" i="0" u="none" strike="noStrike">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Gigabit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6176149"/>
                  </a:ext>
                </a:extLst>
              </a:tr>
              <a:tr h="274320">
                <a:tc>
                  <a:txBody>
                    <a:bodyPr/>
                    <a:lstStyle/>
                    <a:p>
                      <a:pPr algn="l" fontAlgn="b"/>
                      <a:r>
                        <a:rPr lang="en-US" sz="1000" b="0" i="0" u="none" strike="noStrike" dirty="0">
                          <a:solidFill>
                            <a:schemeClr val="tx1"/>
                          </a:solidFill>
                          <a:effectLst/>
                          <a:latin typeface="+mj-lt"/>
                          <a:cs typeface="CiscoSansTT Light" panose="020B0503020201020303" pitchFamily="34" charset="0"/>
                        </a:rPr>
                        <a:t>Programmable (line) keys</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i="0" u="none" strike="noStrike" dirty="0">
                          <a:solidFill>
                            <a:schemeClr val="tx1"/>
                          </a:solidFill>
                          <a:effectLst/>
                          <a:latin typeface="+mj-lt"/>
                        </a:rPr>
                        <a:t>10</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i="0" u="none" strike="noStrike" dirty="0">
                          <a:solidFill>
                            <a:schemeClr val="tx1"/>
                          </a:solidFill>
                          <a:effectLst/>
                          <a:latin typeface="+mj-lt"/>
                        </a:rPr>
                        <a:t>10</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i="0" u="none" strike="noStrike" dirty="0">
                          <a:solidFill>
                            <a:schemeClr val="tx1"/>
                          </a:solidFill>
                          <a:effectLst/>
                          <a:latin typeface="+mj-lt"/>
                        </a:rPr>
                        <a:t>10</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i="0" u="none" strike="noStrike" dirty="0">
                          <a:solidFill>
                            <a:schemeClr val="tx1"/>
                          </a:solidFill>
                          <a:effectLst/>
                          <a:latin typeface="+mj-lt"/>
                        </a:rPr>
                        <a:t>10</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i="0" u="none" strike="noStrike">
                          <a:solidFill>
                            <a:schemeClr val="tx1"/>
                          </a:solidFill>
                          <a:effectLst/>
                          <a:latin typeface="+mj-lt"/>
                        </a:rPr>
                        <a:t>10</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i="0" u="none" strike="noStrike" dirty="0">
                          <a:solidFill>
                            <a:schemeClr val="tx1"/>
                          </a:solidFill>
                          <a:effectLst/>
                          <a:latin typeface="+mj-lt"/>
                        </a:rPr>
                        <a:t>10</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060579"/>
                  </a:ext>
                </a:extLst>
              </a:tr>
              <a:tr h="274320">
                <a:tc>
                  <a:txBody>
                    <a:bodyPr/>
                    <a:lstStyle/>
                    <a:p>
                      <a:pPr algn="l" fontAlgn="b"/>
                      <a:r>
                        <a:rPr lang="en-US" sz="1000" b="0" i="0" u="none" strike="noStrike" dirty="0">
                          <a:solidFill>
                            <a:schemeClr val="tx1"/>
                          </a:solidFill>
                          <a:effectLst/>
                          <a:latin typeface="+mj-lt"/>
                          <a:cs typeface="CiscoSansTT Light" panose="020B0503020201020303" pitchFamily="34" charset="0"/>
                        </a:rPr>
                        <a:t>Bluetooth/DECT</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Bluetooth</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Bluetooth</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a:solidFill>
                            <a:schemeClr val="tx1"/>
                          </a:solidFill>
                          <a:effectLst/>
                          <a:latin typeface="+mj-lt"/>
                        </a:rPr>
                        <a:t>Bluetooth</a:t>
                      </a:r>
                      <a:endParaRPr lang="en-US" sz="1000" b="0" i="0" u="none" strike="noStrike">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Bluetooth</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9413336"/>
                  </a:ext>
                </a:extLst>
              </a:tr>
              <a:tr h="274320">
                <a:tc>
                  <a:txBody>
                    <a:bodyPr/>
                    <a:lstStyle/>
                    <a:p>
                      <a:pPr algn="l" fontAlgn="b"/>
                      <a:r>
                        <a:rPr lang="en-US" sz="1000" b="0" i="0" u="none" strike="noStrike" dirty="0">
                          <a:solidFill>
                            <a:schemeClr val="tx1"/>
                          </a:solidFill>
                          <a:effectLst/>
                          <a:latin typeface="+mj-lt"/>
                          <a:cs typeface="CiscoSansTT Light" panose="020B0503020201020303" pitchFamily="34" charset="0"/>
                        </a:rPr>
                        <a:t>Cisco Intelligent Proximity</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8851048"/>
                  </a:ext>
                </a:extLst>
              </a:tr>
              <a:tr h="274320">
                <a:tc>
                  <a:txBody>
                    <a:bodyPr/>
                    <a:lstStyle/>
                    <a:p>
                      <a:pPr algn="l" fontAlgn="b"/>
                      <a:r>
                        <a:rPr lang="en-US" sz="1000" b="0" i="0" u="none" strike="noStrike" dirty="0">
                          <a:solidFill>
                            <a:schemeClr val="tx1"/>
                          </a:solidFill>
                          <a:effectLst/>
                          <a:latin typeface="+mj-lt"/>
                          <a:cs typeface="CiscoSansTT Light" panose="020B0503020201020303" pitchFamily="34" charset="0"/>
                        </a:rPr>
                        <a:t>USB (physical ports)</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1</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2</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2</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627437"/>
                  </a:ext>
                </a:extLst>
              </a:tr>
              <a:tr h="274320">
                <a:tc>
                  <a:txBody>
                    <a:bodyPr/>
                    <a:lstStyle/>
                    <a:p>
                      <a:pPr algn="l" fontAlgn="b"/>
                      <a:r>
                        <a:rPr lang="en-US" sz="1000" b="0" i="0" u="none" strike="noStrike" dirty="0">
                          <a:solidFill>
                            <a:schemeClr val="tx1"/>
                          </a:solidFill>
                          <a:effectLst/>
                          <a:latin typeface="+mj-lt"/>
                          <a:cs typeface="CiscoSansTT Light" panose="020B0503020201020303" pitchFamily="34" charset="0"/>
                        </a:rPr>
                        <a:t>KEM</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2</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3</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3</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9438675"/>
                  </a:ext>
                </a:extLst>
              </a:tr>
              <a:tr h="274320">
                <a:tc>
                  <a:txBody>
                    <a:bodyPr/>
                    <a:lstStyle/>
                    <a:p>
                      <a:pPr algn="l" fontAlgn="b"/>
                      <a:r>
                        <a:rPr lang="en-US" sz="1000" b="0" i="0" u="none" strike="noStrike" dirty="0">
                          <a:solidFill>
                            <a:schemeClr val="tx1"/>
                          </a:solidFill>
                          <a:effectLst/>
                          <a:latin typeface="+mj-lt"/>
                          <a:cs typeface="CiscoSansTT Light" panose="020B0503020201020303" pitchFamily="34" charset="0"/>
                        </a:rPr>
                        <a:t>Wi-Fi (802.11n)</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a:solidFill>
                            <a:schemeClr val="tx1"/>
                          </a:solidFill>
                          <a:effectLst/>
                          <a:latin typeface="+mj-lt"/>
                        </a:rPr>
                        <a:t>-</a:t>
                      </a:r>
                      <a:endParaRPr lang="en-US" sz="1000" b="0" i="0" u="none" strike="noStrike">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8259297"/>
                  </a:ext>
                </a:extLst>
              </a:tr>
              <a:tr h="274320">
                <a:tc>
                  <a:txBody>
                    <a:bodyPr/>
                    <a:lstStyle/>
                    <a:p>
                      <a:pPr algn="l" fontAlgn="b"/>
                      <a:r>
                        <a:rPr lang="en-US" sz="1000" b="0" i="0" u="none" strike="noStrike" dirty="0">
                          <a:solidFill>
                            <a:schemeClr val="tx1"/>
                          </a:solidFill>
                          <a:effectLst/>
                          <a:latin typeface="+mj-lt"/>
                          <a:cs typeface="CiscoSansTT Light" panose="020B0503020201020303" pitchFamily="34" charset="0"/>
                        </a:rPr>
                        <a:t>Wall-mountable</a:t>
                      </a: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000" b="0" i="0" u="none" strike="noStrike" dirty="0">
                        <a:solidFill>
                          <a:schemeClr val="tx1"/>
                        </a:solidFill>
                        <a:effectLst/>
                        <a:latin typeface="+mj-lt"/>
                      </a:endParaRPr>
                    </a:p>
                  </a:txBody>
                  <a:tcPr marT="36576" marB="36576"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2047599"/>
                  </a:ext>
                </a:extLst>
              </a:tr>
            </a:tbl>
          </a:graphicData>
        </a:graphic>
      </p:graphicFrame>
      <p:pic>
        <p:nvPicPr>
          <p:cNvPr id="4" name="Picture 3">
            <a:extLst>
              <a:ext uri="{FF2B5EF4-FFF2-40B4-BE49-F238E27FC236}">
                <a16:creationId xmlns:a16="http://schemas.microsoft.com/office/drawing/2014/main" id="{E8F3651A-81AC-C54A-91B3-26A7C9279F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476" t="6803" r="14588" b="6803"/>
          <a:stretch/>
        </p:blipFill>
        <p:spPr>
          <a:xfrm>
            <a:off x="2527497" y="1222214"/>
            <a:ext cx="638176" cy="630418"/>
          </a:xfrm>
          <a:prstGeom prst="rect">
            <a:avLst/>
          </a:prstGeom>
        </p:spPr>
      </p:pic>
      <p:pic>
        <p:nvPicPr>
          <p:cNvPr id="5" name="Picture 4">
            <a:extLst>
              <a:ext uri="{FF2B5EF4-FFF2-40B4-BE49-F238E27FC236}">
                <a16:creationId xmlns:a16="http://schemas.microsoft.com/office/drawing/2014/main" id="{027ADE20-8FAE-A44F-BBF0-3284D3B5F5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315" r="10638"/>
          <a:stretch/>
        </p:blipFill>
        <p:spPr>
          <a:xfrm>
            <a:off x="4578043" y="1130538"/>
            <a:ext cx="719137" cy="722094"/>
          </a:xfrm>
          <a:prstGeom prst="rect">
            <a:avLst/>
          </a:prstGeom>
        </p:spPr>
      </p:pic>
      <p:pic>
        <p:nvPicPr>
          <p:cNvPr id="6" name="Picture 5">
            <a:extLst>
              <a:ext uri="{FF2B5EF4-FFF2-40B4-BE49-F238E27FC236}">
                <a16:creationId xmlns:a16="http://schemas.microsoft.com/office/drawing/2014/main" id="{17B78B19-C589-074A-BFCB-E8C118332A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181" r="10449"/>
          <a:stretch/>
        </p:blipFill>
        <p:spPr>
          <a:xfrm>
            <a:off x="7715774" y="1116670"/>
            <a:ext cx="716756" cy="735962"/>
          </a:xfrm>
          <a:prstGeom prst="rect">
            <a:avLst/>
          </a:prstGeom>
        </p:spPr>
      </p:pic>
      <p:pic>
        <p:nvPicPr>
          <p:cNvPr id="7" name="Picture 6" descr="A picture containing electronics, remote, black, monitor&#10;&#10;Description automatically generated">
            <a:extLst>
              <a:ext uri="{FF2B5EF4-FFF2-40B4-BE49-F238E27FC236}">
                <a16:creationId xmlns:a16="http://schemas.microsoft.com/office/drawing/2014/main" id="{FBC09E66-55EB-D748-96C3-DA8671CEFE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8536" t="6263" r="14605" b="6263"/>
          <a:stretch/>
        </p:blipFill>
        <p:spPr>
          <a:xfrm>
            <a:off x="3538482" y="1159302"/>
            <a:ext cx="707232" cy="693330"/>
          </a:xfrm>
          <a:prstGeom prst="rect">
            <a:avLst/>
          </a:prstGeom>
        </p:spPr>
      </p:pic>
      <p:pic>
        <p:nvPicPr>
          <p:cNvPr id="8" name="Picture 7" descr="A picture containing electronics, remote, black, monitor&#10;&#10;Description automatically generated">
            <a:extLst>
              <a:ext uri="{FF2B5EF4-FFF2-40B4-BE49-F238E27FC236}">
                <a16:creationId xmlns:a16="http://schemas.microsoft.com/office/drawing/2014/main" id="{9E6C16AD-0F0F-F44F-9D09-90E3228B4C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7452" t="6635" r="12462" b="6635"/>
          <a:stretch/>
        </p:blipFill>
        <p:spPr>
          <a:xfrm>
            <a:off x="5612443" y="1165204"/>
            <a:ext cx="741362" cy="687428"/>
          </a:xfrm>
          <a:prstGeom prst="rect">
            <a:avLst/>
          </a:prstGeom>
        </p:spPr>
      </p:pic>
      <p:pic>
        <p:nvPicPr>
          <p:cNvPr id="9" name="Picture 8" descr="A picture containing electronics, remote, black, monitor&#10;&#10;Description automatically generated">
            <a:extLst>
              <a:ext uri="{FF2B5EF4-FFF2-40B4-BE49-F238E27FC236}">
                <a16:creationId xmlns:a16="http://schemas.microsoft.com/office/drawing/2014/main" id="{9185E40C-45B2-054E-994B-A4119C5C9CA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994" r="12369"/>
          <a:stretch/>
        </p:blipFill>
        <p:spPr>
          <a:xfrm>
            <a:off x="6644462" y="1060025"/>
            <a:ext cx="768350" cy="792607"/>
          </a:xfrm>
          <a:prstGeom prst="rect">
            <a:avLst/>
          </a:prstGeom>
        </p:spPr>
      </p:pic>
      <p:sp>
        <p:nvSpPr>
          <p:cNvPr id="16" name="Freeform 690">
            <a:extLst>
              <a:ext uri="{FF2B5EF4-FFF2-40B4-BE49-F238E27FC236}">
                <a16:creationId xmlns:a16="http://schemas.microsoft.com/office/drawing/2014/main" id="{0998E682-D98C-F744-A99D-E2FEC586A398}"/>
              </a:ext>
            </a:extLst>
          </p:cNvPr>
          <p:cNvSpPr>
            <a:spLocks noChangeAspect="1"/>
          </p:cNvSpPr>
          <p:nvPr/>
        </p:nvSpPr>
        <p:spPr bwMode="auto">
          <a:xfrm>
            <a:off x="2761199" y="4422735"/>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7" name="Freeform 690">
            <a:extLst>
              <a:ext uri="{FF2B5EF4-FFF2-40B4-BE49-F238E27FC236}">
                <a16:creationId xmlns:a16="http://schemas.microsoft.com/office/drawing/2014/main" id="{7E115192-47E0-5C4F-85CA-2E83C96F5D7C}"/>
              </a:ext>
            </a:extLst>
          </p:cNvPr>
          <p:cNvSpPr>
            <a:spLocks noChangeAspect="1"/>
          </p:cNvSpPr>
          <p:nvPr/>
        </p:nvSpPr>
        <p:spPr bwMode="auto">
          <a:xfrm>
            <a:off x="3806833" y="4422735"/>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8" name="Freeform 690">
            <a:extLst>
              <a:ext uri="{FF2B5EF4-FFF2-40B4-BE49-F238E27FC236}">
                <a16:creationId xmlns:a16="http://schemas.microsoft.com/office/drawing/2014/main" id="{CBEDBDC3-10CF-E943-BA66-D62389A3FD04}"/>
              </a:ext>
            </a:extLst>
          </p:cNvPr>
          <p:cNvSpPr>
            <a:spLocks noChangeAspect="1"/>
          </p:cNvSpPr>
          <p:nvPr/>
        </p:nvSpPr>
        <p:spPr bwMode="auto">
          <a:xfrm>
            <a:off x="4852467" y="4422735"/>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9" name="Freeform 690">
            <a:extLst>
              <a:ext uri="{FF2B5EF4-FFF2-40B4-BE49-F238E27FC236}">
                <a16:creationId xmlns:a16="http://schemas.microsoft.com/office/drawing/2014/main" id="{4618C8F2-3324-8E40-8C27-074135290A4D}"/>
              </a:ext>
            </a:extLst>
          </p:cNvPr>
          <p:cNvSpPr>
            <a:spLocks noChangeAspect="1"/>
          </p:cNvSpPr>
          <p:nvPr/>
        </p:nvSpPr>
        <p:spPr bwMode="auto">
          <a:xfrm>
            <a:off x="5898101" y="4422735"/>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0" name="Freeform 690">
            <a:extLst>
              <a:ext uri="{FF2B5EF4-FFF2-40B4-BE49-F238E27FC236}">
                <a16:creationId xmlns:a16="http://schemas.microsoft.com/office/drawing/2014/main" id="{8D8FA6C4-B803-E44C-BFC7-F8384308C5E3}"/>
              </a:ext>
            </a:extLst>
          </p:cNvPr>
          <p:cNvSpPr>
            <a:spLocks noChangeAspect="1"/>
          </p:cNvSpPr>
          <p:nvPr/>
        </p:nvSpPr>
        <p:spPr bwMode="auto">
          <a:xfrm>
            <a:off x="6943655" y="4422735"/>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1" name="Freeform 690">
            <a:extLst>
              <a:ext uri="{FF2B5EF4-FFF2-40B4-BE49-F238E27FC236}">
                <a16:creationId xmlns:a16="http://schemas.microsoft.com/office/drawing/2014/main" id="{D776AA37-4B16-9146-B976-E5D1DA66808C}"/>
              </a:ext>
            </a:extLst>
          </p:cNvPr>
          <p:cNvSpPr>
            <a:spLocks noChangeAspect="1"/>
          </p:cNvSpPr>
          <p:nvPr/>
        </p:nvSpPr>
        <p:spPr bwMode="auto">
          <a:xfrm>
            <a:off x="7989370" y="4422735"/>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2" name="Freeform 690">
            <a:extLst>
              <a:ext uri="{FF2B5EF4-FFF2-40B4-BE49-F238E27FC236}">
                <a16:creationId xmlns:a16="http://schemas.microsoft.com/office/drawing/2014/main" id="{5B35DDED-FCA9-F348-BA1E-2C04A19FA857}"/>
              </a:ext>
            </a:extLst>
          </p:cNvPr>
          <p:cNvSpPr>
            <a:spLocks noChangeAspect="1"/>
          </p:cNvSpPr>
          <p:nvPr/>
        </p:nvSpPr>
        <p:spPr bwMode="auto">
          <a:xfrm>
            <a:off x="6943655" y="4140022"/>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3" name="Freeform 690">
            <a:extLst>
              <a:ext uri="{FF2B5EF4-FFF2-40B4-BE49-F238E27FC236}">
                <a16:creationId xmlns:a16="http://schemas.microsoft.com/office/drawing/2014/main" id="{8543AA1E-101B-9247-A3F9-40178F3BB3AD}"/>
              </a:ext>
            </a:extLst>
          </p:cNvPr>
          <p:cNvSpPr>
            <a:spLocks noChangeAspect="1"/>
          </p:cNvSpPr>
          <p:nvPr/>
        </p:nvSpPr>
        <p:spPr bwMode="auto">
          <a:xfrm>
            <a:off x="7989370" y="4140022"/>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4" name="Freeform 690">
            <a:extLst>
              <a:ext uri="{FF2B5EF4-FFF2-40B4-BE49-F238E27FC236}">
                <a16:creationId xmlns:a16="http://schemas.microsoft.com/office/drawing/2014/main" id="{E8558830-E0BC-A94E-822B-E1D3FFE93562}"/>
              </a:ext>
            </a:extLst>
          </p:cNvPr>
          <p:cNvSpPr>
            <a:spLocks noChangeAspect="1"/>
          </p:cNvSpPr>
          <p:nvPr/>
        </p:nvSpPr>
        <p:spPr bwMode="auto">
          <a:xfrm>
            <a:off x="4852225" y="3323632"/>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5" name="Freeform 690">
            <a:extLst>
              <a:ext uri="{FF2B5EF4-FFF2-40B4-BE49-F238E27FC236}">
                <a16:creationId xmlns:a16="http://schemas.microsoft.com/office/drawing/2014/main" id="{98F3EE6C-407D-3248-943D-3526811FDD05}"/>
              </a:ext>
            </a:extLst>
          </p:cNvPr>
          <p:cNvSpPr>
            <a:spLocks noChangeAspect="1"/>
          </p:cNvSpPr>
          <p:nvPr/>
        </p:nvSpPr>
        <p:spPr bwMode="auto">
          <a:xfrm>
            <a:off x="5897940" y="3323632"/>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6" name="Freeform 690">
            <a:extLst>
              <a:ext uri="{FF2B5EF4-FFF2-40B4-BE49-F238E27FC236}">
                <a16:creationId xmlns:a16="http://schemas.microsoft.com/office/drawing/2014/main" id="{53CF71A4-65BD-D242-9BDA-EB2489441151}"/>
              </a:ext>
            </a:extLst>
          </p:cNvPr>
          <p:cNvSpPr>
            <a:spLocks noChangeAspect="1"/>
          </p:cNvSpPr>
          <p:nvPr/>
        </p:nvSpPr>
        <p:spPr bwMode="auto">
          <a:xfrm>
            <a:off x="6943655" y="3323632"/>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7" name="Freeform 690">
            <a:extLst>
              <a:ext uri="{FF2B5EF4-FFF2-40B4-BE49-F238E27FC236}">
                <a16:creationId xmlns:a16="http://schemas.microsoft.com/office/drawing/2014/main" id="{339CBE8D-074B-AB4A-B6EB-B177C06D2CF1}"/>
              </a:ext>
            </a:extLst>
          </p:cNvPr>
          <p:cNvSpPr>
            <a:spLocks noChangeAspect="1"/>
          </p:cNvSpPr>
          <p:nvPr/>
        </p:nvSpPr>
        <p:spPr bwMode="auto">
          <a:xfrm>
            <a:off x="7989370" y="3323632"/>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8" name="Freeform 690">
            <a:extLst>
              <a:ext uri="{FF2B5EF4-FFF2-40B4-BE49-F238E27FC236}">
                <a16:creationId xmlns:a16="http://schemas.microsoft.com/office/drawing/2014/main" id="{A31BA68A-00EC-4B40-AF65-14A1CA9C75EF}"/>
              </a:ext>
            </a:extLst>
          </p:cNvPr>
          <p:cNvSpPr>
            <a:spLocks noChangeAspect="1"/>
          </p:cNvSpPr>
          <p:nvPr/>
        </p:nvSpPr>
        <p:spPr bwMode="auto">
          <a:xfrm>
            <a:off x="4852225" y="2230012"/>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29" name="Freeform 690">
            <a:extLst>
              <a:ext uri="{FF2B5EF4-FFF2-40B4-BE49-F238E27FC236}">
                <a16:creationId xmlns:a16="http://schemas.microsoft.com/office/drawing/2014/main" id="{E9AB6070-287C-2E41-A6F8-226D68F14D07}"/>
              </a:ext>
            </a:extLst>
          </p:cNvPr>
          <p:cNvSpPr>
            <a:spLocks noChangeAspect="1"/>
          </p:cNvSpPr>
          <p:nvPr/>
        </p:nvSpPr>
        <p:spPr bwMode="auto">
          <a:xfrm>
            <a:off x="7989370" y="2230012"/>
            <a:ext cx="170772" cy="162754"/>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Tree>
    <p:extLst>
      <p:ext uri="{BB962C8B-B14F-4D97-AF65-F5344CB8AC3E}">
        <p14:creationId xmlns:p14="http://schemas.microsoft.com/office/powerpoint/2010/main" val="1456725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2674834"/>
            <a:ext cx="9144000" cy="19162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1CF1D08-2DBC-B14B-AC27-536DE606C901}"/>
              </a:ext>
            </a:extLst>
          </p:cNvPr>
          <p:cNvSpPr/>
          <p:nvPr/>
        </p:nvSpPr>
        <p:spPr>
          <a:xfrm>
            <a:off x="0" y="-3"/>
            <a:ext cx="9144001" cy="2952753"/>
          </a:xfrm>
          <a:prstGeom prst="rect">
            <a:avLst/>
          </a:prstGeom>
          <a:solidFill>
            <a:schemeClr val="tx1">
              <a:lumMod val="10000"/>
              <a:lumOff val="9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auto">
              <a:spcBef>
                <a:spcPts val="0"/>
              </a:spcBef>
              <a:spcAft>
                <a:spcPts val="0"/>
              </a:spcAft>
            </a:pPr>
            <a:endParaRPr lang="en-US" kern="0" dirty="0">
              <a:solidFill>
                <a:srgbClr val="FFFFFF"/>
              </a:solidFill>
              <a:latin typeface="CiscoSansTT ExtraLight"/>
              <a:ea typeface="ＭＳ Ｐゴシック" charset="0"/>
            </a:endParaRPr>
          </a:p>
        </p:txBody>
      </p:sp>
      <p:sp>
        <p:nvSpPr>
          <p:cNvPr id="2" name="Title 1"/>
          <p:cNvSpPr>
            <a:spLocks noGrp="1"/>
          </p:cNvSpPr>
          <p:nvPr>
            <p:ph type="title"/>
          </p:nvPr>
        </p:nvSpPr>
        <p:spPr/>
        <p:txBody>
          <a:bodyPr/>
          <a:lstStyle/>
          <a:p>
            <a:r>
              <a:rPr lang="en-US" dirty="0"/>
              <a:t>The IP DECT 6800 Series</a:t>
            </a:r>
          </a:p>
        </p:txBody>
      </p:sp>
      <p:sp>
        <p:nvSpPr>
          <p:cNvPr id="5" name="Rectangle: Rounded Corners 32">
            <a:extLst>
              <a:ext uri="{FF2B5EF4-FFF2-40B4-BE49-F238E27FC236}">
                <a16:creationId xmlns:a16="http://schemas.microsoft.com/office/drawing/2014/main" id="{7328304C-5CEA-DD45-87E2-BB87F3E8C96C}"/>
              </a:ext>
            </a:extLst>
          </p:cNvPr>
          <p:cNvSpPr/>
          <p:nvPr/>
        </p:nvSpPr>
        <p:spPr>
          <a:xfrm>
            <a:off x="849309" y="2769870"/>
            <a:ext cx="3318520" cy="36576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Cisco IP Phone 6825 Handset</a:t>
            </a:r>
          </a:p>
        </p:txBody>
      </p:sp>
      <p:sp>
        <p:nvSpPr>
          <p:cNvPr id="7" name="Rectangle: Rounded Corners 32">
            <a:extLst>
              <a:ext uri="{FF2B5EF4-FFF2-40B4-BE49-F238E27FC236}">
                <a16:creationId xmlns:a16="http://schemas.microsoft.com/office/drawing/2014/main" id="{B5AA1395-0925-F340-8577-150E3F18DF2E}"/>
              </a:ext>
            </a:extLst>
          </p:cNvPr>
          <p:cNvSpPr/>
          <p:nvPr/>
        </p:nvSpPr>
        <p:spPr>
          <a:xfrm>
            <a:off x="5033573" y="2769870"/>
            <a:ext cx="3318520" cy="36576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bg1"/>
                </a:solidFill>
              </a:rPr>
              <a:t>Cisco DBS-210 Multi-Cell Base Station</a:t>
            </a:r>
          </a:p>
        </p:txBody>
      </p:sp>
      <p:sp>
        <p:nvSpPr>
          <p:cNvPr id="14" name="Text Placeholder 3">
            <a:extLst>
              <a:ext uri="{FF2B5EF4-FFF2-40B4-BE49-F238E27FC236}">
                <a16:creationId xmlns:a16="http://schemas.microsoft.com/office/drawing/2014/main" id="{50CC9B94-D441-7349-A4DD-AEE1A44B3070}"/>
              </a:ext>
            </a:extLst>
          </p:cNvPr>
          <p:cNvSpPr txBox="1">
            <a:spLocks/>
          </p:cNvSpPr>
          <p:nvPr/>
        </p:nvSpPr>
        <p:spPr>
          <a:xfrm>
            <a:off x="547688" y="3219822"/>
            <a:ext cx="3921762" cy="1296144"/>
          </a:xfrm>
          <a:prstGeom prst="rect">
            <a:avLst/>
          </a:prstGeom>
        </p:spPr>
        <p:txBody>
          <a:bodyPr wrap="square">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1450" defTabSz="457200">
              <a:lnSpc>
                <a:spcPct val="100000"/>
              </a:lnSpc>
              <a:spcBef>
                <a:spcPct val="0"/>
              </a:spcBef>
              <a:spcAft>
                <a:spcPts val="6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Excellent indoor and outdoor range</a:t>
            </a:r>
          </a:p>
          <a:p>
            <a:pPr marL="171450" defTabSz="457200">
              <a:lnSpc>
                <a:spcPct val="100000"/>
              </a:lnSpc>
              <a:spcBef>
                <a:spcPct val="0"/>
              </a:spcBef>
              <a:spcAft>
                <a:spcPts val="6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Extended roaming and mobility</a:t>
            </a:r>
          </a:p>
          <a:p>
            <a:pPr marL="171450" defTabSz="457200">
              <a:lnSpc>
                <a:spcPct val="100000"/>
              </a:lnSpc>
              <a:spcBef>
                <a:spcPct val="0"/>
              </a:spcBef>
              <a:spcAft>
                <a:spcPts val="6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Secure radio communications</a:t>
            </a:r>
          </a:p>
          <a:p>
            <a:pPr marL="171450" defTabSz="457200">
              <a:lnSpc>
                <a:spcPct val="100000"/>
              </a:lnSpc>
              <a:spcBef>
                <a:spcPct val="0"/>
              </a:spcBef>
              <a:spcAft>
                <a:spcPts val="6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No on-site expertise required - minimize installation costs, reduce time to dial tone</a:t>
            </a:r>
          </a:p>
        </p:txBody>
      </p:sp>
      <p:sp>
        <p:nvSpPr>
          <p:cNvPr id="15" name="Text Placeholder 3">
            <a:extLst>
              <a:ext uri="{FF2B5EF4-FFF2-40B4-BE49-F238E27FC236}">
                <a16:creationId xmlns:a16="http://schemas.microsoft.com/office/drawing/2014/main" id="{50CC9B94-D441-7349-A4DD-AEE1A44B3070}"/>
              </a:ext>
            </a:extLst>
          </p:cNvPr>
          <p:cNvSpPr txBox="1">
            <a:spLocks/>
          </p:cNvSpPr>
          <p:nvPr/>
        </p:nvSpPr>
        <p:spPr>
          <a:xfrm>
            <a:off x="4731952" y="3219822"/>
            <a:ext cx="3921762" cy="1296144"/>
          </a:xfrm>
          <a:prstGeom prst="rect">
            <a:avLst/>
          </a:prstGeom>
        </p:spPr>
        <p:txBody>
          <a:bodyPr wrap="square">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1450" defTabSz="457200">
              <a:lnSpc>
                <a:spcPct val="100000"/>
              </a:lnSpc>
              <a:spcBef>
                <a:spcPct val="0"/>
              </a:spcBef>
              <a:spcAft>
                <a:spcPts val="6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Ideal for older buildings with physical barriers, including offices and factories</a:t>
            </a:r>
          </a:p>
          <a:p>
            <a:pPr marL="171450" defTabSz="457200">
              <a:lnSpc>
                <a:spcPct val="100000"/>
              </a:lnSpc>
              <a:spcBef>
                <a:spcPct val="0"/>
              </a:spcBef>
              <a:spcAft>
                <a:spcPts val="6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Fully expandable for future growth and investment protection</a:t>
            </a:r>
          </a:p>
          <a:p>
            <a:pPr marL="171450" defTabSz="457200">
              <a:lnSpc>
                <a:spcPct val="100000"/>
              </a:lnSpc>
              <a:spcBef>
                <a:spcPct val="0"/>
              </a:spcBef>
              <a:spcAft>
                <a:spcPts val="600"/>
              </a:spcAft>
              <a:buClr>
                <a:schemeClr val="bg2"/>
              </a:buClr>
              <a:buSzPct val="100000"/>
              <a:buFont typeface="Arial" panose="020B0604020202020204" pitchFamily="34" charset="0"/>
              <a:buChar char="•"/>
              <a:defRPr/>
            </a:pPr>
            <a:r>
              <a:rPr lang="en-US" sz="1100" dirty="0">
                <a:solidFill>
                  <a:schemeClr val="bg2"/>
                </a:solidFill>
                <a:latin typeface="+mj-lt"/>
                <a:ea typeface="Arial" charset="0"/>
                <a:cs typeface="Arial" charset="0"/>
              </a:rPr>
              <a:t>Extend range and capacity with minimal incremental investment</a:t>
            </a:r>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4762" b="14381"/>
          <a:stretch/>
        </p:blipFill>
        <p:spPr>
          <a:xfrm>
            <a:off x="1729020" y="1058654"/>
            <a:ext cx="1559098" cy="1657112"/>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25950" t="10946" r="25701" b="11483"/>
          <a:stretch/>
        </p:blipFill>
        <p:spPr>
          <a:xfrm>
            <a:off x="5918184" y="1058654"/>
            <a:ext cx="1549298" cy="1657111"/>
          </a:xfrm>
          <a:prstGeom prst="rect">
            <a:avLst/>
          </a:prstGeom>
        </p:spPr>
      </p:pic>
    </p:spTree>
    <p:extLst>
      <p:ext uri="{BB962C8B-B14F-4D97-AF65-F5344CB8AC3E}">
        <p14:creationId xmlns:p14="http://schemas.microsoft.com/office/powerpoint/2010/main" val="303821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Purchasing option</a:t>
            </a:r>
          </a:p>
        </p:txBody>
      </p:sp>
    </p:spTree>
    <p:extLst>
      <p:ext uri="{BB962C8B-B14F-4D97-AF65-F5344CB8AC3E}">
        <p14:creationId xmlns:p14="http://schemas.microsoft.com/office/powerpoint/2010/main" val="2578257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272780" y="2385060"/>
            <a:ext cx="2640869" cy="148283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6012160" y="2385060"/>
            <a:ext cx="2640869" cy="148283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47688" y="2385060"/>
            <a:ext cx="2626581" cy="148283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Cisco Webex Hardware as a Service</a:t>
            </a:r>
          </a:p>
        </p:txBody>
      </p:sp>
      <p:grpSp>
        <p:nvGrpSpPr>
          <p:cNvPr id="5" name="Group 4"/>
          <p:cNvGrpSpPr/>
          <p:nvPr/>
        </p:nvGrpSpPr>
        <p:grpSpPr>
          <a:xfrm>
            <a:off x="533400" y="3779742"/>
            <a:ext cx="2640869" cy="811308"/>
            <a:chOff x="533400" y="3596156"/>
            <a:chExt cx="3238453" cy="994894"/>
          </a:xfrm>
        </p:grpSpPr>
        <p:pic>
          <p:nvPicPr>
            <p:cNvPr id="3" name="Picture 2">
              <a:extLst>
                <a:ext uri="{FF2B5EF4-FFF2-40B4-BE49-F238E27FC236}">
                  <a16:creationId xmlns:a16="http://schemas.microsoft.com/office/drawing/2014/main" id="{38BC3B7C-86AC-3B4F-83FB-BF4659D25270}"/>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2016955" y="3596640"/>
              <a:ext cx="1754898" cy="994410"/>
            </a:xfrm>
            <a:prstGeom prst="rect">
              <a:avLst/>
            </a:prstGeom>
          </p:spPr>
        </p:pic>
        <p:pic>
          <p:nvPicPr>
            <p:cNvPr id="4" name="Picture 3">
              <a:extLst>
                <a:ext uri="{FF2B5EF4-FFF2-40B4-BE49-F238E27FC236}">
                  <a16:creationId xmlns:a16="http://schemas.microsoft.com/office/drawing/2014/main" id="{3942AC3B-43DB-6E4E-A4D9-7FF8FCC8C8F2}"/>
                </a:ext>
              </a:extLst>
            </p:cNvPr>
            <p:cNvPicPr>
              <a:picLocks/>
            </p:cNvPicPr>
            <p:nvPr/>
          </p:nvPicPr>
          <p:blipFill rotWithShape="1">
            <a:blip r:embed="rId3" cstate="screen">
              <a:extLst>
                <a:ext uri="{28A0092B-C50C-407E-A947-70E740481C1C}">
                  <a14:useLocalDpi xmlns:a14="http://schemas.microsoft.com/office/drawing/2010/main"/>
                </a:ext>
              </a:extLst>
            </a:blip>
            <a:srcRect l="8561"/>
            <a:stretch/>
          </p:blipFill>
          <p:spPr>
            <a:xfrm>
              <a:off x="533400" y="3596156"/>
              <a:ext cx="1604662" cy="994410"/>
            </a:xfrm>
            <a:prstGeom prst="rect">
              <a:avLst/>
            </a:prstGeom>
          </p:spPr>
        </p:pic>
      </p:grpSp>
      <p:sp>
        <p:nvSpPr>
          <p:cNvPr id="15" name="Rectangle: Rounded Corners 32">
            <a:extLst>
              <a:ext uri="{FF2B5EF4-FFF2-40B4-BE49-F238E27FC236}">
                <a16:creationId xmlns:a16="http://schemas.microsoft.com/office/drawing/2014/main" id="{7328304C-5CEA-DD45-87E2-BB87F3E8C96C}"/>
              </a:ext>
            </a:extLst>
          </p:cNvPr>
          <p:cNvSpPr/>
          <p:nvPr/>
        </p:nvSpPr>
        <p:spPr>
          <a:xfrm>
            <a:off x="547688" y="2139702"/>
            <a:ext cx="2626581" cy="4823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Transformative collaboration hardware as a service</a:t>
            </a:r>
          </a:p>
        </p:txBody>
      </p:sp>
      <p:sp>
        <p:nvSpPr>
          <p:cNvPr id="16" name="Rectangle: Rounded Corners 32">
            <a:extLst>
              <a:ext uri="{FF2B5EF4-FFF2-40B4-BE49-F238E27FC236}">
                <a16:creationId xmlns:a16="http://schemas.microsoft.com/office/drawing/2014/main" id="{7328304C-5CEA-DD45-87E2-BB87F3E8C96C}"/>
              </a:ext>
            </a:extLst>
          </p:cNvPr>
          <p:cNvSpPr/>
          <p:nvPr/>
        </p:nvSpPr>
        <p:spPr>
          <a:xfrm>
            <a:off x="3272780" y="2139702"/>
            <a:ext cx="2640869" cy="4823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A simple, scalable and </a:t>
            </a:r>
            <a:br>
              <a:rPr lang="en-US" sz="1200" dirty="0">
                <a:solidFill>
                  <a:schemeClr val="bg2"/>
                </a:solidFill>
              </a:rPr>
            </a:br>
            <a:r>
              <a:rPr lang="en-US" sz="1200" dirty="0">
                <a:solidFill>
                  <a:schemeClr val="bg2"/>
                </a:solidFill>
              </a:rPr>
              <a:t>flexible way to pay</a:t>
            </a:r>
          </a:p>
        </p:txBody>
      </p:sp>
      <p:sp>
        <p:nvSpPr>
          <p:cNvPr id="17" name="Rectangle: Rounded Corners 32">
            <a:extLst>
              <a:ext uri="{FF2B5EF4-FFF2-40B4-BE49-F238E27FC236}">
                <a16:creationId xmlns:a16="http://schemas.microsoft.com/office/drawing/2014/main" id="{7328304C-5CEA-DD45-87E2-BB87F3E8C96C}"/>
              </a:ext>
            </a:extLst>
          </p:cNvPr>
          <p:cNvSpPr/>
          <p:nvPr/>
        </p:nvSpPr>
        <p:spPr>
          <a:xfrm>
            <a:off x="6012160" y="2139702"/>
            <a:ext cx="2640869" cy="482352"/>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Designed for Cisco Webex</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212" y="1201738"/>
            <a:ext cx="813532" cy="813532"/>
          </a:xfrm>
          <a:prstGeom prst="rect">
            <a:avLst/>
          </a:prstGeom>
        </p:spPr>
      </p:pic>
      <p:sp>
        <p:nvSpPr>
          <p:cNvPr id="19" name="Text Box 56" descr="© INSCALE GmbH, 26.05.2010&#10;http://www.presentationload.com/"/>
          <p:cNvSpPr txBox="1">
            <a:spLocks noChangeArrowheads="1"/>
          </p:cNvSpPr>
          <p:nvPr/>
        </p:nvSpPr>
        <p:spPr bwMode="gray">
          <a:xfrm>
            <a:off x="547687" y="2715766"/>
            <a:ext cx="2626581" cy="861774"/>
          </a:xfrm>
          <a:prstGeom prst="rect">
            <a:avLst/>
          </a:prstGeom>
          <a:noFill/>
          <a:ln w="9525">
            <a:noFill/>
            <a:miter lim="800000"/>
            <a:headEnd/>
            <a:tailEnd/>
          </a:ln>
          <a:effectLst/>
        </p:spPr>
        <p:txBody>
          <a:bodyPr wrap="square" lIns="182880" tIns="91440" rIns="91440" bIns="91440">
            <a:spAutoFit/>
          </a:bodyPr>
          <a:lstStyle/>
          <a:p>
            <a:pPr lvl="0" algn="ctr">
              <a:spcBef>
                <a:spcPct val="50000"/>
              </a:spcBef>
            </a:pPr>
            <a:r>
              <a:rPr lang="en-US" sz="1100" noProof="1">
                <a:latin typeface="+mn-lt"/>
                <a:cs typeface="Calibri" pitchFamily="34" charset="0"/>
              </a:rPr>
              <a:t>Enable your people and teams </a:t>
            </a:r>
            <a:br>
              <a:rPr lang="en-US" sz="1100" noProof="1">
                <a:latin typeface="+mn-lt"/>
                <a:cs typeface="Calibri" pitchFamily="34" charset="0"/>
              </a:rPr>
            </a:br>
            <a:r>
              <a:rPr lang="en-US" sz="1100" noProof="1">
                <a:latin typeface="+mn-lt"/>
                <a:cs typeface="Calibri" pitchFamily="34" charset="0"/>
              </a:rPr>
              <a:t>with the tools they need to get </a:t>
            </a:r>
            <a:br>
              <a:rPr lang="en-US" sz="1100" noProof="1">
                <a:latin typeface="+mn-lt"/>
                <a:cs typeface="Calibri" pitchFamily="34" charset="0"/>
              </a:rPr>
            </a:br>
            <a:r>
              <a:rPr lang="en-US" sz="1100" noProof="1">
                <a:latin typeface="+mn-lt"/>
                <a:cs typeface="Calibri" pitchFamily="34" charset="0"/>
              </a:rPr>
              <a:t>things done and better service </a:t>
            </a:r>
            <a:br>
              <a:rPr lang="en-US" sz="1100" noProof="1">
                <a:latin typeface="+mn-lt"/>
                <a:cs typeface="Calibri" pitchFamily="34" charset="0"/>
              </a:rPr>
            </a:br>
            <a:r>
              <a:rPr lang="en-US" sz="1100" noProof="1">
                <a:latin typeface="+mn-lt"/>
                <a:cs typeface="Calibri" pitchFamily="34" charset="0"/>
              </a:rPr>
              <a:t>your customers</a:t>
            </a:r>
          </a:p>
        </p:txBody>
      </p:sp>
      <p:sp>
        <p:nvSpPr>
          <p:cNvPr id="20" name="Text Box 56" descr="© INSCALE GmbH, 26.05.2010&#10;http://www.presentationload.com/"/>
          <p:cNvSpPr txBox="1">
            <a:spLocks noChangeArrowheads="1"/>
          </p:cNvSpPr>
          <p:nvPr/>
        </p:nvSpPr>
        <p:spPr bwMode="gray">
          <a:xfrm>
            <a:off x="3272780" y="2715766"/>
            <a:ext cx="2626581" cy="861774"/>
          </a:xfrm>
          <a:prstGeom prst="rect">
            <a:avLst/>
          </a:prstGeom>
          <a:noFill/>
          <a:ln w="9525">
            <a:noFill/>
            <a:miter lim="800000"/>
            <a:headEnd/>
            <a:tailEnd/>
          </a:ln>
          <a:effectLst/>
        </p:spPr>
        <p:txBody>
          <a:bodyPr wrap="square" lIns="182880" tIns="91440" rIns="91440" bIns="91440">
            <a:spAutoFit/>
          </a:bodyPr>
          <a:lstStyle/>
          <a:p>
            <a:pPr lvl="0" algn="ctr">
              <a:spcBef>
                <a:spcPct val="50000"/>
              </a:spcBef>
            </a:pPr>
            <a:r>
              <a:rPr lang="en-US" sz="1100" noProof="1">
                <a:latin typeface="+mn-lt"/>
                <a:cs typeface="Calibri" pitchFamily="34" charset="0"/>
              </a:rPr>
              <a:t>Affordable and predictable payment plans that you can scale from a single device to thousands of devices, and add devices at any time</a:t>
            </a:r>
          </a:p>
        </p:txBody>
      </p:sp>
      <p:sp>
        <p:nvSpPr>
          <p:cNvPr id="21" name="Text Box 56" descr="© INSCALE GmbH, 26.05.2010&#10;http://www.presentationload.com/"/>
          <p:cNvSpPr txBox="1">
            <a:spLocks noChangeArrowheads="1"/>
          </p:cNvSpPr>
          <p:nvPr/>
        </p:nvSpPr>
        <p:spPr bwMode="gray">
          <a:xfrm>
            <a:off x="6012160" y="2715766"/>
            <a:ext cx="2626581" cy="861774"/>
          </a:xfrm>
          <a:prstGeom prst="rect">
            <a:avLst/>
          </a:prstGeom>
          <a:noFill/>
          <a:ln w="9525">
            <a:noFill/>
            <a:miter lim="800000"/>
            <a:headEnd/>
            <a:tailEnd/>
          </a:ln>
          <a:effectLst/>
        </p:spPr>
        <p:txBody>
          <a:bodyPr wrap="square" lIns="182880" tIns="91440" rIns="91440" bIns="91440">
            <a:spAutoFit/>
          </a:bodyPr>
          <a:lstStyle/>
          <a:p>
            <a:pPr lvl="0" algn="ctr">
              <a:spcBef>
                <a:spcPct val="50000"/>
              </a:spcBef>
            </a:pPr>
            <a:r>
              <a:rPr lang="en-US" sz="1100" noProof="1">
                <a:latin typeface="+mn-lt"/>
                <a:cs typeface="Calibri" pitchFamily="34" charset="0"/>
              </a:rPr>
              <a:t>Industry first, comprehensive program for IP phones, Webex desktop and room video systems, and interactive whiteboards</a:t>
            </a: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6448" y="1201738"/>
            <a:ext cx="813532" cy="81353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5828" y="1201738"/>
            <a:ext cx="813532" cy="813532"/>
          </a:xfrm>
          <a:prstGeom prst="rect">
            <a:avLst/>
          </a:prstGeom>
        </p:spPr>
      </p:pic>
      <p:grpSp>
        <p:nvGrpSpPr>
          <p:cNvPr id="26" name="Group 25"/>
          <p:cNvGrpSpPr/>
          <p:nvPr/>
        </p:nvGrpSpPr>
        <p:grpSpPr>
          <a:xfrm>
            <a:off x="3272780" y="3779742"/>
            <a:ext cx="2640869" cy="811308"/>
            <a:chOff x="5901367" y="2436995"/>
            <a:chExt cx="3238453" cy="998543"/>
          </a:xfrm>
        </p:grpSpPr>
        <p:pic>
          <p:nvPicPr>
            <p:cNvPr id="24" name="Picture 23">
              <a:extLst>
                <a:ext uri="{FF2B5EF4-FFF2-40B4-BE49-F238E27FC236}">
                  <a16:creationId xmlns:a16="http://schemas.microsoft.com/office/drawing/2014/main" id="{FF845756-F8D5-8844-8892-39039CEBC894}"/>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7384922" y="2436995"/>
              <a:ext cx="1754898" cy="994410"/>
            </a:xfrm>
            <a:prstGeom prst="rect">
              <a:avLst/>
            </a:prstGeom>
          </p:spPr>
        </p:pic>
        <p:pic>
          <p:nvPicPr>
            <p:cNvPr id="25" name="Picture 24">
              <a:extLst>
                <a:ext uri="{FF2B5EF4-FFF2-40B4-BE49-F238E27FC236}">
                  <a16:creationId xmlns:a16="http://schemas.microsoft.com/office/drawing/2014/main" id="{225E40B9-C407-514E-B371-37B29162DD17}"/>
                </a:ext>
              </a:extLst>
            </p:cNvPr>
            <p:cNvPicPr>
              <a:picLocks/>
            </p:cNvPicPr>
            <p:nvPr/>
          </p:nvPicPr>
          <p:blipFill rotWithShape="1">
            <a:blip r:embed="rId8" cstate="screen">
              <a:extLst>
                <a:ext uri="{28A0092B-C50C-407E-A947-70E740481C1C}">
                  <a14:useLocalDpi xmlns:a14="http://schemas.microsoft.com/office/drawing/2010/main"/>
                </a:ext>
              </a:extLst>
            </a:blip>
            <a:srcRect l="8585" r="-266"/>
            <a:stretch/>
          </p:blipFill>
          <p:spPr>
            <a:xfrm>
              <a:off x="5901367" y="2441128"/>
              <a:ext cx="1604663" cy="994410"/>
            </a:xfrm>
            <a:prstGeom prst="rect">
              <a:avLst/>
            </a:prstGeom>
          </p:spPr>
        </p:pic>
      </p:grpSp>
      <p:grpSp>
        <p:nvGrpSpPr>
          <p:cNvPr id="30" name="Group 29"/>
          <p:cNvGrpSpPr/>
          <p:nvPr/>
        </p:nvGrpSpPr>
        <p:grpSpPr>
          <a:xfrm>
            <a:off x="6012160" y="3779742"/>
            <a:ext cx="2640869" cy="811308"/>
            <a:chOff x="5901367" y="3533850"/>
            <a:chExt cx="3249426" cy="994411"/>
          </a:xfrm>
        </p:grpSpPr>
        <p:pic>
          <p:nvPicPr>
            <p:cNvPr id="31" name="Picture 30">
              <a:extLst>
                <a:ext uri="{FF2B5EF4-FFF2-40B4-BE49-F238E27FC236}">
                  <a16:creationId xmlns:a16="http://schemas.microsoft.com/office/drawing/2014/main" id="{9D3E5DC6-7D97-354E-B98E-0BCF330DC2DF}"/>
                </a:ext>
              </a:extLst>
            </p:cNvPr>
            <p:cNvPicPr>
              <a:picLocks/>
            </p:cNvPicPr>
            <p:nvPr/>
          </p:nvPicPr>
          <p:blipFill rotWithShape="1">
            <a:blip r:embed="rId9" cstate="screen">
              <a:extLst>
                <a:ext uri="{28A0092B-C50C-407E-A947-70E740481C1C}">
                  <a14:useLocalDpi xmlns:a14="http://schemas.microsoft.com/office/drawing/2010/main"/>
                </a:ext>
              </a:extLst>
            </a:blip>
            <a:srcRect t="1367" r="-737"/>
            <a:stretch/>
          </p:blipFill>
          <p:spPr>
            <a:xfrm>
              <a:off x="7395895" y="3533851"/>
              <a:ext cx="1754898" cy="994410"/>
            </a:xfrm>
            <a:prstGeom prst="rect">
              <a:avLst/>
            </a:prstGeom>
          </p:spPr>
        </p:pic>
        <p:pic>
          <p:nvPicPr>
            <p:cNvPr id="32" name="Picture 31">
              <a:extLst>
                <a:ext uri="{FF2B5EF4-FFF2-40B4-BE49-F238E27FC236}">
                  <a16:creationId xmlns:a16="http://schemas.microsoft.com/office/drawing/2014/main" id="{F498BD94-DAB3-5347-88B3-EB73D74D626E}"/>
                </a:ext>
              </a:extLst>
            </p:cNvPr>
            <p:cNvPicPr>
              <a:picLocks/>
            </p:cNvPicPr>
            <p:nvPr/>
          </p:nvPicPr>
          <p:blipFill rotWithShape="1">
            <a:blip r:embed="rId10" cstate="screen">
              <a:extLst>
                <a:ext uri="{28A0092B-C50C-407E-A947-70E740481C1C}">
                  <a14:useLocalDpi xmlns:a14="http://schemas.microsoft.com/office/drawing/2010/main"/>
                </a:ext>
              </a:extLst>
            </a:blip>
            <a:srcRect l="8598" t="501" r="-415"/>
            <a:stretch/>
          </p:blipFill>
          <p:spPr>
            <a:xfrm>
              <a:off x="5901367" y="3533850"/>
              <a:ext cx="1604663" cy="994410"/>
            </a:xfrm>
            <a:prstGeom prst="rect">
              <a:avLst/>
            </a:prstGeom>
          </p:spPr>
        </p:pic>
      </p:grpSp>
      <p:sp>
        <p:nvSpPr>
          <p:cNvPr id="33" name="TextBox 32">
            <a:extLst>
              <a:ext uri="{FF2B5EF4-FFF2-40B4-BE49-F238E27FC236}">
                <a16:creationId xmlns:a16="http://schemas.microsoft.com/office/drawing/2014/main" id="{3942E5F7-A23A-664D-A27C-36B5CC2A2B23}"/>
              </a:ext>
            </a:extLst>
          </p:cNvPr>
          <p:cNvSpPr txBox="1"/>
          <p:nvPr/>
        </p:nvSpPr>
        <p:spPr>
          <a:xfrm>
            <a:off x="5701484" y="4633948"/>
            <a:ext cx="2947216" cy="230832"/>
          </a:xfrm>
          <a:prstGeom prst="rect">
            <a:avLst/>
          </a:prstGeom>
          <a:noFill/>
        </p:spPr>
        <p:txBody>
          <a:bodyPr wrap="square" rtlCol="0">
            <a:spAutoFit/>
          </a:bodyPr>
          <a:lstStyle/>
          <a:p>
            <a:pPr algn="r"/>
            <a:r>
              <a:rPr lang="en-US" sz="900" dirty="0">
                <a:latin typeface="+mn-lt"/>
              </a:rPr>
              <a:t>*Currently available in the US only</a:t>
            </a:r>
          </a:p>
        </p:txBody>
      </p:sp>
    </p:spTree>
    <p:extLst>
      <p:ext uri="{BB962C8B-B14F-4D97-AF65-F5344CB8AC3E}">
        <p14:creationId xmlns:p14="http://schemas.microsoft.com/office/powerpoint/2010/main" val="2696693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ED4B1-73BE-DD42-A0C5-6D662B94DDCE}"/>
              </a:ext>
            </a:extLst>
          </p:cNvPr>
          <p:cNvSpPr/>
          <p:nvPr/>
        </p:nvSpPr>
        <p:spPr>
          <a:xfrm>
            <a:off x="0" y="1201738"/>
            <a:ext cx="9144000" cy="338931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How Webex </a:t>
            </a:r>
            <a:r>
              <a:rPr lang="en-US" dirty="0" err="1"/>
              <a:t>HaaS</a:t>
            </a:r>
            <a:r>
              <a:rPr lang="en-US" dirty="0"/>
              <a:t> works</a:t>
            </a:r>
          </a:p>
        </p:txBody>
      </p:sp>
      <p:sp>
        <p:nvSpPr>
          <p:cNvPr id="4" name="Rounded Rectangle 3">
            <a:extLst>
              <a:ext uri="{FF2B5EF4-FFF2-40B4-BE49-F238E27FC236}">
                <a16:creationId xmlns:a16="http://schemas.microsoft.com/office/drawing/2014/main" id="{2FDB0B7E-31F3-4048-B518-07F3EE5B5F09}"/>
              </a:ext>
            </a:extLst>
          </p:cNvPr>
          <p:cNvSpPr/>
          <p:nvPr/>
        </p:nvSpPr>
        <p:spPr>
          <a:xfrm rot="16200000">
            <a:off x="2318388" y="1265239"/>
            <a:ext cx="210600" cy="326231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77" tIns="34289" rIns="68577" bIns="34289" rtlCol="0" anchor="ctr"/>
          <a:lstStyle/>
          <a:p>
            <a:pPr algn="ctr"/>
            <a:r>
              <a:rPr lang="en-US" sz="900" dirty="0">
                <a:solidFill>
                  <a:schemeClr val="bg1"/>
                </a:solidFill>
              </a:rPr>
              <a:t>3 Year minimum term</a:t>
            </a:r>
          </a:p>
        </p:txBody>
      </p:sp>
      <p:grpSp>
        <p:nvGrpSpPr>
          <p:cNvPr id="5" name="Group 4">
            <a:extLst>
              <a:ext uri="{FF2B5EF4-FFF2-40B4-BE49-F238E27FC236}">
                <a16:creationId xmlns:a16="http://schemas.microsoft.com/office/drawing/2014/main" id="{1467E26F-CB89-C04B-95C2-38457D626AD1}"/>
              </a:ext>
            </a:extLst>
          </p:cNvPr>
          <p:cNvGrpSpPr/>
          <p:nvPr/>
        </p:nvGrpSpPr>
        <p:grpSpPr>
          <a:xfrm>
            <a:off x="1037375" y="1926319"/>
            <a:ext cx="61089" cy="864000"/>
            <a:chOff x="621380" y="873521"/>
            <a:chExt cx="106680" cy="1765323"/>
          </a:xfrm>
        </p:grpSpPr>
        <p:sp>
          <p:nvSpPr>
            <p:cNvPr id="6" name="Line 55" descr="© INSCALE GmbH, 26.05.2010&#10;http://www.presentationload.com/">
              <a:extLst>
                <a:ext uri="{FF2B5EF4-FFF2-40B4-BE49-F238E27FC236}">
                  <a16:creationId xmlns:a16="http://schemas.microsoft.com/office/drawing/2014/main" id="{F2D0D04D-302B-DA44-B8AA-49709D203FD5}"/>
                </a:ext>
              </a:extLst>
            </p:cNvPr>
            <p:cNvSpPr>
              <a:spLocks noChangeShapeType="1"/>
            </p:cNvSpPr>
            <p:nvPr/>
          </p:nvSpPr>
          <p:spPr bwMode="gray">
            <a:xfrm flipV="1">
              <a:off x="674719" y="873521"/>
              <a:ext cx="0" cy="1765323"/>
            </a:xfrm>
            <a:prstGeom prst="line">
              <a:avLst/>
            </a:prstGeom>
            <a:noFill/>
            <a:ln w="9525">
              <a:solidFill>
                <a:schemeClr val="bg1"/>
              </a:solidFill>
              <a:prstDash val="solid"/>
              <a:round/>
              <a:headEnd/>
              <a:tailEnd/>
            </a:ln>
            <a:effectLst/>
          </p:spPr>
          <p:txBody>
            <a:bodyPr/>
            <a:lstStyle/>
            <a:p>
              <a:endParaRPr lang="en-GB">
                <a:latin typeface="+mn-lt"/>
                <a:cs typeface="Calibri" pitchFamily="34" charset="0"/>
              </a:endParaRPr>
            </a:p>
          </p:txBody>
        </p:sp>
        <p:sp>
          <p:nvSpPr>
            <p:cNvPr id="7" name="Gleichschenkliges Dreieck 57">
              <a:extLst>
                <a:ext uri="{FF2B5EF4-FFF2-40B4-BE49-F238E27FC236}">
                  <a16:creationId xmlns:a16="http://schemas.microsoft.com/office/drawing/2014/main" id="{BF9DFB6B-1BFC-F04C-8A8C-FC1571DA16B1}"/>
                </a:ext>
              </a:extLst>
            </p:cNvPr>
            <p:cNvSpPr/>
            <p:nvPr/>
          </p:nvSpPr>
          <p:spPr bwMode="auto">
            <a:xfrm>
              <a:off x="621380" y="2555163"/>
              <a:ext cx="106680" cy="68974"/>
            </a:xfrm>
            <a:prstGeom prst="triangle">
              <a:avLst/>
            </a:prstGeom>
            <a:solidFill>
              <a:schemeClr val="bg1"/>
            </a:solidFill>
            <a:ln w="12700">
              <a:solidFill>
                <a:schemeClr val="bg1"/>
              </a:solidFill>
              <a:round/>
              <a:headEnd/>
              <a:tailEnd/>
            </a:ln>
          </p:spPr>
          <p:txBody>
            <a:bodyPr rtlCol="0" anchor="ctr"/>
            <a:lstStyle/>
            <a:p>
              <a:pPr algn="ctr"/>
              <a:endParaRPr lang="de-DE">
                <a:latin typeface="+mn-lt"/>
              </a:endParaRPr>
            </a:p>
          </p:txBody>
        </p:sp>
      </p:grpSp>
      <p:sp>
        <p:nvSpPr>
          <p:cNvPr id="8" name="TextBox 7">
            <a:extLst>
              <a:ext uri="{FF2B5EF4-FFF2-40B4-BE49-F238E27FC236}">
                <a16:creationId xmlns:a16="http://schemas.microsoft.com/office/drawing/2014/main" id="{3AFA3E9F-579F-654F-B4DE-AC7B915ABF81}"/>
              </a:ext>
            </a:extLst>
          </p:cNvPr>
          <p:cNvSpPr txBox="1"/>
          <p:nvPr/>
        </p:nvSpPr>
        <p:spPr>
          <a:xfrm>
            <a:off x="1308513" y="1842445"/>
            <a:ext cx="1846980" cy="446276"/>
          </a:xfrm>
          <a:prstGeom prst="rect">
            <a:avLst/>
          </a:prstGeom>
          <a:noFill/>
        </p:spPr>
        <p:txBody>
          <a:bodyPr wrap="none" rtlCol="0">
            <a:spAutoFit/>
          </a:bodyPr>
          <a:lstStyle/>
          <a:p>
            <a:r>
              <a:rPr lang="en-US" sz="1400" b="1" dirty="0">
                <a:solidFill>
                  <a:schemeClr val="accent5"/>
                </a:solidFill>
                <a:latin typeface="+mj-lt"/>
                <a:cs typeface="CiscoSansTT" panose="020B0503020201020303" pitchFamily="34" charset="0"/>
              </a:rPr>
              <a:t>Subscription starts</a:t>
            </a:r>
          </a:p>
          <a:p>
            <a:r>
              <a:rPr lang="en-US" sz="900" dirty="0">
                <a:latin typeface="+mn-lt"/>
              </a:rPr>
              <a:t>Device title passes to customer</a:t>
            </a:r>
          </a:p>
        </p:txBody>
      </p:sp>
      <p:grpSp>
        <p:nvGrpSpPr>
          <p:cNvPr id="31" name="Group 30">
            <a:extLst>
              <a:ext uri="{FF2B5EF4-FFF2-40B4-BE49-F238E27FC236}">
                <a16:creationId xmlns:a16="http://schemas.microsoft.com/office/drawing/2014/main" id="{0A6F8F5C-0CDD-BE43-9DF7-4079EDBDB28C}"/>
              </a:ext>
            </a:extLst>
          </p:cNvPr>
          <p:cNvGrpSpPr/>
          <p:nvPr/>
        </p:nvGrpSpPr>
        <p:grpSpPr>
          <a:xfrm>
            <a:off x="827326" y="1824990"/>
            <a:ext cx="481187" cy="481187"/>
            <a:chOff x="6035578" y="2279392"/>
            <a:chExt cx="714256" cy="714256"/>
          </a:xfrm>
          <a:solidFill>
            <a:schemeClr val="tx2"/>
          </a:solidFill>
        </p:grpSpPr>
        <p:sp>
          <p:nvSpPr>
            <p:cNvPr id="32" name="Oval 31">
              <a:extLst>
                <a:ext uri="{FF2B5EF4-FFF2-40B4-BE49-F238E27FC236}">
                  <a16:creationId xmlns:a16="http://schemas.microsoft.com/office/drawing/2014/main" id="{F3FD3F63-E46E-F644-AB05-33A6ED3299A1}"/>
                </a:ext>
              </a:extLst>
            </p:cNvPr>
            <p:cNvSpPr/>
            <p:nvPr/>
          </p:nvSpPr>
          <p:spPr>
            <a:xfrm>
              <a:off x="6035578" y="2279392"/>
              <a:ext cx="714256" cy="714256"/>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690">
              <a:extLst>
                <a:ext uri="{FF2B5EF4-FFF2-40B4-BE49-F238E27FC236}">
                  <a16:creationId xmlns:a16="http://schemas.microsoft.com/office/drawing/2014/main" id="{7064407C-76A1-8047-A043-1A8466AF4CC9}"/>
                </a:ext>
              </a:extLst>
            </p:cNvPr>
            <p:cNvSpPr>
              <a:spLocks noChangeAspect="1"/>
            </p:cNvSpPr>
            <p:nvPr/>
          </p:nvSpPr>
          <p:spPr bwMode="auto">
            <a:xfrm>
              <a:off x="6227611" y="2476526"/>
              <a:ext cx="335750" cy="319988"/>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dirty="0"/>
            </a:p>
          </p:txBody>
        </p:sp>
      </p:grpSp>
      <p:sp>
        <p:nvSpPr>
          <p:cNvPr id="43" name="Round Same Side Corner Rectangle 42"/>
          <p:cNvSpPr/>
          <p:nvPr/>
        </p:nvSpPr>
        <p:spPr>
          <a:xfrm rot="16200000">
            <a:off x="6477649" y="1824428"/>
            <a:ext cx="1029741" cy="4333509"/>
          </a:xfrm>
          <a:prstGeom prst="round2SameRect">
            <a:avLst>
              <a:gd name="adj1" fmla="val 50000"/>
              <a:gd name="adj2" fmla="val 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D46393C-D945-0F44-A9DF-3769453C595F}"/>
              </a:ext>
            </a:extLst>
          </p:cNvPr>
          <p:cNvSpPr txBox="1"/>
          <p:nvPr/>
        </p:nvSpPr>
        <p:spPr>
          <a:xfrm>
            <a:off x="5488379" y="3629547"/>
            <a:ext cx="3198184" cy="723275"/>
          </a:xfrm>
          <a:prstGeom prst="rect">
            <a:avLst/>
          </a:prstGeom>
          <a:noFill/>
        </p:spPr>
        <p:txBody>
          <a:bodyPr wrap="square" rtlCol="0" anchor="t">
            <a:spAutoFit/>
          </a:bodyPr>
          <a:lstStyle/>
          <a:p>
            <a:r>
              <a:rPr lang="en-US" sz="1400" b="1" dirty="0">
                <a:solidFill>
                  <a:schemeClr val="accent6"/>
                </a:solidFill>
                <a:latin typeface="+mj-lt"/>
                <a:ea typeface="ＭＳ Ｐゴシック"/>
                <a:cs typeface="CiscoSansTT" panose="020B0503020201020303" pitchFamily="34" charset="0"/>
              </a:rPr>
              <a:t>Subscription not renewed</a:t>
            </a:r>
          </a:p>
          <a:p>
            <a:r>
              <a:rPr lang="en-US" sz="900" dirty="0">
                <a:latin typeface="+mn-lt"/>
              </a:rPr>
              <a:t>Current devices become obsolete</a:t>
            </a:r>
          </a:p>
          <a:p>
            <a:r>
              <a:rPr lang="en-US" sz="900" dirty="0">
                <a:latin typeface="+mn-lt"/>
              </a:rPr>
              <a:t>Devices cannot place or receive calls, unless they have an active HaaS subscription</a:t>
            </a:r>
          </a:p>
        </p:txBody>
      </p:sp>
      <p:grpSp>
        <p:nvGrpSpPr>
          <p:cNvPr id="36" name="Group 35"/>
          <p:cNvGrpSpPr/>
          <p:nvPr/>
        </p:nvGrpSpPr>
        <p:grpSpPr>
          <a:xfrm>
            <a:off x="4999026" y="3750591"/>
            <a:ext cx="481187" cy="481187"/>
            <a:chOff x="4979506" y="3576460"/>
            <a:chExt cx="471850" cy="471850"/>
          </a:xfrm>
        </p:grpSpPr>
        <p:sp>
          <p:nvSpPr>
            <p:cNvPr id="20" name="Oval 19">
              <a:extLst>
                <a:ext uri="{FF2B5EF4-FFF2-40B4-BE49-F238E27FC236}">
                  <a16:creationId xmlns:a16="http://schemas.microsoft.com/office/drawing/2014/main" id="{7A5C8D06-0178-964C-90B1-861A3DCD39F0}"/>
                </a:ext>
              </a:extLst>
            </p:cNvPr>
            <p:cNvSpPr/>
            <p:nvPr/>
          </p:nvSpPr>
          <p:spPr>
            <a:xfrm>
              <a:off x="4979506" y="3576460"/>
              <a:ext cx="471850" cy="4718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07940DFD-78E9-B44C-A4D0-3F845A6F52BF}"/>
                </a:ext>
              </a:extLst>
            </p:cNvPr>
            <p:cNvGrpSpPr>
              <a:grpSpLocks noChangeAspect="1"/>
            </p:cNvGrpSpPr>
            <p:nvPr/>
          </p:nvGrpSpPr>
          <p:grpSpPr>
            <a:xfrm rot="2541074">
              <a:off x="5075022" y="3672827"/>
              <a:ext cx="280814" cy="279117"/>
              <a:chOff x="1579728" y="2192901"/>
              <a:chExt cx="496986" cy="493986"/>
            </a:xfrm>
            <a:solidFill>
              <a:schemeClr val="bg2"/>
            </a:solidFill>
          </p:grpSpPr>
          <p:sp>
            <p:nvSpPr>
              <p:cNvPr id="22" name="Freeform 664">
                <a:extLst>
                  <a:ext uri="{FF2B5EF4-FFF2-40B4-BE49-F238E27FC236}">
                    <a16:creationId xmlns:a16="http://schemas.microsoft.com/office/drawing/2014/main" id="{4192825F-3675-0F42-928F-D39BC95FD891}"/>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grpFill/>
              <a:ln>
                <a:noFill/>
              </a:ln>
            </p:spPr>
            <p:txBody>
              <a:bodyPr vert="horz" wrap="square" lIns="68580" tIns="34290" rIns="68580" bIns="34290" numCol="1" anchor="t" anchorCtr="0" compatLnSpc="1">
                <a:prstTxWarp prst="textNoShape">
                  <a:avLst/>
                </a:prstTxWarp>
              </a:bodyPr>
              <a:lstStyle/>
              <a:p>
                <a:endParaRPr lang="en-US"/>
              </a:p>
            </p:txBody>
          </p:sp>
          <p:sp>
            <p:nvSpPr>
              <p:cNvPr id="23" name="Freeform 665">
                <a:extLst>
                  <a:ext uri="{FF2B5EF4-FFF2-40B4-BE49-F238E27FC236}">
                    <a16:creationId xmlns:a16="http://schemas.microsoft.com/office/drawing/2014/main" id="{C5E923E5-C5D9-5648-AE0B-9CCD8D1286B0}"/>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grpFill/>
              <a:ln>
                <a:noFill/>
              </a:ln>
            </p:spPr>
            <p:txBody>
              <a:bodyPr vert="horz" wrap="square" lIns="68580" tIns="34290" rIns="68580" bIns="3429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A29CBCFE-0656-9647-B88A-DCA63F3998DA}"/>
                  </a:ext>
                </a:extLst>
              </p:cNvPr>
              <p:cNvSpPr/>
              <p:nvPr/>
            </p:nvSpPr>
            <p:spPr>
              <a:xfrm>
                <a:off x="1759636" y="2367857"/>
                <a:ext cx="137160" cy="137160"/>
              </a:xfrm>
              <a:prstGeom prst="rect">
                <a:avLst/>
              </a:prstGeom>
              <a:grp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Round Same Side Corner Rectangle 41"/>
          <p:cNvSpPr/>
          <p:nvPr/>
        </p:nvSpPr>
        <p:spPr>
          <a:xfrm rot="16200000">
            <a:off x="6462377" y="729640"/>
            <a:ext cx="1029741" cy="4333508"/>
          </a:xfrm>
          <a:prstGeom prst="round2SameRect">
            <a:avLst>
              <a:gd name="adj1" fmla="val 50000"/>
              <a:gd name="adj2" fmla="val 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00646719-3BCC-7F4E-B76C-6CADE18F65AC}"/>
              </a:ext>
            </a:extLst>
          </p:cNvPr>
          <p:cNvSpPr/>
          <p:nvPr/>
        </p:nvSpPr>
        <p:spPr>
          <a:xfrm rot="16200000">
            <a:off x="7126341" y="1545030"/>
            <a:ext cx="210600" cy="33238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77" tIns="34289" rIns="68577" bIns="34289" rtlCol="0" anchor="ctr"/>
          <a:lstStyle/>
          <a:p>
            <a:pPr algn="ctr"/>
            <a:r>
              <a:rPr lang="en-US" sz="900" dirty="0">
                <a:solidFill>
                  <a:schemeClr val="bg1"/>
                </a:solidFill>
              </a:rPr>
              <a:t>3 Year minimum term</a:t>
            </a:r>
          </a:p>
        </p:txBody>
      </p:sp>
      <p:sp>
        <p:nvSpPr>
          <p:cNvPr id="14" name="TextBox 13">
            <a:extLst>
              <a:ext uri="{FF2B5EF4-FFF2-40B4-BE49-F238E27FC236}">
                <a16:creationId xmlns:a16="http://schemas.microsoft.com/office/drawing/2014/main" id="{092F49D9-9519-3F4C-B939-3FC800A08A4A}"/>
              </a:ext>
            </a:extLst>
          </p:cNvPr>
          <p:cNvSpPr txBox="1"/>
          <p:nvPr/>
        </p:nvSpPr>
        <p:spPr>
          <a:xfrm>
            <a:off x="5488379" y="2480554"/>
            <a:ext cx="2892471" cy="584775"/>
          </a:xfrm>
          <a:prstGeom prst="rect">
            <a:avLst/>
          </a:prstGeom>
          <a:noFill/>
        </p:spPr>
        <p:txBody>
          <a:bodyPr wrap="square" rtlCol="0" anchor="t">
            <a:spAutoFit/>
          </a:bodyPr>
          <a:lstStyle/>
          <a:p>
            <a:r>
              <a:rPr lang="en-US" sz="1400" b="1" dirty="0">
                <a:solidFill>
                  <a:schemeClr val="accent1"/>
                </a:solidFill>
                <a:latin typeface="+mj-lt"/>
                <a:ea typeface="ＭＳ Ｐゴシック"/>
                <a:cs typeface="CiscoSansTT" panose="020B0503020201020303" pitchFamily="34" charset="0"/>
              </a:rPr>
              <a:t>Device refresh</a:t>
            </a:r>
            <a:endParaRPr lang="en-US" sz="1400" b="1" dirty="0">
              <a:solidFill>
                <a:schemeClr val="accent1"/>
              </a:solidFill>
              <a:latin typeface="+mj-lt"/>
              <a:cs typeface="CiscoSansTT" panose="020B0503020201020303" pitchFamily="34" charset="0"/>
            </a:endParaRPr>
          </a:p>
          <a:p>
            <a:r>
              <a:rPr lang="en-US" sz="900" dirty="0">
                <a:latin typeface="+mn-lt"/>
                <a:ea typeface="ＭＳ Ｐゴシック"/>
              </a:rPr>
              <a:t>New 3-year term, Current devices become obsolete, New devices issued</a:t>
            </a:r>
          </a:p>
        </p:txBody>
      </p:sp>
      <p:grpSp>
        <p:nvGrpSpPr>
          <p:cNvPr id="28" name="Group 27">
            <a:extLst>
              <a:ext uri="{FF2B5EF4-FFF2-40B4-BE49-F238E27FC236}">
                <a16:creationId xmlns:a16="http://schemas.microsoft.com/office/drawing/2014/main" id="{66591A6E-9530-6A4C-99F9-BC6950EC8381}"/>
              </a:ext>
            </a:extLst>
          </p:cNvPr>
          <p:cNvGrpSpPr/>
          <p:nvPr/>
        </p:nvGrpSpPr>
        <p:grpSpPr>
          <a:xfrm>
            <a:off x="4999026" y="2655801"/>
            <a:ext cx="481187" cy="481187"/>
            <a:chOff x="6035578" y="2279392"/>
            <a:chExt cx="714256" cy="714256"/>
          </a:xfrm>
          <a:solidFill>
            <a:schemeClr val="tx2"/>
          </a:solidFill>
        </p:grpSpPr>
        <p:sp>
          <p:nvSpPr>
            <p:cNvPr id="29" name="Oval 28">
              <a:extLst>
                <a:ext uri="{FF2B5EF4-FFF2-40B4-BE49-F238E27FC236}">
                  <a16:creationId xmlns:a16="http://schemas.microsoft.com/office/drawing/2014/main" id="{4CB4D4B0-CC3A-BC46-A2C1-E1F6F8E31FB9}"/>
                </a:ext>
              </a:extLst>
            </p:cNvPr>
            <p:cNvSpPr/>
            <p:nvPr/>
          </p:nvSpPr>
          <p:spPr>
            <a:xfrm>
              <a:off x="6035578" y="2279392"/>
              <a:ext cx="714256" cy="7142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690">
              <a:extLst>
                <a:ext uri="{FF2B5EF4-FFF2-40B4-BE49-F238E27FC236}">
                  <a16:creationId xmlns:a16="http://schemas.microsoft.com/office/drawing/2014/main" id="{383AEAB8-B86D-2844-823F-6EA036275933}"/>
                </a:ext>
              </a:extLst>
            </p:cNvPr>
            <p:cNvSpPr>
              <a:spLocks noChangeAspect="1"/>
            </p:cNvSpPr>
            <p:nvPr/>
          </p:nvSpPr>
          <p:spPr bwMode="auto">
            <a:xfrm>
              <a:off x="6227611" y="2476526"/>
              <a:ext cx="335750" cy="319988"/>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dirty="0"/>
            </a:p>
          </p:txBody>
        </p:sp>
      </p:grpSp>
      <p:sp>
        <p:nvSpPr>
          <p:cNvPr id="41" name="Round Same Side Corner Rectangle 40"/>
          <p:cNvSpPr/>
          <p:nvPr/>
        </p:nvSpPr>
        <p:spPr>
          <a:xfrm rot="16200000">
            <a:off x="6477648" y="-365150"/>
            <a:ext cx="1029741" cy="4333509"/>
          </a:xfrm>
          <a:prstGeom prst="round2SameRect">
            <a:avLst>
              <a:gd name="adj1" fmla="val 50000"/>
              <a:gd name="adj2" fmla="val 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D9EF74A-9D92-694A-86B5-60A516DCA86E}"/>
              </a:ext>
            </a:extLst>
          </p:cNvPr>
          <p:cNvSpPr txBox="1"/>
          <p:nvPr/>
        </p:nvSpPr>
        <p:spPr>
          <a:xfrm>
            <a:off x="5488379" y="1488883"/>
            <a:ext cx="2146742" cy="446276"/>
          </a:xfrm>
          <a:prstGeom prst="rect">
            <a:avLst/>
          </a:prstGeom>
          <a:noFill/>
        </p:spPr>
        <p:txBody>
          <a:bodyPr wrap="none" rtlCol="0" anchor="t">
            <a:spAutoFit/>
          </a:bodyPr>
          <a:lstStyle/>
          <a:p>
            <a:r>
              <a:rPr lang="en-US" sz="1400" b="1" dirty="0">
                <a:solidFill>
                  <a:schemeClr val="accent2"/>
                </a:solidFill>
                <a:latin typeface="+mj-lt"/>
                <a:ea typeface="ＭＳ Ｐゴシック"/>
                <a:cs typeface="CiscoSansTT" panose="020B0503020201020303" pitchFamily="34" charset="0"/>
              </a:rPr>
              <a:t>Auto-renewal</a:t>
            </a:r>
            <a:endParaRPr lang="en-US" sz="1400" b="1" dirty="0">
              <a:solidFill>
                <a:schemeClr val="accent2"/>
              </a:solidFill>
              <a:latin typeface="+mj-lt"/>
              <a:cs typeface="CiscoSansTT" panose="020B0503020201020303" pitchFamily="34" charset="0"/>
            </a:endParaRPr>
          </a:p>
          <a:p>
            <a:r>
              <a:rPr lang="en-US" sz="900" dirty="0">
                <a:latin typeface="+mn-lt"/>
                <a:ea typeface="ＭＳ Ｐゴシック"/>
              </a:rPr>
              <a:t>Default, continue with current devices</a:t>
            </a:r>
          </a:p>
        </p:txBody>
      </p:sp>
      <p:grpSp>
        <p:nvGrpSpPr>
          <p:cNvPr id="25" name="Group 24">
            <a:extLst>
              <a:ext uri="{FF2B5EF4-FFF2-40B4-BE49-F238E27FC236}">
                <a16:creationId xmlns:a16="http://schemas.microsoft.com/office/drawing/2014/main" id="{52B37F79-046B-094F-9788-401F6C2DD860}"/>
              </a:ext>
            </a:extLst>
          </p:cNvPr>
          <p:cNvGrpSpPr/>
          <p:nvPr/>
        </p:nvGrpSpPr>
        <p:grpSpPr>
          <a:xfrm>
            <a:off x="4999026" y="1543960"/>
            <a:ext cx="481187" cy="481187"/>
            <a:chOff x="6035578" y="2279392"/>
            <a:chExt cx="714256" cy="714256"/>
          </a:xfrm>
          <a:solidFill>
            <a:schemeClr val="tx2"/>
          </a:solidFill>
        </p:grpSpPr>
        <p:sp>
          <p:nvSpPr>
            <p:cNvPr id="26" name="Oval 25">
              <a:extLst>
                <a:ext uri="{FF2B5EF4-FFF2-40B4-BE49-F238E27FC236}">
                  <a16:creationId xmlns:a16="http://schemas.microsoft.com/office/drawing/2014/main" id="{33B54B1A-E89F-8448-8EFA-CC6109CF0267}"/>
                </a:ext>
              </a:extLst>
            </p:cNvPr>
            <p:cNvSpPr/>
            <p:nvPr/>
          </p:nvSpPr>
          <p:spPr>
            <a:xfrm>
              <a:off x="6035578" y="2279392"/>
              <a:ext cx="714256" cy="714256"/>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690">
              <a:extLst>
                <a:ext uri="{FF2B5EF4-FFF2-40B4-BE49-F238E27FC236}">
                  <a16:creationId xmlns:a16="http://schemas.microsoft.com/office/drawing/2014/main" id="{AF93806D-62C6-EA40-9180-EB293888DDAA}"/>
                </a:ext>
              </a:extLst>
            </p:cNvPr>
            <p:cNvSpPr>
              <a:spLocks noChangeAspect="1"/>
            </p:cNvSpPr>
            <p:nvPr/>
          </p:nvSpPr>
          <p:spPr bwMode="auto">
            <a:xfrm>
              <a:off x="6227611" y="2476526"/>
              <a:ext cx="335750" cy="319988"/>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dirty="0"/>
            </a:p>
          </p:txBody>
        </p:sp>
      </p:grpSp>
      <p:grpSp>
        <p:nvGrpSpPr>
          <p:cNvPr id="37" name="Group 36"/>
          <p:cNvGrpSpPr/>
          <p:nvPr/>
        </p:nvGrpSpPr>
        <p:grpSpPr>
          <a:xfrm>
            <a:off x="5569735" y="1961925"/>
            <a:ext cx="3323809" cy="221150"/>
            <a:chOff x="4969330" y="2073766"/>
            <a:chExt cx="3812066" cy="221150"/>
          </a:xfrm>
        </p:grpSpPr>
        <p:sp>
          <p:nvSpPr>
            <p:cNvPr id="16" name="Rounded Rectangle 15">
              <a:extLst>
                <a:ext uri="{FF2B5EF4-FFF2-40B4-BE49-F238E27FC236}">
                  <a16:creationId xmlns:a16="http://schemas.microsoft.com/office/drawing/2014/main" id="{02A6C1FB-83CC-A34B-B21E-0DEEBD31395A}"/>
                </a:ext>
              </a:extLst>
            </p:cNvPr>
            <p:cNvSpPr/>
            <p:nvPr/>
          </p:nvSpPr>
          <p:spPr>
            <a:xfrm rot="16200000">
              <a:off x="5492147" y="1561140"/>
              <a:ext cx="210959" cy="125659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77" tIns="34289" rIns="68577" bIns="34289" rtlCol="0" anchor="ctr"/>
            <a:lstStyle/>
            <a:p>
              <a:pPr algn="ctr"/>
              <a:r>
                <a:rPr lang="en-US" sz="900" dirty="0">
                  <a:solidFill>
                    <a:schemeClr val="bg1"/>
                  </a:solidFill>
                </a:rPr>
                <a:t>1 Year extension</a:t>
              </a:r>
            </a:p>
          </p:txBody>
        </p:sp>
        <p:sp>
          <p:nvSpPr>
            <p:cNvPr id="17" name="Rounded Rectangle 16">
              <a:extLst>
                <a:ext uri="{FF2B5EF4-FFF2-40B4-BE49-F238E27FC236}">
                  <a16:creationId xmlns:a16="http://schemas.microsoft.com/office/drawing/2014/main" id="{8190A2DC-D9E7-0345-91EE-15E96B9776AA}"/>
                </a:ext>
              </a:extLst>
            </p:cNvPr>
            <p:cNvSpPr/>
            <p:nvPr/>
          </p:nvSpPr>
          <p:spPr>
            <a:xfrm rot="16200000">
              <a:off x="6767988" y="1561139"/>
              <a:ext cx="210959" cy="125659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77" tIns="34289" rIns="68577" bIns="34289" rtlCol="0" anchor="ctr"/>
            <a:lstStyle/>
            <a:p>
              <a:pPr algn="ctr"/>
              <a:r>
                <a:rPr lang="en-US" sz="900" dirty="0">
                  <a:solidFill>
                    <a:schemeClr val="bg1"/>
                  </a:solidFill>
                </a:rPr>
                <a:t>1 Year extension</a:t>
              </a:r>
            </a:p>
          </p:txBody>
        </p:sp>
        <p:sp>
          <p:nvSpPr>
            <p:cNvPr id="34" name="Rounded Rectangle 33">
              <a:extLst>
                <a:ext uri="{FF2B5EF4-FFF2-40B4-BE49-F238E27FC236}">
                  <a16:creationId xmlns:a16="http://schemas.microsoft.com/office/drawing/2014/main" id="{1A527C74-A156-BC4E-92E9-44127C17B4DF}"/>
                </a:ext>
              </a:extLst>
            </p:cNvPr>
            <p:cNvSpPr/>
            <p:nvPr/>
          </p:nvSpPr>
          <p:spPr>
            <a:xfrm rot="16200000">
              <a:off x="8047619" y="1550949"/>
              <a:ext cx="210959" cy="125659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77" tIns="34289" rIns="68577" bIns="34289" rtlCol="0" anchor="ctr"/>
            <a:lstStyle/>
            <a:p>
              <a:pPr algn="ctr"/>
              <a:r>
                <a:rPr lang="en-US" sz="900" dirty="0">
                  <a:solidFill>
                    <a:schemeClr val="bg1"/>
                  </a:solidFill>
                </a:rPr>
                <a:t>1 Year extension</a:t>
              </a:r>
            </a:p>
          </p:txBody>
        </p:sp>
      </p:grpSp>
      <p:sp>
        <p:nvSpPr>
          <p:cNvPr id="35" name="TextBox 34">
            <a:extLst>
              <a:ext uri="{FF2B5EF4-FFF2-40B4-BE49-F238E27FC236}">
                <a16:creationId xmlns:a16="http://schemas.microsoft.com/office/drawing/2014/main" id="{3942E5F7-A23A-664D-A27C-36B5CC2A2B23}"/>
              </a:ext>
            </a:extLst>
          </p:cNvPr>
          <p:cNvSpPr txBox="1"/>
          <p:nvPr/>
        </p:nvSpPr>
        <p:spPr>
          <a:xfrm>
            <a:off x="5701484" y="4633948"/>
            <a:ext cx="2947216" cy="230832"/>
          </a:xfrm>
          <a:prstGeom prst="rect">
            <a:avLst/>
          </a:prstGeom>
          <a:noFill/>
        </p:spPr>
        <p:txBody>
          <a:bodyPr wrap="square" rtlCol="0">
            <a:spAutoFit/>
          </a:bodyPr>
          <a:lstStyle/>
          <a:p>
            <a:pPr algn="r"/>
            <a:r>
              <a:rPr lang="en-US" sz="900" dirty="0">
                <a:latin typeface="+mn-lt"/>
              </a:rPr>
              <a:t>*Currently available in the US only</a:t>
            </a:r>
          </a:p>
        </p:txBody>
      </p:sp>
      <p:grpSp>
        <p:nvGrpSpPr>
          <p:cNvPr id="39" name="Group 38">
            <a:extLst>
              <a:ext uri="{FF2B5EF4-FFF2-40B4-BE49-F238E27FC236}">
                <a16:creationId xmlns:a16="http://schemas.microsoft.com/office/drawing/2014/main" id="{F06D4AFC-32F8-9C46-9DBD-98AD9FD4F1CC}"/>
              </a:ext>
            </a:extLst>
          </p:cNvPr>
          <p:cNvGrpSpPr/>
          <p:nvPr/>
        </p:nvGrpSpPr>
        <p:grpSpPr>
          <a:xfrm>
            <a:off x="4147661" y="1755582"/>
            <a:ext cx="172625" cy="2281624"/>
            <a:chOff x="5890645" y="3103463"/>
            <a:chExt cx="136110" cy="1816342"/>
          </a:xfrm>
          <a:solidFill>
            <a:schemeClr val="accent4"/>
          </a:solidFill>
        </p:grpSpPr>
        <p:sp>
          <p:nvSpPr>
            <p:cNvPr id="40" name="Rounded Rectangle 39">
              <a:extLst>
                <a:ext uri="{FF2B5EF4-FFF2-40B4-BE49-F238E27FC236}">
                  <a16:creationId xmlns:a16="http://schemas.microsoft.com/office/drawing/2014/main" id="{F35012FB-E1B8-E04A-937E-AC719543635F}"/>
                </a:ext>
              </a:extLst>
            </p:cNvPr>
            <p:cNvSpPr/>
            <p:nvPr/>
          </p:nvSpPr>
          <p:spPr>
            <a:xfrm rot="12483512">
              <a:off x="5890645" y="3103463"/>
              <a:ext cx="136110" cy="102426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77" tIns="34289" rIns="68577" bIns="34289" rtlCol="0" anchor="ctr"/>
            <a:lstStyle/>
            <a:p>
              <a:pPr algn="ctr"/>
              <a:endParaRPr lang="en-US" sz="675">
                <a:solidFill>
                  <a:schemeClr val="tx1"/>
                </a:solidFill>
              </a:endParaRPr>
            </a:p>
          </p:txBody>
        </p:sp>
        <p:sp>
          <p:nvSpPr>
            <p:cNvPr id="44" name="Rounded Rectangle 43">
              <a:extLst>
                <a:ext uri="{FF2B5EF4-FFF2-40B4-BE49-F238E27FC236}">
                  <a16:creationId xmlns:a16="http://schemas.microsoft.com/office/drawing/2014/main" id="{EFD4A207-79C2-4842-9D34-BB7A5D2C36AE}"/>
                </a:ext>
              </a:extLst>
            </p:cNvPr>
            <p:cNvSpPr/>
            <p:nvPr/>
          </p:nvSpPr>
          <p:spPr>
            <a:xfrm rot="9116488" flipV="1">
              <a:off x="5891479" y="3895541"/>
              <a:ext cx="124837" cy="102426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77" tIns="34289" rIns="68577" bIns="34289" rtlCol="0" anchor="ctr"/>
            <a:lstStyle/>
            <a:p>
              <a:pPr algn="ctr"/>
              <a:endParaRPr lang="en-US" sz="675">
                <a:solidFill>
                  <a:schemeClr val="tx1"/>
                </a:solidFill>
              </a:endParaRPr>
            </a:p>
          </p:txBody>
        </p:sp>
      </p:grpSp>
    </p:spTree>
    <p:extLst>
      <p:ext uri="{BB962C8B-B14F-4D97-AF65-F5344CB8AC3E}">
        <p14:creationId xmlns:p14="http://schemas.microsoft.com/office/powerpoint/2010/main" val="4098987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sitting at a table in front of a computer&#10;&#10;Description automatically generated">
            <a:extLst>
              <a:ext uri="{FF2B5EF4-FFF2-40B4-BE49-F238E27FC236}">
                <a16:creationId xmlns:a16="http://schemas.microsoft.com/office/drawing/2014/main" id="{4FF212E8-71B1-B440-BF9D-BD9D565B1C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42324" y="1073150"/>
            <a:ext cx="4601676" cy="3632199"/>
          </a:xfrm>
          <a:prstGeom prst="rect">
            <a:avLst/>
          </a:prstGeom>
        </p:spPr>
      </p:pic>
      <p:sp>
        <p:nvSpPr>
          <p:cNvPr id="2" name="Title 1"/>
          <p:cNvSpPr>
            <a:spLocks noGrp="1"/>
          </p:cNvSpPr>
          <p:nvPr>
            <p:ph type="title"/>
          </p:nvPr>
        </p:nvSpPr>
        <p:spPr/>
        <p:txBody>
          <a:bodyPr/>
          <a:lstStyle/>
          <a:p>
            <a:r>
              <a:rPr lang="en-US" dirty="0"/>
              <a:t>Next steps</a:t>
            </a:r>
          </a:p>
        </p:txBody>
      </p:sp>
      <p:sp>
        <p:nvSpPr>
          <p:cNvPr id="4" name="Rectangle 3">
            <a:extLst>
              <a:ext uri="{FF2B5EF4-FFF2-40B4-BE49-F238E27FC236}">
                <a16:creationId xmlns:a16="http://schemas.microsoft.com/office/drawing/2014/main" id="{C7E81C37-F616-5A44-BF47-93403ED5EFA1}"/>
              </a:ext>
            </a:extLst>
          </p:cNvPr>
          <p:cNvSpPr/>
          <p:nvPr/>
        </p:nvSpPr>
        <p:spPr>
          <a:xfrm>
            <a:off x="0" y="1073149"/>
            <a:ext cx="6578601" cy="3632201"/>
          </a:xfrm>
          <a:custGeom>
            <a:avLst/>
            <a:gdLst/>
            <a:ahLst/>
            <a:cxnLst/>
            <a:rect l="l" t="t" r="r" b="b"/>
            <a:pathLst>
              <a:path w="6578601" h="3632201">
                <a:moveTo>
                  <a:pt x="0" y="0"/>
                </a:moveTo>
                <a:lnTo>
                  <a:pt x="6578601" y="0"/>
                </a:lnTo>
                <a:cubicBezTo>
                  <a:pt x="5575596" y="0"/>
                  <a:pt x="4762500" y="813096"/>
                  <a:pt x="4762500" y="1816101"/>
                </a:cubicBezTo>
                <a:lnTo>
                  <a:pt x="4762500" y="1816101"/>
                </a:lnTo>
                <a:lnTo>
                  <a:pt x="4762500" y="1816101"/>
                </a:lnTo>
                <a:cubicBezTo>
                  <a:pt x="4762500" y="2819105"/>
                  <a:pt x="5575596" y="3632201"/>
                  <a:pt x="6578601" y="3632201"/>
                </a:cubicBezTo>
                <a:lnTo>
                  <a:pt x="0" y="363220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544904" y="2310275"/>
            <a:ext cx="3783257" cy="1157949"/>
            <a:chOff x="544904" y="1813851"/>
            <a:chExt cx="3783257" cy="1157949"/>
          </a:xfrm>
        </p:grpSpPr>
        <p:grpSp>
          <p:nvGrpSpPr>
            <p:cNvPr id="24" name="Group 23"/>
            <p:cNvGrpSpPr/>
            <p:nvPr/>
          </p:nvGrpSpPr>
          <p:grpSpPr>
            <a:xfrm>
              <a:off x="544904" y="1813851"/>
              <a:ext cx="3783257" cy="430887"/>
              <a:chOff x="544904" y="1412618"/>
              <a:chExt cx="3783257" cy="430887"/>
            </a:xfrm>
          </p:grpSpPr>
          <p:sp>
            <p:nvSpPr>
              <p:cNvPr id="5" name="Rectangle 4"/>
              <p:cNvSpPr/>
              <p:nvPr/>
            </p:nvSpPr>
            <p:spPr>
              <a:xfrm>
                <a:off x="1109209" y="1412618"/>
                <a:ext cx="3218952" cy="430887"/>
              </a:xfrm>
              <a:prstGeom prst="rect">
                <a:avLst/>
              </a:prstGeom>
            </p:spPr>
            <p:txBody>
              <a:bodyPr wrap="square" lIns="0" tIns="0" rIns="0" bIns="0">
                <a:spAutoFit/>
              </a:bodyPr>
              <a:lstStyle/>
              <a:p>
                <a:pPr lvl="0" defTabSz="685732">
                  <a:spcAft>
                    <a:spcPts val="600"/>
                  </a:spcAft>
                  <a:defRPr/>
                </a:pPr>
                <a:r>
                  <a:rPr lang="en-US" sz="1400" dirty="0">
                    <a:solidFill>
                      <a:schemeClr val="bg2"/>
                    </a:solidFill>
                    <a:latin typeface="+mj-lt"/>
                  </a:rPr>
                  <a:t>Find out which multiplatform phones are the perfect fit for your business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04" y="1448734"/>
                <a:ext cx="360062" cy="358655"/>
              </a:xfrm>
              <a:prstGeom prst="rect">
                <a:avLst/>
              </a:prstGeom>
            </p:spPr>
          </p:pic>
        </p:grpSp>
        <p:sp>
          <p:nvSpPr>
            <p:cNvPr id="9" name="Round Same Side Corner Rectangle 8">
              <a:extLst>
                <a:ext uri="{FF2B5EF4-FFF2-40B4-BE49-F238E27FC236}">
                  <a16:creationId xmlns:a16="http://schemas.microsoft.com/office/drawing/2014/main" id="{59F42BBD-E3B2-A34B-985A-CB5673F77BBA}"/>
                </a:ext>
              </a:extLst>
            </p:cNvPr>
            <p:cNvSpPr/>
            <p:nvPr/>
          </p:nvSpPr>
          <p:spPr>
            <a:xfrm>
              <a:off x="1109209" y="2571750"/>
              <a:ext cx="2391994" cy="400050"/>
            </a:xfrm>
            <a:prstGeom prst="round2SameRect">
              <a:avLst>
                <a:gd name="adj1" fmla="val 50000"/>
                <a:gd name="adj2"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274320" tIns="45720" rIns="0" rtlCol="0" anchor="ctr"/>
            <a:lstStyle/>
            <a:p>
              <a:pPr>
                <a:spcBef>
                  <a:spcPts val="600"/>
                </a:spcBef>
              </a:pPr>
              <a:r>
                <a:rPr lang="en-US" sz="1600" dirty="0">
                  <a:solidFill>
                    <a:schemeClr val="bg2"/>
                  </a:solidFill>
                  <a:hlinkClick r:id="rId4"/>
                </a:rPr>
                <a:t>cisco.com/go/</a:t>
              </a:r>
              <a:r>
                <a:rPr lang="en-US" sz="1600" dirty="0" err="1">
                  <a:solidFill>
                    <a:schemeClr val="bg2"/>
                  </a:solidFill>
                  <a:hlinkClick r:id="rId4"/>
                </a:rPr>
                <a:t>mpp</a:t>
              </a:r>
              <a:r>
                <a:rPr lang="en-US" sz="1600" dirty="0">
                  <a:solidFill>
                    <a:schemeClr val="bg2"/>
                  </a:solidFill>
                </a:rPr>
                <a:t>  </a:t>
              </a:r>
              <a:endParaRPr lang="en-GB" sz="1600" dirty="0">
                <a:solidFill>
                  <a:schemeClr val="bg2"/>
                </a:solidFill>
              </a:endParaRPr>
            </a:p>
          </p:txBody>
        </p:sp>
      </p:grpSp>
    </p:spTree>
    <p:extLst>
      <p:ext uri="{BB962C8B-B14F-4D97-AF65-F5344CB8AC3E}">
        <p14:creationId xmlns:p14="http://schemas.microsoft.com/office/powerpoint/2010/main" val="293941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928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 Same Side Corner Rectangle 51"/>
          <p:cNvSpPr/>
          <p:nvPr/>
        </p:nvSpPr>
        <p:spPr>
          <a:xfrm flipV="1">
            <a:off x="3668460" y="2920389"/>
            <a:ext cx="1794380" cy="811251"/>
          </a:xfrm>
          <a:prstGeom prst="round2SameRect">
            <a:avLst>
              <a:gd name="adj1" fmla="val 21363"/>
              <a:gd name="adj2" fmla="val 0"/>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ound Same Side Corner Rectangle 52"/>
          <p:cNvSpPr/>
          <p:nvPr/>
        </p:nvSpPr>
        <p:spPr>
          <a:xfrm flipV="1">
            <a:off x="6362700" y="2920389"/>
            <a:ext cx="1794380" cy="811251"/>
          </a:xfrm>
          <a:prstGeom prst="round2SameRect">
            <a:avLst>
              <a:gd name="adj1" fmla="val 21363"/>
              <a:gd name="adj2" fmla="val 0"/>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 Same Side Corner Rectangle 50"/>
          <p:cNvSpPr/>
          <p:nvPr/>
        </p:nvSpPr>
        <p:spPr>
          <a:xfrm flipV="1">
            <a:off x="986920" y="2920389"/>
            <a:ext cx="1794380" cy="811251"/>
          </a:xfrm>
          <a:prstGeom prst="round2SameRect">
            <a:avLst>
              <a:gd name="adj1" fmla="val 21363"/>
              <a:gd name="adj2"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1665220"/>
            <a:ext cx="9144000" cy="688195"/>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As businesses digitize, workstyles change</a:t>
            </a:r>
          </a:p>
        </p:txBody>
      </p:sp>
      <p:sp>
        <p:nvSpPr>
          <p:cNvPr id="3" name="TextBox 2">
            <a:extLst>
              <a:ext uri="{FF2B5EF4-FFF2-40B4-BE49-F238E27FC236}">
                <a16:creationId xmlns:a16="http://schemas.microsoft.com/office/drawing/2014/main" id="{00F5BE1D-F918-144B-8220-58E0F4D2C0E7}"/>
              </a:ext>
            </a:extLst>
          </p:cNvPr>
          <p:cNvSpPr txBox="1"/>
          <p:nvPr/>
        </p:nvSpPr>
        <p:spPr>
          <a:xfrm>
            <a:off x="547688" y="3939539"/>
            <a:ext cx="8101012" cy="443612"/>
          </a:xfrm>
          <a:prstGeom prst="roundRect">
            <a:avLst>
              <a:gd name="adj" fmla="val 50000"/>
            </a:avLst>
          </a:prstGeom>
          <a:solidFill>
            <a:schemeClr val="accent1"/>
          </a:solidFill>
        </p:spPr>
        <p:txBody>
          <a:bodyPr wrap="square" lIns="68580" tIns="34290" rIns="68580" bIns="34290" rtlCol="0">
            <a:spAutoFit/>
          </a:bodyPr>
          <a:lstStyle>
            <a:defPPr>
              <a:defRPr lang="en-US"/>
            </a:defPPr>
            <a:lvl1pPr algn="ctr">
              <a:defRPr sz="1467">
                <a:solidFill>
                  <a:schemeClr val="tx2"/>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iscoSansTT ExtraLight"/>
                <a:ea typeface="CiscoSansTT ExtraLight" charset="0"/>
                <a:cs typeface="CiscoSansTT ExtraLight" charset="0"/>
              </a:rPr>
              <a:t>Mobile platform phones enable a more intuitive way to work.</a:t>
            </a:r>
          </a:p>
        </p:txBody>
      </p:sp>
      <p:grpSp>
        <p:nvGrpSpPr>
          <p:cNvPr id="8" name="Group 7">
            <a:extLst>
              <a:ext uri="{FF2B5EF4-FFF2-40B4-BE49-F238E27FC236}">
                <a16:creationId xmlns:a16="http://schemas.microsoft.com/office/drawing/2014/main" id="{7835E2DA-0C5E-C84E-A8E5-7BD7DC079620}"/>
              </a:ext>
            </a:extLst>
          </p:cNvPr>
          <p:cNvGrpSpPr/>
          <p:nvPr/>
        </p:nvGrpSpPr>
        <p:grpSpPr>
          <a:xfrm rot="16200000">
            <a:off x="3025583" y="1776237"/>
            <a:ext cx="404943" cy="466160"/>
            <a:chOff x="675065" y="7209636"/>
            <a:chExt cx="404943" cy="466160"/>
          </a:xfrm>
        </p:grpSpPr>
        <p:sp>
          <p:nvSpPr>
            <p:cNvPr id="9" name="Freeform 135">
              <a:extLst>
                <a:ext uri="{FF2B5EF4-FFF2-40B4-BE49-F238E27FC236}">
                  <a16:creationId xmlns:a16="http://schemas.microsoft.com/office/drawing/2014/main" id="{DE5E623B-DEFA-544D-9D04-DE58D8AB5CC4}"/>
                </a:ext>
              </a:extLst>
            </p:cNvPr>
            <p:cNvSpPr>
              <a:spLocks/>
            </p:cNvSpPr>
            <p:nvPr/>
          </p:nvSpPr>
          <p:spPr bwMode="auto">
            <a:xfrm>
              <a:off x="675065" y="7427298"/>
              <a:ext cx="167781" cy="233533"/>
            </a:xfrm>
            <a:custGeom>
              <a:avLst/>
              <a:gdLst>
                <a:gd name="T0" fmla="*/ 43 w 156"/>
                <a:gd name="T1" fmla="*/ 0 h 217"/>
                <a:gd name="T2" fmla="*/ 13 w 156"/>
                <a:gd name="T3" fmla="*/ 12 h 217"/>
                <a:gd name="T4" fmla="*/ 13 w 156"/>
                <a:gd name="T5" fmla="*/ 12 h 217"/>
                <a:gd name="T6" fmla="*/ 0 w 156"/>
                <a:gd name="T7" fmla="*/ 43 h 217"/>
                <a:gd name="T8" fmla="*/ 7 w 156"/>
                <a:gd name="T9" fmla="*/ 66 h 217"/>
                <a:gd name="T10" fmla="*/ 13 w 156"/>
                <a:gd name="T11" fmla="*/ 73 h 217"/>
                <a:gd name="T12" fmla="*/ 156 w 156"/>
                <a:gd name="T13" fmla="*/ 217 h 217"/>
                <a:gd name="T14" fmla="*/ 145 w 156"/>
                <a:gd name="T15" fmla="*/ 188 h 217"/>
                <a:gd name="T16" fmla="*/ 145 w 156"/>
                <a:gd name="T17" fmla="*/ 83 h 217"/>
                <a:gd name="T18" fmla="*/ 145 w 156"/>
                <a:gd name="T19" fmla="*/ 83 h 217"/>
                <a:gd name="T20" fmla="*/ 74 w 156"/>
                <a:gd name="T21" fmla="*/ 12 h 217"/>
                <a:gd name="T22" fmla="*/ 74 w 156"/>
                <a:gd name="T23" fmla="*/ 12 h 217"/>
                <a:gd name="T24" fmla="*/ 43 w 156"/>
                <a:gd name="T2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17">
                  <a:moveTo>
                    <a:pt x="43" y="0"/>
                  </a:moveTo>
                  <a:cubicBezTo>
                    <a:pt x="32" y="0"/>
                    <a:pt x="21" y="4"/>
                    <a:pt x="13" y="12"/>
                  </a:cubicBezTo>
                  <a:cubicBezTo>
                    <a:pt x="13" y="12"/>
                    <a:pt x="13" y="12"/>
                    <a:pt x="13" y="12"/>
                  </a:cubicBezTo>
                  <a:cubicBezTo>
                    <a:pt x="4" y="21"/>
                    <a:pt x="0" y="32"/>
                    <a:pt x="0" y="43"/>
                  </a:cubicBezTo>
                  <a:cubicBezTo>
                    <a:pt x="0" y="51"/>
                    <a:pt x="2" y="59"/>
                    <a:pt x="7" y="66"/>
                  </a:cubicBezTo>
                  <a:cubicBezTo>
                    <a:pt x="8" y="68"/>
                    <a:pt x="10" y="71"/>
                    <a:pt x="13" y="73"/>
                  </a:cubicBezTo>
                  <a:cubicBezTo>
                    <a:pt x="156" y="217"/>
                    <a:pt x="156" y="217"/>
                    <a:pt x="156" y="217"/>
                  </a:cubicBezTo>
                  <a:cubicBezTo>
                    <a:pt x="149" y="209"/>
                    <a:pt x="145" y="198"/>
                    <a:pt x="145" y="188"/>
                  </a:cubicBezTo>
                  <a:cubicBezTo>
                    <a:pt x="145" y="83"/>
                    <a:pt x="145" y="83"/>
                    <a:pt x="145" y="83"/>
                  </a:cubicBezTo>
                  <a:cubicBezTo>
                    <a:pt x="145" y="83"/>
                    <a:pt x="145" y="83"/>
                    <a:pt x="145" y="83"/>
                  </a:cubicBezTo>
                  <a:cubicBezTo>
                    <a:pt x="74" y="12"/>
                    <a:pt x="74" y="12"/>
                    <a:pt x="74" y="12"/>
                  </a:cubicBezTo>
                  <a:cubicBezTo>
                    <a:pt x="74" y="12"/>
                    <a:pt x="74" y="12"/>
                    <a:pt x="74" y="12"/>
                  </a:cubicBezTo>
                  <a:cubicBezTo>
                    <a:pt x="65" y="4"/>
                    <a:pt x="54" y="0"/>
                    <a:pt x="43" y="0"/>
                  </a:cubicBezTo>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8986EE55-F78E-A649-8EEC-AA6A851EBDB9}"/>
                </a:ext>
              </a:extLst>
            </p:cNvPr>
            <p:cNvSpPr>
              <a:spLocks/>
            </p:cNvSpPr>
            <p:nvPr/>
          </p:nvSpPr>
          <p:spPr bwMode="auto">
            <a:xfrm>
              <a:off x="831056" y="7209636"/>
              <a:ext cx="92506" cy="354154"/>
            </a:xfrm>
            <a:custGeom>
              <a:avLst/>
              <a:gdLst>
                <a:gd name="T0" fmla="*/ 43 w 86"/>
                <a:gd name="T1" fmla="*/ 0 h 329"/>
                <a:gd name="T2" fmla="*/ 0 w 86"/>
                <a:gd name="T3" fmla="*/ 43 h 329"/>
                <a:gd name="T4" fmla="*/ 0 w 86"/>
                <a:gd name="T5" fmla="*/ 285 h 329"/>
                <a:gd name="T6" fmla="*/ 43 w 86"/>
                <a:gd name="T7" fmla="*/ 329 h 329"/>
                <a:gd name="T8" fmla="*/ 86 w 86"/>
                <a:gd name="T9" fmla="*/ 285 h 329"/>
                <a:gd name="T10" fmla="*/ 86 w 86"/>
                <a:gd name="T11" fmla="*/ 43 h 329"/>
                <a:gd name="T12" fmla="*/ 43 w 86"/>
                <a:gd name="T13" fmla="*/ 0 h 329"/>
              </a:gdLst>
              <a:ahLst/>
              <a:cxnLst>
                <a:cxn ang="0">
                  <a:pos x="T0" y="T1"/>
                </a:cxn>
                <a:cxn ang="0">
                  <a:pos x="T2" y="T3"/>
                </a:cxn>
                <a:cxn ang="0">
                  <a:pos x="T4" y="T5"/>
                </a:cxn>
                <a:cxn ang="0">
                  <a:pos x="T6" y="T7"/>
                </a:cxn>
                <a:cxn ang="0">
                  <a:pos x="T8" y="T9"/>
                </a:cxn>
                <a:cxn ang="0">
                  <a:pos x="T10" y="T11"/>
                </a:cxn>
                <a:cxn ang="0">
                  <a:pos x="T12" y="T13"/>
                </a:cxn>
              </a:cxnLst>
              <a:rect l="0" t="0" r="r" b="b"/>
              <a:pathLst>
                <a:path w="86" h="329">
                  <a:moveTo>
                    <a:pt x="43" y="0"/>
                  </a:moveTo>
                  <a:cubicBezTo>
                    <a:pt x="19" y="0"/>
                    <a:pt x="0" y="20"/>
                    <a:pt x="0" y="43"/>
                  </a:cubicBezTo>
                  <a:cubicBezTo>
                    <a:pt x="0" y="285"/>
                    <a:pt x="0" y="285"/>
                    <a:pt x="0" y="285"/>
                  </a:cubicBezTo>
                  <a:cubicBezTo>
                    <a:pt x="43" y="329"/>
                    <a:pt x="43" y="329"/>
                    <a:pt x="43" y="329"/>
                  </a:cubicBezTo>
                  <a:cubicBezTo>
                    <a:pt x="86" y="285"/>
                    <a:pt x="86" y="285"/>
                    <a:pt x="86" y="285"/>
                  </a:cubicBezTo>
                  <a:cubicBezTo>
                    <a:pt x="86" y="43"/>
                    <a:pt x="86" y="43"/>
                    <a:pt x="86" y="43"/>
                  </a:cubicBezTo>
                  <a:cubicBezTo>
                    <a:pt x="86" y="20"/>
                    <a:pt x="67" y="0"/>
                    <a:pt x="43" y="0"/>
                  </a:cubicBezTo>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88A15314-C364-2B41-B23E-79F51B6D6724}"/>
                </a:ext>
              </a:extLst>
            </p:cNvPr>
            <p:cNvSpPr>
              <a:spLocks/>
            </p:cNvSpPr>
            <p:nvPr/>
          </p:nvSpPr>
          <p:spPr bwMode="auto">
            <a:xfrm>
              <a:off x="877310" y="7675795"/>
              <a:ext cx="2267" cy="0"/>
            </a:xfrm>
            <a:custGeom>
              <a:avLst/>
              <a:gdLst>
                <a:gd name="T0" fmla="*/ 2 w 2"/>
                <a:gd name="T1" fmla="*/ 0 w 2"/>
                <a:gd name="T2" fmla="*/ 0 w 2"/>
                <a:gd name="T3" fmla="*/ 0 w 2"/>
                <a:gd name="T4" fmla="*/ 0 w 2"/>
                <a:gd name="T5" fmla="*/ 0 w 2"/>
                <a:gd name="T6" fmla="*/ 2 w 2"/>
              </a:gdLst>
              <a:ahLst/>
              <a:cxnLst>
                <a:cxn ang="0">
                  <a:pos x="T0" y="0"/>
                </a:cxn>
                <a:cxn ang="0">
                  <a:pos x="T1" y="0"/>
                </a:cxn>
                <a:cxn ang="0">
                  <a:pos x="T2" y="0"/>
                </a:cxn>
                <a:cxn ang="0">
                  <a:pos x="T3" y="0"/>
                </a:cxn>
                <a:cxn ang="0">
                  <a:pos x="T4" y="0"/>
                </a:cxn>
                <a:cxn ang="0">
                  <a:pos x="T5" y="0"/>
                </a:cxn>
                <a:cxn ang="0">
                  <a:pos x="T6" y="0"/>
                </a:cxn>
              </a:cxnLst>
              <a:rect l="0" t="0" r="r" b="b"/>
              <a:pathLst>
                <a:path w="2">
                  <a:moveTo>
                    <a:pt x="2" y="0"/>
                  </a:moveTo>
                  <a:cubicBezTo>
                    <a:pt x="1" y="0"/>
                    <a:pt x="1" y="0"/>
                    <a:pt x="0" y="0"/>
                  </a:cubicBezTo>
                  <a:cubicBezTo>
                    <a:pt x="0" y="0"/>
                    <a:pt x="0" y="0"/>
                    <a:pt x="0" y="0"/>
                  </a:cubicBezTo>
                  <a:cubicBezTo>
                    <a:pt x="0" y="0"/>
                    <a:pt x="0" y="0"/>
                    <a:pt x="0" y="0"/>
                  </a:cubicBezTo>
                  <a:cubicBezTo>
                    <a:pt x="0" y="0"/>
                    <a:pt x="0" y="0"/>
                    <a:pt x="0" y="0"/>
                  </a:cubicBezTo>
                  <a:cubicBezTo>
                    <a:pt x="0" y="0"/>
                    <a:pt x="0" y="0"/>
                    <a:pt x="0" y="0"/>
                  </a:cubicBezTo>
                  <a:cubicBezTo>
                    <a:pt x="1" y="0"/>
                    <a:pt x="1" y="0"/>
                    <a:pt x="2" y="0"/>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4324B0FC-6BC6-DC40-87CD-B84CE027784C}"/>
                </a:ext>
              </a:extLst>
            </p:cNvPr>
            <p:cNvSpPr>
              <a:spLocks noEditPoints="1"/>
            </p:cNvSpPr>
            <p:nvPr/>
          </p:nvSpPr>
          <p:spPr bwMode="auto">
            <a:xfrm>
              <a:off x="675066" y="7439995"/>
              <a:ext cx="167781" cy="220836"/>
            </a:xfrm>
            <a:custGeom>
              <a:avLst/>
              <a:gdLst>
                <a:gd name="T0" fmla="*/ 7 w 156"/>
                <a:gd name="T1" fmla="*/ 54 h 205"/>
                <a:gd name="T2" fmla="*/ 13 w 156"/>
                <a:gd name="T3" fmla="*/ 61 h 205"/>
                <a:gd name="T4" fmla="*/ 156 w 156"/>
                <a:gd name="T5" fmla="*/ 205 h 205"/>
                <a:gd name="T6" fmla="*/ 156 w 156"/>
                <a:gd name="T7" fmla="*/ 205 h 205"/>
                <a:gd name="T8" fmla="*/ 13 w 156"/>
                <a:gd name="T9" fmla="*/ 61 h 205"/>
                <a:gd name="T10" fmla="*/ 7 w 156"/>
                <a:gd name="T11" fmla="*/ 54 h 205"/>
                <a:gd name="T12" fmla="*/ 13 w 156"/>
                <a:gd name="T13" fmla="*/ 0 h 205"/>
                <a:gd name="T14" fmla="*/ 13 w 156"/>
                <a:gd name="T15" fmla="*/ 0 h 205"/>
                <a:gd name="T16" fmla="*/ 0 w 156"/>
                <a:gd name="T17" fmla="*/ 31 h 205"/>
                <a:gd name="T18" fmla="*/ 13 w 156"/>
                <a:gd name="T19" fmla="*/ 0 h 205"/>
                <a:gd name="T20" fmla="*/ 13 w 156"/>
                <a:gd name="T21" fmla="*/ 0 h 205"/>
                <a:gd name="T22" fmla="*/ 74 w 156"/>
                <a:gd name="T23" fmla="*/ 0 h 205"/>
                <a:gd name="T24" fmla="*/ 74 w 156"/>
                <a:gd name="T25" fmla="*/ 0 h 205"/>
                <a:gd name="T26" fmla="*/ 145 w 156"/>
                <a:gd name="T27" fmla="*/ 71 h 205"/>
                <a:gd name="T28" fmla="*/ 74 w 156"/>
                <a:gd name="T29" fmla="*/ 0 h 205"/>
                <a:gd name="T30" fmla="*/ 74 w 156"/>
                <a:gd name="T31"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205">
                  <a:moveTo>
                    <a:pt x="7" y="54"/>
                  </a:moveTo>
                  <a:cubicBezTo>
                    <a:pt x="8" y="56"/>
                    <a:pt x="10" y="59"/>
                    <a:pt x="13" y="61"/>
                  </a:cubicBezTo>
                  <a:cubicBezTo>
                    <a:pt x="156" y="205"/>
                    <a:pt x="156" y="205"/>
                    <a:pt x="156" y="205"/>
                  </a:cubicBezTo>
                  <a:cubicBezTo>
                    <a:pt x="156" y="205"/>
                    <a:pt x="156" y="205"/>
                    <a:pt x="156" y="205"/>
                  </a:cubicBezTo>
                  <a:cubicBezTo>
                    <a:pt x="13" y="61"/>
                    <a:pt x="13" y="61"/>
                    <a:pt x="13" y="61"/>
                  </a:cubicBezTo>
                  <a:cubicBezTo>
                    <a:pt x="10" y="59"/>
                    <a:pt x="8" y="56"/>
                    <a:pt x="7" y="54"/>
                  </a:cubicBezTo>
                  <a:moveTo>
                    <a:pt x="13" y="0"/>
                  </a:moveTo>
                  <a:cubicBezTo>
                    <a:pt x="13" y="0"/>
                    <a:pt x="13" y="0"/>
                    <a:pt x="13" y="0"/>
                  </a:cubicBezTo>
                  <a:cubicBezTo>
                    <a:pt x="4" y="9"/>
                    <a:pt x="0" y="20"/>
                    <a:pt x="0" y="31"/>
                  </a:cubicBezTo>
                  <a:cubicBezTo>
                    <a:pt x="0" y="20"/>
                    <a:pt x="4" y="9"/>
                    <a:pt x="13" y="0"/>
                  </a:cubicBezTo>
                  <a:cubicBezTo>
                    <a:pt x="13" y="0"/>
                    <a:pt x="13" y="0"/>
                    <a:pt x="13" y="0"/>
                  </a:cubicBezTo>
                  <a:moveTo>
                    <a:pt x="74" y="0"/>
                  </a:moveTo>
                  <a:cubicBezTo>
                    <a:pt x="74" y="0"/>
                    <a:pt x="74" y="0"/>
                    <a:pt x="74" y="0"/>
                  </a:cubicBezTo>
                  <a:cubicBezTo>
                    <a:pt x="145" y="71"/>
                    <a:pt x="145" y="71"/>
                    <a:pt x="145" y="71"/>
                  </a:cubicBezTo>
                  <a:cubicBezTo>
                    <a:pt x="74" y="0"/>
                    <a:pt x="74" y="0"/>
                    <a:pt x="74" y="0"/>
                  </a:cubicBezTo>
                  <a:cubicBezTo>
                    <a:pt x="74" y="0"/>
                    <a:pt x="74" y="0"/>
                    <a:pt x="74" y="0"/>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6">
              <a:extLst>
                <a:ext uri="{FF2B5EF4-FFF2-40B4-BE49-F238E27FC236}">
                  <a16:creationId xmlns:a16="http://schemas.microsoft.com/office/drawing/2014/main" id="{3AC7C81B-7110-B34B-AF19-A0C1EA3AD976}"/>
                </a:ext>
              </a:extLst>
            </p:cNvPr>
            <p:cNvSpPr>
              <a:spLocks noEditPoints="1"/>
            </p:cNvSpPr>
            <p:nvPr/>
          </p:nvSpPr>
          <p:spPr bwMode="auto">
            <a:xfrm>
              <a:off x="879576" y="7660830"/>
              <a:ext cx="32196" cy="14964"/>
            </a:xfrm>
            <a:custGeom>
              <a:avLst/>
              <a:gdLst>
                <a:gd name="T0" fmla="*/ 28 w 30"/>
                <a:gd name="T1" fmla="*/ 2 h 14"/>
                <a:gd name="T2" fmla="*/ 16 w 30"/>
                <a:gd name="T3" fmla="*/ 10 h 14"/>
                <a:gd name="T4" fmla="*/ 6 w 30"/>
                <a:gd name="T5" fmla="*/ 13 h 14"/>
                <a:gd name="T6" fmla="*/ 0 w 30"/>
                <a:gd name="T7" fmla="*/ 14 h 14"/>
                <a:gd name="T8" fmla="*/ 28 w 30"/>
                <a:gd name="T9" fmla="*/ 2 h 14"/>
                <a:gd name="T10" fmla="*/ 28 w 30"/>
                <a:gd name="T11" fmla="*/ 2 h 14"/>
                <a:gd name="T12" fmla="*/ 28 w 30"/>
                <a:gd name="T13" fmla="*/ 2 h 14"/>
                <a:gd name="T14" fmla="*/ 28 w 30"/>
                <a:gd name="T15" fmla="*/ 2 h 14"/>
                <a:gd name="T16" fmla="*/ 29 w 30"/>
                <a:gd name="T17" fmla="*/ 1 h 14"/>
                <a:gd name="T18" fmla="*/ 29 w 30"/>
                <a:gd name="T19" fmla="*/ 2 h 14"/>
                <a:gd name="T20" fmla="*/ 29 w 30"/>
                <a:gd name="T21" fmla="*/ 1 h 14"/>
                <a:gd name="T22" fmla="*/ 29 w 30"/>
                <a:gd name="T23" fmla="*/ 1 h 14"/>
                <a:gd name="T24" fmla="*/ 29 w 30"/>
                <a:gd name="T25" fmla="*/ 1 h 14"/>
                <a:gd name="T26" fmla="*/ 29 w 30"/>
                <a:gd name="T27" fmla="*/ 1 h 14"/>
                <a:gd name="T28" fmla="*/ 30 w 30"/>
                <a:gd name="T29" fmla="*/ 0 h 14"/>
                <a:gd name="T30" fmla="*/ 29 w 30"/>
                <a:gd name="T31" fmla="*/ 1 h 14"/>
                <a:gd name="T32" fmla="*/ 29 w 30"/>
                <a:gd name="T33" fmla="*/ 1 h 14"/>
                <a:gd name="T34" fmla="*/ 30 w 3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4">
                  <a:moveTo>
                    <a:pt x="28" y="2"/>
                  </a:moveTo>
                  <a:cubicBezTo>
                    <a:pt x="25" y="5"/>
                    <a:pt x="20" y="8"/>
                    <a:pt x="16" y="10"/>
                  </a:cubicBezTo>
                  <a:cubicBezTo>
                    <a:pt x="13" y="12"/>
                    <a:pt x="10" y="13"/>
                    <a:pt x="6" y="13"/>
                  </a:cubicBezTo>
                  <a:cubicBezTo>
                    <a:pt x="4" y="14"/>
                    <a:pt x="2" y="14"/>
                    <a:pt x="0" y="14"/>
                  </a:cubicBezTo>
                  <a:cubicBezTo>
                    <a:pt x="10" y="13"/>
                    <a:pt x="21" y="9"/>
                    <a:pt x="28" y="2"/>
                  </a:cubicBezTo>
                  <a:moveTo>
                    <a:pt x="28" y="2"/>
                  </a:moveTo>
                  <a:cubicBezTo>
                    <a:pt x="28" y="2"/>
                    <a:pt x="28" y="2"/>
                    <a:pt x="28" y="2"/>
                  </a:cubicBezTo>
                  <a:cubicBezTo>
                    <a:pt x="28" y="2"/>
                    <a:pt x="28" y="2"/>
                    <a:pt x="28" y="2"/>
                  </a:cubicBezTo>
                  <a:moveTo>
                    <a:pt x="29" y="1"/>
                  </a:moveTo>
                  <a:cubicBezTo>
                    <a:pt x="29" y="2"/>
                    <a:pt x="29" y="2"/>
                    <a:pt x="29" y="2"/>
                  </a:cubicBezTo>
                  <a:cubicBezTo>
                    <a:pt x="29" y="2"/>
                    <a:pt x="29" y="2"/>
                    <a:pt x="29" y="1"/>
                  </a:cubicBezTo>
                  <a:moveTo>
                    <a:pt x="29" y="1"/>
                  </a:moveTo>
                  <a:cubicBezTo>
                    <a:pt x="29" y="1"/>
                    <a:pt x="29" y="1"/>
                    <a:pt x="29" y="1"/>
                  </a:cubicBezTo>
                  <a:cubicBezTo>
                    <a:pt x="29" y="1"/>
                    <a:pt x="29" y="1"/>
                    <a:pt x="29" y="1"/>
                  </a:cubicBezTo>
                  <a:moveTo>
                    <a:pt x="30" y="0"/>
                  </a:moveTo>
                  <a:cubicBezTo>
                    <a:pt x="29" y="1"/>
                    <a:pt x="29" y="1"/>
                    <a:pt x="29" y="1"/>
                  </a:cubicBezTo>
                  <a:cubicBezTo>
                    <a:pt x="29" y="1"/>
                    <a:pt x="29" y="1"/>
                    <a:pt x="29" y="1"/>
                  </a:cubicBezTo>
                  <a:cubicBezTo>
                    <a:pt x="29" y="1"/>
                    <a:pt x="30" y="0"/>
                    <a:pt x="30" y="0"/>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7">
              <a:extLst>
                <a:ext uri="{FF2B5EF4-FFF2-40B4-BE49-F238E27FC236}">
                  <a16:creationId xmlns:a16="http://schemas.microsoft.com/office/drawing/2014/main" id="{92424AB9-9610-F949-B925-554076D8DE8A}"/>
                </a:ext>
              </a:extLst>
            </p:cNvPr>
            <p:cNvSpPr>
              <a:spLocks/>
            </p:cNvSpPr>
            <p:nvPr/>
          </p:nvSpPr>
          <p:spPr bwMode="auto">
            <a:xfrm>
              <a:off x="896808" y="7660830"/>
              <a:ext cx="14964" cy="10430"/>
            </a:xfrm>
            <a:custGeom>
              <a:avLst/>
              <a:gdLst>
                <a:gd name="T0" fmla="*/ 14 w 14"/>
                <a:gd name="T1" fmla="*/ 0 h 10"/>
                <a:gd name="T2" fmla="*/ 13 w 14"/>
                <a:gd name="T3" fmla="*/ 1 h 10"/>
                <a:gd name="T4" fmla="*/ 0 w 14"/>
                <a:gd name="T5" fmla="*/ 10 h 10"/>
                <a:gd name="T6" fmla="*/ 12 w 14"/>
                <a:gd name="T7" fmla="*/ 2 h 10"/>
                <a:gd name="T8" fmla="*/ 12 w 14"/>
                <a:gd name="T9" fmla="*/ 2 h 10"/>
                <a:gd name="T10" fmla="*/ 12 w 14"/>
                <a:gd name="T11" fmla="*/ 2 h 10"/>
                <a:gd name="T12" fmla="*/ 13 w 14"/>
                <a:gd name="T13" fmla="*/ 2 h 10"/>
                <a:gd name="T14" fmla="*/ 13 w 14"/>
                <a:gd name="T15" fmla="*/ 1 h 10"/>
                <a:gd name="T16" fmla="*/ 13 w 14"/>
                <a:gd name="T17" fmla="*/ 1 h 10"/>
                <a:gd name="T18" fmla="*/ 13 w 14"/>
                <a:gd name="T19" fmla="*/ 1 h 10"/>
                <a:gd name="T20" fmla="*/ 13 w 14"/>
                <a:gd name="T21" fmla="*/ 1 h 10"/>
                <a:gd name="T22" fmla="*/ 13 w 14"/>
                <a:gd name="T23" fmla="*/ 1 h 10"/>
                <a:gd name="T24" fmla="*/ 13 w 14"/>
                <a:gd name="T25" fmla="*/ 1 h 10"/>
                <a:gd name="T26" fmla="*/ 14 w 14"/>
                <a:gd name="T27" fmla="*/ 0 h 10"/>
                <a:gd name="T28" fmla="*/ 14 w 14"/>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0">
                  <a:moveTo>
                    <a:pt x="14" y="0"/>
                  </a:moveTo>
                  <a:cubicBezTo>
                    <a:pt x="13" y="1"/>
                    <a:pt x="13" y="1"/>
                    <a:pt x="13" y="1"/>
                  </a:cubicBezTo>
                  <a:cubicBezTo>
                    <a:pt x="9" y="5"/>
                    <a:pt x="5" y="8"/>
                    <a:pt x="0" y="10"/>
                  </a:cubicBezTo>
                  <a:cubicBezTo>
                    <a:pt x="4" y="8"/>
                    <a:pt x="9" y="5"/>
                    <a:pt x="12" y="2"/>
                  </a:cubicBezTo>
                  <a:cubicBezTo>
                    <a:pt x="12" y="2"/>
                    <a:pt x="12" y="2"/>
                    <a:pt x="12" y="2"/>
                  </a:cubicBezTo>
                  <a:cubicBezTo>
                    <a:pt x="12" y="2"/>
                    <a:pt x="12" y="2"/>
                    <a:pt x="12" y="2"/>
                  </a:cubicBezTo>
                  <a:cubicBezTo>
                    <a:pt x="12" y="2"/>
                    <a:pt x="13" y="2"/>
                    <a:pt x="13" y="2"/>
                  </a:cubicBezTo>
                  <a:cubicBezTo>
                    <a:pt x="13" y="2"/>
                    <a:pt x="13" y="2"/>
                    <a:pt x="13" y="1"/>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4" y="0"/>
                    <a:pt x="14" y="0"/>
                    <a:pt x="14" y="0"/>
                  </a:cubicBezTo>
                  <a:cubicBezTo>
                    <a:pt x="14" y="0"/>
                    <a:pt x="14" y="0"/>
                    <a:pt x="14" y="0"/>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8">
              <a:extLst>
                <a:ext uri="{FF2B5EF4-FFF2-40B4-BE49-F238E27FC236}">
                  <a16:creationId xmlns:a16="http://schemas.microsoft.com/office/drawing/2014/main" id="{A7BA16FE-8D47-114E-B4E5-D86CD54B8333}"/>
                </a:ext>
              </a:extLst>
            </p:cNvPr>
            <p:cNvSpPr>
              <a:spLocks/>
            </p:cNvSpPr>
            <p:nvPr/>
          </p:nvSpPr>
          <p:spPr bwMode="auto">
            <a:xfrm>
              <a:off x="877309" y="7674434"/>
              <a:ext cx="8616" cy="1360"/>
            </a:xfrm>
            <a:custGeom>
              <a:avLst/>
              <a:gdLst>
                <a:gd name="T0" fmla="*/ 8 w 8"/>
                <a:gd name="T1" fmla="*/ 0 h 1"/>
                <a:gd name="T2" fmla="*/ 0 w 8"/>
                <a:gd name="T3" fmla="*/ 1 h 1"/>
                <a:gd name="T4" fmla="*/ 0 w 8"/>
                <a:gd name="T5" fmla="*/ 1 h 1"/>
                <a:gd name="T6" fmla="*/ 2 w 8"/>
                <a:gd name="T7" fmla="*/ 1 h 1"/>
                <a:gd name="T8" fmla="*/ 8 w 8"/>
                <a:gd name="T9" fmla="*/ 0 h 1"/>
              </a:gdLst>
              <a:ahLst/>
              <a:cxnLst>
                <a:cxn ang="0">
                  <a:pos x="T0" y="T1"/>
                </a:cxn>
                <a:cxn ang="0">
                  <a:pos x="T2" y="T3"/>
                </a:cxn>
                <a:cxn ang="0">
                  <a:pos x="T4" y="T5"/>
                </a:cxn>
                <a:cxn ang="0">
                  <a:pos x="T6" y="T7"/>
                </a:cxn>
                <a:cxn ang="0">
                  <a:pos x="T8" y="T9"/>
                </a:cxn>
              </a:cxnLst>
              <a:rect l="0" t="0" r="r" b="b"/>
              <a:pathLst>
                <a:path w="8" h="1">
                  <a:moveTo>
                    <a:pt x="8" y="0"/>
                  </a:moveTo>
                  <a:cubicBezTo>
                    <a:pt x="6" y="1"/>
                    <a:pt x="3" y="1"/>
                    <a:pt x="0" y="1"/>
                  </a:cubicBezTo>
                  <a:cubicBezTo>
                    <a:pt x="0" y="1"/>
                    <a:pt x="0" y="1"/>
                    <a:pt x="0" y="1"/>
                  </a:cubicBezTo>
                  <a:cubicBezTo>
                    <a:pt x="1" y="1"/>
                    <a:pt x="1" y="1"/>
                    <a:pt x="2" y="1"/>
                  </a:cubicBezTo>
                  <a:cubicBezTo>
                    <a:pt x="4" y="1"/>
                    <a:pt x="6" y="1"/>
                    <a:pt x="8"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9">
              <a:extLst>
                <a:ext uri="{FF2B5EF4-FFF2-40B4-BE49-F238E27FC236}">
                  <a16:creationId xmlns:a16="http://schemas.microsoft.com/office/drawing/2014/main" id="{AA4F1106-E658-BF4E-B5C7-5EBE0123187B}"/>
                </a:ext>
              </a:extLst>
            </p:cNvPr>
            <p:cNvSpPr>
              <a:spLocks/>
            </p:cNvSpPr>
            <p:nvPr/>
          </p:nvSpPr>
          <p:spPr bwMode="auto">
            <a:xfrm>
              <a:off x="831057" y="7516630"/>
              <a:ext cx="46253" cy="112912"/>
            </a:xfrm>
            <a:custGeom>
              <a:avLst/>
              <a:gdLst>
                <a:gd name="T0" fmla="*/ 0 w 43"/>
                <a:gd name="T1" fmla="*/ 0 h 105"/>
                <a:gd name="T2" fmla="*/ 0 w 43"/>
                <a:gd name="T3" fmla="*/ 105 h 105"/>
                <a:gd name="T4" fmla="*/ 13 w 43"/>
                <a:gd name="T5" fmla="*/ 74 h 105"/>
                <a:gd name="T6" fmla="*/ 43 w 43"/>
                <a:gd name="T7" fmla="*/ 44 h 105"/>
                <a:gd name="T8" fmla="*/ 0 w 43"/>
                <a:gd name="T9" fmla="*/ 0 h 105"/>
              </a:gdLst>
              <a:ahLst/>
              <a:cxnLst>
                <a:cxn ang="0">
                  <a:pos x="T0" y="T1"/>
                </a:cxn>
                <a:cxn ang="0">
                  <a:pos x="T2" y="T3"/>
                </a:cxn>
                <a:cxn ang="0">
                  <a:pos x="T4" y="T5"/>
                </a:cxn>
                <a:cxn ang="0">
                  <a:pos x="T6" y="T7"/>
                </a:cxn>
                <a:cxn ang="0">
                  <a:pos x="T8" y="T9"/>
                </a:cxn>
              </a:cxnLst>
              <a:rect l="0" t="0" r="r" b="b"/>
              <a:pathLst>
                <a:path w="43" h="105">
                  <a:moveTo>
                    <a:pt x="0" y="0"/>
                  </a:moveTo>
                  <a:cubicBezTo>
                    <a:pt x="0" y="105"/>
                    <a:pt x="0" y="105"/>
                    <a:pt x="0" y="105"/>
                  </a:cubicBezTo>
                  <a:cubicBezTo>
                    <a:pt x="0" y="94"/>
                    <a:pt x="4" y="83"/>
                    <a:pt x="13" y="74"/>
                  </a:cubicBezTo>
                  <a:cubicBezTo>
                    <a:pt x="43" y="44"/>
                    <a:pt x="43" y="44"/>
                    <a:pt x="43" y="44"/>
                  </a:cubicBezTo>
                  <a:cubicBezTo>
                    <a:pt x="0" y="0"/>
                    <a:pt x="0" y="0"/>
                    <a:pt x="0" y="0"/>
                  </a:cubicBezTo>
                </a:path>
              </a:pathLst>
            </a:custGeom>
            <a:solidFill>
              <a:srgbClr val="308F15"/>
            </a:solidFill>
            <a:ln w="3175">
              <a:solidFill>
                <a:srgbClr val="308F1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40">
              <a:extLst>
                <a:ext uri="{FF2B5EF4-FFF2-40B4-BE49-F238E27FC236}">
                  <a16:creationId xmlns:a16="http://schemas.microsoft.com/office/drawing/2014/main" id="{25317775-BCDD-C741-A5DE-828CE779DE84}"/>
                </a:ext>
              </a:extLst>
            </p:cNvPr>
            <p:cNvSpPr>
              <a:spLocks noEditPoints="1"/>
            </p:cNvSpPr>
            <p:nvPr/>
          </p:nvSpPr>
          <p:spPr bwMode="auto">
            <a:xfrm>
              <a:off x="842847" y="7439995"/>
              <a:ext cx="237161" cy="235800"/>
            </a:xfrm>
            <a:custGeom>
              <a:avLst/>
              <a:gdLst>
                <a:gd name="T0" fmla="*/ 2 w 220"/>
                <a:gd name="T1" fmla="*/ 207 h 219"/>
                <a:gd name="T2" fmla="*/ 32 w 220"/>
                <a:gd name="T3" fmla="*/ 219 h 219"/>
                <a:gd name="T4" fmla="*/ 30 w 220"/>
                <a:gd name="T5" fmla="*/ 219 h 219"/>
                <a:gd name="T6" fmla="*/ 21 w 220"/>
                <a:gd name="T7" fmla="*/ 217 h 219"/>
                <a:gd name="T8" fmla="*/ 2 w 220"/>
                <a:gd name="T9" fmla="*/ 207 h 219"/>
                <a:gd name="T10" fmla="*/ 2 w 220"/>
                <a:gd name="T11" fmla="*/ 207 h 219"/>
                <a:gd name="T12" fmla="*/ 2 w 220"/>
                <a:gd name="T13" fmla="*/ 207 h 219"/>
                <a:gd name="T14" fmla="*/ 2 w 220"/>
                <a:gd name="T15" fmla="*/ 207 h 219"/>
                <a:gd name="T16" fmla="*/ 2 w 220"/>
                <a:gd name="T17" fmla="*/ 207 h 219"/>
                <a:gd name="T18" fmla="*/ 2 w 220"/>
                <a:gd name="T19" fmla="*/ 207 h 219"/>
                <a:gd name="T20" fmla="*/ 2 w 220"/>
                <a:gd name="T21" fmla="*/ 207 h 219"/>
                <a:gd name="T22" fmla="*/ 2 w 220"/>
                <a:gd name="T23" fmla="*/ 206 h 219"/>
                <a:gd name="T24" fmla="*/ 2 w 220"/>
                <a:gd name="T25" fmla="*/ 207 h 219"/>
                <a:gd name="T26" fmla="*/ 2 w 220"/>
                <a:gd name="T27" fmla="*/ 206 h 219"/>
                <a:gd name="T28" fmla="*/ 2 w 220"/>
                <a:gd name="T29" fmla="*/ 206 h 219"/>
                <a:gd name="T30" fmla="*/ 2 w 220"/>
                <a:gd name="T31" fmla="*/ 206 h 219"/>
                <a:gd name="T32" fmla="*/ 2 w 220"/>
                <a:gd name="T33" fmla="*/ 206 h 219"/>
                <a:gd name="T34" fmla="*/ 0 w 220"/>
                <a:gd name="T35" fmla="*/ 205 h 219"/>
                <a:gd name="T36" fmla="*/ 2 w 220"/>
                <a:gd name="T37" fmla="*/ 206 h 219"/>
                <a:gd name="T38" fmla="*/ 2 w 220"/>
                <a:gd name="T39" fmla="*/ 206 h 219"/>
                <a:gd name="T40" fmla="*/ 1 w 220"/>
                <a:gd name="T41" fmla="*/ 206 h 219"/>
                <a:gd name="T42" fmla="*/ 0 w 220"/>
                <a:gd name="T43" fmla="*/ 205 h 219"/>
                <a:gd name="T44" fmla="*/ 214 w 220"/>
                <a:gd name="T45" fmla="*/ 54 h 219"/>
                <a:gd name="T46" fmla="*/ 208 w 220"/>
                <a:gd name="T47" fmla="*/ 61 h 219"/>
                <a:gd name="T48" fmla="*/ 135 w 220"/>
                <a:gd name="T49" fmla="*/ 134 h 219"/>
                <a:gd name="T50" fmla="*/ 208 w 220"/>
                <a:gd name="T51" fmla="*/ 61 h 219"/>
                <a:gd name="T52" fmla="*/ 214 w 220"/>
                <a:gd name="T53" fmla="*/ 54 h 219"/>
                <a:gd name="T54" fmla="*/ 146 w 220"/>
                <a:gd name="T55" fmla="*/ 0 h 219"/>
                <a:gd name="T56" fmla="*/ 146 w 220"/>
                <a:gd name="T57" fmla="*/ 0 h 219"/>
                <a:gd name="T58" fmla="*/ 75 w 220"/>
                <a:gd name="T59" fmla="*/ 71 h 219"/>
                <a:gd name="T60" fmla="*/ 75 w 220"/>
                <a:gd name="T61" fmla="*/ 71 h 219"/>
                <a:gd name="T62" fmla="*/ 146 w 220"/>
                <a:gd name="T63" fmla="*/ 0 h 219"/>
                <a:gd name="T64" fmla="*/ 146 w 220"/>
                <a:gd name="T65" fmla="*/ 0 h 219"/>
                <a:gd name="T66" fmla="*/ 208 w 220"/>
                <a:gd name="T67" fmla="*/ 0 h 219"/>
                <a:gd name="T68" fmla="*/ 208 w 220"/>
                <a:gd name="T69" fmla="*/ 0 h 219"/>
                <a:gd name="T70" fmla="*/ 220 w 220"/>
                <a:gd name="T71" fmla="*/ 31 h 219"/>
                <a:gd name="T72" fmla="*/ 208 w 220"/>
                <a:gd name="T73" fmla="*/ 0 h 219"/>
                <a:gd name="T74" fmla="*/ 208 w 220"/>
                <a:gd name="T7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 h="219">
                  <a:moveTo>
                    <a:pt x="2" y="207"/>
                  </a:moveTo>
                  <a:cubicBezTo>
                    <a:pt x="10" y="215"/>
                    <a:pt x="21" y="219"/>
                    <a:pt x="32" y="219"/>
                  </a:cubicBezTo>
                  <a:cubicBezTo>
                    <a:pt x="31" y="219"/>
                    <a:pt x="31" y="219"/>
                    <a:pt x="30" y="219"/>
                  </a:cubicBezTo>
                  <a:cubicBezTo>
                    <a:pt x="27" y="219"/>
                    <a:pt x="24" y="218"/>
                    <a:pt x="21" y="217"/>
                  </a:cubicBezTo>
                  <a:cubicBezTo>
                    <a:pt x="14" y="216"/>
                    <a:pt x="7" y="212"/>
                    <a:pt x="2" y="207"/>
                  </a:cubicBezTo>
                  <a:moveTo>
                    <a:pt x="2" y="207"/>
                  </a:moveTo>
                  <a:cubicBezTo>
                    <a:pt x="2" y="207"/>
                    <a:pt x="2" y="207"/>
                    <a:pt x="2" y="207"/>
                  </a:cubicBezTo>
                  <a:cubicBezTo>
                    <a:pt x="2" y="207"/>
                    <a:pt x="2" y="207"/>
                    <a:pt x="2" y="207"/>
                  </a:cubicBezTo>
                  <a:moveTo>
                    <a:pt x="2" y="207"/>
                  </a:moveTo>
                  <a:cubicBezTo>
                    <a:pt x="2" y="207"/>
                    <a:pt x="2" y="207"/>
                    <a:pt x="2" y="207"/>
                  </a:cubicBezTo>
                  <a:cubicBezTo>
                    <a:pt x="2" y="207"/>
                    <a:pt x="2" y="207"/>
                    <a:pt x="2" y="207"/>
                  </a:cubicBezTo>
                  <a:moveTo>
                    <a:pt x="2" y="206"/>
                  </a:moveTo>
                  <a:cubicBezTo>
                    <a:pt x="2" y="207"/>
                    <a:pt x="2" y="207"/>
                    <a:pt x="2" y="207"/>
                  </a:cubicBezTo>
                  <a:cubicBezTo>
                    <a:pt x="2" y="207"/>
                    <a:pt x="2" y="207"/>
                    <a:pt x="2" y="206"/>
                  </a:cubicBezTo>
                  <a:moveTo>
                    <a:pt x="2" y="206"/>
                  </a:moveTo>
                  <a:cubicBezTo>
                    <a:pt x="2" y="206"/>
                    <a:pt x="2" y="206"/>
                    <a:pt x="2" y="206"/>
                  </a:cubicBezTo>
                  <a:cubicBezTo>
                    <a:pt x="2" y="206"/>
                    <a:pt x="2" y="206"/>
                    <a:pt x="2" y="206"/>
                  </a:cubicBezTo>
                  <a:moveTo>
                    <a:pt x="0" y="205"/>
                  </a:moveTo>
                  <a:cubicBezTo>
                    <a:pt x="1" y="205"/>
                    <a:pt x="1" y="206"/>
                    <a:pt x="2" y="206"/>
                  </a:cubicBezTo>
                  <a:cubicBezTo>
                    <a:pt x="2" y="206"/>
                    <a:pt x="2" y="206"/>
                    <a:pt x="2" y="206"/>
                  </a:cubicBezTo>
                  <a:cubicBezTo>
                    <a:pt x="1" y="206"/>
                    <a:pt x="1" y="206"/>
                    <a:pt x="1" y="206"/>
                  </a:cubicBezTo>
                  <a:cubicBezTo>
                    <a:pt x="0" y="205"/>
                    <a:pt x="0" y="205"/>
                    <a:pt x="0" y="205"/>
                  </a:cubicBezTo>
                  <a:moveTo>
                    <a:pt x="214" y="54"/>
                  </a:moveTo>
                  <a:cubicBezTo>
                    <a:pt x="212" y="56"/>
                    <a:pt x="210" y="59"/>
                    <a:pt x="208" y="61"/>
                  </a:cubicBezTo>
                  <a:cubicBezTo>
                    <a:pt x="135" y="134"/>
                    <a:pt x="135" y="134"/>
                    <a:pt x="135" y="134"/>
                  </a:cubicBezTo>
                  <a:cubicBezTo>
                    <a:pt x="208" y="61"/>
                    <a:pt x="208" y="61"/>
                    <a:pt x="208" y="61"/>
                  </a:cubicBezTo>
                  <a:cubicBezTo>
                    <a:pt x="210" y="59"/>
                    <a:pt x="212" y="56"/>
                    <a:pt x="214" y="54"/>
                  </a:cubicBezTo>
                  <a:moveTo>
                    <a:pt x="146" y="0"/>
                  </a:moveTo>
                  <a:cubicBezTo>
                    <a:pt x="146" y="0"/>
                    <a:pt x="146" y="0"/>
                    <a:pt x="146" y="0"/>
                  </a:cubicBezTo>
                  <a:cubicBezTo>
                    <a:pt x="75" y="71"/>
                    <a:pt x="75" y="71"/>
                    <a:pt x="75" y="71"/>
                  </a:cubicBezTo>
                  <a:cubicBezTo>
                    <a:pt x="75" y="71"/>
                    <a:pt x="75" y="71"/>
                    <a:pt x="75" y="71"/>
                  </a:cubicBezTo>
                  <a:cubicBezTo>
                    <a:pt x="146" y="0"/>
                    <a:pt x="146" y="0"/>
                    <a:pt x="146" y="0"/>
                  </a:cubicBezTo>
                  <a:cubicBezTo>
                    <a:pt x="146" y="0"/>
                    <a:pt x="146" y="0"/>
                    <a:pt x="146" y="0"/>
                  </a:cubicBezTo>
                  <a:moveTo>
                    <a:pt x="208" y="0"/>
                  </a:moveTo>
                  <a:cubicBezTo>
                    <a:pt x="208" y="0"/>
                    <a:pt x="208" y="0"/>
                    <a:pt x="208" y="0"/>
                  </a:cubicBezTo>
                  <a:cubicBezTo>
                    <a:pt x="216" y="9"/>
                    <a:pt x="220" y="20"/>
                    <a:pt x="220" y="31"/>
                  </a:cubicBezTo>
                  <a:cubicBezTo>
                    <a:pt x="220" y="20"/>
                    <a:pt x="216" y="9"/>
                    <a:pt x="208" y="0"/>
                  </a:cubicBezTo>
                  <a:cubicBezTo>
                    <a:pt x="208" y="0"/>
                    <a:pt x="208" y="0"/>
                    <a:pt x="208" y="0"/>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1">
              <a:extLst>
                <a:ext uri="{FF2B5EF4-FFF2-40B4-BE49-F238E27FC236}">
                  <a16:creationId xmlns:a16="http://schemas.microsoft.com/office/drawing/2014/main" id="{70AD06B9-ABE5-FB44-B7B1-BFFB1C65081B}"/>
                </a:ext>
              </a:extLst>
            </p:cNvPr>
            <p:cNvSpPr>
              <a:spLocks noEditPoints="1"/>
            </p:cNvSpPr>
            <p:nvPr/>
          </p:nvSpPr>
          <p:spPr bwMode="auto">
            <a:xfrm>
              <a:off x="844206" y="7427298"/>
              <a:ext cx="235800" cy="246230"/>
            </a:xfrm>
            <a:custGeom>
              <a:avLst/>
              <a:gdLst>
                <a:gd name="T0" fmla="*/ 0 w 219"/>
                <a:gd name="T1" fmla="*/ 218 h 229"/>
                <a:gd name="T2" fmla="*/ 0 w 219"/>
                <a:gd name="T3" fmla="*/ 218 h 229"/>
                <a:gd name="T4" fmla="*/ 1 w 219"/>
                <a:gd name="T5" fmla="*/ 218 h 229"/>
                <a:gd name="T6" fmla="*/ 1 w 219"/>
                <a:gd name="T7" fmla="*/ 218 h 229"/>
                <a:gd name="T8" fmla="*/ 1 w 219"/>
                <a:gd name="T9" fmla="*/ 218 h 229"/>
                <a:gd name="T10" fmla="*/ 1 w 219"/>
                <a:gd name="T11" fmla="*/ 218 h 229"/>
                <a:gd name="T12" fmla="*/ 1 w 219"/>
                <a:gd name="T13" fmla="*/ 219 h 229"/>
                <a:gd name="T14" fmla="*/ 1 w 219"/>
                <a:gd name="T15" fmla="*/ 219 h 229"/>
                <a:gd name="T16" fmla="*/ 1 w 219"/>
                <a:gd name="T17" fmla="*/ 219 h 229"/>
                <a:gd name="T18" fmla="*/ 1 w 219"/>
                <a:gd name="T19" fmla="*/ 219 h 229"/>
                <a:gd name="T20" fmla="*/ 1 w 219"/>
                <a:gd name="T21" fmla="*/ 219 h 229"/>
                <a:gd name="T22" fmla="*/ 1 w 219"/>
                <a:gd name="T23" fmla="*/ 219 h 229"/>
                <a:gd name="T24" fmla="*/ 20 w 219"/>
                <a:gd name="T25" fmla="*/ 229 h 229"/>
                <a:gd name="T26" fmla="*/ 1 w 219"/>
                <a:gd name="T27" fmla="*/ 218 h 229"/>
                <a:gd name="T28" fmla="*/ 0 w 219"/>
                <a:gd name="T29" fmla="*/ 218 h 229"/>
                <a:gd name="T30" fmla="*/ 176 w 219"/>
                <a:gd name="T31" fmla="*/ 0 h 229"/>
                <a:gd name="T32" fmla="*/ 145 w 219"/>
                <a:gd name="T33" fmla="*/ 12 h 229"/>
                <a:gd name="T34" fmla="*/ 145 w 219"/>
                <a:gd name="T35" fmla="*/ 12 h 229"/>
                <a:gd name="T36" fmla="*/ 74 w 219"/>
                <a:gd name="T37" fmla="*/ 83 h 229"/>
                <a:gd name="T38" fmla="*/ 74 w 219"/>
                <a:gd name="T39" fmla="*/ 188 h 229"/>
                <a:gd name="T40" fmla="*/ 72 w 219"/>
                <a:gd name="T41" fmla="*/ 201 h 229"/>
                <a:gd name="T42" fmla="*/ 63 w 219"/>
                <a:gd name="T43" fmla="*/ 217 h 229"/>
                <a:gd name="T44" fmla="*/ 134 w 219"/>
                <a:gd name="T45" fmla="*/ 146 h 229"/>
                <a:gd name="T46" fmla="*/ 207 w 219"/>
                <a:gd name="T47" fmla="*/ 73 h 229"/>
                <a:gd name="T48" fmla="*/ 213 w 219"/>
                <a:gd name="T49" fmla="*/ 66 h 229"/>
                <a:gd name="T50" fmla="*/ 219 w 219"/>
                <a:gd name="T51" fmla="*/ 43 h 229"/>
                <a:gd name="T52" fmla="*/ 207 w 219"/>
                <a:gd name="T53" fmla="*/ 12 h 229"/>
                <a:gd name="T54" fmla="*/ 207 w 219"/>
                <a:gd name="T55" fmla="*/ 12 h 229"/>
                <a:gd name="T56" fmla="*/ 176 w 219"/>
                <a:gd name="T57"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9" h="229">
                  <a:moveTo>
                    <a:pt x="0" y="218"/>
                  </a:moveTo>
                  <a:cubicBezTo>
                    <a:pt x="0" y="218"/>
                    <a:pt x="0" y="218"/>
                    <a:pt x="0" y="218"/>
                  </a:cubicBezTo>
                  <a:cubicBezTo>
                    <a:pt x="1" y="218"/>
                    <a:pt x="1" y="218"/>
                    <a:pt x="1" y="218"/>
                  </a:cubicBezTo>
                  <a:cubicBezTo>
                    <a:pt x="1" y="218"/>
                    <a:pt x="1" y="218"/>
                    <a:pt x="1" y="218"/>
                  </a:cubicBezTo>
                  <a:cubicBezTo>
                    <a:pt x="1" y="218"/>
                    <a:pt x="1" y="218"/>
                    <a:pt x="1" y="218"/>
                  </a:cubicBezTo>
                  <a:cubicBezTo>
                    <a:pt x="1" y="218"/>
                    <a:pt x="1" y="218"/>
                    <a:pt x="1" y="218"/>
                  </a:cubicBezTo>
                  <a:cubicBezTo>
                    <a:pt x="1" y="219"/>
                    <a:pt x="1" y="219"/>
                    <a:pt x="1" y="219"/>
                  </a:cubicBezTo>
                  <a:cubicBezTo>
                    <a:pt x="1" y="219"/>
                    <a:pt x="1" y="219"/>
                    <a:pt x="1" y="219"/>
                  </a:cubicBezTo>
                  <a:cubicBezTo>
                    <a:pt x="1" y="219"/>
                    <a:pt x="1" y="219"/>
                    <a:pt x="1" y="219"/>
                  </a:cubicBezTo>
                  <a:cubicBezTo>
                    <a:pt x="1" y="219"/>
                    <a:pt x="1" y="219"/>
                    <a:pt x="1" y="219"/>
                  </a:cubicBezTo>
                  <a:cubicBezTo>
                    <a:pt x="1" y="219"/>
                    <a:pt x="1" y="219"/>
                    <a:pt x="1" y="219"/>
                  </a:cubicBezTo>
                  <a:cubicBezTo>
                    <a:pt x="1" y="219"/>
                    <a:pt x="1" y="219"/>
                    <a:pt x="1" y="219"/>
                  </a:cubicBezTo>
                  <a:cubicBezTo>
                    <a:pt x="6" y="224"/>
                    <a:pt x="13" y="228"/>
                    <a:pt x="20" y="229"/>
                  </a:cubicBezTo>
                  <a:cubicBezTo>
                    <a:pt x="13" y="228"/>
                    <a:pt x="6" y="224"/>
                    <a:pt x="1" y="218"/>
                  </a:cubicBezTo>
                  <a:cubicBezTo>
                    <a:pt x="0" y="218"/>
                    <a:pt x="0" y="218"/>
                    <a:pt x="0" y="218"/>
                  </a:cubicBezTo>
                  <a:moveTo>
                    <a:pt x="176" y="0"/>
                  </a:moveTo>
                  <a:cubicBezTo>
                    <a:pt x="165" y="0"/>
                    <a:pt x="154" y="4"/>
                    <a:pt x="145" y="12"/>
                  </a:cubicBezTo>
                  <a:cubicBezTo>
                    <a:pt x="145" y="12"/>
                    <a:pt x="145" y="12"/>
                    <a:pt x="145" y="12"/>
                  </a:cubicBezTo>
                  <a:cubicBezTo>
                    <a:pt x="74" y="83"/>
                    <a:pt x="74" y="83"/>
                    <a:pt x="74" y="83"/>
                  </a:cubicBezTo>
                  <a:cubicBezTo>
                    <a:pt x="74" y="188"/>
                    <a:pt x="74" y="188"/>
                    <a:pt x="74" y="188"/>
                  </a:cubicBezTo>
                  <a:cubicBezTo>
                    <a:pt x="74" y="192"/>
                    <a:pt x="74" y="197"/>
                    <a:pt x="72" y="201"/>
                  </a:cubicBezTo>
                  <a:cubicBezTo>
                    <a:pt x="70" y="207"/>
                    <a:pt x="67" y="212"/>
                    <a:pt x="63" y="217"/>
                  </a:cubicBezTo>
                  <a:cubicBezTo>
                    <a:pt x="134" y="146"/>
                    <a:pt x="134" y="146"/>
                    <a:pt x="134" y="146"/>
                  </a:cubicBezTo>
                  <a:cubicBezTo>
                    <a:pt x="207" y="73"/>
                    <a:pt x="207" y="73"/>
                    <a:pt x="207" y="73"/>
                  </a:cubicBezTo>
                  <a:cubicBezTo>
                    <a:pt x="209" y="71"/>
                    <a:pt x="211" y="68"/>
                    <a:pt x="213" y="66"/>
                  </a:cubicBezTo>
                  <a:cubicBezTo>
                    <a:pt x="217" y="59"/>
                    <a:pt x="219" y="51"/>
                    <a:pt x="219" y="43"/>
                  </a:cubicBezTo>
                  <a:cubicBezTo>
                    <a:pt x="219" y="32"/>
                    <a:pt x="215" y="21"/>
                    <a:pt x="207" y="12"/>
                  </a:cubicBezTo>
                  <a:cubicBezTo>
                    <a:pt x="207" y="12"/>
                    <a:pt x="207" y="12"/>
                    <a:pt x="207" y="12"/>
                  </a:cubicBezTo>
                  <a:cubicBezTo>
                    <a:pt x="198" y="4"/>
                    <a:pt x="187" y="0"/>
                    <a:pt x="176" y="0"/>
                  </a:cubicBezTo>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42">
              <a:extLst>
                <a:ext uri="{FF2B5EF4-FFF2-40B4-BE49-F238E27FC236}">
                  <a16:creationId xmlns:a16="http://schemas.microsoft.com/office/drawing/2014/main" id="{6B1251EB-5609-D34A-89F4-7F365D4D6E9A}"/>
                </a:ext>
              </a:extLst>
            </p:cNvPr>
            <p:cNvSpPr>
              <a:spLocks/>
            </p:cNvSpPr>
            <p:nvPr/>
          </p:nvSpPr>
          <p:spPr bwMode="auto">
            <a:xfrm>
              <a:off x="877309" y="7516630"/>
              <a:ext cx="49881" cy="126969"/>
            </a:xfrm>
            <a:custGeom>
              <a:avLst/>
              <a:gdLst>
                <a:gd name="T0" fmla="*/ 43 w 46"/>
                <a:gd name="T1" fmla="*/ 0 h 118"/>
                <a:gd name="T2" fmla="*/ 0 w 46"/>
                <a:gd name="T3" fmla="*/ 44 h 118"/>
                <a:gd name="T4" fmla="*/ 31 w 46"/>
                <a:gd name="T5" fmla="*/ 74 h 118"/>
                <a:gd name="T6" fmla="*/ 41 w 46"/>
                <a:gd name="T7" fmla="*/ 118 h 118"/>
                <a:gd name="T8" fmla="*/ 43 w 46"/>
                <a:gd name="T9" fmla="*/ 105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4"/>
                    <a:pt x="0" y="44"/>
                    <a:pt x="0" y="44"/>
                  </a:cubicBezTo>
                  <a:cubicBezTo>
                    <a:pt x="31" y="74"/>
                    <a:pt x="31" y="74"/>
                    <a:pt x="31" y="74"/>
                  </a:cubicBezTo>
                  <a:cubicBezTo>
                    <a:pt x="43" y="86"/>
                    <a:pt x="46" y="103"/>
                    <a:pt x="41" y="118"/>
                  </a:cubicBezTo>
                  <a:cubicBezTo>
                    <a:pt x="43" y="114"/>
                    <a:pt x="43" y="109"/>
                    <a:pt x="43" y="105"/>
                  </a:cubicBezTo>
                  <a:cubicBezTo>
                    <a:pt x="43" y="0"/>
                    <a:pt x="43" y="0"/>
                    <a:pt x="43" y="0"/>
                  </a:cubicBezTo>
                </a:path>
              </a:pathLst>
            </a:custGeom>
            <a:solidFill>
              <a:srgbClr val="308F15"/>
            </a:solidFill>
            <a:ln w="3175">
              <a:solidFill>
                <a:srgbClr val="308F1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43">
              <a:extLst>
                <a:ext uri="{FF2B5EF4-FFF2-40B4-BE49-F238E27FC236}">
                  <a16:creationId xmlns:a16="http://schemas.microsoft.com/office/drawing/2014/main" id="{91EA4372-BF1F-1740-80C2-168F321CEA67}"/>
                </a:ext>
              </a:extLst>
            </p:cNvPr>
            <p:cNvSpPr>
              <a:spLocks/>
            </p:cNvSpPr>
            <p:nvPr/>
          </p:nvSpPr>
          <p:spPr bwMode="auto">
            <a:xfrm>
              <a:off x="875495" y="7675796"/>
              <a:ext cx="1814"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4">
              <a:extLst>
                <a:ext uri="{FF2B5EF4-FFF2-40B4-BE49-F238E27FC236}">
                  <a16:creationId xmlns:a16="http://schemas.microsoft.com/office/drawing/2014/main" id="{C4E0ACB7-4361-2B4E-BE54-9B0FE774FC7A}"/>
                </a:ext>
              </a:extLst>
            </p:cNvPr>
            <p:cNvSpPr>
              <a:spLocks noEditPoints="1"/>
            </p:cNvSpPr>
            <p:nvPr/>
          </p:nvSpPr>
          <p:spPr bwMode="auto">
            <a:xfrm>
              <a:off x="842846" y="7660830"/>
              <a:ext cx="32649" cy="14964"/>
            </a:xfrm>
            <a:custGeom>
              <a:avLst/>
              <a:gdLst>
                <a:gd name="T0" fmla="*/ 21 w 30"/>
                <a:gd name="T1" fmla="*/ 12 h 14"/>
                <a:gd name="T2" fmla="*/ 30 w 30"/>
                <a:gd name="T3" fmla="*/ 14 h 14"/>
                <a:gd name="T4" fmla="*/ 25 w 30"/>
                <a:gd name="T5" fmla="*/ 13 h 14"/>
                <a:gd name="T6" fmla="*/ 21 w 30"/>
                <a:gd name="T7" fmla="*/ 12 h 14"/>
                <a:gd name="T8" fmla="*/ 0 w 30"/>
                <a:gd name="T9" fmla="*/ 0 h 14"/>
                <a:gd name="T10" fmla="*/ 0 w 30"/>
                <a:gd name="T11" fmla="*/ 0 h 14"/>
                <a:gd name="T12" fmla="*/ 1 w 30"/>
                <a:gd name="T13" fmla="*/ 1 h 14"/>
                <a:gd name="T14" fmla="*/ 0 w 30"/>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4">
                  <a:moveTo>
                    <a:pt x="21" y="12"/>
                  </a:moveTo>
                  <a:cubicBezTo>
                    <a:pt x="24" y="13"/>
                    <a:pt x="27" y="14"/>
                    <a:pt x="30" y="14"/>
                  </a:cubicBezTo>
                  <a:cubicBezTo>
                    <a:pt x="29" y="14"/>
                    <a:pt x="27" y="14"/>
                    <a:pt x="25" y="13"/>
                  </a:cubicBezTo>
                  <a:cubicBezTo>
                    <a:pt x="24" y="13"/>
                    <a:pt x="22" y="13"/>
                    <a:pt x="21" y="12"/>
                  </a:cubicBezTo>
                  <a:moveTo>
                    <a:pt x="0" y="0"/>
                  </a:moveTo>
                  <a:cubicBezTo>
                    <a:pt x="0" y="0"/>
                    <a:pt x="0" y="0"/>
                    <a:pt x="0" y="0"/>
                  </a:cubicBezTo>
                  <a:cubicBezTo>
                    <a:pt x="1" y="1"/>
                    <a:pt x="1" y="1"/>
                    <a:pt x="1" y="1"/>
                  </a:cubicBezTo>
                  <a:cubicBezTo>
                    <a:pt x="0" y="0"/>
                    <a:pt x="0" y="0"/>
                    <a:pt x="0"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5">
              <a:extLst>
                <a:ext uri="{FF2B5EF4-FFF2-40B4-BE49-F238E27FC236}">
                  <a16:creationId xmlns:a16="http://schemas.microsoft.com/office/drawing/2014/main" id="{4EA4BB91-94FE-794F-A78B-10D9D43BC8A2}"/>
                </a:ext>
              </a:extLst>
            </p:cNvPr>
            <p:cNvSpPr>
              <a:spLocks/>
            </p:cNvSpPr>
            <p:nvPr/>
          </p:nvSpPr>
          <p:spPr bwMode="auto">
            <a:xfrm>
              <a:off x="831056" y="7629542"/>
              <a:ext cx="38998" cy="44893"/>
            </a:xfrm>
            <a:custGeom>
              <a:avLst/>
              <a:gdLst>
                <a:gd name="T0" fmla="*/ 0 w 36"/>
                <a:gd name="T1" fmla="*/ 0 h 42"/>
                <a:gd name="T2" fmla="*/ 11 w 36"/>
                <a:gd name="T3" fmla="*/ 29 h 42"/>
                <a:gd name="T4" fmla="*/ 12 w 36"/>
                <a:gd name="T5" fmla="*/ 30 h 42"/>
                <a:gd name="T6" fmla="*/ 13 w 36"/>
                <a:gd name="T7" fmla="*/ 30 h 42"/>
                <a:gd name="T8" fmla="*/ 32 w 36"/>
                <a:gd name="T9" fmla="*/ 41 h 42"/>
                <a:gd name="T10" fmla="*/ 36 w 36"/>
                <a:gd name="T11" fmla="*/ 42 h 42"/>
                <a:gd name="T12" fmla="*/ 0 w 36"/>
                <a:gd name="T13" fmla="*/ 0 h 42"/>
                <a:gd name="T14" fmla="*/ 0 w 36"/>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2">
                  <a:moveTo>
                    <a:pt x="0" y="0"/>
                  </a:moveTo>
                  <a:cubicBezTo>
                    <a:pt x="0" y="10"/>
                    <a:pt x="4" y="21"/>
                    <a:pt x="11" y="29"/>
                  </a:cubicBezTo>
                  <a:cubicBezTo>
                    <a:pt x="12" y="30"/>
                    <a:pt x="12" y="30"/>
                    <a:pt x="12" y="30"/>
                  </a:cubicBezTo>
                  <a:cubicBezTo>
                    <a:pt x="13" y="30"/>
                    <a:pt x="13" y="30"/>
                    <a:pt x="13" y="30"/>
                  </a:cubicBezTo>
                  <a:cubicBezTo>
                    <a:pt x="18" y="36"/>
                    <a:pt x="25" y="40"/>
                    <a:pt x="32" y="41"/>
                  </a:cubicBezTo>
                  <a:cubicBezTo>
                    <a:pt x="33" y="42"/>
                    <a:pt x="35" y="42"/>
                    <a:pt x="36" y="42"/>
                  </a:cubicBezTo>
                  <a:cubicBezTo>
                    <a:pt x="16" y="39"/>
                    <a:pt x="0" y="21"/>
                    <a:pt x="0" y="0"/>
                  </a:cubicBezTo>
                  <a:cubicBezTo>
                    <a:pt x="0" y="0"/>
                    <a:pt x="0" y="0"/>
                    <a:pt x="0"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6">
              <a:extLst>
                <a:ext uri="{FF2B5EF4-FFF2-40B4-BE49-F238E27FC236}">
                  <a16:creationId xmlns:a16="http://schemas.microsoft.com/office/drawing/2014/main" id="{0CFAD170-A634-5A45-A065-A1C994CC75C2}"/>
                </a:ext>
              </a:extLst>
            </p:cNvPr>
            <p:cNvSpPr>
              <a:spLocks/>
            </p:cNvSpPr>
            <p:nvPr/>
          </p:nvSpPr>
          <p:spPr bwMode="auto">
            <a:xfrm>
              <a:off x="885925" y="7671260"/>
              <a:ext cx="10883" cy="3174"/>
            </a:xfrm>
            <a:custGeom>
              <a:avLst/>
              <a:gdLst>
                <a:gd name="T0" fmla="*/ 10 w 10"/>
                <a:gd name="T1" fmla="*/ 0 h 3"/>
                <a:gd name="T2" fmla="*/ 5 w 10"/>
                <a:gd name="T3" fmla="*/ 2 h 3"/>
                <a:gd name="T4" fmla="*/ 0 w 10"/>
                <a:gd name="T5" fmla="*/ 3 h 3"/>
                <a:gd name="T6" fmla="*/ 10 w 10"/>
                <a:gd name="T7" fmla="*/ 0 h 3"/>
              </a:gdLst>
              <a:ahLst/>
              <a:cxnLst>
                <a:cxn ang="0">
                  <a:pos x="T0" y="T1"/>
                </a:cxn>
                <a:cxn ang="0">
                  <a:pos x="T2" y="T3"/>
                </a:cxn>
                <a:cxn ang="0">
                  <a:pos x="T4" y="T5"/>
                </a:cxn>
                <a:cxn ang="0">
                  <a:pos x="T6" y="T7"/>
                </a:cxn>
              </a:cxnLst>
              <a:rect l="0" t="0" r="r" b="b"/>
              <a:pathLst>
                <a:path w="10" h="3">
                  <a:moveTo>
                    <a:pt x="10" y="0"/>
                  </a:moveTo>
                  <a:cubicBezTo>
                    <a:pt x="8" y="1"/>
                    <a:pt x="7" y="1"/>
                    <a:pt x="5" y="2"/>
                  </a:cubicBezTo>
                  <a:cubicBezTo>
                    <a:pt x="4" y="2"/>
                    <a:pt x="2" y="3"/>
                    <a:pt x="0" y="3"/>
                  </a:cubicBezTo>
                  <a:cubicBezTo>
                    <a:pt x="4" y="3"/>
                    <a:pt x="7" y="2"/>
                    <a:pt x="10"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7">
              <a:extLst>
                <a:ext uri="{FF2B5EF4-FFF2-40B4-BE49-F238E27FC236}">
                  <a16:creationId xmlns:a16="http://schemas.microsoft.com/office/drawing/2014/main" id="{6407B93A-3172-AF47-9D54-07EDE254887A}"/>
                </a:ext>
              </a:extLst>
            </p:cNvPr>
            <p:cNvSpPr>
              <a:spLocks/>
            </p:cNvSpPr>
            <p:nvPr/>
          </p:nvSpPr>
          <p:spPr bwMode="auto">
            <a:xfrm>
              <a:off x="891366" y="7643600"/>
              <a:ext cx="30382" cy="29928"/>
            </a:xfrm>
            <a:custGeom>
              <a:avLst/>
              <a:gdLst>
                <a:gd name="T0" fmla="*/ 28 w 28"/>
                <a:gd name="T1" fmla="*/ 0 h 28"/>
                <a:gd name="T2" fmla="*/ 0 w 28"/>
                <a:gd name="T3" fmla="*/ 28 h 28"/>
                <a:gd name="T4" fmla="*/ 5 w 28"/>
                <a:gd name="T5" fmla="*/ 26 h 28"/>
                <a:gd name="T6" fmla="*/ 18 w 28"/>
                <a:gd name="T7" fmla="*/ 17 h 28"/>
                <a:gd name="T8" fmla="*/ 19 w 28"/>
                <a:gd name="T9" fmla="*/ 16 h 28"/>
                <a:gd name="T10" fmla="*/ 28 w 28"/>
                <a:gd name="T11" fmla="*/ 0 h 28"/>
              </a:gdLst>
              <a:ahLst/>
              <a:cxnLst>
                <a:cxn ang="0">
                  <a:pos x="T0" y="T1"/>
                </a:cxn>
                <a:cxn ang="0">
                  <a:pos x="T2" y="T3"/>
                </a:cxn>
                <a:cxn ang="0">
                  <a:pos x="T4" y="T5"/>
                </a:cxn>
                <a:cxn ang="0">
                  <a:pos x="T6" y="T7"/>
                </a:cxn>
                <a:cxn ang="0">
                  <a:pos x="T8" y="T9"/>
                </a:cxn>
                <a:cxn ang="0">
                  <a:pos x="T10" y="T11"/>
                </a:cxn>
              </a:cxnLst>
              <a:rect l="0" t="0" r="r" b="b"/>
              <a:pathLst>
                <a:path w="28" h="28">
                  <a:moveTo>
                    <a:pt x="28" y="0"/>
                  </a:moveTo>
                  <a:cubicBezTo>
                    <a:pt x="24" y="13"/>
                    <a:pt x="13" y="24"/>
                    <a:pt x="0" y="28"/>
                  </a:cubicBezTo>
                  <a:cubicBezTo>
                    <a:pt x="2" y="27"/>
                    <a:pt x="3" y="27"/>
                    <a:pt x="5" y="26"/>
                  </a:cubicBezTo>
                  <a:cubicBezTo>
                    <a:pt x="10" y="24"/>
                    <a:pt x="14" y="21"/>
                    <a:pt x="18" y="17"/>
                  </a:cubicBezTo>
                  <a:cubicBezTo>
                    <a:pt x="19" y="16"/>
                    <a:pt x="19" y="16"/>
                    <a:pt x="19" y="16"/>
                  </a:cubicBezTo>
                  <a:cubicBezTo>
                    <a:pt x="23" y="11"/>
                    <a:pt x="26" y="6"/>
                    <a:pt x="28"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48">
              <a:extLst>
                <a:ext uri="{FF2B5EF4-FFF2-40B4-BE49-F238E27FC236}">
                  <a16:creationId xmlns:a16="http://schemas.microsoft.com/office/drawing/2014/main" id="{1EC3FDA6-B2EF-FA47-B111-9FE57AB60787}"/>
                </a:ext>
              </a:extLst>
            </p:cNvPr>
            <p:cNvSpPr>
              <a:spLocks/>
            </p:cNvSpPr>
            <p:nvPr/>
          </p:nvSpPr>
          <p:spPr bwMode="auto">
            <a:xfrm>
              <a:off x="870054" y="7673528"/>
              <a:ext cx="21313" cy="2267"/>
            </a:xfrm>
            <a:custGeom>
              <a:avLst/>
              <a:gdLst>
                <a:gd name="T0" fmla="*/ 20 w 20"/>
                <a:gd name="T1" fmla="*/ 0 h 2"/>
                <a:gd name="T2" fmla="*/ 16 w 20"/>
                <a:gd name="T3" fmla="*/ 1 h 2"/>
                <a:gd name="T4" fmla="*/ 16 w 20"/>
                <a:gd name="T5" fmla="*/ 1 h 2"/>
                <a:gd name="T6" fmla="*/ 12 w 20"/>
                <a:gd name="T7" fmla="*/ 2 h 2"/>
                <a:gd name="T8" fmla="*/ 11 w 20"/>
                <a:gd name="T9" fmla="*/ 2 h 2"/>
                <a:gd name="T10" fmla="*/ 7 w 20"/>
                <a:gd name="T11" fmla="*/ 2 h 2"/>
                <a:gd name="T12" fmla="*/ 3 w 20"/>
                <a:gd name="T13" fmla="*/ 2 h 2"/>
                <a:gd name="T14" fmla="*/ 3 w 20"/>
                <a:gd name="T15" fmla="*/ 2 h 2"/>
                <a:gd name="T16" fmla="*/ 0 w 20"/>
                <a:gd name="T17" fmla="*/ 1 h 2"/>
                <a:gd name="T18" fmla="*/ 5 w 20"/>
                <a:gd name="T19" fmla="*/ 2 h 2"/>
                <a:gd name="T20" fmla="*/ 7 w 20"/>
                <a:gd name="T21" fmla="*/ 2 h 2"/>
                <a:gd name="T22" fmla="*/ 15 w 20"/>
                <a:gd name="T23" fmla="*/ 1 h 2"/>
                <a:gd name="T24" fmla="*/ 20 w 20"/>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
                  <a:moveTo>
                    <a:pt x="20" y="0"/>
                  </a:moveTo>
                  <a:cubicBezTo>
                    <a:pt x="19" y="0"/>
                    <a:pt x="18" y="1"/>
                    <a:pt x="16" y="1"/>
                  </a:cubicBezTo>
                  <a:cubicBezTo>
                    <a:pt x="16" y="1"/>
                    <a:pt x="16" y="1"/>
                    <a:pt x="16" y="1"/>
                  </a:cubicBezTo>
                  <a:cubicBezTo>
                    <a:pt x="15" y="1"/>
                    <a:pt x="14" y="1"/>
                    <a:pt x="12" y="2"/>
                  </a:cubicBezTo>
                  <a:cubicBezTo>
                    <a:pt x="11" y="2"/>
                    <a:pt x="11" y="2"/>
                    <a:pt x="11" y="2"/>
                  </a:cubicBezTo>
                  <a:cubicBezTo>
                    <a:pt x="10" y="2"/>
                    <a:pt x="9" y="2"/>
                    <a:pt x="7" y="2"/>
                  </a:cubicBezTo>
                  <a:cubicBezTo>
                    <a:pt x="6" y="2"/>
                    <a:pt x="4" y="2"/>
                    <a:pt x="3" y="2"/>
                  </a:cubicBezTo>
                  <a:cubicBezTo>
                    <a:pt x="3" y="2"/>
                    <a:pt x="3" y="2"/>
                    <a:pt x="3" y="2"/>
                  </a:cubicBezTo>
                  <a:cubicBezTo>
                    <a:pt x="2" y="2"/>
                    <a:pt x="1" y="1"/>
                    <a:pt x="0" y="1"/>
                  </a:cubicBezTo>
                  <a:cubicBezTo>
                    <a:pt x="2" y="2"/>
                    <a:pt x="4" y="2"/>
                    <a:pt x="5" y="2"/>
                  </a:cubicBezTo>
                  <a:cubicBezTo>
                    <a:pt x="6" y="2"/>
                    <a:pt x="7" y="2"/>
                    <a:pt x="7" y="2"/>
                  </a:cubicBezTo>
                  <a:cubicBezTo>
                    <a:pt x="10" y="2"/>
                    <a:pt x="13" y="2"/>
                    <a:pt x="15" y="1"/>
                  </a:cubicBezTo>
                  <a:cubicBezTo>
                    <a:pt x="17" y="1"/>
                    <a:pt x="19" y="0"/>
                    <a:pt x="20" y="0"/>
                  </a:cubicBezTo>
                </a:path>
              </a:pathLst>
            </a:custGeom>
            <a:solidFill>
              <a:srgbClr val="156B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9">
              <a:extLst>
                <a:ext uri="{FF2B5EF4-FFF2-40B4-BE49-F238E27FC236}">
                  <a16:creationId xmlns:a16="http://schemas.microsoft.com/office/drawing/2014/main" id="{7D7E6850-499E-104A-AD50-DC23E4BD7CCB}"/>
                </a:ext>
              </a:extLst>
            </p:cNvPr>
            <p:cNvSpPr>
              <a:spLocks/>
            </p:cNvSpPr>
            <p:nvPr/>
          </p:nvSpPr>
          <p:spPr bwMode="auto">
            <a:xfrm>
              <a:off x="831056" y="7563790"/>
              <a:ext cx="96134" cy="112005"/>
            </a:xfrm>
            <a:custGeom>
              <a:avLst/>
              <a:gdLst>
                <a:gd name="T0" fmla="*/ 43 w 89"/>
                <a:gd name="T1" fmla="*/ 0 h 104"/>
                <a:gd name="T2" fmla="*/ 13 w 89"/>
                <a:gd name="T3" fmla="*/ 30 h 104"/>
                <a:gd name="T4" fmla="*/ 0 w 89"/>
                <a:gd name="T5" fmla="*/ 61 h 104"/>
                <a:gd name="T6" fmla="*/ 0 w 89"/>
                <a:gd name="T7" fmla="*/ 61 h 104"/>
                <a:gd name="T8" fmla="*/ 36 w 89"/>
                <a:gd name="T9" fmla="*/ 103 h 104"/>
                <a:gd name="T10" fmla="*/ 39 w 89"/>
                <a:gd name="T11" fmla="*/ 104 h 104"/>
                <a:gd name="T12" fmla="*/ 39 w 89"/>
                <a:gd name="T13" fmla="*/ 104 h 104"/>
                <a:gd name="T14" fmla="*/ 43 w 89"/>
                <a:gd name="T15" fmla="*/ 104 h 104"/>
                <a:gd name="T16" fmla="*/ 47 w 89"/>
                <a:gd name="T17" fmla="*/ 104 h 104"/>
                <a:gd name="T18" fmla="*/ 48 w 89"/>
                <a:gd name="T19" fmla="*/ 104 h 104"/>
                <a:gd name="T20" fmla="*/ 52 w 89"/>
                <a:gd name="T21" fmla="*/ 103 h 104"/>
                <a:gd name="T22" fmla="*/ 52 w 89"/>
                <a:gd name="T23" fmla="*/ 103 h 104"/>
                <a:gd name="T24" fmla="*/ 56 w 89"/>
                <a:gd name="T25" fmla="*/ 102 h 104"/>
                <a:gd name="T26" fmla="*/ 84 w 89"/>
                <a:gd name="T27" fmla="*/ 74 h 104"/>
                <a:gd name="T28" fmla="*/ 74 w 89"/>
                <a:gd name="T29" fmla="*/ 30 h 104"/>
                <a:gd name="T30" fmla="*/ 43 w 89"/>
                <a:gd name="T3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104">
                  <a:moveTo>
                    <a:pt x="43" y="0"/>
                  </a:moveTo>
                  <a:cubicBezTo>
                    <a:pt x="13" y="30"/>
                    <a:pt x="13" y="30"/>
                    <a:pt x="13" y="30"/>
                  </a:cubicBezTo>
                  <a:cubicBezTo>
                    <a:pt x="4" y="39"/>
                    <a:pt x="0" y="50"/>
                    <a:pt x="0" y="61"/>
                  </a:cubicBezTo>
                  <a:cubicBezTo>
                    <a:pt x="0" y="61"/>
                    <a:pt x="0" y="61"/>
                    <a:pt x="0" y="61"/>
                  </a:cubicBezTo>
                  <a:cubicBezTo>
                    <a:pt x="0" y="82"/>
                    <a:pt x="16" y="100"/>
                    <a:pt x="36" y="103"/>
                  </a:cubicBezTo>
                  <a:cubicBezTo>
                    <a:pt x="37" y="103"/>
                    <a:pt x="38" y="104"/>
                    <a:pt x="39" y="104"/>
                  </a:cubicBezTo>
                  <a:cubicBezTo>
                    <a:pt x="39" y="104"/>
                    <a:pt x="39" y="104"/>
                    <a:pt x="39" y="104"/>
                  </a:cubicBezTo>
                  <a:cubicBezTo>
                    <a:pt x="40" y="104"/>
                    <a:pt x="42" y="104"/>
                    <a:pt x="43" y="104"/>
                  </a:cubicBezTo>
                  <a:cubicBezTo>
                    <a:pt x="45" y="104"/>
                    <a:pt x="46" y="104"/>
                    <a:pt x="47" y="104"/>
                  </a:cubicBezTo>
                  <a:cubicBezTo>
                    <a:pt x="48" y="104"/>
                    <a:pt x="48" y="104"/>
                    <a:pt x="48" y="104"/>
                  </a:cubicBezTo>
                  <a:cubicBezTo>
                    <a:pt x="50" y="103"/>
                    <a:pt x="51" y="103"/>
                    <a:pt x="52" y="103"/>
                  </a:cubicBezTo>
                  <a:cubicBezTo>
                    <a:pt x="52" y="103"/>
                    <a:pt x="52" y="103"/>
                    <a:pt x="52" y="103"/>
                  </a:cubicBezTo>
                  <a:cubicBezTo>
                    <a:pt x="54" y="103"/>
                    <a:pt x="55" y="102"/>
                    <a:pt x="56" y="102"/>
                  </a:cubicBezTo>
                  <a:cubicBezTo>
                    <a:pt x="69" y="98"/>
                    <a:pt x="80" y="87"/>
                    <a:pt x="84" y="74"/>
                  </a:cubicBezTo>
                  <a:cubicBezTo>
                    <a:pt x="89" y="59"/>
                    <a:pt x="86" y="42"/>
                    <a:pt x="74" y="30"/>
                  </a:cubicBezTo>
                  <a:cubicBezTo>
                    <a:pt x="43" y="0"/>
                    <a:pt x="43" y="0"/>
                    <a:pt x="43" y="0"/>
                  </a:cubicBezTo>
                </a:path>
              </a:pathLst>
            </a:custGeom>
            <a:solidFill>
              <a:srgbClr val="156B06"/>
            </a:solidFill>
            <a:ln w="3175">
              <a:solidFill>
                <a:srgbClr val="156B06"/>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8" name="Group 27">
            <a:extLst>
              <a:ext uri="{FF2B5EF4-FFF2-40B4-BE49-F238E27FC236}">
                <a16:creationId xmlns:a16="http://schemas.microsoft.com/office/drawing/2014/main" id="{7835E2DA-0C5E-C84E-A8E5-7BD7DC079620}"/>
              </a:ext>
            </a:extLst>
          </p:cNvPr>
          <p:cNvGrpSpPr/>
          <p:nvPr/>
        </p:nvGrpSpPr>
        <p:grpSpPr>
          <a:xfrm rot="16200000">
            <a:off x="5713474" y="1776237"/>
            <a:ext cx="404943" cy="466160"/>
            <a:chOff x="675065" y="7209636"/>
            <a:chExt cx="404943" cy="466160"/>
          </a:xfrm>
        </p:grpSpPr>
        <p:sp>
          <p:nvSpPr>
            <p:cNvPr id="29" name="Freeform 135">
              <a:extLst>
                <a:ext uri="{FF2B5EF4-FFF2-40B4-BE49-F238E27FC236}">
                  <a16:creationId xmlns:a16="http://schemas.microsoft.com/office/drawing/2014/main" id="{DE5E623B-DEFA-544D-9D04-DE58D8AB5CC4}"/>
                </a:ext>
              </a:extLst>
            </p:cNvPr>
            <p:cNvSpPr>
              <a:spLocks/>
            </p:cNvSpPr>
            <p:nvPr/>
          </p:nvSpPr>
          <p:spPr bwMode="auto">
            <a:xfrm>
              <a:off x="675065" y="7427298"/>
              <a:ext cx="167781" cy="233533"/>
            </a:xfrm>
            <a:custGeom>
              <a:avLst/>
              <a:gdLst>
                <a:gd name="T0" fmla="*/ 43 w 156"/>
                <a:gd name="T1" fmla="*/ 0 h 217"/>
                <a:gd name="T2" fmla="*/ 13 w 156"/>
                <a:gd name="T3" fmla="*/ 12 h 217"/>
                <a:gd name="T4" fmla="*/ 13 w 156"/>
                <a:gd name="T5" fmla="*/ 12 h 217"/>
                <a:gd name="T6" fmla="*/ 0 w 156"/>
                <a:gd name="T7" fmla="*/ 43 h 217"/>
                <a:gd name="T8" fmla="*/ 7 w 156"/>
                <a:gd name="T9" fmla="*/ 66 h 217"/>
                <a:gd name="T10" fmla="*/ 13 w 156"/>
                <a:gd name="T11" fmla="*/ 73 h 217"/>
                <a:gd name="T12" fmla="*/ 156 w 156"/>
                <a:gd name="T13" fmla="*/ 217 h 217"/>
                <a:gd name="T14" fmla="*/ 145 w 156"/>
                <a:gd name="T15" fmla="*/ 188 h 217"/>
                <a:gd name="T16" fmla="*/ 145 w 156"/>
                <a:gd name="T17" fmla="*/ 83 h 217"/>
                <a:gd name="T18" fmla="*/ 145 w 156"/>
                <a:gd name="T19" fmla="*/ 83 h 217"/>
                <a:gd name="T20" fmla="*/ 74 w 156"/>
                <a:gd name="T21" fmla="*/ 12 h 217"/>
                <a:gd name="T22" fmla="*/ 74 w 156"/>
                <a:gd name="T23" fmla="*/ 12 h 217"/>
                <a:gd name="T24" fmla="*/ 43 w 156"/>
                <a:gd name="T2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17">
                  <a:moveTo>
                    <a:pt x="43" y="0"/>
                  </a:moveTo>
                  <a:cubicBezTo>
                    <a:pt x="32" y="0"/>
                    <a:pt x="21" y="4"/>
                    <a:pt x="13" y="12"/>
                  </a:cubicBezTo>
                  <a:cubicBezTo>
                    <a:pt x="13" y="12"/>
                    <a:pt x="13" y="12"/>
                    <a:pt x="13" y="12"/>
                  </a:cubicBezTo>
                  <a:cubicBezTo>
                    <a:pt x="4" y="21"/>
                    <a:pt x="0" y="32"/>
                    <a:pt x="0" y="43"/>
                  </a:cubicBezTo>
                  <a:cubicBezTo>
                    <a:pt x="0" y="51"/>
                    <a:pt x="2" y="59"/>
                    <a:pt x="7" y="66"/>
                  </a:cubicBezTo>
                  <a:cubicBezTo>
                    <a:pt x="8" y="68"/>
                    <a:pt x="10" y="71"/>
                    <a:pt x="13" y="73"/>
                  </a:cubicBezTo>
                  <a:cubicBezTo>
                    <a:pt x="156" y="217"/>
                    <a:pt x="156" y="217"/>
                    <a:pt x="156" y="217"/>
                  </a:cubicBezTo>
                  <a:cubicBezTo>
                    <a:pt x="149" y="209"/>
                    <a:pt x="145" y="198"/>
                    <a:pt x="145" y="188"/>
                  </a:cubicBezTo>
                  <a:cubicBezTo>
                    <a:pt x="145" y="83"/>
                    <a:pt x="145" y="83"/>
                    <a:pt x="145" y="83"/>
                  </a:cubicBezTo>
                  <a:cubicBezTo>
                    <a:pt x="145" y="83"/>
                    <a:pt x="145" y="83"/>
                    <a:pt x="145" y="83"/>
                  </a:cubicBezTo>
                  <a:cubicBezTo>
                    <a:pt x="74" y="12"/>
                    <a:pt x="74" y="12"/>
                    <a:pt x="74" y="12"/>
                  </a:cubicBezTo>
                  <a:cubicBezTo>
                    <a:pt x="74" y="12"/>
                    <a:pt x="74" y="12"/>
                    <a:pt x="74" y="12"/>
                  </a:cubicBezTo>
                  <a:cubicBezTo>
                    <a:pt x="65" y="4"/>
                    <a:pt x="54" y="0"/>
                    <a:pt x="43" y="0"/>
                  </a:cubicBezTo>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9">
              <a:extLst>
                <a:ext uri="{FF2B5EF4-FFF2-40B4-BE49-F238E27FC236}">
                  <a16:creationId xmlns:a16="http://schemas.microsoft.com/office/drawing/2014/main" id="{8986EE55-F78E-A649-8EEC-AA6A851EBDB9}"/>
                </a:ext>
              </a:extLst>
            </p:cNvPr>
            <p:cNvSpPr>
              <a:spLocks/>
            </p:cNvSpPr>
            <p:nvPr/>
          </p:nvSpPr>
          <p:spPr bwMode="auto">
            <a:xfrm>
              <a:off x="831056" y="7209636"/>
              <a:ext cx="92506" cy="354154"/>
            </a:xfrm>
            <a:custGeom>
              <a:avLst/>
              <a:gdLst>
                <a:gd name="T0" fmla="*/ 43 w 86"/>
                <a:gd name="T1" fmla="*/ 0 h 329"/>
                <a:gd name="T2" fmla="*/ 0 w 86"/>
                <a:gd name="T3" fmla="*/ 43 h 329"/>
                <a:gd name="T4" fmla="*/ 0 w 86"/>
                <a:gd name="T5" fmla="*/ 285 h 329"/>
                <a:gd name="T6" fmla="*/ 43 w 86"/>
                <a:gd name="T7" fmla="*/ 329 h 329"/>
                <a:gd name="T8" fmla="*/ 86 w 86"/>
                <a:gd name="T9" fmla="*/ 285 h 329"/>
                <a:gd name="T10" fmla="*/ 86 w 86"/>
                <a:gd name="T11" fmla="*/ 43 h 329"/>
                <a:gd name="T12" fmla="*/ 43 w 86"/>
                <a:gd name="T13" fmla="*/ 0 h 329"/>
              </a:gdLst>
              <a:ahLst/>
              <a:cxnLst>
                <a:cxn ang="0">
                  <a:pos x="T0" y="T1"/>
                </a:cxn>
                <a:cxn ang="0">
                  <a:pos x="T2" y="T3"/>
                </a:cxn>
                <a:cxn ang="0">
                  <a:pos x="T4" y="T5"/>
                </a:cxn>
                <a:cxn ang="0">
                  <a:pos x="T6" y="T7"/>
                </a:cxn>
                <a:cxn ang="0">
                  <a:pos x="T8" y="T9"/>
                </a:cxn>
                <a:cxn ang="0">
                  <a:pos x="T10" y="T11"/>
                </a:cxn>
                <a:cxn ang="0">
                  <a:pos x="T12" y="T13"/>
                </a:cxn>
              </a:cxnLst>
              <a:rect l="0" t="0" r="r" b="b"/>
              <a:pathLst>
                <a:path w="86" h="329">
                  <a:moveTo>
                    <a:pt x="43" y="0"/>
                  </a:moveTo>
                  <a:cubicBezTo>
                    <a:pt x="19" y="0"/>
                    <a:pt x="0" y="20"/>
                    <a:pt x="0" y="43"/>
                  </a:cubicBezTo>
                  <a:cubicBezTo>
                    <a:pt x="0" y="285"/>
                    <a:pt x="0" y="285"/>
                    <a:pt x="0" y="285"/>
                  </a:cubicBezTo>
                  <a:cubicBezTo>
                    <a:pt x="43" y="329"/>
                    <a:pt x="43" y="329"/>
                    <a:pt x="43" y="329"/>
                  </a:cubicBezTo>
                  <a:cubicBezTo>
                    <a:pt x="86" y="285"/>
                    <a:pt x="86" y="285"/>
                    <a:pt x="86" y="285"/>
                  </a:cubicBezTo>
                  <a:cubicBezTo>
                    <a:pt x="86" y="43"/>
                    <a:pt x="86" y="43"/>
                    <a:pt x="86" y="43"/>
                  </a:cubicBezTo>
                  <a:cubicBezTo>
                    <a:pt x="86" y="20"/>
                    <a:pt x="67" y="0"/>
                    <a:pt x="43" y="0"/>
                  </a:cubicBezTo>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0">
              <a:extLst>
                <a:ext uri="{FF2B5EF4-FFF2-40B4-BE49-F238E27FC236}">
                  <a16:creationId xmlns:a16="http://schemas.microsoft.com/office/drawing/2014/main" id="{88A15314-C364-2B41-B23E-79F51B6D6724}"/>
                </a:ext>
              </a:extLst>
            </p:cNvPr>
            <p:cNvSpPr>
              <a:spLocks/>
            </p:cNvSpPr>
            <p:nvPr/>
          </p:nvSpPr>
          <p:spPr bwMode="auto">
            <a:xfrm>
              <a:off x="877310" y="7675795"/>
              <a:ext cx="2267" cy="0"/>
            </a:xfrm>
            <a:custGeom>
              <a:avLst/>
              <a:gdLst>
                <a:gd name="T0" fmla="*/ 2 w 2"/>
                <a:gd name="T1" fmla="*/ 0 w 2"/>
                <a:gd name="T2" fmla="*/ 0 w 2"/>
                <a:gd name="T3" fmla="*/ 0 w 2"/>
                <a:gd name="T4" fmla="*/ 0 w 2"/>
                <a:gd name="T5" fmla="*/ 0 w 2"/>
                <a:gd name="T6" fmla="*/ 2 w 2"/>
              </a:gdLst>
              <a:ahLst/>
              <a:cxnLst>
                <a:cxn ang="0">
                  <a:pos x="T0" y="0"/>
                </a:cxn>
                <a:cxn ang="0">
                  <a:pos x="T1" y="0"/>
                </a:cxn>
                <a:cxn ang="0">
                  <a:pos x="T2" y="0"/>
                </a:cxn>
                <a:cxn ang="0">
                  <a:pos x="T3" y="0"/>
                </a:cxn>
                <a:cxn ang="0">
                  <a:pos x="T4" y="0"/>
                </a:cxn>
                <a:cxn ang="0">
                  <a:pos x="T5" y="0"/>
                </a:cxn>
                <a:cxn ang="0">
                  <a:pos x="T6" y="0"/>
                </a:cxn>
              </a:cxnLst>
              <a:rect l="0" t="0" r="r" b="b"/>
              <a:pathLst>
                <a:path w="2">
                  <a:moveTo>
                    <a:pt x="2" y="0"/>
                  </a:moveTo>
                  <a:cubicBezTo>
                    <a:pt x="1" y="0"/>
                    <a:pt x="1" y="0"/>
                    <a:pt x="0" y="0"/>
                  </a:cubicBezTo>
                  <a:cubicBezTo>
                    <a:pt x="0" y="0"/>
                    <a:pt x="0" y="0"/>
                    <a:pt x="0" y="0"/>
                  </a:cubicBezTo>
                  <a:cubicBezTo>
                    <a:pt x="0" y="0"/>
                    <a:pt x="0" y="0"/>
                    <a:pt x="0" y="0"/>
                  </a:cubicBezTo>
                  <a:cubicBezTo>
                    <a:pt x="0" y="0"/>
                    <a:pt x="0" y="0"/>
                    <a:pt x="0" y="0"/>
                  </a:cubicBezTo>
                  <a:cubicBezTo>
                    <a:pt x="0" y="0"/>
                    <a:pt x="0" y="0"/>
                    <a:pt x="0" y="0"/>
                  </a:cubicBezTo>
                  <a:cubicBezTo>
                    <a:pt x="1" y="0"/>
                    <a:pt x="1" y="0"/>
                    <a:pt x="2" y="0"/>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a:extLst>
                <a:ext uri="{FF2B5EF4-FFF2-40B4-BE49-F238E27FC236}">
                  <a16:creationId xmlns:a16="http://schemas.microsoft.com/office/drawing/2014/main" id="{4324B0FC-6BC6-DC40-87CD-B84CE027784C}"/>
                </a:ext>
              </a:extLst>
            </p:cNvPr>
            <p:cNvSpPr>
              <a:spLocks noEditPoints="1"/>
            </p:cNvSpPr>
            <p:nvPr/>
          </p:nvSpPr>
          <p:spPr bwMode="auto">
            <a:xfrm>
              <a:off x="675066" y="7439995"/>
              <a:ext cx="167781" cy="220836"/>
            </a:xfrm>
            <a:custGeom>
              <a:avLst/>
              <a:gdLst>
                <a:gd name="T0" fmla="*/ 7 w 156"/>
                <a:gd name="T1" fmla="*/ 54 h 205"/>
                <a:gd name="T2" fmla="*/ 13 w 156"/>
                <a:gd name="T3" fmla="*/ 61 h 205"/>
                <a:gd name="T4" fmla="*/ 156 w 156"/>
                <a:gd name="T5" fmla="*/ 205 h 205"/>
                <a:gd name="T6" fmla="*/ 156 w 156"/>
                <a:gd name="T7" fmla="*/ 205 h 205"/>
                <a:gd name="T8" fmla="*/ 13 w 156"/>
                <a:gd name="T9" fmla="*/ 61 h 205"/>
                <a:gd name="T10" fmla="*/ 7 w 156"/>
                <a:gd name="T11" fmla="*/ 54 h 205"/>
                <a:gd name="T12" fmla="*/ 13 w 156"/>
                <a:gd name="T13" fmla="*/ 0 h 205"/>
                <a:gd name="T14" fmla="*/ 13 w 156"/>
                <a:gd name="T15" fmla="*/ 0 h 205"/>
                <a:gd name="T16" fmla="*/ 0 w 156"/>
                <a:gd name="T17" fmla="*/ 31 h 205"/>
                <a:gd name="T18" fmla="*/ 13 w 156"/>
                <a:gd name="T19" fmla="*/ 0 h 205"/>
                <a:gd name="T20" fmla="*/ 13 w 156"/>
                <a:gd name="T21" fmla="*/ 0 h 205"/>
                <a:gd name="T22" fmla="*/ 74 w 156"/>
                <a:gd name="T23" fmla="*/ 0 h 205"/>
                <a:gd name="T24" fmla="*/ 74 w 156"/>
                <a:gd name="T25" fmla="*/ 0 h 205"/>
                <a:gd name="T26" fmla="*/ 145 w 156"/>
                <a:gd name="T27" fmla="*/ 71 h 205"/>
                <a:gd name="T28" fmla="*/ 74 w 156"/>
                <a:gd name="T29" fmla="*/ 0 h 205"/>
                <a:gd name="T30" fmla="*/ 74 w 156"/>
                <a:gd name="T31"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205">
                  <a:moveTo>
                    <a:pt x="7" y="54"/>
                  </a:moveTo>
                  <a:cubicBezTo>
                    <a:pt x="8" y="56"/>
                    <a:pt x="10" y="59"/>
                    <a:pt x="13" y="61"/>
                  </a:cubicBezTo>
                  <a:cubicBezTo>
                    <a:pt x="156" y="205"/>
                    <a:pt x="156" y="205"/>
                    <a:pt x="156" y="205"/>
                  </a:cubicBezTo>
                  <a:cubicBezTo>
                    <a:pt x="156" y="205"/>
                    <a:pt x="156" y="205"/>
                    <a:pt x="156" y="205"/>
                  </a:cubicBezTo>
                  <a:cubicBezTo>
                    <a:pt x="13" y="61"/>
                    <a:pt x="13" y="61"/>
                    <a:pt x="13" y="61"/>
                  </a:cubicBezTo>
                  <a:cubicBezTo>
                    <a:pt x="10" y="59"/>
                    <a:pt x="8" y="56"/>
                    <a:pt x="7" y="54"/>
                  </a:cubicBezTo>
                  <a:moveTo>
                    <a:pt x="13" y="0"/>
                  </a:moveTo>
                  <a:cubicBezTo>
                    <a:pt x="13" y="0"/>
                    <a:pt x="13" y="0"/>
                    <a:pt x="13" y="0"/>
                  </a:cubicBezTo>
                  <a:cubicBezTo>
                    <a:pt x="4" y="9"/>
                    <a:pt x="0" y="20"/>
                    <a:pt x="0" y="31"/>
                  </a:cubicBezTo>
                  <a:cubicBezTo>
                    <a:pt x="0" y="20"/>
                    <a:pt x="4" y="9"/>
                    <a:pt x="13" y="0"/>
                  </a:cubicBezTo>
                  <a:cubicBezTo>
                    <a:pt x="13" y="0"/>
                    <a:pt x="13" y="0"/>
                    <a:pt x="13" y="0"/>
                  </a:cubicBezTo>
                  <a:moveTo>
                    <a:pt x="74" y="0"/>
                  </a:moveTo>
                  <a:cubicBezTo>
                    <a:pt x="74" y="0"/>
                    <a:pt x="74" y="0"/>
                    <a:pt x="74" y="0"/>
                  </a:cubicBezTo>
                  <a:cubicBezTo>
                    <a:pt x="145" y="71"/>
                    <a:pt x="145" y="71"/>
                    <a:pt x="145" y="71"/>
                  </a:cubicBezTo>
                  <a:cubicBezTo>
                    <a:pt x="74" y="0"/>
                    <a:pt x="74" y="0"/>
                    <a:pt x="74" y="0"/>
                  </a:cubicBezTo>
                  <a:cubicBezTo>
                    <a:pt x="74" y="0"/>
                    <a:pt x="74" y="0"/>
                    <a:pt x="74" y="0"/>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36">
              <a:extLst>
                <a:ext uri="{FF2B5EF4-FFF2-40B4-BE49-F238E27FC236}">
                  <a16:creationId xmlns:a16="http://schemas.microsoft.com/office/drawing/2014/main" id="{3AC7C81B-7110-B34B-AF19-A0C1EA3AD976}"/>
                </a:ext>
              </a:extLst>
            </p:cNvPr>
            <p:cNvSpPr>
              <a:spLocks noEditPoints="1"/>
            </p:cNvSpPr>
            <p:nvPr/>
          </p:nvSpPr>
          <p:spPr bwMode="auto">
            <a:xfrm>
              <a:off x="879576" y="7660830"/>
              <a:ext cx="32196" cy="14964"/>
            </a:xfrm>
            <a:custGeom>
              <a:avLst/>
              <a:gdLst>
                <a:gd name="T0" fmla="*/ 28 w 30"/>
                <a:gd name="T1" fmla="*/ 2 h 14"/>
                <a:gd name="T2" fmla="*/ 16 w 30"/>
                <a:gd name="T3" fmla="*/ 10 h 14"/>
                <a:gd name="T4" fmla="*/ 6 w 30"/>
                <a:gd name="T5" fmla="*/ 13 h 14"/>
                <a:gd name="T6" fmla="*/ 0 w 30"/>
                <a:gd name="T7" fmla="*/ 14 h 14"/>
                <a:gd name="T8" fmla="*/ 28 w 30"/>
                <a:gd name="T9" fmla="*/ 2 h 14"/>
                <a:gd name="T10" fmla="*/ 28 w 30"/>
                <a:gd name="T11" fmla="*/ 2 h 14"/>
                <a:gd name="T12" fmla="*/ 28 w 30"/>
                <a:gd name="T13" fmla="*/ 2 h 14"/>
                <a:gd name="T14" fmla="*/ 28 w 30"/>
                <a:gd name="T15" fmla="*/ 2 h 14"/>
                <a:gd name="T16" fmla="*/ 29 w 30"/>
                <a:gd name="T17" fmla="*/ 1 h 14"/>
                <a:gd name="T18" fmla="*/ 29 w 30"/>
                <a:gd name="T19" fmla="*/ 2 h 14"/>
                <a:gd name="T20" fmla="*/ 29 w 30"/>
                <a:gd name="T21" fmla="*/ 1 h 14"/>
                <a:gd name="T22" fmla="*/ 29 w 30"/>
                <a:gd name="T23" fmla="*/ 1 h 14"/>
                <a:gd name="T24" fmla="*/ 29 w 30"/>
                <a:gd name="T25" fmla="*/ 1 h 14"/>
                <a:gd name="T26" fmla="*/ 29 w 30"/>
                <a:gd name="T27" fmla="*/ 1 h 14"/>
                <a:gd name="T28" fmla="*/ 30 w 30"/>
                <a:gd name="T29" fmla="*/ 0 h 14"/>
                <a:gd name="T30" fmla="*/ 29 w 30"/>
                <a:gd name="T31" fmla="*/ 1 h 14"/>
                <a:gd name="T32" fmla="*/ 29 w 30"/>
                <a:gd name="T33" fmla="*/ 1 h 14"/>
                <a:gd name="T34" fmla="*/ 30 w 3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4">
                  <a:moveTo>
                    <a:pt x="28" y="2"/>
                  </a:moveTo>
                  <a:cubicBezTo>
                    <a:pt x="25" y="5"/>
                    <a:pt x="20" y="8"/>
                    <a:pt x="16" y="10"/>
                  </a:cubicBezTo>
                  <a:cubicBezTo>
                    <a:pt x="13" y="12"/>
                    <a:pt x="10" y="13"/>
                    <a:pt x="6" y="13"/>
                  </a:cubicBezTo>
                  <a:cubicBezTo>
                    <a:pt x="4" y="14"/>
                    <a:pt x="2" y="14"/>
                    <a:pt x="0" y="14"/>
                  </a:cubicBezTo>
                  <a:cubicBezTo>
                    <a:pt x="10" y="13"/>
                    <a:pt x="21" y="9"/>
                    <a:pt x="28" y="2"/>
                  </a:cubicBezTo>
                  <a:moveTo>
                    <a:pt x="28" y="2"/>
                  </a:moveTo>
                  <a:cubicBezTo>
                    <a:pt x="28" y="2"/>
                    <a:pt x="28" y="2"/>
                    <a:pt x="28" y="2"/>
                  </a:cubicBezTo>
                  <a:cubicBezTo>
                    <a:pt x="28" y="2"/>
                    <a:pt x="28" y="2"/>
                    <a:pt x="28" y="2"/>
                  </a:cubicBezTo>
                  <a:moveTo>
                    <a:pt x="29" y="1"/>
                  </a:moveTo>
                  <a:cubicBezTo>
                    <a:pt x="29" y="2"/>
                    <a:pt x="29" y="2"/>
                    <a:pt x="29" y="2"/>
                  </a:cubicBezTo>
                  <a:cubicBezTo>
                    <a:pt x="29" y="2"/>
                    <a:pt x="29" y="2"/>
                    <a:pt x="29" y="1"/>
                  </a:cubicBezTo>
                  <a:moveTo>
                    <a:pt x="29" y="1"/>
                  </a:moveTo>
                  <a:cubicBezTo>
                    <a:pt x="29" y="1"/>
                    <a:pt x="29" y="1"/>
                    <a:pt x="29" y="1"/>
                  </a:cubicBezTo>
                  <a:cubicBezTo>
                    <a:pt x="29" y="1"/>
                    <a:pt x="29" y="1"/>
                    <a:pt x="29" y="1"/>
                  </a:cubicBezTo>
                  <a:moveTo>
                    <a:pt x="30" y="0"/>
                  </a:moveTo>
                  <a:cubicBezTo>
                    <a:pt x="29" y="1"/>
                    <a:pt x="29" y="1"/>
                    <a:pt x="29" y="1"/>
                  </a:cubicBezTo>
                  <a:cubicBezTo>
                    <a:pt x="29" y="1"/>
                    <a:pt x="29" y="1"/>
                    <a:pt x="29" y="1"/>
                  </a:cubicBezTo>
                  <a:cubicBezTo>
                    <a:pt x="29" y="1"/>
                    <a:pt x="30" y="0"/>
                    <a:pt x="30" y="0"/>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37">
              <a:extLst>
                <a:ext uri="{FF2B5EF4-FFF2-40B4-BE49-F238E27FC236}">
                  <a16:creationId xmlns:a16="http://schemas.microsoft.com/office/drawing/2014/main" id="{92424AB9-9610-F949-B925-554076D8DE8A}"/>
                </a:ext>
              </a:extLst>
            </p:cNvPr>
            <p:cNvSpPr>
              <a:spLocks/>
            </p:cNvSpPr>
            <p:nvPr/>
          </p:nvSpPr>
          <p:spPr bwMode="auto">
            <a:xfrm>
              <a:off x="896808" y="7660830"/>
              <a:ext cx="14964" cy="10430"/>
            </a:xfrm>
            <a:custGeom>
              <a:avLst/>
              <a:gdLst>
                <a:gd name="T0" fmla="*/ 14 w 14"/>
                <a:gd name="T1" fmla="*/ 0 h 10"/>
                <a:gd name="T2" fmla="*/ 13 w 14"/>
                <a:gd name="T3" fmla="*/ 1 h 10"/>
                <a:gd name="T4" fmla="*/ 0 w 14"/>
                <a:gd name="T5" fmla="*/ 10 h 10"/>
                <a:gd name="T6" fmla="*/ 12 w 14"/>
                <a:gd name="T7" fmla="*/ 2 h 10"/>
                <a:gd name="T8" fmla="*/ 12 w 14"/>
                <a:gd name="T9" fmla="*/ 2 h 10"/>
                <a:gd name="T10" fmla="*/ 12 w 14"/>
                <a:gd name="T11" fmla="*/ 2 h 10"/>
                <a:gd name="T12" fmla="*/ 13 w 14"/>
                <a:gd name="T13" fmla="*/ 2 h 10"/>
                <a:gd name="T14" fmla="*/ 13 w 14"/>
                <a:gd name="T15" fmla="*/ 1 h 10"/>
                <a:gd name="T16" fmla="*/ 13 w 14"/>
                <a:gd name="T17" fmla="*/ 1 h 10"/>
                <a:gd name="T18" fmla="*/ 13 w 14"/>
                <a:gd name="T19" fmla="*/ 1 h 10"/>
                <a:gd name="T20" fmla="*/ 13 w 14"/>
                <a:gd name="T21" fmla="*/ 1 h 10"/>
                <a:gd name="T22" fmla="*/ 13 w 14"/>
                <a:gd name="T23" fmla="*/ 1 h 10"/>
                <a:gd name="T24" fmla="*/ 13 w 14"/>
                <a:gd name="T25" fmla="*/ 1 h 10"/>
                <a:gd name="T26" fmla="*/ 14 w 14"/>
                <a:gd name="T27" fmla="*/ 0 h 10"/>
                <a:gd name="T28" fmla="*/ 14 w 14"/>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0">
                  <a:moveTo>
                    <a:pt x="14" y="0"/>
                  </a:moveTo>
                  <a:cubicBezTo>
                    <a:pt x="13" y="1"/>
                    <a:pt x="13" y="1"/>
                    <a:pt x="13" y="1"/>
                  </a:cubicBezTo>
                  <a:cubicBezTo>
                    <a:pt x="9" y="5"/>
                    <a:pt x="5" y="8"/>
                    <a:pt x="0" y="10"/>
                  </a:cubicBezTo>
                  <a:cubicBezTo>
                    <a:pt x="4" y="8"/>
                    <a:pt x="9" y="5"/>
                    <a:pt x="12" y="2"/>
                  </a:cubicBezTo>
                  <a:cubicBezTo>
                    <a:pt x="12" y="2"/>
                    <a:pt x="12" y="2"/>
                    <a:pt x="12" y="2"/>
                  </a:cubicBezTo>
                  <a:cubicBezTo>
                    <a:pt x="12" y="2"/>
                    <a:pt x="12" y="2"/>
                    <a:pt x="12" y="2"/>
                  </a:cubicBezTo>
                  <a:cubicBezTo>
                    <a:pt x="12" y="2"/>
                    <a:pt x="13" y="2"/>
                    <a:pt x="13" y="2"/>
                  </a:cubicBezTo>
                  <a:cubicBezTo>
                    <a:pt x="13" y="2"/>
                    <a:pt x="13" y="2"/>
                    <a:pt x="13" y="1"/>
                  </a:cubicBezTo>
                  <a:cubicBezTo>
                    <a:pt x="13"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4" y="0"/>
                    <a:pt x="14" y="0"/>
                    <a:pt x="14" y="0"/>
                  </a:cubicBezTo>
                  <a:cubicBezTo>
                    <a:pt x="14" y="0"/>
                    <a:pt x="14" y="0"/>
                    <a:pt x="14" y="0"/>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38">
              <a:extLst>
                <a:ext uri="{FF2B5EF4-FFF2-40B4-BE49-F238E27FC236}">
                  <a16:creationId xmlns:a16="http://schemas.microsoft.com/office/drawing/2014/main" id="{A7BA16FE-8D47-114E-B4E5-D86CD54B8333}"/>
                </a:ext>
              </a:extLst>
            </p:cNvPr>
            <p:cNvSpPr>
              <a:spLocks/>
            </p:cNvSpPr>
            <p:nvPr/>
          </p:nvSpPr>
          <p:spPr bwMode="auto">
            <a:xfrm>
              <a:off x="877309" y="7674434"/>
              <a:ext cx="8616" cy="1360"/>
            </a:xfrm>
            <a:custGeom>
              <a:avLst/>
              <a:gdLst>
                <a:gd name="T0" fmla="*/ 8 w 8"/>
                <a:gd name="T1" fmla="*/ 0 h 1"/>
                <a:gd name="T2" fmla="*/ 0 w 8"/>
                <a:gd name="T3" fmla="*/ 1 h 1"/>
                <a:gd name="T4" fmla="*/ 0 w 8"/>
                <a:gd name="T5" fmla="*/ 1 h 1"/>
                <a:gd name="T6" fmla="*/ 2 w 8"/>
                <a:gd name="T7" fmla="*/ 1 h 1"/>
                <a:gd name="T8" fmla="*/ 8 w 8"/>
                <a:gd name="T9" fmla="*/ 0 h 1"/>
              </a:gdLst>
              <a:ahLst/>
              <a:cxnLst>
                <a:cxn ang="0">
                  <a:pos x="T0" y="T1"/>
                </a:cxn>
                <a:cxn ang="0">
                  <a:pos x="T2" y="T3"/>
                </a:cxn>
                <a:cxn ang="0">
                  <a:pos x="T4" y="T5"/>
                </a:cxn>
                <a:cxn ang="0">
                  <a:pos x="T6" y="T7"/>
                </a:cxn>
                <a:cxn ang="0">
                  <a:pos x="T8" y="T9"/>
                </a:cxn>
              </a:cxnLst>
              <a:rect l="0" t="0" r="r" b="b"/>
              <a:pathLst>
                <a:path w="8" h="1">
                  <a:moveTo>
                    <a:pt x="8" y="0"/>
                  </a:moveTo>
                  <a:cubicBezTo>
                    <a:pt x="6" y="1"/>
                    <a:pt x="3" y="1"/>
                    <a:pt x="0" y="1"/>
                  </a:cubicBezTo>
                  <a:cubicBezTo>
                    <a:pt x="0" y="1"/>
                    <a:pt x="0" y="1"/>
                    <a:pt x="0" y="1"/>
                  </a:cubicBezTo>
                  <a:cubicBezTo>
                    <a:pt x="1" y="1"/>
                    <a:pt x="1" y="1"/>
                    <a:pt x="2" y="1"/>
                  </a:cubicBezTo>
                  <a:cubicBezTo>
                    <a:pt x="4" y="1"/>
                    <a:pt x="6" y="1"/>
                    <a:pt x="8"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39">
              <a:extLst>
                <a:ext uri="{FF2B5EF4-FFF2-40B4-BE49-F238E27FC236}">
                  <a16:creationId xmlns:a16="http://schemas.microsoft.com/office/drawing/2014/main" id="{AA4F1106-E658-BF4E-B5C7-5EBE0123187B}"/>
                </a:ext>
              </a:extLst>
            </p:cNvPr>
            <p:cNvSpPr>
              <a:spLocks/>
            </p:cNvSpPr>
            <p:nvPr/>
          </p:nvSpPr>
          <p:spPr bwMode="auto">
            <a:xfrm>
              <a:off x="831057" y="7516630"/>
              <a:ext cx="46253" cy="112912"/>
            </a:xfrm>
            <a:custGeom>
              <a:avLst/>
              <a:gdLst>
                <a:gd name="T0" fmla="*/ 0 w 43"/>
                <a:gd name="T1" fmla="*/ 0 h 105"/>
                <a:gd name="T2" fmla="*/ 0 w 43"/>
                <a:gd name="T3" fmla="*/ 105 h 105"/>
                <a:gd name="T4" fmla="*/ 13 w 43"/>
                <a:gd name="T5" fmla="*/ 74 h 105"/>
                <a:gd name="T6" fmla="*/ 43 w 43"/>
                <a:gd name="T7" fmla="*/ 44 h 105"/>
                <a:gd name="T8" fmla="*/ 0 w 43"/>
                <a:gd name="T9" fmla="*/ 0 h 105"/>
              </a:gdLst>
              <a:ahLst/>
              <a:cxnLst>
                <a:cxn ang="0">
                  <a:pos x="T0" y="T1"/>
                </a:cxn>
                <a:cxn ang="0">
                  <a:pos x="T2" y="T3"/>
                </a:cxn>
                <a:cxn ang="0">
                  <a:pos x="T4" y="T5"/>
                </a:cxn>
                <a:cxn ang="0">
                  <a:pos x="T6" y="T7"/>
                </a:cxn>
                <a:cxn ang="0">
                  <a:pos x="T8" y="T9"/>
                </a:cxn>
              </a:cxnLst>
              <a:rect l="0" t="0" r="r" b="b"/>
              <a:pathLst>
                <a:path w="43" h="105">
                  <a:moveTo>
                    <a:pt x="0" y="0"/>
                  </a:moveTo>
                  <a:cubicBezTo>
                    <a:pt x="0" y="105"/>
                    <a:pt x="0" y="105"/>
                    <a:pt x="0" y="105"/>
                  </a:cubicBezTo>
                  <a:cubicBezTo>
                    <a:pt x="0" y="94"/>
                    <a:pt x="4" y="83"/>
                    <a:pt x="13" y="74"/>
                  </a:cubicBezTo>
                  <a:cubicBezTo>
                    <a:pt x="43" y="44"/>
                    <a:pt x="43" y="44"/>
                    <a:pt x="43" y="44"/>
                  </a:cubicBezTo>
                  <a:cubicBezTo>
                    <a:pt x="0" y="0"/>
                    <a:pt x="0" y="0"/>
                    <a:pt x="0" y="0"/>
                  </a:cubicBezTo>
                </a:path>
              </a:pathLst>
            </a:custGeom>
            <a:solidFill>
              <a:srgbClr val="308F15"/>
            </a:solidFill>
            <a:ln w="3175">
              <a:solidFill>
                <a:srgbClr val="308F1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40">
              <a:extLst>
                <a:ext uri="{FF2B5EF4-FFF2-40B4-BE49-F238E27FC236}">
                  <a16:creationId xmlns:a16="http://schemas.microsoft.com/office/drawing/2014/main" id="{25317775-BCDD-C741-A5DE-828CE779DE84}"/>
                </a:ext>
              </a:extLst>
            </p:cNvPr>
            <p:cNvSpPr>
              <a:spLocks noEditPoints="1"/>
            </p:cNvSpPr>
            <p:nvPr/>
          </p:nvSpPr>
          <p:spPr bwMode="auto">
            <a:xfrm>
              <a:off x="842847" y="7439995"/>
              <a:ext cx="237161" cy="235800"/>
            </a:xfrm>
            <a:custGeom>
              <a:avLst/>
              <a:gdLst>
                <a:gd name="T0" fmla="*/ 2 w 220"/>
                <a:gd name="T1" fmla="*/ 207 h 219"/>
                <a:gd name="T2" fmla="*/ 32 w 220"/>
                <a:gd name="T3" fmla="*/ 219 h 219"/>
                <a:gd name="T4" fmla="*/ 30 w 220"/>
                <a:gd name="T5" fmla="*/ 219 h 219"/>
                <a:gd name="T6" fmla="*/ 21 w 220"/>
                <a:gd name="T7" fmla="*/ 217 h 219"/>
                <a:gd name="T8" fmla="*/ 2 w 220"/>
                <a:gd name="T9" fmla="*/ 207 h 219"/>
                <a:gd name="T10" fmla="*/ 2 w 220"/>
                <a:gd name="T11" fmla="*/ 207 h 219"/>
                <a:gd name="T12" fmla="*/ 2 w 220"/>
                <a:gd name="T13" fmla="*/ 207 h 219"/>
                <a:gd name="T14" fmla="*/ 2 w 220"/>
                <a:gd name="T15" fmla="*/ 207 h 219"/>
                <a:gd name="T16" fmla="*/ 2 w 220"/>
                <a:gd name="T17" fmla="*/ 207 h 219"/>
                <a:gd name="T18" fmla="*/ 2 w 220"/>
                <a:gd name="T19" fmla="*/ 207 h 219"/>
                <a:gd name="T20" fmla="*/ 2 w 220"/>
                <a:gd name="T21" fmla="*/ 207 h 219"/>
                <a:gd name="T22" fmla="*/ 2 w 220"/>
                <a:gd name="T23" fmla="*/ 206 h 219"/>
                <a:gd name="T24" fmla="*/ 2 w 220"/>
                <a:gd name="T25" fmla="*/ 207 h 219"/>
                <a:gd name="T26" fmla="*/ 2 w 220"/>
                <a:gd name="T27" fmla="*/ 206 h 219"/>
                <a:gd name="T28" fmla="*/ 2 w 220"/>
                <a:gd name="T29" fmla="*/ 206 h 219"/>
                <a:gd name="T30" fmla="*/ 2 w 220"/>
                <a:gd name="T31" fmla="*/ 206 h 219"/>
                <a:gd name="T32" fmla="*/ 2 w 220"/>
                <a:gd name="T33" fmla="*/ 206 h 219"/>
                <a:gd name="T34" fmla="*/ 0 w 220"/>
                <a:gd name="T35" fmla="*/ 205 h 219"/>
                <a:gd name="T36" fmla="*/ 2 w 220"/>
                <a:gd name="T37" fmla="*/ 206 h 219"/>
                <a:gd name="T38" fmla="*/ 2 w 220"/>
                <a:gd name="T39" fmla="*/ 206 h 219"/>
                <a:gd name="T40" fmla="*/ 1 w 220"/>
                <a:gd name="T41" fmla="*/ 206 h 219"/>
                <a:gd name="T42" fmla="*/ 0 w 220"/>
                <a:gd name="T43" fmla="*/ 205 h 219"/>
                <a:gd name="T44" fmla="*/ 214 w 220"/>
                <a:gd name="T45" fmla="*/ 54 h 219"/>
                <a:gd name="T46" fmla="*/ 208 w 220"/>
                <a:gd name="T47" fmla="*/ 61 h 219"/>
                <a:gd name="T48" fmla="*/ 135 w 220"/>
                <a:gd name="T49" fmla="*/ 134 h 219"/>
                <a:gd name="T50" fmla="*/ 208 w 220"/>
                <a:gd name="T51" fmla="*/ 61 h 219"/>
                <a:gd name="T52" fmla="*/ 214 w 220"/>
                <a:gd name="T53" fmla="*/ 54 h 219"/>
                <a:gd name="T54" fmla="*/ 146 w 220"/>
                <a:gd name="T55" fmla="*/ 0 h 219"/>
                <a:gd name="T56" fmla="*/ 146 w 220"/>
                <a:gd name="T57" fmla="*/ 0 h 219"/>
                <a:gd name="T58" fmla="*/ 75 w 220"/>
                <a:gd name="T59" fmla="*/ 71 h 219"/>
                <a:gd name="T60" fmla="*/ 75 w 220"/>
                <a:gd name="T61" fmla="*/ 71 h 219"/>
                <a:gd name="T62" fmla="*/ 146 w 220"/>
                <a:gd name="T63" fmla="*/ 0 h 219"/>
                <a:gd name="T64" fmla="*/ 146 w 220"/>
                <a:gd name="T65" fmla="*/ 0 h 219"/>
                <a:gd name="T66" fmla="*/ 208 w 220"/>
                <a:gd name="T67" fmla="*/ 0 h 219"/>
                <a:gd name="T68" fmla="*/ 208 w 220"/>
                <a:gd name="T69" fmla="*/ 0 h 219"/>
                <a:gd name="T70" fmla="*/ 220 w 220"/>
                <a:gd name="T71" fmla="*/ 31 h 219"/>
                <a:gd name="T72" fmla="*/ 208 w 220"/>
                <a:gd name="T73" fmla="*/ 0 h 219"/>
                <a:gd name="T74" fmla="*/ 208 w 220"/>
                <a:gd name="T7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 h="219">
                  <a:moveTo>
                    <a:pt x="2" y="207"/>
                  </a:moveTo>
                  <a:cubicBezTo>
                    <a:pt x="10" y="215"/>
                    <a:pt x="21" y="219"/>
                    <a:pt x="32" y="219"/>
                  </a:cubicBezTo>
                  <a:cubicBezTo>
                    <a:pt x="31" y="219"/>
                    <a:pt x="31" y="219"/>
                    <a:pt x="30" y="219"/>
                  </a:cubicBezTo>
                  <a:cubicBezTo>
                    <a:pt x="27" y="219"/>
                    <a:pt x="24" y="218"/>
                    <a:pt x="21" y="217"/>
                  </a:cubicBezTo>
                  <a:cubicBezTo>
                    <a:pt x="14" y="216"/>
                    <a:pt x="7" y="212"/>
                    <a:pt x="2" y="207"/>
                  </a:cubicBezTo>
                  <a:moveTo>
                    <a:pt x="2" y="207"/>
                  </a:moveTo>
                  <a:cubicBezTo>
                    <a:pt x="2" y="207"/>
                    <a:pt x="2" y="207"/>
                    <a:pt x="2" y="207"/>
                  </a:cubicBezTo>
                  <a:cubicBezTo>
                    <a:pt x="2" y="207"/>
                    <a:pt x="2" y="207"/>
                    <a:pt x="2" y="207"/>
                  </a:cubicBezTo>
                  <a:moveTo>
                    <a:pt x="2" y="207"/>
                  </a:moveTo>
                  <a:cubicBezTo>
                    <a:pt x="2" y="207"/>
                    <a:pt x="2" y="207"/>
                    <a:pt x="2" y="207"/>
                  </a:cubicBezTo>
                  <a:cubicBezTo>
                    <a:pt x="2" y="207"/>
                    <a:pt x="2" y="207"/>
                    <a:pt x="2" y="207"/>
                  </a:cubicBezTo>
                  <a:moveTo>
                    <a:pt x="2" y="206"/>
                  </a:moveTo>
                  <a:cubicBezTo>
                    <a:pt x="2" y="207"/>
                    <a:pt x="2" y="207"/>
                    <a:pt x="2" y="207"/>
                  </a:cubicBezTo>
                  <a:cubicBezTo>
                    <a:pt x="2" y="207"/>
                    <a:pt x="2" y="207"/>
                    <a:pt x="2" y="206"/>
                  </a:cubicBezTo>
                  <a:moveTo>
                    <a:pt x="2" y="206"/>
                  </a:moveTo>
                  <a:cubicBezTo>
                    <a:pt x="2" y="206"/>
                    <a:pt x="2" y="206"/>
                    <a:pt x="2" y="206"/>
                  </a:cubicBezTo>
                  <a:cubicBezTo>
                    <a:pt x="2" y="206"/>
                    <a:pt x="2" y="206"/>
                    <a:pt x="2" y="206"/>
                  </a:cubicBezTo>
                  <a:moveTo>
                    <a:pt x="0" y="205"/>
                  </a:moveTo>
                  <a:cubicBezTo>
                    <a:pt x="1" y="205"/>
                    <a:pt x="1" y="206"/>
                    <a:pt x="2" y="206"/>
                  </a:cubicBezTo>
                  <a:cubicBezTo>
                    <a:pt x="2" y="206"/>
                    <a:pt x="2" y="206"/>
                    <a:pt x="2" y="206"/>
                  </a:cubicBezTo>
                  <a:cubicBezTo>
                    <a:pt x="1" y="206"/>
                    <a:pt x="1" y="206"/>
                    <a:pt x="1" y="206"/>
                  </a:cubicBezTo>
                  <a:cubicBezTo>
                    <a:pt x="0" y="205"/>
                    <a:pt x="0" y="205"/>
                    <a:pt x="0" y="205"/>
                  </a:cubicBezTo>
                  <a:moveTo>
                    <a:pt x="214" y="54"/>
                  </a:moveTo>
                  <a:cubicBezTo>
                    <a:pt x="212" y="56"/>
                    <a:pt x="210" y="59"/>
                    <a:pt x="208" y="61"/>
                  </a:cubicBezTo>
                  <a:cubicBezTo>
                    <a:pt x="135" y="134"/>
                    <a:pt x="135" y="134"/>
                    <a:pt x="135" y="134"/>
                  </a:cubicBezTo>
                  <a:cubicBezTo>
                    <a:pt x="208" y="61"/>
                    <a:pt x="208" y="61"/>
                    <a:pt x="208" y="61"/>
                  </a:cubicBezTo>
                  <a:cubicBezTo>
                    <a:pt x="210" y="59"/>
                    <a:pt x="212" y="56"/>
                    <a:pt x="214" y="54"/>
                  </a:cubicBezTo>
                  <a:moveTo>
                    <a:pt x="146" y="0"/>
                  </a:moveTo>
                  <a:cubicBezTo>
                    <a:pt x="146" y="0"/>
                    <a:pt x="146" y="0"/>
                    <a:pt x="146" y="0"/>
                  </a:cubicBezTo>
                  <a:cubicBezTo>
                    <a:pt x="75" y="71"/>
                    <a:pt x="75" y="71"/>
                    <a:pt x="75" y="71"/>
                  </a:cubicBezTo>
                  <a:cubicBezTo>
                    <a:pt x="75" y="71"/>
                    <a:pt x="75" y="71"/>
                    <a:pt x="75" y="71"/>
                  </a:cubicBezTo>
                  <a:cubicBezTo>
                    <a:pt x="146" y="0"/>
                    <a:pt x="146" y="0"/>
                    <a:pt x="146" y="0"/>
                  </a:cubicBezTo>
                  <a:cubicBezTo>
                    <a:pt x="146" y="0"/>
                    <a:pt x="146" y="0"/>
                    <a:pt x="146" y="0"/>
                  </a:cubicBezTo>
                  <a:moveTo>
                    <a:pt x="208" y="0"/>
                  </a:moveTo>
                  <a:cubicBezTo>
                    <a:pt x="208" y="0"/>
                    <a:pt x="208" y="0"/>
                    <a:pt x="208" y="0"/>
                  </a:cubicBezTo>
                  <a:cubicBezTo>
                    <a:pt x="216" y="9"/>
                    <a:pt x="220" y="20"/>
                    <a:pt x="220" y="31"/>
                  </a:cubicBezTo>
                  <a:cubicBezTo>
                    <a:pt x="220" y="20"/>
                    <a:pt x="216" y="9"/>
                    <a:pt x="208" y="0"/>
                  </a:cubicBezTo>
                  <a:cubicBezTo>
                    <a:pt x="208" y="0"/>
                    <a:pt x="208" y="0"/>
                    <a:pt x="208" y="0"/>
                  </a:cubicBezTo>
                </a:path>
              </a:pathLst>
            </a:custGeom>
            <a:solidFill>
              <a:srgbClr val="6FB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41">
              <a:extLst>
                <a:ext uri="{FF2B5EF4-FFF2-40B4-BE49-F238E27FC236}">
                  <a16:creationId xmlns:a16="http://schemas.microsoft.com/office/drawing/2014/main" id="{70AD06B9-ABE5-FB44-B7B1-BFFB1C65081B}"/>
                </a:ext>
              </a:extLst>
            </p:cNvPr>
            <p:cNvSpPr>
              <a:spLocks noEditPoints="1"/>
            </p:cNvSpPr>
            <p:nvPr/>
          </p:nvSpPr>
          <p:spPr bwMode="auto">
            <a:xfrm>
              <a:off x="844206" y="7427298"/>
              <a:ext cx="235800" cy="246230"/>
            </a:xfrm>
            <a:custGeom>
              <a:avLst/>
              <a:gdLst>
                <a:gd name="T0" fmla="*/ 0 w 219"/>
                <a:gd name="T1" fmla="*/ 218 h 229"/>
                <a:gd name="T2" fmla="*/ 0 w 219"/>
                <a:gd name="T3" fmla="*/ 218 h 229"/>
                <a:gd name="T4" fmla="*/ 1 w 219"/>
                <a:gd name="T5" fmla="*/ 218 h 229"/>
                <a:gd name="T6" fmla="*/ 1 w 219"/>
                <a:gd name="T7" fmla="*/ 218 h 229"/>
                <a:gd name="T8" fmla="*/ 1 w 219"/>
                <a:gd name="T9" fmla="*/ 218 h 229"/>
                <a:gd name="T10" fmla="*/ 1 w 219"/>
                <a:gd name="T11" fmla="*/ 218 h 229"/>
                <a:gd name="T12" fmla="*/ 1 w 219"/>
                <a:gd name="T13" fmla="*/ 219 h 229"/>
                <a:gd name="T14" fmla="*/ 1 w 219"/>
                <a:gd name="T15" fmla="*/ 219 h 229"/>
                <a:gd name="T16" fmla="*/ 1 w 219"/>
                <a:gd name="T17" fmla="*/ 219 h 229"/>
                <a:gd name="T18" fmla="*/ 1 w 219"/>
                <a:gd name="T19" fmla="*/ 219 h 229"/>
                <a:gd name="T20" fmla="*/ 1 w 219"/>
                <a:gd name="T21" fmla="*/ 219 h 229"/>
                <a:gd name="T22" fmla="*/ 1 w 219"/>
                <a:gd name="T23" fmla="*/ 219 h 229"/>
                <a:gd name="T24" fmla="*/ 20 w 219"/>
                <a:gd name="T25" fmla="*/ 229 h 229"/>
                <a:gd name="T26" fmla="*/ 1 w 219"/>
                <a:gd name="T27" fmla="*/ 218 h 229"/>
                <a:gd name="T28" fmla="*/ 0 w 219"/>
                <a:gd name="T29" fmla="*/ 218 h 229"/>
                <a:gd name="T30" fmla="*/ 176 w 219"/>
                <a:gd name="T31" fmla="*/ 0 h 229"/>
                <a:gd name="T32" fmla="*/ 145 w 219"/>
                <a:gd name="T33" fmla="*/ 12 h 229"/>
                <a:gd name="T34" fmla="*/ 145 w 219"/>
                <a:gd name="T35" fmla="*/ 12 h 229"/>
                <a:gd name="T36" fmla="*/ 74 w 219"/>
                <a:gd name="T37" fmla="*/ 83 h 229"/>
                <a:gd name="T38" fmla="*/ 74 w 219"/>
                <a:gd name="T39" fmla="*/ 188 h 229"/>
                <a:gd name="T40" fmla="*/ 72 w 219"/>
                <a:gd name="T41" fmla="*/ 201 h 229"/>
                <a:gd name="T42" fmla="*/ 63 w 219"/>
                <a:gd name="T43" fmla="*/ 217 h 229"/>
                <a:gd name="T44" fmla="*/ 134 w 219"/>
                <a:gd name="T45" fmla="*/ 146 h 229"/>
                <a:gd name="T46" fmla="*/ 207 w 219"/>
                <a:gd name="T47" fmla="*/ 73 h 229"/>
                <a:gd name="T48" fmla="*/ 213 w 219"/>
                <a:gd name="T49" fmla="*/ 66 h 229"/>
                <a:gd name="T50" fmla="*/ 219 w 219"/>
                <a:gd name="T51" fmla="*/ 43 h 229"/>
                <a:gd name="T52" fmla="*/ 207 w 219"/>
                <a:gd name="T53" fmla="*/ 12 h 229"/>
                <a:gd name="T54" fmla="*/ 207 w 219"/>
                <a:gd name="T55" fmla="*/ 12 h 229"/>
                <a:gd name="T56" fmla="*/ 176 w 219"/>
                <a:gd name="T57"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9" h="229">
                  <a:moveTo>
                    <a:pt x="0" y="218"/>
                  </a:moveTo>
                  <a:cubicBezTo>
                    <a:pt x="0" y="218"/>
                    <a:pt x="0" y="218"/>
                    <a:pt x="0" y="218"/>
                  </a:cubicBezTo>
                  <a:cubicBezTo>
                    <a:pt x="1" y="218"/>
                    <a:pt x="1" y="218"/>
                    <a:pt x="1" y="218"/>
                  </a:cubicBezTo>
                  <a:cubicBezTo>
                    <a:pt x="1" y="218"/>
                    <a:pt x="1" y="218"/>
                    <a:pt x="1" y="218"/>
                  </a:cubicBezTo>
                  <a:cubicBezTo>
                    <a:pt x="1" y="218"/>
                    <a:pt x="1" y="218"/>
                    <a:pt x="1" y="218"/>
                  </a:cubicBezTo>
                  <a:cubicBezTo>
                    <a:pt x="1" y="218"/>
                    <a:pt x="1" y="218"/>
                    <a:pt x="1" y="218"/>
                  </a:cubicBezTo>
                  <a:cubicBezTo>
                    <a:pt x="1" y="219"/>
                    <a:pt x="1" y="219"/>
                    <a:pt x="1" y="219"/>
                  </a:cubicBezTo>
                  <a:cubicBezTo>
                    <a:pt x="1" y="219"/>
                    <a:pt x="1" y="219"/>
                    <a:pt x="1" y="219"/>
                  </a:cubicBezTo>
                  <a:cubicBezTo>
                    <a:pt x="1" y="219"/>
                    <a:pt x="1" y="219"/>
                    <a:pt x="1" y="219"/>
                  </a:cubicBezTo>
                  <a:cubicBezTo>
                    <a:pt x="1" y="219"/>
                    <a:pt x="1" y="219"/>
                    <a:pt x="1" y="219"/>
                  </a:cubicBezTo>
                  <a:cubicBezTo>
                    <a:pt x="1" y="219"/>
                    <a:pt x="1" y="219"/>
                    <a:pt x="1" y="219"/>
                  </a:cubicBezTo>
                  <a:cubicBezTo>
                    <a:pt x="1" y="219"/>
                    <a:pt x="1" y="219"/>
                    <a:pt x="1" y="219"/>
                  </a:cubicBezTo>
                  <a:cubicBezTo>
                    <a:pt x="6" y="224"/>
                    <a:pt x="13" y="228"/>
                    <a:pt x="20" y="229"/>
                  </a:cubicBezTo>
                  <a:cubicBezTo>
                    <a:pt x="13" y="228"/>
                    <a:pt x="6" y="224"/>
                    <a:pt x="1" y="218"/>
                  </a:cubicBezTo>
                  <a:cubicBezTo>
                    <a:pt x="0" y="218"/>
                    <a:pt x="0" y="218"/>
                    <a:pt x="0" y="218"/>
                  </a:cubicBezTo>
                  <a:moveTo>
                    <a:pt x="176" y="0"/>
                  </a:moveTo>
                  <a:cubicBezTo>
                    <a:pt x="165" y="0"/>
                    <a:pt x="154" y="4"/>
                    <a:pt x="145" y="12"/>
                  </a:cubicBezTo>
                  <a:cubicBezTo>
                    <a:pt x="145" y="12"/>
                    <a:pt x="145" y="12"/>
                    <a:pt x="145" y="12"/>
                  </a:cubicBezTo>
                  <a:cubicBezTo>
                    <a:pt x="74" y="83"/>
                    <a:pt x="74" y="83"/>
                    <a:pt x="74" y="83"/>
                  </a:cubicBezTo>
                  <a:cubicBezTo>
                    <a:pt x="74" y="188"/>
                    <a:pt x="74" y="188"/>
                    <a:pt x="74" y="188"/>
                  </a:cubicBezTo>
                  <a:cubicBezTo>
                    <a:pt x="74" y="192"/>
                    <a:pt x="74" y="197"/>
                    <a:pt x="72" y="201"/>
                  </a:cubicBezTo>
                  <a:cubicBezTo>
                    <a:pt x="70" y="207"/>
                    <a:pt x="67" y="212"/>
                    <a:pt x="63" y="217"/>
                  </a:cubicBezTo>
                  <a:cubicBezTo>
                    <a:pt x="134" y="146"/>
                    <a:pt x="134" y="146"/>
                    <a:pt x="134" y="146"/>
                  </a:cubicBezTo>
                  <a:cubicBezTo>
                    <a:pt x="207" y="73"/>
                    <a:pt x="207" y="73"/>
                    <a:pt x="207" y="73"/>
                  </a:cubicBezTo>
                  <a:cubicBezTo>
                    <a:pt x="209" y="71"/>
                    <a:pt x="211" y="68"/>
                    <a:pt x="213" y="66"/>
                  </a:cubicBezTo>
                  <a:cubicBezTo>
                    <a:pt x="217" y="59"/>
                    <a:pt x="219" y="51"/>
                    <a:pt x="219" y="43"/>
                  </a:cubicBezTo>
                  <a:cubicBezTo>
                    <a:pt x="219" y="32"/>
                    <a:pt x="215" y="21"/>
                    <a:pt x="207" y="12"/>
                  </a:cubicBezTo>
                  <a:cubicBezTo>
                    <a:pt x="207" y="12"/>
                    <a:pt x="207" y="12"/>
                    <a:pt x="207" y="12"/>
                  </a:cubicBezTo>
                  <a:cubicBezTo>
                    <a:pt x="198" y="4"/>
                    <a:pt x="187" y="0"/>
                    <a:pt x="176" y="0"/>
                  </a:cubicBezTo>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42">
              <a:extLst>
                <a:ext uri="{FF2B5EF4-FFF2-40B4-BE49-F238E27FC236}">
                  <a16:creationId xmlns:a16="http://schemas.microsoft.com/office/drawing/2014/main" id="{6B1251EB-5609-D34A-89F4-7F365D4D6E9A}"/>
                </a:ext>
              </a:extLst>
            </p:cNvPr>
            <p:cNvSpPr>
              <a:spLocks/>
            </p:cNvSpPr>
            <p:nvPr/>
          </p:nvSpPr>
          <p:spPr bwMode="auto">
            <a:xfrm>
              <a:off x="877309" y="7516630"/>
              <a:ext cx="49881" cy="126969"/>
            </a:xfrm>
            <a:custGeom>
              <a:avLst/>
              <a:gdLst>
                <a:gd name="T0" fmla="*/ 43 w 46"/>
                <a:gd name="T1" fmla="*/ 0 h 118"/>
                <a:gd name="T2" fmla="*/ 0 w 46"/>
                <a:gd name="T3" fmla="*/ 44 h 118"/>
                <a:gd name="T4" fmla="*/ 31 w 46"/>
                <a:gd name="T5" fmla="*/ 74 h 118"/>
                <a:gd name="T6" fmla="*/ 41 w 46"/>
                <a:gd name="T7" fmla="*/ 118 h 118"/>
                <a:gd name="T8" fmla="*/ 43 w 46"/>
                <a:gd name="T9" fmla="*/ 105 h 118"/>
                <a:gd name="T10" fmla="*/ 43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3" y="0"/>
                  </a:moveTo>
                  <a:cubicBezTo>
                    <a:pt x="0" y="44"/>
                    <a:pt x="0" y="44"/>
                    <a:pt x="0" y="44"/>
                  </a:cubicBezTo>
                  <a:cubicBezTo>
                    <a:pt x="31" y="74"/>
                    <a:pt x="31" y="74"/>
                    <a:pt x="31" y="74"/>
                  </a:cubicBezTo>
                  <a:cubicBezTo>
                    <a:pt x="43" y="86"/>
                    <a:pt x="46" y="103"/>
                    <a:pt x="41" y="118"/>
                  </a:cubicBezTo>
                  <a:cubicBezTo>
                    <a:pt x="43" y="114"/>
                    <a:pt x="43" y="109"/>
                    <a:pt x="43" y="105"/>
                  </a:cubicBezTo>
                  <a:cubicBezTo>
                    <a:pt x="43" y="0"/>
                    <a:pt x="43" y="0"/>
                    <a:pt x="43" y="0"/>
                  </a:cubicBezTo>
                </a:path>
              </a:pathLst>
            </a:custGeom>
            <a:solidFill>
              <a:srgbClr val="308F15"/>
            </a:solidFill>
            <a:ln w="3175">
              <a:solidFill>
                <a:srgbClr val="308F15"/>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43">
              <a:extLst>
                <a:ext uri="{FF2B5EF4-FFF2-40B4-BE49-F238E27FC236}">
                  <a16:creationId xmlns:a16="http://schemas.microsoft.com/office/drawing/2014/main" id="{91EA4372-BF1F-1740-80C2-168F321CEA67}"/>
                </a:ext>
              </a:extLst>
            </p:cNvPr>
            <p:cNvSpPr>
              <a:spLocks/>
            </p:cNvSpPr>
            <p:nvPr/>
          </p:nvSpPr>
          <p:spPr bwMode="auto">
            <a:xfrm>
              <a:off x="875495" y="7675796"/>
              <a:ext cx="1814"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44">
              <a:extLst>
                <a:ext uri="{FF2B5EF4-FFF2-40B4-BE49-F238E27FC236}">
                  <a16:creationId xmlns:a16="http://schemas.microsoft.com/office/drawing/2014/main" id="{C4E0ACB7-4361-2B4E-BE54-9B0FE774FC7A}"/>
                </a:ext>
              </a:extLst>
            </p:cNvPr>
            <p:cNvSpPr>
              <a:spLocks noEditPoints="1"/>
            </p:cNvSpPr>
            <p:nvPr/>
          </p:nvSpPr>
          <p:spPr bwMode="auto">
            <a:xfrm>
              <a:off x="842846" y="7660830"/>
              <a:ext cx="32649" cy="14964"/>
            </a:xfrm>
            <a:custGeom>
              <a:avLst/>
              <a:gdLst>
                <a:gd name="T0" fmla="*/ 21 w 30"/>
                <a:gd name="T1" fmla="*/ 12 h 14"/>
                <a:gd name="T2" fmla="*/ 30 w 30"/>
                <a:gd name="T3" fmla="*/ 14 h 14"/>
                <a:gd name="T4" fmla="*/ 25 w 30"/>
                <a:gd name="T5" fmla="*/ 13 h 14"/>
                <a:gd name="T6" fmla="*/ 21 w 30"/>
                <a:gd name="T7" fmla="*/ 12 h 14"/>
                <a:gd name="T8" fmla="*/ 0 w 30"/>
                <a:gd name="T9" fmla="*/ 0 h 14"/>
                <a:gd name="T10" fmla="*/ 0 w 30"/>
                <a:gd name="T11" fmla="*/ 0 h 14"/>
                <a:gd name="T12" fmla="*/ 1 w 30"/>
                <a:gd name="T13" fmla="*/ 1 h 14"/>
                <a:gd name="T14" fmla="*/ 0 w 30"/>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4">
                  <a:moveTo>
                    <a:pt x="21" y="12"/>
                  </a:moveTo>
                  <a:cubicBezTo>
                    <a:pt x="24" y="13"/>
                    <a:pt x="27" y="14"/>
                    <a:pt x="30" y="14"/>
                  </a:cubicBezTo>
                  <a:cubicBezTo>
                    <a:pt x="29" y="14"/>
                    <a:pt x="27" y="14"/>
                    <a:pt x="25" y="13"/>
                  </a:cubicBezTo>
                  <a:cubicBezTo>
                    <a:pt x="24" y="13"/>
                    <a:pt x="22" y="13"/>
                    <a:pt x="21" y="12"/>
                  </a:cubicBezTo>
                  <a:moveTo>
                    <a:pt x="0" y="0"/>
                  </a:moveTo>
                  <a:cubicBezTo>
                    <a:pt x="0" y="0"/>
                    <a:pt x="0" y="0"/>
                    <a:pt x="0" y="0"/>
                  </a:cubicBezTo>
                  <a:cubicBezTo>
                    <a:pt x="1" y="1"/>
                    <a:pt x="1" y="1"/>
                    <a:pt x="1" y="1"/>
                  </a:cubicBezTo>
                  <a:cubicBezTo>
                    <a:pt x="0" y="0"/>
                    <a:pt x="0" y="0"/>
                    <a:pt x="0"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45">
              <a:extLst>
                <a:ext uri="{FF2B5EF4-FFF2-40B4-BE49-F238E27FC236}">
                  <a16:creationId xmlns:a16="http://schemas.microsoft.com/office/drawing/2014/main" id="{4EA4BB91-94FE-794F-A78B-10D9D43BC8A2}"/>
                </a:ext>
              </a:extLst>
            </p:cNvPr>
            <p:cNvSpPr>
              <a:spLocks/>
            </p:cNvSpPr>
            <p:nvPr/>
          </p:nvSpPr>
          <p:spPr bwMode="auto">
            <a:xfrm>
              <a:off x="831056" y="7629542"/>
              <a:ext cx="38998" cy="44893"/>
            </a:xfrm>
            <a:custGeom>
              <a:avLst/>
              <a:gdLst>
                <a:gd name="T0" fmla="*/ 0 w 36"/>
                <a:gd name="T1" fmla="*/ 0 h 42"/>
                <a:gd name="T2" fmla="*/ 11 w 36"/>
                <a:gd name="T3" fmla="*/ 29 h 42"/>
                <a:gd name="T4" fmla="*/ 12 w 36"/>
                <a:gd name="T5" fmla="*/ 30 h 42"/>
                <a:gd name="T6" fmla="*/ 13 w 36"/>
                <a:gd name="T7" fmla="*/ 30 h 42"/>
                <a:gd name="T8" fmla="*/ 32 w 36"/>
                <a:gd name="T9" fmla="*/ 41 h 42"/>
                <a:gd name="T10" fmla="*/ 36 w 36"/>
                <a:gd name="T11" fmla="*/ 42 h 42"/>
                <a:gd name="T12" fmla="*/ 0 w 36"/>
                <a:gd name="T13" fmla="*/ 0 h 42"/>
                <a:gd name="T14" fmla="*/ 0 w 36"/>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2">
                  <a:moveTo>
                    <a:pt x="0" y="0"/>
                  </a:moveTo>
                  <a:cubicBezTo>
                    <a:pt x="0" y="10"/>
                    <a:pt x="4" y="21"/>
                    <a:pt x="11" y="29"/>
                  </a:cubicBezTo>
                  <a:cubicBezTo>
                    <a:pt x="12" y="30"/>
                    <a:pt x="12" y="30"/>
                    <a:pt x="12" y="30"/>
                  </a:cubicBezTo>
                  <a:cubicBezTo>
                    <a:pt x="13" y="30"/>
                    <a:pt x="13" y="30"/>
                    <a:pt x="13" y="30"/>
                  </a:cubicBezTo>
                  <a:cubicBezTo>
                    <a:pt x="18" y="36"/>
                    <a:pt x="25" y="40"/>
                    <a:pt x="32" y="41"/>
                  </a:cubicBezTo>
                  <a:cubicBezTo>
                    <a:pt x="33" y="42"/>
                    <a:pt x="35" y="42"/>
                    <a:pt x="36" y="42"/>
                  </a:cubicBezTo>
                  <a:cubicBezTo>
                    <a:pt x="16" y="39"/>
                    <a:pt x="0" y="21"/>
                    <a:pt x="0" y="0"/>
                  </a:cubicBezTo>
                  <a:cubicBezTo>
                    <a:pt x="0" y="0"/>
                    <a:pt x="0" y="0"/>
                    <a:pt x="0"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46">
              <a:extLst>
                <a:ext uri="{FF2B5EF4-FFF2-40B4-BE49-F238E27FC236}">
                  <a16:creationId xmlns:a16="http://schemas.microsoft.com/office/drawing/2014/main" id="{0CFAD170-A634-5A45-A065-A1C994CC75C2}"/>
                </a:ext>
              </a:extLst>
            </p:cNvPr>
            <p:cNvSpPr>
              <a:spLocks/>
            </p:cNvSpPr>
            <p:nvPr/>
          </p:nvSpPr>
          <p:spPr bwMode="auto">
            <a:xfrm>
              <a:off x="885925" y="7671260"/>
              <a:ext cx="10883" cy="3174"/>
            </a:xfrm>
            <a:custGeom>
              <a:avLst/>
              <a:gdLst>
                <a:gd name="T0" fmla="*/ 10 w 10"/>
                <a:gd name="T1" fmla="*/ 0 h 3"/>
                <a:gd name="T2" fmla="*/ 5 w 10"/>
                <a:gd name="T3" fmla="*/ 2 h 3"/>
                <a:gd name="T4" fmla="*/ 0 w 10"/>
                <a:gd name="T5" fmla="*/ 3 h 3"/>
                <a:gd name="T6" fmla="*/ 10 w 10"/>
                <a:gd name="T7" fmla="*/ 0 h 3"/>
              </a:gdLst>
              <a:ahLst/>
              <a:cxnLst>
                <a:cxn ang="0">
                  <a:pos x="T0" y="T1"/>
                </a:cxn>
                <a:cxn ang="0">
                  <a:pos x="T2" y="T3"/>
                </a:cxn>
                <a:cxn ang="0">
                  <a:pos x="T4" y="T5"/>
                </a:cxn>
                <a:cxn ang="0">
                  <a:pos x="T6" y="T7"/>
                </a:cxn>
              </a:cxnLst>
              <a:rect l="0" t="0" r="r" b="b"/>
              <a:pathLst>
                <a:path w="10" h="3">
                  <a:moveTo>
                    <a:pt x="10" y="0"/>
                  </a:moveTo>
                  <a:cubicBezTo>
                    <a:pt x="8" y="1"/>
                    <a:pt x="7" y="1"/>
                    <a:pt x="5" y="2"/>
                  </a:cubicBezTo>
                  <a:cubicBezTo>
                    <a:pt x="4" y="2"/>
                    <a:pt x="2" y="3"/>
                    <a:pt x="0" y="3"/>
                  </a:cubicBezTo>
                  <a:cubicBezTo>
                    <a:pt x="4" y="3"/>
                    <a:pt x="7" y="2"/>
                    <a:pt x="10"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47">
              <a:extLst>
                <a:ext uri="{FF2B5EF4-FFF2-40B4-BE49-F238E27FC236}">
                  <a16:creationId xmlns:a16="http://schemas.microsoft.com/office/drawing/2014/main" id="{6407B93A-3172-AF47-9D54-07EDE254887A}"/>
                </a:ext>
              </a:extLst>
            </p:cNvPr>
            <p:cNvSpPr>
              <a:spLocks/>
            </p:cNvSpPr>
            <p:nvPr/>
          </p:nvSpPr>
          <p:spPr bwMode="auto">
            <a:xfrm>
              <a:off x="891366" y="7643600"/>
              <a:ext cx="30382" cy="29928"/>
            </a:xfrm>
            <a:custGeom>
              <a:avLst/>
              <a:gdLst>
                <a:gd name="T0" fmla="*/ 28 w 28"/>
                <a:gd name="T1" fmla="*/ 0 h 28"/>
                <a:gd name="T2" fmla="*/ 0 w 28"/>
                <a:gd name="T3" fmla="*/ 28 h 28"/>
                <a:gd name="T4" fmla="*/ 5 w 28"/>
                <a:gd name="T5" fmla="*/ 26 h 28"/>
                <a:gd name="T6" fmla="*/ 18 w 28"/>
                <a:gd name="T7" fmla="*/ 17 h 28"/>
                <a:gd name="T8" fmla="*/ 19 w 28"/>
                <a:gd name="T9" fmla="*/ 16 h 28"/>
                <a:gd name="T10" fmla="*/ 28 w 28"/>
                <a:gd name="T11" fmla="*/ 0 h 28"/>
              </a:gdLst>
              <a:ahLst/>
              <a:cxnLst>
                <a:cxn ang="0">
                  <a:pos x="T0" y="T1"/>
                </a:cxn>
                <a:cxn ang="0">
                  <a:pos x="T2" y="T3"/>
                </a:cxn>
                <a:cxn ang="0">
                  <a:pos x="T4" y="T5"/>
                </a:cxn>
                <a:cxn ang="0">
                  <a:pos x="T6" y="T7"/>
                </a:cxn>
                <a:cxn ang="0">
                  <a:pos x="T8" y="T9"/>
                </a:cxn>
                <a:cxn ang="0">
                  <a:pos x="T10" y="T11"/>
                </a:cxn>
              </a:cxnLst>
              <a:rect l="0" t="0" r="r" b="b"/>
              <a:pathLst>
                <a:path w="28" h="28">
                  <a:moveTo>
                    <a:pt x="28" y="0"/>
                  </a:moveTo>
                  <a:cubicBezTo>
                    <a:pt x="24" y="13"/>
                    <a:pt x="13" y="24"/>
                    <a:pt x="0" y="28"/>
                  </a:cubicBezTo>
                  <a:cubicBezTo>
                    <a:pt x="2" y="27"/>
                    <a:pt x="3" y="27"/>
                    <a:pt x="5" y="26"/>
                  </a:cubicBezTo>
                  <a:cubicBezTo>
                    <a:pt x="10" y="24"/>
                    <a:pt x="14" y="21"/>
                    <a:pt x="18" y="17"/>
                  </a:cubicBezTo>
                  <a:cubicBezTo>
                    <a:pt x="19" y="16"/>
                    <a:pt x="19" y="16"/>
                    <a:pt x="19" y="16"/>
                  </a:cubicBezTo>
                  <a:cubicBezTo>
                    <a:pt x="23" y="11"/>
                    <a:pt x="26" y="6"/>
                    <a:pt x="28"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48">
              <a:extLst>
                <a:ext uri="{FF2B5EF4-FFF2-40B4-BE49-F238E27FC236}">
                  <a16:creationId xmlns:a16="http://schemas.microsoft.com/office/drawing/2014/main" id="{1EC3FDA6-B2EF-FA47-B111-9FE57AB60787}"/>
                </a:ext>
              </a:extLst>
            </p:cNvPr>
            <p:cNvSpPr>
              <a:spLocks/>
            </p:cNvSpPr>
            <p:nvPr/>
          </p:nvSpPr>
          <p:spPr bwMode="auto">
            <a:xfrm>
              <a:off x="870054" y="7673528"/>
              <a:ext cx="21313" cy="2267"/>
            </a:xfrm>
            <a:custGeom>
              <a:avLst/>
              <a:gdLst>
                <a:gd name="T0" fmla="*/ 20 w 20"/>
                <a:gd name="T1" fmla="*/ 0 h 2"/>
                <a:gd name="T2" fmla="*/ 16 w 20"/>
                <a:gd name="T3" fmla="*/ 1 h 2"/>
                <a:gd name="T4" fmla="*/ 16 w 20"/>
                <a:gd name="T5" fmla="*/ 1 h 2"/>
                <a:gd name="T6" fmla="*/ 12 w 20"/>
                <a:gd name="T7" fmla="*/ 2 h 2"/>
                <a:gd name="T8" fmla="*/ 11 w 20"/>
                <a:gd name="T9" fmla="*/ 2 h 2"/>
                <a:gd name="T10" fmla="*/ 7 w 20"/>
                <a:gd name="T11" fmla="*/ 2 h 2"/>
                <a:gd name="T12" fmla="*/ 3 w 20"/>
                <a:gd name="T13" fmla="*/ 2 h 2"/>
                <a:gd name="T14" fmla="*/ 3 w 20"/>
                <a:gd name="T15" fmla="*/ 2 h 2"/>
                <a:gd name="T16" fmla="*/ 0 w 20"/>
                <a:gd name="T17" fmla="*/ 1 h 2"/>
                <a:gd name="T18" fmla="*/ 5 w 20"/>
                <a:gd name="T19" fmla="*/ 2 h 2"/>
                <a:gd name="T20" fmla="*/ 7 w 20"/>
                <a:gd name="T21" fmla="*/ 2 h 2"/>
                <a:gd name="T22" fmla="*/ 15 w 20"/>
                <a:gd name="T23" fmla="*/ 1 h 2"/>
                <a:gd name="T24" fmla="*/ 20 w 20"/>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
                  <a:moveTo>
                    <a:pt x="20" y="0"/>
                  </a:moveTo>
                  <a:cubicBezTo>
                    <a:pt x="19" y="0"/>
                    <a:pt x="18" y="1"/>
                    <a:pt x="16" y="1"/>
                  </a:cubicBezTo>
                  <a:cubicBezTo>
                    <a:pt x="16" y="1"/>
                    <a:pt x="16" y="1"/>
                    <a:pt x="16" y="1"/>
                  </a:cubicBezTo>
                  <a:cubicBezTo>
                    <a:pt x="15" y="1"/>
                    <a:pt x="14" y="1"/>
                    <a:pt x="12" y="2"/>
                  </a:cubicBezTo>
                  <a:cubicBezTo>
                    <a:pt x="11" y="2"/>
                    <a:pt x="11" y="2"/>
                    <a:pt x="11" y="2"/>
                  </a:cubicBezTo>
                  <a:cubicBezTo>
                    <a:pt x="10" y="2"/>
                    <a:pt x="9" y="2"/>
                    <a:pt x="7" y="2"/>
                  </a:cubicBezTo>
                  <a:cubicBezTo>
                    <a:pt x="6" y="2"/>
                    <a:pt x="4" y="2"/>
                    <a:pt x="3" y="2"/>
                  </a:cubicBezTo>
                  <a:cubicBezTo>
                    <a:pt x="3" y="2"/>
                    <a:pt x="3" y="2"/>
                    <a:pt x="3" y="2"/>
                  </a:cubicBezTo>
                  <a:cubicBezTo>
                    <a:pt x="2" y="2"/>
                    <a:pt x="1" y="1"/>
                    <a:pt x="0" y="1"/>
                  </a:cubicBezTo>
                  <a:cubicBezTo>
                    <a:pt x="2" y="2"/>
                    <a:pt x="4" y="2"/>
                    <a:pt x="5" y="2"/>
                  </a:cubicBezTo>
                  <a:cubicBezTo>
                    <a:pt x="6" y="2"/>
                    <a:pt x="7" y="2"/>
                    <a:pt x="7" y="2"/>
                  </a:cubicBezTo>
                  <a:cubicBezTo>
                    <a:pt x="10" y="2"/>
                    <a:pt x="13" y="2"/>
                    <a:pt x="15" y="1"/>
                  </a:cubicBezTo>
                  <a:cubicBezTo>
                    <a:pt x="17" y="1"/>
                    <a:pt x="19" y="0"/>
                    <a:pt x="20" y="0"/>
                  </a:cubicBezTo>
                </a:path>
              </a:pathLst>
            </a:custGeom>
            <a:solidFill>
              <a:srgbClr val="156B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49">
              <a:extLst>
                <a:ext uri="{FF2B5EF4-FFF2-40B4-BE49-F238E27FC236}">
                  <a16:creationId xmlns:a16="http://schemas.microsoft.com/office/drawing/2014/main" id="{7D7E6850-499E-104A-AD50-DC23E4BD7CCB}"/>
                </a:ext>
              </a:extLst>
            </p:cNvPr>
            <p:cNvSpPr>
              <a:spLocks/>
            </p:cNvSpPr>
            <p:nvPr/>
          </p:nvSpPr>
          <p:spPr bwMode="auto">
            <a:xfrm>
              <a:off x="831056" y="7563790"/>
              <a:ext cx="96134" cy="112005"/>
            </a:xfrm>
            <a:custGeom>
              <a:avLst/>
              <a:gdLst>
                <a:gd name="T0" fmla="*/ 43 w 89"/>
                <a:gd name="T1" fmla="*/ 0 h 104"/>
                <a:gd name="T2" fmla="*/ 13 w 89"/>
                <a:gd name="T3" fmla="*/ 30 h 104"/>
                <a:gd name="T4" fmla="*/ 0 w 89"/>
                <a:gd name="T5" fmla="*/ 61 h 104"/>
                <a:gd name="T6" fmla="*/ 0 w 89"/>
                <a:gd name="T7" fmla="*/ 61 h 104"/>
                <a:gd name="T8" fmla="*/ 36 w 89"/>
                <a:gd name="T9" fmla="*/ 103 h 104"/>
                <a:gd name="T10" fmla="*/ 39 w 89"/>
                <a:gd name="T11" fmla="*/ 104 h 104"/>
                <a:gd name="T12" fmla="*/ 39 w 89"/>
                <a:gd name="T13" fmla="*/ 104 h 104"/>
                <a:gd name="T14" fmla="*/ 43 w 89"/>
                <a:gd name="T15" fmla="*/ 104 h 104"/>
                <a:gd name="T16" fmla="*/ 47 w 89"/>
                <a:gd name="T17" fmla="*/ 104 h 104"/>
                <a:gd name="T18" fmla="*/ 48 w 89"/>
                <a:gd name="T19" fmla="*/ 104 h 104"/>
                <a:gd name="T20" fmla="*/ 52 w 89"/>
                <a:gd name="T21" fmla="*/ 103 h 104"/>
                <a:gd name="T22" fmla="*/ 52 w 89"/>
                <a:gd name="T23" fmla="*/ 103 h 104"/>
                <a:gd name="T24" fmla="*/ 56 w 89"/>
                <a:gd name="T25" fmla="*/ 102 h 104"/>
                <a:gd name="T26" fmla="*/ 84 w 89"/>
                <a:gd name="T27" fmla="*/ 74 h 104"/>
                <a:gd name="T28" fmla="*/ 74 w 89"/>
                <a:gd name="T29" fmla="*/ 30 h 104"/>
                <a:gd name="T30" fmla="*/ 43 w 89"/>
                <a:gd name="T3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104">
                  <a:moveTo>
                    <a:pt x="43" y="0"/>
                  </a:moveTo>
                  <a:cubicBezTo>
                    <a:pt x="13" y="30"/>
                    <a:pt x="13" y="30"/>
                    <a:pt x="13" y="30"/>
                  </a:cubicBezTo>
                  <a:cubicBezTo>
                    <a:pt x="4" y="39"/>
                    <a:pt x="0" y="50"/>
                    <a:pt x="0" y="61"/>
                  </a:cubicBezTo>
                  <a:cubicBezTo>
                    <a:pt x="0" y="61"/>
                    <a:pt x="0" y="61"/>
                    <a:pt x="0" y="61"/>
                  </a:cubicBezTo>
                  <a:cubicBezTo>
                    <a:pt x="0" y="82"/>
                    <a:pt x="16" y="100"/>
                    <a:pt x="36" y="103"/>
                  </a:cubicBezTo>
                  <a:cubicBezTo>
                    <a:pt x="37" y="103"/>
                    <a:pt x="38" y="104"/>
                    <a:pt x="39" y="104"/>
                  </a:cubicBezTo>
                  <a:cubicBezTo>
                    <a:pt x="39" y="104"/>
                    <a:pt x="39" y="104"/>
                    <a:pt x="39" y="104"/>
                  </a:cubicBezTo>
                  <a:cubicBezTo>
                    <a:pt x="40" y="104"/>
                    <a:pt x="42" y="104"/>
                    <a:pt x="43" y="104"/>
                  </a:cubicBezTo>
                  <a:cubicBezTo>
                    <a:pt x="45" y="104"/>
                    <a:pt x="46" y="104"/>
                    <a:pt x="47" y="104"/>
                  </a:cubicBezTo>
                  <a:cubicBezTo>
                    <a:pt x="48" y="104"/>
                    <a:pt x="48" y="104"/>
                    <a:pt x="48" y="104"/>
                  </a:cubicBezTo>
                  <a:cubicBezTo>
                    <a:pt x="50" y="103"/>
                    <a:pt x="51" y="103"/>
                    <a:pt x="52" y="103"/>
                  </a:cubicBezTo>
                  <a:cubicBezTo>
                    <a:pt x="52" y="103"/>
                    <a:pt x="52" y="103"/>
                    <a:pt x="52" y="103"/>
                  </a:cubicBezTo>
                  <a:cubicBezTo>
                    <a:pt x="54" y="103"/>
                    <a:pt x="55" y="102"/>
                    <a:pt x="56" y="102"/>
                  </a:cubicBezTo>
                  <a:cubicBezTo>
                    <a:pt x="69" y="98"/>
                    <a:pt x="80" y="87"/>
                    <a:pt x="84" y="74"/>
                  </a:cubicBezTo>
                  <a:cubicBezTo>
                    <a:pt x="89" y="59"/>
                    <a:pt x="86" y="42"/>
                    <a:pt x="74" y="30"/>
                  </a:cubicBezTo>
                  <a:cubicBezTo>
                    <a:pt x="43" y="0"/>
                    <a:pt x="43" y="0"/>
                    <a:pt x="43" y="0"/>
                  </a:cubicBezTo>
                </a:path>
              </a:pathLst>
            </a:custGeom>
            <a:solidFill>
              <a:srgbClr val="156B06"/>
            </a:solidFill>
            <a:ln w="3175">
              <a:solidFill>
                <a:srgbClr val="156B06"/>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7" name="Rectangle: Rounded Corners 32">
            <a:extLst>
              <a:ext uri="{FF2B5EF4-FFF2-40B4-BE49-F238E27FC236}">
                <a16:creationId xmlns:a16="http://schemas.microsoft.com/office/drawing/2014/main" id="{7328304C-5CEA-DD45-87E2-BB87F3E8C96C}"/>
              </a:ext>
            </a:extLst>
          </p:cNvPr>
          <p:cNvSpPr/>
          <p:nvPr/>
        </p:nvSpPr>
        <p:spPr>
          <a:xfrm>
            <a:off x="986920" y="2693656"/>
            <a:ext cx="1794380" cy="453468"/>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Traditional</a:t>
            </a:r>
          </a:p>
        </p:txBody>
      </p:sp>
      <p:sp>
        <p:nvSpPr>
          <p:cNvPr id="48" name="Rectangle: Rounded Corners 32">
            <a:extLst>
              <a:ext uri="{FF2B5EF4-FFF2-40B4-BE49-F238E27FC236}">
                <a16:creationId xmlns:a16="http://schemas.microsoft.com/office/drawing/2014/main" id="{7328304C-5CEA-DD45-87E2-BB87F3E8C96C}"/>
              </a:ext>
            </a:extLst>
          </p:cNvPr>
          <p:cNvSpPr/>
          <p:nvPr/>
        </p:nvSpPr>
        <p:spPr>
          <a:xfrm>
            <a:off x="3668460" y="2693656"/>
            <a:ext cx="1794380" cy="453468"/>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Mobile</a:t>
            </a:r>
          </a:p>
        </p:txBody>
      </p:sp>
      <p:sp>
        <p:nvSpPr>
          <p:cNvPr id="50" name="Rectangle: Rounded Corners 32">
            <a:extLst>
              <a:ext uri="{FF2B5EF4-FFF2-40B4-BE49-F238E27FC236}">
                <a16:creationId xmlns:a16="http://schemas.microsoft.com/office/drawing/2014/main" id="{7328304C-5CEA-DD45-87E2-BB87F3E8C96C}"/>
              </a:ext>
            </a:extLst>
          </p:cNvPr>
          <p:cNvSpPr/>
          <p:nvPr/>
        </p:nvSpPr>
        <p:spPr>
          <a:xfrm>
            <a:off x="6362700" y="2693656"/>
            <a:ext cx="1794380" cy="453468"/>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Agile</a:t>
            </a:r>
          </a:p>
        </p:txBody>
      </p:sp>
      <p:sp>
        <p:nvSpPr>
          <p:cNvPr id="54" name="Rounded Rectangle 53">
            <a:extLst>
              <a:ext uri="{FF2B5EF4-FFF2-40B4-BE49-F238E27FC236}">
                <a16:creationId xmlns:a16="http://schemas.microsoft.com/office/drawing/2014/main" id="{76C6F279-0DFD-6449-824C-D1FF8F4C0B97}"/>
              </a:ext>
            </a:extLst>
          </p:cNvPr>
          <p:cNvSpPr>
            <a:spLocks noChangeAspect="1"/>
          </p:cNvSpPr>
          <p:nvPr/>
        </p:nvSpPr>
        <p:spPr>
          <a:xfrm>
            <a:off x="986920" y="3200354"/>
            <a:ext cx="1794380" cy="406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panose="020B0303020201020303" pitchFamily="34" charset="0"/>
                <a:ea typeface="+mn-ea"/>
                <a:cs typeface="CiscoSansTT ExtraLight" panose="020B0303020201020303" pitchFamily="34" charset="0"/>
              </a:rPr>
              <a:t>Executing tasks</a:t>
            </a:r>
          </a:p>
        </p:txBody>
      </p:sp>
      <p:sp>
        <p:nvSpPr>
          <p:cNvPr id="55" name="Rounded Rectangle 54">
            <a:extLst>
              <a:ext uri="{FF2B5EF4-FFF2-40B4-BE49-F238E27FC236}">
                <a16:creationId xmlns:a16="http://schemas.microsoft.com/office/drawing/2014/main" id="{76C6F279-0DFD-6449-824C-D1FF8F4C0B97}"/>
              </a:ext>
            </a:extLst>
          </p:cNvPr>
          <p:cNvSpPr>
            <a:spLocks noChangeAspect="1"/>
          </p:cNvSpPr>
          <p:nvPr/>
        </p:nvSpPr>
        <p:spPr>
          <a:xfrm>
            <a:off x="3668460" y="3200354"/>
            <a:ext cx="1794380" cy="406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defRPr/>
            </a:pPr>
            <a:r>
              <a:rPr lang="en-US" sz="1200" dirty="0">
                <a:solidFill>
                  <a:srgbClr val="282828"/>
                </a:solidFill>
                <a:latin typeface="CiscoSansTT ExtraLight" panose="020B0303020201020303" pitchFamily="34" charset="0"/>
                <a:cs typeface="CiscoSansTT ExtraLight" panose="020B0303020201020303" pitchFamily="34" charset="0"/>
              </a:rPr>
              <a:t>Integrating processes</a:t>
            </a:r>
          </a:p>
        </p:txBody>
      </p:sp>
      <p:sp>
        <p:nvSpPr>
          <p:cNvPr id="56" name="Rounded Rectangle 55">
            <a:extLst>
              <a:ext uri="{FF2B5EF4-FFF2-40B4-BE49-F238E27FC236}">
                <a16:creationId xmlns:a16="http://schemas.microsoft.com/office/drawing/2014/main" id="{76C6F279-0DFD-6449-824C-D1FF8F4C0B97}"/>
              </a:ext>
            </a:extLst>
          </p:cNvPr>
          <p:cNvSpPr>
            <a:spLocks noChangeAspect="1"/>
          </p:cNvSpPr>
          <p:nvPr/>
        </p:nvSpPr>
        <p:spPr>
          <a:xfrm>
            <a:off x="6362700" y="3200354"/>
            <a:ext cx="1794380" cy="406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defRPr/>
            </a:pPr>
            <a:r>
              <a:rPr lang="en-US" sz="1200" dirty="0">
                <a:solidFill>
                  <a:srgbClr val="282828"/>
                </a:solidFill>
                <a:latin typeface="CiscoSansTT ExtraLight" panose="020B0303020201020303" pitchFamily="34" charset="0"/>
                <a:cs typeface="CiscoSansTT ExtraLight" panose="020B0303020201020303" pitchFamily="34" charset="0"/>
              </a:rPr>
              <a:t>Innovating, adapting</a:t>
            </a:r>
          </a:p>
        </p:txBody>
      </p:sp>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062" y="1414957"/>
            <a:ext cx="1188720" cy="1188720"/>
          </a:xfrm>
          <a:prstGeom prst="rect">
            <a:avLst/>
          </a:prstGeom>
        </p:spPr>
      </p:pic>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5953" y="1406645"/>
            <a:ext cx="1188720" cy="1188720"/>
          </a:xfrm>
          <a:prstGeom prst="rect">
            <a:avLst/>
          </a:prstGeom>
        </p:spPr>
      </p:pic>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218" y="1406645"/>
            <a:ext cx="1188720" cy="1188720"/>
          </a:xfrm>
          <a:prstGeom prst="rect">
            <a:avLst/>
          </a:prstGeom>
        </p:spPr>
      </p:pic>
    </p:spTree>
    <p:extLst>
      <p:ext uri="{BB962C8B-B14F-4D97-AF65-F5344CB8AC3E}">
        <p14:creationId xmlns:p14="http://schemas.microsoft.com/office/powerpoint/2010/main" val="1906448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326606" y="3310918"/>
            <a:ext cx="2543175" cy="80388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prefer to conduct </a:t>
            </a:r>
            <a:br>
              <a:rPr lang="en-US" sz="1400" dirty="0">
                <a:solidFill>
                  <a:schemeClr val="bg2"/>
                </a:solidFill>
              </a:rPr>
            </a:br>
            <a:r>
              <a:rPr lang="en-US" sz="1400" dirty="0">
                <a:solidFill>
                  <a:schemeClr val="bg2"/>
                </a:solidFill>
              </a:rPr>
              <a:t>business calls</a:t>
            </a:r>
          </a:p>
          <a:p>
            <a:pPr algn="ctr"/>
            <a:r>
              <a:rPr lang="en-US" sz="1400" dirty="0">
                <a:solidFill>
                  <a:schemeClr val="bg2"/>
                </a:solidFill>
              </a:rPr>
              <a:t>on a desk phone</a:t>
            </a:r>
          </a:p>
        </p:txBody>
      </p:sp>
      <p:sp>
        <p:nvSpPr>
          <p:cNvPr id="23" name="Rounded Rectangle 22"/>
          <p:cNvSpPr/>
          <p:nvPr/>
        </p:nvSpPr>
        <p:spPr>
          <a:xfrm>
            <a:off x="6105525" y="3310918"/>
            <a:ext cx="2543175" cy="803882"/>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agree that phone calls </a:t>
            </a:r>
            <a:br>
              <a:rPr lang="en-US" sz="1400" dirty="0"/>
            </a:br>
            <a:r>
              <a:rPr lang="en-US" sz="1400" dirty="0"/>
              <a:t>remain a vital form</a:t>
            </a:r>
          </a:p>
          <a:p>
            <a:pPr algn="ctr"/>
            <a:r>
              <a:rPr lang="en-US" sz="1400" dirty="0"/>
              <a:t>of communication</a:t>
            </a:r>
          </a:p>
        </p:txBody>
      </p:sp>
      <p:cxnSp>
        <p:nvCxnSpPr>
          <p:cNvPr id="38" name="Straight Connector 37"/>
          <p:cNvCxnSpPr/>
          <p:nvPr/>
        </p:nvCxnSpPr>
        <p:spPr>
          <a:xfrm flipH="1" flipV="1">
            <a:off x="4596925" y="2859896"/>
            <a:ext cx="2537" cy="451022"/>
          </a:xfrm>
          <a:prstGeom prst="line">
            <a:avLst/>
          </a:prstGeom>
          <a:ln cap="rnd">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7375844" y="2859896"/>
            <a:ext cx="2537" cy="451022"/>
          </a:xfrm>
          <a:prstGeom prst="line">
            <a:avLst/>
          </a:prstGeom>
          <a:ln cap="rnd">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47688" y="3310918"/>
            <a:ext cx="2543175" cy="80388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of knowledge workers </a:t>
            </a:r>
            <a:br>
              <a:rPr lang="en-US" sz="1400" dirty="0"/>
            </a:br>
            <a:r>
              <a:rPr lang="en-US" sz="1400" dirty="0"/>
              <a:t>frequently make and </a:t>
            </a:r>
            <a:br>
              <a:rPr lang="en-US" sz="1400" dirty="0"/>
            </a:br>
            <a:r>
              <a:rPr lang="en-US" sz="1400" dirty="0"/>
              <a:t>take phone calls</a:t>
            </a:r>
          </a:p>
        </p:txBody>
      </p:sp>
      <p:cxnSp>
        <p:nvCxnSpPr>
          <p:cNvPr id="25" name="Straight Connector 24"/>
          <p:cNvCxnSpPr/>
          <p:nvPr/>
        </p:nvCxnSpPr>
        <p:spPr>
          <a:xfrm flipH="1" flipV="1">
            <a:off x="1819276" y="2859896"/>
            <a:ext cx="2537" cy="451022"/>
          </a:xfrm>
          <a:prstGeom prst="line">
            <a:avLst/>
          </a:prstGeom>
          <a:ln cap="rnd">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Voice calling is as essential as ever</a:t>
            </a:r>
            <a:endParaRPr lang="en-US" dirty="0"/>
          </a:p>
        </p:txBody>
      </p:sp>
      <p:grpSp>
        <p:nvGrpSpPr>
          <p:cNvPr id="5" name="Group 4"/>
          <p:cNvGrpSpPr/>
          <p:nvPr/>
        </p:nvGrpSpPr>
        <p:grpSpPr>
          <a:xfrm>
            <a:off x="1217715" y="1664490"/>
            <a:ext cx="1194331" cy="1196708"/>
            <a:chOff x="409536" y="7052610"/>
            <a:chExt cx="725488" cy="726934"/>
          </a:xfrm>
          <a:noFill/>
        </p:grpSpPr>
        <p:sp>
          <p:nvSpPr>
            <p:cNvPr id="7" name="Oval 157"/>
            <p:cNvSpPr>
              <a:spLocks noChangeArrowheads="1"/>
            </p:cNvSpPr>
            <p:nvPr/>
          </p:nvSpPr>
          <p:spPr bwMode="auto">
            <a:xfrm>
              <a:off x="409536" y="7054056"/>
              <a:ext cx="725488" cy="725488"/>
            </a:xfrm>
            <a:prstGeom prst="ellipse">
              <a:avLst/>
            </a:prstGeom>
            <a:grpFill/>
            <a:ln w="117475">
              <a:solidFill>
                <a:schemeClr val="accent1">
                  <a:lumMod val="20000"/>
                  <a:lumOff val="80000"/>
                </a:schemeClr>
              </a:solidFill>
              <a:round/>
              <a:headEnd/>
              <a:tailEnd/>
            </a:ln>
          </p:spPr>
          <p:txBody>
            <a:bodyPr vert="horz" wrap="square" lIns="91440" tIns="45720" rIns="91440" bIns="45720" numCol="1" anchor="t" anchorCtr="0" compatLnSpc="1">
              <a:prstTxWarp prst="textNoShape">
                <a:avLst/>
              </a:prstTxWarp>
            </a:bodyPr>
            <a:lstStyle/>
            <a:p>
              <a:endParaRPr lang="en-US" sz="2000" b="1"/>
            </a:p>
          </p:txBody>
        </p:sp>
        <p:sp>
          <p:nvSpPr>
            <p:cNvPr id="8" name="Freeform 158"/>
            <p:cNvSpPr>
              <a:spLocks/>
            </p:cNvSpPr>
            <p:nvPr/>
          </p:nvSpPr>
          <p:spPr bwMode="auto">
            <a:xfrm>
              <a:off x="423646" y="7052610"/>
              <a:ext cx="711378" cy="726140"/>
            </a:xfrm>
            <a:custGeom>
              <a:avLst/>
              <a:gdLst>
                <a:gd name="T0" fmla="*/ 128 w 260"/>
                <a:gd name="T1" fmla="*/ 0 h 265"/>
                <a:gd name="T2" fmla="*/ 260 w 260"/>
                <a:gd name="T3" fmla="*/ 133 h 265"/>
                <a:gd name="T4" fmla="*/ 128 w 260"/>
                <a:gd name="T5" fmla="*/ 265 h 265"/>
                <a:gd name="T6" fmla="*/ 0 w 260"/>
                <a:gd name="T7" fmla="*/ 167 h 265"/>
              </a:gdLst>
              <a:ahLst/>
              <a:cxnLst>
                <a:cxn ang="0">
                  <a:pos x="T0" y="T1"/>
                </a:cxn>
                <a:cxn ang="0">
                  <a:pos x="T2" y="T3"/>
                </a:cxn>
                <a:cxn ang="0">
                  <a:pos x="T4" y="T5"/>
                </a:cxn>
                <a:cxn ang="0">
                  <a:pos x="T6" y="T7"/>
                </a:cxn>
              </a:cxnLst>
              <a:rect l="0" t="0" r="r" b="b"/>
              <a:pathLst>
                <a:path w="260" h="265">
                  <a:moveTo>
                    <a:pt x="128" y="0"/>
                  </a:moveTo>
                  <a:cubicBezTo>
                    <a:pt x="201" y="0"/>
                    <a:pt x="260" y="60"/>
                    <a:pt x="260" y="133"/>
                  </a:cubicBezTo>
                  <a:cubicBezTo>
                    <a:pt x="260" y="206"/>
                    <a:pt x="201" y="265"/>
                    <a:pt x="128" y="265"/>
                  </a:cubicBezTo>
                  <a:cubicBezTo>
                    <a:pt x="66" y="265"/>
                    <a:pt x="16" y="226"/>
                    <a:pt x="0" y="167"/>
                  </a:cubicBezTo>
                </a:path>
              </a:pathLst>
            </a:custGeom>
            <a:grpFill/>
            <a:ln w="120650" cap="rnd">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b="1"/>
            </a:p>
          </p:txBody>
        </p:sp>
      </p:grpSp>
      <p:sp>
        <p:nvSpPr>
          <p:cNvPr id="6" name="TextBox 5"/>
          <p:cNvSpPr txBox="1"/>
          <p:nvPr/>
        </p:nvSpPr>
        <p:spPr>
          <a:xfrm>
            <a:off x="1507492" y="2079373"/>
            <a:ext cx="623568" cy="369332"/>
          </a:xfrm>
          <a:prstGeom prst="rect">
            <a:avLst/>
          </a:prstGeom>
          <a:noFill/>
        </p:spPr>
        <p:txBody>
          <a:bodyPr wrap="none" lIns="0" tIns="0" rIns="0" bIns="0" rtlCol="0" anchor="ctr">
            <a:spAutoFit/>
          </a:bodyPr>
          <a:lstStyle/>
          <a:p>
            <a:pPr algn="ctr"/>
            <a:r>
              <a:rPr lang="en-US" sz="2400" b="1" dirty="0">
                <a:solidFill>
                  <a:schemeClr val="accent1"/>
                </a:solidFill>
                <a:latin typeface="+mn-lt"/>
              </a:rPr>
              <a:t>71%</a:t>
            </a:r>
          </a:p>
        </p:txBody>
      </p:sp>
      <p:grpSp>
        <p:nvGrpSpPr>
          <p:cNvPr id="39" name="Group 38"/>
          <p:cNvGrpSpPr/>
          <p:nvPr/>
        </p:nvGrpSpPr>
        <p:grpSpPr>
          <a:xfrm>
            <a:off x="3996632" y="1664495"/>
            <a:ext cx="1203122" cy="1196708"/>
            <a:chOff x="3996632" y="1816895"/>
            <a:chExt cx="1203122" cy="1196708"/>
          </a:xfrm>
        </p:grpSpPr>
        <p:sp>
          <p:nvSpPr>
            <p:cNvPr id="29" name="Oval 185"/>
            <p:cNvSpPr>
              <a:spLocks noChangeArrowheads="1"/>
            </p:cNvSpPr>
            <p:nvPr/>
          </p:nvSpPr>
          <p:spPr bwMode="auto">
            <a:xfrm>
              <a:off x="3996632" y="1819275"/>
              <a:ext cx="1203122" cy="1194328"/>
            </a:xfrm>
            <a:prstGeom prst="ellipse">
              <a:avLst/>
            </a:prstGeom>
            <a:noFill/>
            <a:ln w="117475">
              <a:solidFill>
                <a:schemeClr val="tx2">
                  <a:lumMod val="20000"/>
                  <a:lumOff val="80000"/>
                </a:schemeClr>
              </a:solidFill>
              <a:round/>
              <a:headEnd/>
              <a:tailEnd/>
            </a:ln>
          </p:spPr>
          <p:txBody>
            <a:bodyPr vert="horz" wrap="square" lIns="91440" tIns="45720" rIns="91440" bIns="45720" numCol="1" anchor="t" anchorCtr="0" compatLnSpc="1">
              <a:prstTxWarp prst="textNoShape">
                <a:avLst/>
              </a:prstTxWarp>
            </a:bodyPr>
            <a:lstStyle/>
            <a:p>
              <a:endParaRPr lang="en-US" sz="2000" b="1"/>
            </a:p>
          </p:txBody>
        </p:sp>
        <p:sp>
          <p:nvSpPr>
            <p:cNvPr id="30" name="Freeform 186"/>
            <p:cNvSpPr>
              <a:spLocks/>
            </p:cNvSpPr>
            <p:nvPr/>
          </p:nvSpPr>
          <p:spPr bwMode="auto">
            <a:xfrm>
              <a:off x="4109835" y="1816895"/>
              <a:ext cx="1088434" cy="1196256"/>
            </a:xfrm>
            <a:custGeom>
              <a:avLst/>
              <a:gdLst>
                <a:gd name="T0" fmla="*/ 107 w 240"/>
                <a:gd name="T1" fmla="*/ 0 h 265"/>
                <a:gd name="T2" fmla="*/ 240 w 240"/>
                <a:gd name="T3" fmla="*/ 132 h 265"/>
                <a:gd name="T4" fmla="*/ 107 w 240"/>
                <a:gd name="T5" fmla="*/ 265 h 265"/>
                <a:gd name="T6" fmla="*/ 0 w 240"/>
                <a:gd name="T7" fmla="*/ 210 h 265"/>
              </a:gdLst>
              <a:ahLst/>
              <a:cxnLst>
                <a:cxn ang="0">
                  <a:pos x="T0" y="T1"/>
                </a:cxn>
                <a:cxn ang="0">
                  <a:pos x="T2" y="T3"/>
                </a:cxn>
                <a:cxn ang="0">
                  <a:pos x="T4" y="T5"/>
                </a:cxn>
                <a:cxn ang="0">
                  <a:pos x="T6" y="T7"/>
                </a:cxn>
              </a:cxnLst>
              <a:rect l="0" t="0" r="r" b="b"/>
              <a:pathLst>
                <a:path w="240" h="265">
                  <a:moveTo>
                    <a:pt x="107" y="0"/>
                  </a:moveTo>
                  <a:cubicBezTo>
                    <a:pt x="180" y="0"/>
                    <a:pt x="240" y="59"/>
                    <a:pt x="240" y="132"/>
                  </a:cubicBezTo>
                  <a:cubicBezTo>
                    <a:pt x="240" y="205"/>
                    <a:pt x="180" y="265"/>
                    <a:pt x="107" y="265"/>
                  </a:cubicBezTo>
                  <a:cubicBezTo>
                    <a:pt x="63" y="265"/>
                    <a:pt x="26" y="246"/>
                    <a:pt x="0" y="210"/>
                  </a:cubicBezTo>
                </a:path>
              </a:pathLst>
            </a:custGeom>
            <a:noFill/>
            <a:ln w="120650"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b="1"/>
            </a:p>
          </p:txBody>
        </p:sp>
        <p:sp>
          <p:nvSpPr>
            <p:cNvPr id="36" name="TextBox 35"/>
            <p:cNvSpPr txBox="1"/>
            <p:nvPr/>
          </p:nvSpPr>
          <p:spPr>
            <a:xfrm>
              <a:off x="4286408" y="2231773"/>
              <a:ext cx="623569" cy="369332"/>
            </a:xfrm>
            <a:prstGeom prst="rect">
              <a:avLst/>
            </a:prstGeom>
            <a:noFill/>
          </p:spPr>
          <p:txBody>
            <a:bodyPr wrap="none" lIns="0" tIns="0" rIns="0" bIns="0" rtlCol="0" anchor="ctr">
              <a:spAutoFit/>
            </a:bodyPr>
            <a:lstStyle/>
            <a:p>
              <a:pPr algn="ctr"/>
              <a:r>
                <a:rPr lang="en-US" sz="2400" b="1" dirty="0">
                  <a:solidFill>
                    <a:schemeClr val="bg1"/>
                  </a:solidFill>
                  <a:latin typeface="+mn-lt"/>
                </a:rPr>
                <a:t>65%</a:t>
              </a:r>
            </a:p>
          </p:txBody>
        </p:sp>
      </p:grpSp>
      <p:grpSp>
        <p:nvGrpSpPr>
          <p:cNvPr id="41" name="Group 40"/>
          <p:cNvGrpSpPr/>
          <p:nvPr/>
        </p:nvGrpSpPr>
        <p:grpSpPr>
          <a:xfrm>
            <a:off x="6775551" y="1666875"/>
            <a:ext cx="1204018" cy="1194328"/>
            <a:chOff x="6775551" y="1819275"/>
            <a:chExt cx="1204018" cy="1194328"/>
          </a:xfrm>
        </p:grpSpPr>
        <p:sp>
          <p:nvSpPr>
            <p:cNvPr id="34" name="Oval 5"/>
            <p:cNvSpPr>
              <a:spLocks noChangeArrowheads="1"/>
            </p:cNvSpPr>
            <p:nvPr/>
          </p:nvSpPr>
          <p:spPr bwMode="auto">
            <a:xfrm>
              <a:off x="6780793" y="1819275"/>
              <a:ext cx="1197880" cy="1194328"/>
            </a:xfrm>
            <a:prstGeom prst="ellipse">
              <a:avLst/>
            </a:prstGeom>
            <a:noFill/>
            <a:ln w="11747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endParaRPr lang="en-US" sz="2000" b="1"/>
            </a:p>
          </p:txBody>
        </p:sp>
        <p:sp>
          <p:nvSpPr>
            <p:cNvPr id="35" name="Freeform 6"/>
            <p:cNvSpPr>
              <a:spLocks/>
            </p:cNvSpPr>
            <p:nvPr/>
          </p:nvSpPr>
          <p:spPr bwMode="auto">
            <a:xfrm>
              <a:off x="6775551" y="1819275"/>
              <a:ext cx="1204018" cy="1194095"/>
            </a:xfrm>
            <a:custGeom>
              <a:avLst/>
              <a:gdLst>
                <a:gd name="T0" fmla="*/ 133 w 265"/>
                <a:gd name="T1" fmla="*/ 0 h 265"/>
                <a:gd name="T2" fmla="*/ 265 w 265"/>
                <a:gd name="T3" fmla="*/ 132 h 265"/>
                <a:gd name="T4" fmla="*/ 133 w 265"/>
                <a:gd name="T5" fmla="*/ 265 h 265"/>
                <a:gd name="T6" fmla="*/ 0 w 265"/>
                <a:gd name="T7" fmla="*/ 132 h 265"/>
                <a:gd name="T8" fmla="*/ 61 w 265"/>
                <a:gd name="T9" fmla="*/ 21 h 265"/>
              </a:gdLst>
              <a:ahLst/>
              <a:cxnLst>
                <a:cxn ang="0">
                  <a:pos x="T0" y="T1"/>
                </a:cxn>
                <a:cxn ang="0">
                  <a:pos x="T2" y="T3"/>
                </a:cxn>
                <a:cxn ang="0">
                  <a:pos x="T4" y="T5"/>
                </a:cxn>
                <a:cxn ang="0">
                  <a:pos x="T6" y="T7"/>
                </a:cxn>
                <a:cxn ang="0">
                  <a:pos x="T8" y="T9"/>
                </a:cxn>
              </a:cxnLst>
              <a:rect l="0" t="0" r="r" b="b"/>
              <a:pathLst>
                <a:path w="265" h="265">
                  <a:moveTo>
                    <a:pt x="133" y="0"/>
                  </a:moveTo>
                  <a:cubicBezTo>
                    <a:pt x="206" y="0"/>
                    <a:pt x="265" y="59"/>
                    <a:pt x="265" y="132"/>
                  </a:cubicBezTo>
                  <a:cubicBezTo>
                    <a:pt x="265" y="205"/>
                    <a:pt x="206" y="265"/>
                    <a:pt x="133" y="265"/>
                  </a:cubicBezTo>
                  <a:cubicBezTo>
                    <a:pt x="60" y="265"/>
                    <a:pt x="0" y="205"/>
                    <a:pt x="0" y="132"/>
                  </a:cubicBezTo>
                  <a:cubicBezTo>
                    <a:pt x="0" y="86"/>
                    <a:pt x="21" y="47"/>
                    <a:pt x="61" y="21"/>
                  </a:cubicBezTo>
                </a:path>
              </a:pathLst>
            </a:custGeom>
            <a:noFill/>
            <a:ln w="120650" cap="rnd">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b="1"/>
            </a:p>
          </p:txBody>
        </p:sp>
        <p:sp>
          <p:nvSpPr>
            <p:cNvPr id="37" name="TextBox 36"/>
            <p:cNvSpPr txBox="1"/>
            <p:nvPr/>
          </p:nvSpPr>
          <p:spPr>
            <a:xfrm>
              <a:off x="7067948" y="2231773"/>
              <a:ext cx="623569" cy="369332"/>
            </a:xfrm>
            <a:prstGeom prst="rect">
              <a:avLst/>
            </a:prstGeom>
            <a:noFill/>
          </p:spPr>
          <p:txBody>
            <a:bodyPr wrap="none" lIns="0" tIns="0" rIns="0" bIns="0" rtlCol="0" anchor="ctr">
              <a:spAutoFit/>
            </a:bodyPr>
            <a:lstStyle/>
            <a:p>
              <a:pPr algn="ctr"/>
              <a:r>
                <a:rPr lang="en-US" sz="2400" b="1" dirty="0">
                  <a:solidFill>
                    <a:schemeClr val="accent2"/>
                  </a:solidFill>
                  <a:latin typeface="+mn-lt"/>
                </a:rPr>
                <a:t>91%</a:t>
              </a:r>
            </a:p>
          </p:txBody>
        </p:sp>
      </p:grpSp>
      <p:sp>
        <p:nvSpPr>
          <p:cNvPr id="42" name="Rectangle 41">
            <a:extLst>
              <a:ext uri="{FF2B5EF4-FFF2-40B4-BE49-F238E27FC236}">
                <a16:creationId xmlns:a16="http://schemas.microsoft.com/office/drawing/2014/main" id="{38BF4055-FA9A-4D30-983B-6D6F9D83818C}"/>
              </a:ext>
            </a:extLst>
          </p:cNvPr>
          <p:cNvSpPr/>
          <p:nvPr/>
        </p:nvSpPr>
        <p:spPr>
          <a:xfrm>
            <a:off x="445226" y="4416127"/>
            <a:ext cx="4401094" cy="230832"/>
          </a:xfrm>
          <a:prstGeom prst="rect">
            <a:avLst/>
          </a:prstGeom>
        </p:spPr>
        <p:txBody>
          <a:bodyPr wrap="square" anchor="b">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676767"/>
                </a:solidFill>
                <a:effectLst/>
                <a:uLnTx/>
                <a:uFillTx/>
                <a:latin typeface="CiscoSansTT ExtraLight" charset="0"/>
                <a:ea typeface="CiscoSansTT ExtraLight" charset="0"/>
                <a:cs typeface="CiscoSansTT ExtraLight" charset="0"/>
              </a:rPr>
              <a:t>Sources: National Statistics Council, Ovum, Interaction Associates</a:t>
            </a:r>
          </a:p>
        </p:txBody>
      </p:sp>
    </p:spTree>
    <p:extLst>
      <p:ext uri="{BB962C8B-B14F-4D97-AF65-F5344CB8AC3E}">
        <p14:creationId xmlns:p14="http://schemas.microsoft.com/office/powerpoint/2010/main" val="8517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30428" y="1297803"/>
            <a:ext cx="5413572" cy="31646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Meet the Cisco multiplatform environment </a:t>
            </a:r>
          </a:p>
        </p:txBody>
      </p:sp>
      <p:sp>
        <p:nvSpPr>
          <p:cNvPr id="3" name="Round Same Side Corner Rectangle 2"/>
          <p:cNvSpPr/>
          <p:nvPr/>
        </p:nvSpPr>
        <p:spPr>
          <a:xfrm rot="5400000">
            <a:off x="440692" y="857112"/>
            <a:ext cx="3164634" cy="4046017"/>
          </a:xfrm>
          <a:prstGeom prst="round2SameRect">
            <a:avLst>
              <a:gd name="adj1" fmla="val 3462"/>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electronics, monitor, remote, black&#10;&#10;Description automatically generated">
            <a:extLst>
              <a:ext uri="{FF2B5EF4-FFF2-40B4-BE49-F238E27FC236}">
                <a16:creationId xmlns:a16="http://schemas.microsoft.com/office/drawing/2014/main" id="{E523A0A0-B04E-9F47-9E1F-708357BBE8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995" t="14911" r="1188"/>
          <a:stretch/>
        </p:blipFill>
        <p:spPr>
          <a:xfrm>
            <a:off x="247268" y="2292482"/>
            <a:ext cx="3551482" cy="2169956"/>
          </a:xfrm>
          <a:prstGeom prst="rect">
            <a:avLst/>
          </a:prstGeom>
        </p:spPr>
      </p:pic>
      <p:grpSp>
        <p:nvGrpSpPr>
          <p:cNvPr id="71" name="Group 70"/>
          <p:cNvGrpSpPr/>
          <p:nvPr/>
        </p:nvGrpSpPr>
        <p:grpSpPr>
          <a:xfrm>
            <a:off x="4174557" y="1590796"/>
            <a:ext cx="4697981" cy="2547206"/>
            <a:chOff x="4174557" y="1590796"/>
            <a:chExt cx="4697981" cy="2547206"/>
          </a:xfrm>
        </p:grpSpPr>
        <p:sp>
          <p:nvSpPr>
            <p:cNvPr id="6" name="Rectangle 5">
              <a:extLst>
                <a:ext uri="{FF2B5EF4-FFF2-40B4-BE49-F238E27FC236}">
                  <a16:creationId xmlns:a16="http://schemas.microsoft.com/office/drawing/2014/main" id="{DB011900-F12A-264B-BD76-1A2C0A2EA53E}"/>
                </a:ext>
              </a:extLst>
            </p:cNvPr>
            <p:cNvSpPr/>
            <p:nvPr/>
          </p:nvSpPr>
          <p:spPr>
            <a:xfrm>
              <a:off x="4174557" y="2118071"/>
              <a:ext cx="1573423" cy="215444"/>
            </a:xfrm>
            <a:prstGeom prst="rect">
              <a:avLst/>
            </a:prstGeom>
          </p:spPr>
          <p:style>
            <a:lnRef idx="0">
              <a:scrgbClr r="0" g="0" b="0"/>
            </a:lnRef>
            <a:fillRef idx="0">
              <a:scrgbClr r="0" g="0" b="0"/>
            </a:fillRef>
            <a:effectRef idx="0">
              <a:scrgbClr r="0" g="0" b="0"/>
            </a:effectRef>
            <a:fontRef idx="major"/>
          </p:style>
          <p:txBody>
            <a:bodyPr wrap="square" lIns="0" tIns="0" rIns="0" bIns="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609585" fontAlgn="base">
                <a:spcBef>
                  <a:spcPct val="0"/>
                </a:spcBef>
                <a:spcAft>
                  <a:spcPct val="0"/>
                </a:spcAft>
              </a:pPr>
              <a:r>
                <a:rPr lang="en-GB" sz="1400" noProof="1">
                  <a:solidFill>
                    <a:schemeClr val="bg2"/>
                  </a:solidFill>
                  <a:ea typeface="ＭＳ Ｐゴシック" charset="0"/>
                  <a:cs typeface="ＭＳ Ｐゴシック" charset="0"/>
                </a:rPr>
                <a:t>Cisco BroadWorks</a:t>
              </a:r>
            </a:p>
          </p:txBody>
        </p:sp>
        <p:sp>
          <p:nvSpPr>
            <p:cNvPr id="7" name="Rectangle 6">
              <a:extLst>
                <a:ext uri="{FF2B5EF4-FFF2-40B4-BE49-F238E27FC236}">
                  <a16:creationId xmlns:a16="http://schemas.microsoft.com/office/drawing/2014/main" id="{D3CDC3BE-C81B-3140-8B63-157C46C96FA0}"/>
                </a:ext>
              </a:extLst>
            </p:cNvPr>
            <p:cNvSpPr/>
            <p:nvPr/>
          </p:nvSpPr>
          <p:spPr>
            <a:xfrm>
              <a:off x="7896225" y="2747734"/>
              <a:ext cx="976313" cy="215444"/>
            </a:xfrm>
            <a:prstGeom prst="rect">
              <a:avLst/>
            </a:prstGeom>
            <a:ln>
              <a:noFill/>
            </a:ln>
          </p:spPr>
          <p:style>
            <a:lnRef idx="0">
              <a:scrgbClr r="0" g="0" b="0"/>
            </a:lnRef>
            <a:fillRef idx="0">
              <a:scrgbClr r="0" g="0" b="0"/>
            </a:fillRef>
            <a:effectRef idx="0">
              <a:scrgbClr r="0" g="0" b="0"/>
            </a:effectRef>
            <a:fontRef idx="major"/>
          </p:style>
          <p:txBody>
            <a:bodyPr wrap="square" lIns="0" tIns="0" rIns="0" bIns="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defTabSz="609585" fontAlgn="base">
                <a:spcBef>
                  <a:spcPct val="0"/>
                </a:spcBef>
                <a:spcAft>
                  <a:spcPct val="0"/>
                </a:spcAft>
              </a:pPr>
              <a:r>
                <a:rPr lang="en-GB" sz="1400" noProof="1">
                  <a:solidFill>
                    <a:schemeClr val="bg2"/>
                  </a:solidFill>
                  <a:ea typeface="ＭＳ Ｐゴシック" charset="0"/>
                  <a:cs typeface="ＭＳ Ｐゴシック" charset="0"/>
                </a:rPr>
                <a:t>Metaswitch</a:t>
              </a:r>
              <a:endParaRPr lang="en-US" sz="1400" dirty="0">
                <a:solidFill>
                  <a:schemeClr val="bg2"/>
                </a:solidFill>
                <a:ea typeface="ＭＳ Ｐゴシック" charset="0"/>
                <a:cs typeface="ＭＳ Ｐゴシック" charset="0"/>
              </a:endParaRPr>
            </a:p>
          </p:txBody>
        </p:sp>
        <p:sp>
          <p:nvSpPr>
            <p:cNvPr id="8" name="Rectangle 7">
              <a:extLst>
                <a:ext uri="{FF2B5EF4-FFF2-40B4-BE49-F238E27FC236}">
                  <a16:creationId xmlns:a16="http://schemas.microsoft.com/office/drawing/2014/main" id="{7C92C423-9727-3A42-98D1-CEC1814BFE85}"/>
                </a:ext>
              </a:extLst>
            </p:cNvPr>
            <p:cNvSpPr/>
            <p:nvPr/>
          </p:nvSpPr>
          <p:spPr>
            <a:xfrm>
              <a:off x="8172450" y="3377397"/>
              <a:ext cx="700088" cy="215444"/>
            </a:xfrm>
            <a:prstGeom prst="rect">
              <a:avLst/>
            </a:prstGeom>
          </p:spPr>
          <p:txBody>
            <a:bodyPr wrap="square" lIns="0" tIns="0" rIns="0" bIns="0">
              <a:spAutoFit/>
            </a:bodyPr>
            <a:lstStyle/>
            <a:p>
              <a:pPr algn="r"/>
              <a:r>
                <a:rPr lang="en-GB" sz="1400" noProof="1">
                  <a:solidFill>
                    <a:schemeClr val="bg2"/>
                  </a:solidFill>
                  <a:latin typeface="+mj-lt"/>
                </a:rPr>
                <a:t>Asterisk</a:t>
              </a:r>
              <a:endParaRPr lang="en-US" dirty="0">
                <a:solidFill>
                  <a:schemeClr val="bg2"/>
                </a:solidFill>
                <a:latin typeface="+mj-lt"/>
              </a:endParaRPr>
            </a:p>
          </p:txBody>
        </p:sp>
        <p:sp>
          <p:nvSpPr>
            <p:cNvPr id="9" name="Rectangle 8">
              <a:extLst>
                <a:ext uri="{FF2B5EF4-FFF2-40B4-BE49-F238E27FC236}">
                  <a16:creationId xmlns:a16="http://schemas.microsoft.com/office/drawing/2014/main" id="{D50E3FC1-1F67-FE48-BC53-F6850782979C}"/>
                </a:ext>
              </a:extLst>
            </p:cNvPr>
            <p:cNvSpPr/>
            <p:nvPr/>
          </p:nvSpPr>
          <p:spPr>
            <a:xfrm>
              <a:off x="4174558" y="3377397"/>
              <a:ext cx="656388" cy="215444"/>
            </a:xfrm>
            <a:prstGeom prst="rect">
              <a:avLst/>
            </a:prstGeom>
          </p:spPr>
          <p:style>
            <a:lnRef idx="0">
              <a:scrgbClr r="0" g="0" b="0"/>
            </a:lnRef>
            <a:fillRef idx="0">
              <a:scrgbClr r="0" g="0" b="0"/>
            </a:fillRef>
            <a:effectRef idx="0">
              <a:scrgbClr r="0" g="0" b="0"/>
            </a:effectRef>
            <a:fontRef idx="major"/>
          </p:style>
          <p:txBody>
            <a:bodyPr wrap="square" lIns="0" tIns="0" rIns="0" bIns="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609585" fontAlgn="base">
                <a:spcBef>
                  <a:spcPct val="0"/>
                </a:spcBef>
                <a:spcAft>
                  <a:spcPct val="0"/>
                </a:spcAft>
              </a:pPr>
              <a:r>
                <a:rPr lang="en-GB" sz="1400" noProof="1">
                  <a:solidFill>
                    <a:schemeClr val="bg2"/>
                  </a:solidFill>
                  <a:ea typeface="ＭＳ Ｐゴシック" charset="0"/>
                  <a:cs typeface="ＭＳ Ｐゴシック" charset="0"/>
                </a:rPr>
                <a:t>Centile</a:t>
              </a:r>
              <a:endParaRPr lang="en-US" sz="1400" dirty="0">
                <a:solidFill>
                  <a:schemeClr val="bg2"/>
                </a:solidFill>
                <a:ea typeface="ＭＳ Ｐゴシック" charset="0"/>
                <a:cs typeface="ＭＳ Ｐゴシック" charset="0"/>
              </a:endParaRPr>
            </a:p>
          </p:txBody>
        </p:sp>
        <p:pic>
          <p:nvPicPr>
            <p:cNvPr id="10" name="Picture 9">
              <a:extLst>
                <a:ext uri="{FF2B5EF4-FFF2-40B4-BE49-F238E27FC236}">
                  <a16:creationId xmlns:a16="http://schemas.microsoft.com/office/drawing/2014/main" id="{D2D85A1E-6907-4847-8960-01A29FF4D0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66696" y="1590796"/>
              <a:ext cx="457200" cy="460223"/>
            </a:xfrm>
            <a:prstGeom prst="rect">
              <a:avLst/>
            </a:prstGeom>
            <a:ln>
              <a:noFill/>
            </a:ln>
            <a:effectLst/>
          </p:spPr>
        </p:pic>
        <p:sp>
          <p:nvSpPr>
            <p:cNvPr id="11" name="Rectangle 10">
              <a:extLst>
                <a:ext uri="{FF2B5EF4-FFF2-40B4-BE49-F238E27FC236}">
                  <a16:creationId xmlns:a16="http://schemas.microsoft.com/office/drawing/2014/main" id="{277C2D18-6E3F-104F-91CE-DDB0A313042F}"/>
                </a:ext>
              </a:extLst>
            </p:cNvPr>
            <p:cNvSpPr/>
            <p:nvPr/>
          </p:nvSpPr>
          <p:spPr>
            <a:xfrm>
              <a:off x="7126646" y="2118071"/>
              <a:ext cx="1745891" cy="215444"/>
            </a:xfrm>
            <a:prstGeom prst="rect">
              <a:avLst/>
            </a:prstGeom>
          </p:spPr>
          <p:style>
            <a:lnRef idx="0">
              <a:scrgbClr r="0" g="0" b="0"/>
            </a:lnRef>
            <a:fillRef idx="0">
              <a:scrgbClr r="0" g="0" b="0"/>
            </a:fillRef>
            <a:effectRef idx="0">
              <a:scrgbClr r="0" g="0" b="0"/>
            </a:effectRef>
            <a:fontRef idx="major"/>
          </p:style>
          <p:txBody>
            <a:bodyPr wrap="square" lIns="0" tIns="0" rIns="0" bIns="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defTabSz="609585"/>
              <a:r>
                <a:rPr lang="en-GB" sz="1400" noProof="1">
                  <a:solidFill>
                    <a:schemeClr val="bg2"/>
                  </a:solidFill>
                  <a:ea typeface="ＭＳ Ｐゴシック" charset="0"/>
                </a:rPr>
                <a:t>Cisco Webex Calling</a:t>
              </a:r>
              <a:endParaRPr lang="en-US" sz="1400" dirty="0">
                <a:solidFill>
                  <a:schemeClr val="bg2"/>
                </a:solidFill>
                <a:ea typeface="ＭＳ Ｐゴシック" charset="0"/>
              </a:endParaRPr>
            </a:p>
          </p:txBody>
        </p:sp>
        <p:grpSp>
          <p:nvGrpSpPr>
            <p:cNvPr id="13" name="Group 12">
              <a:extLst>
                <a:ext uri="{FF2B5EF4-FFF2-40B4-BE49-F238E27FC236}">
                  <a16:creationId xmlns:a16="http://schemas.microsoft.com/office/drawing/2014/main" id="{F7E3E332-0930-4299-AA24-6D7C3A72CCC3}"/>
                </a:ext>
              </a:extLst>
            </p:cNvPr>
            <p:cNvGrpSpPr>
              <a:grpSpLocks noChangeAspect="1"/>
            </p:cNvGrpSpPr>
            <p:nvPr/>
          </p:nvGrpSpPr>
          <p:grpSpPr>
            <a:xfrm>
              <a:off x="5255646" y="2857842"/>
              <a:ext cx="2584303" cy="1280160"/>
              <a:chOff x="836085" y="1496592"/>
              <a:chExt cx="538984" cy="266991"/>
            </a:xfrm>
            <a:solidFill>
              <a:schemeClr val="bg2">
                <a:lumMod val="85000"/>
              </a:schemeClr>
            </a:solidFill>
          </p:grpSpPr>
          <p:sp>
            <p:nvSpPr>
              <p:cNvPr id="16" name="Freeform 751">
                <a:extLst>
                  <a:ext uri="{FF2B5EF4-FFF2-40B4-BE49-F238E27FC236}">
                    <a16:creationId xmlns:a16="http://schemas.microsoft.com/office/drawing/2014/main" id="{C71AA48A-CCE3-4000-B5CE-AC6CF51EDE50}"/>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52">
                <a:extLst>
                  <a:ext uri="{FF2B5EF4-FFF2-40B4-BE49-F238E27FC236}">
                    <a16:creationId xmlns:a16="http://schemas.microsoft.com/office/drawing/2014/main" id="{5BDB177B-C465-4D36-9F65-A18CD1AD6032}"/>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53">
                <a:extLst>
                  <a:ext uri="{FF2B5EF4-FFF2-40B4-BE49-F238E27FC236}">
                    <a16:creationId xmlns:a16="http://schemas.microsoft.com/office/drawing/2014/main" id="{E843AF5A-F39F-45E1-9023-6AB1A2FF3E93}"/>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4" name="Textfeld 9">
              <a:extLst>
                <a:ext uri="{FF2B5EF4-FFF2-40B4-BE49-F238E27FC236}">
                  <a16:creationId xmlns:a16="http://schemas.microsoft.com/office/drawing/2014/main" id="{014C076F-3CE3-4DFD-971D-D838D95E0DAE}"/>
                </a:ext>
              </a:extLst>
            </p:cNvPr>
            <p:cNvSpPr txBox="1"/>
            <p:nvPr/>
          </p:nvSpPr>
          <p:spPr>
            <a:xfrm>
              <a:off x="5751198" y="3788414"/>
              <a:ext cx="1846852" cy="246221"/>
            </a:xfrm>
            <a:prstGeom prst="rect">
              <a:avLst/>
            </a:prstGeom>
            <a:noFill/>
          </p:spPr>
          <p:txBody>
            <a:bodyPr wrap="square" lIns="0" tIns="0" rIns="0" bIns="0" rtlCol="0" anchor="ctr">
              <a:spAutoFit/>
            </a:bodyPr>
            <a:lstStyle/>
            <a:p>
              <a:pPr lvl="0" defTabSz="685800" fontAlgn="auto">
                <a:spcBef>
                  <a:spcPts val="0"/>
                </a:spcBef>
                <a:spcAft>
                  <a:spcPts val="0"/>
                </a:spcAft>
                <a:defRPr/>
              </a:pPr>
              <a:r>
                <a:rPr lang="en-US" sz="1600" dirty="0">
                  <a:solidFill>
                    <a:schemeClr val="bg1"/>
                  </a:solidFill>
                  <a:latin typeface="+mn-lt"/>
                  <a:ea typeface="Segoe UI" panose="020B0502040204020203" pitchFamily="34" charset="0"/>
                  <a:cs typeface="Segoe UI" panose="020B0502040204020203" pitchFamily="34" charset="0"/>
                </a:rPr>
                <a:t>Cisco Cloud Calling</a:t>
              </a:r>
            </a:p>
          </p:txBody>
        </p:sp>
        <p:sp>
          <p:nvSpPr>
            <p:cNvPr id="19" name="TextBox 18">
              <a:extLst>
                <a:ext uri="{FF2B5EF4-FFF2-40B4-BE49-F238E27FC236}">
                  <a16:creationId xmlns:a16="http://schemas.microsoft.com/office/drawing/2014/main" id="{0ED3F1F9-DF83-EA4C-B6E7-99E9ABBF2EFC}"/>
                </a:ext>
              </a:extLst>
            </p:cNvPr>
            <p:cNvSpPr txBox="1"/>
            <p:nvPr/>
          </p:nvSpPr>
          <p:spPr>
            <a:xfrm>
              <a:off x="4174557" y="2747734"/>
              <a:ext cx="1495199" cy="215444"/>
            </a:xfrm>
            <a:prstGeom prst="rect">
              <a:avLst/>
            </a:prstGeom>
          </p:spPr>
          <p:style>
            <a:lnRef idx="0">
              <a:scrgbClr r="0" g="0" b="0"/>
            </a:lnRef>
            <a:fillRef idx="0">
              <a:scrgbClr r="0" g="0" b="0"/>
            </a:fillRef>
            <a:effectRef idx="0">
              <a:scrgbClr r="0" g="0" b="0"/>
            </a:effectRef>
            <a:fontRef idx="major"/>
          </p:style>
          <p:txBody>
            <a:bodyPr wrap="square" lIns="0" tIns="0" rIns="0" bIns="0">
              <a:spAutoFit/>
            </a:bodyPr>
            <a:lstStyle>
              <a:defPPr>
                <a:defRPr lang="en-US"/>
              </a:defPPr>
              <a:lvl1pPr defTabSz="609585">
                <a:defRPr sz="1400" b="1">
                  <a:solidFill>
                    <a:srgbClr val="0070C0"/>
                  </a:solidFill>
                  <a:latin typeface="CiscoSans" panose="020B0503020201020303" pitchFamily="34" charset="0"/>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GB" b="0" noProof="1">
                  <a:solidFill>
                    <a:schemeClr val="bg2"/>
                  </a:solidFill>
                  <a:latin typeface="+mj-lt"/>
                </a:rPr>
                <a:t>Cisco BroadCloud</a:t>
              </a:r>
              <a:endParaRPr lang="en-US" b="0" dirty="0">
                <a:solidFill>
                  <a:schemeClr val="bg2"/>
                </a:solidFill>
                <a:latin typeface="+mj-lt"/>
              </a:endParaRPr>
            </a:p>
          </p:txBody>
        </p:sp>
        <p:cxnSp>
          <p:nvCxnSpPr>
            <p:cNvPr id="20" name="Straight Connector 19">
              <a:extLst>
                <a:ext uri="{FF2B5EF4-FFF2-40B4-BE49-F238E27FC236}">
                  <a16:creationId xmlns:a16="http://schemas.microsoft.com/office/drawing/2014/main" id="{D96C3FEB-E102-8C45-83D1-9BDEC39FEFA2}"/>
                </a:ext>
              </a:extLst>
            </p:cNvPr>
            <p:cNvCxnSpPr>
              <a:stCxn id="6" idx="3"/>
              <a:endCxn id="61" idx="0"/>
            </p:cNvCxnSpPr>
            <p:nvPr/>
          </p:nvCxnSpPr>
          <p:spPr>
            <a:xfrm>
              <a:off x="5747980" y="2225793"/>
              <a:ext cx="698217" cy="991647"/>
            </a:xfrm>
            <a:prstGeom prst="bentConnector2">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619F9762-167F-764C-92BA-16D2A90660AA}"/>
                </a:ext>
              </a:extLst>
            </p:cNvPr>
            <p:cNvCxnSpPr>
              <a:cxnSpLocks/>
              <a:stCxn id="19" idx="3"/>
              <a:endCxn id="55" idx="0"/>
            </p:cNvCxnSpPr>
            <p:nvPr/>
          </p:nvCxnSpPr>
          <p:spPr>
            <a:xfrm>
              <a:off x="5669756" y="2855456"/>
              <a:ext cx="156448" cy="708164"/>
            </a:xfrm>
            <a:prstGeom prst="bentConnector2">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F5A5203D-9EAE-C445-BBBD-861E0374143E}"/>
                </a:ext>
              </a:extLst>
            </p:cNvPr>
            <p:cNvCxnSpPr>
              <a:cxnSpLocks/>
              <a:stCxn id="9" idx="3"/>
              <a:endCxn id="52" idx="0"/>
            </p:cNvCxnSpPr>
            <p:nvPr/>
          </p:nvCxnSpPr>
          <p:spPr>
            <a:xfrm>
              <a:off x="4830946" y="3485119"/>
              <a:ext cx="457437" cy="267978"/>
            </a:xfrm>
            <a:prstGeom prst="bentConnector2">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5E5535B1-A496-6746-9EFD-D5FADB1E4041}"/>
                </a:ext>
              </a:extLst>
            </p:cNvPr>
            <p:cNvCxnSpPr>
              <a:cxnSpLocks/>
              <a:stCxn id="11" idx="1"/>
            </p:cNvCxnSpPr>
            <p:nvPr/>
          </p:nvCxnSpPr>
          <p:spPr>
            <a:xfrm rot="10800000" flipV="1">
              <a:off x="6961558" y="2225793"/>
              <a:ext cx="165088" cy="632046"/>
            </a:xfrm>
            <a:prstGeom prst="bentConnector2">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3819074A-107A-8345-B0D9-7B2CA0524929}"/>
                </a:ext>
              </a:extLst>
            </p:cNvPr>
            <p:cNvCxnSpPr>
              <a:cxnSpLocks/>
              <a:stCxn id="7" idx="1"/>
            </p:cNvCxnSpPr>
            <p:nvPr/>
          </p:nvCxnSpPr>
          <p:spPr>
            <a:xfrm rot="10800000" flipV="1">
              <a:off x="7619315" y="2855456"/>
              <a:ext cx="276910" cy="483852"/>
            </a:xfrm>
            <a:prstGeom prst="bentConnector2">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45CBFE09-627C-7C42-AA30-7D76E3DB3148}"/>
                </a:ext>
              </a:extLst>
            </p:cNvPr>
            <p:cNvCxnSpPr>
              <a:cxnSpLocks/>
              <a:stCxn id="8" idx="1"/>
              <a:endCxn id="69" idx="0"/>
            </p:cNvCxnSpPr>
            <p:nvPr/>
          </p:nvCxnSpPr>
          <p:spPr>
            <a:xfrm rot="10800000" flipV="1">
              <a:off x="7805418" y="3485119"/>
              <a:ext cx="367032" cy="267978"/>
            </a:xfrm>
            <a:prstGeom prst="bentConnector2">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6024" y="3276334"/>
              <a:ext cx="457200" cy="457200"/>
            </a:xfrm>
            <a:prstGeom prst="rect">
              <a:avLst/>
            </a:prstGeom>
          </p:spPr>
        </p:pic>
        <p:sp>
          <p:nvSpPr>
            <p:cNvPr id="52" name="Rectangle 51"/>
            <p:cNvSpPr/>
            <p:nvPr/>
          </p:nvSpPr>
          <p:spPr>
            <a:xfrm>
              <a:off x="5253851" y="3753097"/>
              <a:ext cx="69063" cy="706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5791672" y="3563620"/>
              <a:ext cx="69063" cy="706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6411665" y="3217440"/>
              <a:ext cx="69063" cy="706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p:nvPr/>
          </p:nvSpPr>
          <p:spPr>
            <a:xfrm>
              <a:off x="7770886" y="3753097"/>
              <a:ext cx="69063" cy="706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6260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Cisco IP phone portfolio</a:t>
            </a:r>
            <a:br>
              <a:rPr lang="en-US" dirty="0"/>
            </a:br>
            <a:r>
              <a:rPr lang="en-US" sz="1800" dirty="0"/>
              <a:t>Enabling tens of millions of devices to transition with the flex plan</a:t>
            </a:r>
            <a:endParaRPr lang="en-US" dirty="0"/>
          </a:p>
        </p:txBody>
      </p:sp>
      <p:sp>
        <p:nvSpPr>
          <p:cNvPr id="3" name="Rounded Rectangle 2"/>
          <p:cNvSpPr/>
          <p:nvPr/>
        </p:nvSpPr>
        <p:spPr>
          <a:xfrm>
            <a:off x="6037580" y="2231884"/>
            <a:ext cx="2560320" cy="679731"/>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400" dirty="0"/>
          </a:p>
        </p:txBody>
      </p:sp>
      <p:sp>
        <p:nvSpPr>
          <p:cNvPr id="4" name="Round Same Side Corner Rectangle 3"/>
          <p:cNvSpPr/>
          <p:nvPr/>
        </p:nvSpPr>
        <p:spPr>
          <a:xfrm flipV="1">
            <a:off x="6037580" y="2660141"/>
            <a:ext cx="2560320" cy="1097280"/>
          </a:xfrm>
          <a:prstGeom prst="round2SameRect">
            <a:avLst>
              <a:gd name="adj1" fmla="val 10715"/>
              <a:gd name="adj2" fmla="val 0"/>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400" dirty="0"/>
          </a:p>
        </p:txBody>
      </p:sp>
      <p:sp>
        <p:nvSpPr>
          <p:cNvPr id="5" name="Rectangle 4"/>
          <p:cNvSpPr/>
          <p:nvPr/>
        </p:nvSpPr>
        <p:spPr>
          <a:xfrm>
            <a:off x="6037580" y="2784564"/>
            <a:ext cx="2560320" cy="84638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0" bIns="0" rtlCol="0" anchor="t">
            <a:spAutoFit/>
          </a:bodyPr>
          <a:lstStyle/>
          <a:p>
            <a:pPr>
              <a:spcBef>
                <a:spcPts val="400"/>
              </a:spcBef>
            </a:pPr>
            <a:r>
              <a:rPr lang="en-US" sz="1200" b="1" dirty="0"/>
              <a:t>8800</a:t>
            </a:r>
          </a:p>
          <a:p>
            <a:pPr marL="171450" indent="-171450">
              <a:spcBef>
                <a:spcPts val="400"/>
              </a:spcBef>
              <a:buFont typeface="Arial" panose="020B0604020202020204" pitchFamily="34" charset="0"/>
              <a:buChar char="•"/>
            </a:pPr>
            <a:r>
              <a:rPr lang="en-US" sz="1100" dirty="0">
                <a:solidFill>
                  <a:schemeClr val="tx1"/>
                </a:solidFill>
                <a:latin typeface="+mj-lt"/>
                <a:ea typeface="ＭＳ Ｐゴシック" charset="0"/>
                <a:cs typeface="ＭＳ Ｐゴシック" charset="0"/>
              </a:rPr>
              <a:t>Color displays</a:t>
            </a:r>
          </a:p>
          <a:p>
            <a:pPr marL="171450" indent="-171450">
              <a:spcBef>
                <a:spcPts val="400"/>
              </a:spcBef>
              <a:buFont typeface="Arial" panose="020B0604020202020204" pitchFamily="34" charset="0"/>
              <a:buChar char="•"/>
            </a:pPr>
            <a:r>
              <a:rPr lang="en-US" sz="1100" dirty="0">
                <a:solidFill>
                  <a:schemeClr val="tx1"/>
                </a:solidFill>
                <a:latin typeface="+mj-lt"/>
                <a:ea typeface="ＭＳ Ｐゴシック" charset="0"/>
                <a:cs typeface="ＭＳ Ｐゴシック" charset="0"/>
              </a:rPr>
              <a:t>Bluetooth, USB, integrated Wi-Fi</a:t>
            </a:r>
          </a:p>
          <a:p>
            <a:pPr marL="171450" indent="-171450">
              <a:spcBef>
                <a:spcPts val="400"/>
              </a:spcBef>
              <a:buFont typeface="Arial" panose="020B0604020202020204" pitchFamily="34" charset="0"/>
              <a:buChar char="•"/>
            </a:pPr>
            <a:r>
              <a:rPr lang="en-US" sz="1100" dirty="0">
                <a:solidFill>
                  <a:schemeClr val="tx1"/>
                </a:solidFill>
                <a:latin typeface="+mj-lt"/>
                <a:ea typeface="ＭＳ Ｐゴシック" charset="0"/>
                <a:cs typeface="ＭＳ Ｐゴシック" charset="0"/>
              </a:rPr>
              <a:t>Optional KEM support</a:t>
            </a:r>
          </a:p>
        </p:txBody>
      </p:sp>
      <p:sp>
        <p:nvSpPr>
          <p:cNvPr id="6" name="Rounded Rectangle 5"/>
          <p:cNvSpPr/>
          <p:nvPr/>
        </p:nvSpPr>
        <p:spPr>
          <a:xfrm>
            <a:off x="3292634" y="2231884"/>
            <a:ext cx="2560320" cy="679731"/>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400" dirty="0"/>
          </a:p>
        </p:txBody>
      </p:sp>
      <p:sp>
        <p:nvSpPr>
          <p:cNvPr id="7" name="Round Same Side Corner Rectangle 6"/>
          <p:cNvSpPr/>
          <p:nvPr/>
        </p:nvSpPr>
        <p:spPr>
          <a:xfrm flipV="1">
            <a:off x="3292634" y="2660141"/>
            <a:ext cx="2560320" cy="1097280"/>
          </a:xfrm>
          <a:prstGeom prst="round2SameRect">
            <a:avLst>
              <a:gd name="adj1" fmla="val 10715"/>
              <a:gd name="adj2"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400" dirty="0"/>
          </a:p>
        </p:txBody>
      </p:sp>
      <p:sp>
        <p:nvSpPr>
          <p:cNvPr id="8" name="Rounded Rectangle 7"/>
          <p:cNvSpPr/>
          <p:nvPr/>
        </p:nvSpPr>
        <p:spPr>
          <a:xfrm>
            <a:off x="547688" y="2231884"/>
            <a:ext cx="2560320" cy="679731"/>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400" dirty="0"/>
          </a:p>
        </p:txBody>
      </p:sp>
      <p:sp>
        <p:nvSpPr>
          <p:cNvPr id="9" name="Round Same Side Corner Rectangle 8"/>
          <p:cNvSpPr/>
          <p:nvPr/>
        </p:nvSpPr>
        <p:spPr>
          <a:xfrm flipV="1">
            <a:off x="547688" y="2660141"/>
            <a:ext cx="2560320" cy="1097280"/>
          </a:xfrm>
          <a:prstGeom prst="round2SameRect">
            <a:avLst>
              <a:gd name="adj1" fmla="val 10715"/>
              <a:gd name="adj2" fmla="val 0"/>
            </a:avLst>
          </a:prstGeom>
          <a:solidFill>
            <a:schemeClr val="bg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400" dirty="0"/>
          </a:p>
        </p:txBody>
      </p:sp>
      <p:sp>
        <p:nvSpPr>
          <p:cNvPr id="10" name="Rectangle 9"/>
          <p:cNvSpPr/>
          <p:nvPr/>
        </p:nvSpPr>
        <p:spPr>
          <a:xfrm>
            <a:off x="547688" y="2048715"/>
            <a:ext cx="2560320" cy="5670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bIns="45720" rtlCol="0" anchor="b"/>
          <a:lstStyle/>
          <a:p>
            <a:pPr algn="ctr"/>
            <a:r>
              <a:rPr lang="en-US" sz="1600" b="1" dirty="0">
                <a:solidFill>
                  <a:schemeClr val="bg2"/>
                </a:solidFill>
              </a:rPr>
              <a:t>Value</a:t>
            </a:r>
          </a:p>
        </p:txBody>
      </p:sp>
      <p:sp>
        <p:nvSpPr>
          <p:cNvPr id="11" name="Rectangle 10"/>
          <p:cNvSpPr/>
          <p:nvPr/>
        </p:nvSpPr>
        <p:spPr>
          <a:xfrm>
            <a:off x="3292634" y="2784564"/>
            <a:ext cx="2560320" cy="7950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0" bIns="0" rtlCol="0" anchor="t" anchorCtr="0">
            <a:spAutoFit/>
          </a:bodyPr>
          <a:lstStyle/>
          <a:p>
            <a:pPr>
              <a:spcBef>
                <a:spcPts val="400"/>
              </a:spcBef>
            </a:pPr>
            <a:r>
              <a:rPr lang="en-US" sz="1200" b="1" dirty="0"/>
              <a:t>7800</a:t>
            </a:r>
          </a:p>
          <a:p>
            <a:pPr marL="171450" indent="-171450">
              <a:spcBef>
                <a:spcPts val="400"/>
              </a:spcBef>
              <a:buFont typeface="Arial" panose="020B0604020202020204" pitchFamily="34" charset="0"/>
              <a:buChar char="•"/>
            </a:pPr>
            <a:r>
              <a:rPr lang="en-US" sz="1100" dirty="0">
                <a:solidFill>
                  <a:schemeClr val="tx1"/>
                </a:solidFill>
                <a:latin typeface="+mj-lt"/>
                <a:ea typeface="ＭＳ Ｐゴシック" charset="0"/>
                <a:cs typeface="ＭＳ Ｐゴシック" charset="0"/>
              </a:rPr>
              <a:t>Ideal for light to highly active voice users</a:t>
            </a:r>
          </a:p>
          <a:p>
            <a:pPr marL="171450" indent="-171450">
              <a:spcBef>
                <a:spcPts val="400"/>
              </a:spcBef>
              <a:buFont typeface="Arial" panose="020B0604020202020204" pitchFamily="34" charset="0"/>
              <a:buChar char="•"/>
            </a:pPr>
            <a:r>
              <a:rPr lang="en-US" sz="1100" dirty="0">
                <a:solidFill>
                  <a:schemeClr val="tx1"/>
                </a:solidFill>
                <a:latin typeface="+mj-lt"/>
                <a:ea typeface="ＭＳ Ｐゴシック" charset="0"/>
                <a:cs typeface="ＭＳ Ｐゴシック" charset="0"/>
              </a:rPr>
              <a:t>Backlit greyscale displays</a:t>
            </a:r>
          </a:p>
        </p:txBody>
      </p:sp>
      <p:sp>
        <p:nvSpPr>
          <p:cNvPr id="12" name="Rectangle 11"/>
          <p:cNvSpPr/>
          <p:nvPr/>
        </p:nvSpPr>
        <p:spPr>
          <a:xfrm>
            <a:off x="3292634" y="2048715"/>
            <a:ext cx="2560320" cy="5670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bIns="45720" rtlCol="0" anchor="b"/>
          <a:lstStyle/>
          <a:p>
            <a:pPr algn="ctr"/>
            <a:r>
              <a:rPr lang="en-US" sz="1600" b="1" dirty="0">
                <a:solidFill>
                  <a:schemeClr val="bg1"/>
                </a:solidFill>
              </a:rPr>
              <a:t>Basic</a:t>
            </a:r>
          </a:p>
        </p:txBody>
      </p:sp>
      <p:sp>
        <p:nvSpPr>
          <p:cNvPr id="13" name="Rectangle 12"/>
          <p:cNvSpPr/>
          <p:nvPr/>
        </p:nvSpPr>
        <p:spPr>
          <a:xfrm>
            <a:off x="6037580" y="2048715"/>
            <a:ext cx="2560320" cy="5670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bIns="45720" rtlCol="0" anchor="b"/>
          <a:lstStyle/>
          <a:p>
            <a:pPr algn="ctr"/>
            <a:r>
              <a:rPr lang="en-US" sz="1600" b="1" dirty="0">
                <a:solidFill>
                  <a:schemeClr val="bg1"/>
                </a:solidFill>
              </a:rPr>
              <a:t>Enhanced</a:t>
            </a:r>
          </a:p>
        </p:txBody>
      </p:sp>
      <p:sp>
        <p:nvSpPr>
          <p:cNvPr id="14" name="Rectangle 13"/>
          <p:cNvSpPr/>
          <p:nvPr/>
        </p:nvSpPr>
        <p:spPr>
          <a:xfrm>
            <a:off x="547688" y="2784564"/>
            <a:ext cx="2222114" cy="625812"/>
          </a:xfrm>
          <a:prstGeom prst="rect">
            <a:avLst/>
          </a:prstGeom>
        </p:spPr>
        <p:txBody>
          <a:bodyPr wrap="square" lIns="182880" tIns="0" rIns="0" bIns="0" anchor="t">
            <a:spAutoFit/>
          </a:bodyPr>
          <a:lstStyle/>
          <a:p>
            <a:pPr>
              <a:spcBef>
                <a:spcPts val="400"/>
              </a:spcBef>
            </a:pPr>
            <a:r>
              <a:rPr lang="en-US" sz="1200" b="1" dirty="0">
                <a:solidFill>
                  <a:schemeClr val="bg1"/>
                </a:solidFill>
                <a:latin typeface="+mj-lt"/>
              </a:rPr>
              <a:t>6800</a:t>
            </a:r>
          </a:p>
          <a:p>
            <a:pPr marL="171450" indent="-171450">
              <a:spcBef>
                <a:spcPts val="400"/>
              </a:spcBef>
              <a:buFont typeface="Arial" panose="020B0604020202020204" pitchFamily="34" charset="0"/>
              <a:buChar char="•"/>
            </a:pPr>
            <a:r>
              <a:rPr lang="en-US" sz="1100" dirty="0">
                <a:latin typeface="+mj-lt"/>
              </a:rPr>
              <a:t>Low-cost phones</a:t>
            </a:r>
          </a:p>
          <a:p>
            <a:pPr marL="171450" indent="-171450">
              <a:spcBef>
                <a:spcPts val="400"/>
              </a:spcBef>
              <a:buFont typeface="Arial" panose="020B0604020202020204" pitchFamily="34" charset="0"/>
              <a:buChar char="•"/>
            </a:pPr>
            <a:r>
              <a:rPr lang="en-US" sz="1100" dirty="0">
                <a:latin typeface="+mj-lt"/>
              </a:rPr>
              <a:t>Optional KEM support</a:t>
            </a:r>
          </a:p>
        </p:txBody>
      </p:sp>
      <p:pic>
        <p:nvPicPr>
          <p:cNvPr id="16" name="Picture 15">
            <a:extLst>
              <a:ext uri="{FF2B5EF4-FFF2-40B4-BE49-F238E27FC236}">
                <a16:creationId xmlns:a16="http://schemas.microsoft.com/office/drawing/2014/main" id="{86149866-DCD9-6D4B-B1FF-534D6E68FA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82" t="19183" r="2382" b="19183"/>
          <a:stretch/>
        </p:blipFill>
        <p:spPr>
          <a:xfrm>
            <a:off x="3719513" y="1333500"/>
            <a:ext cx="1706562" cy="883568"/>
          </a:xfrm>
          <a:prstGeom prst="rect">
            <a:avLst/>
          </a:prstGeom>
        </p:spPr>
      </p:pic>
      <p:pic>
        <p:nvPicPr>
          <p:cNvPr id="17" name="Picture 16" descr="A picture containing table, computer, sitting, different&#10;&#10;Description automatically generated">
            <a:extLst>
              <a:ext uri="{FF2B5EF4-FFF2-40B4-BE49-F238E27FC236}">
                <a16:creationId xmlns:a16="http://schemas.microsoft.com/office/drawing/2014/main" id="{7A18A41F-459A-6D4D-9028-696E3A46B5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3336" y="1246025"/>
            <a:ext cx="1469025" cy="979135"/>
          </a:xfrm>
          <a:prstGeom prst="rect">
            <a:avLst/>
          </a:prstGeom>
        </p:spPr>
      </p:pic>
      <p:pic>
        <p:nvPicPr>
          <p:cNvPr id="18" name="Picture 17" descr="A close up of a device&#10;&#10;Description automatically generated">
            <a:extLst>
              <a:ext uri="{FF2B5EF4-FFF2-40B4-BE49-F238E27FC236}">
                <a16:creationId xmlns:a16="http://schemas.microsoft.com/office/drawing/2014/main" id="{E19FFDF6-1A8A-404C-A58A-6FE2518467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829" t="26457" b="25588"/>
          <a:stretch/>
        </p:blipFill>
        <p:spPr>
          <a:xfrm>
            <a:off x="6167817" y="1289968"/>
            <a:ext cx="2299847" cy="927100"/>
          </a:xfrm>
          <a:prstGeom prst="rect">
            <a:avLst/>
          </a:prstGeom>
        </p:spPr>
      </p:pic>
      <p:sp>
        <p:nvSpPr>
          <p:cNvPr id="19" name="Rounded Rectangle 18"/>
          <p:cNvSpPr/>
          <p:nvPr/>
        </p:nvSpPr>
        <p:spPr>
          <a:xfrm>
            <a:off x="547686" y="3894853"/>
            <a:ext cx="8048626" cy="319071"/>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3999" rtlCol="0" anchor="ctr"/>
          <a:lstStyle/>
          <a:p>
            <a:r>
              <a:rPr lang="en-US" sz="1200" dirty="0">
                <a:solidFill>
                  <a:schemeClr val="tx1"/>
                </a:solidFill>
              </a:rPr>
              <a:t>Cloud IP phone firmware</a:t>
            </a:r>
          </a:p>
        </p:txBody>
      </p:sp>
      <p:sp>
        <p:nvSpPr>
          <p:cNvPr id="20" name="Rounded Rectangle 19">
            <a:extLst>
              <a:ext uri="{FF2B5EF4-FFF2-40B4-BE49-F238E27FC236}">
                <a16:creationId xmlns:a16="http://schemas.microsoft.com/office/drawing/2014/main" id="{614BD81F-88DD-8142-9454-38DA69151C63}"/>
              </a:ext>
            </a:extLst>
          </p:cNvPr>
          <p:cNvSpPr/>
          <p:nvPr/>
        </p:nvSpPr>
        <p:spPr>
          <a:xfrm>
            <a:off x="3255569" y="4329681"/>
            <a:ext cx="5340742" cy="319071"/>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3999" rIns="503999" rtlCol="0" anchor="ctr"/>
          <a:lstStyle/>
          <a:p>
            <a:pPr algn="r"/>
            <a:r>
              <a:rPr lang="en-US" sz="1200" dirty="0">
                <a:solidFill>
                  <a:schemeClr val="tx1"/>
                </a:solidFill>
              </a:rPr>
              <a:t>On-premises IP phone firmware</a:t>
            </a:r>
          </a:p>
        </p:txBody>
      </p:sp>
      <p:grpSp>
        <p:nvGrpSpPr>
          <p:cNvPr id="23" name="Group 22">
            <a:extLst>
              <a:ext uri="{FF2B5EF4-FFF2-40B4-BE49-F238E27FC236}">
                <a16:creationId xmlns:a16="http://schemas.microsoft.com/office/drawing/2014/main" id="{61969907-B8B6-FC4E-8D5A-99C91A1C3D30}"/>
              </a:ext>
            </a:extLst>
          </p:cNvPr>
          <p:cNvGrpSpPr>
            <a:grpSpLocks noChangeAspect="1"/>
          </p:cNvGrpSpPr>
          <p:nvPr/>
        </p:nvGrpSpPr>
        <p:grpSpPr>
          <a:xfrm rot="16200000">
            <a:off x="4260556" y="4048207"/>
            <a:ext cx="538766" cy="540000"/>
            <a:chOff x="4343400" y="3960249"/>
            <a:chExt cx="457200" cy="457200"/>
          </a:xfrm>
        </p:grpSpPr>
        <p:sp>
          <p:nvSpPr>
            <p:cNvPr id="24" name="Oval 23"/>
            <p:cNvSpPr/>
            <p:nvPr/>
          </p:nvSpPr>
          <p:spPr>
            <a:xfrm rot="16200000">
              <a:off x="4343400" y="3960249"/>
              <a:ext cx="457200" cy="457200"/>
            </a:xfrm>
            <a:prstGeom prst="ellipse">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11480" rIns="411480" rtlCol="0" anchor="ctr"/>
            <a:lstStyle/>
            <a:p>
              <a:pPr algn="r"/>
              <a:endParaRPr lang="en-US" sz="1200" dirty="0"/>
            </a:p>
          </p:txBody>
        </p:sp>
        <p:grpSp>
          <p:nvGrpSpPr>
            <p:cNvPr id="25" name="Group 24"/>
            <p:cNvGrpSpPr>
              <a:grpSpLocks noChangeAspect="1"/>
            </p:cNvGrpSpPr>
            <p:nvPr/>
          </p:nvGrpSpPr>
          <p:grpSpPr>
            <a:xfrm>
              <a:off x="4424611" y="4126937"/>
              <a:ext cx="294778" cy="123825"/>
              <a:chOff x="4702679" y="4365625"/>
              <a:chExt cx="1175330" cy="493712"/>
            </a:xfrm>
          </p:grpSpPr>
          <p:sp>
            <p:nvSpPr>
              <p:cNvPr id="26" name="Freeform 25"/>
              <p:cNvSpPr>
                <a:spLocks noEditPoints="1"/>
              </p:cNvSpPr>
              <p:nvPr/>
            </p:nvSpPr>
            <p:spPr bwMode="auto">
              <a:xfrm>
                <a:off x="4710113" y="4613275"/>
                <a:ext cx="314325" cy="246062"/>
              </a:xfrm>
              <a:custGeom>
                <a:avLst/>
                <a:gdLst>
                  <a:gd name="T0" fmla="*/ 2 w 180"/>
                  <a:gd name="T1" fmla="*/ 12 h 141"/>
                  <a:gd name="T2" fmla="*/ 10 w 180"/>
                  <a:gd name="T3" fmla="*/ 25 h 141"/>
                  <a:gd name="T4" fmla="*/ 116 w 180"/>
                  <a:gd name="T5" fmla="*/ 131 h 141"/>
                  <a:gd name="T6" fmla="*/ 141 w 180"/>
                  <a:gd name="T7" fmla="*/ 141 h 141"/>
                  <a:gd name="T8" fmla="*/ 166 w 180"/>
                  <a:gd name="T9" fmla="*/ 131 h 141"/>
                  <a:gd name="T10" fmla="*/ 166 w 180"/>
                  <a:gd name="T11" fmla="*/ 81 h 141"/>
                  <a:gd name="T12" fmla="*/ 121 w 180"/>
                  <a:gd name="T13" fmla="*/ 35 h 141"/>
                  <a:gd name="T14" fmla="*/ 36 w 180"/>
                  <a:gd name="T15" fmla="*/ 35 h 141"/>
                  <a:gd name="T16" fmla="*/ 35 w 180"/>
                  <a:gd name="T17" fmla="*/ 35 h 141"/>
                  <a:gd name="T18" fmla="*/ 33 w 180"/>
                  <a:gd name="T19" fmla="*/ 35 h 141"/>
                  <a:gd name="T20" fmla="*/ 33 w 180"/>
                  <a:gd name="T21" fmla="*/ 35 h 141"/>
                  <a:gd name="T22" fmla="*/ 33 w 180"/>
                  <a:gd name="T23" fmla="*/ 35 h 141"/>
                  <a:gd name="T24" fmla="*/ 22 w 180"/>
                  <a:gd name="T25" fmla="*/ 32 h 141"/>
                  <a:gd name="T26" fmla="*/ 22 w 180"/>
                  <a:gd name="T27" fmla="*/ 32 h 141"/>
                  <a:gd name="T28" fmla="*/ 22 w 180"/>
                  <a:gd name="T29" fmla="*/ 32 h 141"/>
                  <a:gd name="T30" fmla="*/ 21 w 180"/>
                  <a:gd name="T31" fmla="*/ 32 h 141"/>
                  <a:gd name="T32" fmla="*/ 21 w 180"/>
                  <a:gd name="T33" fmla="*/ 32 h 141"/>
                  <a:gd name="T34" fmla="*/ 11 w 180"/>
                  <a:gd name="T35" fmla="*/ 26 h 141"/>
                  <a:gd name="T36" fmla="*/ 11 w 180"/>
                  <a:gd name="T37" fmla="*/ 26 h 141"/>
                  <a:gd name="T38" fmla="*/ 11 w 180"/>
                  <a:gd name="T39" fmla="*/ 25 h 141"/>
                  <a:gd name="T40" fmla="*/ 11 w 180"/>
                  <a:gd name="T41" fmla="*/ 25 h 141"/>
                  <a:gd name="T42" fmla="*/ 11 w 180"/>
                  <a:gd name="T43" fmla="*/ 25 h 141"/>
                  <a:gd name="T44" fmla="*/ 11 w 180"/>
                  <a:gd name="T45" fmla="*/ 25 h 141"/>
                  <a:gd name="T46" fmla="*/ 11 w 180"/>
                  <a:gd name="T47" fmla="*/ 25 h 141"/>
                  <a:gd name="T48" fmla="*/ 10 w 180"/>
                  <a:gd name="T49" fmla="*/ 25 h 141"/>
                  <a:gd name="T50" fmla="*/ 10 w 180"/>
                  <a:gd name="T51" fmla="*/ 25 h 141"/>
                  <a:gd name="T52" fmla="*/ 10 w 180"/>
                  <a:gd name="T53" fmla="*/ 25 h 141"/>
                  <a:gd name="T54" fmla="*/ 10 w 180"/>
                  <a:gd name="T55" fmla="*/ 25 h 141"/>
                  <a:gd name="T56" fmla="*/ 10 w 180"/>
                  <a:gd name="T57" fmla="*/ 25 h 141"/>
                  <a:gd name="T58" fmla="*/ 10 w 180"/>
                  <a:gd name="T59" fmla="*/ 25 h 141"/>
                  <a:gd name="T60" fmla="*/ 10 w 180"/>
                  <a:gd name="T61" fmla="*/ 25 h 141"/>
                  <a:gd name="T62" fmla="*/ 10 w 180"/>
                  <a:gd name="T63" fmla="*/ 24 h 141"/>
                  <a:gd name="T64" fmla="*/ 10 w 180"/>
                  <a:gd name="T65" fmla="*/ 24 h 141"/>
                  <a:gd name="T66" fmla="*/ 10 w 180"/>
                  <a:gd name="T67" fmla="*/ 24 h 141"/>
                  <a:gd name="T68" fmla="*/ 2 w 180"/>
                  <a:gd name="T69" fmla="*/ 12 h 141"/>
                  <a:gd name="T70" fmla="*/ 2 w 180"/>
                  <a:gd name="T71" fmla="*/ 12 h 141"/>
                  <a:gd name="T72" fmla="*/ 2 w 180"/>
                  <a:gd name="T73" fmla="*/ 12 h 141"/>
                  <a:gd name="T74" fmla="*/ 2 w 180"/>
                  <a:gd name="T75" fmla="*/ 12 h 141"/>
                  <a:gd name="T76" fmla="*/ 2 w 180"/>
                  <a:gd name="T77" fmla="*/ 12 h 141"/>
                  <a:gd name="T78" fmla="*/ 2 w 180"/>
                  <a:gd name="T79" fmla="*/ 12 h 141"/>
                  <a:gd name="T80" fmla="*/ 2 w 180"/>
                  <a:gd name="T81" fmla="*/ 12 h 141"/>
                  <a:gd name="T82" fmla="*/ 2 w 180"/>
                  <a:gd name="T83" fmla="*/ 12 h 141"/>
                  <a:gd name="T84" fmla="*/ 2 w 180"/>
                  <a:gd name="T85" fmla="*/ 12 h 141"/>
                  <a:gd name="T86" fmla="*/ 2 w 180"/>
                  <a:gd name="T87" fmla="*/ 12 h 141"/>
                  <a:gd name="T88" fmla="*/ 0 w 180"/>
                  <a:gd name="T89" fmla="*/ 0 h 141"/>
                  <a:gd name="T90" fmla="*/ 0 w 180"/>
                  <a:gd name="T91" fmla="*/ 3 h 141"/>
                  <a:gd name="T92" fmla="*/ 0 w 180"/>
                  <a:gd name="T93" fmla="*/ 3 h 141"/>
                  <a:gd name="T94" fmla="*/ 0 w 180"/>
                  <a:gd name="T95"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0" h="141">
                    <a:moveTo>
                      <a:pt x="2" y="12"/>
                    </a:moveTo>
                    <a:cubicBezTo>
                      <a:pt x="4" y="17"/>
                      <a:pt x="6" y="21"/>
                      <a:pt x="10" y="25"/>
                    </a:cubicBezTo>
                    <a:cubicBezTo>
                      <a:pt x="116" y="131"/>
                      <a:pt x="116" y="131"/>
                      <a:pt x="116" y="131"/>
                    </a:cubicBezTo>
                    <a:cubicBezTo>
                      <a:pt x="123" y="138"/>
                      <a:pt x="132" y="141"/>
                      <a:pt x="141" y="141"/>
                    </a:cubicBezTo>
                    <a:cubicBezTo>
                      <a:pt x="150" y="141"/>
                      <a:pt x="159" y="138"/>
                      <a:pt x="166" y="131"/>
                    </a:cubicBezTo>
                    <a:cubicBezTo>
                      <a:pt x="180" y="117"/>
                      <a:pt x="180" y="95"/>
                      <a:pt x="166" y="81"/>
                    </a:cubicBezTo>
                    <a:cubicBezTo>
                      <a:pt x="121" y="35"/>
                      <a:pt x="121" y="35"/>
                      <a:pt x="121" y="35"/>
                    </a:cubicBezTo>
                    <a:cubicBezTo>
                      <a:pt x="36" y="35"/>
                      <a:pt x="36" y="35"/>
                      <a:pt x="36" y="35"/>
                    </a:cubicBezTo>
                    <a:cubicBezTo>
                      <a:pt x="35" y="35"/>
                      <a:pt x="35" y="35"/>
                      <a:pt x="35" y="35"/>
                    </a:cubicBezTo>
                    <a:cubicBezTo>
                      <a:pt x="34" y="35"/>
                      <a:pt x="34" y="35"/>
                      <a:pt x="33" y="35"/>
                    </a:cubicBezTo>
                    <a:cubicBezTo>
                      <a:pt x="33" y="35"/>
                      <a:pt x="33" y="35"/>
                      <a:pt x="33" y="35"/>
                    </a:cubicBezTo>
                    <a:cubicBezTo>
                      <a:pt x="33" y="35"/>
                      <a:pt x="33" y="35"/>
                      <a:pt x="33" y="35"/>
                    </a:cubicBezTo>
                    <a:cubicBezTo>
                      <a:pt x="29" y="35"/>
                      <a:pt x="25" y="34"/>
                      <a:pt x="22" y="32"/>
                    </a:cubicBezTo>
                    <a:cubicBezTo>
                      <a:pt x="22" y="32"/>
                      <a:pt x="22" y="32"/>
                      <a:pt x="22" y="32"/>
                    </a:cubicBezTo>
                    <a:cubicBezTo>
                      <a:pt x="22" y="32"/>
                      <a:pt x="22" y="32"/>
                      <a:pt x="22" y="32"/>
                    </a:cubicBezTo>
                    <a:cubicBezTo>
                      <a:pt x="22" y="32"/>
                      <a:pt x="22" y="32"/>
                      <a:pt x="21" y="32"/>
                    </a:cubicBezTo>
                    <a:cubicBezTo>
                      <a:pt x="21" y="32"/>
                      <a:pt x="21" y="32"/>
                      <a:pt x="21" y="32"/>
                    </a:cubicBezTo>
                    <a:cubicBezTo>
                      <a:pt x="18" y="31"/>
                      <a:pt x="14" y="28"/>
                      <a:pt x="11" y="26"/>
                    </a:cubicBezTo>
                    <a:cubicBezTo>
                      <a:pt x="11" y="26"/>
                      <a:pt x="11" y="26"/>
                      <a:pt x="11" y="26"/>
                    </a:cubicBezTo>
                    <a:cubicBezTo>
                      <a:pt x="11" y="25"/>
                      <a:pt x="11" y="25"/>
                      <a:pt x="11" y="25"/>
                    </a:cubicBezTo>
                    <a:cubicBezTo>
                      <a:pt x="11" y="25"/>
                      <a:pt x="11" y="25"/>
                      <a:pt x="11" y="25"/>
                    </a:cubicBezTo>
                    <a:cubicBezTo>
                      <a:pt x="11" y="25"/>
                      <a:pt x="11" y="25"/>
                      <a:pt x="11" y="25"/>
                    </a:cubicBezTo>
                    <a:cubicBezTo>
                      <a:pt x="11" y="25"/>
                      <a:pt x="11" y="25"/>
                      <a:pt x="11" y="25"/>
                    </a:cubicBezTo>
                    <a:cubicBezTo>
                      <a:pt x="11" y="25"/>
                      <a:pt x="11" y="25"/>
                      <a:pt x="11" y="25"/>
                    </a:cubicBezTo>
                    <a:cubicBezTo>
                      <a:pt x="11" y="25"/>
                      <a:pt x="10" y="25"/>
                      <a:pt x="10" y="25"/>
                    </a:cubicBezTo>
                    <a:cubicBezTo>
                      <a:pt x="10" y="25"/>
                      <a:pt x="10" y="25"/>
                      <a:pt x="10" y="25"/>
                    </a:cubicBezTo>
                    <a:cubicBezTo>
                      <a:pt x="10" y="25"/>
                      <a:pt x="10" y="25"/>
                      <a:pt x="10" y="25"/>
                    </a:cubicBezTo>
                    <a:cubicBezTo>
                      <a:pt x="10" y="25"/>
                      <a:pt x="10" y="25"/>
                      <a:pt x="10" y="25"/>
                    </a:cubicBezTo>
                    <a:cubicBezTo>
                      <a:pt x="10" y="25"/>
                      <a:pt x="10" y="25"/>
                      <a:pt x="10" y="25"/>
                    </a:cubicBezTo>
                    <a:cubicBezTo>
                      <a:pt x="10" y="25"/>
                      <a:pt x="10" y="25"/>
                      <a:pt x="10" y="25"/>
                    </a:cubicBezTo>
                    <a:cubicBezTo>
                      <a:pt x="10" y="25"/>
                      <a:pt x="10" y="25"/>
                      <a:pt x="10" y="25"/>
                    </a:cubicBezTo>
                    <a:cubicBezTo>
                      <a:pt x="10" y="25"/>
                      <a:pt x="10" y="25"/>
                      <a:pt x="10" y="24"/>
                    </a:cubicBezTo>
                    <a:cubicBezTo>
                      <a:pt x="10" y="24"/>
                      <a:pt x="10" y="24"/>
                      <a:pt x="10" y="24"/>
                    </a:cubicBezTo>
                    <a:cubicBezTo>
                      <a:pt x="10" y="24"/>
                      <a:pt x="10" y="24"/>
                      <a:pt x="10" y="24"/>
                    </a:cubicBezTo>
                    <a:cubicBezTo>
                      <a:pt x="6" y="21"/>
                      <a:pt x="4" y="17"/>
                      <a:pt x="2" y="12"/>
                    </a:cubicBezTo>
                    <a:cubicBezTo>
                      <a:pt x="2" y="12"/>
                      <a:pt x="2" y="12"/>
                      <a:pt x="2" y="12"/>
                    </a:cubicBezTo>
                    <a:cubicBezTo>
                      <a:pt x="2" y="12"/>
                      <a:pt x="2" y="12"/>
                      <a:pt x="2" y="12"/>
                    </a:cubicBezTo>
                    <a:cubicBezTo>
                      <a:pt x="2" y="12"/>
                      <a:pt x="2" y="12"/>
                      <a:pt x="2" y="12"/>
                    </a:cubicBezTo>
                    <a:moveTo>
                      <a:pt x="2" y="12"/>
                    </a:moveTo>
                    <a:cubicBezTo>
                      <a:pt x="2" y="12"/>
                      <a:pt x="2" y="12"/>
                      <a:pt x="2" y="12"/>
                    </a:cubicBezTo>
                    <a:cubicBezTo>
                      <a:pt x="2" y="12"/>
                      <a:pt x="2" y="12"/>
                      <a:pt x="2" y="12"/>
                    </a:cubicBezTo>
                    <a:moveTo>
                      <a:pt x="2" y="12"/>
                    </a:moveTo>
                    <a:cubicBezTo>
                      <a:pt x="2" y="12"/>
                      <a:pt x="2" y="12"/>
                      <a:pt x="2" y="12"/>
                    </a:cubicBezTo>
                    <a:cubicBezTo>
                      <a:pt x="2" y="12"/>
                      <a:pt x="2" y="12"/>
                      <a:pt x="2" y="12"/>
                    </a:cubicBezTo>
                    <a:moveTo>
                      <a:pt x="0" y="0"/>
                    </a:moveTo>
                    <a:cubicBezTo>
                      <a:pt x="0" y="1"/>
                      <a:pt x="0" y="2"/>
                      <a:pt x="0" y="3"/>
                    </a:cubicBezTo>
                    <a:cubicBezTo>
                      <a:pt x="0" y="3"/>
                      <a:pt x="0" y="3"/>
                      <a:pt x="0" y="3"/>
                    </a:cubicBezTo>
                    <a:cubicBezTo>
                      <a:pt x="0" y="2"/>
                      <a:pt x="0" y="1"/>
                      <a:pt x="0"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27" name="Freeform 26"/>
              <p:cNvSpPr>
                <a:spLocks noEditPoints="1"/>
              </p:cNvSpPr>
              <p:nvPr/>
            </p:nvSpPr>
            <p:spPr bwMode="auto">
              <a:xfrm>
                <a:off x="4710113" y="4365625"/>
                <a:ext cx="314325" cy="247650"/>
              </a:xfrm>
              <a:custGeom>
                <a:avLst/>
                <a:gdLst>
                  <a:gd name="T0" fmla="*/ 0 w 180"/>
                  <a:gd name="T1" fmla="*/ 137 h 141"/>
                  <a:gd name="T2" fmla="*/ 0 w 180"/>
                  <a:gd name="T3" fmla="*/ 141 h 141"/>
                  <a:gd name="T4" fmla="*/ 0 w 180"/>
                  <a:gd name="T5" fmla="*/ 137 h 141"/>
                  <a:gd name="T6" fmla="*/ 0 w 180"/>
                  <a:gd name="T7" fmla="*/ 137 h 141"/>
                  <a:gd name="T8" fmla="*/ 2 w 180"/>
                  <a:gd name="T9" fmla="*/ 130 h 141"/>
                  <a:gd name="T10" fmla="*/ 2 w 180"/>
                  <a:gd name="T11" fmla="*/ 130 h 141"/>
                  <a:gd name="T12" fmla="*/ 2 w 180"/>
                  <a:gd name="T13" fmla="*/ 130 h 141"/>
                  <a:gd name="T14" fmla="*/ 2 w 180"/>
                  <a:gd name="T15" fmla="*/ 130 h 141"/>
                  <a:gd name="T16" fmla="*/ 2 w 180"/>
                  <a:gd name="T17" fmla="*/ 130 h 141"/>
                  <a:gd name="T18" fmla="*/ 141 w 180"/>
                  <a:gd name="T19" fmla="*/ 0 h 141"/>
                  <a:gd name="T20" fmla="*/ 116 w 180"/>
                  <a:gd name="T21" fmla="*/ 10 h 141"/>
                  <a:gd name="T22" fmla="*/ 10 w 180"/>
                  <a:gd name="T23" fmla="*/ 116 h 141"/>
                  <a:gd name="T24" fmla="*/ 2 w 180"/>
                  <a:gd name="T25" fmla="*/ 129 h 141"/>
                  <a:gd name="T26" fmla="*/ 2 w 180"/>
                  <a:gd name="T27" fmla="*/ 129 h 141"/>
                  <a:gd name="T28" fmla="*/ 10 w 180"/>
                  <a:gd name="T29" fmla="*/ 116 h 141"/>
                  <a:gd name="T30" fmla="*/ 22 w 180"/>
                  <a:gd name="T31" fmla="*/ 108 h 141"/>
                  <a:gd name="T32" fmla="*/ 22 w 180"/>
                  <a:gd name="T33" fmla="*/ 108 h 141"/>
                  <a:gd name="T34" fmla="*/ 22 w 180"/>
                  <a:gd name="T35" fmla="*/ 108 h 141"/>
                  <a:gd name="T36" fmla="*/ 22 w 180"/>
                  <a:gd name="T37" fmla="*/ 108 h 141"/>
                  <a:gd name="T38" fmla="*/ 22 w 180"/>
                  <a:gd name="T39" fmla="*/ 108 h 141"/>
                  <a:gd name="T40" fmla="*/ 33 w 180"/>
                  <a:gd name="T41" fmla="*/ 106 h 141"/>
                  <a:gd name="T42" fmla="*/ 33 w 180"/>
                  <a:gd name="T43" fmla="*/ 106 h 141"/>
                  <a:gd name="T44" fmla="*/ 33 w 180"/>
                  <a:gd name="T45" fmla="*/ 106 h 141"/>
                  <a:gd name="T46" fmla="*/ 33 w 180"/>
                  <a:gd name="T47" fmla="*/ 106 h 141"/>
                  <a:gd name="T48" fmla="*/ 33 w 180"/>
                  <a:gd name="T49" fmla="*/ 106 h 141"/>
                  <a:gd name="T50" fmla="*/ 35 w 180"/>
                  <a:gd name="T51" fmla="*/ 105 h 141"/>
                  <a:gd name="T52" fmla="*/ 35 w 180"/>
                  <a:gd name="T53" fmla="*/ 105 h 141"/>
                  <a:gd name="T54" fmla="*/ 121 w 180"/>
                  <a:gd name="T55" fmla="*/ 105 h 141"/>
                  <a:gd name="T56" fmla="*/ 166 w 180"/>
                  <a:gd name="T57" fmla="*/ 60 h 141"/>
                  <a:gd name="T58" fmla="*/ 166 w 180"/>
                  <a:gd name="T59" fmla="*/ 10 h 141"/>
                  <a:gd name="T60" fmla="*/ 141 w 180"/>
                  <a:gd name="T61"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0" h="141">
                    <a:moveTo>
                      <a:pt x="0" y="137"/>
                    </a:moveTo>
                    <a:cubicBezTo>
                      <a:pt x="0" y="138"/>
                      <a:pt x="0" y="140"/>
                      <a:pt x="0" y="141"/>
                    </a:cubicBezTo>
                    <a:cubicBezTo>
                      <a:pt x="0" y="140"/>
                      <a:pt x="0" y="138"/>
                      <a:pt x="0" y="137"/>
                    </a:cubicBezTo>
                    <a:cubicBezTo>
                      <a:pt x="0" y="137"/>
                      <a:pt x="0" y="137"/>
                      <a:pt x="0" y="137"/>
                    </a:cubicBezTo>
                    <a:moveTo>
                      <a:pt x="2" y="130"/>
                    </a:moveTo>
                    <a:cubicBezTo>
                      <a:pt x="2" y="130"/>
                      <a:pt x="2" y="130"/>
                      <a:pt x="2" y="130"/>
                    </a:cubicBezTo>
                    <a:cubicBezTo>
                      <a:pt x="2" y="130"/>
                      <a:pt x="2" y="130"/>
                      <a:pt x="2" y="130"/>
                    </a:cubicBezTo>
                    <a:cubicBezTo>
                      <a:pt x="2" y="130"/>
                      <a:pt x="2" y="130"/>
                      <a:pt x="2" y="130"/>
                    </a:cubicBezTo>
                    <a:cubicBezTo>
                      <a:pt x="2" y="130"/>
                      <a:pt x="2" y="130"/>
                      <a:pt x="2" y="130"/>
                    </a:cubicBezTo>
                    <a:moveTo>
                      <a:pt x="141" y="0"/>
                    </a:moveTo>
                    <a:cubicBezTo>
                      <a:pt x="132" y="0"/>
                      <a:pt x="123" y="3"/>
                      <a:pt x="116" y="10"/>
                    </a:cubicBezTo>
                    <a:cubicBezTo>
                      <a:pt x="10" y="116"/>
                      <a:pt x="10" y="116"/>
                      <a:pt x="10" y="116"/>
                    </a:cubicBezTo>
                    <a:cubicBezTo>
                      <a:pt x="6" y="120"/>
                      <a:pt x="3" y="124"/>
                      <a:pt x="2" y="129"/>
                    </a:cubicBezTo>
                    <a:cubicBezTo>
                      <a:pt x="2" y="129"/>
                      <a:pt x="2" y="129"/>
                      <a:pt x="2" y="129"/>
                    </a:cubicBezTo>
                    <a:cubicBezTo>
                      <a:pt x="3" y="124"/>
                      <a:pt x="6" y="120"/>
                      <a:pt x="10" y="116"/>
                    </a:cubicBezTo>
                    <a:cubicBezTo>
                      <a:pt x="14" y="112"/>
                      <a:pt x="18" y="110"/>
                      <a:pt x="22" y="108"/>
                    </a:cubicBezTo>
                    <a:cubicBezTo>
                      <a:pt x="22" y="108"/>
                      <a:pt x="22" y="108"/>
                      <a:pt x="22" y="108"/>
                    </a:cubicBezTo>
                    <a:cubicBezTo>
                      <a:pt x="22" y="108"/>
                      <a:pt x="22" y="108"/>
                      <a:pt x="22" y="108"/>
                    </a:cubicBezTo>
                    <a:cubicBezTo>
                      <a:pt x="22" y="108"/>
                      <a:pt x="22" y="108"/>
                      <a:pt x="22" y="108"/>
                    </a:cubicBezTo>
                    <a:cubicBezTo>
                      <a:pt x="22" y="108"/>
                      <a:pt x="22" y="108"/>
                      <a:pt x="22" y="108"/>
                    </a:cubicBezTo>
                    <a:cubicBezTo>
                      <a:pt x="26" y="107"/>
                      <a:pt x="29" y="106"/>
                      <a:pt x="33" y="106"/>
                    </a:cubicBezTo>
                    <a:cubicBezTo>
                      <a:pt x="33" y="106"/>
                      <a:pt x="33" y="106"/>
                      <a:pt x="33" y="106"/>
                    </a:cubicBezTo>
                    <a:cubicBezTo>
                      <a:pt x="33" y="106"/>
                      <a:pt x="33" y="106"/>
                      <a:pt x="33" y="106"/>
                    </a:cubicBezTo>
                    <a:cubicBezTo>
                      <a:pt x="33" y="106"/>
                      <a:pt x="33" y="106"/>
                      <a:pt x="33" y="106"/>
                    </a:cubicBezTo>
                    <a:cubicBezTo>
                      <a:pt x="33" y="106"/>
                      <a:pt x="33" y="106"/>
                      <a:pt x="33" y="106"/>
                    </a:cubicBezTo>
                    <a:cubicBezTo>
                      <a:pt x="34" y="106"/>
                      <a:pt x="35" y="105"/>
                      <a:pt x="35" y="105"/>
                    </a:cubicBezTo>
                    <a:cubicBezTo>
                      <a:pt x="35" y="105"/>
                      <a:pt x="35" y="105"/>
                      <a:pt x="35" y="105"/>
                    </a:cubicBezTo>
                    <a:cubicBezTo>
                      <a:pt x="121" y="105"/>
                      <a:pt x="121" y="105"/>
                      <a:pt x="121" y="105"/>
                    </a:cubicBezTo>
                    <a:cubicBezTo>
                      <a:pt x="166" y="60"/>
                      <a:pt x="166" y="60"/>
                      <a:pt x="166" y="60"/>
                    </a:cubicBezTo>
                    <a:cubicBezTo>
                      <a:pt x="180" y="46"/>
                      <a:pt x="180" y="24"/>
                      <a:pt x="166" y="10"/>
                    </a:cubicBezTo>
                    <a:cubicBezTo>
                      <a:pt x="159" y="3"/>
                      <a:pt x="150" y="0"/>
                      <a:pt x="141"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28" name="Freeform 27"/>
              <p:cNvSpPr>
                <a:spLocks noEditPoints="1"/>
              </p:cNvSpPr>
              <p:nvPr/>
            </p:nvSpPr>
            <p:spPr bwMode="auto">
              <a:xfrm>
                <a:off x="4710113" y="4549775"/>
                <a:ext cx="61913" cy="123825"/>
              </a:xfrm>
              <a:custGeom>
                <a:avLst/>
                <a:gdLst>
                  <a:gd name="T0" fmla="*/ 35 w 36"/>
                  <a:gd name="T1" fmla="*/ 71 h 71"/>
                  <a:gd name="T2" fmla="*/ 35 w 36"/>
                  <a:gd name="T3" fmla="*/ 71 h 71"/>
                  <a:gd name="T4" fmla="*/ 33 w 36"/>
                  <a:gd name="T5" fmla="*/ 71 h 71"/>
                  <a:gd name="T6" fmla="*/ 33 w 36"/>
                  <a:gd name="T7" fmla="*/ 71 h 71"/>
                  <a:gd name="T8" fmla="*/ 22 w 36"/>
                  <a:gd name="T9" fmla="*/ 68 h 71"/>
                  <a:gd name="T10" fmla="*/ 21 w 36"/>
                  <a:gd name="T11" fmla="*/ 68 h 71"/>
                  <a:gd name="T12" fmla="*/ 21 w 36"/>
                  <a:gd name="T13" fmla="*/ 68 h 71"/>
                  <a:gd name="T14" fmla="*/ 21 w 36"/>
                  <a:gd name="T15" fmla="*/ 68 h 71"/>
                  <a:gd name="T16" fmla="*/ 11 w 36"/>
                  <a:gd name="T17" fmla="*/ 61 h 71"/>
                  <a:gd name="T18" fmla="*/ 11 w 36"/>
                  <a:gd name="T19" fmla="*/ 61 h 71"/>
                  <a:gd name="T20" fmla="*/ 11 w 36"/>
                  <a:gd name="T21" fmla="*/ 61 h 71"/>
                  <a:gd name="T22" fmla="*/ 11 w 36"/>
                  <a:gd name="T23" fmla="*/ 61 h 71"/>
                  <a:gd name="T24" fmla="*/ 11 w 36"/>
                  <a:gd name="T25" fmla="*/ 61 h 71"/>
                  <a:gd name="T26" fmla="*/ 10 w 36"/>
                  <a:gd name="T27" fmla="*/ 61 h 71"/>
                  <a:gd name="T28" fmla="*/ 10 w 36"/>
                  <a:gd name="T29" fmla="*/ 61 h 71"/>
                  <a:gd name="T30" fmla="*/ 10 w 36"/>
                  <a:gd name="T31" fmla="*/ 61 h 71"/>
                  <a:gd name="T32" fmla="*/ 10 w 36"/>
                  <a:gd name="T33" fmla="*/ 61 h 71"/>
                  <a:gd name="T34" fmla="*/ 10 w 36"/>
                  <a:gd name="T35" fmla="*/ 61 h 71"/>
                  <a:gd name="T36" fmla="*/ 10 w 36"/>
                  <a:gd name="T37" fmla="*/ 60 h 71"/>
                  <a:gd name="T38" fmla="*/ 2 w 36"/>
                  <a:gd name="T39" fmla="*/ 48 h 71"/>
                  <a:gd name="T40" fmla="*/ 2 w 36"/>
                  <a:gd name="T41" fmla="*/ 48 h 71"/>
                  <a:gd name="T42" fmla="*/ 2 w 36"/>
                  <a:gd name="T43" fmla="*/ 48 h 71"/>
                  <a:gd name="T44" fmla="*/ 0 w 36"/>
                  <a:gd name="T45" fmla="*/ 32 h 71"/>
                  <a:gd name="T46" fmla="*/ 0 w 36"/>
                  <a:gd name="T47" fmla="*/ 39 h 71"/>
                  <a:gd name="T48" fmla="*/ 0 w 36"/>
                  <a:gd name="T49" fmla="*/ 32 h 71"/>
                  <a:gd name="T50" fmla="*/ 2 w 36"/>
                  <a:gd name="T51" fmla="*/ 25 h 71"/>
                  <a:gd name="T52" fmla="*/ 22 w 36"/>
                  <a:gd name="T53" fmla="*/ 3 h 71"/>
                  <a:gd name="T54" fmla="*/ 2 w 36"/>
                  <a:gd name="T55" fmla="*/ 24 h 71"/>
                  <a:gd name="T56" fmla="*/ 22 w 36"/>
                  <a:gd name="T57" fmla="*/ 3 h 71"/>
                  <a:gd name="T58" fmla="*/ 22 w 36"/>
                  <a:gd name="T59" fmla="*/ 3 h 71"/>
                  <a:gd name="T60" fmla="*/ 22 w 36"/>
                  <a:gd name="T61" fmla="*/ 3 h 71"/>
                  <a:gd name="T62" fmla="*/ 33 w 36"/>
                  <a:gd name="T63" fmla="*/ 1 h 71"/>
                  <a:gd name="T64" fmla="*/ 33 w 36"/>
                  <a:gd name="T65" fmla="*/ 1 h 71"/>
                  <a:gd name="T66" fmla="*/ 33 w 36"/>
                  <a:gd name="T67" fmla="*/ 1 h 71"/>
                  <a:gd name="T68" fmla="*/ 35 w 36"/>
                  <a:gd name="T69" fmla="*/ 0 h 71"/>
                  <a:gd name="T70" fmla="*/ 35 w 36"/>
                  <a:gd name="T71" fmla="*/ 0 h 71"/>
                  <a:gd name="T72" fmla="*/ 35 w 36"/>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71">
                    <a:moveTo>
                      <a:pt x="33" y="71"/>
                    </a:moveTo>
                    <a:cubicBezTo>
                      <a:pt x="34" y="71"/>
                      <a:pt x="34" y="71"/>
                      <a:pt x="35" y="71"/>
                    </a:cubicBezTo>
                    <a:cubicBezTo>
                      <a:pt x="35" y="71"/>
                      <a:pt x="35" y="71"/>
                      <a:pt x="36" y="71"/>
                    </a:cubicBezTo>
                    <a:cubicBezTo>
                      <a:pt x="35" y="71"/>
                      <a:pt x="35" y="71"/>
                      <a:pt x="35" y="71"/>
                    </a:cubicBezTo>
                    <a:cubicBezTo>
                      <a:pt x="34" y="71"/>
                      <a:pt x="34" y="71"/>
                      <a:pt x="33" y="71"/>
                    </a:cubicBezTo>
                    <a:moveTo>
                      <a:pt x="33" y="71"/>
                    </a:moveTo>
                    <a:cubicBezTo>
                      <a:pt x="33" y="71"/>
                      <a:pt x="33" y="71"/>
                      <a:pt x="33" y="71"/>
                    </a:cubicBezTo>
                    <a:cubicBezTo>
                      <a:pt x="33" y="71"/>
                      <a:pt x="33" y="71"/>
                      <a:pt x="33" y="71"/>
                    </a:cubicBezTo>
                    <a:moveTo>
                      <a:pt x="22" y="68"/>
                    </a:moveTo>
                    <a:cubicBezTo>
                      <a:pt x="22" y="68"/>
                      <a:pt x="22" y="68"/>
                      <a:pt x="22" y="68"/>
                    </a:cubicBezTo>
                    <a:cubicBezTo>
                      <a:pt x="22" y="68"/>
                      <a:pt x="22" y="68"/>
                      <a:pt x="22" y="68"/>
                    </a:cubicBezTo>
                    <a:moveTo>
                      <a:pt x="21" y="68"/>
                    </a:moveTo>
                    <a:cubicBezTo>
                      <a:pt x="22" y="68"/>
                      <a:pt x="22" y="68"/>
                      <a:pt x="22" y="68"/>
                    </a:cubicBezTo>
                    <a:cubicBezTo>
                      <a:pt x="22" y="68"/>
                      <a:pt x="22" y="68"/>
                      <a:pt x="21" y="68"/>
                    </a:cubicBezTo>
                    <a:moveTo>
                      <a:pt x="11" y="62"/>
                    </a:moveTo>
                    <a:cubicBezTo>
                      <a:pt x="14" y="64"/>
                      <a:pt x="18" y="67"/>
                      <a:pt x="21" y="68"/>
                    </a:cubicBezTo>
                    <a:cubicBezTo>
                      <a:pt x="18" y="67"/>
                      <a:pt x="14" y="64"/>
                      <a:pt x="11" y="62"/>
                    </a:cubicBezTo>
                    <a:moveTo>
                      <a:pt x="11" y="61"/>
                    </a:moveTo>
                    <a:cubicBezTo>
                      <a:pt x="11" y="61"/>
                      <a:pt x="11" y="61"/>
                      <a:pt x="11" y="62"/>
                    </a:cubicBezTo>
                    <a:cubicBezTo>
                      <a:pt x="11" y="61"/>
                      <a:pt x="11" y="61"/>
                      <a:pt x="11" y="61"/>
                    </a:cubicBezTo>
                    <a:moveTo>
                      <a:pt x="11" y="61"/>
                    </a:moveTo>
                    <a:cubicBezTo>
                      <a:pt x="11" y="61"/>
                      <a:pt x="11" y="61"/>
                      <a:pt x="11" y="61"/>
                    </a:cubicBezTo>
                    <a:cubicBezTo>
                      <a:pt x="11" y="61"/>
                      <a:pt x="11" y="61"/>
                      <a:pt x="11" y="61"/>
                    </a:cubicBezTo>
                    <a:moveTo>
                      <a:pt x="11" y="61"/>
                    </a:moveTo>
                    <a:cubicBezTo>
                      <a:pt x="11" y="61"/>
                      <a:pt x="11" y="61"/>
                      <a:pt x="11" y="61"/>
                    </a:cubicBezTo>
                    <a:cubicBezTo>
                      <a:pt x="11" y="61"/>
                      <a:pt x="11" y="61"/>
                      <a:pt x="11" y="61"/>
                    </a:cubicBezTo>
                    <a:moveTo>
                      <a:pt x="10" y="61"/>
                    </a:moveTo>
                    <a:cubicBezTo>
                      <a:pt x="10" y="61"/>
                      <a:pt x="10" y="61"/>
                      <a:pt x="10" y="61"/>
                    </a:cubicBezTo>
                    <a:cubicBezTo>
                      <a:pt x="10" y="61"/>
                      <a:pt x="10" y="61"/>
                      <a:pt x="10" y="61"/>
                    </a:cubicBezTo>
                    <a:moveTo>
                      <a:pt x="10" y="61"/>
                    </a:moveTo>
                    <a:cubicBezTo>
                      <a:pt x="10" y="61"/>
                      <a:pt x="10" y="61"/>
                      <a:pt x="10" y="61"/>
                    </a:cubicBezTo>
                    <a:cubicBezTo>
                      <a:pt x="10" y="61"/>
                      <a:pt x="10" y="61"/>
                      <a:pt x="10" y="61"/>
                    </a:cubicBezTo>
                    <a:cubicBezTo>
                      <a:pt x="10" y="61"/>
                      <a:pt x="10" y="61"/>
                      <a:pt x="10" y="61"/>
                    </a:cubicBezTo>
                    <a:moveTo>
                      <a:pt x="10" y="61"/>
                    </a:moveTo>
                    <a:cubicBezTo>
                      <a:pt x="10" y="61"/>
                      <a:pt x="10" y="61"/>
                      <a:pt x="10" y="61"/>
                    </a:cubicBezTo>
                    <a:cubicBezTo>
                      <a:pt x="10" y="61"/>
                      <a:pt x="10" y="61"/>
                      <a:pt x="10" y="61"/>
                    </a:cubicBezTo>
                    <a:moveTo>
                      <a:pt x="10" y="60"/>
                    </a:moveTo>
                    <a:cubicBezTo>
                      <a:pt x="10" y="60"/>
                      <a:pt x="10" y="60"/>
                      <a:pt x="10" y="60"/>
                    </a:cubicBezTo>
                    <a:cubicBezTo>
                      <a:pt x="10" y="60"/>
                      <a:pt x="10" y="60"/>
                      <a:pt x="10" y="60"/>
                    </a:cubicBezTo>
                    <a:moveTo>
                      <a:pt x="2" y="48"/>
                    </a:moveTo>
                    <a:cubicBezTo>
                      <a:pt x="4" y="53"/>
                      <a:pt x="6" y="57"/>
                      <a:pt x="10" y="60"/>
                    </a:cubicBezTo>
                    <a:cubicBezTo>
                      <a:pt x="7" y="57"/>
                      <a:pt x="4" y="53"/>
                      <a:pt x="2" y="48"/>
                    </a:cubicBezTo>
                    <a:moveTo>
                      <a:pt x="2" y="48"/>
                    </a:moveTo>
                    <a:cubicBezTo>
                      <a:pt x="2" y="48"/>
                      <a:pt x="2" y="48"/>
                      <a:pt x="2" y="48"/>
                    </a:cubicBezTo>
                    <a:cubicBezTo>
                      <a:pt x="2" y="48"/>
                      <a:pt x="2" y="48"/>
                      <a:pt x="2" y="48"/>
                    </a:cubicBezTo>
                    <a:moveTo>
                      <a:pt x="0" y="32"/>
                    </a:moveTo>
                    <a:cubicBezTo>
                      <a:pt x="0" y="33"/>
                      <a:pt x="0" y="35"/>
                      <a:pt x="0" y="36"/>
                    </a:cubicBezTo>
                    <a:cubicBezTo>
                      <a:pt x="0" y="37"/>
                      <a:pt x="0" y="38"/>
                      <a:pt x="0" y="39"/>
                    </a:cubicBezTo>
                    <a:cubicBezTo>
                      <a:pt x="0" y="38"/>
                      <a:pt x="0" y="37"/>
                      <a:pt x="0" y="36"/>
                    </a:cubicBezTo>
                    <a:cubicBezTo>
                      <a:pt x="0" y="35"/>
                      <a:pt x="0" y="33"/>
                      <a:pt x="0" y="32"/>
                    </a:cubicBezTo>
                    <a:moveTo>
                      <a:pt x="2" y="25"/>
                    </a:moveTo>
                    <a:cubicBezTo>
                      <a:pt x="2" y="25"/>
                      <a:pt x="2" y="25"/>
                      <a:pt x="2" y="25"/>
                    </a:cubicBezTo>
                    <a:cubicBezTo>
                      <a:pt x="2" y="25"/>
                      <a:pt x="2" y="25"/>
                      <a:pt x="2" y="25"/>
                    </a:cubicBezTo>
                    <a:moveTo>
                      <a:pt x="22" y="3"/>
                    </a:moveTo>
                    <a:cubicBezTo>
                      <a:pt x="18" y="5"/>
                      <a:pt x="14" y="7"/>
                      <a:pt x="10" y="11"/>
                    </a:cubicBezTo>
                    <a:cubicBezTo>
                      <a:pt x="6" y="15"/>
                      <a:pt x="3" y="19"/>
                      <a:pt x="2" y="24"/>
                    </a:cubicBezTo>
                    <a:cubicBezTo>
                      <a:pt x="5" y="15"/>
                      <a:pt x="13" y="7"/>
                      <a:pt x="22" y="3"/>
                    </a:cubicBezTo>
                    <a:moveTo>
                      <a:pt x="22" y="3"/>
                    </a:moveTo>
                    <a:cubicBezTo>
                      <a:pt x="22" y="3"/>
                      <a:pt x="22" y="3"/>
                      <a:pt x="22" y="3"/>
                    </a:cubicBezTo>
                    <a:cubicBezTo>
                      <a:pt x="22" y="3"/>
                      <a:pt x="22" y="3"/>
                      <a:pt x="22" y="3"/>
                    </a:cubicBezTo>
                    <a:moveTo>
                      <a:pt x="22" y="3"/>
                    </a:moveTo>
                    <a:cubicBezTo>
                      <a:pt x="22" y="3"/>
                      <a:pt x="22" y="3"/>
                      <a:pt x="22" y="3"/>
                    </a:cubicBezTo>
                    <a:cubicBezTo>
                      <a:pt x="22" y="3"/>
                      <a:pt x="22" y="3"/>
                      <a:pt x="22" y="3"/>
                    </a:cubicBezTo>
                    <a:moveTo>
                      <a:pt x="33" y="1"/>
                    </a:moveTo>
                    <a:cubicBezTo>
                      <a:pt x="33" y="1"/>
                      <a:pt x="33" y="1"/>
                      <a:pt x="33" y="1"/>
                    </a:cubicBezTo>
                    <a:cubicBezTo>
                      <a:pt x="33" y="1"/>
                      <a:pt x="33" y="1"/>
                      <a:pt x="33" y="1"/>
                    </a:cubicBezTo>
                    <a:moveTo>
                      <a:pt x="33" y="1"/>
                    </a:moveTo>
                    <a:cubicBezTo>
                      <a:pt x="33" y="1"/>
                      <a:pt x="33" y="1"/>
                      <a:pt x="33" y="1"/>
                    </a:cubicBezTo>
                    <a:cubicBezTo>
                      <a:pt x="33" y="1"/>
                      <a:pt x="33" y="1"/>
                      <a:pt x="33" y="1"/>
                    </a:cubicBezTo>
                    <a:moveTo>
                      <a:pt x="35" y="0"/>
                    </a:moveTo>
                    <a:cubicBezTo>
                      <a:pt x="35" y="0"/>
                      <a:pt x="34" y="1"/>
                      <a:pt x="33" y="1"/>
                    </a:cubicBezTo>
                    <a:cubicBezTo>
                      <a:pt x="34" y="1"/>
                      <a:pt x="35" y="0"/>
                      <a:pt x="35" y="0"/>
                    </a:cubicBezTo>
                    <a:cubicBezTo>
                      <a:pt x="35" y="0"/>
                      <a:pt x="35" y="0"/>
                      <a:pt x="35" y="0"/>
                    </a:cubicBezTo>
                    <a:cubicBezTo>
                      <a:pt x="35" y="0"/>
                      <a:pt x="35" y="0"/>
                      <a:pt x="35"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29" name="Freeform 63"/>
              <p:cNvSpPr>
                <a:spLocks noEditPoints="1"/>
              </p:cNvSpPr>
              <p:nvPr/>
            </p:nvSpPr>
            <p:spPr bwMode="auto">
              <a:xfrm>
                <a:off x="4710113" y="4549775"/>
                <a:ext cx="1011238" cy="123825"/>
              </a:xfrm>
              <a:custGeom>
                <a:avLst/>
                <a:gdLst>
                  <a:gd name="T0" fmla="*/ 2 w 579"/>
                  <a:gd name="T1" fmla="*/ 48 h 71"/>
                  <a:gd name="T2" fmla="*/ 2 w 579"/>
                  <a:gd name="T3" fmla="*/ 48 h 71"/>
                  <a:gd name="T4" fmla="*/ 2 w 579"/>
                  <a:gd name="T5" fmla="*/ 48 h 71"/>
                  <a:gd name="T6" fmla="*/ 2 w 579"/>
                  <a:gd name="T7" fmla="*/ 48 h 71"/>
                  <a:gd name="T8" fmla="*/ 2 w 579"/>
                  <a:gd name="T9" fmla="*/ 48 h 71"/>
                  <a:gd name="T10" fmla="*/ 2 w 579"/>
                  <a:gd name="T11" fmla="*/ 48 h 71"/>
                  <a:gd name="T12" fmla="*/ 0 w 579"/>
                  <a:gd name="T13" fmla="*/ 39 h 71"/>
                  <a:gd name="T14" fmla="*/ 2 w 579"/>
                  <a:gd name="T15" fmla="*/ 48 h 71"/>
                  <a:gd name="T16" fmla="*/ 0 w 579"/>
                  <a:gd name="T17" fmla="*/ 39 h 71"/>
                  <a:gd name="T18" fmla="*/ 2 w 579"/>
                  <a:gd name="T19" fmla="*/ 25 h 71"/>
                  <a:gd name="T20" fmla="*/ 0 w 579"/>
                  <a:gd name="T21" fmla="*/ 32 h 71"/>
                  <a:gd name="T22" fmla="*/ 2 w 579"/>
                  <a:gd name="T23" fmla="*/ 25 h 71"/>
                  <a:gd name="T24" fmla="*/ 2 w 579"/>
                  <a:gd name="T25" fmla="*/ 24 h 71"/>
                  <a:gd name="T26" fmla="*/ 2 w 579"/>
                  <a:gd name="T27" fmla="*/ 25 h 71"/>
                  <a:gd name="T28" fmla="*/ 2 w 579"/>
                  <a:gd name="T29" fmla="*/ 24 h 71"/>
                  <a:gd name="T30" fmla="*/ 543 w 579"/>
                  <a:gd name="T31" fmla="*/ 0 h 71"/>
                  <a:gd name="T32" fmla="*/ 121 w 579"/>
                  <a:gd name="T33" fmla="*/ 0 h 71"/>
                  <a:gd name="T34" fmla="*/ 85 w 579"/>
                  <a:gd name="T35" fmla="*/ 36 h 71"/>
                  <a:gd name="T36" fmla="*/ 121 w 579"/>
                  <a:gd name="T37" fmla="*/ 71 h 71"/>
                  <a:gd name="T38" fmla="*/ 543 w 579"/>
                  <a:gd name="T39" fmla="*/ 71 h 71"/>
                  <a:gd name="T40" fmla="*/ 579 w 579"/>
                  <a:gd name="T41" fmla="*/ 36 h 71"/>
                  <a:gd name="T42" fmla="*/ 543 w 579"/>
                  <a:gd name="T4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9" h="71">
                    <a:moveTo>
                      <a:pt x="2" y="48"/>
                    </a:moveTo>
                    <a:cubicBezTo>
                      <a:pt x="2" y="48"/>
                      <a:pt x="2" y="48"/>
                      <a:pt x="2" y="48"/>
                    </a:cubicBezTo>
                    <a:cubicBezTo>
                      <a:pt x="2" y="48"/>
                      <a:pt x="2" y="48"/>
                      <a:pt x="2" y="48"/>
                    </a:cubicBezTo>
                    <a:moveTo>
                      <a:pt x="2" y="48"/>
                    </a:moveTo>
                    <a:cubicBezTo>
                      <a:pt x="2" y="48"/>
                      <a:pt x="2" y="48"/>
                      <a:pt x="2" y="48"/>
                    </a:cubicBezTo>
                    <a:cubicBezTo>
                      <a:pt x="2" y="48"/>
                      <a:pt x="2" y="48"/>
                      <a:pt x="2" y="48"/>
                    </a:cubicBezTo>
                    <a:moveTo>
                      <a:pt x="0" y="39"/>
                    </a:moveTo>
                    <a:cubicBezTo>
                      <a:pt x="0" y="42"/>
                      <a:pt x="1" y="45"/>
                      <a:pt x="2" y="48"/>
                    </a:cubicBezTo>
                    <a:cubicBezTo>
                      <a:pt x="1" y="45"/>
                      <a:pt x="0" y="42"/>
                      <a:pt x="0" y="39"/>
                    </a:cubicBezTo>
                    <a:moveTo>
                      <a:pt x="2" y="25"/>
                    </a:moveTo>
                    <a:cubicBezTo>
                      <a:pt x="1" y="27"/>
                      <a:pt x="0" y="30"/>
                      <a:pt x="0" y="32"/>
                    </a:cubicBezTo>
                    <a:cubicBezTo>
                      <a:pt x="0" y="30"/>
                      <a:pt x="1" y="27"/>
                      <a:pt x="2" y="25"/>
                    </a:cubicBezTo>
                    <a:moveTo>
                      <a:pt x="2" y="24"/>
                    </a:moveTo>
                    <a:cubicBezTo>
                      <a:pt x="2" y="24"/>
                      <a:pt x="2" y="24"/>
                      <a:pt x="2" y="25"/>
                    </a:cubicBezTo>
                    <a:cubicBezTo>
                      <a:pt x="2" y="24"/>
                      <a:pt x="2" y="24"/>
                      <a:pt x="2" y="24"/>
                    </a:cubicBezTo>
                    <a:moveTo>
                      <a:pt x="543" y="0"/>
                    </a:moveTo>
                    <a:cubicBezTo>
                      <a:pt x="121" y="0"/>
                      <a:pt x="121" y="0"/>
                      <a:pt x="121" y="0"/>
                    </a:cubicBezTo>
                    <a:cubicBezTo>
                      <a:pt x="85" y="36"/>
                      <a:pt x="85" y="36"/>
                      <a:pt x="85" y="36"/>
                    </a:cubicBezTo>
                    <a:cubicBezTo>
                      <a:pt x="121" y="71"/>
                      <a:pt x="121" y="71"/>
                      <a:pt x="121" y="71"/>
                    </a:cubicBezTo>
                    <a:cubicBezTo>
                      <a:pt x="543" y="71"/>
                      <a:pt x="543" y="71"/>
                      <a:pt x="543" y="71"/>
                    </a:cubicBezTo>
                    <a:cubicBezTo>
                      <a:pt x="579" y="36"/>
                      <a:pt x="579" y="36"/>
                      <a:pt x="579"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30" name="Freeform 64"/>
              <p:cNvSpPr>
                <a:spLocks noEditPoints="1"/>
              </p:cNvSpPr>
              <p:nvPr/>
            </p:nvSpPr>
            <p:spPr bwMode="auto">
              <a:xfrm>
                <a:off x="4710113" y="4613275"/>
                <a:ext cx="211138" cy="60325"/>
              </a:xfrm>
              <a:custGeom>
                <a:avLst/>
                <a:gdLst>
                  <a:gd name="T0" fmla="*/ 33 w 121"/>
                  <a:gd name="T1" fmla="*/ 35 h 35"/>
                  <a:gd name="T2" fmla="*/ 33 w 121"/>
                  <a:gd name="T3" fmla="*/ 35 h 35"/>
                  <a:gd name="T4" fmla="*/ 33 w 121"/>
                  <a:gd name="T5" fmla="*/ 35 h 35"/>
                  <a:gd name="T6" fmla="*/ 22 w 121"/>
                  <a:gd name="T7" fmla="*/ 32 h 35"/>
                  <a:gd name="T8" fmla="*/ 33 w 121"/>
                  <a:gd name="T9" fmla="*/ 35 h 35"/>
                  <a:gd name="T10" fmla="*/ 22 w 121"/>
                  <a:gd name="T11" fmla="*/ 32 h 35"/>
                  <a:gd name="T12" fmla="*/ 22 w 121"/>
                  <a:gd name="T13" fmla="*/ 32 h 35"/>
                  <a:gd name="T14" fmla="*/ 22 w 121"/>
                  <a:gd name="T15" fmla="*/ 32 h 35"/>
                  <a:gd name="T16" fmla="*/ 22 w 121"/>
                  <a:gd name="T17" fmla="*/ 32 h 35"/>
                  <a:gd name="T18" fmla="*/ 21 w 121"/>
                  <a:gd name="T19" fmla="*/ 32 h 35"/>
                  <a:gd name="T20" fmla="*/ 21 w 121"/>
                  <a:gd name="T21" fmla="*/ 32 h 35"/>
                  <a:gd name="T22" fmla="*/ 21 w 121"/>
                  <a:gd name="T23" fmla="*/ 32 h 35"/>
                  <a:gd name="T24" fmla="*/ 11 w 121"/>
                  <a:gd name="T25" fmla="*/ 26 h 35"/>
                  <a:gd name="T26" fmla="*/ 11 w 121"/>
                  <a:gd name="T27" fmla="*/ 26 h 35"/>
                  <a:gd name="T28" fmla="*/ 11 w 121"/>
                  <a:gd name="T29" fmla="*/ 26 h 35"/>
                  <a:gd name="T30" fmla="*/ 11 w 121"/>
                  <a:gd name="T31" fmla="*/ 25 h 35"/>
                  <a:gd name="T32" fmla="*/ 11 w 121"/>
                  <a:gd name="T33" fmla="*/ 25 h 35"/>
                  <a:gd name="T34" fmla="*/ 11 w 121"/>
                  <a:gd name="T35" fmla="*/ 25 h 35"/>
                  <a:gd name="T36" fmla="*/ 11 w 121"/>
                  <a:gd name="T37" fmla="*/ 25 h 35"/>
                  <a:gd name="T38" fmla="*/ 11 w 121"/>
                  <a:gd name="T39" fmla="*/ 25 h 35"/>
                  <a:gd name="T40" fmla="*/ 11 w 121"/>
                  <a:gd name="T41" fmla="*/ 25 h 35"/>
                  <a:gd name="T42" fmla="*/ 10 w 121"/>
                  <a:gd name="T43" fmla="*/ 25 h 35"/>
                  <a:gd name="T44" fmla="*/ 11 w 121"/>
                  <a:gd name="T45" fmla="*/ 25 h 35"/>
                  <a:gd name="T46" fmla="*/ 10 w 121"/>
                  <a:gd name="T47" fmla="*/ 25 h 35"/>
                  <a:gd name="T48" fmla="*/ 10 w 121"/>
                  <a:gd name="T49" fmla="*/ 25 h 35"/>
                  <a:gd name="T50" fmla="*/ 10 w 121"/>
                  <a:gd name="T51" fmla="*/ 25 h 35"/>
                  <a:gd name="T52" fmla="*/ 10 w 121"/>
                  <a:gd name="T53" fmla="*/ 25 h 35"/>
                  <a:gd name="T54" fmla="*/ 10 w 121"/>
                  <a:gd name="T55" fmla="*/ 25 h 35"/>
                  <a:gd name="T56" fmla="*/ 10 w 121"/>
                  <a:gd name="T57" fmla="*/ 25 h 35"/>
                  <a:gd name="T58" fmla="*/ 10 w 121"/>
                  <a:gd name="T59" fmla="*/ 25 h 35"/>
                  <a:gd name="T60" fmla="*/ 10 w 121"/>
                  <a:gd name="T61" fmla="*/ 24 h 35"/>
                  <a:gd name="T62" fmla="*/ 10 w 121"/>
                  <a:gd name="T63" fmla="*/ 25 h 35"/>
                  <a:gd name="T64" fmla="*/ 10 w 121"/>
                  <a:gd name="T65" fmla="*/ 24 h 35"/>
                  <a:gd name="T66" fmla="*/ 10 w 121"/>
                  <a:gd name="T67" fmla="*/ 24 h 35"/>
                  <a:gd name="T68" fmla="*/ 10 w 121"/>
                  <a:gd name="T69" fmla="*/ 24 h 35"/>
                  <a:gd name="T70" fmla="*/ 10 w 121"/>
                  <a:gd name="T71" fmla="*/ 24 h 35"/>
                  <a:gd name="T72" fmla="*/ 2 w 121"/>
                  <a:gd name="T73" fmla="*/ 12 h 35"/>
                  <a:gd name="T74" fmla="*/ 2 w 121"/>
                  <a:gd name="T75" fmla="*/ 12 h 35"/>
                  <a:gd name="T76" fmla="*/ 2 w 121"/>
                  <a:gd name="T77" fmla="*/ 12 h 35"/>
                  <a:gd name="T78" fmla="*/ 0 w 121"/>
                  <a:gd name="T79" fmla="*/ 3 h 35"/>
                  <a:gd name="T80" fmla="*/ 0 w 121"/>
                  <a:gd name="T81" fmla="*/ 3 h 35"/>
                  <a:gd name="T82" fmla="*/ 2 w 121"/>
                  <a:gd name="T83" fmla="*/ 12 h 35"/>
                  <a:gd name="T84" fmla="*/ 2 w 121"/>
                  <a:gd name="T85" fmla="*/ 12 h 35"/>
                  <a:gd name="T86" fmla="*/ 2 w 121"/>
                  <a:gd name="T87" fmla="*/ 12 h 35"/>
                  <a:gd name="T88" fmla="*/ 2 w 121"/>
                  <a:gd name="T89" fmla="*/ 12 h 35"/>
                  <a:gd name="T90" fmla="*/ 2 w 121"/>
                  <a:gd name="T91" fmla="*/ 12 h 35"/>
                  <a:gd name="T92" fmla="*/ 2 w 121"/>
                  <a:gd name="T93" fmla="*/ 12 h 35"/>
                  <a:gd name="T94" fmla="*/ 0 w 121"/>
                  <a:gd name="T95" fmla="*/ 3 h 35"/>
                  <a:gd name="T96" fmla="*/ 85 w 121"/>
                  <a:gd name="T97" fmla="*/ 0 h 35"/>
                  <a:gd name="T98" fmla="*/ 60 w 121"/>
                  <a:gd name="T99" fmla="*/ 25 h 35"/>
                  <a:gd name="T100" fmla="*/ 36 w 121"/>
                  <a:gd name="T101" fmla="*/ 35 h 35"/>
                  <a:gd name="T102" fmla="*/ 121 w 121"/>
                  <a:gd name="T103" fmla="*/ 35 h 35"/>
                  <a:gd name="T104" fmla="*/ 85 w 121"/>
                  <a:gd name="T10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 h="35">
                    <a:moveTo>
                      <a:pt x="33" y="35"/>
                    </a:moveTo>
                    <a:cubicBezTo>
                      <a:pt x="33" y="35"/>
                      <a:pt x="33" y="35"/>
                      <a:pt x="33" y="35"/>
                    </a:cubicBezTo>
                    <a:cubicBezTo>
                      <a:pt x="33" y="35"/>
                      <a:pt x="33" y="35"/>
                      <a:pt x="33" y="35"/>
                    </a:cubicBezTo>
                    <a:moveTo>
                      <a:pt x="22" y="32"/>
                    </a:moveTo>
                    <a:cubicBezTo>
                      <a:pt x="25" y="34"/>
                      <a:pt x="29" y="35"/>
                      <a:pt x="33" y="35"/>
                    </a:cubicBezTo>
                    <a:cubicBezTo>
                      <a:pt x="29" y="35"/>
                      <a:pt x="25" y="34"/>
                      <a:pt x="22" y="32"/>
                    </a:cubicBezTo>
                    <a:moveTo>
                      <a:pt x="22" y="32"/>
                    </a:moveTo>
                    <a:cubicBezTo>
                      <a:pt x="22" y="32"/>
                      <a:pt x="22" y="32"/>
                      <a:pt x="22" y="32"/>
                    </a:cubicBezTo>
                    <a:cubicBezTo>
                      <a:pt x="22" y="32"/>
                      <a:pt x="22" y="32"/>
                      <a:pt x="22" y="32"/>
                    </a:cubicBezTo>
                    <a:moveTo>
                      <a:pt x="21" y="32"/>
                    </a:moveTo>
                    <a:cubicBezTo>
                      <a:pt x="21" y="32"/>
                      <a:pt x="21" y="32"/>
                      <a:pt x="21" y="32"/>
                    </a:cubicBezTo>
                    <a:cubicBezTo>
                      <a:pt x="21" y="32"/>
                      <a:pt x="21" y="32"/>
                      <a:pt x="21" y="32"/>
                    </a:cubicBezTo>
                    <a:moveTo>
                      <a:pt x="11" y="26"/>
                    </a:moveTo>
                    <a:cubicBezTo>
                      <a:pt x="11" y="26"/>
                      <a:pt x="11" y="26"/>
                      <a:pt x="11" y="26"/>
                    </a:cubicBezTo>
                    <a:cubicBezTo>
                      <a:pt x="11" y="26"/>
                      <a:pt x="11" y="26"/>
                      <a:pt x="11" y="26"/>
                    </a:cubicBezTo>
                    <a:moveTo>
                      <a:pt x="11" y="25"/>
                    </a:moveTo>
                    <a:cubicBezTo>
                      <a:pt x="11" y="25"/>
                      <a:pt x="11" y="25"/>
                      <a:pt x="11" y="25"/>
                    </a:cubicBezTo>
                    <a:cubicBezTo>
                      <a:pt x="11" y="25"/>
                      <a:pt x="11" y="25"/>
                      <a:pt x="11" y="25"/>
                    </a:cubicBezTo>
                    <a:moveTo>
                      <a:pt x="11" y="25"/>
                    </a:moveTo>
                    <a:cubicBezTo>
                      <a:pt x="11" y="25"/>
                      <a:pt x="11" y="25"/>
                      <a:pt x="11" y="25"/>
                    </a:cubicBezTo>
                    <a:cubicBezTo>
                      <a:pt x="11" y="25"/>
                      <a:pt x="11" y="25"/>
                      <a:pt x="11" y="25"/>
                    </a:cubicBezTo>
                    <a:moveTo>
                      <a:pt x="10" y="25"/>
                    </a:moveTo>
                    <a:cubicBezTo>
                      <a:pt x="10" y="25"/>
                      <a:pt x="11" y="25"/>
                      <a:pt x="11" y="25"/>
                    </a:cubicBezTo>
                    <a:cubicBezTo>
                      <a:pt x="11" y="25"/>
                      <a:pt x="10" y="25"/>
                      <a:pt x="10" y="25"/>
                    </a:cubicBezTo>
                    <a:moveTo>
                      <a:pt x="10" y="25"/>
                    </a:moveTo>
                    <a:cubicBezTo>
                      <a:pt x="10" y="25"/>
                      <a:pt x="10" y="25"/>
                      <a:pt x="10" y="25"/>
                    </a:cubicBezTo>
                    <a:cubicBezTo>
                      <a:pt x="10" y="25"/>
                      <a:pt x="10" y="25"/>
                      <a:pt x="10" y="25"/>
                    </a:cubicBezTo>
                    <a:moveTo>
                      <a:pt x="10" y="25"/>
                    </a:moveTo>
                    <a:cubicBezTo>
                      <a:pt x="10" y="25"/>
                      <a:pt x="10" y="25"/>
                      <a:pt x="10" y="25"/>
                    </a:cubicBezTo>
                    <a:cubicBezTo>
                      <a:pt x="10" y="25"/>
                      <a:pt x="10" y="25"/>
                      <a:pt x="10" y="25"/>
                    </a:cubicBezTo>
                    <a:moveTo>
                      <a:pt x="10" y="24"/>
                    </a:moveTo>
                    <a:cubicBezTo>
                      <a:pt x="10" y="25"/>
                      <a:pt x="10" y="25"/>
                      <a:pt x="10" y="25"/>
                    </a:cubicBezTo>
                    <a:cubicBezTo>
                      <a:pt x="10" y="25"/>
                      <a:pt x="10" y="25"/>
                      <a:pt x="10" y="24"/>
                    </a:cubicBezTo>
                    <a:moveTo>
                      <a:pt x="10" y="24"/>
                    </a:moveTo>
                    <a:cubicBezTo>
                      <a:pt x="10" y="24"/>
                      <a:pt x="10" y="24"/>
                      <a:pt x="10" y="24"/>
                    </a:cubicBezTo>
                    <a:cubicBezTo>
                      <a:pt x="10" y="24"/>
                      <a:pt x="10" y="24"/>
                      <a:pt x="10" y="24"/>
                    </a:cubicBezTo>
                    <a:moveTo>
                      <a:pt x="2" y="12"/>
                    </a:moveTo>
                    <a:cubicBezTo>
                      <a:pt x="2" y="12"/>
                      <a:pt x="2" y="12"/>
                      <a:pt x="2" y="12"/>
                    </a:cubicBezTo>
                    <a:cubicBezTo>
                      <a:pt x="2" y="12"/>
                      <a:pt x="2" y="12"/>
                      <a:pt x="2" y="12"/>
                    </a:cubicBezTo>
                    <a:moveTo>
                      <a:pt x="0" y="3"/>
                    </a:moveTo>
                    <a:cubicBezTo>
                      <a:pt x="0" y="3"/>
                      <a:pt x="0" y="3"/>
                      <a:pt x="0" y="3"/>
                    </a:cubicBezTo>
                    <a:cubicBezTo>
                      <a:pt x="0" y="6"/>
                      <a:pt x="1" y="9"/>
                      <a:pt x="2" y="12"/>
                    </a:cubicBezTo>
                    <a:cubicBezTo>
                      <a:pt x="2" y="12"/>
                      <a:pt x="2" y="12"/>
                      <a:pt x="2" y="12"/>
                    </a:cubicBezTo>
                    <a:cubicBezTo>
                      <a:pt x="2" y="12"/>
                      <a:pt x="2" y="12"/>
                      <a:pt x="2" y="12"/>
                    </a:cubicBezTo>
                    <a:cubicBezTo>
                      <a:pt x="2" y="12"/>
                      <a:pt x="2" y="12"/>
                      <a:pt x="2" y="12"/>
                    </a:cubicBezTo>
                    <a:cubicBezTo>
                      <a:pt x="2" y="12"/>
                      <a:pt x="2" y="12"/>
                      <a:pt x="2" y="12"/>
                    </a:cubicBezTo>
                    <a:cubicBezTo>
                      <a:pt x="2" y="12"/>
                      <a:pt x="2" y="12"/>
                      <a:pt x="2" y="12"/>
                    </a:cubicBezTo>
                    <a:cubicBezTo>
                      <a:pt x="1" y="9"/>
                      <a:pt x="0" y="6"/>
                      <a:pt x="0" y="3"/>
                    </a:cubicBezTo>
                    <a:moveTo>
                      <a:pt x="85" y="0"/>
                    </a:moveTo>
                    <a:cubicBezTo>
                      <a:pt x="60" y="25"/>
                      <a:pt x="60" y="25"/>
                      <a:pt x="60" y="25"/>
                    </a:cubicBezTo>
                    <a:cubicBezTo>
                      <a:pt x="53" y="32"/>
                      <a:pt x="44" y="35"/>
                      <a:pt x="36" y="35"/>
                    </a:cubicBezTo>
                    <a:cubicBezTo>
                      <a:pt x="121" y="35"/>
                      <a:pt x="121" y="35"/>
                      <a:pt x="121" y="35"/>
                    </a:cubicBezTo>
                    <a:cubicBezTo>
                      <a:pt x="85" y="0"/>
                      <a:pt x="85"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31" name="Freeform 65"/>
              <p:cNvSpPr>
                <a:spLocks noEditPoints="1"/>
              </p:cNvSpPr>
              <p:nvPr/>
            </p:nvSpPr>
            <p:spPr bwMode="auto">
              <a:xfrm>
                <a:off x="4710113" y="4549775"/>
                <a:ext cx="211138" cy="63500"/>
              </a:xfrm>
              <a:custGeom>
                <a:avLst/>
                <a:gdLst>
                  <a:gd name="T0" fmla="*/ 2 w 121"/>
                  <a:gd name="T1" fmla="*/ 25 h 36"/>
                  <a:gd name="T2" fmla="*/ 2 w 121"/>
                  <a:gd name="T3" fmla="*/ 25 h 36"/>
                  <a:gd name="T4" fmla="*/ 0 w 121"/>
                  <a:gd name="T5" fmla="*/ 32 h 36"/>
                  <a:gd name="T6" fmla="*/ 0 w 121"/>
                  <a:gd name="T7" fmla="*/ 32 h 36"/>
                  <a:gd name="T8" fmla="*/ 2 w 121"/>
                  <a:gd name="T9" fmla="*/ 25 h 36"/>
                  <a:gd name="T10" fmla="*/ 2 w 121"/>
                  <a:gd name="T11" fmla="*/ 24 h 36"/>
                  <a:gd name="T12" fmla="*/ 2 w 121"/>
                  <a:gd name="T13" fmla="*/ 24 h 36"/>
                  <a:gd name="T14" fmla="*/ 2 w 121"/>
                  <a:gd name="T15" fmla="*/ 25 h 36"/>
                  <a:gd name="T16" fmla="*/ 2 w 121"/>
                  <a:gd name="T17" fmla="*/ 25 h 36"/>
                  <a:gd name="T18" fmla="*/ 2 w 121"/>
                  <a:gd name="T19" fmla="*/ 24 h 36"/>
                  <a:gd name="T20" fmla="*/ 22 w 121"/>
                  <a:gd name="T21" fmla="*/ 3 h 36"/>
                  <a:gd name="T22" fmla="*/ 22 w 121"/>
                  <a:gd name="T23" fmla="*/ 3 h 36"/>
                  <a:gd name="T24" fmla="*/ 22 w 121"/>
                  <a:gd name="T25" fmla="*/ 3 h 36"/>
                  <a:gd name="T26" fmla="*/ 22 w 121"/>
                  <a:gd name="T27" fmla="*/ 3 h 36"/>
                  <a:gd name="T28" fmla="*/ 22 w 121"/>
                  <a:gd name="T29" fmla="*/ 3 h 36"/>
                  <a:gd name="T30" fmla="*/ 22 w 121"/>
                  <a:gd name="T31" fmla="*/ 3 h 36"/>
                  <a:gd name="T32" fmla="*/ 33 w 121"/>
                  <a:gd name="T33" fmla="*/ 1 h 36"/>
                  <a:gd name="T34" fmla="*/ 22 w 121"/>
                  <a:gd name="T35" fmla="*/ 3 h 36"/>
                  <a:gd name="T36" fmla="*/ 33 w 121"/>
                  <a:gd name="T37" fmla="*/ 1 h 36"/>
                  <a:gd name="T38" fmla="*/ 33 w 121"/>
                  <a:gd name="T39" fmla="*/ 1 h 36"/>
                  <a:gd name="T40" fmla="*/ 33 w 121"/>
                  <a:gd name="T41" fmla="*/ 1 h 36"/>
                  <a:gd name="T42" fmla="*/ 33 w 121"/>
                  <a:gd name="T43" fmla="*/ 1 h 36"/>
                  <a:gd name="T44" fmla="*/ 33 w 121"/>
                  <a:gd name="T45" fmla="*/ 1 h 36"/>
                  <a:gd name="T46" fmla="*/ 33 w 121"/>
                  <a:gd name="T47" fmla="*/ 1 h 36"/>
                  <a:gd name="T48" fmla="*/ 33 w 121"/>
                  <a:gd name="T49" fmla="*/ 1 h 36"/>
                  <a:gd name="T50" fmla="*/ 121 w 121"/>
                  <a:gd name="T51" fmla="*/ 0 h 36"/>
                  <a:gd name="T52" fmla="*/ 35 w 121"/>
                  <a:gd name="T53" fmla="*/ 0 h 36"/>
                  <a:gd name="T54" fmla="*/ 60 w 121"/>
                  <a:gd name="T55" fmla="*/ 11 h 36"/>
                  <a:gd name="T56" fmla="*/ 85 w 121"/>
                  <a:gd name="T57" fmla="*/ 36 h 36"/>
                  <a:gd name="T58" fmla="*/ 121 w 121"/>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1" h="36">
                    <a:moveTo>
                      <a:pt x="2" y="25"/>
                    </a:moveTo>
                    <a:cubicBezTo>
                      <a:pt x="2" y="25"/>
                      <a:pt x="2" y="25"/>
                      <a:pt x="2" y="25"/>
                    </a:cubicBezTo>
                    <a:cubicBezTo>
                      <a:pt x="1" y="27"/>
                      <a:pt x="0" y="30"/>
                      <a:pt x="0" y="32"/>
                    </a:cubicBezTo>
                    <a:cubicBezTo>
                      <a:pt x="0" y="32"/>
                      <a:pt x="0" y="32"/>
                      <a:pt x="0" y="32"/>
                    </a:cubicBezTo>
                    <a:cubicBezTo>
                      <a:pt x="0" y="30"/>
                      <a:pt x="1" y="27"/>
                      <a:pt x="2" y="25"/>
                    </a:cubicBezTo>
                    <a:moveTo>
                      <a:pt x="2" y="24"/>
                    </a:moveTo>
                    <a:cubicBezTo>
                      <a:pt x="2" y="24"/>
                      <a:pt x="2" y="24"/>
                      <a:pt x="2" y="24"/>
                    </a:cubicBezTo>
                    <a:cubicBezTo>
                      <a:pt x="2" y="24"/>
                      <a:pt x="2" y="24"/>
                      <a:pt x="2" y="25"/>
                    </a:cubicBezTo>
                    <a:cubicBezTo>
                      <a:pt x="2" y="25"/>
                      <a:pt x="2" y="25"/>
                      <a:pt x="2" y="25"/>
                    </a:cubicBezTo>
                    <a:cubicBezTo>
                      <a:pt x="2" y="24"/>
                      <a:pt x="2" y="24"/>
                      <a:pt x="2" y="24"/>
                    </a:cubicBezTo>
                    <a:moveTo>
                      <a:pt x="22" y="3"/>
                    </a:moveTo>
                    <a:cubicBezTo>
                      <a:pt x="22" y="3"/>
                      <a:pt x="22" y="3"/>
                      <a:pt x="22" y="3"/>
                    </a:cubicBezTo>
                    <a:cubicBezTo>
                      <a:pt x="22" y="3"/>
                      <a:pt x="22" y="3"/>
                      <a:pt x="22" y="3"/>
                    </a:cubicBezTo>
                    <a:moveTo>
                      <a:pt x="22" y="3"/>
                    </a:moveTo>
                    <a:cubicBezTo>
                      <a:pt x="22" y="3"/>
                      <a:pt x="22" y="3"/>
                      <a:pt x="22" y="3"/>
                    </a:cubicBezTo>
                    <a:cubicBezTo>
                      <a:pt x="22" y="3"/>
                      <a:pt x="22" y="3"/>
                      <a:pt x="22" y="3"/>
                    </a:cubicBezTo>
                    <a:moveTo>
                      <a:pt x="33" y="1"/>
                    </a:moveTo>
                    <a:cubicBezTo>
                      <a:pt x="29" y="1"/>
                      <a:pt x="26" y="2"/>
                      <a:pt x="22" y="3"/>
                    </a:cubicBezTo>
                    <a:cubicBezTo>
                      <a:pt x="26" y="2"/>
                      <a:pt x="29" y="1"/>
                      <a:pt x="33" y="1"/>
                    </a:cubicBezTo>
                    <a:moveTo>
                      <a:pt x="33" y="1"/>
                    </a:moveTo>
                    <a:cubicBezTo>
                      <a:pt x="33" y="1"/>
                      <a:pt x="33" y="1"/>
                      <a:pt x="33" y="1"/>
                    </a:cubicBezTo>
                    <a:cubicBezTo>
                      <a:pt x="33" y="1"/>
                      <a:pt x="33" y="1"/>
                      <a:pt x="33" y="1"/>
                    </a:cubicBezTo>
                    <a:moveTo>
                      <a:pt x="33" y="1"/>
                    </a:moveTo>
                    <a:cubicBezTo>
                      <a:pt x="33" y="1"/>
                      <a:pt x="33" y="1"/>
                      <a:pt x="33" y="1"/>
                    </a:cubicBezTo>
                    <a:cubicBezTo>
                      <a:pt x="33" y="1"/>
                      <a:pt x="33" y="1"/>
                      <a:pt x="33" y="1"/>
                    </a:cubicBezTo>
                    <a:moveTo>
                      <a:pt x="121" y="0"/>
                    </a:moveTo>
                    <a:cubicBezTo>
                      <a:pt x="35" y="0"/>
                      <a:pt x="35" y="0"/>
                      <a:pt x="35" y="0"/>
                    </a:cubicBezTo>
                    <a:cubicBezTo>
                      <a:pt x="44" y="1"/>
                      <a:pt x="53" y="4"/>
                      <a:pt x="60" y="11"/>
                    </a:cubicBezTo>
                    <a:cubicBezTo>
                      <a:pt x="85" y="36"/>
                      <a:pt x="85" y="36"/>
                      <a:pt x="85" y="36"/>
                    </a:cubicBezTo>
                    <a:cubicBezTo>
                      <a:pt x="121" y="0"/>
                      <a:pt x="121" y="0"/>
                      <a:pt x="121"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32" name="Freeform 66"/>
              <p:cNvSpPr>
                <a:spLocks/>
              </p:cNvSpPr>
              <p:nvPr/>
            </p:nvSpPr>
            <p:spPr bwMode="auto">
              <a:xfrm>
                <a:off x="4702679" y="4549775"/>
                <a:ext cx="147638" cy="123825"/>
              </a:xfrm>
              <a:custGeom>
                <a:avLst/>
                <a:gdLst>
                  <a:gd name="T0" fmla="*/ 35 w 85"/>
                  <a:gd name="T1" fmla="*/ 0 h 71"/>
                  <a:gd name="T2" fmla="*/ 35 w 85"/>
                  <a:gd name="T3" fmla="*/ 0 h 71"/>
                  <a:gd name="T4" fmla="*/ 33 w 85"/>
                  <a:gd name="T5" fmla="*/ 1 h 71"/>
                  <a:gd name="T6" fmla="*/ 33 w 85"/>
                  <a:gd name="T7" fmla="*/ 1 h 71"/>
                  <a:gd name="T8" fmla="*/ 33 w 85"/>
                  <a:gd name="T9" fmla="*/ 1 h 71"/>
                  <a:gd name="T10" fmla="*/ 33 w 85"/>
                  <a:gd name="T11" fmla="*/ 1 h 71"/>
                  <a:gd name="T12" fmla="*/ 33 w 85"/>
                  <a:gd name="T13" fmla="*/ 1 h 71"/>
                  <a:gd name="T14" fmla="*/ 22 w 85"/>
                  <a:gd name="T15" fmla="*/ 3 h 71"/>
                  <a:gd name="T16" fmla="*/ 22 w 85"/>
                  <a:gd name="T17" fmla="*/ 3 h 71"/>
                  <a:gd name="T18" fmla="*/ 22 w 85"/>
                  <a:gd name="T19" fmla="*/ 3 h 71"/>
                  <a:gd name="T20" fmla="*/ 22 w 85"/>
                  <a:gd name="T21" fmla="*/ 3 h 71"/>
                  <a:gd name="T22" fmla="*/ 22 w 85"/>
                  <a:gd name="T23" fmla="*/ 3 h 71"/>
                  <a:gd name="T24" fmla="*/ 2 w 85"/>
                  <a:gd name="T25" fmla="*/ 24 h 71"/>
                  <a:gd name="T26" fmla="*/ 2 w 85"/>
                  <a:gd name="T27" fmla="*/ 25 h 71"/>
                  <a:gd name="T28" fmla="*/ 2 w 85"/>
                  <a:gd name="T29" fmla="*/ 25 h 71"/>
                  <a:gd name="T30" fmla="*/ 0 w 85"/>
                  <a:gd name="T31" fmla="*/ 32 h 71"/>
                  <a:gd name="T32" fmla="*/ 0 w 85"/>
                  <a:gd name="T33" fmla="*/ 36 h 71"/>
                  <a:gd name="T34" fmla="*/ 0 w 85"/>
                  <a:gd name="T35" fmla="*/ 39 h 71"/>
                  <a:gd name="T36" fmla="*/ 2 w 85"/>
                  <a:gd name="T37" fmla="*/ 48 h 71"/>
                  <a:gd name="T38" fmla="*/ 2 w 85"/>
                  <a:gd name="T39" fmla="*/ 48 h 71"/>
                  <a:gd name="T40" fmla="*/ 2 w 85"/>
                  <a:gd name="T41" fmla="*/ 48 h 71"/>
                  <a:gd name="T42" fmla="*/ 10 w 85"/>
                  <a:gd name="T43" fmla="*/ 60 h 71"/>
                  <a:gd name="T44" fmla="*/ 10 w 85"/>
                  <a:gd name="T45" fmla="*/ 60 h 71"/>
                  <a:gd name="T46" fmla="*/ 10 w 85"/>
                  <a:gd name="T47" fmla="*/ 60 h 71"/>
                  <a:gd name="T48" fmla="*/ 10 w 85"/>
                  <a:gd name="T49" fmla="*/ 61 h 71"/>
                  <a:gd name="T50" fmla="*/ 10 w 85"/>
                  <a:gd name="T51" fmla="*/ 61 h 71"/>
                  <a:gd name="T52" fmla="*/ 10 w 85"/>
                  <a:gd name="T53" fmla="*/ 61 h 71"/>
                  <a:gd name="T54" fmla="*/ 10 w 85"/>
                  <a:gd name="T55" fmla="*/ 61 h 71"/>
                  <a:gd name="T56" fmla="*/ 10 w 85"/>
                  <a:gd name="T57" fmla="*/ 61 h 71"/>
                  <a:gd name="T58" fmla="*/ 10 w 85"/>
                  <a:gd name="T59" fmla="*/ 61 h 71"/>
                  <a:gd name="T60" fmla="*/ 11 w 85"/>
                  <a:gd name="T61" fmla="*/ 61 h 71"/>
                  <a:gd name="T62" fmla="*/ 11 w 85"/>
                  <a:gd name="T63" fmla="*/ 61 h 71"/>
                  <a:gd name="T64" fmla="*/ 11 w 85"/>
                  <a:gd name="T65" fmla="*/ 61 h 71"/>
                  <a:gd name="T66" fmla="*/ 11 w 85"/>
                  <a:gd name="T67" fmla="*/ 61 h 71"/>
                  <a:gd name="T68" fmla="*/ 11 w 85"/>
                  <a:gd name="T69" fmla="*/ 61 h 71"/>
                  <a:gd name="T70" fmla="*/ 11 w 85"/>
                  <a:gd name="T71" fmla="*/ 62 h 71"/>
                  <a:gd name="T72" fmla="*/ 11 w 85"/>
                  <a:gd name="T73" fmla="*/ 62 h 71"/>
                  <a:gd name="T74" fmla="*/ 21 w 85"/>
                  <a:gd name="T75" fmla="*/ 68 h 71"/>
                  <a:gd name="T76" fmla="*/ 21 w 85"/>
                  <a:gd name="T77" fmla="*/ 68 h 71"/>
                  <a:gd name="T78" fmla="*/ 22 w 85"/>
                  <a:gd name="T79" fmla="*/ 68 h 71"/>
                  <a:gd name="T80" fmla="*/ 22 w 85"/>
                  <a:gd name="T81" fmla="*/ 68 h 71"/>
                  <a:gd name="T82" fmla="*/ 22 w 85"/>
                  <a:gd name="T83" fmla="*/ 68 h 71"/>
                  <a:gd name="T84" fmla="*/ 33 w 85"/>
                  <a:gd name="T85" fmla="*/ 71 h 71"/>
                  <a:gd name="T86" fmla="*/ 33 w 85"/>
                  <a:gd name="T87" fmla="*/ 71 h 71"/>
                  <a:gd name="T88" fmla="*/ 33 w 85"/>
                  <a:gd name="T89" fmla="*/ 71 h 71"/>
                  <a:gd name="T90" fmla="*/ 35 w 85"/>
                  <a:gd name="T91" fmla="*/ 71 h 71"/>
                  <a:gd name="T92" fmla="*/ 36 w 85"/>
                  <a:gd name="T93" fmla="*/ 71 h 71"/>
                  <a:gd name="T94" fmla="*/ 60 w 85"/>
                  <a:gd name="T95" fmla="*/ 61 h 71"/>
                  <a:gd name="T96" fmla="*/ 85 w 85"/>
                  <a:gd name="T97" fmla="*/ 36 h 71"/>
                  <a:gd name="T98" fmla="*/ 60 w 85"/>
                  <a:gd name="T99" fmla="*/ 11 h 71"/>
                  <a:gd name="T100" fmla="*/ 35 w 85"/>
                  <a:gd name="T10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 h="71">
                    <a:moveTo>
                      <a:pt x="35" y="0"/>
                    </a:moveTo>
                    <a:cubicBezTo>
                      <a:pt x="35" y="0"/>
                      <a:pt x="35" y="0"/>
                      <a:pt x="35" y="0"/>
                    </a:cubicBezTo>
                    <a:cubicBezTo>
                      <a:pt x="35" y="0"/>
                      <a:pt x="34" y="1"/>
                      <a:pt x="33" y="1"/>
                    </a:cubicBezTo>
                    <a:cubicBezTo>
                      <a:pt x="33" y="1"/>
                      <a:pt x="33" y="1"/>
                      <a:pt x="33" y="1"/>
                    </a:cubicBezTo>
                    <a:cubicBezTo>
                      <a:pt x="33" y="1"/>
                      <a:pt x="33" y="1"/>
                      <a:pt x="33" y="1"/>
                    </a:cubicBezTo>
                    <a:cubicBezTo>
                      <a:pt x="33" y="1"/>
                      <a:pt x="33" y="1"/>
                      <a:pt x="33" y="1"/>
                    </a:cubicBezTo>
                    <a:cubicBezTo>
                      <a:pt x="33" y="1"/>
                      <a:pt x="33" y="1"/>
                      <a:pt x="33" y="1"/>
                    </a:cubicBezTo>
                    <a:cubicBezTo>
                      <a:pt x="29" y="1"/>
                      <a:pt x="26" y="2"/>
                      <a:pt x="22" y="3"/>
                    </a:cubicBezTo>
                    <a:cubicBezTo>
                      <a:pt x="22" y="3"/>
                      <a:pt x="22" y="3"/>
                      <a:pt x="22" y="3"/>
                    </a:cubicBezTo>
                    <a:cubicBezTo>
                      <a:pt x="22" y="3"/>
                      <a:pt x="22" y="3"/>
                      <a:pt x="22" y="3"/>
                    </a:cubicBezTo>
                    <a:cubicBezTo>
                      <a:pt x="22" y="3"/>
                      <a:pt x="22" y="3"/>
                      <a:pt x="22" y="3"/>
                    </a:cubicBezTo>
                    <a:cubicBezTo>
                      <a:pt x="22" y="3"/>
                      <a:pt x="22" y="3"/>
                      <a:pt x="22" y="3"/>
                    </a:cubicBezTo>
                    <a:cubicBezTo>
                      <a:pt x="13" y="7"/>
                      <a:pt x="5" y="15"/>
                      <a:pt x="2" y="24"/>
                    </a:cubicBezTo>
                    <a:cubicBezTo>
                      <a:pt x="2" y="24"/>
                      <a:pt x="2" y="24"/>
                      <a:pt x="2" y="25"/>
                    </a:cubicBezTo>
                    <a:cubicBezTo>
                      <a:pt x="2" y="25"/>
                      <a:pt x="2" y="25"/>
                      <a:pt x="2" y="25"/>
                    </a:cubicBezTo>
                    <a:cubicBezTo>
                      <a:pt x="1" y="27"/>
                      <a:pt x="0" y="30"/>
                      <a:pt x="0" y="32"/>
                    </a:cubicBezTo>
                    <a:cubicBezTo>
                      <a:pt x="0" y="33"/>
                      <a:pt x="0" y="35"/>
                      <a:pt x="0" y="36"/>
                    </a:cubicBezTo>
                    <a:cubicBezTo>
                      <a:pt x="0" y="37"/>
                      <a:pt x="0" y="38"/>
                      <a:pt x="0" y="39"/>
                    </a:cubicBezTo>
                    <a:cubicBezTo>
                      <a:pt x="0" y="42"/>
                      <a:pt x="1" y="45"/>
                      <a:pt x="2" y="48"/>
                    </a:cubicBezTo>
                    <a:cubicBezTo>
                      <a:pt x="2" y="48"/>
                      <a:pt x="2" y="48"/>
                      <a:pt x="2" y="48"/>
                    </a:cubicBezTo>
                    <a:cubicBezTo>
                      <a:pt x="2" y="48"/>
                      <a:pt x="2" y="48"/>
                      <a:pt x="2" y="48"/>
                    </a:cubicBezTo>
                    <a:cubicBezTo>
                      <a:pt x="4" y="53"/>
                      <a:pt x="7" y="57"/>
                      <a:pt x="10" y="60"/>
                    </a:cubicBezTo>
                    <a:cubicBezTo>
                      <a:pt x="10" y="60"/>
                      <a:pt x="10" y="60"/>
                      <a:pt x="10" y="60"/>
                    </a:cubicBezTo>
                    <a:cubicBezTo>
                      <a:pt x="10" y="60"/>
                      <a:pt x="10" y="60"/>
                      <a:pt x="10" y="60"/>
                    </a:cubicBezTo>
                    <a:cubicBezTo>
                      <a:pt x="10" y="61"/>
                      <a:pt x="10" y="61"/>
                      <a:pt x="10" y="61"/>
                    </a:cubicBezTo>
                    <a:cubicBezTo>
                      <a:pt x="10" y="61"/>
                      <a:pt x="10" y="61"/>
                      <a:pt x="10" y="61"/>
                    </a:cubicBezTo>
                    <a:cubicBezTo>
                      <a:pt x="10" y="61"/>
                      <a:pt x="10" y="61"/>
                      <a:pt x="10" y="61"/>
                    </a:cubicBezTo>
                    <a:cubicBezTo>
                      <a:pt x="10" y="61"/>
                      <a:pt x="10" y="61"/>
                      <a:pt x="10" y="61"/>
                    </a:cubicBezTo>
                    <a:cubicBezTo>
                      <a:pt x="10" y="61"/>
                      <a:pt x="10" y="61"/>
                      <a:pt x="10" y="61"/>
                    </a:cubicBezTo>
                    <a:cubicBezTo>
                      <a:pt x="10" y="61"/>
                      <a:pt x="10" y="61"/>
                      <a:pt x="10" y="61"/>
                    </a:cubicBezTo>
                    <a:cubicBezTo>
                      <a:pt x="10" y="61"/>
                      <a:pt x="11" y="61"/>
                      <a:pt x="11" y="61"/>
                    </a:cubicBezTo>
                    <a:cubicBezTo>
                      <a:pt x="11" y="61"/>
                      <a:pt x="11" y="61"/>
                      <a:pt x="11" y="61"/>
                    </a:cubicBezTo>
                    <a:cubicBezTo>
                      <a:pt x="11" y="61"/>
                      <a:pt x="11" y="61"/>
                      <a:pt x="11" y="61"/>
                    </a:cubicBezTo>
                    <a:cubicBezTo>
                      <a:pt x="11" y="61"/>
                      <a:pt x="11" y="61"/>
                      <a:pt x="11" y="61"/>
                    </a:cubicBezTo>
                    <a:cubicBezTo>
                      <a:pt x="11" y="61"/>
                      <a:pt x="11" y="61"/>
                      <a:pt x="11" y="61"/>
                    </a:cubicBezTo>
                    <a:cubicBezTo>
                      <a:pt x="11" y="61"/>
                      <a:pt x="11" y="61"/>
                      <a:pt x="11" y="62"/>
                    </a:cubicBezTo>
                    <a:cubicBezTo>
                      <a:pt x="11" y="62"/>
                      <a:pt x="11" y="62"/>
                      <a:pt x="11" y="62"/>
                    </a:cubicBezTo>
                    <a:cubicBezTo>
                      <a:pt x="14" y="64"/>
                      <a:pt x="18" y="67"/>
                      <a:pt x="21" y="68"/>
                    </a:cubicBezTo>
                    <a:cubicBezTo>
                      <a:pt x="21" y="68"/>
                      <a:pt x="21" y="68"/>
                      <a:pt x="21" y="68"/>
                    </a:cubicBezTo>
                    <a:cubicBezTo>
                      <a:pt x="22" y="68"/>
                      <a:pt x="22" y="68"/>
                      <a:pt x="22" y="68"/>
                    </a:cubicBezTo>
                    <a:cubicBezTo>
                      <a:pt x="22" y="68"/>
                      <a:pt x="22" y="68"/>
                      <a:pt x="22" y="68"/>
                    </a:cubicBezTo>
                    <a:cubicBezTo>
                      <a:pt x="22" y="68"/>
                      <a:pt x="22" y="68"/>
                      <a:pt x="22" y="68"/>
                    </a:cubicBezTo>
                    <a:cubicBezTo>
                      <a:pt x="25" y="70"/>
                      <a:pt x="29" y="71"/>
                      <a:pt x="33" y="71"/>
                    </a:cubicBezTo>
                    <a:cubicBezTo>
                      <a:pt x="33" y="71"/>
                      <a:pt x="33" y="71"/>
                      <a:pt x="33" y="71"/>
                    </a:cubicBezTo>
                    <a:cubicBezTo>
                      <a:pt x="33" y="71"/>
                      <a:pt x="33" y="71"/>
                      <a:pt x="33" y="71"/>
                    </a:cubicBezTo>
                    <a:cubicBezTo>
                      <a:pt x="34" y="71"/>
                      <a:pt x="34" y="71"/>
                      <a:pt x="35" y="71"/>
                    </a:cubicBezTo>
                    <a:cubicBezTo>
                      <a:pt x="36" y="71"/>
                      <a:pt x="36" y="71"/>
                      <a:pt x="36" y="71"/>
                    </a:cubicBezTo>
                    <a:cubicBezTo>
                      <a:pt x="44" y="71"/>
                      <a:pt x="53" y="68"/>
                      <a:pt x="60" y="61"/>
                    </a:cubicBezTo>
                    <a:cubicBezTo>
                      <a:pt x="85" y="36"/>
                      <a:pt x="85" y="36"/>
                      <a:pt x="85" y="36"/>
                    </a:cubicBezTo>
                    <a:cubicBezTo>
                      <a:pt x="60" y="11"/>
                      <a:pt x="60" y="11"/>
                      <a:pt x="60" y="11"/>
                    </a:cubicBezTo>
                    <a:cubicBezTo>
                      <a:pt x="53" y="4"/>
                      <a:pt x="44" y="1"/>
                      <a:pt x="35"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33" name="Freeform 67"/>
              <p:cNvSpPr>
                <a:spLocks noEditPoints="1"/>
              </p:cNvSpPr>
              <p:nvPr/>
            </p:nvSpPr>
            <p:spPr bwMode="auto">
              <a:xfrm>
                <a:off x="5853113" y="4568825"/>
                <a:ext cx="17463" cy="66675"/>
              </a:xfrm>
              <a:custGeom>
                <a:avLst/>
                <a:gdLst>
                  <a:gd name="T0" fmla="*/ 7 w 10"/>
                  <a:gd name="T1" fmla="*/ 38 h 38"/>
                  <a:gd name="T2" fmla="*/ 7 w 10"/>
                  <a:gd name="T3" fmla="*/ 38 h 38"/>
                  <a:gd name="T4" fmla="*/ 7 w 10"/>
                  <a:gd name="T5" fmla="*/ 38 h 38"/>
                  <a:gd name="T6" fmla="*/ 7 w 10"/>
                  <a:gd name="T7" fmla="*/ 38 h 38"/>
                  <a:gd name="T8" fmla="*/ 7 w 10"/>
                  <a:gd name="T9" fmla="*/ 38 h 38"/>
                  <a:gd name="T10" fmla="*/ 7 w 10"/>
                  <a:gd name="T11" fmla="*/ 38 h 38"/>
                  <a:gd name="T12" fmla="*/ 10 w 10"/>
                  <a:gd name="T13" fmla="*/ 27 h 38"/>
                  <a:gd name="T14" fmla="*/ 8 w 10"/>
                  <a:gd name="T15" fmla="*/ 38 h 38"/>
                  <a:gd name="T16" fmla="*/ 10 w 10"/>
                  <a:gd name="T17" fmla="*/ 27 h 38"/>
                  <a:gd name="T18" fmla="*/ 10 w 10"/>
                  <a:gd name="T19" fmla="*/ 27 h 38"/>
                  <a:gd name="T20" fmla="*/ 10 w 10"/>
                  <a:gd name="T21" fmla="*/ 27 h 38"/>
                  <a:gd name="T22" fmla="*/ 10 w 10"/>
                  <a:gd name="T23" fmla="*/ 27 h 38"/>
                  <a:gd name="T24" fmla="*/ 10 w 10"/>
                  <a:gd name="T25" fmla="*/ 27 h 38"/>
                  <a:gd name="T26" fmla="*/ 10 w 10"/>
                  <a:gd name="T27" fmla="*/ 27 h 38"/>
                  <a:gd name="T28" fmla="*/ 10 w 10"/>
                  <a:gd name="T29" fmla="*/ 27 h 38"/>
                  <a:gd name="T30" fmla="*/ 10 w 10"/>
                  <a:gd name="T31" fmla="*/ 23 h 38"/>
                  <a:gd name="T32" fmla="*/ 10 w 10"/>
                  <a:gd name="T33" fmla="*/ 23 h 38"/>
                  <a:gd name="T34" fmla="*/ 10 w 10"/>
                  <a:gd name="T35" fmla="*/ 23 h 38"/>
                  <a:gd name="T36" fmla="*/ 10 w 10"/>
                  <a:gd name="T37" fmla="*/ 22 h 38"/>
                  <a:gd name="T38" fmla="*/ 10 w 10"/>
                  <a:gd name="T39" fmla="*/ 22 h 38"/>
                  <a:gd name="T40" fmla="*/ 10 w 10"/>
                  <a:gd name="T41" fmla="*/ 22 h 38"/>
                  <a:gd name="T42" fmla="*/ 8 w 10"/>
                  <a:gd name="T43" fmla="*/ 13 h 38"/>
                  <a:gd name="T44" fmla="*/ 10 w 10"/>
                  <a:gd name="T45" fmla="*/ 22 h 38"/>
                  <a:gd name="T46" fmla="*/ 8 w 10"/>
                  <a:gd name="T47" fmla="*/ 13 h 38"/>
                  <a:gd name="T48" fmla="*/ 8 w 10"/>
                  <a:gd name="T49" fmla="*/ 12 h 38"/>
                  <a:gd name="T50" fmla="*/ 8 w 10"/>
                  <a:gd name="T51" fmla="*/ 13 h 38"/>
                  <a:gd name="T52" fmla="*/ 8 w 10"/>
                  <a:gd name="T53" fmla="*/ 12 h 38"/>
                  <a:gd name="T54" fmla="*/ 8 w 10"/>
                  <a:gd name="T55" fmla="*/ 12 h 38"/>
                  <a:gd name="T56" fmla="*/ 8 w 10"/>
                  <a:gd name="T57" fmla="*/ 12 h 38"/>
                  <a:gd name="T58" fmla="*/ 8 w 10"/>
                  <a:gd name="T59" fmla="*/ 12 h 38"/>
                  <a:gd name="T60" fmla="*/ 0 w 10"/>
                  <a:gd name="T61" fmla="*/ 1 h 38"/>
                  <a:gd name="T62" fmla="*/ 0 w 10"/>
                  <a:gd name="T63" fmla="*/ 1 h 38"/>
                  <a:gd name="T64" fmla="*/ 0 w 10"/>
                  <a:gd name="T65" fmla="*/ 1 h 38"/>
                  <a:gd name="T66" fmla="*/ 0 w 10"/>
                  <a:gd name="T67" fmla="*/ 0 h 38"/>
                  <a:gd name="T68" fmla="*/ 0 w 10"/>
                  <a:gd name="T69" fmla="*/ 0 h 38"/>
                  <a:gd name="T70" fmla="*/ 0 w 10"/>
                  <a:gd name="T71" fmla="*/ 0 h 38"/>
                  <a:gd name="T72" fmla="*/ 0 w 10"/>
                  <a:gd name="T73" fmla="*/ 0 h 38"/>
                  <a:gd name="T74" fmla="*/ 0 w 10"/>
                  <a:gd name="T75" fmla="*/ 0 h 38"/>
                  <a:gd name="T76" fmla="*/ 0 w 10"/>
                  <a:gd name="T77" fmla="*/ 0 h 38"/>
                  <a:gd name="T78" fmla="*/ 0 w 10"/>
                  <a:gd name="T79" fmla="*/ 0 h 38"/>
                  <a:gd name="T80" fmla="*/ 0 w 10"/>
                  <a:gd name="T8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38">
                    <a:moveTo>
                      <a:pt x="7" y="38"/>
                    </a:moveTo>
                    <a:cubicBezTo>
                      <a:pt x="7" y="38"/>
                      <a:pt x="7" y="38"/>
                      <a:pt x="7" y="38"/>
                    </a:cubicBezTo>
                    <a:cubicBezTo>
                      <a:pt x="7" y="38"/>
                      <a:pt x="7" y="38"/>
                      <a:pt x="7" y="38"/>
                    </a:cubicBezTo>
                    <a:moveTo>
                      <a:pt x="7" y="38"/>
                    </a:moveTo>
                    <a:cubicBezTo>
                      <a:pt x="7" y="38"/>
                      <a:pt x="7" y="38"/>
                      <a:pt x="7" y="38"/>
                    </a:cubicBezTo>
                    <a:cubicBezTo>
                      <a:pt x="7" y="38"/>
                      <a:pt x="7" y="38"/>
                      <a:pt x="7" y="38"/>
                    </a:cubicBezTo>
                    <a:moveTo>
                      <a:pt x="10" y="27"/>
                    </a:moveTo>
                    <a:cubicBezTo>
                      <a:pt x="10" y="31"/>
                      <a:pt x="9" y="34"/>
                      <a:pt x="8" y="38"/>
                    </a:cubicBezTo>
                    <a:cubicBezTo>
                      <a:pt x="9" y="34"/>
                      <a:pt x="10" y="31"/>
                      <a:pt x="10" y="27"/>
                    </a:cubicBezTo>
                    <a:moveTo>
                      <a:pt x="10" y="27"/>
                    </a:moveTo>
                    <a:cubicBezTo>
                      <a:pt x="10" y="27"/>
                      <a:pt x="10" y="27"/>
                      <a:pt x="10" y="27"/>
                    </a:cubicBezTo>
                    <a:cubicBezTo>
                      <a:pt x="10" y="27"/>
                      <a:pt x="10" y="27"/>
                      <a:pt x="10" y="27"/>
                    </a:cubicBezTo>
                    <a:moveTo>
                      <a:pt x="10" y="27"/>
                    </a:moveTo>
                    <a:cubicBezTo>
                      <a:pt x="10" y="27"/>
                      <a:pt x="10" y="27"/>
                      <a:pt x="10" y="27"/>
                    </a:cubicBezTo>
                    <a:cubicBezTo>
                      <a:pt x="10" y="27"/>
                      <a:pt x="10" y="27"/>
                      <a:pt x="10" y="27"/>
                    </a:cubicBezTo>
                    <a:moveTo>
                      <a:pt x="10" y="23"/>
                    </a:moveTo>
                    <a:cubicBezTo>
                      <a:pt x="10" y="23"/>
                      <a:pt x="10" y="23"/>
                      <a:pt x="10" y="23"/>
                    </a:cubicBezTo>
                    <a:cubicBezTo>
                      <a:pt x="10" y="23"/>
                      <a:pt x="10" y="23"/>
                      <a:pt x="10" y="23"/>
                    </a:cubicBezTo>
                    <a:moveTo>
                      <a:pt x="10" y="22"/>
                    </a:moveTo>
                    <a:cubicBezTo>
                      <a:pt x="10" y="22"/>
                      <a:pt x="10" y="22"/>
                      <a:pt x="10" y="22"/>
                    </a:cubicBezTo>
                    <a:cubicBezTo>
                      <a:pt x="10" y="22"/>
                      <a:pt x="10" y="22"/>
                      <a:pt x="10" y="22"/>
                    </a:cubicBezTo>
                    <a:moveTo>
                      <a:pt x="8" y="13"/>
                    </a:moveTo>
                    <a:cubicBezTo>
                      <a:pt x="9" y="16"/>
                      <a:pt x="10" y="19"/>
                      <a:pt x="10" y="22"/>
                    </a:cubicBezTo>
                    <a:cubicBezTo>
                      <a:pt x="10" y="19"/>
                      <a:pt x="9" y="16"/>
                      <a:pt x="8" y="13"/>
                    </a:cubicBezTo>
                    <a:moveTo>
                      <a:pt x="8" y="12"/>
                    </a:moveTo>
                    <a:cubicBezTo>
                      <a:pt x="8" y="12"/>
                      <a:pt x="8" y="12"/>
                      <a:pt x="8" y="13"/>
                    </a:cubicBezTo>
                    <a:cubicBezTo>
                      <a:pt x="8" y="12"/>
                      <a:pt x="8" y="12"/>
                      <a:pt x="8" y="12"/>
                    </a:cubicBezTo>
                    <a:moveTo>
                      <a:pt x="8" y="12"/>
                    </a:moveTo>
                    <a:cubicBezTo>
                      <a:pt x="8" y="12"/>
                      <a:pt x="8" y="12"/>
                      <a:pt x="8" y="12"/>
                    </a:cubicBezTo>
                    <a:cubicBezTo>
                      <a:pt x="8" y="12"/>
                      <a:pt x="8" y="12"/>
                      <a:pt x="8" y="1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34" name="Freeform 68"/>
              <p:cNvSpPr>
                <a:spLocks/>
              </p:cNvSpPr>
              <p:nvPr/>
            </p:nvSpPr>
            <p:spPr bwMode="auto">
              <a:xfrm>
                <a:off x="5556250" y="4365625"/>
                <a:ext cx="296863" cy="203200"/>
              </a:xfrm>
              <a:custGeom>
                <a:avLst/>
                <a:gdLst>
                  <a:gd name="T0" fmla="*/ 39 w 170"/>
                  <a:gd name="T1" fmla="*/ 0 h 116"/>
                  <a:gd name="T2" fmla="*/ 14 w 170"/>
                  <a:gd name="T3" fmla="*/ 10 h 116"/>
                  <a:gd name="T4" fmla="*/ 14 w 170"/>
                  <a:gd name="T5" fmla="*/ 60 h 116"/>
                  <a:gd name="T6" fmla="*/ 59 w 170"/>
                  <a:gd name="T7" fmla="*/ 105 h 116"/>
                  <a:gd name="T8" fmla="*/ 144 w 170"/>
                  <a:gd name="T9" fmla="*/ 105 h 116"/>
                  <a:gd name="T10" fmla="*/ 145 w 170"/>
                  <a:gd name="T11" fmla="*/ 105 h 116"/>
                  <a:gd name="T12" fmla="*/ 146 w 170"/>
                  <a:gd name="T13" fmla="*/ 106 h 116"/>
                  <a:gd name="T14" fmla="*/ 146 w 170"/>
                  <a:gd name="T15" fmla="*/ 106 h 116"/>
                  <a:gd name="T16" fmla="*/ 147 w 170"/>
                  <a:gd name="T17" fmla="*/ 106 h 116"/>
                  <a:gd name="T18" fmla="*/ 147 w 170"/>
                  <a:gd name="T19" fmla="*/ 106 h 116"/>
                  <a:gd name="T20" fmla="*/ 147 w 170"/>
                  <a:gd name="T21" fmla="*/ 106 h 116"/>
                  <a:gd name="T22" fmla="*/ 157 w 170"/>
                  <a:gd name="T23" fmla="*/ 108 h 116"/>
                  <a:gd name="T24" fmla="*/ 158 w 170"/>
                  <a:gd name="T25" fmla="*/ 108 h 116"/>
                  <a:gd name="T26" fmla="*/ 158 w 170"/>
                  <a:gd name="T27" fmla="*/ 108 h 116"/>
                  <a:gd name="T28" fmla="*/ 158 w 170"/>
                  <a:gd name="T29" fmla="*/ 108 h 116"/>
                  <a:gd name="T30" fmla="*/ 158 w 170"/>
                  <a:gd name="T31" fmla="*/ 108 h 116"/>
                  <a:gd name="T32" fmla="*/ 169 w 170"/>
                  <a:gd name="T33" fmla="*/ 115 h 116"/>
                  <a:gd name="T34" fmla="*/ 169 w 170"/>
                  <a:gd name="T35" fmla="*/ 115 h 116"/>
                  <a:gd name="T36" fmla="*/ 169 w 170"/>
                  <a:gd name="T37" fmla="*/ 115 h 116"/>
                  <a:gd name="T38" fmla="*/ 169 w 170"/>
                  <a:gd name="T39" fmla="*/ 115 h 116"/>
                  <a:gd name="T40" fmla="*/ 169 w 170"/>
                  <a:gd name="T41" fmla="*/ 115 h 116"/>
                  <a:gd name="T42" fmla="*/ 169 w 170"/>
                  <a:gd name="T43" fmla="*/ 115 h 116"/>
                  <a:gd name="T44" fmla="*/ 169 w 170"/>
                  <a:gd name="T45" fmla="*/ 115 h 116"/>
                  <a:gd name="T46" fmla="*/ 170 w 170"/>
                  <a:gd name="T47" fmla="*/ 116 h 116"/>
                  <a:gd name="T48" fmla="*/ 64 w 170"/>
                  <a:gd name="T49" fmla="*/ 10 h 116"/>
                  <a:gd name="T50" fmla="*/ 39 w 170"/>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0" h="116">
                    <a:moveTo>
                      <a:pt x="39" y="0"/>
                    </a:moveTo>
                    <a:cubicBezTo>
                      <a:pt x="30" y="0"/>
                      <a:pt x="21" y="3"/>
                      <a:pt x="14" y="10"/>
                    </a:cubicBezTo>
                    <a:cubicBezTo>
                      <a:pt x="0" y="24"/>
                      <a:pt x="0" y="46"/>
                      <a:pt x="14" y="60"/>
                    </a:cubicBezTo>
                    <a:cubicBezTo>
                      <a:pt x="59" y="105"/>
                      <a:pt x="59" y="105"/>
                      <a:pt x="59" y="105"/>
                    </a:cubicBezTo>
                    <a:cubicBezTo>
                      <a:pt x="144" y="105"/>
                      <a:pt x="144" y="105"/>
                      <a:pt x="144" y="105"/>
                    </a:cubicBezTo>
                    <a:cubicBezTo>
                      <a:pt x="144" y="105"/>
                      <a:pt x="145" y="105"/>
                      <a:pt x="145" y="105"/>
                    </a:cubicBezTo>
                    <a:cubicBezTo>
                      <a:pt x="145" y="105"/>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6"/>
                      <a:pt x="154" y="107"/>
                      <a:pt x="157" y="108"/>
                    </a:cubicBezTo>
                    <a:cubicBezTo>
                      <a:pt x="157" y="108"/>
                      <a:pt x="157" y="108"/>
                      <a:pt x="158" y="108"/>
                    </a:cubicBezTo>
                    <a:cubicBezTo>
                      <a:pt x="158" y="108"/>
                      <a:pt x="158" y="108"/>
                      <a:pt x="158" y="108"/>
                    </a:cubicBezTo>
                    <a:cubicBezTo>
                      <a:pt x="158" y="108"/>
                      <a:pt x="158" y="108"/>
                      <a:pt x="158" y="108"/>
                    </a:cubicBezTo>
                    <a:cubicBezTo>
                      <a:pt x="158" y="108"/>
                      <a:pt x="158" y="108"/>
                      <a:pt x="158" y="108"/>
                    </a:cubicBezTo>
                    <a:cubicBezTo>
                      <a:pt x="162" y="110"/>
                      <a:pt x="165" y="112"/>
                      <a:pt x="169" y="115"/>
                    </a:cubicBezTo>
                    <a:cubicBezTo>
                      <a:pt x="169" y="115"/>
                      <a:pt x="169" y="115"/>
                      <a:pt x="169" y="115"/>
                    </a:cubicBezTo>
                    <a:cubicBezTo>
                      <a:pt x="169" y="115"/>
                      <a:pt x="169" y="115"/>
                      <a:pt x="169" y="115"/>
                    </a:cubicBezTo>
                    <a:cubicBezTo>
                      <a:pt x="169" y="115"/>
                      <a:pt x="169" y="115"/>
                      <a:pt x="169" y="115"/>
                    </a:cubicBezTo>
                    <a:cubicBezTo>
                      <a:pt x="169" y="115"/>
                      <a:pt x="169" y="115"/>
                      <a:pt x="169" y="115"/>
                    </a:cubicBezTo>
                    <a:cubicBezTo>
                      <a:pt x="169" y="115"/>
                      <a:pt x="169" y="115"/>
                      <a:pt x="169" y="115"/>
                    </a:cubicBezTo>
                    <a:cubicBezTo>
                      <a:pt x="169" y="115"/>
                      <a:pt x="169" y="115"/>
                      <a:pt x="169" y="115"/>
                    </a:cubicBezTo>
                    <a:cubicBezTo>
                      <a:pt x="169" y="116"/>
                      <a:pt x="169" y="116"/>
                      <a:pt x="170" y="116"/>
                    </a:cubicBezTo>
                    <a:cubicBezTo>
                      <a:pt x="64" y="10"/>
                      <a:pt x="64" y="10"/>
                      <a:pt x="64" y="10"/>
                    </a:cubicBezTo>
                    <a:cubicBezTo>
                      <a:pt x="57" y="3"/>
                      <a:pt x="48" y="0"/>
                      <a:pt x="3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35" name="Freeform 69"/>
              <p:cNvSpPr>
                <a:spLocks noEditPoints="1"/>
              </p:cNvSpPr>
              <p:nvPr/>
            </p:nvSpPr>
            <p:spPr bwMode="auto">
              <a:xfrm>
                <a:off x="5659438" y="4549775"/>
                <a:ext cx="193675" cy="63500"/>
              </a:xfrm>
              <a:custGeom>
                <a:avLst/>
                <a:gdLst>
                  <a:gd name="T0" fmla="*/ 110 w 111"/>
                  <a:gd name="T1" fmla="*/ 10 h 36"/>
                  <a:gd name="T2" fmla="*/ 111 w 111"/>
                  <a:gd name="T3" fmla="*/ 11 h 36"/>
                  <a:gd name="T4" fmla="*/ 111 w 111"/>
                  <a:gd name="T5" fmla="*/ 11 h 36"/>
                  <a:gd name="T6" fmla="*/ 110 w 111"/>
                  <a:gd name="T7" fmla="*/ 10 h 36"/>
                  <a:gd name="T8" fmla="*/ 110 w 111"/>
                  <a:gd name="T9" fmla="*/ 10 h 36"/>
                  <a:gd name="T10" fmla="*/ 110 w 111"/>
                  <a:gd name="T11" fmla="*/ 10 h 36"/>
                  <a:gd name="T12" fmla="*/ 110 w 111"/>
                  <a:gd name="T13" fmla="*/ 10 h 36"/>
                  <a:gd name="T14" fmla="*/ 110 w 111"/>
                  <a:gd name="T15" fmla="*/ 10 h 36"/>
                  <a:gd name="T16" fmla="*/ 110 w 111"/>
                  <a:gd name="T17" fmla="*/ 10 h 36"/>
                  <a:gd name="T18" fmla="*/ 110 w 111"/>
                  <a:gd name="T19" fmla="*/ 10 h 36"/>
                  <a:gd name="T20" fmla="*/ 110 w 111"/>
                  <a:gd name="T21" fmla="*/ 10 h 36"/>
                  <a:gd name="T22" fmla="*/ 110 w 111"/>
                  <a:gd name="T23" fmla="*/ 10 h 36"/>
                  <a:gd name="T24" fmla="*/ 110 w 111"/>
                  <a:gd name="T25" fmla="*/ 10 h 36"/>
                  <a:gd name="T26" fmla="*/ 99 w 111"/>
                  <a:gd name="T27" fmla="*/ 3 h 36"/>
                  <a:gd name="T28" fmla="*/ 99 w 111"/>
                  <a:gd name="T29" fmla="*/ 3 h 36"/>
                  <a:gd name="T30" fmla="*/ 99 w 111"/>
                  <a:gd name="T31" fmla="*/ 3 h 36"/>
                  <a:gd name="T32" fmla="*/ 99 w 111"/>
                  <a:gd name="T33" fmla="*/ 3 h 36"/>
                  <a:gd name="T34" fmla="*/ 99 w 111"/>
                  <a:gd name="T35" fmla="*/ 3 h 36"/>
                  <a:gd name="T36" fmla="*/ 99 w 111"/>
                  <a:gd name="T37" fmla="*/ 3 h 36"/>
                  <a:gd name="T38" fmla="*/ 88 w 111"/>
                  <a:gd name="T39" fmla="*/ 1 h 36"/>
                  <a:gd name="T40" fmla="*/ 98 w 111"/>
                  <a:gd name="T41" fmla="*/ 3 h 36"/>
                  <a:gd name="T42" fmla="*/ 88 w 111"/>
                  <a:gd name="T43" fmla="*/ 1 h 36"/>
                  <a:gd name="T44" fmla="*/ 88 w 111"/>
                  <a:gd name="T45" fmla="*/ 1 h 36"/>
                  <a:gd name="T46" fmla="*/ 88 w 111"/>
                  <a:gd name="T47" fmla="*/ 1 h 36"/>
                  <a:gd name="T48" fmla="*/ 88 w 111"/>
                  <a:gd name="T49" fmla="*/ 1 h 36"/>
                  <a:gd name="T50" fmla="*/ 87 w 111"/>
                  <a:gd name="T51" fmla="*/ 1 h 36"/>
                  <a:gd name="T52" fmla="*/ 87 w 111"/>
                  <a:gd name="T53" fmla="*/ 1 h 36"/>
                  <a:gd name="T54" fmla="*/ 87 w 111"/>
                  <a:gd name="T55" fmla="*/ 1 h 36"/>
                  <a:gd name="T56" fmla="*/ 85 w 111"/>
                  <a:gd name="T57" fmla="*/ 0 h 36"/>
                  <a:gd name="T58" fmla="*/ 0 w 111"/>
                  <a:gd name="T59" fmla="*/ 0 h 36"/>
                  <a:gd name="T60" fmla="*/ 36 w 111"/>
                  <a:gd name="T61" fmla="*/ 36 h 36"/>
                  <a:gd name="T62" fmla="*/ 61 w 111"/>
                  <a:gd name="T63" fmla="*/ 11 h 36"/>
                  <a:gd name="T64" fmla="*/ 85 w 111"/>
                  <a:gd name="T6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6">
                    <a:moveTo>
                      <a:pt x="110" y="10"/>
                    </a:moveTo>
                    <a:cubicBezTo>
                      <a:pt x="110" y="11"/>
                      <a:pt x="110" y="11"/>
                      <a:pt x="111" y="11"/>
                    </a:cubicBezTo>
                    <a:cubicBezTo>
                      <a:pt x="111" y="11"/>
                      <a:pt x="111" y="11"/>
                      <a:pt x="111" y="11"/>
                    </a:cubicBezTo>
                    <a:cubicBezTo>
                      <a:pt x="110" y="11"/>
                      <a:pt x="110" y="11"/>
                      <a:pt x="110" y="10"/>
                    </a:cubicBezTo>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110" y="10"/>
                    </a:moveTo>
                    <a:cubicBezTo>
                      <a:pt x="110" y="10"/>
                      <a:pt x="110" y="10"/>
                      <a:pt x="110" y="10"/>
                    </a:cubicBezTo>
                    <a:cubicBezTo>
                      <a:pt x="110" y="10"/>
                      <a:pt x="110" y="10"/>
                      <a:pt x="110" y="10"/>
                    </a:cubicBezTo>
                    <a:moveTo>
                      <a:pt x="99" y="3"/>
                    </a:moveTo>
                    <a:cubicBezTo>
                      <a:pt x="99" y="3"/>
                      <a:pt x="99" y="3"/>
                      <a:pt x="99" y="3"/>
                    </a:cubicBezTo>
                    <a:cubicBezTo>
                      <a:pt x="99" y="3"/>
                      <a:pt x="99" y="3"/>
                      <a:pt x="99" y="3"/>
                    </a:cubicBezTo>
                    <a:moveTo>
                      <a:pt x="99" y="3"/>
                    </a:moveTo>
                    <a:cubicBezTo>
                      <a:pt x="99" y="3"/>
                      <a:pt x="99" y="3"/>
                      <a:pt x="99" y="3"/>
                    </a:cubicBezTo>
                    <a:cubicBezTo>
                      <a:pt x="99" y="3"/>
                      <a:pt x="99" y="3"/>
                      <a:pt x="99" y="3"/>
                    </a:cubicBezTo>
                    <a:moveTo>
                      <a:pt x="88" y="1"/>
                    </a:moveTo>
                    <a:cubicBezTo>
                      <a:pt x="91" y="1"/>
                      <a:pt x="95" y="2"/>
                      <a:pt x="98" y="3"/>
                    </a:cubicBezTo>
                    <a:cubicBezTo>
                      <a:pt x="95" y="2"/>
                      <a:pt x="92" y="1"/>
                      <a:pt x="88" y="1"/>
                    </a:cubicBezTo>
                    <a:moveTo>
                      <a:pt x="88" y="1"/>
                    </a:moveTo>
                    <a:cubicBezTo>
                      <a:pt x="88" y="1"/>
                      <a:pt x="88" y="1"/>
                      <a:pt x="88" y="1"/>
                    </a:cubicBezTo>
                    <a:cubicBezTo>
                      <a:pt x="88" y="1"/>
                      <a:pt x="88" y="1"/>
                      <a:pt x="88" y="1"/>
                    </a:cubicBezTo>
                    <a:moveTo>
                      <a:pt x="87" y="1"/>
                    </a:moveTo>
                    <a:cubicBezTo>
                      <a:pt x="87" y="1"/>
                      <a:pt x="87" y="1"/>
                      <a:pt x="87" y="1"/>
                    </a:cubicBezTo>
                    <a:cubicBezTo>
                      <a:pt x="87" y="1"/>
                      <a:pt x="87" y="1"/>
                      <a:pt x="87" y="1"/>
                    </a:cubicBezTo>
                    <a:moveTo>
                      <a:pt x="85" y="0"/>
                    </a:moveTo>
                    <a:cubicBezTo>
                      <a:pt x="0" y="0"/>
                      <a:pt x="0" y="0"/>
                      <a:pt x="0" y="0"/>
                    </a:cubicBezTo>
                    <a:cubicBezTo>
                      <a:pt x="36" y="36"/>
                      <a:pt x="36" y="36"/>
                      <a:pt x="36" y="36"/>
                    </a:cubicBezTo>
                    <a:cubicBezTo>
                      <a:pt x="61" y="11"/>
                      <a:pt x="61" y="11"/>
                      <a:pt x="61" y="11"/>
                    </a:cubicBezTo>
                    <a:cubicBezTo>
                      <a:pt x="67" y="4"/>
                      <a:pt x="76" y="1"/>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36" name="Freeform 70"/>
              <p:cNvSpPr>
                <a:spLocks noEditPoints="1"/>
              </p:cNvSpPr>
              <p:nvPr/>
            </p:nvSpPr>
            <p:spPr bwMode="auto">
              <a:xfrm>
                <a:off x="5851525" y="4613275"/>
                <a:ext cx="19050" cy="42862"/>
              </a:xfrm>
              <a:custGeom>
                <a:avLst/>
                <a:gdLst>
                  <a:gd name="T0" fmla="*/ 8 w 11"/>
                  <a:gd name="T1" fmla="*/ 13 h 25"/>
                  <a:gd name="T2" fmla="*/ 8 w 11"/>
                  <a:gd name="T3" fmla="*/ 13 h 25"/>
                  <a:gd name="T4" fmla="*/ 8 w 11"/>
                  <a:gd name="T5" fmla="*/ 13 h 25"/>
                  <a:gd name="T6" fmla="*/ 8 w 11"/>
                  <a:gd name="T7" fmla="*/ 13 h 25"/>
                  <a:gd name="T8" fmla="*/ 8 w 11"/>
                  <a:gd name="T9" fmla="*/ 14 h 25"/>
                  <a:gd name="T10" fmla="*/ 8 w 11"/>
                  <a:gd name="T11" fmla="*/ 14 h 25"/>
                  <a:gd name="T12" fmla="*/ 2 w 11"/>
                  <a:gd name="T13" fmla="*/ 23 h 25"/>
                  <a:gd name="T14" fmla="*/ 2 w 11"/>
                  <a:gd name="T15" fmla="*/ 23 h 25"/>
                  <a:gd name="T16" fmla="*/ 2 w 11"/>
                  <a:gd name="T17" fmla="*/ 23 h 25"/>
                  <a:gd name="T18" fmla="*/ 0 w 11"/>
                  <a:gd name="T19" fmla="*/ 25 h 25"/>
                  <a:gd name="T20" fmla="*/ 0 w 11"/>
                  <a:gd name="T21" fmla="*/ 25 h 25"/>
                  <a:gd name="T22" fmla="*/ 1 w 11"/>
                  <a:gd name="T23" fmla="*/ 25 h 25"/>
                  <a:gd name="T24" fmla="*/ 8 w 11"/>
                  <a:gd name="T25" fmla="*/ 13 h 25"/>
                  <a:gd name="T26" fmla="*/ 8 w 11"/>
                  <a:gd name="T27" fmla="*/ 13 h 25"/>
                  <a:gd name="T28" fmla="*/ 8 w 11"/>
                  <a:gd name="T29" fmla="*/ 13 h 25"/>
                  <a:gd name="T30" fmla="*/ 8 w 11"/>
                  <a:gd name="T31" fmla="*/ 13 h 25"/>
                  <a:gd name="T32" fmla="*/ 9 w 11"/>
                  <a:gd name="T33" fmla="*/ 13 h 25"/>
                  <a:gd name="T34" fmla="*/ 8 w 11"/>
                  <a:gd name="T35" fmla="*/ 13 h 25"/>
                  <a:gd name="T36" fmla="*/ 9 w 11"/>
                  <a:gd name="T37" fmla="*/ 13 h 25"/>
                  <a:gd name="T38" fmla="*/ 11 w 11"/>
                  <a:gd name="T39" fmla="*/ 2 h 25"/>
                  <a:gd name="T40" fmla="*/ 11 w 11"/>
                  <a:gd name="T41" fmla="*/ 2 h 25"/>
                  <a:gd name="T42" fmla="*/ 11 w 11"/>
                  <a:gd name="T43" fmla="*/ 2 h 25"/>
                  <a:gd name="T44" fmla="*/ 11 w 11"/>
                  <a:gd name="T45" fmla="*/ 2 h 25"/>
                  <a:gd name="T46" fmla="*/ 11 w 11"/>
                  <a:gd name="T47" fmla="*/ 2 h 25"/>
                  <a:gd name="T48" fmla="*/ 11 w 11"/>
                  <a:gd name="T49" fmla="*/ 2 h 25"/>
                  <a:gd name="T50" fmla="*/ 11 w 11"/>
                  <a:gd name="T51" fmla="*/ 2 h 25"/>
                  <a:gd name="T52" fmla="*/ 11 w 11"/>
                  <a:gd name="T53" fmla="*/ 2 h 25"/>
                  <a:gd name="T54" fmla="*/ 11 w 11"/>
                  <a:gd name="T55" fmla="*/ 2 h 25"/>
                  <a:gd name="T56" fmla="*/ 11 w 11"/>
                  <a:gd name="T57" fmla="*/ 2 h 25"/>
                  <a:gd name="T58" fmla="*/ 11 w 11"/>
                  <a:gd name="T59" fmla="*/ 0 h 25"/>
                  <a:gd name="T60" fmla="*/ 11 w 11"/>
                  <a:gd name="T61" fmla="*/ 2 h 25"/>
                  <a:gd name="T62" fmla="*/ 11 w 11"/>
                  <a:gd name="T63" fmla="*/ 2 h 25"/>
                  <a:gd name="T64" fmla="*/ 11 w 11"/>
                  <a:gd name="T6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25">
                    <a:moveTo>
                      <a:pt x="8" y="13"/>
                    </a:moveTo>
                    <a:cubicBezTo>
                      <a:pt x="8" y="13"/>
                      <a:pt x="8" y="13"/>
                      <a:pt x="8" y="13"/>
                    </a:cubicBezTo>
                    <a:cubicBezTo>
                      <a:pt x="8" y="13"/>
                      <a:pt x="8" y="13"/>
                      <a:pt x="8" y="13"/>
                    </a:cubicBezTo>
                    <a:cubicBezTo>
                      <a:pt x="8" y="13"/>
                      <a:pt x="8" y="13"/>
                      <a:pt x="8" y="13"/>
                    </a:cubicBezTo>
                    <a:cubicBezTo>
                      <a:pt x="8" y="13"/>
                      <a:pt x="8" y="14"/>
                      <a:pt x="8" y="14"/>
                    </a:cubicBezTo>
                    <a:cubicBezTo>
                      <a:pt x="8" y="14"/>
                      <a:pt x="8" y="14"/>
                      <a:pt x="8" y="14"/>
                    </a:cubicBezTo>
                    <a:cubicBezTo>
                      <a:pt x="7" y="17"/>
                      <a:pt x="5" y="20"/>
                      <a:pt x="2" y="23"/>
                    </a:cubicBezTo>
                    <a:cubicBezTo>
                      <a:pt x="2" y="23"/>
                      <a:pt x="2" y="23"/>
                      <a:pt x="2" y="23"/>
                    </a:cubicBezTo>
                    <a:cubicBezTo>
                      <a:pt x="2" y="23"/>
                      <a:pt x="2" y="23"/>
                      <a:pt x="2" y="23"/>
                    </a:cubicBezTo>
                    <a:cubicBezTo>
                      <a:pt x="2" y="24"/>
                      <a:pt x="1" y="24"/>
                      <a:pt x="0" y="25"/>
                    </a:cubicBezTo>
                    <a:cubicBezTo>
                      <a:pt x="0" y="25"/>
                      <a:pt x="0" y="25"/>
                      <a:pt x="0" y="25"/>
                    </a:cubicBezTo>
                    <a:cubicBezTo>
                      <a:pt x="0" y="25"/>
                      <a:pt x="0" y="25"/>
                      <a:pt x="1" y="25"/>
                    </a:cubicBezTo>
                    <a:cubicBezTo>
                      <a:pt x="4" y="21"/>
                      <a:pt x="7" y="17"/>
                      <a:pt x="8" y="13"/>
                    </a:cubicBezTo>
                    <a:moveTo>
                      <a:pt x="8" y="13"/>
                    </a:moveTo>
                    <a:cubicBezTo>
                      <a:pt x="8" y="13"/>
                      <a:pt x="8" y="13"/>
                      <a:pt x="8" y="13"/>
                    </a:cubicBezTo>
                    <a:cubicBezTo>
                      <a:pt x="8" y="13"/>
                      <a:pt x="8" y="13"/>
                      <a:pt x="8" y="13"/>
                    </a:cubicBezTo>
                    <a:moveTo>
                      <a:pt x="9" y="13"/>
                    </a:moveTo>
                    <a:cubicBezTo>
                      <a:pt x="9" y="13"/>
                      <a:pt x="9" y="13"/>
                      <a:pt x="8" y="13"/>
                    </a:cubicBezTo>
                    <a:cubicBezTo>
                      <a:pt x="9" y="13"/>
                      <a:pt x="9" y="13"/>
                      <a:pt x="9" y="13"/>
                    </a:cubicBezTo>
                    <a:moveTo>
                      <a:pt x="11" y="2"/>
                    </a:moveTo>
                    <a:cubicBezTo>
                      <a:pt x="11" y="2"/>
                      <a:pt x="11" y="2"/>
                      <a:pt x="11" y="2"/>
                    </a:cubicBezTo>
                    <a:cubicBezTo>
                      <a:pt x="11" y="2"/>
                      <a:pt x="11" y="2"/>
                      <a:pt x="11" y="2"/>
                    </a:cubicBezTo>
                    <a:cubicBezTo>
                      <a:pt x="11" y="2"/>
                      <a:pt x="11" y="2"/>
                      <a:pt x="11" y="2"/>
                    </a:cubicBezTo>
                    <a:cubicBezTo>
                      <a:pt x="11" y="2"/>
                      <a:pt x="11" y="2"/>
                      <a:pt x="11" y="2"/>
                    </a:cubicBezTo>
                    <a:moveTo>
                      <a:pt x="11" y="2"/>
                    </a:moveTo>
                    <a:cubicBezTo>
                      <a:pt x="11" y="2"/>
                      <a:pt x="11" y="2"/>
                      <a:pt x="11" y="2"/>
                    </a:cubicBezTo>
                    <a:cubicBezTo>
                      <a:pt x="11" y="2"/>
                      <a:pt x="11" y="2"/>
                      <a:pt x="11" y="2"/>
                    </a:cubicBezTo>
                    <a:cubicBezTo>
                      <a:pt x="11" y="2"/>
                      <a:pt x="11" y="2"/>
                      <a:pt x="11" y="2"/>
                    </a:cubicBezTo>
                    <a:cubicBezTo>
                      <a:pt x="11" y="2"/>
                      <a:pt x="11" y="2"/>
                      <a:pt x="11" y="2"/>
                    </a:cubicBezTo>
                    <a:moveTo>
                      <a:pt x="11" y="0"/>
                    </a:moveTo>
                    <a:cubicBezTo>
                      <a:pt x="11" y="0"/>
                      <a:pt x="11" y="1"/>
                      <a:pt x="11" y="2"/>
                    </a:cubicBezTo>
                    <a:cubicBezTo>
                      <a:pt x="11" y="2"/>
                      <a:pt x="11" y="2"/>
                      <a:pt x="11" y="2"/>
                    </a:cubicBezTo>
                    <a:cubicBezTo>
                      <a:pt x="11" y="1"/>
                      <a:pt x="11" y="0"/>
                      <a:pt x="11"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37" name="Freeform 71"/>
              <p:cNvSpPr>
                <a:spLocks noEditPoints="1"/>
              </p:cNvSpPr>
              <p:nvPr/>
            </p:nvSpPr>
            <p:spPr bwMode="auto">
              <a:xfrm>
                <a:off x="5851525" y="4616450"/>
                <a:ext cx="19050" cy="39687"/>
              </a:xfrm>
              <a:custGeom>
                <a:avLst/>
                <a:gdLst>
                  <a:gd name="T0" fmla="*/ 2 w 11"/>
                  <a:gd name="T1" fmla="*/ 21 h 23"/>
                  <a:gd name="T2" fmla="*/ 1 w 11"/>
                  <a:gd name="T3" fmla="*/ 23 h 23"/>
                  <a:gd name="T4" fmla="*/ 0 w 11"/>
                  <a:gd name="T5" fmla="*/ 23 h 23"/>
                  <a:gd name="T6" fmla="*/ 2 w 11"/>
                  <a:gd name="T7" fmla="*/ 21 h 23"/>
                  <a:gd name="T8" fmla="*/ 2 w 11"/>
                  <a:gd name="T9" fmla="*/ 21 h 23"/>
                  <a:gd name="T10" fmla="*/ 2 w 11"/>
                  <a:gd name="T11" fmla="*/ 21 h 23"/>
                  <a:gd name="T12" fmla="*/ 2 w 11"/>
                  <a:gd name="T13" fmla="*/ 21 h 23"/>
                  <a:gd name="T14" fmla="*/ 8 w 11"/>
                  <a:gd name="T15" fmla="*/ 12 h 23"/>
                  <a:gd name="T16" fmla="*/ 8 w 11"/>
                  <a:gd name="T17" fmla="*/ 12 h 23"/>
                  <a:gd name="T18" fmla="*/ 8 w 11"/>
                  <a:gd name="T19" fmla="*/ 12 h 23"/>
                  <a:gd name="T20" fmla="*/ 8 w 11"/>
                  <a:gd name="T21" fmla="*/ 11 h 23"/>
                  <a:gd name="T22" fmla="*/ 8 w 11"/>
                  <a:gd name="T23" fmla="*/ 11 h 23"/>
                  <a:gd name="T24" fmla="*/ 8 w 11"/>
                  <a:gd name="T25" fmla="*/ 11 h 23"/>
                  <a:gd name="T26" fmla="*/ 11 w 11"/>
                  <a:gd name="T27" fmla="*/ 0 h 23"/>
                  <a:gd name="T28" fmla="*/ 8 w 11"/>
                  <a:gd name="T29" fmla="*/ 11 h 23"/>
                  <a:gd name="T30" fmla="*/ 8 w 11"/>
                  <a:gd name="T31" fmla="*/ 11 h 23"/>
                  <a:gd name="T32" fmla="*/ 8 w 11"/>
                  <a:gd name="T33" fmla="*/ 11 h 23"/>
                  <a:gd name="T34" fmla="*/ 8 w 11"/>
                  <a:gd name="T35" fmla="*/ 11 h 23"/>
                  <a:gd name="T36" fmla="*/ 8 w 11"/>
                  <a:gd name="T37" fmla="*/ 11 h 23"/>
                  <a:gd name="T38" fmla="*/ 9 w 11"/>
                  <a:gd name="T39" fmla="*/ 11 h 23"/>
                  <a:gd name="T40" fmla="*/ 11 w 11"/>
                  <a:gd name="T41" fmla="*/ 0 h 23"/>
                  <a:gd name="T42" fmla="*/ 11 w 11"/>
                  <a:gd name="T43" fmla="*/ 0 h 23"/>
                  <a:gd name="T44" fmla="*/ 11 w 11"/>
                  <a:gd name="T45" fmla="*/ 0 h 23"/>
                  <a:gd name="T46" fmla="*/ 11 w 11"/>
                  <a:gd name="T47" fmla="*/ 0 h 23"/>
                  <a:gd name="T48" fmla="*/ 11 w 11"/>
                  <a:gd name="T49" fmla="*/ 0 h 23"/>
                  <a:gd name="T50" fmla="*/ 11 w 11"/>
                  <a:gd name="T51" fmla="*/ 0 h 23"/>
                  <a:gd name="T52" fmla="*/ 11 w 11"/>
                  <a:gd name="T53" fmla="*/ 0 h 23"/>
                  <a:gd name="T54" fmla="*/ 11 w 11"/>
                  <a:gd name="T55" fmla="*/ 0 h 23"/>
                  <a:gd name="T56" fmla="*/ 11 w 11"/>
                  <a:gd name="T57" fmla="*/ 0 h 23"/>
                  <a:gd name="T58" fmla="*/ 11 w 11"/>
                  <a:gd name="T59" fmla="*/ 0 h 23"/>
                  <a:gd name="T60" fmla="*/ 11 w 11"/>
                  <a:gd name="T61" fmla="*/ 0 h 23"/>
                  <a:gd name="T62" fmla="*/ 11 w 11"/>
                  <a:gd name="T6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 h="23">
                    <a:moveTo>
                      <a:pt x="2" y="21"/>
                    </a:moveTo>
                    <a:cubicBezTo>
                      <a:pt x="2" y="22"/>
                      <a:pt x="1" y="22"/>
                      <a:pt x="1" y="23"/>
                    </a:cubicBezTo>
                    <a:cubicBezTo>
                      <a:pt x="0" y="23"/>
                      <a:pt x="0" y="23"/>
                      <a:pt x="0" y="23"/>
                    </a:cubicBezTo>
                    <a:cubicBezTo>
                      <a:pt x="1" y="22"/>
                      <a:pt x="2" y="22"/>
                      <a:pt x="2" y="21"/>
                    </a:cubicBezTo>
                    <a:moveTo>
                      <a:pt x="2" y="21"/>
                    </a:moveTo>
                    <a:cubicBezTo>
                      <a:pt x="2" y="21"/>
                      <a:pt x="2" y="21"/>
                      <a:pt x="2" y="21"/>
                    </a:cubicBezTo>
                    <a:cubicBezTo>
                      <a:pt x="2" y="21"/>
                      <a:pt x="2" y="21"/>
                      <a:pt x="2" y="21"/>
                    </a:cubicBezTo>
                    <a:moveTo>
                      <a:pt x="8" y="12"/>
                    </a:moveTo>
                    <a:cubicBezTo>
                      <a:pt x="8" y="12"/>
                      <a:pt x="8" y="12"/>
                      <a:pt x="8" y="12"/>
                    </a:cubicBezTo>
                    <a:cubicBezTo>
                      <a:pt x="8" y="12"/>
                      <a:pt x="8" y="12"/>
                      <a:pt x="8" y="12"/>
                    </a:cubicBezTo>
                    <a:moveTo>
                      <a:pt x="8" y="11"/>
                    </a:moveTo>
                    <a:cubicBezTo>
                      <a:pt x="8" y="11"/>
                      <a:pt x="8" y="11"/>
                      <a:pt x="8" y="11"/>
                    </a:cubicBezTo>
                    <a:cubicBezTo>
                      <a:pt x="8" y="11"/>
                      <a:pt x="8" y="11"/>
                      <a:pt x="8" y="11"/>
                    </a:cubicBezTo>
                    <a:moveTo>
                      <a:pt x="11" y="0"/>
                    </a:moveTo>
                    <a:cubicBezTo>
                      <a:pt x="11" y="4"/>
                      <a:pt x="10" y="8"/>
                      <a:pt x="8" y="11"/>
                    </a:cubicBezTo>
                    <a:cubicBezTo>
                      <a:pt x="8" y="11"/>
                      <a:pt x="8" y="11"/>
                      <a:pt x="8" y="11"/>
                    </a:cubicBezTo>
                    <a:cubicBezTo>
                      <a:pt x="8" y="11"/>
                      <a:pt x="8" y="11"/>
                      <a:pt x="8" y="11"/>
                    </a:cubicBezTo>
                    <a:cubicBezTo>
                      <a:pt x="8" y="11"/>
                      <a:pt x="8" y="11"/>
                      <a:pt x="8" y="11"/>
                    </a:cubicBezTo>
                    <a:cubicBezTo>
                      <a:pt x="8" y="11"/>
                      <a:pt x="8" y="11"/>
                      <a:pt x="8" y="11"/>
                    </a:cubicBezTo>
                    <a:cubicBezTo>
                      <a:pt x="9" y="11"/>
                      <a:pt x="9" y="11"/>
                      <a:pt x="9" y="11"/>
                    </a:cubicBezTo>
                    <a:cubicBezTo>
                      <a:pt x="10" y="7"/>
                      <a:pt x="11" y="4"/>
                      <a:pt x="11" y="0"/>
                    </a:cubicBezTo>
                    <a:cubicBezTo>
                      <a:pt x="11" y="0"/>
                      <a:pt x="11" y="0"/>
                      <a:pt x="11" y="0"/>
                    </a:cubicBezTo>
                    <a:moveTo>
                      <a:pt x="11" y="0"/>
                    </a:moveTo>
                    <a:cubicBezTo>
                      <a:pt x="11" y="0"/>
                      <a:pt x="11" y="0"/>
                      <a:pt x="11" y="0"/>
                    </a:cubicBezTo>
                    <a:cubicBezTo>
                      <a:pt x="11" y="0"/>
                      <a:pt x="11" y="0"/>
                      <a:pt x="11" y="0"/>
                    </a:cubicBezTo>
                    <a:cubicBezTo>
                      <a:pt x="11" y="0"/>
                      <a:pt x="11" y="0"/>
                      <a:pt x="11" y="0"/>
                    </a:cubicBezTo>
                    <a:cubicBezTo>
                      <a:pt x="11" y="0"/>
                      <a:pt x="11" y="0"/>
                      <a:pt x="11" y="0"/>
                    </a:cubicBezTo>
                    <a:moveTo>
                      <a:pt x="11" y="0"/>
                    </a:moveTo>
                    <a:cubicBezTo>
                      <a:pt x="11" y="0"/>
                      <a:pt x="11" y="0"/>
                      <a:pt x="11" y="0"/>
                    </a:cubicBezTo>
                    <a:cubicBezTo>
                      <a:pt x="11" y="0"/>
                      <a:pt x="11" y="0"/>
                      <a:pt x="11" y="0"/>
                    </a:cubicBezTo>
                    <a:cubicBezTo>
                      <a:pt x="11" y="0"/>
                      <a:pt x="11" y="0"/>
                      <a:pt x="11" y="0"/>
                    </a:cubicBezTo>
                    <a:cubicBezTo>
                      <a:pt x="11" y="0"/>
                      <a:pt x="11" y="0"/>
                      <a:pt x="11"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38" name="Freeform 72"/>
              <p:cNvSpPr>
                <a:spLocks noEditPoints="1"/>
              </p:cNvSpPr>
              <p:nvPr/>
            </p:nvSpPr>
            <p:spPr bwMode="auto">
              <a:xfrm>
                <a:off x="5853113" y="4570412"/>
                <a:ext cx="17463" cy="42862"/>
              </a:xfrm>
              <a:custGeom>
                <a:avLst/>
                <a:gdLst>
                  <a:gd name="T0" fmla="*/ 10 w 10"/>
                  <a:gd name="T1" fmla="*/ 22 h 24"/>
                  <a:gd name="T2" fmla="*/ 10 w 10"/>
                  <a:gd name="T3" fmla="*/ 22 h 24"/>
                  <a:gd name="T4" fmla="*/ 10 w 10"/>
                  <a:gd name="T5" fmla="*/ 22 h 24"/>
                  <a:gd name="T6" fmla="*/ 10 w 10"/>
                  <a:gd name="T7" fmla="*/ 22 h 24"/>
                  <a:gd name="T8" fmla="*/ 10 w 10"/>
                  <a:gd name="T9" fmla="*/ 24 h 24"/>
                  <a:gd name="T10" fmla="*/ 10 w 10"/>
                  <a:gd name="T11" fmla="*/ 22 h 24"/>
                  <a:gd name="T12" fmla="*/ 10 w 10"/>
                  <a:gd name="T13" fmla="*/ 21 h 24"/>
                  <a:gd name="T14" fmla="*/ 10 w 10"/>
                  <a:gd name="T15" fmla="*/ 21 h 24"/>
                  <a:gd name="T16" fmla="*/ 10 w 10"/>
                  <a:gd name="T17" fmla="*/ 22 h 24"/>
                  <a:gd name="T18" fmla="*/ 10 w 10"/>
                  <a:gd name="T19" fmla="*/ 22 h 24"/>
                  <a:gd name="T20" fmla="*/ 10 w 10"/>
                  <a:gd name="T21" fmla="*/ 21 h 24"/>
                  <a:gd name="T22" fmla="*/ 10 w 10"/>
                  <a:gd name="T23" fmla="*/ 21 h 24"/>
                  <a:gd name="T24" fmla="*/ 10 w 10"/>
                  <a:gd name="T25" fmla="*/ 21 h 24"/>
                  <a:gd name="T26" fmla="*/ 10 w 10"/>
                  <a:gd name="T27" fmla="*/ 21 h 24"/>
                  <a:gd name="T28" fmla="*/ 8 w 10"/>
                  <a:gd name="T29" fmla="*/ 12 h 24"/>
                  <a:gd name="T30" fmla="*/ 8 w 10"/>
                  <a:gd name="T31" fmla="*/ 12 h 24"/>
                  <a:gd name="T32" fmla="*/ 8 w 10"/>
                  <a:gd name="T33" fmla="*/ 12 h 24"/>
                  <a:gd name="T34" fmla="*/ 8 w 10"/>
                  <a:gd name="T35" fmla="*/ 12 h 24"/>
                  <a:gd name="T36" fmla="*/ 8 w 10"/>
                  <a:gd name="T37" fmla="*/ 12 h 24"/>
                  <a:gd name="T38" fmla="*/ 8 w 10"/>
                  <a:gd name="T39" fmla="*/ 11 h 24"/>
                  <a:gd name="T40" fmla="*/ 8 w 10"/>
                  <a:gd name="T41" fmla="*/ 11 h 24"/>
                  <a:gd name="T42" fmla="*/ 8 w 10"/>
                  <a:gd name="T43" fmla="*/ 11 h 24"/>
                  <a:gd name="T44" fmla="*/ 8 w 10"/>
                  <a:gd name="T45" fmla="*/ 11 h 24"/>
                  <a:gd name="T46" fmla="*/ 8 w 10"/>
                  <a:gd name="T47" fmla="*/ 11 h 24"/>
                  <a:gd name="T48" fmla="*/ 0 w 10"/>
                  <a:gd name="T49" fmla="*/ 0 h 24"/>
                  <a:gd name="T50" fmla="*/ 0 w 10"/>
                  <a:gd name="T51" fmla="*/ 0 h 24"/>
                  <a:gd name="T52" fmla="*/ 8 w 10"/>
                  <a:gd name="T53" fmla="*/ 11 h 24"/>
                  <a:gd name="T54" fmla="*/ 8 w 10"/>
                  <a:gd name="T55" fmla="*/ 11 h 24"/>
                  <a:gd name="T56" fmla="*/ 0 w 10"/>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24">
                    <a:moveTo>
                      <a:pt x="10" y="22"/>
                    </a:moveTo>
                    <a:cubicBezTo>
                      <a:pt x="10" y="22"/>
                      <a:pt x="10" y="22"/>
                      <a:pt x="10" y="22"/>
                    </a:cubicBezTo>
                    <a:cubicBezTo>
                      <a:pt x="10" y="22"/>
                      <a:pt x="10" y="22"/>
                      <a:pt x="10" y="22"/>
                    </a:cubicBezTo>
                    <a:cubicBezTo>
                      <a:pt x="10" y="22"/>
                      <a:pt x="10" y="22"/>
                      <a:pt x="10" y="22"/>
                    </a:cubicBezTo>
                    <a:cubicBezTo>
                      <a:pt x="10" y="22"/>
                      <a:pt x="10" y="23"/>
                      <a:pt x="10" y="24"/>
                    </a:cubicBezTo>
                    <a:cubicBezTo>
                      <a:pt x="10" y="23"/>
                      <a:pt x="10" y="22"/>
                      <a:pt x="10" y="22"/>
                    </a:cubicBezTo>
                    <a:moveTo>
                      <a:pt x="10" y="21"/>
                    </a:moveTo>
                    <a:cubicBezTo>
                      <a:pt x="10" y="21"/>
                      <a:pt x="10" y="21"/>
                      <a:pt x="10" y="21"/>
                    </a:cubicBezTo>
                    <a:cubicBezTo>
                      <a:pt x="10" y="21"/>
                      <a:pt x="10" y="21"/>
                      <a:pt x="10" y="22"/>
                    </a:cubicBezTo>
                    <a:cubicBezTo>
                      <a:pt x="10" y="22"/>
                      <a:pt x="10" y="22"/>
                      <a:pt x="10" y="22"/>
                    </a:cubicBezTo>
                    <a:cubicBezTo>
                      <a:pt x="10" y="21"/>
                      <a:pt x="10" y="21"/>
                      <a:pt x="10" y="21"/>
                    </a:cubicBezTo>
                    <a:moveTo>
                      <a:pt x="10" y="21"/>
                    </a:moveTo>
                    <a:cubicBezTo>
                      <a:pt x="10" y="21"/>
                      <a:pt x="10" y="21"/>
                      <a:pt x="10" y="21"/>
                    </a:cubicBezTo>
                    <a:cubicBezTo>
                      <a:pt x="10" y="21"/>
                      <a:pt x="10" y="21"/>
                      <a:pt x="10" y="21"/>
                    </a:cubicBezTo>
                    <a:moveTo>
                      <a:pt x="8" y="12"/>
                    </a:moveTo>
                    <a:cubicBezTo>
                      <a:pt x="8" y="12"/>
                      <a:pt x="8" y="12"/>
                      <a:pt x="8" y="12"/>
                    </a:cubicBezTo>
                    <a:cubicBezTo>
                      <a:pt x="8" y="12"/>
                      <a:pt x="8" y="12"/>
                      <a:pt x="8" y="12"/>
                    </a:cubicBezTo>
                    <a:cubicBezTo>
                      <a:pt x="8" y="12"/>
                      <a:pt x="8" y="12"/>
                      <a:pt x="8" y="12"/>
                    </a:cubicBezTo>
                    <a:cubicBezTo>
                      <a:pt x="8" y="12"/>
                      <a:pt x="8" y="12"/>
                      <a:pt x="8" y="12"/>
                    </a:cubicBezTo>
                    <a:moveTo>
                      <a:pt x="8" y="11"/>
                    </a:moveTo>
                    <a:cubicBezTo>
                      <a:pt x="8" y="11"/>
                      <a:pt x="8" y="11"/>
                      <a:pt x="8" y="11"/>
                    </a:cubicBezTo>
                    <a:cubicBezTo>
                      <a:pt x="8" y="11"/>
                      <a:pt x="8" y="11"/>
                      <a:pt x="8" y="11"/>
                    </a:cubicBezTo>
                    <a:cubicBezTo>
                      <a:pt x="8" y="11"/>
                      <a:pt x="8" y="11"/>
                      <a:pt x="8" y="11"/>
                    </a:cubicBezTo>
                    <a:cubicBezTo>
                      <a:pt x="8" y="11"/>
                      <a:pt x="8" y="11"/>
                      <a:pt x="8" y="11"/>
                    </a:cubicBezTo>
                    <a:moveTo>
                      <a:pt x="0" y="0"/>
                    </a:moveTo>
                    <a:cubicBezTo>
                      <a:pt x="0" y="0"/>
                      <a:pt x="0" y="0"/>
                      <a:pt x="0" y="0"/>
                    </a:cubicBezTo>
                    <a:cubicBezTo>
                      <a:pt x="4" y="3"/>
                      <a:pt x="6" y="7"/>
                      <a:pt x="8" y="11"/>
                    </a:cubicBezTo>
                    <a:cubicBezTo>
                      <a:pt x="8" y="11"/>
                      <a:pt x="8" y="11"/>
                      <a:pt x="8" y="11"/>
                    </a:cubicBezTo>
                    <a:cubicBezTo>
                      <a:pt x="6" y="7"/>
                      <a:pt x="4" y="3"/>
                      <a:pt x="0" y="0"/>
                    </a:cubicBezTo>
                  </a:path>
                </a:pathLst>
              </a:custGeom>
              <a:solidFill>
                <a:srgbClr val="01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39" name="Freeform 73"/>
              <p:cNvSpPr>
                <a:spLocks noEditPoints="1"/>
              </p:cNvSpPr>
              <p:nvPr/>
            </p:nvSpPr>
            <p:spPr bwMode="auto">
              <a:xfrm>
                <a:off x="5867400" y="4589462"/>
                <a:ext cx="3175" cy="19050"/>
              </a:xfrm>
              <a:custGeom>
                <a:avLst/>
                <a:gdLst>
                  <a:gd name="T0" fmla="*/ 2 w 2"/>
                  <a:gd name="T1" fmla="*/ 11 h 11"/>
                  <a:gd name="T2" fmla="*/ 2 w 2"/>
                  <a:gd name="T3" fmla="*/ 11 h 11"/>
                  <a:gd name="T4" fmla="*/ 2 w 2"/>
                  <a:gd name="T5" fmla="*/ 11 h 11"/>
                  <a:gd name="T6" fmla="*/ 2 w 2"/>
                  <a:gd name="T7" fmla="*/ 11 h 11"/>
                  <a:gd name="T8" fmla="*/ 2 w 2"/>
                  <a:gd name="T9" fmla="*/ 11 h 11"/>
                  <a:gd name="T10" fmla="*/ 2 w 2"/>
                  <a:gd name="T11" fmla="*/ 11 h 11"/>
                  <a:gd name="T12" fmla="*/ 2 w 2"/>
                  <a:gd name="T13" fmla="*/ 11 h 11"/>
                  <a:gd name="T14" fmla="*/ 2 w 2"/>
                  <a:gd name="T15" fmla="*/ 11 h 11"/>
                  <a:gd name="T16" fmla="*/ 0 w 2"/>
                  <a:gd name="T17" fmla="*/ 1 h 11"/>
                  <a:gd name="T18" fmla="*/ 2 w 2"/>
                  <a:gd name="T19" fmla="*/ 10 h 11"/>
                  <a:gd name="T20" fmla="*/ 2 w 2"/>
                  <a:gd name="T21" fmla="*/ 10 h 11"/>
                  <a:gd name="T22" fmla="*/ 2 w 2"/>
                  <a:gd name="T23" fmla="*/ 10 h 11"/>
                  <a:gd name="T24" fmla="*/ 2 w 2"/>
                  <a:gd name="T25" fmla="*/ 10 h 11"/>
                  <a:gd name="T26" fmla="*/ 0 w 2"/>
                  <a:gd name="T27" fmla="*/ 1 h 11"/>
                  <a:gd name="T28" fmla="*/ 0 w 2"/>
                  <a:gd name="T29" fmla="*/ 1 h 11"/>
                  <a:gd name="T30" fmla="*/ 0 w 2"/>
                  <a:gd name="T31" fmla="*/ 0 h 11"/>
                  <a:gd name="T32" fmla="*/ 0 w 2"/>
                  <a:gd name="T33" fmla="*/ 1 h 11"/>
                  <a:gd name="T34" fmla="*/ 0 w 2"/>
                  <a:gd name="T35" fmla="*/ 1 h 11"/>
                  <a:gd name="T36" fmla="*/ 0 w 2"/>
                  <a:gd name="T37" fmla="*/ 0 h 11"/>
                  <a:gd name="T38" fmla="*/ 0 w 2"/>
                  <a:gd name="T39" fmla="*/ 0 h 11"/>
                  <a:gd name="T40" fmla="*/ 0 w 2"/>
                  <a:gd name="T41" fmla="*/ 0 h 11"/>
                  <a:gd name="T42" fmla="*/ 0 w 2"/>
                  <a:gd name="T43" fmla="*/ 0 h 11"/>
                  <a:gd name="T44" fmla="*/ 0 w 2"/>
                  <a:gd name="T45" fmla="*/ 0 h 11"/>
                  <a:gd name="T46" fmla="*/ 0 w 2"/>
                  <a:gd name="T47" fmla="*/ 0 h 11"/>
                  <a:gd name="T48" fmla="*/ 0 w 2"/>
                  <a:gd name="T4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 h="11">
                    <a:moveTo>
                      <a:pt x="2" y="11"/>
                    </a:moveTo>
                    <a:cubicBezTo>
                      <a:pt x="2" y="11"/>
                      <a:pt x="2" y="11"/>
                      <a:pt x="2" y="11"/>
                    </a:cubicBezTo>
                    <a:cubicBezTo>
                      <a:pt x="2" y="11"/>
                      <a:pt x="2" y="11"/>
                      <a:pt x="2" y="11"/>
                    </a:cubicBezTo>
                    <a:moveTo>
                      <a:pt x="2" y="11"/>
                    </a:moveTo>
                    <a:cubicBezTo>
                      <a:pt x="2" y="11"/>
                      <a:pt x="2" y="11"/>
                      <a:pt x="2" y="11"/>
                    </a:cubicBezTo>
                    <a:cubicBezTo>
                      <a:pt x="2" y="11"/>
                      <a:pt x="2" y="11"/>
                      <a:pt x="2" y="11"/>
                    </a:cubicBezTo>
                    <a:cubicBezTo>
                      <a:pt x="2" y="11"/>
                      <a:pt x="2" y="11"/>
                      <a:pt x="2" y="11"/>
                    </a:cubicBezTo>
                    <a:cubicBezTo>
                      <a:pt x="2" y="11"/>
                      <a:pt x="2" y="11"/>
                      <a:pt x="2" y="11"/>
                    </a:cubicBezTo>
                    <a:moveTo>
                      <a:pt x="0" y="1"/>
                    </a:moveTo>
                    <a:cubicBezTo>
                      <a:pt x="1" y="4"/>
                      <a:pt x="2" y="7"/>
                      <a:pt x="2" y="10"/>
                    </a:cubicBezTo>
                    <a:cubicBezTo>
                      <a:pt x="2" y="10"/>
                      <a:pt x="2" y="10"/>
                      <a:pt x="2" y="10"/>
                    </a:cubicBezTo>
                    <a:cubicBezTo>
                      <a:pt x="2" y="10"/>
                      <a:pt x="2" y="10"/>
                      <a:pt x="2" y="10"/>
                    </a:cubicBezTo>
                    <a:cubicBezTo>
                      <a:pt x="2" y="10"/>
                      <a:pt x="2" y="10"/>
                      <a:pt x="2" y="10"/>
                    </a:cubicBezTo>
                    <a:cubicBezTo>
                      <a:pt x="2" y="7"/>
                      <a:pt x="1" y="4"/>
                      <a:pt x="0" y="1"/>
                    </a:cubicBezTo>
                    <a:cubicBezTo>
                      <a:pt x="0" y="1"/>
                      <a:pt x="0" y="1"/>
                      <a:pt x="0" y="1"/>
                    </a:cubicBezTo>
                    <a:moveTo>
                      <a:pt x="0" y="0"/>
                    </a:moveTo>
                    <a:cubicBezTo>
                      <a:pt x="0" y="0"/>
                      <a:pt x="0" y="0"/>
                      <a:pt x="0" y="1"/>
                    </a:cubicBezTo>
                    <a:cubicBezTo>
                      <a:pt x="0" y="1"/>
                      <a:pt x="0" y="1"/>
                      <a:pt x="0" y="1"/>
                    </a:cubicBez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40" name="Freeform 74"/>
              <p:cNvSpPr>
                <a:spLocks/>
              </p:cNvSpPr>
              <p:nvPr/>
            </p:nvSpPr>
            <p:spPr bwMode="auto">
              <a:xfrm>
                <a:off x="5556250" y="4656137"/>
                <a:ext cx="295275" cy="203200"/>
              </a:xfrm>
              <a:custGeom>
                <a:avLst/>
                <a:gdLst>
                  <a:gd name="T0" fmla="*/ 169 w 169"/>
                  <a:gd name="T1" fmla="*/ 0 h 116"/>
                  <a:gd name="T2" fmla="*/ 157 w 169"/>
                  <a:gd name="T3" fmla="*/ 8 h 116"/>
                  <a:gd name="T4" fmla="*/ 157 w 169"/>
                  <a:gd name="T5" fmla="*/ 8 h 116"/>
                  <a:gd name="T6" fmla="*/ 156 w 169"/>
                  <a:gd name="T7" fmla="*/ 8 h 116"/>
                  <a:gd name="T8" fmla="*/ 148 w 169"/>
                  <a:gd name="T9" fmla="*/ 10 h 116"/>
                  <a:gd name="T10" fmla="*/ 148 w 169"/>
                  <a:gd name="T11" fmla="*/ 10 h 116"/>
                  <a:gd name="T12" fmla="*/ 147 w 169"/>
                  <a:gd name="T13" fmla="*/ 10 h 116"/>
                  <a:gd name="T14" fmla="*/ 145 w 169"/>
                  <a:gd name="T15" fmla="*/ 10 h 116"/>
                  <a:gd name="T16" fmla="*/ 144 w 169"/>
                  <a:gd name="T17" fmla="*/ 10 h 116"/>
                  <a:gd name="T18" fmla="*/ 59 w 169"/>
                  <a:gd name="T19" fmla="*/ 10 h 116"/>
                  <a:gd name="T20" fmla="*/ 14 w 169"/>
                  <a:gd name="T21" fmla="*/ 56 h 116"/>
                  <a:gd name="T22" fmla="*/ 14 w 169"/>
                  <a:gd name="T23" fmla="*/ 106 h 116"/>
                  <a:gd name="T24" fmla="*/ 39 w 169"/>
                  <a:gd name="T25" fmla="*/ 116 h 116"/>
                  <a:gd name="T26" fmla="*/ 64 w 169"/>
                  <a:gd name="T27" fmla="*/ 106 h 116"/>
                  <a:gd name="T28" fmla="*/ 169 w 169"/>
                  <a:gd name="T2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 h="116">
                    <a:moveTo>
                      <a:pt x="169" y="0"/>
                    </a:moveTo>
                    <a:cubicBezTo>
                      <a:pt x="166" y="4"/>
                      <a:pt x="161" y="6"/>
                      <a:pt x="157" y="8"/>
                    </a:cubicBezTo>
                    <a:cubicBezTo>
                      <a:pt x="157" y="8"/>
                      <a:pt x="157" y="8"/>
                      <a:pt x="157" y="8"/>
                    </a:cubicBezTo>
                    <a:cubicBezTo>
                      <a:pt x="156" y="8"/>
                      <a:pt x="156" y="8"/>
                      <a:pt x="156" y="8"/>
                    </a:cubicBezTo>
                    <a:cubicBezTo>
                      <a:pt x="154" y="9"/>
                      <a:pt x="151" y="10"/>
                      <a:pt x="148" y="10"/>
                    </a:cubicBezTo>
                    <a:cubicBezTo>
                      <a:pt x="148" y="10"/>
                      <a:pt x="148" y="10"/>
                      <a:pt x="148" y="10"/>
                    </a:cubicBezTo>
                    <a:cubicBezTo>
                      <a:pt x="148" y="10"/>
                      <a:pt x="148" y="10"/>
                      <a:pt x="147" y="10"/>
                    </a:cubicBezTo>
                    <a:cubicBezTo>
                      <a:pt x="147" y="10"/>
                      <a:pt x="146" y="10"/>
                      <a:pt x="145" y="10"/>
                    </a:cubicBezTo>
                    <a:cubicBezTo>
                      <a:pt x="145" y="10"/>
                      <a:pt x="144" y="10"/>
                      <a:pt x="144" y="10"/>
                    </a:cubicBezTo>
                    <a:cubicBezTo>
                      <a:pt x="59" y="10"/>
                      <a:pt x="59" y="10"/>
                      <a:pt x="59" y="10"/>
                    </a:cubicBezTo>
                    <a:cubicBezTo>
                      <a:pt x="14" y="56"/>
                      <a:pt x="14" y="56"/>
                      <a:pt x="14" y="56"/>
                    </a:cubicBezTo>
                    <a:cubicBezTo>
                      <a:pt x="0" y="70"/>
                      <a:pt x="0" y="92"/>
                      <a:pt x="14" y="106"/>
                    </a:cubicBezTo>
                    <a:cubicBezTo>
                      <a:pt x="21" y="113"/>
                      <a:pt x="30" y="116"/>
                      <a:pt x="39" y="116"/>
                    </a:cubicBezTo>
                    <a:cubicBezTo>
                      <a:pt x="48" y="116"/>
                      <a:pt x="57" y="113"/>
                      <a:pt x="64"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41" name="Freeform 75"/>
              <p:cNvSpPr>
                <a:spLocks noEditPoints="1"/>
              </p:cNvSpPr>
              <p:nvPr/>
            </p:nvSpPr>
            <p:spPr bwMode="auto">
              <a:xfrm>
                <a:off x="5659438" y="4613275"/>
                <a:ext cx="171450" cy="60325"/>
              </a:xfrm>
              <a:custGeom>
                <a:avLst/>
                <a:gdLst>
                  <a:gd name="T0" fmla="*/ 89 w 98"/>
                  <a:gd name="T1" fmla="*/ 35 h 35"/>
                  <a:gd name="T2" fmla="*/ 88 w 98"/>
                  <a:gd name="T3" fmla="*/ 35 h 35"/>
                  <a:gd name="T4" fmla="*/ 89 w 98"/>
                  <a:gd name="T5" fmla="*/ 35 h 35"/>
                  <a:gd name="T6" fmla="*/ 97 w 98"/>
                  <a:gd name="T7" fmla="*/ 33 h 35"/>
                  <a:gd name="T8" fmla="*/ 89 w 98"/>
                  <a:gd name="T9" fmla="*/ 35 h 35"/>
                  <a:gd name="T10" fmla="*/ 97 w 98"/>
                  <a:gd name="T11" fmla="*/ 33 h 35"/>
                  <a:gd name="T12" fmla="*/ 98 w 98"/>
                  <a:gd name="T13" fmla="*/ 33 h 35"/>
                  <a:gd name="T14" fmla="*/ 98 w 98"/>
                  <a:gd name="T15" fmla="*/ 33 h 35"/>
                  <a:gd name="T16" fmla="*/ 98 w 98"/>
                  <a:gd name="T17" fmla="*/ 33 h 35"/>
                  <a:gd name="T18" fmla="*/ 36 w 98"/>
                  <a:gd name="T19" fmla="*/ 0 h 35"/>
                  <a:gd name="T20" fmla="*/ 0 w 98"/>
                  <a:gd name="T21" fmla="*/ 35 h 35"/>
                  <a:gd name="T22" fmla="*/ 85 w 98"/>
                  <a:gd name="T23" fmla="*/ 35 h 35"/>
                  <a:gd name="T24" fmla="*/ 61 w 98"/>
                  <a:gd name="T25" fmla="*/ 25 h 35"/>
                  <a:gd name="T26" fmla="*/ 36 w 98"/>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35">
                    <a:moveTo>
                      <a:pt x="89" y="35"/>
                    </a:moveTo>
                    <a:cubicBezTo>
                      <a:pt x="89" y="35"/>
                      <a:pt x="89" y="35"/>
                      <a:pt x="88" y="35"/>
                    </a:cubicBezTo>
                    <a:cubicBezTo>
                      <a:pt x="89" y="35"/>
                      <a:pt x="89" y="35"/>
                      <a:pt x="89" y="35"/>
                    </a:cubicBezTo>
                    <a:moveTo>
                      <a:pt x="97" y="33"/>
                    </a:moveTo>
                    <a:cubicBezTo>
                      <a:pt x="95" y="34"/>
                      <a:pt x="92" y="35"/>
                      <a:pt x="89" y="35"/>
                    </a:cubicBezTo>
                    <a:cubicBezTo>
                      <a:pt x="92" y="35"/>
                      <a:pt x="95" y="34"/>
                      <a:pt x="97" y="33"/>
                    </a:cubicBezTo>
                    <a:moveTo>
                      <a:pt x="98" y="33"/>
                    </a:moveTo>
                    <a:cubicBezTo>
                      <a:pt x="98" y="33"/>
                      <a:pt x="98" y="33"/>
                      <a:pt x="98" y="33"/>
                    </a:cubicBezTo>
                    <a:cubicBezTo>
                      <a:pt x="98" y="33"/>
                      <a:pt x="98" y="33"/>
                      <a:pt x="98" y="33"/>
                    </a:cubicBezTo>
                    <a:moveTo>
                      <a:pt x="36" y="0"/>
                    </a:moveTo>
                    <a:cubicBezTo>
                      <a:pt x="0" y="35"/>
                      <a:pt x="0" y="35"/>
                      <a:pt x="0" y="35"/>
                    </a:cubicBezTo>
                    <a:cubicBezTo>
                      <a:pt x="85" y="35"/>
                      <a:pt x="85" y="35"/>
                      <a:pt x="85" y="35"/>
                    </a:cubicBezTo>
                    <a:cubicBezTo>
                      <a:pt x="76" y="35"/>
                      <a:pt x="67" y="32"/>
                      <a:pt x="61" y="25"/>
                    </a:cubicBezTo>
                    <a:cubicBezTo>
                      <a:pt x="36" y="0"/>
                      <a:pt x="36" y="0"/>
                      <a:pt x="36"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42" name="Freeform 76"/>
              <p:cNvSpPr>
                <a:spLocks noEditPoints="1"/>
              </p:cNvSpPr>
              <p:nvPr/>
            </p:nvSpPr>
            <p:spPr bwMode="auto">
              <a:xfrm>
                <a:off x="5807075" y="4549775"/>
                <a:ext cx="63500" cy="123825"/>
              </a:xfrm>
              <a:custGeom>
                <a:avLst/>
                <a:gdLst>
                  <a:gd name="T0" fmla="*/ 1 w 36"/>
                  <a:gd name="T1" fmla="*/ 71 h 71"/>
                  <a:gd name="T2" fmla="*/ 1 w 36"/>
                  <a:gd name="T3" fmla="*/ 71 h 71"/>
                  <a:gd name="T4" fmla="*/ 4 w 36"/>
                  <a:gd name="T5" fmla="*/ 71 h 71"/>
                  <a:gd name="T6" fmla="*/ 4 w 36"/>
                  <a:gd name="T7" fmla="*/ 71 h 71"/>
                  <a:gd name="T8" fmla="*/ 12 w 36"/>
                  <a:gd name="T9" fmla="*/ 69 h 71"/>
                  <a:gd name="T10" fmla="*/ 25 w 36"/>
                  <a:gd name="T11" fmla="*/ 61 h 71"/>
                  <a:gd name="T12" fmla="*/ 25 w 36"/>
                  <a:gd name="T13" fmla="*/ 61 h 71"/>
                  <a:gd name="T14" fmla="*/ 27 w 36"/>
                  <a:gd name="T15" fmla="*/ 59 h 71"/>
                  <a:gd name="T16" fmla="*/ 27 w 36"/>
                  <a:gd name="T17" fmla="*/ 59 h 71"/>
                  <a:gd name="T18" fmla="*/ 27 w 36"/>
                  <a:gd name="T19" fmla="*/ 59 h 71"/>
                  <a:gd name="T20" fmla="*/ 33 w 36"/>
                  <a:gd name="T21" fmla="*/ 49 h 71"/>
                  <a:gd name="T22" fmla="*/ 33 w 36"/>
                  <a:gd name="T23" fmla="*/ 49 h 71"/>
                  <a:gd name="T24" fmla="*/ 33 w 36"/>
                  <a:gd name="T25" fmla="*/ 49 h 71"/>
                  <a:gd name="T26" fmla="*/ 36 w 36"/>
                  <a:gd name="T27" fmla="*/ 38 h 71"/>
                  <a:gd name="T28" fmla="*/ 36 w 36"/>
                  <a:gd name="T29" fmla="*/ 38 h 71"/>
                  <a:gd name="T30" fmla="*/ 36 w 36"/>
                  <a:gd name="T31" fmla="*/ 38 h 71"/>
                  <a:gd name="T32" fmla="*/ 36 w 36"/>
                  <a:gd name="T33" fmla="*/ 34 h 71"/>
                  <a:gd name="T34" fmla="*/ 36 w 36"/>
                  <a:gd name="T35" fmla="*/ 38 h 71"/>
                  <a:gd name="T36" fmla="*/ 36 w 36"/>
                  <a:gd name="T37" fmla="*/ 34 h 71"/>
                  <a:gd name="T38" fmla="*/ 36 w 36"/>
                  <a:gd name="T39" fmla="*/ 34 h 71"/>
                  <a:gd name="T40" fmla="*/ 36 w 36"/>
                  <a:gd name="T41" fmla="*/ 33 h 71"/>
                  <a:gd name="T42" fmla="*/ 36 w 36"/>
                  <a:gd name="T43" fmla="*/ 33 h 71"/>
                  <a:gd name="T44" fmla="*/ 34 w 36"/>
                  <a:gd name="T45" fmla="*/ 24 h 71"/>
                  <a:gd name="T46" fmla="*/ 34 w 36"/>
                  <a:gd name="T47" fmla="*/ 23 h 71"/>
                  <a:gd name="T48" fmla="*/ 34 w 36"/>
                  <a:gd name="T49" fmla="*/ 23 h 71"/>
                  <a:gd name="T50" fmla="*/ 34 w 36"/>
                  <a:gd name="T51" fmla="*/ 23 h 71"/>
                  <a:gd name="T52" fmla="*/ 26 w 36"/>
                  <a:gd name="T53" fmla="*/ 11 h 71"/>
                  <a:gd name="T54" fmla="*/ 26 w 36"/>
                  <a:gd name="T55" fmla="*/ 11 h 71"/>
                  <a:gd name="T56" fmla="*/ 26 w 36"/>
                  <a:gd name="T57" fmla="*/ 11 h 71"/>
                  <a:gd name="T58" fmla="*/ 25 w 36"/>
                  <a:gd name="T59" fmla="*/ 10 h 71"/>
                  <a:gd name="T60" fmla="*/ 25 w 36"/>
                  <a:gd name="T61" fmla="*/ 10 h 71"/>
                  <a:gd name="T62" fmla="*/ 25 w 36"/>
                  <a:gd name="T63" fmla="*/ 10 h 71"/>
                  <a:gd name="T64" fmla="*/ 25 w 36"/>
                  <a:gd name="T65" fmla="*/ 10 h 71"/>
                  <a:gd name="T66" fmla="*/ 25 w 36"/>
                  <a:gd name="T67" fmla="*/ 10 h 71"/>
                  <a:gd name="T68" fmla="*/ 25 w 36"/>
                  <a:gd name="T69" fmla="*/ 10 h 71"/>
                  <a:gd name="T70" fmla="*/ 14 w 36"/>
                  <a:gd name="T71" fmla="*/ 3 h 71"/>
                  <a:gd name="T72" fmla="*/ 14 w 36"/>
                  <a:gd name="T73" fmla="*/ 3 h 71"/>
                  <a:gd name="T74" fmla="*/ 14 w 36"/>
                  <a:gd name="T75" fmla="*/ 3 h 71"/>
                  <a:gd name="T76" fmla="*/ 3 w 36"/>
                  <a:gd name="T77" fmla="*/ 1 h 71"/>
                  <a:gd name="T78" fmla="*/ 3 w 36"/>
                  <a:gd name="T79" fmla="*/ 1 h 71"/>
                  <a:gd name="T80" fmla="*/ 3 w 36"/>
                  <a:gd name="T81" fmla="*/ 1 h 71"/>
                  <a:gd name="T82" fmla="*/ 1 w 36"/>
                  <a:gd name="T83" fmla="*/ 0 h 71"/>
                  <a:gd name="T84" fmla="*/ 1 w 36"/>
                  <a:gd name="T85" fmla="*/ 0 h 71"/>
                  <a:gd name="T86" fmla="*/ 1 w 36"/>
                  <a:gd name="T8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 h="71">
                    <a:moveTo>
                      <a:pt x="3" y="71"/>
                    </a:moveTo>
                    <a:cubicBezTo>
                      <a:pt x="3" y="71"/>
                      <a:pt x="2" y="71"/>
                      <a:pt x="1" y="71"/>
                    </a:cubicBezTo>
                    <a:cubicBezTo>
                      <a:pt x="0" y="71"/>
                      <a:pt x="0" y="71"/>
                      <a:pt x="0" y="71"/>
                    </a:cubicBezTo>
                    <a:cubicBezTo>
                      <a:pt x="0" y="71"/>
                      <a:pt x="1" y="71"/>
                      <a:pt x="1" y="71"/>
                    </a:cubicBezTo>
                    <a:cubicBezTo>
                      <a:pt x="2" y="71"/>
                      <a:pt x="3" y="71"/>
                      <a:pt x="3" y="71"/>
                    </a:cubicBezTo>
                    <a:moveTo>
                      <a:pt x="4" y="71"/>
                    </a:moveTo>
                    <a:cubicBezTo>
                      <a:pt x="4" y="71"/>
                      <a:pt x="4" y="71"/>
                      <a:pt x="4" y="71"/>
                    </a:cubicBezTo>
                    <a:cubicBezTo>
                      <a:pt x="4" y="71"/>
                      <a:pt x="4" y="71"/>
                      <a:pt x="4" y="71"/>
                    </a:cubicBezTo>
                    <a:moveTo>
                      <a:pt x="13" y="69"/>
                    </a:moveTo>
                    <a:cubicBezTo>
                      <a:pt x="12" y="69"/>
                      <a:pt x="12" y="69"/>
                      <a:pt x="12" y="69"/>
                    </a:cubicBezTo>
                    <a:cubicBezTo>
                      <a:pt x="12" y="69"/>
                      <a:pt x="12" y="69"/>
                      <a:pt x="13" y="69"/>
                    </a:cubicBezTo>
                    <a:moveTo>
                      <a:pt x="25" y="61"/>
                    </a:moveTo>
                    <a:cubicBezTo>
                      <a:pt x="22" y="65"/>
                      <a:pt x="17" y="67"/>
                      <a:pt x="13" y="69"/>
                    </a:cubicBezTo>
                    <a:cubicBezTo>
                      <a:pt x="17" y="67"/>
                      <a:pt x="22" y="65"/>
                      <a:pt x="25" y="61"/>
                    </a:cubicBezTo>
                    <a:cubicBezTo>
                      <a:pt x="25" y="61"/>
                      <a:pt x="25" y="61"/>
                      <a:pt x="25" y="61"/>
                    </a:cubicBezTo>
                    <a:moveTo>
                      <a:pt x="27" y="59"/>
                    </a:moveTo>
                    <a:cubicBezTo>
                      <a:pt x="27" y="59"/>
                      <a:pt x="27" y="59"/>
                      <a:pt x="27" y="59"/>
                    </a:cubicBezTo>
                    <a:cubicBezTo>
                      <a:pt x="27" y="59"/>
                      <a:pt x="27" y="59"/>
                      <a:pt x="27" y="59"/>
                    </a:cubicBezTo>
                    <a:moveTo>
                      <a:pt x="33" y="50"/>
                    </a:moveTo>
                    <a:cubicBezTo>
                      <a:pt x="32" y="53"/>
                      <a:pt x="30" y="56"/>
                      <a:pt x="27" y="59"/>
                    </a:cubicBezTo>
                    <a:cubicBezTo>
                      <a:pt x="30" y="56"/>
                      <a:pt x="32" y="53"/>
                      <a:pt x="33" y="50"/>
                    </a:cubicBezTo>
                    <a:moveTo>
                      <a:pt x="33" y="49"/>
                    </a:moveTo>
                    <a:cubicBezTo>
                      <a:pt x="33" y="49"/>
                      <a:pt x="33" y="50"/>
                      <a:pt x="33" y="50"/>
                    </a:cubicBezTo>
                    <a:cubicBezTo>
                      <a:pt x="33" y="50"/>
                      <a:pt x="33" y="49"/>
                      <a:pt x="33" y="49"/>
                    </a:cubicBezTo>
                    <a:moveTo>
                      <a:pt x="33" y="49"/>
                    </a:moveTo>
                    <a:cubicBezTo>
                      <a:pt x="33" y="49"/>
                      <a:pt x="33" y="49"/>
                      <a:pt x="33" y="49"/>
                    </a:cubicBezTo>
                    <a:cubicBezTo>
                      <a:pt x="33" y="49"/>
                      <a:pt x="33" y="49"/>
                      <a:pt x="33" y="49"/>
                    </a:cubicBezTo>
                    <a:moveTo>
                      <a:pt x="36" y="38"/>
                    </a:moveTo>
                    <a:cubicBezTo>
                      <a:pt x="36" y="38"/>
                      <a:pt x="36" y="38"/>
                      <a:pt x="36" y="38"/>
                    </a:cubicBezTo>
                    <a:cubicBezTo>
                      <a:pt x="36" y="38"/>
                      <a:pt x="36" y="38"/>
                      <a:pt x="36" y="38"/>
                    </a:cubicBezTo>
                    <a:moveTo>
                      <a:pt x="36" y="38"/>
                    </a:moveTo>
                    <a:cubicBezTo>
                      <a:pt x="36" y="38"/>
                      <a:pt x="36" y="38"/>
                      <a:pt x="36" y="38"/>
                    </a:cubicBezTo>
                    <a:cubicBezTo>
                      <a:pt x="36" y="38"/>
                      <a:pt x="36" y="38"/>
                      <a:pt x="36" y="38"/>
                    </a:cubicBezTo>
                    <a:moveTo>
                      <a:pt x="36" y="34"/>
                    </a:moveTo>
                    <a:cubicBezTo>
                      <a:pt x="36" y="34"/>
                      <a:pt x="36" y="35"/>
                      <a:pt x="36" y="36"/>
                    </a:cubicBezTo>
                    <a:cubicBezTo>
                      <a:pt x="36" y="36"/>
                      <a:pt x="36" y="37"/>
                      <a:pt x="36" y="38"/>
                    </a:cubicBezTo>
                    <a:cubicBezTo>
                      <a:pt x="36" y="37"/>
                      <a:pt x="36" y="36"/>
                      <a:pt x="36" y="36"/>
                    </a:cubicBezTo>
                    <a:cubicBezTo>
                      <a:pt x="36" y="35"/>
                      <a:pt x="36" y="34"/>
                      <a:pt x="36" y="34"/>
                    </a:cubicBezTo>
                    <a:moveTo>
                      <a:pt x="36" y="34"/>
                    </a:moveTo>
                    <a:cubicBezTo>
                      <a:pt x="36" y="34"/>
                      <a:pt x="36" y="34"/>
                      <a:pt x="36" y="34"/>
                    </a:cubicBezTo>
                    <a:cubicBezTo>
                      <a:pt x="36" y="34"/>
                      <a:pt x="36" y="34"/>
                      <a:pt x="36" y="34"/>
                    </a:cubicBezTo>
                    <a:moveTo>
                      <a:pt x="36" y="33"/>
                    </a:moveTo>
                    <a:cubicBezTo>
                      <a:pt x="36" y="33"/>
                      <a:pt x="36" y="33"/>
                      <a:pt x="36" y="34"/>
                    </a:cubicBezTo>
                    <a:cubicBezTo>
                      <a:pt x="36" y="33"/>
                      <a:pt x="36" y="33"/>
                      <a:pt x="36" y="33"/>
                    </a:cubicBezTo>
                    <a:moveTo>
                      <a:pt x="34" y="24"/>
                    </a:moveTo>
                    <a:cubicBezTo>
                      <a:pt x="34" y="24"/>
                      <a:pt x="34" y="24"/>
                      <a:pt x="34" y="24"/>
                    </a:cubicBezTo>
                    <a:cubicBezTo>
                      <a:pt x="34" y="24"/>
                      <a:pt x="34" y="24"/>
                      <a:pt x="34" y="24"/>
                    </a:cubicBezTo>
                    <a:moveTo>
                      <a:pt x="34" y="23"/>
                    </a:moveTo>
                    <a:cubicBezTo>
                      <a:pt x="34" y="23"/>
                      <a:pt x="34" y="23"/>
                      <a:pt x="34" y="23"/>
                    </a:cubicBezTo>
                    <a:cubicBezTo>
                      <a:pt x="34" y="23"/>
                      <a:pt x="34" y="23"/>
                      <a:pt x="34" y="23"/>
                    </a:cubicBezTo>
                    <a:moveTo>
                      <a:pt x="26" y="12"/>
                    </a:moveTo>
                    <a:cubicBezTo>
                      <a:pt x="29" y="15"/>
                      <a:pt x="32" y="19"/>
                      <a:pt x="34" y="23"/>
                    </a:cubicBezTo>
                    <a:cubicBezTo>
                      <a:pt x="32" y="19"/>
                      <a:pt x="30" y="15"/>
                      <a:pt x="26" y="12"/>
                    </a:cubicBezTo>
                    <a:moveTo>
                      <a:pt x="26" y="11"/>
                    </a:moveTo>
                    <a:cubicBezTo>
                      <a:pt x="26" y="12"/>
                      <a:pt x="26" y="12"/>
                      <a:pt x="26" y="12"/>
                    </a:cubicBezTo>
                    <a:cubicBezTo>
                      <a:pt x="26" y="12"/>
                      <a:pt x="26" y="12"/>
                      <a:pt x="26" y="11"/>
                    </a:cubicBezTo>
                    <a:moveTo>
                      <a:pt x="26" y="11"/>
                    </a:moveTo>
                    <a:cubicBezTo>
                      <a:pt x="26" y="11"/>
                      <a:pt x="26" y="11"/>
                      <a:pt x="26" y="11"/>
                    </a:cubicBezTo>
                    <a:cubicBezTo>
                      <a:pt x="26" y="11"/>
                      <a:pt x="26" y="11"/>
                      <a:pt x="26" y="11"/>
                    </a:cubicBezTo>
                    <a:moveTo>
                      <a:pt x="25" y="10"/>
                    </a:moveTo>
                    <a:cubicBezTo>
                      <a:pt x="25" y="10"/>
                      <a:pt x="25" y="10"/>
                      <a:pt x="25" y="10"/>
                    </a:cubicBezTo>
                    <a:cubicBezTo>
                      <a:pt x="25" y="10"/>
                      <a:pt x="25" y="10"/>
                      <a:pt x="25" y="10"/>
                    </a:cubicBezTo>
                    <a:moveTo>
                      <a:pt x="25" y="10"/>
                    </a:moveTo>
                    <a:cubicBezTo>
                      <a:pt x="25" y="10"/>
                      <a:pt x="25" y="10"/>
                      <a:pt x="25" y="10"/>
                    </a:cubicBezTo>
                    <a:cubicBezTo>
                      <a:pt x="25" y="10"/>
                      <a:pt x="25" y="10"/>
                      <a:pt x="25" y="10"/>
                    </a:cubicBezTo>
                    <a:moveTo>
                      <a:pt x="25" y="10"/>
                    </a:moveTo>
                    <a:cubicBezTo>
                      <a:pt x="25" y="10"/>
                      <a:pt x="25" y="10"/>
                      <a:pt x="25" y="10"/>
                    </a:cubicBezTo>
                    <a:cubicBezTo>
                      <a:pt x="25" y="10"/>
                      <a:pt x="25" y="10"/>
                      <a:pt x="25" y="10"/>
                    </a:cubicBezTo>
                    <a:moveTo>
                      <a:pt x="14" y="3"/>
                    </a:moveTo>
                    <a:cubicBezTo>
                      <a:pt x="18" y="5"/>
                      <a:pt x="22" y="7"/>
                      <a:pt x="25" y="10"/>
                    </a:cubicBezTo>
                    <a:cubicBezTo>
                      <a:pt x="21" y="7"/>
                      <a:pt x="18" y="5"/>
                      <a:pt x="14" y="3"/>
                    </a:cubicBezTo>
                    <a:moveTo>
                      <a:pt x="14" y="3"/>
                    </a:moveTo>
                    <a:cubicBezTo>
                      <a:pt x="14" y="3"/>
                      <a:pt x="14" y="3"/>
                      <a:pt x="14" y="3"/>
                    </a:cubicBezTo>
                    <a:cubicBezTo>
                      <a:pt x="14" y="3"/>
                      <a:pt x="14" y="3"/>
                      <a:pt x="14" y="3"/>
                    </a:cubicBezTo>
                    <a:moveTo>
                      <a:pt x="13" y="3"/>
                    </a:moveTo>
                    <a:cubicBezTo>
                      <a:pt x="13" y="3"/>
                      <a:pt x="13" y="3"/>
                      <a:pt x="14" y="3"/>
                    </a:cubicBezTo>
                    <a:cubicBezTo>
                      <a:pt x="13" y="3"/>
                      <a:pt x="13" y="3"/>
                      <a:pt x="13" y="3"/>
                    </a:cubicBezTo>
                    <a:moveTo>
                      <a:pt x="3" y="1"/>
                    </a:moveTo>
                    <a:cubicBezTo>
                      <a:pt x="3" y="1"/>
                      <a:pt x="3" y="1"/>
                      <a:pt x="3" y="1"/>
                    </a:cubicBezTo>
                    <a:cubicBezTo>
                      <a:pt x="3" y="1"/>
                      <a:pt x="3" y="1"/>
                      <a:pt x="3" y="1"/>
                    </a:cubicBezTo>
                    <a:moveTo>
                      <a:pt x="2" y="1"/>
                    </a:moveTo>
                    <a:cubicBezTo>
                      <a:pt x="2" y="1"/>
                      <a:pt x="3" y="1"/>
                      <a:pt x="3" y="1"/>
                    </a:cubicBezTo>
                    <a:cubicBezTo>
                      <a:pt x="3" y="1"/>
                      <a:pt x="2" y="1"/>
                      <a:pt x="2" y="1"/>
                    </a:cubicBezTo>
                    <a:moveTo>
                      <a:pt x="1" y="0"/>
                    </a:moveTo>
                    <a:cubicBezTo>
                      <a:pt x="1" y="0"/>
                      <a:pt x="0" y="0"/>
                      <a:pt x="0" y="0"/>
                    </a:cubicBezTo>
                    <a:cubicBezTo>
                      <a:pt x="1" y="0"/>
                      <a:pt x="1" y="0"/>
                      <a:pt x="1" y="0"/>
                    </a:cubicBezTo>
                    <a:cubicBezTo>
                      <a:pt x="1" y="0"/>
                      <a:pt x="2" y="1"/>
                      <a:pt x="2" y="1"/>
                    </a:cubicBezTo>
                    <a:cubicBezTo>
                      <a:pt x="2" y="1"/>
                      <a:pt x="1" y="0"/>
                      <a:pt x="1"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43" name="Freeform 77"/>
              <p:cNvSpPr>
                <a:spLocks/>
              </p:cNvSpPr>
              <p:nvPr/>
            </p:nvSpPr>
            <p:spPr bwMode="auto">
              <a:xfrm>
                <a:off x="5728784" y="4549775"/>
                <a:ext cx="149225" cy="123825"/>
              </a:xfrm>
              <a:custGeom>
                <a:avLst/>
                <a:gdLst>
                  <a:gd name="T0" fmla="*/ 49 w 85"/>
                  <a:gd name="T1" fmla="*/ 0 h 71"/>
                  <a:gd name="T2" fmla="*/ 0 w 85"/>
                  <a:gd name="T3" fmla="*/ 36 h 71"/>
                  <a:gd name="T4" fmla="*/ 49 w 85"/>
                  <a:gd name="T5" fmla="*/ 71 h 71"/>
                  <a:gd name="T6" fmla="*/ 52 w 85"/>
                  <a:gd name="T7" fmla="*/ 71 h 71"/>
                  <a:gd name="T8" fmla="*/ 53 w 85"/>
                  <a:gd name="T9" fmla="*/ 71 h 71"/>
                  <a:gd name="T10" fmla="*/ 62 w 85"/>
                  <a:gd name="T11" fmla="*/ 69 h 71"/>
                  <a:gd name="T12" fmla="*/ 74 w 85"/>
                  <a:gd name="T13" fmla="*/ 61 h 71"/>
                  <a:gd name="T14" fmla="*/ 76 w 85"/>
                  <a:gd name="T15" fmla="*/ 59 h 71"/>
                  <a:gd name="T16" fmla="*/ 76 w 85"/>
                  <a:gd name="T17" fmla="*/ 59 h 71"/>
                  <a:gd name="T18" fmla="*/ 82 w 85"/>
                  <a:gd name="T19" fmla="*/ 50 h 71"/>
                  <a:gd name="T20" fmla="*/ 82 w 85"/>
                  <a:gd name="T21" fmla="*/ 49 h 71"/>
                  <a:gd name="T22" fmla="*/ 85 w 85"/>
                  <a:gd name="T23" fmla="*/ 38 h 71"/>
                  <a:gd name="T24" fmla="*/ 85 w 85"/>
                  <a:gd name="T25" fmla="*/ 38 h 71"/>
                  <a:gd name="T26" fmla="*/ 85 w 85"/>
                  <a:gd name="T27" fmla="*/ 38 h 71"/>
                  <a:gd name="T28" fmla="*/ 85 w 85"/>
                  <a:gd name="T29" fmla="*/ 34 h 71"/>
                  <a:gd name="T30" fmla="*/ 85 w 85"/>
                  <a:gd name="T31" fmla="*/ 34 h 71"/>
                  <a:gd name="T32" fmla="*/ 85 w 85"/>
                  <a:gd name="T33" fmla="*/ 33 h 71"/>
                  <a:gd name="T34" fmla="*/ 83 w 85"/>
                  <a:gd name="T35" fmla="*/ 24 h 71"/>
                  <a:gd name="T36" fmla="*/ 83 w 85"/>
                  <a:gd name="T37" fmla="*/ 23 h 71"/>
                  <a:gd name="T38" fmla="*/ 75 w 85"/>
                  <a:gd name="T39" fmla="*/ 12 h 71"/>
                  <a:gd name="T40" fmla="*/ 75 w 85"/>
                  <a:gd name="T41" fmla="*/ 11 h 71"/>
                  <a:gd name="T42" fmla="*/ 75 w 85"/>
                  <a:gd name="T43" fmla="*/ 11 h 71"/>
                  <a:gd name="T44" fmla="*/ 75 w 85"/>
                  <a:gd name="T45" fmla="*/ 11 h 71"/>
                  <a:gd name="T46" fmla="*/ 74 w 85"/>
                  <a:gd name="T47" fmla="*/ 10 h 71"/>
                  <a:gd name="T48" fmla="*/ 74 w 85"/>
                  <a:gd name="T49" fmla="*/ 10 h 71"/>
                  <a:gd name="T50" fmla="*/ 74 w 85"/>
                  <a:gd name="T51" fmla="*/ 10 h 71"/>
                  <a:gd name="T52" fmla="*/ 63 w 85"/>
                  <a:gd name="T53" fmla="*/ 3 h 71"/>
                  <a:gd name="T54" fmla="*/ 63 w 85"/>
                  <a:gd name="T55" fmla="*/ 3 h 71"/>
                  <a:gd name="T56" fmla="*/ 62 w 85"/>
                  <a:gd name="T57" fmla="*/ 3 h 71"/>
                  <a:gd name="T58" fmla="*/ 52 w 85"/>
                  <a:gd name="T59" fmla="*/ 1 h 71"/>
                  <a:gd name="T60" fmla="*/ 51 w 85"/>
                  <a:gd name="T61" fmla="*/ 1 h 71"/>
                  <a:gd name="T62" fmla="*/ 50 w 85"/>
                  <a:gd name="T6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 h="71">
                    <a:moveTo>
                      <a:pt x="50" y="0"/>
                    </a:moveTo>
                    <a:cubicBezTo>
                      <a:pt x="49" y="0"/>
                      <a:pt x="49" y="0"/>
                      <a:pt x="49" y="0"/>
                    </a:cubicBezTo>
                    <a:cubicBezTo>
                      <a:pt x="40" y="1"/>
                      <a:pt x="31" y="4"/>
                      <a:pt x="25" y="11"/>
                    </a:cubicBezTo>
                    <a:cubicBezTo>
                      <a:pt x="0" y="36"/>
                      <a:pt x="0" y="36"/>
                      <a:pt x="0" y="36"/>
                    </a:cubicBezTo>
                    <a:cubicBezTo>
                      <a:pt x="25" y="61"/>
                      <a:pt x="25" y="61"/>
                      <a:pt x="25" y="61"/>
                    </a:cubicBezTo>
                    <a:cubicBezTo>
                      <a:pt x="31" y="68"/>
                      <a:pt x="40" y="71"/>
                      <a:pt x="49" y="71"/>
                    </a:cubicBezTo>
                    <a:cubicBezTo>
                      <a:pt x="50" y="71"/>
                      <a:pt x="50" y="71"/>
                      <a:pt x="50" y="71"/>
                    </a:cubicBezTo>
                    <a:cubicBezTo>
                      <a:pt x="51" y="71"/>
                      <a:pt x="52" y="71"/>
                      <a:pt x="52" y="71"/>
                    </a:cubicBezTo>
                    <a:cubicBezTo>
                      <a:pt x="53" y="71"/>
                      <a:pt x="53" y="71"/>
                      <a:pt x="53" y="71"/>
                    </a:cubicBezTo>
                    <a:cubicBezTo>
                      <a:pt x="53" y="71"/>
                      <a:pt x="53" y="71"/>
                      <a:pt x="53" y="71"/>
                    </a:cubicBezTo>
                    <a:cubicBezTo>
                      <a:pt x="56" y="71"/>
                      <a:pt x="59" y="70"/>
                      <a:pt x="61" y="69"/>
                    </a:cubicBezTo>
                    <a:cubicBezTo>
                      <a:pt x="61" y="69"/>
                      <a:pt x="61" y="69"/>
                      <a:pt x="62" y="69"/>
                    </a:cubicBezTo>
                    <a:cubicBezTo>
                      <a:pt x="62" y="69"/>
                      <a:pt x="62" y="69"/>
                      <a:pt x="62" y="69"/>
                    </a:cubicBezTo>
                    <a:cubicBezTo>
                      <a:pt x="66" y="67"/>
                      <a:pt x="71" y="65"/>
                      <a:pt x="74" y="61"/>
                    </a:cubicBezTo>
                    <a:cubicBezTo>
                      <a:pt x="75" y="61"/>
                      <a:pt x="75" y="61"/>
                      <a:pt x="75" y="61"/>
                    </a:cubicBezTo>
                    <a:cubicBezTo>
                      <a:pt x="75" y="60"/>
                      <a:pt x="76" y="60"/>
                      <a:pt x="76" y="59"/>
                    </a:cubicBezTo>
                    <a:cubicBezTo>
                      <a:pt x="76" y="59"/>
                      <a:pt x="76" y="59"/>
                      <a:pt x="76" y="59"/>
                    </a:cubicBezTo>
                    <a:cubicBezTo>
                      <a:pt x="76" y="59"/>
                      <a:pt x="76" y="59"/>
                      <a:pt x="76" y="59"/>
                    </a:cubicBezTo>
                    <a:cubicBezTo>
                      <a:pt x="79" y="56"/>
                      <a:pt x="81" y="53"/>
                      <a:pt x="82" y="50"/>
                    </a:cubicBezTo>
                    <a:cubicBezTo>
                      <a:pt x="82" y="50"/>
                      <a:pt x="82" y="50"/>
                      <a:pt x="82" y="50"/>
                    </a:cubicBezTo>
                    <a:cubicBezTo>
                      <a:pt x="82" y="50"/>
                      <a:pt x="82" y="49"/>
                      <a:pt x="82" y="49"/>
                    </a:cubicBezTo>
                    <a:cubicBezTo>
                      <a:pt x="82" y="49"/>
                      <a:pt x="82" y="49"/>
                      <a:pt x="82" y="49"/>
                    </a:cubicBezTo>
                    <a:cubicBezTo>
                      <a:pt x="82" y="49"/>
                      <a:pt x="82" y="49"/>
                      <a:pt x="82" y="49"/>
                    </a:cubicBezTo>
                    <a:cubicBezTo>
                      <a:pt x="84" y="46"/>
                      <a:pt x="85" y="42"/>
                      <a:pt x="85" y="38"/>
                    </a:cubicBezTo>
                    <a:cubicBezTo>
                      <a:pt x="85" y="38"/>
                      <a:pt x="85" y="38"/>
                      <a:pt x="85" y="38"/>
                    </a:cubicBezTo>
                    <a:cubicBezTo>
                      <a:pt x="85" y="38"/>
                      <a:pt x="85" y="38"/>
                      <a:pt x="85" y="38"/>
                    </a:cubicBezTo>
                    <a:cubicBezTo>
                      <a:pt x="85" y="38"/>
                      <a:pt x="85" y="38"/>
                      <a:pt x="85" y="38"/>
                    </a:cubicBezTo>
                    <a:cubicBezTo>
                      <a:pt x="85" y="38"/>
                      <a:pt x="85" y="38"/>
                      <a:pt x="85" y="38"/>
                    </a:cubicBezTo>
                    <a:cubicBezTo>
                      <a:pt x="85" y="37"/>
                      <a:pt x="85" y="36"/>
                      <a:pt x="85" y="36"/>
                    </a:cubicBezTo>
                    <a:cubicBezTo>
                      <a:pt x="85" y="35"/>
                      <a:pt x="85" y="34"/>
                      <a:pt x="85" y="34"/>
                    </a:cubicBezTo>
                    <a:cubicBezTo>
                      <a:pt x="85" y="34"/>
                      <a:pt x="85" y="34"/>
                      <a:pt x="85" y="34"/>
                    </a:cubicBezTo>
                    <a:cubicBezTo>
                      <a:pt x="85" y="34"/>
                      <a:pt x="85" y="34"/>
                      <a:pt x="85" y="34"/>
                    </a:cubicBezTo>
                    <a:cubicBezTo>
                      <a:pt x="85" y="34"/>
                      <a:pt x="85" y="34"/>
                      <a:pt x="85" y="34"/>
                    </a:cubicBezTo>
                    <a:cubicBezTo>
                      <a:pt x="85" y="33"/>
                      <a:pt x="85" y="33"/>
                      <a:pt x="85" y="33"/>
                    </a:cubicBezTo>
                    <a:cubicBezTo>
                      <a:pt x="85" y="30"/>
                      <a:pt x="84" y="27"/>
                      <a:pt x="83" y="24"/>
                    </a:cubicBezTo>
                    <a:cubicBezTo>
                      <a:pt x="83" y="24"/>
                      <a:pt x="83" y="24"/>
                      <a:pt x="83" y="24"/>
                    </a:cubicBezTo>
                    <a:cubicBezTo>
                      <a:pt x="83" y="23"/>
                      <a:pt x="83" y="23"/>
                      <a:pt x="83" y="23"/>
                    </a:cubicBezTo>
                    <a:cubicBezTo>
                      <a:pt x="83" y="23"/>
                      <a:pt x="83" y="23"/>
                      <a:pt x="83" y="23"/>
                    </a:cubicBezTo>
                    <a:cubicBezTo>
                      <a:pt x="83" y="23"/>
                      <a:pt x="83" y="23"/>
                      <a:pt x="83" y="23"/>
                    </a:cubicBezTo>
                    <a:cubicBezTo>
                      <a:pt x="81" y="19"/>
                      <a:pt x="78" y="15"/>
                      <a:pt x="75" y="12"/>
                    </a:cubicBezTo>
                    <a:cubicBezTo>
                      <a:pt x="75" y="12"/>
                      <a:pt x="75" y="12"/>
                      <a:pt x="75" y="12"/>
                    </a:cubicBezTo>
                    <a:cubicBezTo>
                      <a:pt x="75" y="12"/>
                      <a:pt x="75" y="12"/>
                      <a:pt x="75" y="11"/>
                    </a:cubicBezTo>
                    <a:cubicBezTo>
                      <a:pt x="75" y="11"/>
                      <a:pt x="75" y="11"/>
                      <a:pt x="75" y="11"/>
                    </a:cubicBezTo>
                    <a:cubicBezTo>
                      <a:pt x="75" y="11"/>
                      <a:pt x="75" y="11"/>
                      <a:pt x="75" y="11"/>
                    </a:cubicBezTo>
                    <a:cubicBezTo>
                      <a:pt x="75" y="11"/>
                      <a:pt x="75" y="11"/>
                      <a:pt x="75" y="11"/>
                    </a:cubicBezTo>
                    <a:cubicBezTo>
                      <a:pt x="75" y="11"/>
                      <a:pt x="75" y="11"/>
                      <a:pt x="75" y="11"/>
                    </a:cubicBezTo>
                    <a:cubicBezTo>
                      <a:pt x="74" y="11"/>
                      <a:pt x="74" y="11"/>
                      <a:pt x="74" y="10"/>
                    </a:cubicBezTo>
                    <a:cubicBezTo>
                      <a:pt x="74" y="10"/>
                      <a:pt x="74" y="10"/>
                      <a:pt x="74" y="10"/>
                    </a:cubicBezTo>
                    <a:cubicBezTo>
                      <a:pt x="74" y="10"/>
                      <a:pt x="74" y="10"/>
                      <a:pt x="74" y="10"/>
                    </a:cubicBezTo>
                    <a:cubicBezTo>
                      <a:pt x="74" y="10"/>
                      <a:pt x="74" y="10"/>
                      <a:pt x="74" y="10"/>
                    </a:cubicBezTo>
                    <a:cubicBezTo>
                      <a:pt x="74" y="10"/>
                      <a:pt x="74" y="10"/>
                      <a:pt x="74" y="10"/>
                    </a:cubicBezTo>
                    <a:cubicBezTo>
                      <a:pt x="74" y="10"/>
                      <a:pt x="74" y="10"/>
                      <a:pt x="74" y="10"/>
                    </a:cubicBezTo>
                    <a:cubicBezTo>
                      <a:pt x="74" y="10"/>
                      <a:pt x="74" y="10"/>
                      <a:pt x="74" y="10"/>
                    </a:cubicBezTo>
                    <a:cubicBezTo>
                      <a:pt x="71" y="7"/>
                      <a:pt x="67" y="5"/>
                      <a:pt x="63" y="3"/>
                    </a:cubicBezTo>
                    <a:cubicBezTo>
                      <a:pt x="63" y="3"/>
                      <a:pt x="63" y="3"/>
                      <a:pt x="63" y="3"/>
                    </a:cubicBezTo>
                    <a:cubicBezTo>
                      <a:pt x="63" y="3"/>
                      <a:pt x="63" y="3"/>
                      <a:pt x="63" y="3"/>
                    </a:cubicBezTo>
                    <a:cubicBezTo>
                      <a:pt x="63" y="3"/>
                      <a:pt x="63" y="3"/>
                      <a:pt x="63" y="3"/>
                    </a:cubicBezTo>
                    <a:cubicBezTo>
                      <a:pt x="62" y="3"/>
                      <a:pt x="62" y="3"/>
                      <a:pt x="62" y="3"/>
                    </a:cubicBezTo>
                    <a:cubicBezTo>
                      <a:pt x="59" y="2"/>
                      <a:pt x="55" y="1"/>
                      <a:pt x="52" y="1"/>
                    </a:cubicBezTo>
                    <a:cubicBezTo>
                      <a:pt x="52" y="1"/>
                      <a:pt x="52" y="1"/>
                      <a:pt x="52" y="1"/>
                    </a:cubicBezTo>
                    <a:cubicBezTo>
                      <a:pt x="52" y="1"/>
                      <a:pt x="52" y="1"/>
                      <a:pt x="52" y="1"/>
                    </a:cubicBezTo>
                    <a:cubicBezTo>
                      <a:pt x="52" y="1"/>
                      <a:pt x="51" y="1"/>
                      <a:pt x="51" y="1"/>
                    </a:cubicBezTo>
                    <a:cubicBezTo>
                      <a:pt x="51" y="1"/>
                      <a:pt x="51" y="1"/>
                      <a:pt x="51" y="1"/>
                    </a:cubicBezTo>
                    <a:cubicBezTo>
                      <a:pt x="51" y="1"/>
                      <a:pt x="50"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endParaRPr lang="en-US">
                  <a:latin typeface="+mn-lt"/>
                </a:endParaRPr>
              </a:p>
            </p:txBody>
          </p:sp>
        </p:gr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685" y="3825788"/>
            <a:ext cx="458095" cy="457200"/>
          </a:xfrm>
          <a:prstGeom prst="rect">
            <a:avLst/>
          </a:prstGeom>
        </p:spPr>
      </p:pic>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9112" y="4260616"/>
            <a:ext cx="457200" cy="457200"/>
          </a:xfrm>
          <a:prstGeom prst="rect">
            <a:avLst/>
          </a:prstGeom>
        </p:spPr>
      </p:pic>
    </p:spTree>
    <p:extLst>
      <p:ext uri="{BB962C8B-B14F-4D97-AF65-F5344CB8AC3E}">
        <p14:creationId xmlns:p14="http://schemas.microsoft.com/office/powerpoint/2010/main" val="1398575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 a better calling experiences</a:t>
            </a:r>
          </a:p>
        </p:txBody>
      </p:sp>
      <p:grpSp>
        <p:nvGrpSpPr>
          <p:cNvPr id="3" name="Group 2"/>
          <p:cNvGrpSpPr>
            <a:grpSpLocks noChangeAspect="1"/>
          </p:cNvGrpSpPr>
          <p:nvPr/>
        </p:nvGrpSpPr>
        <p:grpSpPr>
          <a:xfrm>
            <a:off x="153989" y="1141169"/>
            <a:ext cx="3064533" cy="3060000"/>
            <a:chOff x="293688" y="1333500"/>
            <a:chExt cx="3363912" cy="3358936"/>
          </a:xfrm>
        </p:grpSpPr>
        <p:sp>
          <p:nvSpPr>
            <p:cNvPr id="4" name="Rounded Rectangle 3"/>
            <p:cNvSpPr/>
            <p:nvPr/>
          </p:nvSpPr>
          <p:spPr>
            <a:xfrm>
              <a:off x="293688" y="1333500"/>
              <a:ext cx="3363912" cy="3358936"/>
            </a:xfrm>
            <a:prstGeom prst="roundRect">
              <a:avLst>
                <a:gd name="adj" fmla="val 5000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D274D"/>
                  </a:solidFill>
                  <a:effectLst/>
                  <a:uLnTx/>
                  <a:uFillTx/>
                  <a:latin typeface="CiscoSansTT ExtraLight"/>
                  <a:ea typeface="+mn-ea"/>
                  <a:cs typeface="+mn-cs"/>
                </a:rPr>
                <a:t> </a:t>
              </a:r>
            </a:p>
          </p:txBody>
        </p:sp>
        <p:pic>
          <p:nvPicPr>
            <p:cNvPr id="5" name="Picture 4">
              <a:extLst>
                <a:ext uri="{FF2B5EF4-FFF2-40B4-BE49-F238E27FC236}">
                  <a16:creationId xmlns:a16="http://schemas.microsoft.com/office/drawing/2014/main" id="{0C55DCBC-AB21-9A48-B9F4-53E15A7D1DC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712" b="93816" l="3771" r="93735">
                          <a14:foregroundMark x1="12591" y1="35294" x2="28650" y2="19005"/>
                          <a14:foregroundMark x1="26825" y1="24359" x2="17822" y2="20965"/>
                          <a14:foregroundMark x1="27981" y1="14253" x2="16910" y2="8974"/>
                          <a14:foregroundMark x1="27068" y1="10106" x2="16910" y2="6712"/>
                          <a14:foregroundMark x1="83516" y1="80694" x2="88504" y2="33861"/>
                          <a14:foregroundMark x1="85827" y1="28582" x2="93005" y2="31674"/>
                          <a14:foregroundMark x1="90998" y1="32730" x2="93735" y2="33032"/>
                          <a14:foregroundMark x1="7847" y1="91327" x2="16910" y2="93816"/>
                          <a14:foregroundMark x1="4258" y1="83183" x2="3771" y2="86576"/>
                        </a14:backgroundRemoval>
                      </a14:imgEffect>
                    </a14:imgLayer>
                  </a14:imgProps>
                </a:ext>
                <a:ext uri="{28A0092B-C50C-407E-A947-70E740481C1C}">
                  <a14:useLocalDpi xmlns:a14="http://schemas.microsoft.com/office/drawing/2010/main"/>
                </a:ext>
              </a:extLst>
            </a:blip>
            <a:stretch>
              <a:fillRect/>
            </a:stretch>
          </p:blipFill>
          <p:spPr>
            <a:xfrm>
              <a:off x="768014" y="2038930"/>
              <a:ext cx="2415261" cy="1948077"/>
            </a:xfrm>
            <a:prstGeom prst="rect">
              <a:avLst/>
            </a:prstGeom>
          </p:spPr>
        </p:pic>
      </p:grpSp>
      <p:sp>
        <p:nvSpPr>
          <p:cNvPr id="6" name="Rounded Rectangle 5"/>
          <p:cNvSpPr/>
          <p:nvPr/>
        </p:nvSpPr>
        <p:spPr>
          <a:xfrm rot="16200000">
            <a:off x="6209231" y="421056"/>
            <a:ext cx="3060000" cy="4495462"/>
          </a:xfrm>
          <a:prstGeom prst="roundRect">
            <a:avLst>
              <a:gd name="adj" fmla="val 7487"/>
            </a:avLst>
          </a:prstGeom>
          <a:solidFill>
            <a:schemeClr val="bg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BCEB"/>
              </a:solidFill>
              <a:effectLst/>
              <a:uLnTx/>
              <a:uFillTx/>
              <a:latin typeface="CiscoSansTT ExtraLight"/>
              <a:ea typeface="+mn-ea"/>
              <a:cs typeface="+mn-cs"/>
            </a:endParaRPr>
          </a:p>
        </p:txBody>
      </p:sp>
      <p:sp>
        <p:nvSpPr>
          <p:cNvPr id="7" name="Rounded Rectangle 6">
            <a:extLst>
              <a:ext uri="{FF2B5EF4-FFF2-40B4-BE49-F238E27FC236}">
                <a16:creationId xmlns:a16="http://schemas.microsoft.com/office/drawing/2014/main" id="{1D33D19C-C2BB-CE46-8363-46CED34FF0D7}"/>
              </a:ext>
            </a:extLst>
          </p:cNvPr>
          <p:cNvSpPr/>
          <p:nvPr/>
        </p:nvSpPr>
        <p:spPr>
          <a:xfrm>
            <a:off x="153989" y="1138787"/>
            <a:ext cx="3064533" cy="3060000"/>
          </a:xfrm>
          <a:prstGeom prst="roundRect">
            <a:avLst>
              <a:gd name="adj" fmla="val 50000"/>
            </a:avLst>
          </a:prstGeom>
          <a:solidFill>
            <a:schemeClr val="accent3">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D274D"/>
                </a:solidFill>
                <a:effectLst/>
                <a:uLnTx/>
                <a:uFillTx/>
                <a:latin typeface="CiscoSansTT ExtraLight"/>
                <a:ea typeface="+mn-ea"/>
                <a:cs typeface="+mn-cs"/>
              </a:rPr>
              <a:t> </a:t>
            </a:r>
          </a:p>
        </p:txBody>
      </p:sp>
      <p:sp>
        <p:nvSpPr>
          <p:cNvPr id="9" name="Rounded Rectangle 8">
            <a:extLst>
              <a:ext uri="{FF2B5EF4-FFF2-40B4-BE49-F238E27FC236}">
                <a16:creationId xmlns:a16="http://schemas.microsoft.com/office/drawing/2014/main" id="{28E504C8-EC0F-E04F-885A-282444D5C725}"/>
              </a:ext>
            </a:extLst>
          </p:cNvPr>
          <p:cNvSpPr/>
          <p:nvPr/>
        </p:nvSpPr>
        <p:spPr>
          <a:xfrm>
            <a:off x="2967545" y="1141169"/>
            <a:ext cx="3064533" cy="306000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D274D"/>
                </a:solidFill>
                <a:effectLst/>
                <a:uLnTx/>
                <a:uFillTx/>
                <a:latin typeface="CiscoSansTT ExtraLight"/>
                <a:ea typeface="+mn-ea"/>
                <a:cs typeface="+mn-cs"/>
              </a:rPr>
              <a:t> </a:t>
            </a:r>
          </a:p>
        </p:txBody>
      </p:sp>
      <p:grpSp>
        <p:nvGrpSpPr>
          <p:cNvPr id="11" name="Group 10"/>
          <p:cNvGrpSpPr>
            <a:grpSpLocks noChangeAspect="1"/>
          </p:cNvGrpSpPr>
          <p:nvPr/>
        </p:nvGrpSpPr>
        <p:grpSpPr>
          <a:xfrm>
            <a:off x="2811925" y="2423519"/>
            <a:ext cx="781884" cy="495300"/>
            <a:chOff x="7799639" y="908050"/>
            <a:chExt cx="781883" cy="495300"/>
          </a:xfrm>
        </p:grpSpPr>
        <p:sp>
          <p:nvSpPr>
            <p:cNvPr id="12" name="Freeform 60"/>
            <p:cNvSpPr>
              <a:spLocks noEditPoints="1"/>
            </p:cNvSpPr>
            <p:nvPr/>
          </p:nvSpPr>
          <p:spPr bwMode="auto">
            <a:xfrm>
              <a:off x="7799639" y="1093787"/>
              <a:ext cx="774448" cy="123825"/>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1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54 w 664"/>
                <a:gd name="T27" fmla="*/ 60 h 71"/>
                <a:gd name="T28" fmla="*/ 654 w 664"/>
                <a:gd name="T29" fmla="*/ 60 h 71"/>
                <a:gd name="T30" fmla="*/ 654 w 664"/>
                <a:gd name="T31" fmla="*/ 60 h 71"/>
                <a:gd name="T32" fmla="*/ 654 w 664"/>
                <a:gd name="T33" fmla="*/ 60 h 71"/>
                <a:gd name="T34" fmla="*/ 654 w 664"/>
                <a:gd name="T35" fmla="*/ 60 h 71"/>
                <a:gd name="T36" fmla="*/ 654 w 664"/>
                <a:gd name="T37" fmla="*/ 60 h 71"/>
                <a:gd name="T38" fmla="*/ 661 w 664"/>
                <a:gd name="T39" fmla="*/ 50 h 71"/>
                <a:gd name="T40" fmla="*/ 660 w 664"/>
                <a:gd name="T41" fmla="*/ 51 h 71"/>
                <a:gd name="T42" fmla="*/ 661 w 664"/>
                <a:gd name="T43" fmla="*/ 50 h 71"/>
                <a:gd name="T44" fmla="*/ 661 w 664"/>
                <a:gd name="T45" fmla="*/ 21 h 71"/>
                <a:gd name="T46" fmla="*/ 664 w 664"/>
                <a:gd name="T47" fmla="*/ 36 h 71"/>
                <a:gd name="T48" fmla="*/ 661 w 664"/>
                <a:gd name="T49" fmla="*/ 50 h 71"/>
                <a:gd name="T50" fmla="*/ 664 w 664"/>
                <a:gd name="T51" fmla="*/ 36 h 71"/>
                <a:gd name="T52" fmla="*/ 661 w 664"/>
                <a:gd name="T53" fmla="*/ 21 h 71"/>
                <a:gd name="T54" fmla="*/ 661 w 664"/>
                <a:gd name="T55" fmla="*/ 21 h 71"/>
                <a:gd name="T56" fmla="*/ 661 w 664"/>
                <a:gd name="T57" fmla="*/ 21 h 71"/>
                <a:gd name="T58" fmla="*/ 661 w 664"/>
                <a:gd name="T59" fmla="*/ 21 h 71"/>
                <a:gd name="T60" fmla="*/ 543 w 664"/>
                <a:gd name="T61" fmla="*/ 0 h 71"/>
                <a:gd name="T62" fmla="*/ 35 w 664"/>
                <a:gd name="T63" fmla="*/ 0 h 71"/>
                <a:gd name="T64" fmla="*/ 0 w 664"/>
                <a:gd name="T65" fmla="*/ 36 h 71"/>
                <a:gd name="T66" fmla="*/ 35 w 664"/>
                <a:gd name="T67" fmla="*/ 71 h 71"/>
                <a:gd name="T68" fmla="*/ 543 w 664"/>
                <a:gd name="T69" fmla="*/ 71 h 71"/>
                <a:gd name="T70" fmla="*/ 578 w 664"/>
                <a:gd name="T71" fmla="*/ 36 h 71"/>
                <a:gd name="T72" fmla="*/ 543 w 664"/>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1"/>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0" y="50"/>
                    <a:pt x="660" y="50"/>
                    <a:pt x="660" y="51"/>
                  </a:cubicBezTo>
                  <a:cubicBezTo>
                    <a:pt x="660" y="50"/>
                    <a:pt x="660" y="50"/>
                    <a:pt x="661" y="50"/>
                  </a:cubicBezTo>
                  <a:moveTo>
                    <a:pt x="661" y="21"/>
                  </a:moveTo>
                  <a:cubicBezTo>
                    <a:pt x="663" y="26"/>
                    <a:pt x="664" y="31"/>
                    <a:pt x="664" y="36"/>
                  </a:cubicBezTo>
                  <a:cubicBezTo>
                    <a:pt x="664" y="41"/>
                    <a:pt x="663" y="46"/>
                    <a:pt x="661" y="50"/>
                  </a:cubicBezTo>
                  <a:cubicBezTo>
                    <a:pt x="663" y="46"/>
                    <a:pt x="664" y="41"/>
                    <a:pt x="664" y="36"/>
                  </a:cubicBezTo>
                  <a:cubicBezTo>
                    <a:pt x="664" y="31"/>
                    <a:pt x="663" y="26"/>
                    <a:pt x="661" y="21"/>
                  </a:cubicBezTo>
                  <a:moveTo>
                    <a:pt x="661" y="21"/>
                  </a:moveTo>
                  <a:cubicBezTo>
                    <a:pt x="661" y="21"/>
                    <a:pt x="661" y="21"/>
                    <a:pt x="661" y="21"/>
                  </a:cubicBezTo>
                  <a:cubicBezTo>
                    <a:pt x="661" y="21"/>
                    <a:pt x="661" y="21"/>
                    <a:pt x="661"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3" name="Freeform 61"/>
            <p:cNvSpPr>
              <a:spLocks/>
            </p:cNvSpPr>
            <p:nvPr/>
          </p:nvSpPr>
          <p:spPr bwMode="auto">
            <a:xfrm>
              <a:off x="8259763" y="908050"/>
              <a:ext cx="295275" cy="204787"/>
            </a:xfrm>
            <a:custGeom>
              <a:avLst/>
              <a:gdLst>
                <a:gd name="T0" fmla="*/ 38 w 169"/>
                <a:gd name="T1" fmla="*/ 0 h 117"/>
                <a:gd name="T2" fmla="*/ 13 w 169"/>
                <a:gd name="T3" fmla="*/ 11 h 117"/>
                <a:gd name="T4" fmla="*/ 13 w 169"/>
                <a:gd name="T5" fmla="*/ 61 h 117"/>
                <a:gd name="T6" fmla="*/ 59 w 169"/>
                <a:gd name="T7" fmla="*/ 106 h 117"/>
                <a:gd name="T8" fmla="*/ 144 w 169"/>
                <a:gd name="T9" fmla="*/ 106 h 117"/>
                <a:gd name="T10" fmla="*/ 144 w 169"/>
                <a:gd name="T11" fmla="*/ 106 h 117"/>
                <a:gd name="T12" fmla="*/ 148 w 169"/>
                <a:gd name="T13" fmla="*/ 107 h 117"/>
                <a:gd name="T14" fmla="*/ 156 w 169"/>
                <a:gd name="T15" fmla="*/ 108 h 117"/>
                <a:gd name="T16" fmla="*/ 156 w 169"/>
                <a:gd name="T17" fmla="*/ 108 h 117"/>
                <a:gd name="T18" fmla="*/ 156 w 169"/>
                <a:gd name="T19" fmla="*/ 108 h 117"/>
                <a:gd name="T20" fmla="*/ 169 w 169"/>
                <a:gd name="T21" fmla="*/ 117 h 117"/>
                <a:gd name="T22" fmla="*/ 63 w 169"/>
                <a:gd name="T23" fmla="*/ 11 h 117"/>
                <a:gd name="T24" fmla="*/ 38 w 16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7">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6" y="106"/>
                    <a:pt x="147" y="106"/>
                    <a:pt x="148" y="107"/>
                  </a:cubicBezTo>
                  <a:cubicBezTo>
                    <a:pt x="151" y="107"/>
                    <a:pt x="154" y="107"/>
                    <a:pt x="156" y="108"/>
                  </a:cubicBezTo>
                  <a:cubicBezTo>
                    <a:pt x="156" y="108"/>
                    <a:pt x="156" y="108"/>
                    <a:pt x="156" y="108"/>
                  </a:cubicBezTo>
                  <a:cubicBezTo>
                    <a:pt x="156" y="108"/>
                    <a:pt x="156" y="108"/>
                    <a:pt x="156" y="108"/>
                  </a:cubicBezTo>
                  <a:cubicBezTo>
                    <a:pt x="161" y="110"/>
                    <a:pt x="166" y="113"/>
                    <a:pt x="169" y="117"/>
                  </a:cubicBezTo>
                  <a:cubicBezTo>
                    <a:pt x="63" y="11"/>
                    <a:pt x="63" y="11"/>
                    <a:pt x="63" y="11"/>
                  </a:cubicBezTo>
                  <a:cubicBezTo>
                    <a:pt x="57" y="4"/>
                    <a:pt x="48" y="0"/>
                    <a:pt x="38"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4" name="Freeform 62"/>
            <p:cNvSpPr>
              <a:spLocks noEditPoints="1"/>
            </p:cNvSpPr>
            <p:nvPr/>
          </p:nvSpPr>
          <p:spPr bwMode="auto">
            <a:xfrm>
              <a:off x="8362950" y="1093787"/>
              <a:ext cx="169863" cy="61912"/>
            </a:xfrm>
            <a:custGeom>
              <a:avLst/>
              <a:gdLst>
                <a:gd name="T0" fmla="*/ 97 w 97"/>
                <a:gd name="T1" fmla="*/ 2 h 36"/>
                <a:gd name="T2" fmla="*/ 97 w 97"/>
                <a:gd name="T3" fmla="*/ 2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2"/>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 name="Freeform 63"/>
            <p:cNvSpPr>
              <a:spLocks/>
            </p:cNvSpPr>
            <p:nvPr/>
          </p:nvSpPr>
          <p:spPr bwMode="auto">
            <a:xfrm>
              <a:off x="8259763" y="1200150"/>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69 w 169"/>
                <a:gd name="T17" fmla="*/ 0 h 116"/>
                <a:gd name="T18" fmla="*/ 169 w 169"/>
                <a:gd name="T19" fmla="*/ 0 h 116"/>
                <a:gd name="T20" fmla="*/ 168 w 169"/>
                <a:gd name="T21" fmla="*/ 1 h 116"/>
                <a:gd name="T22" fmla="*/ 168 w 169"/>
                <a:gd name="T23" fmla="*/ 1 h 116"/>
                <a:gd name="T24" fmla="*/ 159 w 169"/>
                <a:gd name="T25" fmla="*/ 7 h 116"/>
                <a:gd name="T26" fmla="*/ 159 w 169"/>
                <a:gd name="T27" fmla="*/ 7 h 116"/>
                <a:gd name="T28" fmla="*/ 159 w 169"/>
                <a:gd name="T29" fmla="*/ 7 h 116"/>
                <a:gd name="T30" fmla="*/ 144 w 169"/>
                <a:gd name="T31" fmla="*/ 10 h 116"/>
                <a:gd name="T32" fmla="*/ 59 w 169"/>
                <a:gd name="T33" fmla="*/ 10 h 116"/>
                <a:gd name="T34" fmla="*/ 13 w 169"/>
                <a:gd name="T35" fmla="*/ 56 h 116"/>
                <a:gd name="T36" fmla="*/ 13 w 169"/>
                <a:gd name="T37" fmla="*/ 106 h 116"/>
                <a:gd name="T38" fmla="*/ 38 w 169"/>
                <a:gd name="T39" fmla="*/ 116 h 116"/>
                <a:gd name="T40" fmla="*/ 63 w 169"/>
                <a:gd name="T41" fmla="*/ 106 h 116"/>
                <a:gd name="T42" fmla="*/ 169 w 169"/>
                <a:gd name="T4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8" y="1"/>
                    <a:pt x="168" y="1"/>
                  </a:cubicBezTo>
                  <a:cubicBezTo>
                    <a:pt x="168" y="1"/>
                    <a:pt x="168" y="1"/>
                    <a:pt x="168" y="1"/>
                  </a:cubicBezTo>
                  <a:cubicBezTo>
                    <a:pt x="166" y="3"/>
                    <a:pt x="162" y="5"/>
                    <a:pt x="159" y="7"/>
                  </a:cubicBezTo>
                  <a:cubicBezTo>
                    <a:pt x="159" y="7"/>
                    <a:pt x="159" y="7"/>
                    <a:pt x="159" y="7"/>
                  </a:cubicBezTo>
                  <a:cubicBezTo>
                    <a:pt x="159" y="7"/>
                    <a:pt x="159" y="7"/>
                    <a:pt x="159" y="7"/>
                  </a:cubicBezTo>
                  <a:cubicBezTo>
                    <a:pt x="155" y="9"/>
                    <a:pt x="150"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 name="Freeform 64"/>
            <p:cNvSpPr>
              <a:spLocks noEditPoints="1"/>
            </p:cNvSpPr>
            <p:nvPr/>
          </p:nvSpPr>
          <p:spPr bwMode="auto">
            <a:xfrm>
              <a:off x="8362950" y="1155700"/>
              <a:ext cx="192088" cy="61912"/>
            </a:xfrm>
            <a:custGeom>
              <a:avLst/>
              <a:gdLst>
                <a:gd name="T0" fmla="*/ 100 w 110"/>
                <a:gd name="T1" fmla="*/ 32 h 35"/>
                <a:gd name="T2" fmla="*/ 100 w 110"/>
                <a:gd name="T3" fmla="*/ 32 h 35"/>
                <a:gd name="T4" fmla="*/ 100 w 110"/>
                <a:gd name="T5" fmla="*/ 32 h 35"/>
                <a:gd name="T6" fmla="*/ 109 w 110"/>
                <a:gd name="T7" fmla="*/ 26 h 35"/>
                <a:gd name="T8" fmla="*/ 109 w 110"/>
                <a:gd name="T9" fmla="*/ 26 h 35"/>
                <a:gd name="T10" fmla="*/ 109 w 110"/>
                <a:gd name="T11" fmla="*/ 26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35 w 110"/>
                <a:gd name="T45" fmla="*/ 0 h 35"/>
                <a:gd name="T46" fmla="*/ 0 w 110"/>
                <a:gd name="T47" fmla="*/ 35 h 35"/>
                <a:gd name="T48" fmla="*/ 85 w 110"/>
                <a:gd name="T49" fmla="*/ 35 h 35"/>
                <a:gd name="T50" fmla="*/ 100 w 110"/>
                <a:gd name="T51" fmla="*/ 32 h 35"/>
                <a:gd name="T52" fmla="*/ 85 w 110"/>
                <a:gd name="T53" fmla="*/ 35 h 35"/>
                <a:gd name="T54" fmla="*/ 60 w 110"/>
                <a:gd name="T55" fmla="*/ 25 h 35"/>
                <a:gd name="T56" fmla="*/ 35 w 110"/>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35">
                  <a:moveTo>
                    <a:pt x="100" y="32"/>
                  </a:moveTo>
                  <a:cubicBezTo>
                    <a:pt x="100" y="32"/>
                    <a:pt x="100" y="32"/>
                    <a:pt x="100" y="32"/>
                  </a:cubicBezTo>
                  <a:cubicBezTo>
                    <a:pt x="100" y="32"/>
                    <a:pt x="100" y="32"/>
                    <a:pt x="100" y="32"/>
                  </a:cubicBezTo>
                  <a:moveTo>
                    <a:pt x="109" y="26"/>
                  </a:moveTo>
                  <a:cubicBezTo>
                    <a:pt x="109" y="26"/>
                    <a:pt x="109" y="26"/>
                    <a:pt x="109" y="26"/>
                  </a:cubicBezTo>
                  <a:cubicBezTo>
                    <a:pt x="109" y="26"/>
                    <a:pt x="109" y="26"/>
                    <a:pt x="109"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1" y="35"/>
                    <a:pt x="96" y="34"/>
                    <a:pt x="100" y="32"/>
                  </a:cubicBezTo>
                  <a:cubicBezTo>
                    <a:pt x="95" y="34"/>
                    <a:pt x="90" y="35"/>
                    <a:pt x="85" y="35"/>
                  </a:cubicBezTo>
                  <a:cubicBezTo>
                    <a:pt x="76" y="35"/>
                    <a:pt x="67" y="32"/>
                    <a:pt x="60" y="25"/>
                  </a:cubicBezTo>
                  <a:cubicBezTo>
                    <a:pt x="35" y="0"/>
                    <a:pt x="35" y="0"/>
                    <a:pt x="3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7" name="Freeform 65"/>
            <p:cNvSpPr>
              <a:spLocks noEditPoints="1"/>
            </p:cNvSpPr>
            <p:nvPr/>
          </p:nvSpPr>
          <p:spPr bwMode="auto">
            <a:xfrm>
              <a:off x="8510588" y="1093787"/>
              <a:ext cx="58738" cy="119062"/>
            </a:xfrm>
            <a:custGeom>
              <a:avLst/>
              <a:gdLst>
                <a:gd name="T0" fmla="*/ 15 w 33"/>
                <a:gd name="T1" fmla="*/ 68 h 68"/>
                <a:gd name="T2" fmla="*/ 15 w 33"/>
                <a:gd name="T3" fmla="*/ 68 h 68"/>
                <a:gd name="T4" fmla="*/ 15 w 33"/>
                <a:gd name="T5" fmla="*/ 68 h 68"/>
                <a:gd name="T6" fmla="*/ 24 w 33"/>
                <a:gd name="T7" fmla="*/ 62 h 68"/>
                <a:gd name="T8" fmla="*/ 15 w 33"/>
                <a:gd name="T9" fmla="*/ 68 h 68"/>
                <a:gd name="T10" fmla="*/ 24 w 33"/>
                <a:gd name="T11" fmla="*/ 62 h 68"/>
                <a:gd name="T12" fmla="*/ 25 w 33"/>
                <a:gd name="T13" fmla="*/ 61 h 68"/>
                <a:gd name="T14" fmla="*/ 24 w 33"/>
                <a:gd name="T15" fmla="*/ 62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5 w 33"/>
                <a:gd name="T31" fmla="*/ 61 h 68"/>
                <a:gd name="T32" fmla="*/ 25 w 33"/>
                <a:gd name="T33" fmla="*/ 61 h 68"/>
                <a:gd name="T34" fmla="*/ 25 w 33"/>
                <a:gd name="T35" fmla="*/ 61 h 68"/>
                <a:gd name="T36" fmla="*/ 25 w 33"/>
                <a:gd name="T37" fmla="*/ 61 h 68"/>
                <a:gd name="T38" fmla="*/ 25 w 33"/>
                <a:gd name="T39" fmla="*/ 61 h 68"/>
                <a:gd name="T40" fmla="*/ 25 w 33"/>
                <a:gd name="T41" fmla="*/ 61 h 68"/>
                <a:gd name="T42" fmla="*/ 26 w 33"/>
                <a:gd name="T43" fmla="*/ 61 h 68"/>
                <a:gd name="T44" fmla="*/ 26 w 33"/>
                <a:gd name="T45" fmla="*/ 61 h 68"/>
                <a:gd name="T46" fmla="*/ 26 w 33"/>
                <a:gd name="T47" fmla="*/ 61 h 68"/>
                <a:gd name="T48" fmla="*/ 26 w 33"/>
                <a:gd name="T49" fmla="*/ 60 h 68"/>
                <a:gd name="T50" fmla="*/ 26 w 33"/>
                <a:gd name="T51" fmla="*/ 60 h 68"/>
                <a:gd name="T52" fmla="*/ 26 w 33"/>
                <a:gd name="T53" fmla="*/ 60 h 68"/>
                <a:gd name="T54" fmla="*/ 26 w 33"/>
                <a:gd name="T55" fmla="*/ 60 h 68"/>
                <a:gd name="T56" fmla="*/ 26 w 33"/>
                <a:gd name="T57" fmla="*/ 60 h 68"/>
                <a:gd name="T58" fmla="*/ 26 w 33"/>
                <a:gd name="T59" fmla="*/ 60 h 68"/>
                <a:gd name="T60" fmla="*/ 26 w 33"/>
                <a:gd name="T61" fmla="*/ 60 h 68"/>
                <a:gd name="T62" fmla="*/ 26 w 33"/>
                <a:gd name="T63" fmla="*/ 60 h 68"/>
                <a:gd name="T64" fmla="*/ 26 w 33"/>
                <a:gd name="T65" fmla="*/ 60 h 68"/>
                <a:gd name="T66" fmla="*/ 26 w 33"/>
                <a:gd name="T67" fmla="*/ 60 h 68"/>
                <a:gd name="T68" fmla="*/ 26 w 33"/>
                <a:gd name="T69" fmla="*/ 60 h 68"/>
                <a:gd name="T70" fmla="*/ 26 w 33"/>
                <a:gd name="T71" fmla="*/ 60 h 68"/>
                <a:gd name="T72" fmla="*/ 32 w 33"/>
                <a:gd name="T73" fmla="*/ 51 h 68"/>
                <a:gd name="T74" fmla="*/ 26 w 33"/>
                <a:gd name="T75" fmla="*/ 60 h 68"/>
                <a:gd name="T76" fmla="*/ 32 w 33"/>
                <a:gd name="T77" fmla="*/ 51 h 68"/>
                <a:gd name="T78" fmla="*/ 33 w 33"/>
                <a:gd name="T79" fmla="*/ 50 h 68"/>
                <a:gd name="T80" fmla="*/ 33 w 33"/>
                <a:gd name="T81" fmla="*/ 50 h 68"/>
                <a:gd name="T82" fmla="*/ 33 w 33"/>
                <a:gd name="T83" fmla="*/ 50 h 68"/>
                <a:gd name="T84" fmla="*/ 33 w 33"/>
                <a:gd name="T85" fmla="*/ 21 h 68"/>
                <a:gd name="T86" fmla="*/ 33 w 33"/>
                <a:gd name="T87" fmla="*/ 21 h 68"/>
                <a:gd name="T88" fmla="*/ 33 w 33"/>
                <a:gd name="T89" fmla="*/ 21 h 68"/>
                <a:gd name="T90" fmla="*/ 12 w 33"/>
                <a:gd name="T91" fmla="*/ 2 h 68"/>
                <a:gd name="T92" fmla="*/ 33 w 33"/>
                <a:gd name="T93" fmla="*/ 21 h 68"/>
                <a:gd name="T94" fmla="*/ 25 w 33"/>
                <a:gd name="T95" fmla="*/ 11 h 68"/>
                <a:gd name="T96" fmla="*/ 25 w 33"/>
                <a:gd name="T97" fmla="*/ 11 h 68"/>
                <a:gd name="T98" fmla="*/ 12 w 33"/>
                <a:gd name="T99" fmla="*/ 2 h 68"/>
                <a:gd name="T100" fmla="*/ 12 w 33"/>
                <a:gd name="T101" fmla="*/ 2 h 68"/>
                <a:gd name="T102" fmla="*/ 12 w 33"/>
                <a:gd name="T103" fmla="*/ 2 h 68"/>
                <a:gd name="T104" fmla="*/ 12 w 33"/>
                <a:gd name="T105" fmla="*/ 2 h 68"/>
                <a:gd name="T106" fmla="*/ 0 w 33"/>
                <a:gd name="T107" fmla="*/ 0 h 68"/>
                <a:gd name="T108" fmla="*/ 0 w 33"/>
                <a:gd name="T109" fmla="*/ 0 h 68"/>
                <a:gd name="T110" fmla="*/ 0 w 33"/>
                <a:gd name="T111" fmla="*/ 0 h 68"/>
                <a:gd name="T112" fmla="*/ 4 w 33"/>
                <a:gd name="T113" fmla="*/ 1 h 68"/>
                <a:gd name="T114" fmla="*/ 0 w 33"/>
                <a:gd name="T11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68">
                  <a:moveTo>
                    <a:pt x="15" y="68"/>
                  </a:moveTo>
                  <a:cubicBezTo>
                    <a:pt x="15" y="68"/>
                    <a:pt x="15" y="68"/>
                    <a:pt x="15" y="68"/>
                  </a:cubicBezTo>
                  <a:cubicBezTo>
                    <a:pt x="15" y="68"/>
                    <a:pt x="15" y="68"/>
                    <a:pt x="15" y="68"/>
                  </a:cubicBezTo>
                  <a:moveTo>
                    <a:pt x="24" y="62"/>
                  </a:moveTo>
                  <a:cubicBezTo>
                    <a:pt x="22" y="64"/>
                    <a:pt x="19" y="66"/>
                    <a:pt x="15" y="68"/>
                  </a:cubicBezTo>
                  <a:cubicBezTo>
                    <a:pt x="18" y="66"/>
                    <a:pt x="22" y="64"/>
                    <a:pt x="24" y="62"/>
                  </a:cubicBezTo>
                  <a:moveTo>
                    <a:pt x="25" y="61"/>
                  </a:moveTo>
                  <a:cubicBezTo>
                    <a:pt x="25" y="61"/>
                    <a:pt x="24" y="62"/>
                    <a:pt x="24" y="62"/>
                  </a:cubicBezTo>
                  <a:cubicBezTo>
                    <a:pt x="24" y="62"/>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1"/>
                  </a:moveTo>
                  <a:cubicBezTo>
                    <a:pt x="26" y="61"/>
                    <a:pt x="26" y="61"/>
                    <a:pt x="26" y="61"/>
                  </a:cubicBezTo>
                  <a:cubicBezTo>
                    <a:pt x="26" y="61"/>
                    <a:pt x="26" y="61"/>
                    <a:pt x="26"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2" y="51"/>
                  </a:moveTo>
                  <a:cubicBezTo>
                    <a:pt x="31" y="54"/>
                    <a:pt x="29" y="57"/>
                    <a:pt x="26" y="60"/>
                  </a:cubicBezTo>
                  <a:cubicBezTo>
                    <a:pt x="29" y="57"/>
                    <a:pt x="31" y="54"/>
                    <a:pt x="32" y="51"/>
                  </a:cubicBezTo>
                  <a:moveTo>
                    <a:pt x="33" y="50"/>
                  </a:moveTo>
                  <a:cubicBezTo>
                    <a:pt x="33" y="50"/>
                    <a:pt x="33" y="50"/>
                    <a:pt x="33" y="50"/>
                  </a:cubicBezTo>
                  <a:cubicBezTo>
                    <a:pt x="33" y="50"/>
                    <a:pt x="33" y="50"/>
                    <a:pt x="33" y="50"/>
                  </a:cubicBezTo>
                  <a:moveTo>
                    <a:pt x="33" y="21"/>
                  </a:moveTo>
                  <a:cubicBezTo>
                    <a:pt x="33" y="21"/>
                    <a:pt x="33" y="21"/>
                    <a:pt x="33" y="21"/>
                  </a:cubicBezTo>
                  <a:cubicBezTo>
                    <a:pt x="33" y="21"/>
                    <a:pt x="33" y="21"/>
                    <a:pt x="33" y="21"/>
                  </a:cubicBezTo>
                  <a:moveTo>
                    <a:pt x="12" y="2"/>
                  </a:moveTo>
                  <a:cubicBezTo>
                    <a:pt x="21" y="6"/>
                    <a:pt x="29" y="13"/>
                    <a:pt x="33" y="21"/>
                  </a:cubicBezTo>
                  <a:cubicBezTo>
                    <a:pt x="31" y="17"/>
                    <a:pt x="28" y="14"/>
                    <a:pt x="25" y="11"/>
                  </a:cubicBezTo>
                  <a:cubicBezTo>
                    <a:pt x="25" y="11"/>
                    <a:pt x="25" y="11"/>
                    <a:pt x="25" y="11"/>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F77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8" name="Freeform 66"/>
            <p:cNvSpPr>
              <a:spLocks/>
            </p:cNvSpPr>
            <p:nvPr/>
          </p:nvSpPr>
          <p:spPr bwMode="auto">
            <a:xfrm>
              <a:off x="8430709" y="1093787"/>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5 w 86"/>
                <a:gd name="T13" fmla="*/ 68 h 71"/>
                <a:gd name="T14" fmla="*/ 65 w 86"/>
                <a:gd name="T15" fmla="*/ 68 h 71"/>
                <a:gd name="T16" fmla="*/ 65 w 86"/>
                <a:gd name="T17" fmla="*/ 68 h 71"/>
                <a:gd name="T18" fmla="*/ 74 w 86"/>
                <a:gd name="T19" fmla="*/ 62 h 71"/>
                <a:gd name="T20" fmla="*/ 74 w 86"/>
                <a:gd name="T21" fmla="*/ 62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5 w 86"/>
                <a:gd name="T37" fmla="*/ 61 h 71"/>
                <a:gd name="T38" fmla="*/ 75 w 86"/>
                <a:gd name="T39" fmla="*/ 61 h 71"/>
                <a:gd name="T40" fmla="*/ 75 w 86"/>
                <a:gd name="T41" fmla="*/ 61 h 71"/>
                <a:gd name="T42" fmla="*/ 75 w 86"/>
                <a:gd name="T43" fmla="*/ 61 h 71"/>
                <a:gd name="T44" fmla="*/ 76 w 86"/>
                <a:gd name="T45" fmla="*/ 61 h 71"/>
                <a:gd name="T46" fmla="*/ 76 w 86"/>
                <a:gd name="T47" fmla="*/ 61 h 71"/>
                <a:gd name="T48" fmla="*/ 76 w 86"/>
                <a:gd name="T49" fmla="*/ 60 h 71"/>
                <a:gd name="T50" fmla="*/ 76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2 w 86"/>
                <a:gd name="T67" fmla="*/ 51 h 71"/>
                <a:gd name="T68" fmla="*/ 83 w 86"/>
                <a:gd name="T69" fmla="*/ 50 h 71"/>
                <a:gd name="T70" fmla="*/ 83 w 86"/>
                <a:gd name="T71" fmla="*/ 50 h 71"/>
                <a:gd name="T72" fmla="*/ 86 w 86"/>
                <a:gd name="T73" fmla="*/ 36 h 71"/>
                <a:gd name="T74" fmla="*/ 83 w 86"/>
                <a:gd name="T75" fmla="*/ 21 h 71"/>
                <a:gd name="T76" fmla="*/ 83 w 86"/>
                <a:gd name="T77" fmla="*/ 21 h 71"/>
                <a:gd name="T78" fmla="*/ 83 w 86"/>
                <a:gd name="T79" fmla="*/ 21 h 71"/>
                <a:gd name="T80" fmla="*/ 62 w 86"/>
                <a:gd name="T81" fmla="*/ 2 h 71"/>
                <a:gd name="T82" fmla="*/ 62 w 86"/>
                <a:gd name="T83" fmla="*/ 2 h 71"/>
                <a:gd name="T84" fmla="*/ 62 w 86"/>
                <a:gd name="T85" fmla="*/ 2 h 71"/>
                <a:gd name="T86" fmla="*/ 54 w 86"/>
                <a:gd name="T87" fmla="*/ 1 h 71"/>
                <a:gd name="T88" fmla="*/ 50 w 86"/>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60" y="70"/>
                    <a:pt x="65" y="68"/>
                  </a:cubicBezTo>
                  <a:cubicBezTo>
                    <a:pt x="65" y="68"/>
                    <a:pt x="65" y="68"/>
                    <a:pt x="65" y="68"/>
                  </a:cubicBezTo>
                  <a:cubicBezTo>
                    <a:pt x="65" y="68"/>
                    <a:pt x="65" y="68"/>
                    <a:pt x="65" y="68"/>
                  </a:cubicBezTo>
                  <a:cubicBezTo>
                    <a:pt x="69" y="66"/>
                    <a:pt x="72" y="64"/>
                    <a:pt x="74" y="62"/>
                  </a:cubicBezTo>
                  <a:cubicBezTo>
                    <a:pt x="74" y="62"/>
                    <a:pt x="74" y="62"/>
                    <a:pt x="74" y="62"/>
                  </a:cubicBezTo>
                  <a:cubicBezTo>
                    <a:pt x="74" y="62"/>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1"/>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2" y="51"/>
                  </a:cubicBezTo>
                  <a:cubicBezTo>
                    <a:pt x="82" y="50"/>
                    <a:pt x="82" y="50"/>
                    <a:pt x="83" y="50"/>
                  </a:cubicBezTo>
                  <a:cubicBezTo>
                    <a:pt x="83" y="50"/>
                    <a:pt x="83" y="50"/>
                    <a:pt x="83" y="50"/>
                  </a:cubicBezTo>
                  <a:cubicBezTo>
                    <a:pt x="85" y="46"/>
                    <a:pt x="86" y="41"/>
                    <a:pt x="86" y="36"/>
                  </a:cubicBezTo>
                  <a:cubicBezTo>
                    <a:pt x="86" y="31"/>
                    <a:pt x="85" y="26"/>
                    <a:pt x="83" y="21"/>
                  </a:cubicBezTo>
                  <a:cubicBezTo>
                    <a:pt x="83" y="21"/>
                    <a:pt x="83" y="21"/>
                    <a:pt x="83" y="21"/>
                  </a:cubicBezTo>
                  <a:cubicBezTo>
                    <a:pt x="83" y="21"/>
                    <a:pt x="83" y="21"/>
                    <a:pt x="83" y="21"/>
                  </a:cubicBezTo>
                  <a:cubicBezTo>
                    <a:pt x="79" y="13"/>
                    <a:pt x="71" y="6"/>
                    <a:pt x="62" y="2"/>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F34D00"/>
            </a:solidFill>
            <a:ln w="12700">
              <a:solidFill>
                <a:srgbClr val="F34D00"/>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sp>
        <p:nvSpPr>
          <p:cNvPr id="19" name="TextBox 18">
            <a:extLst>
              <a:ext uri="{FF2B5EF4-FFF2-40B4-BE49-F238E27FC236}">
                <a16:creationId xmlns:a16="http://schemas.microsoft.com/office/drawing/2014/main" id="{2F0D58A7-E1E4-D946-A2F2-06BBDC355664}"/>
              </a:ext>
            </a:extLst>
          </p:cNvPr>
          <p:cNvSpPr txBox="1"/>
          <p:nvPr/>
        </p:nvSpPr>
        <p:spPr>
          <a:xfrm>
            <a:off x="1352145" y="4346919"/>
            <a:ext cx="6439711" cy="360950"/>
          </a:xfrm>
          <a:prstGeom prst="roundRect">
            <a:avLst>
              <a:gd name="adj" fmla="val 50000"/>
            </a:avLst>
          </a:prstGeom>
          <a:solidFill>
            <a:schemeClr val="bg1"/>
          </a:solidFill>
        </p:spPr>
        <p:txBody>
          <a:bodyPr wrap="square" lIns="0" tIns="0" rIns="0" bIns="0" rtlCol="0">
            <a:noAutofit/>
          </a:bodyPr>
          <a:lstStyle/>
          <a:p>
            <a:pPr marL="56515" marR="0" lvl="0" indent="0" algn="ctr" defTabSz="684196" rtl="0" eaLnBrk="1" fontAlgn="base" latinLnBrk="0" hangingPunct="1">
              <a:spcBef>
                <a:spcPts val="1075"/>
              </a:spcBef>
              <a:spcAft>
                <a:spcPct val="0"/>
              </a:spcAft>
              <a:buClr>
                <a:srgbClr val="FFFFFF"/>
              </a:buClr>
              <a:buSzPct val="90000"/>
              <a:buFontTx/>
              <a:buNone/>
              <a:tabLst/>
              <a:defRPr/>
            </a:pPr>
            <a:r>
              <a:rPr kumimoji="0" lang="en-US" sz="1600" b="0" i="0" u="none" strike="noStrike" kern="1200" cap="none" spc="0" normalizeH="0" baseline="0" noProof="0" dirty="0">
                <a:ln>
                  <a:noFill/>
                </a:ln>
                <a:solidFill>
                  <a:schemeClr val="bg2"/>
                </a:solidFill>
                <a:effectLst/>
                <a:uLnTx/>
                <a:uFillTx/>
                <a:latin typeface="CiscoSansTT ExtraLight"/>
                <a:ea typeface="ＭＳ Ｐゴシック"/>
                <a:cs typeface="CiscoSansTT ExtraLight" panose="020B0303020201020303" pitchFamily="34" charset="0"/>
              </a:rPr>
              <a:t>Ask your preferred Cisco partner about our trade-in programs</a:t>
            </a:r>
          </a:p>
        </p:txBody>
      </p:sp>
      <p:sp>
        <p:nvSpPr>
          <p:cNvPr id="20" name="TextBox 19">
            <a:extLst>
              <a:ext uri="{FF2B5EF4-FFF2-40B4-BE49-F238E27FC236}">
                <a16:creationId xmlns:a16="http://schemas.microsoft.com/office/drawing/2014/main" id="{D2D4C8FE-278D-184C-A64A-4C26496B83F8}"/>
              </a:ext>
            </a:extLst>
          </p:cNvPr>
          <p:cNvSpPr txBox="1"/>
          <p:nvPr/>
        </p:nvSpPr>
        <p:spPr>
          <a:xfrm>
            <a:off x="6125208" y="1314570"/>
            <a:ext cx="3123988" cy="2708434"/>
          </a:xfrm>
          <a:prstGeom prst="rect">
            <a:avLst/>
          </a:prstGeom>
          <a:noFill/>
        </p:spPr>
        <p:txBody>
          <a:bodyPr wrap="square" rtlCol="0">
            <a:spAutoFit/>
          </a:bodyPr>
          <a:lstStyle/>
          <a:p>
            <a:pPr marL="0" marR="0" lvl="0" indent="0" algn="l" defTabSz="457206" rtl="0" eaLnBrk="1" fontAlgn="base" latinLnBrk="0" hangingPunct="1">
              <a:lnSpc>
                <a:spcPct val="100000"/>
              </a:lnSpc>
              <a:spcBef>
                <a:spcPts val="1200"/>
              </a:spcBef>
              <a:spcAft>
                <a:spcPct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CiscoSansTT ExtraLight"/>
                <a:ea typeface="ＭＳ Ｐゴシック" charset="0"/>
              </a:rPr>
              <a:t>Security/Regulatory Compliance</a:t>
            </a:r>
            <a:br>
              <a:rPr kumimoji="0" lang="en-US" sz="1200" b="0" i="0" u="none" strike="noStrike" kern="1200" cap="none" spc="0" normalizeH="0" baseline="0" noProof="0" dirty="0">
                <a:ln>
                  <a:noFill/>
                </a:ln>
                <a:solidFill>
                  <a:schemeClr val="tx2"/>
                </a:solidFill>
                <a:effectLst/>
                <a:uLnTx/>
                <a:uFillTx/>
                <a:latin typeface="CiscoSansTT ExtraLight"/>
                <a:ea typeface="ＭＳ Ｐゴシック" charset="0"/>
              </a:rPr>
            </a:br>
            <a:r>
              <a:rPr kumimoji="0" lang="en-US" sz="1200" b="0" i="0" u="none" strike="noStrike" kern="1200" cap="none" spc="0" normalizeH="0" baseline="0" noProof="0" dirty="0">
                <a:ln>
                  <a:noFill/>
                </a:ln>
                <a:solidFill>
                  <a:schemeClr val="tx2"/>
                </a:solidFill>
                <a:effectLst/>
                <a:uLnTx/>
                <a:uFillTx/>
                <a:latin typeface="CiscoSansTT ExtraLight"/>
                <a:ea typeface="ＭＳ Ｐゴシック" charset="0"/>
              </a:rPr>
              <a:t>(PCI, HIPAA, GDPR, etc.)</a:t>
            </a:r>
          </a:p>
          <a:p>
            <a:pPr marL="0" marR="0" lvl="0" indent="0" algn="l" defTabSz="457206" rtl="0" eaLnBrk="1" fontAlgn="base" latinLnBrk="0" hangingPunct="1">
              <a:lnSpc>
                <a:spcPct val="100000"/>
              </a:lnSpc>
              <a:spcBef>
                <a:spcPts val="1200"/>
              </a:spcBef>
              <a:spcAft>
                <a:spcPct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CiscoSansTT ExtraLight"/>
                <a:ea typeface="ＭＳ Ｐゴシック" charset="0"/>
              </a:rPr>
              <a:t>Gigabit Ethernet</a:t>
            </a:r>
            <a:br>
              <a:rPr kumimoji="0" lang="en-US" sz="1200" b="1" i="0" u="none" strike="noStrike" kern="1200" cap="none" spc="0" normalizeH="0" baseline="0" noProof="0" dirty="0">
                <a:ln>
                  <a:noFill/>
                </a:ln>
                <a:solidFill>
                  <a:schemeClr val="tx2"/>
                </a:solidFill>
                <a:effectLst/>
                <a:uLnTx/>
                <a:uFillTx/>
                <a:latin typeface="CiscoSansTT ExtraLight"/>
                <a:ea typeface="ＭＳ Ｐゴシック" charset="0"/>
              </a:rPr>
            </a:br>
            <a:r>
              <a:rPr kumimoji="0" lang="en-US" sz="1200" b="0" i="0" u="none" strike="noStrike" kern="1200" cap="none" spc="0" normalizeH="0" baseline="0" noProof="0" dirty="0">
                <a:ln>
                  <a:noFill/>
                </a:ln>
                <a:solidFill>
                  <a:schemeClr val="tx2"/>
                </a:solidFill>
                <a:effectLst/>
                <a:uLnTx/>
                <a:uFillTx/>
                <a:latin typeface="CiscoSansTT ExtraLight"/>
                <a:ea typeface="ＭＳ Ｐゴシック" charset="0"/>
              </a:rPr>
              <a:t>(for ever more web-/cloud-based apps)</a:t>
            </a:r>
          </a:p>
          <a:p>
            <a:pPr marL="0" marR="0" lvl="0" indent="0" algn="l" defTabSz="457206" rtl="0" eaLnBrk="1" fontAlgn="base" latinLnBrk="0" hangingPunct="1">
              <a:lnSpc>
                <a:spcPct val="100000"/>
              </a:lnSpc>
              <a:spcBef>
                <a:spcPts val="1200"/>
              </a:spcBef>
              <a:spcAft>
                <a:spcPct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CiscoSansTT ExtraLight"/>
                <a:ea typeface="ＭＳ Ｐゴシック" charset="0"/>
              </a:rPr>
              <a:t>Cloud-ready</a:t>
            </a:r>
            <a:endParaRPr kumimoji="0" lang="en-US" sz="1200" b="0" i="0" u="none" strike="noStrike" kern="1200" cap="none" spc="0" normalizeH="0" baseline="0" noProof="0" dirty="0">
              <a:ln>
                <a:noFill/>
              </a:ln>
              <a:solidFill>
                <a:schemeClr val="tx2"/>
              </a:solidFill>
              <a:effectLst/>
              <a:uLnTx/>
              <a:uFillTx/>
              <a:latin typeface="CiscoSansTT ExtraLight"/>
              <a:ea typeface="ＭＳ Ｐゴシック" charset="0"/>
            </a:endParaRPr>
          </a:p>
          <a:p>
            <a:pPr marL="0" marR="0" lvl="0" indent="0" algn="l" defTabSz="457206" rtl="0" eaLnBrk="1" fontAlgn="base" latinLnBrk="0" hangingPunct="1">
              <a:lnSpc>
                <a:spcPct val="100000"/>
              </a:lnSpc>
              <a:spcBef>
                <a:spcPts val="1200"/>
              </a:spcBef>
              <a:spcAft>
                <a:spcPct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CiscoSansTT ExtraLight"/>
                <a:ea typeface="ＭＳ Ｐゴシック" charset="0"/>
              </a:rPr>
              <a:t>Simplified Teleworker support</a:t>
            </a:r>
            <a:br>
              <a:rPr kumimoji="0" lang="en-US" sz="1200" b="0" i="0" u="none" strike="noStrike" kern="1200" cap="none" spc="0" normalizeH="0" baseline="0" noProof="0" dirty="0">
                <a:ln>
                  <a:noFill/>
                </a:ln>
                <a:solidFill>
                  <a:schemeClr val="tx2"/>
                </a:solidFill>
                <a:effectLst/>
                <a:uLnTx/>
                <a:uFillTx/>
                <a:latin typeface="CiscoSansTT ExtraLight"/>
                <a:ea typeface="ＭＳ Ｐゴシック" charset="0"/>
              </a:rPr>
            </a:br>
            <a:r>
              <a:rPr kumimoji="0" lang="en-US" sz="1200" b="0" i="0" u="none" strike="noStrike" kern="1200" cap="none" spc="0" normalizeH="0" baseline="0" noProof="0" dirty="0">
                <a:ln>
                  <a:noFill/>
                </a:ln>
                <a:solidFill>
                  <a:schemeClr val="tx2"/>
                </a:solidFill>
                <a:effectLst/>
                <a:uLnTx/>
                <a:uFillTx/>
                <a:latin typeface="CiscoSansTT ExtraLight"/>
                <a:ea typeface="ＭＳ Ｐゴシック" charset="0"/>
              </a:rPr>
              <a:t>(VPN-less)</a:t>
            </a:r>
          </a:p>
          <a:p>
            <a:pPr marL="0" marR="0" lvl="0" indent="0" algn="l" defTabSz="457206" rtl="0" eaLnBrk="1" fontAlgn="base" latinLnBrk="0" hangingPunct="1">
              <a:lnSpc>
                <a:spcPct val="100000"/>
              </a:lnSpc>
              <a:spcBef>
                <a:spcPts val="1200"/>
              </a:spcBef>
              <a:spcAft>
                <a:spcPct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CiscoSansTT ExtraLight"/>
                <a:ea typeface="ＭＳ Ｐゴシック" charset="0"/>
              </a:rPr>
              <a:t>Enhanced Cisco Headset support </a:t>
            </a:r>
            <a:br>
              <a:rPr kumimoji="0" lang="en-US" sz="1200" b="0" i="0" u="none" strike="noStrike" kern="1200" cap="none" spc="0" normalizeH="0" baseline="0" noProof="0" dirty="0">
                <a:ln>
                  <a:noFill/>
                </a:ln>
                <a:solidFill>
                  <a:schemeClr val="tx2"/>
                </a:solidFill>
                <a:effectLst/>
                <a:uLnTx/>
                <a:uFillTx/>
                <a:latin typeface="CiscoSansTT ExtraLight"/>
                <a:ea typeface="ＭＳ Ｐゴシック" charset="0"/>
              </a:rPr>
            </a:br>
            <a:r>
              <a:rPr kumimoji="0" lang="en-US" sz="1200" b="0" i="0" u="none" strike="noStrike" kern="1200" cap="none" spc="0" normalizeH="0" baseline="0" noProof="0" dirty="0">
                <a:ln>
                  <a:noFill/>
                </a:ln>
                <a:solidFill>
                  <a:schemeClr val="tx2"/>
                </a:solidFill>
                <a:effectLst/>
                <a:uLnTx/>
                <a:uFillTx/>
                <a:latin typeface="CiscoSansTT ExtraLight"/>
                <a:ea typeface="ＭＳ Ｐゴシック" charset="0"/>
              </a:rPr>
              <a:t>(USB, centralized management)</a:t>
            </a:r>
          </a:p>
          <a:p>
            <a:pPr marL="0" marR="0" lvl="0" indent="0" algn="l" defTabSz="457206" rtl="0" eaLnBrk="1" fontAlgn="base" latinLnBrk="0" hangingPunct="1">
              <a:lnSpc>
                <a:spcPct val="100000"/>
              </a:lnSpc>
              <a:spcBef>
                <a:spcPts val="1200"/>
              </a:spcBef>
              <a:spcAft>
                <a:spcPct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CiscoSansTT ExtraLight"/>
                <a:ea typeface="ＭＳ Ｐゴシック" charset="0"/>
              </a:rPr>
              <a:t>Smartphone integration</a:t>
            </a:r>
          </a:p>
        </p:txBody>
      </p:sp>
      <p:pic>
        <p:nvPicPr>
          <p:cNvPr id="21" name="Picture 20" descr="A picture containing electronics, monitor, remote, black&#10;&#10;Description automatically generated">
            <a:extLst>
              <a:ext uri="{FF2B5EF4-FFF2-40B4-BE49-F238E27FC236}">
                <a16:creationId xmlns:a16="http://schemas.microsoft.com/office/drawing/2014/main" id="{6C7899E5-A418-E54E-9CAE-0B8E03D479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281" t="5222" r="18323" b="4507"/>
          <a:stretch/>
        </p:blipFill>
        <p:spPr>
          <a:xfrm>
            <a:off x="3414374" y="1783818"/>
            <a:ext cx="2170874" cy="2000607"/>
          </a:xfrm>
          <a:prstGeom prst="rect">
            <a:avLst/>
          </a:prstGeom>
        </p:spPr>
      </p:pic>
    </p:spTree>
    <p:extLst>
      <p:ext uri="{BB962C8B-B14F-4D97-AF65-F5344CB8AC3E}">
        <p14:creationId xmlns:p14="http://schemas.microsoft.com/office/powerpoint/2010/main" val="13390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2" presetClass="entr" presetSubtype="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1+#ppt_w/2"/>
                                          </p:val>
                                        </p:tav>
                                        <p:tav tm="100000">
                                          <p:val>
                                            <p:strVal val="#ppt_x"/>
                                          </p:val>
                                        </p:tav>
                                      </p:tavLst>
                                    </p:anim>
                                    <p:anim calcmode="lin" valueType="num">
                                      <p:cBhvr additive="base">
                                        <p:cTn id="15" dur="10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1000" fill="hold"/>
                                        <p:tgtEl>
                                          <p:spTgt spid="20"/>
                                        </p:tgtEl>
                                        <p:attrNameLst>
                                          <p:attrName>ppt_x</p:attrName>
                                        </p:attrNameLst>
                                      </p:cBhvr>
                                      <p:tavLst>
                                        <p:tav tm="0">
                                          <p:val>
                                            <p:strVal val="1+#ppt_w/2"/>
                                          </p:val>
                                        </p:tav>
                                        <p:tav tm="100000">
                                          <p:val>
                                            <p:strVal val="#ppt_x"/>
                                          </p:val>
                                        </p:tav>
                                      </p:tavLst>
                                    </p:anim>
                                    <p:anim calcmode="lin" valueType="num">
                                      <p:cBhvr additive="base">
                                        <p:cTn id="19"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evolution </a:t>
            </a:r>
            <a:br>
              <a:rPr lang="en-US" dirty="0"/>
            </a:br>
            <a:r>
              <a:rPr lang="en-US" dirty="0"/>
              <a:t>of a proven </a:t>
            </a:r>
            <a:br>
              <a:rPr lang="en-US" dirty="0"/>
            </a:br>
            <a:r>
              <a:rPr lang="en-US" dirty="0"/>
              <a:t>design</a:t>
            </a:r>
          </a:p>
        </p:txBody>
      </p:sp>
      <p:pic>
        <p:nvPicPr>
          <p:cNvPr id="3" name="Picture 2" descr="A picture containing electronics, remote, telephone, black&#10;&#10;Description automatically generated">
            <a:extLst>
              <a:ext uri="{FF2B5EF4-FFF2-40B4-BE49-F238E27FC236}">
                <a16:creationId xmlns:a16="http://schemas.microsoft.com/office/drawing/2014/main" id="{01BBA3B6-71A4-8D46-831E-8286F90E56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1726" y="568297"/>
            <a:ext cx="5802750" cy="4348020"/>
          </a:xfrm>
          <a:prstGeom prst="rect">
            <a:avLst/>
          </a:prstGeom>
        </p:spPr>
      </p:pic>
    </p:spTree>
    <p:extLst>
      <p:ext uri="{BB962C8B-B14F-4D97-AF65-F5344CB8AC3E}">
        <p14:creationId xmlns:p14="http://schemas.microsoft.com/office/powerpoint/2010/main" val="646521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quarter" idx="10"/>
          </p:nvPr>
        </p:nvSpPr>
        <p:spPr>
          <a:xfrm>
            <a:off x="462300" y="1665182"/>
            <a:ext cx="4117791" cy="2925868"/>
          </a:xfrm>
        </p:spPr>
        <p:txBody>
          <a:bodyPr/>
          <a:lstStyle/>
          <a:p>
            <a:pPr marL="274320" indent="-274320">
              <a:lnSpc>
                <a:spcPct val="100000"/>
              </a:lnSpc>
              <a:spcBef>
                <a:spcPts val="600"/>
              </a:spcBef>
              <a:buClr>
                <a:schemeClr val="bg1"/>
              </a:buClr>
              <a:buSzPct val="100000"/>
            </a:pPr>
            <a:r>
              <a:rPr lang="en-US" sz="1600" dirty="0"/>
              <a:t>Unique solutions for on-premises and hybrid scenarios </a:t>
            </a:r>
          </a:p>
          <a:p>
            <a:pPr marL="274320" indent="-274320">
              <a:lnSpc>
                <a:spcPct val="100000"/>
              </a:lnSpc>
              <a:spcBef>
                <a:spcPts val="600"/>
              </a:spcBef>
              <a:buClr>
                <a:schemeClr val="bg1"/>
              </a:buClr>
              <a:buSzPct val="100000"/>
            </a:pPr>
            <a:r>
              <a:rPr lang="en-US" sz="1600" dirty="0"/>
              <a:t>Meet customer needs across enterprise, midmarket, SMB, and </a:t>
            </a:r>
            <a:br>
              <a:rPr lang="en-US" sz="1600" dirty="0"/>
            </a:br>
            <a:r>
              <a:rPr lang="en-US" sz="1600" dirty="0"/>
              <a:t>public sector</a:t>
            </a:r>
          </a:p>
          <a:p>
            <a:pPr marL="274320" indent="-274320">
              <a:lnSpc>
                <a:spcPct val="100000"/>
              </a:lnSpc>
              <a:spcBef>
                <a:spcPts val="600"/>
              </a:spcBef>
              <a:buClr>
                <a:schemeClr val="bg1"/>
              </a:buClr>
              <a:buSzPct val="100000"/>
            </a:pPr>
            <a:r>
              <a:rPr lang="en-US" sz="1600" dirty="0"/>
              <a:t>Deliver via any deployment model through Cisco global partner network</a:t>
            </a:r>
          </a:p>
        </p:txBody>
      </p:sp>
      <p:sp>
        <p:nvSpPr>
          <p:cNvPr id="2" name="Title 1"/>
          <p:cNvSpPr>
            <a:spLocks noGrp="1"/>
          </p:cNvSpPr>
          <p:nvPr>
            <p:ph type="title"/>
          </p:nvPr>
        </p:nvSpPr>
        <p:spPr>
          <a:xfrm>
            <a:off x="437766" y="341313"/>
            <a:ext cx="4069498" cy="731837"/>
          </a:xfrm>
        </p:spPr>
        <p:txBody>
          <a:bodyPr/>
          <a:lstStyle/>
          <a:p>
            <a:r>
              <a:rPr lang="en-US" dirty="0"/>
              <a:t>Why choose Cisco?</a:t>
            </a:r>
          </a:p>
        </p:txBody>
      </p:sp>
      <p:sp>
        <p:nvSpPr>
          <p:cNvPr id="82" name="Rounded Rectangle 81"/>
          <p:cNvSpPr/>
          <p:nvPr/>
        </p:nvSpPr>
        <p:spPr>
          <a:xfrm>
            <a:off x="4709565" y="497756"/>
            <a:ext cx="1323869" cy="1323869"/>
          </a:xfrm>
          <a:prstGeom prst="roundRect">
            <a:avLst>
              <a:gd name="adj" fmla="val 4024"/>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algn="ctr"/>
            <a:r>
              <a:rPr lang="en-US" sz="1100" dirty="0"/>
              <a:t>Years of VoIP/</a:t>
            </a:r>
            <a:br>
              <a:rPr lang="en-US" sz="1100" dirty="0"/>
            </a:br>
            <a:r>
              <a:rPr lang="en-US" sz="1100" dirty="0"/>
              <a:t>UC Innovation</a:t>
            </a:r>
          </a:p>
        </p:txBody>
      </p:sp>
      <p:sp>
        <p:nvSpPr>
          <p:cNvPr id="83" name="Rounded Rectangle 82"/>
          <p:cNvSpPr/>
          <p:nvPr/>
        </p:nvSpPr>
        <p:spPr>
          <a:xfrm>
            <a:off x="6129117" y="497756"/>
            <a:ext cx="1323869" cy="1323869"/>
          </a:xfrm>
          <a:prstGeom prst="roundRect">
            <a:avLst>
              <a:gd name="adj" fmla="val 402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algn="ctr"/>
            <a:r>
              <a:rPr lang="en-US" sz="1100" dirty="0"/>
              <a:t>Enterprise Voice Market Share</a:t>
            </a:r>
          </a:p>
        </p:txBody>
      </p:sp>
      <p:sp>
        <p:nvSpPr>
          <p:cNvPr id="84" name="Rounded Rectangle 83"/>
          <p:cNvSpPr/>
          <p:nvPr/>
        </p:nvSpPr>
        <p:spPr>
          <a:xfrm>
            <a:off x="7548669" y="497756"/>
            <a:ext cx="1323869" cy="1323869"/>
          </a:xfrm>
          <a:prstGeom prst="roundRect">
            <a:avLst>
              <a:gd name="adj" fmla="val 4024"/>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algn="ctr"/>
            <a:r>
              <a:rPr lang="en-US" sz="1100" dirty="0"/>
              <a:t>Enterprise Voice Market Share</a:t>
            </a:r>
          </a:p>
        </p:txBody>
      </p:sp>
      <p:sp>
        <p:nvSpPr>
          <p:cNvPr id="85" name="Rounded Rectangle 84"/>
          <p:cNvSpPr/>
          <p:nvPr/>
        </p:nvSpPr>
        <p:spPr>
          <a:xfrm>
            <a:off x="4709565" y="1909816"/>
            <a:ext cx="1323869" cy="1323869"/>
          </a:xfrm>
          <a:prstGeom prst="roundRect">
            <a:avLst>
              <a:gd name="adj" fmla="val 402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algn="ctr"/>
            <a:r>
              <a:rPr lang="en-US" sz="1100" dirty="0">
                <a:solidFill>
                  <a:schemeClr val="bg2"/>
                </a:solidFill>
              </a:rPr>
              <a:t>Collaboration Partners WW</a:t>
            </a:r>
          </a:p>
        </p:txBody>
      </p:sp>
      <p:sp>
        <p:nvSpPr>
          <p:cNvPr id="86" name="Rounded Rectangle 85"/>
          <p:cNvSpPr/>
          <p:nvPr/>
        </p:nvSpPr>
        <p:spPr>
          <a:xfrm>
            <a:off x="6129117" y="1909816"/>
            <a:ext cx="1323869" cy="1323869"/>
          </a:xfrm>
          <a:prstGeom prst="roundRect">
            <a:avLst>
              <a:gd name="adj" fmla="val 4024"/>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algn="ctr"/>
            <a:r>
              <a:rPr lang="en-US" sz="1100" dirty="0"/>
              <a:t>Calling Customers</a:t>
            </a:r>
          </a:p>
        </p:txBody>
      </p:sp>
      <p:sp>
        <p:nvSpPr>
          <p:cNvPr id="87" name="Rounded Rectangle 86"/>
          <p:cNvSpPr/>
          <p:nvPr/>
        </p:nvSpPr>
        <p:spPr>
          <a:xfrm>
            <a:off x="7548669" y="1909816"/>
            <a:ext cx="1323869" cy="1323869"/>
          </a:xfrm>
          <a:prstGeom prst="roundRect">
            <a:avLst>
              <a:gd name="adj" fmla="val 402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algn="ctr"/>
            <a:r>
              <a:rPr lang="en-US" sz="1100" dirty="0"/>
              <a:t>Fortune 500</a:t>
            </a:r>
          </a:p>
          <a:p>
            <a:pPr algn="ctr"/>
            <a:r>
              <a:rPr lang="en-US" sz="1100" dirty="0"/>
              <a:t>Utilize Cisco Calling Solutions</a:t>
            </a:r>
          </a:p>
        </p:txBody>
      </p:sp>
      <p:sp>
        <p:nvSpPr>
          <p:cNvPr id="88" name="Rounded Rectangle 87"/>
          <p:cNvSpPr/>
          <p:nvPr/>
        </p:nvSpPr>
        <p:spPr>
          <a:xfrm>
            <a:off x="4709565" y="3321876"/>
            <a:ext cx="1323869" cy="1323869"/>
          </a:xfrm>
          <a:prstGeom prst="roundRect">
            <a:avLst>
              <a:gd name="adj" fmla="val 4024"/>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algn="ctr"/>
            <a:r>
              <a:rPr lang="en-US" sz="1100" dirty="0"/>
              <a:t>IP Phones shipped</a:t>
            </a:r>
          </a:p>
        </p:txBody>
      </p:sp>
      <p:sp>
        <p:nvSpPr>
          <p:cNvPr id="89" name="Rounded Rectangle 88"/>
          <p:cNvSpPr/>
          <p:nvPr/>
        </p:nvSpPr>
        <p:spPr>
          <a:xfrm>
            <a:off x="6129117" y="3321876"/>
            <a:ext cx="1323869" cy="1323869"/>
          </a:xfrm>
          <a:prstGeom prst="roundRect">
            <a:avLst>
              <a:gd name="adj" fmla="val 402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algn="ctr"/>
            <a:r>
              <a:rPr lang="en-US" sz="1100" dirty="0">
                <a:solidFill>
                  <a:schemeClr val="bg2"/>
                </a:solidFill>
              </a:rPr>
              <a:t>Calling clients</a:t>
            </a:r>
          </a:p>
        </p:txBody>
      </p:sp>
      <p:sp>
        <p:nvSpPr>
          <p:cNvPr id="90" name="Rounded Rectangle 89"/>
          <p:cNvSpPr/>
          <p:nvPr/>
        </p:nvSpPr>
        <p:spPr>
          <a:xfrm>
            <a:off x="7548669" y="3321876"/>
            <a:ext cx="1323869" cy="1323869"/>
          </a:xfrm>
          <a:prstGeom prst="roundRect">
            <a:avLst>
              <a:gd name="adj" fmla="val 4024"/>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algn="ctr"/>
            <a:r>
              <a:rPr lang="it-IT" sz="1100" dirty="0"/>
              <a:t>Leader In Gartner</a:t>
            </a:r>
          </a:p>
          <a:p>
            <a:pPr algn="ctr"/>
            <a:r>
              <a:rPr lang="it-IT" sz="1100" dirty="0"/>
              <a:t>Magic Quadrant</a:t>
            </a:r>
          </a:p>
        </p:txBody>
      </p:sp>
      <p:sp>
        <p:nvSpPr>
          <p:cNvPr id="95" name="Rectangle 94"/>
          <p:cNvSpPr/>
          <p:nvPr/>
        </p:nvSpPr>
        <p:spPr>
          <a:xfrm>
            <a:off x="5024289" y="975024"/>
            <a:ext cx="694421" cy="430887"/>
          </a:xfrm>
          <a:prstGeom prst="rect">
            <a:avLst/>
          </a:prstGeom>
        </p:spPr>
        <p:txBody>
          <a:bodyPr wrap="none">
            <a:spAutoFit/>
          </a:bodyPr>
          <a:lstStyle/>
          <a:p>
            <a:pPr lvl="0">
              <a:defRPr/>
            </a:pPr>
            <a:r>
              <a:rPr lang="en-US" sz="2200" b="1" dirty="0">
                <a:solidFill>
                  <a:schemeClr val="bg1"/>
                </a:solidFill>
                <a:latin typeface="CiscoSansTT ExtraLight" panose="020B0303020201020303" pitchFamily="34" charset="0"/>
                <a:ea typeface="CiscoSansTT Heavy" charset="0"/>
                <a:cs typeface="CiscoSansTT ExtraLight" panose="020B0303020201020303" pitchFamily="34" charset="0"/>
              </a:rPr>
              <a:t>20+</a:t>
            </a:r>
          </a:p>
        </p:txBody>
      </p:sp>
      <p:grpSp>
        <p:nvGrpSpPr>
          <p:cNvPr id="114" name="Group 20"/>
          <p:cNvGrpSpPr>
            <a:grpSpLocks noChangeAspect="1"/>
          </p:cNvGrpSpPr>
          <p:nvPr/>
        </p:nvGrpSpPr>
        <p:grpSpPr bwMode="auto">
          <a:xfrm>
            <a:off x="5231251" y="596372"/>
            <a:ext cx="280497" cy="310711"/>
            <a:chOff x="2289" y="966"/>
            <a:chExt cx="1179" cy="1306"/>
          </a:xfrm>
        </p:grpSpPr>
        <p:sp>
          <p:nvSpPr>
            <p:cNvPr id="115" name="Freeform 21"/>
            <p:cNvSpPr>
              <a:spLocks noEditPoints="1"/>
            </p:cNvSpPr>
            <p:nvPr/>
          </p:nvSpPr>
          <p:spPr bwMode="auto">
            <a:xfrm>
              <a:off x="2289" y="1122"/>
              <a:ext cx="1179" cy="1150"/>
            </a:xfrm>
            <a:custGeom>
              <a:avLst/>
              <a:gdLst>
                <a:gd name="T0" fmla="*/ 69 w 496"/>
                <a:gd name="T1" fmla="*/ 444 h 484"/>
                <a:gd name="T2" fmla="*/ 40 w 496"/>
                <a:gd name="T3" fmla="*/ 414 h 484"/>
                <a:gd name="T4" fmla="*/ 40 w 496"/>
                <a:gd name="T5" fmla="*/ 100 h 484"/>
                <a:gd name="T6" fmla="*/ 456 w 496"/>
                <a:gd name="T7" fmla="*/ 100 h 484"/>
                <a:gd name="T8" fmla="*/ 456 w 496"/>
                <a:gd name="T9" fmla="*/ 414 h 484"/>
                <a:gd name="T10" fmla="*/ 427 w 496"/>
                <a:gd name="T11" fmla="*/ 444 h 484"/>
                <a:gd name="T12" fmla="*/ 69 w 496"/>
                <a:gd name="T13" fmla="*/ 444 h 484"/>
                <a:gd name="T14" fmla="*/ 427 w 496"/>
                <a:gd name="T15" fmla="*/ 0 h 484"/>
                <a:gd name="T16" fmla="*/ 364 w 496"/>
                <a:gd name="T17" fmla="*/ 0 h 484"/>
                <a:gd name="T18" fmla="*/ 364 w 496"/>
                <a:gd name="T19" fmla="*/ 40 h 484"/>
                <a:gd name="T20" fmla="*/ 338 w 496"/>
                <a:gd name="T21" fmla="*/ 66 h 484"/>
                <a:gd name="T22" fmla="*/ 312 w 496"/>
                <a:gd name="T23" fmla="*/ 40 h 484"/>
                <a:gd name="T24" fmla="*/ 312 w 496"/>
                <a:gd name="T25" fmla="*/ 0 h 484"/>
                <a:gd name="T26" fmla="*/ 184 w 496"/>
                <a:gd name="T27" fmla="*/ 0 h 484"/>
                <a:gd name="T28" fmla="*/ 184 w 496"/>
                <a:gd name="T29" fmla="*/ 40 h 484"/>
                <a:gd name="T30" fmla="*/ 158 w 496"/>
                <a:gd name="T31" fmla="*/ 66 h 484"/>
                <a:gd name="T32" fmla="*/ 132 w 496"/>
                <a:gd name="T33" fmla="*/ 40 h 484"/>
                <a:gd name="T34" fmla="*/ 132 w 496"/>
                <a:gd name="T35" fmla="*/ 0 h 484"/>
                <a:gd name="T36" fmla="*/ 69 w 496"/>
                <a:gd name="T37" fmla="*/ 0 h 484"/>
                <a:gd name="T38" fmla="*/ 0 w 496"/>
                <a:gd name="T39" fmla="*/ 69 h 484"/>
                <a:gd name="T40" fmla="*/ 0 w 496"/>
                <a:gd name="T41" fmla="*/ 73 h 484"/>
                <a:gd name="T42" fmla="*/ 0 w 496"/>
                <a:gd name="T43" fmla="*/ 100 h 484"/>
                <a:gd name="T44" fmla="*/ 0 w 496"/>
                <a:gd name="T45" fmla="*/ 414 h 484"/>
                <a:gd name="T46" fmla="*/ 69 w 496"/>
                <a:gd name="T47" fmla="*/ 484 h 484"/>
                <a:gd name="T48" fmla="*/ 427 w 496"/>
                <a:gd name="T49" fmla="*/ 484 h 484"/>
                <a:gd name="T50" fmla="*/ 496 w 496"/>
                <a:gd name="T51" fmla="*/ 414 h 484"/>
                <a:gd name="T52" fmla="*/ 496 w 496"/>
                <a:gd name="T53" fmla="*/ 100 h 484"/>
                <a:gd name="T54" fmla="*/ 496 w 496"/>
                <a:gd name="T55" fmla="*/ 73 h 484"/>
                <a:gd name="T56" fmla="*/ 496 w 496"/>
                <a:gd name="T57" fmla="*/ 69 h 484"/>
                <a:gd name="T58" fmla="*/ 427 w 496"/>
                <a:gd name="T59"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6" h="484">
                  <a:moveTo>
                    <a:pt x="69" y="444"/>
                  </a:moveTo>
                  <a:cubicBezTo>
                    <a:pt x="53" y="444"/>
                    <a:pt x="40" y="431"/>
                    <a:pt x="40" y="414"/>
                  </a:cubicBezTo>
                  <a:cubicBezTo>
                    <a:pt x="40" y="100"/>
                    <a:pt x="40" y="100"/>
                    <a:pt x="40" y="100"/>
                  </a:cubicBezTo>
                  <a:cubicBezTo>
                    <a:pt x="456" y="100"/>
                    <a:pt x="456" y="100"/>
                    <a:pt x="456" y="100"/>
                  </a:cubicBezTo>
                  <a:cubicBezTo>
                    <a:pt x="456" y="414"/>
                    <a:pt x="456" y="414"/>
                    <a:pt x="456" y="414"/>
                  </a:cubicBezTo>
                  <a:cubicBezTo>
                    <a:pt x="456" y="431"/>
                    <a:pt x="443" y="444"/>
                    <a:pt x="427" y="444"/>
                  </a:cubicBezTo>
                  <a:cubicBezTo>
                    <a:pt x="69" y="444"/>
                    <a:pt x="69" y="444"/>
                    <a:pt x="69" y="444"/>
                  </a:cubicBezTo>
                  <a:moveTo>
                    <a:pt x="427" y="0"/>
                  </a:moveTo>
                  <a:cubicBezTo>
                    <a:pt x="364" y="0"/>
                    <a:pt x="364" y="0"/>
                    <a:pt x="364" y="0"/>
                  </a:cubicBezTo>
                  <a:cubicBezTo>
                    <a:pt x="364" y="40"/>
                    <a:pt x="364" y="40"/>
                    <a:pt x="364" y="40"/>
                  </a:cubicBezTo>
                  <a:cubicBezTo>
                    <a:pt x="364" y="54"/>
                    <a:pt x="352" y="66"/>
                    <a:pt x="338" y="66"/>
                  </a:cubicBezTo>
                  <a:cubicBezTo>
                    <a:pt x="324" y="66"/>
                    <a:pt x="312" y="54"/>
                    <a:pt x="312" y="40"/>
                  </a:cubicBezTo>
                  <a:cubicBezTo>
                    <a:pt x="312" y="0"/>
                    <a:pt x="312" y="0"/>
                    <a:pt x="312" y="0"/>
                  </a:cubicBezTo>
                  <a:cubicBezTo>
                    <a:pt x="184" y="0"/>
                    <a:pt x="184" y="0"/>
                    <a:pt x="184" y="0"/>
                  </a:cubicBezTo>
                  <a:cubicBezTo>
                    <a:pt x="184" y="40"/>
                    <a:pt x="184" y="40"/>
                    <a:pt x="184" y="40"/>
                  </a:cubicBezTo>
                  <a:cubicBezTo>
                    <a:pt x="184" y="54"/>
                    <a:pt x="172" y="66"/>
                    <a:pt x="158" y="66"/>
                  </a:cubicBezTo>
                  <a:cubicBezTo>
                    <a:pt x="144" y="66"/>
                    <a:pt x="132" y="54"/>
                    <a:pt x="132" y="40"/>
                  </a:cubicBezTo>
                  <a:cubicBezTo>
                    <a:pt x="132" y="0"/>
                    <a:pt x="132" y="0"/>
                    <a:pt x="132" y="0"/>
                  </a:cubicBezTo>
                  <a:cubicBezTo>
                    <a:pt x="69" y="0"/>
                    <a:pt x="69" y="0"/>
                    <a:pt x="69" y="0"/>
                  </a:cubicBezTo>
                  <a:cubicBezTo>
                    <a:pt x="31" y="0"/>
                    <a:pt x="0" y="31"/>
                    <a:pt x="0" y="69"/>
                  </a:cubicBezTo>
                  <a:cubicBezTo>
                    <a:pt x="0" y="73"/>
                    <a:pt x="0" y="73"/>
                    <a:pt x="0" y="73"/>
                  </a:cubicBezTo>
                  <a:cubicBezTo>
                    <a:pt x="0" y="100"/>
                    <a:pt x="0" y="100"/>
                    <a:pt x="0" y="100"/>
                  </a:cubicBezTo>
                  <a:cubicBezTo>
                    <a:pt x="0" y="414"/>
                    <a:pt x="0" y="414"/>
                    <a:pt x="0" y="414"/>
                  </a:cubicBezTo>
                  <a:cubicBezTo>
                    <a:pt x="0" y="453"/>
                    <a:pt x="31" y="484"/>
                    <a:pt x="69" y="484"/>
                  </a:cubicBezTo>
                  <a:cubicBezTo>
                    <a:pt x="427" y="484"/>
                    <a:pt x="427" y="484"/>
                    <a:pt x="427" y="484"/>
                  </a:cubicBezTo>
                  <a:cubicBezTo>
                    <a:pt x="465" y="484"/>
                    <a:pt x="496" y="453"/>
                    <a:pt x="496" y="414"/>
                  </a:cubicBezTo>
                  <a:cubicBezTo>
                    <a:pt x="496" y="100"/>
                    <a:pt x="496" y="100"/>
                    <a:pt x="496" y="100"/>
                  </a:cubicBezTo>
                  <a:cubicBezTo>
                    <a:pt x="496" y="73"/>
                    <a:pt x="496" y="73"/>
                    <a:pt x="496" y="73"/>
                  </a:cubicBezTo>
                  <a:cubicBezTo>
                    <a:pt x="496" y="69"/>
                    <a:pt x="496" y="69"/>
                    <a:pt x="496" y="69"/>
                  </a:cubicBezTo>
                  <a:cubicBezTo>
                    <a:pt x="496" y="31"/>
                    <a:pt x="465" y="0"/>
                    <a:pt x="427"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22"/>
            <p:cNvSpPr>
              <a:spLocks/>
            </p:cNvSpPr>
            <p:nvPr/>
          </p:nvSpPr>
          <p:spPr bwMode="auto">
            <a:xfrm>
              <a:off x="2603" y="966"/>
              <a:ext cx="124" cy="156"/>
            </a:xfrm>
            <a:custGeom>
              <a:avLst/>
              <a:gdLst>
                <a:gd name="T0" fmla="*/ 26 w 52"/>
                <a:gd name="T1" fmla="*/ 0 h 66"/>
                <a:gd name="T2" fmla="*/ 0 w 52"/>
                <a:gd name="T3" fmla="*/ 26 h 66"/>
                <a:gd name="T4" fmla="*/ 0 w 52"/>
                <a:gd name="T5" fmla="*/ 66 h 66"/>
                <a:gd name="T6" fmla="*/ 52 w 52"/>
                <a:gd name="T7" fmla="*/ 66 h 66"/>
                <a:gd name="T8" fmla="*/ 52 w 52"/>
                <a:gd name="T9" fmla="*/ 26 h 66"/>
                <a:gd name="T10" fmla="*/ 26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26" y="0"/>
                  </a:moveTo>
                  <a:cubicBezTo>
                    <a:pt x="12" y="0"/>
                    <a:pt x="0" y="11"/>
                    <a:pt x="0" y="26"/>
                  </a:cubicBezTo>
                  <a:cubicBezTo>
                    <a:pt x="0" y="66"/>
                    <a:pt x="0" y="66"/>
                    <a:pt x="0" y="66"/>
                  </a:cubicBezTo>
                  <a:cubicBezTo>
                    <a:pt x="52" y="66"/>
                    <a:pt x="52" y="66"/>
                    <a:pt x="52" y="66"/>
                  </a:cubicBezTo>
                  <a:cubicBezTo>
                    <a:pt x="52" y="26"/>
                    <a:pt x="52" y="26"/>
                    <a:pt x="52" y="26"/>
                  </a:cubicBezTo>
                  <a:cubicBezTo>
                    <a:pt x="52" y="11"/>
                    <a:pt x="40" y="0"/>
                    <a:pt x="26"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23"/>
            <p:cNvSpPr>
              <a:spLocks/>
            </p:cNvSpPr>
            <p:nvPr/>
          </p:nvSpPr>
          <p:spPr bwMode="auto">
            <a:xfrm>
              <a:off x="2603" y="1122"/>
              <a:ext cx="124" cy="157"/>
            </a:xfrm>
            <a:custGeom>
              <a:avLst/>
              <a:gdLst>
                <a:gd name="T0" fmla="*/ 52 w 52"/>
                <a:gd name="T1" fmla="*/ 0 h 66"/>
                <a:gd name="T2" fmla="*/ 0 w 52"/>
                <a:gd name="T3" fmla="*/ 0 h 66"/>
                <a:gd name="T4" fmla="*/ 0 w 52"/>
                <a:gd name="T5" fmla="*/ 40 h 66"/>
                <a:gd name="T6" fmla="*/ 26 w 52"/>
                <a:gd name="T7" fmla="*/ 66 h 66"/>
                <a:gd name="T8" fmla="*/ 52 w 52"/>
                <a:gd name="T9" fmla="*/ 40 h 66"/>
                <a:gd name="T10" fmla="*/ 52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52" y="0"/>
                  </a:moveTo>
                  <a:cubicBezTo>
                    <a:pt x="0" y="0"/>
                    <a:pt x="0" y="0"/>
                    <a:pt x="0" y="0"/>
                  </a:cubicBezTo>
                  <a:cubicBezTo>
                    <a:pt x="0" y="40"/>
                    <a:pt x="0" y="40"/>
                    <a:pt x="0" y="40"/>
                  </a:cubicBezTo>
                  <a:cubicBezTo>
                    <a:pt x="0" y="54"/>
                    <a:pt x="12" y="66"/>
                    <a:pt x="26" y="66"/>
                  </a:cubicBezTo>
                  <a:cubicBezTo>
                    <a:pt x="40" y="66"/>
                    <a:pt x="52" y="54"/>
                    <a:pt x="52" y="40"/>
                  </a:cubicBezTo>
                  <a:cubicBezTo>
                    <a:pt x="52" y="0"/>
                    <a:pt x="52" y="0"/>
                    <a:pt x="52"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24"/>
            <p:cNvSpPr>
              <a:spLocks/>
            </p:cNvSpPr>
            <p:nvPr/>
          </p:nvSpPr>
          <p:spPr bwMode="auto">
            <a:xfrm>
              <a:off x="3031" y="966"/>
              <a:ext cx="123" cy="156"/>
            </a:xfrm>
            <a:custGeom>
              <a:avLst/>
              <a:gdLst>
                <a:gd name="T0" fmla="*/ 26 w 52"/>
                <a:gd name="T1" fmla="*/ 0 h 66"/>
                <a:gd name="T2" fmla="*/ 0 w 52"/>
                <a:gd name="T3" fmla="*/ 26 h 66"/>
                <a:gd name="T4" fmla="*/ 0 w 52"/>
                <a:gd name="T5" fmla="*/ 66 h 66"/>
                <a:gd name="T6" fmla="*/ 52 w 52"/>
                <a:gd name="T7" fmla="*/ 66 h 66"/>
                <a:gd name="T8" fmla="*/ 52 w 52"/>
                <a:gd name="T9" fmla="*/ 26 h 66"/>
                <a:gd name="T10" fmla="*/ 26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26" y="0"/>
                  </a:moveTo>
                  <a:cubicBezTo>
                    <a:pt x="12" y="0"/>
                    <a:pt x="0" y="11"/>
                    <a:pt x="0" y="26"/>
                  </a:cubicBezTo>
                  <a:cubicBezTo>
                    <a:pt x="0" y="66"/>
                    <a:pt x="0" y="66"/>
                    <a:pt x="0" y="66"/>
                  </a:cubicBezTo>
                  <a:cubicBezTo>
                    <a:pt x="52" y="66"/>
                    <a:pt x="52" y="66"/>
                    <a:pt x="52" y="66"/>
                  </a:cubicBezTo>
                  <a:cubicBezTo>
                    <a:pt x="52" y="26"/>
                    <a:pt x="52" y="26"/>
                    <a:pt x="52" y="26"/>
                  </a:cubicBezTo>
                  <a:cubicBezTo>
                    <a:pt x="52" y="11"/>
                    <a:pt x="40" y="0"/>
                    <a:pt x="26" y="0"/>
                  </a:cubicBezTo>
                </a:path>
              </a:pathLst>
            </a:custGeom>
            <a:solidFill>
              <a:schemeClr val="accent3"/>
            </a:solidFill>
            <a:ln w="317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25"/>
            <p:cNvSpPr>
              <a:spLocks/>
            </p:cNvSpPr>
            <p:nvPr/>
          </p:nvSpPr>
          <p:spPr bwMode="auto">
            <a:xfrm>
              <a:off x="3031" y="1122"/>
              <a:ext cx="123" cy="157"/>
            </a:xfrm>
            <a:custGeom>
              <a:avLst/>
              <a:gdLst>
                <a:gd name="T0" fmla="*/ 52 w 52"/>
                <a:gd name="T1" fmla="*/ 0 h 66"/>
                <a:gd name="T2" fmla="*/ 0 w 52"/>
                <a:gd name="T3" fmla="*/ 0 h 66"/>
                <a:gd name="T4" fmla="*/ 0 w 52"/>
                <a:gd name="T5" fmla="*/ 40 h 66"/>
                <a:gd name="T6" fmla="*/ 26 w 52"/>
                <a:gd name="T7" fmla="*/ 66 h 66"/>
                <a:gd name="T8" fmla="*/ 52 w 52"/>
                <a:gd name="T9" fmla="*/ 40 h 66"/>
                <a:gd name="T10" fmla="*/ 52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52" y="0"/>
                  </a:moveTo>
                  <a:cubicBezTo>
                    <a:pt x="0" y="0"/>
                    <a:pt x="0" y="0"/>
                    <a:pt x="0" y="0"/>
                  </a:cubicBezTo>
                  <a:cubicBezTo>
                    <a:pt x="0" y="40"/>
                    <a:pt x="0" y="40"/>
                    <a:pt x="0" y="40"/>
                  </a:cubicBezTo>
                  <a:cubicBezTo>
                    <a:pt x="0" y="54"/>
                    <a:pt x="12" y="66"/>
                    <a:pt x="26" y="66"/>
                  </a:cubicBezTo>
                  <a:cubicBezTo>
                    <a:pt x="40" y="66"/>
                    <a:pt x="52" y="54"/>
                    <a:pt x="52" y="40"/>
                  </a:cubicBezTo>
                  <a:cubicBezTo>
                    <a:pt x="52" y="0"/>
                    <a:pt x="52" y="0"/>
                    <a:pt x="52" y="0"/>
                  </a:cubicBezTo>
                </a:path>
              </a:pathLst>
            </a:custGeom>
            <a:solidFill>
              <a:schemeClr val="accent3">
                <a:lumMod val="75000"/>
              </a:schemeClr>
            </a:solidFill>
            <a:ln w="317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0" name="Rectangle 119"/>
          <p:cNvSpPr/>
          <p:nvPr/>
        </p:nvSpPr>
        <p:spPr>
          <a:xfrm>
            <a:off x="6528800" y="975024"/>
            <a:ext cx="524503" cy="430887"/>
          </a:xfrm>
          <a:prstGeom prst="rect">
            <a:avLst/>
          </a:prstGeom>
        </p:spPr>
        <p:txBody>
          <a:bodyPr wrap="none">
            <a:spAutoFit/>
          </a:bodyPr>
          <a:lstStyle/>
          <a:p>
            <a:pPr lvl="0">
              <a:defRPr/>
            </a:pPr>
            <a:r>
              <a:rPr lang="en-US" sz="2200" b="1" dirty="0">
                <a:solidFill>
                  <a:schemeClr val="bg1"/>
                </a:solidFill>
                <a:latin typeface="CiscoSansTT ExtraLight" panose="020B0303020201020303" pitchFamily="34" charset="0"/>
                <a:ea typeface="CiscoSansTT Heavy" charset="0"/>
                <a:cs typeface="CiscoSansTT ExtraLight" panose="020B0303020201020303" pitchFamily="34" charset="0"/>
              </a:rPr>
              <a:t>#1</a:t>
            </a:r>
          </a:p>
        </p:txBody>
      </p:sp>
      <p:grpSp>
        <p:nvGrpSpPr>
          <p:cNvPr id="2060" name="Group 2059"/>
          <p:cNvGrpSpPr>
            <a:grpSpLocks noChangeAspect="1"/>
          </p:cNvGrpSpPr>
          <p:nvPr/>
        </p:nvGrpSpPr>
        <p:grpSpPr>
          <a:xfrm>
            <a:off x="6635563" y="596372"/>
            <a:ext cx="310977" cy="307439"/>
            <a:chOff x="9332913" y="3285891"/>
            <a:chExt cx="1374775" cy="1359133"/>
          </a:xfrm>
        </p:grpSpPr>
        <p:sp>
          <p:nvSpPr>
            <p:cNvPr id="2051" name="Freeform 6"/>
            <p:cNvSpPr>
              <a:spLocks/>
            </p:cNvSpPr>
            <p:nvPr/>
          </p:nvSpPr>
          <p:spPr bwMode="auto">
            <a:xfrm>
              <a:off x="10439164" y="3695195"/>
              <a:ext cx="268524" cy="949829"/>
            </a:xfrm>
            <a:custGeom>
              <a:avLst/>
              <a:gdLst>
                <a:gd name="T0" fmla="*/ 0 w 618"/>
                <a:gd name="T1" fmla="*/ 308 h 2186"/>
                <a:gd name="T2" fmla="*/ 6 w 618"/>
                <a:gd name="T3" fmla="*/ 246 h 2186"/>
                <a:gd name="T4" fmla="*/ 24 w 618"/>
                <a:gd name="T5" fmla="*/ 188 h 2186"/>
                <a:gd name="T6" fmla="*/ 54 w 618"/>
                <a:gd name="T7" fmla="*/ 136 h 2186"/>
                <a:gd name="T8" fmla="*/ 90 w 618"/>
                <a:gd name="T9" fmla="*/ 90 h 2186"/>
                <a:gd name="T10" fmla="*/ 136 w 618"/>
                <a:gd name="T11" fmla="*/ 52 h 2186"/>
                <a:gd name="T12" fmla="*/ 188 w 618"/>
                <a:gd name="T13" fmla="*/ 24 h 2186"/>
                <a:gd name="T14" fmla="*/ 246 w 618"/>
                <a:gd name="T15" fmla="*/ 6 h 2186"/>
                <a:gd name="T16" fmla="*/ 308 w 618"/>
                <a:gd name="T17" fmla="*/ 0 h 2186"/>
                <a:gd name="T18" fmla="*/ 308 w 618"/>
                <a:gd name="T19" fmla="*/ 0 h 2186"/>
                <a:gd name="T20" fmla="*/ 372 w 618"/>
                <a:gd name="T21" fmla="*/ 6 h 2186"/>
                <a:gd name="T22" fmla="*/ 430 w 618"/>
                <a:gd name="T23" fmla="*/ 24 h 2186"/>
                <a:gd name="T24" fmla="*/ 482 w 618"/>
                <a:gd name="T25" fmla="*/ 52 h 2186"/>
                <a:gd name="T26" fmla="*/ 528 w 618"/>
                <a:gd name="T27" fmla="*/ 90 h 2186"/>
                <a:gd name="T28" fmla="*/ 566 w 618"/>
                <a:gd name="T29" fmla="*/ 136 h 2186"/>
                <a:gd name="T30" fmla="*/ 594 w 618"/>
                <a:gd name="T31" fmla="*/ 188 h 2186"/>
                <a:gd name="T32" fmla="*/ 612 w 618"/>
                <a:gd name="T33" fmla="*/ 246 h 2186"/>
                <a:gd name="T34" fmla="*/ 618 w 618"/>
                <a:gd name="T35" fmla="*/ 308 h 2186"/>
                <a:gd name="T36" fmla="*/ 618 w 618"/>
                <a:gd name="T37" fmla="*/ 1876 h 2186"/>
                <a:gd name="T38" fmla="*/ 612 w 618"/>
                <a:gd name="T39" fmla="*/ 1938 h 2186"/>
                <a:gd name="T40" fmla="*/ 594 w 618"/>
                <a:gd name="T41" fmla="*/ 1996 h 2186"/>
                <a:gd name="T42" fmla="*/ 566 w 618"/>
                <a:gd name="T43" fmla="*/ 2050 h 2186"/>
                <a:gd name="T44" fmla="*/ 528 w 618"/>
                <a:gd name="T45" fmla="*/ 2094 h 2186"/>
                <a:gd name="T46" fmla="*/ 482 w 618"/>
                <a:gd name="T47" fmla="*/ 2132 h 2186"/>
                <a:gd name="T48" fmla="*/ 430 w 618"/>
                <a:gd name="T49" fmla="*/ 2160 h 2186"/>
                <a:gd name="T50" fmla="*/ 372 w 618"/>
                <a:gd name="T51" fmla="*/ 2178 h 2186"/>
                <a:gd name="T52" fmla="*/ 308 w 618"/>
                <a:gd name="T53" fmla="*/ 2186 h 2186"/>
                <a:gd name="T54" fmla="*/ 308 w 618"/>
                <a:gd name="T55" fmla="*/ 2186 h 2186"/>
                <a:gd name="T56" fmla="*/ 246 w 618"/>
                <a:gd name="T57" fmla="*/ 2178 h 2186"/>
                <a:gd name="T58" fmla="*/ 188 w 618"/>
                <a:gd name="T59" fmla="*/ 2160 h 2186"/>
                <a:gd name="T60" fmla="*/ 136 w 618"/>
                <a:gd name="T61" fmla="*/ 2132 h 2186"/>
                <a:gd name="T62" fmla="*/ 90 w 618"/>
                <a:gd name="T63" fmla="*/ 2094 h 2186"/>
                <a:gd name="T64" fmla="*/ 54 w 618"/>
                <a:gd name="T65" fmla="*/ 2050 h 2186"/>
                <a:gd name="T66" fmla="*/ 24 w 618"/>
                <a:gd name="T67" fmla="*/ 1996 h 2186"/>
                <a:gd name="T68" fmla="*/ 6 w 618"/>
                <a:gd name="T69" fmla="*/ 1938 h 2186"/>
                <a:gd name="T70" fmla="*/ 0 w 618"/>
                <a:gd name="T71" fmla="*/ 1876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8" h="2186">
                  <a:moveTo>
                    <a:pt x="0" y="308"/>
                  </a:moveTo>
                  <a:lnTo>
                    <a:pt x="0" y="308"/>
                  </a:lnTo>
                  <a:lnTo>
                    <a:pt x="2" y="276"/>
                  </a:lnTo>
                  <a:lnTo>
                    <a:pt x="6" y="246"/>
                  </a:lnTo>
                  <a:lnTo>
                    <a:pt x="14" y="216"/>
                  </a:lnTo>
                  <a:lnTo>
                    <a:pt x="24" y="188"/>
                  </a:lnTo>
                  <a:lnTo>
                    <a:pt x="38" y="160"/>
                  </a:lnTo>
                  <a:lnTo>
                    <a:pt x="54" y="136"/>
                  </a:lnTo>
                  <a:lnTo>
                    <a:pt x="70" y="112"/>
                  </a:lnTo>
                  <a:lnTo>
                    <a:pt x="90" y="90"/>
                  </a:lnTo>
                  <a:lnTo>
                    <a:pt x="112" y="70"/>
                  </a:lnTo>
                  <a:lnTo>
                    <a:pt x="136" y="52"/>
                  </a:lnTo>
                  <a:lnTo>
                    <a:pt x="162" y="36"/>
                  </a:lnTo>
                  <a:lnTo>
                    <a:pt x="188" y="24"/>
                  </a:lnTo>
                  <a:lnTo>
                    <a:pt x="218" y="14"/>
                  </a:lnTo>
                  <a:lnTo>
                    <a:pt x="246" y="6"/>
                  </a:lnTo>
                  <a:lnTo>
                    <a:pt x="278" y="0"/>
                  </a:lnTo>
                  <a:lnTo>
                    <a:pt x="308" y="0"/>
                  </a:lnTo>
                  <a:lnTo>
                    <a:pt x="308" y="0"/>
                  </a:lnTo>
                  <a:lnTo>
                    <a:pt x="308" y="0"/>
                  </a:lnTo>
                  <a:lnTo>
                    <a:pt x="340" y="0"/>
                  </a:lnTo>
                  <a:lnTo>
                    <a:pt x="372" y="6"/>
                  </a:lnTo>
                  <a:lnTo>
                    <a:pt x="400" y="14"/>
                  </a:lnTo>
                  <a:lnTo>
                    <a:pt x="430" y="24"/>
                  </a:lnTo>
                  <a:lnTo>
                    <a:pt x="456" y="36"/>
                  </a:lnTo>
                  <a:lnTo>
                    <a:pt x="482" y="52"/>
                  </a:lnTo>
                  <a:lnTo>
                    <a:pt x="506" y="70"/>
                  </a:lnTo>
                  <a:lnTo>
                    <a:pt x="528" y="90"/>
                  </a:lnTo>
                  <a:lnTo>
                    <a:pt x="548" y="112"/>
                  </a:lnTo>
                  <a:lnTo>
                    <a:pt x="566" y="136"/>
                  </a:lnTo>
                  <a:lnTo>
                    <a:pt x="580" y="160"/>
                  </a:lnTo>
                  <a:lnTo>
                    <a:pt x="594" y="188"/>
                  </a:lnTo>
                  <a:lnTo>
                    <a:pt x="604" y="216"/>
                  </a:lnTo>
                  <a:lnTo>
                    <a:pt x="612" y="246"/>
                  </a:lnTo>
                  <a:lnTo>
                    <a:pt x="616" y="276"/>
                  </a:lnTo>
                  <a:lnTo>
                    <a:pt x="618" y="308"/>
                  </a:lnTo>
                  <a:lnTo>
                    <a:pt x="618" y="1876"/>
                  </a:lnTo>
                  <a:lnTo>
                    <a:pt x="618" y="1876"/>
                  </a:lnTo>
                  <a:lnTo>
                    <a:pt x="616" y="1908"/>
                  </a:lnTo>
                  <a:lnTo>
                    <a:pt x="612" y="1938"/>
                  </a:lnTo>
                  <a:lnTo>
                    <a:pt x="604" y="1968"/>
                  </a:lnTo>
                  <a:lnTo>
                    <a:pt x="594" y="1996"/>
                  </a:lnTo>
                  <a:lnTo>
                    <a:pt x="580" y="2024"/>
                  </a:lnTo>
                  <a:lnTo>
                    <a:pt x="566" y="2050"/>
                  </a:lnTo>
                  <a:lnTo>
                    <a:pt x="548" y="2072"/>
                  </a:lnTo>
                  <a:lnTo>
                    <a:pt x="528" y="2094"/>
                  </a:lnTo>
                  <a:lnTo>
                    <a:pt x="506" y="2114"/>
                  </a:lnTo>
                  <a:lnTo>
                    <a:pt x="482" y="2132"/>
                  </a:lnTo>
                  <a:lnTo>
                    <a:pt x="456" y="2148"/>
                  </a:lnTo>
                  <a:lnTo>
                    <a:pt x="430" y="2160"/>
                  </a:lnTo>
                  <a:lnTo>
                    <a:pt x="400" y="2172"/>
                  </a:lnTo>
                  <a:lnTo>
                    <a:pt x="372" y="2178"/>
                  </a:lnTo>
                  <a:lnTo>
                    <a:pt x="340" y="2184"/>
                  </a:lnTo>
                  <a:lnTo>
                    <a:pt x="308" y="2186"/>
                  </a:lnTo>
                  <a:lnTo>
                    <a:pt x="308" y="2186"/>
                  </a:lnTo>
                  <a:lnTo>
                    <a:pt x="308" y="2186"/>
                  </a:lnTo>
                  <a:lnTo>
                    <a:pt x="278" y="2184"/>
                  </a:lnTo>
                  <a:lnTo>
                    <a:pt x="246" y="2178"/>
                  </a:lnTo>
                  <a:lnTo>
                    <a:pt x="218" y="2172"/>
                  </a:lnTo>
                  <a:lnTo>
                    <a:pt x="188" y="2160"/>
                  </a:lnTo>
                  <a:lnTo>
                    <a:pt x="162" y="2148"/>
                  </a:lnTo>
                  <a:lnTo>
                    <a:pt x="136" y="2132"/>
                  </a:lnTo>
                  <a:lnTo>
                    <a:pt x="112" y="2114"/>
                  </a:lnTo>
                  <a:lnTo>
                    <a:pt x="90" y="2094"/>
                  </a:lnTo>
                  <a:lnTo>
                    <a:pt x="70" y="2072"/>
                  </a:lnTo>
                  <a:lnTo>
                    <a:pt x="54" y="2050"/>
                  </a:lnTo>
                  <a:lnTo>
                    <a:pt x="38" y="2024"/>
                  </a:lnTo>
                  <a:lnTo>
                    <a:pt x="24" y="1996"/>
                  </a:lnTo>
                  <a:lnTo>
                    <a:pt x="14" y="1968"/>
                  </a:lnTo>
                  <a:lnTo>
                    <a:pt x="6" y="1938"/>
                  </a:lnTo>
                  <a:lnTo>
                    <a:pt x="2" y="1908"/>
                  </a:lnTo>
                  <a:lnTo>
                    <a:pt x="0" y="1876"/>
                  </a:lnTo>
                  <a:lnTo>
                    <a:pt x="0" y="3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2" name="Freeform 7"/>
            <p:cNvSpPr>
              <a:spLocks/>
            </p:cNvSpPr>
            <p:nvPr/>
          </p:nvSpPr>
          <p:spPr bwMode="auto">
            <a:xfrm>
              <a:off x="10069834" y="4068870"/>
              <a:ext cx="277214" cy="576154"/>
            </a:xfrm>
            <a:custGeom>
              <a:avLst/>
              <a:gdLst>
                <a:gd name="T0" fmla="*/ 0 w 638"/>
                <a:gd name="T1" fmla="*/ 318 h 1326"/>
                <a:gd name="T2" fmla="*/ 6 w 638"/>
                <a:gd name="T3" fmla="*/ 254 h 1326"/>
                <a:gd name="T4" fmla="*/ 26 w 638"/>
                <a:gd name="T5" fmla="*/ 194 h 1326"/>
                <a:gd name="T6" fmla="*/ 54 w 638"/>
                <a:gd name="T7" fmla="*/ 140 h 1326"/>
                <a:gd name="T8" fmla="*/ 94 w 638"/>
                <a:gd name="T9" fmla="*/ 92 h 1326"/>
                <a:gd name="T10" fmla="*/ 140 w 638"/>
                <a:gd name="T11" fmla="*/ 54 h 1326"/>
                <a:gd name="T12" fmla="*/ 196 w 638"/>
                <a:gd name="T13" fmla="*/ 24 h 1326"/>
                <a:gd name="T14" fmla="*/ 254 w 638"/>
                <a:gd name="T15" fmla="*/ 6 h 1326"/>
                <a:gd name="T16" fmla="*/ 320 w 638"/>
                <a:gd name="T17" fmla="*/ 0 h 1326"/>
                <a:gd name="T18" fmla="*/ 320 w 638"/>
                <a:gd name="T19" fmla="*/ 0 h 1326"/>
                <a:gd name="T20" fmla="*/ 384 w 638"/>
                <a:gd name="T21" fmla="*/ 6 h 1326"/>
                <a:gd name="T22" fmla="*/ 444 w 638"/>
                <a:gd name="T23" fmla="*/ 24 h 1326"/>
                <a:gd name="T24" fmla="*/ 498 w 638"/>
                <a:gd name="T25" fmla="*/ 54 h 1326"/>
                <a:gd name="T26" fmla="*/ 544 w 638"/>
                <a:gd name="T27" fmla="*/ 92 h 1326"/>
                <a:gd name="T28" fmla="*/ 584 w 638"/>
                <a:gd name="T29" fmla="*/ 140 h 1326"/>
                <a:gd name="T30" fmla="*/ 612 w 638"/>
                <a:gd name="T31" fmla="*/ 194 h 1326"/>
                <a:gd name="T32" fmla="*/ 632 w 638"/>
                <a:gd name="T33" fmla="*/ 254 h 1326"/>
                <a:gd name="T34" fmla="*/ 638 w 638"/>
                <a:gd name="T35" fmla="*/ 318 h 1326"/>
                <a:gd name="T36" fmla="*/ 638 w 638"/>
                <a:gd name="T37" fmla="*/ 1006 h 1326"/>
                <a:gd name="T38" fmla="*/ 632 w 638"/>
                <a:gd name="T39" fmla="*/ 1070 h 1326"/>
                <a:gd name="T40" fmla="*/ 612 w 638"/>
                <a:gd name="T41" fmla="*/ 1130 h 1326"/>
                <a:gd name="T42" fmla="*/ 584 w 638"/>
                <a:gd name="T43" fmla="*/ 1184 h 1326"/>
                <a:gd name="T44" fmla="*/ 544 w 638"/>
                <a:gd name="T45" fmla="*/ 1232 h 1326"/>
                <a:gd name="T46" fmla="*/ 498 w 638"/>
                <a:gd name="T47" fmla="*/ 1270 h 1326"/>
                <a:gd name="T48" fmla="*/ 444 w 638"/>
                <a:gd name="T49" fmla="*/ 1300 h 1326"/>
                <a:gd name="T50" fmla="*/ 384 w 638"/>
                <a:gd name="T51" fmla="*/ 1318 h 1326"/>
                <a:gd name="T52" fmla="*/ 320 w 638"/>
                <a:gd name="T53" fmla="*/ 1326 h 1326"/>
                <a:gd name="T54" fmla="*/ 320 w 638"/>
                <a:gd name="T55" fmla="*/ 1326 h 1326"/>
                <a:gd name="T56" fmla="*/ 254 w 638"/>
                <a:gd name="T57" fmla="*/ 1318 h 1326"/>
                <a:gd name="T58" fmla="*/ 196 w 638"/>
                <a:gd name="T59" fmla="*/ 1300 h 1326"/>
                <a:gd name="T60" fmla="*/ 140 w 638"/>
                <a:gd name="T61" fmla="*/ 1270 h 1326"/>
                <a:gd name="T62" fmla="*/ 94 w 638"/>
                <a:gd name="T63" fmla="*/ 1232 h 1326"/>
                <a:gd name="T64" fmla="*/ 54 w 638"/>
                <a:gd name="T65" fmla="*/ 1184 h 1326"/>
                <a:gd name="T66" fmla="*/ 26 w 638"/>
                <a:gd name="T67" fmla="*/ 1130 h 1326"/>
                <a:gd name="T68" fmla="*/ 6 w 638"/>
                <a:gd name="T69" fmla="*/ 1070 h 1326"/>
                <a:gd name="T70" fmla="*/ 0 w 638"/>
                <a:gd name="T71" fmla="*/ 1006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8" h="1326">
                  <a:moveTo>
                    <a:pt x="0" y="318"/>
                  </a:moveTo>
                  <a:lnTo>
                    <a:pt x="0" y="318"/>
                  </a:lnTo>
                  <a:lnTo>
                    <a:pt x="2" y="286"/>
                  </a:lnTo>
                  <a:lnTo>
                    <a:pt x="6" y="254"/>
                  </a:lnTo>
                  <a:lnTo>
                    <a:pt x="14" y="224"/>
                  </a:lnTo>
                  <a:lnTo>
                    <a:pt x="26" y="194"/>
                  </a:lnTo>
                  <a:lnTo>
                    <a:pt x="38" y="166"/>
                  </a:lnTo>
                  <a:lnTo>
                    <a:pt x="54" y="140"/>
                  </a:lnTo>
                  <a:lnTo>
                    <a:pt x="74" y="116"/>
                  </a:lnTo>
                  <a:lnTo>
                    <a:pt x="94" y="92"/>
                  </a:lnTo>
                  <a:lnTo>
                    <a:pt x="116" y="72"/>
                  </a:lnTo>
                  <a:lnTo>
                    <a:pt x="140" y="54"/>
                  </a:lnTo>
                  <a:lnTo>
                    <a:pt x="168" y="38"/>
                  </a:lnTo>
                  <a:lnTo>
                    <a:pt x="196" y="24"/>
                  </a:lnTo>
                  <a:lnTo>
                    <a:pt x="224" y="14"/>
                  </a:lnTo>
                  <a:lnTo>
                    <a:pt x="254" y="6"/>
                  </a:lnTo>
                  <a:lnTo>
                    <a:pt x="286" y="2"/>
                  </a:lnTo>
                  <a:lnTo>
                    <a:pt x="320" y="0"/>
                  </a:lnTo>
                  <a:lnTo>
                    <a:pt x="320" y="0"/>
                  </a:lnTo>
                  <a:lnTo>
                    <a:pt x="320" y="0"/>
                  </a:lnTo>
                  <a:lnTo>
                    <a:pt x="352" y="2"/>
                  </a:lnTo>
                  <a:lnTo>
                    <a:pt x="384" y="6"/>
                  </a:lnTo>
                  <a:lnTo>
                    <a:pt x="414" y="14"/>
                  </a:lnTo>
                  <a:lnTo>
                    <a:pt x="444" y="24"/>
                  </a:lnTo>
                  <a:lnTo>
                    <a:pt x="472" y="38"/>
                  </a:lnTo>
                  <a:lnTo>
                    <a:pt x="498" y="54"/>
                  </a:lnTo>
                  <a:lnTo>
                    <a:pt x="522" y="72"/>
                  </a:lnTo>
                  <a:lnTo>
                    <a:pt x="544" y="92"/>
                  </a:lnTo>
                  <a:lnTo>
                    <a:pt x="566" y="116"/>
                  </a:lnTo>
                  <a:lnTo>
                    <a:pt x="584" y="140"/>
                  </a:lnTo>
                  <a:lnTo>
                    <a:pt x="600" y="166"/>
                  </a:lnTo>
                  <a:lnTo>
                    <a:pt x="612" y="194"/>
                  </a:lnTo>
                  <a:lnTo>
                    <a:pt x="624" y="224"/>
                  </a:lnTo>
                  <a:lnTo>
                    <a:pt x="632" y="254"/>
                  </a:lnTo>
                  <a:lnTo>
                    <a:pt x="636" y="286"/>
                  </a:lnTo>
                  <a:lnTo>
                    <a:pt x="638" y="318"/>
                  </a:lnTo>
                  <a:lnTo>
                    <a:pt x="638" y="1006"/>
                  </a:lnTo>
                  <a:lnTo>
                    <a:pt x="638" y="1006"/>
                  </a:lnTo>
                  <a:lnTo>
                    <a:pt x="636" y="1038"/>
                  </a:lnTo>
                  <a:lnTo>
                    <a:pt x="632" y="1070"/>
                  </a:lnTo>
                  <a:lnTo>
                    <a:pt x="624" y="1102"/>
                  </a:lnTo>
                  <a:lnTo>
                    <a:pt x="612" y="1130"/>
                  </a:lnTo>
                  <a:lnTo>
                    <a:pt x="600" y="1158"/>
                  </a:lnTo>
                  <a:lnTo>
                    <a:pt x="584" y="1184"/>
                  </a:lnTo>
                  <a:lnTo>
                    <a:pt x="566" y="1210"/>
                  </a:lnTo>
                  <a:lnTo>
                    <a:pt x="544" y="1232"/>
                  </a:lnTo>
                  <a:lnTo>
                    <a:pt x="522" y="1252"/>
                  </a:lnTo>
                  <a:lnTo>
                    <a:pt x="498" y="1270"/>
                  </a:lnTo>
                  <a:lnTo>
                    <a:pt x="472" y="1286"/>
                  </a:lnTo>
                  <a:lnTo>
                    <a:pt x="444" y="1300"/>
                  </a:lnTo>
                  <a:lnTo>
                    <a:pt x="414" y="1310"/>
                  </a:lnTo>
                  <a:lnTo>
                    <a:pt x="384" y="1318"/>
                  </a:lnTo>
                  <a:lnTo>
                    <a:pt x="352" y="1324"/>
                  </a:lnTo>
                  <a:lnTo>
                    <a:pt x="320" y="1326"/>
                  </a:lnTo>
                  <a:lnTo>
                    <a:pt x="320" y="1326"/>
                  </a:lnTo>
                  <a:lnTo>
                    <a:pt x="320" y="1326"/>
                  </a:lnTo>
                  <a:lnTo>
                    <a:pt x="286" y="1324"/>
                  </a:lnTo>
                  <a:lnTo>
                    <a:pt x="254" y="1318"/>
                  </a:lnTo>
                  <a:lnTo>
                    <a:pt x="224" y="1310"/>
                  </a:lnTo>
                  <a:lnTo>
                    <a:pt x="196" y="1300"/>
                  </a:lnTo>
                  <a:lnTo>
                    <a:pt x="168" y="1286"/>
                  </a:lnTo>
                  <a:lnTo>
                    <a:pt x="140" y="1270"/>
                  </a:lnTo>
                  <a:lnTo>
                    <a:pt x="116" y="1252"/>
                  </a:lnTo>
                  <a:lnTo>
                    <a:pt x="94" y="1232"/>
                  </a:lnTo>
                  <a:lnTo>
                    <a:pt x="74" y="1210"/>
                  </a:lnTo>
                  <a:lnTo>
                    <a:pt x="54" y="1184"/>
                  </a:lnTo>
                  <a:lnTo>
                    <a:pt x="38" y="1158"/>
                  </a:lnTo>
                  <a:lnTo>
                    <a:pt x="26" y="1130"/>
                  </a:lnTo>
                  <a:lnTo>
                    <a:pt x="14" y="1102"/>
                  </a:lnTo>
                  <a:lnTo>
                    <a:pt x="6" y="1070"/>
                  </a:lnTo>
                  <a:lnTo>
                    <a:pt x="2" y="1038"/>
                  </a:lnTo>
                  <a:lnTo>
                    <a:pt x="0" y="1006"/>
                  </a:lnTo>
                  <a:lnTo>
                    <a:pt x="0" y="3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3" name="Freeform 8"/>
            <p:cNvSpPr>
              <a:spLocks/>
            </p:cNvSpPr>
            <p:nvPr/>
          </p:nvSpPr>
          <p:spPr bwMode="auto">
            <a:xfrm>
              <a:off x="9709195" y="3945470"/>
              <a:ext cx="268524" cy="699554"/>
            </a:xfrm>
            <a:custGeom>
              <a:avLst/>
              <a:gdLst>
                <a:gd name="T0" fmla="*/ 0 w 618"/>
                <a:gd name="T1" fmla="*/ 308 h 1610"/>
                <a:gd name="T2" fmla="*/ 6 w 618"/>
                <a:gd name="T3" fmla="*/ 246 h 1610"/>
                <a:gd name="T4" fmla="*/ 24 w 618"/>
                <a:gd name="T5" fmla="*/ 188 h 1610"/>
                <a:gd name="T6" fmla="*/ 54 w 618"/>
                <a:gd name="T7" fmla="*/ 136 h 1610"/>
                <a:gd name="T8" fmla="*/ 90 w 618"/>
                <a:gd name="T9" fmla="*/ 90 h 1610"/>
                <a:gd name="T10" fmla="*/ 136 w 618"/>
                <a:gd name="T11" fmla="*/ 52 h 1610"/>
                <a:gd name="T12" fmla="*/ 190 w 618"/>
                <a:gd name="T13" fmla="*/ 24 h 1610"/>
                <a:gd name="T14" fmla="*/ 246 w 618"/>
                <a:gd name="T15" fmla="*/ 6 h 1610"/>
                <a:gd name="T16" fmla="*/ 310 w 618"/>
                <a:gd name="T17" fmla="*/ 0 h 1610"/>
                <a:gd name="T18" fmla="*/ 310 w 618"/>
                <a:gd name="T19" fmla="*/ 0 h 1610"/>
                <a:gd name="T20" fmla="*/ 372 w 618"/>
                <a:gd name="T21" fmla="*/ 6 h 1610"/>
                <a:gd name="T22" fmla="*/ 430 w 618"/>
                <a:gd name="T23" fmla="*/ 24 h 1610"/>
                <a:gd name="T24" fmla="*/ 482 w 618"/>
                <a:gd name="T25" fmla="*/ 52 h 1610"/>
                <a:gd name="T26" fmla="*/ 528 w 618"/>
                <a:gd name="T27" fmla="*/ 90 h 1610"/>
                <a:gd name="T28" fmla="*/ 566 w 618"/>
                <a:gd name="T29" fmla="*/ 136 h 1610"/>
                <a:gd name="T30" fmla="*/ 594 w 618"/>
                <a:gd name="T31" fmla="*/ 188 h 1610"/>
                <a:gd name="T32" fmla="*/ 612 w 618"/>
                <a:gd name="T33" fmla="*/ 246 h 1610"/>
                <a:gd name="T34" fmla="*/ 618 w 618"/>
                <a:gd name="T35" fmla="*/ 308 h 1610"/>
                <a:gd name="T36" fmla="*/ 618 w 618"/>
                <a:gd name="T37" fmla="*/ 1300 h 1610"/>
                <a:gd name="T38" fmla="*/ 612 w 618"/>
                <a:gd name="T39" fmla="*/ 1362 h 1610"/>
                <a:gd name="T40" fmla="*/ 594 w 618"/>
                <a:gd name="T41" fmla="*/ 1420 h 1610"/>
                <a:gd name="T42" fmla="*/ 566 w 618"/>
                <a:gd name="T43" fmla="*/ 1474 h 1610"/>
                <a:gd name="T44" fmla="*/ 528 w 618"/>
                <a:gd name="T45" fmla="*/ 1518 h 1610"/>
                <a:gd name="T46" fmla="*/ 482 w 618"/>
                <a:gd name="T47" fmla="*/ 1556 h 1610"/>
                <a:gd name="T48" fmla="*/ 430 w 618"/>
                <a:gd name="T49" fmla="*/ 1584 h 1610"/>
                <a:gd name="T50" fmla="*/ 372 w 618"/>
                <a:gd name="T51" fmla="*/ 1602 h 1610"/>
                <a:gd name="T52" fmla="*/ 310 w 618"/>
                <a:gd name="T53" fmla="*/ 1610 h 1610"/>
                <a:gd name="T54" fmla="*/ 310 w 618"/>
                <a:gd name="T55" fmla="*/ 1610 h 1610"/>
                <a:gd name="T56" fmla="*/ 246 w 618"/>
                <a:gd name="T57" fmla="*/ 1602 h 1610"/>
                <a:gd name="T58" fmla="*/ 190 w 618"/>
                <a:gd name="T59" fmla="*/ 1584 h 1610"/>
                <a:gd name="T60" fmla="*/ 136 w 618"/>
                <a:gd name="T61" fmla="*/ 1556 h 1610"/>
                <a:gd name="T62" fmla="*/ 90 w 618"/>
                <a:gd name="T63" fmla="*/ 1518 h 1610"/>
                <a:gd name="T64" fmla="*/ 54 w 618"/>
                <a:gd name="T65" fmla="*/ 1474 h 1610"/>
                <a:gd name="T66" fmla="*/ 24 w 618"/>
                <a:gd name="T67" fmla="*/ 1420 h 1610"/>
                <a:gd name="T68" fmla="*/ 6 w 618"/>
                <a:gd name="T69" fmla="*/ 1362 h 1610"/>
                <a:gd name="T70" fmla="*/ 0 w 618"/>
                <a:gd name="T71" fmla="*/ 1300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8" h="1610">
                  <a:moveTo>
                    <a:pt x="0" y="308"/>
                  </a:moveTo>
                  <a:lnTo>
                    <a:pt x="0" y="308"/>
                  </a:lnTo>
                  <a:lnTo>
                    <a:pt x="2" y="278"/>
                  </a:lnTo>
                  <a:lnTo>
                    <a:pt x="6" y="246"/>
                  </a:lnTo>
                  <a:lnTo>
                    <a:pt x="14" y="216"/>
                  </a:lnTo>
                  <a:lnTo>
                    <a:pt x="24" y="188"/>
                  </a:lnTo>
                  <a:lnTo>
                    <a:pt x="38" y="162"/>
                  </a:lnTo>
                  <a:lnTo>
                    <a:pt x="54" y="136"/>
                  </a:lnTo>
                  <a:lnTo>
                    <a:pt x="72" y="112"/>
                  </a:lnTo>
                  <a:lnTo>
                    <a:pt x="90" y="90"/>
                  </a:lnTo>
                  <a:lnTo>
                    <a:pt x="112" y="70"/>
                  </a:lnTo>
                  <a:lnTo>
                    <a:pt x="136" y="52"/>
                  </a:lnTo>
                  <a:lnTo>
                    <a:pt x="162" y="38"/>
                  </a:lnTo>
                  <a:lnTo>
                    <a:pt x="190" y="24"/>
                  </a:lnTo>
                  <a:lnTo>
                    <a:pt x="218" y="14"/>
                  </a:lnTo>
                  <a:lnTo>
                    <a:pt x="246" y="6"/>
                  </a:lnTo>
                  <a:lnTo>
                    <a:pt x="278" y="2"/>
                  </a:lnTo>
                  <a:lnTo>
                    <a:pt x="310" y="0"/>
                  </a:lnTo>
                  <a:lnTo>
                    <a:pt x="310" y="0"/>
                  </a:lnTo>
                  <a:lnTo>
                    <a:pt x="310" y="0"/>
                  </a:lnTo>
                  <a:lnTo>
                    <a:pt x="340" y="2"/>
                  </a:lnTo>
                  <a:lnTo>
                    <a:pt x="372" y="6"/>
                  </a:lnTo>
                  <a:lnTo>
                    <a:pt x="400" y="14"/>
                  </a:lnTo>
                  <a:lnTo>
                    <a:pt x="430" y="24"/>
                  </a:lnTo>
                  <a:lnTo>
                    <a:pt x="456" y="38"/>
                  </a:lnTo>
                  <a:lnTo>
                    <a:pt x="482" y="52"/>
                  </a:lnTo>
                  <a:lnTo>
                    <a:pt x="506" y="70"/>
                  </a:lnTo>
                  <a:lnTo>
                    <a:pt x="528" y="90"/>
                  </a:lnTo>
                  <a:lnTo>
                    <a:pt x="548" y="112"/>
                  </a:lnTo>
                  <a:lnTo>
                    <a:pt x="566" y="136"/>
                  </a:lnTo>
                  <a:lnTo>
                    <a:pt x="580" y="162"/>
                  </a:lnTo>
                  <a:lnTo>
                    <a:pt x="594" y="188"/>
                  </a:lnTo>
                  <a:lnTo>
                    <a:pt x="604" y="216"/>
                  </a:lnTo>
                  <a:lnTo>
                    <a:pt x="612" y="246"/>
                  </a:lnTo>
                  <a:lnTo>
                    <a:pt x="616" y="278"/>
                  </a:lnTo>
                  <a:lnTo>
                    <a:pt x="618" y="308"/>
                  </a:lnTo>
                  <a:lnTo>
                    <a:pt x="618" y="1300"/>
                  </a:lnTo>
                  <a:lnTo>
                    <a:pt x="618" y="1300"/>
                  </a:lnTo>
                  <a:lnTo>
                    <a:pt x="616" y="1332"/>
                  </a:lnTo>
                  <a:lnTo>
                    <a:pt x="612" y="1362"/>
                  </a:lnTo>
                  <a:lnTo>
                    <a:pt x="604" y="1392"/>
                  </a:lnTo>
                  <a:lnTo>
                    <a:pt x="594" y="1420"/>
                  </a:lnTo>
                  <a:lnTo>
                    <a:pt x="580" y="1448"/>
                  </a:lnTo>
                  <a:lnTo>
                    <a:pt x="566" y="1474"/>
                  </a:lnTo>
                  <a:lnTo>
                    <a:pt x="548" y="1496"/>
                  </a:lnTo>
                  <a:lnTo>
                    <a:pt x="528" y="1518"/>
                  </a:lnTo>
                  <a:lnTo>
                    <a:pt x="506" y="1538"/>
                  </a:lnTo>
                  <a:lnTo>
                    <a:pt x="482" y="1556"/>
                  </a:lnTo>
                  <a:lnTo>
                    <a:pt x="456" y="1572"/>
                  </a:lnTo>
                  <a:lnTo>
                    <a:pt x="430" y="1584"/>
                  </a:lnTo>
                  <a:lnTo>
                    <a:pt x="400" y="1596"/>
                  </a:lnTo>
                  <a:lnTo>
                    <a:pt x="372" y="1602"/>
                  </a:lnTo>
                  <a:lnTo>
                    <a:pt x="340" y="1608"/>
                  </a:lnTo>
                  <a:lnTo>
                    <a:pt x="310" y="1610"/>
                  </a:lnTo>
                  <a:lnTo>
                    <a:pt x="310" y="1610"/>
                  </a:lnTo>
                  <a:lnTo>
                    <a:pt x="310" y="1610"/>
                  </a:lnTo>
                  <a:lnTo>
                    <a:pt x="278" y="1608"/>
                  </a:lnTo>
                  <a:lnTo>
                    <a:pt x="246" y="1602"/>
                  </a:lnTo>
                  <a:lnTo>
                    <a:pt x="218" y="1596"/>
                  </a:lnTo>
                  <a:lnTo>
                    <a:pt x="190" y="1584"/>
                  </a:lnTo>
                  <a:lnTo>
                    <a:pt x="162" y="1572"/>
                  </a:lnTo>
                  <a:lnTo>
                    <a:pt x="136" y="1556"/>
                  </a:lnTo>
                  <a:lnTo>
                    <a:pt x="112" y="1538"/>
                  </a:lnTo>
                  <a:lnTo>
                    <a:pt x="90" y="1518"/>
                  </a:lnTo>
                  <a:lnTo>
                    <a:pt x="72" y="1496"/>
                  </a:lnTo>
                  <a:lnTo>
                    <a:pt x="54" y="1474"/>
                  </a:lnTo>
                  <a:lnTo>
                    <a:pt x="38" y="1448"/>
                  </a:lnTo>
                  <a:lnTo>
                    <a:pt x="24" y="1420"/>
                  </a:lnTo>
                  <a:lnTo>
                    <a:pt x="14" y="1392"/>
                  </a:lnTo>
                  <a:lnTo>
                    <a:pt x="6" y="1362"/>
                  </a:lnTo>
                  <a:lnTo>
                    <a:pt x="2" y="1332"/>
                  </a:lnTo>
                  <a:lnTo>
                    <a:pt x="0" y="1300"/>
                  </a:lnTo>
                  <a:lnTo>
                    <a:pt x="0" y="3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4" name="Freeform 9"/>
            <p:cNvSpPr>
              <a:spLocks/>
            </p:cNvSpPr>
            <p:nvPr/>
          </p:nvSpPr>
          <p:spPr bwMode="auto">
            <a:xfrm>
              <a:off x="9344210" y="4293075"/>
              <a:ext cx="268524" cy="351949"/>
            </a:xfrm>
            <a:custGeom>
              <a:avLst/>
              <a:gdLst>
                <a:gd name="T0" fmla="*/ 0 w 618"/>
                <a:gd name="T1" fmla="*/ 308 h 810"/>
                <a:gd name="T2" fmla="*/ 6 w 618"/>
                <a:gd name="T3" fmla="*/ 246 h 810"/>
                <a:gd name="T4" fmla="*/ 24 w 618"/>
                <a:gd name="T5" fmla="*/ 188 h 810"/>
                <a:gd name="T6" fmla="*/ 54 w 618"/>
                <a:gd name="T7" fmla="*/ 136 h 810"/>
                <a:gd name="T8" fmla="*/ 92 w 618"/>
                <a:gd name="T9" fmla="*/ 90 h 810"/>
                <a:gd name="T10" fmla="*/ 136 w 618"/>
                <a:gd name="T11" fmla="*/ 52 h 810"/>
                <a:gd name="T12" fmla="*/ 190 w 618"/>
                <a:gd name="T13" fmla="*/ 24 h 810"/>
                <a:gd name="T14" fmla="*/ 248 w 618"/>
                <a:gd name="T15" fmla="*/ 6 h 810"/>
                <a:gd name="T16" fmla="*/ 310 w 618"/>
                <a:gd name="T17" fmla="*/ 0 h 810"/>
                <a:gd name="T18" fmla="*/ 310 w 618"/>
                <a:gd name="T19" fmla="*/ 0 h 810"/>
                <a:gd name="T20" fmla="*/ 372 w 618"/>
                <a:gd name="T21" fmla="*/ 6 h 810"/>
                <a:gd name="T22" fmla="*/ 430 w 618"/>
                <a:gd name="T23" fmla="*/ 24 h 810"/>
                <a:gd name="T24" fmla="*/ 482 w 618"/>
                <a:gd name="T25" fmla="*/ 52 h 810"/>
                <a:gd name="T26" fmla="*/ 528 w 618"/>
                <a:gd name="T27" fmla="*/ 90 h 810"/>
                <a:gd name="T28" fmla="*/ 566 w 618"/>
                <a:gd name="T29" fmla="*/ 136 h 810"/>
                <a:gd name="T30" fmla="*/ 594 w 618"/>
                <a:gd name="T31" fmla="*/ 188 h 810"/>
                <a:gd name="T32" fmla="*/ 612 w 618"/>
                <a:gd name="T33" fmla="*/ 246 h 810"/>
                <a:gd name="T34" fmla="*/ 618 w 618"/>
                <a:gd name="T35" fmla="*/ 308 h 810"/>
                <a:gd name="T36" fmla="*/ 618 w 618"/>
                <a:gd name="T37" fmla="*/ 500 h 810"/>
                <a:gd name="T38" fmla="*/ 612 w 618"/>
                <a:gd name="T39" fmla="*/ 562 h 810"/>
                <a:gd name="T40" fmla="*/ 594 w 618"/>
                <a:gd name="T41" fmla="*/ 620 h 810"/>
                <a:gd name="T42" fmla="*/ 566 w 618"/>
                <a:gd name="T43" fmla="*/ 674 h 810"/>
                <a:gd name="T44" fmla="*/ 528 w 618"/>
                <a:gd name="T45" fmla="*/ 718 h 810"/>
                <a:gd name="T46" fmla="*/ 482 w 618"/>
                <a:gd name="T47" fmla="*/ 756 h 810"/>
                <a:gd name="T48" fmla="*/ 430 w 618"/>
                <a:gd name="T49" fmla="*/ 784 h 810"/>
                <a:gd name="T50" fmla="*/ 372 w 618"/>
                <a:gd name="T51" fmla="*/ 802 h 810"/>
                <a:gd name="T52" fmla="*/ 310 w 618"/>
                <a:gd name="T53" fmla="*/ 810 h 810"/>
                <a:gd name="T54" fmla="*/ 310 w 618"/>
                <a:gd name="T55" fmla="*/ 810 h 810"/>
                <a:gd name="T56" fmla="*/ 248 w 618"/>
                <a:gd name="T57" fmla="*/ 802 h 810"/>
                <a:gd name="T58" fmla="*/ 190 w 618"/>
                <a:gd name="T59" fmla="*/ 784 h 810"/>
                <a:gd name="T60" fmla="*/ 136 w 618"/>
                <a:gd name="T61" fmla="*/ 756 h 810"/>
                <a:gd name="T62" fmla="*/ 92 w 618"/>
                <a:gd name="T63" fmla="*/ 718 h 810"/>
                <a:gd name="T64" fmla="*/ 54 w 618"/>
                <a:gd name="T65" fmla="*/ 674 h 810"/>
                <a:gd name="T66" fmla="*/ 24 w 618"/>
                <a:gd name="T67" fmla="*/ 620 h 810"/>
                <a:gd name="T68" fmla="*/ 6 w 618"/>
                <a:gd name="T69" fmla="*/ 562 h 810"/>
                <a:gd name="T70" fmla="*/ 0 w 618"/>
                <a:gd name="T71" fmla="*/ 50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8" h="810">
                  <a:moveTo>
                    <a:pt x="0" y="308"/>
                  </a:moveTo>
                  <a:lnTo>
                    <a:pt x="0" y="308"/>
                  </a:lnTo>
                  <a:lnTo>
                    <a:pt x="2" y="276"/>
                  </a:lnTo>
                  <a:lnTo>
                    <a:pt x="6" y="246"/>
                  </a:lnTo>
                  <a:lnTo>
                    <a:pt x="14" y="216"/>
                  </a:lnTo>
                  <a:lnTo>
                    <a:pt x="24" y="188"/>
                  </a:lnTo>
                  <a:lnTo>
                    <a:pt x="38" y="162"/>
                  </a:lnTo>
                  <a:lnTo>
                    <a:pt x="54" y="136"/>
                  </a:lnTo>
                  <a:lnTo>
                    <a:pt x="72" y="112"/>
                  </a:lnTo>
                  <a:lnTo>
                    <a:pt x="92" y="90"/>
                  </a:lnTo>
                  <a:lnTo>
                    <a:pt x="112" y="70"/>
                  </a:lnTo>
                  <a:lnTo>
                    <a:pt x="136" y="52"/>
                  </a:lnTo>
                  <a:lnTo>
                    <a:pt x="162" y="36"/>
                  </a:lnTo>
                  <a:lnTo>
                    <a:pt x="190" y="24"/>
                  </a:lnTo>
                  <a:lnTo>
                    <a:pt x="218" y="14"/>
                  </a:lnTo>
                  <a:lnTo>
                    <a:pt x="248" y="6"/>
                  </a:lnTo>
                  <a:lnTo>
                    <a:pt x="278" y="2"/>
                  </a:lnTo>
                  <a:lnTo>
                    <a:pt x="310" y="0"/>
                  </a:lnTo>
                  <a:lnTo>
                    <a:pt x="310" y="0"/>
                  </a:lnTo>
                  <a:lnTo>
                    <a:pt x="310" y="0"/>
                  </a:lnTo>
                  <a:lnTo>
                    <a:pt x="340" y="2"/>
                  </a:lnTo>
                  <a:lnTo>
                    <a:pt x="372" y="6"/>
                  </a:lnTo>
                  <a:lnTo>
                    <a:pt x="402" y="14"/>
                  </a:lnTo>
                  <a:lnTo>
                    <a:pt x="430" y="24"/>
                  </a:lnTo>
                  <a:lnTo>
                    <a:pt x="456" y="36"/>
                  </a:lnTo>
                  <a:lnTo>
                    <a:pt x="482" y="52"/>
                  </a:lnTo>
                  <a:lnTo>
                    <a:pt x="506" y="70"/>
                  </a:lnTo>
                  <a:lnTo>
                    <a:pt x="528" y="90"/>
                  </a:lnTo>
                  <a:lnTo>
                    <a:pt x="548" y="112"/>
                  </a:lnTo>
                  <a:lnTo>
                    <a:pt x="566" y="136"/>
                  </a:lnTo>
                  <a:lnTo>
                    <a:pt x="580" y="162"/>
                  </a:lnTo>
                  <a:lnTo>
                    <a:pt x="594" y="188"/>
                  </a:lnTo>
                  <a:lnTo>
                    <a:pt x="604" y="216"/>
                  </a:lnTo>
                  <a:lnTo>
                    <a:pt x="612" y="246"/>
                  </a:lnTo>
                  <a:lnTo>
                    <a:pt x="616" y="276"/>
                  </a:lnTo>
                  <a:lnTo>
                    <a:pt x="618" y="308"/>
                  </a:lnTo>
                  <a:lnTo>
                    <a:pt x="618" y="500"/>
                  </a:lnTo>
                  <a:lnTo>
                    <a:pt x="618" y="500"/>
                  </a:lnTo>
                  <a:lnTo>
                    <a:pt x="616" y="532"/>
                  </a:lnTo>
                  <a:lnTo>
                    <a:pt x="612" y="562"/>
                  </a:lnTo>
                  <a:lnTo>
                    <a:pt x="604" y="592"/>
                  </a:lnTo>
                  <a:lnTo>
                    <a:pt x="594" y="620"/>
                  </a:lnTo>
                  <a:lnTo>
                    <a:pt x="580" y="648"/>
                  </a:lnTo>
                  <a:lnTo>
                    <a:pt x="566" y="674"/>
                  </a:lnTo>
                  <a:lnTo>
                    <a:pt x="548" y="696"/>
                  </a:lnTo>
                  <a:lnTo>
                    <a:pt x="528" y="718"/>
                  </a:lnTo>
                  <a:lnTo>
                    <a:pt x="506" y="738"/>
                  </a:lnTo>
                  <a:lnTo>
                    <a:pt x="482" y="756"/>
                  </a:lnTo>
                  <a:lnTo>
                    <a:pt x="456" y="772"/>
                  </a:lnTo>
                  <a:lnTo>
                    <a:pt x="430" y="784"/>
                  </a:lnTo>
                  <a:lnTo>
                    <a:pt x="402" y="796"/>
                  </a:lnTo>
                  <a:lnTo>
                    <a:pt x="372" y="802"/>
                  </a:lnTo>
                  <a:lnTo>
                    <a:pt x="340" y="808"/>
                  </a:lnTo>
                  <a:lnTo>
                    <a:pt x="310" y="810"/>
                  </a:lnTo>
                  <a:lnTo>
                    <a:pt x="310" y="810"/>
                  </a:lnTo>
                  <a:lnTo>
                    <a:pt x="310" y="810"/>
                  </a:lnTo>
                  <a:lnTo>
                    <a:pt x="278" y="808"/>
                  </a:lnTo>
                  <a:lnTo>
                    <a:pt x="248" y="802"/>
                  </a:lnTo>
                  <a:lnTo>
                    <a:pt x="218" y="796"/>
                  </a:lnTo>
                  <a:lnTo>
                    <a:pt x="190" y="784"/>
                  </a:lnTo>
                  <a:lnTo>
                    <a:pt x="162" y="772"/>
                  </a:lnTo>
                  <a:lnTo>
                    <a:pt x="136" y="756"/>
                  </a:lnTo>
                  <a:lnTo>
                    <a:pt x="112" y="738"/>
                  </a:lnTo>
                  <a:lnTo>
                    <a:pt x="92" y="718"/>
                  </a:lnTo>
                  <a:lnTo>
                    <a:pt x="72" y="696"/>
                  </a:lnTo>
                  <a:lnTo>
                    <a:pt x="54" y="674"/>
                  </a:lnTo>
                  <a:lnTo>
                    <a:pt x="38" y="648"/>
                  </a:lnTo>
                  <a:lnTo>
                    <a:pt x="24" y="620"/>
                  </a:lnTo>
                  <a:lnTo>
                    <a:pt x="14" y="592"/>
                  </a:lnTo>
                  <a:lnTo>
                    <a:pt x="6" y="562"/>
                  </a:lnTo>
                  <a:lnTo>
                    <a:pt x="2" y="532"/>
                  </a:lnTo>
                  <a:lnTo>
                    <a:pt x="0" y="500"/>
                  </a:lnTo>
                  <a:lnTo>
                    <a:pt x="0" y="3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0"/>
            <p:cNvSpPr>
              <a:spLocks/>
            </p:cNvSpPr>
            <p:nvPr/>
          </p:nvSpPr>
          <p:spPr bwMode="auto">
            <a:xfrm>
              <a:off x="9332913" y="3331949"/>
              <a:ext cx="1236602" cy="736921"/>
            </a:xfrm>
            <a:custGeom>
              <a:avLst/>
              <a:gdLst>
                <a:gd name="T0" fmla="*/ 148 w 2846"/>
                <a:gd name="T1" fmla="*/ 1696 h 1696"/>
                <a:gd name="T2" fmla="*/ 118 w 2846"/>
                <a:gd name="T3" fmla="*/ 1692 h 1696"/>
                <a:gd name="T4" fmla="*/ 90 w 2846"/>
                <a:gd name="T5" fmla="*/ 1684 h 1696"/>
                <a:gd name="T6" fmla="*/ 68 w 2846"/>
                <a:gd name="T7" fmla="*/ 1670 h 1696"/>
                <a:gd name="T8" fmla="*/ 44 w 2846"/>
                <a:gd name="T9" fmla="*/ 1652 h 1696"/>
                <a:gd name="T10" fmla="*/ 26 w 2846"/>
                <a:gd name="T11" fmla="*/ 1628 h 1696"/>
                <a:gd name="T12" fmla="*/ 12 w 2846"/>
                <a:gd name="T13" fmla="*/ 1602 h 1696"/>
                <a:gd name="T14" fmla="*/ 4 w 2846"/>
                <a:gd name="T15" fmla="*/ 1572 h 1696"/>
                <a:gd name="T16" fmla="*/ 0 w 2846"/>
                <a:gd name="T17" fmla="*/ 1544 h 1696"/>
                <a:gd name="T18" fmla="*/ 4 w 2846"/>
                <a:gd name="T19" fmla="*/ 1516 h 1696"/>
                <a:gd name="T20" fmla="*/ 12 w 2846"/>
                <a:gd name="T21" fmla="*/ 1490 h 1696"/>
                <a:gd name="T22" fmla="*/ 26 w 2846"/>
                <a:gd name="T23" fmla="*/ 1466 h 1696"/>
                <a:gd name="T24" fmla="*/ 44 w 2846"/>
                <a:gd name="T25" fmla="*/ 1448 h 1696"/>
                <a:gd name="T26" fmla="*/ 1028 w 2846"/>
                <a:gd name="T27" fmla="*/ 556 h 1696"/>
                <a:gd name="T28" fmla="*/ 1046 w 2846"/>
                <a:gd name="T29" fmla="*/ 542 h 1696"/>
                <a:gd name="T30" fmla="*/ 1086 w 2846"/>
                <a:gd name="T31" fmla="*/ 522 h 1696"/>
                <a:gd name="T32" fmla="*/ 1130 w 2846"/>
                <a:gd name="T33" fmla="*/ 518 h 1696"/>
                <a:gd name="T34" fmla="*/ 1172 w 2846"/>
                <a:gd name="T35" fmla="*/ 522 h 1696"/>
                <a:gd name="T36" fmla="*/ 1190 w 2846"/>
                <a:gd name="T37" fmla="*/ 526 h 1696"/>
                <a:gd name="T38" fmla="*/ 1834 w 2846"/>
                <a:gd name="T39" fmla="*/ 818 h 1696"/>
                <a:gd name="T40" fmla="*/ 2582 w 2846"/>
                <a:gd name="T41" fmla="*/ 44 h 1696"/>
                <a:gd name="T42" fmla="*/ 2606 w 2846"/>
                <a:gd name="T43" fmla="*/ 24 h 1696"/>
                <a:gd name="T44" fmla="*/ 2632 w 2846"/>
                <a:gd name="T45" fmla="*/ 10 h 1696"/>
                <a:gd name="T46" fmla="*/ 2662 w 2846"/>
                <a:gd name="T47" fmla="*/ 2 h 1696"/>
                <a:gd name="T48" fmla="*/ 2692 w 2846"/>
                <a:gd name="T49" fmla="*/ 0 h 1696"/>
                <a:gd name="T50" fmla="*/ 2722 w 2846"/>
                <a:gd name="T51" fmla="*/ 2 h 1696"/>
                <a:gd name="T52" fmla="*/ 2750 w 2846"/>
                <a:gd name="T53" fmla="*/ 10 h 1696"/>
                <a:gd name="T54" fmla="*/ 2778 w 2846"/>
                <a:gd name="T55" fmla="*/ 24 h 1696"/>
                <a:gd name="T56" fmla="*/ 2802 w 2846"/>
                <a:gd name="T57" fmla="*/ 44 h 1696"/>
                <a:gd name="T58" fmla="*/ 2812 w 2846"/>
                <a:gd name="T59" fmla="*/ 56 h 1696"/>
                <a:gd name="T60" fmla="*/ 2828 w 2846"/>
                <a:gd name="T61" fmla="*/ 80 h 1696"/>
                <a:gd name="T62" fmla="*/ 2840 w 2846"/>
                <a:gd name="T63" fmla="*/ 106 h 1696"/>
                <a:gd name="T64" fmla="*/ 2844 w 2846"/>
                <a:gd name="T65" fmla="*/ 132 h 1696"/>
                <a:gd name="T66" fmla="*/ 2844 w 2846"/>
                <a:gd name="T67" fmla="*/ 160 h 1696"/>
                <a:gd name="T68" fmla="*/ 2840 w 2846"/>
                <a:gd name="T69" fmla="*/ 186 h 1696"/>
                <a:gd name="T70" fmla="*/ 2828 w 2846"/>
                <a:gd name="T71" fmla="*/ 212 h 1696"/>
                <a:gd name="T72" fmla="*/ 2812 w 2846"/>
                <a:gd name="T73" fmla="*/ 236 h 1696"/>
                <a:gd name="T74" fmla="*/ 2802 w 2846"/>
                <a:gd name="T75" fmla="*/ 248 h 1696"/>
                <a:gd name="T76" fmla="*/ 1966 w 2846"/>
                <a:gd name="T77" fmla="*/ 1096 h 1696"/>
                <a:gd name="T78" fmla="*/ 1930 w 2846"/>
                <a:gd name="T79" fmla="*/ 1124 h 1696"/>
                <a:gd name="T80" fmla="*/ 1890 w 2846"/>
                <a:gd name="T81" fmla="*/ 1140 h 1696"/>
                <a:gd name="T82" fmla="*/ 1848 w 2846"/>
                <a:gd name="T83" fmla="*/ 1146 h 1696"/>
                <a:gd name="T84" fmla="*/ 1804 w 2846"/>
                <a:gd name="T85" fmla="*/ 1140 h 1696"/>
                <a:gd name="T86" fmla="*/ 1160 w 2846"/>
                <a:gd name="T87" fmla="*/ 834 h 1696"/>
                <a:gd name="T88" fmla="*/ 250 w 2846"/>
                <a:gd name="T89" fmla="*/ 1652 h 1696"/>
                <a:gd name="T90" fmla="*/ 228 w 2846"/>
                <a:gd name="T91" fmla="*/ 1670 h 1696"/>
                <a:gd name="T92" fmla="*/ 204 w 2846"/>
                <a:gd name="T93" fmla="*/ 1684 h 1696"/>
                <a:gd name="T94" fmla="*/ 178 w 2846"/>
                <a:gd name="T95" fmla="*/ 1692 h 1696"/>
                <a:gd name="T96" fmla="*/ 148 w 2846"/>
                <a:gd name="T97" fmla="*/ 1696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46" h="1696">
                  <a:moveTo>
                    <a:pt x="148" y="1696"/>
                  </a:moveTo>
                  <a:lnTo>
                    <a:pt x="148" y="1696"/>
                  </a:lnTo>
                  <a:lnTo>
                    <a:pt x="132" y="1694"/>
                  </a:lnTo>
                  <a:lnTo>
                    <a:pt x="118" y="1692"/>
                  </a:lnTo>
                  <a:lnTo>
                    <a:pt x="104" y="1690"/>
                  </a:lnTo>
                  <a:lnTo>
                    <a:pt x="90" y="1684"/>
                  </a:lnTo>
                  <a:lnTo>
                    <a:pt x="78" y="1678"/>
                  </a:lnTo>
                  <a:lnTo>
                    <a:pt x="68" y="1670"/>
                  </a:lnTo>
                  <a:lnTo>
                    <a:pt x="44" y="1652"/>
                  </a:lnTo>
                  <a:lnTo>
                    <a:pt x="44" y="1652"/>
                  </a:lnTo>
                  <a:lnTo>
                    <a:pt x="34" y="1640"/>
                  </a:lnTo>
                  <a:lnTo>
                    <a:pt x="26" y="1628"/>
                  </a:lnTo>
                  <a:lnTo>
                    <a:pt x="18" y="1614"/>
                  </a:lnTo>
                  <a:lnTo>
                    <a:pt x="12" y="1602"/>
                  </a:lnTo>
                  <a:lnTo>
                    <a:pt x="6" y="1588"/>
                  </a:lnTo>
                  <a:lnTo>
                    <a:pt x="4" y="1572"/>
                  </a:lnTo>
                  <a:lnTo>
                    <a:pt x="2" y="1558"/>
                  </a:lnTo>
                  <a:lnTo>
                    <a:pt x="0" y="1544"/>
                  </a:lnTo>
                  <a:lnTo>
                    <a:pt x="2" y="1530"/>
                  </a:lnTo>
                  <a:lnTo>
                    <a:pt x="4" y="1516"/>
                  </a:lnTo>
                  <a:lnTo>
                    <a:pt x="6" y="1502"/>
                  </a:lnTo>
                  <a:lnTo>
                    <a:pt x="12" y="1490"/>
                  </a:lnTo>
                  <a:lnTo>
                    <a:pt x="18" y="1478"/>
                  </a:lnTo>
                  <a:lnTo>
                    <a:pt x="26" y="1466"/>
                  </a:lnTo>
                  <a:lnTo>
                    <a:pt x="34" y="1456"/>
                  </a:lnTo>
                  <a:lnTo>
                    <a:pt x="44" y="1448"/>
                  </a:lnTo>
                  <a:lnTo>
                    <a:pt x="44" y="1448"/>
                  </a:lnTo>
                  <a:lnTo>
                    <a:pt x="1028" y="556"/>
                  </a:lnTo>
                  <a:lnTo>
                    <a:pt x="1028" y="556"/>
                  </a:lnTo>
                  <a:lnTo>
                    <a:pt x="1046" y="542"/>
                  </a:lnTo>
                  <a:lnTo>
                    <a:pt x="1066" y="530"/>
                  </a:lnTo>
                  <a:lnTo>
                    <a:pt x="1086" y="522"/>
                  </a:lnTo>
                  <a:lnTo>
                    <a:pt x="1108" y="518"/>
                  </a:lnTo>
                  <a:lnTo>
                    <a:pt x="1130" y="518"/>
                  </a:lnTo>
                  <a:lnTo>
                    <a:pt x="1152" y="518"/>
                  </a:lnTo>
                  <a:lnTo>
                    <a:pt x="1172" y="522"/>
                  </a:lnTo>
                  <a:lnTo>
                    <a:pt x="1190" y="526"/>
                  </a:lnTo>
                  <a:lnTo>
                    <a:pt x="1190" y="526"/>
                  </a:lnTo>
                  <a:lnTo>
                    <a:pt x="1834" y="818"/>
                  </a:lnTo>
                  <a:lnTo>
                    <a:pt x="1834" y="818"/>
                  </a:lnTo>
                  <a:lnTo>
                    <a:pt x="2582" y="44"/>
                  </a:lnTo>
                  <a:lnTo>
                    <a:pt x="2582" y="44"/>
                  </a:lnTo>
                  <a:lnTo>
                    <a:pt x="2594" y="34"/>
                  </a:lnTo>
                  <a:lnTo>
                    <a:pt x="2606" y="24"/>
                  </a:lnTo>
                  <a:lnTo>
                    <a:pt x="2618" y="18"/>
                  </a:lnTo>
                  <a:lnTo>
                    <a:pt x="2632" y="10"/>
                  </a:lnTo>
                  <a:lnTo>
                    <a:pt x="2646" y="6"/>
                  </a:lnTo>
                  <a:lnTo>
                    <a:pt x="2662" y="2"/>
                  </a:lnTo>
                  <a:lnTo>
                    <a:pt x="2676" y="0"/>
                  </a:lnTo>
                  <a:lnTo>
                    <a:pt x="2692" y="0"/>
                  </a:lnTo>
                  <a:lnTo>
                    <a:pt x="2706" y="0"/>
                  </a:lnTo>
                  <a:lnTo>
                    <a:pt x="2722" y="2"/>
                  </a:lnTo>
                  <a:lnTo>
                    <a:pt x="2736" y="6"/>
                  </a:lnTo>
                  <a:lnTo>
                    <a:pt x="2750" y="10"/>
                  </a:lnTo>
                  <a:lnTo>
                    <a:pt x="2764" y="18"/>
                  </a:lnTo>
                  <a:lnTo>
                    <a:pt x="2778" y="24"/>
                  </a:lnTo>
                  <a:lnTo>
                    <a:pt x="2790" y="34"/>
                  </a:lnTo>
                  <a:lnTo>
                    <a:pt x="2802" y="44"/>
                  </a:lnTo>
                  <a:lnTo>
                    <a:pt x="2802" y="44"/>
                  </a:lnTo>
                  <a:lnTo>
                    <a:pt x="2812" y="56"/>
                  </a:lnTo>
                  <a:lnTo>
                    <a:pt x="2820" y="66"/>
                  </a:lnTo>
                  <a:lnTo>
                    <a:pt x="2828" y="80"/>
                  </a:lnTo>
                  <a:lnTo>
                    <a:pt x="2834" y="92"/>
                  </a:lnTo>
                  <a:lnTo>
                    <a:pt x="2840" y="106"/>
                  </a:lnTo>
                  <a:lnTo>
                    <a:pt x="2842" y="118"/>
                  </a:lnTo>
                  <a:lnTo>
                    <a:pt x="2844" y="132"/>
                  </a:lnTo>
                  <a:lnTo>
                    <a:pt x="2846" y="146"/>
                  </a:lnTo>
                  <a:lnTo>
                    <a:pt x="2844" y="160"/>
                  </a:lnTo>
                  <a:lnTo>
                    <a:pt x="2842" y="174"/>
                  </a:lnTo>
                  <a:lnTo>
                    <a:pt x="2840" y="186"/>
                  </a:lnTo>
                  <a:lnTo>
                    <a:pt x="2834" y="200"/>
                  </a:lnTo>
                  <a:lnTo>
                    <a:pt x="2828" y="212"/>
                  </a:lnTo>
                  <a:lnTo>
                    <a:pt x="2820" y="226"/>
                  </a:lnTo>
                  <a:lnTo>
                    <a:pt x="2812" y="236"/>
                  </a:lnTo>
                  <a:lnTo>
                    <a:pt x="2802" y="248"/>
                  </a:lnTo>
                  <a:lnTo>
                    <a:pt x="2802" y="248"/>
                  </a:lnTo>
                  <a:lnTo>
                    <a:pt x="1966" y="1096"/>
                  </a:lnTo>
                  <a:lnTo>
                    <a:pt x="1966" y="1096"/>
                  </a:lnTo>
                  <a:lnTo>
                    <a:pt x="1948" y="1112"/>
                  </a:lnTo>
                  <a:lnTo>
                    <a:pt x="1930" y="1124"/>
                  </a:lnTo>
                  <a:lnTo>
                    <a:pt x="1912" y="1134"/>
                  </a:lnTo>
                  <a:lnTo>
                    <a:pt x="1890" y="1140"/>
                  </a:lnTo>
                  <a:lnTo>
                    <a:pt x="1870" y="1144"/>
                  </a:lnTo>
                  <a:lnTo>
                    <a:pt x="1848" y="1146"/>
                  </a:lnTo>
                  <a:lnTo>
                    <a:pt x="1826" y="1144"/>
                  </a:lnTo>
                  <a:lnTo>
                    <a:pt x="1804" y="1140"/>
                  </a:lnTo>
                  <a:lnTo>
                    <a:pt x="1804" y="1140"/>
                  </a:lnTo>
                  <a:lnTo>
                    <a:pt x="1160" y="834"/>
                  </a:lnTo>
                  <a:lnTo>
                    <a:pt x="1160" y="834"/>
                  </a:lnTo>
                  <a:lnTo>
                    <a:pt x="250" y="1652"/>
                  </a:lnTo>
                  <a:lnTo>
                    <a:pt x="250" y="1652"/>
                  </a:lnTo>
                  <a:lnTo>
                    <a:pt x="228" y="1670"/>
                  </a:lnTo>
                  <a:lnTo>
                    <a:pt x="216" y="1678"/>
                  </a:lnTo>
                  <a:lnTo>
                    <a:pt x="204" y="1684"/>
                  </a:lnTo>
                  <a:lnTo>
                    <a:pt x="192" y="1690"/>
                  </a:lnTo>
                  <a:lnTo>
                    <a:pt x="178" y="1692"/>
                  </a:lnTo>
                  <a:lnTo>
                    <a:pt x="164" y="1694"/>
                  </a:lnTo>
                  <a:lnTo>
                    <a:pt x="148" y="169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2"/>
            <p:cNvSpPr>
              <a:spLocks/>
            </p:cNvSpPr>
            <p:nvPr/>
          </p:nvSpPr>
          <p:spPr bwMode="auto">
            <a:xfrm>
              <a:off x="10276659" y="3285891"/>
              <a:ext cx="333700" cy="325010"/>
            </a:xfrm>
            <a:custGeom>
              <a:avLst/>
              <a:gdLst>
                <a:gd name="T0" fmla="*/ 624 w 768"/>
                <a:gd name="T1" fmla="*/ 748 h 748"/>
                <a:gd name="T2" fmla="*/ 592 w 768"/>
                <a:gd name="T3" fmla="*/ 746 h 748"/>
                <a:gd name="T4" fmla="*/ 564 w 768"/>
                <a:gd name="T5" fmla="*/ 738 h 748"/>
                <a:gd name="T6" fmla="*/ 540 w 768"/>
                <a:gd name="T7" fmla="*/ 726 h 748"/>
                <a:gd name="T8" fmla="*/ 520 w 768"/>
                <a:gd name="T9" fmla="*/ 710 h 748"/>
                <a:gd name="T10" fmla="*/ 502 w 768"/>
                <a:gd name="T11" fmla="*/ 692 h 748"/>
                <a:gd name="T12" fmla="*/ 490 w 768"/>
                <a:gd name="T13" fmla="*/ 668 h 748"/>
                <a:gd name="T14" fmla="*/ 482 w 768"/>
                <a:gd name="T15" fmla="*/ 644 h 748"/>
                <a:gd name="T16" fmla="*/ 480 w 768"/>
                <a:gd name="T17" fmla="*/ 618 h 748"/>
                <a:gd name="T18" fmla="*/ 464 w 768"/>
                <a:gd name="T19" fmla="*/ 294 h 748"/>
                <a:gd name="T20" fmla="*/ 146 w 768"/>
                <a:gd name="T21" fmla="*/ 308 h 748"/>
                <a:gd name="T22" fmla="*/ 132 w 768"/>
                <a:gd name="T23" fmla="*/ 310 h 748"/>
                <a:gd name="T24" fmla="*/ 104 w 768"/>
                <a:gd name="T25" fmla="*/ 308 h 748"/>
                <a:gd name="T26" fmla="*/ 80 w 768"/>
                <a:gd name="T27" fmla="*/ 300 h 748"/>
                <a:gd name="T28" fmla="*/ 56 w 768"/>
                <a:gd name="T29" fmla="*/ 284 h 748"/>
                <a:gd name="T30" fmla="*/ 36 w 768"/>
                <a:gd name="T31" fmla="*/ 266 h 748"/>
                <a:gd name="T32" fmla="*/ 18 w 768"/>
                <a:gd name="T33" fmla="*/ 242 h 748"/>
                <a:gd name="T34" fmla="*/ 8 w 768"/>
                <a:gd name="T35" fmla="*/ 218 h 748"/>
                <a:gd name="T36" fmla="*/ 0 w 768"/>
                <a:gd name="T37" fmla="*/ 190 h 748"/>
                <a:gd name="T38" fmla="*/ 0 w 768"/>
                <a:gd name="T39" fmla="*/ 176 h 748"/>
                <a:gd name="T40" fmla="*/ 2 w 768"/>
                <a:gd name="T41" fmla="*/ 144 h 748"/>
                <a:gd name="T42" fmla="*/ 10 w 768"/>
                <a:gd name="T43" fmla="*/ 116 h 748"/>
                <a:gd name="T44" fmla="*/ 22 w 768"/>
                <a:gd name="T45" fmla="*/ 90 h 748"/>
                <a:gd name="T46" fmla="*/ 38 w 768"/>
                <a:gd name="T47" fmla="*/ 68 h 748"/>
                <a:gd name="T48" fmla="*/ 80 w 768"/>
                <a:gd name="T49" fmla="*/ 34 h 748"/>
                <a:gd name="T50" fmla="*/ 130 w 768"/>
                <a:gd name="T51" fmla="*/ 16 h 748"/>
                <a:gd name="T52" fmla="*/ 596 w 768"/>
                <a:gd name="T53" fmla="*/ 0 h 748"/>
                <a:gd name="T54" fmla="*/ 608 w 768"/>
                <a:gd name="T55" fmla="*/ 0 h 748"/>
                <a:gd name="T56" fmla="*/ 636 w 768"/>
                <a:gd name="T57" fmla="*/ 6 h 748"/>
                <a:gd name="T58" fmla="*/ 662 w 768"/>
                <a:gd name="T59" fmla="*/ 16 h 748"/>
                <a:gd name="T60" fmla="*/ 684 w 768"/>
                <a:gd name="T61" fmla="*/ 32 h 748"/>
                <a:gd name="T62" fmla="*/ 704 w 768"/>
                <a:gd name="T63" fmla="*/ 50 h 748"/>
                <a:gd name="T64" fmla="*/ 722 w 768"/>
                <a:gd name="T65" fmla="*/ 74 h 748"/>
                <a:gd name="T66" fmla="*/ 734 w 768"/>
                <a:gd name="T67" fmla="*/ 100 h 748"/>
                <a:gd name="T68" fmla="*/ 740 w 768"/>
                <a:gd name="T69" fmla="*/ 132 h 748"/>
                <a:gd name="T70" fmla="*/ 740 w 768"/>
                <a:gd name="T71" fmla="*/ 148 h 748"/>
                <a:gd name="T72" fmla="*/ 768 w 768"/>
                <a:gd name="T73" fmla="*/ 602 h 748"/>
                <a:gd name="T74" fmla="*/ 766 w 768"/>
                <a:gd name="T75" fmla="*/ 630 h 748"/>
                <a:gd name="T76" fmla="*/ 758 w 768"/>
                <a:gd name="T77" fmla="*/ 656 h 748"/>
                <a:gd name="T78" fmla="*/ 746 w 768"/>
                <a:gd name="T79" fmla="*/ 680 h 748"/>
                <a:gd name="T80" fmla="*/ 730 w 768"/>
                <a:gd name="T81" fmla="*/ 704 h 748"/>
                <a:gd name="T82" fmla="*/ 708 w 768"/>
                <a:gd name="T83" fmla="*/ 722 h 748"/>
                <a:gd name="T84" fmla="*/ 684 w 768"/>
                <a:gd name="T85" fmla="*/ 736 h 748"/>
                <a:gd name="T86" fmla="*/ 656 w 768"/>
                <a:gd name="T87" fmla="*/ 746 h 748"/>
                <a:gd name="T88" fmla="*/ 624 w 768"/>
                <a:gd name="T89" fmla="*/ 74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8" h="748">
                  <a:moveTo>
                    <a:pt x="624" y="748"/>
                  </a:moveTo>
                  <a:lnTo>
                    <a:pt x="624" y="748"/>
                  </a:lnTo>
                  <a:lnTo>
                    <a:pt x="608" y="748"/>
                  </a:lnTo>
                  <a:lnTo>
                    <a:pt x="592" y="746"/>
                  </a:lnTo>
                  <a:lnTo>
                    <a:pt x="578" y="744"/>
                  </a:lnTo>
                  <a:lnTo>
                    <a:pt x="564" y="738"/>
                  </a:lnTo>
                  <a:lnTo>
                    <a:pt x="552" y="734"/>
                  </a:lnTo>
                  <a:lnTo>
                    <a:pt x="540" y="726"/>
                  </a:lnTo>
                  <a:lnTo>
                    <a:pt x="528" y="720"/>
                  </a:lnTo>
                  <a:lnTo>
                    <a:pt x="520" y="710"/>
                  </a:lnTo>
                  <a:lnTo>
                    <a:pt x="510" y="702"/>
                  </a:lnTo>
                  <a:lnTo>
                    <a:pt x="502" y="692"/>
                  </a:lnTo>
                  <a:lnTo>
                    <a:pt x="496" y="680"/>
                  </a:lnTo>
                  <a:lnTo>
                    <a:pt x="490" y="668"/>
                  </a:lnTo>
                  <a:lnTo>
                    <a:pt x="486" y="656"/>
                  </a:lnTo>
                  <a:lnTo>
                    <a:pt x="482" y="644"/>
                  </a:lnTo>
                  <a:lnTo>
                    <a:pt x="480" y="630"/>
                  </a:lnTo>
                  <a:lnTo>
                    <a:pt x="480" y="618"/>
                  </a:lnTo>
                  <a:lnTo>
                    <a:pt x="480" y="618"/>
                  </a:lnTo>
                  <a:lnTo>
                    <a:pt x="464" y="294"/>
                  </a:lnTo>
                  <a:lnTo>
                    <a:pt x="464" y="294"/>
                  </a:lnTo>
                  <a:lnTo>
                    <a:pt x="146" y="308"/>
                  </a:lnTo>
                  <a:lnTo>
                    <a:pt x="146" y="308"/>
                  </a:lnTo>
                  <a:lnTo>
                    <a:pt x="132" y="310"/>
                  </a:lnTo>
                  <a:lnTo>
                    <a:pt x="118" y="310"/>
                  </a:lnTo>
                  <a:lnTo>
                    <a:pt x="104" y="308"/>
                  </a:lnTo>
                  <a:lnTo>
                    <a:pt x="92" y="304"/>
                  </a:lnTo>
                  <a:lnTo>
                    <a:pt x="80" y="300"/>
                  </a:lnTo>
                  <a:lnTo>
                    <a:pt x="68" y="292"/>
                  </a:lnTo>
                  <a:lnTo>
                    <a:pt x="56" y="284"/>
                  </a:lnTo>
                  <a:lnTo>
                    <a:pt x="46" y="276"/>
                  </a:lnTo>
                  <a:lnTo>
                    <a:pt x="36" y="266"/>
                  </a:lnTo>
                  <a:lnTo>
                    <a:pt x="26" y="254"/>
                  </a:lnTo>
                  <a:lnTo>
                    <a:pt x="18" y="242"/>
                  </a:lnTo>
                  <a:lnTo>
                    <a:pt x="12" y="230"/>
                  </a:lnTo>
                  <a:lnTo>
                    <a:pt x="8" y="218"/>
                  </a:lnTo>
                  <a:lnTo>
                    <a:pt x="4" y="204"/>
                  </a:lnTo>
                  <a:lnTo>
                    <a:pt x="0" y="190"/>
                  </a:lnTo>
                  <a:lnTo>
                    <a:pt x="0" y="176"/>
                  </a:lnTo>
                  <a:lnTo>
                    <a:pt x="0" y="176"/>
                  </a:lnTo>
                  <a:lnTo>
                    <a:pt x="0" y="160"/>
                  </a:lnTo>
                  <a:lnTo>
                    <a:pt x="2" y="144"/>
                  </a:lnTo>
                  <a:lnTo>
                    <a:pt x="6" y="130"/>
                  </a:lnTo>
                  <a:lnTo>
                    <a:pt x="10" y="116"/>
                  </a:lnTo>
                  <a:lnTo>
                    <a:pt x="16" y="104"/>
                  </a:lnTo>
                  <a:lnTo>
                    <a:pt x="22" y="90"/>
                  </a:lnTo>
                  <a:lnTo>
                    <a:pt x="30" y="80"/>
                  </a:lnTo>
                  <a:lnTo>
                    <a:pt x="38" y="68"/>
                  </a:lnTo>
                  <a:lnTo>
                    <a:pt x="58" y="50"/>
                  </a:lnTo>
                  <a:lnTo>
                    <a:pt x="80" y="34"/>
                  </a:lnTo>
                  <a:lnTo>
                    <a:pt x="104" y="22"/>
                  </a:lnTo>
                  <a:lnTo>
                    <a:pt x="130" y="16"/>
                  </a:lnTo>
                  <a:lnTo>
                    <a:pt x="130" y="16"/>
                  </a:lnTo>
                  <a:lnTo>
                    <a:pt x="596" y="0"/>
                  </a:lnTo>
                  <a:lnTo>
                    <a:pt x="596" y="0"/>
                  </a:lnTo>
                  <a:lnTo>
                    <a:pt x="608" y="0"/>
                  </a:lnTo>
                  <a:lnTo>
                    <a:pt x="622" y="2"/>
                  </a:lnTo>
                  <a:lnTo>
                    <a:pt x="636" y="6"/>
                  </a:lnTo>
                  <a:lnTo>
                    <a:pt x="648" y="10"/>
                  </a:lnTo>
                  <a:lnTo>
                    <a:pt x="662" y="16"/>
                  </a:lnTo>
                  <a:lnTo>
                    <a:pt x="674" y="24"/>
                  </a:lnTo>
                  <a:lnTo>
                    <a:pt x="684" y="32"/>
                  </a:lnTo>
                  <a:lnTo>
                    <a:pt x="696" y="40"/>
                  </a:lnTo>
                  <a:lnTo>
                    <a:pt x="704" y="50"/>
                  </a:lnTo>
                  <a:lnTo>
                    <a:pt x="714" y="62"/>
                  </a:lnTo>
                  <a:lnTo>
                    <a:pt x="722" y="74"/>
                  </a:lnTo>
                  <a:lnTo>
                    <a:pt x="728" y="86"/>
                  </a:lnTo>
                  <a:lnTo>
                    <a:pt x="734" y="100"/>
                  </a:lnTo>
                  <a:lnTo>
                    <a:pt x="738" y="116"/>
                  </a:lnTo>
                  <a:lnTo>
                    <a:pt x="740" y="132"/>
                  </a:lnTo>
                  <a:lnTo>
                    <a:pt x="740" y="148"/>
                  </a:lnTo>
                  <a:lnTo>
                    <a:pt x="740" y="148"/>
                  </a:lnTo>
                  <a:lnTo>
                    <a:pt x="768" y="602"/>
                  </a:lnTo>
                  <a:lnTo>
                    <a:pt x="768" y="602"/>
                  </a:lnTo>
                  <a:lnTo>
                    <a:pt x="768" y="616"/>
                  </a:lnTo>
                  <a:lnTo>
                    <a:pt x="766" y="630"/>
                  </a:lnTo>
                  <a:lnTo>
                    <a:pt x="764" y="642"/>
                  </a:lnTo>
                  <a:lnTo>
                    <a:pt x="758" y="656"/>
                  </a:lnTo>
                  <a:lnTo>
                    <a:pt x="752" y="668"/>
                  </a:lnTo>
                  <a:lnTo>
                    <a:pt x="746" y="680"/>
                  </a:lnTo>
                  <a:lnTo>
                    <a:pt x="738" y="692"/>
                  </a:lnTo>
                  <a:lnTo>
                    <a:pt x="730" y="704"/>
                  </a:lnTo>
                  <a:lnTo>
                    <a:pt x="720" y="712"/>
                  </a:lnTo>
                  <a:lnTo>
                    <a:pt x="708" y="722"/>
                  </a:lnTo>
                  <a:lnTo>
                    <a:pt x="696" y="730"/>
                  </a:lnTo>
                  <a:lnTo>
                    <a:pt x="684" y="736"/>
                  </a:lnTo>
                  <a:lnTo>
                    <a:pt x="670" y="742"/>
                  </a:lnTo>
                  <a:lnTo>
                    <a:pt x="656" y="746"/>
                  </a:lnTo>
                  <a:lnTo>
                    <a:pt x="640" y="748"/>
                  </a:lnTo>
                  <a:lnTo>
                    <a:pt x="624" y="748"/>
                  </a:lnTo>
                  <a:lnTo>
                    <a:pt x="624" y="7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6" name="Group 135"/>
          <p:cNvGrpSpPr>
            <a:grpSpLocks noChangeAspect="1"/>
          </p:cNvGrpSpPr>
          <p:nvPr/>
        </p:nvGrpSpPr>
        <p:grpSpPr>
          <a:xfrm>
            <a:off x="8055115" y="596372"/>
            <a:ext cx="310977" cy="307439"/>
            <a:chOff x="9332913" y="3285891"/>
            <a:chExt cx="1374775" cy="1359133"/>
          </a:xfrm>
        </p:grpSpPr>
        <p:sp>
          <p:nvSpPr>
            <p:cNvPr id="137" name="Freeform 6"/>
            <p:cNvSpPr>
              <a:spLocks/>
            </p:cNvSpPr>
            <p:nvPr/>
          </p:nvSpPr>
          <p:spPr bwMode="auto">
            <a:xfrm>
              <a:off x="10439164" y="3695195"/>
              <a:ext cx="268524" cy="949829"/>
            </a:xfrm>
            <a:custGeom>
              <a:avLst/>
              <a:gdLst>
                <a:gd name="T0" fmla="*/ 0 w 618"/>
                <a:gd name="T1" fmla="*/ 308 h 2186"/>
                <a:gd name="T2" fmla="*/ 6 w 618"/>
                <a:gd name="T3" fmla="*/ 246 h 2186"/>
                <a:gd name="T4" fmla="*/ 24 w 618"/>
                <a:gd name="T5" fmla="*/ 188 h 2186"/>
                <a:gd name="T6" fmla="*/ 54 w 618"/>
                <a:gd name="T7" fmla="*/ 136 h 2186"/>
                <a:gd name="T8" fmla="*/ 90 w 618"/>
                <a:gd name="T9" fmla="*/ 90 h 2186"/>
                <a:gd name="T10" fmla="*/ 136 w 618"/>
                <a:gd name="T11" fmla="*/ 52 h 2186"/>
                <a:gd name="T12" fmla="*/ 188 w 618"/>
                <a:gd name="T13" fmla="*/ 24 h 2186"/>
                <a:gd name="T14" fmla="*/ 246 w 618"/>
                <a:gd name="T15" fmla="*/ 6 h 2186"/>
                <a:gd name="T16" fmla="*/ 308 w 618"/>
                <a:gd name="T17" fmla="*/ 0 h 2186"/>
                <a:gd name="T18" fmla="*/ 308 w 618"/>
                <a:gd name="T19" fmla="*/ 0 h 2186"/>
                <a:gd name="T20" fmla="*/ 372 w 618"/>
                <a:gd name="T21" fmla="*/ 6 h 2186"/>
                <a:gd name="T22" fmla="*/ 430 w 618"/>
                <a:gd name="T23" fmla="*/ 24 h 2186"/>
                <a:gd name="T24" fmla="*/ 482 w 618"/>
                <a:gd name="T25" fmla="*/ 52 h 2186"/>
                <a:gd name="T26" fmla="*/ 528 w 618"/>
                <a:gd name="T27" fmla="*/ 90 h 2186"/>
                <a:gd name="T28" fmla="*/ 566 w 618"/>
                <a:gd name="T29" fmla="*/ 136 h 2186"/>
                <a:gd name="T30" fmla="*/ 594 w 618"/>
                <a:gd name="T31" fmla="*/ 188 h 2186"/>
                <a:gd name="T32" fmla="*/ 612 w 618"/>
                <a:gd name="T33" fmla="*/ 246 h 2186"/>
                <a:gd name="T34" fmla="*/ 618 w 618"/>
                <a:gd name="T35" fmla="*/ 308 h 2186"/>
                <a:gd name="T36" fmla="*/ 618 w 618"/>
                <a:gd name="T37" fmla="*/ 1876 h 2186"/>
                <a:gd name="T38" fmla="*/ 612 w 618"/>
                <a:gd name="T39" fmla="*/ 1938 h 2186"/>
                <a:gd name="T40" fmla="*/ 594 w 618"/>
                <a:gd name="T41" fmla="*/ 1996 h 2186"/>
                <a:gd name="T42" fmla="*/ 566 w 618"/>
                <a:gd name="T43" fmla="*/ 2050 h 2186"/>
                <a:gd name="T44" fmla="*/ 528 w 618"/>
                <a:gd name="T45" fmla="*/ 2094 h 2186"/>
                <a:gd name="T46" fmla="*/ 482 w 618"/>
                <a:gd name="T47" fmla="*/ 2132 h 2186"/>
                <a:gd name="T48" fmla="*/ 430 w 618"/>
                <a:gd name="T49" fmla="*/ 2160 h 2186"/>
                <a:gd name="T50" fmla="*/ 372 w 618"/>
                <a:gd name="T51" fmla="*/ 2178 h 2186"/>
                <a:gd name="T52" fmla="*/ 308 w 618"/>
                <a:gd name="T53" fmla="*/ 2186 h 2186"/>
                <a:gd name="T54" fmla="*/ 308 w 618"/>
                <a:gd name="T55" fmla="*/ 2186 h 2186"/>
                <a:gd name="T56" fmla="*/ 246 w 618"/>
                <a:gd name="T57" fmla="*/ 2178 h 2186"/>
                <a:gd name="T58" fmla="*/ 188 w 618"/>
                <a:gd name="T59" fmla="*/ 2160 h 2186"/>
                <a:gd name="T60" fmla="*/ 136 w 618"/>
                <a:gd name="T61" fmla="*/ 2132 h 2186"/>
                <a:gd name="T62" fmla="*/ 90 w 618"/>
                <a:gd name="T63" fmla="*/ 2094 h 2186"/>
                <a:gd name="T64" fmla="*/ 54 w 618"/>
                <a:gd name="T65" fmla="*/ 2050 h 2186"/>
                <a:gd name="T66" fmla="*/ 24 w 618"/>
                <a:gd name="T67" fmla="*/ 1996 h 2186"/>
                <a:gd name="T68" fmla="*/ 6 w 618"/>
                <a:gd name="T69" fmla="*/ 1938 h 2186"/>
                <a:gd name="T70" fmla="*/ 0 w 618"/>
                <a:gd name="T71" fmla="*/ 1876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8" h="2186">
                  <a:moveTo>
                    <a:pt x="0" y="308"/>
                  </a:moveTo>
                  <a:lnTo>
                    <a:pt x="0" y="308"/>
                  </a:lnTo>
                  <a:lnTo>
                    <a:pt x="2" y="276"/>
                  </a:lnTo>
                  <a:lnTo>
                    <a:pt x="6" y="246"/>
                  </a:lnTo>
                  <a:lnTo>
                    <a:pt x="14" y="216"/>
                  </a:lnTo>
                  <a:lnTo>
                    <a:pt x="24" y="188"/>
                  </a:lnTo>
                  <a:lnTo>
                    <a:pt x="38" y="160"/>
                  </a:lnTo>
                  <a:lnTo>
                    <a:pt x="54" y="136"/>
                  </a:lnTo>
                  <a:lnTo>
                    <a:pt x="70" y="112"/>
                  </a:lnTo>
                  <a:lnTo>
                    <a:pt x="90" y="90"/>
                  </a:lnTo>
                  <a:lnTo>
                    <a:pt x="112" y="70"/>
                  </a:lnTo>
                  <a:lnTo>
                    <a:pt x="136" y="52"/>
                  </a:lnTo>
                  <a:lnTo>
                    <a:pt x="162" y="36"/>
                  </a:lnTo>
                  <a:lnTo>
                    <a:pt x="188" y="24"/>
                  </a:lnTo>
                  <a:lnTo>
                    <a:pt x="218" y="14"/>
                  </a:lnTo>
                  <a:lnTo>
                    <a:pt x="246" y="6"/>
                  </a:lnTo>
                  <a:lnTo>
                    <a:pt x="278" y="0"/>
                  </a:lnTo>
                  <a:lnTo>
                    <a:pt x="308" y="0"/>
                  </a:lnTo>
                  <a:lnTo>
                    <a:pt x="308" y="0"/>
                  </a:lnTo>
                  <a:lnTo>
                    <a:pt x="308" y="0"/>
                  </a:lnTo>
                  <a:lnTo>
                    <a:pt x="340" y="0"/>
                  </a:lnTo>
                  <a:lnTo>
                    <a:pt x="372" y="6"/>
                  </a:lnTo>
                  <a:lnTo>
                    <a:pt x="400" y="14"/>
                  </a:lnTo>
                  <a:lnTo>
                    <a:pt x="430" y="24"/>
                  </a:lnTo>
                  <a:lnTo>
                    <a:pt x="456" y="36"/>
                  </a:lnTo>
                  <a:lnTo>
                    <a:pt x="482" y="52"/>
                  </a:lnTo>
                  <a:lnTo>
                    <a:pt x="506" y="70"/>
                  </a:lnTo>
                  <a:lnTo>
                    <a:pt x="528" y="90"/>
                  </a:lnTo>
                  <a:lnTo>
                    <a:pt x="548" y="112"/>
                  </a:lnTo>
                  <a:lnTo>
                    <a:pt x="566" y="136"/>
                  </a:lnTo>
                  <a:lnTo>
                    <a:pt x="580" y="160"/>
                  </a:lnTo>
                  <a:lnTo>
                    <a:pt x="594" y="188"/>
                  </a:lnTo>
                  <a:lnTo>
                    <a:pt x="604" y="216"/>
                  </a:lnTo>
                  <a:lnTo>
                    <a:pt x="612" y="246"/>
                  </a:lnTo>
                  <a:lnTo>
                    <a:pt x="616" y="276"/>
                  </a:lnTo>
                  <a:lnTo>
                    <a:pt x="618" y="308"/>
                  </a:lnTo>
                  <a:lnTo>
                    <a:pt x="618" y="1876"/>
                  </a:lnTo>
                  <a:lnTo>
                    <a:pt x="618" y="1876"/>
                  </a:lnTo>
                  <a:lnTo>
                    <a:pt x="616" y="1908"/>
                  </a:lnTo>
                  <a:lnTo>
                    <a:pt x="612" y="1938"/>
                  </a:lnTo>
                  <a:lnTo>
                    <a:pt x="604" y="1968"/>
                  </a:lnTo>
                  <a:lnTo>
                    <a:pt x="594" y="1996"/>
                  </a:lnTo>
                  <a:lnTo>
                    <a:pt x="580" y="2024"/>
                  </a:lnTo>
                  <a:lnTo>
                    <a:pt x="566" y="2050"/>
                  </a:lnTo>
                  <a:lnTo>
                    <a:pt x="548" y="2072"/>
                  </a:lnTo>
                  <a:lnTo>
                    <a:pt x="528" y="2094"/>
                  </a:lnTo>
                  <a:lnTo>
                    <a:pt x="506" y="2114"/>
                  </a:lnTo>
                  <a:lnTo>
                    <a:pt x="482" y="2132"/>
                  </a:lnTo>
                  <a:lnTo>
                    <a:pt x="456" y="2148"/>
                  </a:lnTo>
                  <a:lnTo>
                    <a:pt x="430" y="2160"/>
                  </a:lnTo>
                  <a:lnTo>
                    <a:pt x="400" y="2172"/>
                  </a:lnTo>
                  <a:lnTo>
                    <a:pt x="372" y="2178"/>
                  </a:lnTo>
                  <a:lnTo>
                    <a:pt x="340" y="2184"/>
                  </a:lnTo>
                  <a:lnTo>
                    <a:pt x="308" y="2186"/>
                  </a:lnTo>
                  <a:lnTo>
                    <a:pt x="308" y="2186"/>
                  </a:lnTo>
                  <a:lnTo>
                    <a:pt x="308" y="2186"/>
                  </a:lnTo>
                  <a:lnTo>
                    <a:pt x="278" y="2184"/>
                  </a:lnTo>
                  <a:lnTo>
                    <a:pt x="246" y="2178"/>
                  </a:lnTo>
                  <a:lnTo>
                    <a:pt x="218" y="2172"/>
                  </a:lnTo>
                  <a:lnTo>
                    <a:pt x="188" y="2160"/>
                  </a:lnTo>
                  <a:lnTo>
                    <a:pt x="162" y="2148"/>
                  </a:lnTo>
                  <a:lnTo>
                    <a:pt x="136" y="2132"/>
                  </a:lnTo>
                  <a:lnTo>
                    <a:pt x="112" y="2114"/>
                  </a:lnTo>
                  <a:lnTo>
                    <a:pt x="90" y="2094"/>
                  </a:lnTo>
                  <a:lnTo>
                    <a:pt x="70" y="2072"/>
                  </a:lnTo>
                  <a:lnTo>
                    <a:pt x="54" y="2050"/>
                  </a:lnTo>
                  <a:lnTo>
                    <a:pt x="38" y="2024"/>
                  </a:lnTo>
                  <a:lnTo>
                    <a:pt x="24" y="1996"/>
                  </a:lnTo>
                  <a:lnTo>
                    <a:pt x="14" y="1968"/>
                  </a:lnTo>
                  <a:lnTo>
                    <a:pt x="6" y="1938"/>
                  </a:lnTo>
                  <a:lnTo>
                    <a:pt x="2" y="1908"/>
                  </a:lnTo>
                  <a:lnTo>
                    <a:pt x="0" y="1876"/>
                  </a:lnTo>
                  <a:lnTo>
                    <a:pt x="0" y="3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7"/>
            <p:cNvSpPr>
              <a:spLocks/>
            </p:cNvSpPr>
            <p:nvPr/>
          </p:nvSpPr>
          <p:spPr bwMode="auto">
            <a:xfrm>
              <a:off x="10069834" y="4068870"/>
              <a:ext cx="277214" cy="576154"/>
            </a:xfrm>
            <a:custGeom>
              <a:avLst/>
              <a:gdLst>
                <a:gd name="T0" fmla="*/ 0 w 638"/>
                <a:gd name="T1" fmla="*/ 318 h 1326"/>
                <a:gd name="T2" fmla="*/ 6 w 638"/>
                <a:gd name="T3" fmla="*/ 254 h 1326"/>
                <a:gd name="T4" fmla="*/ 26 w 638"/>
                <a:gd name="T5" fmla="*/ 194 h 1326"/>
                <a:gd name="T6" fmla="*/ 54 w 638"/>
                <a:gd name="T7" fmla="*/ 140 h 1326"/>
                <a:gd name="T8" fmla="*/ 94 w 638"/>
                <a:gd name="T9" fmla="*/ 92 h 1326"/>
                <a:gd name="T10" fmla="*/ 140 w 638"/>
                <a:gd name="T11" fmla="*/ 54 h 1326"/>
                <a:gd name="T12" fmla="*/ 196 w 638"/>
                <a:gd name="T13" fmla="*/ 24 h 1326"/>
                <a:gd name="T14" fmla="*/ 254 w 638"/>
                <a:gd name="T15" fmla="*/ 6 h 1326"/>
                <a:gd name="T16" fmla="*/ 320 w 638"/>
                <a:gd name="T17" fmla="*/ 0 h 1326"/>
                <a:gd name="T18" fmla="*/ 320 w 638"/>
                <a:gd name="T19" fmla="*/ 0 h 1326"/>
                <a:gd name="T20" fmla="*/ 384 w 638"/>
                <a:gd name="T21" fmla="*/ 6 h 1326"/>
                <a:gd name="T22" fmla="*/ 444 w 638"/>
                <a:gd name="T23" fmla="*/ 24 h 1326"/>
                <a:gd name="T24" fmla="*/ 498 w 638"/>
                <a:gd name="T25" fmla="*/ 54 h 1326"/>
                <a:gd name="T26" fmla="*/ 544 w 638"/>
                <a:gd name="T27" fmla="*/ 92 h 1326"/>
                <a:gd name="T28" fmla="*/ 584 w 638"/>
                <a:gd name="T29" fmla="*/ 140 h 1326"/>
                <a:gd name="T30" fmla="*/ 612 w 638"/>
                <a:gd name="T31" fmla="*/ 194 h 1326"/>
                <a:gd name="T32" fmla="*/ 632 w 638"/>
                <a:gd name="T33" fmla="*/ 254 h 1326"/>
                <a:gd name="T34" fmla="*/ 638 w 638"/>
                <a:gd name="T35" fmla="*/ 318 h 1326"/>
                <a:gd name="T36" fmla="*/ 638 w 638"/>
                <a:gd name="T37" fmla="*/ 1006 h 1326"/>
                <a:gd name="T38" fmla="*/ 632 w 638"/>
                <a:gd name="T39" fmla="*/ 1070 h 1326"/>
                <a:gd name="T40" fmla="*/ 612 w 638"/>
                <a:gd name="T41" fmla="*/ 1130 h 1326"/>
                <a:gd name="T42" fmla="*/ 584 w 638"/>
                <a:gd name="T43" fmla="*/ 1184 h 1326"/>
                <a:gd name="T44" fmla="*/ 544 w 638"/>
                <a:gd name="T45" fmla="*/ 1232 h 1326"/>
                <a:gd name="T46" fmla="*/ 498 w 638"/>
                <a:gd name="T47" fmla="*/ 1270 h 1326"/>
                <a:gd name="T48" fmla="*/ 444 w 638"/>
                <a:gd name="T49" fmla="*/ 1300 h 1326"/>
                <a:gd name="T50" fmla="*/ 384 w 638"/>
                <a:gd name="T51" fmla="*/ 1318 h 1326"/>
                <a:gd name="T52" fmla="*/ 320 w 638"/>
                <a:gd name="T53" fmla="*/ 1326 h 1326"/>
                <a:gd name="T54" fmla="*/ 320 w 638"/>
                <a:gd name="T55" fmla="*/ 1326 h 1326"/>
                <a:gd name="T56" fmla="*/ 254 w 638"/>
                <a:gd name="T57" fmla="*/ 1318 h 1326"/>
                <a:gd name="T58" fmla="*/ 196 w 638"/>
                <a:gd name="T59" fmla="*/ 1300 h 1326"/>
                <a:gd name="T60" fmla="*/ 140 w 638"/>
                <a:gd name="T61" fmla="*/ 1270 h 1326"/>
                <a:gd name="T62" fmla="*/ 94 w 638"/>
                <a:gd name="T63" fmla="*/ 1232 h 1326"/>
                <a:gd name="T64" fmla="*/ 54 w 638"/>
                <a:gd name="T65" fmla="*/ 1184 h 1326"/>
                <a:gd name="T66" fmla="*/ 26 w 638"/>
                <a:gd name="T67" fmla="*/ 1130 h 1326"/>
                <a:gd name="T68" fmla="*/ 6 w 638"/>
                <a:gd name="T69" fmla="*/ 1070 h 1326"/>
                <a:gd name="T70" fmla="*/ 0 w 638"/>
                <a:gd name="T71" fmla="*/ 1006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8" h="1326">
                  <a:moveTo>
                    <a:pt x="0" y="318"/>
                  </a:moveTo>
                  <a:lnTo>
                    <a:pt x="0" y="318"/>
                  </a:lnTo>
                  <a:lnTo>
                    <a:pt x="2" y="286"/>
                  </a:lnTo>
                  <a:lnTo>
                    <a:pt x="6" y="254"/>
                  </a:lnTo>
                  <a:lnTo>
                    <a:pt x="14" y="224"/>
                  </a:lnTo>
                  <a:lnTo>
                    <a:pt x="26" y="194"/>
                  </a:lnTo>
                  <a:lnTo>
                    <a:pt x="38" y="166"/>
                  </a:lnTo>
                  <a:lnTo>
                    <a:pt x="54" y="140"/>
                  </a:lnTo>
                  <a:lnTo>
                    <a:pt x="74" y="116"/>
                  </a:lnTo>
                  <a:lnTo>
                    <a:pt x="94" y="92"/>
                  </a:lnTo>
                  <a:lnTo>
                    <a:pt x="116" y="72"/>
                  </a:lnTo>
                  <a:lnTo>
                    <a:pt x="140" y="54"/>
                  </a:lnTo>
                  <a:lnTo>
                    <a:pt x="168" y="38"/>
                  </a:lnTo>
                  <a:lnTo>
                    <a:pt x="196" y="24"/>
                  </a:lnTo>
                  <a:lnTo>
                    <a:pt x="224" y="14"/>
                  </a:lnTo>
                  <a:lnTo>
                    <a:pt x="254" y="6"/>
                  </a:lnTo>
                  <a:lnTo>
                    <a:pt x="286" y="2"/>
                  </a:lnTo>
                  <a:lnTo>
                    <a:pt x="320" y="0"/>
                  </a:lnTo>
                  <a:lnTo>
                    <a:pt x="320" y="0"/>
                  </a:lnTo>
                  <a:lnTo>
                    <a:pt x="320" y="0"/>
                  </a:lnTo>
                  <a:lnTo>
                    <a:pt x="352" y="2"/>
                  </a:lnTo>
                  <a:lnTo>
                    <a:pt x="384" y="6"/>
                  </a:lnTo>
                  <a:lnTo>
                    <a:pt x="414" y="14"/>
                  </a:lnTo>
                  <a:lnTo>
                    <a:pt x="444" y="24"/>
                  </a:lnTo>
                  <a:lnTo>
                    <a:pt x="472" y="38"/>
                  </a:lnTo>
                  <a:lnTo>
                    <a:pt x="498" y="54"/>
                  </a:lnTo>
                  <a:lnTo>
                    <a:pt x="522" y="72"/>
                  </a:lnTo>
                  <a:lnTo>
                    <a:pt x="544" y="92"/>
                  </a:lnTo>
                  <a:lnTo>
                    <a:pt x="566" y="116"/>
                  </a:lnTo>
                  <a:lnTo>
                    <a:pt x="584" y="140"/>
                  </a:lnTo>
                  <a:lnTo>
                    <a:pt x="600" y="166"/>
                  </a:lnTo>
                  <a:lnTo>
                    <a:pt x="612" y="194"/>
                  </a:lnTo>
                  <a:lnTo>
                    <a:pt x="624" y="224"/>
                  </a:lnTo>
                  <a:lnTo>
                    <a:pt x="632" y="254"/>
                  </a:lnTo>
                  <a:lnTo>
                    <a:pt x="636" y="286"/>
                  </a:lnTo>
                  <a:lnTo>
                    <a:pt x="638" y="318"/>
                  </a:lnTo>
                  <a:lnTo>
                    <a:pt x="638" y="1006"/>
                  </a:lnTo>
                  <a:lnTo>
                    <a:pt x="638" y="1006"/>
                  </a:lnTo>
                  <a:lnTo>
                    <a:pt x="636" y="1038"/>
                  </a:lnTo>
                  <a:lnTo>
                    <a:pt x="632" y="1070"/>
                  </a:lnTo>
                  <a:lnTo>
                    <a:pt x="624" y="1102"/>
                  </a:lnTo>
                  <a:lnTo>
                    <a:pt x="612" y="1130"/>
                  </a:lnTo>
                  <a:lnTo>
                    <a:pt x="600" y="1158"/>
                  </a:lnTo>
                  <a:lnTo>
                    <a:pt x="584" y="1184"/>
                  </a:lnTo>
                  <a:lnTo>
                    <a:pt x="566" y="1210"/>
                  </a:lnTo>
                  <a:lnTo>
                    <a:pt x="544" y="1232"/>
                  </a:lnTo>
                  <a:lnTo>
                    <a:pt x="522" y="1252"/>
                  </a:lnTo>
                  <a:lnTo>
                    <a:pt x="498" y="1270"/>
                  </a:lnTo>
                  <a:lnTo>
                    <a:pt x="472" y="1286"/>
                  </a:lnTo>
                  <a:lnTo>
                    <a:pt x="444" y="1300"/>
                  </a:lnTo>
                  <a:lnTo>
                    <a:pt x="414" y="1310"/>
                  </a:lnTo>
                  <a:lnTo>
                    <a:pt x="384" y="1318"/>
                  </a:lnTo>
                  <a:lnTo>
                    <a:pt x="352" y="1324"/>
                  </a:lnTo>
                  <a:lnTo>
                    <a:pt x="320" y="1326"/>
                  </a:lnTo>
                  <a:lnTo>
                    <a:pt x="320" y="1326"/>
                  </a:lnTo>
                  <a:lnTo>
                    <a:pt x="320" y="1326"/>
                  </a:lnTo>
                  <a:lnTo>
                    <a:pt x="286" y="1324"/>
                  </a:lnTo>
                  <a:lnTo>
                    <a:pt x="254" y="1318"/>
                  </a:lnTo>
                  <a:lnTo>
                    <a:pt x="224" y="1310"/>
                  </a:lnTo>
                  <a:lnTo>
                    <a:pt x="196" y="1300"/>
                  </a:lnTo>
                  <a:lnTo>
                    <a:pt x="168" y="1286"/>
                  </a:lnTo>
                  <a:lnTo>
                    <a:pt x="140" y="1270"/>
                  </a:lnTo>
                  <a:lnTo>
                    <a:pt x="116" y="1252"/>
                  </a:lnTo>
                  <a:lnTo>
                    <a:pt x="94" y="1232"/>
                  </a:lnTo>
                  <a:lnTo>
                    <a:pt x="74" y="1210"/>
                  </a:lnTo>
                  <a:lnTo>
                    <a:pt x="54" y="1184"/>
                  </a:lnTo>
                  <a:lnTo>
                    <a:pt x="38" y="1158"/>
                  </a:lnTo>
                  <a:lnTo>
                    <a:pt x="26" y="1130"/>
                  </a:lnTo>
                  <a:lnTo>
                    <a:pt x="14" y="1102"/>
                  </a:lnTo>
                  <a:lnTo>
                    <a:pt x="6" y="1070"/>
                  </a:lnTo>
                  <a:lnTo>
                    <a:pt x="2" y="1038"/>
                  </a:lnTo>
                  <a:lnTo>
                    <a:pt x="0" y="1006"/>
                  </a:lnTo>
                  <a:lnTo>
                    <a:pt x="0" y="3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8"/>
            <p:cNvSpPr>
              <a:spLocks/>
            </p:cNvSpPr>
            <p:nvPr/>
          </p:nvSpPr>
          <p:spPr bwMode="auto">
            <a:xfrm>
              <a:off x="9709195" y="3945470"/>
              <a:ext cx="268524" cy="699554"/>
            </a:xfrm>
            <a:custGeom>
              <a:avLst/>
              <a:gdLst>
                <a:gd name="T0" fmla="*/ 0 w 618"/>
                <a:gd name="T1" fmla="*/ 308 h 1610"/>
                <a:gd name="T2" fmla="*/ 6 w 618"/>
                <a:gd name="T3" fmla="*/ 246 h 1610"/>
                <a:gd name="T4" fmla="*/ 24 w 618"/>
                <a:gd name="T5" fmla="*/ 188 h 1610"/>
                <a:gd name="T6" fmla="*/ 54 w 618"/>
                <a:gd name="T7" fmla="*/ 136 h 1610"/>
                <a:gd name="T8" fmla="*/ 90 w 618"/>
                <a:gd name="T9" fmla="*/ 90 h 1610"/>
                <a:gd name="T10" fmla="*/ 136 w 618"/>
                <a:gd name="T11" fmla="*/ 52 h 1610"/>
                <a:gd name="T12" fmla="*/ 190 w 618"/>
                <a:gd name="T13" fmla="*/ 24 h 1610"/>
                <a:gd name="T14" fmla="*/ 246 w 618"/>
                <a:gd name="T15" fmla="*/ 6 h 1610"/>
                <a:gd name="T16" fmla="*/ 310 w 618"/>
                <a:gd name="T17" fmla="*/ 0 h 1610"/>
                <a:gd name="T18" fmla="*/ 310 w 618"/>
                <a:gd name="T19" fmla="*/ 0 h 1610"/>
                <a:gd name="T20" fmla="*/ 372 w 618"/>
                <a:gd name="T21" fmla="*/ 6 h 1610"/>
                <a:gd name="T22" fmla="*/ 430 w 618"/>
                <a:gd name="T23" fmla="*/ 24 h 1610"/>
                <a:gd name="T24" fmla="*/ 482 w 618"/>
                <a:gd name="T25" fmla="*/ 52 h 1610"/>
                <a:gd name="T26" fmla="*/ 528 w 618"/>
                <a:gd name="T27" fmla="*/ 90 h 1610"/>
                <a:gd name="T28" fmla="*/ 566 w 618"/>
                <a:gd name="T29" fmla="*/ 136 h 1610"/>
                <a:gd name="T30" fmla="*/ 594 w 618"/>
                <a:gd name="T31" fmla="*/ 188 h 1610"/>
                <a:gd name="T32" fmla="*/ 612 w 618"/>
                <a:gd name="T33" fmla="*/ 246 h 1610"/>
                <a:gd name="T34" fmla="*/ 618 w 618"/>
                <a:gd name="T35" fmla="*/ 308 h 1610"/>
                <a:gd name="T36" fmla="*/ 618 w 618"/>
                <a:gd name="T37" fmla="*/ 1300 h 1610"/>
                <a:gd name="T38" fmla="*/ 612 w 618"/>
                <a:gd name="T39" fmla="*/ 1362 h 1610"/>
                <a:gd name="T40" fmla="*/ 594 w 618"/>
                <a:gd name="T41" fmla="*/ 1420 h 1610"/>
                <a:gd name="T42" fmla="*/ 566 w 618"/>
                <a:gd name="T43" fmla="*/ 1474 h 1610"/>
                <a:gd name="T44" fmla="*/ 528 w 618"/>
                <a:gd name="T45" fmla="*/ 1518 h 1610"/>
                <a:gd name="T46" fmla="*/ 482 w 618"/>
                <a:gd name="T47" fmla="*/ 1556 h 1610"/>
                <a:gd name="T48" fmla="*/ 430 w 618"/>
                <a:gd name="T49" fmla="*/ 1584 h 1610"/>
                <a:gd name="T50" fmla="*/ 372 w 618"/>
                <a:gd name="T51" fmla="*/ 1602 h 1610"/>
                <a:gd name="T52" fmla="*/ 310 w 618"/>
                <a:gd name="T53" fmla="*/ 1610 h 1610"/>
                <a:gd name="T54" fmla="*/ 310 w 618"/>
                <a:gd name="T55" fmla="*/ 1610 h 1610"/>
                <a:gd name="T56" fmla="*/ 246 w 618"/>
                <a:gd name="T57" fmla="*/ 1602 h 1610"/>
                <a:gd name="T58" fmla="*/ 190 w 618"/>
                <a:gd name="T59" fmla="*/ 1584 h 1610"/>
                <a:gd name="T60" fmla="*/ 136 w 618"/>
                <a:gd name="T61" fmla="*/ 1556 h 1610"/>
                <a:gd name="T62" fmla="*/ 90 w 618"/>
                <a:gd name="T63" fmla="*/ 1518 h 1610"/>
                <a:gd name="T64" fmla="*/ 54 w 618"/>
                <a:gd name="T65" fmla="*/ 1474 h 1610"/>
                <a:gd name="T66" fmla="*/ 24 w 618"/>
                <a:gd name="T67" fmla="*/ 1420 h 1610"/>
                <a:gd name="T68" fmla="*/ 6 w 618"/>
                <a:gd name="T69" fmla="*/ 1362 h 1610"/>
                <a:gd name="T70" fmla="*/ 0 w 618"/>
                <a:gd name="T71" fmla="*/ 1300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8" h="1610">
                  <a:moveTo>
                    <a:pt x="0" y="308"/>
                  </a:moveTo>
                  <a:lnTo>
                    <a:pt x="0" y="308"/>
                  </a:lnTo>
                  <a:lnTo>
                    <a:pt x="2" y="278"/>
                  </a:lnTo>
                  <a:lnTo>
                    <a:pt x="6" y="246"/>
                  </a:lnTo>
                  <a:lnTo>
                    <a:pt x="14" y="216"/>
                  </a:lnTo>
                  <a:lnTo>
                    <a:pt x="24" y="188"/>
                  </a:lnTo>
                  <a:lnTo>
                    <a:pt x="38" y="162"/>
                  </a:lnTo>
                  <a:lnTo>
                    <a:pt x="54" y="136"/>
                  </a:lnTo>
                  <a:lnTo>
                    <a:pt x="72" y="112"/>
                  </a:lnTo>
                  <a:lnTo>
                    <a:pt x="90" y="90"/>
                  </a:lnTo>
                  <a:lnTo>
                    <a:pt x="112" y="70"/>
                  </a:lnTo>
                  <a:lnTo>
                    <a:pt x="136" y="52"/>
                  </a:lnTo>
                  <a:lnTo>
                    <a:pt x="162" y="38"/>
                  </a:lnTo>
                  <a:lnTo>
                    <a:pt x="190" y="24"/>
                  </a:lnTo>
                  <a:lnTo>
                    <a:pt x="218" y="14"/>
                  </a:lnTo>
                  <a:lnTo>
                    <a:pt x="246" y="6"/>
                  </a:lnTo>
                  <a:lnTo>
                    <a:pt x="278" y="2"/>
                  </a:lnTo>
                  <a:lnTo>
                    <a:pt x="310" y="0"/>
                  </a:lnTo>
                  <a:lnTo>
                    <a:pt x="310" y="0"/>
                  </a:lnTo>
                  <a:lnTo>
                    <a:pt x="310" y="0"/>
                  </a:lnTo>
                  <a:lnTo>
                    <a:pt x="340" y="2"/>
                  </a:lnTo>
                  <a:lnTo>
                    <a:pt x="372" y="6"/>
                  </a:lnTo>
                  <a:lnTo>
                    <a:pt x="400" y="14"/>
                  </a:lnTo>
                  <a:lnTo>
                    <a:pt x="430" y="24"/>
                  </a:lnTo>
                  <a:lnTo>
                    <a:pt x="456" y="38"/>
                  </a:lnTo>
                  <a:lnTo>
                    <a:pt x="482" y="52"/>
                  </a:lnTo>
                  <a:lnTo>
                    <a:pt x="506" y="70"/>
                  </a:lnTo>
                  <a:lnTo>
                    <a:pt x="528" y="90"/>
                  </a:lnTo>
                  <a:lnTo>
                    <a:pt x="548" y="112"/>
                  </a:lnTo>
                  <a:lnTo>
                    <a:pt x="566" y="136"/>
                  </a:lnTo>
                  <a:lnTo>
                    <a:pt x="580" y="162"/>
                  </a:lnTo>
                  <a:lnTo>
                    <a:pt x="594" y="188"/>
                  </a:lnTo>
                  <a:lnTo>
                    <a:pt x="604" y="216"/>
                  </a:lnTo>
                  <a:lnTo>
                    <a:pt x="612" y="246"/>
                  </a:lnTo>
                  <a:lnTo>
                    <a:pt x="616" y="278"/>
                  </a:lnTo>
                  <a:lnTo>
                    <a:pt x="618" y="308"/>
                  </a:lnTo>
                  <a:lnTo>
                    <a:pt x="618" y="1300"/>
                  </a:lnTo>
                  <a:lnTo>
                    <a:pt x="618" y="1300"/>
                  </a:lnTo>
                  <a:lnTo>
                    <a:pt x="616" y="1332"/>
                  </a:lnTo>
                  <a:lnTo>
                    <a:pt x="612" y="1362"/>
                  </a:lnTo>
                  <a:lnTo>
                    <a:pt x="604" y="1392"/>
                  </a:lnTo>
                  <a:lnTo>
                    <a:pt x="594" y="1420"/>
                  </a:lnTo>
                  <a:lnTo>
                    <a:pt x="580" y="1448"/>
                  </a:lnTo>
                  <a:lnTo>
                    <a:pt x="566" y="1474"/>
                  </a:lnTo>
                  <a:lnTo>
                    <a:pt x="548" y="1496"/>
                  </a:lnTo>
                  <a:lnTo>
                    <a:pt x="528" y="1518"/>
                  </a:lnTo>
                  <a:lnTo>
                    <a:pt x="506" y="1538"/>
                  </a:lnTo>
                  <a:lnTo>
                    <a:pt x="482" y="1556"/>
                  </a:lnTo>
                  <a:lnTo>
                    <a:pt x="456" y="1572"/>
                  </a:lnTo>
                  <a:lnTo>
                    <a:pt x="430" y="1584"/>
                  </a:lnTo>
                  <a:lnTo>
                    <a:pt x="400" y="1596"/>
                  </a:lnTo>
                  <a:lnTo>
                    <a:pt x="372" y="1602"/>
                  </a:lnTo>
                  <a:lnTo>
                    <a:pt x="340" y="1608"/>
                  </a:lnTo>
                  <a:lnTo>
                    <a:pt x="310" y="1610"/>
                  </a:lnTo>
                  <a:lnTo>
                    <a:pt x="310" y="1610"/>
                  </a:lnTo>
                  <a:lnTo>
                    <a:pt x="310" y="1610"/>
                  </a:lnTo>
                  <a:lnTo>
                    <a:pt x="278" y="1608"/>
                  </a:lnTo>
                  <a:lnTo>
                    <a:pt x="246" y="1602"/>
                  </a:lnTo>
                  <a:lnTo>
                    <a:pt x="218" y="1596"/>
                  </a:lnTo>
                  <a:lnTo>
                    <a:pt x="190" y="1584"/>
                  </a:lnTo>
                  <a:lnTo>
                    <a:pt x="162" y="1572"/>
                  </a:lnTo>
                  <a:lnTo>
                    <a:pt x="136" y="1556"/>
                  </a:lnTo>
                  <a:lnTo>
                    <a:pt x="112" y="1538"/>
                  </a:lnTo>
                  <a:lnTo>
                    <a:pt x="90" y="1518"/>
                  </a:lnTo>
                  <a:lnTo>
                    <a:pt x="72" y="1496"/>
                  </a:lnTo>
                  <a:lnTo>
                    <a:pt x="54" y="1474"/>
                  </a:lnTo>
                  <a:lnTo>
                    <a:pt x="38" y="1448"/>
                  </a:lnTo>
                  <a:lnTo>
                    <a:pt x="24" y="1420"/>
                  </a:lnTo>
                  <a:lnTo>
                    <a:pt x="14" y="1392"/>
                  </a:lnTo>
                  <a:lnTo>
                    <a:pt x="6" y="1362"/>
                  </a:lnTo>
                  <a:lnTo>
                    <a:pt x="2" y="1332"/>
                  </a:lnTo>
                  <a:lnTo>
                    <a:pt x="0" y="1300"/>
                  </a:lnTo>
                  <a:lnTo>
                    <a:pt x="0" y="3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9"/>
            <p:cNvSpPr>
              <a:spLocks/>
            </p:cNvSpPr>
            <p:nvPr/>
          </p:nvSpPr>
          <p:spPr bwMode="auto">
            <a:xfrm>
              <a:off x="9344210" y="4293075"/>
              <a:ext cx="268524" cy="351949"/>
            </a:xfrm>
            <a:custGeom>
              <a:avLst/>
              <a:gdLst>
                <a:gd name="T0" fmla="*/ 0 w 618"/>
                <a:gd name="T1" fmla="*/ 308 h 810"/>
                <a:gd name="T2" fmla="*/ 6 w 618"/>
                <a:gd name="T3" fmla="*/ 246 h 810"/>
                <a:gd name="T4" fmla="*/ 24 w 618"/>
                <a:gd name="T5" fmla="*/ 188 h 810"/>
                <a:gd name="T6" fmla="*/ 54 w 618"/>
                <a:gd name="T7" fmla="*/ 136 h 810"/>
                <a:gd name="T8" fmla="*/ 92 w 618"/>
                <a:gd name="T9" fmla="*/ 90 h 810"/>
                <a:gd name="T10" fmla="*/ 136 w 618"/>
                <a:gd name="T11" fmla="*/ 52 h 810"/>
                <a:gd name="T12" fmla="*/ 190 w 618"/>
                <a:gd name="T13" fmla="*/ 24 h 810"/>
                <a:gd name="T14" fmla="*/ 248 w 618"/>
                <a:gd name="T15" fmla="*/ 6 h 810"/>
                <a:gd name="T16" fmla="*/ 310 w 618"/>
                <a:gd name="T17" fmla="*/ 0 h 810"/>
                <a:gd name="T18" fmla="*/ 310 w 618"/>
                <a:gd name="T19" fmla="*/ 0 h 810"/>
                <a:gd name="T20" fmla="*/ 372 w 618"/>
                <a:gd name="T21" fmla="*/ 6 h 810"/>
                <a:gd name="T22" fmla="*/ 430 w 618"/>
                <a:gd name="T23" fmla="*/ 24 h 810"/>
                <a:gd name="T24" fmla="*/ 482 w 618"/>
                <a:gd name="T25" fmla="*/ 52 h 810"/>
                <a:gd name="T26" fmla="*/ 528 w 618"/>
                <a:gd name="T27" fmla="*/ 90 h 810"/>
                <a:gd name="T28" fmla="*/ 566 w 618"/>
                <a:gd name="T29" fmla="*/ 136 h 810"/>
                <a:gd name="T30" fmla="*/ 594 w 618"/>
                <a:gd name="T31" fmla="*/ 188 h 810"/>
                <a:gd name="T32" fmla="*/ 612 w 618"/>
                <a:gd name="T33" fmla="*/ 246 h 810"/>
                <a:gd name="T34" fmla="*/ 618 w 618"/>
                <a:gd name="T35" fmla="*/ 308 h 810"/>
                <a:gd name="T36" fmla="*/ 618 w 618"/>
                <a:gd name="T37" fmla="*/ 500 h 810"/>
                <a:gd name="T38" fmla="*/ 612 w 618"/>
                <a:gd name="T39" fmla="*/ 562 h 810"/>
                <a:gd name="T40" fmla="*/ 594 w 618"/>
                <a:gd name="T41" fmla="*/ 620 h 810"/>
                <a:gd name="T42" fmla="*/ 566 w 618"/>
                <a:gd name="T43" fmla="*/ 674 h 810"/>
                <a:gd name="T44" fmla="*/ 528 w 618"/>
                <a:gd name="T45" fmla="*/ 718 h 810"/>
                <a:gd name="T46" fmla="*/ 482 w 618"/>
                <a:gd name="T47" fmla="*/ 756 h 810"/>
                <a:gd name="T48" fmla="*/ 430 w 618"/>
                <a:gd name="T49" fmla="*/ 784 h 810"/>
                <a:gd name="T50" fmla="*/ 372 w 618"/>
                <a:gd name="T51" fmla="*/ 802 h 810"/>
                <a:gd name="T52" fmla="*/ 310 w 618"/>
                <a:gd name="T53" fmla="*/ 810 h 810"/>
                <a:gd name="T54" fmla="*/ 310 w 618"/>
                <a:gd name="T55" fmla="*/ 810 h 810"/>
                <a:gd name="T56" fmla="*/ 248 w 618"/>
                <a:gd name="T57" fmla="*/ 802 h 810"/>
                <a:gd name="T58" fmla="*/ 190 w 618"/>
                <a:gd name="T59" fmla="*/ 784 h 810"/>
                <a:gd name="T60" fmla="*/ 136 w 618"/>
                <a:gd name="T61" fmla="*/ 756 h 810"/>
                <a:gd name="T62" fmla="*/ 92 w 618"/>
                <a:gd name="T63" fmla="*/ 718 h 810"/>
                <a:gd name="T64" fmla="*/ 54 w 618"/>
                <a:gd name="T65" fmla="*/ 674 h 810"/>
                <a:gd name="T66" fmla="*/ 24 w 618"/>
                <a:gd name="T67" fmla="*/ 620 h 810"/>
                <a:gd name="T68" fmla="*/ 6 w 618"/>
                <a:gd name="T69" fmla="*/ 562 h 810"/>
                <a:gd name="T70" fmla="*/ 0 w 618"/>
                <a:gd name="T71" fmla="*/ 50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8" h="810">
                  <a:moveTo>
                    <a:pt x="0" y="308"/>
                  </a:moveTo>
                  <a:lnTo>
                    <a:pt x="0" y="308"/>
                  </a:lnTo>
                  <a:lnTo>
                    <a:pt x="2" y="276"/>
                  </a:lnTo>
                  <a:lnTo>
                    <a:pt x="6" y="246"/>
                  </a:lnTo>
                  <a:lnTo>
                    <a:pt x="14" y="216"/>
                  </a:lnTo>
                  <a:lnTo>
                    <a:pt x="24" y="188"/>
                  </a:lnTo>
                  <a:lnTo>
                    <a:pt x="38" y="162"/>
                  </a:lnTo>
                  <a:lnTo>
                    <a:pt x="54" y="136"/>
                  </a:lnTo>
                  <a:lnTo>
                    <a:pt x="72" y="112"/>
                  </a:lnTo>
                  <a:lnTo>
                    <a:pt x="92" y="90"/>
                  </a:lnTo>
                  <a:lnTo>
                    <a:pt x="112" y="70"/>
                  </a:lnTo>
                  <a:lnTo>
                    <a:pt x="136" y="52"/>
                  </a:lnTo>
                  <a:lnTo>
                    <a:pt x="162" y="36"/>
                  </a:lnTo>
                  <a:lnTo>
                    <a:pt x="190" y="24"/>
                  </a:lnTo>
                  <a:lnTo>
                    <a:pt x="218" y="14"/>
                  </a:lnTo>
                  <a:lnTo>
                    <a:pt x="248" y="6"/>
                  </a:lnTo>
                  <a:lnTo>
                    <a:pt x="278" y="2"/>
                  </a:lnTo>
                  <a:lnTo>
                    <a:pt x="310" y="0"/>
                  </a:lnTo>
                  <a:lnTo>
                    <a:pt x="310" y="0"/>
                  </a:lnTo>
                  <a:lnTo>
                    <a:pt x="310" y="0"/>
                  </a:lnTo>
                  <a:lnTo>
                    <a:pt x="340" y="2"/>
                  </a:lnTo>
                  <a:lnTo>
                    <a:pt x="372" y="6"/>
                  </a:lnTo>
                  <a:lnTo>
                    <a:pt x="402" y="14"/>
                  </a:lnTo>
                  <a:lnTo>
                    <a:pt x="430" y="24"/>
                  </a:lnTo>
                  <a:lnTo>
                    <a:pt x="456" y="36"/>
                  </a:lnTo>
                  <a:lnTo>
                    <a:pt x="482" y="52"/>
                  </a:lnTo>
                  <a:lnTo>
                    <a:pt x="506" y="70"/>
                  </a:lnTo>
                  <a:lnTo>
                    <a:pt x="528" y="90"/>
                  </a:lnTo>
                  <a:lnTo>
                    <a:pt x="548" y="112"/>
                  </a:lnTo>
                  <a:lnTo>
                    <a:pt x="566" y="136"/>
                  </a:lnTo>
                  <a:lnTo>
                    <a:pt x="580" y="162"/>
                  </a:lnTo>
                  <a:lnTo>
                    <a:pt x="594" y="188"/>
                  </a:lnTo>
                  <a:lnTo>
                    <a:pt x="604" y="216"/>
                  </a:lnTo>
                  <a:lnTo>
                    <a:pt x="612" y="246"/>
                  </a:lnTo>
                  <a:lnTo>
                    <a:pt x="616" y="276"/>
                  </a:lnTo>
                  <a:lnTo>
                    <a:pt x="618" y="308"/>
                  </a:lnTo>
                  <a:lnTo>
                    <a:pt x="618" y="500"/>
                  </a:lnTo>
                  <a:lnTo>
                    <a:pt x="618" y="500"/>
                  </a:lnTo>
                  <a:lnTo>
                    <a:pt x="616" y="532"/>
                  </a:lnTo>
                  <a:lnTo>
                    <a:pt x="612" y="562"/>
                  </a:lnTo>
                  <a:lnTo>
                    <a:pt x="604" y="592"/>
                  </a:lnTo>
                  <a:lnTo>
                    <a:pt x="594" y="620"/>
                  </a:lnTo>
                  <a:lnTo>
                    <a:pt x="580" y="648"/>
                  </a:lnTo>
                  <a:lnTo>
                    <a:pt x="566" y="674"/>
                  </a:lnTo>
                  <a:lnTo>
                    <a:pt x="548" y="696"/>
                  </a:lnTo>
                  <a:lnTo>
                    <a:pt x="528" y="718"/>
                  </a:lnTo>
                  <a:lnTo>
                    <a:pt x="506" y="738"/>
                  </a:lnTo>
                  <a:lnTo>
                    <a:pt x="482" y="756"/>
                  </a:lnTo>
                  <a:lnTo>
                    <a:pt x="456" y="772"/>
                  </a:lnTo>
                  <a:lnTo>
                    <a:pt x="430" y="784"/>
                  </a:lnTo>
                  <a:lnTo>
                    <a:pt x="402" y="796"/>
                  </a:lnTo>
                  <a:lnTo>
                    <a:pt x="372" y="802"/>
                  </a:lnTo>
                  <a:lnTo>
                    <a:pt x="340" y="808"/>
                  </a:lnTo>
                  <a:lnTo>
                    <a:pt x="310" y="810"/>
                  </a:lnTo>
                  <a:lnTo>
                    <a:pt x="310" y="810"/>
                  </a:lnTo>
                  <a:lnTo>
                    <a:pt x="310" y="810"/>
                  </a:lnTo>
                  <a:lnTo>
                    <a:pt x="278" y="808"/>
                  </a:lnTo>
                  <a:lnTo>
                    <a:pt x="248" y="802"/>
                  </a:lnTo>
                  <a:lnTo>
                    <a:pt x="218" y="796"/>
                  </a:lnTo>
                  <a:lnTo>
                    <a:pt x="190" y="784"/>
                  </a:lnTo>
                  <a:lnTo>
                    <a:pt x="162" y="772"/>
                  </a:lnTo>
                  <a:lnTo>
                    <a:pt x="136" y="756"/>
                  </a:lnTo>
                  <a:lnTo>
                    <a:pt x="112" y="738"/>
                  </a:lnTo>
                  <a:lnTo>
                    <a:pt x="92" y="718"/>
                  </a:lnTo>
                  <a:lnTo>
                    <a:pt x="72" y="696"/>
                  </a:lnTo>
                  <a:lnTo>
                    <a:pt x="54" y="674"/>
                  </a:lnTo>
                  <a:lnTo>
                    <a:pt x="38" y="648"/>
                  </a:lnTo>
                  <a:lnTo>
                    <a:pt x="24" y="620"/>
                  </a:lnTo>
                  <a:lnTo>
                    <a:pt x="14" y="592"/>
                  </a:lnTo>
                  <a:lnTo>
                    <a:pt x="6" y="562"/>
                  </a:lnTo>
                  <a:lnTo>
                    <a:pt x="2" y="532"/>
                  </a:lnTo>
                  <a:lnTo>
                    <a:pt x="0" y="500"/>
                  </a:lnTo>
                  <a:lnTo>
                    <a:pt x="0" y="3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0"/>
            <p:cNvSpPr>
              <a:spLocks/>
            </p:cNvSpPr>
            <p:nvPr/>
          </p:nvSpPr>
          <p:spPr bwMode="auto">
            <a:xfrm>
              <a:off x="9332913" y="3331949"/>
              <a:ext cx="1236602" cy="736921"/>
            </a:xfrm>
            <a:custGeom>
              <a:avLst/>
              <a:gdLst>
                <a:gd name="T0" fmla="*/ 148 w 2846"/>
                <a:gd name="T1" fmla="*/ 1696 h 1696"/>
                <a:gd name="T2" fmla="*/ 118 w 2846"/>
                <a:gd name="T3" fmla="*/ 1692 h 1696"/>
                <a:gd name="T4" fmla="*/ 90 w 2846"/>
                <a:gd name="T5" fmla="*/ 1684 h 1696"/>
                <a:gd name="T6" fmla="*/ 68 w 2846"/>
                <a:gd name="T7" fmla="*/ 1670 h 1696"/>
                <a:gd name="T8" fmla="*/ 44 w 2846"/>
                <a:gd name="T9" fmla="*/ 1652 h 1696"/>
                <a:gd name="T10" fmla="*/ 26 w 2846"/>
                <a:gd name="T11" fmla="*/ 1628 h 1696"/>
                <a:gd name="T12" fmla="*/ 12 w 2846"/>
                <a:gd name="T13" fmla="*/ 1602 h 1696"/>
                <a:gd name="T14" fmla="*/ 4 w 2846"/>
                <a:gd name="T15" fmla="*/ 1572 h 1696"/>
                <a:gd name="T16" fmla="*/ 0 w 2846"/>
                <a:gd name="T17" fmla="*/ 1544 h 1696"/>
                <a:gd name="T18" fmla="*/ 4 w 2846"/>
                <a:gd name="T19" fmla="*/ 1516 h 1696"/>
                <a:gd name="T20" fmla="*/ 12 w 2846"/>
                <a:gd name="T21" fmla="*/ 1490 h 1696"/>
                <a:gd name="T22" fmla="*/ 26 w 2846"/>
                <a:gd name="T23" fmla="*/ 1466 h 1696"/>
                <a:gd name="T24" fmla="*/ 44 w 2846"/>
                <a:gd name="T25" fmla="*/ 1448 h 1696"/>
                <a:gd name="T26" fmla="*/ 1028 w 2846"/>
                <a:gd name="T27" fmla="*/ 556 h 1696"/>
                <a:gd name="T28" fmla="*/ 1046 w 2846"/>
                <a:gd name="T29" fmla="*/ 542 h 1696"/>
                <a:gd name="T30" fmla="*/ 1086 w 2846"/>
                <a:gd name="T31" fmla="*/ 522 h 1696"/>
                <a:gd name="T32" fmla="*/ 1130 w 2846"/>
                <a:gd name="T33" fmla="*/ 518 h 1696"/>
                <a:gd name="T34" fmla="*/ 1172 w 2846"/>
                <a:gd name="T35" fmla="*/ 522 h 1696"/>
                <a:gd name="T36" fmla="*/ 1190 w 2846"/>
                <a:gd name="T37" fmla="*/ 526 h 1696"/>
                <a:gd name="T38" fmla="*/ 1834 w 2846"/>
                <a:gd name="T39" fmla="*/ 818 h 1696"/>
                <a:gd name="T40" fmla="*/ 2582 w 2846"/>
                <a:gd name="T41" fmla="*/ 44 h 1696"/>
                <a:gd name="T42" fmla="*/ 2606 w 2846"/>
                <a:gd name="T43" fmla="*/ 24 h 1696"/>
                <a:gd name="T44" fmla="*/ 2632 w 2846"/>
                <a:gd name="T45" fmla="*/ 10 h 1696"/>
                <a:gd name="T46" fmla="*/ 2662 w 2846"/>
                <a:gd name="T47" fmla="*/ 2 h 1696"/>
                <a:gd name="T48" fmla="*/ 2692 w 2846"/>
                <a:gd name="T49" fmla="*/ 0 h 1696"/>
                <a:gd name="T50" fmla="*/ 2722 w 2846"/>
                <a:gd name="T51" fmla="*/ 2 h 1696"/>
                <a:gd name="T52" fmla="*/ 2750 w 2846"/>
                <a:gd name="T53" fmla="*/ 10 h 1696"/>
                <a:gd name="T54" fmla="*/ 2778 w 2846"/>
                <a:gd name="T55" fmla="*/ 24 h 1696"/>
                <a:gd name="T56" fmla="*/ 2802 w 2846"/>
                <a:gd name="T57" fmla="*/ 44 h 1696"/>
                <a:gd name="T58" fmla="*/ 2812 w 2846"/>
                <a:gd name="T59" fmla="*/ 56 h 1696"/>
                <a:gd name="T60" fmla="*/ 2828 w 2846"/>
                <a:gd name="T61" fmla="*/ 80 h 1696"/>
                <a:gd name="T62" fmla="*/ 2840 w 2846"/>
                <a:gd name="T63" fmla="*/ 106 h 1696"/>
                <a:gd name="T64" fmla="*/ 2844 w 2846"/>
                <a:gd name="T65" fmla="*/ 132 h 1696"/>
                <a:gd name="T66" fmla="*/ 2844 w 2846"/>
                <a:gd name="T67" fmla="*/ 160 h 1696"/>
                <a:gd name="T68" fmla="*/ 2840 w 2846"/>
                <a:gd name="T69" fmla="*/ 186 h 1696"/>
                <a:gd name="T70" fmla="*/ 2828 w 2846"/>
                <a:gd name="T71" fmla="*/ 212 h 1696"/>
                <a:gd name="T72" fmla="*/ 2812 w 2846"/>
                <a:gd name="T73" fmla="*/ 236 h 1696"/>
                <a:gd name="T74" fmla="*/ 2802 w 2846"/>
                <a:gd name="T75" fmla="*/ 248 h 1696"/>
                <a:gd name="T76" fmla="*/ 1966 w 2846"/>
                <a:gd name="T77" fmla="*/ 1096 h 1696"/>
                <a:gd name="T78" fmla="*/ 1930 w 2846"/>
                <a:gd name="T79" fmla="*/ 1124 h 1696"/>
                <a:gd name="T80" fmla="*/ 1890 w 2846"/>
                <a:gd name="T81" fmla="*/ 1140 h 1696"/>
                <a:gd name="T82" fmla="*/ 1848 w 2846"/>
                <a:gd name="T83" fmla="*/ 1146 h 1696"/>
                <a:gd name="T84" fmla="*/ 1804 w 2846"/>
                <a:gd name="T85" fmla="*/ 1140 h 1696"/>
                <a:gd name="T86" fmla="*/ 1160 w 2846"/>
                <a:gd name="T87" fmla="*/ 834 h 1696"/>
                <a:gd name="T88" fmla="*/ 250 w 2846"/>
                <a:gd name="T89" fmla="*/ 1652 h 1696"/>
                <a:gd name="T90" fmla="*/ 228 w 2846"/>
                <a:gd name="T91" fmla="*/ 1670 h 1696"/>
                <a:gd name="T92" fmla="*/ 204 w 2846"/>
                <a:gd name="T93" fmla="*/ 1684 h 1696"/>
                <a:gd name="T94" fmla="*/ 178 w 2846"/>
                <a:gd name="T95" fmla="*/ 1692 h 1696"/>
                <a:gd name="T96" fmla="*/ 148 w 2846"/>
                <a:gd name="T97" fmla="*/ 1696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46" h="1696">
                  <a:moveTo>
                    <a:pt x="148" y="1696"/>
                  </a:moveTo>
                  <a:lnTo>
                    <a:pt x="148" y="1696"/>
                  </a:lnTo>
                  <a:lnTo>
                    <a:pt x="132" y="1694"/>
                  </a:lnTo>
                  <a:lnTo>
                    <a:pt x="118" y="1692"/>
                  </a:lnTo>
                  <a:lnTo>
                    <a:pt x="104" y="1690"/>
                  </a:lnTo>
                  <a:lnTo>
                    <a:pt x="90" y="1684"/>
                  </a:lnTo>
                  <a:lnTo>
                    <a:pt x="78" y="1678"/>
                  </a:lnTo>
                  <a:lnTo>
                    <a:pt x="68" y="1670"/>
                  </a:lnTo>
                  <a:lnTo>
                    <a:pt x="44" y="1652"/>
                  </a:lnTo>
                  <a:lnTo>
                    <a:pt x="44" y="1652"/>
                  </a:lnTo>
                  <a:lnTo>
                    <a:pt x="34" y="1640"/>
                  </a:lnTo>
                  <a:lnTo>
                    <a:pt x="26" y="1628"/>
                  </a:lnTo>
                  <a:lnTo>
                    <a:pt x="18" y="1614"/>
                  </a:lnTo>
                  <a:lnTo>
                    <a:pt x="12" y="1602"/>
                  </a:lnTo>
                  <a:lnTo>
                    <a:pt x="6" y="1588"/>
                  </a:lnTo>
                  <a:lnTo>
                    <a:pt x="4" y="1572"/>
                  </a:lnTo>
                  <a:lnTo>
                    <a:pt x="2" y="1558"/>
                  </a:lnTo>
                  <a:lnTo>
                    <a:pt x="0" y="1544"/>
                  </a:lnTo>
                  <a:lnTo>
                    <a:pt x="2" y="1530"/>
                  </a:lnTo>
                  <a:lnTo>
                    <a:pt x="4" y="1516"/>
                  </a:lnTo>
                  <a:lnTo>
                    <a:pt x="6" y="1502"/>
                  </a:lnTo>
                  <a:lnTo>
                    <a:pt x="12" y="1490"/>
                  </a:lnTo>
                  <a:lnTo>
                    <a:pt x="18" y="1478"/>
                  </a:lnTo>
                  <a:lnTo>
                    <a:pt x="26" y="1466"/>
                  </a:lnTo>
                  <a:lnTo>
                    <a:pt x="34" y="1456"/>
                  </a:lnTo>
                  <a:lnTo>
                    <a:pt x="44" y="1448"/>
                  </a:lnTo>
                  <a:lnTo>
                    <a:pt x="44" y="1448"/>
                  </a:lnTo>
                  <a:lnTo>
                    <a:pt x="1028" y="556"/>
                  </a:lnTo>
                  <a:lnTo>
                    <a:pt x="1028" y="556"/>
                  </a:lnTo>
                  <a:lnTo>
                    <a:pt x="1046" y="542"/>
                  </a:lnTo>
                  <a:lnTo>
                    <a:pt x="1066" y="530"/>
                  </a:lnTo>
                  <a:lnTo>
                    <a:pt x="1086" y="522"/>
                  </a:lnTo>
                  <a:lnTo>
                    <a:pt x="1108" y="518"/>
                  </a:lnTo>
                  <a:lnTo>
                    <a:pt x="1130" y="518"/>
                  </a:lnTo>
                  <a:lnTo>
                    <a:pt x="1152" y="518"/>
                  </a:lnTo>
                  <a:lnTo>
                    <a:pt x="1172" y="522"/>
                  </a:lnTo>
                  <a:lnTo>
                    <a:pt x="1190" y="526"/>
                  </a:lnTo>
                  <a:lnTo>
                    <a:pt x="1190" y="526"/>
                  </a:lnTo>
                  <a:lnTo>
                    <a:pt x="1834" y="818"/>
                  </a:lnTo>
                  <a:lnTo>
                    <a:pt x="1834" y="818"/>
                  </a:lnTo>
                  <a:lnTo>
                    <a:pt x="2582" y="44"/>
                  </a:lnTo>
                  <a:lnTo>
                    <a:pt x="2582" y="44"/>
                  </a:lnTo>
                  <a:lnTo>
                    <a:pt x="2594" y="34"/>
                  </a:lnTo>
                  <a:lnTo>
                    <a:pt x="2606" y="24"/>
                  </a:lnTo>
                  <a:lnTo>
                    <a:pt x="2618" y="18"/>
                  </a:lnTo>
                  <a:lnTo>
                    <a:pt x="2632" y="10"/>
                  </a:lnTo>
                  <a:lnTo>
                    <a:pt x="2646" y="6"/>
                  </a:lnTo>
                  <a:lnTo>
                    <a:pt x="2662" y="2"/>
                  </a:lnTo>
                  <a:lnTo>
                    <a:pt x="2676" y="0"/>
                  </a:lnTo>
                  <a:lnTo>
                    <a:pt x="2692" y="0"/>
                  </a:lnTo>
                  <a:lnTo>
                    <a:pt x="2706" y="0"/>
                  </a:lnTo>
                  <a:lnTo>
                    <a:pt x="2722" y="2"/>
                  </a:lnTo>
                  <a:lnTo>
                    <a:pt x="2736" y="6"/>
                  </a:lnTo>
                  <a:lnTo>
                    <a:pt x="2750" y="10"/>
                  </a:lnTo>
                  <a:lnTo>
                    <a:pt x="2764" y="18"/>
                  </a:lnTo>
                  <a:lnTo>
                    <a:pt x="2778" y="24"/>
                  </a:lnTo>
                  <a:lnTo>
                    <a:pt x="2790" y="34"/>
                  </a:lnTo>
                  <a:lnTo>
                    <a:pt x="2802" y="44"/>
                  </a:lnTo>
                  <a:lnTo>
                    <a:pt x="2802" y="44"/>
                  </a:lnTo>
                  <a:lnTo>
                    <a:pt x="2812" y="56"/>
                  </a:lnTo>
                  <a:lnTo>
                    <a:pt x="2820" y="66"/>
                  </a:lnTo>
                  <a:lnTo>
                    <a:pt x="2828" y="80"/>
                  </a:lnTo>
                  <a:lnTo>
                    <a:pt x="2834" y="92"/>
                  </a:lnTo>
                  <a:lnTo>
                    <a:pt x="2840" y="106"/>
                  </a:lnTo>
                  <a:lnTo>
                    <a:pt x="2842" y="118"/>
                  </a:lnTo>
                  <a:lnTo>
                    <a:pt x="2844" y="132"/>
                  </a:lnTo>
                  <a:lnTo>
                    <a:pt x="2846" y="146"/>
                  </a:lnTo>
                  <a:lnTo>
                    <a:pt x="2844" y="160"/>
                  </a:lnTo>
                  <a:lnTo>
                    <a:pt x="2842" y="174"/>
                  </a:lnTo>
                  <a:lnTo>
                    <a:pt x="2840" y="186"/>
                  </a:lnTo>
                  <a:lnTo>
                    <a:pt x="2834" y="200"/>
                  </a:lnTo>
                  <a:lnTo>
                    <a:pt x="2828" y="212"/>
                  </a:lnTo>
                  <a:lnTo>
                    <a:pt x="2820" y="226"/>
                  </a:lnTo>
                  <a:lnTo>
                    <a:pt x="2812" y="236"/>
                  </a:lnTo>
                  <a:lnTo>
                    <a:pt x="2802" y="248"/>
                  </a:lnTo>
                  <a:lnTo>
                    <a:pt x="2802" y="248"/>
                  </a:lnTo>
                  <a:lnTo>
                    <a:pt x="1966" y="1096"/>
                  </a:lnTo>
                  <a:lnTo>
                    <a:pt x="1966" y="1096"/>
                  </a:lnTo>
                  <a:lnTo>
                    <a:pt x="1948" y="1112"/>
                  </a:lnTo>
                  <a:lnTo>
                    <a:pt x="1930" y="1124"/>
                  </a:lnTo>
                  <a:lnTo>
                    <a:pt x="1912" y="1134"/>
                  </a:lnTo>
                  <a:lnTo>
                    <a:pt x="1890" y="1140"/>
                  </a:lnTo>
                  <a:lnTo>
                    <a:pt x="1870" y="1144"/>
                  </a:lnTo>
                  <a:lnTo>
                    <a:pt x="1848" y="1146"/>
                  </a:lnTo>
                  <a:lnTo>
                    <a:pt x="1826" y="1144"/>
                  </a:lnTo>
                  <a:lnTo>
                    <a:pt x="1804" y="1140"/>
                  </a:lnTo>
                  <a:lnTo>
                    <a:pt x="1804" y="1140"/>
                  </a:lnTo>
                  <a:lnTo>
                    <a:pt x="1160" y="834"/>
                  </a:lnTo>
                  <a:lnTo>
                    <a:pt x="1160" y="834"/>
                  </a:lnTo>
                  <a:lnTo>
                    <a:pt x="250" y="1652"/>
                  </a:lnTo>
                  <a:lnTo>
                    <a:pt x="250" y="1652"/>
                  </a:lnTo>
                  <a:lnTo>
                    <a:pt x="228" y="1670"/>
                  </a:lnTo>
                  <a:lnTo>
                    <a:pt x="216" y="1678"/>
                  </a:lnTo>
                  <a:lnTo>
                    <a:pt x="204" y="1684"/>
                  </a:lnTo>
                  <a:lnTo>
                    <a:pt x="192" y="1690"/>
                  </a:lnTo>
                  <a:lnTo>
                    <a:pt x="178" y="1692"/>
                  </a:lnTo>
                  <a:lnTo>
                    <a:pt x="164" y="1694"/>
                  </a:lnTo>
                  <a:lnTo>
                    <a:pt x="148" y="169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2"/>
            <p:cNvSpPr>
              <a:spLocks/>
            </p:cNvSpPr>
            <p:nvPr/>
          </p:nvSpPr>
          <p:spPr bwMode="auto">
            <a:xfrm>
              <a:off x="10276659" y="3285891"/>
              <a:ext cx="333700" cy="325010"/>
            </a:xfrm>
            <a:custGeom>
              <a:avLst/>
              <a:gdLst>
                <a:gd name="T0" fmla="*/ 624 w 768"/>
                <a:gd name="T1" fmla="*/ 748 h 748"/>
                <a:gd name="T2" fmla="*/ 592 w 768"/>
                <a:gd name="T3" fmla="*/ 746 h 748"/>
                <a:gd name="T4" fmla="*/ 564 w 768"/>
                <a:gd name="T5" fmla="*/ 738 h 748"/>
                <a:gd name="T6" fmla="*/ 540 w 768"/>
                <a:gd name="T7" fmla="*/ 726 h 748"/>
                <a:gd name="T8" fmla="*/ 520 w 768"/>
                <a:gd name="T9" fmla="*/ 710 h 748"/>
                <a:gd name="T10" fmla="*/ 502 w 768"/>
                <a:gd name="T11" fmla="*/ 692 h 748"/>
                <a:gd name="T12" fmla="*/ 490 w 768"/>
                <a:gd name="T13" fmla="*/ 668 h 748"/>
                <a:gd name="T14" fmla="*/ 482 w 768"/>
                <a:gd name="T15" fmla="*/ 644 h 748"/>
                <a:gd name="T16" fmla="*/ 480 w 768"/>
                <a:gd name="T17" fmla="*/ 618 h 748"/>
                <a:gd name="T18" fmla="*/ 464 w 768"/>
                <a:gd name="T19" fmla="*/ 294 h 748"/>
                <a:gd name="T20" fmla="*/ 146 w 768"/>
                <a:gd name="T21" fmla="*/ 308 h 748"/>
                <a:gd name="T22" fmla="*/ 132 w 768"/>
                <a:gd name="T23" fmla="*/ 310 h 748"/>
                <a:gd name="T24" fmla="*/ 104 w 768"/>
                <a:gd name="T25" fmla="*/ 308 h 748"/>
                <a:gd name="T26" fmla="*/ 80 w 768"/>
                <a:gd name="T27" fmla="*/ 300 h 748"/>
                <a:gd name="T28" fmla="*/ 56 w 768"/>
                <a:gd name="T29" fmla="*/ 284 h 748"/>
                <a:gd name="T30" fmla="*/ 36 w 768"/>
                <a:gd name="T31" fmla="*/ 266 h 748"/>
                <a:gd name="T32" fmla="*/ 18 w 768"/>
                <a:gd name="T33" fmla="*/ 242 h 748"/>
                <a:gd name="T34" fmla="*/ 8 w 768"/>
                <a:gd name="T35" fmla="*/ 218 h 748"/>
                <a:gd name="T36" fmla="*/ 0 w 768"/>
                <a:gd name="T37" fmla="*/ 190 h 748"/>
                <a:gd name="T38" fmla="*/ 0 w 768"/>
                <a:gd name="T39" fmla="*/ 176 h 748"/>
                <a:gd name="T40" fmla="*/ 2 w 768"/>
                <a:gd name="T41" fmla="*/ 144 h 748"/>
                <a:gd name="T42" fmla="*/ 10 w 768"/>
                <a:gd name="T43" fmla="*/ 116 h 748"/>
                <a:gd name="T44" fmla="*/ 22 w 768"/>
                <a:gd name="T45" fmla="*/ 90 h 748"/>
                <a:gd name="T46" fmla="*/ 38 w 768"/>
                <a:gd name="T47" fmla="*/ 68 h 748"/>
                <a:gd name="T48" fmla="*/ 80 w 768"/>
                <a:gd name="T49" fmla="*/ 34 h 748"/>
                <a:gd name="T50" fmla="*/ 130 w 768"/>
                <a:gd name="T51" fmla="*/ 16 h 748"/>
                <a:gd name="T52" fmla="*/ 596 w 768"/>
                <a:gd name="T53" fmla="*/ 0 h 748"/>
                <a:gd name="T54" fmla="*/ 608 w 768"/>
                <a:gd name="T55" fmla="*/ 0 h 748"/>
                <a:gd name="T56" fmla="*/ 636 w 768"/>
                <a:gd name="T57" fmla="*/ 6 h 748"/>
                <a:gd name="T58" fmla="*/ 662 w 768"/>
                <a:gd name="T59" fmla="*/ 16 h 748"/>
                <a:gd name="T60" fmla="*/ 684 w 768"/>
                <a:gd name="T61" fmla="*/ 32 h 748"/>
                <a:gd name="T62" fmla="*/ 704 w 768"/>
                <a:gd name="T63" fmla="*/ 50 h 748"/>
                <a:gd name="T64" fmla="*/ 722 w 768"/>
                <a:gd name="T65" fmla="*/ 74 h 748"/>
                <a:gd name="T66" fmla="*/ 734 w 768"/>
                <a:gd name="T67" fmla="*/ 100 h 748"/>
                <a:gd name="T68" fmla="*/ 740 w 768"/>
                <a:gd name="T69" fmla="*/ 132 h 748"/>
                <a:gd name="T70" fmla="*/ 740 w 768"/>
                <a:gd name="T71" fmla="*/ 148 h 748"/>
                <a:gd name="T72" fmla="*/ 768 w 768"/>
                <a:gd name="T73" fmla="*/ 602 h 748"/>
                <a:gd name="T74" fmla="*/ 766 w 768"/>
                <a:gd name="T75" fmla="*/ 630 h 748"/>
                <a:gd name="T76" fmla="*/ 758 w 768"/>
                <a:gd name="T77" fmla="*/ 656 h 748"/>
                <a:gd name="T78" fmla="*/ 746 w 768"/>
                <a:gd name="T79" fmla="*/ 680 h 748"/>
                <a:gd name="T80" fmla="*/ 730 w 768"/>
                <a:gd name="T81" fmla="*/ 704 h 748"/>
                <a:gd name="T82" fmla="*/ 708 w 768"/>
                <a:gd name="T83" fmla="*/ 722 h 748"/>
                <a:gd name="T84" fmla="*/ 684 w 768"/>
                <a:gd name="T85" fmla="*/ 736 h 748"/>
                <a:gd name="T86" fmla="*/ 656 w 768"/>
                <a:gd name="T87" fmla="*/ 746 h 748"/>
                <a:gd name="T88" fmla="*/ 624 w 768"/>
                <a:gd name="T89" fmla="*/ 74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8" h="748">
                  <a:moveTo>
                    <a:pt x="624" y="748"/>
                  </a:moveTo>
                  <a:lnTo>
                    <a:pt x="624" y="748"/>
                  </a:lnTo>
                  <a:lnTo>
                    <a:pt x="608" y="748"/>
                  </a:lnTo>
                  <a:lnTo>
                    <a:pt x="592" y="746"/>
                  </a:lnTo>
                  <a:lnTo>
                    <a:pt x="578" y="744"/>
                  </a:lnTo>
                  <a:lnTo>
                    <a:pt x="564" y="738"/>
                  </a:lnTo>
                  <a:lnTo>
                    <a:pt x="552" y="734"/>
                  </a:lnTo>
                  <a:lnTo>
                    <a:pt x="540" y="726"/>
                  </a:lnTo>
                  <a:lnTo>
                    <a:pt x="528" y="720"/>
                  </a:lnTo>
                  <a:lnTo>
                    <a:pt x="520" y="710"/>
                  </a:lnTo>
                  <a:lnTo>
                    <a:pt x="510" y="702"/>
                  </a:lnTo>
                  <a:lnTo>
                    <a:pt x="502" y="692"/>
                  </a:lnTo>
                  <a:lnTo>
                    <a:pt x="496" y="680"/>
                  </a:lnTo>
                  <a:lnTo>
                    <a:pt x="490" y="668"/>
                  </a:lnTo>
                  <a:lnTo>
                    <a:pt x="486" y="656"/>
                  </a:lnTo>
                  <a:lnTo>
                    <a:pt x="482" y="644"/>
                  </a:lnTo>
                  <a:lnTo>
                    <a:pt x="480" y="630"/>
                  </a:lnTo>
                  <a:lnTo>
                    <a:pt x="480" y="618"/>
                  </a:lnTo>
                  <a:lnTo>
                    <a:pt x="480" y="618"/>
                  </a:lnTo>
                  <a:lnTo>
                    <a:pt x="464" y="294"/>
                  </a:lnTo>
                  <a:lnTo>
                    <a:pt x="464" y="294"/>
                  </a:lnTo>
                  <a:lnTo>
                    <a:pt x="146" y="308"/>
                  </a:lnTo>
                  <a:lnTo>
                    <a:pt x="146" y="308"/>
                  </a:lnTo>
                  <a:lnTo>
                    <a:pt x="132" y="310"/>
                  </a:lnTo>
                  <a:lnTo>
                    <a:pt x="118" y="310"/>
                  </a:lnTo>
                  <a:lnTo>
                    <a:pt x="104" y="308"/>
                  </a:lnTo>
                  <a:lnTo>
                    <a:pt x="92" y="304"/>
                  </a:lnTo>
                  <a:lnTo>
                    <a:pt x="80" y="300"/>
                  </a:lnTo>
                  <a:lnTo>
                    <a:pt x="68" y="292"/>
                  </a:lnTo>
                  <a:lnTo>
                    <a:pt x="56" y="284"/>
                  </a:lnTo>
                  <a:lnTo>
                    <a:pt x="46" y="276"/>
                  </a:lnTo>
                  <a:lnTo>
                    <a:pt x="36" y="266"/>
                  </a:lnTo>
                  <a:lnTo>
                    <a:pt x="26" y="254"/>
                  </a:lnTo>
                  <a:lnTo>
                    <a:pt x="18" y="242"/>
                  </a:lnTo>
                  <a:lnTo>
                    <a:pt x="12" y="230"/>
                  </a:lnTo>
                  <a:lnTo>
                    <a:pt x="8" y="218"/>
                  </a:lnTo>
                  <a:lnTo>
                    <a:pt x="4" y="204"/>
                  </a:lnTo>
                  <a:lnTo>
                    <a:pt x="0" y="190"/>
                  </a:lnTo>
                  <a:lnTo>
                    <a:pt x="0" y="176"/>
                  </a:lnTo>
                  <a:lnTo>
                    <a:pt x="0" y="176"/>
                  </a:lnTo>
                  <a:lnTo>
                    <a:pt x="0" y="160"/>
                  </a:lnTo>
                  <a:lnTo>
                    <a:pt x="2" y="144"/>
                  </a:lnTo>
                  <a:lnTo>
                    <a:pt x="6" y="130"/>
                  </a:lnTo>
                  <a:lnTo>
                    <a:pt x="10" y="116"/>
                  </a:lnTo>
                  <a:lnTo>
                    <a:pt x="16" y="104"/>
                  </a:lnTo>
                  <a:lnTo>
                    <a:pt x="22" y="90"/>
                  </a:lnTo>
                  <a:lnTo>
                    <a:pt x="30" y="80"/>
                  </a:lnTo>
                  <a:lnTo>
                    <a:pt x="38" y="68"/>
                  </a:lnTo>
                  <a:lnTo>
                    <a:pt x="58" y="50"/>
                  </a:lnTo>
                  <a:lnTo>
                    <a:pt x="80" y="34"/>
                  </a:lnTo>
                  <a:lnTo>
                    <a:pt x="104" y="22"/>
                  </a:lnTo>
                  <a:lnTo>
                    <a:pt x="130" y="16"/>
                  </a:lnTo>
                  <a:lnTo>
                    <a:pt x="130" y="16"/>
                  </a:lnTo>
                  <a:lnTo>
                    <a:pt x="596" y="0"/>
                  </a:lnTo>
                  <a:lnTo>
                    <a:pt x="596" y="0"/>
                  </a:lnTo>
                  <a:lnTo>
                    <a:pt x="608" y="0"/>
                  </a:lnTo>
                  <a:lnTo>
                    <a:pt x="622" y="2"/>
                  </a:lnTo>
                  <a:lnTo>
                    <a:pt x="636" y="6"/>
                  </a:lnTo>
                  <a:lnTo>
                    <a:pt x="648" y="10"/>
                  </a:lnTo>
                  <a:lnTo>
                    <a:pt x="662" y="16"/>
                  </a:lnTo>
                  <a:lnTo>
                    <a:pt x="674" y="24"/>
                  </a:lnTo>
                  <a:lnTo>
                    <a:pt x="684" y="32"/>
                  </a:lnTo>
                  <a:lnTo>
                    <a:pt x="696" y="40"/>
                  </a:lnTo>
                  <a:lnTo>
                    <a:pt x="704" y="50"/>
                  </a:lnTo>
                  <a:lnTo>
                    <a:pt x="714" y="62"/>
                  </a:lnTo>
                  <a:lnTo>
                    <a:pt x="722" y="74"/>
                  </a:lnTo>
                  <a:lnTo>
                    <a:pt x="728" y="86"/>
                  </a:lnTo>
                  <a:lnTo>
                    <a:pt x="734" y="100"/>
                  </a:lnTo>
                  <a:lnTo>
                    <a:pt x="738" y="116"/>
                  </a:lnTo>
                  <a:lnTo>
                    <a:pt x="740" y="132"/>
                  </a:lnTo>
                  <a:lnTo>
                    <a:pt x="740" y="148"/>
                  </a:lnTo>
                  <a:lnTo>
                    <a:pt x="740" y="148"/>
                  </a:lnTo>
                  <a:lnTo>
                    <a:pt x="768" y="602"/>
                  </a:lnTo>
                  <a:lnTo>
                    <a:pt x="768" y="602"/>
                  </a:lnTo>
                  <a:lnTo>
                    <a:pt x="768" y="616"/>
                  </a:lnTo>
                  <a:lnTo>
                    <a:pt x="766" y="630"/>
                  </a:lnTo>
                  <a:lnTo>
                    <a:pt x="764" y="642"/>
                  </a:lnTo>
                  <a:lnTo>
                    <a:pt x="758" y="656"/>
                  </a:lnTo>
                  <a:lnTo>
                    <a:pt x="752" y="668"/>
                  </a:lnTo>
                  <a:lnTo>
                    <a:pt x="746" y="680"/>
                  </a:lnTo>
                  <a:lnTo>
                    <a:pt x="738" y="692"/>
                  </a:lnTo>
                  <a:lnTo>
                    <a:pt x="730" y="704"/>
                  </a:lnTo>
                  <a:lnTo>
                    <a:pt x="720" y="712"/>
                  </a:lnTo>
                  <a:lnTo>
                    <a:pt x="708" y="722"/>
                  </a:lnTo>
                  <a:lnTo>
                    <a:pt x="696" y="730"/>
                  </a:lnTo>
                  <a:lnTo>
                    <a:pt x="684" y="736"/>
                  </a:lnTo>
                  <a:lnTo>
                    <a:pt x="670" y="742"/>
                  </a:lnTo>
                  <a:lnTo>
                    <a:pt x="656" y="746"/>
                  </a:lnTo>
                  <a:lnTo>
                    <a:pt x="640" y="748"/>
                  </a:lnTo>
                  <a:lnTo>
                    <a:pt x="624" y="748"/>
                  </a:lnTo>
                  <a:lnTo>
                    <a:pt x="624" y="7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3" name="Rectangle 142"/>
          <p:cNvSpPr/>
          <p:nvPr/>
        </p:nvSpPr>
        <p:spPr>
          <a:xfrm>
            <a:off x="7746374" y="975024"/>
            <a:ext cx="928459" cy="430887"/>
          </a:xfrm>
          <a:prstGeom prst="rect">
            <a:avLst/>
          </a:prstGeom>
        </p:spPr>
        <p:txBody>
          <a:bodyPr wrap="none">
            <a:spAutoFit/>
          </a:bodyPr>
          <a:lstStyle/>
          <a:p>
            <a:pPr lvl="0">
              <a:defRPr/>
            </a:pPr>
            <a:r>
              <a:rPr lang="en-US" sz="2200" b="1" dirty="0">
                <a:solidFill>
                  <a:schemeClr val="bg1"/>
                </a:solidFill>
                <a:latin typeface="CiscoSansTT ExtraLight" panose="020B0303020201020303" pitchFamily="34" charset="0"/>
                <a:ea typeface="CiscoSansTT Heavy" charset="0"/>
                <a:cs typeface="CiscoSansTT ExtraLight" panose="020B0303020201020303" pitchFamily="34" charset="0"/>
              </a:rPr>
              <a:t>&gt;45%</a:t>
            </a:r>
          </a:p>
        </p:txBody>
      </p:sp>
      <p:sp>
        <p:nvSpPr>
          <p:cNvPr id="144" name="Rectangle 143"/>
          <p:cNvSpPr/>
          <p:nvPr/>
        </p:nvSpPr>
        <p:spPr>
          <a:xfrm>
            <a:off x="4815097" y="2377104"/>
            <a:ext cx="1112805" cy="430887"/>
          </a:xfrm>
          <a:prstGeom prst="rect">
            <a:avLst/>
          </a:prstGeom>
        </p:spPr>
        <p:txBody>
          <a:bodyPr wrap="none">
            <a:spAutoFit/>
          </a:bodyPr>
          <a:lstStyle/>
          <a:p>
            <a:pPr lvl="0">
              <a:defRPr/>
            </a:pPr>
            <a:r>
              <a:rPr lang="en-US" sz="2200" b="1" dirty="0">
                <a:solidFill>
                  <a:schemeClr val="bg2"/>
                </a:solidFill>
                <a:latin typeface="CiscoSansTT ExtraLight" panose="020B0303020201020303" pitchFamily="34" charset="0"/>
                <a:ea typeface="CiscoSansTT Heavy" charset="0"/>
                <a:cs typeface="CiscoSansTT ExtraLight" panose="020B0303020201020303" pitchFamily="34" charset="0"/>
              </a:rPr>
              <a:t>2,000+</a:t>
            </a:r>
          </a:p>
        </p:txBody>
      </p:sp>
      <p:grpSp>
        <p:nvGrpSpPr>
          <p:cNvPr id="145" name="Group 4"/>
          <p:cNvGrpSpPr>
            <a:grpSpLocks noChangeAspect="1"/>
          </p:cNvGrpSpPr>
          <p:nvPr/>
        </p:nvGrpSpPr>
        <p:grpSpPr bwMode="auto">
          <a:xfrm>
            <a:off x="5242924" y="2012084"/>
            <a:ext cx="257151" cy="299585"/>
            <a:chOff x="2426" y="1090"/>
            <a:chExt cx="909" cy="1059"/>
          </a:xfrm>
        </p:grpSpPr>
        <p:sp>
          <p:nvSpPr>
            <p:cNvPr id="146" name="Oval 5"/>
            <p:cNvSpPr>
              <a:spLocks noChangeArrowheads="1"/>
            </p:cNvSpPr>
            <p:nvPr/>
          </p:nvSpPr>
          <p:spPr bwMode="auto">
            <a:xfrm>
              <a:off x="2527" y="1090"/>
              <a:ext cx="303" cy="29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6"/>
            <p:cNvSpPr>
              <a:spLocks noChangeArrowheads="1"/>
            </p:cNvSpPr>
            <p:nvPr/>
          </p:nvSpPr>
          <p:spPr bwMode="auto">
            <a:xfrm>
              <a:off x="2931" y="1090"/>
              <a:ext cx="305" cy="29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
            <p:cNvSpPr>
              <a:spLocks/>
            </p:cNvSpPr>
            <p:nvPr/>
          </p:nvSpPr>
          <p:spPr bwMode="auto">
            <a:xfrm>
              <a:off x="2426" y="1471"/>
              <a:ext cx="455" cy="678"/>
            </a:xfrm>
            <a:custGeom>
              <a:avLst/>
              <a:gdLst>
                <a:gd name="T0" fmla="*/ 329 w 370"/>
                <a:gd name="T1" fmla="*/ 461 h 566"/>
                <a:gd name="T2" fmla="*/ 329 w 370"/>
                <a:gd name="T3" fmla="*/ 105 h 566"/>
                <a:gd name="T4" fmla="*/ 370 w 370"/>
                <a:gd name="T5" fmla="*/ 22 h 566"/>
                <a:gd name="T6" fmla="*/ 307 w 370"/>
                <a:gd name="T7" fmla="*/ 0 h 566"/>
                <a:gd name="T8" fmla="*/ 105 w 370"/>
                <a:gd name="T9" fmla="*/ 0 h 566"/>
                <a:gd name="T10" fmla="*/ 0 w 370"/>
                <a:gd name="T11" fmla="*/ 105 h 566"/>
                <a:gd name="T12" fmla="*/ 0 w 370"/>
                <a:gd name="T13" fmla="*/ 461 h 566"/>
                <a:gd name="T14" fmla="*/ 105 w 370"/>
                <a:gd name="T15" fmla="*/ 566 h 566"/>
                <a:gd name="T16" fmla="*/ 307 w 370"/>
                <a:gd name="T17" fmla="*/ 566 h 566"/>
                <a:gd name="T18" fmla="*/ 370 w 370"/>
                <a:gd name="T19" fmla="*/ 544 h 566"/>
                <a:gd name="T20" fmla="*/ 329 w 370"/>
                <a:gd name="T21" fmla="*/ 461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0" h="566">
                  <a:moveTo>
                    <a:pt x="329" y="461"/>
                  </a:moveTo>
                  <a:cubicBezTo>
                    <a:pt x="329" y="105"/>
                    <a:pt x="329" y="105"/>
                    <a:pt x="329" y="105"/>
                  </a:cubicBezTo>
                  <a:cubicBezTo>
                    <a:pt x="329" y="71"/>
                    <a:pt x="346" y="41"/>
                    <a:pt x="370" y="22"/>
                  </a:cubicBezTo>
                  <a:cubicBezTo>
                    <a:pt x="353" y="8"/>
                    <a:pt x="331" y="0"/>
                    <a:pt x="307" y="0"/>
                  </a:cubicBezTo>
                  <a:cubicBezTo>
                    <a:pt x="105" y="0"/>
                    <a:pt x="105" y="0"/>
                    <a:pt x="105" y="0"/>
                  </a:cubicBezTo>
                  <a:cubicBezTo>
                    <a:pt x="47" y="0"/>
                    <a:pt x="0" y="47"/>
                    <a:pt x="0" y="105"/>
                  </a:cubicBezTo>
                  <a:cubicBezTo>
                    <a:pt x="0" y="461"/>
                    <a:pt x="0" y="461"/>
                    <a:pt x="0" y="461"/>
                  </a:cubicBezTo>
                  <a:cubicBezTo>
                    <a:pt x="0" y="519"/>
                    <a:pt x="47" y="566"/>
                    <a:pt x="105" y="566"/>
                  </a:cubicBezTo>
                  <a:cubicBezTo>
                    <a:pt x="307" y="566"/>
                    <a:pt x="307" y="566"/>
                    <a:pt x="307" y="566"/>
                  </a:cubicBezTo>
                  <a:cubicBezTo>
                    <a:pt x="331" y="566"/>
                    <a:pt x="353" y="558"/>
                    <a:pt x="370" y="544"/>
                  </a:cubicBezTo>
                  <a:cubicBezTo>
                    <a:pt x="346" y="525"/>
                    <a:pt x="329" y="495"/>
                    <a:pt x="329" y="46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8"/>
            <p:cNvSpPr>
              <a:spLocks/>
            </p:cNvSpPr>
            <p:nvPr/>
          </p:nvSpPr>
          <p:spPr bwMode="auto">
            <a:xfrm>
              <a:off x="2881" y="1471"/>
              <a:ext cx="454" cy="678"/>
            </a:xfrm>
            <a:custGeom>
              <a:avLst/>
              <a:gdLst>
                <a:gd name="T0" fmla="*/ 266 w 370"/>
                <a:gd name="T1" fmla="*/ 0 h 566"/>
                <a:gd name="T2" fmla="*/ 64 w 370"/>
                <a:gd name="T3" fmla="*/ 0 h 566"/>
                <a:gd name="T4" fmla="*/ 0 w 370"/>
                <a:gd name="T5" fmla="*/ 22 h 566"/>
                <a:gd name="T6" fmla="*/ 41 w 370"/>
                <a:gd name="T7" fmla="*/ 105 h 566"/>
                <a:gd name="T8" fmla="*/ 41 w 370"/>
                <a:gd name="T9" fmla="*/ 461 h 566"/>
                <a:gd name="T10" fmla="*/ 0 w 370"/>
                <a:gd name="T11" fmla="*/ 544 h 566"/>
                <a:gd name="T12" fmla="*/ 64 w 370"/>
                <a:gd name="T13" fmla="*/ 566 h 566"/>
                <a:gd name="T14" fmla="*/ 266 w 370"/>
                <a:gd name="T15" fmla="*/ 566 h 566"/>
                <a:gd name="T16" fmla="*/ 370 w 370"/>
                <a:gd name="T17" fmla="*/ 461 h 566"/>
                <a:gd name="T18" fmla="*/ 370 w 370"/>
                <a:gd name="T19" fmla="*/ 105 h 566"/>
                <a:gd name="T20" fmla="*/ 266 w 370"/>
                <a:gd name="T21"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0" h="566">
                  <a:moveTo>
                    <a:pt x="266" y="0"/>
                  </a:moveTo>
                  <a:cubicBezTo>
                    <a:pt x="64" y="0"/>
                    <a:pt x="64" y="0"/>
                    <a:pt x="64" y="0"/>
                  </a:cubicBezTo>
                  <a:cubicBezTo>
                    <a:pt x="40" y="0"/>
                    <a:pt x="18" y="8"/>
                    <a:pt x="0" y="22"/>
                  </a:cubicBezTo>
                  <a:cubicBezTo>
                    <a:pt x="25" y="41"/>
                    <a:pt x="41" y="71"/>
                    <a:pt x="41" y="105"/>
                  </a:cubicBezTo>
                  <a:cubicBezTo>
                    <a:pt x="41" y="461"/>
                    <a:pt x="41" y="461"/>
                    <a:pt x="41" y="461"/>
                  </a:cubicBezTo>
                  <a:cubicBezTo>
                    <a:pt x="41" y="495"/>
                    <a:pt x="25" y="525"/>
                    <a:pt x="0" y="544"/>
                  </a:cubicBezTo>
                  <a:cubicBezTo>
                    <a:pt x="18" y="558"/>
                    <a:pt x="40" y="566"/>
                    <a:pt x="64" y="566"/>
                  </a:cubicBezTo>
                  <a:cubicBezTo>
                    <a:pt x="266" y="566"/>
                    <a:pt x="266" y="566"/>
                    <a:pt x="266" y="566"/>
                  </a:cubicBezTo>
                  <a:cubicBezTo>
                    <a:pt x="323" y="566"/>
                    <a:pt x="370" y="519"/>
                    <a:pt x="370" y="461"/>
                  </a:cubicBezTo>
                  <a:cubicBezTo>
                    <a:pt x="370" y="105"/>
                    <a:pt x="370" y="105"/>
                    <a:pt x="370" y="105"/>
                  </a:cubicBezTo>
                  <a:cubicBezTo>
                    <a:pt x="370" y="47"/>
                    <a:pt x="323" y="0"/>
                    <a:pt x="26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9"/>
            <p:cNvSpPr>
              <a:spLocks/>
            </p:cNvSpPr>
            <p:nvPr/>
          </p:nvSpPr>
          <p:spPr bwMode="auto">
            <a:xfrm>
              <a:off x="2830" y="1497"/>
              <a:ext cx="101" cy="625"/>
            </a:xfrm>
            <a:custGeom>
              <a:avLst/>
              <a:gdLst>
                <a:gd name="T0" fmla="*/ 82 w 82"/>
                <a:gd name="T1" fmla="*/ 439 h 522"/>
                <a:gd name="T2" fmla="*/ 82 w 82"/>
                <a:gd name="T3" fmla="*/ 83 h 522"/>
                <a:gd name="T4" fmla="*/ 41 w 82"/>
                <a:gd name="T5" fmla="*/ 0 h 522"/>
                <a:gd name="T6" fmla="*/ 0 w 82"/>
                <a:gd name="T7" fmla="*/ 83 h 522"/>
                <a:gd name="T8" fmla="*/ 0 w 82"/>
                <a:gd name="T9" fmla="*/ 439 h 522"/>
                <a:gd name="T10" fmla="*/ 41 w 82"/>
                <a:gd name="T11" fmla="*/ 522 h 522"/>
                <a:gd name="T12" fmla="*/ 82 w 82"/>
                <a:gd name="T13" fmla="*/ 439 h 522"/>
              </a:gdLst>
              <a:ahLst/>
              <a:cxnLst>
                <a:cxn ang="0">
                  <a:pos x="T0" y="T1"/>
                </a:cxn>
                <a:cxn ang="0">
                  <a:pos x="T2" y="T3"/>
                </a:cxn>
                <a:cxn ang="0">
                  <a:pos x="T4" y="T5"/>
                </a:cxn>
                <a:cxn ang="0">
                  <a:pos x="T6" y="T7"/>
                </a:cxn>
                <a:cxn ang="0">
                  <a:pos x="T8" y="T9"/>
                </a:cxn>
                <a:cxn ang="0">
                  <a:pos x="T10" y="T11"/>
                </a:cxn>
                <a:cxn ang="0">
                  <a:pos x="T12" y="T13"/>
                </a:cxn>
              </a:cxnLst>
              <a:rect l="0" t="0" r="r" b="b"/>
              <a:pathLst>
                <a:path w="82" h="522">
                  <a:moveTo>
                    <a:pt x="82" y="439"/>
                  </a:moveTo>
                  <a:cubicBezTo>
                    <a:pt x="82" y="83"/>
                    <a:pt x="82" y="83"/>
                    <a:pt x="82" y="83"/>
                  </a:cubicBezTo>
                  <a:cubicBezTo>
                    <a:pt x="82" y="49"/>
                    <a:pt x="66" y="19"/>
                    <a:pt x="41" y="0"/>
                  </a:cubicBezTo>
                  <a:cubicBezTo>
                    <a:pt x="17" y="19"/>
                    <a:pt x="0" y="49"/>
                    <a:pt x="0" y="83"/>
                  </a:cubicBezTo>
                  <a:cubicBezTo>
                    <a:pt x="0" y="439"/>
                    <a:pt x="0" y="439"/>
                    <a:pt x="0" y="439"/>
                  </a:cubicBezTo>
                  <a:cubicBezTo>
                    <a:pt x="0" y="473"/>
                    <a:pt x="17" y="503"/>
                    <a:pt x="41" y="522"/>
                  </a:cubicBezTo>
                  <a:cubicBezTo>
                    <a:pt x="66" y="503"/>
                    <a:pt x="82" y="473"/>
                    <a:pt x="82" y="439"/>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1" name="Rectangle 150"/>
          <p:cNvSpPr/>
          <p:nvPr/>
        </p:nvSpPr>
        <p:spPr>
          <a:xfrm>
            <a:off x="6274724" y="2377104"/>
            <a:ext cx="1032655" cy="430887"/>
          </a:xfrm>
          <a:prstGeom prst="rect">
            <a:avLst/>
          </a:prstGeom>
        </p:spPr>
        <p:txBody>
          <a:bodyPr wrap="none">
            <a:spAutoFit/>
          </a:bodyPr>
          <a:lstStyle/>
          <a:p>
            <a:pPr lvl="0">
              <a:defRPr/>
            </a:pPr>
            <a:r>
              <a:rPr lang="en-US" sz="2200" b="1" dirty="0">
                <a:solidFill>
                  <a:schemeClr val="bg1"/>
                </a:solidFill>
                <a:latin typeface="CiscoSansTT ExtraLight" panose="020B0303020201020303" pitchFamily="34" charset="0"/>
                <a:ea typeface="CiscoSansTT Heavy" charset="0"/>
                <a:cs typeface="CiscoSansTT ExtraLight" panose="020B0303020201020303" pitchFamily="34" charset="0"/>
              </a:rPr>
              <a:t>230K+</a:t>
            </a:r>
          </a:p>
        </p:txBody>
      </p:sp>
      <p:grpSp>
        <p:nvGrpSpPr>
          <p:cNvPr id="2067" name="Group 2066"/>
          <p:cNvGrpSpPr/>
          <p:nvPr/>
        </p:nvGrpSpPr>
        <p:grpSpPr>
          <a:xfrm>
            <a:off x="6667653" y="1964680"/>
            <a:ext cx="246797" cy="355881"/>
            <a:chOff x="9864725" y="-73025"/>
            <a:chExt cx="3175000" cy="4578350"/>
          </a:xfrm>
          <a:solidFill>
            <a:schemeClr val="bg1"/>
          </a:solidFill>
        </p:grpSpPr>
        <p:sp>
          <p:nvSpPr>
            <p:cNvPr id="2064" name="Freeform 18"/>
            <p:cNvSpPr>
              <a:spLocks/>
            </p:cNvSpPr>
            <p:nvPr/>
          </p:nvSpPr>
          <p:spPr bwMode="auto">
            <a:xfrm>
              <a:off x="9864725" y="2413000"/>
              <a:ext cx="3175000" cy="2092325"/>
            </a:xfrm>
            <a:custGeom>
              <a:avLst/>
              <a:gdLst>
                <a:gd name="T0" fmla="*/ 1428 w 2000"/>
                <a:gd name="T1" fmla="*/ 120 h 1318"/>
                <a:gd name="T2" fmla="*/ 1368 w 2000"/>
                <a:gd name="T3" fmla="*/ 150 h 1318"/>
                <a:gd name="T4" fmla="*/ 1334 w 2000"/>
                <a:gd name="T5" fmla="*/ 158 h 1318"/>
                <a:gd name="T6" fmla="*/ 1300 w 2000"/>
                <a:gd name="T7" fmla="*/ 162 h 1318"/>
                <a:gd name="T8" fmla="*/ 1144 w 2000"/>
                <a:gd name="T9" fmla="*/ 162 h 1318"/>
                <a:gd name="T10" fmla="*/ 1106 w 2000"/>
                <a:gd name="T11" fmla="*/ 158 h 1318"/>
                <a:gd name="T12" fmla="*/ 1072 w 2000"/>
                <a:gd name="T13" fmla="*/ 150 h 1318"/>
                <a:gd name="T14" fmla="*/ 1040 w 2000"/>
                <a:gd name="T15" fmla="*/ 136 h 1318"/>
                <a:gd name="T16" fmla="*/ 1010 w 2000"/>
                <a:gd name="T17" fmla="*/ 116 h 1318"/>
                <a:gd name="T18" fmla="*/ 984 w 2000"/>
                <a:gd name="T19" fmla="*/ 92 h 1318"/>
                <a:gd name="T20" fmla="*/ 962 w 2000"/>
                <a:gd name="T21" fmla="*/ 66 h 1318"/>
                <a:gd name="T22" fmla="*/ 944 w 2000"/>
                <a:gd name="T23" fmla="*/ 34 h 1318"/>
                <a:gd name="T24" fmla="*/ 932 w 2000"/>
                <a:gd name="T25" fmla="*/ 0 h 1318"/>
                <a:gd name="T26" fmla="*/ 884 w 2000"/>
                <a:gd name="T27" fmla="*/ 6 h 1318"/>
                <a:gd name="T28" fmla="*/ 788 w 2000"/>
                <a:gd name="T29" fmla="*/ 26 h 1318"/>
                <a:gd name="T30" fmla="*/ 698 w 2000"/>
                <a:gd name="T31" fmla="*/ 56 h 1318"/>
                <a:gd name="T32" fmla="*/ 610 w 2000"/>
                <a:gd name="T33" fmla="*/ 96 h 1318"/>
                <a:gd name="T34" fmla="*/ 526 w 2000"/>
                <a:gd name="T35" fmla="*/ 146 h 1318"/>
                <a:gd name="T36" fmla="*/ 446 w 2000"/>
                <a:gd name="T37" fmla="*/ 206 h 1318"/>
                <a:gd name="T38" fmla="*/ 372 w 2000"/>
                <a:gd name="T39" fmla="*/ 274 h 1318"/>
                <a:gd name="T40" fmla="*/ 304 w 2000"/>
                <a:gd name="T41" fmla="*/ 350 h 1318"/>
                <a:gd name="T42" fmla="*/ 240 w 2000"/>
                <a:gd name="T43" fmla="*/ 434 h 1318"/>
                <a:gd name="T44" fmla="*/ 184 w 2000"/>
                <a:gd name="T45" fmla="*/ 526 h 1318"/>
                <a:gd name="T46" fmla="*/ 134 w 2000"/>
                <a:gd name="T47" fmla="*/ 622 h 1318"/>
                <a:gd name="T48" fmla="*/ 92 w 2000"/>
                <a:gd name="T49" fmla="*/ 726 h 1318"/>
                <a:gd name="T50" fmla="*/ 56 w 2000"/>
                <a:gd name="T51" fmla="*/ 834 h 1318"/>
                <a:gd name="T52" fmla="*/ 30 w 2000"/>
                <a:gd name="T53" fmla="*/ 948 h 1318"/>
                <a:gd name="T54" fmla="*/ 12 w 2000"/>
                <a:gd name="T55" fmla="*/ 1066 h 1318"/>
                <a:gd name="T56" fmla="*/ 2 w 2000"/>
                <a:gd name="T57" fmla="*/ 1188 h 1318"/>
                <a:gd name="T58" fmla="*/ 0 w 2000"/>
                <a:gd name="T59" fmla="*/ 1250 h 1318"/>
                <a:gd name="T60" fmla="*/ 6 w 2000"/>
                <a:gd name="T61" fmla="*/ 1276 h 1318"/>
                <a:gd name="T62" fmla="*/ 20 w 2000"/>
                <a:gd name="T63" fmla="*/ 1298 h 1318"/>
                <a:gd name="T64" fmla="*/ 42 w 2000"/>
                <a:gd name="T65" fmla="*/ 1312 h 1318"/>
                <a:gd name="T66" fmla="*/ 68 w 2000"/>
                <a:gd name="T67" fmla="*/ 1318 h 1318"/>
                <a:gd name="T68" fmla="*/ 1932 w 2000"/>
                <a:gd name="T69" fmla="*/ 1318 h 1318"/>
                <a:gd name="T70" fmla="*/ 1958 w 2000"/>
                <a:gd name="T71" fmla="*/ 1312 h 1318"/>
                <a:gd name="T72" fmla="*/ 1980 w 2000"/>
                <a:gd name="T73" fmla="*/ 1298 h 1318"/>
                <a:gd name="T74" fmla="*/ 1994 w 2000"/>
                <a:gd name="T75" fmla="*/ 1276 h 1318"/>
                <a:gd name="T76" fmla="*/ 2000 w 2000"/>
                <a:gd name="T77" fmla="*/ 1250 h 1318"/>
                <a:gd name="T78" fmla="*/ 1998 w 2000"/>
                <a:gd name="T79" fmla="*/ 1202 h 1318"/>
                <a:gd name="T80" fmla="*/ 1992 w 2000"/>
                <a:gd name="T81" fmla="*/ 1110 h 1318"/>
                <a:gd name="T82" fmla="*/ 1982 w 2000"/>
                <a:gd name="T83" fmla="*/ 1020 h 1318"/>
                <a:gd name="T84" fmla="*/ 1966 w 2000"/>
                <a:gd name="T85" fmla="*/ 934 h 1318"/>
                <a:gd name="T86" fmla="*/ 1946 w 2000"/>
                <a:gd name="T87" fmla="*/ 848 h 1318"/>
                <a:gd name="T88" fmla="*/ 1922 w 2000"/>
                <a:gd name="T89" fmla="*/ 766 h 1318"/>
                <a:gd name="T90" fmla="*/ 1892 w 2000"/>
                <a:gd name="T91" fmla="*/ 686 h 1318"/>
                <a:gd name="T92" fmla="*/ 1858 w 2000"/>
                <a:gd name="T93" fmla="*/ 608 h 1318"/>
                <a:gd name="T94" fmla="*/ 1820 w 2000"/>
                <a:gd name="T95" fmla="*/ 536 h 1318"/>
                <a:gd name="T96" fmla="*/ 1780 w 2000"/>
                <a:gd name="T97" fmla="*/ 466 h 1318"/>
                <a:gd name="T98" fmla="*/ 1734 w 2000"/>
                <a:gd name="T99" fmla="*/ 400 h 1318"/>
                <a:gd name="T100" fmla="*/ 1686 w 2000"/>
                <a:gd name="T101" fmla="*/ 338 h 1318"/>
                <a:gd name="T102" fmla="*/ 1634 w 2000"/>
                <a:gd name="T103" fmla="*/ 282 h 1318"/>
                <a:gd name="T104" fmla="*/ 1578 w 2000"/>
                <a:gd name="T105" fmla="*/ 228 h 1318"/>
                <a:gd name="T106" fmla="*/ 1520 w 2000"/>
                <a:gd name="T107" fmla="*/ 182 h 1318"/>
                <a:gd name="T108" fmla="*/ 1458 w 2000"/>
                <a:gd name="T109" fmla="*/ 138 h 1318"/>
                <a:gd name="T110" fmla="*/ 1428 w 2000"/>
                <a:gd name="T111" fmla="*/ 120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00" h="1318">
                  <a:moveTo>
                    <a:pt x="1428" y="120"/>
                  </a:moveTo>
                  <a:lnTo>
                    <a:pt x="1428" y="120"/>
                  </a:lnTo>
                  <a:lnTo>
                    <a:pt x="1398" y="136"/>
                  </a:lnTo>
                  <a:lnTo>
                    <a:pt x="1368" y="150"/>
                  </a:lnTo>
                  <a:lnTo>
                    <a:pt x="1352" y="154"/>
                  </a:lnTo>
                  <a:lnTo>
                    <a:pt x="1334" y="158"/>
                  </a:lnTo>
                  <a:lnTo>
                    <a:pt x="1318" y="160"/>
                  </a:lnTo>
                  <a:lnTo>
                    <a:pt x="1300" y="162"/>
                  </a:lnTo>
                  <a:lnTo>
                    <a:pt x="1144" y="162"/>
                  </a:lnTo>
                  <a:lnTo>
                    <a:pt x="1144" y="162"/>
                  </a:lnTo>
                  <a:lnTo>
                    <a:pt x="1126" y="160"/>
                  </a:lnTo>
                  <a:lnTo>
                    <a:pt x="1106" y="158"/>
                  </a:lnTo>
                  <a:lnTo>
                    <a:pt x="1088" y="154"/>
                  </a:lnTo>
                  <a:lnTo>
                    <a:pt x="1072" y="150"/>
                  </a:lnTo>
                  <a:lnTo>
                    <a:pt x="1054" y="144"/>
                  </a:lnTo>
                  <a:lnTo>
                    <a:pt x="1040" y="136"/>
                  </a:lnTo>
                  <a:lnTo>
                    <a:pt x="1024" y="126"/>
                  </a:lnTo>
                  <a:lnTo>
                    <a:pt x="1010" y="116"/>
                  </a:lnTo>
                  <a:lnTo>
                    <a:pt x="996" y="104"/>
                  </a:lnTo>
                  <a:lnTo>
                    <a:pt x="984" y="92"/>
                  </a:lnTo>
                  <a:lnTo>
                    <a:pt x="972" y="80"/>
                  </a:lnTo>
                  <a:lnTo>
                    <a:pt x="962" y="66"/>
                  </a:lnTo>
                  <a:lnTo>
                    <a:pt x="952" y="50"/>
                  </a:lnTo>
                  <a:lnTo>
                    <a:pt x="944" y="34"/>
                  </a:lnTo>
                  <a:lnTo>
                    <a:pt x="938" y="18"/>
                  </a:lnTo>
                  <a:lnTo>
                    <a:pt x="932" y="0"/>
                  </a:lnTo>
                  <a:lnTo>
                    <a:pt x="932" y="0"/>
                  </a:lnTo>
                  <a:lnTo>
                    <a:pt x="884" y="6"/>
                  </a:lnTo>
                  <a:lnTo>
                    <a:pt x="836" y="14"/>
                  </a:lnTo>
                  <a:lnTo>
                    <a:pt x="788" y="26"/>
                  </a:lnTo>
                  <a:lnTo>
                    <a:pt x="742" y="40"/>
                  </a:lnTo>
                  <a:lnTo>
                    <a:pt x="698" y="56"/>
                  </a:lnTo>
                  <a:lnTo>
                    <a:pt x="652" y="74"/>
                  </a:lnTo>
                  <a:lnTo>
                    <a:pt x="610" y="96"/>
                  </a:lnTo>
                  <a:lnTo>
                    <a:pt x="568" y="120"/>
                  </a:lnTo>
                  <a:lnTo>
                    <a:pt x="526" y="146"/>
                  </a:lnTo>
                  <a:lnTo>
                    <a:pt x="486" y="176"/>
                  </a:lnTo>
                  <a:lnTo>
                    <a:pt x="446" y="206"/>
                  </a:lnTo>
                  <a:lnTo>
                    <a:pt x="408" y="240"/>
                  </a:lnTo>
                  <a:lnTo>
                    <a:pt x="372" y="274"/>
                  </a:lnTo>
                  <a:lnTo>
                    <a:pt x="338" y="312"/>
                  </a:lnTo>
                  <a:lnTo>
                    <a:pt x="304" y="350"/>
                  </a:lnTo>
                  <a:lnTo>
                    <a:pt x="272" y="392"/>
                  </a:lnTo>
                  <a:lnTo>
                    <a:pt x="240" y="434"/>
                  </a:lnTo>
                  <a:lnTo>
                    <a:pt x="212" y="480"/>
                  </a:lnTo>
                  <a:lnTo>
                    <a:pt x="184" y="526"/>
                  </a:lnTo>
                  <a:lnTo>
                    <a:pt x="158" y="574"/>
                  </a:lnTo>
                  <a:lnTo>
                    <a:pt x="134" y="622"/>
                  </a:lnTo>
                  <a:lnTo>
                    <a:pt x="112" y="674"/>
                  </a:lnTo>
                  <a:lnTo>
                    <a:pt x="92" y="726"/>
                  </a:lnTo>
                  <a:lnTo>
                    <a:pt x="74" y="780"/>
                  </a:lnTo>
                  <a:lnTo>
                    <a:pt x="56" y="834"/>
                  </a:lnTo>
                  <a:lnTo>
                    <a:pt x="42" y="892"/>
                  </a:lnTo>
                  <a:lnTo>
                    <a:pt x="30" y="948"/>
                  </a:lnTo>
                  <a:lnTo>
                    <a:pt x="20" y="1006"/>
                  </a:lnTo>
                  <a:lnTo>
                    <a:pt x="12" y="1066"/>
                  </a:lnTo>
                  <a:lnTo>
                    <a:pt x="6" y="1126"/>
                  </a:lnTo>
                  <a:lnTo>
                    <a:pt x="2" y="1188"/>
                  </a:lnTo>
                  <a:lnTo>
                    <a:pt x="0" y="1250"/>
                  </a:lnTo>
                  <a:lnTo>
                    <a:pt x="0" y="1250"/>
                  </a:lnTo>
                  <a:lnTo>
                    <a:pt x="2" y="1264"/>
                  </a:lnTo>
                  <a:lnTo>
                    <a:pt x="6" y="1276"/>
                  </a:lnTo>
                  <a:lnTo>
                    <a:pt x="12" y="1288"/>
                  </a:lnTo>
                  <a:lnTo>
                    <a:pt x="20" y="1298"/>
                  </a:lnTo>
                  <a:lnTo>
                    <a:pt x="30" y="1306"/>
                  </a:lnTo>
                  <a:lnTo>
                    <a:pt x="42" y="1312"/>
                  </a:lnTo>
                  <a:lnTo>
                    <a:pt x="54" y="1316"/>
                  </a:lnTo>
                  <a:lnTo>
                    <a:pt x="68" y="1318"/>
                  </a:lnTo>
                  <a:lnTo>
                    <a:pt x="1932" y="1318"/>
                  </a:lnTo>
                  <a:lnTo>
                    <a:pt x="1932" y="1318"/>
                  </a:lnTo>
                  <a:lnTo>
                    <a:pt x="1946" y="1316"/>
                  </a:lnTo>
                  <a:lnTo>
                    <a:pt x="1958" y="1312"/>
                  </a:lnTo>
                  <a:lnTo>
                    <a:pt x="1970" y="1306"/>
                  </a:lnTo>
                  <a:lnTo>
                    <a:pt x="1980" y="1298"/>
                  </a:lnTo>
                  <a:lnTo>
                    <a:pt x="1988" y="1288"/>
                  </a:lnTo>
                  <a:lnTo>
                    <a:pt x="1994" y="1276"/>
                  </a:lnTo>
                  <a:lnTo>
                    <a:pt x="1998" y="1264"/>
                  </a:lnTo>
                  <a:lnTo>
                    <a:pt x="2000" y="1250"/>
                  </a:lnTo>
                  <a:lnTo>
                    <a:pt x="2000" y="1250"/>
                  </a:lnTo>
                  <a:lnTo>
                    <a:pt x="1998" y="1202"/>
                  </a:lnTo>
                  <a:lnTo>
                    <a:pt x="1996" y="1156"/>
                  </a:lnTo>
                  <a:lnTo>
                    <a:pt x="1992" y="1110"/>
                  </a:lnTo>
                  <a:lnTo>
                    <a:pt x="1988" y="1066"/>
                  </a:lnTo>
                  <a:lnTo>
                    <a:pt x="1982" y="1020"/>
                  </a:lnTo>
                  <a:lnTo>
                    <a:pt x="1976" y="976"/>
                  </a:lnTo>
                  <a:lnTo>
                    <a:pt x="1966" y="934"/>
                  </a:lnTo>
                  <a:lnTo>
                    <a:pt x="1958" y="890"/>
                  </a:lnTo>
                  <a:lnTo>
                    <a:pt x="1946" y="848"/>
                  </a:lnTo>
                  <a:lnTo>
                    <a:pt x="1934" y="806"/>
                  </a:lnTo>
                  <a:lnTo>
                    <a:pt x="1922" y="766"/>
                  </a:lnTo>
                  <a:lnTo>
                    <a:pt x="1908" y="724"/>
                  </a:lnTo>
                  <a:lnTo>
                    <a:pt x="1892" y="686"/>
                  </a:lnTo>
                  <a:lnTo>
                    <a:pt x="1876" y="646"/>
                  </a:lnTo>
                  <a:lnTo>
                    <a:pt x="1858" y="608"/>
                  </a:lnTo>
                  <a:lnTo>
                    <a:pt x="1840" y="572"/>
                  </a:lnTo>
                  <a:lnTo>
                    <a:pt x="1820" y="536"/>
                  </a:lnTo>
                  <a:lnTo>
                    <a:pt x="1800" y="500"/>
                  </a:lnTo>
                  <a:lnTo>
                    <a:pt x="1780" y="466"/>
                  </a:lnTo>
                  <a:lnTo>
                    <a:pt x="1758" y="432"/>
                  </a:lnTo>
                  <a:lnTo>
                    <a:pt x="1734" y="400"/>
                  </a:lnTo>
                  <a:lnTo>
                    <a:pt x="1710" y="368"/>
                  </a:lnTo>
                  <a:lnTo>
                    <a:pt x="1686" y="338"/>
                  </a:lnTo>
                  <a:lnTo>
                    <a:pt x="1660" y="310"/>
                  </a:lnTo>
                  <a:lnTo>
                    <a:pt x="1634" y="282"/>
                  </a:lnTo>
                  <a:lnTo>
                    <a:pt x="1606" y="254"/>
                  </a:lnTo>
                  <a:lnTo>
                    <a:pt x="1578" y="228"/>
                  </a:lnTo>
                  <a:lnTo>
                    <a:pt x="1550" y="204"/>
                  </a:lnTo>
                  <a:lnTo>
                    <a:pt x="1520" y="182"/>
                  </a:lnTo>
                  <a:lnTo>
                    <a:pt x="1490" y="160"/>
                  </a:lnTo>
                  <a:lnTo>
                    <a:pt x="1458" y="138"/>
                  </a:lnTo>
                  <a:lnTo>
                    <a:pt x="1428" y="120"/>
                  </a:lnTo>
                  <a:lnTo>
                    <a:pt x="142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5" name="Freeform 19"/>
            <p:cNvSpPr>
              <a:spLocks/>
            </p:cNvSpPr>
            <p:nvPr/>
          </p:nvSpPr>
          <p:spPr bwMode="auto">
            <a:xfrm>
              <a:off x="10579100" y="250825"/>
              <a:ext cx="1746250" cy="1860550"/>
            </a:xfrm>
            <a:custGeom>
              <a:avLst/>
              <a:gdLst>
                <a:gd name="T0" fmla="*/ 850 w 1100"/>
                <a:gd name="T1" fmla="*/ 1084 h 1172"/>
                <a:gd name="T2" fmla="*/ 864 w 1100"/>
                <a:gd name="T3" fmla="*/ 1084 h 1172"/>
                <a:gd name="T4" fmla="*/ 902 w 1100"/>
                <a:gd name="T5" fmla="*/ 1058 h 1172"/>
                <a:gd name="T6" fmla="*/ 972 w 1100"/>
                <a:gd name="T7" fmla="*/ 1000 h 1172"/>
                <a:gd name="T8" fmla="*/ 1030 w 1100"/>
                <a:gd name="T9" fmla="*/ 932 h 1172"/>
                <a:gd name="T10" fmla="*/ 1080 w 1100"/>
                <a:gd name="T11" fmla="*/ 854 h 1172"/>
                <a:gd name="T12" fmla="*/ 1100 w 1100"/>
                <a:gd name="T13" fmla="*/ 414 h 1172"/>
                <a:gd name="T14" fmla="*/ 1100 w 1100"/>
                <a:gd name="T15" fmla="*/ 390 h 1172"/>
                <a:gd name="T16" fmla="*/ 1082 w 1100"/>
                <a:gd name="T17" fmla="*/ 348 h 1172"/>
                <a:gd name="T18" fmla="*/ 1040 w 1100"/>
                <a:gd name="T19" fmla="*/ 268 h 1172"/>
                <a:gd name="T20" fmla="*/ 984 w 1100"/>
                <a:gd name="T21" fmla="*/ 198 h 1172"/>
                <a:gd name="T22" fmla="*/ 920 w 1100"/>
                <a:gd name="T23" fmla="*/ 136 h 1172"/>
                <a:gd name="T24" fmla="*/ 848 w 1100"/>
                <a:gd name="T25" fmla="*/ 84 h 1172"/>
                <a:gd name="T26" fmla="*/ 768 w 1100"/>
                <a:gd name="T27" fmla="*/ 44 h 1172"/>
                <a:gd name="T28" fmla="*/ 682 w 1100"/>
                <a:gd name="T29" fmla="*/ 16 h 1172"/>
                <a:gd name="T30" fmla="*/ 592 w 1100"/>
                <a:gd name="T31" fmla="*/ 2 h 1172"/>
                <a:gd name="T32" fmla="*/ 546 w 1100"/>
                <a:gd name="T33" fmla="*/ 0 h 1172"/>
                <a:gd name="T34" fmla="*/ 456 w 1100"/>
                <a:gd name="T35" fmla="*/ 6 h 1172"/>
                <a:gd name="T36" fmla="*/ 370 w 1100"/>
                <a:gd name="T37" fmla="*/ 26 h 1172"/>
                <a:gd name="T38" fmla="*/ 290 w 1100"/>
                <a:gd name="T39" fmla="*/ 60 h 1172"/>
                <a:gd name="T40" fmla="*/ 214 w 1100"/>
                <a:gd name="T41" fmla="*/ 104 h 1172"/>
                <a:gd name="T42" fmla="*/ 146 w 1100"/>
                <a:gd name="T43" fmla="*/ 158 h 1172"/>
                <a:gd name="T44" fmla="*/ 86 w 1100"/>
                <a:gd name="T45" fmla="*/ 222 h 1172"/>
                <a:gd name="T46" fmla="*/ 38 w 1100"/>
                <a:gd name="T47" fmla="*/ 294 h 1172"/>
                <a:gd name="T48" fmla="*/ 0 w 1100"/>
                <a:gd name="T49" fmla="*/ 372 h 1172"/>
                <a:gd name="T50" fmla="*/ 2 w 1100"/>
                <a:gd name="T51" fmla="*/ 382 h 1172"/>
                <a:gd name="T52" fmla="*/ 4 w 1100"/>
                <a:gd name="T53" fmla="*/ 414 h 1172"/>
                <a:gd name="T54" fmla="*/ 4 w 1100"/>
                <a:gd name="T55" fmla="*/ 812 h 1172"/>
                <a:gd name="T56" fmla="*/ 42 w 1100"/>
                <a:gd name="T57" fmla="*/ 886 h 1172"/>
                <a:gd name="T58" fmla="*/ 90 w 1100"/>
                <a:gd name="T59" fmla="*/ 952 h 1172"/>
                <a:gd name="T60" fmla="*/ 146 w 1100"/>
                <a:gd name="T61" fmla="*/ 1012 h 1172"/>
                <a:gd name="T62" fmla="*/ 208 w 1100"/>
                <a:gd name="T63" fmla="*/ 1064 h 1172"/>
                <a:gd name="T64" fmla="*/ 278 w 1100"/>
                <a:gd name="T65" fmla="*/ 1106 h 1172"/>
                <a:gd name="T66" fmla="*/ 354 w 1100"/>
                <a:gd name="T67" fmla="*/ 1140 h 1172"/>
                <a:gd name="T68" fmla="*/ 434 w 1100"/>
                <a:gd name="T69" fmla="*/ 1162 h 1172"/>
                <a:gd name="T70" fmla="*/ 520 w 1100"/>
                <a:gd name="T71" fmla="*/ 1172 h 1172"/>
                <a:gd name="T72" fmla="*/ 538 w 1100"/>
                <a:gd name="T73" fmla="*/ 1152 h 1172"/>
                <a:gd name="T74" fmla="*/ 574 w 1100"/>
                <a:gd name="T75" fmla="*/ 1120 h 1172"/>
                <a:gd name="T76" fmla="*/ 618 w 1100"/>
                <a:gd name="T77" fmla="*/ 1098 h 1172"/>
                <a:gd name="T78" fmla="*/ 668 w 1100"/>
                <a:gd name="T79" fmla="*/ 1084 h 1172"/>
                <a:gd name="T80" fmla="*/ 694 w 1100"/>
                <a:gd name="T81" fmla="*/ 108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00" h="1172">
                  <a:moveTo>
                    <a:pt x="694" y="1084"/>
                  </a:moveTo>
                  <a:lnTo>
                    <a:pt x="850" y="1084"/>
                  </a:lnTo>
                  <a:lnTo>
                    <a:pt x="850" y="1084"/>
                  </a:lnTo>
                  <a:lnTo>
                    <a:pt x="864" y="1084"/>
                  </a:lnTo>
                  <a:lnTo>
                    <a:pt x="864" y="1084"/>
                  </a:lnTo>
                  <a:lnTo>
                    <a:pt x="902" y="1058"/>
                  </a:lnTo>
                  <a:lnTo>
                    <a:pt x="938" y="1030"/>
                  </a:lnTo>
                  <a:lnTo>
                    <a:pt x="972" y="1000"/>
                  </a:lnTo>
                  <a:lnTo>
                    <a:pt x="1002" y="966"/>
                  </a:lnTo>
                  <a:lnTo>
                    <a:pt x="1030" y="932"/>
                  </a:lnTo>
                  <a:lnTo>
                    <a:pt x="1056" y="894"/>
                  </a:lnTo>
                  <a:lnTo>
                    <a:pt x="1080" y="854"/>
                  </a:lnTo>
                  <a:lnTo>
                    <a:pt x="1100" y="812"/>
                  </a:lnTo>
                  <a:lnTo>
                    <a:pt x="1100" y="414"/>
                  </a:lnTo>
                  <a:lnTo>
                    <a:pt x="1100" y="414"/>
                  </a:lnTo>
                  <a:lnTo>
                    <a:pt x="1100" y="390"/>
                  </a:lnTo>
                  <a:lnTo>
                    <a:pt x="1100" y="390"/>
                  </a:lnTo>
                  <a:lnTo>
                    <a:pt x="1082" y="348"/>
                  </a:lnTo>
                  <a:lnTo>
                    <a:pt x="1062" y="306"/>
                  </a:lnTo>
                  <a:lnTo>
                    <a:pt x="1040" y="268"/>
                  </a:lnTo>
                  <a:lnTo>
                    <a:pt x="1014" y="232"/>
                  </a:lnTo>
                  <a:lnTo>
                    <a:pt x="984" y="198"/>
                  </a:lnTo>
                  <a:lnTo>
                    <a:pt x="954" y="166"/>
                  </a:lnTo>
                  <a:lnTo>
                    <a:pt x="920" y="136"/>
                  </a:lnTo>
                  <a:lnTo>
                    <a:pt x="884" y="108"/>
                  </a:lnTo>
                  <a:lnTo>
                    <a:pt x="848" y="84"/>
                  </a:lnTo>
                  <a:lnTo>
                    <a:pt x="808" y="62"/>
                  </a:lnTo>
                  <a:lnTo>
                    <a:pt x="768" y="44"/>
                  </a:lnTo>
                  <a:lnTo>
                    <a:pt x="726" y="28"/>
                  </a:lnTo>
                  <a:lnTo>
                    <a:pt x="682" y="16"/>
                  </a:lnTo>
                  <a:lnTo>
                    <a:pt x="638" y="8"/>
                  </a:lnTo>
                  <a:lnTo>
                    <a:pt x="592" y="2"/>
                  </a:lnTo>
                  <a:lnTo>
                    <a:pt x="546" y="0"/>
                  </a:lnTo>
                  <a:lnTo>
                    <a:pt x="546" y="0"/>
                  </a:lnTo>
                  <a:lnTo>
                    <a:pt x="500" y="2"/>
                  </a:lnTo>
                  <a:lnTo>
                    <a:pt x="456" y="6"/>
                  </a:lnTo>
                  <a:lnTo>
                    <a:pt x="414" y="16"/>
                  </a:lnTo>
                  <a:lnTo>
                    <a:pt x="370" y="26"/>
                  </a:lnTo>
                  <a:lnTo>
                    <a:pt x="330" y="42"/>
                  </a:lnTo>
                  <a:lnTo>
                    <a:pt x="290" y="60"/>
                  </a:lnTo>
                  <a:lnTo>
                    <a:pt x="250" y="80"/>
                  </a:lnTo>
                  <a:lnTo>
                    <a:pt x="214" y="104"/>
                  </a:lnTo>
                  <a:lnTo>
                    <a:pt x="180" y="130"/>
                  </a:lnTo>
                  <a:lnTo>
                    <a:pt x="146" y="158"/>
                  </a:lnTo>
                  <a:lnTo>
                    <a:pt x="116" y="188"/>
                  </a:lnTo>
                  <a:lnTo>
                    <a:pt x="86" y="222"/>
                  </a:lnTo>
                  <a:lnTo>
                    <a:pt x="60" y="256"/>
                  </a:lnTo>
                  <a:lnTo>
                    <a:pt x="38" y="294"/>
                  </a:lnTo>
                  <a:lnTo>
                    <a:pt x="18" y="332"/>
                  </a:lnTo>
                  <a:lnTo>
                    <a:pt x="0" y="372"/>
                  </a:lnTo>
                  <a:lnTo>
                    <a:pt x="0" y="372"/>
                  </a:lnTo>
                  <a:lnTo>
                    <a:pt x="2" y="382"/>
                  </a:lnTo>
                  <a:lnTo>
                    <a:pt x="4" y="392"/>
                  </a:lnTo>
                  <a:lnTo>
                    <a:pt x="4" y="414"/>
                  </a:lnTo>
                  <a:lnTo>
                    <a:pt x="4" y="812"/>
                  </a:lnTo>
                  <a:lnTo>
                    <a:pt x="4" y="812"/>
                  </a:lnTo>
                  <a:lnTo>
                    <a:pt x="22" y="850"/>
                  </a:lnTo>
                  <a:lnTo>
                    <a:pt x="42" y="886"/>
                  </a:lnTo>
                  <a:lnTo>
                    <a:pt x="64" y="920"/>
                  </a:lnTo>
                  <a:lnTo>
                    <a:pt x="90" y="952"/>
                  </a:lnTo>
                  <a:lnTo>
                    <a:pt x="116" y="984"/>
                  </a:lnTo>
                  <a:lnTo>
                    <a:pt x="146" y="1012"/>
                  </a:lnTo>
                  <a:lnTo>
                    <a:pt x="176" y="1040"/>
                  </a:lnTo>
                  <a:lnTo>
                    <a:pt x="208" y="1064"/>
                  </a:lnTo>
                  <a:lnTo>
                    <a:pt x="242" y="1086"/>
                  </a:lnTo>
                  <a:lnTo>
                    <a:pt x="278" y="1106"/>
                  </a:lnTo>
                  <a:lnTo>
                    <a:pt x="316" y="1124"/>
                  </a:lnTo>
                  <a:lnTo>
                    <a:pt x="354" y="1140"/>
                  </a:lnTo>
                  <a:lnTo>
                    <a:pt x="394" y="1152"/>
                  </a:lnTo>
                  <a:lnTo>
                    <a:pt x="434" y="1162"/>
                  </a:lnTo>
                  <a:lnTo>
                    <a:pt x="478" y="1168"/>
                  </a:lnTo>
                  <a:lnTo>
                    <a:pt x="520" y="1172"/>
                  </a:lnTo>
                  <a:lnTo>
                    <a:pt x="520" y="1172"/>
                  </a:lnTo>
                  <a:lnTo>
                    <a:pt x="538" y="1152"/>
                  </a:lnTo>
                  <a:lnTo>
                    <a:pt x="556" y="1136"/>
                  </a:lnTo>
                  <a:lnTo>
                    <a:pt x="574" y="1120"/>
                  </a:lnTo>
                  <a:lnTo>
                    <a:pt x="596" y="1108"/>
                  </a:lnTo>
                  <a:lnTo>
                    <a:pt x="618" y="1098"/>
                  </a:lnTo>
                  <a:lnTo>
                    <a:pt x="642" y="1090"/>
                  </a:lnTo>
                  <a:lnTo>
                    <a:pt x="668" y="1084"/>
                  </a:lnTo>
                  <a:lnTo>
                    <a:pt x="694" y="1084"/>
                  </a:lnTo>
                  <a:lnTo>
                    <a:pt x="694" y="10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6" name="Freeform 20"/>
            <p:cNvSpPr>
              <a:spLocks/>
            </p:cNvSpPr>
            <p:nvPr/>
          </p:nvSpPr>
          <p:spPr bwMode="auto">
            <a:xfrm>
              <a:off x="10001250" y="-73025"/>
              <a:ext cx="2901950" cy="2540000"/>
            </a:xfrm>
            <a:custGeom>
              <a:avLst/>
              <a:gdLst>
                <a:gd name="T0" fmla="*/ 1240 w 1828"/>
                <a:gd name="T1" fmla="*/ 1596 h 1600"/>
                <a:gd name="T2" fmla="*/ 1290 w 1828"/>
                <a:gd name="T3" fmla="*/ 1560 h 1600"/>
                <a:gd name="T4" fmla="*/ 1394 w 1828"/>
                <a:gd name="T5" fmla="*/ 1484 h 1600"/>
                <a:gd name="T6" fmla="*/ 1534 w 1828"/>
                <a:gd name="T7" fmla="*/ 1346 h 1600"/>
                <a:gd name="T8" fmla="*/ 1636 w 1828"/>
                <a:gd name="T9" fmla="*/ 1178 h 1600"/>
                <a:gd name="T10" fmla="*/ 1704 w 1828"/>
                <a:gd name="T11" fmla="*/ 1064 h 1600"/>
                <a:gd name="T12" fmla="*/ 1778 w 1828"/>
                <a:gd name="T13" fmla="*/ 1030 h 1600"/>
                <a:gd name="T14" fmla="*/ 1816 w 1828"/>
                <a:gd name="T15" fmla="*/ 956 h 1600"/>
                <a:gd name="T16" fmla="*/ 1828 w 1828"/>
                <a:gd name="T17" fmla="*/ 826 h 1600"/>
                <a:gd name="T18" fmla="*/ 1814 w 1828"/>
                <a:gd name="T19" fmla="*/ 686 h 1600"/>
                <a:gd name="T20" fmla="*/ 1770 w 1828"/>
                <a:gd name="T21" fmla="*/ 614 h 1600"/>
                <a:gd name="T22" fmla="*/ 1676 w 1828"/>
                <a:gd name="T23" fmla="*/ 584 h 1600"/>
                <a:gd name="T24" fmla="*/ 1632 w 1828"/>
                <a:gd name="T25" fmla="*/ 464 h 1600"/>
                <a:gd name="T26" fmla="*/ 1550 w 1828"/>
                <a:gd name="T27" fmla="*/ 326 h 1600"/>
                <a:gd name="T28" fmla="*/ 1444 w 1828"/>
                <a:gd name="T29" fmla="*/ 208 h 1600"/>
                <a:gd name="T30" fmla="*/ 1316 w 1828"/>
                <a:gd name="T31" fmla="*/ 114 h 1600"/>
                <a:gd name="T32" fmla="*/ 1170 w 1828"/>
                <a:gd name="T33" fmla="*/ 44 h 1600"/>
                <a:gd name="T34" fmla="*/ 1010 w 1828"/>
                <a:gd name="T35" fmla="*/ 6 h 1600"/>
                <a:gd name="T36" fmla="*/ 876 w 1828"/>
                <a:gd name="T37" fmla="*/ 2 h 1600"/>
                <a:gd name="T38" fmla="*/ 712 w 1828"/>
                <a:gd name="T39" fmla="*/ 26 h 1600"/>
                <a:gd name="T40" fmla="*/ 560 w 1828"/>
                <a:gd name="T41" fmla="*/ 82 h 1600"/>
                <a:gd name="T42" fmla="*/ 426 w 1828"/>
                <a:gd name="T43" fmla="*/ 168 h 1600"/>
                <a:gd name="T44" fmla="*/ 310 w 1828"/>
                <a:gd name="T45" fmla="*/ 276 h 1600"/>
                <a:gd name="T46" fmla="*/ 218 w 1828"/>
                <a:gd name="T47" fmla="*/ 406 h 1600"/>
                <a:gd name="T48" fmla="*/ 152 w 1828"/>
                <a:gd name="T49" fmla="*/ 554 h 1600"/>
                <a:gd name="T50" fmla="*/ 94 w 1828"/>
                <a:gd name="T51" fmla="*/ 594 h 1600"/>
                <a:gd name="T52" fmla="*/ 36 w 1828"/>
                <a:gd name="T53" fmla="*/ 638 h 1600"/>
                <a:gd name="T54" fmla="*/ 4 w 1828"/>
                <a:gd name="T55" fmla="*/ 736 h 1600"/>
                <a:gd name="T56" fmla="*/ 0 w 1828"/>
                <a:gd name="T57" fmla="*/ 864 h 1600"/>
                <a:gd name="T58" fmla="*/ 26 w 1828"/>
                <a:gd name="T59" fmla="*/ 998 h 1600"/>
                <a:gd name="T60" fmla="*/ 82 w 1828"/>
                <a:gd name="T61" fmla="*/ 1052 h 1600"/>
                <a:gd name="T62" fmla="*/ 202 w 1828"/>
                <a:gd name="T63" fmla="*/ 1068 h 1600"/>
                <a:gd name="T64" fmla="*/ 232 w 1828"/>
                <a:gd name="T65" fmla="*/ 1056 h 1600"/>
                <a:gd name="T66" fmla="*/ 246 w 1828"/>
                <a:gd name="T67" fmla="*/ 618 h 1600"/>
                <a:gd name="T68" fmla="*/ 228 w 1828"/>
                <a:gd name="T69" fmla="*/ 588 h 1600"/>
                <a:gd name="T70" fmla="*/ 328 w 1828"/>
                <a:gd name="T71" fmla="*/ 384 h 1600"/>
                <a:gd name="T72" fmla="*/ 530 w 1828"/>
                <a:gd name="T73" fmla="*/ 192 h 1600"/>
                <a:gd name="T74" fmla="*/ 796 w 1828"/>
                <a:gd name="T75" fmla="*/ 90 h 1600"/>
                <a:gd name="T76" fmla="*/ 914 w 1828"/>
                <a:gd name="T77" fmla="*/ 80 h 1600"/>
                <a:gd name="T78" fmla="*/ 1062 w 1828"/>
                <a:gd name="T79" fmla="*/ 96 h 1600"/>
                <a:gd name="T80" fmla="*/ 1252 w 1828"/>
                <a:gd name="T81" fmla="*/ 166 h 1600"/>
                <a:gd name="T82" fmla="*/ 1468 w 1828"/>
                <a:gd name="T83" fmla="*/ 346 h 1600"/>
                <a:gd name="T84" fmla="*/ 1600 w 1828"/>
                <a:gd name="T85" fmla="*/ 598 h 1600"/>
                <a:gd name="T86" fmla="*/ 1592 w 1828"/>
                <a:gd name="T87" fmla="*/ 1030 h 1600"/>
                <a:gd name="T88" fmla="*/ 1600 w 1828"/>
                <a:gd name="T89" fmla="*/ 1054 h 1600"/>
                <a:gd name="T90" fmla="*/ 1536 w 1828"/>
                <a:gd name="T91" fmla="*/ 1206 h 1600"/>
                <a:gd name="T92" fmla="*/ 1442 w 1828"/>
                <a:gd name="T93" fmla="*/ 1336 h 1600"/>
                <a:gd name="T94" fmla="*/ 1318 w 1828"/>
                <a:gd name="T95" fmla="*/ 1442 h 1600"/>
                <a:gd name="T96" fmla="*/ 1268 w 1828"/>
                <a:gd name="T97" fmla="*/ 1436 h 1600"/>
                <a:gd name="T98" fmla="*/ 1214 w 1828"/>
                <a:gd name="T99" fmla="*/ 1418 h 1600"/>
                <a:gd name="T100" fmla="*/ 1006 w 1828"/>
                <a:gd name="T101" fmla="*/ 1434 h 1600"/>
                <a:gd name="T102" fmla="*/ 964 w 1828"/>
                <a:gd name="T103" fmla="*/ 1512 h 1600"/>
                <a:gd name="T104" fmla="*/ 994 w 1828"/>
                <a:gd name="T105" fmla="*/ 1574 h 1600"/>
                <a:gd name="T106" fmla="*/ 1058 w 1828"/>
                <a:gd name="T107" fmla="*/ 1600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28" h="1600">
                  <a:moveTo>
                    <a:pt x="1058" y="1600"/>
                  </a:moveTo>
                  <a:lnTo>
                    <a:pt x="1214" y="1600"/>
                  </a:lnTo>
                  <a:lnTo>
                    <a:pt x="1214" y="1600"/>
                  </a:lnTo>
                  <a:lnTo>
                    <a:pt x="1228" y="1600"/>
                  </a:lnTo>
                  <a:lnTo>
                    <a:pt x="1240" y="1596"/>
                  </a:lnTo>
                  <a:lnTo>
                    <a:pt x="1252" y="1592"/>
                  </a:lnTo>
                  <a:lnTo>
                    <a:pt x="1262" y="1586"/>
                  </a:lnTo>
                  <a:lnTo>
                    <a:pt x="1272" y="1578"/>
                  </a:lnTo>
                  <a:lnTo>
                    <a:pt x="1282" y="1570"/>
                  </a:lnTo>
                  <a:lnTo>
                    <a:pt x="1290" y="1560"/>
                  </a:lnTo>
                  <a:lnTo>
                    <a:pt x="1294" y="1550"/>
                  </a:lnTo>
                  <a:lnTo>
                    <a:pt x="1294" y="1550"/>
                  </a:lnTo>
                  <a:lnTo>
                    <a:pt x="1330" y="1530"/>
                  </a:lnTo>
                  <a:lnTo>
                    <a:pt x="1362" y="1508"/>
                  </a:lnTo>
                  <a:lnTo>
                    <a:pt x="1394" y="1484"/>
                  </a:lnTo>
                  <a:lnTo>
                    <a:pt x="1426" y="1458"/>
                  </a:lnTo>
                  <a:lnTo>
                    <a:pt x="1454" y="1432"/>
                  </a:lnTo>
                  <a:lnTo>
                    <a:pt x="1482" y="1404"/>
                  </a:lnTo>
                  <a:lnTo>
                    <a:pt x="1510" y="1376"/>
                  </a:lnTo>
                  <a:lnTo>
                    <a:pt x="1534" y="1346"/>
                  </a:lnTo>
                  <a:lnTo>
                    <a:pt x="1558" y="1314"/>
                  </a:lnTo>
                  <a:lnTo>
                    <a:pt x="1580" y="1282"/>
                  </a:lnTo>
                  <a:lnTo>
                    <a:pt x="1600" y="1248"/>
                  </a:lnTo>
                  <a:lnTo>
                    <a:pt x="1620" y="1214"/>
                  </a:lnTo>
                  <a:lnTo>
                    <a:pt x="1636" y="1178"/>
                  </a:lnTo>
                  <a:lnTo>
                    <a:pt x="1652" y="1142"/>
                  </a:lnTo>
                  <a:lnTo>
                    <a:pt x="1664" y="1106"/>
                  </a:lnTo>
                  <a:lnTo>
                    <a:pt x="1676" y="1068"/>
                  </a:lnTo>
                  <a:lnTo>
                    <a:pt x="1676" y="1068"/>
                  </a:lnTo>
                  <a:lnTo>
                    <a:pt x="1704" y="1064"/>
                  </a:lnTo>
                  <a:lnTo>
                    <a:pt x="1732" y="1058"/>
                  </a:lnTo>
                  <a:lnTo>
                    <a:pt x="1744" y="1054"/>
                  </a:lnTo>
                  <a:lnTo>
                    <a:pt x="1756" y="1048"/>
                  </a:lnTo>
                  <a:lnTo>
                    <a:pt x="1768" y="1040"/>
                  </a:lnTo>
                  <a:lnTo>
                    <a:pt x="1778" y="1030"/>
                  </a:lnTo>
                  <a:lnTo>
                    <a:pt x="1778" y="1030"/>
                  </a:lnTo>
                  <a:lnTo>
                    <a:pt x="1790" y="1016"/>
                  </a:lnTo>
                  <a:lnTo>
                    <a:pt x="1800" y="998"/>
                  </a:lnTo>
                  <a:lnTo>
                    <a:pt x="1808" y="980"/>
                  </a:lnTo>
                  <a:lnTo>
                    <a:pt x="1816" y="956"/>
                  </a:lnTo>
                  <a:lnTo>
                    <a:pt x="1822" y="930"/>
                  </a:lnTo>
                  <a:lnTo>
                    <a:pt x="1826" y="900"/>
                  </a:lnTo>
                  <a:lnTo>
                    <a:pt x="1828" y="864"/>
                  </a:lnTo>
                  <a:lnTo>
                    <a:pt x="1828" y="826"/>
                  </a:lnTo>
                  <a:lnTo>
                    <a:pt x="1828" y="826"/>
                  </a:lnTo>
                  <a:lnTo>
                    <a:pt x="1828" y="792"/>
                  </a:lnTo>
                  <a:lnTo>
                    <a:pt x="1826" y="760"/>
                  </a:lnTo>
                  <a:lnTo>
                    <a:pt x="1824" y="732"/>
                  </a:lnTo>
                  <a:lnTo>
                    <a:pt x="1820" y="708"/>
                  </a:lnTo>
                  <a:lnTo>
                    <a:pt x="1814" y="686"/>
                  </a:lnTo>
                  <a:lnTo>
                    <a:pt x="1808" y="666"/>
                  </a:lnTo>
                  <a:lnTo>
                    <a:pt x="1800" y="650"/>
                  </a:lnTo>
                  <a:lnTo>
                    <a:pt x="1792" y="636"/>
                  </a:lnTo>
                  <a:lnTo>
                    <a:pt x="1782" y="624"/>
                  </a:lnTo>
                  <a:lnTo>
                    <a:pt x="1770" y="614"/>
                  </a:lnTo>
                  <a:lnTo>
                    <a:pt x="1758" y="606"/>
                  </a:lnTo>
                  <a:lnTo>
                    <a:pt x="1744" y="598"/>
                  </a:lnTo>
                  <a:lnTo>
                    <a:pt x="1730" y="594"/>
                  </a:lnTo>
                  <a:lnTo>
                    <a:pt x="1712" y="590"/>
                  </a:lnTo>
                  <a:lnTo>
                    <a:pt x="1676" y="584"/>
                  </a:lnTo>
                  <a:lnTo>
                    <a:pt x="1676" y="584"/>
                  </a:lnTo>
                  <a:lnTo>
                    <a:pt x="1666" y="554"/>
                  </a:lnTo>
                  <a:lnTo>
                    <a:pt x="1656" y="524"/>
                  </a:lnTo>
                  <a:lnTo>
                    <a:pt x="1644" y="494"/>
                  </a:lnTo>
                  <a:lnTo>
                    <a:pt x="1632" y="464"/>
                  </a:lnTo>
                  <a:lnTo>
                    <a:pt x="1618" y="434"/>
                  </a:lnTo>
                  <a:lnTo>
                    <a:pt x="1602" y="406"/>
                  </a:lnTo>
                  <a:lnTo>
                    <a:pt x="1586" y="380"/>
                  </a:lnTo>
                  <a:lnTo>
                    <a:pt x="1568" y="352"/>
                  </a:lnTo>
                  <a:lnTo>
                    <a:pt x="1550" y="326"/>
                  </a:lnTo>
                  <a:lnTo>
                    <a:pt x="1530" y="302"/>
                  </a:lnTo>
                  <a:lnTo>
                    <a:pt x="1510" y="276"/>
                  </a:lnTo>
                  <a:lnTo>
                    <a:pt x="1488" y="252"/>
                  </a:lnTo>
                  <a:lnTo>
                    <a:pt x="1466" y="230"/>
                  </a:lnTo>
                  <a:lnTo>
                    <a:pt x="1444" y="208"/>
                  </a:lnTo>
                  <a:lnTo>
                    <a:pt x="1420" y="188"/>
                  </a:lnTo>
                  <a:lnTo>
                    <a:pt x="1394" y="168"/>
                  </a:lnTo>
                  <a:lnTo>
                    <a:pt x="1368" y="148"/>
                  </a:lnTo>
                  <a:lnTo>
                    <a:pt x="1342" y="130"/>
                  </a:lnTo>
                  <a:lnTo>
                    <a:pt x="1316" y="114"/>
                  </a:lnTo>
                  <a:lnTo>
                    <a:pt x="1288" y="98"/>
                  </a:lnTo>
                  <a:lnTo>
                    <a:pt x="1260" y="82"/>
                  </a:lnTo>
                  <a:lnTo>
                    <a:pt x="1230" y="68"/>
                  </a:lnTo>
                  <a:lnTo>
                    <a:pt x="1200" y="56"/>
                  </a:lnTo>
                  <a:lnTo>
                    <a:pt x="1170" y="44"/>
                  </a:lnTo>
                  <a:lnTo>
                    <a:pt x="1140" y="34"/>
                  </a:lnTo>
                  <a:lnTo>
                    <a:pt x="1108" y="26"/>
                  </a:lnTo>
                  <a:lnTo>
                    <a:pt x="1076" y="18"/>
                  </a:lnTo>
                  <a:lnTo>
                    <a:pt x="1044" y="12"/>
                  </a:lnTo>
                  <a:lnTo>
                    <a:pt x="1010" y="6"/>
                  </a:lnTo>
                  <a:lnTo>
                    <a:pt x="978" y="4"/>
                  </a:lnTo>
                  <a:lnTo>
                    <a:pt x="944" y="2"/>
                  </a:lnTo>
                  <a:lnTo>
                    <a:pt x="910" y="0"/>
                  </a:lnTo>
                  <a:lnTo>
                    <a:pt x="910" y="0"/>
                  </a:lnTo>
                  <a:lnTo>
                    <a:pt x="876" y="2"/>
                  </a:lnTo>
                  <a:lnTo>
                    <a:pt x="842" y="4"/>
                  </a:lnTo>
                  <a:lnTo>
                    <a:pt x="808" y="6"/>
                  </a:lnTo>
                  <a:lnTo>
                    <a:pt x="776" y="12"/>
                  </a:lnTo>
                  <a:lnTo>
                    <a:pt x="744" y="18"/>
                  </a:lnTo>
                  <a:lnTo>
                    <a:pt x="712" y="26"/>
                  </a:lnTo>
                  <a:lnTo>
                    <a:pt x="680" y="34"/>
                  </a:lnTo>
                  <a:lnTo>
                    <a:pt x="650" y="44"/>
                  </a:lnTo>
                  <a:lnTo>
                    <a:pt x="620" y="56"/>
                  </a:lnTo>
                  <a:lnTo>
                    <a:pt x="590" y="68"/>
                  </a:lnTo>
                  <a:lnTo>
                    <a:pt x="560" y="82"/>
                  </a:lnTo>
                  <a:lnTo>
                    <a:pt x="532" y="98"/>
                  </a:lnTo>
                  <a:lnTo>
                    <a:pt x="504" y="114"/>
                  </a:lnTo>
                  <a:lnTo>
                    <a:pt x="478" y="130"/>
                  </a:lnTo>
                  <a:lnTo>
                    <a:pt x="450" y="148"/>
                  </a:lnTo>
                  <a:lnTo>
                    <a:pt x="426" y="168"/>
                  </a:lnTo>
                  <a:lnTo>
                    <a:pt x="400" y="188"/>
                  </a:lnTo>
                  <a:lnTo>
                    <a:pt x="376" y="208"/>
                  </a:lnTo>
                  <a:lnTo>
                    <a:pt x="354" y="230"/>
                  </a:lnTo>
                  <a:lnTo>
                    <a:pt x="330" y="252"/>
                  </a:lnTo>
                  <a:lnTo>
                    <a:pt x="310" y="276"/>
                  </a:lnTo>
                  <a:lnTo>
                    <a:pt x="290" y="302"/>
                  </a:lnTo>
                  <a:lnTo>
                    <a:pt x="270" y="326"/>
                  </a:lnTo>
                  <a:lnTo>
                    <a:pt x="252" y="352"/>
                  </a:lnTo>
                  <a:lnTo>
                    <a:pt x="234" y="380"/>
                  </a:lnTo>
                  <a:lnTo>
                    <a:pt x="218" y="406"/>
                  </a:lnTo>
                  <a:lnTo>
                    <a:pt x="202" y="434"/>
                  </a:lnTo>
                  <a:lnTo>
                    <a:pt x="188" y="464"/>
                  </a:lnTo>
                  <a:lnTo>
                    <a:pt x="176" y="494"/>
                  </a:lnTo>
                  <a:lnTo>
                    <a:pt x="164" y="524"/>
                  </a:lnTo>
                  <a:lnTo>
                    <a:pt x="152" y="554"/>
                  </a:lnTo>
                  <a:lnTo>
                    <a:pt x="144" y="584"/>
                  </a:lnTo>
                  <a:lnTo>
                    <a:pt x="144" y="584"/>
                  </a:lnTo>
                  <a:lnTo>
                    <a:pt x="126" y="586"/>
                  </a:lnTo>
                  <a:lnTo>
                    <a:pt x="110" y="590"/>
                  </a:lnTo>
                  <a:lnTo>
                    <a:pt x="94" y="594"/>
                  </a:lnTo>
                  <a:lnTo>
                    <a:pt x="80" y="600"/>
                  </a:lnTo>
                  <a:lnTo>
                    <a:pt x="68" y="606"/>
                  </a:lnTo>
                  <a:lnTo>
                    <a:pt x="56" y="616"/>
                  </a:lnTo>
                  <a:lnTo>
                    <a:pt x="44" y="626"/>
                  </a:lnTo>
                  <a:lnTo>
                    <a:pt x="36" y="638"/>
                  </a:lnTo>
                  <a:lnTo>
                    <a:pt x="26" y="654"/>
                  </a:lnTo>
                  <a:lnTo>
                    <a:pt x="20" y="670"/>
                  </a:lnTo>
                  <a:lnTo>
                    <a:pt x="14" y="690"/>
                  </a:lnTo>
                  <a:lnTo>
                    <a:pt x="8" y="710"/>
                  </a:lnTo>
                  <a:lnTo>
                    <a:pt x="4" y="736"/>
                  </a:lnTo>
                  <a:lnTo>
                    <a:pt x="2" y="762"/>
                  </a:lnTo>
                  <a:lnTo>
                    <a:pt x="0" y="792"/>
                  </a:lnTo>
                  <a:lnTo>
                    <a:pt x="0" y="826"/>
                  </a:lnTo>
                  <a:lnTo>
                    <a:pt x="0" y="826"/>
                  </a:lnTo>
                  <a:lnTo>
                    <a:pt x="0" y="864"/>
                  </a:lnTo>
                  <a:lnTo>
                    <a:pt x="2" y="900"/>
                  </a:lnTo>
                  <a:lnTo>
                    <a:pt x="6" y="930"/>
                  </a:lnTo>
                  <a:lnTo>
                    <a:pt x="10" y="956"/>
                  </a:lnTo>
                  <a:lnTo>
                    <a:pt x="18" y="980"/>
                  </a:lnTo>
                  <a:lnTo>
                    <a:pt x="26" y="998"/>
                  </a:lnTo>
                  <a:lnTo>
                    <a:pt x="38" y="1016"/>
                  </a:lnTo>
                  <a:lnTo>
                    <a:pt x="50" y="1030"/>
                  </a:lnTo>
                  <a:lnTo>
                    <a:pt x="50" y="1030"/>
                  </a:lnTo>
                  <a:lnTo>
                    <a:pt x="66" y="1042"/>
                  </a:lnTo>
                  <a:lnTo>
                    <a:pt x="82" y="1052"/>
                  </a:lnTo>
                  <a:lnTo>
                    <a:pt x="100" y="1058"/>
                  </a:lnTo>
                  <a:lnTo>
                    <a:pt x="120" y="1062"/>
                  </a:lnTo>
                  <a:lnTo>
                    <a:pt x="140" y="1066"/>
                  </a:lnTo>
                  <a:lnTo>
                    <a:pt x="162" y="1066"/>
                  </a:lnTo>
                  <a:lnTo>
                    <a:pt x="202" y="1068"/>
                  </a:lnTo>
                  <a:lnTo>
                    <a:pt x="202" y="1068"/>
                  </a:lnTo>
                  <a:lnTo>
                    <a:pt x="210" y="1066"/>
                  </a:lnTo>
                  <a:lnTo>
                    <a:pt x="218" y="1064"/>
                  </a:lnTo>
                  <a:lnTo>
                    <a:pt x="226" y="1060"/>
                  </a:lnTo>
                  <a:lnTo>
                    <a:pt x="232" y="1056"/>
                  </a:lnTo>
                  <a:lnTo>
                    <a:pt x="238" y="1050"/>
                  </a:lnTo>
                  <a:lnTo>
                    <a:pt x="242" y="1042"/>
                  </a:lnTo>
                  <a:lnTo>
                    <a:pt x="244" y="1034"/>
                  </a:lnTo>
                  <a:lnTo>
                    <a:pt x="246" y="1024"/>
                  </a:lnTo>
                  <a:lnTo>
                    <a:pt x="246" y="618"/>
                  </a:lnTo>
                  <a:lnTo>
                    <a:pt x="246" y="618"/>
                  </a:lnTo>
                  <a:lnTo>
                    <a:pt x="244" y="610"/>
                  </a:lnTo>
                  <a:lnTo>
                    <a:pt x="240" y="600"/>
                  </a:lnTo>
                  <a:lnTo>
                    <a:pt x="234" y="594"/>
                  </a:lnTo>
                  <a:lnTo>
                    <a:pt x="228" y="588"/>
                  </a:lnTo>
                  <a:lnTo>
                    <a:pt x="228" y="588"/>
                  </a:lnTo>
                  <a:lnTo>
                    <a:pt x="248" y="534"/>
                  </a:lnTo>
                  <a:lnTo>
                    <a:pt x="270" y="482"/>
                  </a:lnTo>
                  <a:lnTo>
                    <a:pt x="296" y="432"/>
                  </a:lnTo>
                  <a:lnTo>
                    <a:pt x="328" y="384"/>
                  </a:lnTo>
                  <a:lnTo>
                    <a:pt x="362" y="340"/>
                  </a:lnTo>
                  <a:lnTo>
                    <a:pt x="400" y="298"/>
                  </a:lnTo>
                  <a:lnTo>
                    <a:pt x="440" y="260"/>
                  </a:lnTo>
                  <a:lnTo>
                    <a:pt x="484" y="224"/>
                  </a:lnTo>
                  <a:lnTo>
                    <a:pt x="530" y="192"/>
                  </a:lnTo>
                  <a:lnTo>
                    <a:pt x="580" y="164"/>
                  </a:lnTo>
                  <a:lnTo>
                    <a:pt x="630" y="140"/>
                  </a:lnTo>
                  <a:lnTo>
                    <a:pt x="684" y="118"/>
                  </a:lnTo>
                  <a:lnTo>
                    <a:pt x="738" y="102"/>
                  </a:lnTo>
                  <a:lnTo>
                    <a:pt x="796" y="90"/>
                  </a:lnTo>
                  <a:lnTo>
                    <a:pt x="824" y="86"/>
                  </a:lnTo>
                  <a:lnTo>
                    <a:pt x="854" y="84"/>
                  </a:lnTo>
                  <a:lnTo>
                    <a:pt x="884" y="82"/>
                  </a:lnTo>
                  <a:lnTo>
                    <a:pt x="914" y="80"/>
                  </a:lnTo>
                  <a:lnTo>
                    <a:pt x="914" y="80"/>
                  </a:lnTo>
                  <a:lnTo>
                    <a:pt x="944" y="82"/>
                  </a:lnTo>
                  <a:lnTo>
                    <a:pt x="974" y="84"/>
                  </a:lnTo>
                  <a:lnTo>
                    <a:pt x="1004" y="86"/>
                  </a:lnTo>
                  <a:lnTo>
                    <a:pt x="1034" y="90"/>
                  </a:lnTo>
                  <a:lnTo>
                    <a:pt x="1062" y="96"/>
                  </a:lnTo>
                  <a:lnTo>
                    <a:pt x="1092" y="104"/>
                  </a:lnTo>
                  <a:lnTo>
                    <a:pt x="1120" y="112"/>
                  </a:lnTo>
                  <a:lnTo>
                    <a:pt x="1146" y="120"/>
                  </a:lnTo>
                  <a:lnTo>
                    <a:pt x="1200" y="142"/>
                  </a:lnTo>
                  <a:lnTo>
                    <a:pt x="1252" y="166"/>
                  </a:lnTo>
                  <a:lnTo>
                    <a:pt x="1300" y="196"/>
                  </a:lnTo>
                  <a:lnTo>
                    <a:pt x="1348" y="228"/>
                  </a:lnTo>
                  <a:lnTo>
                    <a:pt x="1390" y="264"/>
                  </a:lnTo>
                  <a:lnTo>
                    <a:pt x="1432" y="304"/>
                  </a:lnTo>
                  <a:lnTo>
                    <a:pt x="1468" y="346"/>
                  </a:lnTo>
                  <a:lnTo>
                    <a:pt x="1502" y="392"/>
                  </a:lnTo>
                  <a:lnTo>
                    <a:pt x="1532" y="440"/>
                  </a:lnTo>
                  <a:lnTo>
                    <a:pt x="1560" y="490"/>
                  </a:lnTo>
                  <a:lnTo>
                    <a:pt x="1582" y="542"/>
                  </a:lnTo>
                  <a:lnTo>
                    <a:pt x="1600" y="598"/>
                  </a:lnTo>
                  <a:lnTo>
                    <a:pt x="1600" y="598"/>
                  </a:lnTo>
                  <a:lnTo>
                    <a:pt x="1594" y="610"/>
                  </a:lnTo>
                  <a:lnTo>
                    <a:pt x="1592" y="616"/>
                  </a:lnTo>
                  <a:lnTo>
                    <a:pt x="1592" y="622"/>
                  </a:lnTo>
                  <a:lnTo>
                    <a:pt x="1592" y="1030"/>
                  </a:lnTo>
                  <a:lnTo>
                    <a:pt x="1592" y="1030"/>
                  </a:lnTo>
                  <a:lnTo>
                    <a:pt x="1592" y="1036"/>
                  </a:lnTo>
                  <a:lnTo>
                    <a:pt x="1594" y="1042"/>
                  </a:lnTo>
                  <a:lnTo>
                    <a:pt x="1600" y="1054"/>
                  </a:lnTo>
                  <a:lnTo>
                    <a:pt x="1600" y="1054"/>
                  </a:lnTo>
                  <a:lnTo>
                    <a:pt x="1590" y="1086"/>
                  </a:lnTo>
                  <a:lnTo>
                    <a:pt x="1578" y="1116"/>
                  </a:lnTo>
                  <a:lnTo>
                    <a:pt x="1566" y="1146"/>
                  </a:lnTo>
                  <a:lnTo>
                    <a:pt x="1552" y="1176"/>
                  </a:lnTo>
                  <a:lnTo>
                    <a:pt x="1536" y="1206"/>
                  </a:lnTo>
                  <a:lnTo>
                    <a:pt x="1520" y="1232"/>
                  </a:lnTo>
                  <a:lnTo>
                    <a:pt x="1502" y="1260"/>
                  </a:lnTo>
                  <a:lnTo>
                    <a:pt x="1484" y="1286"/>
                  </a:lnTo>
                  <a:lnTo>
                    <a:pt x="1464" y="1312"/>
                  </a:lnTo>
                  <a:lnTo>
                    <a:pt x="1442" y="1336"/>
                  </a:lnTo>
                  <a:lnTo>
                    <a:pt x="1420" y="1360"/>
                  </a:lnTo>
                  <a:lnTo>
                    <a:pt x="1396" y="1382"/>
                  </a:lnTo>
                  <a:lnTo>
                    <a:pt x="1372" y="1404"/>
                  </a:lnTo>
                  <a:lnTo>
                    <a:pt x="1346" y="1424"/>
                  </a:lnTo>
                  <a:lnTo>
                    <a:pt x="1318" y="1442"/>
                  </a:lnTo>
                  <a:lnTo>
                    <a:pt x="1290" y="1460"/>
                  </a:lnTo>
                  <a:lnTo>
                    <a:pt x="1290" y="1460"/>
                  </a:lnTo>
                  <a:lnTo>
                    <a:pt x="1284" y="1452"/>
                  </a:lnTo>
                  <a:lnTo>
                    <a:pt x="1276" y="1444"/>
                  </a:lnTo>
                  <a:lnTo>
                    <a:pt x="1268" y="1436"/>
                  </a:lnTo>
                  <a:lnTo>
                    <a:pt x="1258" y="1430"/>
                  </a:lnTo>
                  <a:lnTo>
                    <a:pt x="1250" y="1426"/>
                  </a:lnTo>
                  <a:lnTo>
                    <a:pt x="1238" y="1422"/>
                  </a:lnTo>
                  <a:lnTo>
                    <a:pt x="1226" y="1420"/>
                  </a:lnTo>
                  <a:lnTo>
                    <a:pt x="1214" y="1418"/>
                  </a:lnTo>
                  <a:lnTo>
                    <a:pt x="1058" y="1418"/>
                  </a:lnTo>
                  <a:lnTo>
                    <a:pt x="1058" y="1418"/>
                  </a:lnTo>
                  <a:lnTo>
                    <a:pt x="1040" y="1420"/>
                  </a:lnTo>
                  <a:lnTo>
                    <a:pt x="1022" y="1426"/>
                  </a:lnTo>
                  <a:lnTo>
                    <a:pt x="1006" y="1434"/>
                  </a:lnTo>
                  <a:lnTo>
                    <a:pt x="992" y="1446"/>
                  </a:lnTo>
                  <a:lnTo>
                    <a:pt x="980" y="1460"/>
                  </a:lnTo>
                  <a:lnTo>
                    <a:pt x="972" y="1476"/>
                  </a:lnTo>
                  <a:lnTo>
                    <a:pt x="966" y="1494"/>
                  </a:lnTo>
                  <a:lnTo>
                    <a:pt x="964" y="1512"/>
                  </a:lnTo>
                  <a:lnTo>
                    <a:pt x="964" y="1512"/>
                  </a:lnTo>
                  <a:lnTo>
                    <a:pt x="968" y="1528"/>
                  </a:lnTo>
                  <a:lnTo>
                    <a:pt x="974" y="1546"/>
                  </a:lnTo>
                  <a:lnTo>
                    <a:pt x="982" y="1560"/>
                  </a:lnTo>
                  <a:lnTo>
                    <a:pt x="994" y="1574"/>
                  </a:lnTo>
                  <a:lnTo>
                    <a:pt x="1008" y="1584"/>
                  </a:lnTo>
                  <a:lnTo>
                    <a:pt x="1022" y="1594"/>
                  </a:lnTo>
                  <a:lnTo>
                    <a:pt x="1040" y="1598"/>
                  </a:lnTo>
                  <a:lnTo>
                    <a:pt x="1058" y="1600"/>
                  </a:lnTo>
                  <a:lnTo>
                    <a:pt x="1058" y="160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9" name="Rectangle 158"/>
          <p:cNvSpPr/>
          <p:nvPr/>
        </p:nvSpPr>
        <p:spPr>
          <a:xfrm>
            <a:off x="7831333" y="2205654"/>
            <a:ext cx="758541" cy="430887"/>
          </a:xfrm>
          <a:prstGeom prst="rect">
            <a:avLst/>
          </a:prstGeom>
        </p:spPr>
        <p:txBody>
          <a:bodyPr wrap="none">
            <a:spAutoFit/>
          </a:bodyPr>
          <a:lstStyle/>
          <a:p>
            <a:pPr lvl="0">
              <a:defRPr/>
            </a:pPr>
            <a:r>
              <a:rPr lang="en-US" sz="2200" b="1" dirty="0">
                <a:solidFill>
                  <a:schemeClr val="bg1"/>
                </a:solidFill>
                <a:latin typeface="CiscoSansTT ExtraLight" panose="020B0303020201020303" pitchFamily="34" charset="0"/>
                <a:ea typeface="CiscoSansTT Heavy" charset="0"/>
                <a:cs typeface="CiscoSansTT ExtraLight" panose="020B0303020201020303" pitchFamily="34" charset="0"/>
              </a:rPr>
              <a:t>95%</a:t>
            </a:r>
          </a:p>
        </p:txBody>
      </p:sp>
      <p:grpSp>
        <p:nvGrpSpPr>
          <p:cNvPr id="2076" name="Group 2075"/>
          <p:cNvGrpSpPr/>
          <p:nvPr/>
        </p:nvGrpSpPr>
        <p:grpSpPr>
          <a:xfrm>
            <a:off x="8049101" y="1967973"/>
            <a:ext cx="323005" cy="263500"/>
            <a:chOff x="8049102" y="1943697"/>
            <a:chExt cx="323005" cy="263500"/>
          </a:xfrm>
        </p:grpSpPr>
        <p:grpSp>
          <p:nvGrpSpPr>
            <p:cNvPr id="2074" name="Group 2073"/>
            <p:cNvGrpSpPr>
              <a:grpSpLocks noChangeAspect="1"/>
            </p:cNvGrpSpPr>
            <p:nvPr/>
          </p:nvGrpSpPr>
          <p:grpSpPr>
            <a:xfrm>
              <a:off x="8049102" y="2061755"/>
              <a:ext cx="323005" cy="145442"/>
              <a:chOff x="-5159375" y="903288"/>
              <a:chExt cx="3990975" cy="1797050"/>
            </a:xfrm>
          </p:grpSpPr>
          <p:sp>
            <p:nvSpPr>
              <p:cNvPr id="2071" name="Freeform 25"/>
              <p:cNvSpPr>
                <a:spLocks/>
              </p:cNvSpPr>
              <p:nvPr/>
            </p:nvSpPr>
            <p:spPr bwMode="auto">
              <a:xfrm>
                <a:off x="-4495800" y="1147763"/>
                <a:ext cx="3327400" cy="1552575"/>
              </a:xfrm>
              <a:custGeom>
                <a:avLst/>
                <a:gdLst>
                  <a:gd name="T0" fmla="*/ 2074 w 2096"/>
                  <a:gd name="T1" fmla="*/ 218 h 978"/>
                  <a:gd name="T2" fmla="*/ 2052 w 2096"/>
                  <a:gd name="T3" fmla="*/ 192 h 978"/>
                  <a:gd name="T4" fmla="*/ 2028 w 2096"/>
                  <a:gd name="T5" fmla="*/ 170 h 978"/>
                  <a:gd name="T6" fmla="*/ 2000 w 2096"/>
                  <a:gd name="T7" fmla="*/ 152 h 978"/>
                  <a:gd name="T8" fmla="*/ 1970 w 2096"/>
                  <a:gd name="T9" fmla="*/ 142 h 978"/>
                  <a:gd name="T10" fmla="*/ 1938 w 2096"/>
                  <a:gd name="T11" fmla="*/ 138 h 978"/>
                  <a:gd name="T12" fmla="*/ 1904 w 2096"/>
                  <a:gd name="T13" fmla="*/ 140 h 978"/>
                  <a:gd name="T14" fmla="*/ 1872 w 2096"/>
                  <a:gd name="T15" fmla="*/ 148 h 978"/>
                  <a:gd name="T16" fmla="*/ 1842 w 2096"/>
                  <a:gd name="T17" fmla="*/ 162 h 978"/>
                  <a:gd name="T18" fmla="*/ 1298 w 2096"/>
                  <a:gd name="T19" fmla="*/ 440 h 978"/>
                  <a:gd name="T20" fmla="*/ 1308 w 2096"/>
                  <a:gd name="T21" fmla="*/ 428 h 978"/>
                  <a:gd name="T22" fmla="*/ 1328 w 2096"/>
                  <a:gd name="T23" fmla="*/ 402 h 978"/>
                  <a:gd name="T24" fmla="*/ 1340 w 2096"/>
                  <a:gd name="T25" fmla="*/ 370 h 978"/>
                  <a:gd name="T26" fmla="*/ 1346 w 2096"/>
                  <a:gd name="T27" fmla="*/ 338 h 978"/>
                  <a:gd name="T28" fmla="*/ 1348 w 2096"/>
                  <a:gd name="T29" fmla="*/ 320 h 978"/>
                  <a:gd name="T30" fmla="*/ 1344 w 2096"/>
                  <a:gd name="T31" fmla="*/ 286 h 978"/>
                  <a:gd name="T32" fmla="*/ 1334 w 2096"/>
                  <a:gd name="T33" fmla="*/ 254 h 978"/>
                  <a:gd name="T34" fmla="*/ 1320 w 2096"/>
                  <a:gd name="T35" fmla="*/ 226 h 978"/>
                  <a:gd name="T36" fmla="*/ 1298 w 2096"/>
                  <a:gd name="T37" fmla="*/ 200 h 978"/>
                  <a:gd name="T38" fmla="*/ 1274 w 2096"/>
                  <a:gd name="T39" fmla="*/ 180 h 978"/>
                  <a:gd name="T40" fmla="*/ 1244 w 2096"/>
                  <a:gd name="T41" fmla="*/ 164 h 978"/>
                  <a:gd name="T42" fmla="*/ 1214 w 2096"/>
                  <a:gd name="T43" fmla="*/ 154 h 978"/>
                  <a:gd name="T44" fmla="*/ 1180 w 2096"/>
                  <a:gd name="T45" fmla="*/ 150 h 978"/>
                  <a:gd name="T46" fmla="*/ 668 w 2096"/>
                  <a:gd name="T47" fmla="*/ 150 h 978"/>
                  <a:gd name="T48" fmla="*/ 630 w 2096"/>
                  <a:gd name="T49" fmla="*/ 150 h 978"/>
                  <a:gd name="T50" fmla="*/ 558 w 2096"/>
                  <a:gd name="T51" fmla="*/ 136 h 978"/>
                  <a:gd name="T52" fmla="*/ 492 w 2096"/>
                  <a:gd name="T53" fmla="*/ 116 h 978"/>
                  <a:gd name="T54" fmla="*/ 388 w 2096"/>
                  <a:gd name="T55" fmla="*/ 76 h 978"/>
                  <a:gd name="T56" fmla="*/ 312 w 2096"/>
                  <a:gd name="T57" fmla="*/ 48 h 978"/>
                  <a:gd name="T58" fmla="*/ 226 w 2096"/>
                  <a:gd name="T59" fmla="*/ 24 h 978"/>
                  <a:gd name="T60" fmla="*/ 122 w 2096"/>
                  <a:gd name="T61" fmla="*/ 6 h 978"/>
                  <a:gd name="T62" fmla="*/ 0 w 2096"/>
                  <a:gd name="T63" fmla="*/ 0 h 978"/>
                  <a:gd name="T64" fmla="*/ 0 w 2096"/>
                  <a:gd name="T65" fmla="*/ 752 h 978"/>
                  <a:gd name="T66" fmla="*/ 64 w 2096"/>
                  <a:gd name="T67" fmla="*/ 796 h 978"/>
                  <a:gd name="T68" fmla="*/ 224 w 2096"/>
                  <a:gd name="T69" fmla="*/ 902 h 978"/>
                  <a:gd name="T70" fmla="*/ 300 w 2096"/>
                  <a:gd name="T71" fmla="*/ 946 h 978"/>
                  <a:gd name="T72" fmla="*/ 362 w 2096"/>
                  <a:gd name="T73" fmla="*/ 968 h 978"/>
                  <a:gd name="T74" fmla="*/ 418 w 2096"/>
                  <a:gd name="T75" fmla="*/ 976 h 978"/>
                  <a:gd name="T76" fmla="*/ 478 w 2096"/>
                  <a:gd name="T77" fmla="*/ 978 h 978"/>
                  <a:gd name="T78" fmla="*/ 1036 w 2096"/>
                  <a:gd name="T79" fmla="*/ 978 h 978"/>
                  <a:gd name="T80" fmla="*/ 1062 w 2096"/>
                  <a:gd name="T81" fmla="*/ 976 h 978"/>
                  <a:gd name="T82" fmla="*/ 1116 w 2096"/>
                  <a:gd name="T83" fmla="*/ 966 h 978"/>
                  <a:gd name="T84" fmla="*/ 1170 w 2096"/>
                  <a:gd name="T85" fmla="*/ 948 h 978"/>
                  <a:gd name="T86" fmla="*/ 1254 w 2096"/>
                  <a:gd name="T87" fmla="*/ 910 h 978"/>
                  <a:gd name="T88" fmla="*/ 1308 w 2096"/>
                  <a:gd name="T89" fmla="*/ 880 h 978"/>
                  <a:gd name="T90" fmla="*/ 1664 w 2096"/>
                  <a:gd name="T91" fmla="*/ 666 h 978"/>
                  <a:gd name="T92" fmla="*/ 2016 w 2096"/>
                  <a:gd name="T93" fmla="*/ 452 h 978"/>
                  <a:gd name="T94" fmla="*/ 2042 w 2096"/>
                  <a:gd name="T95" fmla="*/ 430 h 978"/>
                  <a:gd name="T96" fmla="*/ 2064 w 2096"/>
                  <a:gd name="T97" fmla="*/ 406 h 978"/>
                  <a:gd name="T98" fmla="*/ 2082 w 2096"/>
                  <a:gd name="T99" fmla="*/ 378 h 978"/>
                  <a:gd name="T100" fmla="*/ 2092 w 2096"/>
                  <a:gd name="T101" fmla="*/ 346 h 978"/>
                  <a:gd name="T102" fmla="*/ 2096 w 2096"/>
                  <a:gd name="T103" fmla="*/ 314 h 978"/>
                  <a:gd name="T104" fmla="*/ 2096 w 2096"/>
                  <a:gd name="T105" fmla="*/ 282 h 978"/>
                  <a:gd name="T106" fmla="*/ 2088 w 2096"/>
                  <a:gd name="T107" fmla="*/ 250 h 978"/>
                  <a:gd name="T108" fmla="*/ 2074 w 2096"/>
                  <a:gd name="T109" fmla="*/ 218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96" h="978">
                    <a:moveTo>
                      <a:pt x="2074" y="218"/>
                    </a:moveTo>
                    <a:lnTo>
                      <a:pt x="2074" y="218"/>
                    </a:lnTo>
                    <a:lnTo>
                      <a:pt x="2064" y="204"/>
                    </a:lnTo>
                    <a:lnTo>
                      <a:pt x="2052" y="192"/>
                    </a:lnTo>
                    <a:lnTo>
                      <a:pt x="2040" y="180"/>
                    </a:lnTo>
                    <a:lnTo>
                      <a:pt x="2028" y="170"/>
                    </a:lnTo>
                    <a:lnTo>
                      <a:pt x="2014" y="160"/>
                    </a:lnTo>
                    <a:lnTo>
                      <a:pt x="2000" y="152"/>
                    </a:lnTo>
                    <a:lnTo>
                      <a:pt x="1984" y="146"/>
                    </a:lnTo>
                    <a:lnTo>
                      <a:pt x="1970" y="142"/>
                    </a:lnTo>
                    <a:lnTo>
                      <a:pt x="1954" y="140"/>
                    </a:lnTo>
                    <a:lnTo>
                      <a:pt x="1938" y="138"/>
                    </a:lnTo>
                    <a:lnTo>
                      <a:pt x="1920" y="138"/>
                    </a:lnTo>
                    <a:lnTo>
                      <a:pt x="1904" y="140"/>
                    </a:lnTo>
                    <a:lnTo>
                      <a:pt x="1888" y="142"/>
                    </a:lnTo>
                    <a:lnTo>
                      <a:pt x="1872" y="148"/>
                    </a:lnTo>
                    <a:lnTo>
                      <a:pt x="1856" y="154"/>
                    </a:lnTo>
                    <a:lnTo>
                      <a:pt x="1842" y="162"/>
                    </a:lnTo>
                    <a:lnTo>
                      <a:pt x="1842" y="162"/>
                    </a:lnTo>
                    <a:lnTo>
                      <a:pt x="1298" y="440"/>
                    </a:lnTo>
                    <a:lnTo>
                      <a:pt x="1298" y="440"/>
                    </a:lnTo>
                    <a:lnTo>
                      <a:pt x="1308" y="428"/>
                    </a:lnTo>
                    <a:lnTo>
                      <a:pt x="1318" y="416"/>
                    </a:lnTo>
                    <a:lnTo>
                      <a:pt x="1328" y="402"/>
                    </a:lnTo>
                    <a:lnTo>
                      <a:pt x="1334" y="386"/>
                    </a:lnTo>
                    <a:lnTo>
                      <a:pt x="1340" y="370"/>
                    </a:lnTo>
                    <a:lnTo>
                      <a:pt x="1344" y="354"/>
                    </a:lnTo>
                    <a:lnTo>
                      <a:pt x="1346" y="338"/>
                    </a:lnTo>
                    <a:lnTo>
                      <a:pt x="1348" y="320"/>
                    </a:lnTo>
                    <a:lnTo>
                      <a:pt x="1348" y="320"/>
                    </a:lnTo>
                    <a:lnTo>
                      <a:pt x="1346" y="302"/>
                    </a:lnTo>
                    <a:lnTo>
                      <a:pt x="1344" y="286"/>
                    </a:lnTo>
                    <a:lnTo>
                      <a:pt x="1340" y="270"/>
                    </a:lnTo>
                    <a:lnTo>
                      <a:pt x="1334" y="254"/>
                    </a:lnTo>
                    <a:lnTo>
                      <a:pt x="1328" y="240"/>
                    </a:lnTo>
                    <a:lnTo>
                      <a:pt x="1320" y="226"/>
                    </a:lnTo>
                    <a:lnTo>
                      <a:pt x="1310" y="212"/>
                    </a:lnTo>
                    <a:lnTo>
                      <a:pt x="1298" y="200"/>
                    </a:lnTo>
                    <a:lnTo>
                      <a:pt x="1286" y="190"/>
                    </a:lnTo>
                    <a:lnTo>
                      <a:pt x="1274" y="180"/>
                    </a:lnTo>
                    <a:lnTo>
                      <a:pt x="1260" y="172"/>
                    </a:lnTo>
                    <a:lnTo>
                      <a:pt x="1244" y="164"/>
                    </a:lnTo>
                    <a:lnTo>
                      <a:pt x="1230" y="158"/>
                    </a:lnTo>
                    <a:lnTo>
                      <a:pt x="1214" y="154"/>
                    </a:lnTo>
                    <a:lnTo>
                      <a:pt x="1196" y="152"/>
                    </a:lnTo>
                    <a:lnTo>
                      <a:pt x="1180" y="150"/>
                    </a:lnTo>
                    <a:lnTo>
                      <a:pt x="1180" y="150"/>
                    </a:lnTo>
                    <a:lnTo>
                      <a:pt x="668" y="150"/>
                    </a:lnTo>
                    <a:lnTo>
                      <a:pt x="668" y="150"/>
                    </a:lnTo>
                    <a:lnTo>
                      <a:pt x="630" y="150"/>
                    </a:lnTo>
                    <a:lnTo>
                      <a:pt x="594" y="144"/>
                    </a:lnTo>
                    <a:lnTo>
                      <a:pt x="558" y="136"/>
                    </a:lnTo>
                    <a:lnTo>
                      <a:pt x="524" y="128"/>
                    </a:lnTo>
                    <a:lnTo>
                      <a:pt x="492" y="116"/>
                    </a:lnTo>
                    <a:lnTo>
                      <a:pt x="458" y="104"/>
                    </a:lnTo>
                    <a:lnTo>
                      <a:pt x="388" y="76"/>
                    </a:lnTo>
                    <a:lnTo>
                      <a:pt x="352" y="62"/>
                    </a:lnTo>
                    <a:lnTo>
                      <a:pt x="312" y="48"/>
                    </a:lnTo>
                    <a:lnTo>
                      <a:pt x="270" y="36"/>
                    </a:lnTo>
                    <a:lnTo>
                      <a:pt x="226" y="24"/>
                    </a:lnTo>
                    <a:lnTo>
                      <a:pt x="176" y="14"/>
                    </a:lnTo>
                    <a:lnTo>
                      <a:pt x="122" y="6"/>
                    </a:lnTo>
                    <a:lnTo>
                      <a:pt x="64" y="2"/>
                    </a:lnTo>
                    <a:lnTo>
                      <a:pt x="0" y="0"/>
                    </a:lnTo>
                    <a:lnTo>
                      <a:pt x="0" y="0"/>
                    </a:lnTo>
                    <a:lnTo>
                      <a:pt x="0" y="752"/>
                    </a:lnTo>
                    <a:lnTo>
                      <a:pt x="0" y="752"/>
                    </a:lnTo>
                    <a:lnTo>
                      <a:pt x="64" y="796"/>
                    </a:lnTo>
                    <a:lnTo>
                      <a:pt x="224" y="902"/>
                    </a:lnTo>
                    <a:lnTo>
                      <a:pt x="224" y="902"/>
                    </a:lnTo>
                    <a:lnTo>
                      <a:pt x="264" y="926"/>
                    </a:lnTo>
                    <a:lnTo>
                      <a:pt x="300" y="946"/>
                    </a:lnTo>
                    <a:lnTo>
                      <a:pt x="332" y="958"/>
                    </a:lnTo>
                    <a:lnTo>
                      <a:pt x="362" y="968"/>
                    </a:lnTo>
                    <a:lnTo>
                      <a:pt x="390" y="974"/>
                    </a:lnTo>
                    <a:lnTo>
                      <a:pt x="418" y="976"/>
                    </a:lnTo>
                    <a:lnTo>
                      <a:pt x="448" y="978"/>
                    </a:lnTo>
                    <a:lnTo>
                      <a:pt x="478" y="978"/>
                    </a:lnTo>
                    <a:lnTo>
                      <a:pt x="478" y="978"/>
                    </a:lnTo>
                    <a:lnTo>
                      <a:pt x="1036" y="978"/>
                    </a:lnTo>
                    <a:lnTo>
                      <a:pt x="1036" y="978"/>
                    </a:lnTo>
                    <a:lnTo>
                      <a:pt x="1062" y="976"/>
                    </a:lnTo>
                    <a:lnTo>
                      <a:pt x="1090" y="972"/>
                    </a:lnTo>
                    <a:lnTo>
                      <a:pt x="1116" y="966"/>
                    </a:lnTo>
                    <a:lnTo>
                      <a:pt x="1142" y="958"/>
                    </a:lnTo>
                    <a:lnTo>
                      <a:pt x="1170" y="948"/>
                    </a:lnTo>
                    <a:lnTo>
                      <a:pt x="1198" y="936"/>
                    </a:lnTo>
                    <a:lnTo>
                      <a:pt x="1254" y="910"/>
                    </a:lnTo>
                    <a:lnTo>
                      <a:pt x="1254" y="910"/>
                    </a:lnTo>
                    <a:lnTo>
                      <a:pt x="1308" y="880"/>
                    </a:lnTo>
                    <a:lnTo>
                      <a:pt x="1406" y="822"/>
                    </a:lnTo>
                    <a:lnTo>
                      <a:pt x="1664" y="666"/>
                    </a:lnTo>
                    <a:lnTo>
                      <a:pt x="2016" y="452"/>
                    </a:lnTo>
                    <a:lnTo>
                      <a:pt x="2016" y="452"/>
                    </a:lnTo>
                    <a:lnTo>
                      <a:pt x="2030" y="442"/>
                    </a:lnTo>
                    <a:lnTo>
                      <a:pt x="2042" y="430"/>
                    </a:lnTo>
                    <a:lnTo>
                      <a:pt x="2054" y="418"/>
                    </a:lnTo>
                    <a:lnTo>
                      <a:pt x="2064" y="406"/>
                    </a:lnTo>
                    <a:lnTo>
                      <a:pt x="2074" y="392"/>
                    </a:lnTo>
                    <a:lnTo>
                      <a:pt x="2082" y="378"/>
                    </a:lnTo>
                    <a:lnTo>
                      <a:pt x="2088" y="362"/>
                    </a:lnTo>
                    <a:lnTo>
                      <a:pt x="2092" y="346"/>
                    </a:lnTo>
                    <a:lnTo>
                      <a:pt x="2096" y="330"/>
                    </a:lnTo>
                    <a:lnTo>
                      <a:pt x="2096" y="314"/>
                    </a:lnTo>
                    <a:lnTo>
                      <a:pt x="2096" y="298"/>
                    </a:lnTo>
                    <a:lnTo>
                      <a:pt x="2096" y="282"/>
                    </a:lnTo>
                    <a:lnTo>
                      <a:pt x="2092" y="266"/>
                    </a:lnTo>
                    <a:lnTo>
                      <a:pt x="2088" y="250"/>
                    </a:lnTo>
                    <a:lnTo>
                      <a:pt x="2082" y="234"/>
                    </a:lnTo>
                    <a:lnTo>
                      <a:pt x="2074" y="2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3" name="Freeform 27"/>
              <p:cNvSpPr>
                <a:spLocks/>
              </p:cNvSpPr>
              <p:nvPr/>
            </p:nvSpPr>
            <p:spPr bwMode="auto">
              <a:xfrm>
                <a:off x="-5159375" y="903288"/>
                <a:ext cx="663575" cy="1663700"/>
              </a:xfrm>
              <a:custGeom>
                <a:avLst/>
                <a:gdLst>
                  <a:gd name="T0" fmla="*/ 0 w 418"/>
                  <a:gd name="T1" fmla="*/ 210 h 1048"/>
                  <a:gd name="T2" fmla="*/ 4 w 418"/>
                  <a:gd name="T3" fmla="*/ 168 h 1048"/>
                  <a:gd name="T4" fmla="*/ 16 w 418"/>
                  <a:gd name="T5" fmla="*/ 128 h 1048"/>
                  <a:gd name="T6" fmla="*/ 34 w 418"/>
                  <a:gd name="T7" fmla="*/ 94 h 1048"/>
                  <a:gd name="T8" fmla="*/ 60 w 418"/>
                  <a:gd name="T9" fmla="*/ 62 h 1048"/>
                  <a:gd name="T10" fmla="*/ 92 w 418"/>
                  <a:gd name="T11" fmla="*/ 36 h 1048"/>
                  <a:gd name="T12" fmla="*/ 126 w 418"/>
                  <a:gd name="T13" fmla="*/ 18 h 1048"/>
                  <a:gd name="T14" fmla="*/ 166 w 418"/>
                  <a:gd name="T15" fmla="*/ 6 h 1048"/>
                  <a:gd name="T16" fmla="*/ 208 w 418"/>
                  <a:gd name="T17" fmla="*/ 0 h 1048"/>
                  <a:gd name="T18" fmla="*/ 208 w 418"/>
                  <a:gd name="T19" fmla="*/ 0 h 1048"/>
                  <a:gd name="T20" fmla="*/ 250 w 418"/>
                  <a:gd name="T21" fmla="*/ 6 h 1048"/>
                  <a:gd name="T22" fmla="*/ 290 w 418"/>
                  <a:gd name="T23" fmla="*/ 18 h 1048"/>
                  <a:gd name="T24" fmla="*/ 326 w 418"/>
                  <a:gd name="T25" fmla="*/ 36 h 1048"/>
                  <a:gd name="T26" fmla="*/ 356 w 418"/>
                  <a:gd name="T27" fmla="*/ 62 h 1048"/>
                  <a:gd name="T28" fmla="*/ 382 w 418"/>
                  <a:gd name="T29" fmla="*/ 94 h 1048"/>
                  <a:gd name="T30" fmla="*/ 402 w 418"/>
                  <a:gd name="T31" fmla="*/ 128 h 1048"/>
                  <a:gd name="T32" fmla="*/ 414 w 418"/>
                  <a:gd name="T33" fmla="*/ 168 h 1048"/>
                  <a:gd name="T34" fmla="*/ 418 w 418"/>
                  <a:gd name="T35" fmla="*/ 210 h 1048"/>
                  <a:gd name="T36" fmla="*/ 418 w 418"/>
                  <a:gd name="T37" fmla="*/ 838 h 1048"/>
                  <a:gd name="T38" fmla="*/ 414 w 418"/>
                  <a:gd name="T39" fmla="*/ 880 h 1048"/>
                  <a:gd name="T40" fmla="*/ 402 w 418"/>
                  <a:gd name="T41" fmla="*/ 920 h 1048"/>
                  <a:gd name="T42" fmla="*/ 382 w 418"/>
                  <a:gd name="T43" fmla="*/ 956 h 1048"/>
                  <a:gd name="T44" fmla="*/ 356 w 418"/>
                  <a:gd name="T45" fmla="*/ 986 h 1048"/>
                  <a:gd name="T46" fmla="*/ 326 w 418"/>
                  <a:gd name="T47" fmla="*/ 1012 h 1048"/>
                  <a:gd name="T48" fmla="*/ 290 w 418"/>
                  <a:gd name="T49" fmla="*/ 1032 h 1048"/>
                  <a:gd name="T50" fmla="*/ 250 w 418"/>
                  <a:gd name="T51" fmla="*/ 1044 h 1048"/>
                  <a:gd name="T52" fmla="*/ 208 w 418"/>
                  <a:gd name="T53" fmla="*/ 1048 h 1048"/>
                  <a:gd name="T54" fmla="*/ 208 w 418"/>
                  <a:gd name="T55" fmla="*/ 1048 h 1048"/>
                  <a:gd name="T56" fmla="*/ 166 w 418"/>
                  <a:gd name="T57" fmla="*/ 1044 h 1048"/>
                  <a:gd name="T58" fmla="*/ 126 w 418"/>
                  <a:gd name="T59" fmla="*/ 1032 h 1048"/>
                  <a:gd name="T60" fmla="*/ 92 w 418"/>
                  <a:gd name="T61" fmla="*/ 1012 h 1048"/>
                  <a:gd name="T62" fmla="*/ 60 w 418"/>
                  <a:gd name="T63" fmla="*/ 986 h 1048"/>
                  <a:gd name="T64" fmla="*/ 34 w 418"/>
                  <a:gd name="T65" fmla="*/ 956 h 1048"/>
                  <a:gd name="T66" fmla="*/ 16 w 418"/>
                  <a:gd name="T67" fmla="*/ 920 h 1048"/>
                  <a:gd name="T68" fmla="*/ 4 w 418"/>
                  <a:gd name="T69" fmla="*/ 880 h 1048"/>
                  <a:gd name="T70" fmla="*/ 0 w 418"/>
                  <a:gd name="T71" fmla="*/ 83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8" h="1048">
                    <a:moveTo>
                      <a:pt x="0" y="210"/>
                    </a:moveTo>
                    <a:lnTo>
                      <a:pt x="0" y="210"/>
                    </a:lnTo>
                    <a:lnTo>
                      <a:pt x="0" y="188"/>
                    </a:lnTo>
                    <a:lnTo>
                      <a:pt x="4" y="168"/>
                    </a:lnTo>
                    <a:lnTo>
                      <a:pt x="8" y="148"/>
                    </a:lnTo>
                    <a:lnTo>
                      <a:pt x="16" y="128"/>
                    </a:lnTo>
                    <a:lnTo>
                      <a:pt x="24" y="110"/>
                    </a:lnTo>
                    <a:lnTo>
                      <a:pt x="34" y="94"/>
                    </a:lnTo>
                    <a:lnTo>
                      <a:pt x="46" y="78"/>
                    </a:lnTo>
                    <a:lnTo>
                      <a:pt x="60" y="62"/>
                    </a:lnTo>
                    <a:lnTo>
                      <a:pt x="76" y="48"/>
                    </a:lnTo>
                    <a:lnTo>
                      <a:pt x="92" y="36"/>
                    </a:lnTo>
                    <a:lnTo>
                      <a:pt x="108" y="26"/>
                    </a:lnTo>
                    <a:lnTo>
                      <a:pt x="126" y="18"/>
                    </a:lnTo>
                    <a:lnTo>
                      <a:pt x="146" y="10"/>
                    </a:lnTo>
                    <a:lnTo>
                      <a:pt x="166" y="6"/>
                    </a:lnTo>
                    <a:lnTo>
                      <a:pt x="188" y="2"/>
                    </a:lnTo>
                    <a:lnTo>
                      <a:pt x="208" y="0"/>
                    </a:lnTo>
                    <a:lnTo>
                      <a:pt x="208" y="0"/>
                    </a:lnTo>
                    <a:lnTo>
                      <a:pt x="208" y="0"/>
                    </a:lnTo>
                    <a:lnTo>
                      <a:pt x="230" y="2"/>
                    </a:lnTo>
                    <a:lnTo>
                      <a:pt x="250" y="6"/>
                    </a:lnTo>
                    <a:lnTo>
                      <a:pt x="270" y="10"/>
                    </a:lnTo>
                    <a:lnTo>
                      <a:pt x="290" y="18"/>
                    </a:lnTo>
                    <a:lnTo>
                      <a:pt x="308" y="26"/>
                    </a:lnTo>
                    <a:lnTo>
                      <a:pt x="326" y="36"/>
                    </a:lnTo>
                    <a:lnTo>
                      <a:pt x="342" y="48"/>
                    </a:lnTo>
                    <a:lnTo>
                      <a:pt x="356" y="62"/>
                    </a:lnTo>
                    <a:lnTo>
                      <a:pt x="370" y="78"/>
                    </a:lnTo>
                    <a:lnTo>
                      <a:pt x="382" y="94"/>
                    </a:lnTo>
                    <a:lnTo>
                      <a:pt x="392" y="110"/>
                    </a:lnTo>
                    <a:lnTo>
                      <a:pt x="402" y="128"/>
                    </a:lnTo>
                    <a:lnTo>
                      <a:pt x="408" y="148"/>
                    </a:lnTo>
                    <a:lnTo>
                      <a:pt x="414" y="168"/>
                    </a:lnTo>
                    <a:lnTo>
                      <a:pt x="416" y="188"/>
                    </a:lnTo>
                    <a:lnTo>
                      <a:pt x="418" y="210"/>
                    </a:lnTo>
                    <a:lnTo>
                      <a:pt x="418" y="838"/>
                    </a:lnTo>
                    <a:lnTo>
                      <a:pt x="418" y="838"/>
                    </a:lnTo>
                    <a:lnTo>
                      <a:pt x="416" y="860"/>
                    </a:lnTo>
                    <a:lnTo>
                      <a:pt x="414" y="880"/>
                    </a:lnTo>
                    <a:lnTo>
                      <a:pt x="408" y="900"/>
                    </a:lnTo>
                    <a:lnTo>
                      <a:pt x="402" y="920"/>
                    </a:lnTo>
                    <a:lnTo>
                      <a:pt x="392" y="938"/>
                    </a:lnTo>
                    <a:lnTo>
                      <a:pt x="382" y="956"/>
                    </a:lnTo>
                    <a:lnTo>
                      <a:pt x="370" y="972"/>
                    </a:lnTo>
                    <a:lnTo>
                      <a:pt x="356" y="986"/>
                    </a:lnTo>
                    <a:lnTo>
                      <a:pt x="342" y="1000"/>
                    </a:lnTo>
                    <a:lnTo>
                      <a:pt x="326" y="1012"/>
                    </a:lnTo>
                    <a:lnTo>
                      <a:pt x="308" y="1022"/>
                    </a:lnTo>
                    <a:lnTo>
                      <a:pt x="290" y="1032"/>
                    </a:lnTo>
                    <a:lnTo>
                      <a:pt x="270" y="1038"/>
                    </a:lnTo>
                    <a:lnTo>
                      <a:pt x="250" y="1044"/>
                    </a:lnTo>
                    <a:lnTo>
                      <a:pt x="230" y="1046"/>
                    </a:lnTo>
                    <a:lnTo>
                      <a:pt x="208" y="1048"/>
                    </a:lnTo>
                    <a:lnTo>
                      <a:pt x="208" y="1048"/>
                    </a:lnTo>
                    <a:lnTo>
                      <a:pt x="208" y="1048"/>
                    </a:lnTo>
                    <a:lnTo>
                      <a:pt x="188" y="1046"/>
                    </a:lnTo>
                    <a:lnTo>
                      <a:pt x="166" y="1044"/>
                    </a:lnTo>
                    <a:lnTo>
                      <a:pt x="146" y="1038"/>
                    </a:lnTo>
                    <a:lnTo>
                      <a:pt x="126" y="1032"/>
                    </a:lnTo>
                    <a:lnTo>
                      <a:pt x="108" y="1022"/>
                    </a:lnTo>
                    <a:lnTo>
                      <a:pt x="92" y="1012"/>
                    </a:lnTo>
                    <a:lnTo>
                      <a:pt x="76" y="1000"/>
                    </a:lnTo>
                    <a:lnTo>
                      <a:pt x="60" y="986"/>
                    </a:lnTo>
                    <a:lnTo>
                      <a:pt x="46" y="972"/>
                    </a:lnTo>
                    <a:lnTo>
                      <a:pt x="34" y="956"/>
                    </a:lnTo>
                    <a:lnTo>
                      <a:pt x="24" y="938"/>
                    </a:lnTo>
                    <a:lnTo>
                      <a:pt x="16" y="920"/>
                    </a:lnTo>
                    <a:lnTo>
                      <a:pt x="8" y="900"/>
                    </a:lnTo>
                    <a:lnTo>
                      <a:pt x="4" y="880"/>
                    </a:lnTo>
                    <a:lnTo>
                      <a:pt x="0" y="860"/>
                    </a:lnTo>
                    <a:lnTo>
                      <a:pt x="0" y="838"/>
                    </a:lnTo>
                    <a:lnTo>
                      <a:pt x="0" y="2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7" name="Group 166"/>
            <p:cNvGrpSpPr>
              <a:grpSpLocks noChangeAspect="1"/>
            </p:cNvGrpSpPr>
            <p:nvPr/>
          </p:nvGrpSpPr>
          <p:grpSpPr>
            <a:xfrm>
              <a:off x="8164496" y="1943697"/>
              <a:ext cx="128910" cy="130007"/>
              <a:chOff x="12587348" y="2301556"/>
              <a:chExt cx="115021" cy="115998"/>
            </a:xfrm>
            <a:solidFill>
              <a:schemeClr val="bg1"/>
            </a:solidFill>
          </p:grpSpPr>
          <p:sp>
            <p:nvSpPr>
              <p:cNvPr id="168" name="Freeform 36"/>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37"/>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38"/>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39"/>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40"/>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41"/>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42"/>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43"/>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44"/>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45"/>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46"/>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47"/>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48"/>
              <p:cNvSpPr>
                <a:spLocks noChangeAspect="1" noChangeArrowheads="1"/>
              </p:cNvSpPr>
              <p:nvPr/>
            </p:nvSpPr>
            <p:spPr bwMode="auto">
              <a:xfrm>
                <a:off x="12627372" y="2341557"/>
                <a:ext cx="34999" cy="3599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49"/>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84" name="Rectangle 183"/>
          <p:cNvSpPr/>
          <p:nvPr/>
        </p:nvSpPr>
        <p:spPr>
          <a:xfrm>
            <a:off x="4905667" y="3768366"/>
            <a:ext cx="931665" cy="430887"/>
          </a:xfrm>
          <a:prstGeom prst="rect">
            <a:avLst/>
          </a:prstGeom>
        </p:spPr>
        <p:txBody>
          <a:bodyPr wrap="none">
            <a:spAutoFit/>
          </a:bodyPr>
          <a:lstStyle/>
          <a:p>
            <a:pPr lvl="0">
              <a:defRPr/>
            </a:pPr>
            <a:r>
              <a:rPr lang="en-US" sz="2200" b="1" dirty="0">
                <a:solidFill>
                  <a:schemeClr val="bg1"/>
                </a:solidFill>
                <a:latin typeface="CiscoSansTT ExtraLight" panose="020B0303020201020303" pitchFamily="34" charset="0"/>
                <a:ea typeface="CiscoSansTT Heavy" charset="0"/>
                <a:cs typeface="CiscoSansTT ExtraLight" panose="020B0303020201020303" pitchFamily="34" charset="0"/>
              </a:rPr>
              <a:t>93M+</a:t>
            </a:r>
          </a:p>
        </p:txBody>
      </p:sp>
      <p:grpSp>
        <p:nvGrpSpPr>
          <p:cNvPr id="185" name="Group 94"/>
          <p:cNvGrpSpPr>
            <a:grpSpLocks noChangeAspect="1"/>
          </p:cNvGrpSpPr>
          <p:nvPr/>
        </p:nvGrpSpPr>
        <p:grpSpPr bwMode="auto">
          <a:xfrm>
            <a:off x="5187255" y="3422189"/>
            <a:ext cx="368488" cy="276557"/>
            <a:chOff x="4825" y="1860"/>
            <a:chExt cx="485" cy="364"/>
          </a:xfrm>
        </p:grpSpPr>
        <p:sp>
          <p:nvSpPr>
            <p:cNvPr id="186" name="Freeform 95"/>
            <p:cNvSpPr>
              <a:spLocks/>
            </p:cNvSpPr>
            <p:nvPr/>
          </p:nvSpPr>
          <p:spPr bwMode="auto">
            <a:xfrm>
              <a:off x="4825" y="1860"/>
              <a:ext cx="114" cy="364"/>
            </a:xfrm>
            <a:custGeom>
              <a:avLst/>
              <a:gdLst>
                <a:gd name="T0" fmla="*/ 300 w 600"/>
                <a:gd name="T1" fmla="*/ 0 h 1960"/>
                <a:gd name="T2" fmla="*/ 0 w 600"/>
                <a:gd name="T3" fmla="*/ 300 h 1960"/>
                <a:gd name="T4" fmla="*/ 0 w 600"/>
                <a:gd name="T5" fmla="*/ 1660 h 1960"/>
                <a:gd name="T6" fmla="*/ 300 w 600"/>
                <a:gd name="T7" fmla="*/ 1960 h 1960"/>
                <a:gd name="T8" fmla="*/ 600 w 600"/>
                <a:gd name="T9" fmla="*/ 1660 h 1960"/>
                <a:gd name="T10" fmla="*/ 600 w 600"/>
                <a:gd name="T11" fmla="*/ 300 h 1960"/>
                <a:gd name="T12" fmla="*/ 300 w 600"/>
                <a:gd name="T13" fmla="*/ 0 h 1960"/>
              </a:gdLst>
              <a:ahLst/>
              <a:cxnLst>
                <a:cxn ang="0">
                  <a:pos x="T0" y="T1"/>
                </a:cxn>
                <a:cxn ang="0">
                  <a:pos x="T2" y="T3"/>
                </a:cxn>
                <a:cxn ang="0">
                  <a:pos x="T4" y="T5"/>
                </a:cxn>
                <a:cxn ang="0">
                  <a:pos x="T6" y="T7"/>
                </a:cxn>
                <a:cxn ang="0">
                  <a:pos x="T8" y="T9"/>
                </a:cxn>
                <a:cxn ang="0">
                  <a:pos x="T10" y="T11"/>
                </a:cxn>
                <a:cxn ang="0">
                  <a:pos x="T12" y="T13"/>
                </a:cxn>
              </a:cxnLst>
              <a:rect l="0" t="0" r="r" b="b"/>
              <a:pathLst>
                <a:path w="600" h="1960">
                  <a:moveTo>
                    <a:pt x="300" y="0"/>
                  </a:moveTo>
                  <a:cubicBezTo>
                    <a:pt x="134" y="0"/>
                    <a:pt x="0" y="134"/>
                    <a:pt x="0" y="300"/>
                  </a:cubicBezTo>
                  <a:cubicBezTo>
                    <a:pt x="0" y="1660"/>
                    <a:pt x="0" y="1660"/>
                    <a:pt x="0" y="1660"/>
                  </a:cubicBezTo>
                  <a:cubicBezTo>
                    <a:pt x="0" y="1826"/>
                    <a:pt x="134" y="1960"/>
                    <a:pt x="300" y="1960"/>
                  </a:cubicBezTo>
                  <a:cubicBezTo>
                    <a:pt x="466" y="1960"/>
                    <a:pt x="600" y="1826"/>
                    <a:pt x="600" y="1660"/>
                  </a:cubicBezTo>
                  <a:cubicBezTo>
                    <a:pt x="600" y="300"/>
                    <a:pt x="600" y="300"/>
                    <a:pt x="600" y="300"/>
                  </a:cubicBezTo>
                  <a:cubicBezTo>
                    <a:pt x="600" y="134"/>
                    <a:pt x="466" y="0"/>
                    <a:pt x="30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96"/>
            <p:cNvSpPr>
              <a:spLocks noEditPoints="1"/>
            </p:cNvSpPr>
            <p:nvPr/>
          </p:nvSpPr>
          <p:spPr bwMode="auto">
            <a:xfrm>
              <a:off x="4969" y="1860"/>
              <a:ext cx="341" cy="364"/>
            </a:xfrm>
            <a:custGeom>
              <a:avLst/>
              <a:gdLst>
                <a:gd name="T0" fmla="*/ 1580 w 1796"/>
                <a:gd name="T1" fmla="*/ 0 h 1960"/>
                <a:gd name="T2" fmla="*/ 216 w 1796"/>
                <a:gd name="T3" fmla="*/ 0 h 1960"/>
                <a:gd name="T4" fmla="*/ 0 w 1796"/>
                <a:gd name="T5" fmla="*/ 216 h 1960"/>
                <a:gd name="T6" fmla="*/ 0 w 1796"/>
                <a:gd name="T7" fmla="*/ 1744 h 1960"/>
                <a:gd name="T8" fmla="*/ 216 w 1796"/>
                <a:gd name="T9" fmla="*/ 1960 h 1960"/>
                <a:gd name="T10" fmla="*/ 1580 w 1796"/>
                <a:gd name="T11" fmla="*/ 1960 h 1960"/>
                <a:gd name="T12" fmla="*/ 1796 w 1796"/>
                <a:gd name="T13" fmla="*/ 1744 h 1960"/>
                <a:gd name="T14" fmla="*/ 1796 w 1796"/>
                <a:gd name="T15" fmla="*/ 216 h 1960"/>
                <a:gd name="T16" fmla="*/ 1580 w 1796"/>
                <a:gd name="T17" fmla="*/ 0 h 1960"/>
                <a:gd name="T18" fmla="*/ 480 w 1796"/>
                <a:gd name="T19" fmla="*/ 1707 h 1960"/>
                <a:gd name="T20" fmla="*/ 364 w 1796"/>
                <a:gd name="T21" fmla="*/ 1591 h 1960"/>
                <a:gd name="T22" fmla="*/ 480 w 1796"/>
                <a:gd name="T23" fmla="*/ 1475 h 1960"/>
                <a:gd name="T24" fmla="*/ 596 w 1796"/>
                <a:gd name="T25" fmla="*/ 1591 h 1960"/>
                <a:gd name="T26" fmla="*/ 480 w 1796"/>
                <a:gd name="T27" fmla="*/ 1707 h 1960"/>
                <a:gd name="T28" fmla="*/ 480 w 1796"/>
                <a:gd name="T29" fmla="*/ 1333 h 1960"/>
                <a:gd name="T30" fmla="*/ 364 w 1796"/>
                <a:gd name="T31" fmla="*/ 1217 h 1960"/>
                <a:gd name="T32" fmla="*/ 480 w 1796"/>
                <a:gd name="T33" fmla="*/ 1101 h 1960"/>
                <a:gd name="T34" fmla="*/ 596 w 1796"/>
                <a:gd name="T35" fmla="*/ 1217 h 1960"/>
                <a:gd name="T36" fmla="*/ 480 w 1796"/>
                <a:gd name="T37" fmla="*/ 1333 h 1960"/>
                <a:gd name="T38" fmla="*/ 480 w 1796"/>
                <a:gd name="T39" fmla="*/ 960 h 1960"/>
                <a:gd name="T40" fmla="*/ 364 w 1796"/>
                <a:gd name="T41" fmla="*/ 844 h 1960"/>
                <a:gd name="T42" fmla="*/ 480 w 1796"/>
                <a:gd name="T43" fmla="*/ 728 h 1960"/>
                <a:gd name="T44" fmla="*/ 596 w 1796"/>
                <a:gd name="T45" fmla="*/ 844 h 1960"/>
                <a:gd name="T46" fmla="*/ 480 w 1796"/>
                <a:gd name="T47" fmla="*/ 960 h 1960"/>
                <a:gd name="T48" fmla="*/ 898 w 1796"/>
                <a:gd name="T49" fmla="*/ 1707 h 1960"/>
                <a:gd name="T50" fmla="*/ 782 w 1796"/>
                <a:gd name="T51" fmla="*/ 1591 h 1960"/>
                <a:gd name="T52" fmla="*/ 898 w 1796"/>
                <a:gd name="T53" fmla="*/ 1475 h 1960"/>
                <a:gd name="T54" fmla="*/ 1014 w 1796"/>
                <a:gd name="T55" fmla="*/ 1591 h 1960"/>
                <a:gd name="T56" fmla="*/ 898 w 1796"/>
                <a:gd name="T57" fmla="*/ 1707 h 1960"/>
                <a:gd name="T58" fmla="*/ 898 w 1796"/>
                <a:gd name="T59" fmla="*/ 1333 h 1960"/>
                <a:gd name="T60" fmla="*/ 782 w 1796"/>
                <a:gd name="T61" fmla="*/ 1217 h 1960"/>
                <a:gd name="T62" fmla="*/ 898 w 1796"/>
                <a:gd name="T63" fmla="*/ 1101 h 1960"/>
                <a:gd name="T64" fmla="*/ 1014 w 1796"/>
                <a:gd name="T65" fmla="*/ 1217 h 1960"/>
                <a:gd name="T66" fmla="*/ 898 w 1796"/>
                <a:gd name="T67" fmla="*/ 1333 h 1960"/>
                <a:gd name="T68" fmla="*/ 898 w 1796"/>
                <a:gd name="T69" fmla="*/ 960 h 1960"/>
                <a:gd name="T70" fmla="*/ 782 w 1796"/>
                <a:gd name="T71" fmla="*/ 844 h 1960"/>
                <a:gd name="T72" fmla="*/ 898 w 1796"/>
                <a:gd name="T73" fmla="*/ 728 h 1960"/>
                <a:gd name="T74" fmla="*/ 1014 w 1796"/>
                <a:gd name="T75" fmla="*/ 844 h 1960"/>
                <a:gd name="T76" fmla="*/ 898 w 1796"/>
                <a:gd name="T77" fmla="*/ 960 h 1960"/>
                <a:gd name="T78" fmla="*/ 1316 w 1796"/>
                <a:gd name="T79" fmla="*/ 1707 h 1960"/>
                <a:gd name="T80" fmla="*/ 1200 w 1796"/>
                <a:gd name="T81" fmla="*/ 1591 h 1960"/>
                <a:gd name="T82" fmla="*/ 1316 w 1796"/>
                <a:gd name="T83" fmla="*/ 1475 h 1960"/>
                <a:gd name="T84" fmla="*/ 1432 w 1796"/>
                <a:gd name="T85" fmla="*/ 1591 h 1960"/>
                <a:gd name="T86" fmla="*/ 1316 w 1796"/>
                <a:gd name="T87" fmla="*/ 1707 h 1960"/>
                <a:gd name="T88" fmla="*/ 1316 w 1796"/>
                <a:gd name="T89" fmla="*/ 1333 h 1960"/>
                <a:gd name="T90" fmla="*/ 1200 w 1796"/>
                <a:gd name="T91" fmla="*/ 1217 h 1960"/>
                <a:gd name="T92" fmla="*/ 1316 w 1796"/>
                <a:gd name="T93" fmla="*/ 1101 h 1960"/>
                <a:gd name="T94" fmla="*/ 1432 w 1796"/>
                <a:gd name="T95" fmla="*/ 1217 h 1960"/>
                <a:gd name="T96" fmla="*/ 1316 w 1796"/>
                <a:gd name="T97" fmla="*/ 1333 h 1960"/>
                <a:gd name="T98" fmla="*/ 1316 w 1796"/>
                <a:gd name="T99" fmla="*/ 960 h 1960"/>
                <a:gd name="T100" fmla="*/ 1200 w 1796"/>
                <a:gd name="T101" fmla="*/ 844 h 1960"/>
                <a:gd name="T102" fmla="*/ 1316 w 1796"/>
                <a:gd name="T103" fmla="*/ 728 h 1960"/>
                <a:gd name="T104" fmla="*/ 1432 w 1796"/>
                <a:gd name="T105" fmla="*/ 844 h 1960"/>
                <a:gd name="T106" fmla="*/ 1316 w 1796"/>
                <a:gd name="T107" fmla="*/ 960 h 1960"/>
                <a:gd name="T108" fmla="*/ 1452 w 1796"/>
                <a:gd name="T109" fmla="*/ 468 h 1960"/>
                <a:gd name="T110" fmla="*/ 344 w 1796"/>
                <a:gd name="T111" fmla="*/ 468 h 1960"/>
                <a:gd name="T112" fmla="*/ 202 w 1796"/>
                <a:gd name="T113" fmla="*/ 326 h 1960"/>
                <a:gd name="T114" fmla="*/ 344 w 1796"/>
                <a:gd name="T115" fmla="*/ 184 h 1960"/>
                <a:gd name="T116" fmla="*/ 1452 w 1796"/>
                <a:gd name="T117" fmla="*/ 184 h 1960"/>
                <a:gd name="T118" fmla="*/ 1594 w 1796"/>
                <a:gd name="T119" fmla="*/ 326 h 1960"/>
                <a:gd name="T120" fmla="*/ 1452 w 1796"/>
                <a:gd name="T121" fmla="*/ 468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6" h="1960">
                  <a:moveTo>
                    <a:pt x="1580" y="0"/>
                  </a:moveTo>
                  <a:cubicBezTo>
                    <a:pt x="216" y="0"/>
                    <a:pt x="216" y="0"/>
                    <a:pt x="216" y="0"/>
                  </a:cubicBezTo>
                  <a:cubicBezTo>
                    <a:pt x="97" y="0"/>
                    <a:pt x="0" y="97"/>
                    <a:pt x="0" y="216"/>
                  </a:cubicBezTo>
                  <a:cubicBezTo>
                    <a:pt x="0" y="1744"/>
                    <a:pt x="0" y="1744"/>
                    <a:pt x="0" y="1744"/>
                  </a:cubicBezTo>
                  <a:cubicBezTo>
                    <a:pt x="0" y="1863"/>
                    <a:pt x="97" y="1960"/>
                    <a:pt x="216" y="1960"/>
                  </a:cubicBezTo>
                  <a:cubicBezTo>
                    <a:pt x="1580" y="1960"/>
                    <a:pt x="1580" y="1960"/>
                    <a:pt x="1580" y="1960"/>
                  </a:cubicBezTo>
                  <a:cubicBezTo>
                    <a:pt x="1699" y="1960"/>
                    <a:pt x="1796" y="1863"/>
                    <a:pt x="1796" y="1744"/>
                  </a:cubicBezTo>
                  <a:cubicBezTo>
                    <a:pt x="1796" y="216"/>
                    <a:pt x="1796" y="216"/>
                    <a:pt x="1796" y="216"/>
                  </a:cubicBezTo>
                  <a:cubicBezTo>
                    <a:pt x="1796" y="97"/>
                    <a:pt x="1699" y="0"/>
                    <a:pt x="1580" y="0"/>
                  </a:cubicBezTo>
                  <a:close/>
                  <a:moveTo>
                    <a:pt x="480" y="1707"/>
                  </a:moveTo>
                  <a:cubicBezTo>
                    <a:pt x="416" y="1707"/>
                    <a:pt x="364" y="1655"/>
                    <a:pt x="364" y="1591"/>
                  </a:cubicBezTo>
                  <a:cubicBezTo>
                    <a:pt x="364" y="1527"/>
                    <a:pt x="416" y="1475"/>
                    <a:pt x="480" y="1475"/>
                  </a:cubicBezTo>
                  <a:cubicBezTo>
                    <a:pt x="544" y="1475"/>
                    <a:pt x="596" y="1527"/>
                    <a:pt x="596" y="1591"/>
                  </a:cubicBezTo>
                  <a:cubicBezTo>
                    <a:pt x="596" y="1655"/>
                    <a:pt x="544" y="1707"/>
                    <a:pt x="480" y="1707"/>
                  </a:cubicBezTo>
                  <a:close/>
                  <a:moveTo>
                    <a:pt x="480" y="1333"/>
                  </a:moveTo>
                  <a:cubicBezTo>
                    <a:pt x="416" y="1333"/>
                    <a:pt x="364" y="1281"/>
                    <a:pt x="364" y="1217"/>
                  </a:cubicBezTo>
                  <a:cubicBezTo>
                    <a:pt x="364" y="1153"/>
                    <a:pt x="416" y="1101"/>
                    <a:pt x="480" y="1101"/>
                  </a:cubicBezTo>
                  <a:cubicBezTo>
                    <a:pt x="544" y="1101"/>
                    <a:pt x="596" y="1153"/>
                    <a:pt x="596" y="1217"/>
                  </a:cubicBezTo>
                  <a:cubicBezTo>
                    <a:pt x="596" y="1281"/>
                    <a:pt x="544" y="1333"/>
                    <a:pt x="480" y="1333"/>
                  </a:cubicBezTo>
                  <a:close/>
                  <a:moveTo>
                    <a:pt x="480" y="960"/>
                  </a:moveTo>
                  <a:cubicBezTo>
                    <a:pt x="416" y="960"/>
                    <a:pt x="364" y="908"/>
                    <a:pt x="364" y="844"/>
                  </a:cubicBezTo>
                  <a:cubicBezTo>
                    <a:pt x="364" y="780"/>
                    <a:pt x="416" y="728"/>
                    <a:pt x="480" y="728"/>
                  </a:cubicBezTo>
                  <a:cubicBezTo>
                    <a:pt x="544" y="728"/>
                    <a:pt x="596" y="780"/>
                    <a:pt x="596" y="844"/>
                  </a:cubicBezTo>
                  <a:cubicBezTo>
                    <a:pt x="596" y="908"/>
                    <a:pt x="544" y="960"/>
                    <a:pt x="480" y="960"/>
                  </a:cubicBezTo>
                  <a:close/>
                  <a:moveTo>
                    <a:pt x="898" y="1707"/>
                  </a:moveTo>
                  <a:cubicBezTo>
                    <a:pt x="834" y="1707"/>
                    <a:pt x="782" y="1655"/>
                    <a:pt x="782" y="1591"/>
                  </a:cubicBezTo>
                  <a:cubicBezTo>
                    <a:pt x="782" y="1527"/>
                    <a:pt x="834" y="1475"/>
                    <a:pt x="898" y="1475"/>
                  </a:cubicBezTo>
                  <a:cubicBezTo>
                    <a:pt x="962" y="1475"/>
                    <a:pt x="1014" y="1527"/>
                    <a:pt x="1014" y="1591"/>
                  </a:cubicBezTo>
                  <a:cubicBezTo>
                    <a:pt x="1014" y="1655"/>
                    <a:pt x="962" y="1707"/>
                    <a:pt x="898" y="1707"/>
                  </a:cubicBezTo>
                  <a:close/>
                  <a:moveTo>
                    <a:pt x="898" y="1333"/>
                  </a:moveTo>
                  <a:cubicBezTo>
                    <a:pt x="834" y="1333"/>
                    <a:pt x="782" y="1281"/>
                    <a:pt x="782" y="1217"/>
                  </a:cubicBezTo>
                  <a:cubicBezTo>
                    <a:pt x="782" y="1153"/>
                    <a:pt x="834" y="1101"/>
                    <a:pt x="898" y="1101"/>
                  </a:cubicBezTo>
                  <a:cubicBezTo>
                    <a:pt x="962" y="1101"/>
                    <a:pt x="1014" y="1153"/>
                    <a:pt x="1014" y="1217"/>
                  </a:cubicBezTo>
                  <a:cubicBezTo>
                    <a:pt x="1014" y="1281"/>
                    <a:pt x="962" y="1333"/>
                    <a:pt x="898" y="1333"/>
                  </a:cubicBezTo>
                  <a:close/>
                  <a:moveTo>
                    <a:pt x="898" y="960"/>
                  </a:moveTo>
                  <a:cubicBezTo>
                    <a:pt x="834" y="960"/>
                    <a:pt x="782" y="908"/>
                    <a:pt x="782" y="844"/>
                  </a:cubicBezTo>
                  <a:cubicBezTo>
                    <a:pt x="782" y="780"/>
                    <a:pt x="834" y="728"/>
                    <a:pt x="898" y="728"/>
                  </a:cubicBezTo>
                  <a:cubicBezTo>
                    <a:pt x="962" y="728"/>
                    <a:pt x="1014" y="780"/>
                    <a:pt x="1014" y="844"/>
                  </a:cubicBezTo>
                  <a:cubicBezTo>
                    <a:pt x="1014" y="908"/>
                    <a:pt x="962" y="960"/>
                    <a:pt x="898" y="960"/>
                  </a:cubicBezTo>
                  <a:close/>
                  <a:moveTo>
                    <a:pt x="1316" y="1707"/>
                  </a:moveTo>
                  <a:cubicBezTo>
                    <a:pt x="1252" y="1707"/>
                    <a:pt x="1200" y="1655"/>
                    <a:pt x="1200" y="1591"/>
                  </a:cubicBezTo>
                  <a:cubicBezTo>
                    <a:pt x="1200" y="1527"/>
                    <a:pt x="1252" y="1475"/>
                    <a:pt x="1316" y="1475"/>
                  </a:cubicBezTo>
                  <a:cubicBezTo>
                    <a:pt x="1380" y="1475"/>
                    <a:pt x="1432" y="1527"/>
                    <a:pt x="1432" y="1591"/>
                  </a:cubicBezTo>
                  <a:cubicBezTo>
                    <a:pt x="1432" y="1655"/>
                    <a:pt x="1380" y="1707"/>
                    <a:pt x="1316" y="1707"/>
                  </a:cubicBezTo>
                  <a:close/>
                  <a:moveTo>
                    <a:pt x="1316" y="1333"/>
                  </a:moveTo>
                  <a:cubicBezTo>
                    <a:pt x="1252" y="1333"/>
                    <a:pt x="1200" y="1281"/>
                    <a:pt x="1200" y="1217"/>
                  </a:cubicBezTo>
                  <a:cubicBezTo>
                    <a:pt x="1200" y="1153"/>
                    <a:pt x="1252" y="1101"/>
                    <a:pt x="1316" y="1101"/>
                  </a:cubicBezTo>
                  <a:cubicBezTo>
                    <a:pt x="1380" y="1101"/>
                    <a:pt x="1432" y="1153"/>
                    <a:pt x="1432" y="1217"/>
                  </a:cubicBezTo>
                  <a:cubicBezTo>
                    <a:pt x="1432" y="1281"/>
                    <a:pt x="1380" y="1333"/>
                    <a:pt x="1316" y="1333"/>
                  </a:cubicBezTo>
                  <a:close/>
                  <a:moveTo>
                    <a:pt x="1316" y="960"/>
                  </a:moveTo>
                  <a:cubicBezTo>
                    <a:pt x="1252" y="960"/>
                    <a:pt x="1200" y="908"/>
                    <a:pt x="1200" y="844"/>
                  </a:cubicBezTo>
                  <a:cubicBezTo>
                    <a:pt x="1200" y="780"/>
                    <a:pt x="1252" y="728"/>
                    <a:pt x="1316" y="728"/>
                  </a:cubicBezTo>
                  <a:cubicBezTo>
                    <a:pt x="1380" y="728"/>
                    <a:pt x="1432" y="780"/>
                    <a:pt x="1432" y="844"/>
                  </a:cubicBezTo>
                  <a:cubicBezTo>
                    <a:pt x="1432" y="908"/>
                    <a:pt x="1380" y="960"/>
                    <a:pt x="1316" y="960"/>
                  </a:cubicBezTo>
                  <a:close/>
                  <a:moveTo>
                    <a:pt x="1452" y="468"/>
                  </a:moveTo>
                  <a:cubicBezTo>
                    <a:pt x="344" y="468"/>
                    <a:pt x="344" y="468"/>
                    <a:pt x="344" y="468"/>
                  </a:cubicBezTo>
                  <a:cubicBezTo>
                    <a:pt x="266" y="468"/>
                    <a:pt x="202" y="404"/>
                    <a:pt x="202" y="326"/>
                  </a:cubicBezTo>
                  <a:cubicBezTo>
                    <a:pt x="202" y="248"/>
                    <a:pt x="266" y="184"/>
                    <a:pt x="344" y="184"/>
                  </a:cubicBezTo>
                  <a:cubicBezTo>
                    <a:pt x="1452" y="184"/>
                    <a:pt x="1452" y="184"/>
                    <a:pt x="1452" y="184"/>
                  </a:cubicBezTo>
                  <a:cubicBezTo>
                    <a:pt x="1531" y="184"/>
                    <a:pt x="1594" y="248"/>
                    <a:pt x="1594" y="326"/>
                  </a:cubicBezTo>
                  <a:cubicBezTo>
                    <a:pt x="1594" y="404"/>
                    <a:pt x="1531" y="468"/>
                    <a:pt x="1452" y="4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97"/>
            <p:cNvSpPr>
              <a:spLocks/>
            </p:cNvSpPr>
            <p:nvPr/>
          </p:nvSpPr>
          <p:spPr bwMode="auto">
            <a:xfrm>
              <a:off x="5007" y="1894"/>
              <a:ext cx="265" cy="53"/>
            </a:xfrm>
            <a:custGeom>
              <a:avLst/>
              <a:gdLst>
                <a:gd name="T0" fmla="*/ 1250 w 1392"/>
                <a:gd name="T1" fmla="*/ 284 h 284"/>
                <a:gd name="T2" fmla="*/ 142 w 1392"/>
                <a:gd name="T3" fmla="*/ 284 h 284"/>
                <a:gd name="T4" fmla="*/ 0 w 1392"/>
                <a:gd name="T5" fmla="*/ 142 h 284"/>
                <a:gd name="T6" fmla="*/ 142 w 1392"/>
                <a:gd name="T7" fmla="*/ 0 h 284"/>
                <a:gd name="T8" fmla="*/ 1250 w 1392"/>
                <a:gd name="T9" fmla="*/ 0 h 284"/>
                <a:gd name="T10" fmla="*/ 1392 w 1392"/>
                <a:gd name="T11" fmla="*/ 142 h 284"/>
                <a:gd name="T12" fmla="*/ 1250 w 1392"/>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1392" h="284">
                  <a:moveTo>
                    <a:pt x="1250" y="284"/>
                  </a:moveTo>
                  <a:cubicBezTo>
                    <a:pt x="142" y="284"/>
                    <a:pt x="142" y="284"/>
                    <a:pt x="142" y="284"/>
                  </a:cubicBezTo>
                  <a:cubicBezTo>
                    <a:pt x="64" y="284"/>
                    <a:pt x="0" y="220"/>
                    <a:pt x="0" y="142"/>
                  </a:cubicBezTo>
                  <a:cubicBezTo>
                    <a:pt x="0" y="64"/>
                    <a:pt x="64" y="0"/>
                    <a:pt x="142" y="0"/>
                  </a:cubicBezTo>
                  <a:cubicBezTo>
                    <a:pt x="1250" y="0"/>
                    <a:pt x="1250" y="0"/>
                    <a:pt x="1250" y="0"/>
                  </a:cubicBezTo>
                  <a:cubicBezTo>
                    <a:pt x="1329" y="0"/>
                    <a:pt x="1392" y="64"/>
                    <a:pt x="1392" y="142"/>
                  </a:cubicBezTo>
                  <a:cubicBezTo>
                    <a:pt x="1392" y="220"/>
                    <a:pt x="1329" y="284"/>
                    <a:pt x="1250" y="28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8" name="Rectangle 197"/>
          <p:cNvSpPr/>
          <p:nvPr/>
        </p:nvSpPr>
        <p:spPr>
          <a:xfrm>
            <a:off x="6325219" y="3928386"/>
            <a:ext cx="931665" cy="430887"/>
          </a:xfrm>
          <a:prstGeom prst="rect">
            <a:avLst/>
          </a:prstGeom>
        </p:spPr>
        <p:txBody>
          <a:bodyPr wrap="none">
            <a:spAutoFit/>
          </a:bodyPr>
          <a:lstStyle/>
          <a:p>
            <a:pPr lvl="0">
              <a:defRPr/>
            </a:pPr>
            <a:r>
              <a:rPr lang="en-US" sz="2200" b="1" dirty="0">
                <a:solidFill>
                  <a:schemeClr val="bg2"/>
                </a:solidFill>
                <a:latin typeface="CiscoSansTT ExtraLight" panose="020B0303020201020303" pitchFamily="34" charset="0"/>
                <a:ea typeface="CiscoSansTT Heavy" charset="0"/>
                <a:cs typeface="CiscoSansTT ExtraLight" panose="020B0303020201020303" pitchFamily="34" charset="0"/>
              </a:rPr>
              <a:t>45M+</a:t>
            </a:r>
          </a:p>
        </p:txBody>
      </p:sp>
      <p:sp>
        <p:nvSpPr>
          <p:cNvPr id="199" name="Freeform 25">
            <a:extLst>
              <a:ext uri="{FF2B5EF4-FFF2-40B4-BE49-F238E27FC236}">
                <a16:creationId xmlns:a16="http://schemas.microsoft.com/office/drawing/2014/main" id="{90C9AA60-6C16-4BB3-AB74-F4CAD642CDFD}"/>
              </a:ext>
            </a:extLst>
          </p:cNvPr>
          <p:cNvSpPr>
            <a:spLocks noChangeAspect="1" noEditPoints="1"/>
          </p:cNvSpPr>
          <p:nvPr/>
        </p:nvSpPr>
        <p:spPr bwMode="auto">
          <a:xfrm>
            <a:off x="6597106" y="3481586"/>
            <a:ext cx="387891" cy="387820"/>
          </a:xfrm>
          <a:custGeom>
            <a:avLst/>
            <a:gdLst>
              <a:gd name="T0" fmla="*/ 286 w 659"/>
              <a:gd name="T1" fmla="*/ 280 h 692"/>
              <a:gd name="T2" fmla="*/ 260 w 659"/>
              <a:gd name="T3" fmla="*/ 225 h 692"/>
              <a:gd name="T4" fmla="*/ 212 w 659"/>
              <a:gd name="T5" fmla="*/ 181 h 692"/>
              <a:gd name="T6" fmla="*/ 161 w 659"/>
              <a:gd name="T7" fmla="*/ 163 h 692"/>
              <a:gd name="T8" fmla="*/ 401 w 659"/>
              <a:gd name="T9" fmla="*/ 343 h 692"/>
              <a:gd name="T10" fmla="*/ 404 w 659"/>
              <a:gd name="T11" fmla="*/ 357 h 692"/>
              <a:gd name="T12" fmla="*/ 293 w 659"/>
              <a:gd name="T13" fmla="*/ 408 h 692"/>
              <a:gd name="T14" fmla="*/ 500 w 659"/>
              <a:gd name="T15" fmla="*/ 197 h 692"/>
              <a:gd name="T16" fmla="*/ 463 w 659"/>
              <a:gd name="T17" fmla="*/ 70 h 692"/>
              <a:gd name="T18" fmla="*/ 348 w 659"/>
              <a:gd name="T19" fmla="*/ 6 h 692"/>
              <a:gd name="T20" fmla="*/ 297 w 659"/>
              <a:gd name="T21" fmla="*/ 1 h 692"/>
              <a:gd name="T22" fmla="*/ 84 w 659"/>
              <a:gd name="T23" fmla="*/ 100 h 692"/>
              <a:gd name="T24" fmla="*/ 57 w 659"/>
              <a:gd name="T25" fmla="*/ 163 h 692"/>
              <a:gd name="T26" fmla="*/ 658 w 659"/>
              <a:gd name="T27" fmla="*/ 288 h 692"/>
              <a:gd name="T28" fmla="*/ 611 w 659"/>
              <a:gd name="T29" fmla="*/ 154 h 692"/>
              <a:gd name="T30" fmla="*/ 524 w 659"/>
              <a:gd name="T31" fmla="*/ 62 h 692"/>
              <a:gd name="T32" fmla="*/ 416 w 659"/>
              <a:gd name="T33" fmla="*/ 11 h 692"/>
              <a:gd name="T34" fmla="*/ 476 w 659"/>
              <a:gd name="T35" fmla="*/ 61 h 692"/>
              <a:gd name="T36" fmla="*/ 513 w 659"/>
              <a:gd name="T37" fmla="*/ 224 h 692"/>
              <a:gd name="T38" fmla="*/ 486 w 659"/>
              <a:gd name="T39" fmla="*/ 291 h 692"/>
              <a:gd name="T40" fmla="*/ 169 w 659"/>
              <a:gd name="T41" fmla="*/ 429 h 692"/>
              <a:gd name="T42" fmla="*/ 23 w 659"/>
              <a:gd name="T43" fmla="*/ 257 h 692"/>
              <a:gd name="T44" fmla="*/ 3 w 659"/>
              <a:gd name="T45" fmla="*/ 367 h 692"/>
              <a:gd name="T46" fmla="*/ 5 w 659"/>
              <a:gd name="T47" fmla="*/ 378 h 692"/>
              <a:gd name="T48" fmla="*/ 6 w 659"/>
              <a:gd name="T49" fmla="*/ 388 h 692"/>
              <a:gd name="T50" fmla="*/ 9 w 659"/>
              <a:gd name="T51" fmla="*/ 404 h 692"/>
              <a:gd name="T52" fmla="*/ 12 w 659"/>
              <a:gd name="T53" fmla="*/ 413 h 692"/>
              <a:gd name="T54" fmla="*/ 17 w 659"/>
              <a:gd name="T55" fmla="*/ 431 h 692"/>
              <a:gd name="T56" fmla="*/ 25 w 659"/>
              <a:gd name="T57" fmla="*/ 453 h 692"/>
              <a:gd name="T58" fmla="*/ 33 w 659"/>
              <a:gd name="T59" fmla="*/ 469 h 692"/>
              <a:gd name="T60" fmla="*/ 37 w 659"/>
              <a:gd name="T61" fmla="*/ 476 h 692"/>
              <a:gd name="T62" fmla="*/ 51 w 659"/>
              <a:gd name="T63" fmla="*/ 497 h 692"/>
              <a:gd name="T64" fmla="*/ 56 w 659"/>
              <a:gd name="T65" fmla="*/ 504 h 692"/>
              <a:gd name="T66" fmla="*/ 79 w 659"/>
              <a:gd name="T67" fmla="*/ 530 h 692"/>
              <a:gd name="T68" fmla="*/ 85 w 659"/>
              <a:gd name="T69" fmla="*/ 536 h 692"/>
              <a:gd name="T70" fmla="*/ 95 w 659"/>
              <a:gd name="T71" fmla="*/ 545 h 692"/>
              <a:gd name="T72" fmla="*/ 102 w 659"/>
              <a:gd name="T73" fmla="*/ 550 h 692"/>
              <a:gd name="T74" fmla="*/ 125 w 659"/>
              <a:gd name="T75" fmla="*/ 568 h 692"/>
              <a:gd name="T76" fmla="*/ 133 w 659"/>
              <a:gd name="T77" fmla="*/ 573 h 692"/>
              <a:gd name="T78" fmla="*/ 187 w 659"/>
              <a:gd name="T79" fmla="*/ 604 h 692"/>
              <a:gd name="T80" fmla="*/ 208 w 659"/>
              <a:gd name="T81" fmla="*/ 613 h 692"/>
              <a:gd name="T82" fmla="*/ 150 w 659"/>
              <a:gd name="T83" fmla="*/ 691 h 692"/>
              <a:gd name="T84" fmla="*/ 320 w 659"/>
              <a:gd name="T85" fmla="*/ 639 h 692"/>
              <a:gd name="T86" fmla="*/ 659 w 659"/>
              <a:gd name="T87" fmla="*/ 319 h 692"/>
              <a:gd name="T88" fmla="*/ 62 w 659"/>
              <a:gd name="T89" fmla="*/ 352 h 692"/>
              <a:gd name="T90" fmla="*/ 275 w 659"/>
              <a:gd name="T91" fmla="*/ 304 h 692"/>
              <a:gd name="T92" fmla="*/ 204 w 659"/>
              <a:gd name="T93" fmla="*/ 196 h 692"/>
              <a:gd name="T94" fmla="*/ 39 w 659"/>
              <a:gd name="T95" fmla="*/ 298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9" h="692">
                <a:moveTo>
                  <a:pt x="293" y="408"/>
                </a:moveTo>
                <a:cubicBezTo>
                  <a:pt x="302" y="365"/>
                  <a:pt x="299" y="320"/>
                  <a:pt x="286" y="280"/>
                </a:cubicBezTo>
                <a:cubicBezTo>
                  <a:pt x="280" y="261"/>
                  <a:pt x="273" y="243"/>
                  <a:pt x="262" y="228"/>
                </a:cubicBezTo>
                <a:cubicBezTo>
                  <a:pt x="262" y="227"/>
                  <a:pt x="261" y="226"/>
                  <a:pt x="260" y="225"/>
                </a:cubicBezTo>
                <a:cubicBezTo>
                  <a:pt x="259" y="224"/>
                  <a:pt x="258" y="223"/>
                  <a:pt x="258" y="221"/>
                </a:cubicBezTo>
                <a:cubicBezTo>
                  <a:pt x="243" y="202"/>
                  <a:pt x="227" y="190"/>
                  <a:pt x="212" y="181"/>
                </a:cubicBezTo>
                <a:cubicBezTo>
                  <a:pt x="195" y="172"/>
                  <a:pt x="178" y="167"/>
                  <a:pt x="161" y="165"/>
                </a:cubicBezTo>
                <a:cubicBezTo>
                  <a:pt x="160" y="165"/>
                  <a:pt x="160" y="163"/>
                  <a:pt x="161" y="163"/>
                </a:cubicBezTo>
                <a:cubicBezTo>
                  <a:pt x="202" y="159"/>
                  <a:pt x="245" y="169"/>
                  <a:pt x="281" y="188"/>
                </a:cubicBezTo>
                <a:cubicBezTo>
                  <a:pt x="345" y="221"/>
                  <a:pt x="384" y="273"/>
                  <a:pt x="401" y="343"/>
                </a:cubicBezTo>
                <a:cubicBezTo>
                  <a:pt x="403" y="348"/>
                  <a:pt x="404" y="353"/>
                  <a:pt x="404" y="357"/>
                </a:cubicBezTo>
                <a:cubicBezTo>
                  <a:pt x="404" y="357"/>
                  <a:pt x="404" y="357"/>
                  <a:pt x="404" y="357"/>
                </a:cubicBezTo>
                <a:cubicBezTo>
                  <a:pt x="373" y="380"/>
                  <a:pt x="336" y="399"/>
                  <a:pt x="294" y="408"/>
                </a:cubicBezTo>
                <a:cubicBezTo>
                  <a:pt x="293" y="409"/>
                  <a:pt x="293" y="408"/>
                  <a:pt x="293" y="408"/>
                </a:cubicBezTo>
                <a:close/>
                <a:moveTo>
                  <a:pt x="58" y="164"/>
                </a:moveTo>
                <a:cubicBezTo>
                  <a:pt x="215" y="57"/>
                  <a:pt x="362" y="71"/>
                  <a:pt x="500" y="197"/>
                </a:cubicBezTo>
                <a:cubicBezTo>
                  <a:pt x="500" y="198"/>
                  <a:pt x="501" y="197"/>
                  <a:pt x="501" y="197"/>
                </a:cubicBezTo>
                <a:cubicBezTo>
                  <a:pt x="505" y="152"/>
                  <a:pt x="492" y="108"/>
                  <a:pt x="463" y="70"/>
                </a:cubicBezTo>
                <a:cubicBezTo>
                  <a:pt x="432" y="29"/>
                  <a:pt x="379" y="12"/>
                  <a:pt x="349" y="6"/>
                </a:cubicBezTo>
                <a:cubicBezTo>
                  <a:pt x="349" y="6"/>
                  <a:pt x="348" y="6"/>
                  <a:pt x="348" y="6"/>
                </a:cubicBezTo>
                <a:cubicBezTo>
                  <a:pt x="332" y="3"/>
                  <a:pt x="314" y="1"/>
                  <a:pt x="297" y="1"/>
                </a:cubicBezTo>
                <a:cubicBezTo>
                  <a:pt x="297" y="1"/>
                  <a:pt x="297" y="1"/>
                  <a:pt x="297" y="1"/>
                </a:cubicBezTo>
                <a:cubicBezTo>
                  <a:pt x="218" y="0"/>
                  <a:pt x="137" y="34"/>
                  <a:pt x="89" y="95"/>
                </a:cubicBezTo>
                <a:cubicBezTo>
                  <a:pt x="87" y="96"/>
                  <a:pt x="86" y="98"/>
                  <a:pt x="84" y="100"/>
                </a:cubicBezTo>
                <a:cubicBezTo>
                  <a:pt x="84" y="100"/>
                  <a:pt x="84" y="100"/>
                  <a:pt x="84" y="100"/>
                </a:cubicBezTo>
                <a:cubicBezTo>
                  <a:pt x="72" y="117"/>
                  <a:pt x="62" y="137"/>
                  <a:pt x="57" y="163"/>
                </a:cubicBezTo>
                <a:cubicBezTo>
                  <a:pt x="57" y="164"/>
                  <a:pt x="58" y="164"/>
                  <a:pt x="58" y="164"/>
                </a:cubicBezTo>
                <a:close/>
                <a:moveTo>
                  <a:pt x="658" y="288"/>
                </a:moveTo>
                <a:cubicBezTo>
                  <a:pt x="654" y="240"/>
                  <a:pt x="639" y="196"/>
                  <a:pt x="612" y="155"/>
                </a:cubicBezTo>
                <a:cubicBezTo>
                  <a:pt x="612" y="155"/>
                  <a:pt x="612" y="154"/>
                  <a:pt x="611" y="154"/>
                </a:cubicBezTo>
                <a:cubicBezTo>
                  <a:pt x="595" y="129"/>
                  <a:pt x="575" y="106"/>
                  <a:pt x="551" y="84"/>
                </a:cubicBezTo>
                <a:cubicBezTo>
                  <a:pt x="542" y="76"/>
                  <a:pt x="533" y="68"/>
                  <a:pt x="524" y="62"/>
                </a:cubicBezTo>
                <a:cubicBezTo>
                  <a:pt x="522" y="61"/>
                  <a:pt x="521" y="60"/>
                  <a:pt x="519" y="59"/>
                </a:cubicBezTo>
                <a:cubicBezTo>
                  <a:pt x="488" y="37"/>
                  <a:pt x="454" y="21"/>
                  <a:pt x="416" y="11"/>
                </a:cubicBezTo>
                <a:cubicBezTo>
                  <a:pt x="416" y="11"/>
                  <a:pt x="415" y="12"/>
                  <a:pt x="416" y="12"/>
                </a:cubicBezTo>
                <a:cubicBezTo>
                  <a:pt x="438" y="23"/>
                  <a:pt x="459" y="39"/>
                  <a:pt x="476" y="61"/>
                </a:cubicBezTo>
                <a:cubicBezTo>
                  <a:pt x="492" y="81"/>
                  <a:pt x="503" y="104"/>
                  <a:pt x="510" y="127"/>
                </a:cubicBezTo>
                <a:cubicBezTo>
                  <a:pt x="519" y="158"/>
                  <a:pt x="521" y="191"/>
                  <a:pt x="513" y="224"/>
                </a:cubicBezTo>
                <a:cubicBezTo>
                  <a:pt x="513" y="224"/>
                  <a:pt x="513" y="224"/>
                  <a:pt x="513" y="224"/>
                </a:cubicBezTo>
                <a:cubicBezTo>
                  <a:pt x="508" y="247"/>
                  <a:pt x="499" y="269"/>
                  <a:pt x="486" y="291"/>
                </a:cubicBezTo>
                <a:cubicBezTo>
                  <a:pt x="442" y="365"/>
                  <a:pt x="346" y="433"/>
                  <a:pt x="222" y="433"/>
                </a:cubicBezTo>
                <a:cubicBezTo>
                  <a:pt x="205" y="433"/>
                  <a:pt x="187" y="431"/>
                  <a:pt x="169" y="429"/>
                </a:cubicBezTo>
                <a:cubicBezTo>
                  <a:pt x="76" y="414"/>
                  <a:pt x="32" y="353"/>
                  <a:pt x="23" y="301"/>
                </a:cubicBezTo>
                <a:cubicBezTo>
                  <a:pt x="20" y="286"/>
                  <a:pt x="20" y="271"/>
                  <a:pt x="23" y="257"/>
                </a:cubicBezTo>
                <a:cubicBezTo>
                  <a:pt x="23" y="256"/>
                  <a:pt x="21" y="255"/>
                  <a:pt x="21" y="256"/>
                </a:cubicBezTo>
                <a:cubicBezTo>
                  <a:pt x="3" y="292"/>
                  <a:pt x="0" y="330"/>
                  <a:pt x="3" y="367"/>
                </a:cubicBezTo>
                <a:cubicBezTo>
                  <a:pt x="4" y="371"/>
                  <a:pt x="4" y="374"/>
                  <a:pt x="5" y="377"/>
                </a:cubicBezTo>
                <a:cubicBezTo>
                  <a:pt x="5" y="377"/>
                  <a:pt x="5" y="378"/>
                  <a:pt x="5" y="378"/>
                </a:cubicBezTo>
                <a:cubicBezTo>
                  <a:pt x="5" y="380"/>
                  <a:pt x="5" y="383"/>
                  <a:pt x="6" y="385"/>
                </a:cubicBezTo>
                <a:cubicBezTo>
                  <a:pt x="6" y="386"/>
                  <a:pt x="6" y="387"/>
                  <a:pt x="6" y="388"/>
                </a:cubicBezTo>
                <a:cubicBezTo>
                  <a:pt x="7" y="390"/>
                  <a:pt x="7" y="393"/>
                  <a:pt x="8" y="396"/>
                </a:cubicBezTo>
                <a:cubicBezTo>
                  <a:pt x="8" y="398"/>
                  <a:pt x="9" y="401"/>
                  <a:pt x="9" y="404"/>
                </a:cubicBezTo>
                <a:cubicBezTo>
                  <a:pt x="9" y="404"/>
                  <a:pt x="9" y="405"/>
                  <a:pt x="10" y="405"/>
                </a:cubicBezTo>
                <a:cubicBezTo>
                  <a:pt x="10" y="408"/>
                  <a:pt x="11" y="411"/>
                  <a:pt x="12" y="413"/>
                </a:cubicBezTo>
                <a:cubicBezTo>
                  <a:pt x="12" y="416"/>
                  <a:pt x="13" y="418"/>
                  <a:pt x="14" y="421"/>
                </a:cubicBezTo>
                <a:cubicBezTo>
                  <a:pt x="15" y="424"/>
                  <a:pt x="16" y="428"/>
                  <a:pt x="17" y="431"/>
                </a:cubicBezTo>
                <a:cubicBezTo>
                  <a:pt x="18" y="433"/>
                  <a:pt x="19" y="436"/>
                  <a:pt x="19" y="438"/>
                </a:cubicBezTo>
                <a:cubicBezTo>
                  <a:pt x="21" y="443"/>
                  <a:pt x="23" y="448"/>
                  <a:pt x="25" y="453"/>
                </a:cubicBezTo>
                <a:cubicBezTo>
                  <a:pt x="26" y="454"/>
                  <a:pt x="26" y="454"/>
                  <a:pt x="26" y="455"/>
                </a:cubicBezTo>
                <a:cubicBezTo>
                  <a:pt x="29" y="460"/>
                  <a:pt x="31" y="464"/>
                  <a:pt x="33" y="469"/>
                </a:cubicBezTo>
                <a:cubicBezTo>
                  <a:pt x="33" y="469"/>
                  <a:pt x="33" y="469"/>
                  <a:pt x="33" y="469"/>
                </a:cubicBezTo>
                <a:cubicBezTo>
                  <a:pt x="35" y="472"/>
                  <a:pt x="36" y="474"/>
                  <a:pt x="37" y="476"/>
                </a:cubicBezTo>
                <a:cubicBezTo>
                  <a:pt x="40" y="481"/>
                  <a:pt x="43" y="486"/>
                  <a:pt x="46" y="490"/>
                </a:cubicBezTo>
                <a:cubicBezTo>
                  <a:pt x="48" y="493"/>
                  <a:pt x="49" y="495"/>
                  <a:pt x="51" y="497"/>
                </a:cubicBezTo>
                <a:cubicBezTo>
                  <a:pt x="51" y="497"/>
                  <a:pt x="51" y="497"/>
                  <a:pt x="51" y="498"/>
                </a:cubicBezTo>
                <a:cubicBezTo>
                  <a:pt x="53" y="500"/>
                  <a:pt x="54" y="502"/>
                  <a:pt x="56" y="504"/>
                </a:cubicBezTo>
                <a:cubicBezTo>
                  <a:pt x="58" y="506"/>
                  <a:pt x="59" y="508"/>
                  <a:pt x="61" y="510"/>
                </a:cubicBezTo>
                <a:cubicBezTo>
                  <a:pt x="67" y="517"/>
                  <a:pt x="73" y="524"/>
                  <a:pt x="79" y="530"/>
                </a:cubicBezTo>
                <a:cubicBezTo>
                  <a:pt x="80" y="531"/>
                  <a:pt x="81" y="532"/>
                  <a:pt x="83" y="533"/>
                </a:cubicBezTo>
                <a:cubicBezTo>
                  <a:pt x="84" y="534"/>
                  <a:pt x="84" y="535"/>
                  <a:pt x="85" y="536"/>
                </a:cubicBezTo>
                <a:cubicBezTo>
                  <a:pt x="87" y="537"/>
                  <a:pt x="88" y="538"/>
                  <a:pt x="89" y="539"/>
                </a:cubicBezTo>
                <a:cubicBezTo>
                  <a:pt x="91" y="541"/>
                  <a:pt x="93" y="543"/>
                  <a:pt x="95" y="545"/>
                </a:cubicBezTo>
                <a:cubicBezTo>
                  <a:pt x="97" y="546"/>
                  <a:pt x="99" y="548"/>
                  <a:pt x="100" y="549"/>
                </a:cubicBezTo>
                <a:cubicBezTo>
                  <a:pt x="101" y="549"/>
                  <a:pt x="102" y="550"/>
                  <a:pt x="102" y="550"/>
                </a:cubicBezTo>
                <a:cubicBezTo>
                  <a:pt x="105" y="552"/>
                  <a:pt x="107" y="554"/>
                  <a:pt x="109" y="556"/>
                </a:cubicBezTo>
                <a:cubicBezTo>
                  <a:pt x="115" y="560"/>
                  <a:pt x="120" y="564"/>
                  <a:pt x="125" y="568"/>
                </a:cubicBezTo>
                <a:cubicBezTo>
                  <a:pt x="128" y="569"/>
                  <a:pt x="130" y="571"/>
                  <a:pt x="133" y="573"/>
                </a:cubicBezTo>
                <a:cubicBezTo>
                  <a:pt x="133" y="573"/>
                  <a:pt x="133" y="573"/>
                  <a:pt x="133" y="573"/>
                </a:cubicBezTo>
                <a:cubicBezTo>
                  <a:pt x="133" y="573"/>
                  <a:pt x="133" y="573"/>
                  <a:pt x="134" y="573"/>
                </a:cubicBezTo>
                <a:cubicBezTo>
                  <a:pt x="151" y="585"/>
                  <a:pt x="169" y="595"/>
                  <a:pt x="187" y="604"/>
                </a:cubicBezTo>
                <a:cubicBezTo>
                  <a:pt x="187" y="604"/>
                  <a:pt x="187" y="604"/>
                  <a:pt x="187" y="604"/>
                </a:cubicBezTo>
                <a:cubicBezTo>
                  <a:pt x="194" y="607"/>
                  <a:pt x="201" y="610"/>
                  <a:pt x="208" y="613"/>
                </a:cubicBezTo>
                <a:cubicBezTo>
                  <a:pt x="196" y="634"/>
                  <a:pt x="175" y="662"/>
                  <a:pt x="149" y="686"/>
                </a:cubicBezTo>
                <a:cubicBezTo>
                  <a:pt x="147" y="688"/>
                  <a:pt x="148" y="690"/>
                  <a:pt x="150" y="691"/>
                </a:cubicBezTo>
                <a:cubicBezTo>
                  <a:pt x="175" y="692"/>
                  <a:pt x="240" y="688"/>
                  <a:pt x="286" y="636"/>
                </a:cubicBezTo>
                <a:cubicBezTo>
                  <a:pt x="295" y="637"/>
                  <a:pt x="314" y="639"/>
                  <a:pt x="320" y="639"/>
                </a:cubicBezTo>
                <a:cubicBezTo>
                  <a:pt x="322" y="639"/>
                  <a:pt x="324" y="639"/>
                  <a:pt x="327" y="639"/>
                </a:cubicBezTo>
                <a:cubicBezTo>
                  <a:pt x="510" y="639"/>
                  <a:pt x="659" y="496"/>
                  <a:pt x="659" y="319"/>
                </a:cubicBezTo>
                <a:cubicBezTo>
                  <a:pt x="659" y="309"/>
                  <a:pt x="659" y="298"/>
                  <a:pt x="658" y="288"/>
                </a:cubicBezTo>
                <a:close/>
                <a:moveTo>
                  <a:pt x="62" y="352"/>
                </a:moveTo>
                <a:cubicBezTo>
                  <a:pt x="62" y="352"/>
                  <a:pt x="63" y="352"/>
                  <a:pt x="63" y="352"/>
                </a:cubicBezTo>
                <a:cubicBezTo>
                  <a:pt x="122" y="280"/>
                  <a:pt x="195" y="276"/>
                  <a:pt x="275" y="304"/>
                </a:cubicBezTo>
                <a:cubicBezTo>
                  <a:pt x="275" y="304"/>
                  <a:pt x="276" y="304"/>
                  <a:pt x="276" y="303"/>
                </a:cubicBezTo>
                <a:cubicBezTo>
                  <a:pt x="265" y="252"/>
                  <a:pt x="240" y="215"/>
                  <a:pt x="204" y="196"/>
                </a:cubicBezTo>
                <a:cubicBezTo>
                  <a:pt x="161" y="172"/>
                  <a:pt x="108" y="179"/>
                  <a:pt x="85" y="191"/>
                </a:cubicBezTo>
                <a:cubicBezTo>
                  <a:pt x="49" y="211"/>
                  <a:pt x="31" y="253"/>
                  <a:pt x="39" y="298"/>
                </a:cubicBezTo>
                <a:cubicBezTo>
                  <a:pt x="42" y="316"/>
                  <a:pt x="49" y="335"/>
                  <a:pt x="62" y="352"/>
                </a:cubicBezTo>
                <a:close/>
              </a:path>
            </a:pathLst>
          </a:custGeom>
          <a:solidFill>
            <a:schemeClr val="bg2"/>
          </a:solidFill>
          <a:ln>
            <a:noFill/>
          </a:ln>
        </p:spPr>
        <p:txBody>
          <a:bodyPr vert="horz" wrap="square" lIns="121893" tIns="60947" rIns="121893" bIns="60947" numCol="1" anchor="t" anchorCtr="0" compatLnSpc="1">
            <a:prstTxWarp prst="textNoShape">
              <a:avLst/>
            </a:prstTxWarp>
          </a:bodyPr>
          <a:lstStyle/>
          <a:p>
            <a:pPr marL="0" marR="0" lvl="0" indent="0" algn="l" defTabSz="60946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5073">
                  <a:lumMod val="90000"/>
                </a:srgbClr>
              </a:solidFill>
              <a:effectLst/>
              <a:uLnTx/>
              <a:uFillTx/>
              <a:latin typeface="Arial" charset="0"/>
              <a:ea typeface="ＭＳ Ｐゴシック" charset="0"/>
              <a:cs typeface="ＭＳ Ｐゴシック" charset="0"/>
            </a:endParaRPr>
          </a:p>
        </p:txBody>
      </p:sp>
      <p:sp>
        <p:nvSpPr>
          <p:cNvPr id="200" name="Rectangle 199"/>
          <p:cNvSpPr/>
          <p:nvPr/>
        </p:nvSpPr>
        <p:spPr>
          <a:xfrm>
            <a:off x="7876217" y="3771412"/>
            <a:ext cx="668773" cy="430887"/>
          </a:xfrm>
          <a:prstGeom prst="rect">
            <a:avLst/>
          </a:prstGeom>
        </p:spPr>
        <p:txBody>
          <a:bodyPr wrap="none">
            <a:spAutoFit/>
          </a:bodyPr>
          <a:lstStyle/>
          <a:p>
            <a:pPr lvl="0">
              <a:defRPr/>
            </a:pPr>
            <a:r>
              <a:rPr lang="en-US" sz="2200" b="1" dirty="0">
                <a:solidFill>
                  <a:schemeClr val="bg1"/>
                </a:solidFill>
                <a:latin typeface="CiscoSansTT ExtraLight" panose="020B0303020201020303" pitchFamily="34" charset="0"/>
                <a:ea typeface="CiscoSansTT Heavy" charset="0"/>
                <a:cs typeface="CiscoSansTT ExtraLight" panose="020B0303020201020303" pitchFamily="34" charset="0"/>
              </a:rPr>
              <a:t>11x</a:t>
            </a:r>
          </a:p>
        </p:txBody>
      </p:sp>
      <p:grpSp>
        <p:nvGrpSpPr>
          <p:cNvPr id="201" name="Group 200"/>
          <p:cNvGrpSpPr>
            <a:grpSpLocks noChangeAspect="1"/>
          </p:cNvGrpSpPr>
          <p:nvPr/>
        </p:nvGrpSpPr>
        <p:grpSpPr>
          <a:xfrm>
            <a:off x="8044041" y="3407308"/>
            <a:ext cx="333124" cy="318632"/>
            <a:chOff x="6493421" y="-20381"/>
            <a:chExt cx="1290462" cy="1234331"/>
          </a:xfrm>
        </p:grpSpPr>
        <p:grpSp>
          <p:nvGrpSpPr>
            <p:cNvPr id="202" name="Group 4"/>
            <p:cNvGrpSpPr>
              <a:grpSpLocks noChangeAspect="1"/>
            </p:cNvGrpSpPr>
            <p:nvPr/>
          </p:nvGrpSpPr>
          <p:grpSpPr bwMode="auto">
            <a:xfrm>
              <a:off x="6493421" y="299644"/>
              <a:ext cx="412156" cy="883191"/>
              <a:chOff x="598" y="1936"/>
              <a:chExt cx="287" cy="615"/>
            </a:xfrm>
            <a:solidFill>
              <a:schemeClr val="accent2"/>
            </a:solidFill>
          </p:grpSpPr>
          <p:sp>
            <p:nvSpPr>
              <p:cNvPr id="209"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3" name="Group 4"/>
            <p:cNvGrpSpPr>
              <a:grpSpLocks noChangeAspect="1"/>
            </p:cNvGrpSpPr>
            <p:nvPr/>
          </p:nvGrpSpPr>
          <p:grpSpPr bwMode="auto">
            <a:xfrm>
              <a:off x="7371727" y="299644"/>
              <a:ext cx="412156" cy="883191"/>
              <a:chOff x="598" y="1936"/>
              <a:chExt cx="287" cy="615"/>
            </a:xfrm>
            <a:solidFill>
              <a:schemeClr val="accent1"/>
            </a:solidFill>
          </p:grpSpPr>
          <p:sp>
            <p:nvSpPr>
              <p:cNvPr id="207"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4" name="Group 4"/>
            <p:cNvGrpSpPr>
              <a:grpSpLocks noChangeAspect="1"/>
            </p:cNvGrpSpPr>
            <p:nvPr/>
          </p:nvGrpSpPr>
          <p:grpSpPr bwMode="auto">
            <a:xfrm>
              <a:off x="6846910" y="-20381"/>
              <a:ext cx="576021" cy="1234331"/>
              <a:chOff x="598" y="1936"/>
              <a:chExt cx="287" cy="615"/>
            </a:xfrm>
            <a:solidFill>
              <a:schemeClr val="accent5"/>
            </a:solidFill>
          </p:grpSpPr>
          <p:sp>
            <p:nvSpPr>
              <p:cNvPr id="205"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8083398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002&quot;&gt;&lt;object type=&quot;3&quot; unique_id=&quot;184153&quot;&gt;&lt;property id=&quot;20148&quot; value=&quot;5&quot;/&gt;&lt;property id=&quot;20300&quot; value=&quot;Slide 6 - &amp;quot;Use this slide for transitions&amp;quot;&quot;/&gt;&lt;property id=&quot;20307&quot; value=&quot;257&quot;/&gt;&lt;/object&gt;&lt;object type=&quot;3&quot; unique_id=&quot;184154&quot;&gt;&lt;property id=&quot;20148&quot; value=&quot;5&quot;/&gt;&lt;property id=&quot;20300&quot; value=&quot;Slide 25 - &amp;quot;Color palette&amp;quot;&quot;/&gt;&lt;property id=&quot;20307&quot; value=&quot;258&quot;/&gt;&lt;/object&gt;&lt;object type=&quot;3&quot; unique_id=&quot;184155&quot;&gt;&lt;property id=&quot;20148&quot; value=&quot;5&quot;/&gt;&lt;property id=&quot;20300&quot; value=&quot;Slide 13 - &amp;quot;Two-column layout&amp;quot;&quot;/&gt;&lt;property id=&quot;20307&quot; value=&quot;259&quot;/&gt;&lt;/object&gt;&lt;object type=&quot;3&quot; unique_id=&quot;184156&quot;&gt;&lt;property id=&quot;20148&quot; value=&quot;5&quot;/&gt;&lt;property id=&quot;20300&quot; value=&quot;Slide 19 - &amp;quot;This is a sample headline&amp;quot;&quot;/&gt;&lt;property id=&quot;20307&quot; value=&quot;260&quot;/&gt;&lt;/object&gt;&lt;object type=&quot;3&quot; unique_id=&quot;184157&quot;&gt;&lt;property id=&quot;20148&quot; value=&quot;5&quot;/&gt;&lt;property id=&quot;20300&quot; value=&quot;Slide 20 - &amp;quot;Slide title&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4 - &amp;quot;This is a sample headline&amp;quot;&quot;/&gt;&lt;property id=&quot;20307&quot; value=&quot;265&quot;/&gt;&lt;/object&gt;&lt;object type=&quot;3&quot; unique_id=&quot;184162&quot;&gt;&lt;property id=&quot;20148&quot; value=&quot;5&quot;/&gt;&lt;property id=&quot;20300&quot; value=&quot;Slide 15 - &amp;quot;This is a sample headline&amp;quot;&quot;/&gt;&lt;property id=&quot;20307&quot; value=&quot;266&quot;/&gt;&lt;/object&gt;&lt;object type=&quot;3&quot; unique_id=&quot;184163&quot;&gt;&lt;property id=&quot;20148&quot; value=&quot;5&quot;/&gt;&lt;property id=&quot;20300&quot; value=&quot;Slide 16 - &amp;quot;This is a sample headline&amp;quot;&quot;/&gt;&lt;property id=&quot;20307&quot; value=&quot;267&quot;/&gt;&lt;/object&gt;&lt;object type=&quot;3&quot; unique_id=&quot;184164&quot;&gt;&lt;property id=&quot;20148&quot; value=&quot;5&quot;/&gt;&lt;property id=&quot;20300&quot; value=&quot;Slide 21 - &amp;quot;Use this layout when pairing words with a picture.&amp;quot;&quot;/&gt;&lt;property id=&quot;20307&quot; value=&quot;268&quot;/&gt;&lt;/object&gt;&lt;object type=&quot;3&quot; unique_id=&quot;184165&quot;&gt;&lt;property id=&quot;20148&quot; value=&quot;5&quot;/&gt;&lt;property id=&quot;20300&quot; value=&quot;Slide 22 - &amp;quot;Use this layout when pairing words with a picture.&amp;quot;&quot;/&gt;&lt;property id=&quot;20307&quot; value=&quot;269&quot;/&gt;&lt;/object&gt;&lt;object type=&quot;3&quot; unique_id=&quot;184166&quot;&gt;&lt;property id=&quot;20148&quot; value=&quot;5&quot;/&gt;&lt;property id=&quot;20300&quot; value=&quot;Slide 23&quot;/&gt;&lt;property id=&quot;20307&quot; value=&quot;270&quot;/&gt;&lt;/object&gt;&lt;object type=&quot;3&quot; unique_id=&quot;198815&quot;&gt;&lt;property id=&quot;20148&quot; value=&quot;5&quot;/&gt;&lt;property id=&quot;20300&quot; value=&quot;Slide 24 - &amp;quot;Best practices&amp;quot;&quot;/&gt;&lt;property id=&quot;20307&quot; value=&quot;286&quot;/&gt;&lt;/object&gt;&lt;object type=&quot;3&quot; unique_id=&quot;198816&quot;&gt;&lt;property id=&quot;20148&quot; value=&quot;5&quot;/&gt;&lt;property id=&quot;20300&quot; value=&quot;Slide 26 - &amp;quot;Only use the themes provided&amp;quot;&quot;/&gt;&lt;property id=&quot;20307&quot; value=&quot;287&quot;/&gt;&lt;/object&gt;&lt;object type=&quot;3&quot; unique_id=&quot;198998&quot;&gt;&lt;property id=&quot;20148&quot; value=&quot;5&quot;/&gt;&lt;property id=&quot;20300&quot; value=&quot;Slide 27 - &amp;quot;Seven tips for better presentations&amp;quot;&quot;/&gt;&lt;property id=&quot;20307&quot; value=&quot;288&quot;/&gt;&lt;/object&gt;&lt;object type=&quot;3&quot; unique_id=&quot;199061&quot;&gt;&lt;property id=&quot;20148&quot; value=&quot;5&quot;/&gt;&lt;property id=&quot;20300&quot; value=&quot;Slide 1 - &amp;quot;Please read&amp;quot;&quot;/&gt;&lt;property id=&quot;20307&quot; value=&quot;303&quot;/&gt;&lt;/object&gt;&lt;object type=&quot;3&quot; unique_id=&quot;199062&quot;&gt;&lt;property id=&quot;20148&quot; value=&quot;5&quot;/&gt;&lt;property id=&quot;20300&quot; value=&quot;Slide 2 - &amp;quot;Everyone is responsible  for security&amp;quot;&quot;/&gt;&lt;property id=&quot;20307&quot; value=&quot;443&quot;/&gt;&lt;/object&gt;&lt;object type=&quot;3&quot; unique_id=&quot;199063&quot;&gt;&lt;property id=&quot;20148&quot; value=&quot;5&quot;/&gt;&lt;property id=&quot;20300&quot; value=&quot;Slide 3 - &amp;quot;Please read&amp;quot;&quot;/&gt;&lt;property id=&quot;20307&quot; value=&quot;444&quot;/&gt;&lt;/object&gt;&lt;object type=&quot;3&quot; unique_id=&quot;199064&quot;&gt;&lt;property id=&quot;20148&quot; value=&quot;5&quot;/&gt;&lt;property id=&quot;20300&quot; value=&quot;Slide 4 - &amp;quot;Color themes&amp;quot;&quot;/&gt;&lt;property id=&quot;20307&quot; value=&quot;445&quot;/&gt;&lt;/object&gt;&lt;object type=&quot;3&quot; unique_id=&quot;199065&quot;&gt;&lt;property id=&quot;20148&quot; value=&quot;5&quot;/&gt;&lt;property id=&quot;20300&quot; value=&quot;Slide 5 - &amp;quot;Presentation Title Goes Here&amp;quot;&quot;/&gt;&lt;property id=&quot;20307&quot; value=&quot;256&quot;/&gt;&lt;/object&gt;&lt;object type=&quot;3&quot; unique_id=&quot;199066&quot;&gt;&lt;property id=&quot;20148&quot; value=&quot;5&quot;/&gt;&lt;property id=&quot;20300&quot; value=&quot;Slide 7 - &amp;quot;Use this slide for transitions&amp;quot;&quot;/&gt;&lt;property id=&quot;20307&quot; value=&quot;302&quot;/&gt;&lt;/object&gt;&lt;object type=&quot;3&quot; unique_id=&quot;199067&quot;&gt;&lt;property id=&quot;20148&quot; value=&quot;5&quot;/&gt;&lt;property id=&quot;20300&quot; value=&quot;Slide 8 - &amp;quot;“Design is the silent  ambassador of your brand.”&amp;quot;&quot;/&gt;&lt;property id=&quot;20307&quot; value=&quot;293&quot;/&gt;&lt;/object&gt;&lt;object type=&quot;3&quot; unique_id=&quot;199068&quot;&gt;&lt;property id=&quot;20148&quot; value=&quot;5&quot;/&gt;&lt;property id=&quot;20300&quot; value=&quot;Slide 9 - &amp;quot;“Design is the silent  ambassador of your brand.”&amp;quot;&quot;/&gt;&lt;property id=&quot;20307&quot; value=&quot;301&quot;/&gt;&lt;/object&gt;&lt;object type=&quot;3&quot; unique_id=&quot;199069&quot;&gt;&lt;property id=&quot;20148&quot; value=&quot;5&quot;/&gt;&lt;property id=&quot;20300&quot; value=&quot;Slide 17 - &amp;quot;Bar charts&amp;quot;&quot;/&gt;&lt;property id=&quot;20307&quot; value=&quot;298&quot;/&gt;&lt;/object&gt;&lt;object type=&quot;3&quot; unique_id=&quot;199070&quot;&gt;&lt;property id=&quot;20148&quot; value=&quot;5&quot;/&gt;&lt;property id=&quot;20300&quot; value=&quot;Slide 18 - &amp;quot;Line charts&amp;quot;&quot;/&gt;&lt;property id=&quot;20307&quot; value=&quot;300&quot;/&gt;&lt;/object&gt;&lt;object type=&quot;3&quot; unique_id=&quot;199071&quot;&gt;&lt;property id=&quot;20148&quot; value=&quot;5&quot;/&gt;&lt;property id=&quot;20300&quot; value=&quot;Slide 28&quot;/&gt;&lt;property id=&quot;20307&quot; value=&quot;290&quot;/&gt;&lt;/object&gt;&lt;/object&gt;&lt;object type=&quot;8&quot; unique_id=&quot;10268&quot;&gt;&lt;/object&gt;&lt;/object&gt;&lt;/database&gt;"/>
  <p:tag name="SECTOMILLISECCONVERTED" val="1"/>
</p:tagLst>
</file>

<file path=ppt/theme/theme1.xml><?xml version="1.0" encoding="utf-8"?>
<a:theme xmlns:a="http://schemas.openxmlformats.org/drawingml/2006/main" name="Blue theme 2015 16x9">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3743</TotalTime>
  <Words>3918</Words>
  <Application>Microsoft Macintosh PowerPoint</Application>
  <PresentationFormat>On-screen Show (16:9)</PresentationFormat>
  <Paragraphs>596</Paragraphs>
  <Slides>26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CiscoSansTT</vt:lpstr>
      <vt:lpstr>CiscoSansTT ExtraLight</vt:lpstr>
      <vt:lpstr>Wingdings</vt:lpstr>
      <vt:lpstr>Blue theme 2015 16x9</vt:lpstr>
      <vt:lpstr>Cisco Multiplatform Phones</vt:lpstr>
      <vt:lpstr>Agenda</vt:lpstr>
      <vt:lpstr>As businesses digitize, workstyles change</vt:lpstr>
      <vt:lpstr>Voice calling is as essential as ever</vt:lpstr>
      <vt:lpstr>Meet the Cisco multiplatform environment </vt:lpstr>
      <vt:lpstr>Cisco IP phone portfolio Enabling tens of millions of devices to transition with the flex plan</vt:lpstr>
      <vt:lpstr>Deliver a better calling experiences</vt:lpstr>
      <vt:lpstr>The evolution  of a proven  design</vt:lpstr>
      <vt:lpstr>Why choose Cisco?</vt:lpstr>
      <vt:lpstr>Why choose Cisco multiplatform phones?</vt:lpstr>
      <vt:lpstr>The Cisco lineup of multiplatform IP desk phones</vt:lpstr>
      <vt:lpstr>The 6800 Series</vt:lpstr>
      <vt:lpstr>6800 Series highlight: 6851</vt:lpstr>
      <vt:lpstr>The 6800 Series key features</vt:lpstr>
      <vt:lpstr>The Cisco 7800 Series</vt:lpstr>
      <vt:lpstr>7800 Series highlight: 7841 </vt:lpstr>
      <vt:lpstr>The 7800 Series key features</vt:lpstr>
      <vt:lpstr>The Cisco 8800 Series</vt:lpstr>
      <vt:lpstr>8800 Series highlight: 8841</vt:lpstr>
      <vt:lpstr>The 8800 Series key features</vt:lpstr>
      <vt:lpstr>The IP DECT 6800 Series</vt:lpstr>
      <vt:lpstr>Purchasing option</vt:lpstr>
      <vt:lpstr>Cisco Webex Hardware as a Service</vt:lpstr>
      <vt:lpstr>How Webex HaaS works</vt:lpstr>
      <vt:lpstr>Next steps</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Pius (spius)</dc:creator>
  <cp:lastModifiedBy>Jessica Ruffin (jesruffi)</cp:lastModifiedBy>
  <cp:revision>982</cp:revision>
  <cp:lastPrinted>2016-04-29T20:31:14Z</cp:lastPrinted>
  <dcterms:created xsi:type="dcterms:W3CDTF">2014-07-09T19:55:36Z</dcterms:created>
  <dcterms:modified xsi:type="dcterms:W3CDTF">2020-01-02T18:26:29Z</dcterms:modified>
</cp:coreProperties>
</file>