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 id="2147484020" r:id="rId5"/>
    <p:sldMasterId id="2147484058" r:id="rId6"/>
  </p:sldMasterIdLst>
  <p:notesMasterIdLst>
    <p:notesMasterId r:id="rId32"/>
  </p:notesMasterIdLst>
  <p:handoutMasterIdLst>
    <p:handoutMasterId r:id="rId33"/>
  </p:handoutMasterIdLst>
  <p:sldIdLst>
    <p:sldId id="284" r:id="rId7"/>
    <p:sldId id="1991016195" r:id="rId8"/>
    <p:sldId id="1991016203" r:id="rId9"/>
    <p:sldId id="2061898083" r:id="rId10"/>
    <p:sldId id="2061898084" r:id="rId11"/>
    <p:sldId id="1713475875" r:id="rId12"/>
    <p:sldId id="1713475876" r:id="rId13"/>
    <p:sldId id="1713475877" r:id="rId14"/>
    <p:sldId id="1713475878" r:id="rId15"/>
    <p:sldId id="1713475879" r:id="rId16"/>
    <p:sldId id="1991016263" r:id="rId17"/>
    <p:sldId id="1991016258" r:id="rId18"/>
    <p:sldId id="1713475880" r:id="rId19"/>
    <p:sldId id="2061898076" r:id="rId20"/>
    <p:sldId id="2061898080" r:id="rId21"/>
    <p:sldId id="2061898078" r:id="rId22"/>
    <p:sldId id="2061898077" r:id="rId23"/>
    <p:sldId id="1713475863" r:id="rId24"/>
    <p:sldId id="2061898066" r:id="rId25"/>
    <p:sldId id="2061898065" r:id="rId26"/>
    <p:sldId id="2061898074" r:id="rId27"/>
    <p:sldId id="2061898072" r:id="rId28"/>
    <p:sldId id="2061898085" r:id="rId29"/>
    <p:sldId id="1713475894" r:id="rId30"/>
    <p:sldId id="816" r:id="rId31"/>
  </p:sldIdLst>
  <p:sldSz cx="9144000" cy="5143500" type="screen16x9"/>
  <p:notesSz cx="6858000" cy="9144000"/>
  <p:custDataLst>
    <p:tags r:id="rId34"/>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D274D"/>
    <a:srgbClr val="86DBF2"/>
    <a:srgbClr val="049FD9"/>
    <a:srgbClr val="1FAED4"/>
    <a:srgbClr val="72C059"/>
    <a:srgbClr val="B2D171"/>
    <a:srgbClr val="B8E1D0"/>
    <a:srgbClr val="26194B"/>
    <a:srgbClr val="9891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8"/>
    <p:restoredTop sz="94694"/>
  </p:normalViewPr>
  <p:slideViewPr>
    <p:cSldViewPr snapToGrid="0">
      <p:cViewPr varScale="1">
        <p:scale>
          <a:sx n="156" d="100"/>
          <a:sy n="156" d="100"/>
        </p:scale>
        <p:origin x="1016"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5/28/20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5/28/20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isco.com/c/m/en_us/covid19.html#%7Efor-partner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eb.cvent.com/event/b6d5933e-03f4-4185-8781-bebeac829938/summary" TargetMode="External"/><Relationship Id="rId4" Type="http://schemas.openxmlformats.org/officeDocument/2006/relationships/hyperlink" Target="https://web.cvent.com/event/01c4f384-c702-4bc2-a646-1b00f3000479/summa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kundeleknabiegunie?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unsplash.com/s/photos/work-from-home?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isco.com/c/dam/en/us/td/docs/solutions/CVD/Aug2014/CVD-CiscoOfficeExtendDesignGuide-AUG14.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cisco.com/c/dam/m/zh_cn/solutions/enterprise-networks/mobility-express/office-extend/office-extend-deployment-guide.pdf" TargetMode="External"/><Relationship Id="rId3" Type="http://schemas.openxmlformats.org/officeDocument/2006/relationships/hyperlink" Target="https://www.cisco.com/c/dam/en/us/solutions/collateral/enterprise-networks/promotions-free-trials/buy-one-access-point-get-one-free.pdf" TargetMode="External"/><Relationship Id="rId7" Type="http://schemas.openxmlformats.org/officeDocument/2006/relationships/hyperlink" Target="https://www.cisco.com/c/dam/en/us/td/docs/solutions/CVD/Aug2014/CVD-CiscoOfficeExtendDesignGuide-AUG14.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youtube.com/watch?v=OWJwPbXREPQ" TargetMode="External"/><Relationship Id="rId5" Type="http://schemas.openxmlformats.org/officeDocument/2006/relationships/hyperlink" Target="https://www.cisco.com/c/en/us/td/docs/wireless/controller/8-5/config-guide/b_cg85/configuring_officeextend_access_points" TargetMode="External"/><Relationship Id="rId4" Type="http://schemas.openxmlformats.org/officeDocument/2006/relationships/hyperlink" Target="https://www.cisco.com/c/en/us/td/docs/wireless/controller/8-5/config-guide/b_cg85/configuring_officeextend_access_points.html" TargetMode="External"/><Relationship Id="rId9" Type="http://schemas.openxmlformats.org/officeDocument/2006/relationships/hyperlink" Target="https://www.cisco.com/c/en/us/td/docs/wireless/compatibility/matrix/compatibility-matrix.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a:latin typeface="CiscoSansTT" panose="020B0503020201020303" pitchFamily="34" charset="0"/>
            </a:endParaRP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2435175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66763"/>
            <a:ext cx="6240463" cy="350996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9292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66763"/>
            <a:ext cx="6240463" cy="350996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0469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defRPr/>
            </a:pPr>
            <a:r>
              <a:rPr lang="en-US" sz="1200" dirty="0">
                <a:solidFill>
                  <a:srgbClr val="FFFFFF"/>
                </a:solidFill>
                <a:ea typeface="ＭＳ Ｐゴシック" charset="0"/>
              </a:rPr>
              <a:t>Customer offers: https://</a:t>
            </a:r>
            <a:r>
              <a:rPr lang="en-US" sz="1200" dirty="0" err="1">
                <a:solidFill>
                  <a:srgbClr val="FFFFFF"/>
                </a:solidFill>
                <a:ea typeface="ＭＳ Ｐゴシック" charset="0"/>
              </a:rPr>
              <a:t>meraki.cisco.com</a:t>
            </a:r>
            <a:r>
              <a:rPr lang="en-US" sz="1200" dirty="0">
                <a:solidFill>
                  <a:srgbClr val="FFFFFF"/>
                </a:solidFill>
                <a:ea typeface="ＭＳ Ｐゴシック" charset="0"/>
              </a:rPr>
              <a:t>/</a:t>
            </a:r>
          </a:p>
          <a:p>
            <a:pPr lvl="0" algn="l">
              <a:defRPr/>
            </a:pPr>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394995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t>Supporting business continuity during the COVID-19 pandemic page on cisco.com: </a:t>
            </a:r>
            <a:r>
              <a:rPr lang="en-US" sz="1100">
                <a:hlinkClick r:id="rId3"/>
              </a:rPr>
              <a:t>https://www.cisco.com/c/m/en_us/covid19.html#%7Efor-partners</a:t>
            </a:r>
            <a:endParaRPr lang="en-US" sz="120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t>Americas Teleworker virtual series webinars: </a:t>
            </a:r>
            <a:r>
              <a:rPr lang="en-US" sz="1200">
                <a:hlinkClick r:id="rId4"/>
              </a:rPr>
              <a:t>https://web.cvent.com/event/01c4f384-c702-4bc2-a646-1b00f3000479/summary</a:t>
            </a:r>
            <a:r>
              <a:rPr lang="en-US" sz="1200"/>
              <a:t> </a:t>
            </a:r>
          </a:p>
          <a:p>
            <a:endParaRPr lang="en-US"/>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t>Americas Healthcare pop-up wireless strategies webinar </a:t>
            </a:r>
            <a:r>
              <a:rPr lang="en-US" sz="1200">
                <a:hlinkClick r:id="rId5"/>
              </a:rPr>
              <a:t>Register here</a:t>
            </a:r>
            <a:endParaRPr lang="en-US" sz="1200"/>
          </a:p>
          <a:p>
            <a:r>
              <a:rPr lang="en-US" sz="1200" b="0" i="0" u="none" strike="noStrike" kern="1200">
                <a:solidFill>
                  <a:schemeClr val="tx1"/>
                </a:solidFill>
                <a:effectLst/>
                <a:latin typeface="+mn-lt"/>
                <a:ea typeface="ＭＳ Ｐゴシック" charset="0"/>
                <a:cs typeface="ＭＳ Ｐゴシック" charset="0"/>
                <a:hlinkClick r:id="rId5"/>
              </a:rPr>
              <a:t>https://web.cvent.com/event/b6d5933e-03f4-4185-8781-bebeac829938/summary</a:t>
            </a:r>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4055678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2FCB79-2C0C-F84D-A224-30C295992FCE}" type="slidenum">
              <a:rPr lang="en-US" smtClean="0"/>
              <a:t>25</a:t>
            </a:fld>
            <a:endParaRPr lang="en-US"/>
          </a:p>
        </p:txBody>
      </p:sp>
    </p:spTree>
    <p:extLst>
      <p:ext uri="{BB962C8B-B14F-4D97-AF65-F5344CB8AC3E}">
        <p14:creationId xmlns:p14="http://schemas.microsoft.com/office/powerpoint/2010/main" val="115372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ＭＳ Ｐゴシック" charset="0"/>
                <a:cs typeface="ＭＳ Ｐゴシック" charset="0"/>
              </a:rPr>
              <a:t>Photo by </a:t>
            </a:r>
            <a:r>
              <a:rPr lang="en-US" sz="1200" b="0" i="0" kern="1200">
                <a:solidFill>
                  <a:schemeClr val="tx1"/>
                </a:solidFill>
                <a:effectLst/>
                <a:latin typeface="+mn-lt"/>
                <a:ea typeface="ＭＳ Ｐゴシック" charset="0"/>
                <a:cs typeface="ＭＳ Ｐゴシック" charset="0"/>
                <a:hlinkClick r:id="rId3"/>
              </a:rPr>
              <a:t>Agnieszka Boeske</a:t>
            </a:r>
            <a:r>
              <a:rPr lang="en-US" sz="1200" b="0" i="0" kern="1200">
                <a:solidFill>
                  <a:schemeClr val="tx1"/>
                </a:solidFill>
                <a:effectLst/>
                <a:latin typeface="+mn-lt"/>
                <a:ea typeface="ＭＳ Ｐゴシック" charset="0"/>
                <a:cs typeface="ＭＳ Ｐゴシック" charset="0"/>
              </a:rPr>
              <a:t> on </a:t>
            </a:r>
            <a:r>
              <a:rPr lang="en-US" sz="1200" b="0" i="0" kern="1200">
                <a:solidFill>
                  <a:schemeClr val="tx1"/>
                </a:solidFill>
                <a:effectLst/>
                <a:latin typeface="+mn-lt"/>
                <a:ea typeface="ＭＳ Ｐゴシック" charset="0"/>
                <a:cs typeface="ＭＳ Ｐゴシック" charset="0"/>
                <a:hlinkClick r:id="rId4"/>
              </a:rPr>
              <a:t>Unsplash</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42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208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rPr>
              <a:t>Reference OEAP CVD </a:t>
            </a: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hlinkClick r:id="rId3"/>
              </a:rPr>
              <a:t>Link</a:t>
            </a: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rPr>
              <a:t> -  </a:t>
            </a: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hlinkClick r:id="rId3"/>
              </a:rPr>
              <a:t>https://www.cisco.com/c/dam/en/us/td/docs/solutions/CVD/Aug2014/CVD-CiscoOfficeExtendDesignGuide-AUG14.pdf</a:t>
            </a:r>
            <a:endParaRPr kumimoji="0" lang="en-US" sz="120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iscoSansTT ExtraLight"/>
              <a:ea typeface="ＭＳ Ｐゴシック" charset="0"/>
            </a:endParaRPr>
          </a:p>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218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indent="-171450">
              <a:buFont typeface="Arial" panose="020B0604020202020204" pitchFamily="34" charset="0"/>
              <a:buChar char="•"/>
            </a:pPr>
            <a:r>
              <a:rPr lang="en-US" sz="1200" u="sng">
                <a:hlinkClick r:id="" action="ppaction://noaction">
                  <a:extLst>
                    <a:ext uri="{A12FA001-AC4F-418D-AE19-62706E023703}">
                      <ahyp:hlinkClr xmlns:ahyp="http://schemas.microsoft.com/office/drawing/2018/hyperlinkcolor" val="tx"/>
                    </a:ext>
                  </a:extLst>
                </a:hlinkClick>
              </a:rPr>
              <a:t>Customers can leverage the buy one access point, get one free offer: </a:t>
            </a:r>
            <a:r>
              <a:rPr lang="en-US" sz="1200">
                <a:hlinkClick r:id="rId3"/>
              </a:rPr>
              <a:t>https://www.cisco.com/c/dam/en/us/solutions/collateral/enterprise-networks/promotions-free-trials/buy-one-access-point-get-one-free.pdf</a:t>
            </a:r>
            <a:endParaRPr lang="en-US" sz="1200">
              <a:solidFill>
                <a:schemeClr val="tx1"/>
              </a:solidFill>
              <a:hlinkClick r:id="" action="ppaction://noaction">
                <a:extLst>
                  <a:ext uri="{A12FA001-AC4F-418D-AE19-62706E023703}">
                    <ahyp:hlinkClr xmlns:ahyp="http://schemas.microsoft.com/office/drawing/2018/hyperlinkcolor" val="tx"/>
                  </a:ext>
                </a:extLst>
              </a:hlinkClick>
            </a:endParaRPr>
          </a:p>
          <a:p>
            <a:pPr marL="227965" indent="-171450">
              <a:buFont typeface="Arial" panose="020B0604020202020204" pitchFamily="34" charset="0"/>
              <a:buChar char="•"/>
            </a:pPr>
            <a:r>
              <a:rPr lang="en-US" sz="1200">
                <a:solidFill>
                  <a:schemeClr val="tx1"/>
                </a:solidFill>
                <a:hlinkClick r:id="" action="ppaction://noaction">
                  <a:extLst>
                    <a:ext uri="{A12FA001-AC4F-418D-AE19-62706E023703}">
                      <ahyp:hlinkClr xmlns:ahyp="http://schemas.microsoft.com/office/drawing/2018/hyperlinkcolor" val="tx"/>
                    </a:ext>
                  </a:extLst>
                </a:hlinkClick>
              </a:rPr>
              <a:t>OEAP Configuration Guide (AireOS 8.5): </a:t>
            </a:r>
            <a:r>
              <a:rPr lang="en-US" sz="1200">
                <a:hlinkClick r:id="rId4"/>
              </a:rPr>
              <a:t>https://www.cisco.com/c/en/us/td/docs/wireless/controller/8-5/config-guide/b_cg85/configuring_officeextend_access_points</a:t>
            </a:r>
            <a:endParaRPr lang="en-US" sz="1200"/>
          </a:p>
          <a:p>
            <a:pPr marL="227965" indent="-171450">
              <a:buFont typeface="Arial" panose="020B0604020202020204" pitchFamily="34" charset="0"/>
              <a:buChar char="•"/>
            </a:pPr>
            <a:r>
              <a:rPr lang="en-US" sz="1200">
                <a:solidFill>
                  <a:schemeClr val="tx1"/>
                </a:solidFill>
                <a:hlinkClick r:id="" action="ppaction://noaction">
                  <a:extLst>
                    <a:ext uri="{A12FA001-AC4F-418D-AE19-62706E023703}">
                      <ahyp:hlinkClr xmlns:ahyp="http://schemas.microsoft.com/office/drawing/2018/hyperlinkcolor" val="tx"/>
                    </a:ext>
                  </a:extLst>
                </a:hlinkClick>
              </a:rPr>
              <a:t>OEAP Configuration Guide (AireOS 8.8): </a:t>
            </a:r>
            <a:r>
              <a:rPr lang="en-US" sz="1200">
                <a:hlinkClick r:id="rId5"/>
              </a:rPr>
              <a:t>https://www.cisco.com/c/en/us/td/docs/wireless/controller/8-5/config-guide/b_cg85/configuring_officeextend_access_points</a:t>
            </a:r>
            <a:endParaRPr lang="en-US" sz="1200"/>
          </a:p>
          <a:p>
            <a:pPr marL="227965" indent="-171450">
              <a:buFont typeface="Arial" panose="020B0604020202020204" pitchFamily="34" charset="0"/>
              <a:buChar char="•"/>
            </a:pPr>
            <a:r>
              <a:rPr lang="en-US" sz="1200"/>
              <a:t>OEAP WLC guided configuration video: </a:t>
            </a:r>
            <a:r>
              <a:rPr lang="en-US" sz="1200">
                <a:hlinkClick r:id="rId6"/>
              </a:rPr>
              <a:t>https://www.youtube.com/watch?v=OWJwPbXREPQ</a:t>
            </a:r>
            <a:r>
              <a:rPr lang="en-US" sz="1200"/>
              <a:t> </a:t>
            </a:r>
          </a:p>
          <a:p>
            <a:pPr marL="227965" indent="-171450">
              <a:buFont typeface="Arial" panose="020B0604020202020204" pitchFamily="34" charset="0"/>
              <a:buChar char="•"/>
            </a:pPr>
            <a:r>
              <a:rPr lang="en-US" sz="1200">
                <a:solidFill>
                  <a:schemeClr val="tx1"/>
                </a:solidFill>
              </a:rPr>
              <a:t>OEAP CVD: </a:t>
            </a:r>
            <a:r>
              <a:rPr lang="en-US" sz="1200">
                <a:hlinkClick r:id="rId7"/>
              </a:rPr>
              <a:t>https://www.cisco.com/c/dam/en/us/td/docs/solutions/CVD/Aug2014/CVD-CiscoOfficeExtendDesignGuide-AUG14.pdf</a:t>
            </a:r>
            <a:endParaRPr lang="en-US" sz="1200">
              <a:solidFill>
                <a:schemeClr val="tx1"/>
              </a:solidFill>
            </a:endParaRPr>
          </a:p>
          <a:p>
            <a:pPr marL="227965" indent="-171450">
              <a:buFont typeface="Arial" panose="020B0604020202020204" pitchFamily="34" charset="0"/>
              <a:buChar char="•"/>
            </a:pPr>
            <a:r>
              <a:rPr lang="en-US" sz="1200">
                <a:solidFill>
                  <a:schemeClr val="tx1"/>
                </a:solidFill>
              </a:rPr>
              <a:t>1815t Deployment Guide</a:t>
            </a:r>
            <a:r>
              <a:rPr lang="en-US" sz="1200"/>
              <a:t>: </a:t>
            </a:r>
            <a:r>
              <a:rPr lang="en-US" sz="1200">
                <a:hlinkClick r:id="rId8"/>
              </a:rPr>
              <a:t>https://www.cisco.com/c/dam/m/zh_cn/solutions/enterprise-networks/mobility-express/office-extend/office-extend-deployment-guide.pdf</a:t>
            </a:r>
            <a:endParaRPr lang="en-US" sz="1200"/>
          </a:p>
          <a:p>
            <a:pPr marL="227965" indent="-171450">
              <a:buFont typeface="Arial" panose="020B0604020202020204" pitchFamily="34" charset="0"/>
              <a:buChar char="•"/>
            </a:pPr>
            <a:r>
              <a:rPr lang="en-US" sz="1200">
                <a:solidFill>
                  <a:schemeClr val="tx1"/>
                </a:solidFill>
              </a:rPr>
              <a:t>Compatibility Matrix</a:t>
            </a:r>
            <a:r>
              <a:rPr lang="en-US" sz="1200"/>
              <a:t>: </a:t>
            </a:r>
            <a:r>
              <a:rPr lang="en-US" sz="1200">
                <a:hlinkClick r:id="rId9"/>
              </a:rPr>
              <a:t>https://www.cisco.com/c/en/us/td/docs/wireless/compatibility/matrix/compatibility-matrix.html</a:t>
            </a:r>
            <a:endParaRPr lang="en-US" sz="1200"/>
          </a:p>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28797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34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6010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1724780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66763"/>
            <a:ext cx="6240463" cy="350996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86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4539603"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69496" y="4108765"/>
            <a:ext cx="4539603"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69496" y="4348762"/>
            <a:ext cx="4539603"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63293" y="3211463"/>
            <a:ext cx="4545806"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a:t>Subtitle Goes Here</a:t>
            </a:r>
          </a:p>
        </p:txBody>
      </p:sp>
      <p:sp>
        <p:nvSpPr>
          <p:cNvPr id="20" name="Title 1"/>
          <p:cNvSpPr>
            <a:spLocks noGrp="1"/>
          </p:cNvSpPr>
          <p:nvPr>
            <p:ph type="ctrTitle" hasCustomPrompt="1"/>
          </p:nvPr>
        </p:nvSpPr>
        <p:spPr>
          <a:xfrm>
            <a:off x="425765" y="1997849"/>
            <a:ext cx="4583334" cy="1286858"/>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pic>
        <p:nvPicPr>
          <p:cNvPr id="8" name="Picture 7">
            <a:extLst>
              <a:ext uri="{FF2B5EF4-FFF2-40B4-BE49-F238E27FC236}">
                <a16:creationId xmlns:a16="http://schemas.microsoft.com/office/drawing/2014/main" id="{7993B664-5897-6545-9D14-DD23C32C12B9}"/>
              </a:ext>
            </a:extLst>
          </p:cNvPr>
          <p:cNvPicPr>
            <a:picLocks noChangeAspect="1"/>
          </p:cNvPicPr>
          <p:nvPr userDrawn="1"/>
        </p:nvPicPr>
        <p:blipFill rotWithShape="1">
          <a:blip r:embed="rId2"/>
          <a:srcRect l="-1" r="-5034"/>
          <a:stretch/>
        </p:blipFill>
        <p:spPr>
          <a:xfrm>
            <a:off x="4595841" y="1295726"/>
            <a:ext cx="4432659" cy="2996238"/>
          </a:xfrm>
          <a:prstGeom prst="rect">
            <a:avLst/>
          </a:prstGeom>
        </p:spPr>
      </p:pic>
      <p:sp>
        <p:nvSpPr>
          <p:cNvPr id="9" name="Rectangle 8">
            <a:extLst>
              <a:ext uri="{FF2B5EF4-FFF2-40B4-BE49-F238E27FC236}">
                <a16:creationId xmlns:a16="http://schemas.microsoft.com/office/drawing/2014/main" id="{B32EABF9-A96E-544D-9795-AF84A5A6A993}"/>
              </a:ext>
            </a:extLst>
          </p:cNvPr>
          <p:cNvSpPr/>
          <p:nvPr userDrawn="1"/>
        </p:nvSpPr>
        <p:spPr>
          <a:xfrm>
            <a:off x="478532" y="4750490"/>
            <a:ext cx="5545434" cy="246221"/>
          </a:xfrm>
          <a:prstGeom prst="rect">
            <a:avLst/>
          </a:prstGeom>
        </p:spPr>
        <p:txBody>
          <a:bodyPr wrap="square">
            <a:spAutoFit/>
          </a:bodyPr>
          <a:lstStyle/>
          <a:p>
            <a:r>
              <a:rPr lang="en-US" sz="1000">
                <a:solidFill>
                  <a:schemeClr val="bg1"/>
                </a:solidFill>
                <a:latin typeface="+mn-lt"/>
              </a:rPr>
              <a:t>For internal use only. Not for external use or consumption.</a:t>
            </a:r>
            <a:endParaRPr lang="en-US" sz="1000">
              <a:solidFill>
                <a:schemeClr val="bg1"/>
              </a:solidFill>
              <a:effectLst/>
              <a:latin typeface="+mn-lt"/>
            </a:endParaRPr>
          </a:p>
        </p:txBody>
      </p:sp>
    </p:spTree>
    <p:extLst>
      <p:ext uri="{BB962C8B-B14F-4D97-AF65-F5344CB8AC3E}">
        <p14:creationId xmlns:p14="http://schemas.microsoft.com/office/powerpoint/2010/main" val="2122942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a:t>Click to edit Master title style</a:t>
            </a:r>
          </a:p>
        </p:txBody>
      </p:sp>
      <p:pic>
        <p:nvPicPr>
          <p:cNvPr id="5" name="Picture 4">
            <a:extLst>
              <a:ext uri="{FF2B5EF4-FFF2-40B4-BE49-F238E27FC236}">
                <a16:creationId xmlns:a16="http://schemas.microsoft.com/office/drawing/2014/main" id="{973C5E83-BABE-FD4D-9499-CC0EFF67949F}"/>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331644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pic>
        <p:nvPicPr>
          <p:cNvPr id="6" name="Picture 5">
            <a:extLst>
              <a:ext uri="{FF2B5EF4-FFF2-40B4-BE49-F238E27FC236}">
                <a16:creationId xmlns:a16="http://schemas.microsoft.com/office/drawing/2014/main" id="{AF08835E-D8B2-BD43-922C-C5258A3C259D}"/>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3088030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a:t>Click to edit Master title style</a:t>
            </a:r>
          </a:p>
        </p:txBody>
      </p:sp>
      <p:pic>
        <p:nvPicPr>
          <p:cNvPr id="4" name="Picture 3">
            <a:extLst>
              <a:ext uri="{FF2B5EF4-FFF2-40B4-BE49-F238E27FC236}">
                <a16:creationId xmlns:a16="http://schemas.microsoft.com/office/drawing/2014/main" id="{67377012-0028-9045-B7B4-2225E3845B09}"/>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1896724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pic>
        <p:nvPicPr>
          <p:cNvPr id="7" name="Picture 6">
            <a:extLst>
              <a:ext uri="{FF2B5EF4-FFF2-40B4-BE49-F238E27FC236}">
                <a16:creationId xmlns:a16="http://schemas.microsoft.com/office/drawing/2014/main" id="{5795A863-1B1C-804B-A010-7DFAF75A0351}"/>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1254563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pic>
        <p:nvPicPr>
          <p:cNvPr id="8" name="Picture 7">
            <a:extLst>
              <a:ext uri="{FF2B5EF4-FFF2-40B4-BE49-F238E27FC236}">
                <a16:creationId xmlns:a16="http://schemas.microsoft.com/office/drawing/2014/main" id="{56CE2A48-2C4D-AB4B-B881-070C3DADF1FD}"/>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236994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pic>
        <p:nvPicPr>
          <p:cNvPr id="6" name="Picture 5">
            <a:extLst>
              <a:ext uri="{FF2B5EF4-FFF2-40B4-BE49-F238E27FC236}">
                <a16:creationId xmlns:a16="http://schemas.microsoft.com/office/drawing/2014/main" id="{972C6F75-A267-3145-98F0-8B60CCDF231D}"/>
              </a:ext>
            </a:extLst>
          </p:cNvPr>
          <p:cNvPicPr>
            <a:picLocks noChangeAspect="1"/>
          </p:cNvPicPr>
          <p:nvPr userDrawn="1"/>
        </p:nvPicPr>
        <p:blipFill>
          <a:blip r:embed="rId2"/>
          <a:srcRect/>
          <a:stretch/>
        </p:blipFill>
        <p:spPr>
          <a:xfrm>
            <a:off x="7018019" y="4552400"/>
            <a:ext cx="1691143" cy="503021"/>
          </a:xfrm>
          <a:prstGeom prst="rect">
            <a:avLst/>
          </a:prstGeom>
        </p:spPr>
      </p:pic>
      <p:sp>
        <p:nvSpPr>
          <p:cNvPr id="8" name="Rectangle 7">
            <a:extLst>
              <a:ext uri="{FF2B5EF4-FFF2-40B4-BE49-F238E27FC236}">
                <a16:creationId xmlns:a16="http://schemas.microsoft.com/office/drawing/2014/main" id="{24A31C1A-38C5-E74B-8EF6-6ABE453DEE6D}"/>
              </a:ext>
            </a:extLst>
          </p:cNvPr>
          <p:cNvSpPr>
            <a:spLocks noChangeArrowheads="1"/>
          </p:cNvSpPr>
          <p:nvPr userDrawn="1"/>
        </p:nvSpPr>
        <p:spPr bwMode="ltGray">
          <a:xfrm>
            <a:off x="3556159" y="4741653"/>
            <a:ext cx="260080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a:solidFill>
                  <a:schemeClr val="tx1">
                    <a:lumMod val="65000"/>
                  </a:schemeClr>
                </a:solidFill>
                <a:latin typeface="+mn-lt"/>
                <a:ea typeface="+mn-ea"/>
                <a:cs typeface="CiscoSans Thin"/>
              </a:rPr>
              <a:t>For internal use only. Not for external use or consumption.</a:t>
            </a:r>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75000"/>
                </a:schemeClr>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2019  Cisco and/or its affiliates. All rights reserved.   Cisco Confidential</a:t>
            </a:r>
          </a:p>
        </p:txBody>
      </p:sp>
      <p:pic>
        <p:nvPicPr>
          <p:cNvPr id="7" name="Picture 6">
            <a:extLst>
              <a:ext uri="{FF2B5EF4-FFF2-40B4-BE49-F238E27FC236}">
                <a16:creationId xmlns:a16="http://schemas.microsoft.com/office/drawing/2014/main" id="{221E04A8-50F8-9E4C-BA8D-B49C40D333ED}"/>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3100519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2019  Cisco and/or its affiliates. All rights reserved.   Cisco Confidential</a:t>
            </a:r>
          </a:p>
        </p:txBody>
      </p:sp>
      <p:pic>
        <p:nvPicPr>
          <p:cNvPr id="8" name="Picture 7">
            <a:extLst>
              <a:ext uri="{FF2B5EF4-FFF2-40B4-BE49-F238E27FC236}">
                <a16:creationId xmlns:a16="http://schemas.microsoft.com/office/drawing/2014/main" id="{787024F5-1CF4-F84F-8CFA-0F804A69FCD6}"/>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425568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2019  Cisco and/or its affiliates. All rights reserved.   Cisco Confidential</a:t>
            </a:r>
          </a:p>
        </p:txBody>
      </p:sp>
      <p:pic>
        <p:nvPicPr>
          <p:cNvPr id="9" name="Picture 8">
            <a:extLst>
              <a:ext uri="{FF2B5EF4-FFF2-40B4-BE49-F238E27FC236}">
                <a16:creationId xmlns:a16="http://schemas.microsoft.com/office/drawing/2014/main" id="{C24A082B-D4ED-2346-971A-D28726DF1E10}"/>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2770551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grpSp>
        <p:nvGrpSpPr>
          <p:cNvPr id="15" name="Group 14">
            <a:extLst>
              <a:ext uri="{FF2B5EF4-FFF2-40B4-BE49-F238E27FC236}">
                <a16:creationId xmlns:a16="http://schemas.microsoft.com/office/drawing/2014/main" id="{B143C41B-FF33-E740-802D-13EEA934816E}"/>
              </a:ext>
            </a:extLst>
          </p:cNvPr>
          <p:cNvGrpSpPr/>
          <p:nvPr userDrawn="1"/>
        </p:nvGrpSpPr>
        <p:grpSpPr>
          <a:xfrm>
            <a:off x="5268744" y="0"/>
            <a:ext cx="3882456" cy="2457236"/>
            <a:chOff x="5269326" y="2682240"/>
            <a:chExt cx="3882456" cy="2457236"/>
          </a:xfrm>
        </p:grpSpPr>
        <p:grpSp>
          <p:nvGrpSpPr>
            <p:cNvPr id="16" name="Graphic 33">
              <a:extLst>
                <a:ext uri="{FF2B5EF4-FFF2-40B4-BE49-F238E27FC236}">
                  <a16:creationId xmlns:a16="http://schemas.microsoft.com/office/drawing/2014/main" id="{51AAA11C-B96C-0B4D-AAED-0CB65C0477FF}"/>
                </a:ext>
              </a:extLst>
            </p:cNvPr>
            <p:cNvGrpSpPr/>
            <p:nvPr userDrawn="1"/>
          </p:nvGrpSpPr>
          <p:grpSpPr>
            <a:xfrm rot="10800000" flipH="1">
              <a:off x="5269326" y="2682240"/>
              <a:ext cx="3875256" cy="2457236"/>
              <a:chOff x="3562341" y="1930400"/>
              <a:chExt cx="2019612" cy="1280603"/>
            </a:xfrm>
            <a:solidFill>
              <a:srgbClr val="1E4471"/>
            </a:solidFill>
          </p:grpSpPr>
          <p:sp>
            <p:nvSpPr>
              <p:cNvPr id="18" name="Freeform 17">
                <a:extLst>
                  <a:ext uri="{FF2B5EF4-FFF2-40B4-BE49-F238E27FC236}">
                    <a16:creationId xmlns:a16="http://schemas.microsoft.com/office/drawing/2014/main" id="{32E76545-63A5-4646-A971-D1B0BB877893}"/>
                  </a:ext>
                </a:extLst>
              </p:cNvPr>
              <p:cNvSpPr/>
              <p:nvPr/>
            </p:nvSpPr>
            <p:spPr>
              <a:xfrm>
                <a:off x="5169598" y="2368038"/>
                <a:ext cx="409575" cy="123519"/>
              </a:xfrm>
              <a:custGeom>
                <a:avLst/>
                <a:gdLst>
                  <a:gd name="connsiteX0" fmla="*/ 415290 w 409575"/>
                  <a:gd name="connsiteY0" fmla="*/ 0 h 123519"/>
                  <a:gd name="connsiteX1" fmla="*/ 9144 w 409575"/>
                  <a:gd name="connsiteY1" fmla="*/ 0 h 123519"/>
                  <a:gd name="connsiteX2" fmla="*/ 63151 w 409575"/>
                  <a:gd name="connsiteY2" fmla="*/ 62330 h 123519"/>
                  <a:gd name="connsiteX3" fmla="*/ 63151 w 409575"/>
                  <a:gd name="connsiteY3" fmla="*/ 64230 h 123519"/>
                  <a:gd name="connsiteX4" fmla="*/ 1266 w 409575"/>
                  <a:gd name="connsiteY4" fmla="*/ 129577 h 123519"/>
                  <a:gd name="connsiteX5" fmla="*/ 0 w 409575"/>
                  <a:gd name="connsiteY5" fmla="*/ 129600 h 123519"/>
                  <a:gd name="connsiteX6" fmla="*/ 415004 w 409575"/>
                  <a:gd name="connsiteY6" fmla="*/ 129600 h 1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123519">
                    <a:moveTo>
                      <a:pt x="415290" y="0"/>
                    </a:moveTo>
                    <a:lnTo>
                      <a:pt x="9144" y="0"/>
                    </a:lnTo>
                    <a:cubicBezTo>
                      <a:pt x="40549" y="3807"/>
                      <a:pt x="63921" y="30781"/>
                      <a:pt x="63151" y="62330"/>
                    </a:cubicBezTo>
                    <a:lnTo>
                      <a:pt x="63151" y="64230"/>
                    </a:lnTo>
                    <a:cubicBezTo>
                      <a:pt x="64152" y="99322"/>
                      <a:pt x="36445" y="128579"/>
                      <a:pt x="1266" y="129577"/>
                    </a:cubicBezTo>
                    <a:cubicBezTo>
                      <a:pt x="844" y="129589"/>
                      <a:pt x="422" y="129597"/>
                      <a:pt x="0" y="129600"/>
                    </a:cubicBezTo>
                    <a:lnTo>
                      <a:pt x="415004" y="12960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9" name="Freeform 18">
                <a:extLst>
                  <a:ext uri="{FF2B5EF4-FFF2-40B4-BE49-F238E27FC236}">
                    <a16:creationId xmlns:a16="http://schemas.microsoft.com/office/drawing/2014/main" id="{977DC173-93AC-8843-9797-ECF56ECBA6EE}"/>
                  </a:ext>
                </a:extLst>
              </p:cNvPr>
              <p:cNvSpPr/>
              <p:nvPr/>
            </p:nvSpPr>
            <p:spPr>
              <a:xfrm>
                <a:off x="3976419" y="2781258"/>
                <a:ext cx="1600200" cy="275543"/>
              </a:xfrm>
              <a:custGeom>
                <a:avLst/>
                <a:gdLst>
                  <a:gd name="connsiteX0" fmla="*/ 811036 w 1600200"/>
                  <a:gd name="connsiteY0" fmla="*/ 217489 h 275542"/>
                  <a:gd name="connsiteX1" fmla="*/ 811036 w 1600200"/>
                  <a:gd name="connsiteY1" fmla="*/ 215874 h 275542"/>
                  <a:gd name="connsiteX2" fmla="*/ 869207 w 1600200"/>
                  <a:gd name="connsiteY2" fmla="*/ 154421 h 275542"/>
                  <a:gd name="connsiteX3" fmla="*/ 870377 w 1600200"/>
                  <a:gd name="connsiteY3" fmla="*/ 154399 h 275542"/>
                  <a:gd name="connsiteX4" fmla="*/ 1608564 w 1600200"/>
                  <a:gd name="connsiteY4" fmla="*/ 154399 h 275542"/>
                  <a:gd name="connsiteX5" fmla="*/ 1608564 w 1600200"/>
                  <a:gd name="connsiteY5" fmla="*/ 0 h 275542"/>
                  <a:gd name="connsiteX6" fmla="*/ 77230 w 1600200"/>
                  <a:gd name="connsiteY6" fmla="*/ 0 h 275542"/>
                  <a:gd name="connsiteX7" fmla="*/ 0 w 1600200"/>
                  <a:gd name="connsiteY7" fmla="*/ 77075 h 275542"/>
                  <a:gd name="connsiteX8" fmla="*/ 1030 w 1600200"/>
                  <a:gd name="connsiteY8" fmla="*/ 89599 h 275542"/>
                  <a:gd name="connsiteX9" fmla="*/ 79421 w 1600200"/>
                  <a:gd name="connsiteY9" fmla="*/ 153924 h 275542"/>
                  <a:gd name="connsiteX10" fmla="*/ 209723 w 1600200"/>
                  <a:gd name="connsiteY10" fmla="*/ 153924 h 275542"/>
                  <a:gd name="connsiteX11" fmla="*/ 268897 w 1600200"/>
                  <a:gd name="connsiteY11" fmla="*/ 214228 h 275542"/>
                  <a:gd name="connsiteX12" fmla="*/ 268873 w 1600200"/>
                  <a:gd name="connsiteY12" fmla="*/ 215399 h 275542"/>
                  <a:gd name="connsiteX13" fmla="*/ 268873 w 1600200"/>
                  <a:gd name="connsiteY13" fmla="*/ 217489 h 275542"/>
                  <a:gd name="connsiteX14" fmla="*/ 211723 w 1600200"/>
                  <a:gd name="connsiteY14" fmla="*/ 277728 h 275542"/>
                  <a:gd name="connsiteX15" fmla="*/ 868948 w 1600200"/>
                  <a:gd name="connsiteY15" fmla="*/ 277728 h 275542"/>
                  <a:gd name="connsiteX16" fmla="*/ 811032 w 1600200"/>
                  <a:gd name="connsiteY16" fmla="*/ 217705 h 275542"/>
                  <a:gd name="connsiteX17" fmla="*/ 811036 w 1600200"/>
                  <a:gd name="connsiteY17" fmla="*/ 217489 h 27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0200" h="275542">
                    <a:moveTo>
                      <a:pt x="811036" y="217489"/>
                    </a:moveTo>
                    <a:lnTo>
                      <a:pt x="811036" y="215874"/>
                    </a:lnTo>
                    <a:cubicBezTo>
                      <a:pt x="810088" y="182880"/>
                      <a:pt x="836132" y="155367"/>
                      <a:pt x="869207" y="154421"/>
                    </a:cubicBezTo>
                    <a:cubicBezTo>
                      <a:pt x="869597" y="154410"/>
                      <a:pt x="869987" y="154403"/>
                      <a:pt x="870377" y="154399"/>
                    </a:cubicBezTo>
                    <a:lnTo>
                      <a:pt x="1608564" y="154399"/>
                    </a:lnTo>
                    <a:lnTo>
                      <a:pt x="1608564" y="0"/>
                    </a:lnTo>
                    <a:lnTo>
                      <a:pt x="77230" y="0"/>
                    </a:lnTo>
                    <a:cubicBezTo>
                      <a:pt x="34567" y="10"/>
                      <a:pt x="-10" y="34517"/>
                      <a:pt x="0" y="77075"/>
                    </a:cubicBezTo>
                    <a:cubicBezTo>
                      <a:pt x="1" y="81270"/>
                      <a:pt x="345" y="85459"/>
                      <a:pt x="1030" y="89599"/>
                    </a:cubicBezTo>
                    <a:cubicBezTo>
                      <a:pt x="7910" y="127258"/>
                      <a:pt x="41051" y="154452"/>
                      <a:pt x="79421" y="153924"/>
                    </a:cubicBezTo>
                    <a:lnTo>
                      <a:pt x="209723" y="153924"/>
                    </a:lnTo>
                    <a:cubicBezTo>
                      <a:pt x="242757" y="154276"/>
                      <a:pt x="269250" y="181275"/>
                      <a:pt x="268897" y="214228"/>
                    </a:cubicBezTo>
                    <a:cubicBezTo>
                      <a:pt x="268893" y="214618"/>
                      <a:pt x="268885" y="215008"/>
                      <a:pt x="268873" y="215399"/>
                    </a:cubicBezTo>
                    <a:lnTo>
                      <a:pt x="268873" y="217489"/>
                    </a:lnTo>
                    <a:cubicBezTo>
                      <a:pt x="269518" y="249770"/>
                      <a:pt x="244071" y="276593"/>
                      <a:pt x="211723" y="277728"/>
                    </a:cubicBezTo>
                    <a:lnTo>
                      <a:pt x="868948" y="277728"/>
                    </a:lnTo>
                    <a:cubicBezTo>
                      <a:pt x="836339" y="277107"/>
                      <a:pt x="810409" y="250234"/>
                      <a:pt x="811032" y="217705"/>
                    </a:cubicBezTo>
                    <a:cubicBezTo>
                      <a:pt x="811033" y="217633"/>
                      <a:pt x="811034" y="217561"/>
                      <a:pt x="811036" y="217489"/>
                    </a:cubicBezTo>
                    <a:close/>
                  </a:path>
                </a:pathLst>
              </a:custGeom>
              <a:solidFill>
                <a:srgbClr val="1E447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0" name="Freeform 19">
                <a:extLst>
                  <a:ext uri="{FF2B5EF4-FFF2-40B4-BE49-F238E27FC236}">
                    <a16:creationId xmlns:a16="http://schemas.microsoft.com/office/drawing/2014/main" id="{6F9877C3-3C2B-5F4C-9BFE-431273685FB1}"/>
                  </a:ext>
                </a:extLst>
              </p:cNvPr>
              <p:cNvSpPr/>
              <p:nvPr/>
            </p:nvSpPr>
            <p:spPr>
              <a:xfrm>
                <a:off x="4399603" y="2497631"/>
                <a:ext cx="1181100" cy="152024"/>
              </a:xfrm>
              <a:custGeom>
                <a:avLst/>
                <a:gdLst>
                  <a:gd name="connsiteX0" fmla="*/ 1185285 w 1181100"/>
                  <a:gd name="connsiteY0" fmla="*/ 7 h 152023"/>
                  <a:gd name="connsiteX1" fmla="*/ 79337 w 1181100"/>
                  <a:gd name="connsiteY1" fmla="*/ 7 h 152023"/>
                  <a:gd name="connsiteX2" fmla="*/ 1042 w 1181100"/>
                  <a:gd name="connsiteY2" fmla="*/ 64047 h 152023"/>
                  <a:gd name="connsiteX3" fmla="*/ 64687 w 1181100"/>
                  <a:gd name="connsiteY3" fmla="*/ 152618 h 152023"/>
                  <a:gd name="connsiteX4" fmla="*/ 77242 w 1181100"/>
                  <a:gd name="connsiteY4" fmla="*/ 153646 h 152023"/>
                  <a:gd name="connsiteX5" fmla="*/ 1185285 w 1181100"/>
                  <a:gd name="connsiteY5" fmla="*/ 153646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100" h="152023">
                    <a:moveTo>
                      <a:pt x="1185285" y="7"/>
                    </a:moveTo>
                    <a:lnTo>
                      <a:pt x="79337" y="7"/>
                    </a:lnTo>
                    <a:cubicBezTo>
                      <a:pt x="41093" y="-498"/>
                      <a:pt x="8039" y="26538"/>
                      <a:pt x="1042" y="64047"/>
                    </a:cubicBezTo>
                    <a:cubicBezTo>
                      <a:pt x="-5902" y="106037"/>
                      <a:pt x="22593" y="145692"/>
                      <a:pt x="64687" y="152618"/>
                    </a:cubicBezTo>
                    <a:cubicBezTo>
                      <a:pt x="68837" y="153301"/>
                      <a:pt x="73036" y="153645"/>
                      <a:pt x="77242" y="153646"/>
                    </a:cubicBezTo>
                    <a:lnTo>
                      <a:pt x="1185285" y="153646"/>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1" name="Freeform 20">
                <a:extLst>
                  <a:ext uri="{FF2B5EF4-FFF2-40B4-BE49-F238E27FC236}">
                    <a16:creationId xmlns:a16="http://schemas.microsoft.com/office/drawing/2014/main" id="{36AB30B6-8620-C345-A8CB-9C50A1CB6D98}"/>
                  </a:ext>
                </a:extLst>
              </p:cNvPr>
              <p:cNvSpPr/>
              <p:nvPr/>
            </p:nvSpPr>
            <p:spPr>
              <a:xfrm>
                <a:off x="3562341" y="3058979"/>
                <a:ext cx="2019300" cy="152024"/>
              </a:xfrm>
              <a:custGeom>
                <a:avLst/>
                <a:gdLst>
                  <a:gd name="connsiteX0" fmla="*/ 1283026 w 2019300"/>
                  <a:gd name="connsiteY0" fmla="*/ 6 h 152023"/>
                  <a:gd name="connsiteX1" fmla="*/ 80019 w 2019300"/>
                  <a:gd name="connsiteY1" fmla="*/ 6 h 152023"/>
                  <a:gd name="connsiteX2" fmla="*/ 9 w 2019300"/>
                  <a:gd name="connsiteY2" fmla="*/ 76018 h 152023"/>
                  <a:gd name="connsiteX3" fmla="*/ 76105 w 2019300"/>
                  <a:gd name="connsiteY3" fmla="*/ 154207 h 152023"/>
                  <a:gd name="connsiteX4" fmla="*/ 77161 w 2019300"/>
                  <a:gd name="connsiteY4" fmla="*/ 154215 h 152023"/>
                  <a:gd name="connsiteX5" fmla="*/ 2022547 w 2019300"/>
                  <a:gd name="connsiteY5" fmla="*/ 154216 h 152023"/>
                  <a:gd name="connsiteX6" fmla="*/ 2022547 w 2019300"/>
                  <a:gd name="connsiteY6" fmla="*/ 292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0" h="152023">
                    <a:moveTo>
                      <a:pt x="1283026" y="6"/>
                    </a:moveTo>
                    <a:lnTo>
                      <a:pt x="80019" y="6"/>
                    </a:lnTo>
                    <a:cubicBezTo>
                      <a:pt x="37080" y="-537"/>
                      <a:pt x="1557" y="33210"/>
                      <a:pt x="9" y="76018"/>
                    </a:cubicBezTo>
                    <a:cubicBezTo>
                      <a:pt x="-623" y="118571"/>
                      <a:pt x="33447" y="153577"/>
                      <a:pt x="76105" y="154207"/>
                    </a:cubicBezTo>
                    <a:cubicBezTo>
                      <a:pt x="76457" y="154212"/>
                      <a:pt x="76809" y="154215"/>
                      <a:pt x="77161" y="154215"/>
                    </a:cubicBezTo>
                    <a:lnTo>
                      <a:pt x="2022547" y="154216"/>
                    </a:lnTo>
                    <a:lnTo>
                      <a:pt x="2022547" y="29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2" name="Freeform 21">
                <a:extLst>
                  <a:ext uri="{FF2B5EF4-FFF2-40B4-BE49-F238E27FC236}">
                    <a16:creationId xmlns:a16="http://schemas.microsoft.com/office/drawing/2014/main" id="{3FA52143-9FF4-1C47-A573-1714CD68145E}"/>
                  </a:ext>
                </a:extLst>
              </p:cNvPr>
              <p:cNvSpPr/>
              <p:nvPr/>
            </p:nvSpPr>
            <p:spPr>
              <a:xfrm>
                <a:off x="4799939" y="2214107"/>
                <a:ext cx="781050" cy="152024"/>
              </a:xfrm>
              <a:custGeom>
                <a:avLst/>
                <a:gdLst>
                  <a:gd name="connsiteX0" fmla="*/ 784950 w 781050"/>
                  <a:gd name="connsiteY0" fmla="*/ 7 h 152023"/>
                  <a:gd name="connsiteX1" fmla="*/ 79337 w 781050"/>
                  <a:gd name="connsiteY1" fmla="*/ 7 h 152023"/>
                  <a:gd name="connsiteX2" fmla="*/ 1042 w 781050"/>
                  <a:gd name="connsiteY2" fmla="*/ 64332 h 152023"/>
                  <a:gd name="connsiteX3" fmla="*/ 64687 w 781050"/>
                  <a:gd name="connsiteY3" fmla="*/ 152904 h 152023"/>
                  <a:gd name="connsiteX4" fmla="*/ 77242 w 781050"/>
                  <a:gd name="connsiteY4" fmla="*/ 153931 h 152023"/>
                  <a:gd name="connsiteX5" fmla="*/ 785045 w 781050"/>
                  <a:gd name="connsiteY5" fmla="*/ 153931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50" h="152023">
                    <a:moveTo>
                      <a:pt x="784950" y="7"/>
                    </a:moveTo>
                    <a:lnTo>
                      <a:pt x="79337" y="7"/>
                    </a:lnTo>
                    <a:cubicBezTo>
                      <a:pt x="40989" y="-513"/>
                      <a:pt x="7880" y="26688"/>
                      <a:pt x="1042" y="64332"/>
                    </a:cubicBezTo>
                    <a:cubicBezTo>
                      <a:pt x="-5902" y="106322"/>
                      <a:pt x="22593" y="145977"/>
                      <a:pt x="64687" y="152904"/>
                    </a:cubicBezTo>
                    <a:cubicBezTo>
                      <a:pt x="68837" y="153587"/>
                      <a:pt x="73036" y="153930"/>
                      <a:pt x="77242" y="153931"/>
                    </a:cubicBezTo>
                    <a:lnTo>
                      <a:pt x="785045" y="153931"/>
                    </a:lnTo>
                    <a:close/>
                  </a:path>
                </a:pathLst>
              </a:custGeom>
              <a:solidFill>
                <a:srgbClr val="E3241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3" name="Freeform 22">
                <a:extLst>
                  <a:ext uri="{FF2B5EF4-FFF2-40B4-BE49-F238E27FC236}">
                    <a16:creationId xmlns:a16="http://schemas.microsoft.com/office/drawing/2014/main" id="{1566001F-D377-D847-9DB7-031828B58DA4}"/>
                  </a:ext>
                </a:extLst>
              </p:cNvPr>
              <p:cNvSpPr/>
              <p:nvPr/>
            </p:nvSpPr>
            <p:spPr>
              <a:xfrm>
                <a:off x="5277153" y="1930400"/>
                <a:ext cx="304800" cy="152024"/>
              </a:xfrm>
              <a:custGeom>
                <a:avLst/>
                <a:gdLst>
                  <a:gd name="connsiteX0" fmla="*/ 77230 w 304800"/>
                  <a:gd name="connsiteY0" fmla="*/ 0 h 152023"/>
                  <a:gd name="connsiteX1" fmla="*/ 0 w 304800"/>
                  <a:gd name="connsiteY1" fmla="*/ 77075 h 152023"/>
                  <a:gd name="connsiteX2" fmla="*/ 1030 w 304800"/>
                  <a:gd name="connsiteY2" fmla="*/ 89599 h 152023"/>
                  <a:gd name="connsiteX3" fmla="*/ 79326 w 304800"/>
                  <a:gd name="connsiteY3" fmla="*/ 153924 h 152023"/>
                  <a:gd name="connsiteX4" fmla="*/ 307926 w 304800"/>
                  <a:gd name="connsiteY4" fmla="*/ 153924 h 152023"/>
                  <a:gd name="connsiteX5" fmla="*/ 307926 w 304800"/>
                  <a:gd name="connsiteY5" fmla="*/ 0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52023">
                    <a:moveTo>
                      <a:pt x="77230" y="0"/>
                    </a:moveTo>
                    <a:cubicBezTo>
                      <a:pt x="34567" y="10"/>
                      <a:pt x="-10" y="34517"/>
                      <a:pt x="0" y="77075"/>
                    </a:cubicBezTo>
                    <a:cubicBezTo>
                      <a:pt x="1" y="81270"/>
                      <a:pt x="345" y="85459"/>
                      <a:pt x="1030" y="89599"/>
                    </a:cubicBezTo>
                    <a:cubicBezTo>
                      <a:pt x="7868" y="127243"/>
                      <a:pt x="40977" y="154444"/>
                      <a:pt x="79326" y="153924"/>
                    </a:cubicBezTo>
                    <a:lnTo>
                      <a:pt x="307926" y="153924"/>
                    </a:lnTo>
                    <a:lnTo>
                      <a:pt x="307926" y="0"/>
                    </a:lnTo>
                    <a:close/>
                  </a:path>
                </a:pathLst>
              </a:custGeom>
              <a:solidFill>
                <a:srgbClr val="FBAB18"/>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grpSp>
        <p:sp>
          <p:nvSpPr>
            <p:cNvPr id="17" name="Round Same Side Corner Rectangle 16">
              <a:extLst>
                <a:ext uri="{FF2B5EF4-FFF2-40B4-BE49-F238E27FC236}">
                  <a16:creationId xmlns:a16="http://schemas.microsoft.com/office/drawing/2014/main" id="{ED82BA7B-E5ED-F14D-952D-50CBAFA1D73A}"/>
                </a:ext>
              </a:extLst>
            </p:cNvPr>
            <p:cNvSpPr/>
            <p:nvPr userDrawn="1"/>
          </p:nvSpPr>
          <p:spPr>
            <a:xfrm rot="16200000">
              <a:off x="7454080" y="1811963"/>
              <a:ext cx="301752" cy="3093652"/>
            </a:xfrm>
            <a:prstGeom prst="round2SameRect">
              <a:avLst>
                <a:gd name="adj1" fmla="val 50000"/>
                <a:gd name="adj2" fmla="val 0"/>
              </a:avLst>
            </a:prstGeom>
            <a:solidFill>
              <a:srgbClr val="6EBE4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ExtraLight"/>
                <a:ea typeface="+mn-ea"/>
                <a:cs typeface="+mn-cs"/>
              </a:endParaRPr>
            </a:p>
          </p:txBody>
        </p:sp>
      </p:grpSp>
    </p:spTree>
    <p:extLst>
      <p:ext uri="{BB962C8B-B14F-4D97-AF65-F5344CB8AC3E}">
        <p14:creationId xmlns:p14="http://schemas.microsoft.com/office/powerpoint/2010/main" val="3712191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2019  Cisco and/or its affiliates. All rights reserved.   Cisco Confidential</a:t>
            </a:r>
          </a:p>
        </p:txBody>
      </p:sp>
      <p:pic>
        <p:nvPicPr>
          <p:cNvPr id="10" name="Picture 9">
            <a:extLst>
              <a:ext uri="{FF2B5EF4-FFF2-40B4-BE49-F238E27FC236}">
                <a16:creationId xmlns:a16="http://schemas.microsoft.com/office/drawing/2014/main" id="{841F9A13-CD9D-3749-9025-6759AED8AA4F}"/>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3339482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2"/>
            <a:ext cx="3559175" cy="3940295"/>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2019  Cisco and/or its affiliates. All rights reserved.   Cisco Confidential</a:t>
            </a:r>
          </a:p>
        </p:txBody>
      </p:sp>
      <p:pic>
        <p:nvPicPr>
          <p:cNvPr id="8" name="Picture 7">
            <a:extLst>
              <a:ext uri="{FF2B5EF4-FFF2-40B4-BE49-F238E27FC236}">
                <a16:creationId xmlns:a16="http://schemas.microsoft.com/office/drawing/2014/main" id="{7F73789E-EEEE-284B-B0E4-49B82D32C567}"/>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1642764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2019  Cisco and/or its affiliates. All rights reserved.   Cisco Confidential</a:t>
            </a:r>
          </a:p>
        </p:txBody>
      </p:sp>
      <p:pic>
        <p:nvPicPr>
          <p:cNvPr id="6" name="Picture 5">
            <a:extLst>
              <a:ext uri="{FF2B5EF4-FFF2-40B4-BE49-F238E27FC236}">
                <a16:creationId xmlns:a16="http://schemas.microsoft.com/office/drawing/2014/main" id="{0809882B-25AD-0C41-8768-185E09981920}"/>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1884465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2019  Cisco and/or its affiliates. All rights reserved.   Cisco Confidential</a:t>
            </a:r>
          </a:p>
        </p:txBody>
      </p:sp>
      <p:pic>
        <p:nvPicPr>
          <p:cNvPr id="8" name="Picture 7">
            <a:extLst>
              <a:ext uri="{FF2B5EF4-FFF2-40B4-BE49-F238E27FC236}">
                <a16:creationId xmlns:a16="http://schemas.microsoft.com/office/drawing/2014/main" id="{27344794-E80C-4F49-ABBF-2CE339FE4211}"/>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153818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5089525" y="531814"/>
            <a:ext cx="3559175" cy="3940294"/>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2019  Cisco and/or its affiliates. All rights reserved.   Cisco Confidential</a:t>
            </a:r>
          </a:p>
        </p:txBody>
      </p:sp>
      <p:pic>
        <p:nvPicPr>
          <p:cNvPr id="8" name="Picture 7">
            <a:extLst>
              <a:ext uri="{FF2B5EF4-FFF2-40B4-BE49-F238E27FC236}">
                <a16:creationId xmlns:a16="http://schemas.microsoft.com/office/drawing/2014/main" id="{519633A2-AF27-F145-9186-E5CE0CA68A4E}"/>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1301836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5089525" y="531812"/>
            <a:ext cx="3559175" cy="3943977"/>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2019  Cisco and/or its affiliates. All rights reserved.   Cisco Confidential</a:t>
            </a:r>
          </a:p>
        </p:txBody>
      </p:sp>
      <p:pic>
        <p:nvPicPr>
          <p:cNvPr id="8" name="Picture 7">
            <a:extLst>
              <a:ext uri="{FF2B5EF4-FFF2-40B4-BE49-F238E27FC236}">
                <a16:creationId xmlns:a16="http://schemas.microsoft.com/office/drawing/2014/main" id="{69ED50E3-F9A9-4E4E-8033-3AB85C9224DB}"/>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1991378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AD4DFA-D5D6-9C4F-9410-B1FA83007EE5}"/>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6">
            <a:extLst>
              <a:ext uri="{FF2B5EF4-FFF2-40B4-BE49-F238E27FC236}">
                <a16:creationId xmlns:a16="http://schemas.microsoft.com/office/drawing/2014/main" id="{FBD6C8F3-15EC-664E-AD47-D8DF39F87CB2}"/>
              </a:ext>
            </a:extLst>
          </p:cNvPr>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261227077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404B1-1030-0A4E-A970-340293AF92B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B293DD-9DBF-D54D-AC3A-25CCBF35625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A7D9116-CDEA-4443-918A-E688D5BD9C9E}"/>
              </a:ext>
            </a:extLst>
          </p:cNvPr>
          <p:cNvSpPr>
            <a:spLocks noGrp="1"/>
          </p:cNvSpPr>
          <p:nvPr>
            <p:ph type="dt" sz="half" idx="10"/>
          </p:nvPr>
        </p:nvSpPr>
        <p:spPr/>
        <p:txBody>
          <a:bodyPr/>
          <a:lstStyle/>
          <a:p>
            <a:fld id="{7FC73141-5086-EC49-8C07-228D154FA2F4}" type="datetimeFigureOut">
              <a:rPr lang="en-US" smtClean="0"/>
              <a:t>5/28/20</a:t>
            </a:fld>
            <a:endParaRPr lang="en-US"/>
          </a:p>
        </p:txBody>
      </p:sp>
      <p:sp>
        <p:nvSpPr>
          <p:cNvPr id="5" name="Footer Placeholder 4">
            <a:extLst>
              <a:ext uri="{FF2B5EF4-FFF2-40B4-BE49-F238E27FC236}">
                <a16:creationId xmlns:a16="http://schemas.microsoft.com/office/drawing/2014/main" id="{5A3CF275-7048-7044-B482-F998D4B22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F79D7-4461-454C-BA94-A277A7ABF68F}"/>
              </a:ext>
            </a:extLst>
          </p:cNvPr>
          <p:cNvSpPr>
            <a:spLocks noGrp="1"/>
          </p:cNvSpPr>
          <p:nvPr>
            <p:ph type="sldNum" sz="quarter" idx="12"/>
          </p:nvPr>
        </p:nvSpPr>
        <p:spPr/>
        <p:txBody>
          <a:bodyPr/>
          <a:lstStyle/>
          <a:p>
            <a:fld id="{DF7643C5-8727-414C-937E-9733760285B9}" type="slidenum">
              <a:rPr lang="en-US" smtClean="0"/>
              <a:t>‹#›</a:t>
            </a:fld>
            <a:endParaRPr lang="en-US"/>
          </a:p>
        </p:txBody>
      </p:sp>
    </p:spTree>
    <p:extLst>
      <p:ext uri="{BB962C8B-B14F-4D97-AF65-F5344CB8AC3E}">
        <p14:creationId xmlns:p14="http://schemas.microsoft.com/office/powerpoint/2010/main" val="2448259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4912-3938-F84A-BE82-E5C8C03015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5FC39-9DD3-4A42-9E66-645F6D5765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5E3F8-580E-9D48-90A2-E234A5C46296}"/>
              </a:ext>
            </a:extLst>
          </p:cNvPr>
          <p:cNvSpPr>
            <a:spLocks noGrp="1"/>
          </p:cNvSpPr>
          <p:nvPr>
            <p:ph type="dt" sz="half" idx="10"/>
          </p:nvPr>
        </p:nvSpPr>
        <p:spPr/>
        <p:txBody>
          <a:bodyPr/>
          <a:lstStyle/>
          <a:p>
            <a:fld id="{7FC73141-5086-EC49-8C07-228D154FA2F4}" type="datetimeFigureOut">
              <a:rPr lang="en-US" smtClean="0"/>
              <a:t>5/28/20</a:t>
            </a:fld>
            <a:endParaRPr lang="en-US"/>
          </a:p>
        </p:txBody>
      </p:sp>
      <p:sp>
        <p:nvSpPr>
          <p:cNvPr id="5" name="Footer Placeholder 4">
            <a:extLst>
              <a:ext uri="{FF2B5EF4-FFF2-40B4-BE49-F238E27FC236}">
                <a16:creationId xmlns:a16="http://schemas.microsoft.com/office/drawing/2014/main" id="{A4FC3B4C-0C36-0F4B-9C54-D062AA166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AF338-B92E-B447-97B9-D0A2F97356BD}"/>
              </a:ext>
            </a:extLst>
          </p:cNvPr>
          <p:cNvSpPr>
            <a:spLocks noGrp="1"/>
          </p:cNvSpPr>
          <p:nvPr>
            <p:ph type="sldNum" sz="quarter" idx="12"/>
          </p:nvPr>
        </p:nvSpPr>
        <p:spPr/>
        <p:txBody>
          <a:bodyPr/>
          <a:lstStyle/>
          <a:p>
            <a:fld id="{DF7643C5-8727-414C-937E-9733760285B9}" type="slidenum">
              <a:rPr lang="en-US" smtClean="0"/>
              <a:t>‹#›</a:t>
            </a:fld>
            <a:endParaRPr lang="en-US"/>
          </a:p>
        </p:txBody>
      </p:sp>
    </p:spTree>
    <p:extLst>
      <p:ext uri="{BB962C8B-B14F-4D97-AF65-F5344CB8AC3E}">
        <p14:creationId xmlns:p14="http://schemas.microsoft.com/office/powerpoint/2010/main" val="197592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a:t>Section Title Goes Here</a:t>
            </a:r>
            <a:endParaRPr lang="en-US"/>
          </a:p>
        </p:txBody>
      </p:sp>
      <p:grpSp>
        <p:nvGrpSpPr>
          <p:cNvPr id="14" name="Graphic 33">
            <a:extLst>
              <a:ext uri="{FF2B5EF4-FFF2-40B4-BE49-F238E27FC236}">
                <a16:creationId xmlns:a16="http://schemas.microsoft.com/office/drawing/2014/main" id="{79531EBF-3D70-A24A-84F8-BC843AC255C3}"/>
              </a:ext>
            </a:extLst>
          </p:cNvPr>
          <p:cNvGrpSpPr/>
          <p:nvPr userDrawn="1"/>
        </p:nvGrpSpPr>
        <p:grpSpPr>
          <a:xfrm>
            <a:off x="5269326" y="2682240"/>
            <a:ext cx="3875256" cy="2457236"/>
            <a:chOff x="3562341" y="1930400"/>
            <a:chExt cx="2019612" cy="1280603"/>
          </a:xfrm>
        </p:grpSpPr>
        <p:sp>
          <p:nvSpPr>
            <p:cNvPr id="15" name="Freeform 14">
              <a:extLst>
                <a:ext uri="{FF2B5EF4-FFF2-40B4-BE49-F238E27FC236}">
                  <a16:creationId xmlns:a16="http://schemas.microsoft.com/office/drawing/2014/main" id="{86EA0896-6655-BD46-BCEE-C1347B8940F4}"/>
                </a:ext>
              </a:extLst>
            </p:cNvPr>
            <p:cNvSpPr/>
            <p:nvPr/>
          </p:nvSpPr>
          <p:spPr>
            <a:xfrm>
              <a:off x="4787331" y="2935942"/>
              <a:ext cx="790575" cy="123519"/>
            </a:xfrm>
            <a:custGeom>
              <a:avLst/>
              <a:gdLst>
                <a:gd name="connsiteX0" fmla="*/ 29 w 790575"/>
                <a:gd name="connsiteY0" fmla="*/ 60714 h 123519"/>
                <a:gd name="connsiteX1" fmla="*/ 29 w 790575"/>
                <a:gd name="connsiteY1" fmla="*/ 62805 h 123519"/>
                <a:gd name="connsiteX2" fmla="*/ 57179 w 790575"/>
                <a:gd name="connsiteY2" fmla="*/ 123519 h 123519"/>
                <a:gd name="connsiteX3" fmla="*/ 797081 w 790575"/>
                <a:gd name="connsiteY3" fmla="*/ 123519 h 123519"/>
                <a:gd name="connsiteX4" fmla="*/ 797081 w 790575"/>
                <a:gd name="connsiteY4" fmla="*/ 0 h 123519"/>
                <a:gd name="connsiteX5" fmla="*/ 58894 w 790575"/>
                <a:gd name="connsiteY5" fmla="*/ 0 h 123519"/>
                <a:gd name="connsiteX6" fmla="*/ 29 w 790575"/>
                <a:gd name="connsiteY6" fmla="*/ 60714 h 1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123519">
                  <a:moveTo>
                    <a:pt x="29" y="60714"/>
                  </a:moveTo>
                  <a:lnTo>
                    <a:pt x="29" y="62805"/>
                  </a:lnTo>
                  <a:cubicBezTo>
                    <a:pt x="-986" y="95309"/>
                    <a:pt x="24595" y="122486"/>
                    <a:pt x="57179" y="123519"/>
                  </a:cubicBezTo>
                  <a:lnTo>
                    <a:pt x="797081" y="123519"/>
                  </a:lnTo>
                  <a:lnTo>
                    <a:pt x="797081" y="0"/>
                  </a:lnTo>
                  <a:lnTo>
                    <a:pt x="58894" y="0"/>
                  </a:lnTo>
                  <a:cubicBezTo>
                    <a:pt x="25841" y="572"/>
                    <a:pt x="-501" y="27742"/>
                    <a:pt x="29" y="60714"/>
                  </a:cubicBezTo>
                  <a:close/>
                </a:path>
              </a:pathLst>
            </a:custGeom>
            <a:no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6" name="Freeform 15">
              <a:extLst>
                <a:ext uri="{FF2B5EF4-FFF2-40B4-BE49-F238E27FC236}">
                  <a16:creationId xmlns:a16="http://schemas.microsoft.com/office/drawing/2014/main" id="{EB5689D8-F756-684B-9302-52B2DC6374C3}"/>
                </a:ext>
              </a:extLst>
            </p:cNvPr>
            <p:cNvSpPr/>
            <p:nvPr/>
          </p:nvSpPr>
          <p:spPr>
            <a:xfrm>
              <a:off x="5169598" y="2371790"/>
              <a:ext cx="409575" cy="123519"/>
            </a:xfrm>
            <a:custGeom>
              <a:avLst/>
              <a:gdLst>
                <a:gd name="connsiteX0" fmla="*/ 415290 w 409575"/>
                <a:gd name="connsiteY0" fmla="*/ 0 h 123519"/>
                <a:gd name="connsiteX1" fmla="*/ 9144 w 409575"/>
                <a:gd name="connsiteY1" fmla="*/ 0 h 123519"/>
                <a:gd name="connsiteX2" fmla="*/ 63151 w 409575"/>
                <a:gd name="connsiteY2" fmla="*/ 62330 h 123519"/>
                <a:gd name="connsiteX3" fmla="*/ 63151 w 409575"/>
                <a:gd name="connsiteY3" fmla="*/ 64230 h 123519"/>
                <a:gd name="connsiteX4" fmla="*/ 1266 w 409575"/>
                <a:gd name="connsiteY4" fmla="*/ 129577 h 123519"/>
                <a:gd name="connsiteX5" fmla="*/ 0 w 409575"/>
                <a:gd name="connsiteY5" fmla="*/ 129600 h 123519"/>
                <a:gd name="connsiteX6" fmla="*/ 415004 w 409575"/>
                <a:gd name="connsiteY6" fmla="*/ 129600 h 1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123519">
                  <a:moveTo>
                    <a:pt x="415290" y="0"/>
                  </a:moveTo>
                  <a:lnTo>
                    <a:pt x="9144" y="0"/>
                  </a:lnTo>
                  <a:cubicBezTo>
                    <a:pt x="40549" y="3807"/>
                    <a:pt x="63921" y="30781"/>
                    <a:pt x="63151" y="62330"/>
                  </a:cubicBezTo>
                  <a:lnTo>
                    <a:pt x="63151" y="64230"/>
                  </a:lnTo>
                  <a:cubicBezTo>
                    <a:pt x="64152" y="99322"/>
                    <a:pt x="36445" y="128579"/>
                    <a:pt x="1266" y="129577"/>
                  </a:cubicBezTo>
                  <a:cubicBezTo>
                    <a:pt x="844" y="129589"/>
                    <a:pt x="422" y="129597"/>
                    <a:pt x="0" y="129600"/>
                  </a:cubicBezTo>
                  <a:lnTo>
                    <a:pt x="415004" y="129600"/>
                  </a:lnTo>
                  <a:close/>
                </a:path>
              </a:pathLst>
            </a:custGeom>
            <a:solidFill>
              <a:srgbClr val="00BCE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7" name="Freeform 16">
              <a:extLst>
                <a:ext uri="{FF2B5EF4-FFF2-40B4-BE49-F238E27FC236}">
                  <a16:creationId xmlns:a16="http://schemas.microsoft.com/office/drawing/2014/main" id="{23A6A449-F0CA-D448-96EE-714085FE1ADB}"/>
                </a:ext>
              </a:extLst>
            </p:cNvPr>
            <p:cNvSpPr/>
            <p:nvPr/>
          </p:nvSpPr>
          <p:spPr>
            <a:xfrm>
              <a:off x="3976419" y="2781258"/>
              <a:ext cx="1600200" cy="275543"/>
            </a:xfrm>
            <a:custGeom>
              <a:avLst/>
              <a:gdLst>
                <a:gd name="connsiteX0" fmla="*/ 811036 w 1600200"/>
                <a:gd name="connsiteY0" fmla="*/ 217489 h 275542"/>
                <a:gd name="connsiteX1" fmla="*/ 811036 w 1600200"/>
                <a:gd name="connsiteY1" fmla="*/ 215874 h 275542"/>
                <a:gd name="connsiteX2" fmla="*/ 869207 w 1600200"/>
                <a:gd name="connsiteY2" fmla="*/ 154421 h 275542"/>
                <a:gd name="connsiteX3" fmla="*/ 870377 w 1600200"/>
                <a:gd name="connsiteY3" fmla="*/ 154399 h 275542"/>
                <a:gd name="connsiteX4" fmla="*/ 1608564 w 1600200"/>
                <a:gd name="connsiteY4" fmla="*/ 154399 h 275542"/>
                <a:gd name="connsiteX5" fmla="*/ 1608564 w 1600200"/>
                <a:gd name="connsiteY5" fmla="*/ 0 h 275542"/>
                <a:gd name="connsiteX6" fmla="*/ 77230 w 1600200"/>
                <a:gd name="connsiteY6" fmla="*/ 0 h 275542"/>
                <a:gd name="connsiteX7" fmla="*/ 0 w 1600200"/>
                <a:gd name="connsiteY7" fmla="*/ 77075 h 275542"/>
                <a:gd name="connsiteX8" fmla="*/ 1030 w 1600200"/>
                <a:gd name="connsiteY8" fmla="*/ 89599 h 275542"/>
                <a:gd name="connsiteX9" fmla="*/ 79421 w 1600200"/>
                <a:gd name="connsiteY9" fmla="*/ 153924 h 275542"/>
                <a:gd name="connsiteX10" fmla="*/ 209723 w 1600200"/>
                <a:gd name="connsiteY10" fmla="*/ 153924 h 275542"/>
                <a:gd name="connsiteX11" fmla="*/ 268897 w 1600200"/>
                <a:gd name="connsiteY11" fmla="*/ 214228 h 275542"/>
                <a:gd name="connsiteX12" fmla="*/ 268873 w 1600200"/>
                <a:gd name="connsiteY12" fmla="*/ 215399 h 275542"/>
                <a:gd name="connsiteX13" fmla="*/ 268873 w 1600200"/>
                <a:gd name="connsiteY13" fmla="*/ 217489 h 275542"/>
                <a:gd name="connsiteX14" fmla="*/ 211723 w 1600200"/>
                <a:gd name="connsiteY14" fmla="*/ 277728 h 275542"/>
                <a:gd name="connsiteX15" fmla="*/ 868948 w 1600200"/>
                <a:gd name="connsiteY15" fmla="*/ 277728 h 275542"/>
                <a:gd name="connsiteX16" fmla="*/ 811032 w 1600200"/>
                <a:gd name="connsiteY16" fmla="*/ 217705 h 275542"/>
                <a:gd name="connsiteX17" fmla="*/ 811036 w 1600200"/>
                <a:gd name="connsiteY17" fmla="*/ 217489 h 27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0200" h="275542">
                  <a:moveTo>
                    <a:pt x="811036" y="217489"/>
                  </a:moveTo>
                  <a:lnTo>
                    <a:pt x="811036" y="215874"/>
                  </a:lnTo>
                  <a:cubicBezTo>
                    <a:pt x="810088" y="182880"/>
                    <a:pt x="836132" y="155367"/>
                    <a:pt x="869207" y="154421"/>
                  </a:cubicBezTo>
                  <a:cubicBezTo>
                    <a:pt x="869597" y="154410"/>
                    <a:pt x="869987" y="154403"/>
                    <a:pt x="870377" y="154399"/>
                  </a:cubicBezTo>
                  <a:lnTo>
                    <a:pt x="1608564" y="154399"/>
                  </a:lnTo>
                  <a:lnTo>
                    <a:pt x="1608564" y="0"/>
                  </a:lnTo>
                  <a:lnTo>
                    <a:pt x="77230" y="0"/>
                  </a:lnTo>
                  <a:cubicBezTo>
                    <a:pt x="34567" y="10"/>
                    <a:pt x="-10" y="34517"/>
                    <a:pt x="0" y="77075"/>
                  </a:cubicBezTo>
                  <a:cubicBezTo>
                    <a:pt x="1" y="81270"/>
                    <a:pt x="345" y="85459"/>
                    <a:pt x="1030" y="89599"/>
                  </a:cubicBezTo>
                  <a:cubicBezTo>
                    <a:pt x="7910" y="127258"/>
                    <a:pt x="41051" y="154452"/>
                    <a:pt x="79421" y="153924"/>
                  </a:cubicBezTo>
                  <a:lnTo>
                    <a:pt x="209723" y="153924"/>
                  </a:lnTo>
                  <a:cubicBezTo>
                    <a:pt x="242757" y="154276"/>
                    <a:pt x="269250" y="181275"/>
                    <a:pt x="268897" y="214228"/>
                  </a:cubicBezTo>
                  <a:cubicBezTo>
                    <a:pt x="268893" y="214618"/>
                    <a:pt x="268885" y="215008"/>
                    <a:pt x="268873" y="215399"/>
                  </a:cubicBezTo>
                  <a:lnTo>
                    <a:pt x="268873" y="217489"/>
                  </a:lnTo>
                  <a:cubicBezTo>
                    <a:pt x="269518" y="249770"/>
                    <a:pt x="244071" y="276593"/>
                    <a:pt x="211723" y="277728"/>
                  </a:cubicBezTo>
                  <a:lnTo>
                    <a:pt x="868948" y="277728"/>
                  </a:lnTo>
                  <a:cubicBezTo>
                    <a:pt x="836339" y="277107"/>
                    <a:pt x="810409" y="250234"/>
                    <a:pt x="811032" y="217705"/>
                  </a:cubicBezTo>
                  <a:cubicBezTo>
                    <a:pt x="811033" y="217633"/>
                    <a:pt x="811034" y="217561"/>
                    <a:pt x="811036" y="217489"/>
                  </a:cubicBezTo>
                  <a:close/>
                </a:path>
              </a:pathLst>
            </a:custGeom>
            <a:solidFill>
              <a:srgbClr val="00BCE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8" name="Freeform 17">
              <a:extLst>
                <a:ext uri="{FF2B5EF4-FFF2-40B4-BE49-F238E27FC236}">
                  <a16:creationId xmlns:a16="http://schemas.microsoft.com/office/drawing/2014/main" id="{CB23D97D-3D52-A546-9075-CF8E5EED2F52}"/>
                </a:ext>
              </a:extLst>
            </p:cNvPr>
            <p:cNvSpPr/>
            <p:nvPr/>
          </p:nvSpPr>
          <p:spPr>
            <a:xfrm>
              <a:off x="4399603" y="2497631"/>
              <a:ext cx="1181100" cy="152024"/>
            </a:xfrm>
            <a:custGeom>
              <a:avLst/>
              <a:gdLst>
                <a:gd name="connsiteX0" fmla="*/ 1185285 w 1181100"/>
                <a:gd name="connsiteY0" fmla="*/ 7 h 152023"/>
                <a:gd name="connsiteX1" fmla="*/ 79337 w 1181100"/>
                <a:gd name="connsiteY1" fmla="*/ 7 h 152023"/>
                <a:gd name="connsiteX2" fmla="*/ 1042 w 1181100"/>
                <a:gd name="connsiteY2" fmla="*/ 64047 h 152023"/>
                <a:gd name="connsiteX3" fmla="*/ 64687 w 1181100"/>
                <a:gd name="connsiteY3" fmla="*/ 152618 h 152023"/>
                <a:gd name="connsiteX4" fmla="*/ 77242 w 1181100"/>
                <a:gd name="connsiteY4" fmla="*/ 153646 h 152023"/>
                <a:gd name="connsiteX5" fmla="*/ 1185285 w 1181100"/>
                <a:gd name="connsiteY5" fmla="*/ 153646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100" h="152023">
                  <a:moveTo>
                    <a:pt x="1185285" y="7"/>
                  </a:moveTo>
                  <a:lnTo>
                    <a:pt x="79337" y="7"/>
                  </a:lnTo>
                  <a:cubicBezTo>
                    <a:pt x="41093" y="-498"/>
                    <a:pt x="8039" y="26538"/>
                    <a:pt x="1042" y="64047"/>
                  </a:cubicBezTo>
                  <a:cubicBezTo>
                    <a:pt x="-5902" y="106037"/>
                    <a:pt x="22593" y="145692"/>
                    <a:pt x="64687" y="152618"/>
                  </a:cubicBezTo>
                  <a:cubicBezTo>
                    <a:pt x="68837" y="153301"/>
                    <a:pt x="73036" y="153645"/>
                    <a:pt x="77242" y="153646"/>
                  </a:cubicBezTo>
                  <a:lnTo>
                    <a:pt x="1185285" y="153646"/>
                  </a:lnTo>
                  <a:close/>
                </a:path>
              </a:pathLst>
            </a:custGeom>
            <a:solidFill>
              <a:srgbClr val="75BF4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9" name="Freeform 18">
              <a:extLst>
                <a:ext uri="{FF2B5EF4-FFF2-40B4-BE49-F238E27FC236}">
                  <a16:creationId xmlns:a16="http://schemas.microsoft.com/office/drawing/2014/main" id="{77F24401-4537-A848-9541-DBC4F6009120}"/>
                </a:ext>
              </a:extLst>
            </p:cNvPr>
            <p:cNvSpPr/>
            <p:nvPr/>
          </p:nvSpPr>
          <p:spPr>
            <a:xfrm>
              <a:off x="3562341" y="3058979"/>
              <a:ext cx="2019300" cy="152024"/>
            </a:xfrm>
            <a:custGeom>
              <a:avLst/>
              <a:gdLst>
                <a:gd name="connsiteX0" fmla="*/ 1283026 w 2019300"/>
                <a:gd name="connsiteY0" fmla="*/ 6 h 152023"/>
                <a:gd name="connsiteX1" fmla="*/ 80019 w 2019300"/>
                <a:gd name="connsiteY1" fmla="*/ 6 h 152023"/>
                <a:gd name="connsiteX2" fmla="*/ 9 w 2019300"/>
                <a:gd name="connsiteY2" fmla="*/ 76018 h 152023"/>
                <a:gd name="connsiteX3" fmla="*/ 76105 w 2019300"/>
                <a:gd name="connsiteY3" fmla="*/ 154207 h 152023"/>
                <a:gd name="connsiteX4" fmla="*/ 77161 w 2019300"/>
                <a:gd name="connsiteY4" fmla="*/ 154215 h 152023"/>
                <a:gd name="connsiteX5" fmla="*/ 2022547 w 2019300"/>
                <a:gd name="connsiteY5" fmla="*/ 154216 h 152023"/>
                <a:gd name="connsiteX6" fmla="*/ 2022547 w 2019300"/>
                <a:gd name="connsiteY6" fmla="*/ 292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0" h="152023">
                  <a:moveTo>
                    <a:pt x="1283026" y="6"/>
                  </a:moveTo>
                  <a:lnTo>
                    <a:pt x="80019" y="6"/>
                  </a:lnTo>
                  <a:cubicBezTo>
                    <a:pt x="37080" y="-537"/>
                    <a:pt x="1557" y="33210"/>
                    <a:pt x="9" y="76018"/>
                  </a:cubicBezTo>
                  <a:cubicBezTo>
                    <a:pt x="-623" y="118571"/>
                    <a:pt x="33447" y="153577"/>
                    <a:pt x="76105" y="154207"/>
                  </a:cubicBezTo>
                  <a:cubicBezTo>
                    <a:pt x="76457" y="154212"/>
                    <a:pt x="76809" y="154215"/>
                    <a:pt x="77161" y="154215"/>
                  </a:cubicBezTo>
                  <a:lnTo>
                    <a:pt x="2022547" y="154216"/>
                  </a:lnTo>
                  <a:lnTo>
                    <a:pt x="2022547" y="292"/>
                  </a:lnTo>
                  <a:close/>
                </a:path>
              </a:pathLst>
            </a:custGeom>
            <a:solidFill>
              <a:srgbClr val="FAAB18"/>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0" name="Freeform 19">
              <a:extLst>
                <a:ext uri="{FF2B5EF4-FFF2-40B4-BE49-F238E27FC236}">
                  <a16:creationId xmlns:a16="http://schemas.microsoft.com/office/drawing/2014/main" id="{5A1EC7E3-B3BD-1F40-8833-76BF7F1A6FA2}"/>
                </a:ext>
              </a:extLst>
            </p:cNvPr>
            <p:cNvSpPr/>
            <p:nvPr/>
          </p:nvSpPr>
          <p:spPr>
            <a:xfrm>
              <a:off x="4799939" y="2217859"/>
              <a:ext cx="781050" cy="152024"/>
            </a:xfrm>
            <a:custGeom>
              <a:avLst/>
              <a:gdLst>
                <a:gd name="connsiteX0" fmla="*/ 784950 w 781050"/>
                <a:gd name="connsiteY0" fmla="*/ 7 h 152023"/>
                <a:gd name="connsiteX1" fmla="*/ 79337 w 781050"/>
                <a:gd name="connsiteY1" fmla="*/ 7 h 152023"/>
                <a:gd name="connsiteX2" fmla="*/ 1042 w 781050"/>
                <a:gd name="connsiteY2" fmla="*/ 64332 h 152023"/>
                <a:gd name="connsiteX3" fmla="*/ 64687 w 781050"/>
                <a:gd name="connsiteY3" fmla="*/ 152904 h 152023"/>
                <a:gd name="connsiteX4" fmla="*/ 77242 w 781050"/>
                <a:gd name="connsiteY4" fmla="*/ 153931 h 152023"/>
                <a:gd name="connsiteX5" fmla="*/ 785045 w 781050"/>
                <a:gd name="connsiteY5" fmla="*/ 153931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50" h="152023">
                  <a:moveTo>
                    <a:pt x="784950" y="7"/>
                  </a:moveTo>
                  <a:lnTo>
                    <a:pt x="79337" y="7"/>
                  </a:lnTo>
                  <a:cubicBezTo>
                    <a:pt x="40989" y="-513"/>
                    <a:pt x="7880" y="26688"/>
                    <a:pt x="1042" y="64332"/>
                  </a:cubicBezTo>
                  <a:cubicBezTo>
                    <a:pt x="-5902" y="106322"/>
                    <a:pt x="22593" y="145977"/>
                    <a:pt x="64687" y="152904"/>
                  </a:cubicBezTo>
                  <a:cubicBezTo>
                    <a:pt x="68837" y="153587"/>
                    <a:pt x="73036" y="153930"/>
                    <a:pt x="77242" y="153931"/>
                  </a:cubicBezTo>
                  <a:lnTo>
                    <a:pt x="785045" y="153931"/>
                  </a:lnTo>
                  <a:close/>
                </a:path>
              </a:pathLst>
            </a:custGeom>
            <a:solidFill>
              <a:schemeClr val="tx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1" name="Freeform 20">
              <a:extLst>
                <a:ext uri="{FF2B5EF4-FFF2-40B4-BE49-F238E27FC236}">
                  <a16:creationId xmlns:a16="http://schemas.microsoft.com/office/drawing/2014/main" id="{AD288446-439E-A346-8DC8-80CDB8AC2165}"/>
                </a:ext>
              </a:extLst>
            </p:cNvPr>
            <p:cNvSpPr/>
            <p:nvPr/>
          </p:nvSpPr>
          <p:spPr>
            <a:xfrm>
              <a:off x="5277153" y="1930400"/>
              <a:ext cx="304800" cy="152024"/>
            </a:xfrm>
            <a:custGeom>
              <a:avLst/>
              <a:gdLst>
                <a:gd name="connsiteX0" fmla="*/ 77230 w 304800"/>
                <a:gd name="connsiteY0" fmla="*/ 0 h 152023"/>
                <a:gd name="connsiteX1" fmla="*/ 0 w 304800"/>
                <a:gd name="connsiteY1" fmla="*/ 77075 h 152023"/>
                <a:gd name="connsiteX2" fmla="*/ 1030 w 304800"/>
                <a:gd name="connsiteY2" fmla="*/ 89599 h 152023"/>
                <a:gd name="connsiteX3" fmla="*/ 79326 w 304800"/>
                <a:gd name="connsiteY3" fmla="*/ 153924 h 152023"/>
                <a:gd name="connsiteX4" fmla="*/ 307926 w 304800"/>
                <a:gd name="connsiteY4" fmla="*/ 153924 h 152023"/>
                <a:gd name="connsiteX5" fmla="*/ 307926 w 304800"/>
                <a:gd name="connsiteY5" fmla="*/ 0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52023">
                  <a:moveTo>
                    <a:pt x="77230" y="0"/>
                  </a:moveTo>
                  <a:cubicBezTo>
                    <a:pt x="34567" y="10"/>
                    <a:pt x="-10" y="34517"/>
                    <a:pt x="0" y="77075"/>
                  </a:cubicBezTo>
                  <a:cubicBezTo>
                    <a:pt x="1" y="81270"/>
                    <a:pt x="345" y="85459"/>
                    <a:pt x="1030" y="89599"/>
                  </a:cubicBezTo>
                  <a:cubicBezTo>
                    <a:pt x="7868" y="127243"/>
                    <a:pt x="40977" y="154444"/>
                    <a:pt x="79326" y="153924"/>
                  </a:cubicBezTo>
                  <a:lnTo>
                    <a:pt x="307926" y="153924"/>
                  </a:lnTo>
                  <a:lnTo>
                    <a:pt x="307926" y="0"/>
                  </a:lnTo>
                  <a:close/>
                </a:path>
              </a:pathLst>
            </a:custGeom>
            <a:solidFill>
              <a:srgbClr val="00BCE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grpSp>
    </p:spTree>
    <p:extLst>
      <p:ext uri="{BB962C8B-B14F-4D97-AF65-F5344CB8AC3E}">
        <p14:creationId xmlns:p14="http://schemas.microsoft.com/office/powerpoint/2010/main" val="39167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384" tIns="45693" rIns="91384" bIns="45693">
            <a:noAutofit/>
          </a:bodyPr>
          <a:lstStyle>
            <a:lvl1pPr marL="280750" indent="-223654">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579" indent="-215720">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092" indent="-171309">
              <a:buClr>
                <a:schemeClr val="tx1"/>
              </a:buClr>
              <a:buSzPct val="80000"/>
              <a:buFont typeface="Arial"/>
              <a:buChar char="•"/>
              <a:defRPr sz="1575" b="0" i="0">
                <a:solidFill>
                  <a:srgbClr val="676767"/>
                </a:solidFill>
                <a:latin typeface="+mn-lt"/>
                <a:cs typeface="CiscoSans ExtraLight"/>
              </a:defRPr>
            </a:lvl3pPr>
            <a:lvl4pPr marL="910465" indent="-171309">
              <a:buClr>
                <a:schemeClr val="tx1"/>
              </a:buClr>
              <a:buSzPct val="80000"/>
              <a:buFont typeface="Arial"/>
              <a:buChar char="•"/>
              <a:defRPr sz="1425" b="0" i="0">
                <a:solidFill>
                  <a:srgbClr val="676767"/>
                </a:solidFill>
                <a:latin typeface="+mn-lt"/>
                <a:cs typeface="CiscoSans ExtraLight"/>
              </a:defRPr>
            </a:lvl4pPr>
            <a:lvl5pPr marL="1081775" indent="-168134">
              <a:buClr>
                <a:schemeClr val="tx1"/>
              </a:buClr>
              <a:buSzPct val="80000"/>
              <a:buFont typeface="Arial"/>
              <a:buChar char="•"/>
              <a:defRPr sz="1200" b="0" i="0">
                <a:solidFill>
                  <a:srgbClr val="676767"/>
                </a:solidFill>
                <a:latin typeface="+mn-lt"/>
                <a:cs typeface="CiscoSans ExtraLight"/>
              </a:defRPr>
            </a:lvl5pPr>
          </a:lstStyle>
          <a:p>
            <a:pPr lvl="0"/>
            <a:r>
              <a:rPr lang="en-GB"/>
              <a:t>Click to edit text</a:t>
            </a:r>
          </a:p>
        </p:txBody>
      </p:sp>
      <p:sp>
        <p:nvSpPr>
          <p:cNvPr id="6" name="Title Placeholder 5"/>
          <p:cNvSpPr>
            <a:spLocks noGrp="1"/>
          </p:cNvSpPr>
          <p:nvPr>
            <p:ph type="title"/>
          </p:nvPr>
        </p:nvSpPr>
        <p:spPr bwMode="auto">
          <a:xfrm>
            <a:off x="437766" y="34132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5" rIns="91388" bIns="45695" numCol="1" anchor="ctr" anchorCtr="0" compatLnSpc="1">
            <a:prstTxWarp prst="textNoShape">
              <a:avLst/>
            </a:prstTxWarp>
          </a:bodyPr>
          <a:lstStyle/>
          <a:p>
            <a:pPr lvl="0"/>
            <a:r>
              <a:rPr lang="en-GB"/>
              <a:t>Click to edit Master title style</a:t>
            </a:r>
          </a:p>
        </p:txBody>
      </p:sp>
    </p:spTree>
    <p:extLst>
      <p:ext uri="{BB962C8B-B14F-4D97-AF65-F5344CB8AC3E}">
        <p14:creationId xmlns:p14="http://schemas.microsoft.com/office/powerpoint/2010/main" val="104824879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770" indent="0" algn="ctr">
              <a:buNone/>
              <a:defRPr>
                <a:solidFill>
                  <a:schemeClr val="tx1">
                    <a:tint val="75000"/>
                  </a:schemeClr>
                </a:solidFill>
              </a:defRPr>
            </a:lvl2pPr>
            <a:lvl3pPr marL="685549" indent="0" algn="ctr">
              <a:buNone/>
              <a:defRPr>
                <a:solidFill>
                  <a:schemeClr val="tx1">
                    <a:tint val="75000"/>
                  </a:schemeClr>
                </a:solidFill>
              </a:defRPr>
            </a:lvl3pPr>
            <a:lvl4pPr marL="1028322" indent="0" algn="ctr">
              <a:buNone/>
              <a:defRPr>
                <a:solidFill>
                  <a:schemeClr val="tx1">
                    <a:tint val="75000"/>
                  </a:schemeClr>
                </a:solidFill>
              </a:defRPr>
            </a:lvl4pPr>
            <a:lvl5pPr marL="1371098" indent="0" algn="ctr">
              <a:buNone/>
              <a:defRPr>
                <a:solidFill>
                  <a:schemeClr val="tx1">
                    <a:tint val="75000"/>
                  </a:schemeClr>
                </a:solidFill>
              </a:defRPr>
            </a:lvl5pPr>
            <a:lvl6pPr marL="1713869" indent="0" algn="ctr">
              <a:buNone/>
              <a:defRPr>
                <a:solidFill>
                  <a:schemeClr val="tx1">
                    <a:tint val="75000"/>
                  </a:schemeClr>
                </a:solidFill>
              </a:defRPr>
            </a:lvl6pPr>
            <a:lvl7pPr marL="2056647" indent="0" algn="ctr">
              <a:buNone/>
              <a:defRPr>
                <a:solidFill>
                  <a:schemeClr val="tx1">
                    <a:tint val="75000"/>
                  </a:schemeClr>
                </a:solidFill>
              </a:defRPr>
            </a:lvl7pPr>
            <a:lvl8pPr marL="2399420" indent="0" algn="ctr">
              <a:buNone/>
              <a:defRPr>
                <a:solidFill>
                  <a:schemeClr val="tx1">
                    <a:tint val="75000"/>
                  </a:schemeClr>
                </a:solidFill>
              </a:defRPr>
            </a:lvl8pPr>
            <a:lvl9pPr marL="2742197"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05" indent="0">
              <a:buNone/>
              <a:defRPr/>
            </a:lvl2pPr>
            <a:lvl3pPr marL="427295" indent="0">
              <a:buNone/>
              <a:defRPr/>
            </a:lvl3pPr>
            <a:lvl4pPr marL="516565" indent="0">
              <a:buNone/>
              <a:defRPr/>
            </a:lvl4pPr>
            <a:lvl5pPr marL="601071" indent="0">
              <a:buNone/>
              <a:defRPr/>
            </a:lvl5pPr>
          </a:lstStyle>
          <a:p>
            <a:pPr lvl="0"/>
            <a:r>
              <a:rPr lang="en-GB"/>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199" b="0" i="0" spc="0" baseline="0">
                <a:solidFill>
                  <a:srgbClr val="FFFFFE"/>
                </a:solidFill>
                <a:latin typeface="+mj-lt"/>
                <a:cs typeface="CiscoSans Thin"/>
              </a:defRPr>
            </a:lvl1pPr>
          </a:lstStyle>
          <a:p>
            <a:r>
              <a:rPr lang="en-GB"/>
              <a:t>Presentation Title Goes Here</a:t>
            </a:r>
            <a:endParaRPr lang="en-US"/>
          </a:p>
        </p:txBody>
      </p:sp>
    </p:spTree>
    <p:extLst>
      <p:ext uri="{BB962C8B-B14F-4D97-AF65-F5344CB8AC3E}">
        <p14:creationId xmlns:p14="http://schemas.microsoft.com/office/powerpoint/2010/main" val="3126415449"/>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 y="-5998"/>
            <a:ext cx="9153144" cy="51554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048" y="320676"/>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199"/>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770" indent="0" algn="ctr">
              <a:buNone/>
              <a:defRPr>
                <a:solidFill>
                  <a:schemeClr val="tx1">
                    <a:tint val="75000"/>
                  </a:schemeClr>
                </a:solidFill>
              </a:defRPr>
            </a:lvl2pPr>
            <a:lvl3pPr marL="685549" indent="0" algn="ctr">
              <a:buNone/>
              <a:defRPr>
                <a:solidFill>
                  <a:schemeClr val="tx1">
                    <a:tint val="75000"/>
                  </a:schemeClr>
                </a:solidFill>
              </a:defRPr>
            </a:lvl3pPr>
            <a:lvl4pPr marL="1028322" indent="0" algn="ctr">
              <a:buNone/>
              <a:defRPr>
                <a:solidFill>
                  <a:schemeClr val="tx1">
                    <a:tint val="75000"/>
                  </a:schemeClr>
                </a:solidFill>
              </a:defRPr>
            </a:lvl4pPr>
            <a:lvl5pPr marL="1371098" indent="0" algn="ctr">
              <a:buNone/>
              <a:defRPr>
                <a:solidFill>
                  <a:schemeClr val="tx1">
                    <a:tint val="75000"/>
                  </a:schemeClr>
                </a:solidFill>
              </a:defRPr>
            </a:lvl5pPr>
            <a:lvl6pPr marL="1713869" indent="0" algn="ctr">
              <a:buNone/>
              <a:defRPr>
                <a:solidFill>
                  <a:schemeClr val="tx1">
                    <a:tint val="75000"/>
                  </a:schemeClr>
                </a:solidFill>
              </a:defRPr>
            </a:lvl6pPr>
            <a:lvl7pPr marL="2056647" indent="0" algn="ctr">
              <a:buNone/>
              <a:defRPr>
                <a:solidFill>
                  <a:schemeClr val="tx1">
                    <a:tint val="75000"/>
                  </a:schemeClr>
                </a:solidFill>
              </a:defRPr>
            </a:lvl7pPr>
            <a:lvl8pPr marL="2399420" indent="0" algn="ctr">
              <a:buNone/>
              <a:defRPr>
                <a:solidFill>
                  <a:schemeClr val="tx1">
                    <a:tint val="75000"/>
                  </a:schemeClr>
                </a:solidFill>
              </a:defRPr>
            </a:lvl8pPr>
            <a:lvl9pPr marL="2742197" indent="0" algn="ctr">
              <a:buNone/>
              <a:defRPr>
                <a:solidFill>
                  <a:schemeClr val="tx1">
                    <a:tint val="75000"/>
                  </a:schemeClr>
                </a:solidFill>
              </a:defRPr>
            </a:lvl9pPr>
          </a:lstStyle>
          <a:p>
            <a:r>
              <a:rPr lang="en-GB"/>
              <a:t>Speaker Name</a:t>
            </a:r>
            <a:endParaRPr lang="en-US"/>
          </a:p>
        </p:txBody>
      </p:sp>
      <p:sp>
        <p:nvSpPr>
          <p:cNvPr id="12" name="Text Placeholder 38"/>
          <p:cNvSpPr>
            <a:spLocks noGrp="1"/>
          </p:cNvSpPr>
          <p:nvPr>
            <p:ph type="body" sz="quarter" idx="11" hasCustomPrompt="1"/>
          </p:nvPr>
        </p:nvSpPr>
        <p:spPr>
          <a:xfrm>
            <a:off x="469496" y="4078552"/>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3" name="Text Placeholder 40"/>
          <p:cNvSpPr>
            <a:spLocks noGrp="1"/>
          </p:cNvSpPr>
          <p:nvPr>
            <p:ph type="body" sz="quarter" idx="12" hasCustomPrompt="1"/>
          </p:nvPr>
        </p:nvSpPr>
        <p:spPr>
          <a:xfrm>
            <a:off x="469496" y="4363905"/>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05" indent="0">
              <a:buNone/>
              <a:defRPr/>
            </a:lvl2pPr>
            <a:lvl3pPr marL="427295" indent="0">
              <a:buNone/>
              <a:defRPr/>
            </a:lvl3pPr>
            <a:lvl4pPr marL="516565" indent="0">
              <a:buNone/>
              <a:defRPr/>
            </a:lvl4pPr>
            <a:lvl5pPr marL="601071" indent="0">
              <a:buNone/>
              <a:defRPr/>
            </a:lvl5pPr>
          </a:lstStyle>
          <a:p>
            <a:pPr lvl="0"/>
            <a:r>
              <a:rPr lang="en-GB"/>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199" b="0" i="0" spc="0" baseline="0">
                <a:solidFill>
                  <a:srgbClr val="4D4D4D"/>
                </a:solidFill>
                <a:latin typeface="+mj-lt"/>
                <a:cs typeface="CiscoSans Thin"/>
              </a:defRPr>
            </a:lvl1pPr>
          </a:lstStyle>
          <a:p>
            <a:r>
              <a:rPr lang="en-GB"/>
              <a:t>Presentation Title Goes Here</a:t>
            </a:r>
            <a:endParaRPr lang="en-US"/>
          </a:p>
        </p:txBody>
      </p:sp>
    </p:spTree>
    <p:extLst>
      <p:ext uri="{BB962C8B-B14F-4D97-AF65-F5344CB8AC3E}">
        <p14:creationId xmlns:p14="http://schemas.microsoft.com/office/powerpoint/2010/main" val="24661084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56" tIns="34279" rIns="68556" bIns="34279" anchor="ctr"/>
          <a:lstStyle/>
          <a:p>
            <a:endParaRPr lang="en-US" sz="2399"/>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56" tIns="34279" rIns="68556" bIns="34279" anchor="ctr"/>
          <a:lstStyle/>
          <a:p>
            <a:endParaRPr lang="en-US" sz="2399"/>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68574" tIns="34288" rIns="68574" bIns="34288" rtlCol="0">
            <a:noAutofit/>
          </a:bodyPr>
          <a:lstStyle>
            <a:lvl1pPr marL="0" indent="0" algn="l" defTabSz="685577" rtl="0" eaLnBrk="1" latinLnBrk="0" hangingPunct="1">
              <a:lnSpc>
                <a:spcPct val="95000"/>
              </a:lnSpc>
              <a:spcBef>
                <a:spcPts val="1080"/>
              </a:spcBef>
              <a:buClr>
                <a:srgbClr val="92D050"/>
              </a:buClr>
              <a:buSzPct val="90000"/>
              <a:buFont typeface="Arial" pitchFamily="34" charset="0"/>
              <a:buNone/>
              <a:tabLst/>
              <a:defRPr lang="en-US" sz="1799" kern="1200" baseline="0" dirty="0">
                <a:solidFill>
                  <a:schemeClr val="accent3"/>
                </a:solidFill>
                <a:latin typeface="+mj-lt"/>
                <a:ea typeface="+mn-ea"/>
                <a:cs typeface="+mn-cs"/>
              </a:defRPr>
            </a:lvl1pPr>
            <a:lvl2pPr marL="342785" indent="0" algn="ctr">
              <a:buNone/>
              <a:defRPr>
                <a:solidFill>
                  <a:schemeClr val="tx1">
                    <a:tint val="75000"/>
                  </a:schemeClr>
                </a:solidFill>
              </a:defRPr>
            </a:lvl2pPr>
            <a:lvl3pPr marL="685577" indent="0" algn="ctr">
              <a:buNone/>
              <a:defRPr>
                <a:solidFill>
                  <a:schemeClr val="tx1">
                    <a:tint val="75000"/>
                  </a:schemeClr>
                </a:solidFill>
              </a:defRPr>
            </a:lvl3pPr>
            <a:lvl4pPr marL="1028365" indent="0" algn="ctr">
              <a:buNone/>
              <a:defRPr>
                <a:solidFill>
                  <a:schemeClr val="tx1">
                    <a:tint val="75000"/>
                  </a:schemeClr>
                </a:solidFill>
              </a:defRPr>
            </a:lvl4pPr>
            <a:lvl5pPr marL="1371155" indent="0" algn="ctr">
              <a:buNone/>
              <a:defRPr>
                <a:solidFill>
                  <a:schemeClr val="tx1">
                    <a:tint val="75000"/>
                  </a:schemeClr>
                </a:solidFill>
              </a:defRPr>
            </a:lvl5pPr>
            <a:lvl6pPr marL="1713941" indent="0" algn="ctr">
              <a:buNone/>
              <a:defRPr>
                <a:solidFill>
                  <a:schemeClr val="tx1">
                    <a:tint val="75000"/>
                  </a:schemeClr>
                </a:solidFill>
              </a:defRPr>
            </a:lvl6pPr>
            <a:lvl7pPr marL="2056732" indent="0" algn="ctr">
              <a:buNone/>
              <a:defRPr>
                <a:solidFill>
                  <a:schemeClr val="tx1">
                    <a:tint val="75000"/>
                  </a:schemeClr>
                </a:solidFill>
              </a:defRPr>
            </a:lvl7pPr>
            <a:lvl8pPr marL="2399520" indent="0" algn="ctr">
              <a:buNone/>
              <a:defRPr>
                <a:solidFill>
                  <a:schemeClr val="tx1">
                    <a:tint val="75000"/>
                  </a:schemeClr>
                </a:solidFill>
              </a:defRPr>
            </a:lvl8pPr>
            <a:lvl9pPr marL="2742311" indent="0" algn="ctr">
              <a:buNone/>
              <a:defRPr>
                <a:solidFill>
                  <a:schemeClr val="tx1">
                    <a:tint val="75000"/>
                  </a:schemeClr>
                </a:solidFill>
              </a:defRPr>
            </a:lvl9pPr>
          </a:lstStyle>
          <a:p>
            <a:pPr lvl="0"/>
            <a:r>
              <a:rPr lang="en-GB"/>
              <a:t>Presenter Name and Title Go Here</a:t>
            </a:r>
            <a:endParaRPr lang="en-US"/>
          </a:p>
        </p:txBody>
      </p:sp>
      <p:sp>
        <p:nvSpPr>
          <p:cNvPr id="2" name="Title 1"/>
          <p:cNvSpPr>
            <a:spLocks noGrp="1"/>
          </p:cNvSpPr>
          <p:nvPr>
            <p:ph type="ctrTitle" hasCustomPrompt="1"/>
          </p:nvPr>
        </p:nvSpPr>
        <p:spPr>
          <a:xfrm>
            <a:off x="459526" y="2462028"/>
            <a:ext cx="4712557" cy="766763"/>
          </a:xfrm>
        </p:spPr>
        <p:txBody>
          <a:bodyPr lIns="61715" tIns="34288" rIns="61715" bIns="34288" rtlCol="0" anchor="b">
            <a:noAutofit/>
          </a:bodyPr>
          <a:lstStyle>
            <a:lvl1pPr marL="0" indent="0" algn="l" defTabSz="685577" rtl="0" eaLnBrk="1" latinLnBrk="0" hangingPunct="1">
              <a:lnSpc>
                <a:spcPct val="80000"/>
              </a:lnSpc>
              <a:spcBef>
                <a:spcPct val="0"/>
              </a:spcBef>
              <a:buClr>
                <a:schemeClr val="tx1"/>
              </a:buClr>
              <a:buFont typeface="Ciscolight" pitchFamily="2" charset="0"/>
              <a:buNone/>
              <a:defRPr lang="en-US" sz="5199" b="0" kern="1200" spc="0" baseline="0" dirty="0">
                <a:solidFill>
                  <a:srgbClr val="3E6BB4"/>
                </a:solidFill>
                <a:latin typeface="+mj-lt"/>
                <a:ea typeface="+mj-ea"/>
                <a:cs typeface="+mj-cs"/>
              </a:defRPr>
            </a:lvl1pPr>
          </a:lstStyle>
          <a:p>
            <a:r>
              <a:rPr lang="en-GB"/>
              <a:t>Demo Title</a:t>
            </a:r>
            <a:endParaRPr lang="en-US"/>
          </a:p>
        </p:txBody>
      </p:sp>
      <p:sp>
        <p:nvSpPr>
          <p:cNvPr id="31" name="Picture Placeholder 30"/>
          <p:cNvSpPr>
            <a:spLocks noGrp="1"/>
          </p:cNvSpPr>
          <p:nvPr>
            <p:ph type="pic" sz="quarter" idx="10"/>
          </p:nvPr>
        </p:nvSpPr>
        <p:spPr>
          <a:xfrm>
            <a:off x="5540382"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a:t>Click icon to add picture</a:t>
            </a:r>
          </a:p>
        </p:txBody>
      </p:sp>
    </p:spTree>
    <p:extLst>
      <p:ext uri="{BB962C8B-B14F-4D97-AF65-F5344CB8AC3E}">
        <p14:creationId xmlns:p14="http://schemas.microsoft.com/office/powerpoint/2010/main" val="189365649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99" b="0" i="0" spc="0" baseline="0">
                <a:solidFill>
                  <a:schemeClr val="bg1"/>
                </a:solidFill>
                <a:latin typeface="+mj-lt"/>
                <a:cs typeface="CiscoSans Thin"/>
              </a:defRPr>
            </a:lvl1pPr>
          </a:lstStyle>
          <a:p>
            <a:r>
              <a:rPr lang="en-GB"/>
              <a:t>Section Title Goes Here</a:t>
            </a:r>
            <a:endParaRPr lang="en-US"/>
          </a:p>
        </p:txBody>
      </p:sp>
      <p:sp>
        <p:nvSpPr>
          <p:cNvPr id="7" name="Rectangle 7"/>
          <p:cNvSpPr>
            <a:spLocks noChangeArrowheads="1"/>
          </p:cNvSpPr>
          <p:nvPr userDrawn="1"/>
        </p:nvSpPr>
        <p:spPr bwMode="ltGray">
          <a:xfrm>
            <a:off x="8515201" y="4742924"/>
            <a:ext cx="218920" cy="154502"/>
          </a:xfrm>
          <a:prstGeom prst="rect">
            <a:avLst/>
          </a:prstGeom>
          <a:noFill/>
          <a:ln w="9525" algn="ctr">
            <a:noFill/>
            <a:miter lim="800000"/>
            <a:headEnd/>
            <a:tailEnd/>
          </a:ln>
          <a:effectLst/>
        </p:spPr>
        <p:txBody>
          <a:bodyPr wrap="none" lIns="61570" tIns="30784" rIns="61570" bIns="30784" anchor="b">
            <a:spAutoFit/>
          </a:bodyPr>
          <a:lstStyle/>
          <a:p>
            <a:pPr algn="r" defTabSz="610592"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592" fontAlgn="auto">
                <a:spcBef>
                  <a:spcPts val="0"/>
                </a:spcBef>
                <a:spcAft>
                  <a:spcPts val="0"/>
                </a:spcAft>
                <a:defRPr/>
              </a:pPr>
              <a:t>‹#›</a:t>
            </a:fld>
            <a:endParaRPr lang="en-US" sz="60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9" y="4741670"/>
            <a:ext cx="2658018" cy="154502"/>
          </a:xfrm>
          <a:prstGeom prst="rect">
            <a:avLst/>
          </a:prstGeom>
          <a:noFill/>
          <a:ln w="9525">
            <a:noFill/>
            <a:miter lim="800000"/>
            <a:headEnd/>
            <a:tailEnd/>
          </a:ln>
          <a:effectLst/>
        </p:spPr>
        <p:txBody>
          <a:bodyPr lIns="61570" tIns="30784" rIns="61570" bIns="30784" anchor="b">
            <a:spAutoFit/>
          </a:bodyPr>
          <a:lstStyle/>
          <a:p>
            <a:pPr defTabSz="610592" fontAlgn="auto">
              <a:spcBef>
                <a:spcPts val="0"/>
              </a:spcBef>
              <a:spcAft>
                <a:spcPts val="0"/>
              </a:spcAft>
              <a:defRPr/>
            </a:pPr>
            <a:r>
              <a:rPr lang="en-US" sz="600">
                <a:solidFill>
                  <a:schemeClr val="bg1">
                    <a:alpha val="60000"/>
                  </a:schemeClr>
                </a:solidFill>
                <a:latin typeface="+mn-lt"/>
                <a:ea typeface="+mn-ea"/>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val="0"/>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8576157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53" tIns="34277" rIns="68553" bIns="34277" anchor="ctr"/>
          <a:lstStyle/>
          <a:p>
            <a:endParaRPr lang="en-US" sz="2399"/>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53" tIns="34277" rIns="68553" bIns="34277" anchor="ctr"/>
          <a:lstStyle/>
          <a:p>
            <a:endParaRPr lang="en-US" sz="2399"/>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99" b="0" i="0" spc="0" baseline="0">
                <a:solidFill>
                  <a:srgbClr val="3E6BB4"/>
                </a:solidFill>
                <a:latin typeface="+mj-lt"/>
                <a:cs typeface="CiscoSans Thin"/>
              </a:defRPr>
            </a:lvl1pPr>
          </a:lstStyle>
          <a:p>
            <a:r>
              <a:rPr lang="en-GB"/>
              <a:t>Section Title Goes Here</a:t>
            </a:r>
            <a:endParaRPr lang="en-US"/>
          </a:p>
        </p:txBody>
      </p:sp>
    </p:spTree>
    <p:extLst>
      <p:ext uri="{BB962C8B-B14F-4D97-AF65-F5344CB8AC3E}">
        <p14:creationId xmlns:p14="http://schemas.microsoft.com/office/powerpoint/2010/main" val="218785220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3" y="1347789"/>
            <a:ext cx="8280057" cy="3073946"/>
          </a:xfrm>
          <a:prstGeom prst="rect">
            <a:avLst/>
          </a:prstGeom>
        </p:spPr>
        <p:txBody>
          <a:bodyPr lIns="91420" tIns="45710" rIns="91420" bIns="45710">
            <a:noAutofit/>
          </a:bodyPr>
          <a:lstStyle>
            <a:lvl1pPr marL="285619" marR="0" indent="-285619" algn="ctr" defTabSz="456991"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345393402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3699"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420824827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22" indent="0">
              <a:lnSpc>
                <a:spcPct val="95000"/>
              </a:lnSpc>
              <a:spcBef>
                <a:spcPts val="1110"/>
              </a:spcBef>
              <a:buClr>
                <a:schemeClr val="tx1"/>
              </a:buClr>
              <a:buSzPct val="80000"/>
              <a:buFont typeface="Arial"/>
              <a:buNone/>
              <a:defRPr sz="3699" b="0" i="0">
                <a:solidFill>
                  <a:srgbClr val="676767"/>
                </a:solidFill>
                <a:latin typeface="+mn-lt"/>
                <a:cs typeface="CiscoSans ExtraLight"/>
              </a:defRPr>
            </a:lvl1pPr>
            <a:lvl2pPr marL="291967" indent="0">
              <a:lnSpc>
                <a:spcPct val="95000"/>
              </a:lnSpc>
              <a:spcBef>
                <a:spcPts val="450"/>
              </a:spcBef>
              <a:buClr>
                <a:schemeClr val="tx1"/>
              </a:buClr>
              <a:buSzPct val="80000"/>
              <a:buFont typeface="Arial"/>
              <a:buNone/>
              <a:defRPr sz="1799" b="0" i="0">
                <a:solidFill>
                  <a:srgbClr val="676767"/>
                </a:solidFill>
                <a:latin typeface="+mn-lt"/>
                <a:cs typeface="CiscoSans ExtraLight"/>
              </a:defRPr>
            </a:lvl2pPr>
            <a:lvl3pPr marL="575999" indent="0">
              <a:buClr>
                <a:schemeClr val="tx1"/>
              </a:buClr>
              <a:buSzPct val="80000"/>
              <a:buFont typeface="Arial"/>
              <a:buNone/>
              <a:defRPr sz="1600" b="0" i="0">
                <a:solidFill>
                  <a:srgbClr val="676767"/>
                </a:solidFill>
                <a:latin typeface="+mn-lt"/>
                <a:cs typeface="CiscoSans ExtraLight"/>
              </a:defRPr>
            </a:lvl3pPr>
            <a:lvl4pPr marL="739435" indent="0">
              <a:buClr>
                <a:schemeClr val="tx1"/>
              </a:buClr>
              <a:buSzPct val="80000"/>
              <a:buFont typeface="Arial"/>
              <a:buNone/>
              <a:defRPr sz="1400" b="0" i="0">
                <a:solidFill>
                  <a:srgbClr val="676767"/>
                </a:solidFill>
                <a:latin typeface="+mn-lt"/>
                <a:cs typeface="CiscoSans ExtraLight"/>
              </a:defRPr>
            </a:lvl4pPr>
            <a:lvl5pPr marL="913982" indent="0">
              <a:buClr>
                <a:schemeClr val="tx1"/>
              </a:buClr>
              <a:buSzPct val="80000"/>
              <a:buFont typeface="Arial"/>
              <a:buNone/>
              <a:defRPr sz="1200" b="0" i="0">
                <a:solidFill>
                  <a:srgbClr val="676767"/>
                </a:solidFill>
                <a:latin typeface="+mn-lt"/>
                <a:cs typeface="CiscoSans ExtraLight"/>
              </a:defRPr>
            </a:lvl5pPr>
          </a:lstStyle>
          <a:p>
            <a:pPr lvl="0"/>
            <a:r>
              <a:rPr lang="en-GB"/>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354483793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22" indent="0">
              <a:lnSpc>
                <a:spcPct val="95000"/>
              </a:lnSpc>
              <a:spcBef>
                <a:spcPts val="1110"/>
              </a:spcBef>
              <a:buClr>
                <a:schemeClr val="tx1"/>
              </a:buClr>
              <a:buSzPct val="80000"/>
              <a:buFont typeface="Arial"/>
              <a:buNone/>
              <a:defRPr sz="3699" b="0" i="0">
                <a:solidFill>
                  <a:srgbClr val="676767"/>
                </a:solidFill>
                <a:latin typeface="+mn-lt"/>
                <a:cs typeface="CiscoSans ExtraLight"/>
              </a:defRPr>
            </a:lvl1pPr>
            <a:lvl2pPr marL="291967" indent="0">
              <a:lnSpc>
                <a:spcPct val="95000"/>
              </a:lnSpc>
              <a:spcBef>
                <a:spcPts val="450"/>
              </a:spcBef>
              <a:buClr>
                <a:schemeClr val="tx1"/>
              </a:buClr>
              <a:buSzPct val="80000"/>
              <a:buFont typeface="Arial"/>
              <a:buNone/>
              <a:defRPr sz="1799" b="0" i="0">
                <a:solidFill>
                  <a:srgbClr val="676767"/>
                </a:solidFill>
                <a:latin typeface="+mn-lt"/>
                <a:cs typeface="CiscoSans ExtraLight"/>
              </a:defRPr>
            </a:lvl2pPr>
            <a:lvl3pPr marL="575999" indent="0">
              <a:buClr>
                <a:schemeClr val="tx1"/>
              </a:buClr>
              <a:buSzPct val="80000"/>
              <a:buFont typeface="Arial"/>
              <a:buNone/>
              <a:defRPr sz="1600" b="0" i="0">
                <a:solidFill>
                  <a:srgbClr val="676767"/>
                </a:solidFill>
                <a:latin typeface="+mn-lt"/>
                <a:cs typeface="CiscoSans ExtraLight"/>
              </a:defRPr>
            </a:lvl3pPr>
            <a:lvl4pPr marL="739435" indent="0">
              <a:buClr>
                <a:schemeClr val="tx1"/>
              </a:buClr>
              <a:buSzPct val="80000"/>
              <a:buFont typeface="Arial"/>
              <a:buNone/>
              <a:defRPr sz="1400" b="0" i="0">
                <a:solidFill>
                  <a:srgbClr val="676767"/>
                </a:solidFill>
                <a:latin typeface="+mn-lt"/>
                <a:cs typeface="CiscoSans ExtraLight"/>
              </a:defRPr>
            </a:lvl4pPr>
            <a:lvl5pPr marL="913982" indent="0">
              <a:buClr>
                <a:schemeClr val="tx1"/>
              </a:buClr>
              <a:buSzPct val="80000"/>
              <a:buFont typeface="Arial"/>
              <a:buNone/>
              <a:defRPr sz="1200" b="0" i="0">
                <a:solidFill>
                  <a:srgbClr val="676767"/>
                </a:solidFill>
                <a:latin typeface="+mn-lt"/>
                <a:cs typeface="CiscoSans ExtraLight"/>
              </a:defRPr>
            </a:lvl5pPr>
          </a:lstStyle>
          <a:p>
            <a:pPr lvl="0"/>
            <a:r>
              <a:rPr lang="en-GB"/>
              <a:t>Click to edit Text</a:t>
            </a:r>
          </a:p>
        </p:txBody>
      </p:sp>
    </p:spTree>
    <p:extLst>
      <p:ext uri="{BB962C8B-B14F-4D97-AF65-F5344CB8AC3E}">
        <p14:creationId xmlns:p14="http://schemas.microsoft.com/office/powerpoint/2010/main" val="380629960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a:t>Click to edit Master title style</a:t>
            </a:r>
          </a:p>
        </p:txBody>
      </p:sp>
      <p:grpSp>
        <p:nvGrpSpPr>
          <p:cNvPr id="16" name="Group 15">
            <a:extLst>
              <a:ext uri="{FF2B5EF4-FFF2-40B4-BE49-F238E27FC236}">
                <a16:creationId xmlns:a16="http://schemas.microsoft.com/office/drawing/2014/main" id="{20CF22B2-6AD6-1D4A-AB06-1789FC72F2BC}"/>
              </a:ext>
            </a:extLst>
          </p:cNvPr>
          <p:cNvGrpSpPr/>
          <p:nvPr userDrawn="1"/>
        </p:nvGrpSpPr>
        <p:grpSpPr>
          <a:xfrm>
            <a:off x="5268744" y="0"/>
            <a:ext cx="3882456" cy="2457236"/>
            <a:chOff x="5269326" y="2682240"/>
            <a:chExt cx="3882456" cy="2457236"/>
          </a:xfrm>
        </p:grpSpPr>
        <p:grpSp>
          <p:nvGrpSpPr>
            <p:cNvPr id="17" name="Graphic 33">
              <a:extLst>
                <a:ext uri="{FF2B5EF4-FFF2-40B4-BE49-F238E27FC236}">
                  <a16:creationId xmlns:a16="http://schemas.microsoft.com/office/drawing/2014/main" id="{975FC57A-91B3-1C48-A60F-6200EF196D34}"/>
                </a:ext>
              </a:extLst>
            </p:cNvPr>
            <p:cNvGrpSpPr/>
            <p:nvPr userDrawn="1"/>
          </p:nvGrpSpPr>
          <p:grpSpPr>
            <a:xfrm rot="10800000" flipH="1">
              <a:off x="5269326" y="2682240"/>
              <a:ext cx="3875256" cy="2457236"/>
              <a:chOff x="3562341" y="1930400"/>
              <a:chExt cx="2019612" cy="1280603"/>
            </a:xfrm>
            <a:solidFill>
              <a:srgbClr val="1E4471"/>
            </a:solidFill>
          </p:grpSpPr>
          <p:sp>
            <p:nvSpPr>
              <p:cNvPr id="19" name="Freeform 18">
                <a:extLst>
                  <a:ext uri="{FF2B5EF4-FFF2-40B4-BE49-F238E27FC236}">
                    <a16:creationId xmlns:a16="http://schemas.microsoft.com/office/drawing/2014/main" id="{1DF1275F-F959-9E4F-ADF5-0425B48EEE2A}"/>
                  </a:ext>
                </a:extLst>
              </p:cNvPr>
              <p:cNvSpPr/>
              <p:nvPr/>
            </p:nvSpPr>
            <p:spPr>
              <a:xfrm>
                <a:off x="5169598" y="2368038"/>
                <a:ext cx="409575" cy="123519"/>
              </a:xfrm>
              <a:custGeom>
                <a:avLst/>
                <a:gdLst>
                  <a:gd name="connsiteX0" fmla="*/ 415290 w 409575"/>
                  <a:gd name="connsiteY0" fmla="*/ 0 h 123519"/>
                  <a:gd name="connsiteX1" fmla="*/ 9144 w 409575"/>
                  <a:gd name="connsiteY1" fmla="*/ 0 h 123519"/>
                  <a:gd name="connsiteX2" fmla="*/ 63151 w 409575"/>
                  <a:gd name="connsiteY2" fmla="*/ 62330 h 123519"/>
                  <a:gd name="connsiteX3" fmla="*/ 63151 w 409575"/>
                  <a:gd name="connsiteY3" fmla="*/ 64230 h 123519"/>
                  <a:gd name="connsiteX4" fmla="*/ 1266 w 409575"/>
                  <a:gd name="connsiteY4" fmla="*/ 129577 h 123519"/>
                  <a:gd name="connsiteX5" fmla="*/ 0 w 409575"/>
                  <a:gd name="connsiteY5" fmla="*/ 129600 h 123519"/>
                  <a:gd name="connsiteX6" fmla="*/ 415004 w 409575"/>
                  <a:gd name="connsiteY6" fmla="*/ 129600 h 1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123519">
                    <a:moveTo>
                      <a:pt x="415290" y="0"/>
                    </a:moveTo>
                    <a:lnTo>
                      <a:pt x="9144" y="0"/>
                    </a:lnTo>
                    <a:cubicBezTo>
                      <a:pt x="40549" y="3807"/>
                      <a:pt x="63921" y="30781"/>
                      <a:pt x="63151" y="62330"/>
                    </a:cubicBezTo>
                    <a:lnTo>
                      <a:pt x="63151" y="64230"/>
                    </a:lnTo>
                    <a:cubicBezTo>
                      <a:pt x="64152" y="99322"/>
                      <a:pt x="36445" y="128579"/>
                      <a:pt x="1266" y="129577"/>
                    </a:cubicBezTo>
                    <a:cubicBezTo>
                      <a:pt x="844" y="129589"/>
                      <a:pt x="422" y="129597"/>
                      <a:pt x="0" y="129600"/>
                    </a:cubicBezTo>
                    <a:lnTo>
                      <a:pt x="415004" y="12960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0" name="Freeform 19">
                <a:extLst>
                  <a:ext uri="{FF2B5EF4-FFF2-40B4-BE49-F238E27FC236}">
                    <a16:creationId xmlns:a16="http://schemas.microsoft.com/office/drawing/2014/main" id="{6D4B74D1-9C53-2A4D-9F61-5D2D330D3864}"/>
                  </a:ext>
                </a:extLst>
              </p:cNvPr>
              <p:cNvSpPr/>
              <p:nvPr/>
            </p:nvSpPr>
            <p:spPr>
              <a:xfrm>
                <a:off x="3976419" y="2781258"/>
                <a:ext cx="1600200" cy="275543"/>
              </a:xfrm>
              <a:custGeom>
                <a:avLst/>
                <a:gdLst>
                  <a:gd name="connsiteX0" fmla="*/ 811036 w 1600200"/>
                  <a:gd name="connsiteY0" fmla="*/ 217489 h 275542"/>
                  <a:gd name="connsiteX1" fmla="*/ 811036 w 1600200"/>
                  <a:gd name="connsiteY1" fmla="*/ 215874 h 275542"/>
                  <a:gd name="connsiteX2" fmla="*/ 869207 w 1600200"/>
                  <a:gd name="connsiteY2" fmla="*/ 154421 h 275542"/>
                  <a:gd name="connsiteX3" fmla="*/ 870377 w 1600200"/>
                  <a:gd name="connsiteY3" fmla="*/ 154399 h 275542"/>
                  <a:gd name="connsiteX4" fmla="*/ 1608564 w 1600200"/>
                  <a:gd name="connsiteY4" fmla="*/ 154399 h 275542"/>
                  <a:gd name="connsiteX5" fmla="*/ 1608564 w 1600200"/>
                  <a:gd name="connsiteY5" fmla="*/ 0 h 275542"/>
                  <a:gd name="connsiteX6" fmla="*/ 77230 w 1600200"/>
                  <a:gd name="connsiteY6" fmla="*/ 0 h 275542"/>
                  <a:gd name="connsiteX7" fmla="*/ 0 w 1600200"/>
                  <a:gd name="connsiteY7" fmla="*/ 77075 h 275542"/>
                  <a:gd name="connsiteX8" fmla="*/ 1030 w 1600200"/>
                  <a:gd name="connsiteY8" fmla="*/ 89599 h 275542"/>
                  <a:gd name="connsiteX9" fmla="*/ 79421 w 1600200"/>
                  <a:gd name="connsiteY9" fmla="*/ 153924 h 275542"/>
                  <a:gd name="connsiteX10" fmla="*/ 209723 w 1600200"/>
                  <a:gd name="connsiteY10" fmla="*/ 153924 h 275542"/>
                  <a:gd name="connsiteX11" fmla="*/ 268897 w 1600200"/>
                  <a:gd name="connsiteY11" fmla="*/ 214228 h 275542"/>
                  <a:gd name="connsiteX12" fmla="*/ 268873 w 1600200"/>
                  <a:gd name="connsiteY12" fmla="*/ 215399 h 275542"/>
                  <a:gd name="connsiteX13" fmla="*/ 268873 w 1600200"/>
                  <a:gd name="connsiteY13" fmla="*/ 217489 h 275542"/>
                  <a:gd name="connsiteX14" fmla="*/ 211723 w 1600200"/>
                  <a:gd name="connsiteY14" fmla="*/ 277728 h 275542"/>
                  <a:gd name="connsiteX15" fmla="*/ 868948 w 1600200"/>
                  <a:gd name="connsiteY15" fmla="*/ 277728 h 275542"/>
                  <a:gd name="connsiteX16" fmla="*/ 811032 w 1600200"/>
                  <a:gd name="connsiteY16" fmla="*/ 217705 h 275542"/>
                  <a:gd name="connsiteX17" fmla="*/ 811036 w 1600200"/>
                  <a:gd name="connsiteY17" fmla="*/ 217489 h 27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0200" h="275542">
                    <a:moveTo>
                      <a:pt x="811036" y="217489"/>
                    </a:moveTo>
                    <a:lnTo>
                      <a:pt x="811036" y="215874"/>
                    </a:lnTo>
                    <a:cubicBezTo>
                      <a:pt x="810088" y="182880"/>
                      <a:pt x="836132" y="155367"/>
                      <a:pt x="869207" y="154421"/>
                    </a:cubicBezTo>
                    <a:cubicBezTo>
                      <a:pt x="869597" y="154410"/>
                      <a:pt x="869987" y="154403"/>
                      <a:pt x="870377" y="154399"/>
                    </a:cubicBezTo>
                    <a:lnTo>
                      <a:pt x="1608564" y="154399"/>
                    </a:lnTo>
                    <a:lnTo>
                      <a:pt x="1608564" y="0"/>
                    </a:lnTo>
                    <a:lnTo>
                      <a:pt x="77230" y="0"/>
                    </a:lnTo>
                    <a:cubicBezTo>
                      <a:pt x="34567" y="10"/>
                      <a:pt x="-10" y="34517"/>
                      <a:pt x="0" y="77075"/>
                    </a:cubicBezTo>
                    <a:cubicBezTo>
                      <a:pt x="1" y="81270"/>
                      <a:pt x="345" y="85459"/>
                      <a:pt x="1030" y="89599"/>
                    </a:cubicBezTo>
                    <a:cubicBezTo>
                      <a:pt x="7910" y="127258"/>
                      <a:pt x="41051" y="154452"/>
                      <a:pt x="79421" y="153924"/>
                    </a:cubicBezTo>
                    <a:lnTo>
                      <a:pt x="209723" y="153924"/>
                    </a:lnTo>
                    <a:cubicBezTo>
                      <a:pt x="242757" y="154276"/>
                      <a:pt x="269250" y="181275"/>
                      <a:pt x="268897" y="214228"/>
                    </a:cubicBezTo>
                    <a:cubicBezTo>
                      <a:pt x="268893" y="214618"/>
                      <a:pt x="268885" y="215008"/>
                      <a:pt x="268873" y="215399"/>
                    </a:cubicBezTo>
                    <a:lnTo>
                      <a:pt x="268873" y="217489"/>
                    </a:lnTo>
                    <a:cubicBezTo>
                      <a:pt x="269518" y="249770"/>
                      <a:pt x="244071" y="276593"/>
                      <a:pt x="211723" y="277728"/>
                    </a:cubicBezTo>
                    <a:lnTo>
                      <a:pt x="868948" y="277728"/>
                    </a:lnTo>
                    <a:cubicBezTo>
                      <a:pt x="836339" y="277107"/>
                      <a:pt x="810409" y="250234"/>
                      <a:pt x="811032" y="217705"/>
                    </a:cubicBezTo>
                    <a:cubicBezTo>
                      <a:pt x="811033" y="217633"/>
                      <a:pt x="811034" y="217561"/>
                      <a:pt x="811036" y="217489"/>
                    </a:cubicBezTo>
                    <a:close/>
                  </a:path>
                </a:pathLst>
              </a:custGeom>
              <a:solidFill>
                <a:srgbClr val="1E447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1" name="Freeform 20">
                <a:extLst>
                  <a:ext uri="{FF2B5EF4-FFF2-40B4-BE49-F238E27FC236}">
                    <a16:creationId xmlns:a16="http://schemas.microsoft.com/office/drawing/2014/main" id="{CA505A73-39FD-1F44-B3CB-25BE812F76AD}"/>
                  </a:ext>
                </a:extLst>
              </p:cNvPr>
              <p:cNvSpPr/>
              <p:nvPr/>
            </p:nvSpPr>
            <p:spPr>
              <a:xfrm>
                <a:off x="4399603" y="2497631"/>
                <a:ext cx="1181100" cy="152024"/>
              </a:xfrm>
              <a:custGeom>
                <a:avLst/>
                <a:gdLst>
                  <a:gd name="connsiteX0" fmla="*/ 1185285 w 1181100"/>
                  <a:gd name="connsiteY0" fmla="*/ 7 h 152023"/>
                  <a:gd name="connsiteX1" fmla="*/ 79337 w 1181100"/>
                  <a:gd name="connsiteY1" fmla="*/ 7 h 152023"/>
                  <a:gd name="connsiteX2" fmla="*/ 1042 w 1181100"/>
                  <a:gd name="connsiteY2" fmla="*/ 64047 h 152023"/>
                  <a:gd name="connsiteX3" fmla="*/ 64687 w 1181100"/>
                  <a:gd name="connsiteY3" fmla="*/ 152618 h 152023"/>
                  <a:gd name="connsiteX4" fmla="*/ 77242 w 1181100"/>
                  <a:gd name="connsiteY4" fmla="*/ 153646 h 152023"/>
                  <a:gd name="connsiteX5" fmla="*/ 1185285 w 1181100"/>
                  <a:gd name="connsiteY5" fmla="*/ 153646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100" h="152023">
                    <a:moveTo>
                      <a:pt x="1185285" y="7"/>
                    </a:moveTo>
                    <a:lnTo>
                      <a:pt x="79337" y="7"/>
                    </a:lnTo>
                    <a:cubicBezTo>
                      <a:pt x="41093" y="-498"/>
                      <a:pt x="8039" y="26538"/>
                      <a:pt x="1042" y="64047"/>
                    </a:cubicBezTo>
                    <a:cubicBezTo>
                      <a:pt x="-5902" y="106037"/>
                      <a:pt x="22593" y="145692"/>
                      <a:pt x="64687" y="152618"/>
                    </a:cubicBezTo>
                    <a:cubicBezTo>
                      <a:pt x="68837" y="153301"/>
                      <a:pt x="73036" y="153645"/>
                      <a:pt x="77242" y="153646"/>
                    </a:cubicBezTo>
                    <a:lnTo>
                      <a:pt x="1185285" y="153646"/>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2" name="Freeform 21">
                <a:extLst>
                  <a:ext uri="{FF2B5EF4-FFF2-40B4-BE49-F238E27FC236}">
                    <a16:creationId xmlns:a16="http://schemas.microsoft.com/office/drawing/2014/main" id="{2DA33716-9E2A-B849-95A8-6526919316D6}"/>
                  </a:ext>
                </a:extLst>
              </p:cNvPr>
              <p:cNvSpPr/>
              <p:nvPr/>
            </p:nvSpPr>
            <p:spPr>
              <a:xfrm>
                <a:off x="3562341" y="3058979"/>
                <a:ext cx="2019300" cy="152024"/>
              </a:xfrm>
              <a:custGeom>
                <a:avLst/>
                <a:gdLst>
                  <a:gd name="connsiteX0" fmla="*/ 1283026 w 2019300"/>
                  <a:gd name="connsiteY0" fmla="*/ 6 h 152023"/>
                  <a:gd name="connsiteX1" fmla="*/ 80019 w 2019300"/>
                  <a:gd name="connsiteY1" fmla="*/ 6 h 152023"/>
                  <a:gd name="connsiteX2" fmla="*/ 9 w 2019300"/>
                  <a:gd name="connsiteY2" fmla="*/ 76018 h 152023"/>
                  <a:gd name="connsiteX3" fmla="*/ 76105 w 2019300"/>
                  <a:gd name="connsiteY3" fmla="*/ 154207 h 152023"/>
                  <a:gd name="connsiteX4" fmla="*/ 77161 w 2019300"/>
                  <a:gd name="connsiteY4" fmla="*/ 154215 h 152023"/>
                  <a:gd name="connsiteX5" fmla="*/ 2022547 w 2019300"/>
                  <a:gd name="connsiteY5" fmla="*/ 154216 h 152023"/>
                  <a:gd name="connsiteX6" fmla="*/ 2022547 w 2019300"/>
                  <a:gd name="connsiteY6" fmla="*/ 292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0" h="152023">
                    <a:moveTo>
                      <a:pt x="1283026" y="6"/>
                    </a:moveTo>
                    <a:lnTo>
                      <a:pt x="80019" y="6"/>
                    </a:lnTo>
                    <a:cubicBezTo>
                      <a:pt x="37080" y="-537"/>
                      <a:pt x="1557" y="33210"/>
                      <a:pt x="9" y="76018"/>
                    </a:cubicBezTo>
                    <a:cubicBezTo>
                      <a:pt x="-623" y="118571"/>
                      <a:pt x="33447" y="153577"/>
                      <a:pt x="76105" y="154207"/>
                    </a:cubicBezTo>
                    <a:cubicBezTo>
                      <a:pt x="76457" y="154212"/>
                      <a:pt x="76809" y="154215"/>
                      <a:pt x="77161" y="154215"/>
                    </a:cubicBezTo>
                    <a:lnTo>
                      <a:pt x="2022547" y="154216"/>
                    </a:lnTo>
                    <a:lnTo>
                      <a:pt x="2022547" y="29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3" name="Freeform 22">
                <a:extLst>
                  <a:ext uri="{FF2B5EF4-FFF2-40B4-BE49-F238E27FC236}">
                    <a16:creationId xmlns:a16="http://schemas.microsoft.com/office/drawing/2014/main" id="{EC2A2D9E-FADA-7E4E-8FD2-A1242EDB19C9}"/>
                  </a:ext>
                </a:extLst>
              </p:cNvPr>
              <p:cNvSpPr/>
              <p:nvPr/>
            </p:nvSpPr>
            <p:spPr>
              <a:xfrm>
                <a:off x="4799939" y="2214107"/>
                <a:ext cx="781050" cy="152024"/>
              </a:xfrm>
              <a:custGeom>
                <a:avLst/>
                <a:gdLst>
                  <a:gd name="connsiteX0" fmla="*/ 784950 w 781050"/>
                  <a:gd name="connsiteY0" fmla="*/ 7 h 152023"/>
                  <a:gd name="connsiteX1" fmla="*/ 79337 w 781050"/>
                  <a:gd name="connsiteY1" fmla="*/ 7 h 152023"/>
                  <a:gd name="connsiteX2" fmla="*/ 1042 w 781050"/>
                  <a:gd name="connsiteY2" fmla="*/ 64332 h 152023"/>
                  <a:gd name="connsiteX3" fmla="*/ 64687 w 781050"/>
                  <a:gd name="connsiteY3" fmla="*/ 152904 h 152023"/>
                  <a:gd name="connsiteX4" fmla="*/ 77242 w 781050"/>
                  <a:gd name="connsiteY4" fmla="*/ 153931 h 152023"/>
                  <a:gd name="connsiteX5" fmla="*/ 785045 w 781050"/>
                  <a:gd name="connsiteY5" fmla="*/ 153931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50" h="152023">
                    <a:moveTo>
                      <a:pt x="784950" y="7"/>
                    </a:moveTo>
                    <a:lnTo>
                      <a:pt x="79337" y="7"/>
                    </a:lnTo>
                    <a:cubicBezTo>
                      <a:pt x="40989" y="-513"/>
                      <a:pt x="7880" y="26688"/>
                      <a:pt x="1042" y="64332"/>
                    </a:cubicBezTo>
                    <a:cubicBezTo>
                      <a:pt x="-5902" y="106322"/>
                      <a:pt x="22593" y="145977"/>
                      <a:pt x="64687" y="152904"/>
                    </a:cubicBezTo>
                    <a:cubicBezTo>
                      <a:pt x="68837" y="153587"/>
                      <a:pt x="73036" y="153930"/>
                      <a:pt x="77242" y="153931"/>
                    </a:cubicBezTo>
                    <a:lnTo>
                      <a:pt x="785045" y="153931"/>
                    </a:lnTo>
                    <a:close/>
                  </a:path>
                </a:pathLst>
              </a:custGeom>
              <a:solidFill>
                <a:srgbClr val="E3241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24" name="Freeform 23">
                <a:extLst>
                  <a:ext uri="{FF2B5EF4-FFF2-40B4-BE49-F238E27FC236}">
                    <a16:creationId xmlns:a16="http://schemas.microsoft.com/office/drawing/2014/main" id="{F5F47593-15E2-FE4E-92C2-B2DDD783D397}"/>
                  </a:ext>
                </a:extLst>
              </p:cNvPr>
              <p:cNvSpPr/>
              <p:nvPr/>
            </p:nvSpPr>
            <p:spPr>
              <a:xfrm>
                <a:off x="5277153" y="1930400"/>
                <a:ext cx="304800" cy="152024"/>
              </a:xfrm>
              <a:custGeom>
                <a:avLst/>
                <a:gdLst>
                  <a:gd name="connsiteX0" fmla="*/ 77230 w 304800"/>
                  <a:gd name="connsiteY0" fmla="*/ 0 h 152023"/>
                  <a:gd name="connsiteX1" fmla="*/ 0 w 304800"/>
                  <a:gd name="connsiteY1" fmla="*/ 77075 h 152023"/>
                  <a:gd name="connsiteX2" fmla="*/ 1030 w 304800"/>
                  <a:gd name="connsiteY2" fmla="*/ 89599 h 152023"/>
                  <a:gd name="connsiteX3" fmla="*/ 79326 w 304800"/>
                  <a:gd name="connsiteY3" fmla="*/ 153924 h 152023"/>
                  <a:gd name="connsiteX4" fmla="*/ 307926 w 304800"/>
                  <a:gd name="connsiteY4" fmla="*/ 153924 h 152023"/>
                  <a:gd name="connsiteX5" fmla="*/ 307926 w 304800"/>
                  <a:gd name="connsiteY5" fmla="*/ 0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52023">
                    <a:moveTo>
                      <a:pt x="77230" y="0"/>
                    </a:moveTo>
                    <a:cubicBezTo>
                      <a:pt x="34567" y="10"/>
                      <a:pt x="-10" y="34517"/>
                      <a:pt x="0" y="77075"/>
                    </a:cubicBezTo>
                    <a:cubicBezTo>
                      <a:pt x="1" y="81270"/>
                      <a:pt x="345" y="85459"/>
                      <a:pt x="1030" y="89599"/>
                    </a:cubicBezTo>
                    <a:cubicBezTo>
                      <a:pt x="7868" y="127243"/>
                      <a:pt x="40977" y="154444"/>
                      <a:pt x="79326" y="153924"/>
                    </a:cubicBezTo>
                    <a:lnTo>
                      <a:pt x="307926" y="153924"/>
                    </a:lnTo>
                    <a:lnTo>
                      <a:pt x="307926" y="0"/>
                    </a:lnTo>
                    <a:close/>
                  </a:path>
                </a:pathLst>
              </a:custGeom>
              <a:solidFill>
                <a:srgbClr val="FBAB18"/>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grpSp>
        <p:sp>
          <p:nvSpPr>
            <p:cNvPr id="18" name="Round Same Side Corner Rectangle 17">
              <a:extLst>
                <a:ext uri="{FF2B5EF4-FFF2-40B4-BE49-F238E27FC236}">
                  <a16:creationId xmlns:a16="http://schemas.microsoft.com/office/drawing/2014/main" id="{DAB09C03-7060-9444-8A0D-39E29762FCB6}"/>
                </a:ext>
              </a:extLst>
            </p:cNvPr>
            <p:cNvSpPr/>
            <p:nvPr userDrawn="1"/>
          </p:nvSpPr>
          <p:spPr>
            <a:xfrm rot="16200000">
              <a:off x="7454080" y="1811963"/>
              <a:ext cx="301752" cy="3093652"/>
            </a:xfrm>
            <a:prstGeom prst="round2SameRect">
              <a:avLst>
                <a:gd name="adj1" fmla="val 50000"/>
                <a:gd name="adj2" fmla="val 0"/>
              </a:avLst>
            </a:prstGeom>
            <a:solidFill>
              <a:srgbClr val="6EBE4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ExtraLight"/>
                <a:ea typeface="+mn-ea"/>
                <a:cs typeface="+mn-cs"/>
              </a:endParaRPr>
            </a:p>
          </p:txBody>
        </p:sp>
      </p:grpSp>
    </p:spTree>
    <p:extLst>
      <p:ext uri="{BB962C8B-B14F-4D97-AF65-F5344CB8AC3E}">
        <p14:creationId xmlns:p14="http://schemas.microsoft.com/office/powerpoint/2010/main" val="1099897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347" indent="-392302">
              <a:lnSpc>
                <a:spcPts val="4439"/>
              </a:lnSpc>
              <a:spcBef>
                <a:spcPts val="0"/>
              </a:spcBef>
              <a:buClr>
                <a:schemeClr val="tx1"/>
              </a:buClr>
              <a:buSzPct val="80000"/>
              <a:buFont typeface="Arial"/>
              <a:buChar char="•"/>
              <a:defRPr sz="3699"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a:t>Click to edit text</a:t>
            </a:r>
          </a:p>
        </p:txBody>
      </p:sp>
    </p:spTree>
    <p:extLst>
      <p:ext uri="{BB962C8B-B14F-4D97-AF65-F5344CB8AC3E}">
        <p14:creationId xmlns:p14="http://schemas.microsoft.com/office/powerpoint/2010/main" val="201841334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9182602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498" indent="-171372">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991" indent="-215801">
              <a:lnSpc>
                <a:spcPct val="95000"/>
              </a:lnSpc>
              <a:spcBef>
                <a:spcPts val="450"/>
              </a:spcBef>
              <a:buClr>
                <a:schemeClr val="tx1"/>
              </a:buClr>
              <a:buSzPct val="80000"/>
              <a:buFont typeface="Arial"/>
              <a:buChar char="•"/>
              <a:defRPr sz="1799" b="0" i="0">
                <a:solidFill>
                  <a:schemeClr val="tx1"/>
                </a:solidFill>
                <a:latin typeface="+mn-lt"/>
                <a:cs typeface="CiscoSans ExtraLight"/>
              </a:defRPr>
            </a:lvl2pPr>
            <a:lvl3pPr marL="628363" indent="-171372">
              <a:buClr>
                <a:schemeClr val="tx1"/>
              </a:buClr>
              <a:buSzPct val="80000"/>
              <a:buFont typeface="Arial"/>
              <a:buChar char="•"/>
              <a:defRPr sz="1600" b="0" i="0">
                <a:solidFill>
                  <a:schemeClr val="tx1"/>
                </a:solidFill>
                <a:latin typeface="+mn-lt"/>
                <a:cs typeface="CiscoSans ExtraLight"/>
              </a:defRPr>
            </a:lvl3pPr>
            <a:lvl4pPr marL="799734" indent="-171372">
              <a:buClr>
                <a:schemeClr val="tx1"/>
              </a:buClr>
              <a:buSzPct val="80000"/>
              <a:buFont typeface="Arial"/>
              <a:buChar char="•"/>
              <a:defRPr sz="1400" b="0" i="0">
                <a:solidFill>
                  <a:schemeClr val="tx1"/>
                </a:solidFill>
                <a:latin typeface="+mn-lt"/>
                <a:cs typeface="CiscoSans ExtraLight"/>
              </a:defRPr>
            </a:lvl4pPr>
            <a:lvl5pPr marL="971105" indent="-171372">
              <a:buClr>
                <a:schemeClr val="tx1"/>
              </a:buClr>
              <a:buSzPct val="80000"/>
              <a:buFont typeface="Arial"/>
              <a:buChar char="•"/>
              <a:defRPr sz="1200" b="0" i="0">
                <a:solidFill>
                  <a:schemeClr val="tx1"/>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91420" tIns="45710" rIns="91420" bIns="45710">
            <a:noAutofit/>
          </a:bodyPr>
          <a:lstStyle>
            <a:lvl1pPr marL="228498" indent="-171372">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6991" indent="-215801">
              <a:lnSpc>
                <a:spcPct val="95000"/>
              </a:lnSpc>
              <a:spcBef>
                <a:spcPts val="450"/>
              </a:spcBef>
              <a:buClr>
                <a:schemeClr val="tx1"/>
              </a:buClr>
              <a:buSzPct val="80000"/>
              <a:buFont typeface="Arial"/>
              <a:buChar char="•"/>
              <a:defRPr sz="1799" b="0" i="0">
                <a:solidFill>
                  <a:schemeClr val="tx1"/>
                </a:solidFill>
                <a:latin typeface="+mn-lt"/>
                <a:cs typeface="CiscoSans ExtraLight"/>
              </a:defRPr>
            </a:lvl2pPr>
            <a:lvl3pPr marL="628363" indent="-171372">
              <a:buClr>
                <a:schemeClr val="tx1"/>
              </a:buClr>
              <a:buSzPct val="80000"/>
              <a:buFont typeface="Arial"/>
              <a:buChar char="•"/>
              <a:defRPr sz="1600" b="0" i="0">
                <a:solidFill>
                  <a:schemeClr val="tx1"/>
                </a:solidFill>
                <a:latin typeface="+mn-lt"/>
                <a:cs typeface="CiscoSans ExtraLight"/>
              </a:defRPr>
            </a:lvl3pPr>
            <a:lvl4pPr marL="799734" indent="-171372">
              <a:buClr>
                <a:schemeClr val="tx1"/>
              </a:buClr>
              <a:buSzPct val="80000"/>
              <a:buFont typeface="Arial"/>
              <a:buChar char="•"/>
              <a:defRPr sz="1400" b="0" i="0">
                <a:solidFill>
                  <a:schemeClr val="tx1"/>
                </a:solidFill>
                <a:latin typeface="+mn-lt"/>
                <a:cs typeface="CiscoSans ExtraLight"/>
              </a:defRPr>
            </a:lvl4pPr>
            <a:lvl5pPr marL="971105" indent="-171372">
              <a:buClr>
                <a:schemeClr val="tx1"/>
              </a:buClr>
              <a:buSzPct val="80000"/>
              <a:buFont typeface="Arial"/>
              <a:buChar char="•"/>
              <a:defRPr sz="1200" b="0" i="0">
                <a:solidFill>
                  <a:schemeClr val="tx1"/>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334004995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6"/>
            <a:ext cx="3715995" cy="826447"/>
          </a:xfrm>
          <a:prstGeom prst="rect">
            <a:avLst/>
          </a:prstGeom>
        </p:spPr>
        <p:txBody>
          <a:bodyPr lIns="61712" tIns="34286" rIns="61712" bIns="34286" rtlCol="0">
            <a:noAutofit/>
          </a:bodyPr>
          <a:lstStyle>
            <a:lvl1pPr algn="l" defTabSz="685549"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a:t>Title Goes Here</a:t>
            </a:r>
            <a:endParaRPr lang="en-US"/>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549"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498" indent="-171372">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991" indent="-215801">
              <a:lnSpc>
                <a:spcPct val="95000"/>
              </a:lnSpc>
              <a:spcBef>
                <a:spcPts val="450"/>
              </a:spcBef>
              <a:buClr>
                <a:schemeClr val="tx1"/>
              </a:buClr>
              <a:buSzPct val="80000"/>
              <a:buFont typeface="Arial"/>
              <a:buChar char="•"/>
              <a:defRPr sz="1799" b="0" i="0">
                <a:solidFill>
                  <a:schemeClr val="tx1"/>
                </a:solidFill>
                <a:latin typeface="+mn-lt"/>
                <a:cs typeface="CiscoSans ExtraLight"/>
              </a:defRPr>
            </a:lvl2pPr>
            <a:lvl3pPr marL="628363" indent="-171372">
              <a:buClr>
                <a:schemeClr val="tx1"/>
              </a:buClr>
              <a:buSzPct val="80000"/>
              <a:buFont typeface="Arial"/>
              <a:buChar char="•"/>
              <a:defRPr sz="1600" b="0" i="0">
                <a:solidFill>
                  <a:schemeClr val="tx1"/>
                </a:solidFill>
                <a:latin typeface="+mn-lt"/>
                <a:cs typeface="CiscoSans ExtraLight"/>
              </a:defRPr>
            </a:lvl3pPr>
            <a:lvl4pPr marL="799734" indent="-171372">
              <a:buClr>
                <a:schemeClr val="tx1"/>
              </a:buClr>
              <a:buSzPct val="80000"/>
              <a:buFont typeface="Arial"/>
              <a:buChar char="•"/>
              <a:defRPr sz="1400" b="0" i="0">
                <a:solidFill>
                  <a:schemeClr val="tx1"/>
                </a:solidFill>
                <a:latin typeface="+mn-lt"/>
                <a:cs typeface="CiscoSans ExtraLight"/>
              </a:defRPr>
            </a:lvl4pPr>
            <a:lvl5pPr marL="971105" indent="-171372">
              <a:buClr>
                <a:schemeClr val="tx1"/>
              </a:buClr>
              <a:buSzPct val="80000"/>
              <a:buFont typeface="Arial"/>
              <a:buChar char="•"/>
              <a:defRPr sz="1200" b="0" i="0">
                <a:solidFill>
                  <a:schemeClr val="tx1"/>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498" indent="-171372">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991" indent="-215801">
              <a:lnSpc>
                <a:spcPct val="95000"/>
              </a:lnSpc>
              <a:spcBef>
                <a:spcPts val="450"/>
              </a:spcBef>
              <a:buClr>
                <a:schemeClr val="tx1"/>
              </a:buClr>
              <a:buSzPct val="80000"/>
              <a:buFont typeface="Arial"/>
              <a:buChar char="•"/>
              <a:defRPr sz="1799" b="0" i="0">
                <a:solidFill>
                  <a:schemeClr val="tx1"/>
                </a:solidFill>
                <a:latin typeface="+mn-lt"/>
                <a:cs typeface="CiscoSans ExtraLight"/>
              </a:defRPr>
            </a:lvl2pPr>
            <a:lvl3pPr marL="628363" indent="-171372">
              <a:buClr>
                <a:schemeClr val="tx1"/>
              </a:buClr>
              <a:buSzPct val="80000"/>
              <a:buFont typeface="Arial"/>
              <a:buChar char="•"/>
              <a:defRPr sz="1600" b="0" i="0">
                <a:solidFill>
                  <a:schemeClr val="tx1"/>
                </a:solidFill>
                <a:latin typeface="+mn-lt"/>
                <a:cs typeface="CiscoSans ExtraLight"/>
              </a:defRPr>
            </a:lvl3pPr>
            <a:lvl4pPr marL="799734" indent="-171372">
              <a:buClr>
                <a:schemeClr val="tx1"/>
              </a:buClr>
              <a:buSzPct val="80000"/>
              <a:buFont typeface="Arial"/>
              <a:buChar char="•"/>
              <a:defRPr sz="1400" b="0" i="0">
                <a:solidFill>
                  <a:schemeClr val="tx1"/>
                </a:solidFill>
                <a:latin typeface="+mn-lt"/>
                <a:cs typeface="CiscoSans ExtraLight"/>
              </a:defRPr>
            </a:lvl4pPr>
            <a:lvl5pPr marL="971105" indent="-171372">
              <a:buClr>
                <a:schemeClr val="tx1"/>
              </a:buClr>
              <a:buSzPct val="80000"/>
              <a:buFont typeface="Arial"/>
              <a:buChar char="•"/>
              <a:defRPr sz="1200" b="0" i="0">
                <a:solidFill>
                  <a:schemeClr val="tx1"/>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24826438"/>
      </p:ext>
    </p:extLst>
  </p:cSld>
  <p:clrMapOvr>
    <a:masterClrMapping/>
  </p:clrMapOvr>
  <p:transition spd="med">
    <p:fade/>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91420" tIns="45710" rIns="91420" bIns="45710" anchor="b" anchorCtr="0">
            <a:noAutofit/>
          </a:bodyPr>
          <a:lstStyle>
            <a:lvl1pPr marL="0" marR="0" indent="0" algn="l" defTabSz="685549"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a:t>Title Goes Here</a:t>
            </a:r>
          </a:p>
        </p:txBody>
      </p:sp>
      <p:sp>
        <p:nvSpPr>
          <p:cNvPr id="10" name="Text Placeholder 17"/>
          <p:cNvSpPr>
            <a:spLocks noGrp="1"/>
          </p:cNvSpPr>
          <p:nvPr>
            <p:ph type="body" sz="quarter" idx="22" hasCustomPrompt="1"/>
          </p:nvPr>
        </p:nvSpPr>
        <p:spPr>
          <a:xfrm>
            <a:off x="3377728" y="227839"/>
            <a:ext cx="2337109" cy="770461"/>
          </a:xfrm>
          <a:prstGeom prst="rect">
            <a:avLst/>
          </a:prstGeom>
        </p:spPr>
        <p:txBody>
          <a:bodyPr lIns="91420" tIns="45710" rIns="91420" bIns="45710" anchor="b" anchorCtr="0">
            <a:noAutofit/>
          </a:bodyPr>
          <a:lstStyle>
            <a:lvl1pPr marL="0" marR="0" indent="0" algn="l" defTabSz="685549"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a:t>Title Goes Here</a:t>
            </a:r>
          </a:p>
        </p:txBody>
      </p:sp>
      <p:sp>
        <p:nvSpPr>
          <p:cNvPr id="14" name="Text Placeholder 17"/>
          <p:cNvSpPr>
            <a:spLocks noGrp="1"/>
          </p:cNvSpPr>
          <p:nvPr>
            <p:ph type="body" sz="quarter" idx="24" hasCustomPrompt="1"/>
          </p:nvPr>
        </p:nvSpPr>
        <p:spPr>
          <a:xfrm>
            <a:off x="6354813" y="220479"/>
            <a:ext cx="2337109" cy="770461"/>
          </a:xfrm>
          <a:prstGeom prst="rect">
            <a:avLst/>
          </a:prstGeom>
        </p:spPr>
        <p:txBody>
          <a:bodyPr lIns="91420" tIns="45710" rIns="91420" bIns="45710" anchor="b" anchorCtr="0">
            <a:noAutofit/>
          </a:bodyPr>
          <a:lstStyle>
            <a:lvl1pPr marL="0" marR="0" indent="0" algn="l" defTabSz="685549"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258" indent="-171372">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02" indent="-171372">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3"/>
          <p:cNvSpPr>
            <a:spLocks noGrp="1"/>
          </p:cNvSpPr>
          <p:nvPr>
            <p:ph type="body" sz="quarter" idx="26" hasCustomPrompt="1"/>
          </p:nvPr>
        </p:nvSpPr>
        <p:spPr>
          <a:xfrm>
            <a:off x="3377729" y="1200321"/>
            <a:ext cx="2337110" cy="3314904"/>
          </a:xfrm>
          <a:prstGeom prst="rect">
            <a:avLst/>
          </a:prstGeom>
        </p:spPr>
        <p:txBody>
          <a:bodyPr lIns="91420" tIns="45710" rIns="91420" bIns="45710">
            <a:noAutofit/>
          </a:bodyPr>
          <a:lstStyle>
            <a:lvl1pPr marL="233258" indent="-171372">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02" indent="-171372">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258" indent="-171372">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02" indent="-171372">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00353922"/>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fontAlgn="auto">
              <a:spcBef>
                <a:spcPts val="0"/>
              </a:spcBef>
              <a:spcAft>
                <a:spcPts val="0"/>
              </a:spcAft>
              <a:defRPr/>
            </a:pPr>
            <a:endParaRPr lang="en-US" sz="2399">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697" indent="-85697" algn="l" defTabSz="685549"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697" indent="-85697" algn="l" defTabSz="685549" rtl="0" eaLnBrk="1" latinLnBrk="0" hangingPunct="1">
              <a:defRPr lang="en-US" sz="1500" kern="1200" dirty="0" smtClean="0">
                <a:solidFill>
                  <a:schemeClr val="accent2"/>
                </a:solidFill>
                <a:latin typeface="Ciscolight" pitchFamily="2" charset="0"/>
                <a:ea typeface="+mn-ea"/>
                <a:cs typeface="+mn-cs"/>
              </a:defRPr>
            </a:lvl2pPr>
            <a:lvl3pPr marL="85697" indent="-85697" algn="l" defTabSz="685549" rtl="0" eaLnBrk="1" latinLnBrk="0" hangingPunct="1">
              <a:defRPr lang="en-US" sz="1500" kern="1200" dirty="0" smtClean="0">
                <a:solidFill>
                  <a:schemeClr val="accent2"/>
                </a:solidFill>
                <a:latin typeface="Ciscolight" pitchFamily="2" charset="0"/>
                <a:ea typeface="+mn-ea"/>
                <a:cs typeface="+mn-cs"/>
              </a:defRPr>
            </a:lvl3pPr>
            <a:lvl4pPr marL="85697" indent="-85697" algn="l" defTabSz="685549" rtl="0" eaLnBrk="1" latinLnBrk="0" hangingPunct="1">
              <a:defRPr lang="en-US" sz="1500" kern="1200" dirty="0" smtClean="0">
                <a:solidFill>
                  <a:schemeClr val="accent2"/>
                </a:solidFill>
                <a:latin typeface="Ciscolight" pitchFamily="2" charset="0"/>
                <a:ea typeface="+mn-ea"/>
                <a:cs typeface="+mn-cs"/>
              </a:defRPr>
            </a:lvl4pPr>
            <a:lvl5pPr marL="85697" indent="-85697" algn="l" defTabSz="685549" rtl="0" eaLnBrk="1" latinLnBrk="0" hangingPunct="1">
              <a:defRPr lang="en-US" sz="1500" kern="1200" dirty="0" smtClean="0">
                <a:solidFill>
                  <a:schemeClr val="accent2"/>
                </a:solidFill>
                <a:latin typeface="Ciscolight" pitchFamily="2" charset="0"/>
                <a:ea typeface="+mn-ea"/>
                <a:cs typeface="+mn-cs"/>
              </a:defRPr>
            </a:lvl5pPr>
          </a:lstStyle>
          <a:p>
            <a:pPr lvl="0"/>
            <a:r>
              <a:rPr lang="en-GB"/>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498" indent="-171372">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991" indent="-215801">
              <a:lnSpc>
                <a:spcPct val="95000"/>
              </a:lnSpc>
              <a:spcBef>
                <a:spcPts val="450"/>
              </a:spcBef>
              <a:buClr>
                <a:schemeClr val="tx1"/>
              </a:buClr>
              <a:buSzPct val="80000"/>
              <a:buFont typeface="Arial"/>
              <a:buChar char="•"/>
              <a:defRPr sz="1799" b="0" i="0">
                <a:solidFill>
                  <a:schemeClr val="tx1"/>
                </a:solidFill>
                <a:latin typeface="+mn-lt"/>
                <a:cs typeface="CiscoSans ExtraLight"/>
              </a:defRPr>
            </a:lvl2pPr>
            <a:lvl3pPr marL="628363" indent="-171372">
              <a:buClr>
                <a:schemeClr val="tx1"/>
              </a:buClr>
              <a:buSzPct val="80000"/>
              <a:buFont typeface="Arial"/>
              <a:buChar char="•"/>
              <a:defRPr sz="1600" b="0" i="0">
                <a:solidFill>
                  <a:schemeClr val="tx1"/>
                </a:solidFill>
                <a:latin typeface="+mn-lt"/>
                <a:cs typeface="CiscoSans ExtraLight"/>
              </a:defRPr>
            </a:lvl3pPr>
            <a:lvl4pPr marL="799734" indent="-171372">
              <a:buClr>
                <a:schemeClr val="tx1"/>
              </a:buClr>
              <a:buSzPct val="80000"/>
              <a:buFont typeface="Arial"/>
              <a:buChar char="•"/>
              <a:defRPr sz="1400" b="0" i="0">
                <a:solidFill>
                  <a:schemeClr val="tx1"/>
                </a:solidFill>
                <a:latin typeface="+mn-lt"/>
                <a:cs typeface="CiscoSans ExtraLight"/>
              </a:defRPr>
            </a:lvl4pPr>
            <a:lvl5pPr marL="971105" indent="-171372">
              <a:buClr>
                <a:schemeClr val="tx1"/>
              </a:buClr>
              <a:buSzPct val="80000"/>
              <a:buFont typeface="Arial"/>
              <a:buChar char="•"/>
              <a:defRPr sz="1200" b="0" i="0">
                <a:solidFill>
                  <a:schemeClr val="tx1"/>
                </a:solidFill>
                <a:latin typeface="+mn-lt"/>
                <a:cs typeface="CiscoSans ExtraLigh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1171478764"/>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376604794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424">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54" indent="-399868" algn="l">
              <a:lnSpc>
                <a:spcPct val="90000"/>
              </a:lnSpc>
              <a:defRPr sz="4599" b="0" i="1" spc="0" baseline="0">
                <a:solidFill>
                  <a:srgbClr val="3E6BB4"/>
                </a:solidFill>
                <a:latin typeface="+mj-lt"/>
                <a:cs typeface="CiscoSans Thin"/>
              </a:defRPr>
            </a:lvl1pPr>
          </a:lstStyle>
          <a:p>
            <a:r>
              <a:rPr lang="en-GB"/>
              <a:t>“Quote Goes Here”</a:t>
            </a:r>
            <a:endParaRPr lang="en-US"/>
          </a:p>
        </p:txBody>
      </p:sp>
    </p:spTree>
    <p:extLst>
      <p:ext uri="{BB962C8B-B14F-4D97-AF65-F5344CB8AC3E}">
        <p14:creationId xmlns:p14="http://schemas.microsoft.com/office/powerpoint/2010/main" val="3735369636"/>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61715" tIns="34288" rIns="61715" bIns="34288" rtlCol="0" anchor="ctr">
            <a:noAutofit/>
          </a:bodyPr>
          <a:lstStyle>
            <a:lvl1pPr marL="0" indent="0" algn="l" defTabSz="685577" rtl="0" eaLnBrk="1" latinLnBrk="0" hangingPunct="1">
              <a:lnSpc>
                <a:spcPct val="80000"/>
              </a:lnSpc>
              <a:spcBef>
                <a:spcPct val="0"/>
              </a:spcBef>
              <a:buClr>
                <a:schemeClr val="tx1"/>
              </a:buClr>
              <a:buFont typeface="Ciscolight" pitchFamily="2" charset="0"/>
              <a:buNone/>
              <a:defRPr lang="en-US" sz="4499" b="0" kern="1200" spc="0" baseline="0" dirty="0">
                <a:solidFill>
                  <a:srgbClr val="2968AF"/>
                </a:solidFill>
                <a:latin typeface="+mj-lt"/>
                <a:ea typeface="+mj-ea"/>
                <a:cs typeface="+mj-cs"/>
              </a:defRPr>
            </a:lvl1pPr>
          </a:lstStyle>
          <a:p>
            <a:r>
              <a:rPr lang="en-GB"/>
              <a:t>Title Goes Here</a:t>
            </a:r>
            <a:endParaRPr lang="en-US"/>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a:t>Click to edit text</a:t>
            </a:r>
          </a:p>
        </p:txBody>
      </p:sp>
    </p:spTree>
    <p:extLst>
      <p:ext uri="{BB962C8B-B14F-4D97-AF65-F5344CB8AC3E}">
        <p14:creationId xmlns:p14="http://schemas.microsoft.com/office/powerpoint/2010/main" val="2893620012"/>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hasCustomPrompt="1"/>
          </p:nvPr>
        </p:nvSpPr>
        <p:spPr>
          <a:xfrm>
            <a:off x="437767" y="4148221"/>
            <a:ext cx="7180312" cy="326233"/>
          </a:xfrm>
          <a:prstGeom prst="rect">
            <a:avLst/>
          </a:prstGeom>
        </p:spPr>
        <p:txBody>
          <a:bodyPr wrap="square" lIns="91420" tIns="45710" rIns="91420" bIns="45710" anchor="b" anchorCtr="0">
            <a:noAutofit/>
          </a:bodyPr>
          <a:lstStyle>
            <a:lvl1pPr algn="l" defTabSz="603424">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Title Goes Here</a:t>
            </a:r>
          </a:p>
        </p:txBody>
      </p:sp>
    </p:spTree>
    <p:extLst>
      <p:ext uri="{BB962C8B-B14F-4D97-AF65-F5344CB8AC3E}">
        <p14:creationId xmlns:p14="http://schemas.microsoft.com/office/powerpoint/2010/main" val="209488378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p>
        </p:txBody>
      </p:sp>
      <p:grpSp>
        <p:nvGrpSpPr>
          <p:cNvPr id="7" name="Graphic 33">
            <a:extLst>
              <a:ext uri="{FF2B5EF4-FFF2-40B4-BE49-F238E27FC236}">
                <a16:creationId xmlns:a16="http://schemas.microsoft.com/office/drawing/2014/main" id="{67830264-7392-F542-BB4D-A4FFF112BE96}"/>
              </a:ext>
            </a:extLst>
          </p:cNvPr>
          <p:cNvGrpSpPr/>
          <p:nvPr userDrawn="1"/>
        </p:nvGrpSpPr>
        <p:grpSpPr>
          <a:xfrm>
            <a:off x="5269326" y="2682240"/>
            <a:ext cx="3875256" cy="2457236"/>
            <a:chOff x="3562341" y="1930400"/>
            <a:chExt cx="2019612" cy="1280603"/>
          </a:xfrm>
        </p:grpSpPr>
        <p:sp>
          <p:nvSpPr>
            <p:cNvPr id="8" name="Freeform 7">
              <a:extLst>
                <a:ext uri="{FF2B5EF4-FFF2-40B4-BE49-F238E27FC236}">
                  <a16:creationId xmlns:a16="http://schemas.microsoft.com/office/drawing/2014/main" id="{EA795D5B-9E11-DB4B-BAA0-E7D4C0FCE889}"/>
                </a:ext>
              </a:extLst>
            </p:cNvPr>
            <p:cNvSpPr/>
            <p:nvPr/>
          </p:nvSpPr>
          <p:spPr>
            <a:xfrm>
              <a:off x="4787331" y="2935942"/>
              <a:ext cx="790575" cy="123519"/>
            </a:xfrm>
            <a:custGeom>
              <a:avLst/>
              <a:gdLst>
                <a:gd name="connsiteX0" fmla="*/ 29 w 790575"/>
                <a:gd name="connsiteY0" fmla="*/ 60714 h 123519"/>
                <a:gd name="connsiteX1" fmla="*/ 29 w 790575"/>
                <a:gd name="connsiteY1" fmla="*/ 62805 h 123519"/>
                <a:gd name="connsiteX2" fmla="*/ 57179 w 790575"/>
                <a:gd name="connsiteY2" fmla="*/ 123519 h 123519"/>
                <a:gd name="connsiteX3" fmla="*/ 797081 w 790575"/>
                <a:gd name="connsiteY3" fmla="*/ 123519 h 123519"/>
                <a:gd name="connsiteX4" fmla="*/ 797081 w 790575"/>
                <a:gd name="connsiteY4" fmla="*/ 0 h 123519"/>
                <a:gd name="connsiteX5" fmla="*/ 58894 w 790575"/>
                <a:gd name="connsiteY5" fmla="*/ 0 h 123519"/>
                <a:gd name="connsiteX6" fmla="*/ 29 w 790575"/>
                <a:gd name="connsiteY6" fmla="*/ 60714 h 1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123519">
                  <a:moveTo>
                    <a:pt x="29" y="60714"/>
                  </a:moveTo>
                  <a:lnTo>
                    <a:pt x="29" y="62805"/>
                  </a:lnTo>
                  <a:cubicBezTo>
                    <a:pt x="-986" y="95309"/>
                    <a:pt x="24595" y="122486"/>
                    <a:pt x="57179" y="123519"/>
                  </a:cubicBezTo>
                  <a:lnTo>
                    <a:pt x="797081" y="123519"/>
                  </a:lnTo>
                  <a:lnTo>
                    <a:pt x="797081" y="0"/>
                  </a:lnTo>
                  <a:lnTo>
                    <a:pt x="58894" y="0"/>
                  </a:lnTo>
                  <a:cubicBezTo>
                    <a:pt x="25841" y="572"/>
                    <a:pt x="-501" y="27742"/>
                    <a:pt x="29" y="60714"/>
                  </a:cubicBezTo>
                  <a:close/>
                </a:path>
              </a:pathLst>
            </a:custGeom>
            <a:no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9" name="Freeform 8">
              <a:extLst>
                <a:ext uri="{FF2B5EF4-FFF2-40B4-BE49-F238E27FC236}">
                  <a16:creationId xmlns:a16="http://schemas.microsoft.com/office/drawing/2014/main" id="{43109672-6A8F-8045-B437-FFB8670D985D}"/>
                </a:ext>
              </a:extLst>
            </p:cNvPr>
            <p:cNvSpPr/>
            <p:nvPr/>
          </p:nvSpPr>
          <p:spPr>
            <a:xfrm>
              <a:off x="5169598" y="2371790"/>
              <a:ext cx="409575" cy="123519"/>
            </a:xfrm>
            <a:custGeom>
              <a:avLst/>
              <a:gdLst>
                <a:gd name="connsiteX0" fmla="*/ 415290 w 409575"/>
                <a:gd name="connsiteY0" fmla="*/ 0 h 123519"/>
                <a:gd name="connsiteX1" fmla="*/ 9144 w 409575"/>
                <a:gd name="connsiteY1" fmla="*/ 0 h 123519"/>
                <a:gd name="connsiteX2" fmla="*/ 63151 w 409575"/>
                <a:gd name="connsiteY2" fmla="*/ 62330 h 123519"/>
                <a:gd name="connsiteX3" fmla="*/ 63151 w 409575"/>
                <a:gd name="connsiteY3" fmla="*/ 64230 h 123519"/>
                <a:gd name="connsiteX4" fmla="*/ 1266 w 409575"/>
                <a:gd name="connsiteY4" fmla="*/ 129577 h 123519"/>
                <a:gd name="connsiteX5" fmla="*/ 0 w 409575"/>
                <a:gd name="connsiteY5" fmla="*/ 129600 h 123519"/>
                <a:gd name="connsiteX6" fmla="*/ 415004 w 409575"/>
                <a:gd name="connsiteY6" fmla="*/ 129600 h 1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123519">
                  <a:moveTo>
                    <a:pt x="415290" y="0"/>
                  </a:moveTo>
                  <a:lnTo>
                    <a:pt x="9144" y="0"/>
                  </a:lnTo>
                  <a:cubicBezTo>
                    <a:pt x="40549" y="3807"/>
                    <a:pt x="63921" y="30781"/>
                    <a:pt x="63151" y="62330"/>
                  </a:cubicBezTo>
                  <a:lnTo>
                    <a:pt x="63151" y="64230"/>
                  </a:lnTo>
                  <a:cubicBezTo>
                    <a:pt x="64152" y="99322"/>
                    <a:pt x="36445" y="128579"/>
                    <a:pt x="1266" y="129577"/>
                  </a:cubicBezTo>
                  <a:cubicBezTo>
                    <a:pt x="844" y="129589"/>
                    <a:pt x="422" y="129597"/>
                    <a:pt x="0" y="129600"/>
                  </a:cubicBezTo>
                  <a:lnTo>
                    <a:pt x="415004" y="129600"/>
                  </a:lnTo>
                  <a:close/>
                </a:path>
              </a:pathLst>
            </a:custGeom>
            <a:solidFill>
              <a:srgbClr val="00BCE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0" name="Freeform 9">
              <a:extLst>
                <a:ext uri="{FF2B5EF4-FFF2-40B4-BE49-F238E27FC236}">
                  <a16:creationId xmlns:a16="http://schemas.microsoft.com/office/drawing/2014/main" id="{87CC4B3B-3BE6-B740-B090-59FE6201865F}"/>
                </a:ext>
              </a:extLst>
            </p:cNvPr>
            <p:cNvSpPr/>
            <p:nvPr/>
          </p:nvSpPr>
          <p:spPr>
            <a:xfrm>
              <a:off x="3976419" y="2781258"/>
              <a:ext cx="1600200" cy="275543"/>
            </a:xfrm>
            <a:custGeom>
              <a:avLst/>
              <a:gdLst>
                <a:gd name="connsiteX0" fmla="*/ 811036 w 1600200"/>
                <a:gd name="connsiteY0" fmla="*/ 217489 h 275542"/>
                <a:gd name="connsiteX1" fmla="*/ 811036 w 1600200"/>
                <a:gd name="connsiteY1" fmla="*/ 215874 h 275542"/>
                <a:gd name="connsiteX2" fmla="*/ 869207 w 1600200"/>
                <a:gd name="connsiteY2" fmla="*/ 154421 h 275542"/>
                <a:gd name="connsiteX3" fmla="*/ 870377 w 1600200"/>
                <a:gd name="connsiteY3" fmla="*/ 154399 h 275542"/>
                <a:gd name="connsiteX4" fmla="*/ 1608564 w 1600200"/>
                <a:gd name="connsiteY4" fmla="*/ 154399 h 275542"/>
                <a:gd name="connsiteX5" fmla="*/ 1608564 w 1600200"/>
                <a:gd name="connsiteY5" fmla="*/ 0 h 275542"/>
                <a:gd name="connsiteX6" fmla="*/ 77230 w 1600200"/>
                <a:gd name="connsiteY6" fmla="*/ 0 h 275542"/>
                <a:gd name="connsiteX7" fmla="*/ 0 w 1600200"/>
                <a:gd name="connsiteY7" fmla="*/ 77075 h 275542"/>
                <a:gd name="connsiteX8" fmla="*/ 1030 w 1600200"/>
                <a:gd name="connsiteY8" fmla="*/ 89599 h 275542"/>
                <a:gd name="connsiteX9" fmla="*/ 79421 w 1600200"/>
                <a:gd name="connsiteY9" fmla="*/ 153924 h 275542"/>
                <a:gd name="connsiteX10" fmla="*/ 209723 w 1600200"/>
                <a:gd name="connsiteY10" fmla="*/ 153924 h 275542"/>
                <a:gd name="connsiteX11" fmla="*/ 268897 w 1600200"/>
                <a:gd name="connsiteY11" fmla="*/ 214228 h 275542"/>
                <a:gd name="connsiteX12" fmla="*/ 268873 w 1600200"/>
                <a:gd name="connsiteY12" fmla="*/ 215399 h 275542"/>
                <a:gd name="connsiteX13" fmla="*/ 268873 w 1600200"/>
                <a:gd name="connsiteY13" fmla="*/ 217489 h 275542"/>
                <a:gd name="connsiteX14" fmla="*/ 211723 w 1600200"/>
                <a:gd name="connsiteY14" fmla="*/ 277728 h 275542"/>
                <a:gd name="connsiteX15" fmla="*/ 868948 w 1600200"/>
                <a:gd name="connsiteY15" fmla="*/ 277728 h 275542"/>
                <a:gd name="connsiteX16" fmla="*/ 811032 w 1600200"/>
                <a:gd name="connsiteY16" fmla="*/ 217705 h 275542"/>
                <a:gd name="connsiteX17" fmla="*/ 811036 w 1600200"/>
                <a:gd name="connsiteY17" fmla="*/ 217489 h 27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0200" h="275542">
                  <a:moveTo>
                    <a:pt x="811036" y="217489"/>
                  </a:moveTo>
                  <a:lnTo>
                    <a:pt x="811036" y="215874"/>
                  </a:lnTo>
                  <a:cubicBezTo>
                    <a:pt x="810088" y="182880"/>
                    <a:pt x="836132" y="155367"/>
                    <a:pt x="869207" y="154421"/>
                  </a:cubicBezTo>
                  <a:cubicBezTo>
                    <a:pt x="869597" y="154410"/>
                    <a:pt x="869987" y="154403"/>
                    <a:pt x="870377" y="154399"/>
                  </a:cubicBezTo>
                  <a:lnTo>
                    <a:pt x="1608564" y="154399"/>
                  </a:lnTo>
                  <a:lnTo>
                    <a:pt x="1608564" y="0"/>
                  </a:lnTo>
                  <a:lnTo>
                    <a:pt x="77230" y="0"/>
                  </a:lnTo>
                  <a:cubicBezTo>
                    <a:pt x="34567" y="10"/>
                    <a:pt x="-10" y="34517"/>
                    <a:pt x="0" y="77075"/>
                  </a:cubicBezTo>
                  <a:cubicBezTo>
                    <a:pt x="1" y="81270"/>
                    <a:pt x="345" y="85459"/>
                    <a:pt x="1030" y="89599"/>
                  </a:cubicBezTo>
                  <a:cubicBezTo>
                    <a:pt x="7910" y="127258"/>
                    <a:pt x="41051" y="154452"/>
                    <a:pt x="79421" y="153924"/>
                  </a:cubicBezTo>
                  <a:lnTo>
                    <a:pt x="209723" y="153924"/>
                  </a:lnTo>
                  <a:cubicBezTo>
                    <a:pt x="242757" y="154276"/>
                    <a:pt x="269250" y="181275"/>
                    <a:pt x="268897" y="214228"/>
                  </a:cubicBezTo>
                  <a:cubicBezTo>
                    <a:pt x="268893" y="214618"/>
                    <a:pt x="268885" y="215008"/>
                    <a:pt x="268873" y="215399"/>
                  </a:cubicBezTo>
                  <a:lnTo>
                    <a:pt x="268873" y="217489"/>
                  </a:lnTo>
                  <a:cubicBezTo>
                    <a:pt x="269518" y="249770"/>
                    <a:pt x="244071" y="276593"/>
                    <a:pt x="211723" y="277728"/>
                  </a:cubicBezTo>
                  <a:lnTo>
                    <a:pt x="868948" y="277728"/>
                  </a:lnTo>
                  <a:cubicBezTo>
                    <a:pt x="836339" y="277107"/>
                    <a:pt x="810409" y="250234"/>
                    <a:pt x="811032" y="217705"/>
                  </a:cubicBezTo>
                  <a:cubicBezTo>
                    <a:pt x="811033" y="217633"/>
                    <a:pt x="811034" y="217561"/>
                    <a:pt x="811036" y="217489"/>
                  </a:cubicBezTo>
                  <a:close/>
                </a:path>
              </a:pathLst>
            </a:custGeom>
            <a:solidFill>
              <a:srgbClr val="00BCE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1" name="Freeform 10">
              <a:extLst>
                <a:ext uri="{FF2B5EF4-FFF2-40B4-BE49-F238E27FC236}">
                  <a16:creationId xmlns:a16="http://schemas.microsoft.com/office/drawing/2014/main" id="{75F94D12-B76D-C944-8693-D5F4183B2296}"/>
                </a:ext>
              </a:extLst>
            </p:cNvPr>
            <p:cNvSpPr/>
            <p:nvPr/>
          </p:nvSpPr>
          <p:spPr>
            <a:xfrm>
              <a:off x="4399603" y="2497631"/>
              <a:ext cx="1181100" cy="152024"/>
            </a:xfrm>
            <a:custGeom>
              <a:avLst/>
              <a:gdLst>
                <a:gd name="connsiteX0" fmla="*/ 1185285 w 1181100"/>
                <a:gd name="connsiteY0" fmla="*/ 7 h 152023"/>
                <a:gd name="connsiteX1" fmla="*/ 79337 w 1181100"/>
                <a:gd name="connsiteY1" fmla="*/ 7 h 152023"/>
                <a:gd name="connsiteX2" fmla="*/ 1042 w 1181100"/>
                <a:gd name="connsiteY2" fmla="*/ 64047 h 152023"/>
                <a:gd name="connsiteX3" fmla="*/ 64687 w 1181100"/>
                <a:gd name="connsiteY3" fmla="*/ 152618 h 152023"/>
                <a:gd name="connsiteX4" fmla="*/ 77242 w 1181100"/>
                <a:gd name="connsiteY4" fmla="*/ 153646 h 152023"/>
                <a:gd name="connsiteX5" fmla="*/ 1185285 w 1181100"/>
                <a:gd name="connsiteY5" fmla="*/ 153646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100" h="152023">
                  <a:moveTo>
                    <a:pt x="1185285" y="7"/>
                  </a:moveTo>
                  <a:lnTo>
                    <a:pt x="79337" y="7"/>
                  </a:lnTo>
                  <a:cubicBezTo>
                    <a:pt x="41093" y="-498"/>
                    <a:pt x="8039" y="26538"/>
                    <a:pt x="1042" y="64047"/>
                  </a:cubicBezTo>
                  <a:cubicBezTo>
                    <a:pt x="-5902" y="106037"/>
                    <a:pt x="22593" y="145692"/>
                    <a:pt x="64687" y="152618"/>
                  </a:cubicBezTo>
                  <a:cubicBezTo>
                    <a:pt x="68837" y="153301"/>
                    <a:pt x="73036" y="153645"/>
                    <a:pt x="77242" y="153646"/>
                  </a:cubicBezTo>
                  <a:lnTo>
                    <a:pt x="1185285" y="153646"/>
                  </a:lnTo>
                  <a:close/>
                </a:path>
              </a:pathLst>
            </a:custGeom>
            <a:solidFill>
              <a:srgbClr val="75BF4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2" name="Freeform 11">
              <a:extLst>
                <a:ext uri="{FF2B5EF4-FFF2-40B4-BE49-F238E27FC236}">
                  <a16:creationId xmlns:a16="http://schemas.microsoft.com/office/drawing/2014/main" id="{7A59B950-8975-414D-9D13-CFEFEDD6E6AC}"/>
                </a:ext>
              </a:extLst>
            </p:cNvPr>
            <p:cNvSpPr/>
            <p:nvPr/>
          </p:nvSpPr>
          <p:spPr>
            <a:xfrm>
              <a:off x="3562341" y="3058979"/>
              <a:ext cx="2019300" cy="152024"/>
            </a:xfrm>
            <a:custGeom>
              <a:avLst/>
              <a:gdLst>
                <a:gd name="connsiteX0" fmla="*/ 1283026 w 2019300"/>
                <a:gd name="connsiteY0" fmla="*/ 6 h 152023"/>
                <a:gd name="connsiteX1" fmla="*/ 80019 w 2019300"/>
                <a:gd name="connsiteY1" fmla="*/ 6 h 152023"/>
                <a:gd name="connsiteX2" fmla="*/ 9 w 2019300"/>
                <a:gd name="connsiteY2" fmla="*/ 76018 h 152023"/>
                <a:gd name="connsiteX3" fmla="*/ 76105 w 2019300"/>
                <a:gd name="connsiteY3" fmla="*/ 154207 h 152023"/>
                <a:gd name="connsiteX4" fmla="*/ 77161 w 2019300"/>
                <a:gd name="connsiteY4" fmla="*/ 154215 h 152023"/>
                <a:gd name="connsiteX5" fmla="*/ 2022547 w 2019300"/>
                <a:gd name="connsiteY5" fmla="*/ 154216 h 152023"/>
                <a:gd name="connsiteX6" fmla="*/ 2022547 w 2019300"/>
                <a:gd name="connsiteY6" fmla="*/ 292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0" h="152023">
                  <a:moveTo>
                    <a:pt x="1283026" y="6"/>
                  </a:moveTo>
                  <a:lnTo>
                    <a:pt x="80019" y="6"/>
                  </a:lnTo>
                  <a:cubicBezTo>
                    <a:pt x="37080" y="-537"/>
                    <a:pt x="1557" y="33210"/>
                    <a:pt x="9" y="76018"/>
                  </a:cubicBezTo>
                  <a:cubicBezTo>
                    <a:pt x="-623" y="118571"/>
                    <a:pt x="33447" y="153577"/>
                    <a:pt x="76105" y="154207"/>
                  </a:cubicBezTo>
                  <a:cubicBezTo>
                    <a:pt x="76457" y="154212"/>
                    <a:pt x="76809" y="154215"/>
                    <a:pt x="77161" y="154215"/>
                  </a:cubicBezTo>
                  <a:lnTo>
                    <a:pt x="2022547" y="154216"/>
                  </a:lnTo>
                  <a:lnTo>
                    <a:pt x="2022547" y="292"/>
                  </a:lnTo>
                  <a:close/>
                </a:path>
              </a:pathLst>
            </a:custGeom>
            <a:solidFill>
              <a:srgbClr val="FAAB18"/>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3" name="Freeform 12">
              <a:extLst>
                <a:ext uri="{FF2B5EF4-FFF2-40B4-BE49-F238E27FC236}">
                  <a16:creationId xmlns:a16="http://schemas.microsoft.com/office/drawing/2014/main" id="{6C9F9F99-AC17-5041-9EF7-3146BAE207ED}"/>
                </a:ext>
              </a:extLst>
            </p:cNvPr>
            <p:cNvSpPr/>
            <p:nvPr/>
          </p:nvSpPr>
          <p:spPr>
            <a:xfrm>
              <a:off x="4799939" y="2217859"/>
              <a:ext cx="781050" cy="152024"/>
            </a:xfrm>
            <a:custGeom>
              <a:avLst/>
              <a:gdLst>
                <a:gd name="connsiteX0" fmla="*/ 784950 w 781050"/>
                <a:gd name="connsiteY0" fmla="*/ 7 h 152023"/>
                <a:gd name="connsiteX1" fmla="*/ 79337 w 781050"/>
                <a:gd name="connsiteY1" fmla="*/ 7 h 152023"/>
                <a:gd name="connsiteX2" fmla="*/ 1042 w 781050"/>
                <a:gd name="connsiteY2" fmla="*/ 64332 h 152023"/>
                <a:gd name="connsiteX3" fmla="*/ 64687 w 781050"/>
                <a:gd name="connsiteY3" fmla="*/ 152904 h 152023"/>
                <a:gd name="connsiteX4" fmla="*/ 77242 w 781050"/>
                <a:gd name="connsiteY4" fmla="*/ 153931 h 152023"/>
                <a:gd name="connsiteX5" fmla="*/ 785045 w 781050"/>
                <a:gd name="connsiteY5" fmla="*/ 153931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50" h="152023">
                  <a:moveTo>
                    <a:pt x="784950" y="7"/>
                  </a:moveTo>
                  <a:lnTo>
                    <a:pt x="79337" y="7"/>
                  </a:lnTo>
                  <a:cubicBezTo>
                    <a:pt x="40989" y="-513"/>
                    <a:pt x="7880" y="26688"/>
                    <a:pt x="1042" y="64332"/>
                  </a:cubicBezTo>
                  <a:cubicBezTo>
                    <a:pt x="-5902" y="106322"/>
                    <a:pt x="22593" y="145977"/>
                    <a:pt x="64687" y="152904"/>
                  </a:cubicBezTo>
                  <a:cubicBezTo>
                    <a:pt x="68837" y="153587"/>
                    <a:pt x="73036" y="153930"/>
                    <a:pt x="77242" y="153931"/>
                  </a:cubicBezTo>
                  <a:lnTo>
                    <a:pt x="785045" y="153931"/>
                  </a:lnTo>
                  <a:close/>
                </a:path>
              </a:pathLst>
            </a:custGeom>
            <a:solidFill>
              <a:schemeClr val="tx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sp>
          <p:nvSpPr>
            <p:cNvPr id="14" name="Freeform 13">
              <a:extLst>
                <a:ext uri="{FF2B5EF4-FFF2-40B4-BE49-F238E27FC236}">
                  <a16:creationId xmlns:a16="http://schemas.microsoft.com/office/drawing/2014/main" id="{D170924B-AF04-AC47-A075-0137EF93BA8A}"/>
                </a:ext>
              </a:extLst>
            </p:cNvPr>
            <p:cNvSpPr/>
            <p:nvPr/>
          </p:nvSpPr>
          <p:spPr>
            <a:xfrm>
              <a:off x="5277153" y="1930400"/>
              <a:ext cx="304800" cy="152024"/>
            </a:xfrm>
            <a:custGeom>
              <a:avLst/>
              <a:gdLst>
                <a:gd name="connsiteX0" fmla="*/ 77230 w 304800"/>
                <a:gd name="connsiteY0" fmla="*/ 0 h 152023"/>
                <a:gd name="connsiteX1" fmla="*/ 0 w 304800"/>
                <a:gd name="connsiteY1" fmla="*/ 77075 h 152023"/>
                <a:gd name="connsiteX2" fmla="*/ 1030 w 304800"/>
                <a:gd name="connsiteY2" fmla="*/ 89599 h 152023"/>
                <a:gd name="connsiteX3" fmla="*/ 79326 w 304800"/>
                <a:gd name="connsiteY3" fmla="*/ 153924 h 152023"/>
                <a:gd name="connsiteX4" fmla="*/ 307926 w 304800"/>
                <a:gd name="connsiteY4" fmla="*/ 153924 h 152023"/>
                <a:gd name="connsiteX5" fmla="*/ 307926 w 304800"/>
                <a:gd name="connsiteY5" fmla="*/ 0 h 1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52023">
                  <a:moveTo>
                    <a:pt x="77230" y="0"/>
                  </a:moveTo>
                  <a:cubicBezTo>
                    <a:pt x="34567" y="10"/>
                    <a:pt x="-10" y="34517"/>
                    <a:pt x="0" y="77075"/>
                  </a:cubicBezTo>
                  <a:cubicBezTo>
                    <a:pt x="1" y="81270"/>
                    <a:pt x="345" y="85459"/>
                    <a:pt x="1030" y="89599"/>
                  </a:cubicBezTo>
                  <a:cubicBezTo>
                    <a:pt x="7868" y="127243"/>
                    <a:pt x="40977" y="154444"/>
                    <a:pt x="79326" y="153924"/>
                  </a:cubicBezTo>
                  <a:lnTo>
                    <a:pt x="307926" y="153924"/>
                  </a:lnTo>
                  <a:lnTo>
                    <a:pt x="307926" y="0"/>
                  </a:lnTo>
                  <a:close/>
                </a:path>
              </a:pathLst>
            </a:custGeom>
            <a:solidFill>
              <a:srgbClr val="00BCEB"/>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endParaRPr>
            </a:p>
          </p:txBody>
        </p:sp>
      </p:grpSp>
    </p:spTree>
    <p:extLst>
      <p:ext uri="{BB962C8B-B14F-4D97-AF65-F5344CB8AC3E}">
        <p14:creationId xmlns:p14="http://schemas.microsoft.com/office/powerpoint/2010/main" val="1619484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hasCustomPrompt="1"/>
          </p:nvPr>
        </p:nvSpPr>
        <p:spPr>
          <a:xfrm>
            <a:off x="437767" y="4148221"/>
            <a:ext cx="7180312" cy="326233"/>
          </a:xfrm>
          <a:prstGeom prst="rect">
            <a:avLst/>
          </a:prstGeom>
        </p:spPr>
        <p:txBody>
          <a:bodyPr wrap="square" lIns="91420" tIns="45710" rIns="91420" bIns="45710" anchor="b" anchorCtr="0">
            <a:noAutofit/>
          </a:bodyPr>
          <a:lstStyle>
            <a:lvl1pPr algn="l" defTabSz="603424">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935602241"/>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91420" tIns="45710" rIns="91420" bIns="45710" anchor="ctr" anchorCtr="0">
            <a:noAutofit/>
          </a:bodyPr>
          <a:lstStyle>
            <a:lvl1pPr marL="0" indent="0">
              <a:buNone/>
              <a:defRPr sz="23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a:t>Click icon to add chart</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3575312692"/>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91420" tIns="45710" rIns="91420" bIns="45710" anchor="ctr" anchorCtr="0">
            <a:noAutofit/>
          </a:bodyPr>
          <a:lstStyle>
            <a:lvl1pPr marL="0" indent="0">
              <a:buNone/>
              <a:defRPr sz="23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picture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238673255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latin typeface="Aria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a:t>Icon</a:t>
            </a:r>
          </a:p>
        </p:txBody>
      </p:sp>
    </p:spTree>
    <p:extLst>
      <p:ext uri="{BB962C8B-B14F-4D97-AF65-F5344CB8AC3E}">
        <p14:creationId xmlns:p14="http://schemas.microsoft.com/office/powerpoint/2010/main" val="2486049970"/>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59" tIns="34280" rIns="68559" bIns="34280" anchor="ctr"/>
          <a:lstStyle/>
          <a:p>
            <a:pPr marL="0" marR="0" lvl="0" indent="0" algn="ctr" defTabSz="914171"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59" tIns="34280" rIns="68559" bIns="34280" anchor="ctr"/>
          <a:lstStyle/>
          <a:p>
            <a:pPr marL="0" marR="0" lvl="0" indent="0" algn="ctr" defTabSz="914171"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59" tIns="34280" rIns="68559" bIns="34280" anchor="ctr"/>
          <a:lstStyle/>
          <a:p>
            <a:pPr marL="0" marR="0" lvl="0" indent="0" algn="ctr" defTabSz="914171"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	</a:t>
            </a:r>
          </a:p>
          <a:p>
            <a:pPr lvl="0"/>
            <a:endParaRPr lang="en-US" noProof="0"/>
          </a:p>
          <a:p>
            <a:pPr lvl="0"/>
            <a:endParaRPr lang="en-US" noProof="0"/>
          </a:p>
          <a:p>
            <a:pPr lvl="0"/>
            <a:r>
              <a:rPr lang="en-US" noProof="0"/>
              <a:t>	</a:t>
            </a:r>
          </a:p>
          <a:p>
            <a:pPr lvl="0"/>
            <a:r>
              <a:rPr lang="en-US" noProof="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	</a:t>
            </a:r>
          </a:p>
          <a:p>
            <a:pPr lvl="0"/>
            <a:endParaRPr lang="en-US" noProof="0"/>
          </a:p>
          <a:p>
            <a:pPr lvl="0"/>
            <a:endParaRPr lang="en-US" noProof="0"/>
          </a:p>
          <a:p>
            <a:pPr lvl="0"/>
            <a:endParaRPr lang="en-US" noProof="0"/>
          </a:p>
          <a:p>
            <a:pPr lvl="0"/>
            <a:r>
              <a:rPr lang="en-US" noProof="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	</a:t>
            </a:r>
          </a:p>
          <a:p>
            <a:pPr lvl="0"/>
            <a:endParaRPr lang="en-US" noProof="0"/>
          </a:p>
          <a:p>
            <a:pPr lvl="0"/>
            <a:endParaRPr lang="en-US" noProof="0"/>
          </a:p>
          <a:p>
            <a:pPr lvl="0"/>
            <a:endParaRPr lang="en-US" noProof="0"/>
          </a:p>
          <a:p>
            <a:pPr lvl="0"/>
            <a:r>
              <a:rPr lang="en-US" noProof="0"/>
              <a:t>	Drag picture to placeholder or click icon to add</a:t>
            </a:r>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a:t>Text Goes Here</a:t>
            </a:r>
          </a:p>
        </p:txBody>
      </p:sp>
      <p:sp>
        <p:nvSpPr>
          <p:cNvPr id="11" name="Text Placeholder 17"/>
          <p:cNvSpPr>
            <a:spLocks noGrp="1"/>
          </p:cNvSpPr>
          <p:nvPr>
            <p:ph type="body" sz="quarter" idx="15" hasCustomPrompt="1"/>
          </p:nvPr>
        </p:nvSpPr>
        <p:spPr>
          <a:xfrm>
            <a:off x="6101335"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a:t>Text Goes Here</a:t>
            </a:r>
          </a:p>
        </p:txBody>
      </p:sp>
    </p:spTree>
    <p:extLst>
      <p:ext uri="{BB962C8B-B14F-4D97-AF65-F5344CB8AC3E}">
        <p14:creationId xmlns:p14="http://schemas.microsoft.com/office/powerpoint/2010/main" val="3219688502"/>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Click icon to add picture</a:t>
            </a:r>
          </a:p>
        </p:txBody>
      </p:sp>
      <p:sp>
        <p:nvSpPr>
          <p:cNvPr id="6" name="Text Placeholder 2"/>
          <p:cNvSpPr>
            <a:spLocks noGrp="1"/>
          </p:cNvSpPr>
          <p:nvPr>
            <p:ph type="body" sz="quarter" idx="11" hasCustomPrompt="1"/>
          </p:nvPr>
        </p:nvSpPr>
        <p:spPr bwMode="auto">
          <a:xfrm>
            <a:off x="500063" y="3500949"/>
            <a:ext cx="8139112" cy="472052"/>
          </a:xfrm>
          <a:prstGeom prst="rect">
            <a:avLst/>
          </a:prstGeom>
          <a:solidFill>
            <a:schemeClr val="bg1">
              <a:alpha val="70000"/>
            </a:schemeClr>
          </a:solidFill>
        </p:spPr>
        <p:txBody>
          <a:bodyPr wrap="square" lIns="108000" tIns="0" rIns="91440" bIns="45720" numCol="1" anchor="ctr" anchorCtr="0" compatLnSpc="1">
            <a:prstTxWarp prst="textNoShape">
              <a:avLst/>
            </a:prstTxWarp>
            <a:spAutoFit/>
          </a:bodyPr>
          <a:lstStyle>
            <a:lvl1pPr marL="172757" indent="0">
              <a:lnSpc>
                <a:spcPts val="3679"/>
              </a:lnSpc>
              <a:spcBef>
                <a:spcPts val="0"/>
              </a:spcBef>
              <a:buNone/>
              <a:defRPr sz="2399" i="1"/>
            </a:lvl1pPr>
          </a:lstStyle>
          <a:p>
            <a:pPr lvl="0"/>
            <a:r>
              <a:rPr lang="en-GB"/>
              <a:t>Text Goes Here</a:t>
            </a:r>
          </a:p>
        </p:txBody>
      </p:sp>
    </p:spTree>
    <p:extLst>
      <p:ext uri="{BB962C8B-B14F-4D97-AF65-F5344CB8AC3E}">
        <p14:creationId xmlns:p14="http://schemas.microsoft.com/office/powerpoint/2010/main" val="138949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a:t>Click icon to add picture</a:t>
            </a:r>
          </a:p>
        </p:txBody>
      </p:sp>
      <p:sp>
        <p:nvSpPr>
          <p:cNvPr id="4" name="Text Placeholder 3"/>
          <p:cNvSpPr>
            <a:spLocks noGrp="1"/>
          </p:cNvSpPr>
          <p:nvPr>
            <p:ph type="body" sz="quarter" idx="11" hasCustomPrompt="1"/>
          </p:nvPr>
        </p:nvSpPr>
        <p:spPr>
          <a:xfrm>
            <a:off x="448785" y="3054519"/>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a:t>Text Goes Here</a:t>
            </a:r>
          </a:p>
        </p:txBody>
      </p:sp>
    </p:spTree>
    <p:extLst>
      <p:ext uri="{BB962C8B-B14F-4D97-AF65-F5344CB8AC3E}">
        <p14:creationId xmlns:p14="http://schemas.microsoft.com/office/powerpoint/2010/main" val="394093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2756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76334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fontAlgn="auto">
              <a:spcBef>
                <a:spcPts val="0"/>
              </a:spcBef>
              <a:spcAft>
                <a:spcPts val="0"/>
              </a:spcAft>
              <a:defRPr/>
            </a:pPr>
            <a:endParaRPr lang="en-US" sz="2399">
              <a:latin typeface="+mj-lt"/>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fontAlgn="auto">
              <a:spcBef>
                <a:spcPts val="0"/>
              </a:spcBef>
              <a:spcAft>
                <a:spcPts val="0"/>
              </a:spcAft>
              <a:defRPr/>
            </a:pPr>
            <a:endParaRPr lang="en-US" sz="2399">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a:t>Click to edit title</a:t>
            </a:r>
            <a:endParaRPr lang="en-US"/>
          </a:p>
        </p:txBody>
      </p:sp>
    </p:spTree>
    <p:extLst>
      <p:ext uri="{BB962C8B-B14F-4D97-AF65-F5344CB8AC3E}">
        <p14:creationId xmlns:p14="http://schemas.microsoft.com/office/powerpoint/2010/main" val="1726800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30564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fontAlgn="auto">
              <a:spcBef>
                <a:spcPts val="0"/>
              </a:spcBef>
              <a:spcAft>
                <a:spcPts val="0"/>
              </a:spcAft>
              <a:defRPr/>
            </a:pPr>
            <a:endParaRPr lang="en-US" sz="2399">
              <a:latin typeface="+mj-lt"/>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606"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Click icon to add picture</a:t>
            </a:r>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606" rtl="0" eaLnBrk="1" fontAlgn="auto" latinLnBrk="0" hangingPunct="1">
              <a:lnSpc>
                <a:spcPct val="80000"/>
              </a:lnSpc>
              <a:spcBef>
                <a:spcPct val="0"/>
              </a:spcBef>
              <a:spcAft>
                <a:spcPts val="0"/>
              </a:spcAft>
              <a:buClrTx/>
              <a:buSzTx/>
              <a:buFontTx/>
              <a:buNone/>
              <a:tabLst/>
              <a:defRPr sz="4499">
                <a:solidFill>
                  <a:srgbClr val="676767"/>
                </a:solidFill>
                <a:latin typeface="+mj-lt"/>
              </a:defRPr>
            </a:lvl1pPr>
          </a:lstStyle>
          <a:p>
            <a:r>
              <a:rPr lang="en-GB"/>
              <a:t>Click to edit title</a:t>
            </a:r>
            <a:endParaRPr lang="en-US"/>
          </a:p>
        </p:txBody>
      </p:sp>
    </p:spTree>
    <p:extLst>
      <p:ext uri="{BB962C8B-B14F-4D97-AF65-F5344CB8AC3E}">
        <p14:creationId xmlns:p14="http://schemas.microsoft.com/office/powerpoint/2010/main" val="229255632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fontAlgn="auto">
              <a:spcBef>
                <a:spcPts val="0"/>
              </a:spcBef>
              <a:spcAft>
                <a:spcPts val="0"/>
              </a:spcAft>
              <a:defRPr/>
            </a:pPr>
            <a:endParaRPr lang="en-US" sz="2399">
              <a:latin typeface="+mj-lt"/>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p>
        </p:txBody>
      </p:sp>
      <p:sp>
        <p:nvSpPr>
          <p:cNvPr id="9" name="Title 8"/>
          <p:cNvSpPr>
            <a:spLocks noGrp="1"/>
          </p:cNvSpPr>
          <p:nvPr>
            <p:ph type="title" hasCustomPrompt="1"/>
          </p:nvPr>
        </p:nvSpPr>
        <p:spPr>
          <a:xfrm>
            <a:off x="437669" y="546735"/>
            <a:ext cx="4349918" cy="813985"/>
          </a:xfrm>
        </p:spPr>
        <p:txBody>
          <a:bodyPr wrap="none" anchor="t" anchorCtr="0">
            <a:noAutofit/>
          </a:bodyPr>
          <a:lstStyle>
            <a:lvl1pPr>
              <a:lnSpc>
                <a:spcPct val="90000"/>
              </a:lnSpc>
              <a:defRPr sz="2500">
                <a:solidFill>
                  <a:schemeClr val="bg1"/>
                </a:solidFill>
                <a:latin typeface="+mj-lt"/>
              </a:defRPr>
            </a:lvl1pPr>
          </a:lstStyle>
          <a:p>
            <a:r>
              <a:rPr lang="en-GB"/>
              <a:t>Click to edit title</a:t>
            </a:r>
            <a:endParaRPr lang="en-US"/>
          </a:p>
        </p:txBody>
      </p:sp>
    </p:spTree>
    <p:extLst>
      <p:ext uri="{BB962C8B-B14F-4D97-AF65-F5344CB8AC3E}">
        <p14:creationId xmlns:p14="http://schemas.microsoft.com/office/powerpoint/2010/main" val="756169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anchor="ctr"/>
          <a:lstStyle/>
          <a:p>
            <a:pPr algn="ctr" fontAlgn="auto">
              <a:spcBef>
                <a:spcPts val="0"/>
              </a:spcBef>
              <a:spcAft>
                <a:spcPts val="0"/>
              </a:spcAft>
              <a:defRPr/>
            </a:pPr>
            <a:endParaRPr lang="en-US" sz="2399">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anchor="ctr"/>
          <a:lstStyle/>
          <a:p>
            <a:pPr algn="ctr" fontAlgn="auto">
              <a:spcBef>
                <a:spcPts val="0"/>
              </a:spcBef>
              <a:spcAft>
                <a:spcPts val="0"/>
              </a:spcAft>
              <a:defRPr/>
            </a:pPr>
            <a:endParaRPr lang="en-US" sz="2399">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anchor="ctr"/>
          <a:lstStyle/>
          <a:p>
            <a:pPr algn="ctr" fontAlgn="auto">
              <a:spcBef>
                <a:spcPts val="0"/>
              </a:spcBef>
              <a:spcAft>
                <a:spcPts val="0"/>
              </a:spcAft>
              <a:defRPr/>
            </a:pPr>
            <a:endParaRPr lang="en-US" sz="2399">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anchor="ctr"/>
          <a:lstStyle/>
          <a:p>
            <a:pPr algn="ctr" fontAlgn="auto">
              <a:spcBef>
                <a:spcPts val="0"/>
              </a:spcBef>
              <a:spcAft>
                <a:spcPts val="0"/>
              </a:spcAft>
              <a:defRPr/>
            </a:pPr>
            <a:endParaRPr lang="en-US" sz="2399">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anchor="ctr"/>
          <a:lstStyle/>
          <a:p>
            <a:pPr algn="ctr" fontAlgn="auto">
              <a:spcBef>
                <a:spcPts val="0"/>
              </a:spcBef>
              <a:spcAft>
                <a:spcPts val="0"/>
              </a:spcAft>
              <a:defRPr/>
            </a:pPr>
            <a:endParaRPr lang="en-US" sz="2399">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anchor="ctr"/>
          <a:lstStyle/>
          <a:p>
            <a:pPr algn="ctr" fontAlgn="auto">
              <a:spcBef>
                <a:spcPts val="0"/>
              </a:spcBef>
              <a:spcAft>
                <a:spcPts val="0"/>
              </a:spcAft>
              <a:defRPr/>
            </a:pPr>
            <a:endParaRPr lang="en-US" sz="2399">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79" rIns="68556" bIns="34279" anchor="ctr"/>
          <a:lstStyle/>
          <a:p>
            <a:pPr algn="ctr" fontAlgn="auto">
              <a:spcBef>
                <a:spcPts val="0"/>
              </a:spcBef>
              <a:spcAft>
                <a:spcPts val="0"/>
              </a:spcAft>
              <a:defRPr/>
            </a:pPr>
            <a:endParaRPr lang="en-US" sz="2399">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577"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a:t>Click icon to add picture</a:t>
            </a:r>
          </a:p>
        </p:txBody>
      </p:sp>
      <p:sp>
        <p:nvSpPr>
          <p:cNvPr id="26" name="Picture Placeholder 25"/>
          <p:cNvSpPr>
            <a:spLocks noGrp="1"/>
          </p:cNvSpPr>
          <p:nvPr>
            <p:ph type="pic" sz="quarter" idx="10"/>
          </p:nvPr>
        </p:nvSpPr>
        <p:spPr>
          <a:xfrm>
            <a:off x="320829"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5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5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5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p>
        </p:txBody>
      </p:sp>
      <p:sp>
        <p:nvSpPr>
          <p:cNvPr id="55" name="Picture Placeholder 25"/>
          <p:cNvSpPr>
            <a:spLocks noGrp="1"/>
          </p:cNvSpPr>
          <p:nvPr>
            <p:ph type="pic" sz="quarter" idx="14"/>
          </p:nvPr>
        </p:nvSpPr>
        <p:spPr>
          <a:xfrm>
            <a:off x="2908334" y="227171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5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5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5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p>
        </p:txBody>
      </p:sp>
    </p:spTree>
    <p:extLst>
      <p:ext uri="{BB962C8B-B14F-4D97-AF65-F5344CB8AC3E}">
        <p14:creationId xmlns:p14="http://schemas.microsoft.com/office/powerpoint/2010/main" val="277964870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9288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577"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p>
        </p:txBody>
      </p:sp>
    </p:spTree>
    <p:extLst>
      <p:ext uri="{BB962C8B-B14F-4D97-AF65-F5344CB8AC3E}">
        <p14:creationId xmlns:p14="http://schemas.microsoft.com/office/powerpoint/2010/main" val="211018800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577"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p>
        </p:txBody>
      </p:sp>
    </p:spTree>
    <p:extLst>
      <p:ext uri="{BB962C8B-B14F-4D97-AF65-F5344CB8AC3E}">
        <p14:creationId xmlns:p14="http://schemas.microsoft.com/office/powerpoint/2010/main" val="8570541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76546" y="1646239"/>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1776358"/>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5" y="-2571"/>
            <a:ext cx="9150431" cy="5148642"/>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1" y="1643634"/>
            <a:ext cx="2080678" cy="1856232"/>
          </a:xfrm>
          <a:prstGeom prst="rect">
            <a:avLst/>
          </a:prstGeom>
        </p:spPr>
      </p:pic>
    </p:spTree>
    <p:extLst>
      <p:ext uri="{BB962C8B-B14F-4D97-AF65-F5344CB8AC3E}">
        <p14:creationId xmlns:p14="http://schemas.microsoft.com/office/powerpoint/2010/main" val="27616753"/>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1691301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1432801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Click to edit Master text styles</a:t>
            </a:r>
          </a:p>
        </p:txBody>
      </p:sp>
      <p:pic>
        <p:nvPicPr>
          <p:cNvPr id="5" name="Picture 4">
            <a:extLst>
              <a:ext uri="{FF2B5EF4-FFF2-40B4-BE49-F238E27FC236}">
                <a16:creationId xmlns:a16="http://schemas.microsoft.com/office/drawing/2014/main" id="{D45F0B9F-8E6E-6D4D-9FB8-7C1091D67D32}"/>
              </a:ext>
            </a:extLst>
          </p:cNvPr>
          <p:cNvPicPr>
            <a:picLocks noChangeAspect="1"/>
          </p:cNvPicPr>
          <p:nvPr userDrawn="1"/>
        </p:nvPicPr>
        <p:blipFill>
          <a:blip r:embed="rId2"/>
          <a:srcRect/>
          <a:stretch/>
        </p:blipFill>
        <p:spPr>
          <a:xfrm>
            <a:off x="7018019" y="4552400"/>
            <a:ext cx="1691143" cy="503021"/>
          </a:xfrm>
          <a:prstGeom prst="rect">
            <a:avLst/>
          </a:prstGeom>
        </p:spPr>
      </p:pic>
    </p:spTree>
    <p:extLst>
      <p:ext uri="{BB962C8B-B14F-4D97-AF65-F5344CB8AC3E}">
        <p14:creationId xmlns:p14="http://schemas.microsoft.com/office/powerpoint/2010/main" val="131557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3350950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2659752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437161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51960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825012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456598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22503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888104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454428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2426088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2230052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750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727669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4156149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575976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75000"/>
                </a:schemeClr>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477678" y="4741653"/>
            <a:ext cx="38449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C97-743036-00 © 2019 Cisco and/or its affiliates. All rights reserved. Cisco Partner Confidential.</a:t>
            </a:r>
          </a:p>
        </p:txBody>
      </p:sp>
    </p:spTree>
    <p:extLst>
      <p:ext uri="{BB962C8B-B14F-4D97-AF65-F5344CB8AC3E}">
        <p14:creationId xmlns:p14="http://schemas.microsoft.com/office/powerpoint/2010/main" val="2912904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477678" y="4741653"/>
            <a:ext cx="3824157"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D274D"/>
                </a:solidFill>
                <a:effectLst/>
                <a:uLnTx/>
                <a:uFillTx/>
                <a:latin typeface="CiscoSansTT ExtraLight"/>
                <a:ea typeface="ＭＳ Ｐゴシック" charset="0"/>
                <a:cs typeface="CiscoSans Thin"/>
              </a:rPr>
              <a:t>C97-743036-00 © 2019 Cisco and/or its affiliates. All rights reserved. Cisco Partner Confidential.</a:t>
            </a:r>
          </a:p>
        </p:txBody>
      </p:sp>
    </p:spTree>
    <p:extLst>
      <p:ext uri="{BB962C8B-B14F-4D97-AF65-F5344CB8AC3E}">
        <p14:creationId xmlns:p14="http://schemas.microsoft.com/office/powerpoint/2010/main" val="3471870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477676" y="4741653"/>
            <a:ext cx="4191305"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D274D"/>
                </a:solidFill>
                <a:effectLst/>
                <a:uLnTx/>
                <a:uFillTx/>
                <a:latin typeface="CiscoSansTT ExtraLight"/>
                <a:ea typeface="ＭＳ Ｐゴシック" charset="0"/>
                <a:cs typeface="CiscoSans Thin"/>
              </a:rPr>
              <a:t>C97-743036-00 © 2019 Cisco and/or its affiliates. All rights reserved. Cisco Partner Confidential.</a:t>
            </a:r>
          </a:p>
        </p:txBody>
      </p:sp>
    </p:spTree>
    <p:extLst>
      <p:ext uri="{BB962C8B-B14F-4D97-AF65-F5344CB8AC3E}">
        <p14:creationId xmlns:p14="http://schemas.microsoft.com/office/powerpoint/2010/main" val="607689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8" name="Rectangle 4"/>
          <p:cNvSpPr>
            <a:spLocks noChangeArrowheads="1"/>
          </p:cNvSpPr>
          <p:nvPr userDrawn="1"/>
        </p:nvSpPr>
        <p:spPr bwMode="ltGray">
          <a:xfrm>
            <a:off x="477677" y="4741653"/>
            <a:ext cx="4163596"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D274D"/>
                </a:solidFill>
                <a:effectLst/>
                <a:uLnTx/>
                <a:uFillTx/>
                <a:latin typeface="CiscoSansTT ExtraLight"/>
                <a:ea typeface="ＭＳ Ｐゴシック" charset="0"/>
                <a:cs typeface="CiscoSans Thin"/>
              </a:rPr>
              <a:t>C97-743036-00 © 2019 Cisco and/or its affiliates. All rights reserved. Cisco Partner Confidential.</a:t>
            </a:r>
          </a:p>
        </p:txBody>
      </p:sp>
    </p:spTree>
    <p:extLst>
      <p:ext uri="{BB962C8B-B14F-4D97-AF65-F5344CB8AC3E}">
        <p14:creationId xmlns:p14="http://schemas.microsoft.com/office/powerpoint/2010/main" val="2343551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7" y="4819264"/>
            <a:ext cx="3934996"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D274D"/>
                </a:solidFill>
                <a:effectLst/>
                <a:uLnTx/>
                <a:uFillTx/>
                <a:latin typeface="CiscoSansTT ExtraLight"/>
                <a:ea typeface="ＭＳ Ｐゴシック" charset="0"/>
                <a:cs typeface="CiscoSans Thin"/>
              </a:rPr>
              <a:t>C97-743036-00 © 2019 Cisco and/or its affiliates. All rights reserved. Cisco Partner Confidential.</a:t>
            </a:r>
          </a:p>
        </p:txBody>
      </p:sp>
    </p:spTree>
    <p:extLst>
      <p:ext uri="{BB962C8B-B14F-4D97-AF65-F5344CB8AC3E}">
        <p14:creationId xmlns:p14="http://schemas.microsoft.com/office/powerpoint/2010/main" val="3798367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477677" y="4741653"/>
            <a:ext cx="3928068"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D274D"/>
                </a:solidFill>
                <a:effectLst/>
                <a:uLnTx/>
                <a:uFillTx/>
                <a:latin typeface="CiscoSansTT ExtraLight"/>
                <a:ea typeface="ＭＳ Ｐゴシック" charset="0"/>
                <a:cs typeface="CiscoSans Thin"/>
              </a:rPr>
              <a:t>C97-743036-00 © 2019 Cisco and/or its affiliates. All rights reserved. Cisco Partner Confidential.</a:t>
            </a:r>
          </a:p>
        </p:txBody>
      </p:sp>
    </p:spTree>
    <p:extLst>
      <p:ext uri="{BB962C8B-B14F-4D97-AF65-F5344CB8AC3E}">
        <p14:creationId xmlns:p14="http://schemas.microsoft.com/office/powerpoint/2010/main" val="1101454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714079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a:p>
        </p:txBody>
      </p:sp>
      <p:sp>
        <p:nvSpPr>
          <p:cNvPr id="8" name="Rectangle 7"/>
          <p:cNvSpPr>
            <a:spLocks noChangeArrowheads="1"/>
          </p:cNvSpPr>
          <p:nvPr userDrawn="1"/>
        </p:nvSpPr>
        <p:spPr bwMode="ltGray">
          <a:xfrm>
            <a:off x="477677" y="4741653"/>
            <a:ext cx="3928068"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D274D"/>
                </a:solidFill>
                <a:effectLst/>
                <a:uLnTx/>
                <a:uFillTx/>
                <a:latin typeface="CiscoSansTT ExtraLight"/>
                <a:ea typeface="ＭＳ Ｐゴシック" charset="0"/>
                <a:cs typeface="CiscoSans Thin"/>
              </a:rPr>
              <a:t>C97-743036-00 © 2019 Cisco and/or its affiliates. All rights reserved. Cisco Partner Confidential.</a:t>
            </a:r>
          </a:p>
        </p:txBody>
      </p:sp>
    </p:spTree>
    <p:extLst>
      <p:ext uri="{BB962C8B-B14F-4D97-AF65-F5344CB8AC3E}">
        <p14:creationId xmlns:p14="http://schemas.microsoft.com/office/powerpoint/2010/main" val="917444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7"/>
          <p:cNvSpPr>
            <a:spLocks noChangeArrowheads="1"/>
          </p:cNvSpPr>
          <p:nvPr userDrawn="1"/>
        </p:nvSpPr>
        <p:spPr bwMode="ltGray">
          <a:xfrm>
            <a:off x="477677" y="4741653"/>
            <a:ext cx="3768886"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D274D"/>
                </a:solidFill>
                <a:effectLst/>
                <a:uLnTx/>
                <a:uFillTx/>
                <a:latin typeface="CiscoSansTT ExtraLight"/>
                <a:ea typeface="ＭＳ Ｐゴシック" charset="0"/>
                <a:cs typeface="CiscoSans Thin"/>
              </a:rPr>
              <a:t>C97-743036-00 © 2019 Cisco and/or its affiliates. All rights reserved. Cisco Partner Confidential.</a:t>
            </a:r>
          </a:p>
        </p:txBody>
      </p:sp>
    </p:spTree>
    <p:extLst>
      <p:ext uri="{BB962C8B-B14F-4D97-AF65-F5344CB8AC3E}">
        <p14:creationId xmlns:p14="http://schemas.microsoft.com/office/powerpoint/2010/main" val="1108450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7"/>
          <p:cNvSpPr>
            <a:spLocks noChangeArrowheads="1"/>
          </p:cNvSpPr>
          <p:nvPr userDrawn="1"/>
        </p:nvSpPr>
        <p:spPr bwMode="ltGray">
          <a:xfrm>
            <a:off x="477677" y="4741653"/>
            <a:ext cx="3768886"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D274D"/>
                </a:solidFill>
                <a:effectLst/>
                <a:uLnTx/>
                <a:uFillTx/>
                <a:latin typeface="CiscoSansTT ExtraLight"/>
                <a:ea typeface="ＭＳ Ｐゴシック" charset="0"/>
                <a:cs typeface="CiscoSans Thin"/>
              </a:rPr>
              <a:t>C97-743036-00 © 2019 Cisco and/or its affiliates. All rights reserved. Cisco Partner Confidential.</a:t>
            </a:r>
          </a:p>
        </p:txBody>
      </p:sp>
    </p:spTree>
    <p:extLst>
      <p:ext uri="{BB962C8B-B14F-4D97-AF65-F5344CB8AC3E}">
        <p14:creationId xmlns:p14="http://schemas.microsoft.com/office/powerpoint/2010/main" val="61530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4051677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384" tIns="45693" rIns="91384" bIns="45693">
            <a:noAutofit/>
          </a:bodyPr>
          <a:lstStyle>
            <a:lvl1pPr marL="57097"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85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783" indent="0">
              <a:buClr>
                <a:schemeClr val="tx1"/>
              </a:buClr>
              <a:buSzPct val="80000"/>
              <a:buFont typeface="Arial"/>
              <a:buNone/>
              <a:defRPr sz="1575" b="0" i="0">
                <a:solidFill>
                  <a:srgbClr val="676767"/>
                </a:solidFill>
                <a:latin typeface="+mn-lt"/>
                <a:cs typeface="CiscoSans ExtraLight"/>
              </a:defRPr>
            </a:lvl3pPr>
            <a:lvl4pPr marL="739157" indent="0">
              <a:buClr>
                <a:schemeClr val="tx1"/>
              </a:buClr>
              <a:buSzPct val="80000"/>
              <a:buFont typeface="Arial"/>
              <a:buNone/>
              <a:defRPr sz="1425" b="0" i="0">
                <a:solidFill>
                  <a:srgbClr val="676767"/>
                </a:solidFill>
                <a:latin typeface="+mn-lt"/>
                <a:cs typeface="CiscoSans ExtraLight"/>
              </a:defRPr>
            </a:lvl4pPr>
            <a:lvl5pPr marL="913640" indent="0">
              <a:buClr>
                <a:schemeClr val="tx1"/>
              </a:buClr>
              <a:buSzPct val="80000"/>
              <a:buFont typeface="Arial"/>
              <a:buNone/>
              <a:defRPr sz="1200" b="0" i="0">
                <a:solidFill>
                  <a:srgbClr val="676767"/>
                </a:solidFill>
                <a:latin typeface="+mn-lt"/>
                <a:cs typeface="CiscoSans ExtraLight"/>
              </a:defRPr>
            </a:lvl5pPr>
          </a:lstStyle>
          <a:p>
            <a:pPr lvl="0"/>
            <a:r>
              <a:rPr lang="en-GB"/>
              <a:t>Click to edit Text</a:t>
            </a:r>
          </a:p>
        </p:txBody>
      </p:sp>
      <p:sp>
        <p:nvSpPr>
          <p:cNvPr id="6" name="Title Placeholder 5"/>
          <p:cNvSpPr>
            <a:spLocks noGrp="1"/>
          </p:cNvSpPr>
          <p:nvPr>
            <p:ph type="title"/>
          </p:nvPr>
        </p:nvSpPr>
        <p:spPr bwMode="auto">
          <a:xfrm>
            <a:off x="437766" y="34132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5" rIns="91388" bIns="45695" numCol="1" anchor="ctr" anchorCtr="0" compatLnSpc="1">
            <a:prstTxWarp prst="textNoShape">
              <a:avLst/>
            </a:prstTxWarp>
          </a:bodyPr>
          <a:lstStyle/>
          <a:p>
            <a:pPr lvl="0"/>
            <a:r>
              <a:rPr lang="en-GB"/>
              <a:t>Click to edit Master title style</a:t>
            </a:r>
          </a:p>
        </p:txBody>
      </p:sp>
    </p:spTree>
    <p:extLst>
      <p:ext uri="{BB962C8B-B14F-4D97-AF65-F5344CB8AC3E}">
        <p14:creationId xmlns:p14="http://schemas.microsoft.com/office/powerpoint/2010/main" val="297846091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oleObject" Target="../embeddings/oleObject1.bin"/><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vmlDrawing" Target="../drawings/vmlDrawing2.v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oleObject" Target="../embeddings/oleObject2.bin"/><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41" Type="http://schemas.openxmlformats.org/officeDocument/2006/relationships/tags" Target="../tags/tag5.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tags" Target="../tags/tag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image" Target="../media/image5.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image" Target="../media/image4.emf"/><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image" Target="../media/image14.emf"/><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vmlDrawing" Target="../drawings/vmlDrawing3.v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oleObject" Target="../embeddings/oleObject3.bin"/><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theme" Target="../theme/theme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tags" Target="../tags/tag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tags" Target="../tags/tag6.xml"/><Relationship Id="rId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E69B14-AA81-2540-A92A-E929D8B85C1B}"/>
              </a:ext>
            </a:extLst>
          </p:cNvPr>
          <p:cNvGraphicFramePr>
            <a:graphicFrameLocks noChangeAspect="1"/>
          </p:cNvGraphicFramePr>
          <p:nvPr userDrawn="1">
            <p:custDataLst>
              <p:tags r:id="rId33"/>
            </p:custDataLst>
            <p:extLst>
              <p:ext uri="{D42A27DB-BD31-4B8C-83A1-F6EECF244321}">
                <p14:modId xmlns:p14="http://schemas.microsoft.com/office/powerpoint/2010/main" val="27289626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7" name="think-cell Slide" r:id="rId35" imgW="7772400" imgH="10058400" progId="TCLayout.ActiveDocument.1">
                  <p:embed/>
                </p:oleObj>
              </mc:Choice>
              <mc:Fallback>
                <p:oleObj name="think-cell Slide" r:id="rId35" imgW="7772400" imgH="10058400" progId="TCLayout.ActiveDocument.1">
                  <p:embed/>
                  <p:pic>
                    <p:nvPicPr>
                      <p:cNvPr id="3" name="Object 2" hidden="1">
                        <a:extLst>
                          <a:ext uri="{FF2B5EF4-FFF2-40B4-BE49-F238E27FC236}">
                            <a16:creationId xmlns:a16="http://schemas.microsoft.com/office/drawing/2014/main" id="{96E69B14-AA81-2540-A92A-E929D8B85C1B}"/>
                          </a:ext>
                        </a:extLst>
                      </p:cNvPr>
                      <p:cNvPicPr/>
                      <p:nvPr/>
                    </p:nvPicPr>
                    <p:blipFill>
                      <a:blip r:embed="rId36"/>
                      <a:stretch>
                        <a:fillRect/>
                      </a:stretch>
                    </p:blipFill>
                    <p:spPr>
                      <a:xfrm>
                        <a:off x="1588" y="1588"/>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BCDC52E-E66E-A449-8B07-B6ACB7C3CA56}"/>
              </a:ext>
            </a:extLst>
          </p:cNvPr>
          <p:cNvSpPr/>
          <p:nvPr userDrawn="1">
            <p:custDataLst>
              <p:tags r:id="rId34"/>
            </p:custDataLst>
          </p:nvPr>
        </p:nvSpPr>
        <p:spPr>
          <a:xfrm>
            <a:off x="0" y="0"/>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0" i="0" baseline="0">
              <a:latin typeface="CiscoSansTT ExtraLight" panose="020B0303020201020303" pitchFamily="34" charset="0"/>
              <a:sym typeface="CiscoSansTT ExtraLight" panose="020B0303020201020303" pitchFamily="34" charset="0"/>
            </a:endParaRPr>
          </a:p>
        </p:txBody>
      </p:sp>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tx1">
                    <a:lumMod val="65000"/>
                  </a:schemeClr>
                </a:solidFill>
                <a:latin typeface="+mn-lt"/>
                <a:ea typeface="+mn-ea"/>
                <a:cs typeface="CiscoSans Thin"/>
              </a:rPr>
              <a:t>© 2020  Cisco and/or its affiliates. All rights reserved.   </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16" r:id="rId27"/>
    <p:sldLayoutId id="2147484086" r:id="rId28"/>
    <p:sldLayoutId id="2147484087" r:id="rId29"/>
    <p:sldLayoutId id="2147484019" r:id="rId3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B0A3272-9F83-3D47-B722-33EA09909E98}"/>
              </a:ext>
            </a:extLst>
          </p:cNvPr>
          <p:cNvGraphicFramePr>
            <a:graphicFrameLocks noChangeAspect="1"/>
          </p:cNvGraphicFramePr>
          <p:nvPr userDrawn="1">
            <p:custDataLst>
              <p:tags r:id="rId40"/>
            </p:custDataLst>
            <p:extLst>
              <p:ext uri="{D42A27DB-BD31-4B8C-83A1-F6EECF244321}">
                <p14:modId xmlns:p14="http://schemas.microsoft.com/office/powerpoint/2010/main" val="33767516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29" name="think-cell Slide" r:id="rId42" imgW="7772400" imgH="10058400" progId="TCLayout.ActiveDocument.1">
                  <p:embed/>
                </p:oleObj>
              </mc:Choice>
              <mc:Fallback>
                <p:oleObj name="think-cell Slide" r:id="rId42" imgW="7772400" imgH="10058400" progId="TCLayout.ActiveDocument.1">
                  <p:embed/>
                  <p:pic>
                    <p:nvPicPr>
                      <p:cNvPr id="3" name="Object 2" hidden="1">
                        <a:extLst>
                          <a:ext uri="{FF2B5EF4-FFF2-40B4-BE49-F238E27FC236}">
                            <a16:creationId xmlns:a16="http://schemas.microsoft.com/office/drawing/2014/main" id="{2B0A3272-9F83-3D47-B722-33EA09909E98}"/>
                          </a:ext>
                        </a:extLst>
                      </p:cNvPr>
                      <p:cNvPicPr/>
                      <p:nvPr/>
                    </p:nvPicPr>
                    <p:blipFill>
                      <a:blip r:embed="rId43"/>
                      <a:stretch>
                        <a:fillRect/>
                      </a:stretch>
                    </p:blipFill>
                    <p:spPr>
                      <a:xfrm>
                        <a:off x="1588" y="1588"/>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28B7946-1B42-9847-98F9-4A3FD26B5A7E}"/>
              </a:ext>
            </a:extLst>
          </p:cNvPr>
          <p:cNvSpPr/>
          <p:nvPr userDrawn="1">
            <p:custDataLst>
              <p:tags r:id="rId41"/>
            </p:custDataLst>
          </p:nvPr>
        </p:nvSpPr>
        <p:spPr>
          <a:xfrm>
            <a:off x="0" y="0"/>
            <a:ext cx="158750" cy="15875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0" i="0" baseline="0">
              <a:latin typeface="Arial" panose="020B0604020202020204" pitchFamily="34" charset="0"/>
              <a:ea typeface="ＭＳ Ｐゴシック" panose="020B0600070205080204" pitchFamily="34" charset="-128"/>
              <a:sym typeface="Arial" panose="020B0604020202020204" pitchFamily="34" charset="0"/>
            </a:endParaRPr>
          </a:p>
        </p:txBody>
      </p:sp>
      <p:sp>
        <p:nvSpPr>
          <p:cNvPr id="102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2" name="Rectangle 7"/>
          <p:cNvSpPr>
            <a:spLocks noChangeArrowheads="1"/>
          </p:cNvSpPr>
          <p:nvPr/>
        </p:nvSpPr>
        <p:spPr bwMode="ltGray">
          <a:xfrm>
            <a:off x="8515201" y="4742924"/>
            <a:ext cx="218920" cy="154502"/>
          </a:xfrm>
          <a:prstGeom prst="rect">
            <a:avLst/>
          </a:prstGeom>
          <a:noFill/>
          <a:ln w="9525" algn="ctr">
            <a:noFill/>
            <a:miter lim="800000"/>
            <a:headEnd/>
            <a:tailEnd/>
          </a:ln>
          <a:effectLst/>
        </p:spPr>
        <p:txBody>
          <a:bodyPr wrap="none" lIns="61570" tIns="30784" rIns="61570" bIns="30784" anchor="b">
            <a:spAutoFit/>
          </a:bodyPr>
          <a:lstStyle/>
          <a:p>
            <a:pPr algn="r" defTabSz="610592"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592" fontAlgn="auto">
                <a:spcBef>
                  <a:spcPts val="0"/>
                </a:spcBef>
                <a:spcAft>
                  <a:spcPts val="0"/>
                </a:spcAft>
                <a:defRPr/>
              </a:pPr>
              <a:t>‹#›</a:t>
            </a:fld>
            <a:endParaRPr lang="en-US" sz="60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9" y="4741670"/>
            <a:ext cx="2658018" cy="154502"/>
          </a:xfrm>
          <a:prstGeom prst="rect">
            <a:avLst/>
          </a:prstGeom>
          <a:noFill/>
          <a:ln w="9525">
            <a:noFill/>
            <a:miter lim="800000"/>
            <a:headEnd/>
            <a:tailEnd/>
          </a:ln>
          <a:effectLst/>
        </p:spPr>
        <p:txBody>
          <a:bodyPr lIns="61570" tIns="30784" rIns="61570" bIns="30784" anchor="b">
            <a:spAutoFit/>
          </a:bodyPr>
          <a:lstStyle/>
          <a:p>
            <a:pPr defTabSz="610592" fontAlgn="auto">
              <a:spcBef>
                <a:spcPts val="0"/>
              </a:spcBef>
              <a:spcAft>
                <a:spcPts val="0"/>
              </a:spcAft>
              <a:defRPr/>
            </a:pPr>
            <a:r>
              <a:rPr lang="en-US" sz="600">
                <a:solidFill>
                  <a:srgbClr val="000000">
                    <a:alpha val="25000"/>
                  </a:srgbClr>
                </a:solidFill>
                <a:latin typeface="+mn-lt"/>
                <a:ea typeface="+mn-ea"/>
                <a:cs typeface="CiscoSans Thin"/>
              </a:rPr>
              <a:t>© 2020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46587705"/>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 id="2147484051" r:id="rId31"/>
    <p:sldLayoutId id="2147484052" r:id="rId32"/>
    <p:sldLayoutId id="2147484053" r:id="rId33"/>
    <p:sldLayoutId id="2147484054" r:id="rId34"/>
    <p:sldLayoutId id="2147484055" r:id="rId35"/>
    <p:sldLayoutId id="2147484056" r:id="rId36"/>
    <p:sldLayoutId id="2147484057" r:id="rId37"/>
  </p:sldLayoutIdLst>
  <p:transition spd="slow">
    <p:wipe/>
  </p:transition>
  <p:txStyles>
    <p:titleStyle>
      <a:lvl1pPr algn="l" defTabSz="684042"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042"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042"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042"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042"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086" algn="l" defTabSz="684042"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171" algn="l" defTabSz="684042"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257" algn="l" defTabSz="684042"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343" algn="l" defTabSz="684042"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20" indent="-169820" algn="l" defTabSz="684042"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685" indent="-215846" algn="l" defTabSz="684042"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692" indent="-169820" algn="l" defTabSz="684042"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12" indent="-169820" algn="l" defTabSz="684042"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532" indent="-169820" algn="l" defTabSz="684042"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640" indent="-171402" algn="l" defTabSz="685606"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610" indent="-171380" algn="l" defTabSz="685606"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620" indent="0" algn="l" defTabSz="685606" rtl="0" eaLnBrk="1" latinLnBrk="0" hangingPunct="1">
        <a:spcBef>
          <a:spcPct val="20000"/>
        </a:spcBef>
        <a:buFont typeface="Arial" pitchFamily="34" charset="0"/>
        <a:buNone/>
        <a:defRPr sz="1500" kern="1200">
          <a:solidFill>
            <a:schemeClr val="tx1"/>
          </a:solidFill>
          <a:latin typeface="+mn-lt"/>
          <a:ea typeface="+mn-ea"/>
          <a:cs typeface="+mn-cs"/>
        </a:defRPr>
      </a:lvl8pPr>
      <a:lvl9pPr marL="2913824" indent="-171402" algn="l" defTabSz="68560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06" rtl="0" eaLnBrk="1" latinLnBrk="0" hangingPunct="1">
        <a:defRPr sz="1400" kern="1200">
          <a:solidFill>
            <a:schemeClr val="tx1"/>
          </a:solidFill>
          <a:latin typeface="+mn-lt"/>
          <a:ea typeface="+mn-ea"/>
          <a:cs typeface="+mn-cs"/>
        </a:defRPr>
      </a:lvl1pPr>
      <a:lvl2pPr marL="342800" algn="l" defTabSz="685606" rtl="0" eaLnBrk="1" latinLnBrk="0" hangingPunct="1">
        <a:defRPr sz="1400" kern="1200">
          <a:solidFill>
            <a:schemeClr val="tx1"/>
          </a:solidFill>
          <a:latin typeface="+mn-lt"/>
          <a:ea typeface="+mn-ea"/>
          <a:cs typeface="+mn-cs"/>
        </a:defRPr>
      </a:lvl2pPr>
      <a:lvl3pPr marL="685606" algn="l" defTabSz="685606" rtl="0" eaLnBrk="1" latinLnBrk="0" hangingPunct="1">
        <a:defRPr sz="1400" kern="1200">
          <a:solidFill>
            <a:schemeClr val="tx1"/>
          </a:solidFill>
          <a:latin typeface="+mn-lt"/>
          <a:ea typeface="+mn-ea"/>
          <a:cs typeface="+mn-cs"/>
        </a:defRPr>
      </a:lvl3pPr>
      <a:lvl4pPr marL="1028408" algn="l" defTabSz="685606" rtl="0" eaLnBrk="1" latinLnBrk="0" hangingPunct="1">
        <a:defRPr sz="1400" kern="1200">
          <a:solidFill>
            <a:schemeClr val="tx1"/>
          </a:solidFill>
          <a:latin typeface="+mn-lt"/>
          <a:ea typeface="+mn-ea"/>
          <a:cs typeface="+mn-cs"/>
        </a:defRPr>
      </a:lvl4pPr>
      <a:lvl5pPr marL="1371212" algn="l" defTabSz="685606" rtl="0" eaLnBrk="1" latinLnBrk="0" hangingPunct="1">
        <a:defRPr sz="1400" kern="1200">
          <a:solidFill>
            <a:schemeClr val="tx1"/>
          </a:solidFill>
          <a:latin typeface="+mn-lt"/>
          <a:ea typeface="+mn-ea"/>
          <a:cs typeface="+mn-cs"/>
        </a:defRPr>
      </a:lvl5pPr>
      <a:lvl6pPr marL="1714013" algn="l" defTabSz="685606" rtl="0" eaLnBrk="1" latinLnBrk="0" hangingPunct="1">
        <a:defRPr sz="1400" kern="1200">
          <a:solidFill>
            <a:schemeClr val="tx1"/>
          </a:solidFill>
          <a:latin typeface="+mn-lt"/>
          <a:ea typeface="+mn-ea"/>
          <a:cs typeface="+mn-cs"/>
        </a:defRPr>
      </a:lvl6pPr>
      <a:lvl7pPr marL="2056818" algn="l" defTabSz="685606" rtl="0" eaLnBrk="1" latinLnBrk="0" hangingPunct="1">
        <a:defRPr sz="1400" kern="1200">
          <a:solidFill>
            <a:schemeClr val="tx1"/>
          </a:solidFill>
          <a:latin typeface="+mn-lt"/>
          <a:ea typeface="+mn-ea"/>
          <a:cs typeface="+mn-cs"/>
        </a:defRPr>
      </a:lvl7pPr>
      <a:lvl8pPr marL="2399620" algn="l" defTabSz="685606" rtl="0" eaLnBrk="1" latinLnBrk="0" hangingPunct="1">
        <a:defRPr sz="1400" kern="1200">
          <a:solidFill>
            <a:schemeClr val="tx1"/>
          </a:solidFill>
          <a:latin typeface="+mn-lt"/>
          <a:ea typeface="+mn-ea"/>
          <a:cs typeface="+mn-cs"/>
        </a:defRPr>
      </a:lvl8pPr>
      <a:lvl9pPr marL="2742425" algn="l" defTabSz="68560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DDB3275-477F-934D-ACC7-E2118A702C56}"/>
              </a:ext>
            </a:extLst>
          </p:cNvPr>
          <p:cNvGraphicFramePr>
            <a:graphicFrameLocks noChangeAspect="1"/>
          </p:cNvGraphicFramePr>
          <p:nvPr userDrawn="1">
            <p:custDataLst>
              <p:tags r:id="rId30"/>
            </p:custDataLst>
            <p:extLst>
              <p:ext uri="{D42A27DB-BD31-4B8C-83A1-F6EECF244321}">
                <p14:modId xmlns:p14="http://schemas.microsoft.com/office/powerpoint/2010/main" val="16057010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741" name="think-cell Slide" r:id="rId32" imgW="7772400" imgH="10058400" progId="TCLayout.ActiveDocument.1">
                  <p:embed/>
                </p:oleObj>
              </mc:Choice>
              <mc:Fallback>
                <p:oleObj name="think-cell Slide" r:id="rId32" imgW="7772400" imgH="10058400" progId="TCLayout.ActiveDocument.1">
                  <p:embed/>
                  <p:pic>
                    <p:nvPicPr>
                      <p:cNvPr id="3" name="Object 2" hidden="1">
                        <a:extLst>
                          <a:ext uri="{FF2B5EF4-FFF2-40B4-BE49-F238E27FC236}">
                            <a16:creationId xmlns:a16="http://schemas.microsoft.com/office/drawing/2014/main" id="{4DDB3275-477F-934D-ACC7-E2118A702C56}"/>
                          </a:ext>
                        </a:extLst>
                      </p:cNvPr>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37F8D2A-9501-5B48-AF2E-8730A14E3093}"/>
              </a:ext>
            </a:extLst>
          </p:cNvPr>
          <p:cNvSpPr/>
          <p:nvPr userDrawn="1">
            <p:custDataLst>
              <p:tags r:id="rId31"/>
            </p:custDataLst>
          </p:nvPr>
        </p:nvSpPr>
        <p:spPr>
          <a:xfrm>
            <a:off x="0" y="0"/>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0" i="0" baseline="0">
              <a:latin typeface="CiscoSansTT ExtraLight" panose="020B0303020201020303" pitchFamily="34" charset="0"/>
              <a:sym typeface="CiscoSansTT ExtraLight" panose="020B0303020201020303" pitchFamily="34" charset="0"/>
            </a:endParaRPr>
          </a:p>
        </p:txBody>
      </p:sp>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477678" y="4741653"/>
            <a:ext cx="397655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tx1">
                    <a:lumMod val="65000"/>
                  </a:schemeClr>
                </a:solidFill>
                <a:latin typeface="+mn-lt"/>
                <a:ea typeface="+mn-ea"/>
                <a:cs typeface="CiscoSans Thin"/>
              </a:rPr>
              <a:t>C97-743036-00 © 2019 Cisco and/or its affiliates. All rights reserved. Cisco Partner Confidential.</a:t>
            </a:r>
          </a:p>
        </p:txBody>
      </p:sp>
    </p:spTree>
    <p:extLst>
      <p:ext uri="{BB962C8B-B14F-4D97-AF65-F5344CB8AC3E}">
        <p14:creationId xmlns:p14="http://schemas.microsoft.com/office/powerpoint/2010/main" val="1729913313"/>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 id="2147484082" r:id="rId24"/>
    <p:sldLayoutId id="2147484083" r:id="rId25"/>
    <p:sldLayoutId id="2147484084" r:id="rId26"/>
    <p:sldLayoutId id="2147484088" r:id="rId2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0.xml"/><Relationship Id="rId6" Type="http://schemas.openxmlformats.org/officeDocument/2006/relationships/image" Target="../media/image26.png"/><Relationship Id="rId5" Type="http://schemas.openxmlformats.org/officeDocument/2006/relationships/hyperlink" Target="https://youtu.be/MfdemAD0vos" TargetMode="Externa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youtu.be/MfdemAD0vos" TargetMode="External"/><Relationship Id="rId1" Type="http://schemas.openxmlformats.org/officeDocument/2006/relationships/slideLayout" Target="../slideLayouts/slideLayout7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s://www.cisco.com/c/en/us/td/docs/wireless/controller/9800/9800-40/installation-guide/b-wlc-ig-9800-40/license-verification.html" TargetMode="External"/><Relationship Id="rId2" Type="http://schemas.openxmlformats.org/officeDocument/2006/relationships/hyperlink" Target="https://www.cisco.com/c/en/us/support/docs/wireless/3504-wireless-controller/214106-licensing-on-3504-5520-and-8540-wireles.html#anc8" TargetMode="External"/><Relationship Id="rId1" Type="http://schemas.openxmlformats.org/officeDocument/2006/relationships/slideLayout" Target="../slideLayouts/slideLayout79.xml"/><Relationship Id="rId4" Type="http://schemas.openxmlformats.org/officeDocument/2006/relationships/hyperlink" Target="https://software.cisco.com/download/home/286322605/type/282046477/"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salesconnect.cisco.com/open.html?c=388d2a68-556e-4e77-b8a4-890f87cf75f1" TargetMode="External"/><Relationship Id="rId3" Type="http://schemas.openxmlformats.org/officeDocument/2006/relationships/hyperlink" Target="https://www.cisco.com/c/en/us/td/docs/wireless/controller/8-5/config-guide/b_cg85/configuring_officeextend_access_points" TargetMode="External"/><Relationship Id="rId7" Type="http://schemas.openxmlformats.org/officeDocument/2006/relationships/hyperlink" Target="https://www.cisco.com/c/en/us/td/docs/wireless/compatibility/matrix/compatibility-matrix.html" TargetMode="External"/><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hyperlink" Target="https://www.cisco.com/c/dam/m/zh_cn/solutions/enterprise-networks/mobility-express/office-extend/office-extend-deployment-guide.pdf" TargetMode="External"/><Relationship Id="rId5" Type="http://schemas.openxmlformats.org/officeDocument/2006/relationships/hyperlink" Target="https://www.cisco.com/c/dam/en/us/td/docs/solutions/CVD/Aug2014/CVD-CiscoOfficeExtendDesignGuide-AUG14.pdf" TargetMode="External"/><Relationship Id="rId4" Type="http://schemas.openxmlformats.org/officeDocument/2006/relationships/hyperlink" Target="https://www.youtube.com/watch?v=OWJwPbXREPQ" TargetMode="External"/><Relationship Id="rId9" Type="http://schemas.openxmlformats.org/officeDocument/2006/relationships/hyperlink" Target="https://salesconnect.cisco.com/open.html?c=bf3e8dba-c487-43fe-90a4-5fe047fa0597"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9.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31.emf"/><Relationship Id="rId11" Type="http://schemas.openxmlformats.org/officeDocument/2006/relationships/image" Target="../media/image22.png"/><Relationship Id="rId5" Type="http://schemas.openxmlformats.org/officeDocument/2006/relationships/oleObject" Target="../embeddings/oleObject4.bin"/><Relationship Id="rId10" Type="http://schemas.openxmlformats.org/officeDocument/2006/relationships/image" Target="../media/image21.png"/><Relationship Id="rId4" Type="http://schemas.openxmlformats.org/officeDocument/2006/relationships/slideLayout" Target="../slideLayouts/slideLayout80.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1.xml"/><Relationship Id="rId7" Type="http://schemas.openxmlformats.org/officeDocument/2006/relationships/image" Target="../media/image32.emf"/><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6.xml"/><Relationship Id="rId4"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34.emf"/><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8.xml"/><Relationship Id="rId4"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5.xml"/><Relationship Id="rId7" Type="http://schemas.openxmlformats.org/officeDocument/2006/relationships/image" Target="../media/image35.emf"/><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9.xml"/><Relationship Id="rId10" Type="http://schemas.openxmlformats.org/officeDocument/2006/relationships/hyperlink" Target="https://www.cisco.com/c/en/us/products/collateral/routers/1000-series-integrated-services-routers-isr/datasheet-c78-739512.html" TargetMode="External"/><Relationship Id="rId4" Type="http://schemas.openxmlformats.org/officeDocument/2006/relationships/slideLayout" Target="../slideLayouts/slideLayout79.xml"/><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7.xml"/><Relationship Id="rId7" Type="http://schemas.openxmlformats.org/officeDocument/2006/relationships/image" Target="../media/image35.emf"/><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10.xml"/><Relationship Id="rId4" Type="http://schemas.openxmlformats.org/officeDocument/2006/relationships/slideLayout" Target="../slideLayouts/slideLayout79.xml"/><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9.xml"/><Relationship Id="rId7" Type="http://schemas.openxmlformats.org/officeDocument/2006/relationships/image" Target="../media/image35.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11.xml"/><Relationship Id="rId4"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41.emf"/><Relationship Id="rId5" Type="http://schemas.openxmlformats.org/officeDocument/2006/relationships/oleObject" Target="../embeddings/oleObject10.bin"/><Relationship Id="rId4"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8" Type="http://schemas.openxmlformats.org/officeDocument/2006/relationships/hyperlink" Target="https://www.cisco.com/c/en/us/solutions/collateral/enterprise-networks/4g-lte-solutions/datasheet-c78-743503.html" TargetMode="External"/><Relationship Id="rId13" Type="http://schemas.openxmlformats.org/officeDocument/2006/relationships/hyperlink" Target="https://community.cisco.com/t5/networking-documents/popup-isr1k-single-box-lte-wifi-hotspot-solution-ios-xe/ta-p/4046810" TargetMode="External"/><Relationship Id="rId3" Type="http://schemas.openxmlformats.org/officeDocument/2006/relationships/tags" Target="../tags/tag23.xml"/><Relationship Id="rId7" Type="http://schemas.openxmlformats.org/officeDocument/2006/relationships/hyperlink" Target="https://www.cisco.com/c/en/us/products/collateral/routers/1000-series-integrated-services-routers-isr/datasheet-c78-739512.html" TargetMode="External"/><Relationship Id="rId12" Type="http://schemas.openxmlformats.org/officeDocument/2006/relationships/hyperlink" Target="https://community.cisco.com/t5/networking-documents/popup-isr1k-single-box-lte-wifi-hotspot-solution-xe-sd-wan/ta-p/4049385" TargetMode="External"/><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42.emf"/><Relationship Id="rId11" Type="http://schemas.openxmlformats.org/officeDocument/2006/relationships/hyperlink" Target="https://www.cisco.com/c/en/us/solutions/enterprise-networks/virtual-office/index.html" TargetMode="External"/><Relationship Id="rId5" Type="http://schemas.openxmlformats.org/officeDocument/2006/relationships/oleObject" Target="../embeddings/oleObject11.bin"/><Relationship Id="rId10" Type="http://schemas.openxmlformats.org/officeDocument/2006/relationships/hyperlink" Target="https://www.cisco.com/c/dam/en/us/products/collateral/software/one-wan-subscription/guide-c07-740642.pdf" TargetMode="External"/><Relationship Id="rId4" Type="http://schemas.openxmlformats.org/officeDocument/2006/relationships/slideLayout" Target="../slideLayouts/slideLayout94.xml"/><Relationship Id="rId9" Type="http://schemas.openxmlformats.org/officeDocument/2006/relationships/hyperlink" Target="https://www.cisco.com/c/en/us/support/routers/1000-series-integrated-services-routers-isr/products-installation-and-configuration-guides-list.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meraki.cisco.com/" TargetMode="External"/><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80.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hyperlink" Target="https://app.smartsheet.com/b/form/5edc2e599aed4d8084f616b307bad323" TargetMode="External"/><Relationship Id="rId13" Type="http://schemas.openxmlformats.org/officeDocument/2006/relationships/hyperlink" Target="https://web.cvent.com/event/b6d5933e-03f4-4185-8781-bebeac829938/summary" TargetMode="External"/><Relationship Id="rId3" Type="http://schemas.openxmlformats.org/officeDocument/2006/relationships/hyperlink" Target="https://www.cisco.com/c/en/us/solutions/enterprise-networks/enable-business-continuity-using-your-network.html" TargetMode="External"/><Relationship Id="rId7" Type="http://schemas.openxmlformats.org/officeDocument/2006/relationships/hyperlink" Target="https://www.cisco.com/c/en/us/solutions/enterprise-networks/pandemic-equipment-brokerage.html" TargetMode="External"/><Relationship Id="rId12" Type="http://schemas.openxmlformats.org/officeDocument/2006/relationships/hyperlink" Target="https://web.cvent.com/event/01c4f384-c702-4bc2-a646-1b00f3000479/summary" TargetMode="External"/><Relationship Id="rId2" Type="http://schemas.openxmlformats.org/officeDocument/2006/relationships/notesSlide" Target="../notesSlides/notesSlide13.xml"/><Relationship Id="rId1" Type="http://schemas.openxmlformats.org/officeDocument/2006/relationships/slideLayout" Target="../slideLayouts/slideLayout79.xml"/><Relationship Id="rId6" Type="http://schemas.openxmlformats.org/officeDocument/2006/relationships/hyperlink" Target="https://blogs.cisco.com/networking/cisco-offers-no-cost-wireless-networking-equipment-for-healthcare?oid=pstwls021185" TargetMode="External"/><Relationship Id="rId11" Type="http://schemas.openxmlformats.org/officeDocument/2006/relationships/hyperlink" Target="https://www.cisco.com/c/en/us/solutions/enterprise-networks/enable-business-continuity-using-your-network/rapid-response-network-bundle.html" TargetMode="External"/><Relationship Id="rId5" Type="http://schemas.openxmlformats.org/officeDocument/2006/relationships/hyperlink" Target="https://cisco.sharepoint.com/:w:/s/EnterpriseNetworks/EVpCX1FzuH9AjrwLTHPtisoBhs7HbIRVGBnMozZynZfuoQ%20https:/blogs.cisco.com/networking/three-network-challenges-it-can-solve-to-drive-business-continuity" TargetMode="External"/><Relationship Id="rId10" Type="http://schemas.openxmlformats.org/officeDocument/2006/relationships/hyperlink" Target="https://www.cisco.com/c/en/us/solutions/enterprise-networks/enable-business-continuity-using-your-network/secure-remote-network-connectivity.html" TargetMode="External"/><Relationship Id="rId4" Type="http://schemas.openxmlformats.org/officeDocument/2006/relationships/hyperlink" Target="https://www.cisco.com/c/m/en_us/covid19.html#%7Efor-partners" TargetMode="External"/><Relationship Id="rId9" Type="http://schemas.openxmlformats.org/officeDocument/2006/relationships/hyperlink" Target="https://app.smartsheet.com/b/form/2be858c34d7a4b098eb0e3de9eec385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9.xml"/><Relationship Id="rId4" Type="http://schemas.openxmlformats.org/officeDocument/2006/relationships/hyperlink" Target="https://www.cisco.com/c/m/en_us/covid19.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6.xml"/><Relationship Id="rId1" Type="http://schemas.openxmlformats.org/officeDocument/2006/relationships/slideLayout" Target="../slideLayouts/slideLayout79.xml"/><Relationship Id="rId4" Type="http://schemas.openxmlformats.org/officeDocument/2006/relationships/slide" Target="slide2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8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hyperlink" Target="https://www.cisco.com/c/dam/en/us/td/docs/solutions/CVD/Aug2014/CVD-CiscoOfficeExtendDesignGuide-AUG14.pdf" TargetMode="External"/><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OWJwPbXREPQ" TargetMode="External"/><Relationship Id="rId2" Type="http://schemas.openxmlformats.org/officeDocument/2006/relationships/image" Target="../media/image25.png"/><Relationship Id="rId1" Type="http://schemas.openxmlformats.org/officeDocument/2006/relationships/slideLayout" Target="../slideLayouts/slideLayout8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a:t>Global Solution Specialists, Customer solutions Marketing, EN Business unit</a:t>
            </a:r>
          </a:p>
        </p:txBody>
      </p:sp>
      <p:sp>
        <p:nvSpPr>
          <p:cNvPr id="3" name="Text Placeholder 2"/>
          <p:cNvSpPr>
            <a:spLocks noGrp="1"/>
          </p:cNvSpPr>
          <p:nvPr>
            <p:ph type="body" sz="quarter" idx="11"/>
          </p:nvPr>
        </p:nvSpPr>
        <p:spPr/>
        <p:txBody>
          <a:bodyPr/>
          <a:lstStyle/>
          <a:p>
            <a:r>
              <a:rPr lang="en-US"/>
              <a:t> </a:t>
            </a:r>
          </a:p>
        </p:txBody>
      </p:sp>
      <p:sp>
        <p:nvSpPr>
          <p:cNvPr id="4" name="Text Placeholder 3"/>
          <p:cNvSpPr>
            <a:spLocks noGrp="1"/>
          </p:cNvSpPr>
          <p:nvPr>
            <p:ph type="body" sz="quarter" idx="12"/>
          </p:nvPr>
        </p:nvSpPr>
        <p:spPr/>
        <p:txBody>
          <a:bodyPr/>
          <a:lstStyle/>
          <a:p>
            <a:r>
              <a:rPr lang="en-US" dirty="0"/>
              <a:t>April 2020</a:t>
            </a:r>
          </a:p>
        </p:txBody>
      </p:sp>
      <p:sp>
        <p:nvSpPr>
          <p:cNvPr id="5" name="Text Placeholder 4"/>
          <p:cNvSpPr>
            <a:spLocks noGrp="1"/>
          </p:cNvSpPr>
          <p:nvPr>
            <p:ph type="body" sz="quarter" idx="13"/>
          </p:nvPr>
        </p:nvSpPr>
        <p:spPr/>
        <p:txBody>
          <a:bodyPr/>
          <a:lstStyle/>
          <a:p>
            <a:r>
              <a:rPr lang="en-US"/>
              <a:t>Help where we can with what you have</a:t>
            </a:r>
          </a:p>
        </p:txBody>
      </p:sp>
      <p:sp>
        <p:nvSpPr>
          <p:cNvPr id="6" name="Title 5"/>
          <p:cNvSpPr>
            <a:spLocks noGrp="1"/>
          </p:cNvSpPr>
          <p:nvPr>
            <p:ph type="ctrTitle"/>
          </p:nvPr>
        </p:nvSpPr>
        <p:spPr/>
        <p:txBody>
          <a:bodyPr/>
          <a:lstStyle/>
          <a:p>
            <a:r>
              <a:rPr lang="en-US" dirty="0"/>
              <a:t>IBN Offers COVID-19</a:t>
            </a:r>
            <a:br>
              <a:rPr lang="en-US" dirty="0"/>
            </a:br>
            <a:r>
              <a:rPr lang="en-US" dirty="0">
                <a:solidFill>
                  <a:srgbClr val="0D274D"/>
                </a:solidFill>
                <a:cs typeface="Arial" panose="020B0604020202020204" pitchFamily="34" charset="0"/>
              </a:rPr>
              <a:t>Enabling Remote Network Access</a:t>
            </a:r>
            <a:endParaRPr lang="en-US" dirty="0"/>
          </a:p>
        </p:txBody>
      </p:sp>
    </p:spTree>
    <p:extLst>
      <p:ext uri="{BB962C8B-B14F-4D97-AF65-F5344CB8AC3E}">
        <p14:creationId xmlns:p14="http://schemas.microsoft.com/office/powerpoint/2010/main" val="1341049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FE816A-4345-7343-A014-EDEFBAF8F90C}"/>
              </a:ext>
            </a:extLst>
          </p:cNvPr>
          <p:cNvSpPr txBox="1"/>
          <p:nvPr/>
        </p:nvSpPr>
        <p:spPr>
          <a:xfrm>
            <a:off x="742540" y="620651"/>
            <a:ext cx="451918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iscoSansTT ExtraLight"/>
                <a:ea typeface="ＭＳ Ｐゴシック" charset="0"/>
              </a:rPr>
              <a:t>Prime AP: Configuring AP mode to OEAP </a:t>
            </a:r>
          </a:p>
        </p:txBody>
      </p:sp>
      <p:pic>
        <p:nvPicPr>
          <p:cNvPr id="5" name="Picture 4">
            <a:extLst>
              <a:ext uri="{FF2B5EF4-FFF2-40B4-BE49-F238E27FC236}">
                <a16:creationId xmlns:a16="http://schemas.microsoft.com/office/drawing/2014/main" id="{DD06D957-8DA3-3144-8D57-36CC78F6F95D}"/>
              </a:ext>
            </a:extLst>
          </p:cNvPr>
          <p:cNvPicPr>
            <a:picLocks noChangeAspect="1"/>
          </p:cNvPicPr>
          <p:nvPr/>
        </p:nvPicPr>
        <p:blipFill rotWithShape="1">
          <a:blip r:embed="rId2"/>
          <a:srcRect r="33704" b="55681"/>
          <a:stretch/>
        </p:blipFill>
        <p:spPr>
          <a:xfrm>
            <a:off x="5371766" y="736566"/>
            <a:ext cx="3564699" cy="1556929"/>
          </a:xfrm>
          <a:prstGeom prst="rect">
            <a:avLst/>
          </a:prstGeom>
          <a:ln>
            <a:solidFill>
              <a:schemeClr val="accent1"/>
            </a:solidFill>
          </a:ln>
        </p:spPr>
      </p:pic>
      <p:pic>
        <p:nvPicPr>
          <p:cNvPr id="6" name="Picture 5">
            <a:extLst>
              <a:ext uri="{FF2B5EF4-FFF2-40B4-BE49-F238E27FC236}">
                <a16:creationId xmlns:a16="http://schemas.microsoft.com/office/drawing/2014/main" id="{BE6D85D0-06F4-AB48-A086-AB978F5CCE8E}"/>
              </a:ext>
            </a:extLst>
          </p:cNvPr>
          <p:cNvPicPr>
            <a:picLocks noChangeAspect="1"/>
          </p:cNvPicPr>
          <p:nvPr/>
        </p:nvPicPr>
        <p:blipFill rotWithShape="1">
          <a:blip r:embed="rId3"/>
          <a:srcRect r="18400"/>
          <a:stretch/>
        </p:blipFill>
        <p:spPr>
          <a:xfrm>
            <a:off x="5371766" y="2396742"/>
            <a:ext cx="2422577" cy="1670324"/>
          </a:xfrm>
          <a:prstGeom prst="rect">
            <a:avLst/>
          </a:prstGeom>
          <a:ln>
            <a:solidFill>
              <a:schemeClr val="accent1"/>
            </a:solidFill>
          </a:ln>
        </p:spPr>
      </p:pic>
      <p:sp>
        <p:nvSpPr>
          <p:cNvPr id="7" name="Rectangle 6">
            <a:extLst>
              <a:ext uri="{FF2B5EF4-FFF2-40B4-BE49-F238E27FC236}">
                <a16:creationId xmlns:a16="http://schemas.microsoft.com/office/drawing/2014/main" id="{D019A24F-60EE-024D-9AE2-EDBDB2F708BE}"/>
              </a:ext>
            </a:extLst>
          </p:cNvPr>
          <p:cNvSpPr/>
          <p:nvPr/>
        </p:nvSpPr>
        <p:spPr>
          <a:xfrm>
            <a:off x="735225" y="975353"/>
            <a:ext cx="4451475" cy="364715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Step 1:	</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Have all AP’s join a WLC to start so that it’s connected and has the latest code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Step 2: </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From WIRELESS &gt;All APs Select the AP which needs to be converted to OEAP</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Step 3: </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From General tab change the AP mode to </a:t>
            </a:r>
            <a:r>
              <a:rPr kumimoji="0" lang="en-US" sz="1050" b="0" i="0" u="none" strike="noStrike" kern="1200" cap="none" spc="0" normalizeH="0" baseline="0" noProof="0" err="1">
                <a:ln>
                  <a:noFill/>
                </a:ln>
                <a:solidFill>
                  <a:srgbClr val="FFFFFF"/>
                </a:solidFill>
                <a:effectLst/>
                <a:uLnTx/>
                <a:uFillTx/>
                <a:latin typeface="CiscoSansTT ExtraLight"/>
                <a:ea typeface="ＭＳ Ｐゴシック" charset="0"/>
              </a:rPr>
              <a:t>FlexConnect</a:t>
            </a:r>
            <a:endParaRPr kumimoji="0" lang="en-US" sz="105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Step 4: </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Then go to </a:t>
            </a:r>
            <a:r>
              <a:rPr kumimoji="0" lang="en-US" sz="1050" b="1" i="0" u="none" strike="noStrike" kern="1200" cap="none" spc="0" normalizeH="0" baseline="0" noProof="0" err="1">
                <a:ln>
                  <a:noFill/>
                </a:ln>
                <a:solidFill>
                  <a:srgbClr val="FFFFFF"/>
                </a:solidFill>
                <a:effectLst/>
                <a:uLnTx/>
                <a:uFillTx/>
                <a:latin typeface="CiscoSansTT ExtraLight"/>
                <a:ea typeface="ＭＳ Ｐゴシック" charset="0"/>
              </a:rPr>
              <a:t>FlexConnect</a:t>
            </a: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&gt;</a:t>
            </a:r>
            <a:r>
              <a:rPr kumimoji="0" lang="en-US" sz="1050" b="1" i="0" u="none" strike="noStrike" kern="1200" cap="none" spc="0" normalizeH="0" baseline="0" noProof="0" err="1">
                <a:ln>
                  <a:noFill/>
                </a:ln>
                <a:solidFill>
                  <a:srgbClr val="FFFFFF"/>
                </a:solidFill>
                <a:effectLst/>
                <a:uLnTx/>
                <a:uFillTx/>
                <a:latin typeface="CiscoSansTT ExtraLight"/>
                <a:ea typeface="ＭＳ Ｐゴシック" charset="0"/>
              </a:rPr>
              <a:t>OfficeExtend</a:t>
            </a: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 AP </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enable </a:t>
            </a:r>
            <a:r>
              <a:rPr kumimoji="0" lang="en-US" sz="1050" b="0" i="0" u="none" strike="noStrike" kern="1200" cap="none" spc="0" normalizeH="0" baseline="0" noProof="0" err="1">
                <a:ln>
                  <a:noFill/>
                </a:ln>
                <a:solidFill>
                  <a:srgbClr val="FFFFFF"/>
                </a:solidFill>
                <a:effectLst/>
                <a:uLnTx/>
                <a:uFillTx/>
                <a:latin typeface="CiscoSansTT ExtraLight"/>
                <a:ea typeface="ＭＳ Ｐゴシック" charset="0"/>
              </a:rPr>
              <a:t>OfficeExtend</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 AP by checking the box</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Step 5: </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Also, configure the high Availability by providing the WLC name and IP address in Primary Controller option</a:t>
            </a: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 </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and click </a:t>
            </a: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Apply.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Now admin can take out the AP and give it to the remote worker where he connects it to the home router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Note: verify which AP’s are being sent to the employees. Most AP’s use an AC adapter, some AP’s might require a power injector or POE to power up the APs</a:t>
            </a:r>
            <a:endParaRPr kumimoji="0" lang="en-US" sz="105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iscoSansTT ExtraLight"/>
              <a:ea typeface="ＭＳ Ｐゴシック" charset="0"/>
            </a:endParaRPr>
          </a:p>
        </p:txBody>
      </p:sp>
      <p:pic>
        <p:nvPicPr>
          <p:cNvPr id="8" name="Picture 7">
            <a:extLst>
              <a:ext uri="{FF2B5EF4-FFF2-40B4-BE49-F238E27FC236}">
                <a16:creationId xmlns:a16="http://schemas.microsoft.com/office/drawing/2014/main" id="{B9139002-FF0C-584C-A72C-EA3AE08FB464}"/>
              </a:ext>
            </a:extLst>
          </p:cNvPr>
          <p:cNvPicPr>
            <a:picLocks noChangeAspect="1"/>
          </p:cNvPicPr>
          <p:nvPr/>
        </p:nvPicPr>
        <p:blipFill>
          <a:blip r:embed="rId4"/>
          <a:stretch>
            <a:fillRect/>
          </a:stretch>
        </p:blipFill>
        <p:spPr>
          <a:xfrm>
            <a:off x="5371765" y="4170313"/>
            <a:ext cx="2422578" cy="571620"/>
          </a:xfrm>
          <a:prstGeom prst="rect">
            <a:avLst/>
          </a:prstGeom>
          <a:ln>
            <a:solidFill>
              <a:schemeClr val="accent1"/>
            </a:solidFill>
          </a:ln>
        </p:spPr>
      </p:pic>
      <p:sp>
        <p:nvSpPr>
          <p:cNvPr id="9" name="Title 3">
            <a:extLst>
              <a:ext uri="{FF2B5EF4-FFF2-40B4-BE49-F238E27FC236}">
                <a16:creationId xmlns:a16="http://schemas.microsoft.com/office/drawing/2014/main" id="{25E3AA17-586F-544A-A8A2-21A314C01C7A}"/>
              </a:ext>
            </a:extLst>
          </p:cNvPr>
          <p:cNvSpPr txBox="1">
            <a:spLocks/>
          </p:cNvSpPr>
          <p:nvPr/>
        </p:nvSpPr>
        <p:spPr bwMode="auto">
          <a:xfrm>
            <a:off x="735225" y="117400"/>
            <a:ext cx="741737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0">
              <a:defRPr/>
            </a:pPr>
            <a:r>
              <a:rPr lang="en-US"/>
              <a:t>Cisco access points in </a:t>
            </a:r>
            <a:r>
              <a:rPr lang="en-US" err="1"/>
              <a:t>OfficeExtend</a:t>
            </a:r>
            <a:r>
              <a:rPr lang="en-US"/>
              <a:t> mode</a:t>
            </a:r>
            <a:endParaRPr lang="en-US" sz="4000">
              <a:solidFill>
                <a:srgbClr val="00BCEB"/>
              </a:solidFill>
            </a:endParaRPr>
          </a:p>
        </p:txBody>
      </p:sp>
      <p:sp>
        <p:nvSpPr>
          <p:cNvPr id="10" name="Rounded Rectangle 45">
            <a:hlinkClick r:id="rId5"/>
            <a:extLst>
              <a:ext uri="{FF2B5EF4-FFF2-40B4-BE49-F238E27FC236}">
                <a16:creationId xmlns:a16="http://schemas.microsoft.com/office/drawing/2014/main" id="{6F0D84DC-C569-4D4D-AEF8-2CAFDACC5E02}"/>
              </a:ext>
            </a:extLst>
          </p:cNvPr>
          <p:cNvSpPr/>
          <p:nvPr/>
        </p:nvSpPr>
        <p:spPr>
          <a:xfrm>
            <a:off x="927244" y="4362568"/>
            <a:ext cx="3795398"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lgn="ctr">
              <a:defRPr/>
            </a:pPr>
            <a:r>
              <a:rPr lang="en-US" sz="1050" dirty="0">
                <a:solidFill>
                  <a:schemeClr val="tx1"/>
                </a:solidFill>
                <a:ea typeface="ＭＳ Ｐゴシック" charset="0"/>
                <a:hlinkClick r:id="rId5">
                  <a:extLst>
                    <a:ext uri="{A12FA001-AC4F-418D-AE19-62706E023703}">
                      <ahyp:hlinkClr xmlns:ahyp="http://schemas.microsoft.com/office/drawing/2018/hyperlinkcolor" val="tx"/>
                    </a:ext>
                  </a:extLst>
                </a:hlinkClick>
              </a:rPr>
              <a:t>Watch a Prime AP Guided Configuration Walk-through</a:t>
            </a:r>
            <a:endParaRPr lang="en-US" sz="1050" dirty="0">
              <a:solidFill>
                <a:schemeClr val="tx1"/>
              </a:solidFill>
              <a:ea typeface="ＭＳ Ｐゴシック" charset="0"/>
            </a:endParaRPr>
          </a:p>
        </p:txBody>
      </p:sp>
      <p:pic>
        <p:nvPicPr>
          <p:cNvPr id="13" name="Picture 12">
            <a:hlinkClick r:id="rId5"/>
            <a:extLst>
              <a:ext uri="{FF2B5EF4-FFF2-40B4-BE49-F238E27FC236}">
                <a16:creationId xmlns:a16="http://schemas.microsoft.com/office/drawing/2014/main" id="{37DC3DC9-4512-E449-B4D1-44178DE56E8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5225" y="4363503"/>
            <a:ext cx="349821" cy="349821"/>
          </a:xfrm>
          <a:prstGeom prst="rect">
            <a:avLst/>
          </a:prstGeom>
        </p:spPr>
      </p:pic>
    </p:spTree>
    <p:extLst>
      <p:ext uri="{BB962C8B-B14F-4D97-AF65-F5344CB8AC3E}">
        <p14:creationId xmlns:p14="http://schemas.microsoft.com/office/powerpoint/2010/main" val="526939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DFA83C-0E57-224E-B4EB-DB702B584F95}"/>
              </a:ext>
            </a:extLst>
          </p:cNvPr>
          <p:cNvSpPr txBox="1"/>
          <p:nvPr/>
        </p:nvSpPr>
        <p:spPr>
          <a:xfrm>
            <a:off x="735225" y="634950"/>
            <a:ext cx="240322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iscoSansTT ExtraLight"/>
                <a:ea typeface="ＭＳ Ｐゴシック" charset="0"/>
              </a:rPr>
              <a:t>Configure </a:t>
            </a:r>
            <a:r>
              <a:rPr lang="en-US">
                <a:solidFill>
                  <a:srgbClr val="FFFFFF"/>
                </a:solidFill>
                <a:latin typeface="CiscoSansTT ExtraLight"/>
              </a:rPr>
              <a:t>9800</a:t>
            </a:r>
            <a:r>
              <a:rPr kumimoji="0" lang="en-US" sz="1800" b="0" i="0" u="none" strike="noStrike" kern="1200" cap="none" spc="0" normalizeH="0" baseline="0" noProof="0">
                <a:ln>
                  <a:noFill/>
                </a:ln>
                <a:solidFill>
                  <a:srgbClr val="FFFFFF"/>
                </a:solidFill>
                <a:effectLst/>
                <a:uLnTx/>
                <a:uFillTx/>
                <a:latin typeface="CiscoSansTT ExtraLight"/>
                <a:ea typeface="ＭＳ Ｐゴシック" charset="0"/>
              </a:rPr>
              <a:t> WLC</a:t>
            </a:r>
          </a:p>
        </p:txBody>
      </p:sp>
      <p:pic>
        <p:nvPicPr>
          <p:cNvPr id="6" name="Picture 5">
            <a:hlinkClick r:id="rId2"/>
            <a:extLst>
              <a:ext uri="{FF2B5EF4-FFF2-40B4-BE49-F238E27FC236}">
                <a16:creationId xmlns:a16="http://schemas.microsoft.com/office/drawing/2014/main" id="{7FDF6DBB-A2BA-D540-B38E-754AA4D1F7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4975" y="3896732"/>
            <a:ext cx="349821" cy="349821"/>
          </a:xfrm>
          <a:prstGeom prst="rect">
            <a:avLst/>
          </a:prstGeom>
        </p:spPr>
      </p:pic>
      <p:sp>
        <p:nvSpPr>
          <p:cNvPr id="7" name="Rounded Rectangle 45">
            <a:hlinkClick r:id="rId2"/>
            <a:extLst>
              <a:ext uri="{FF2B5EF4-FFF2-40B4-BE49-F238E27FC236}">
                <a16:creationId xmlns:a16="http://schemas.microsoft.com/office/drawing/2014/main" id="{F69DB879-AF0D-0A4C-9E1D-CB1D4DF6DA57}"/>
              </a:ext>
            </a:extLst>
          </p:cNvPr>
          <p:cNvSpPr/>
          <p:nvPr/>
        </p:nvSpPr>
        <p:spPr>
          <a:xfrm>
            <a:off x="1118465" y="3920010"/>
            <a:ext cx="4039963"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algn="ctr">
              <a:defRPr/>
            </a:pPr>
            <a:r>
              <a:rPr lang="en-US" sz="1050" dirty="0">
                <a:solidFill>
                  <a:schemeClr val="tx1"/>
                </a:solidFill>
                <a:ea typeface="ＭＳ Ｐゴシック"/>
                <a:hlinkClick r:id="rId2">
                  <a:extLst>
                    <a:ext uri="{A12FA001-AC4F-418D-AE19-62706E023703}">
                      <ahyp:hlinkClr xmlns:ahyp="http://schemas.microsoft.com/office/drawing/2018/hyperlinkcolor" val="tx"/>
                    </a:ext>
                  </a:extLst>
                </a:hlinkClick>
              </a:rPr>
              <a:t> Watch a 9800 WLC Guided configuration Walk-through</a:t>
            </a:r>
            <a:endParaRPr lang="en-US" sz="1050" dirty="0">
              <a:solidFill>
                <a:schemeClr val="tx1"/>
              </a:solidFill>
              <a:ea typeface="ＭＳ Ｐゴシック"/>
            </a:endParaRPr>
          </a:p>
        </p:txBody>
      </p:sp>
      <p:sp>
        <p:nvSpPr>
          <p:cNvPr id="8" name="Rectangle 7">
            <a:extLst>
              <a:ext uri="{FF2B5EF4-FFF2-40B4-BE49-F238E27FC236}">
                <a16:creationId xmlns:a16="http://schemas.microsoft.com/office/drawing/2014/main" id="{AF1F85ED-0122-F143-AF2C-A1F43C99B331}"/>
              </a:ext>
            </a:extLst>
          </p:cNvPr>
          <p:cNvSpPr/>
          <p:nvPr/>
        </p:nvSpPr>
        <p:spPr>
          <a:xfrm>
            <a:off x="727968" y="1018432"/>
            <a:ext cx="4572000" cy="253916"/>
          </a:xfrm>
          <a:prstGeom prst="rect">
            <a:avLst/>
          </a:prstGeom>
        </p:spPr>
        <p:txBody>
          <a:bodyPr anchor="t">
            <a:spAutoFit/>
          </a:bodyPr>
          <a:lstStyle/>
          <a:p>
            <a:pPr lvl="0">
              <a:defRPr/>
            </a:pPr>
            <a:r>
              <a:rPr lang="en-US" sz="1050">
                <a:solidFill>
                  <a:srgbClr val="FFFFFF"/>
                </a:solidFill>
                <a:latin typeface="CiscoSansTT ExtraLight"/>
                <a:ea typeface="ＭＳ Ｐゴシック"/>
              </a:rPr>
              <a:t>Step 1: Set up the virtual controller** to be used in DMZ</a:t>
            </a:r>
          </a:p>
        </p:txBody>
      </p:sp>
      <p:sp>
        <p:nvSpPr>
          <p:cNvPr id="9" name="Rectangle 8">
            <a:extLst>
              <a:ext uri="{FF2B5EF4-FFF2-40B4-BE49-F238E27FC236}">
                <a16:creationId xmlns:a16="http://schemas.microsoft.com/office/drawing/2014/main" id="{CFBD55F5-B40E-FE4D-B31A-5B70C511E9EE}"/>
              </a:ext>
            </a:extLst>
          </p:cNvPr>
          <p:cNvSpPr/>
          <p:nvPr/>
        </p:nvSpPr>
        <p:spPr>
          <a:xfrm>
            <a:off x="727968" y="1299430"/>
            <a:ext cx="3535997" cy="1061829"/>
          </a:xfrm>
          <a:prstGeom prst="rect">
            <a:avLst/>
          </a:prstGeom>
        </p:spPr>
        <p:txBody>
          <a:bodyPr wrap="square" anchor="t">
            <a:spAutoFit/>
          </a:bodyPr>
          <a:lstStyle/>
          <a:p>
            <a:pPr lvl="0">
              <a:defRPr/>
            </a:pPr>
            <a:r>
              <a:rPr lang="en-US" sz="1050">
                <a:solidFill>
                  <a:srgbClr val="FFFFFF"/>
                </a:solidFill>
                <a:latin typeface="CiscoSansTT ExtraLight"/>
                <a:ea typeface="ＭＳ Ｐゴシック"/>
              </a:rPr>
              <a:t>Step 2: If a publicly reachable IP address is not assigned directly to the controller, enter the NAT IP address by going to Configuration → Interface → Wireless (GUI option on 17.1.1) or via the CLI under the wireless management interface configuration.</a:t>
            </a:r>
          </a:p>
          <a:p>
            <a:pPr lvl="0">
              <a:defRPr/>
            </a:pPr>
            <a:endParaRPr lang="en-US" sz="1050">
              <a:solidFill>
                <a:srgbClr val="FFFFFF"/>
              </a:solidFill>
              <a:latin typeface="CiscoSansTT ExtraLight"/>
            </a:endParaRPr>
          </a:p>
        </p:txBody>
      </p:sp>
      <p:pic>
        <p:nvPicPr>
          <p:cNvPr id="10" name="Picture 9">
            <a:extLst>
              <a:ext uri="{FF2B5EF4-FFF2-40B4-BE49-F238E27FC236}">
                <a16:creationId xmlns:a16="http://schemas.microsoft.com/office/drawing/2014/main" id="{60E2DD54-A9A9-F14E-8A8B-3D97EF3123C2}"/>
              </a:ext>
            </a:extLst>
          </p:cNvPr>
          <p:cNvPicPr>
            <a:picLocks noChangeAspect="1"/>
          </p:cNvPicPr>
          <p:nvPr/>
        </p:nvPicPr>
        <p:blipFill>
          <a:blip r:embed="rId4"/>
          <a:stretch>
            <a:fillRect/>
          </a:stretch>
        </p:blipFill>
        <p:spPr>
          <a:xfrm>
            <a:off x="4302710" y="968061"/>
            <a:ext cx="4656465" cy="1245177"/>
          </a:xfrm>
          <a:prstGeom prst="rect">
            <a:avLst/>
          </a:prstGeom>
        </p:spPr>
      </p:pic>
      <p:sp>
        <p:nvSpPr>
          <p:cNvPr id="11" name="Rectangle 10">
            <a:extLst>
              <a:ext uri="{FF2B5EF4-FFF2-40B4-BE49-F238E27FC236}">
                <a16:creationId xmlns:a16="http://schemas.microsoft.com/office/drawing/2014/main" id="{14511F55-0C15-3D40-90EA-13C178A2AB17}"/>
              </a:ext>
            </a:extLst>
          </p:cNvPr>
          <p:cNvSpPr/>
          <p:nvPr/>
        </p:nvSpPr>
        <p:spPr>
          <a:xfrm>
            <a:off x="727968" y="2224877"/>
            <a:ext cx="8269952" cy="253916"/>
          </a:xfrm>
          <a:prstGeom prst="rect">
            <a:avLst/>
          </a:prstGeom>
        </p:spPr>
        <p:txBody>
          <a:bodyPr wrap="square">
            <a:spAutoFit/>
          </a:bodyPr>
          <a:lstStyle/>
          <a:p>
            <a:pPr>
              <a:defRPr/>
            </a:pPr>
            <a:r>
              <a:rPr lang="en-US" sz="1050" b="1">
                <a:solidFill>
                  <a:srgbClr val="FFFFFF"/>
                </a:solidFill>
                <a:latin typeface="CiscoSansTT ExtraLight"/>
              </a:rPr>
              <a:t>Step 3: </a:t>
            </a:r>
            <a:r>
              <a:rPr lang="en-US" sz="1050">
                <a:solidFill>
                  <a:srgbClr val="FFFFFF"/>
                </a:solidFill>
                <a:latin typeface="CiscoSansTT ExtraLight"/>
              </a:rPr>
              <a:t>Configure the WLAN and Policy for the wireless network that would be extended to the remote user. (Example based 802.1X)</a:t>
            </a:r>
          </a:p>
        </p:txBody>
      </p:sp>
      <p:sp>
        <p:nvSpPr>
          <p:cNvPr id="12" name="Rectangle 11">
            <a:extLst>
              <a:ext uri="{FF2B5EF4-FFF2-40B4-BE49-F238E27FC236}">
                <a16:creationId xmlns:a16="http://schemas.microsoft.com/office/drawing/2014/main" id="{4E78C947-7FDD-E245-AC22-0324763E7AC0}"/>
              </a:ext>
            </a:extLst>
          </p:cNvPr>
          <p:cNvSpPr/>
          <p:nvPr/>
        </p:nvSpPr>
        <p:spPr>
          <a:xfrm>
            <a:off x="727968" y="2481037"/>
            <a:ext cx="8269952" cy="415498"/>
          </a:xfrm>
          <a:prstGeom prst="rect">
            <a:avLst/>
          </a:prstGeom>
        </p:spPr>
        <p:txBody>
          <a:bodyPr wrap="square">
            <a:spAutoFit/>
          </a:bodyPr>
          <a:lstStyle/>
          <a:p>
            <a:pPr lvl="0">
              <a:defRPr/>
            </a:pPr>
            <a:r>
              <a:rPr lang="en-US" sz="1050" b="1">
                <a:solidFill>
                  <a:srgbClr val="FFFFFF"/>
                </a:solidFill>
                <a:latin typeface="CiscoSansTT ExtraLight"/>
              </a:rPr>
              <a:t>Step 4: </a:t>
            </a:r>
            <a:r>
              <a:rPr lang="en-US" sz="1050">
                <a:solidFill>
                  <a:srgbClr val="FFFFFF"/>
                </a:solidFill>
                <a:latin typeface="CiscoSansTT ExtraLight"/>
              </a:rPr>
              <a:t>Navigate to </a:t>
            </a:r>
            <a:r>
              <a:rPr lang="en-US" sz="1050" b="1">
                <a:solidFill>
                  <a:srgbClr val="FFFFFF"/>
                </a:solidFill>
                <a:latin typeface="CiscoSansTT ExtraLight"/>
              </a:rPr>
              <a:t>Configuration → Tags &amp; Profiles → Flex </a:t>
            </a:r>
            <a:r>
              <a:rPr lang="en-US" sz="1050">
                <a:solidFill>
                  <a:srgbClr val="FFFFFF"/>
                </a:solidFill>
                <a:latin typeface="CiscoSansTT ExtraLight"/>
              </a:rPr>
              <a:t>and modify the </a:t>
            </a:r>
            <a:r>
              <a:rPr lang="en-US" sz="1050" b="1">
                <a:solidFill>
                  <a:srgbClr val="FFFFFF"/>
                </a:solidFill>
                <a:latin typeface="CiscoSansTT ExtraLight"/>
              </a:rPr>
              <a:t>default-flex-profile</a:t>
            </a:r>
            <a:r>
              <a:rPr lang="en-US" sz="1050">
                <a:solidFill>
                  <a:srgbClr val="FFFFFF"/>
                </a:solidFill>
                <a:latin typeface="CiscoSansTT ExtraLight"/>
              </a:rPr>
              <a:t> (or create a new one) to enable </a:t>
            </a:r>
            <a:r>
              <a:rPr lang="en-US" sz="1050" b="1">
                <a:solidFill>
                  <a:srgbClr val="FFFFFF"/>
                </a:solidFill>
                <a:latin typeface="CiscoSansTT ExtraLight"/>
              </a:rPr>
              <a:t>Office Extend AP</a:t>
            </a:r>
            <a:endParaRPr lang="en-US" sz="1050">
              <a:solidFill>
                <a:srgbClr val="FFFFFF"/>
              </a:solidFill>
              <a:latin typeface="CiscoSansTT ExtraLight"/>
            </a:endParaRPr>
          </a:p>
        </p:txBody>
      </p:sp>
      <p:sp>
        <p:nvSpPr>
          <p:cNvPr id="13" name="Rectangle 12">
            <a:extLst>
              <a:ext uri="{FF2B5EF4-FFF2-40B4-BE49-F238E27FC236}">
                <a16:creationId xmlns:a16="http://schemas.microsoft.com/office/drawing/2014/main" id="{D125F984-F560-8744-901A-8FC257F37E46}"/>
              </a:ext>
            </a:extLst>
          </p:cNvPr>
          <p:cNvSpPr/>
          <p:nvPr/>
        </p:nvSpPr>
        <p:spPr>
          <a:xfrm>
            <a:off x="727968" y="2877451"/>
            <a:ext cx="8215047" cy="692497"/>
          </a:xfrm>
          <a:prstGeom prst="rect">
            <a:avLst/>
          </a:prstGeom>
        </p:spPr>
        <p:txBody>
          <a:bodyPr wrap="square">
            <a:spAutoFit/>
          </a:bodyPr>
          <a:lstStyle/>
          <a:p>
            <a:pPr lvl="0">
              <a:defRPr/>
            </a:pPr>
            <a:r>
              <a:rPr lang="en-US" sz="1050" b="1">
                <a:solidFill>
                  <a:srgbClr val="FFFFFF"/>
                </a:solidFill>
                <a:latin typeface="CiscoSansTT ExtraLight"/>
              </a:rPr>
              <a:t>Step 5: </a:t>
            </a:r>
            <a:r>
              <a:rPr lang="en-US" sz="1050">
                <a:solidFill>
                  <a:srgbClr val="FFFFFF"/>
                </a:solidFill>
                <a:latin typeface="CiscoSansTT ExtraLight"/>
              </a:rPr>
              <a:t>Go to </a:t>
            </a:r>
            <a:r>
              <a:rPr lang="en-US" sz="1050" b="1">
                <a:solidFill>
                  <a:srgbClr val="FFFFFF"/>
                </a:solidFill>
                <a:latin typeface="CiscoSansTT ExtraLight"/>
              </a:rPr>
              <a:t>Configuration → Tags &amp; Profiles → AP Join </a:t>
            </a:r>
            <a:r>
              <a:rPr lang="en-US" sz="1050">
                <a:solidFill>
                  <a:srgbClr val="FFFFFF"/>
                </a:solidFill>
                <a:latin typeface="CiscoSansTT ExtraLight"/>
              </a:rPr>
              <a:t> to edit the </a:t>
            </a:r>
            <a:r>
              <a:rPr lang="en-US" sz="1050" b="1">
                <a:solidFill>
                  <a:srgbClr val="FFFFFF"/>
                </a:solidFill>
                <a:latin typeface="CiscoSansTT ExtraLight"/>
              </a:rPr>
              <a:t>default-</a:t>
            </a:r>
            <a:r>
              <a:rPr lang="en-US" sz="1050" b="1" err="1">
                <a:solidFill>
                  <a:srgbClr val="FFFFFF"/>
                </a:solidFill>
                <a:latin typeface="CiscoSansTT ExtraLight"/>
              </a:rPr>
              <a:t>ap</a:t>
            </a:r>
            <a:r>
              <a:rPr lang="en-US" sz="1050" b="1">
                <a:solidFill>
                  <a:srgbClr val="FFFFFF"/>
                </a:solidFill>
                <a:latin typeface="CiscoSansTT ExtraLight"/>
              </a:rPr>
              <a:t>-profile</a:t>
            </a:r>
            <a:r>
              <a:rPr lang="en-US" sz="1050">
                <a:solidFill>
                  <a:srgbClr val="FFFFFF"/>
                </a:solidFill>
                <a:latin typeface="CiscoSansTT ExtraLight"/>
              </a:rPr>
              <a:t> (or create a new one) an under the CAPWAP Advanced parameters make sure that </a:t>
            </a:r>
            <a:r>
              <a:rPr lang="en-US" sz="1050" b="1">
                <a:solidFill>
                  <a:srgbClr val="FFFFFF"/>
                </a:solidFill>
                <a:latin typeface="CiscoSansTT ExtraLight"/>
              </a:rPr>
              <a:t>Enable Data Encryption</a:t>
            </a:r>
            <a:r>
              <a:rPr lang="en-US" sz="1050">
                <a:solidFill>
                  <a:srgbClr val="FFFFFF"/>
                </a:solidFill>
                <a:latin typeface="CiscoSansTT ExtraLight"/>
              </a:rPr>
              <a:t> is enable to secure the traffic traversing the internet.</a:t>
            </a:r>
          </a:p>
          <a:p>
            <a:pPr lvl="0">
              <a:defRPr/>
            </a:pPr>
            <a:endParaRPr lang="en-US">
              <a:solidFill>
                <a:srgbClr val="FFFFFF"/>
              </a:solidFill>
              <a:latin typeface="CiscoSansTT ExtraLight"/>
            </a:endParaRPr>
          </a:p>
        </p:txBody>
      </p:sp>
      <p:sp>
        <p:nvSpPr>
          <p:cNvPr id="14" name="Rectangle 13">
            <a:extLst>
              <a:ext uri="{FF2B5EF4-FFF2-40B4-BE49-F238E27FC236}">
                <a16:creationId xmlns:a16="http://schemas.microsoft.com/office/drawing/2014/main" id="{C755114E-77F0-1143-A02F-A939444EBA6E}"/>
              </a:ext>
            </a:extLst>
          </p:cNvPr>
          <p:cNvSpPr/>
          <p:nvPr/>
        </p:nvSpPr>
        <p:spPr>
          <a:xfrm>
            <a:off x="727968" y="3281816"/>
            <a:ext cx="8131244" cy="530915"/>
          </a:xfrm>
          <a:prstGeom prst="rect">
            <a:avLst/>
          </a:prstGeom>
        </p:spPr>
        <p:txBody>
          <a:bodyPr wrap="square">
            <a:spAutoFit/>
          </a:bodyPr>
          <a:lstStyle/>
          <a:p>
            <a:pPr lvl="0">
              <a:defRPr/>
            </a:pPr>
            <a:r>
              <a:rPr lang="en-US" sz="1050" b="1">
                <a:solidFill>
                  <a:srgbClr val="FFFFFF"/>
                </a:solidFill>
                <a:latin typeface="CiscoSansTT ExtraLight"/>
              </a:rPr>
              <a:t>Step 6: </a:t>
            </a:r>
            <a:r>
              <a:rPr lang="en-US" sz="1050">
                <a:solidFill>
                  <a:srgbClr val="FFFFFF"/>
                </a:solidFill>
                <a:latin typeface="CiscoSansTT ExtraLight"/>
              </a:rPr>
              <a:t>Go to </a:t>
            </a:r>
            <a:r>
              <a:rPr lang="en-US" sz="1050" b="1">
                <a:solidFill>
                  <a:srgbClr val="FFFFFF"/>
                </a:solidFill>
                <a:latin typeface="CiscoSansTT ExtraLight"/>
              </a:rPr>
              <a:t>Configuration → Tags &amp; Profiles → Tags </a:t>
            </a:r>
            <a:r>
              <a:rPr lang="en-US" sz="1050">
                <a:solidFill>
                  <a:srgbClr val="FFFFFF"/>
                </a:solidFill>
                <a:latin typeface="CiscoSansTT ExtraLight"/>
              </a:rPr>
              <a:t>to edit the </a:t>
            </a:r>
            <a:r>
              <a:rPr lang="en-US" sz="1050" b="1">
                <a:solidFill>
                  <a:srgbClr val="FFFFFF"/>
                </a:solidFill>
                <a:latin typeface="CiscoSansTT ExtraLight"/>
              </a:rPr>
              <a:t>default-site-tag</a:t>
            </a:r>
            <a:r>
              <a:rPr lang="en-US" sz="1050">
                <a:solidFill>
                  <a:srgbClr val="FFFFFF"/>
                </a:solidFill>
                <a:latin typeface="CiscoSansTT ExtraLight"/>
              </a:rPr>
              <a:t> (or create a new one) that is mapped to the Flex Profile from the previous step. Make sure that </a:t>
            </a:r>
            <a:r>
              <a:rPr lang="en-US" sz="1050" b="1">
                <a:solidFill>
                  <a:srgbClr val="FFFFFF"/>
                </a:solidFill>
                <a:latin typeface="CiscoSansTT ExtraLight"/>
              </a:rPr>
              <a:t>Enable Local Site</a:t>
            </a:r>
            <a:r>
              <a:rPr lang="en-US" sz="1050">
                <a:solidFill>
                  <a:srgbClr val="FFFFFF"/>
                </a:solidFill>
                <a:latin typeface="CiscoSansTT ExtraLight"/>
              </a:rPr>
              <a:t> is unchecked</a:t>
            </a:r>
            <a:r>
              <a:rPr lang="en-US">
                <a:solidFill>
                  <a:srgbClr val="FFFFFF"/>
                </a:solidFill>
                <a:latin typeface="CiscoSansTT ExtraLight"/>
              </a:rPr>
              <a:t>.</a:t>
            </a:r>
          </a:p>
        </p:txBody>
      </p:sp>
      <p:sp>
        <p:nvSpPr>
          <p:cNvPr id="16" name="TextBox 15">
            <a:extLst>
              <a:ext uri="{FF2B5EF4-FFF2-40B4-BE49-F238E27FC236}">
                <a16:creationId xmlns:a16="http://schemas.microsoft.com/office/drawing/2014/main" id="{B5028EC1-19AB-0C46-BCDF-9D94A92739BD}"/>
              </a:ext>
            </a:extLst>
          </p:cNvPr>
          <p:cNvSpPr txBox="1"/>
          <p:nvPr/>
        </p:nvSpPr>
        <p:spPr>
          <a:xfrm>
            <a:off x="6843307" y="4717126"/>
            <a:ext cx="3006672" cy="230832"/>
          </a:xfrm>
          <a:prstGeom prst="rect">
            <a:avLst/>
          </a:prstGeom>
          <a:noFill/>
        </p:spPr>
        <p:txBody>
          <a:bodyPr wrap="square" rtlCol="0">
            <a:spAutoFit/>
          </a:bodyPr>
          <a:lstStyle/>
          <a:p>
            <a:r>
              <a:rPr lang="en-US" sz="900">
                <a:latin typeface="+mn-lt"/>
              </a:rPr>
              <a:t>** same steps for appliance as well </a:t>
            </a:r>
          </a:p>
        </p:txBody>
      </p:sp>
      <p:sp>
        <p:nvSpPr>
          <p:cNvPr id="18" name="Title 3">
            <a:extLst>
              <a:ext uri="{FF2B5EF4-FFF2-40B4-BE49-F238E27FC236}">
                <a16:creationId xmlns:a16="http://schemas.microsoft.com/office/drawing/2014/main" id="{F07B1566-9734-8F4F-A959-C163B6296370}"/>
              </a:ext>
            </a:extLst>
          </p:cNvPr>
          <p:cNvSpPr txBox="1">
            <a:spLocks/>
          </p:cNvSpPr>
          <p:nvPr/>
        </p:nvSpPr>
        <p:spPr bwMode="auto">
          <a:xfrm>
            <a:off x="735225" y="117400"/>
            <a:ext cx="7532876"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0">
              <a:defRPr/>
            </a:pPr>
            <a:r>
              <a:rPr lang="en-US"/>
              <a:t>Cisco access points in </a:t>
            </a:r>
            <a:r>
              <a:rPr lang="en-US" err="1"/>
              <a:t>OfficeExtend</a:t>
            </a:r>
            <a:r>
              <a:rPr lang="en-US"/>
              <a:t> mode</a:t>
            </a:r>
            <a:endParaRPr lang="en-US" sz="4000">
              <a:solidFill>
                <a:srgbClr val="00BCEB"/>
              </a:solidFill>
            </a:endParaRPr>
          </a:p>
        </p:txBody>
      </p:sp>
    </p:spTree>
    <p:extLst>
      <p:ext uri="{BB962C8B-B14F-4D97-AF65-F5344CB8AC3E}">
        <p14:creationId xmlns:p14="http://schemas.microsoft.com/office/powerpoint/2010/main" val="4125529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E748-E48C-9847-AE8E-047400B28E1A}"/>
              </a:ext>
            </a:extLst>
          </p:cNvPr>
          <p:cNvSpPr>
            <a:spLocks noGrp="1"/>
          </p:cNvSpPr>
          <p:nvPr>
            <p:ph type="title"/>
          </p:nvPr>
        </p:nvSpPr>
        <p:spPr>
          <a:xfrm>
            <a:off x="733662" y="123798"/>
            <a:ext cx="8345488" cy="731837"/>
          </a:xfrm>
        </p:spPr>
        <p:txBody>
          <a:bodyPr/>
          <a:lstStyle/>
          <a:p>
            <a:pPr lvl="0">
              <a:defRPr/>
            </a:pPr>
            <a:r>
              <a:rPr lang="en-US"/>
              <a:t>Cisco access points in </a:t>
            </a:r>
            <a:r>
              <a:rPr lang="en-US" err="1"/>
              <a:t>OfficeExtend</a:t>
            </a:r>
            <a:r>
              <a:rPr lang="en-US"/>
              <a:t> mode</a:t>
            </a:r>
            <a:endParaRPr lang="en-US" sz="4000">
              <a:solidFill>
                <a:srgbClr val="00BCEB"/>
              </a:solidFill>
            </a:endParaRPr>
          </a:p>
        </p:txBody>
      </p:sp>
      <p:cxnSp>
        <p:nvCxnSpPr>
          <p:cNvPr id="6" name="Straight Connector 5">
            <a:extLst>
              <a:ext uri="{FF2B5EF4-FFF2-40B4-BE49-F238E27FC236}">
                <a16:creationId xmlns:a16="http://schemas.microsoft.com/office/drawing/2014/main" id="{FCFD1220-D80A-DC4C-905C-DB8F04A69DA6}"/>
              </a:ext>
            </a:extLst>
          </p:cNvPr>
          <p:cNvCxnSpPr>
            <a:cxnSpLocks/>
          </p:cNvCxnSpPr>
          <p:nvPr/>
        </p:nvCxnSpPr>
        <p:spPr>
          <a:xfrm>
            <a:off x="4713844" y="1536867"/>
            <a:ext cx="0" cy="2525842"/>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B0028A-E663-4642-95E0-D0B195555778}"/>
              </a:ext>
            </a:extLst>
          </p:cNvPr>
          <p:cNvSpPr txBox="1"/>
          <p:nvPr/>
        </p:nvSpPr>
        <p:spPr>
          <a:xfrm>
            <a:off x="782390" y="630823"/>
            <a:ext cx="82105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effectLst/>
                <a:uLnTx/>
                <a:uFillTx/>
                <a:latin typeface="CiscoSansTT ExtraLight"/>
                <a:ea typeface="ＭＳ Ｐゴシック" charset="0"/>
              </a:rPr>
              <a:t>Offers</a:t>
            </a:r>
          </a:p>
        </p:txBody>
      </p:sp>
      <p:sp>
        <p:nvSpPr>
          <p:cNvPr id="10" name="Text Placeholder 1">
            <a:extLst>
              <a:ext uri="{FF2B5EF4-FFF2-40B4-BE49-F238E27FC236}">
                <a16:creationId xmlns:a16="http://schemas.microsoft.com/office/drawing/2014/main" id="{ED98713C-6CE1-0B4C-B1C7-1FA6BF1A181C}"/>
              </a:ext>
            </a:extLst>
          </p:cNvPr>
          <p:cNvSpPr txBox="1">
            <a:spLocks/>
          </p:cNvSpPr>
          <p:nvPr/>
        </p:nvSpPr>
        <p:spPr>
          <a:xfrm>
            <a:off x="794866" y="1084355"/>
            <a:ext cx="3552136" cy="3845686"/>
          </a:xfrm>
          <a:prstGeom prst="rect">
            <a:avLst/>
          </a:prstGeom>
        </p:spPr>
        <p:txBody>
          <a:bodyPr lIns="0" tIns="45710" rIns="0" bIns="45710" anchor="t">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50" indent="0" algn="ctr">
              <a:buFont typeface="Arial"/>
              <a:buNone/>
            </a:pPr>
            <a:endParaRPr lang="en-US" sz="1200" b="1" dirty="0">
              <a:solidFill>
                <a:schemeClr val="bg1"/>
              </a:solidFill>
            </a:endParaRPr>
          </a:p>
          <a:p>
            <a:pPr marL="57150" indent="0" algn="ctr">
              <a:buFont typeface="Arial"/>
              <a:buNone/>
            </a:pPr>
            <a:endParaRPr lang="en-US" sz="1200" b="1" dirty="0"/>
          </a:p>
          <a:p>
            <a:pPr marL="57150" indent="0" algn="ctr">
              <a:buFont typeface="Arial"/>
              <a:buNone/>
            </a:pPr>
            <a:r>
              <a:rPr lang="en-US" sz="1800" b="1" dirty="0" err="1"/>
              <a:t>AireOS</a:t>
            </a:r>
            <a:r>
              <a:rPr lang="en-US" sz="1800" b="1" dirty="0"/>
              <a:t> and IOS-XE WLCs</a:t>
            </a:r>
          </a:p>
          <a:p>
            <a:pPr marL="57150" indent="0" algn="ctr">
              <a:buNone/>
            </a:pPr>
            <a:r>
              <a:rPr lang="en-US" sz="1200" b="1" dirty="0">
                <a:ea typeface="ＭＳ Ｐゴシック"/>
              </a:rPr>
              <a:t>Leverage WLC evaluation license </a:t>
            </a:r>
            <a:br>
              <a:rPr lang="en-US" sz="1200" dirty="0"/>
            </a:br>
            <a:r>
              <a:rPr lang="en-US" sz="1200" dirty="0">
                <a:ea typeface="ＭＳ Ｐゴシック"/>
              </a:rPr>
              <a:t>Supports maximum WLC platform AP Limit</a:t>
            </a:r>
            <a:br>
              <a:rPr lang="en-US" sz="1200" dirty="0"/>
            </a:br>
            <a:r>
              <a:rPr lang="en-US" sz="1200" dirty="0">
                <a:ea typeface="ＭＳ Ｐゴシック"/>
              </a:rPr>
              <a:t>Duration: 90 Days for either </a:t>
            </a:r>
            <a:r>
              <a:rPr lang="en-US" sz="1200" dirty="0" err="1">
                <a:ea typeface="ＭＳ Ｐゴシック"/>
              </a:rPr>
              <a:t>AireOS</a:t>
            </a:r>
            <a:r>
              <a:rPr lang="en-US" sz="1200" dirty="0">
                <a:ea typeface="ＭＳ Ｐゴシック"/>
              </a:rPr>
              <a:t> or IOS-XE based controllers</a:t>
            </a:r>
          </a:p>
          <a:p>
            <a:pPr marL="571500" lvl="1" indent="-285750" algn="ctr"/>
            <a:endParaRPr lang="en-US" sz="1200" dirty="0"/>
          </a:p>
          <a:p>
            <a:pPr marL="285750" lvl="1" indent="0" algn="ctr">
              <a:buFont typeface="Arial"/>
              <a:buNone/>
            </a:pPr>
            <a:r>
              <a:rPr lang="en-US" sz="1200" dirty="0"/>
              <a:t>No AP Count license required for Mobility Express or Autonomous Mode APs</a:t>
            </a:r>
          </a:p>
          <a:p>
            <a:pPr marL="57150" indent="0">
              <a:buNone/>
            </a:pPr>
            <a:r>
              <a:rPr lang="en-US" sz="900" dirty="0"/>
              <a:t>	Setup evaluation license in </a:t>
            </a:r>
            <a:r>
              <a:rPr lang="en-US" sz="900" dirty="0">
                <a:hlinkClick r:id="rId2"/>
              </a:rPr>
              <a:t>AireOS </a:t>
            </a:r>
            <a:r>
              <a:rPr lang="en-US" sz="900" dirty="0"/>
              <a:t>  or </a:t>
            </a:r>
            <a:r>
              <a:rPr lang="en-US" sz="900" dirty="0">
                <a:hlinkClick r:id="rId3"/>
              </a:rPr>
              <a:t>IOS-XE</a:t>
            </a:r>
            <a:endParaRPr lang="en-US" sz="900" dirty="0"/>
          </a:p>
        </p:txBody>
      </p:sp>
      <p:sp>
        <p:nvSpPr>
          <p:cNvPr id="11" name="Text Placeholder 1">
            <a:extLst>
              <a:ext uri="{FF2B5EF4-FFF2-40B4-BE49-F238E27FC236}">
                <a16:creationId xmlns:a16="http://schemas.microsoft.com/office/drawing/2014/main" id="{A6C2C944-8EB7-DB48-B5E3-2BDAEB7FC364}"/>
              </a:ext>
            </a:extLst>
          </p:cNvPr>
          <p:cNvSpPr txBox="1">
            <a:spLocks/>
          </p:cNvSpPr>
          <p:nvPr/>
        </p:nvSpPr>
        <p:spPr>
          <a:xfrm>
            <a:off x="5089918" y="1084355"/>
            <a:ext cx="3073225" cy="3845686"/>
          </a:xfrm>
          <a:prstGeom prst="rect">
            <a:avLst/>
          </a:prstGeom>
        </p:spPr>
        <p:txBody>
          <a:bodyPr lIns="0" tIns="45710" rIns="0" bIns="45710" anchor="t">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50" indent="0" algn="ctr">
              <a:buFont typeface="Arial"/>
              <a:buNone/>
            </a:pPr>
            <a:endParaRPr lang="en-US" sz="1200" b="1">
              <a:solidFill>
                <a:schemeClr val="bg1"/>
              </a:solidFill>
            </a:endParaRPr>
          </a:p>
          <a:p>
            <a:pPr marL="57150" indent="0" algn="ctr">
              <a:buFont typeface="Arial"/>
              <a:buNone/>
            </a:pPr>
            <a:endParaRPr lang="en-US" sz="1200" b="1"/>
          </a:p>
          <a:p>
            <a:pPr marL="57150" indent="0" algn="ctr">
              <a:buFont typeface="Arial"/>
              <a:buNone/>
            </a:pPr>
            <a:r>
              <a:rPr lang="en-US" sz="1800" b="1"/>
              <a:t>Free 9800-CL WLC</a:t>
            </a:r>
          </a:p>
          <a:p>
            <a:pPr marL="57150" indent="0" algn="ctr">
              <a:buFont typeface="Arial"/>
              <a:buNone/>
            </a:pPr>
            <a:r>
              <a:rPr lang="en-US" sz="1200" b="1">
                <a:ea typeface="ＭＳ Ｐゴシック"/>
              </a:rPr>
              <a:t>With a 90-day evaluation license </a:t>
            </a:r>
            <a:br>
              <a:rPr lang="en-US" sz="1200"/>
            </a:br>
            <a:r>
              <a:rPr lang="en-US" sz="1200">
                <a:ea typeface="ＭＳ Ｐゴシック"/>
              </a:rPr>
              <a:t>Supports maximum WLC platform AP Limit</a:t>
            </a:r>
            <a:br>
              <a:rPr lang="en-US" sz="1200"/>
            </a:br>
            <a:r>
              <a:rPr lang="en-US" sz="1200">
                <a:ea typeface="ＭＳ Ｐゴシック"/>
              </a:rPr>
              <a:t> </a:t>
            </a:r>
            <a:r>
              <a:rPr lang="en-US" sz="1200"/>
              <a:t>No AP Count license required for Mobility Express or Autonomous Mode Aps</a:t>
            </a:r>
          </a:p>
          <a:p>
            <a:pPr marL="57150" indent="0" algn="ctr">
              <a:buFont typeface="Arial"/>
              <a:buNone/>
            </a:pPr>
            <a:r>
              <a:rPr lang="en-US" sz="900"/>
              <a:t>Download WLC controller for cloud .ova file </a:t>
            </a:r>
            <a:r>
              <a:rPr lang="en-US" sz="900">
                <a:hlinkClick r:id="rId4"/>
              </a:rPr>
              <a:t>here</a:t>
            </a:r>
          </a:p>
          <a:p>
            <a:pPr marL="57150" indent="0" algn="ctr">
              <a:buFont typeface="Arial"/>
              <a:buNone/>
            </a:pPr>
            <a:r>
              <a:rPr lang="en-US" sz="900"/>
              <a:t>Setup evaluation license in </a:t>
            </a:r>
            <a:r>
              <a:rPr lang="en-US" sz="900">
                <a:hlinkClick r:id="rId3"/>
              </a:rPr>
              <a:t>IOS-XE</a:t>
            </a:r>
            <a:endParaRPr lang="en-US" sz="900"/>
          </a:p>
        </p:txBody>
      </p:sp>
    </p:spTree>
    <p:extLst>
      <p:ext uri="{BB962C8B-B14F-4D97-AF65-F5344CB8AC3E}">
        <p14:creationId xmlns:p14="http://schemas.microsoft.com/office/powerpoint/2010/main" val="597047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46FEB4D-5D69-694D-BE38-11AEE6E3932F}"/>
              </a:ext>
            </a:extLst>
          </p:cNvPr>
          <p:cNvSpPr>
            <a:spLocks noGrp="1"/>
          </p:cNvSpPr>
          <p:nvPr>
            <p:ph type="body" sz="quarter" idx="4294967295"/>
          </p:nvPr>
        </p:nvSpPr>
        <p:spPr>
          <a:xfrm>
            <a:off x="735225" y="975353"/>
            <a:ext cx="4258350" cy="3168650"/>
          </a:xfrm>
          <a:prstGeom prst="rect">
            <a:avLst/>
          </a:prstGeom>
        </p:spPr>
        <p:txBody>
          <a:bodyPr lIns="91384" tIns="45693" rIns="91384" bIns="45693" anchor="t">
            <a:noAutofit/>
          </a:bodyPr>
          <a:lstStyle/>
          <a:p>
            <a:pPr marL="227965" indent="-171450">
              <a:buFont typeface="Arial" panose="020B0604020202020204" pitchFamily="34" charset="0"/>
              <a:buChar char="•"/>
            </a:pPr>
            <a:r>
              <a:rPr lang="en-US" sz="1000">
                <a:ea typeface="ＭＳ Ｐゴシック"/>
              </a:rPr>
              <a:t>OEAP Configuration Guide (</a:t>
            </a:r>
            <a:r>
              <a:rPr lang="en-US" sz="1000" err="1">
                <a:ea typeface="ＭＳ Ｐゴシック"/>
              </a:rPr>
              <a:t>AireOS</a:t>
            </a:r>
            <a:r>
              <a:rPr lang="en-US" sz="1000">
                <a:ea typeface="ＭＳ Ｐゴシック"/>
              </a:rPr>
              <a:t> 8.5): </a:t>
            </a:r>
            <a:r>
              <a:rPr lang="en-US" sz="1000">
                <a:ea typeface="ＭＳ Ｐゴシック"/>
                <a:hlinkClick r:id="rId3"/>
              </a:rPr>
              <a:t>Link</a:t>
            </a:r>
            <a:endParaRPr lang="en-US" sz="1000">
              <a:ea typeface="ＭＳ Ｐゴシック"/>
            </a:endParaRPr>
          </a:p>
          <a:p>
            <a:pPr marL="227965" indent="-171450">
              <a:buFont typeface="Arial" panose="020B0604020202020204" pitchFamily="34" charset="0"/>
              <a:buChar char="•"/>
            </a:pPr>
            <a:r>
              <a:rPr lang="en-US" sz="1000">
                <a:ea typeface="ＭＳ Ｐゴシック"/>
              </a:rPr>
              <a:t>OEAP Configuration Guide (</a:t>
            </a:r>
            <a:r>
              <a:rPr lang="en-US" sz="1000" err="1">
                <a:ea typeface="ＭＳ Ｐゴシック"/>
              </a:rPr>
              <a:t>AireOS</a:t>
            </a:r>
            <a:r>
              <a:rPr lang="en-US" sz="1000">
                <a:ea typeface="ＭＳ Ｐゴシック"/>
              </a:rPr>
              <a:t> 8.8): </a:t>
            </a:r>
            <a:r>
              <a:rPr lang="en-US" sz="1000">
                <a:ea typeface="ＭＳ Ｐゴシック"/>
                <a:hlinkClick r:id="rId3"/>
              </a:rPr>
              <a:t>Link</a:t>
            </a:r>
            <a:endParaRPr lang="en-US" sz="1000">
              <a:ea typeface="ＭＳ Ｐゴシック"/>
            </a:endParaRPr>
          </a:p>
          <a:p>
            <a:pPr marL="227965" indent="-171450">
              <a:buFont typeface="Arial" panose="020B0604020202020204" pitchFamily="34" charset="0"/>
              <a:buChar char="•"/>
            </a:pPr>
            <a:r>
              <a:rPr lang="en-US" sz="1000">
                <a:ea typeface="ＭＳ Ｐゴシック"/>
              </a:rPr>
              <a:t>OEAP WLC guided configuration </a:t>
            </a:r>
            <a:r>
              <a:rPr lang="en-US" sz="1000">
                <a:ea typeface="ＭＳ Ｐゴシック"/>
                <a:hlinkClick r:id="rId4"/>
              </a:rPr>
              <a:t>video</a:t>
            </a:r>
            <a:endParaRPr lang="en-US" sz="1000">
              <a:ea typeface="ＭＳ Ｐゴシック"/>
            </a:endParaRPr>
          </a:p>
          <a:p>
            <a:pPr marL="227965" indent="-171450">
              <a:buFont typeface="Arial" panose="020B0604020202020204" pitchFamily="34" charset="0"/>
              <a:buChar char="•"/>
            </a:pPr>
            <a:r>
              <a:rPr lang="en-US" sz="1000">
                <a:ea typeface="ＭＳ Ｐゴシック"/>
              </a:rPr>
              <a:t>OEAP Cisco Validated Design: </a:t>
            </a:r>
            <a:r>
              <a:rPr lang="en-US" sz="1000">
                <a:ea typeface="ＭＳ Ｐゴシック"/>
                <a:hlinkClick r:id="rId5"/>
              </a:rPr>
              <a:t>Link</a:t>
            </a:r>
            <a:endParaRPr lang="en-US" sz="1000">
              <a:ea typeface="ＭＳ Ｐゴシック"/>
            </a:endParaRPr>
          </a:p>
          <a:p>
            <a:pPr marL="227965" indent="-171450">
              <a:buFont typeface="Arial" panose="020B0604020202020204" pitchFamily="34" charset="0"/>
              <a:buChar char="•"/>
            </a:pPr>
            <a:r>
              <a:rPr lang="en-US" sz="1000">
                <a:ea typeface="ＭＳ Ｐゴシック"/>
              </a:rPr>
              <a:t>1815t Deployment Guide: </a:t>
            </a:r>
            <a:r>
              <a:rPr lang="en-US" sz="1000">
                <a:ea typeface="ＭＳ Ｐゴシック"/>
                <a:hlinkClick r:id="rId6"/>
              </a:rPr>
              <a:t>Link</a:t>
            </a:r>
            <a:endParaRPr lang="en-US" sz="1000">
              <a:ea typeface="ＭＳ Ｐゴシック"/>
            </a:endParaRPr>
          </a:p>
          <a:p>
            <a:pPr marL="227965" indent="-171450">
              <a:buFont typeface="Arial" panose="020B0604020202020204" pitchFamily="34" charset="0"/>
              <a:buChar char="•"/>
            </a:pPr>
            <a:r>
              <a:rPr lang="en-US" sz="1000">
                <a:ea typeface="ＭＳ Ｐゴシック"/>
              </a:rPr>
              <a:t>Cisco Wireless Solutions Software Compatibility Matrix: </a:t>
            </a:r>
            <a:r>
              <a:rPr lang="en-US" sz="1000">
                <a:ea typeface="ＭＳ Ｐゴシック"/>
                <a:hlinkClick r:id="rId7"/>
              </a:rPr>
              <a:t>Link</a:t>
            </a:r>
            <a:endParaRPr lang="en-US" sz="1000">
              <a:ea typeface="ＭＳ Ｐゴシック"/>
            </a:endParaRPr>
          </a:p>
          <a:p>
            <a:pPr marL="227965" indent="-171450">
              <a:buFont typeface="Arial" panose="020B0604020202020204" pitchFamily="34" charset="0"/>
              <a:buChar char="•"/>
            </a:pPr>
            <a:endParaRPr lang="en-US" sz="1000">
              <a:ea typeface="ＭＳ Ｐゴシック"/>
            </a:endParaRPr>
          </a:p>
          <a:p>
            <a:pPr marL="227965" indent="-171450">
              <a:buFont typeface="Arial" panose="020B0604020202020204" pitchFamily="34" charset="0"/>
              <a:buChar char="•"/>
            </a:pPr>
            <a:r>
              <a:rPr lang="en-US" sz="1000">
                <a:ea typeface="ＭＳ Ｐゴシック"/>
              </a:rPr>
              <a:t>AP at teleworker site </a:t>
            </a:r>
            <a:endParaRPr lang="en-US" sz="1000"/>
          </a:p>
          <a:p>
            <a:pPr marL="575310" lvl="2" indent="-169545">
              <a:buFont typeface="Wingdings" pitchFamily="2" charset="2"/>
              <a:buChar char="§"/>
            </a:pPr>
            <a:endParaRPr lang="en-US" sz="1000">
              <a:ea typeface="ＭＳ Ｐゴシック"/>
            </a:endParaRPr>
          </a:p>
          <a:p>
            <a:pPr marL="747395" lvl="2" indent="-171450">
              <a:buFont typeface="Arial" panose="020B0604020202020204" pitchFamily="34" charset="0"/>
              <a:buChar char="•"/>
            </a:pPr>
            <a:endParaRPr lang="en-US" sz="1000">
              <a:solidFill>
                <a:schemeClr val="tx1"/>
              </a:solidFill>
              <a:highlight>
                <a:srgbClr val="FFFF00"/>
              </a:highlight>
              <a:ea typeface="ＭＳ Ｐゴシック"/>
            </a:endParaRPr>
          </a:p>
          <a:p>
            <a:pPr marL="227965" indent="-171450">
              <a:buFont typeface="Arial" panose="020B0604020202020204" pitchFamily="34" charset="0"/>
              <a:buChar char="•"/>
            </a:pPr>
            <a:endParaRPr lang="en-US" sz="1000"/>
          </a:p>
        </p:txBody>
      </p:sp>
      <p:sp>
        <p:nvSpPr>
          <p:cNvPr id="9" name="Title 3">
            <a:extLst>
              <a:ext uri="{FF2B5EF4-FFF2-40B4-BE49-F238E27FC236}">
                <a16:creationId xmlns:a16="http://schemas.microsoft.com/office/drawing/2014/main" id="{1A89D62E-EEC5-AA4E-80A3-7BC56786EAAD}"/>
              </a:ext>
            </a:extLst>
          </p:cNvPr>
          <p:cNvSpPr txBox="1">
            <a:spLocks/>
          </p:cNvSpPr>
          <p:nvPr/>
        </p:nvSpPr>
        <p:spPr bwMode="auto">
          <a:xfrm>
            <a:off x="735225" y="117400"/>
            <a:ext cx="820789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0">
              <a:defRPr/>
            </a:pPr>
            <a:r>
              <a:rPr lang="en-US"/>
              <a:t>Cisco access points in </a:t>
            </a:r>
            <a:r>
              <a:rPr lang="en-US" err="1"/>
              <a:t>OfficeExtend</a:t>
            </a:r>
            <a:r>
              <a:rPr lang="en-US"/>
              <a:t> mode</a:t>
            </a:r>
            <a:endParaRPr lang="en-US" sz="4000">
              <a:solidFill>
                <a:srgbClr val="00BCEB"/>
              </a:solidFill>
            </a:endParaRPr>
          </a:p>
        </p:txBody>
      </p:sp>
      <p:sp>
        <p:nvSpPr>
          <p:cNvPr id="13" name="TextBox 12">
            <a:extLst>
              <a:ext uri="{FF2B5EF4-FFF2-40B4-BE49-F238E27FC236}">
                <a16:creationId xmlns:a16="http://schemas.microsoft.com/office/drawing/2014/main" id="{815144DC-7FBD-3A4D-B40E-F60731B594B2}"/>
              </a:ext>
            </a:extLst>
          </p:cNvPr>
          <p:cNvSpPr txBox="1"/>
          <p:nvPr/>
        </p:nvSpPr>
        <p:spPr>
          <a:xfrm>
            <a:off x="735225" y="606021"/>
            <a:ext cx="230704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iscoSansTT ExtraLight"/>
                <a:ea typeface="ＭＳ Ｐゴシック" charset="0"/>
              </a:rPr>
              <a:t>Additional resources</a:t>
            </a:r>
          </a:p>
        </p:txBody>
      </p:sp>
      <p:graphicFrame>
        <p:nvGraphicFramePr>
          <p:cNvPr id="3" name="Table 2">
            <a:extLst>
              <a:ext uri="{FF2B5EF4-FFF2-40B4-BE49-F238E27FC236}">
                <a16:creationId xmlns:a16="http://schemas.microsoft.com/office/drawing/2014/main" id="{736DCB00-2B20-4C8A-B296-2D873C998453}"/>
              </a:ext>
            </a:extLst>
          </p:cNvPr>
          <p:cNvGraphicFramePr>
            <a:graphicFrameLocks noGrp="1"/>
          </p:cNvGraphicFramePr>
          <p:nvPr/>
        </p:nvGraphicFramePr>
        <p:xfrm>
          <a:off x="827035" y="3294123"/>
          <a:ext cx="7989919" cy="1331272"/>
        </p:xfrm>
        <a:graphic>
          <a:graphicData uri="http://schemas.openxmlformats.org/drawingml/2006/table">
            <a:tbl>
              <a:tblPr firstRow="1" bandRow="1">
                <a:tableStyleId>{C083E6E3-FA7D-4D7B-A595-EF9225AFEA82}</a:tableStyleId>
              </a:tblPr>
              <a:tblGrid>
                <a:gridCol w="1162214">
                  <a:extLst>
                    <a:ext uri="{9D8B030D-6E8A-4147-A177-3AD203B41FA5}">
                      <a16:colId xmlns:a16="http://schemas.microsoft.com/office/drawing/2014/main" val="2769591934"/>
                    </a:ext>
                  </a:extLst>
                </a:gridCol>
                <a:gridCol w="1028459">
                  <a:extLst>
                    <a:ext uri="{9D8B030D-6E8A-4147-A177-3AD203B41FA5}">
                      <a16:colId xmlns:a16="http://schemas.microsoft.com/office/drawing/2014/main" val="3855593887"/>
                    </a:ext>
                  </a:extLst>
                </a:gridCol>
                <a:gridCol w="3104425">
                  <a:extLst>
                    <a:ext uri="{9D8B030D-6E8A-4147-A177-3AD203B41FA5}">
                      <a16:colId xmlns:a16="http://schemas.microsoft.com/office/drawing/2014/main" val="2364965777"/>
                    </a:ext>
                  </a:extLst>
                </a:gridCol>
                <a:gridCol w="661833">
                  <a:extLst>
                    <a:ext uri="{9D8B030D-6E8A-4147-A177-3AD203B41FA5}">
                      <a16:colId xmlns:a16="http://schemas.microsoft.com/office/drawing/2014/main" val="831026156"/>
                    </a:ext>
                  </a:extLst>
                </a:gridCol>
                <a:gridCol w="2032988">
                  <a:extLst>
                    <a:ext uri="{9D8B030D-6E8A-4147-A177-3AD203B41FA5}">
                      <a16:colId xmlns:a16="http://schemas.microsoft.com/office/drawing/2014/main" val="547377120"/>
                    </a:ext>
                  </a:extLst>
                </a:gridCol>
              </a:tblGrid>
              <a:tr h="332818">
                <a:tc>
                  <a:txBody>
                    <a:bodyPr/>
                    <a:lstStyle/>
                    <a:p>
                      <a:pPr marL="0" marR="0" rtl="0" fontAlgn="t" latinLnBrk="0">
                        <a:spcBef>
                          <a:spcPts val="0"/>
                        </a:spcBef>
                        <a:spcAft>
                          <a:spcPts val="0"/>
                        </a:spcAft>
                      </a:pPr>
                      <a:r>
                        <a:rPr lang="en-US" sz="1000">
                          <a:effectLst/>
                        </a:rPr>
                        <a:t>AP Models</a:t>
                      </a:r>
                    </a:p>
                  </a:txBody>
                  <a:tcPr marL="68580" marR="68580" marT="9525" marB="0" anchor="ctr"/>
                </a:tc>
                <a:tc>
                  <a:txBody>
                    <a:bodyPr/>
                    <a:lstStyle/>
                    <a:p>
                      <a:pPr marL="0" marR="0" rtl="0" fontAlgn="t" latinLnBrk="0">
                        <a:spcBef>
                          <a:spcPts val="0"/>
                        </a:spcBef>
                        <a:spcAft>
                          <a:spcPts val="0"/>
                        </a:spcAft>
                      </a:pPr>
                      <a:r>
                        <a:rPr lang="en-US" sz="1000">
                          <a:effectLst/>
                        </a:rPr>
                        <a:t>OEAP </a:t>
                      </a:r>
                    </a:p>
                  </a:txBody>
                  <a:tcPr marL="68580" marR="68580" marT="9525" marB="0" anchor="ctr"/>
                </a:tc>
                <a:tc>
                  <a:txBody>
                    <a:bodyPr/>
                    <a:lstStyle/>
                    <a:p>
                      <a:pPr marL="0" marR="0" rtl="0" fontAlgn="t" latinLnBrk="0">
                        <a:spcBef>
                          <a:spcPts val="0"/>
                        </a:spcBef>
                        <a:spcAft>
                          <a:spcPts val="0"/>
                        </a:spcAft>
                      </a:pPr>
                      <a:r>
                        <a:rPr lang="en-US" sz="1000">
                          <a:effectLst/>
                        </a:rPr>
                        <a:t>RLAN/Aux port</a:t>
                      </a:r>
                    </a:p>
                  </a:txBody>
                  <a:tcPr marL="9525" marR="9525" marT="9525" marB="0" anchor="ctr"/>
                </a:tc>
                <a:tc>
                  <a:txBody>
                    <a:bodyPr/>
                    <a:lstStyle/>
                    <a:p>
                      <a:pPr marL="0" marR="0" rtl="0" fontAlgn="t" latinLnBrk="0">
                        <a:spcBef>
                          <a:spcPts val="0"/>
                        </a:spcBef>
                        <a:spcAft>
                          <a:spcPts val="0"/>
                        </a:spcAft>
                      </a:pPr>
                      <a:r>
                        <a:rPr lang="en-US" sz="1000">
                          <a:effectLst/>
                        </a:rPr>
                        <a:t>9800</a:t>
                      </a:r>
                    </a:p>
                  </a:txBody>
                  <a:tcPr marL="9525" marR="9525" marT="9525" marB="0" anchor="ctr"/>
                </a:tc>
                <a:tc>
                  <a:txBody>
                    <a:bodyPr/>
                    <a:lstStyle/>
                    <a:p>
                      <a:pPr marL="0" marR="0" rtl="0" fontAlgn="t" latinLnBrk="0">
                        <a:spcBef>
                          <a:spcPts val="0"/>
                        </a:spcBef>
                        <a:spcAft>
                          <a:spcPts val="0"/>
                        </a:spcAft>
                      </a:pPr>
                      <a:r>
                        <a:rPr lang="en-US" sz="1000" err="1">
                          <a:effectLst/>
                        </a:rPr>
                        <a:t>AireOs</a:t>
                      </a:r>
                    </a:p>
                  </a:txBody>
                  <a:tcPr marL="9525" marR="9525" marT="9525" marB="0" anchor="ctr"/>
                </a:tc>
                <a:extLst>
                  <a:ext uri="{0D108BD9-81ED-4DB2-BD59-A6C34878D82A}">
                    <a16:rowId xmlns:a16="http://schemas.microsoft.com/office/drawing/2014/main" val="1398571243"/>
                  </a:ext>
                </a:extLst>
              </a:tr>
              <a:tr h="332818">
                <a:tc>
                  <a:txBody>
                    <a:bodyPr/>
                    <a:lstStyle/>
                    <a:p>
                      <a:pPr marL="0" marR="0" rtl="0" fontAlgn="t" latinLnBrk="0">
                        <a:spcBef>
                          <a:spcPts val="0"/>
                        </a:spcBef>
                        <a:spcAft>
                          <a:spcPts val="0"/>
                        </a:spcAft>
                      </a:pPr>
                      <a:r>
                        <a:rPr lang="en-US" sz="1000">
                          <a:effectLst/>
                        </a:rPr>
                        <a:t>91xx</a:t>
                      </a:r>
                    </a:p>
                  </a:txBody>
                  <a:tcPr marL="68580" marR="68580" marT="9525" marB="0" anchor="ctr"/>
                </a:tc>
                <a:tc>
                  <a:txBody>
                    <a:bodyPr/>
                    <a:lstStyle/>
                    <a:p>
                      <a:pPr marL="0" marR="0" rtl="0" fontAlgn="t" latinLnBrk="0">
                        <a:spcBef>
                          <a:spcPts val="0"/>
                        </a:spcBef>
                        <a:spcAft>
                          <a:spcPts val="0"/>
                        </a:spcAft>
                      </a:pPr>
                      <a:r>
                        <a:rPr lang="en-US" sz="1000">
                          <a:effectLst/>
                        </a:rPr>
                        <a:t>Supported</a:t>
                      </a:r>
                    </a:p>
                  </a:txBody>
                  <a:tcPr marL="68580" marR="68580" marT="9525" marB="0" anchor="ctr"/>
                </a:tc>
                <a:tc>
                  <a:txBody>
                    <a:bodyPr/>
                    <a:lstStyle/>
                    <a:p>
                      <a:pPr marL="0" marR="0" rtl="0" fontAlgn="t" latinLnBrk="0">
                        <a:spcBef>
                          <a:spcPts val="0"/>
                        </a:spcBef>
                        <a:spcAft>
                          <a:spcPts val="0"/>
                        </a:spcAft>
                      </a:pPr>
                      <a:r>
                        <a:rPr lang="en-US" sz="1000">
                          <a:effectLst/>
                        </a:rPr>
                        <a:t> N/A (AP does not have Aux Ports)</a:t>
                      </a:r>
                    </a:p>
                  </a:txBody>
                  <a:tcPr marL="9525" marR="9525" marT="9525" marB="0" anchor="ctr"/>
                </a:tc>
                <a:tc>
                  <a:txBody>
                    <a:bodyPr/>
                    <a:lstStyle/>
                    <a:p>
                      <a:pPr marL="0" marR="0" rtl="0" fontAlgn="t" latinLnBrk="0">
                        <a:spcBef>
                          <a:spcPts val="0"/>
                        </a:spcBef>
                        <a:spcAft>
                          <a:spcPts val="0"/>
                        </a:spcAft>
                      </a:pPr>
                      <a:r>
                        <a:rPr lang="en-US" sz="1000">
                          <a:effectLst/>
                        </a:rPr>
                        <a:t>17.2</a:t>
                      </a:r>
                    </a:p>
                  </a:txBody>
                  <a:tcPr marL="9525" marR="9525" marT="9525" marB="0" anchor="ctr"/>
                </a:tc>
                <a:tc>
                  <a:txBody>
                    <a:bodyPr/>
                    <a:lstStyle/>
                    <a:p>
                      <a:pPr marL="0" marR="0" indent="0" rtl="0" fontAlgn="t" latinLnBrk="0">
                        <a:spcBef>
                          <a:spcPts val="0"/>
                        </a:spcBef>
                        <a:spcAft>
                          <a:spcPts val="0"/>
                        </a:spcAft>
                      </a:pPr>
                      <a:r>
                        <a:rPr lang="en-US" sz="1000">
                          <a:effectLst/>
                        </a:rPr>
                        <a:t>8.5.161.0/8.10.112.0</a:t>
                      </a:r>
                    </a:p>
                  </a:txBody>
                  <a:tcPr marL="9525" marR="9525" marT="9525" marB="0" anchor="ctr"/>
                </a:tc>
                <a:extLst>
                  <a:ext uri="{0D108BD9-81ED-4DB2-BD59-A6C34878D82A}">
                    <a16:rowId xmlns:a16="http://schemas.microsoft.com/office/drawing/2014/main" val="1390132041"/>
                  </a:ext>
                </a:extLst>
              </a:tr>
              <a:tr h="332818">
                <a:tc>
                  <a:txBody>
                    <a:bodyPr/>
                    <a:lstStyle/>
                    <a:p>
                      <a:pPr marL="0" marR="0" rtl="0" fontAlgn="t" latinLnBrk="0">
                        <a:spcBef>
                          <a:spcPts val="0"/>
                        </a:spcBef>
                        <a:spcAft>
                          <a:spcPts val="0"/>
                        </a:spcAft>
                      </a:pPr>
                      <a:r>
                        <a:rPr lang="en-US" sz="1000">
                          <a:effectLst/>
                        </a:rPr>
                        <a:t>Wave 2 Aps</a:t>
                      </a:r>
                    </a:p>
                    <a:p>
                      <a:pPr marL="0" marR="0" rtl="0" fontAlgn="t" latinLnBrk="0">
                        <a:spcBef>
                          <a:spcPts val="0"/>
                        </a:spcBef>
                        <a:spcAft>
                          <a:spcPts val="0"/>
                        </a:spcAft>
                      </a:pPr>
                      <a:r>
                        <a:rPr lang="en-US" sz="1000">
                          <a:effectLst/>
                        </a:rPr>
                        <a:t>(including 4800)</a:t>
                      </a:r>
                    </a:p>
                  </a:txBody>
                  <a:tcPr marL="68580" marR="68580" marT="9525" marB="0" anchor="ctr"/>
                </a:tc>
                <a:tc>
                  <a:txBody>
                    <a:bodyPr/>
                    <a:lstStyle/>
                    <a:p>
                      <a:pPr marL="0" marR="0" rtl="0" fontAlgn="t" latinLnBrk="0">
                        <a:spcBef>
                          <a:spcPts val="0"/>
                        </a:spcBef>
                        <a:spcAft>
                          <a:spcPts val="0"/>
                        </a:spcAft>
                      </a:pPr>
                      <a:r>
                        <a:rPr lang="en-US" sz="1000">
                          <a:effectLst/>
                        </a:rPr>
                        <a:t> Supported</a:t>
                      </a:r>
                    </a:p>
                  </a:txBody>
                  <a:tcPr marL="68580" marR="68580" marT="9525" marB="0" anchor="ctr"/>
                </a:tc>
                <a:tc>
                  <a:txBody>
                    <a:bodyPr/>
                    <a:lstStyle/>
                    <a:p>
                      <a:pPr marL="0" marR="0" rtl="0" fontAlgn="t" latinLnBrk="0">
                        <a:spcBef>
                          <a:spcPts val="0"/>
                        </a:spcBef>
                        <a:spcAft>
                          <a:spcPts val="0"/>
                        </a:spcAft>
                      </a:pPr>
                      <a:r>
                        <a:rPr lang="en-US" sz="1000">
                          <a:effectLst/>
                        </a:rPr>
                        <a:t>28xx/38xx/1850/1815t/1815w supports RLAN</a:t>
                      </a:r>
                    </a:p>
                  </a:txBody>
                  <a:tcPr marL="9525" marR="9525" marT="9525" marB="0" anchor="ctr"/>
                </a:tc>
                <a:tc>
                  <a:txBody>
                    <a:bodyPr/>
                    <a:lstStyle/>
                    <a:p>
                      <a:pPr marL="0" marR="0" rtl="0" fontAlgn="t" latinLnBrk="0">
                        <a:spcBef>
                          <a:spcPts val="0"/>
                        </a:spcBef>
                        <a:spcAft>
                          <a:spcPts val="0"/>
                        </a:spcAft>
                      </a:pPr>
                      <a:r>
                        <a:rPr lang="en-US" sz="1000">
                          <a:effectLst/>
                        </a:rPr>
                        <a:t>17.2</a:t>
                      </a:r>
                    </a:p>
                  </a:txBody>
                  <a:tcPr marL="9525" marR="9525" marT="9525" marB="0" anchor="ctr"/>
                </a:tc>
                <a:tc>
                  <a:txBody>
                    <a:bodyPr/>
                    <a:lstStyle/>
                    <a:p>
                      <a:pPr marL="0" marR="0" indent="0" rtl="0" fontAlgn="t" latinLnBrk="0">
                        <a:spcBef>
                          <a:spcPts val="0"/>
                        </a:spcBef>
                        <a:spcAft>
                          <a:spcPts val="0"/>
                        </a:spcAft>
                      </a:pPr>
                      <a:r>
                        <a:rPr lang="en-US" sz="1000">
                          <a:effectLst/>
                        </a:rPr>
                        <a:t>8.5.161.0/8.10.112.0</a:t>
                      </a:r>
                    </a:p>
                  </a:txBody>
                  <a:tcPr marL="9525" marR="9525" marT="9525" marB="0" anchor="ctr"/>
                </a:tc>
                <a:extLst>
                  <a:ext uri="{0D108BD9-81ED-4DB2-BD59-A6C34878D82A}">
                    <a16:rowId xmlns:a16="http://schemas.microsoft.com/office/drawing/2014/main" val="3705537121"/>
                  </a:ext>
                </a:extLst>
              </a:tr>
              <a:tr h="332818">
                <a:tc>
                  <a:txBody>
                    <a:bodyPr/>
                    <a:lstStyle/>
                    <a:p>
                      <a:pPr marL="0" marR="0" rtl="0" fontAlgn="t" latinLnBrk="0">
                        <a:spcBef>
                          <a:spcPts val="0"/>
                        </a:spcBef>
                        <a:spcAft>
                          <a:spcPts val="0"/>
                        </a:spcAft>
                      </a:pPr>
                      <a:r>
                        <a:rPr lang="en-US" sz="1000">
                          <a:effectLst/>
                        </a:rPr>
                        <a:t>Wave 1</a:t>
                      </a:r>
                    </a:p>
                  </a:txBody>
                  <a:tcPr marL="68580" marR="68580" marT="9525" marB="0" anchor="ctr"/>
                </a:tc>
                <a:tc>
                  <a:txBody>
                    <a:bodyPr/>
                    <a:lstStyle/>
                    <a:p>
                      <a:pPr marL="0" marR="0" rtl="0" fontAlgn="t" latinLnBrk="0">
                        <a:spcBef>
                          <a:spcPts val="0"/>
                        </a:spcBef>
                        <a:spcAft>
                          <a:spcPts val="0"/>
                        </a:spcAft>
                      </a:pPr>
                      <a:r>
                        <a:rPr lang="en-US" sz="1000">
                          <a:effectLst/>
                        </a:rPr>
                        <a:t> Supported</a:t>
                      </a:r>
                    </a:p>
                  </a:txBody>
                  <a:tcPr marL="68580" marR="68580" marT="9525" marB="0" anchor="ctr"/>
                </a:tc>
                <a:tc>
                  <a:txBody>
                    <a:bodyPr/>
                    <a:lstStyle/>
                    <a:p>
                      <a:pPr marL="0" marR="0" rtl="0" fontAlgn="t" latinLnBrk="0">
                        <a:spcBef>
                          <a:spcPts val="0"/>
                        </a:spcBef>
                        <a:spcAft>
                          <a:spcPts val="0"/>
                        </a:spcAft>
                      </a:pPr>
                      <a:r>
                        <a:rPr lang="en-US" sz="1000">
                          <a:effectLst/>
                        </a:rPr>
                        <a:t>N/A (AP does not have Aux Ports)</a:t>
                      </a:r>
                    </a:p>
                  </a:txBody>
                  <a:tcPr marL="9525" marR="9525" marT="9525" marB="0" anchor="ctr"/>
                </a:tc>
                <a:tc>
                  <a:txBody>
                    <a:bodyPr/>
                    <a:lstStyle/>
                    <a:p>
                      <a:pPr marL="0" marR="0" rtl="0" fontAlgn="t" latinLnBrk="0">
                        <a:spcBef>
                          <a:spcPts val="0"/>
                        </a:spcBef>
                        <a:spcAft>
                          <a:spcPts val="0"/>
                        </a:spcAft>
                      </a:pPr>
                      <a:r>
                        <a:rPr lang="en-US" sz="1000">
                          <a:effectLst/>
                        </a:rPr>
                        <a:t>17.2</a:t>
                      </a:r>
                    </a:p>
                  </a:txBody>
                  <a:tcPr marL="9525" marR="9525" marT="9525" marB="0" anchor="ctr"/>
                </a:tc>
                <a:tc>
                  <a:txBody>
                    <a:bodyPr/>
                    <a:lstStyle/>
                    <a:p>
                      <a:pPr marL="0" marR="0" indent="0" rtl="0" fontAlgn="t" latinLnBrk="0">
                        <a:spcBef>
                          <a:spcPts val="0"/>
                        </a:spcBef>
                        <a:spcAft>
                          <a:spcPts val="0"/>
                        </a:spcAft>
                      </a:pPr>
                      <a:r>
                        <a:rPr lang="en-US" sz="1000">
                          <a:effectLst/>
                        </a:rPr>
                        <a:t>8.5.161.0/8.10.112.0</a:t>
                      </a:r>
                    </a:p>
                  </a:txBody>
                  <a:tcPr marL="9525" marR="9525" marT="9525" marB="0" anchor="ctr"/>
                </a:tc>
                <a:extLst>
                  <a:ext uri="{0D108BD9-81ED-4DB2-BD59-A6C34878D82A}">
                    <a16:rowId xmlns:a16="http://schemas.microsoft.com/office/drawing/2014/main" val="3142864176"/>
                  </a:ext>
                </a:extLst>
              </a:tr>
            </a:tbl>
          </a:graphicData>
        </a:graphic>
      </p:graphicFrame>
      <p:sp>
        <p:nvSpPr>
          <p:cNvPr id="8" name="Text Placeholder 6">
            <a:extLst>
              <a:ext uri="{FF2B5EF4-FFF2-40B4-BE49-F238E27FC236}">
                <a16:creationId xmlns:a16="http://schemas.microsoft.com/office/drawing/2014/main" id="{0871993A-F93E-8C45-B93A-58F943708F82}"/>
              </a:ext>
            </a:extLst>
          </p:cNvPr>
          <p:cNvSpPr txBox="1">
            <a:spLocks/>
          </p:cNvSpPr>
          <p:nvPr/>
        </p:nvSpPr>
        <p:spPr>
          <a:xfrm>
            <a:off x="4650414" y="975353"/>
            <a:ext cx="4258350" cy="3168650"/>
          </a:xfrm>
          <a:prstGeom prst="rect">
            <a:avLst/>
          </a:prstGeom>
        </p:spPr>
        <p:txBody>
          <a:bodyPr lIns="91384" tIns="45693" rIns="91384" bIns="45693"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27965" indent="-171450">
              <a:buFont typeface="Arial" panose="020B0604020202020204" pitchFamily="34" charset="0"/>
              <a:buChar char="•"/>
            </a:pPr>
            <a:r>
              <a:rPr lang="en-US" sz="1000">
                <a:ea typeface="ＭＳ Ｐゴシック"/>
              </a:rPr>
              <a:t>Wireless OEAP TDM presentation: </a:t>
            </a:r>
            <a:r>
              <a:rPr lang="en-US" sz="1000">
                <a:ea typeface="ＭＳ Ｐゴシック"/>
                <a:hlinkClick r:id="rId8"/>
              </a:rPr>
              <a:t>Link</a:t>
            </a:r>
            <a:r>
              <a:rPr lang="en-US" sz="1000">
                <a:ea typeface="ＭＳ Ｐゴシック"/>
              </a:rPr>
              <a:t> </a:t>
            </a:r>
          </a:p>
          <a:p>
            <a:pPr marL="227965" indent="-171450">
              <a:buFont typeface="Arial" panose="020B0604020202020204" pitchFamily="34" charset="0"/>
              <a:buChar char="•"/>
            </a:pPr>
            <a:r>
              <a:rPr lang="en-US" sz="1000">
                <a:ea typeface="ＭＳ Ｐゴシック"/>
              </a:rPr>
              <a:t>Wireless OEAP </a:t>
            </a:r>
            <a:r>
              <a:rPr lang="en-US" sz="1000" err="1">
                <a:ea typeface="ＭＳ Ｐゴシック"/>
              </a:rPr>
              <a:t>Cheatsheet</a:t>
            </a:r>
            <a:r>
              <a:rPr lang="en-US" sz="1000">
                <a:ea typeface="ＭＳ Ｐゴシック"/>
              </a:rPr>
              <a:t>: </a:t>
            </a:r>
            <a:r>
              <a:rPr lang="en-US" sz="1000">
                <a:ea typeface="ＭＳ Ｐゴシック"/>
                <a:hlinkClick r:id="rId9"/>
              </a:rPr>
              <a:t>Link</a:t>
            </a:r>
            <a:r>
              <a:rPr lang="en-US" sz="1000">
                <a:ea typeface="ＭＳ Ｐゴシック"/>
              </a:rPr>
              <a:t> </a:t>
            </a:r>
          </a:p>
          <a:p>
            <a:pPr marL="575310" lvl="2" indent="-169545">
              <a:buFont typeface="Wingdings" pitchFamily="2" charset="2"/>
              <a:buChar char="§"/>
            </a:pPr>
            <a:endParaRPr lang="en-US" sz="1000">
              <a:ea typeface="ＭＳ Ｐゴシック"/>
            </a:endParaRPr>
          </a:p>
          <a:p>
            <a:pPr marL="747395" lvl="2" indent="-171450">
              <a:buFont typeface="Arial" panose="020B0604020202020204" pitchFamily="34" charset="0"/>
              <a:buChar char="•"/>
            </a:pPr>
            <a:endParaRPr lang="en-US" sz="1000">
              <a:highlight>
                <a:srgbClr val="FFFF00"/>
              </a:highlight>
              <a:ea typeface="ＭＳ Ｐゴシック"/>
            </a:endParaRPr>
          </a:p>
          <a:p>
            <a:pPr marL="227965" indent="-171450">
              <a:buFont typeface="Arial" panose="020B0604020202020204" pitchFamily="34" charset="0"/>
              <a:buChar char="•"/>
            </a:pPr>
            <a:endParaRPr lang="en-US" sz="1000"/>
          </a:p>
        </p:txBody>
      </p:sp>
    </p:spTree>
    <p:extLst>
      <p:ext uri="{BB962C8B-B14F-4D97-AF65-F5344CB8AC3E}">
        <p14:creationId xmlns:p14="http://schemas.microsoft.com/office/powerpoint/2010/main" val="1826464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ject 43" hidden="1">
            <a:extLst>
              <a:ext uri="{FF2B5EF4-FFF2-40B4-BE49-F238E27FC236}">
                <a16:creationId xmlns:a16="http://schemas.microsoft.com/office/drawing/2014/main" id="{FAF3EA93-BE39-CD4D-BDC2-6201FF76874F}"/>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61794" name="think-cell Slide" r:id="rId5" imgW="7772400" imgH="10058400" progId="TCLayout.ActiveDocument.1">
                  <p:embed/>
                </p:oleObj>
              </mc:Choice>
              <mc:Fallback>
                <p:oleObj name="think-cell Slide" r:id="rId5" imgW="7772400" imgH="10058400" progId="TCLayout.ActiveDocument.1">
                  <p:embed/>
                  <p:pic>
                    <p:nvPicPr>
                      <p:cNvPr id="44" name="Object 43" hidden="1">
                        <a:extLst>
                          <a:ext uri="{FF2B5EF4-FFF2-40B4-BE49-F238E27FC236}">
                            <a16:creationId xmlns:a16="http://schemas.microsoft.com/office/drawing/2014/main" id="{FAF3EA93-BE39-CD4D-BDC2-6201FF76874F}"/>
                          </a:ext>
                        </a:extLst>
                      </p:cNvPr>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7529812-DE6B-7D47-904D-D0C6363C2830}"/>
              </a:ext>
            </a:extLst>
          </p:cNvPr>
          <p:cNvSpPr/>
          <p:nvPr>
            <p:custDataLst>
              <p:tags r:id="rId3"/>
            </p:custDataLst>
          </p:nvPr>
        </p:nvSpPr>
        <p:spPr>
          <a:xfrm>
            <a:off x="1" y="1"/>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457189"/>
            <a:endParaRPr lang="en-US" sz="2800">
              <a:solidFill>
                <a:srgbClr val="0D274D"/>
              </a:solidFill>
              <a:latin typeface="CiscoSansTT ExtraLight" panose="020B0303020201020303" pitchFamily="34" charset="0"/>
              <a:sym typeface="CiscoSansTT ExtraLight" panose="020B0303020201020303" pitchFamily="34" charset="0"/>
            </a:endParaRPr>
          </a:p>
        </p:txBody>
      </p:sp>
      <p:sp>
        <p:nvSpPr>
          <p:cNvPr id="3" name="Text Placeholder 2">
            <a:extLst>
              <a:ext uri="{FF2B5EF4-FFF2-40B4-BE49-F238E27FC236}">
                <a16:creationId xmlns:a16="http://schemas.microsoft.com/office/drawing/2014/main" id="{15584834-E0EE-9C4A-8ABE-11948EC4BBDE}"/>
              </a:ext>
            </a:extLst>
          </p:cNvPr>
          <p:cNvSpPr>
            <a:spLocks noGrp="1"/>
          </p:cNvSpPr>
          <p:nvPr>
            <p:ph type="body" sz="quarter" idx="4294967295"/>
          </p:nvPr>
        </p:nvSpPr>
        <p:spPr>
          <a:xfrm>
            <a:off x="221635" y="3274583"/>
            <a:ext cx="8859077" cy="1659348"/>
          </a:xfrm>
          <a:prstGeom prst="rect">
            <a:avLst/>
          </a:prstGeom>
          <a:noFill/>
        </p:spPr>
        <p:txBody>
          <a:bodyPr>
            <a:noAutofit/>
          </a:bodyPr>
          <a:lstStyle/>
          <a:p>
            <a:pPr marL="0" indent="0">
              <a:buNone/>
            </a:pPr>
            <a:r>
              <a:rPr lang="en-US" sz="1100"/>
              <a:t>Use case premise:</a:t>
            </a:r>
          </a:p>
          <a:p>
            <a:pPr marL="285743" indent="-285743">
              <a:buFont typeface="Arial" panose="020B0604020202020204" pitchFamily="34" charset="0"/>
              <a:buChar char="•"/>
            </a:pPr>
            <a:r>
              <a:rPr lang="en-US" sz="1100">
                <a:ea typeface="ＭＳ Ｐゴシック"/>
              </a:rPr>
              <a:t>Set up home, remote, and small branch offices without onsite provisioning using Cisco ISR 1K along with CVO licenses enabled. </a:t>
            </a:r>
          </a:p>
          <a:p>
            <a:pPr marL="285743" indent="-285743">
              <a:buFont typeface="Arial" panose="020B0604020202020204" pitchFamily="34" charset="0"/>
              <a:buChar char="•"/>
            </a:pPr>
            <a:r>
              <a:rPr lang="en-US" sz="1100">
                <a:ea typeface="ＭＳ Ｐゴシック"/>
              </a:rPr>
              <a:t>Go beyond zero-touch provisioning, firewall and multi-layered VPN support with Cisco SD-WAN – With centralized management, content filtering, IPS you can securely deploy routers at scale with little or no configuring</a:t>
            </a:r>
          </a:p>
          <a:p>
            <a:pPr marL="285743" indent="-285743">
              <a:buFont typeface="Arial" panose="020B0604020202020204" pitchFamily="34" charset="0"/>
              <a:buChar char="•"/>
            </a:pPr>
            <a:r>
              <a:rPr lang="en-US" sz="1100">
                <a:ea typeface="ＭＳ Ｐゴシック"/>
              </a:rPr>
              <a:t>For micro-branch environments, Cisco ISR1K routers offer both embedded Wi-Fi and pluggable giga-bit class advanced LTE/cellular options for expanded WAN coverage, backhaul over cellular, backup/fail-over connectivity and active-active configurations</a:t>
            </a:r>
          </a:p>
          <a:p>
            <a:pPr marL="285743" indent="-285743">
              <a:buFont typeface="Arial" panose="020B0604020202020204" pitchFamily="34" charset="0"/>
              <a:buChar char="•"/>
            </a:pPr>
            <a:endParaRPr lang="en-US" sz="1100"/>
          </a:p>
          <a:p>
            <a:pPr marL="285743" indent="-285743">
              <a:buFont typeface="Arial" panose="020B0604020202020204" pitchFamily="34" charset="0"/>
              <a:buChar char="•"/>
            </a:pPr>
            <a:endParaRPr lang="en-US" sz="1100">
              <a:ea typeface="ＭＳ Ｐゴシック"/>
            </a:endParaRPr>
          </a:p>
        </p:txBody>
      </p:sp>
      <p:grpSp>
        <p:nvGrpSpPr>
          <p:cNvPr id="49" name="Group 48">
            <a:extLst>
              <a:ext uri="{FF2B5EF4-FFF2-40B4-BE49-F238E27FC236}">
                <a16:creationId xmlns:a16="http://schemas.microsoft.com/office/drawing/2014/main" id="{EB11292A-0885-7F48-BDBA-D8A6D5900335}"/>
              </a:ext>
            </a:extLst>
          </p:cNvPr>
          <p:cNvGrpSpPr/>
          <p:nvPr/>
        </p:nvGrpSpPr>
        <p:grpSpPr>
          <a:xfrm>
            <a:off x="437767" y="1059521"/>
            <a:ext cx="8422963" cy="2142503"/>
            <a:chOff x="-285268" y="1121854"/>
            <a:chExt cx="10283124" cy="2615665"/>
          </a:xfrm>
        </p:grpSpPr>
        <p:grpSp>
          <p:nvGrpSpPr>
            <p:cNvPr id="6" name="Group 5">
              <a:extLst>
                <a:ext uri="{FF2B5EF4-FFF2-40B4-BE49-F238E27FC236}">
                  <a16:creationId xmlns:a16="http://schemas.microsoft.com/office/drawing/2014/main" id="{DA01CA16-1ACD-6345-AA75-B0CA830BE394}"/>
                </a:ext>
              </a:extLst>
            </p:cNvPr>
            <p:cNvGrpSpPr>
              <a:grpSpLocks noChangeAspect="1"/>
            </p:cNvGrpSpPr>
            <p:nvPr/>
          </p:nvGrpSpPr>
          <p:grpSpPr>
            <a:xfrm>
              <a:off x="-285268" y="2050509"/>
              <a:ext cx="9234626" cy="594941"/>
              <a:chOff x="913098" y="908051"/>
              <a:chExt cx="7663371" cy="493712"/>
            </a:xfrm>
          </p:grpSpPr>
          <p:sp>
            <p:nvSpPr>
              <p:cNvPr id="7" name="Freeform 61">
                <a:extLst>
                  <a:ext uri="{FF2B5EF4-FFF2-40B4-BE49-F238E27FC236}">
                    <a16:creationId xmlns:a16="http://schemas.microsoft.com/office/drawing/2014/main" id="{EF4DE09A-987F-064A-B3E6-A63CB4E5D20D}"/>
                  </a:ext>
                </a:extLst>
              </p:cNvPr>
              <p:cNvSpPr>
                <a:spLocks noEditPoints="1"/>
              </p:cNvSpPr>
              <p:nvPr/>
            </p:nvSpPr>
            <p:spPr bwMode="auto">
              <a:xfrm>
                <a:off x="913098" y="1093788"/>
                <a:ext cx="7660992" cy="122237"/>
              </a:xfrm>
              <a:prstGeom prst="roundRect">
                <a:avLst>
                  <a:gd name="adj" fmla="val 50000"/>
                </a:avLst>
              </a:pr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55">
                  <a:defRPr/>
                </a:pPr>
                <a:endParaRPr lang="en-US" sz="2000">
                  <a:solidFill>
                    <a:srgbClr val="FFFFFF"/>
                  </a:solidFill>
                  <a:latin typeface="CiscoSansTT ExtraLight"/>
                </a:endParaRPr>
              </a:p>
            </p:txBody>
          </p:sp>
          <p:sp>
            <p:nvSpPr>
              <p:cNvPr id="8" name="Freeform 62">
                <a:extLst>
                  <a:ext uri="{FF2B5EF4-FFF2-40B4-BE49-F238E27FC236}">
                    <a16:creationId xmlns:a16="http://schemas.microsoft.com/office/drawing/2014/main" id="{B2529720-8F59-E24F-94CE-A24E2D8352E0}"/>
                  </a:ext>
                </a:extLst>
              </p:cNvPr>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55">
                  <a:defRPr/>
                </a:pPr>
                <a:endParaRPr lang="en-US" sz="2000">
                  <a:solidFill>
                    <a:srgbClr val="FFFFFF"/>
                  </a:solidFill>
                  <a:latin typeface="CiscoSansTT ExtraLight"/>
                </a:endParaRPr>
              </a:p>
            </p:txBody>
          </p:sp>
          <p:sp>
            <p:nvSpPr>
              <p:cNvPr id="9" name="Freeform 63">
                <a:extLst>
                  <a:ext uri="{FF2B5EF4-FFF2-40B4-BE49-F238E27FC236}">
                    <a16:creationId xmlns:a16="http://schemas.microsoft.com/office/drawing/2014/main" id="{3BDD57CE-DA3F-1D45-86C0-DD75E22BFD62}"/>
                  </a:ext>
                </a:extLst>
              </p:cNvPr>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55">
                  <a:defRPr/>
                </a:pPr>
                <a:endParaRPr lang="en-US" sz="2000">
                  <a:solidFill>
                    <a:srgbClr val="FFFFFF"/>
                  </a:solidFill>
                  <a:latin typeface="CiscoSansTT ExtraLight"/>
                </a:endParaRPr>
              </a:p>
            </p:txBody>
          </p:sp>
          <p:sp>
            <p:nvSpPr>
              <p:cNvPr id="10" name="Freeform 64">
                <a:extLst>
                  <a:ext uri="{FF2B5EF4-FFF2-40B4-BE49-F238E27FC236}">
                    <a16:creationId xmlns:a16="http://schemas.microsoft.com/office/drawing/2014/main" id="{4D851D66-9F8A-8747-B1A1-363ED83B2C78}"/>
                  </a:ext>
                </a:extLst>
              </p:cNvPr>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55">
                  <a:defRPr/>
                </a:pPr>
                <a:endParaRPr lang="en-US" sz="2000">
                  <a:solidFill>
                    <a:srgbClr val="FFFFFF"/>
                  </a:solidFill>
                  <a:latin typeface="CiscoSansTT ExtraLight"/>
                </a:endParaRPr>
              </a:p>
            </p:txBody>
          </p:sp>
          <p:sp>
            <p:nvSpPr>
              <p:cNvPr id="11" name="Freeform 65">
                <a:extLst>
                  <a:ext uri="{FF2B5EF4-FFF2-40B4-BE49-F238E27FC236}">
                    <a16:creationId xmlns:a16="http://schemas.microsoft.com/office/drawing/2014/main" id="{1B11C75A-2008-EC47-8525-563824DA455D}"/>
                  </a:ext>
                </a:extLst>
              </p:cNvPr>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55">
                  <a:defRPr/>
                </a:pPr>
                <a:endParaRPr lang="en-US" sz="2000">
                  <a:solidFill>
                    <a:srgbClr val="FFFFFF"/>
                  </a:solidFill>
                  <a:latin typeface="CiscoSansTT ExtraLight"/>
                </a:endParaRPr>
              </a:p>
            </p:txBody>
          </p:sp>
          <p:sp>
            <p:nvSpPr>
              <p:cNvPr id="12" name="Freeform 66">
                <a:extLst>
                  <a:ext uri="{FF2B5EF4-FFF2-40B4-BE49-F238E27FC236}">
                    <a16:creationId xmlns:a16="http://schemas.microsoft.com/office/drawing/2014/main" id="{FD2EF046-1A85-5A47-8439-D4C6DC040B08}"/>
                  </a:ext>
                </a:extLst>
              </p:cNvPr>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a:defRPr/>
                </a:pPr>
                <a:endParaRPr lang="en-US" sz="2000">
                  <a:solidFill>
                    <a:srgbClr val="FFFFFF"/>
                  </a:solidFill>
                  <a:latin typeface="CiscoSansTT ExtraLight"/>
                </a:endParaRPr>
              </a:p>
            </p:txBody>
          </p:sp>
          <p:sp>
            <p:nvSpPr>
              <p:cNvPr id="13" name="Freeform 67">
                <a:extLst>
                  <a:ext uri="{FF2B5EF4-FFF2-40B4-BE49-F238E27FC236}">
                    <a16:creationId xmlns:a16="http://schemas.microsoft.com/office/drawing/2014/main" id="{6CBB90B7-729C-6949-AF00-B744F68898D7}"/>
                  </a:ext>
                </a:extLst>
              </p:cNvPr>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609555">
                  <a:defRPr/>
                </a:pPr>
                <a:endParaRPr lang="en-US" sz="2000">
                  <a:solidFill>
                    <a:srgbClr val="FFFFFF"/>
                  </a:solidFill>
                  <a:latin typeface="CiscoSansTT ExtraLight"/>
                </a:endParaRPr>
              </a:p>
            </p:txBody>
          </p:sp>
        </p:grpSp>
        <p:sp>
          <p:nvSpPr>
            <p:cNvPr id="14" name="TextBox 13">
              <a:extLst>
                <a:ext uri="{FF2B5EF4-FFF2-40B4-BE49-F238E27FC236}">
                  <a16:creationId xmlns:a16="http://schemas.microsoft.com/office/drawing/2014/main" id="{C283E833-709D-C145-8359-4865E14383D3}"/>
                </a:ext>
              </a:extLst>
            </p:cNvPr>
            <p:cNvSpPr txBox="1"/>
            <p:nvPr/>
          </p:nvSpPr>
          <p:spPr>
            <a:xfrm>
              <a:off x="1066027" y="1121854"/>
              <a:ext cx="1635896" cy="450897"/>
            </a:xfrm>
            <a:prstGeom prst="rect">
              <a:avLst/>
            </a:prstGeom>
            <a:noFill/>
          </p:spPr>
          <p:txBody>
            <a:bodyPr wrap="square" lIns="91440" tIns="0" rIns="0" bIns="0" rtlCol="0">
              <a:spAutoFit/>
            </a:bodyPr>
            <a:lstStyle/>
            <a:p>
              <a:pPr defTabSz="457166">
                <a:defRPr/>
              </a:pPr>
              <a:r>
                <a:rPr lang="en-US" sz="800">
                  <a:solidFill>
                    <a:srgbClr val="FFFFFF"/>
                  </a:solidFill>
                  <a:latin typeface="CiscoSansTT ExtraLight"/>
                  <a:cs typeface="CiscoSansTT Light" panose="020B0503020201020303" pitchFamily="34" charset="0"/>
                </a:rPr>
                <a:t>COVID-19 expands around the globe, almost every country is impacted</a:t>
              </a:r>
              <a:endParaRPr lang="en-US" sz="800">
                <a:solidFill>
                  <a:srgbClr val="FFFFFF"/>
                </a:solidFill>
                <a:latin typeface="CiscoSansTT ExtraLight"/>
                <a:cs typeface="CiscoSansTT" panose="020B0503020201020303" pitchFamily="34" charset="0"/>
              </a:endParaRPr>
            </a:p>
          </p:txBody>
        </p:sp>
        <p:sp>
          <p:nvSpPr>
            <p:cNvPr id="15" name="TextBox 14">
              <a:extLst>
                <a:ext uri="{FF2B5EF4-FFF2-40B4-BE49-F238E27FC236}">
                  <a16:creationId xmlns:a16="http://schemas.microsoft.com/office/drawing/2014/main" id="{A9BD91DB-7C27-F340-83D2-956F304A3350}"/>
                </a:ext>
              </a:extLst>
            </p:cNvPr>
            <p:cNvSpPr txBox="1"/>
            <p:nvPr/>
          </p:nvSpPr>
          <p:spPr>
            <a:xfrm>
              <a:off x="2346006" y="2986024"/>
              <a:ext cx="2415969" cy="751495"/>
            </a:xfrm>
            <a:prstGeom prst="rect">
              <a:avLst/>
            </a:prstGeom>
            <a:noFill/>
          </p:spPr>
          <p:txBody>
            <a:bodyPr wrap="square" lIns="91440" tIns="0" rIns="0" bIns="0" rtlCol="0">
              <a:spAutoFit/>
            </a:bodyPr>
            <a:lstStyle/>
            <a:p>
              <a:pPr defTabSz="457166">
                <a:defRPr/>
              </a:pPr>
              <a:r>
                <a:rPr lang="en-US" sz="800">
                  <a:solidFill>
                    <a:srgbClr val="FFFFFF"/>
                  </a:solidFill>
                  <a:latin typeface="CiscoSansTT ExtraLight"/>
                  <a:cs typeface="CiscoSansTT Light" panose="020B0503020201020303" pitchFamily="34" charset="0"/>
                </a:rPr>
                <a:t>Local authorities encouraging/enforcing companies to initiate work from home policy or work from small temporary offices to meet social distance requirements</a:t>
              </a:r>
              <a:endParaRPr lang="en-US" sz="800">
                <a:solidFill>
                  <a:srgbClr val="FFFFFF"/>
                </a:solidFill>
                <a:latin typeface="CiscoSansTT ExtraLight"/>
                <a:cs typeface="CiscoSansTT" panose="020B0503020201020303" pitchFamily="34" charset="0"/>
              </a:endParaRPr>
            </a:p>
          </p:txBody>
        </p:sp>
        <p:sp>
          <p:nvSpPr>
            <p:cNvPr id="16" name="TextBox 15">
              <a:extLst>
                <a:ext uri="{FF2B5EF4-FFF2-40B4-BE49-F238E27FC236}">
                  <a16:creationId xmlns:a16="http://schemas.microsoft.com/office/drawing/2014/main" id="{EC3656ED-3370-FF4E-9292-2F4D9E854803}"/>
                </a:ext>
              </a:extLst>
            </p:cNvPr>
            <p:cNvSpPr txBox="1"/>
            <p:nvPr/>
          </p:nvSpPr>
          <p:spPr>
            <a:xfrm>
              <a:off x="3624644" y="1121854"/>
              <a:ext cx="2163923" cy="751495"/>
            </a:xfrm>
            <a:prstGeom prst="rect">
              <a:avLst/>
            </a:prstGeom>
            <a:noFill/>
          </p:spPr>
          <p:txBody>
            <a:bodyPr wrap="square" lIns="91440" tIns="0" rIns="0" bIns="0" rtlCol="0">
              <a:spAutoFit/>
            </a:bodyPr>
            <a:lstStyle/>
            <a:p>
              <a:pPr defTabSz="457166" rtl="1">
                <a:defRPr/>
              </a:pPr>
              <a:r>
                <a:rPr lang="en-US" sz="800">
                  <a:solidFill>
                    <a:srgbClr val="FFFFFF"/>
                  </a:solidFill>
                  <a:latin typeface="CiscoSansTT ExtraLight"/>
                  <a:cs typeface="CiscoSansTT" panose="020B0503020201020303" pitchFamily="34" charset="0"/>
                </a:rPr>
                <a:t>IT want to enable virtual office experiences for employees / management for both home office or micro office use cases, and do it simply. </a:t>
              </a:r>
            </a:p>
          </p:txBody>
        </p:sp>
        <p:sp>
          <p:nvSpPr>
            <p:cNvPr id="17" name="TextBox 16">
              <a:extLst>
                <a:ext uri="{FF2B5EF4-FFF2-40B4-BE49-F238E27FC236}">
                  <a16:creationId xmlns:a16="http://schemas.microsoft.com/office/drawing/2014/main" id="{B546A6CB-677D-9449-ABB2-E186A642D649}"/>
                </a:ext>
              </a:extLst>
            </p:cNvPr>
            <p:cNvSpPr txBox="1"/>
            <p:nvPr/>
          </p:nvSpPr>
          <p:spPr>
            <a:xfrm>
              <a:off x="4902919" y="2986023"/>
              <a:ext cx="2290339" cy="601197"/>
            </a:xfrm>
            <a:prstGeom prst="rect">
              <a:avLst/>
            </a:prstGeom>
            <a:noFill/>
          </p:spPr>
          <p:txBody>
            <a:bodyPr wrap="square" lIns="91440" tIns="0" rIns="0" bIns="0" rtlCol="0">
              <a:spAutoFit/>
            </a:bodyPr>
            <a:lstStyle/>
            <a:p>
              <a:pPr defTabSz="457166">
                <a:defRPr/>
              </a:pPr>
              <a:r>
                <a:rPr lang="en-US" sz="800">
                  <a:solidFill>
                    <a:srgbClr val="FFFFFF"/>
                  </a:solidFill>
                  <a:latin typeface="CiscoSansTT ExtraLight"/>
                  <a:cs typeface="CiscoSansTT Light" panose="020B0503020201020303" pitchFamily="34" charset="0"/>
                </a:rPr>
                <a:t>IT use a secure zero touch model to deploy Integrated services routers with 4G/5G capability, enabling voice video data and security needs.</a:t>
              </a:r>
              <a:endParaRPr lang="en-US" sz="800">
                <a:solidFill>
                  <a:srgbClr val="FFFFFF"/>
                </a:solidFill>
                <a:latin typeface="CiscoSansTT ExtraLight"/>
                <a:cs typeface="CiscoSansTT" panose="020B0503020201020303" pitchFamily="34" charset="0"/>
              </a:endParaRPr>
            </a:p>
          </p:txBody>
        </p:sp>
        <p:sp>
          <p:nvSpPr>
            <p:cNvPr id="18" name="TextBox 17">
              <a:extLst>
                <a:ext uri="{FF2B5EF4-FFF2-40B4-BE49-F238E27FC236}">
                  <a16:creationId xmlns:a16="http://schemas.microsoft.com/office/drawing/2014/main" id="{12575AC7-A7DD-944D-8E01-FD553ED53BE5}"/>
                </a:ext>
              </a:extLst>
            </p:cNvPr>
            <p:cNvSpPr txBox="1"/>
            <p:nvPr/>
          </p:nvSpPr>
          <p:spPr>
            <a:xfrm>
              <a:off x="6173428" y="1121854"/>
              <a:ext cx="1792288" cy="450897"/>
            </a:xfrm>
            <a:prstGeom prst="rect">
              <a:avLst/>
            </a:prstGeom>
            <a:noFill/>
          </p:spPr>
          <p:txBody>
            <a:bodyPr wrap="square" lIns="91440" tIns="0" rIns="0" bIns="0" rtlCol="0">
              <a:spAutoFit/>
            </a:bodyPr>
            <a:lstStyle/>
            <a:p>
              <a:pPr defTabSz="457166">
                <a:defRPr/>
              </a:pPr>
              <a:r>
                <a:rPr lang="en-US" sz="800">
                  <a:solidFill>
                    <a:srgbClr val="FFFFFF"/>
                  </a:solidFill>
                  <a:latin typeface="CiscoSansTT ExtraLight"/>
                  <a:cs typeface="CiscoSansTT Light" panose="020B0503020201020303" pitchFamily="34" charset="0"/>
                </a:rPr>
                <a:t>IT ship configured routers to employees</a:t>
              </a:r>
              <a:r>
                <a:rPr lang="en-US" sz="800">
                  <a:solidFill>
                    <a:srgbClr val="FFFFFF"/>
                  </a:solidFill>
                  <a:latin typeface="CiscoSansTT ExtraLight"/>
                  <a:cs typeface="CiscoSansTT" panose="020B0503020201020303" pitchFamily="34" charset="0"/>
                </a:rPr>
                <a:t> / micro office locations</a:t>
              </a:r>
              <a:endParaRPr lang="en-US" sz="800">
                <a:solidFill>
                  <a:srgbClr val="FFFFFF"/>
                </a:solidFill>
                <a:latin typeface="CiscoSansTT ExtraLight"/>
                <a:cs typeface="CiscoSansTT Light" panose="020B0503020201020303" pitchFamily="34" charset="0"/>
              </a:endParaRPr>
            </a:p>
          </p:txBody>
        </p:sp>
        <p:sp>
          <p:nvSpPr>
            <p:cNvPr id="19" name="TextBox 18">
              <a:extLst>
                <a:ext uri="{FF2B5EF4-FFF2-40B4-BE49-F238E27FC236}">
                  <a16:creationId xmlns:a16="http://schemas.microsoft.com/office/drawing/2014/main" id="{2F5F6540-C6F3-A341-8EAD-974E7CC9C99F}"/>
                </a:ext>
              </a:extLst>
            </p:cNvPr>
            <p:cNvSpPr txBox="1"/>
            <p:nvPr/>
          </p:nvSpPr>
          <p:spPr>
            <a:xfrm>
              <a:off x="7443073" y="2962749"/>
              <a:ext cx="2554783" cy="751495"/>
            </a:xfrm>
            <a:prstGeom prst="rect">
              <a:avLst/>
            </a:prstGeom>
            <a:noFill/>
          </p:spPr>
          <p:txBody>
            <a:bodyPr wrap="square" lIns="91440" tIns="0" rIns="0" bIns="0" rtlCol="0">
              <a:spAutoFit/>
            </a:bodyPr>
            <a:lstStyle/>
            <a:p>
              <a:pPr defTabSz="457166" rtl="1">
                <a:defRPr/>
              </a:pPr>
              <a:r>
                <a:rPr lang="en-US" sz="800">
                  <a:solidFill>
                    <a:srgbClr val="FFFFFF"/>
                  </a:solidFill>
                  <a:latin typeface="CiscoSansTT ExtraLight"/>
                  <a:cs typeface="CiscoSansTT Light" panose="020B0503020201020303" pitchFamily="34" charset="0"/>
                </a:rPr>
                <a:t>Employees receive device, connect to their network and benefit from a secure, consistent office experience for all their data and collaboration needs, in their home / micro office </a:t>
              </a:r>
              <a:endParaRPr lang="en-US" sz="800">
                <a:solidFill>
                  <a:srgbClr val="FFFFFF"/>
                </a:solidFill>
                <a:latin typeface="CiscoSansTT ExtraLight"/>
                <a:cs typeface="CiscoSansTT" panose="020B0503020201020303" pitchFamily="34" charset="0"/>
              </a:endParaRPr>
            </a:p>
          </p:txBody>
        </p:sp>
        <p:grpSp>
          <p:nvGrpSpPr>
            <p:cNvPr id="20" name="Group 19">
              <a:extLst>
                <a:ext uri="{FF2B5EF4-FFF2-40B4-BE49-F238E27FC236}">
                  <a16:creationId xmlns:a16="http://schemas.microsoft.com/office/drawing/2014/main" id="{90E641CF-80B3-FE48-B010-C59C5030BFFB}"/>
                </a:ext>
              </a:extLst>
            </p:cNvPr>
            <p:cNvGrpSpPr/>
            <p:nvPr/>
          </p:nvGrpSpPr>
          <p:grpSpPr>
            <a:xfrm>
              <a:off x="588921" y="1880792"/>
              <a:ext cx="934378" cy="934378"/>
              <a:chOff x="564698" y="2394895"/>
              <a:chExt cx="934378" cy="934378"/>
            </a:xfrm>
          </p:grpSpPr>
          <p:pic>
            <p:nvPicPr>
              <p:cNvPr id="21" name="Picture 20">
                <a:extLst>
                  <a:ext uri="{FF2B5EF4-FFF2-40B4-BE49-F238E27FC236}">
                    <a16:creationId xmlns:a16="http://schemas.microsoft.com/office/drawing/2014/main" id="{BB5BB73B-9B2E-5940-86EB-C7795938F5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557" y="2404884"/>
                <a:ext cx="914400" cy="914400"/>
              </a:xfrm>
              <a:prstGeom prst="rect">
                <a:avLst/>
              </a:prstGeom>
            </p:spPr>
          </p:pic>
          <p:sp>
            <p:nvSpPr>
              <p:cNvPr id="22" name="Oval 21">
                <a:extLst>
                  <a:ext uri="{FF2B5EF4-FFF2-40B4-BE49-F238E27FC236}">
                    <a16:creationId xmlns:a16="http://schemas.microsoft.com/office/drawing/2014/main" id="{44A4EB55-F3E8-D34B-99D5-E136822C8D8D}"/>
                  </a:ext>
                </a:extLst>
              </p:cNvPr>
              <p:cNvSpPr/>
              <p:nvPr/>
            </p:nvSpPr>
            <p:spPr>
              <a:xfrm>
                <a:off x="564698" y="2394895"/>
                <a:ext cx="934378" cy="934378"/>
              </a:xfrm>
              <a:prstGeom prst="ellipse">
                <a:avLst/>
              </a:prstGeom>
              <a:noFill/>
              <a:ln w="50800" cap="flat" cmpd="sng" algn="ctr">
                <a:solidFill>
                  <a:schemeClr val="accent1"/>
                </a:solidFill>
                <a:prstDash val="solid"/>
              </a:ln>
              <a:effectLst/>
            </p:spPr>
            <p:txBody>
              <a:bodyPr rtlCol="0" anchor="ctr"/>
              <a:lstStyle/>
              <a:p>
                <a:pPr algn="ctr" defTabSz="1219079">
                  <a:defRPr/>
                </a:pPr>
                <a:endParaRPr lang="en-US" sz="2000" kern="0">
                  <a:solidFill>
                    <a:srgbClr val="FFFFFF"/>
                  </a:solidFill>
                  <a:latin typeface="CiscoSansTT ExtraLight"/>
                </a:endParaRPr>
              </a:p>
            </p:txBody>
          </p:sp>
        </p:grpSp>
        <p:grpSp>
          <p:nvGrpSpPr>
            <p:cNvPr id="23" name="Group 22">
              <a:extLst>
                <a:ext uri="{FF2B5EF4-FFF2-40B4-BE49-F238E27FC236}">
                  <a16:creationId xmlns:a16="http://schemas.microsoft.com/office/drawing/2014/main" id="{1958E9CE-6204-964B-A79F-42F6419DB6E9}"/>
                </a:ext>
              </a:extLst>
            </p:cNvPr>
            <p:cNvGrpSpPr/>
            <p:nvPr/>
          </p:nvGrpSpPr>
          <p:grpSpPr>
            <a:xfrm>
              <a:off x="1866314" y="1880792"/>
              <a:ext cx="934378" cy="934378"/>
              <a:chOff x="1927435" y="2394895"/>
              <a:chExt cx="934378" cy="934378"/>
            </a:xfrm>
          </p:grpSpPr>
          <p:pic>
            <p:nvPicPr>
              <p:cNvPr id="24" name="Picture 23">
                <a:extLst>
                  <a:ext uri="{FF2B5EF4-FFF2-40B4-BE49-F238E27FC236}">
                    <a16:creationId xmlns:a16="http://schemas.microsoft.com/office/drawing/2014/main" id="{5F4AA3A2-0CF8-B34C-869A-DF88206FD1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5452" y="2404884"/>
                <a:ext cx="914400" cy="914400"/>
              </a:xfrm>
              <a:prstGeom prst="rect">
                <a:avLst/>
              </a:prstGeom>
            </p:spPr>
          </p:pic>
          <p:sp>
            <p:nvSpPr>
              <p:cNvPr id="25" name="Oval 24">
                <a:extLst>
                  <a:ext uri="{FF2B5EF4-FFF2-40B4-BE49-F238E27FC236}">
                    <a16:creationId xmlns:a16="http://schemas.microsoft.com/office/drawing/2014/main" id="{4D4CCD71-5450-3441-B482-EDB77FAFB29A}"/>
                  </a:ext>
                </a:extLst>
              </p:cNvPr>
              <p:cNvSpPr/>
              <p:nvPr/>
            </p:nvSpPr>
            <p:spPr>
              <a:xfrm>
                <a:off x="1927435" y="2394895"/>
                <a:ext cx="934378" cy="934378"/>
              </a:xfrm>
              <a:prstGeom prst="ellipse">
                <a:avLst/>
              </a:prstGeom>
              <a:noFill/>
              <a:ln w="50800" cap="flat" cmpd="sng" algn="ctr">
                <a:solidFill>
                  <a:schemeClr val="accent1"/>
                </a:solidFill>
                <a:prstDash val="solid"/>
              </a:ln>
              <a:effectLst/>
            </p:spPr>
            <p:txBody>
              <a:bodyPr rtlCol="0" anchor="ctr"/>
              <a:lstStyle/>
              <a:p>
                <a:pPr algn="ctr" defTabSz="1219079">
                  <a:defRPr/>
                </a:pPr>
                <a:endParaRPr lang="en-US" sz="2000" kern="0">
                  <a:solidFill>
                    <a:srgbClr val="FFFFFF"/>
                  </a:solidFill>
                  <a:latin typeface="CiscoSansTT ExtraLight"/>
                </a:endParaRPr>
              </a:p>
            </p:txBody>
          </p:sp>
        </p:grpSp>
        <p:grpSp>
          <p:nvGrpSpPr>
            <p:cNvPr id="26" name="Group 25">
              <a:extLst>
                <a:ext uri="{FF2B5EF4-FFF2-40B4-BE49-F238E27FC236}">
                  <a16:creationId xmlns:a16="http://schemas.microsoft.com/office/drawing/2014/main" id="{62F3E102-3580-5D4D-A4D7-362DCE04435A}"/>
                </a:ext>
              </a:extLst>
            </p:cNvPr>
            <p:cNvGrpSpPr/>
            <p:nvPr/>
          </p:nvGrpSpPr>
          <p:grpSpPr>
            <a:xfrm>
              <a:off x="3143706" y="1880792"/>
              <a:ext cx="934378" cy="934378"/>
              <a:chOff x="3290172" y="2394895"/>
              <a:chExt cx="934378" cy="934378"/>
            </a:xfrm>
          </p:grpSpPr>
          <p:pic>
            <p:nvPicPr>
              <p:cNvPr id="27" name="Picture 26">
                <a:extLst>
                  <a:ext uri="{FF2B5EF4-FFF2-40B4-BE49-F238E27FC236}">
                    <a16:creationId xmlns:a16="http://schemas.microsoft.com/office/drawing/2014/main" id="{C1F22F59-9B68-324E-8B8D-6DFECBD8BB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6347" y="2404884"/>
                <a:ext cx="914400" cy="914400"/>
              </a:xfrm>
              <a:prstGeom prst="rect">
                <a:avLst/>
              </a:prstGeom>
            </p:spPr>
          </p:pic>
          <p:sp>
            <p:nvSpPr>
              <p:cNvPr id="28" name="Oval 27">
                <a:extLst>
                  <a:ext uri="{FF2B5EF4-FFF2-40B4-BE49-F238E27FC236}">
                    <a16:creationId xmlns:a16="http://schemas.microsoft.com/office/drawing/2014/main" id="{D0B09847-4C61-0E4F-A850-21621DF70BC3}"/>
                  </a:ext>
                </a:extLst>
              </p:cNvPr>
              <p:cNvSpPr/>
              <p:nvPr/>
            </p:nvSpPr>
            <p:spPr>
              <a:xfrm>
                <a:off x="3290172" y="2394895"/>
                <a:ext cx="934378" cy="934378"/>
              </a:xfrm>
              <a:prstGeom prst="ellipse">
                <a:avLst/>
              </a:prstGeom>
              <a:noFill/>
              <a:ln w="50800" cap="flat" cmpd="sng" algn="ctr">
                <a:solidFill>
                  <a:schemeClr val="accent1"/>
                </a:solidFill>
                <a:prstDash val="solid"/>
              </a:ln>
              <a:effectLst/>
            </p:spPr>
            <p:txBody>
              <a:bodyPr rtlCol="0" anchor="ctr"/>
              <a:lstStyle/>
              <a:p>
                <a:pPr algn="ctr" defTabSz="1219079">
                  <a:defRPr/>
                </a:pPr>
                <a:endParaRPr lang="en-US" sz="2000" kern="0">
                  <a:solidFill>
                    <a:srgbClr val="FFFFFF"/>
                  </a:solidFill>
                  <a:latin typeface="CiscoSansTT ExtraLight"/>
                </a:endParaRPr>
              </a:p>
            </p:txBody>
          </p:sp>
        </p:grpSp>
        <p:grpSp>
          <p:nvGrpSpPr>
            <p:cNvPr id="29" name="Group 28">
              <a:extLst>
                <a:ext uri="{FF2B5EF4-FFF2-40B4-BE49-F238E27FC236}">
                  <a16:creationId xmlns:a16="http://schemas.microsoft.com/office/drawing/2014/main" id="{A1EF7EDE-C7F9-0047-B2C8-DE25C5B10B2D}"/>
                </a:ext>
              </a:extLst>
            </p:cNvPr>
            <p:cNvGrpSpPr/>
            <p:nvPr/>
          </p:nvGrpSpPr>
          <p:grpSpPr>
            <a:xfrm>
              <a:off x="6975885" y="1880792"/>
              <a:ext cx="934378" cy="934378"/>
              <a:chOff x="6951662" y="2394895"/>
              <a:chExt cx="934378" cy="934378"/>
            </a:xfrm>
          </p:grpSpPr>
          <p:pic>
            <p:nvPicPr>
              <p:cNvPr id="30" name="Picture 29">
                <a:extLst>
                  <a:ext uri="{FF2B5EF4-FFF2-40B4-BE49-F238E27FC236}">
                    <a16:creationId xmlns:a16="http://schemas.microsoft.com/office/drawing/2014/main" id="{A1D39004-E3D2-DE41-8D64-4E4E684646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2313" y="2404884"/>
                <a:ext cx="914400" cy="914400"/>
              </a:xfrm>
              <a:prstGeom prst="rect">
                <a:avLst/>
              </a:prstGeom>
            </p:spPr>
          </p:pic>
          <p:sp>
            <p:nvSpPr>
              <p:cNvPr id="31" name="Oval 30">
                <a:extLst>
                  <a:ext uri="{FF2B5EF4-FFF2-40B4-BE49-F238E27FC236}">
                    <a16:creationId xmlns:a16="http://schemas.microsoft.com/office/drawing/2014/main" id="{E13B98E6-013B-FA41-924B-ABCBFBCB87A5}"/>
                  </a:ext>
                </a:extLst>
              </p:cNvPr>
              <p:cNvSpPr/>
              <p:nvPr/>
            </p:nvSpPr>
            <p:spPr>
              <a:xfrm>
                <a:off x="6951662" y="2394895"/>
                <a:ext cx="934378" cy="934378"/>
              </a:xfrm>
              <a:prstGeom prst="ellipse">
                <a:avLst/>
              </a:prstGeom>
              <a:noFill/>
              <a:ln w="50800" cap="flat" cmpd="sng" algn="ctr">
                <a:solidFill>
                  <a:schemeClr val="accent1"/>
                </a:solidFill>
                <a:prstDash val="solid"/>
              </a:ln>
              <a:effectLst/>
            </p:spPr>
            <p:txBody>
              <a:bodyPr rtlCol="0" anchor="ctr"/>
              <a:lstStyle/>
              <a:p>
                <a:pPr algn="ctr" defTabSz="1219079">
                  <a:defRPr/>
                </a:pPr>
                <a:endParaRPr lang="en-US" sz="2000" kern="0">
                  <a:solidFill>
                    <a:srgbClr val="FFFFFF"/>
                  </a:solidFill>
                  <a:latin typeface="CiscoSansTT ExtraLight"/>
                </a:endParaRPr>
              </a:p>
            </p:txBody>
          </p:sp>
        </p:grpSp>
        <p:grpSp>
          <p:nvGrpSpPr>
            <p:cNvPr id="32" name="Group 31">
              <a:extLst>
                <a:ext uri="{FF2B5EF4-FFF2-40B4-BE49-F238E27FC236}">
                  <a16:creationId xmlns:a16="http://schemas.microsoft.com/office/drawing/2014/main" id="{D48C203B-711E-E34F-88D1-575A7DFE1528}"/>
                </a:ext>
              </a:extLst>
            </p:cNvPr>
            <p:cNvGrpSpPr/>
            <p:nvPr/>
          </p:nvGrpSpPr>
          <p:grpSpPr>
            <a:xfrm>
              <a:off x="5698493" y="1880792"/>
              <a:ext cx="934378" cy="934378"/>
              <a:chOff x="6015646" y="2394895"/>
              <a:chExt cx="934378" cy="934378"/>
            </a:xfrm>
          </p:grpSpPr>
          <p:pic>
            <p:nvPicPr>
              <p:cNvPr id="33" name="Picture 32">
                <a:extLst>
                  <a:ext uri="{FF2B5EF4-FFF2-40B4-BE49-F238E27FC236}">
                    <a16:creationId xmlns:a16="http://schemas.microsoft.com/office/drawing/2014/main" id="{6DEA722D-82DA-A640-B25C-DB95C47BB4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8137" y="2404884"/>
                <a:ext cx="914400" cy="914400"/>
              </a:xfrm>
              <a:prstGeom prst="rect">
                <a:avLst/>
              </a:prstGeom>
            </p:spPr>
          </p:pic>
          <p:sp>
            <p:nvSpPr>
              <p:cNvPr id="34" name="Oval 33">
                <a:extLst>
                  <a:ext uri="{FF2B5EF4-FFF2-40B4-BE49-F238E27FC236}">
                    <a16:creationId xmlns:a16="http://schemas.microsoft.com/office/drawing/2014/main" id="{07CC5660-10A6-F54D-B087-B9E68643E4D1}"/>
                  </a:ext>
                </a:extLst>
              </p:cNvPr>
              <p:cNvSpPr/>
              <p:nvPr/>
            </p:nvSpPr>
            <p:spPr>
              <a:xfrm>
                <a:off x="6015646" y="2394895"/>
                <a:ext cx="934378" cy="934378"/>
              </a:xfrm>
              <a:prstGeom prst="ellipse">
                <a:avLst/>
              </a:prstGeom>
              <a:noFill/>
              <a:ln w="50800" cap="flat" cmpd="sng" algn="ctr">
                <a:solidFill>
                  <a:schemeClr val="accent1"/>
                </a:solidFill>
                <a:prstDash val="solid"/>
              </a:ln>
              <a:effectLst/>
            </p:spPr>
            <p:txBody>
              <a:bodyPr rtlCol="0" anchor="ctr"/>
              <a:lstStyle/>
              <a:p>
                <a:pPr algn="ctr" defTabSz="1219079">
                  <a:defRPr/>
                </a:pPr>
                <a:endParaRPr lang="en-US" sz="2000" kern="0">
                  <a:solidFill>
                    <a:srgbClr val="FFFFFF"/>
                  </a:solidFill>
                  <a:latin typeface="CiscoSansTT ExtraLight"/>
                </a:endParaRPr>
              </a:p>
            </p:txBody>
          </p:sp>
        </p:grpSp>
        <p:grpSp>
          <p:nvGrpSpPr>
            <p:cNvPr id="35" name="Group 34">
              <a:extLst>
                <a:ext uri="{FF2B5EF4-FFF2-40B4-BE49-F238E27FC236}">
                  <a16:creationId xmlns:a16="http://schemas.microsoft.com/office/drawing/2014/main" id="{1A4C99AD-9361-C745-BA38-BF2E65BDBA2F}"/>
                </a:ext>
              </a:extLst>
            </p:cNvPr>
            <p:cNvGrpSpPr/>
            <p:nvPr/>
          </p:nvGrpSpPr>
          <p:grpSpPr>
            <a:xfrm>
              <a:off x="4421100" y="1880792"/>
              <a:ext cx="934378" cy="934378"/>
              <a:chOff x="4652909" y="2394895"/>
              <a:chExt cx="934378" cy="934378"/>
            </a:xfrm>
          </p:grpSpPr>
          <p:pic>
            <p:nvPicPr>
              <p:cNvPr id="36" name="Picture 35">
                <a:extLst>
                  <a:ext uri="{FF2B5EF4-FFF2-40B4-BE49-F238E27FC236}">
                    <a16:creationId xmlns:a16="http://schemas.microsoft.com/office/drawing/2014/main" id="{19385365-BA70-E841-A1E5-6895CE22F3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57242" y="2404884"/>
                <a:ext cx="914400" cy="914400"/>
              </a:xfrm>
              <a:prstGeom prst="rect">
                <a:avLst/>
              </a:prstGeom>
            </p:spPr>
          </p:pic>
          <p:sp>
            <p:nvSpPr>
              <p:cNvPr id="37" name="Oval 36">
                <a:extLst>
                  <a:ext uri="{FF2B5EF4-FFF2-40B4-BE49-F238E27FC236}">
                    <a16:creationId xmlns:a16="http://schemas.microsoft.com/office/drawing/2014/main" id="{7BC30BF3-B2F1-9449-ACB7-97861731B13C}"/>
                  </a:ext>
                </a:extLst>
              </p:cNvPr>
              <p:cNvSpPr/>
              <p:nvPr/>
            </p:nvSpPr>
            <p:spPr>
              <a:xfrm>
                <a:off x="4652909" y="2394895"/>
                <a:ext cx="934378" cy="934378"/>
              </a:xfrm>
              <a:prstGeom prst="ellipse">
                <a:avLst/>
              </a:prstGeom>
              <a:noFill/>
              <a:ln w="50800" cap="flat" cmpd="sng" algn="ctr">
                <a:solidFill>
                  <a:schemeClr val="accent1"/>
                </a:solidFill>
                <a:prstDash val="solid"/>
              </a:ln>
              <a:effectLst/>
            </p:spPr>
            <p:txBody>
              <a:bodyPr rtlCol="0" anchor="ctr"/>
              <a:lstStyle/>
              <a:p>
                <a:pPr algn="ctr" defTabSz="1219079">
                  <a:defRPr/>
                </a:pPr>
                <a:endParaRPr lang="en-US" sz="2000" kern="0">
                  <a:solidFill>
                    <a:srgbClr val="FFFFFF"/>
                  </a:solidFill>
                  <a:latin typeface="CiscoSansTT ExtraLight"/>
                </a:endParaRPr>
              </a:p>
            </p:txBody>
          </p:sp>
        </p:grpSp>
        <p:cxnSp>
          <p:nvCxnSpPr>
            <p:cNvPr id="38" name="Straight Connector 37">
              <a:extLst>
                <a:ext uri="{FF2B5EF4-FFF2-40B4-BE49-F238E27FC236}">
                  <a16:creationId xmlns:a16="http://schemas.microsoft.com/office/drawing/2014/main" id="{A192B274-9A5B-E244-90D5-33E1D5B16026}"/>
                </a:ext>
              </a:extLst>
            </p:cNvPr>
            <p:cNvCxnSpPr>
              <a:cxnSpLocks/>
            </p:cNvCxnSpPr>
            <p:nvPr/>
          </p:nvCxnSpPr>
          <p:spPr>
            <a:xfrm>
              <a:off x="2333502" y="2815169"/>
              <a:ext cx="0" cy="8633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977F1FA-9A36-1E4A-9002-2861EBB03624}"/>
                </a:ext>
              </a:extLst>
            </p:cNvPr>
            <p:cNvCxnSpPr>
              <a:cxnSpLocks/>
            </p:cNvCxnSpPr>
            <p:nvPr/>
          </p:nvCxnSpPr>
          <p:spPr>
            <a:xfrm>
              <a:off x="1056109" y="1136466"/>
              <a:ext cx="0" cy="7298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9726D5-566B-8243-9B41-97A7D936529C}"/>
                </a:ext>
              </a:extLst>
            </p:cNvPr>
            <p:cNvCxnSpPr>
              <a:cxnSpLocks/>
            </p:cNvCxnSpPr>
            <p:nvPr/>
          </p:nvCxnSpPr>
          <p:spPr>
            <a:xfrm>
              <a:off x="3610895" y="1136466"/>
              <a:ext cx="0" cy="7298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1C6142C-DB97-0348-B612-26616B809521}"/>
                </a:ext>
              </a:extLst>
            </p:cNvPr>
            <p:cNvCxnSpPr>
              <a:cxnSpLocks/>
            </p:cNvCxnSpPr>
            <p:nvPr/>
          </p:nvCxnSpPr>
          <p:spPr>
            <a:xfrm>
              <a:off x="4888288" y="2815169"/>
              <a:ext cx="0" cy="8633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BBF1C0-E935-5446-BA2F-201B77D692B1}"/>
                </a:ext>
              </a:extLst>
            </p:cNvPr>
            <p:cNvCxnSpPr>
              <a:cxnSpLocks/>
            </p:cNvCxnSpPr>
            <p:nvPr/>
          </p:nvCxnSpPr>
          <p:spPr>
            <a:xfrm>
              <a:off x="7443073" y="2815169"/>
              <a:ext cx="0" cy="8633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4C23124-7BF7-AB49-A0E9-22DAAEEA464E}"/>
                </a:ext>
              </a:extLst>
            </p:cNvPr>
            <p:cNvCxnSpPr>
              <a:cxnSpLocks/>
            </p:cNvCxnSpPr>
            <p:nvPr/>
          </p:nvCxnSpPr>
          <p:spPr>
            <a:xfrm>
              <a:off x="6165681" y="1136466"/>
              <a:ext cx="0" cy="729836"/>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6" name="Title 3">
            <a:extLst>
              <a:ext uri="{FF2B5EF4-FFF2-40B4-BE49-F238E27FC236}">
                <a16:creationId xmlns:a16="http://schemas.microsoft.com/office/drawing/2014/main" id="{E3B1390F-976E-614F-A356-188D11359692}"/>
              </a:ext>
            </a:extLst>
          </p:cNvPr>
          <p:cNvSpPr txBox="1">
            <a:spLocks/>
          </p:cNvSpPr>
          <p:nvPr/>
        </p:nvSpPr>
        <p:spPr bwMode="auto">
          <a:xfrm>
            <a:off x="798513" y="234575"/>
            <a:ext cx="83454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t>Remote network access using WAN</a:t>
            </a:r>
            <a:br>
              <a:rPr lang="en-US"/>
            </a:br>
            <a:r>
              <a:rPr lang="en-US" sz="2000">
                <a:solidFill>
                  <a:srgbClr val="FFFFFF"/>
                </a:solidFill>
                <a:ea typeface="ＭＳ Ｐゴシック" charset="0"/>
              </a:rPr>
              <a:t>Cisco Virtual Office / Cisco microbranch routers</a:t>
            </a:r>
            <a:endParaRPr lang="en-US"/>
          </a:p>
        </p:txBody>
      </p:sp>
    </p:spTree>
    <p:extLst>
      <p:ext uri="{BB962C8B-B14F-4D97-AF65-F5344CB8AC3E}">
        <p14:creationId xmlns:p14="http://schemas.microsoft.com/office/powerpoint/2010/main" val="3207418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9E12270-E595-8D43-9718-184AAD7390C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2818" name="think-cell Slide" r:id="rId6" imgW="7772400" imgH="10058400" progId="TCLayout.ActiveDocument.1">
                  <p:embed/>
                </p:oleObj>
              </mc:Choice>
              <mc:Fallback>
                <p:oleObj name="think-cell Slide" r:id="rId6" imgW="7772400" imgH="10058400" progId="TCLayout.ActiveDocument.1">
                  <p:embed/>
                  <p:pic>
                    <p:nvPicPr>
                      <p:cNvPr id="8" name="Object 7" hidden="1">
                        <a:extLst>
                          <a:ext uri="{FF2B5EF4-FFF2-40B4-BE49-F238E27FC236}">
                            <a16:creationId xmlns:a16="http://schemas.microsoft.com/office/drawing/2014/main" id="{C9E12270-E595-8D43-9718-184AAD7390C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3ED8B69-5A1C-5F47-A4B1-99C7144BD507}"/>
              </a:ext>
            </a:extLst>
          </p:cNvPr>
          <p:cNvSpPr/>
          <p:nvPr>
            <p:custDataLst>
              <p:tags r:id="rId3"/>
            </p:custDataLst>
          </p:nvPr>
        </p:nvSpPr>
        <p:spPr>
          <a:xfrm>
            <a:off x="0" y="0"/>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200">
              <a:latin typeface="CiscoSansTT ExtraLight" panose="020B0303020201020303" pitchFamily="34" charset="0"/>
              <a:sym typeface="CiscoSansTT ExtraLight" panose="020B0303020201020303" pitchFamily="34" charset="0"/>
            </a:endParaRPr>
          </a:p>
        </p:txBody>
      </p:sp>
      <p:grpSp>
        <p:nvGrpSpPr>
          <p:cNvPr id="47" name="Group 46">
            <a:extLst>
              <a:ext uri="{FF2B5EF4-FFF2-40B4-BE49-F238E27FC236}">
                <a16:creationId xmlns:a16="http://schemas.microsoft.com/office/drawing/2014/main" id="{A19D8565-528C-5845-AAF1-560B2C834948}"/>
              </a:ext>
            </a:extLst>
          </p:cNvPr>
          <p:cNvGrpSpPr/>
          <p:nvPr/>
        </p:nvGrpSpPr>
        <p:grpSpPr>
          <a:xfrm>
            <a:off x="1899343" y="1467338"/>
            <a:ext cx="5148551" cy="392091"/>
            <a:chOff x="6820399" y="1922677"/>
            <a:chExt cx="7127083" cy="522788"/>
          </a:xfrm>
        </p:grpSpPr>
        <p:grpSp>
          <p:nvGrpSpPr>
            <p:cNvPr id="48" name="Group 47">
              <a:extLst>
                <a:ext uri="{FF2B5EF4-FFF2-40B4-BE49-F238E27FC236}">
                  <a16:creationId xmlns:a16="http://schemas.microsoft.com/office/drawing/2014/main" id="{45D8E0E1-53E4-D24A-8058-031AEBB65D0B}"/>
                </a:ext>
              </a:extLst>
            </p:cNvPr>
            <p:cNvGrpSpPr/>
            <p:nvPr/>
          </p:nvGrpSpPr>
          <p:grpSpPr>
            <a:xfrm>
              <a:off x="10841774" y="1922677"/>
              <a:ext cx="3105708" cy="522788"/>
              <a:chOff x="10841774" y="1922677"/>
              <a:chExt cx="3105708" cy="522788"/>
            </a:xfrm>
          </p:grpSpPr>
          <p:sp>
            <p:nvSpPr>
              <p:cNvPr id="57" name="Freeform 144">
                <a:extLst>
                  <a:ext uri="{FF2B5EF4-FFF2-40B4-BE49-F238E27FC236}">
                    <a16:creationId xmlns:a16="http://schemas.microsoft.com/office/drawing/2014/main" id="{1CCAC867-EA83-CA4C-BEBC-DF5C64B26774}"/>
                  </a:ext>
                </a:extLst>
              </p:cNvPr>
              <p:cNvSpPr>
                <a:spLocks/>
              </p:cNvSpPr>
              <p:nvPr/>
            </p:nvSpPr>
            <p:spPr bwMode="auto">
              <a:xfrm>
                <a:off x="13575847" y="2245466"/>
                <a:ext cx="318139" cy="199999"/>
              </a:xfrm>
              <a:custGeom>
                <a:avLst/>
                <a:gdLst>
                  <a:gd name="T0" fmla="*/ 177 w 684"/>
                  <a:gd name="T1" fmla="*/ 430 h 430"/>
                  <a:gd name="T2" fmla="*/ 213 w 684"/>
                  <a:gd name="T3" fmla="*/ 428 h 430"/>
                  <a:gd name="T4" fmla="*/ 279 w 684"/>
                  <a:gd name="T5" fmla="*/ 401 h 430"/>
                  <a:gd name="T6" fmla="*/ 306 w 684"/>
                  <a:gd name="T7" fmla="*/ 378 h 430"/>
                  <a:gd name="T8" fmla="*/ 684 w 684"/>
                  <a:gd name="T9" fmla="*/ 0 h 430"/>
                  <a:gd name="T10" fmla="*/ 652 w 684"/>
                  <a:gd name="T11" fmla="*/ 25 h 430"/>
                  <a:gd name="T12" fmla="*/ 619 w 684"/>
                  <a:gd name="T13" fmla="*/ 38 h 430"/>
                  <a:gd name="T14" fmla="*/ 591 w 684"/>
                  <a:gd name="T15" fmla="*/ 46 h 430"/>
                  <a:gd name="T16" fmla="*/ 562 w 684"/>
                  <a:gd name="T17" fmla="*/ 49 h 430"/>
                  <a:gd name="T18" fmla="*/ 125 w 684"/>
                  <a:gd name="T19" fmla="*/ 49 h 430"/>
                  <a:gd name="T20" fmla="*/ 125 w 684"/>
                  <a:gd name="T21" fmla="*/ 49 h 430"/>
                  <a:gd name="T22" fmla="*/ 127 w 684"/>
                  <a:gd name="T23" fmla="*/ 49 h 430"/>
                  <a:gd name="T24" fmla="*/ 51 w 684"/>
                  <a:gd name="T25" fmla="*/ 125 h 430"/>
                  <a:gd name="T26" fmla="*/ 27 w 684"/>
                  <a:gd name="T27" fmla="*/ 152 h 430"/>
                  <a:gd name="T28" fmla="*/ 0 w 684"/>
                  <a:gd name="T29" fmla="*/ 217 h 430"/>
                  <a:gd name="T30" fmla="*/ 0 w 684"/>
                  <a:gd name="T31" fmla="*/ 285 h 430"/>
                  <a:gd name="T32" fmla="*/ 27 w 684"/>
                  <a:gd name="T33" fmla="*/ 350 h 430"/>
                  <a:gd name="T34" fmla="*/ 51 w 684"/>
                  <a:gd name="T35" fmla="*/ 378 h 430"/>
                  <a:gd name="T36" fmla="*/ 53 w 684"/>
                  <a:gd name="T37" fmla="*/ 380 h 430"/>
                  <a:gd name="T38" fmla="*/ 55 w 684"/>
                  <a:gd name="T39" fmla="*/ 382 h 430"/>
                  <a:gd name="T40" fmla="*/ 82 w 684"/>
                  <a:gd name="T41" fmla="*/ 405 h 430"/>
                  <a:gd name="T42" fmla="*/ 144 w 684"/>
                  <a:gd name="T43" fmla="*/ 428 h 430"/>
                  <a:gd name="T44" fmla="*/ 177 w 684"/>
                  <a:gd name="T45"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430">
                    <a:moveTo>
                      <a:pt x="177" y="430"/>
                    </a:moveTo>
                    <a:lnTo>
                      <a:pt x="213" y="428"/>
                    </a:lnTo>
                    <a:lnTo>
                      <a:pt x="279" y="401"/>
                    </a:lnTo>
                    <a:lnTo>
                      <a:pt x="306" y="378"/>
                    </a:lnTo>
                    <a:lnTo>
                      <a:pt x="684" y="0"/>
                    </a:lnTo>
                    <a:lnTo>
                      <a:pt x="652" y="25"/>
                    </a:lnTo>
                    <a:lnTo>
                      <a:pt x="619" y="38"/>
                    </a:lnTo>
                    <a:lnTo>
                      <a:pt x="591" y="46"/>
                    </a:lnTo>
                    <a:lnTo>
                      <a:pt x="562" y="49"/>
                    </a:lnTo>
                    <a:lnTo>
                      <a:pt x="125" y="49"/>
                    </a:lnTo>
                    <a:lnTo>
                      <a:pt x="125" y="49"/>
                    </a:lnTo>
                    <a:lnTo>
                      <a:pt x="127" y="49"/>
                    </a:lnTo>
                    <a:lnTo>
                      <a:pt x="51" y="125"/>
                    </a:lnTo>
                    <a:lnTo>
                      <a:pt x="27" y="152"/>
                    </a:lnTo>
                    <a:lnTo>
                      <a:pt x="0" y="217"/>
                    </a:lnTo>
                    <a:lnTo>
                      <a:pt x="0" y="285"/>
                    </a:lnTo>
                    <a:lnTo>
                      <a:pt x="27" y="350"/>
                    </a:lnTo>
                    <a:lnTo>
                      <a:pt x="51" y="378"/>
                    </a:lnTo>
                    <a:lnTo>
                      <a:pt x="53" y="380"/>
                    </a:lnTo>
                    <a:lnTo>
                      <a:pt x="55" y="382"/>
                    </a:lnTo>
                    <a:lnTo>
                      <a:pt x="82" y="405"/>
                    </a:lnTo>
                    <a:lnTo>
                      <a:pt x="144" y="428"/>
                    </a:lnTo>
                    <a:lnTo>
                      <a:pt x="177" y="43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 name="Freeform 145">
                <a:extLst>
                  <a:ext uri="{FF2B5EF4-FFF2-40B4-BE49-F238E27FC236}">
                    <a16:creationId xmlns:a16="http://schemas.microsoft.com/office/drawing/2014/main" id="{82F675E3-1FF3-2141-B9E6-D0FE2EA1D10D}"/>
                  </a:ext>
                </a:extLst>
              </p:cNvPr>
              <p:cNvSpPr>
                <a:spLocks/>
              </p:cNvSpPr>
              <p:nvPr/>
            </p:nvSpPr>
            <p:spPr bwMode="auto">
              <a:xfrm>
                <a:off x="13660971" y="2183606"/>
                <a:ext cx="229765" cy="84651"/>
              </a:xfrm>
              <a:custGeom>
                <a:avLst/>
                <a:gdLst>
                  <a:gd name="T0" fmla="*/ 0 w 494"/>
                  <a:gd name="T1" fmla="*/ 182 h 182"/>
                  <a:gd name="T2" fmla="*/ 437 w 494"/>
                  <a:gd name="T3" fmla="*/ 182 h 182"/>
                  <a:gd name="T4" fmla="*/ 466 w 494"/>
                  <a:gd name="T5" fmla="*/ 179 h 182"/>
                  <a:gd name="T6" fmla="*/ 494 w 494"/>
                  <a:gd name="T7" fmla="*/ 171 h 182"/>
                  <a:gd name="T8" fmla="*/ 464 w 494"/>
                  <a:gd name="T9" fmla="*/ 179 h 182"/>
                  <a:gd name="T10" fmla="*/ 437 w 494"/>
                  <a:gd name="T11" fmla="*/ 182 h 182"/>
                  <a:gd name="T12" fmla="*/ 401 w 494"/>
                  <a:gd name="T13" fmla="*/ 179 h 182"/>
                  <a:gd name="T14" fmla="*/ 335 w 494"/>
                  <a:gd name="T15" fmla="*/ 152 h 182"/>
                  <a:gd name="T16" fmla="*/ 308 w 494"/>
                  <a:gd name="T17" fmla="*/ 129 h 182"/>
                  <a:gd name="T18" fmla="*/ 181 w 494"/>
                  <a:gd name="T19" fmla="*/ 0 h 182"/>
                  <a:gd name="T20" fmla="*/ 0 w 494"/>
                  <a:gd name="T21" fmla="*/ 182 h 182"/>
                  <a:gd name="T22" fmla="*/ 0 w 494"/>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4" h="182">
                    <a:moveTo>
                      <a:pt x="0" y="182"/>
                    </a:moveTo>
                    <a:lnTo>
                      <a:pt x="437" y="182"/>
                    </a:lnTo>
                    <a:lnTo>
                      <a:pt x="466" y="179"/>
                    </a:lnTo>
                    <a:lnTo>
                      <a:pt x="494" y="171"/>
                    </a:lnTo>
                    <a:lnTo>
                      <a:pt x="464" y="179"/>
                    </a:lnTo>
                    <a:lnTo>
                      <a:pt x="437" y="182"/>
                    </a:lnTo>
                    <a:lnTo>
                      <a:pt x="401" y="179"/>
                    </a:lnTo>
                    <a:lnTo>
                      <a:pt x="335" y="152"/>
                    </a:lnTo>
                    <a:lnTo>
                      <a:pt x="308" y="129"/>
                    </a:lnTo>
                    <a:lnTo>
                      <a:pt x="181" y="0"/>
                    </a:lnTo>
                    <a:lnTo>
                      <a:pt x="0" y="182"/>
                    </a:lnTo>
                    <a:lnTo>
                      <a:pt x="0" y="182"/>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 name="Freeform 146">
                <a:extLst>
                  <a:ext uri="{FF2B5EF4-FFF2-40B4-BE49-F238E27FC236}">
                    <a16:creationId xmlns:a16="http://schemas.microsoft.com/office/drawing/2014/main" id="{4D7063A5-CE83-1347-8ABB-93A6FA813591}"/>
                  </a:ext>
                </a:extLst>
              </p:cNvPr>
              <p:cNvSpPr>
                <a:spLocks/>
              </p:cNvSpPr>
              <p:nvPr/>
            </p:nvSpPr>
            <p:spPr bwMode="auto">
              <a:xfrm>
                <a:off x="13575842" y="1922677"/>
                <a:ext cx="318139" cy="199069"/>
              </a:xfrm>
              <a:custGeom>
                <a:avLst/>
                <a:gdLst>
                  <a:gd name="T0" fmla="*/ 684 w 684"/>
                  <a:gd name="T1" fmla="*/ 428 h 428"/>
                  <a:gd name="T2" fmla="*/ 306 w 684"/>
                  <a:gd name="T3" fmla="*/ 50 h 428"/>
                  <a:gd name="T4" fmla="*/ 296 w 684"/>
                  <a:gd name="T5" fmla="*/ 42 h 428"/>
                  <a:gd name="T6" fmla="*/ 285 w 684"/>
                  <a:gd name="T7" fmla="*/ 34 h 428"/>
                  <a:gd name="T8" fmla="*/ 260 w 684"/>
                  <a:gd name="T9" fmla="*/ 17 h 428"/>
                  <a:gd name="T10" fmla="*/ 207 w 684"/>
                  <a:gd name="T11" fmla="*/ 0 h 428"/>
                  <a:gd name="T12" fmla="*/ 179 w 684"/>
                  <a:gd name="T13" fmla="*/ 0 h 428"/>
                  <a:gd name="T14" fmla="*/ 144 w 684"/>
                  <a:gd name="T15" fmla="*/ 2 h 428"/>
                  <a:gd name="T16" fmla="*/ 78 w 684"/>
                  <a:gd name="T17" fmla="*/ 27 h 428"/>
                  <a:gd name="T18" fmla="*/ 51 w 684"/>
                  <a:gd name="T19" fmla="*/ 53 h 428"/>
                  <a:gd name="T20" fmla="*/ 27 w 684"/>
                  <a:gd name="T21" fmla="*/ 80 h 428"/>
                  <a:gd name="T22" fmla="*/ 0 w 684"/>
                  <a:gd name="T23" fmla="*/ 145 h 428"/>
                  <a:gd name="T24" fmla="*/ 0 w 684"/>
                  <a:gd name="T25" fmla="*/ 215 h 428"/>
                  <a:gd name="T26" fmla="*/ 27 w 684"/>
                  <a:gd name="T27" fmla="*/ 278 h 428"/>
                  <a:gd name="T28" fmla="*/ 51 w 684"/>
                  <a:gd name="T29" fmla="*/ 308 h 428"/>
                  <a:gd name="T30" fmla="*/ 125 w 684"/>
                  <a:gd name="T31" fmla="*/ 382 h 428"/>
                  <a:gd name="T32" fmla="*/ 562 w 684"/>
                  <a:gd name="T33" fmla="*/ 382 h 428"/>
                  <a:gd name="T34" fmla="*/ 562 w 684"/>
                  <a:gd name="T35" fmla="*/ 382 h 428"/>
                  <a:gd name="T36" fmla="*/ 562 w 684"/>
                  <a:gd name="T37" fmla="*/ 382 h 428"/>
                  <a:gd name="T38" fmla="*/ 593 w 684"/>
                  <a:gd name="T39" fmla="*/ 384 h 428"/>
                  <a:gd name="T40" fmla="*/ 657 w 684"/>
                  <a:gd name="T41" fmla="*/ 407 h 428"/>
                  <a:gd name="T42" fmla="*/ 684 w 684"/>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4" h="428">
                    <a:moveTo>
                      <a:pt x="684" y="428"/>
                    </a:moveTo>
                    <a:lnTo>
                      <a:pt x="306" y="50"/>
                    </a:lnTo>
                    <a:lnTo>
                      <a:pt x="296" y="42"/>
                    </a:lnTo>
                    <a:lnTo>
                      <a:pt x="285" y="34"/>
                    </a:lnTo>
                    <a:lnTo>
                      <a:pt x="260" y="17"/>
                    </a:lnTo>
                    <a:lnTo>
                      <a:pt x="207" y="0"/>
                    </a:lnTo>
                    <a:lnTo>
                      <a:pt x="179" y="0"/>
                    </a:lnTo>
                    <a:lnTo>
                      <a:pt x="144" y="2"/>
                    </a:lnTo>
                    <a:lnTo>
                      <a:pt x="78" y="27"/>
                    </a:lnTo>
                    <a:lnTo>
                      <a:pt x="51" y="53"/>
                    </a:lnTo>
                    <a:lnTo>
                      <a:pt x="27" y="80"/>
                    </a:lnTo>
                    <a:lnTo>
                      <a:pt x="0" y="145"/>
                    </a:lnTo>
                    <a:lnTo>
                      <a:pt x="0" y="215"/>
                    </a:lnTo>
                    <a:lnTo>
                      <a:pt x="27" y="278"/>
                    </a:lnTo>
                    <a:lnTo>
                      <a:pt x="51" y="308"/>
                    </a:lnTo>
                    <a:lnTo>
                      <a:pt x="125" y="382"/>
                    </a:lnTo>
                    <a:lnTo>
                      <a:pt x="562" y="382"/>
                    </a:lnTo>
                    <a:lnTo>
                      <a:pt x="562" y="382"/>
                    </a:lnTo>
                    <a:lnTo>
                      <a:pt x="562" y="382"/>
                    </a:lnTo>
                    <a:lnTo>
                      <a:pt x="593" y="384"/>
                    </a:lnTo>
                    <a:lnTo>
                      <a:pt x="657" y="407"/>
                    </a:lnTo>
                    <a:lnTo>
                      <a:pt x="684" y="428"/>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0" name="Freeform 147">
                <a:extLst>
                  <a:ext uri="{FF2B5EF4-FFF2-40B4-BE49-F238E27FC236}">
                    <a16:creationId xmlns:a16="http://schemas.microsoft.com/office/drawing/2014/main" id="{F9B10A0A-1F29-DE4D-B53D-D2C276F34A74}"/>
                  </a:ext>
                </a:extLst>
              </p:cNvPr>
              <p:cNvSpPr>
                <a:spLocks/>
              </p:cNvSpPr>
              <p:nvPr/>
            </p:nvSpPr>
            <p:spPr bwMode="auto">
              <a:xfrm>
                <a:off x="13660971" y="2100352"/>
                <a:ext cx="203255" cy="83256"/>
              </a:xfrm>
              <a:custGeom>
                <a:avLst/>
                <a:gdLst>
                  <a:gd name="T0" fmla="*/ 181 w 437"/>
                  <a:gd name="T1" fmla="*/ 179 h 179"/>
                  <a:gd name="T2" fmla="*/ 308 w 437"/>
                  <a:gd name="T3" fmla="*/ 53 h 179"/>
                  <a:gd name="T4" fmla="*/ 335 w 437"/>
                  <a:gd name="T5" fmla="*/ 27 h 179"/>
                  <a:gd name="T6" fmla="*/ 401 w 437"/>
                  <a:gd name="T7" fmla="*/ 2 h 179"/>
                  <a:gd name="T8" fmla="*/ 437 w 437"/>
                  <a:gd name="T9" fmla="*/ 0 h 179"/>
                  <a:gd name="T10" fmla="*/ 437 w 437"/>
                  <a:gd name="T11" fmla="*/ 0 h 179"/>
                  <a:gd name="T12" fmla="*/ 0 w 437"/>
                  <a:gd name="T13" fmla="*/ 0 h 179"/>
                  <a:gd name="T14" fmla="*/ 2 w 437"/>
                  <a:gd name="T15" fmla="*/ 0 h 179"/>
                  <a:gd name="T16" fmla="*/ 2 w 437"/>
                  <a:gd name="T17" fmla="*/ 0 h 179"/>
                  <a:gd name="T18" fmla="*/ 181 w 437"/>
                  <a:gd name="T19" fmla="*/ 179 h 179"/>
                  <a:gd name="T20" fmla="*/ 181 w 437"/>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 h="179">
                    <a:moveTo>
                      <a:pt x="181" y="179"/>
                    </a:moveTo>
                    <a:lnTo>
                      <a:pt x="308" y="53"/>
                    </a:lnTo>
                    <a:lnTo>
                      <a:pt x="335" y="27"/>
                    </a:lnTo>
                    <a:lnTo>
                      <a:pt x="401" y="2"/>
                    </a:lnTo>
                    <a:lnTo>
                      <a:pt x="437" y="0"/>
                    </a:lnTo>
                    <a:lnTo>
                      <a:pt x="437" y="0"/>
                    </a:lnTo>
                    <a:lnTo>
                      <a:pt x="0" y="0"/>
                    </a:lnTo>
                    <a:lnTo>
                      <a:pt x="2" y="0"/>
                    </a:lnTo>
                    <a:lnTo>
                      <a:pt x="2" y="0"/>
                    </a:lnTo>
                    <a:lnTo>
                      <a:pt x="181" y="179"/>
                    </a:lnTo>
                    <a:lnTo>
                      <a:pt x="181" y="179"/>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1" name="Freeform 148">
                <a:extLst>
                  <a:ext uri="{FF2B5EF4-FFF2-40B4-BE49-F238E27FC236}">
                    <a16:creationId xmlns:a16="http://schemas.microsoft.com/office/drawing/2014/main" id="{DA813D07-B19B-2549-9643-4999361B7F05}"/>
                  </a:ext>
                </a:extLst>
              </p:cNvPr>
              <p:cNvSpPr>
                <a:spLocks/>
              </p:cNvSpPr>
              <p:nvPr/>
            </p:nvSpPr>
            <p:spPr bwMode="auto">
              <a:xfrm>
                <a:off x="10841774" y="2100351"/>
                <a:ext cx="930"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 name="Freeform 149">
                <a:extLst>
                  <a:ext uri="{FF2B5EF4-FFF2-40B4-BE49-F238E27FC236}">
                    <a16:creationId xmlns:a16="http://schemas.microsoft.com/office/drawing/2014/main" id="{268436B5-F026-6B49-A454-E9E623C1FAA6}"/>
                  </a:ext>
                </a:extLst>
              </p:cNvPr>
              <p:cNvSpPr>
                <a:spLocks/>
              </p:cNvSpPr>
              <p:nvPr/>
            </p:nvSpPr>
            <p:spPr bwMode="auto">
              <a:xfrm>
                <a:off x="13745157" y="2100352"/>
                <a:ext cx="202325" cy="167907"/>
              </a:xfrm>
              <a:custGeom>
                <a:avLst/>
                <a:gdLst>
                  <a:gd name="T0" fmla="*/ 127 w 435"/>
                  <a:gd name="T1" fmla="*/ 308 h 361"/>
                  <a:gd name="T2" fmla="*/ 154 w 435"/>
                  <a:gd name="T3" fmla="*/ 331 h 361"/>
                  <a:gd name="T4" fmla="*/ 220 w 435"/>
                  <a:gd name="T5" fmla="*/ 358 h 361"/>
                  <a:gd name="T6" fmla="*/ 256 w 435"/>
                  <a:gd name="T7" fmla="*/ 361 h 361"/>
                  <a:gd name="T8" fmla="*/ 283 w 435"/>
                  <a:gd name="T9" fmla="*/ 358 h 361"/>
                  <a:gd name="T10" fmla="*/ 313 w 435"/>
                  <a:gd name="T11" fmla="*/ 350 h 361"/>
                  <a:gd name="T12" fmla="*/ 319 w 435"/>
                  <a:gd name="T13" fmla="*/ 348 h 361"/>
                  <a:gd name="T14" fmla="*/ 325 w 435"/>
                  <a:gd name="T15" fmla="*/ 346 h 361"/>
                  <a:gd name="T16" fmla="*/ 330 w 435"/>
                  <a:gd name="T17" fmla="*/ 344 h 361"/>
                  <a:gd name="T18" fmla="*/ 334 w 435"/>
                  <a:gd name="T19" fmla="*/ 342 h 361"/>
                  <a:gd name="T20" fmla="*/ 336 w 435"/>
                  <a:gd name="T21" fmla="*/ 342 h 361"/>
                  <a:gd name="T22" fmla="*/ 336 w 435"/>
                  <a:gd name="T23" fmla="*/ 339 h 361"/>
                  <a:gd name="T24" fmla="*/ 357 w 435"/>
                  <a:gd name="T25" fmla="*/ 329 h 361"/>
                  <a:gd name="T26" fmla="*/ 378 w 435"/>
                  <a:gd name="T27" fmla="*/ 312 h 361"/>
                  <a:gd name="T28" fmla="*/ 382 w 435"/>
                  <a:gd name="T29" fmla="*/ 308 h 361"/>
                  <a:gd name="T30" fmla="*/ 399 w 435"/>
                  <a:gd name="T31" fmla="*/ 289 h 361"/>
                  <a:gd name="T32" fmla="*/ 422 w 435"/>
                  <a:gd name="T33" fmla="*/ 249 h 361"/>
                  <a:gd name="T34" fmla="*/ 429 w 435"/>
                  <a:gd name="T35" fmla="*/ 226 h 361"/>
                  <a:gd name="T36" fmla="*/ 431 w 435"/>
                  <a:gd name="T37" fmla="*/ 219 h 361"/>
                  <a:gd name="T38" fmla="*/ 433 w 435"/>
                  <a:gd name="T39" fmla="*/ 213 h 361"/>
                  <a:gd name="T40" fmla="*/ 435 w 435"/>
                  <a:gd name="T41" fmla="*/ 196 h 361"/>
                  <a:gd name="T42" fmla="*/ 435 w 435"/>
                  <a:gd name="T43" fmla="*/ 179 h 361"/>
                  <a:gd name="T44" fmla="*/ 435 w 435"/>
                  <a:gd name="T45" fmla="*/ 175 h 361"/>
                  <a:gd name="T46" fmla="*/ 435 w 435"/>
                  <a:gd name="T47" fmla="*/ 171 h 361"/>
                  <a:gd name="T48" fmla="*/ 435 w 435"/>
                  <a:gd name="T49" fmla="*/ 171 h 361"/>
                  <a:gd name="T50" fmla="*/ 435 w 435"/>
                  <a:gd name="T51" fmla="*/ 171 h 361"/>
                  <a:gd name="T52" fmla="*/ 435 w 435"/>
                  <a:gd name="T53" fmla="*/ 169 h 361"/>
                  <a:gd name="T54" fmla="*/ 435 w 435"/>
                  <a:gd name="T55" fmla="*/ 169 h 361"/>
                  <a:gd name="T56" fmla="*/ 435 w 435"/>
                  <a:gd name="T57" fmla="*/ 169 h 361"/>
                  <a:gd name="T58" fmla="*/ 435 w 435"/>
                  <a:gd name="T59" fmla="*/ 169 h 361"/>
                  <a:gd name="T60" fmla="*/ 435 w 435"/>
                  <a:gd name="T61" fmla="*/ 169 h 361"/>
                  <a:gd name="T62" fmla="*/ 435 w 435"/>
                  <a:gd name="T63" fmla="*/ 160 h 361"/>
                  <a:gd name="T64" fmla="*/ 433 w 435"/>
                  <a:gd name="T65" fmla="*/ 152 h 361"/>
                  <a:gd name="T66" fmla="*/ 433 w 435"/>
                  <a:gd name="T67" fmla="*/ 150 h 361"/>
                  <a:gd name="T68" fmla="*/ 433 w 435"/>
                  <a:gd name="T69" fmla="*/ 147 h 361"/>
                  <a:gd name="T70" fmla="*/ 431 w 435"/>
                  <a:gd name="T71" fmla="*/ 141 h 361"/>
                  <a:gd name="T72" fmla="*/ 429 w 435"/>
                  <a:gd name="T73" fmla="*/ 135 h 361"/>
                  <a:gd name="T74" fmla="*/ 429 w 435"/>
                  <a:gd name="T75" fmla="*/ 133 h 361"/>
                  <a:gd name="T76" fmla="*/ 429 w 435"/>
                  <a:gd name="T77" fmla="*/ 133 h 361"/>
                  <a:gd name="T78" fmla="*/ 422 w 435"/>
                  <a:gd name="T79" fmla="*/ 112 h 361"/>
                  <a:gd name="T80" fmla="*/ 399 w 435"/>
                  <a:gd name="T81" fmla="*/ 69 h 361"/>
                  <a:gd name="T82" fmla="*/ 382 w 435"/>
                  <a:gd name="T83" fmla="*/ 53 h 361"/>
                  <a:gd name="T84" fmla="*/ 378 w 435"/>
                  <a:gd name="T85" fmla="*/ 46 h 361"/>
                  <a:gd name="T86" fmla="*/ 355 w 435"/>
                  <a:gd name="T87" fmla="*/ 27 h 361"/>
                  <a:gd name="T88" fmla="*/ 302 w 435"/>
                  <a:gd name="T89" fmla="*/ 4 h 361"/>
                  <a:gd name="T90" fmla="*/ 275 w 435"/>
                  <a:gd name="T91" fmla="*/ 0 h 361"/>
                  <a:gd name="T92" fmla="*/ 273 w 435"/>
                  <a:gd name="T93" fmla="*/ 0 h 361"/>
                  <a:gd name="T94" fmla="*/ 273 w 435"/>
                  <a:gd name="T95" fmla="*/ 0 h 361"/>
                  <a:gd name="T96" fmla="*/ 264 w 435"/>
                  <a:gd name="T97" fmla="*/ 0 h 361"/>
                  <a:gd name="T98" fmla="*/ 256 w 435"/>
                  <a:gd name="T99" fmla="*/ 0 h 361"/>
                  <a:gd name="T100" fmla="*/ 256 w 435"/>
                  <a:gd name="T101" fmla="*/ 0 h 361"/>
                  <a:gd name="T102" fmla="*/ 220 w 435"/>
                  <a:gd name="T103" fmla="*/ 2 h 361"/>
                  <a:gd name="T104" fmla="*/ 154 w 435"/>
                  <a:gd name="T105" fmla="*/ 27 h 361"/>
                  <a:gd name="T106" fmla="*/ 127 w 435"/>
                  <a:gd name="T107" fmla="*/ 53 h 361"/>
                  <a:gd name="T108" fmla="*/ 0 w 435"/>
                  <a:gd name="T109" fmla="*/ 179 h 361"/>
                  <a:gd name="T110" fmla="*/ 127 w 435"/>
                  <a:gd name="T111"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5" h="361">
                    <a:moveTo>
                      <a:pt x="127" y="308"/>
                    </a:moveTo>
                    <a:lnTo>
                      <a:pt x="154" y="331"/>
                    </a:lnTo>
                    <a:lnTo>
                      <a:pt x="220" y="358"/>
                    </a:lnTo>
                    <a:lnTo>
                      <a:pt x="256" y="361"/>
                    </a:lnTo>
                    <a:lnTo>
                      <a:pt x="283" y="358"/>
                    </a:lnTo>
                    <a:lnTo>
                      <a:pt x="313" y="350"/>
                    </a:lnTo>
                    <a:lnTo>
                      <a:pt x="319" y="348"/>
                    </a:lnTo>
                    <a:lnTo>
                      <a:pt x="325" y="346"/>
                    </a:lnTo>
                    <a:lnTo>
                      <a:pt x="330" y="344"/>
                    </a:lnTo>
                    <a:lnTo>
                      <a:pt x="334" y="342"/>
                    </a:lnTo>
                    <a:lnTo>
                      <a:pt x="336" y="342"/>
                    </a:lnTo>
                    <a:lnTo>
                      <a:pt x="336" y="339"/>
                    </a:lnTo>
                    <a:lnTo>
                      <a:pt x="357" y="329"/>
                    </a:lnTo>
                    <a:lnTo>
                      <a:pt x="378" y="312"/>
                    </a:lnTo>
                    <a:lnTo>
                      <a:pt x="382" y="308"/>
                    </a:lnTo>
                    <a:lnTo>
                      <a:pt x="399" y="289"/>
                    </a:lnTo>
                    <a:lnTo>
                      <a:pt x="422" y="249"/>
                    </a:lnTo>
                    <a:lnTo>
                      <a:pt x="429" y="226"/>
                    </a:lnTo>
                    <a:lnTo>
                      <a:pt x="431" y="219"/>
                    </a:lnTo>
                    <a:lnTo>
                      <a:pt x="433" y="213"/>
                    </a:lnTo>
                    <a:lnTo>
                      <a:pt x="435" y="196"/>
                    </a:lnTo>
                    <a:lnTo>
                      <a:pt x="435" y="179"/>
                    </a:lnTo>
                    <a:lnTo>
                      <a:pt x="435" y="175"/>
                    </a:lnTo>
                    <a:lnTo>
                      <a:pt x="435" y="171"/>
                    </a:lnTo>
                    <a:lnTo>
                      <a:pt x="435" y="171"/>
                    </a:lnTo>
                    <a:lnTo>
                      <a:pt x="435" y="171"/>
                    </a:lnTo>
                    <a:lnTo>
                      <a:pt x="435" y="169"/>
                    </a:lnTo>
                    <a:lnTo>
                      <a:pt x="435" y="169"/>
                    </a:lnTo>
                    <a:lnTo>
                      <a:pt x="435" y="169"/>
                    </a:lnTo>
                    <a:lnTo>
                      <a:pt x="435" y="169"/>
                    </a:lnTo>
                    <a:lnTo>
                      <a:pt x="435" y="169"/>
                    </a:lnTo>
                    <a:lnTo>
                      <a:pt x="435" y="160"/>
                    </a:lnTo>
                    <a:lnTo>
                      <a:pt x="433" y="152"/>
                    </a:lnTo>
                    <a:lnTo>
                      <a:pt x="433" y="150"/>
                    </a:lnTo>
                    <a:lnTo>
                      <a:pt x="433" y="147"/>
                    </a:lnTo>
                    <a:lnTo>
                      <a:pt x="431" y="141"/>
                    </a:lnTo>
                    <a:lnTo>
                      <a:pt x="429" y="135"/>
                    </a:lnTo>
                    <a:lnTo>
                      <a:pt x="429" y="133"/>
                    </a:lnTo>
                    <a:lnTo>
                      <a:pt x="429" y="133"/>
                    </a:lnTo>
                    <a:lnTo>
                      <a:pt x="422" y="112"/>
                    </a:lnTo>
                    <a:lnTo>
                      <a:pt x="399" y="69"/>
                    </a:lnTo>
                    <a:lnTo>
                      <a:pt x="382" y="53"/>
                    </a:lnTo>
                    <a:lnTo>
                      <a:pt x="378" y="46"/>
                    </a:lnTo>
                    <a:lnTo>
                      <a:pt x="355" y="27"/>
                    </a:lnTo>
                    <a:lnTo>
                      <a:pt x="302" y="4"/>
                    </a:lnTo>
                    <a:lnTo>
                      <a:pt x="275" y="0"/>
                    </a:lnTo>
                    <a:lnTo>
                      <a:pt x="273" y="0"/>
                    </a:lnTo>
                    <a:lnTo>
                      <a:pt x="273" y="0"/>
                    </a:lnTo>
                    <a:lnTo>
                      <a:pt x="264" y="0"/>
                    </a:lnTo>
                    <a:lnTo>
                      <a:pt x="256" y="0"/>
                    </a:lnTo>
                    <a:lnTo>
                      <a:pt x="256" y="0"/>
                    </a:lnTo>
                    <a:lnTo>
                      <a:pt x="220" y="2"/>
                    </a:lnTo>
                    <a:lnTo>
                      <a:pt x="154" y="27"/>
                    </a:lnTo>
                    <a:lnTo>
                      <a:pt x="127" y="53"/>
                    </a:lnTo>
                    <a:lnTo>
                      <a:pt x="0" y="179"/>
                    </a:lnTo>
                    <a:lnTo>
                      <a:pt x="127"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49" name="Freeform 150">
              <a:extLst>
                <a:ext uri="{FF2B5EF4-FFF2-40B4-BE49-F238E27FC236}">
                  <a16:creationId xmlns:a16="http://schemas.microsoft.com/office/drawing/2014/main" id="{F9D20054-CACD-5A47-8142-714A857E3E20}"/>
                </a:ext>
              </a:extLst>
            </p:cNvPr>
            <p:cNvSpPr>
              <a:spLocks/>
            </p:cNvSpPr>
            <p:nvPr/>
          </p:nvSpPr>
          <p:spPr bwMode="auto">
            <a:xfrm>
              <a:off x="7025292" y="2035554"/>
              <a:ext cx="6743055" cy="289924"/>
            </a:xfrm>
            <a:custGeom>
              <a:avLst/>
              <a:gdLst>
                <a:gd name="T0" fmla="*/ 8210 w 8389"/>
                <a:gd name="T1" fmla="*/ 0 h 361"/>
                <a:gd name="T2" fmla="*/ 179 w 8389"/>
                <a:gd name="T3" fmla="*/ 0 h 361"/>
                <a:gd name="T4" fmla="*/ 0 w 8389"/>
                <a:gd name="T5" fmla="*/ 179 h 361"/>
                <a:gd name="T6" fmla="*/ 179 w 8389"/>
                <a:gd name="T7" fmla="*/ 361 h 361"/>
                <a:gd name="T8" fmla="*/ 8208 w 8389"/>
                <a:gd name="T9" fmla="*/ 361 h 361"/>
                <a:gd name="T10" fmla="*/ 8389 w 8389"/>
                <a:gd name="T11" fmla="*/ 179 h 361"/>
                <a:gd name="T12" fmla="*/ 8210 w 8389"/>
                <a:gd name="T13" fmla="*/ 0 h 361"/>
              </a:gdLst>
              <a:ahLst/>
              <a:cxnLst>
                <a:cxn ang="0">
                  <a:pos x="T0" y="T1"/>
                </a:cxn>
                <a:cxn ang="0">
                  <a:pos x="T2" y="T3"/>
                </a:cxn>
                <a:cxn ang="0">
                  <a:pos x="T4" y="T5"/>
                </a:cxn>
                <a:cxn ang="0">
                  <a:pos x="T6" y="T7"/>
                </a:cxn>
                <a:cxn ang="0">
                  <a:pos x="T8" y="T9"/>
                </a:cxn>
                <a:cxn ang="0">
                  <a:pos x="T10" y="T11"/>
                </a:cxn>
                <a:cxn ang="0">
                  <a:pos x="T12" y="T13"/>
                </a:cxn>
              </a:cxnLst>
              <a:rect l="0" t="0" r="r" b="b"/>
              <a:pathLst>
                <a:path w="8389" h="361">
                  <a:moveTo>
                    <a:pt x="8210" y="0"/>
                  </a:moveTo>
                  <a:lnTo>
                    <a:pt x="179" y="0"/>
                  </a:lnTo>
                  <a:lnTo>
                    <a:pt x="0" y="179"/>
                  </a:lnTo>
                  <a:lnTo>
                    <a:pt x="179" y="361"/>
                  </a:lnTo>
                  <a:lnTo>
                    <a:pt x="8208" y="361"/>
                  </a:lnTo>
                  <a:lnTo>
                    <a:pt x="8389" y="179"/>
                  </a:lnTo>
                  <a:lnTo>
                    <a:pt x="8210" y="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50" name="Group 49">
              <a:extLst>
                <a:ext uri="{FF2B5EF4-FFF2-40B4-BE49-F238E27FC236}">
                  <a16:creationId xmlns:a16="http://schemas.microsoft.com/office/drawing/2014/main" id="{61D8F825-DD7C-5844-99C8-52E477A77915}"/>
                </a:ext>
              </a:extLst>
            </p:cNvPr>
            <p:cNvGrpSpPr/>
            <p:nvPr/>
          </p:nvGrpSpPr>
          <p:grpSpPr>
            <a:xfrm>
              <a:off x="6820399" y="1922677"/>
              <a:ext cx="345115" cy="522788"/>
              <a:chOff x="6820399" y="1922677"/>
              <a:chExt cx="345115" cy="522788"/>
            </a:xfrm>
          </p:grpSpPr>
          <p:sp>
            <p:nvSpPr>
              <p:cNvPr id="51" name="Freeform 151">
                <a:extLst>
                  <a:ext uri="{FF2B5EF4-FFF2-40B4-BE49-F238E27FC236}">
                    <a16:creationId xmlns:a16="http://schemas.microsoft.com/office/drawing/2014/main" id="{C354423E-7470-B54B-93A7-422866DC921E}"/>
                  </a:ext>
                </a:extLst>
              </p:cNvPr>
              <p:cNvSpPr>
                <a:spLocks/>
              </p:cNvSpPr>
              <p:nvPr/>
            </p:nvSpPr>
            <p:spPr bwMode="auto">
              <a:xfrm>
                <a:off x="6848306" y="2245466"/>
                <a:ext cx="317208" cy="199999"/>
              </a:xfrm>
              <a:custGeom>
                <a:avLst/>
                <a:gdLst>
                  <a:gd name="T0" fmla="*/ 504 w 682"/>
                  <a:gd name="T1" fmla="*/ 430 h 430"/>
                  <a:gd name="T2" fmla="*/ 470 w 682"/>
                  <a:gd name="T3" fmla="*/ 428 h 430"/>
                  <a:gd name="T4" fmla="*/ 405 w 682"/>
                  <a:gd name="T5" fmla="*/ 401 h 430"/>
                  <a:gd name="T6" fmla="*/ 378 w 682"/>
                  <a:gd name="T7" fmla="*/ 378 h 430"/>
                  <a:gd name="T8" fmla="*/ 0 w 682"/>
                  <a:gd name="T9" fmla="*/ 0 h 430"/>
                  <a:gd name="T10" fmla="*/ 29 w 682"/>
                  <a:gd name="T11" fmla="*/ 25 h 430"/>
                  <a:gd name="T12" fmla="*/ 65 w 682"/>
                  <a:gd name="T13" fmla="*/ 38 h 430"/>
                  <a:gd name="T14" fmla="*/ 93 w 682"/>
                  <a:gd name="T15" fmla="*/ 46 h 430"/>
                  <a:gd name="T16" fmla="*/ 122 w 682"/>
                  <a:gd name="T17" fmla="*/ 49 h 430"/>
                  <a:gd name="T18" fmla="*/ 557 w 682"/>
                  <a:gd name="T19" fmla="*/ 49 h 430"/>
                  <a:gd name="T20" fmla="*/ 559 w 682"/>
                  <a:gd name="T21" fmla="*/ 49 h 430"/>
                  <a:gd name="T22" fmla="*/ 557 w 682"/>
                  <a:gd name="T23" fmla="*/ 49 h 430"/>
                  <a:gd name="T24" fmla="*/ 631 w 682"/>
                  <a:gd name="T25" fmla="*/ 125 h 430"/>
                  <a:gd name="T26" fmla="*/ 656 w 682"/>
                  <a:gd name="T27" fmla="*/ 152 h 430"/>
                  <a:gd name="T28" fmla="*/ 682 w 682"/>
                  <a:gd name="T29" fmla="*/ 217 h 430"/>
                  <a:gd name="T30" fmla="*/ 682 w 682"/>
                  <a:gd name="T31" fmla="*/ 285 h 430"/>
                  <a:gd name="T32" fmla="*/ 656 w 682"/>
                  <a:gd name="T33" fmla="*/ 350 h 430"/>
                  <a:gd name="T34" fmla="*/ 631 w 682"/>
                  <a:gd name="T35" fmla="*/ 378 h 430"/>
                  <a:gd name="T36" fmla="*/ 629 w 682"/>
                  <a:gd name="T37" fmla="*/ 380 h 430"/>
                  <a:gd name="T38" fmla="*/ 629 w 682"/>
                  <a:gd name="T39" fmla="*/ 382 h 430"/>
                  <a:gd name="T40" fmla="*/ 601 w 682"/>
                  <a:gd name="T41" fmla="*/ 405 h 430"/>
                  <a:gd name="T42" fmla="*/ 538 w 682"/>
                  <a:gd name="T43" fmla="*/ 428 h 430"/>
                  <a:gd name="T44" fmla="*/ 504 w 682"/>
                  <a:gd name="T45"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 h="430">
                    <a:moveTo>
                      <a:pt x="504" y="430"/>
                    </a:moveTo>
                    <a:lnTo>
                      <a:pt x="470" y="428"/>
                    </a:lnTo>
                    <a:lnTo>
                      <a:pt x="405" y="401"/>
                    </a:lnTo>
                    <a:lnTo>
                      <a:pt x="378" y="378"/>
                    </a:lnTo>
                    <a:lnTo>
                      <a:pt x="0" y="0"/>
                    </a:lnTo>
                    <a:lnTo>
                      <a:pt x="29" y="25"/>
                    </a:lnTo>
                    <a:lnTo>
                      <a:pt x="65" y="38"/>
                    </a:lnTo>
                    <a:lnTo>
                      <a:pt x="93" y="46"/>
                    </a:lnTo>
                    <a:lnTo>
                      <a:pt x="122" y="49"/>
                    </a:lnTo>
                    <a:lnTo>
                      <a:pt x="557" y="49"/>
                    </a:lnTo>
                    <a:lnTo>
                      <a:pt x="559" y="49"/>
                    </a:lnTo>
                    <a:lnTo>
                      <a:pt x="557" y="49"/>
                    </a:lnTo>
                    <a:lnTo>
                      <a:pt x="631" y="125"/>
                    </a:lnTo>
                    <a:lnTo>
                      <a:pt x="656" y="152"/>
                    </a:lnTo>
                    <a:lnTo>
                      <a:pt x="682" y="217"/>
                    </a:lnTo>
                    <a:lnTo>
                      <a:pt x="682" y="285"/>
                    </a:lnTo>
                    <a:lnTo>
                      <a:pt x="656" y="350"/>
                    </a:lnTo>
                    <a:lnTo>
                      <a:pt x="631" y="378"/>
                    </a:lnTo>
                    <a:lnTo>
                      <a:pt x="629" y="380"/>
                    </a:lnTo>
                    <a:lnTo>
                      <a:pt x="629" y="382"/>
                    </a:lnTo>
                    <a:lnTo>
                      <a:pt x="601" y="405"/>
                    </a:lnTo>
                    <a:lnTo>
                      <a:pt x="538" y="428"/>
                    </a:lnTo>
                    <a:lnTo>
                      <a:pt x="504" y="43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 name="Freeform 152">
                <a:extLst>
                  <a:ext uri="{FF2B5EF4-FFF2-40B4-BE49-F238E27FC236}">
                    <a16:creationId xmlns:a16="http://schemas.microsoft.com/office/drawing/2014/main" id="{2E54CFFB-68CA-0241-B26E-A9AE3E4C8F70}"/>
                  </a:ext>
                </a:extLst>
              </p:cNvPr>
              <p:cNvSpPr>
                <a:spLocks/>
              </p:cNvSpPr>
              <p:nvPr/>
            </p:nvSpPr>
            <p:spPr bwMode="auto">
              <a:xfrm>
                <a:off x="6878538" y="2183606"/>
                <a:ext cx="228836" cy="84651"/>
              </a:xfrm>
              <a:custGeom>
                <a:avLst/>
                <a:gdLst>
                  <a:gd name="T0" fmla="*/ 492 w 492"/>
                  <a:gd name="T1" fmla="*/ 182 h 182"/>
                  <a:gd name="T2" fmla="*/ 313 w 492"/>
                  <a:gd name="T3" fmla="*/ 0 h 182"/>
                  <a:gd name="T4" fmla="*/ 184 w 492"/>
                  <a:gd name="T5" fmla="*/ 129 h 182"/>
                  <a:gd name="T6" fmla="*/ 156 w 492"/>
                  <a:gd name="T7" fmla="*/ 152 h 182"/>
                  <a:gd name="T8" fmla="*/ 91 w 492"/>
                  <a:gd name="T9" fmla="*/ 179 h 182"/>
                  <a:gd name="T10" fmla="*/ 57 w 492"/>
                  <a:gd name="T11" fmla="*/ 182 h 182"/>
                  <a:gd name="T12" fmla="*/ 28 w 492"/>
                  <a:gd name="T13" fmla="*/ 179 h 182"/>
                  <a:gd name="T14" fmla="*/ 0 w 492"/>
                  <a:gd name="T15" fmla="*/ 171 h 182"/>
                  <a:gd name="T16" fmla="*/ 28 w 492"/>
                  <a:gd name="T17" fmla="*/ 179 h 182"/>
                  <a:gd name="T18" fmla="*/ 57 w 492"/>
                  <a:gd name="T19" fmla="*/ 182 h 182"/>
                  <a:gd name="T20" fmla="*/ 492 w 492"/>
                  <a:gd name="T21" fmla="*/ 182 h 182"/>
                  <a:gd name="T22" fmla="*/ 492 w 492"/>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2" h="182">
                    <a:moveTo>
                      <a:pt x="492" y="182"/>
                    </a:moveTo>
                    <a:lnTo>
                      <a:pt x="313" y="0"/>
                    </a:lnTo>
                    <a:lnTo>
                      <a:pt x="184" y="129"/>
                    </a:lnTo>
                    <a:lnTo>
                      <a:pt x="156" y="152"/>
                    </a:lnTo>
                    <a:lnTo>
                      <a:pt x="91" y="179"/>
                    </a:lnTo>
                    <a:lnTo>
                      <a:pt x="57" y="182"/>
                    </a:lnTo>
                    <a:lnTo>
                      <a:pt x="28" y="179"/>
                    </a:lnTo>
                    <a:lnTo>
                      <a:pt x="0" y="171"/>
                    </a:lnTo>
                    <a:lnTo>
                      <a:pt x="28" y="179"/>
                    </a:lnTo>
                    <a:lnTo>
                      <a:pt x="57" y="182"/>
                    </a:lnTo>
                    <a:lnTo>
                      <a:pt x="492" y="182"/>
                    </a:lnTo>
                    <a:lnTo>
                      <a:pt x="492" y="182"/>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3" name="Freeform 153">
                <a:extLst>
                  <a:ext uri="{FF2B5EF4-FFF2-40B4-BE49-F238E27FC236}">
                    <a16:creationId xmlns:a16="http://schemas.microsoft.com/office/drawing/2014/main" id="{3E93E9FD-4DF3-6D4C-8815-C6CC96FF4506}"/>
                  </a:ext>
                </a:extLst>
              </p:cNvPr>
              <p:cNvSpPr>
                <a:spLocks/>
              </p:cNvSpPr>
              <p:nvPr/>
            </p:nvSpPr>
            <p:spPr bwMode="auto">
              <a:xfrm>
                <a:off x="6848306" y="1922677"/>
                <a:ext cx="317208" cy="199069"/>
              </a:xfrm>
              <a:custGeom>
                <a:avLst/>
                <a:gdLst>
                  <a:gd name="T0" fmla="*/ 0 w 682"/>
                  <a:gd name="T1" fmla="*/ 428 h 428"/>
                  <a:gd name="T2" fmla="*/ 27 w 682"/>
                  <a:gd name="T3" fmla="*/ 407 h 428"/>
                  <a:gd name="T4" fmla="*/ 88 w 682"/>
                  <a:gd name="T5" fmla="*/ 384 h 428"/>
                  <a:gd name="T6" fmla="*/ 122 w 682"/>
                  <a:gd name="T7" fmla="*/ 382 h 428"/>
                  <a:gd name="T8" fmla="*/ 122 w 682"/>
                  <a:gd name="T9" fmla="*/ 382 h 428"/>
                  <a:gd name="T10" fmla="*/ 122 w 682"/>
                  <a:gd name="T11" fmla="*/ 382 h 428"/>
                  <a:gd name="T12" fmla="*/ 557 w 682"/>
                  <a:gd name="T13" fmla="*/ 382 h 428"/>
                  <a:gd name="T14" fmla="*/ 631 w 682"/>
                  <a:gd name="T15" fmla="*/ 308 h 428"/>
                  <a:gd name="T16" fmla="*/ 656 w 682"/>
                  <a:gd name="T17" fmla="*/ 278 h 428"/>
                  <a:gd name="T18" fmla="*/ 682 w 682"/>
                  <a:gd name="T19" fmla="*/ 215 h 428"/>
                  <a:gd name="T20" fmla="*/ 682 w 682"/>
                  <a:gd name="T21" fmla="*/ 145 h 428"/>
                  <a:gd name="T22" fmla="*/ 656 w 682"/>
                  <a:gd name="T23" fmla="*/ 80 h 428"/>
                  <a:gd name="T24" fmla="*/ 631 w 682"/>
                  <a:gd name="T25" fmla="*/ 53 h 428"/>
                  <a:gd name="T26" fmla="*/ 604 w 682"/>
                  <a:gd name="T27" fmla="*/ 27 h 428"/>
                  <a:gd name="T28" fmla="*/ 538 w 682"/>
                  <a:gd name="T29" fmla="*/ 2 h 428"/>
                  <a:gd name="T30" fmla="*/ 504 w 682"/>
                  <a:gd name="T31" fmla="*/ 0 h 428"/>
                  <a:gd name="T32" fmla="*/ 475 w 682"/>
                  <a:gd name="T33" fmla="*/ 0 h 428"/>
                  <a:gd name="T34" fmla="*/ 422 w 682"/>
                  <a:gd name="T35" fmla="*/ 17 h 428"/>
                  <a:gd name="T36" fmla="*/ 399 w 682"/>
                  <a:gd name="T37" fmla="*/ 34 h 428"/>
                  <a:gd name="T38" fmla="*/ 386 w 682"/>
                  <a:gd name="T39" fmla="*/ 42 h 428"/>
                  <a:gd name="T40" fmla="*/ 378 w 682"/>
                  <a:gd name="T41" fmla="*/ 50 h 428"/>
                  <a:gd name="T42" fmla="*/ 0 w 682"/>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428">
                    <a:moveTo>
                      <a:pt x="0" y="428"/>
                    </a:moveTo>
                    <a:lnTo>
                      <a:pt x="27" y="407"/>
                    </a:lnTo>
                    <a:lnTo>
                      <a:pt x="88" y="384"/>
                    </a:lnTo>
                    <a:lnTo>
                      <a:pt x="122" y="382"/>
                    </a:lnTo>
                    <a:lnTo>
                      <a:pt x="122" y="382"/>
                    </a:lnTo>
                    <a:lnTo>
                      <a:pt x="122" y="382"/>
                    </a:lnTo>
                    <a:lnTo>
                      <a:pt x="557" y="382"/>
                    </a:lnTo>
                    <a:lnTo>
                      <a:pt x="631" y="308"/>
                    </a:lnTo>
                    <a:lnTo>
                      <a:pt x="656" y="278"/>
                    </a:lnTo>
                    <a:lnTo>
                      <a:pt x="682" y="215"/>
                    </a:lnTo>
                    <a:lnTo>
                      <a:pt x="682" y="145"/>
                    </a:lnTo>
                    <a:lnTo>
                      <a:pt x="656" y="80"/>
                    </a:lnTo>
                    <a:lnTo>
                      <a:pt x="631" y="53"/>
                    </a:lnTo>
                    <a:lnTo>
                      <a:pt x="604" y="27"/>
                    </a:lnTo>
                    <a:lnTo>
                      <a:pt x="538" y="2"/>
                    </a:lnTo>
                    <a:lnTo>
                      <a:pt x="504" y="0"/>
                    </a:lnTo>
                    <a:lnTo>
                      <a:pt x="475" y="0"/>
                    </a:lnTo>
                    <a:lnTo>
                      <a:pt x="422" y="17"/>
                    </a:lnTo>
                    <a:lnTo>
                      <a:pt x="399" y="34"/>
                    </a:lnTo>
                    <a:lnTo>
                      <a:pt x="386" y="42"/>
                    </a:lnTo>
                    <a:lnTo>
                      <a:pt x="378" y="50"/>
                    </a:lnTo>
                    <a:lnTo>
                      <a:pt x="0" y="428"/>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4" name="Freeform 154">
                <a:extLst>
                  <a:ext uri="{FF2B5EF4-FFF2-40B4-BE49-F238E27FC236}">
                    <a16:creationId xmlns:a16="http://schemas.microsoft.com/office/drawing/2014/main" id="{0F26ACB4-9347-F946-A0B9-AB1D17597C37}"/>
                  </a:ext>
                </a:extLst>
              </p:cNvPr>
              <p:cNvSpPr>
                <a:spLocks/>
              </p:cNvSpPr>
              <p:nvPr/>
            </p:nvSpPr>
            <p:spPr bwMode="auto">
              <a:xfrm>
                <a:off x="6905050" y="2100351"/>
                <a:ext cx="202325" cy="83256"/>
              </a:xfrm>
              <a:custGeom>
                <a:avLst/>
                <a:gdLst>
                  <a:gd name="T0" fmla="*/ 256 w 435"/>
                  <a:gd name="T1" fmla="*/ 179 h 179"/>
                  <a:gd name="T2" fmla="*/ 435 w 435"/>
                  <a:gd name="T3" fmla="*/ 0 h 179"/>
                  <a:gd name="T4" fmla="*/ 435 w 435"/>
                  <a:gd name="T5" fmla="*/ 0 h 179"/>
                  <a:gd name="T6" fmla="*/ 435 w 435"/>
                  <a:gd name="T7" fmla="*/ 0 h 179"/>
                  <a:gd name="T8" fmla="*/ 0 w 435"/>
                  <a:gd name="T9" fmla="*/ 0 h 179"/>
                  <a:gd name="T10" fmla="*/ 0 w 435"/>
                  <a:gd name="T11" fmla="*/ 0 h 179"/>
                  <a:gd name="T12" fmla="*/ 34 w 435"/>
                  <a:gd name="T13" fmla="*/ 2 h 179"/>
                  <a:gd name="T14" fmla="*/ 99 w 435"/>
                  <a:gd name="T15" fmla="*/ 27 h 179"/>
                  <a:gd name="T16" fmla="*/ 127 w 435"/>
                  <a:gd name="T17" fmla="*/ 53 h 179"/>
                  <a:gd name="T18" fmla="*/ 256 w 435"/>
                  <a:gd name="T19" fmla="*/ 179 h 179"/>
                  <a:gd name="T20" fmla="*/ 256 w 435"/>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79">
                    <a:moveTo>
                      <a:pt x="256" y="179"/>
                    </a:moveTo>
                    <a:lnTo>
                      <a:pt x="435" y="0"/>
                    </a:lnTo>
                    <a:lnTo>
                      <a:pt x="435" y="0"/>
                    </a:lnTo>
                    <a:lnTo>
                      <a:pt x="435" y="0"/>
                    </a:lnTo>
                    <a:lnTo>
                      <a:pt x="0" y="0"/>
                    </a:lnTo>
                    <a:lnTo>
                      <a:pt x="0" y="0"/>
                    </a:lnTo>
                    <a:lnTo>
                      <a:pt x="34" y="2"/>
                    </a:lnTo>
                    <a:lnTo>
                      <a:pt x="99" y="27"/>
                    </a:lnTo>
                    <a:lnTo>
                      <a:pt x="127" y="53"/>
                    </a:lnTo>
                    <a:lnTo>
                      <a:pt x="256" y="179"/>
                    </a:lnTo>
                    <a:lnTo>
                      <a:pt x="256" y="179"/>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5" name="Freeform 155">
                <a:extLst>
                  <a:ext uri="{FF2B5EF4-FFF2-40B4-BE49-F238E27FC236}">
                    <a16:creationId xmlns:a16="http://schemas.microsoft.com/office/drawing/2014/main" id="{2028F91E-6C57-464D-8BDA-9669CEC81307}"/>
                  </a:ext>
                </a:extLst>
              </p:cNvPr>
              <p:cNvSpPr>
                <a:spLocks/>
              </p:cNvSpPr>
              <p:nvPr/>
            </p:nvSpPr>
            <p:spPr bwMode="auto">
              <a:xfrm>
                <a:off x="7107375" y="210035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6" name="Freeform 156">
                <a:extLst>
                  <a:ext uri="{FF2B5EF4-FFF2-40B4-BE49-F238E27FC236}">
                    <a16:creationId xmlns:a16="http://schemas.microsoft.com/office/drawing/2014/main" id="{4BC9CF85-95A3-6A48-96C8-C19178BC7D43}"/>
                  </a:ext>
                </a:extLst>
              </p:cNvPr>
              <p:cNvSpPr>
                <a:spLocks/>
              </p:cNvSpPr>
              <p:nvPr/>
            </p:nvSpPr>
            <p:spPr bwMode="auto">
              <a:xfrm>
                <a:off x="6820399" y="2100351"/>
                <a:ext cx="203720" cy="167906"/>
              </a:xfrm>
              <a:custGeom>
                <a:avLst/>
                <a:gdLst>
                  <a:gd name="T0" fmla="*/ 309 w 438"/>
                  <a:gd name="T1" fmla="*/ 308 h 361"/>
                  <a:gd name="T2" fmla="*/ 281 w 438"/>
                  <a:gd name="T3" fmla="*/ 331 h 361"/>
                  <a:gd name="T4" fmla="*/ 216 w 438"/>
                  <a:gd name="T5" fmla="*/ 358 h 361"/>
                  <a:gd name="T6" fmla="*/ 182 w 438"/>
                  <a:gd name="T7" fmla="*/ 361 h 361"/>
                  <a:gd name="T8" fmla="*/ 153 w 438"/>
                  <a:gd name="T9" fmla="*/ 358 h 361"/>
                  <a:gd name="T10" fmla="*/ 125 w 438"/>
                  <a:gd name="T11" fmla="*/ 350 h 361"/>
                  <a:gd name="T12" fmla="*/ 119 w 438"/>
                  <a:gd name="T13" fmla="*/ 348 h 361"/>
                  <a:gd name="T14" fmla="*/ 110 w 438"/>
                  <a:gd name="T15" fmla="*/ 346 h 361"/>
                  <a:gd name="T16" fmla="*/ 108 w 438"/>
                  <a:gd name="T17" fmla="*/ 344 h 361"/>
                  <a:gd name="T18" fmla="*/ 104 w 438"/>
                  <a:gd name="T19" fmla="*/ 342 h 361"/>
                  <a:gd name="T20" fmla="*/ 102 w 438"/>
                  <a:gd name="T21" fmla="*/ 342 h 361"/>
                  <a:gd name="T22" fmla="*/ 100 w 438"/>
                  <a:gd name="T23" fmla="*/ 339 h 361"/>
                  <a:gd name="T24" fmla="*/ 79 w 438"/>
                  <a:gd name="T25" fmla="*/ 329 h 361"/>
                  <a:gd name="T26" fmla="*/ 60 w 438"/>
                  <a:gd name="T27" fmla="*/ 312 h 361"/>
                  <a:gd name="T28" fmla="*/ 53 w 438"/>
                  <a:gd name="T29" fmla="*/ 308 h 361"/>
                  <a:gd name="T30" fmla="*/ 38 w 438"/>
                  <a:gd name="T31" fmla="*/ 289 h 361"/>
                  <a:gd name="T32" fmla="*/ 13 w 438"/>
                  <a:gd name="T33" fmla="*/ 249 h 361"/>
                  <a:gd name="T34" fmla="*/ 7 w 438"/>
                  <a:gd name="T35" fmla="*/ 226 h 361"/>
                  <a:gd name="T36" fmla="*/ 7 w 438"/>
                  <a:gd name="T37" fmla="*/ 219 h 361"/>
                  <a:gd name="T38" fmla="*/ 5 w 438"/>
                  <a:gd name="T39" fmla="*/ 213 h 361"/>
                  <a:gd name="T40" fmla="*/ 3 w 438"/>
                  <a:gd name="T41" fmla="*/ 196 h 361"/>
                  <a:gd name="T42" fmla="*/ 0 w 438"/>
                  <a:gd name="T43" fmla="*/ 179 h 361"/>
                  <a:gd name="T44" fmla="*/ 0 w 438"/>
                  <a:gd name="T45" fmla="*/ 175 h 361"/>
                  <a:gd name="T46" fmla="*/ 0 w 438"/>
                  <a:gd name="T47" fmla="*/ 171 h 361"/>
                  <a:gd name="T48" fmla="*/ 0 w 438"/>
                  <a:gd name="T49" fmla="*/ 171 h 361"/>
                  <a:gd name="T50" fmla="*/ 3 w 438"/>
                  <a:gd name="T51" fmla="*/ 169 h 361"/>
                  <a:gd name="T52" fmla="*/ 3 w 438"/>
                  <a:gd name="T53" fmla="*/ 169 h 361"/>
                  <a:gd name="T54" fmla="*/ 3 w 438"/>
                  <a:gd name="T55" fmla="*/ 169 h 361"/>
                  <a:gd name="T56" fmla="*/ 3 w 438"/>
                  <a:gd name="T57" fmla="*/ 169 h 361"/>
                  <a:gd name="T58" fmla="*/ 3 w 438"/>
                  <a:gd name="T59" fmla="*/ 169 h 361"/>
                  <a:gd name="T60" fmla="*/ 3 w 438"/>
                  <a:gd name="T61" fmla="*/ 160 h 361"/>
                  <a:gd name="T62" fmla="*/ 3 w 438"/>
                  <a:gd name="T63" fmla="*/ 152 h 361"/>
                  <a:gd name="T64" fmla="*/ 5 w 438"/>
                  <a:gd name="T65" fmla="*/ 150 h 361"/>
                  <a:gd name="T66" fmla="*/ 5 w 438"/>
                  <a:gd name="T67" fmla="*/ 147 h 361"/>
                  <a:gd name="T68" fmla="*/ 5 w 438"/>
                  <a:gd name="T69" fmla="*/ 141 h 361"/>
                  <a:gd name="T70" fmla="*/ 7 w 438"/>
                  <a:gd name="T71" fmla="*/ 135 h 361"/>
                  <a:gd name="T72" fmla="*/ 7 w 438"/>
                  <a:gd name="T73" fmla="*/ 133 h 361"/>
                  <a:gd name="T74" fmla="*/ 7 w 438"/>
                  <a:gd name="T75" fmla="*/ 133 h 361"/>
                  <a:gd name="T76" fmla="*/ 15 w 438"/>
                  <a:gd name="T77" fmla="*/ 112 h 361"/>
                  <a:gd name="T78" fmla="*/ 38 w 438"/>
                  <a:gd name="T79" fmla="*/ 69 h 361"/>
                  <a:gd name="T80" fmla="*/ 53 w 438"/>
                  <a:gd name="T81" fmla="*/ 53 h 361"/>
                  <a:gd name="T82" fmla="*/ 60 w 438"/>
                  <a:gd name="T83" fmla="*/ 46 h 361"/>
                  <a:gd name="T84" fmla="*/ 83 w 438"/>
                  <a:gd name="T85" fmla="*/ 27 h 361"/>
                  <a:gd name="T86" fmla="*/ 136 w 438"/>
                  <a:gd name="T87" fmla="*/ 4 h 361"/>
                  <a:gd name="T88" fmla="*/ 163 w 438"/>
                  <a:gd name="T89" fmla="*/ 0 h 361"/>
                  <a:gd name="T90" fmla="*/ 163 w 438"/>
                  <a:gd name="T91" fmla="*/ 0 h 361"/>
                  <a:gd name="T92" fmla="*/ 165 w 438"/>
                  <a:gd name="T93" fmla="*/ 0 h 361"/>
                  <a:gd name="T94" fmla="*/ 174 w 438"/>
                  <a:gd name="T95" fmla="*/ 0 h 361"/>
                  <a:gd name="T96" fmla="*/ 182 w 438"/>
                  <a:gd name="T97" fmla="*/ 0 h 361"/>
                  <a:gd name="T98" fmla="*/ 182 w 438"/>
                  <a:gd name="T99" fmla="*/ 0 h 361"/>
                  <a:gd name="T100" fmla="*/ 216 w 438"/>
                  <a:gd name="T101" fmla="*/ 2 h 361"/>
                  <a:gd name="T102" fmla="*/ 281 w 438"/>
                  <a:gd name="T103" fmla="*/ 27 h 361"/>
                  <a:gd name="T104" fmla="*/ 309 w 438"/>
                  <a:gd name="T105" fmla="*/ 53 h 361"/>
                  <a:gd name="T106" fmla="*/ 438 w 438"/>
                  <a:gd name="T107" fmla="*/ 179 h 361"/>
                  <a:gd name="T108" fmla="*/ 309 w 438"/>
                  <a:gd name="T109"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361">
                    <a:moveTo>
                      <a:pt x="309" y="308"/>
                    </a:moveTo>
                    <a:lnTo>
                      <a:pt x="281" y="331"/>
                    </a:lnTo>
                    <a:lnTo>
                      <a:pt x="216" y="358"/>
                    </a:lnTo>
                    <a:lnTo>
                      <a:pt x="182" y="361"/>
                    </a:lnTo>
                    <a:lnTo>
                      <a:pt x="153" y="358"/>
                    </a:lnTo>
                    <a:lnTo>
                      <a:pt x="125" y="350"/>
                    </a:lnTo>
                    <a:lnTo>
                      <a:pt x="119" y="348"/>
                    </a:lnTo>
                    <a:lnTo>
                      <a:pt x="110" y="346"/>
                    </a:lnTo>
                    <a:lnTo>
                      <a:pt x="108" y="344"/>
                    </a:lnTo>
                    <a:lnTo>
                      <a:pt x="104" y="342"/>
                    </a:lnTo>
                    <a:lnTo>
                      <a:pt x="102" y="342"/>
                    </a:lnTo>
                    <a:lnTo>
                      <a:pt x="100" y="339"/>
                    </a:lnTo>
                    <a:lnTo>
                      <a:pt x="79" y="329"/>
                    </a:lnTo>
                    <a:lnTo>
                      <a:pt x="60" y="312"/>
                    </a:lnTo>
                    <a:lnTo>
                      <a:pt x="53" y="308"/>
                    </a:lnTo>
                    <a:lnTo>
                      <a:pt x="38" y="289"/>
                    </a:lnTo>
                    <a:lnTo>
                      <a:pt x="13" y="249"/>
                    </a:lnTo>
                    <a:lnTo>
                      <a:pt x="7" y="226"/>
                    </a:lnTo>
                    <a:lnTo>
                      <a:pt x="7" y="219"/>
                    </a:lnTo>
                    <a:lnTo>
                      <a:pt x="5" y="213"/>
                    </a:lnTo>
                    <a:lnTo>
                      <a:pt x="3" y="196"/>
                    </a:lnTo>
                    <a:lnTo>
                      <a:pt x="0" y="179"/>
                    </a:lnTo>
                    <a:lnTo>
                      <a:pt x="0" y="175"/>
                    </a:lnTo>
                    <a:lnTo>
                      <a:pt x="0" y="171"/>
                    </a:lnTo>
                    <a:lnTo>
                      <a:pt x="0" y="171"/>
                    </a:lnTo>
                    <a:lnTo>
                      <a:pt x="3" y="169"/>
                    </a:lnTo>
                    <a:lnTo>
                      <a:pt x="3" y="169"/>
                    </a:lnTo>
                    <a:lnTo>
                      <a:pt x="3" y="169"/>
                    </a:lnTo>
                    <a:lnTo>
                      <a:pt x="3" y="169"/>
                    </a:lnTo>
                    <a:lnTo>
                      <a:pt x="3" y="169"/>
                    </a:lnTo>
                    <a:lnTo>
                      <a:pt x="3" y="160"/>
                    </a:lnTo>
                    <a:lnTo>
                      <a:pt x="3" y="152"/>
                    </a:lnTo>
                    <a:lnTo>
                      <a:pt x="5" y="150"/>
                    </a:lnTo>
                    <a:lnTo>
                      <a:pt x="5" y="147"/>
                    </a:lnTo>
                    <a:lnTo>
                      <a:pt x="5" y="141"/>
                    </a:lnTo>
                    <a:lnTo>
                      <a:pt x="7" y="135"/>
                    </a:lnTo>
                    <a:lnTo>
                      <a:pt x="7" y="133"/>
                    </a:lnTo>
                    <a:lnTo>
                      <a:pt x="7" y="133"/>
                    </a:lnTo>
                    <a:lnTo>
                      <a:pt x="15" y="112"/>
                    </a:lnTo>
                    <a:lnTo>
                      <a:pt x="38" y="69"/>
                    </a:lnTo>
                    <a:lnTo>
                      <a:pt x="53" y="53"/>
                    </a:lnTo>
                    <a:lnTo>
                      <a:pt x="60" y="46"/>
                    </a:lnTo>
                    <a:lnTo>
                      <a:pt x="83" y="27"/>
                    </a:lnTo>
                    <a:lnTo>
                      <a:pt x="136" y="4"/>
                    </a:lnTo>
                    <a:lnTo>
                      <a:pt x="163" y="0"/>
                    </a:lnTo>
                    <a:lnTo>
                      <a:pt x="163" y="0"/>
                    </a:lnTo>
                    <a:lnTo>
                      <a:pt x="165" y="0"/>
                    </a:lnTo>
                    <a:lnTo>
                      <a:pt x="174" y="0"/>
                    </a:lnTo>
                    <a:lnTo>
                      <a:pt x="182" y="0"/>
                    </a:lnTo>
                    <a:lnTo>
                      <a:pt x="182" y="0"/>
                    </a:lnTo>
                    <a:lnTo>
                      <a:pt x="216" y="2"/>
                    </a:lnTo>
                    <a:lnTo>
                      <a:pt x="281" y="27"/>
                    </a:lnTo>
                    <a:lnTo>
                      <a:pt x="309" y="53"/>
                    </a:lnTo>
                    <a:lnTo>
                      <a:pt x="438" y="179"/>
                    </a:lnTo>
                    <a:lnTo>
                      <a:pt x="309"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sp>
        <p:nvSpPr>
          <p:cNvPr id="3" name="Title 2">
            <a:extLst>
              <a:ext uri="{FF2B5EF4-FFF2-40B4-BE49-F238E27FC236}">
                <a16:creationId xmlns:a16="http://schemas.microsoft.com/office/drawing/2014/main" id="{3C6C0509-7710-1141-99DD-F6800CF58F74}"/>
              </a:ext>
            </a:extLst>
          </p:cNvPr>
          <p:cNvSpPr>
            <a:spLocks noGrp="1"/>
          </p:cNvSpPr>
          <p:nvPr>
            <p:ph type="title" idx="4294967295"/>
          </p:nvPr>
        </p:nvSpPr>
        <p:spPr>
          <a:xfrm>
            <a:off x="735224" y="578364"/>
            <a:ext cx="8345487" cy="731837"/>
          </a:xfrm>
        </p:spPr>
        <p:txBody>
          <a:bodyPr/>
          <a:lstStyle/>
          <a:p>
            <a:r>
              <a:rPr lang="en-US" sz="2200">
                <a:solidFill>
                  <a:schemeClr val="tx1"/>
                </a:solidFill>
                <a:latin typeface="CiscoSansTT ExtraLight" panose="020B0303020201020303" pitchFamily="34" charset="0"/>
                <a:cs typeface="CiscoSansTT ExtraLight" panose="020B0303020201020303" pitchFamily="34" charset="0"/>
              </a:rPr>
              <a:t>3 Pieces of the Puzzle – What is needed?</a:t>
            </a:r>
          </a:p>
        </p:txBody>
      </p:sp>
      <p:sp>
        <p:nvSpPr>
          <p:cNvPr id="23" name="TextBox 22">
            <a:extLst>
              <a:ext uri="{FF2B5EF4-FFF2-40B4-BE49-F238E27FC236}">
                <a16:creationId xmlns:a16="http://schemas.microsoft.com/office/drawing/2014/main" id="{39C75689-7D32-C94F-94DC-9CB32C600255}"/>
              </a:ext>
            </a:extLst>
          </p:cNvPr>
          <p:cNvSpPr txBox="1"/>
          <p:nvPr/>
        </p:nvSpPr>
        <p:spPr>
          <a:xfrm>
            <a:off x="392255" y="2555657"/>
            <a:ext cx="3193534"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Data center</a:t>
            </a:r>
          </a:p>
        </p:txBody>
      </p:sp>
      <p:sp>
        <p:nvSpPr>
          <p:cNvPr id="38" name="Title 3">
            <a:extLst>
              <a:ext uri="{FF2B5EF4-FFF2-40B4-BE49-F238E27FC236}">
                <a16:creationId xmlns:a16="http://schemas.microsoft.com/office/drawing/2014/main" id="{50720684-CC2F-6E4C-8FB1-D8BA38FCF2FE}"/>
              </a:ext>
            </a:extLst>
          </p:cNvPr>
          <p:cNvSpPr txBox="1">
            <a:spLocks/>
          </p:cNvSpPr>
          <p:nvPr/>
        </p:nvSpPr>
        <p:spPr bwMode="auto">
          <a:xfrm>
            <a:off x="735226" y="117400"/>
            <a:ext cx="6592944" cy="6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0">
              <a:defRPr/>
            </a:pPr>
            <a:r>
              <a:rPr lang="en-US">
                <a:solidFill>
                  <a:srgbClr val="00BCEB"/>
                </a:solidFill>
              </a:rPr>
              <a:t>Cisco microbranch routers</a:t>
            </a:r>
          </a:p>
        </p:txBody>
      </p:sp>
      <p:grpSp>
        <p:nvGrpSpPr>
          <p:cNvPr id="63" name="Group 62">
            <a:extLst>
              <a:ext uri="{FF2B5EF4-FFF2-40B4-BE49-F238E27FC236}">
                <a16:creationId xmlns:a16="http://schemas.microsoft.com/office/drawing/2014/main" id="{D815FF7D-0786-474F-9279-ACBEA02F2A90}"/>
              </a:ext>
            </a:extLst>
          </p:cNvPr>
          <p:cNvGrpSpPr>
            <a:grpSpLocks noChangeAspect="1"/>
          </p:cNvGrpSpPr>
          <p:nvPr/>
        </p:nvGrpSpPr>
        <p:grpSpPr>
          <a:xfrm>
            <a:off x="3787196" y="1341434"/>
            <a:ext cx="1477383" cy="731836"/>
            <a:chOff x="836085" y="1496592"/>
            <a:chExt cx="538984" cy="266991"/>
          </a:xfrm>
        </p:grpSpPr>
        <p:sp>
          <p:nvSpPr>
            <p:cNvPr id="64" name="Freeform 751">
              <a:extLst>
                <a:ext uri="{FF2B5EF4-FFF2-40B4-BE49-F238E27FC236}">
                  <a16:creationId xmlns:a16="http://schemas.microsoft.com/office/drawing/2014/main" id="{2F8BB790-9096-3545-9346-E137B24668C9}"/>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5" name="Freeform 752">
              <a:extLst>
                <a:ext uri="{FF2B5EF4-FFF2-40B4-BE49-F238E27FC236}">
                  <a16:creationId xmlns:a16="http://schemas.microsoft.com/office/drawing/2014/main" id="{1FEE8239-CA43-F64E-9E63-D14C4F787F96}"/>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6" name="Freeform 753">
              <a:extLst>
                <a:ext uri="{FF2B5EF4-FFF2-40B4-BE49-F238E27FC236}">
                  <a16:creationId xmlns:a16="http://schemas.microsoft.com/office/drawing/2014/main" id="{3E7A32B2-022F-094D-B3DD-DC296A9EE9A5}"/>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69" name="Freeform 125">
            <a:extLst>
              <a:ext uri="{FF2B5EF4-FFF2-40B4-BE49-F238E27FC236}">
                <a16:creationId xmlns:a16="http://schemas.microsoft.com/office/drawing/2014/main" id="{12128B9C-FBE1-E348-8154-2ABAB45B819D}"/>
              </a:ext>
            </a:extLst>
          </p:cNvPr>
          <p:cNvSpPr>
            <a:spLocks/>
          </p:cNvSpPr>
          <p:nvPr/>
        </p:nvSpPr>
        <p:spPr bwMode="auto">
          <a:xfrm>
            <a:off x="2840483" y="1113604"/>
            <a:ext cx="19050" cy="11113"/>
          </a:xfrm>
          <a:custGeom>
            <a:avLst/>
            <a:gdLst>
              <a:gd name="T0" fmla="*/ 0 w 15"/>
              <a:gd name="T1" fmla="*/ 0 h 8"/>
              <a:gd name="T2" fmla="*/ 0 w 15"/>
              <a:gd name="T3" fmla="*/ 0 h 8"/>
              <a:gd name="T4" fmla="*/ 15 w 15"/>
              <a:gd name="T5" fmla="*/ 8 h 8"/>
              <a:gd name="T6" fmla="*/ 11 w 15"/>
              <a:gd name="T7" fmla="*/ 8 h 8"/>
              <a:gd name="T8" fmla="*/ 0 w 15"/>
              <a:gd name="T9" fmla="*/ 0 h 8"/>
            </a:gdLst>
            <a:ahLst/>
            <a:cxnLst>
              <a:cxn ang="0">
                <a:pos x="T0" y="T1"/>
              </a:cxn>
              <a:cxn ang="0">
                <a:pos x="T2" y="T3"/>
              </a:cxn>
              <a:cxn ang="0">
                <a:pos x="T4" y="T5"/>
              </a:cxn>
              <a:cxn ang="0">
                <a:pos x="T6" y="T7"/>
              </a:cxn>
              <a:cxn ang="0">
                <a:pos x="T8" y="T9"/>
              </a:cxn>
            </a:cxnLst>
            <a:rect l="0" t="0" r="r" b="b"/>
            <a:pathLst>
              <a:path w="15" h="8">
                <a:moveTo>
                  <a:pt x="0" y="0"/>
                </a:moveTo>
                <a:cubicBezTo>
                  <a:pt x="0" y="0"/>
                  <a:pt x="0" y="0"/>
                  <a:pt x="0" y="0"/>
                </a:cubicBezTo>
                <a:cubicBezTo>
                  <a:pt x="5" y="3"/>
                  <a:pt x="10" y="5"/>
                  <a:pt x="15" y="8"/>
                </a:cubicBezTo>
                <a:cubicBezTo>
                  <a:pt x="11" y="8"/>
                  <a:pt x="11" y="8"/>
                  <a:pt x="11" y="8"/>
                </a:cubicBezTo>
                <a:cubicBezTo>
                  <a:pt x="7" y="5"/>
                  <a:pt x="3" y="3"/>
                  <a:pt x="0" y="0"/>
                </a:cubicBezTo>
              </a:path>
            </a:pathLst>
          </a:custGeom>
          <a:solidFill>
            <a:srgbClr val="0A5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13" name="Group 12">
            <a:extLst>
              <a:ext uri="{FF2B5EF4-FFF2-40B4-BE49-F238E27FC236}">
                <a16:creationId xmlns:a16="http://schemas.microsoft.com/office/drawing/2014/main" id="{EF8AD6C9-6327-EA46-945E-CF176B65CA39}"/>
              </a:ext>
            </a:extLst>
          </p:cNvPr>
          <p:cNvGrpSpPr/>
          <p:nvPr/>
        </p:nvGrpSpPr>
        <p:grpSpPr>
          <a:xfrm>
            <a:off x="3034934" y="1430115"/>
            <a:ext cx="441395" cy="430694"/>
            <a:chOff x="2792859" y="1070245"/>
            <a:chExt cx="523876" cy="511175"/>
          </a:xfrm>
        </p:grpSpPr>
        <p:sp>
          <p:nvSpPr>
            <p:cNvPr id="70" name="Freeform 126">
              <a:extLst>
                <a:ext uri="{FF2B5EF4-FFF2-40B4-BE49-F238E27FC236}">
                  <a16:creationId xmlns:a16="http://schemas.microsoft.com/office/drawing/2014/main" id="{3F8A6493-4149-044C-A74F-4CCE67C413E5}"/>
                </a:ext>
              </a:extLst>
            </p:cNvPr>
            <p:cNvSpPr>
              <a:spLocks/>
            </p:cNvSpPr>
            <p:nvPr/>
          </p:nvSpPr>
          <p:spPr bwMode="auto">
            <a:xfrm>
              <a:off x="3073847" y="1070245"/>
              <a:ext cx="242888" cy="146050"/>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 name="Freeform 78">
              <a:extLst>
                <a:ext uri="{FF2B5EF4-FFF2-40B4-BE49-F238E27FC236}">
                  <a16:creationId xmlns:a16="http://schemas.microsoft.com/office/drawing/2014/main" id="{C9BD50DD-1843-314F-89AB-892992DD8DAF}"/>
                </a:ext>
              </a:extLst>
            </p:cNvPr>
            <p:cNvSpPr>
              <a:spLocks/>
            </p:cNvSpPr>
            <p:nvPr/>
          </p:nvSpPr>
          <p:spPr bwMode="auto">
            <a:xfrm>
              <a:off x="2797172" y="1248045"/>
              <a:ext cx="519563" cy="153988"/>
            </a:xfrm>
            <a:custGeom>
              <a:avLst/>
              <a:gdLst>
                <a:gd name="connsiteX0" fmla="*/ 24563 w 519563"/>
                <a:gd name="connsiteY0" fmla="*/ 0 h 153988"/>
                <a:gd name="connsiteX1" fmla="*/ 81024 w 519563"/>
                <a:gd name="connsiteY1" fmla="*/ 0 h 153988"/>
                <a:gd name="connsiteX2" fmla="*/ 89350 w 519563"/>
                <a:gd name="connsiteY2" fmla="*/ 0 h 153988"/>
                <a:gd name="connsiteX3" fmla="*/ 134838 w 519563"/>
                <a:gd name="connsiteY3" fmla="*/ 0 h 153988"/>
                <a:gd name="connsiteX4" fmla="*/ 215119 w 519563"/>
                <a:gd name="connsiteY4" fmla="*/ 0 h 153988"/>
                <a:gd name="connsiteX5" fmla="*/ 224030 w 519563"/>
                <a:gd name="connsiteY5" fmla="*/ 0 h 153988"/>
                <a:gd name="connsiteX6" fmla="*/ 325239 w 519563"/>
                <a:gd name="connsiteY6" fmla="*/ 0 h 153988"/>
                <a:gd name="connsiteX7" fmla="*/ 327158 w 519563"/>
                <a:gd name="connsiteY7" fmla="*/ 0 h 153988"/>
                <a:gd name="connsiteX8" fmla="*/ 397759 w 519563"/>
                <a:gd name="connsiteY8" fmla="*/ 0 h 153988"/>
                <a:gd name="connsiteX9" fmla="*/ 446372 w 519563"/>
                <a:gd name="connsiteY9" fmla="*/ 0 h 153988"/>
                <a:gd name="connsiteX10" fmla="*/ 476250 w 519563"/>
                <a:gd name="connsiteY10" fmla="*/ 0 h 153988"/>
                <a:gd name="connsiteX11" fmla="*/ 490999 w 519563"/>
                <a:gd name="connsiteY11" fmla="*/ 0 h 153988"/>
                <a:gd name="connsiteX12" fmla="*/ 497375 w 519563"/>
                <a:gd name="connsiteY12" fmla="*/ 0 h 153988"/>
                <a:gd name="connsiteX13" fmla="*/ 519563 w 519563"/>
                <a:gd name="connsiteY13" fmla="*/ 21635 h 153988"/>
                <a:gd name="connsiteX14" fmla="*/ 519563 w 519563"/>
                <a:gd name="connsiteY14" fmla="*/ 132353 h 153988"/>
                <a:gd name="connsiteX15" fmla="*/ 497375 w 519563"/>
                <a:gd name="connsiteY15" fmla="*/ 153988 h 153988"/>
                <a:gd name="connsiteX16" fmla="*/ 389142 w 519563"/>
                <a:gd name="connsiteY16" fmla="*/ 153988 h 153988"/>
                <a:gd name="connsiteX17" fmla="*/ 387550 w 519563"/>
                <a:gd name="connsiteY17" fmla="*/ 153988 h 153988"/>
                <a:gd name="connsiteX18" fmla="*/ 381879 w 519563"/>
                <a:gd name="connsiteY18" fmla="*/ 153988 h 153988"/>
                <a:gd name="connsiteX19" fmla="*/ 342177 w 519563"/>
                <a:gd name="connsiteY19" fmla="*/ 153988 h 153988"/>
                <a:gd name="connsiteX20" fmla="*/ 307808 w 519563"/>
                <a:gd name="connsiteY20" fmla="*/ 153988 h 153988"/>
                <a:gd name="connsiteX21" fmla="*/ 298930 w 519563"/>
                <a:gd name="connsiteY21" fmla="*/ 153988 h 153988"/>
                <a:gd name="connsiteX22" fmla="*/ 234415 w 519563"/>
                <a:gd name="connsiteY22" fmla="*/ 153988 h 153988"/>
                <a:gd name="connsiteX23" fmla="*/ 210463 w 519563"/>
                <a:gd name="connsiteY23" fmla="*/ 153988 h 153988"/>
                <a:gd name="connsiteX24" fmla="*/ 169476 w 519563"/>
                <a:gd name="connsiteY24" fmla="*/ 153988 h 153988"/>
                <a:gd name="connsiteX25" fmla="*/ 144377 w 519563"/>
                <a:gd name="connsiteY25" fmla="*/ 153988 h 153988"/>
                <a:gd name="connsiteX26" fmla="*/ 24563 w 519563"/>
                <a:gd name="connsiteY26" fmla="*/ 153988 h 153988"/>
                <a:gd name="connsiteX27" fmla="*/ 0 w 519563"/>
                <a:gd name="connsiteY27" fmla="*/ 132353 h 153988"/>
                <a:gd name="connsiteX28" fmla="*/ 0 w 519563"/>
                <a:gd name="connsiteY28" fmla="*/ 21635 h 153988"/>
                <a:gd name="connsiteX29" fmla="*/ 24563 w 519563"/>
                <a:gd name="connsiteY29" fmla="*/ 0 h 15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9563" h="153988">
                  <a:moveTo>
                    <a:pt x="24563" y="0"/>
                  </a:moveTo>
                  <a:cubicBezTo>
                    <a:pt x="24563" y="0"/>
                    <a:pt x="24563" y="0"/>
                    <a:pt x="81024" y="0"/>
                  </a:cubicBezTo>
                  <a:lnTo>
                    <a:pt x="89350" y="0"/>
                  </a:lnTo>
                  <a:lnTo>
                    <a:pt x="134838" y="0"/>
                  </a:lnTo>
                  <a:lnTo>
                    <a:pt x="215119" y="0"/>
                  </a:lnTo>
                  <a:lnTo>
                    <a:pt x="224030" y="0"/>
                  </a:lnTo>
                  <a:cubicBezTo>
                    <a:pt x="263079" y="0"/>
                    <a:pt x="296550" y="0"/>
                    <a:pt x="325239" y="0"/>
                  </a:cubicBezTo>
                  <a:lnTo>
                    <a:pt x="327158" y="0"/>
                  </a:lnTo>
                  <a:lnTo>
                    <a:pt x="397759" y="0"/>
                  </a:lnTo>
                  <a:cubicBezTo>
                    <a:pt x="417682" y="0"/>
                    <a:pt x="433621" y="0"/>
                    <a:pt x="446372" y="0"/>
                  </a:cubicBezTo>
                  <a:lnTo>
                    <a:pt x="476250" y="0"/>
                  </a:lnTo>
                  <a:lnTo>
                    <a:pt x="490999" y="0"/>
                  </a:lnTo>
                  <a:cubicBezTo>
                    <a:pt x="497375" y="0"/>
                    <a:pt x="497375" y="0"/>
                    <a:pt x="497375" y="0"/>
                  </a:cubicBezTo>
                  <a:cubicBezTo>
                    <a:pt x="509702" y="0"/>
                    <a:pt x="519563" y="10181"/>
                    <a:pt x="519563" y="21635"/>
                  </a:cubicBezTo>
                  <a:cubicBezTo>
                    <a:pt x="519563" y="132353"/>
                    <a:pt x="519563" y="132353"/>
                    <a:pt x="519563" y="132353"/>
                  </a:cubicBezTo>
                  <a:cubicBezTo>
                    <a:pt x="519563" y="145080"/>
                    <a:pt x="509702" y="153988"/>
                    <a:pt x="497375" y="153988"/>
                  </a:cubicBezTo>
                  <a:cubicBezTo>
                    <a:pt x="456387" y="153988"/>
                    <a:pt x="420523" y="153988"/>
                    <a:pt x="389142" y="153988"/>
                  </a:cubicBezTo>
                  <a:lnTo>
                    <a:pt x="387550" y="153988"/>
                  </a:lnTo>
                  <a:lnTo>
                    <a:pt x="381879" y="153988"/>
                  </a:lnTo>
                  <a:lnTo>
                    <a:pt x="342177" y="153988"/>
                  </a:lnTo>
                  <a:lnTo>
                    <a:pt x="307808" y="153988"/>
                  </a:lnTo>
                  <a:lnTo>
                    <a:pt x="298930" y="153988"/>
                  </a:lnTo>
                  <a:lnTo>
                    <a:pt x="234415" y="153988"/>
                  </a:lnTo>
                  <a:lnTo>
                    <a:pt x="210463" y="153988"/>
                  </a:lnTo>
                  <a:cubicBezTo>
                    <a:pt x="169476" y="153988"/>
                    <a:pt x="169476" y="153988"/>
                    <a:pt x="169476" y="153988"/>
                  </a:cubicBezTo>
                  <a:lnTo>
                    <a:pt x="144377" y="153988"/>
                  </a:lnTo>
                  <a:cubicBezTo>
                    <a:pt x="109638" y="153988"/>
                    <a:pt x="69936" y="153988"/>
                    <a:pt x="24563" y="153988"/>
                  </a:cubicBezTo>
                  <a:cubicBezTo>
                    <a:pt x="10917" y="153988"/>
                    <a:pt x="0" y="145080"/>
                    <a:pt x="0" y="132353"/>
                  </a:cubicBezTo>
                  <a:cubicBezTo>
                    <a:pt x="0" y="132353"/>
                    <a:pt x="0" y="132353"/>
                    <a:pt x="0" y="21635"/>
                  </a:cubicBezTo>
                  <a:cubicBezTo>
                    <a:pt x="0" y="10181"/>
                    <a:pt x="10917" y="0"/>
                    <a:pt x="24563"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2" name="Freeform 128">
              <a:extLst>
                <a:ext uri="{FF2B5EF4-FFF2-40B4-BE49-F238E27FC236}">
                  <a16:creationId xmlns:a16="http://schemas.microsoft.com/office/drawing/2014/main" id="{5CCACCDC-8E8B-0B40-9C89-9530959CD950}"/>
                </a:ext>
              </a:extLst>
            </p:cNvPr>
            <p:cNvSpPr>
              <a:spLocks/>
            </p:cNvSpPr>
            <p:nvPr/>
          </p:nvSpPr>
          <p:spPr bwMode="auto">
            <a:xfrm>
              <a:off x="3073847" y="1435370"/>
              <a:ext cx="242888" cy="146050"/>
            </a:xfrm>
            <a:custGeom>
              <a:avLst/>
              <a:gdLst>
                <a:gd name="T0" fmla="*/ 17 w 197"/>
                <a:gd name="T1" fmla="*/ 0 h 121"/>
                <a:gd name="T2" fmla="*/ 17 w 197"/>
                <a:gd name="T3" fmla="*/ 0 h 121"/>
                <a:gd name="T4" fmla="*/ 180 w 197"/>
                <a:gd name="T5" fmla="*/ 0 h 121"/>
                <a:gd name="T6" fmla="*/ 197 w 197"/>
                <a:gd name="T7" fmla="*/ 16 h 121"/>
                <a:gd name="T8" fmla="*/ 197 w 197"/>
                <a:gd name="T9" fmla="*/ 104 h 121"/>
                <a:gd name="T10" fmla="*/ 180 w 197"/>
                <a:gd name="T11" fmla="*/ 121 h 121"/>
                <a:gd name="T12" fmla="*/ 17 w 197"/>
                <a:gd name="T13" fmla="*/ 121 h 121"/>
                <a:gd name="T14" fmla="*/ 0 w 197"/>
                <a:gd name="T15" fmla="*/ 104 h 121"/>
                <a:gd name="T16" fmla="*/ 0 w 197"/>
                <a:gd name="T17" fmla="*/ 16 h 121"/>
                <a:gd name="T18" fmla="*/ 17 w 197"/>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7" y="0"/>
                  </a:moveTo>
                  <a:cubicBezTo>
                    <a:pt x="17" y="0"/>
                    <a:pt x="17"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cubicBezTo>
                    <a:pt x="17" y="121"/>
                    <a:pt x="17" y="121"/>
                    <a:pt x="17" y="121"/>
                  </a:cubicBezTo>
                  <a:cubicBezTo>
                    <a:pt x="8" y="121"/>
                    <a:pt x="0" y="113"/>
                    <a:pt x="0" y="104"/>
                  </a:cubicBezTo>
                  <a:cubicBezTo>
                    <a:pt x="0" y="16"/>
                    <a:pt x="0" y="16"/>
                    <a:pt x="0" y="16"/>
                  </a:cubicBezTo>
                  <a:cubicBezTo>
                    <a:pt x="0" y="7"/>
                    <a:pt x="8" y="0"/>
                    <a:pt x="17"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6" name="Freeform 126">
              <a:extLst>
                <a:ext uri="{FF2B5EF4-FFF2-40B4-BE49-F238E27FC236}">
                  <a16:creationId xmlns:a16="http://schemas.microsoft.com/office/drawing/2014/main" id="{9968277F-10CE-C649-9C45-C71DCAF8CDC4}"/>
                </a:ext>
              </a:extLst>
            </p:cNvPr>
            <p:cNvSpPr>
              <a:spLocks/>
            </p:cNvSpPr>
            <p:nvPr/>
          </p:nvSpPr>
          <p:spPr bwMode="auto">
            <a:xfrm>
              <a:off x="2792859" y="1070245"/>
              <a:ext cx="242888" cy="146050"/>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8" name="Freeform 126">
              <a:extLst>
                <a:ext uri="{FF2B5EF4-FFF2-40B4-BE49-F238E27FC236}">
                  <a16:creationId xmlns:a16="http://schemas.microsoft.com/office/drawing/2014/main" id="{E4E5FABB-52BD-6C40-BCEE-097A98D59373}"/>
                </a:ext>
              </a:extLst>
            </p:cNvPr>
            <p:cNvSpPr>
              <a:spLocks/>
            </p:cNvSpPr>
            <p:nvPr/>
          </p:nvSpPr>
          <p:spPr bwMode="auto">
            <a:xfrm>
              <a:off x="2792859" y="1435370"/>
              <a:ext cx="242888" cy="146050"/>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87" name="Group 86">
            <a:extLst>
              <a:ext uri="{FF2B5EF4-FFF2-40B4-BE49-F238E27FC236}">
                <a16:creationId xmlns:a16="http://schemas.microsoft.com/office/drawing/2014/main" id="{C0677D4D-6AB5-7641-AE0E-366B266449A8}"/>
              </a:ext>
            </a:extLst>
          </p:cNvPr>
          <p:cNvGrpSpPr>
            <a:grpSpLocks noChangeAspect="1"/>
          </p:cNvGrpSpPr>
          <p:nvPr/>
        </p:nvGrpSpPr>
        <p:grpSpPr>
          <a:xfrm>
            <a:off x="4304008" y="1493966"/>
            <a:ext cx="709979" cy="404988"/>
            <a:chOff x="4217644" y="2466553"/>
            <a:chExt cx="709979" cy="404988"/>
          </a:xfrm>
        </p:grpSpPr>
        <p:sp>
          <p:nvSpPr>
            <p:cNvPr id="88" name="Freeform 99">
              <a:extLst>
                <a:ext uri="{FF2B5EF4-FFF2-40B4-BE49-F238E27FC236}">
                  <a16:creationId xmlns:a16="http://schemas.microsoft.com/office/drawing/2014/main" id="{F84FE140-9F28-3347-8FB9-34B93457B89B}"/>
                </a:ext>
              </a:extLst>
            </p:cNvPr>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9" name="Freeform 100">
              <a:extLst>
                <a:ext uri="{FF2B5EF4-FFF2-40B4-BE49-F238E27FC236}">
                  <a16:creationId xmlns:a16="http://schemas.microsoft.com/office/drawing/2014/main" id="{C2648781-E1AC-5E46-864E-487A62066B47}"/>
                </a:ext>
              </a:extLst>
            </p:cNvPr>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0" name="Freeform 101">
              <a:extLst>
                <a:ext uri="{FF2B5EF4-FFF2-40B4-BE49-F238E27FC236}">
                  <a16:creationId xmlns:a16="http://schemas.microsoft.com/office/drawing/2014/main" id="{460B9CA8-7B84-404F-9CEA-6BDAD2CAA3EA}"/>
                </a:ext>
              </a:extLst>
            </p:cNvPr>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1" name="Freeform 102">
              <a:extLst>
                <a:ext uri="{FF2B5EF4-FFF2-40B4-BE49-F238E27FC236}">
                  <a16:creationId xmlns:a16="http://schemas.microsoft.com/office/drawing/2014/main" id="{DD7EB5AF-6B27-6543-9669-22315FD907D5}"/>
                </a:ext>
              </a:extLst>
            </p:cNvPr>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2" name="Freeform 103">
              <a:extLst>
                <a:ext uri="{FF2B5EF4-FFF2-40B4-BE49-F238E27FC236}">
                  <a16:creationId xmlns:a16="http://schemas.microsoft.com/office/drawing/2014/main" id="{50F36887-D3DB-6F48-9D1B-40C00AD68F3B}"/>
                </a:ext>
              </a:extLst>
            </p:cNvPr>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97" name="Group 96">
            <a:extLst>
              <a:ext uri="{FF2B5EF4-FFF2-40B4-BE49-F238E27FC236}">
                <a16:creationId xmlns:a16="http://schemas.microsoft.com/office/drawing/2014/main" id="{F2F394B9-4421-5346-8035-54338EBAF986}"/>
              </a:ext>
            </a:extLst>
          </p:cNvPr>
          <p:cNvGrpSpPr>
            <a:grpSpLocks noChangeAspect="1"/>
          </p:cNvGrpSpPr>
          <p:nvPr/>
        </p:nvGrpSpPr>
        <p:grpSpPr>
          <a:xfrm flipH="1">
            <a:off x="4148403" y="1710167"/>
            <a:ext cx="832837" cy="388344"/>
            <a:chOff x="4094786" y="2551551"/>
            <a:chExt cx="832837" cy="388344"/>
          </a:xfrm>
        </p:grpSpPr>
        <p:sp>
          <p:nvSpPr>
            <p:cNvPr id="98" name="Freeform 99">
              <a:extLst>
                <a:ext uri="{FF2B5EF4-FFF2-40B4-BE49-F238E27FC236}">
                  <a16:creationId xmlns:a16="http://schemas.microsoft.com/office/drawing/2014/main" id="{3E85C6B6-AC48-004B-990A-6B1562AEE1D4}"/>
                </a:ext>
              </a:extLst>
            </p:cNvPr>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9" name="Freeform 100">
              <a:extLst>
                <a:ext uri="{FF2B5EF4-FFF2-40B4-BE49-F238E27FC236}">
                  <a16:creationId xmlns:a16="http://schemas.microsoft.com/office/drawing/2014/main" id="{AC7650E2-FF54-8247-ADDB-2558FC92D7A9}"/>
                </a:ext>
              </a:extLst>
            </p:cNvPr>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0" name="Freeform 101">
              <a:extLst>
                <a:ext uri="{FF2B5EF4-FFF2-40B4-BE49-F238E27FC236}">
                  <a16:creationId xmlns:a16="http://schemas.microsoft.com/office/drawing/2014/main" id="{0371467D-FC16-BD44-B5C2-5ABC289026D2}"/>
                </a:ext>
              </a:extLst>
            </p:cNvPr>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1" name="Freeform 102">
              <a:extLst>
                <a:ext uri="{FF2B5EF4-FFF2-40B4-BE49-F238E27FC236}">
                  <a16:creationId xmlns:a16="http://schemas.microsoft.com/office/drawing/2014/main" id="{5A008482-6481-7049-99E0-02D977AED140}"/>
                </a:ext>
              </a:extLst>
            </p:cNvPr>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2" name="Freeform 103">
              <a:extLst>
                <a:ext uri="{FF2B5EF4-FFF2-40B4-BE49-F238E27FC236}">
                  <a16:creationId xmlns:a16="http://schemas.microsoft.com/office/drawing/2014/main" id="{0431FE9D-893D-A945-96CC-D80AF6497312}"/>
                </a:ext>
              </a:extLst>
            </p:cNvPr>
            <p:cNvSpPr>
              <a:spLocks/>
            </p:cNvSpPr>
            <p:nvPr/>
          </p:nvSpPr>
          <p:spPr bwMode="auto">
            <a:xfrm>
              <a:off x="4094786" y="2894896"/>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38" name="TextBox 137">
            <a:extLst>
              <a:ext uri="{FF2B5EF4-FFF2-40B4-BE49-F238E27FC236}">
                <a16:creationId xmlns:a16="http://schemas.microsoft.com/office/drawing/2014/main" id="{D91B6411-DA34-0743-A756-6009D3D32283}"/>
              </a:ext>
            </a:extLst>
          </p:cNvPr>
          <p:cNvSpPr txBox="1"/>
          <p:nvPr/>
        </p:nvSpPr>
        <p:spPr>
          <a:xfrm>
            <a:off x="5429080" y="2525513"/>
            <a:ext cx="3410302"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Micro </a:t>
            </a:r>
            <a:r>
              <a:rPr lang="en-US" sz="1400" b="1">
                <a:solidFill>
                  <a:srgbClr val="FFFFFF"/>
                </a:solidFill>
                <a:latin typeface="CiscoSansTT ExtraLight" panose="020B0303020201020303" pitchFamily="34" charset="0"/>
                <a:cs typeface="CiscoSansTT ExtraLight" panose="020B0303020201020303" pitchFamily="34" charset="0"/>
              </a:rPr>
              <a:t>Office </a:t>
            </a: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Environment</a:t>
            </a:r>
          </a:p>
        </p:txBody>
      </p:sp>
      <p:grpSp>
        <p:nvGrpSpPr>
          <p:cNvPr id="103" name="Group 83">
            <a:extLst>
              <a:ext uri="{FF2B5EF4-FFF2-40B4-BE49-F238E27FC236}">
                <a16:creationId xmlns:a16="http://schemas.microsoft.com/office/drawing/2014/main" id="{869449F8-BEB7-AE48-8390-4875C727231F}"/>
              </a:ext>
            </a:extLst>
          </p:cNvPr>
          <p:cNvGrpSpPr>
            <a:grpSpLocks noChangeAspect="1"/>
          </p:cNvGrpSpPr>
          <p:nvPr/>
        </p:nvGrpSpPr>
        <p:grpSpPr bwMode="auto">
          <a:xfrm>
            <a:off x="6063357" y="1563613"/>
            <a:ext cx="531831" cy="384815"/>
            <a:chOff x="3966" y="2426"/>
            <a:chExt cx="662" cy="479"/>
          </a:xfrm>
        </p:grpSpPr>
        <p:sp>
          <p:nvSpPr>
            <p:cNvPr id="104" name="Freeform 84">
              <a:extLst>
                <a:ext uri="{FF2B5EF4-FFF2-40B4-BE49-F238E27FC236}">
                  <a16:creationId xmlns:a16="http://schemas.microsoft.com/office/drawing/2014/main" id="{2EA3E72E-10B8-0445-9428-B1A402A63650}"/>
                </a:ext>
              </a:extLst>
            </p:cNvPr>
            <p:cNvSpPr>
              <a:spLocks/>
            </p:cNvSpPr>
            <p:nvPr/>
          </p:nvSpPr>
          <p:spPr bwMode="auto">
            <a:xfrm>
              <a:off x="3966" y="2426"/>
              <a:ext cx="662" cy="479"/>
            </a:xfrm>
            <a:custGeom>
              <a:avLst/>
              <a:gdLst>
                <a:gd name="T0" fmla="*/ 2783 w 2898"/>
                <a:gd name="T1" fmla="*/ 1522 h 2153"/>
                <a:gd name="T2" fmla="*/ 933 w 2898"/>
                <a:gd name="T3" fmla="*/ 1522 h 2153"/>
                <a:gd name="T4" fmla="*/ 933 w 2898"/>
                <a:gd name="T5" fmla="*/ 69 h 2153"/>
                <a:gd name="T6" fmla="*/ 864 w 2898"/>
                <a:gd name="T7" fmla="*/ 0 h 2153"/>
                <a:gd name="T8" fmla="*/ 795 w 2898"/>
                <a:gd name="T9" fmla="*/ 69 h 2153"/>
                <a:gd name="T10" fmla="*/ 795 w 2898"/>
                <a:gd name="T11" fmla="*/ 1522 h 2153"/>
                <a:gd name="T12" fmla="*/ 362 w 2898"/>
                <a:gd name="T13" fmla="*/ 1522 h 2153"/>
                <a:gd name="T14" fmla="*/ 362 w 2898"/>
                <a:gd name="T15" fmla="*/ 312 h 2153"/>
                <a:gd name="T16" fmla="*/ 293 w 2898"/>
                <a:gd name="T17" fmla="*/ 243 h 2153"/>
                <a:gd name="T18" fmla="*/ 224 w 2898"/>
                <a:gd name="T19" fmla="*/ 312 h 2153"/>
                <a:gd name="T20" fmla="*/ 224 w 2898"/>
                <a:gd name="T21" fmla="*/ 1522 h 2153"/>
                <a:gd name="T22" fmla="*/ 115 w 2898"/>
                <a:gd name="T23" fmla="*/ 1522 h 2153"/>
                <a:gd name="T24" fmla="*/ 0 w 2898"/>
                <a:gd name="T25" fmla="*/ 1637 h 2153"/>
                <a:gd name="T26" fmla="*/ 0 w 2898"/>
                <a:gd name="T27" fmla="*/ 2038 h 2153"/>
                <a:gd name="T28" fmla="*/ 115 w 2898"/>
                <a:gd name="T29" fmla="*/ 2153 h 2153"/>
                <a:gd name="T30" fmla="*/ 2783 w 2898"/>
                <a:gd name="T31" fmla="*/ 2153 h 2153"/>
                <a:gd name="T32" fmla="*/ 2898 w 2898"/>
                <a:gd name="T33" fmla="*/ 2038 h 2153"/>
                <a:gd name="T34" fmla="*/ 2898 w 2898"/>
                <a:gd name="T35" fmla="*/ 1637 h 2153"/>
                <a:gd name="T36" fmla="*/ 2783 w 2898"/>
                <a:gd name="T37" fmla="*/ 152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98" h="2153">
                  <a:moveTo>
                    <a:pt x="2783" y="1522"/>
                  </a:moveTo>
                  <a:cubicBezTo>
                    <a:pt x="933" y="1522"/>
                    <a:pt x="933" y="1522"/>
                    <a:pt x="933" y="1522"/>
                  </a:cubicBezTo>
                  <a:cubicBezTo>
                    <a:pt x="933" y="69"/>
                    <a:pt x="933" y="69"/>
                    <a:pt x="933" y="69"/>
                  </a:cubicBezTo>
                  <a:cubicBezTo>
                    <a:pt x="933" y="31"/>
                    <a:pt x="902" y="0"/>
                    <a:pt x="864" y="0"/>
                  </a:cubicBezTo>
                  <a:cubicBezTo>
                    <a:pt x="826" y="0"/>
                    <a:pt x="795" y="31"/>
                    <a:pt x="795" y="69"/>
                  </a:cubicBezTo>
                  <a:cubicBezTo>
                    <a:pt x="795" y="1522"/>
                    <a:pt x="795" y="1522"/>
                    <a:pt x="795" y="1522"/>
                  </a:cubicBezTo>
                  <a:cubicBezTo>
                    <a:pt x="362" y="1522"/>
                    <a:pt x="362" y="1522"/>
                    <a:pt x="362" y="1522"/>
                  </a:cubicBezTo>
                  <a:cubicBezTo>
                    <a:pt x="362" y="312"/>
                    <a:pt x="362" y="312"/>
                    <a:pt x="362" y="312"/>
                  </a:cubicBezTo>
                  <a:cubicBezTo>
                    <a:pt x="362" y="274"/>
                    <a:pt x="331" y="243"/>
                    <a:pt x="293" y="243"/>
                  </a:cubicBezTo>
                  <a:cubicBezTo>
                    <a:pt x="255" y="243"/>
                    <a:pt x="224" y="274"/>
                    <a:pt x="224" y="312"/>
                  </a:cubicBezTo>
                  <a:cubicBezTo>
                    <a:pt x="224" y="1522"/>
                    <a:pt x="224" y="1522"/>
                    <a:pt x="224" y="1522"/>
                  </a:cubicBezTo>
                  <a:cubicBezTo>
                    <a:pt x="115" y="1522"/>
                    <a:pt x="115" y="1522"/>
                    <a:pt x="115" y="1522"/>
                  </a:cubicBezTo>
                  <a:cubicBezTo>
                    <a:pt x="51" y="1522"/>
                    <a:pt x="0" y="1573"/>
                    <a:pt x="0" y="1637"/>
                  </a:cubicBezTo>
                  <a:cubicBezTo>
                    <a:pt x="0" y="2038"/>
                    <a:pt x="0" y="2038"/>
                    <a:pt x="0" y="2038"/>
                  </a:cubicBezTo>
                  <a:cubicBezTo>
                    <a:pt x="0" y="2101"/>
                    <a:pt x="51" y="2153"/>
                    <a:pt x="115" y="2153"/>
                  </a:cubicBezTo>
                  <a:cubicBezTo>
                    <a:pt x="2783" y="2153"/>
                    <a:pt x="2783" y="2153"/>
                    <a:pt x="2783" y="2153"/>
                  </a:cubicBezTo>
                  <a:cubicBezTo>
                    <a:pt x="2847" y="2153"/>
                    <a:pt x="2898" y="2101"/>
                    <a:pt x="2898" y="2038"/>
                  </a:cubicBezTo>
                  <a:cubicBezTo>
                    <a:pt x="2898" y="1637"/>
                    <a:pt x="2898" y="1637"/>
                    <a:pt x="2898" y="1637"/>
                  </a:cubicBezTo>
                  <a:cubicBezTo>
                    <a:pt x="2898" y="1573"/>
                    <a:pt x="2847" y="1522"/>
                    <a:pt x="2783" y="152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5" name="Oval 85">
              <a:extLst>
                <a:ext uri="{FF2B5EF4-FFF2-40B4-BE49-F238E27FC236}">
                  <a16:creationId xmlns:a16="http://schemas.microsoft.com/office/drawing/2014/main" id="{1DCD9500-02A7-D249-B39A-4F8B07CFE64E}"/>
                </a:ext>
              </a:extLst>
            </p:cNvPr>
            <p:cNvSpPr>
              <a:spLocks noChangeArrowheads="1"/>
            </p:cNvSpPr>
            <p:nvPr/>
          </p:nvSpPr>
          <p:spPr bwMode="auto">
            <a:xfrm>
              <a:off x="4497" y="2795"/>
              <a:ext cx="83" cy="8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6" name="Freeform 86">
              <a:extLst>
                <a:ext uri="{FF2B5EF4-FFF2-40B4-BE49-F238E27FC236}">
                  <a16:creationId xmlns:a16="http://schemas.microsoft.com/office/drawing/2014/main" id="{70938FCA-5233-7646-821A-1EF550A45C38}"/>
                </a:ext>
              </a:extLst>
            </p:cNvPr>
            <p:cNvSpPr>
              <a:spLocks/>
            </p:cNvSpPr>
            <p:nvPr/>
          </p:nvSpPr>
          <p:spPr bwMode="auto">
            <a:xfrm>
              <a:off x="4094" y="2795"/>
              <a:ext cx="13" cy="81"/>
            </a:xfrm>
            <a:custGeom>
              <a:avLst/>
              <a:gdLst>
                <a:gd name="T0" fmla="*/ 0 w 57"/>
                <a:gd name="T1" fmla="*/ 28 h 364"/>
                <a:gd name="T2" fmla="*/ 28 w 57"/>
                <a:gd name="T3" fmla="*/ 0 h 364"/>
                <a:gd name="T4" fmla="*/ 57 w 57"/>
                <a:gd name="T5" fmla="*/ 28 h 364"/>
                <a:gd name="T6" fmla="*/ 57 w 57"/>
                <a:gd name="T7" fmla="*/ 335 h 364"/>
                <a:gd name="T8" fmla="*/ 28 w 57"/>
                <a:gd name="T9" fmla="*/ 364 h 364"/>
                <a:gd name="T10" fmla="*/ 0 w 57"/>
                <a:gd name="T11" fmla="*/ 335 h 364"/>
                <a:gd name="T12" fmla="*/ 0 w 57"/>
                <a:gd name="T13" fmla="*/ 28 h 364"/>
              </a:gdLst>
              <a:ahLst/>
              <a:cxnLst>
                <a:cxn ang="0">
                  <a:pos x="T0" y="T1"/>
                </a:cxn>
                <a:cxn ang="0">
                  <a:pos x="T2" y="T3"/>
                </a:cxn>
                <a:cxn ang="0">
                  <a:pos x="T4" y="T5"/>
                </a:cxn>
                <a:cxn ang="0">
                  <a:pos x="T6" y="T7"/>
                </a:cxn>
                <a:cxn ang="0">
                  <a:pos x="T8" y="T9"/>
                </a:cxn>
                <a:cxn ang="0">
                  <a:pos x="T10" y="T11"/>
                </a:cxn>
                <a:cxn ang="0">
                  <a:pos x="T12" y="T13"/>
                </a:cxn>
              </a:cxnLst>
              <a:rect l="0" t="0" r="r" b="b"/>
              <a:pathLst>
                <a:path w="57" h="364">
                  <a:moveTo>
                    <a:pt x="0" y="28"/>
                  </a:moveTo>
                  <a:cubicBezTo>
                    <a:pt x="0" y="13"/>
                    <a:pt x="13" y="0"/>
                    <a:pt x="28" y="0"/>
                  </a:cubicBezTo>
                  <a:cubicBezTo>
                    <a:pt x="44" y="0"/>
                    <a:pt x="57" y="13"/>
                    <a:pt x="57" y="28"/>
                  </a:cubicBezTo>
                  <a:cubicBezTo>
                    <a:pt x="57" y="335"/>
                    <a:pt x="57" y="335"/>
                    <a:pt x="57" y="335"/>
                  </a:cubicBezTo>
                  <a:cubicBezTo>
                    <a:pt x="57" y="351"/>
                    <a:pt x="44" y="364"/>
                    <a:pt x="28" y="364"/>
                  </a:cubicBezTo>
                  <a:cubicBezTo>
                    <a:pt x="13" y="364"/>
                    <a:pt x="0" y="351"/>
                    <a:pt x="0" y="335"/>
                  </a:cubicBezTo>
                  <a:lnTo>
                    <a:pt x="0"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 name="Freeform 87">
              <a:extLst>
                <a:ext uri="{FF2B5EF4-FFF2-40B4-BE49-F238E27FC236}">
                  <a16:creationId xmlns:a16="http://schemas.microsoft.com/office/drawing/2014/main" id="{CC5890E0-5A3D-8448-B966-1A97F88DC41C}"/>
                </a:ext>
              </a:extLst>
            </p:cNvPr>
            <p:cNvSpPr>
              <a:spLocks/>
            </p:cNvSpPr>
            <p:nvPr/>
          </p:nvSpPr>
          <p:spPr bwMode="auto">
            <a:xfrm>
              <a:off x="4053" y="2795"/>
              <a:ext cx="13" cy="81"/>
            </a:xfrm>
            <a:custGeom>
              <a:avLst/>
              <a:gdLst>
                <a:gd name="T0" fmla="*/ 0 w 57"/>
                <a:gd name="T1" fmla="*/ 28 h 364"/>
                <a:gd name="T2" fmla="*/ 28 w 57"/>
                <a:gd name="T3" fmla="*/ 0 h 364"/>
                <a:gd name="T4" fmla="*/ 57 w 57"/>
                <a:gd name="T5" fmla="*/ 28 h 364"/>
                <a:gd name="T6" fmla="*/ 57 w 57"/>
                <a:gd name="T7" fmla="*/ 335 h 364"/>
                <a:gd name="T8" fmla="*/ 28 w 57"/>
                <a:gd name="T9" fmla="*/ 364 h 364"/>
                <a:gd name="T10" fmla="*/ 0 w 57"/>
                <a:gd name="T11" fmla="*/ 335 h 364"/>
                <a:gd name="T12" fmla="*/ 0 w 57"/>
                <a:gd name="T13" fmla="*/ 28 h 364"/>
              </a:gdLst>
              <a:ahLst/>
              <a:cxnLst>
                <a:cxn ang="0">
                  <a:pos x="T0" y="T1"/>
                </a:cxn>
                <a:cxn ang="0">
                  <a:pos x="T2" y="T3"/>
                </a:cxn>
                <a:cxn ang="0">
                  <a:pos x="T4" y="T5"/>
                </a:cxn>
                <a:cxn ang="0">
                  <a:pos x="T6" y="T7"/>
                </a:cxn>
                <a:cxn ang="0">
                  <a:pos x="T8" y="T9"/>
                </a:cxn>
                <a:cxn ang="0">
                  <a:pos x="T10" y="T11"/>
                </a:cxn>
                <a:cxn ang="0">
                  <a:pos x="T12" y="T13"/>
                </a:cxn>
              </a:cxnLst>
              <a:rect l="0" t="0" r="r" b="b"/>
              <a:pathLst>
                <a:path w="57" h="364">
                  <a:moveTo>
                    <a:pt x="0" y="28"/>
                  </a:moveTo>
                  <a:cubicBezTo>
                    <a:pt x="0" y="13"/>
                    <a:pt x="12" y="0"/>
                    <a:pt x="28" y="0"/>
                  </a:cubicBezTo>
                  <a:cubicBezTo>
                    <a:pt x="44" y="0"/>
                    <a:pt x="57" y="13"/>
                    <a:pt x="57" y="28"/>
                  </a:cubicBezTo>
                  <a:cubicBezTo>
                    <a:pt x="57" y="335"/>
                    <a:pt x="57" y="335"/>
                    <a:pt x="57" y="335"/>
                  </a:cubicBezTo>
                  <a:cubicBezTo>
                    <a:pt x="57" y="351"/>
                    <a:pt x="44" y="364"/>
                    <a:pt x="28" y="364"/>
                  </a:cubicBezTo>
                  <a:cubicBezTo>
                    <a:pt x="12" y="364"/>
                    <a:pt x="0" y="351"/>
                    <a:pt x="0" y="335"/>
                  </a:cubicBezTo>
                  <a:lnTo>
                    <a:pt x="0"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8" name="Freeform 88">
              <a:extLst>
                <a:ext uri="{FF2B5EF4-FFF2-40B4-BE49-F238E27FC236}">
                  <a16:creationId xmlns:a16="http://schemas.microsoft.com/office/drawing/2014/main" id="{CE1EE1BE-8CD6-1541-A950-92B84C07C172}"/>
                </a:ext>
              </a:extLst>
            </p:cNvPr>
            <p:cNvSpPr>
              <a:spLocks/>
            </p:cNvSpPr>
            <p:nvPr/>
          </p:nvSpPr>
          <p:spPr bwMode="auto">
            <a:xfrm>
              <a:off x="4012" y="2795"/>
              <a:ext cx="12" cy="81"/>
            </a:xfrm>
            <a:custGeom>
              <a:avLst/>
              <a:gdLst>
                <a:gd name="T0" fmla="*/ 0 w 56"/>
                <a:gd name="T1" fmla="*/ 28 h 364"/>
                <a:gd name="T2" fmla="*/ 28 w 56"/>
                <a:gd name="T3" fmla="*/ 0 h 364"/>
                <a:gd name="T4" fmla="*/ 56 w 56"/>
                <a:gd name="T5" fmla="*/ 28 h 364"/>
                <a:gd name="T6" fmla="*/ 56 w 56"/>
                <a:gd name="T7" fmla="*/ 335 h 364"/>
                <a:gd name="T8" fmla="*/ 28 w 56"/>
                <a:gd name="T9" fmla="*/ 364 h 364"/>
                <a:gd name="T10" fmla="*/ 0 w 56"/>
                <a:gd name="T11" fmla="*/ 335 h 364"/>
                <a:gd name="T12" fmla="*/ 0 w 56"/>
                <a:gd name="T13" fmla="*/ 28 h 364"/>
              </a:gdLst>
              <a:ahLst/>
              <a:cxnLst>
                <a:cxn ang="0">
                  <a:pos x="T0" y="T1"/>
                </a:cxn>
                <a:cxn ang="0">
                  <a:pos x="T2" y="T3"/>
                </a:cxn>
                <a:cxn ang="0">
                  <a:pos x="T4" y="T5"/>
                </a:cxn>
                <a:cxn ang="0">
                  <a:pos x="T6" y="T7"/>
                </a:cxn>
                <a:cxn ang="0">
                  <a:pos x="T8" y="T9"/>
                </a:cxn>
                <a:cxn ang="0">
                  <a:pos x="T10" y="T11"/>
                </a:cxn>
                <a:cxn ang="0">
                  <a:pos x="T12" y="T13"/>
                </a:cxn>
              </a:cxnLst>
              <a:rect l="0" t="0" r="r" b="b"/>
              <a:pathLst>
                <a:path w="56" h="364">
                  <a:moveTo>
                    <a:pt x="0" y="28"/>
                  </a:moveTo>
                  <a:cubicBezTo>
                    <a:pt x="0" y="13"/>
                    <a:pt x="12" y="0"/>
                    <a:pt x="28" y="0"/>
                  </a:cubicBezTo>
                  <a:cubicBezTo>
                    <a:pt x="44" y="0"/>
                    <a:pt x="56" y="13"/>
                    <a:pt x="56" y="28"/>
                  </a:cubicBezTo>
                  <a:cubicBezTo>
                    <a:pt x="56" y="335"/>
                    <a:pt x="56" y="335"/>
                    <a:pt x="56" y="335"/>
                  </a:cubicBezTo>
                  <a:cubicBezTo>
                    <a:pt x="56" y="351"/>
                    <a:pt x="44" y="364"/>
                    <a:pt x="28" y="364"/>
                  </a:cubicBezTo>
                  <a:cubicBezTo>
                    <a:pt x="12" y="364"/>
                    <a:pt x="0" y="351"/>
                    <a:pt x="0" y="335"/>
                  </a:cubicBezTo>
                  <a:lnTo>
                    <a:pt x="0"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 name="Freeform 89">
              <a:extLst>
                <a:ext uri="{FF2B5EF4-FFF2-40B4-BE49-F238E27FC236}">
                  <a16:creationId xmlns:a16="http://schemas.microsoft.com/office/drawing/2014/main" id="{F5FDE1AE-BFB0-D646-AC9A-03191909BF86}"/>
                </a:ext>
              </a:extLst>
            </p:cNvPr>
            <p:cNvSpPr>
              <a:spLocks/>
            </p:cNvSpPr>
            <p:nvPr/>
          </p:nvSpPr>
          <p:spPr bwMode="auto">
            <a:xfrm>
              <a:off x="4248" y="2807"/>
              <a:ext cx="75" cy="56"/>
            </a:xfrm>
            <a:custGeom>
              <a:avLst/>
              <a:gdLst>
                <a:gd name="T0" fmla="*/ 296 w 328"/>
                <a:gd name="T1" fmla="*/ 0 h 252"/>
                <a:gd name="T2" fmla="*/ 32 w 328"/>
                <a:gd name="T3" fmla="*/ 0 h 252"/>
                <a:gd name="T4" fmla="*/ 0 w 328"/>
                <a:gd name="T5" fmla="*/ 32 h 252"/>
                <a:gd name="T6" fmla="*/ 0 w 328"/>
                <a:gd name="T7" fmla="*/ 220 h 252"/>
                <a:gd name="T8" fmla="*/ 32 w 328"/>
                <a:gd name="T9" fmla="*/ 252 h 252"/>
                <a:gd name="T10" fmla="*/ 296 w 328"/>
                <a:gd name="T11" fmla="*/ 252 h 252"/>
                <a:gd name="T12" fmla="*/ 328 w 328"/>
                <a:gd name="T13" fmla="*/ 220 h 252"/>
                <a:gd name="T14" fmla="*/ 328 w 328"/>
                <a:gd name="T15" fmla="*/ 32 h 252"/>
                <a:gd name="T16" fmla="*/ 296 w 328"/>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252">
                  <a:moveTo>
                    <a:pt x="296" y="0"/>
                  </a:moveTo>
                  <a:cubicBezTo>
                    <a:pt x="32" y="0"/>
                    <a:pt x="32" y="0"/>
                    <a:pt x="32" y="0"/>
                  </a:cubicBezTo>
                  <a:cubicBezTo>
                    <a:pt x="15" y="0"/>
                    <a:pt x="0" y="14"/>
                    <a:pt x="0" y="32"/>
                  </a:cubicBezTo>
                  <a:cubicBezTo>
                    <a:pt x="0" y="220"/>
                    <a:pt x="0" y="220"/>
                    <a:pt x="0" y="220"/>
                  </a:cubicBezTo>
                  <a:cubicBezTo>
                    <a:pt x="0" y="238"/>
                    <a:pt x="15" y="252"/>
                    <a:pt x="32" y="252"/>
                  </a:cubicBezTo>
                  <a:cubicBezTo>
                    <a:pt x="296" y="252"/>
                    <a:pt x="296" y="252"/>
                    <a:pt x="296" y="252"/>
                  </a:cubicBezTo>
                  <a:cubicBezTo>
                    <a:pt x="313" y="252"/>
                    <a:pt x="328" y="238"/>
                    <a:pt x="328" y="220"/>
                  </a:cubicBezTo>
                  <a:cubicBezTo>
                    <a:pt x="328" y="32"/>
                    <a:pt x="328" y="32"/>
                    <a:pt x="328" y="32"/>
                  </a:cubicBezTo>
                  <a:cubicBezTo>
                    <a:pt x="328" y="14"/>
                    <a:pt x="313" y="0"/>
                    <a:pt x="296"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 name="Freeform 90">
              <a:extLst>
                <a:ext uri="{FF2B5EF4-FFF2-40B4-BE49-F238E27FC236}">
                  <a16:creationId xmlns:a16="http://schemas.microsoft.com/office/drawing/2014/main" id="{44A7854D-5B13-A94D-BCC3-D24B543712D2}"/>
                </a:ext>
              </a:extLst>
            </p:cNvPr>
            <p:cNvSpPr>
              <a:spLocks/>
            </p:cNvSpPr>
            <p:nvPr/>
          </p:nvSpPr>
          <p:spPr bwMode="auto">
            <a:xfrm>
              <a:off x="4144" y="2807"/>
              <a:ext cx="75" cy="56"/>
            </a:xfrm>
            <a:custGeom>
              <a:avLst/>
              <a:gdLst>
                <a:gd name="T0" fmla="*/ 296 w 328"/>
                <a:gd name="T1" fmla="*/ 0 h 252"/>
                <a:gd name="T2" fmla="*/ 32 w 328"/>
                <a:gd name="T3" fmla="*/ 0 h 252"/>
                <a:gd name="T4" fmla="*/ 0 w 328"/>
                <a:gd name="T5" fmla="*/ 32 h 252"/>
                <a:gd name="T6" fmla="*/ 0 w 328"/>
                <a:gd name="T7" fmla="*/ 220 h 252"/>
                <a:gd name="T8" fmla="*/ 32 w 328"/>
                <a:gd name="T9" fmla="*/ 252 h 252"/>
                <a:gd name="T10" fmla="*/ 296 w 328"/>
                <a:gd name="T11" fmla="*/ 252 h 252"/>
                <a:gd name="T12" fmla="*/ 328 w 328"/>
                <a:gd name="T13" fmla="*/ 220 h 252"/>
                <a:gd name="T14" fmla="*/ 328 w 328"/>
                <a:gd name="T15" fmla="*/ 32 h 252"/>
                <a:gd name="T16" fmla="*/ 296 w 328"/>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252">
                  <a:moveTo>
                    <a:pt x="296" y="0"/>
                  </a:moveTo>
                  <a:cubicBezTo>
                    <a:pt x="32" y="0"/>
                    <a:pt x="32" y="0"/>
                    <a:pt x="32" y="0"/>
                  </a:cubicBezTo>
                  <a:cubicBezTo>
                    <a:pt x="15" y="0"/>
                    <a:pt x="0" y="14"/>
                    <a:pt x="0" y="32"/>
                  </a:cubicBezTo>
                  <a:cubicBezTo>
                    <a:pt x="0" y="220"/>
                    <a:pt x="0" y="220"/>
                    <a:pt x="0" y="220"/>
                  </a:cubicBezTo>
                  <a:cubicBezTo>
                    <a:pt x="0" y="238"/>
                    <a:pt x="15" y="252"/>
                    <a:pt x="32" y="252"/>
                  </a:cubicBezTo>
                  <a:cubicBezTo>
                    <a:pt x="296" y="252"/>
                    <a:pt x="296" y="252"/>
                    <a:pt x="296" y="252"/>
                  </a:cubicBezTo>
                  <a:cubicBezTo>
                    <a:pt x="314" y="252"/>
                    <a:pt x="328" y="238"/>
                    <a:pt x="328" y="220"/>
                  </a:cubicBezTo>
                  <a:cubicBezTo>
                    <a:pt x="328" y="32"/>
                    <a:pt x="328" y="32"/>
                    <a:pt x="328" y="32"/>
                  </a:cubicBezTo>
                  <a:cubicBezTo>
                    <a:pt x="328" y="14"/>
                    <a:pt x="314" y="0"/>
                    <a:pt x="296"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 name="Freeform 91">
              <a:extLst>
                <a:ext uri="{FF2B5EF4-FFF2-40B4-BE49-F238E27FC236}">
                  <a16:creationId xmlns:a16="http://schemas.microsoft.com/office/drawing/2014/main" id="{C2410484-32B6-3E46-8486-88E14D05F9A3}"/>
                </a:ext>
              </a:extLst>
            </p:cNvPr>
            <p:cNvSpPr>
              <a:spLocks/>
            </p:cNvSpPr>
            <p:nvPr/>
          </p:nvSpPr>
          <p:spPr bwMode="auto">
            <a:xfrm>
              <a:off x="4385" y="2807"/>
              <a:ext cx="75" cy="56"/>
            </a:xfrm>
            <a:custGeom>
              <a:avLst/>
              <a:gdLst>
                <a:gd name="T0" fmla="*/ 295 w 328"/>
                <a:gd name="T1" fmla="*/ 0 h 252"/>
                <a:gd name="T2" fmla="*/ 32 w 328"/>
                <a:gd name="T3" fmla="*/ 0 h 252"/>
                <a:gd name="T4" fmla="*/ 0 w 328"/>
                <a:gd name="T5" fmla="*/ 32 h 252"/>
                <a:gd name="T6" fmla="*/ 0 w 328"/>
                <a:gd name="T7" fmla="*/ 220 h 252"/>
                <a:gd name="T8" fmla="*/ 32 w 328"/>
                <a:gd name="T9" fmla="*/ 252 h 252"/>
                <a:gd name="T10" fmla="*/ 295 w 328"/>
                <a:gd name="T11" fmla="*/ 252 h 252"/>
                <a:gd name="T12" fmla="*/ 328 w 328"/>
                <a:gd name="T13" fmla="*/ 220 h 252"/>
                <a:gd name="T14" fmla="*/ 328 w 328"/>
                <a:gd name="T15" fmla="*/ 32 h 252"/>
                <a:gd name="T16" fmla="*/ 295 w 328"/>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252">
                  <a:moveTo>
                    <a:pt x="295" y="0"/>
                  </a:moveTo>
                  <a:cubicBezTo>
                    <a:pt x="32" y="0"/>
                    <a:pt x="32" y="0"/>
                    <a:pt x="32" y="0"/>
                  </a:cubicBezTo>
                  <a:cubicBezTo>
                    <a:pt x="14" y="0"/>
                    <a:pt x="0" y="14"/>
                    <a:pt x="0" y="32"/>
                  </a:cubicBezTo>
                  <a:cubicBezTo>
                    <a:pt x="0" y="220"/>
                    <a:pt x="0" y="220"/>
                    <a:pt x="0" y="220"/>
                  </a:cubicBezTo>
                  <a:cubicBezTo>
                    <a:pt x="0" y="238"/>
                    <a:pt x="14" y="252"/>
                    <a:pt x="32" y="252"/>
                  </a:cubicBezTo>
                  <a:cubicBezTo>
                    <a:pt x="295" y="252"/>
                    <a:pt x="295" y="252"/>
                    <a:pt x="295" y="252"/>
                  </a:cubicBezTo>
                  <a:cubicBezTo>
                    <a:pt x="313" y="252"/>
                    <a:pt x="328" y="238"/>
                    <a:pt x="328" y="220"/>
                  </a:cubicBezTo>
                  <a:cubicBezTo>
                    <a:pt x="328" y="32"/>
                    <a:pt x="328" y="32"/>
                    <a:pt x="328" y="32"/>
                  </a:cubicBezTo>
                  <a:cubicBezTo>
                    <a:pt x="328" y="14"/>
                    <a:pt x="313" y="0"/>
                    <a:pt x="295"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7" name="TextBox 6">
            <a:extLst>
              <a:ext uri="{FF2B5EF4-FFF2-40B4-BE49-F238E27FC236}">
                <a16:creationId xmlns:a16="http://schemas.microsoft.com/office/drawing/2014/main" id="{56B4D69D-7564-A14C-95C0-58B00B2BF0AC}"/>
              </a:ext>
            </a:extLst>
          </p:cNvPr>
          <p:cNvSpPr txBox="1"/>
          <p:nvPr/>
        </p:nvSpPr>
        <p:spPr>
          <a:xfrm>
            <a:off x="5962333" y="1964962"/>
            <a:ext cx="745717" cy="25391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iscoSansTT ExtraLight"/>
                <a:ea typeface="ＭＳ Ｐゴシック" charset="0"/>
              </a:rPr>
              <a:t>ISR 1000</a:t>
            </a:r>
          </a:p>
        </p:txBody>
      </p:sp>
      <p:grpSp>
        <p:nvGrpSpPr>
          <p:cNvPr id="93" name="Group 105">
            <a:extLst>
              <a:ext uri="{FF2B5EF4-FFF2-40B4-BE49-F238E27FC236}">
                <a16:creationId xmlns:a16="http://schemas.microsoft.com/office/drawing/2014/main" id="{90803794-988D-E94C-B6AE-DA639B258AEA}"/>
              </a:ext>
            </a:extLst>
          </p:cNvPr>
          <p:cNvGrpSpPr>
            <a:grpSpLocks noChangeAspect="1"/>
          </p:cNvGrpSpPr>
          <p:nvPr/>
        </p:nvGrpSpPr>
        <p:grpSpPr bwMode="auto">
          <a:xfrm>
            <a:off x="1126878" y="1185283"/>
            <a:ext cx="738362" cy="696104"/>
            <a:chOff x="1991" y="1544"/>
            <a:chExt cx="961" cy="906"/>
          </a:xfrm>
        </p:grpSpPr>
        <p:sp>
          <p:nvSpPr>
            <p:cNvPr id="94" name="Freeform 116">
              <a:extLst>
                <a:ext uri="{FF2B5EF4-FFF2-40B4-BE49-F238E27FC236}">
                  <a16:creationId xmlns:a16="http://schemas.microsoft.com/office/drawing/2014/main" id="{3F68AC8F-736D-104E-987D-48A02CC82D3F}"/>
                </a:ext>
              </a:extLst>
            </p:cNvPr>
            <p:cNvSpPr>
              <a:spLocks/>
            </p:cNvSpPr>
            <p:nvPr/>
          </p:nvSpPr>
          <p:spPr bwMode="auto">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06">
              <a:extLst>
                <a:ext uri="{FF2B5EF4-FFF2-40B4-BE49-F238E27FC236}">
                  <a16:creationId xmlns:a16="http://schemas.microsoft.com/office/drawing/2014/main" id="{9BD1C953-353A-F241-87D7-2DF89E5C1C98}"/>
                </a:ext>
              </a:extLst>
            </p:cNvPr>
            <p:cNvSpPr>
              <a:spLocks/>
            </p:cNvSpPr>
            <p:nvPr/>
          </p:nvSpPr>
          <p:spPr bwMode="auto">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107">
              <a:extLst>
                <a:ext uri="{FF2B5EF4-FFF2-40B4-BE49-F238E27FC236}">
                  <a16:creationId xmlns:a16="http://schemas.microsoft.com/office/drawing/2014/main" id="{2A0DEEEF-BE97-9D41-B3F6-C965B295D422}"/>
                </a:ext>
              </a:extLst>
            </p:cNvPr>
            <p:cNvSpPr>
              <a:spLocks noChangeArrowheads="1"/>
            </p:cNvSpPr>
            <p:nvPr/>
          </p:nvSpPr>
          <p:spPr bwMode="auto">
            <a:xfrm>
              <a:off x="2099"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08">
              <a:extLst>
                <a:ext uri="{FF2B5EF4-FFF2-40B4-BE49-F238E27FC236}">
                  <a16:creationId xmlns:a16="http://schemas.microsoft.com/office/drawing/2014/main" id="{EC9E2CD0-C073-B945-8005-4DA3687002C7}"/>
                </a:ext>
              </a:extLst>
            </p:cNvPr>
            <p:cNvSpPr>
              <a:spLocks noChangeArrowheads="1"/>
            </p:cNvSpPr>
            <p:nvPr/>
          </p:nvSpPr>
          <p:spPr bwMode="auto">
            <a:xfrm>
              <a:off x="2241"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09">
              <a:extLst>
                <a:ext uri="{FF2B5EF4-FFF2-40B4-BE49-F238E27FC236}">
                  <a16:creationId xmlns:a16="http://schemas.microsoft.com/office/drawing/2014/main" id="{BB89D470-50F0-494E-8115-012B228C7098}"/>
                </a:ext>
              </a:extLst>
            </p:cNvPr>
            <p:cNvSpPr>
              <a:spLocks noChangeArrowheads="1"/>
            </p:cNvSpPr>
            <p:nvPr/>
          </p:nvSpPr>
          <p:spPr bwMode="auto">
            <a:xfrm>
              <a:off x="2383"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0">
              <a:extLst>
                <a:ext uri="{FF2B5EF4-FFF2-40B4-BE49-F238E27FC236}">
                  <a16:creationId xmlns:a16="http://schemas.microsoft.com/office/drawing/2014/main" id="{2D504AC7-6DA7-B04D-977B-867368FA16CD}"/>
                </a:ext>
              </a:extLst>
            </p:cNvPr>
            <p:cNvSpPr>
              <a:spLocks noChangeArrowheads="1"/>
            </p:cNvSpPr>
            <p:nvPr/>
          </p:nvSpPr>
          <p:spPr bwMode="auto">
            <a:xfrm>
              <a:off x="2099"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11">
              <a:extLst>
                <a:ext uri="{FF2B5EF4-FFF2-40B4-BE49-F238E27FC236}">
                  <a16:creationId xmlns:a16="http://schemas.microsoft.com/office/drawing/2014/main" id="{2DE0E5A7-97E8-A847-B592-7D6D0AB428AD}"/>
                </a:ext>
              </a:extLst>
            </p:cNvPr>
            <p:cNvSpPr>
              <a:spLocks noChangeArrowheads="1"/>
            </p:cNvSpPr>
            <p:nvPr/>
          </p:nvSpPr>
          <p:spPr bwMode="auto">
            <a:xfrm>
              <a:off x="2241"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2">
              <a:extLst>
                <a:ext uri="{FF2B5EF4-FFF2-40B4-BE49-F238E27FC236}">
                  <a16:creationId xmlns:a16="http://schemas.microsoft.com/office/drawing/2014/main" id="{106EB686-771F-824E-AADC-D09C4A8B251F}"/>
                </a:ext>
              </a:extLst>
            </p:cNvPr>
            <p:cNvSpPr>
              <a:spLocks noChangeArrowheads="1"/>
            </p:cNvSpPr>
            <p:nvPr/>
          </p:nvSpPr>
          <p:spPr bwMode="auto">
            <a:xfrm>
              <a:off x="2383"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3">
              <a:extLst>
                <a:ext uri="{FF2B5EF4-FFF2-40B4-BE49-F238E27FC236}">
                  <a16:creationId xmlns:a16="http://schemas.microsoft.com/office/drawing/2014/main" id="{A6A9F375-5150-A14A-8804-BFBF8D73AFC8}"/>
                </a:ext>
              </a:extLst>
            </p:cNvPr>
            <p:cNvSpPr>
              <a:spLocks noChangeArrowheads="1"/>
            </p:cNvSpPr>
            <p:nvPr/>
          </p:nvSpPr>
          <p:spPr bwMode="auto">
            <a:xfrm>
              <a:off x="2099"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4">
              <a:extLst>
                <a:ext uri="{FF2B5EF4-FFF2-40B4-BE49-F238E27FC236}">
                  <a16:creationId xmlns:a16="http://schemas.microsoft.com/office/drawing/2014/main" id="{E8C8FFED-A2CD-E346-8686-FD16FCB2A2BE}"/>
                </a:ext>
              </a:extLst>
            </p:cNvPr>
            <p:cNvSpPr>
              <a:spLocks noChangeArrowheads="1"/>
            </p:cNvSpPr>
            <p:nvPr/>
          </p:nvSpPr>
          <p:spPr bwMode="auto">
            <a:xfrm>
              <a:off x="2241"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15">
              <a:extLst>
                <a:ext uri="{FF2B5EF4-FFF2-40B4-BE49-F238E27FC236}">
                  <a16:creationId xmlns:a16="http://schemas.microsoft.com/office/drawing/2014/main" id="{D9DA6513-1C71-0341-8346-21F45EA7E8D7}"/>
                </a:ext>
              </a:extLst>
            </p:cNvPr>
            <p:cNvSpPr>
              <a:spLocks noChangeArrowheads="1"/>
            </p:cNvSpPr>
            <p:nvPr/>
          </p:nvSpPr>
          <p:spPr bwMode="auto">
            <a:xfrm>
              <a:off x="2383"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17">
              <a:extLst>
                <a:ext uri="{FF2B5EF4-FFF2-40B4-BE49-F238E27FC236}">
                  <a16:creationId xmlns:a16="http://schemas.microsoft.com/office/drawing/2014/main" id="{40D39BE7-7CCF-724D-AB26-57EBC7F30F3C}"/>
                </a:ext>
              </a:extLst>
            </p:cNvPr>
            <p:cNvSpPr>
              <a:spLocks noChangeArrowheads="1"/>
            </p:cNvSpPr>
            <p:nvPr/>
          </p:nvSpPr>
          <p:spPr bwMode="auto">
            <a:xfrm>
              <a:off x="2629"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18">
              <a:extLst>
                <a:ext uri="{FF2B5EF4-FFF2-40B4-BE49-F238E27FC236}">
                  <a16:creationId xmlns:a16="http://schemas.microsoft.com/office/drawing/2014/main" id="{27C03A9D-4B6C-3E42-ACE6-1CA0924C0A8B}"/>
                </a:ext>
              </a:extLst>
            </p:cNvPr>
            <p:cNvSpPr>
              <a:spLocks noChangeArrowheads="1"/>
            </p:cNvSpPr>
            <p:nvPr/>
          </p:nvSpPr>
          <p:spPr bwMode="auto">
            <a:xfrm>
              <a:off x="2725" y="1927"/>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19">
              <a:extLst>
                <a:ext uri="{FF2B5EF4-FFF2-40B4-BE49-F238E27FC236}">
                  <a16:creationId xmlns:a16="http://schemas.microsoft.com/office/drawing/2014/main" id="{90AB8EB8-4E69-5C45-90F7-1CD4D61DFC7E}"/>
                </a:ext>
              </a:extLst>
            </p:cNvPr>
            <p:cNvSpPr>
              <a:spLocks noChangeArrowheads="1"/>
            </p:cNvSpPr>
            <p:nvPr/>
          </p:nvSpPr>
          <p:spPr bwMode="auto">
            <a:xfrm>
              <a:off x="2823"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20">
              <a:extLst>
                <a:ext uri="{FF2B5EF4-FFF2-40B4-BE49-F238E27FC236}">
                  <a16:creationId xmlns:a16="http://schemas.microsoft.com/office/drawing/2014/main" id="{91C6AAB8-3943-B546-B690-D6F81AB2F6EF}"/>
                </a:ext>
              </a:extLst>
            </p:cNvPr>
            <p:cNvSpPr>
              <a:spLocks noChangeArrowheads="1"/>
            </p:cNvSpPr>
            <p:nvPr/>
          </p:nvSpPr>
          <p:spPr bwMode="auto">
            <a:xfrm>
              <a:off x="2629"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21">
              <a:extLst>
                <a:ext uri="{FF2B5EF4-FFF2-40B4-BE49-F238E27FC236}">
                  <a16:creationId xmlns:a16="http://schemas.microsoft.com/office/drawing/2014/main" id="{2680DBB8-5BE4-0C4A-872F-8FA6CBDECF84}"/>
                </a:ext>
              </a:extLst>
            </p:cNvPr>
            <p:cNvSpPr>
              <a:spLocks noChangeArrowheads="1"/>
            </p:cNvSpPr>
            <p:nvPr/>
          </p:nvSpPr>
          <p:spPr bwMode="auto">
            <a:xfrm>
              <a:off x="2725" y="2189"/>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2">
              <a:extLst>
                <a:ext uri="{FF2B5EF4-FFF2-40B4-BE49-F238E27FC236}">
                  <a16:creationId xmlns:a16="http://schemas.microsoft.com/office/drawing/2014/main" id="{F7CBAF8E-8BB0-EA48-A0D2-80DB66A7D54F}"/>
                </a:ext>
              </a:extLst>
            </p:cNvPr>
            <p:cNvSpPr>
              <a:spLocks noChangeArrowheads="1"/>
            </p:cNvSpPr>
            <p:nvPr/>
          </p:nvSpPr>
          <p:spPr bwMode="auto">
            <a:xfrm>
              <a:off x="2823"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3">
              <a:extLst>
                <a:ext uri="{FF2B5EF4-FFF2-40B4-BE49-F238E27FC236}">
                  <a16:creationId xmlns:a16="http://schemas.microsoft.com/office/drawing/2014/main" id="{71673347-BE09-154F-BD2C-1D7FB826739B}"/>
                </a:ext>
              </a:extLst>
            </p:cNvPr>
            <p:cNvSpPr>
              <a:spLocks noChangeArrowheads="1"/>
            </p:cNvSpPr>
            <p:nvPr/>
          </p:nvSpPr>
          <p:spPr bwMode="auto">
            <a:xfrm>
              <a:off x="2629"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24">
              <a:extLst>
                <a:ext uri="{FF2B5EF4-FFF2-40B4-BE49-F238E27FC236}">
                  <a16:creationId xmlns:a16="http://schemas.microsoft.com/office/drawing/2014/main" id="{2E3F45F4-B57B-5641-A7DE-8E968DFD9DED}"/>
                </a:ext>
              </a:extLst>
            </p:cNvPr>
            <p:cNvSpPr>
              <a:spLocks noChangeArrowheads="1"/>
            </p:cNvSpPr>
            <p:nvPr/>
          </p:nvSpPr>
          <p:spPr bwMode="auto">
            <a:xfrm>
              <a:off x="2725" y="2058"/>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25">
              <a:extLst>
                <a:ext uri="{FF2B5EF4-FFF2-40B4-BE49-F238E27FC236}">
                  <a16:creationId xmlns:a16="http://schemas.microsoft.com/office/drawing/2014/main" id="{0FBDC529-D85F-4840-8558-8BF9C857D0CC}"/>
                </a:ext>
              </a:extLst>
            </p:cNvPr>
            <p:cNvSpPr>
              <a:spLocks noChangeArrowheads="1"/>
            </p:cNvSpPr>
            <p:nvPr/>
          </p:nvSpPr>
          <p:spPr bwMode="auto">
            <a:xfrm>
              <a:off x="2823"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9" name="Picture 138" descr="A close up of a sign&#10;&#10;Description automatically generated">
            <a:extLst>
              <a:ext uri="{FF2B5EF4-FFF2-40B4-BE49-F238E27FC236}">
                <a16:creationId xmlns:a16="http://schemas.microsoft.com/office/drawing/2014/main" id="{D3F16FDA-0535-8243-ACA9-3337429F4476}"/>
              </a:ext>
            </a:extLst>
          </p:cNvPr>
          <p:cNvPicPr>
            <a:picLocks noChangeAspect="1"/>
          </p:cNvPicPr>
          <p:nvPr/>
        </p:nvPicPr>
        <p:blipFill>
          <a:blip r:embed="rId8"/>
          <a:stretch>
            <a:fillRect/>
          </a:stretch>
        </p:blipFill>
        <p:spPr>
          <a:xfrm>
            <a:off x="1715983" y="1553537"/>
            <a:ext cx="549993" cy="549993"/>
          </a:xfrm>
          <a:prstGeom prst="rect">
            <a:avLst/>
          </a:prstGeom>
        </p:spPr>
      </p:pic>
      <p:sp>
        <p:nvSpPr>
          <p:cNvPr id="144" name="TextBox 143">
            <a:extLst>
              <a:ext uri="{FF2B5EF4-FFF2-40B4-BE49-F238E27FC236}">
                <a16:creationId xmlns:a16="http://schemas.microsoft.com/office/drawing/2014/main" id="{D4733E36-7C8C-864D-9361-8A4CA7CF59E5}"/>
              </a:ext>
            </a:extLst>
          </p:cNvPr>
          <p:cNvSpPr txBox="1"/>
          <p:nvPr/>
        </p:nvSpPr>
        <p:spPr>
          <a:xfrm>
            <a:off x="2245219" y="1744347"/>
            <a:ext cx="705642" cy="24622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iscoSansTT ExtraLight"/>
                <a:ea typeface="ＭＳ Ｐゴシック" charset="0"/>
              </a:rPr>
              <a:t>Headend</a:t>
            </a:r>
          </a:p>
        </p:txBody>
      </p:sp>
      <p:grpSp>
        <p:nvGrpSpPr>
          <p:cNvPr id="189" name="Group 188">
            <a:extLst>
              <a:ext uri="{FF2B5EF4-FFF2-40B4-BE49-F238E27FC236}">
                <a16:creationId xmlns:a16="http://schemas.microsoft.com/office/drawing/2014/main" id="{3C1B5E5C-43DA-954D-903D-31CA02791E4D}"/>
              </a:ext>
            </a:extLst>
          </p:cNvPr>
          <p:cNvGrpSpPr/>
          <p:nvPr/>
        </p:nvGrpSpPr>
        <p:grpSpPr>
          <a:xfrm>
            <a:off x="7163609" y="1317021"/>
            <a:ext cx="520500" cy="557545"/>
            <a:chOff x="2565121" y="3428237"/>
            <a:chExt cx="733927" cy="786159"/>
          </a:xfrm>
        </p:grpSpPr>
        <p:sp>
          <p:nvSpPr>
            <p:cNvPr id="190" name="Rounded Rectangle 61">
              <a:extLst>
                <a:ext uri="{FF2B5EF4-FFF2-40B4-BE49-F238E27FC236}">
                  <a16:creationId xmlns:a16="http://schemas.microsoft.com/office/drawing/2014/main" id="{A5085B1B-C9EB-344C-8DE4-A149DCA73C08}"/>
                </a:ext>
              </a:extLst>
            </p:cNvPr>
            <p:cNvSpPr/>
            <p:nvPr/>
          </p:nvSpPr>
          <p:spPr>
            <a:xfrm>
              <a:off x="2833745" y="3973817"/>
              <a:ext cx="214304" cy="216979"/>
            </a:xfrm>
            <a:prstGeom prst="roundRect">
              <a:avLst/>
            </a:prstGeom>
            <a:solidFill>
              <a:srgbClr val="FBAB18"/>
            </a:solidFill>
            <a:ln w="25400"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5073"/>
                </a:solidFill>
                <a:effectLst/>
                <a:uLnTx/>
                <a:uFillTx/>
                <a:latin typeface="CiscoSansTT ExtraLight"/>
                <a:ea typeface="+mn-ea"/>
                <a:cs typeface="+mn-cs"/>
              </a:endParaRPr>
            </a:p>
          </p:txBody>
        </p:sp>
        <p:sp>
          <p:nvSpPr>
            <p:cNvPr id="193" name="Freeform: Shape 35">
              <a:extLst>
                <a:ext uri="{FF2B5EF4-FFF2-40B4-BE49-F238E27FC236}">
                  <a16:creationId xmlns:a16="http://schemas.microsoft.com/office/drawing/2014/main" id="{A09EF76D-473B-2A4A-B394-2C40F4AD01B9}"/>
                </a:ext>
              </a:extLst>
            </p:cNvPr>
            <p:cNvSpPr/>
            <p:nvPr/>
          </p:nvSpPr>
          <p:spPr>
            <a:xfrm>
              <a:off x="2661739" y="3428237"/>
              <a:ext cx="552402" cy="762559"/>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rgbClr val="FFFFFF"/>
            </a:solidFill>
            <a:ln cap="flat">
              <a:noFill/>
              <a:prstDash val="solid"/>
            </a:ln>
          </p:spPr>
          <p:txBody>
            <a:bodyPr vert="horz" wrap="none" lIns="120000" tIns="60000" rIns="120000" bIns="60000" anchor="ctr" anchorCtr="1" compatLnSpc="0"/>
            <a:lstStyle/>
            <a:p>
              <a:pPr marL="0" marR="0" lvl="0" indent="0" defTabSz="609585"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Arial Unicode MS" pitchFamily="2"/>
                <a:cs typeface="Arial Unicode MS" pitchFamily="2"/>
              </a:endParaRPr>
            </a:p>
          </p:txBody>
        </p:sp>
        <p:sp>
          <p:nvSpPr>
            <p:cNvPr id="194" name="Freeform: Shape 116">
              <a:extLst>
                <a:ext uri="{FF2B5EF4-FFF2-40B4-BE49-F238E27FC236}">
                  <a16:creationId xmlns:a16="http://schemas.microsoft.com/office/drawing/2014/main" id="{B42D597A-1A8C-9E41-9566-B22977E18FC0}"/>
                </a:ext>
              </a:extLst>
            </p:cNvPr>
            <p:cNvSpPr/>
            <p:nvPr/>
          </p:nvSpPr>
          <p:spPr>
            <a:xfrm>
              <a:off x="2732870" y="3509550"/>
              <a:ext cx="406669" cy="406666"/>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rgbClr val="005073"/>
            </a:solidFill>
            <a:ln cap="flat">
              <a:noFill/>
              <a:prstDash val="solid"/>
            </a:ln>
          </p:spPr>
          <p:txBody>
            <a:bodyPr vert="horz" wrap="square" lIns="120000" tIns="60000" rIns="120000" bIns="60000" anchor="ctr" anchorCtr="1" compatLnSpc="0">
              <a:noAutofit/>
            </a:bodyPr>
            <a:lstStyle/>
            <a:p>
              <a:pPr marL="0" marR="0" lvl="0" indent="0" defTabSz="609585"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Arial Unicode MS" pitchFamily="2"/>
                <a:cs typeface="Arial Unicode MS" pitchFamily="2"/>
              </a:endParaRPr>
            </a:p>
          </p:txBody>
        </p:sp>
        <p:sp>
          <p:nvSpPr>
            <p:cNvPr id="195" name="Freeform: Shape 45">
              <a:extLst>
                <a:ext uri="{FF2B5EF4-FFF2-40B4-BE49-F238E27FC236}">
                  <a16:creationId xmlns:a16="http://schemas.microsoft.com/office/drawing/2014/main" id="{906CE562-4986-B94D-866E-23BC1752DE70}"/>
                </a:ext>
              </a:extLst>
            </p:cNvPr>
            <p:cNvSpPr/>
            <p:nvPr/>
          </p:nvSpPr>
          <p:spPr>
            <a:xfrm>
              <a:off x="2565121" y="4173796"/>
              <a:ext cx="733927" cy="40600"/>
            </a:xfrm>
            <a:custGeom>
              <a:avLst/>
              <a:gdLst/>
              <a:ahLst/>
              <a:cxnLst>
                <a:cxn ang="3cd4">
                  <a:pos x="hc" y="t"/>
                </a:cxn>
                <a:cxn ang="cd2">
                  <a:pos x="l" y="vc"/>
                </a:cxn>
                <a:cxn ang="cd4">
                  <a:pos x="hc" y="b"/>
                </a:cxn>
                <a:cxn ang="0">
                  <a:pos x="r" y="vc"/>
                </a:cxn>
              </a:cxnLst>
              <a:rect l="l" t="t" r="r" b="b"/>
              <a:pathLst>
                <a:path w="10151" h="364">
                  <a:moveTo>
                    <a:pt x="0" y="183"/>
                  </a:moveTo>
                  <a:cubicBezTo>
                    <a:pt x="0" y="274"/>
                    <a:pt x="91" y="364"/>
                    <a:pt x="182" y="364"/>
                  </a:cubicBezTo>
                  <a:cubicBezTo>
                    <a:pt x="9968" y="364"/>
                    <a:pt x="9968" y="364"/>
                    <a:pt x="9968" y="364"/>
                  </a:cubicBezTo>
                  <a:cubicBezTo>
                    <a:pt x="10059" y="364"/>
                    <a:pt x="10151" y="274"/>
                    <a:pt x="10151" y="183"/>
                  </a:cubicBezTo>
                  <a:cubicBezTo>
                    <a:pt x="10151" y="92"/>
                    <a:pt x="10059" y="0"/>
                    <a:pt x="9968" y="0"/>
                  </a:cubicBezTo>
                  <a:cubicBezTo>
                    <a:pt x="182" y="0"/>
                    <a:pt x="182" y="0"/>
                    <a:pt x="182" y="0"/>
                  </a:cubicBezTo>
                  <a:cubicBezTo>
                    <a:pt x="91" y="0"/>
                    <a:pt x="0" y="92"/>
                    <a:pt x="0" y="183"/>
                  </a:cubicBezTo>
                  <a:close/>
                </a:path>
              </a:pathLst>
            </a:custGeom>
            <a:solidFill>
              <a:srgbClr val="FFFFFF"/>
            </a:solidFill>
            <a:ln cap="flat">
              <a:noFill/>
              <a:prstDash val="solid"/>
            </a:ln>
          </p:spPr>
          <p:txBody>
            <a:bodyPr vert="horz" wrap="none" lIns="120000" tIns="60000" rIns="120000" bIns="60000" anchor="ctr" anchorCtr="1" compatLnSpc="0"/>
            <a:lstStyle/>
            <a:p>
              <a:pPr marL="0" marR="0" lvl="0" indent="0" defTabSz="609585"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Arial Unicode MS" pitchFamily="2"/>
                <a:cs typeface="Arial Unicode MS" pitchFamily="2"/>
              </a:endParaRPr>
            </a:p>
          </p:txBody>
        </p:sp>
      </p:grpSp>
      <p:sp>
        <p:nvSpPr>
          <p:cNvPr id="130" name="Rounded Rectangle 129">
            <a:extLst>
              <a:ext uri="{FF2B5EF4-FFF2-40B4-BE49-F238E27FC236}">
                <a16:creationId xmlns:a16="http://schemas.microsoft.com/office/drawing/2014/main" id="{FDAA8923-A9CA-3741-B1E2-BEE304FBDE8F}"/>
              </a:ext>
            </a:extLst>
          </p:cNvPr>
          <p:cNvSpPr/>
          <p:nvPr/>
        </p:nvSpPr>
        <p:spPr>
          <a:xfrm>
            <a:off x="3788307" y="2972272"/>
            <a:ext cx="1477899" cy="1826574"/>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ExtraLight" panose="020B0303020201020303" pitchFamily="34" charset="0"/>
              <a:ea typeface="+mn-ea"/>
              <a:cs typeface="CiscoSansTT ExtraLight" panose="020B0303020201020303" pitchFamily="34" charset="0"/>
            </a:endParaRPr>
          </a:p>
        </p:txBody>
      </p:sp>
      <p:sp>
        <p:nvSpPr>
          <p:cNvPr id="131" name="Rounded Rectangle 130">
            <a:extLst>
              <a:ext uri="{FF2B5EF4-FFF2-40B4-BE49-F238E27FC236}">
                <a16:creationId xmlns:a16="http://schemas.microsoft.com/office/drawing/2014/main" id="{3DCFB9C9-F7C5-9E47-A8E2-3E6BA947454B}"/>
              </a:ext>
            </a:extLst>
          </p:cNvPr>
          <p:cNvSpPr/>
          <p:nvPr/>
        </p:nvSpPr>
        <p:spPr>
          <a:xfrm>
            <a:off x="5489695" y="2961017"/>
            <a:ext cx="3410302" cy="1837828"/>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US" sz="1400" b="1">
                <a:solidFill>
                  <a:srgbClr val="FFFFFF"/>
                </a:solidFill>
                <a:latin typeface="CiscoSansTT ExtraLight" panose="020B0303020201020303" pitchFamily="34" charset="0"/>
                <a:ea typeface="ＭＳ Ｐゴシック" charset="0"/>
                <a:cs typeface="CiscoSansTT ExtraLight" panose="020B0303020201020303" pitchFamily="34" charset="0"/>
              </a:rPr>
              <a:t>3-Cisco Remote Office Router:</a:t>
            </a:r>
            <a:endParaRPr lang="en-US" sz="1200">
              <a:solidFill>
                <a:schemeClr val="bg1"/>
              </a:solidFill>
            </a:endParaRPr>
          </a:p>
          <a:p>
            <a:pPr marL="244535" marR="0" lvl="1" indent="-171450" eaLnBrk="1" latinLnBrk="0" hangingPunct="1">
              <a:lnSpc>
                <a:spcPct val="100000"/>
              </a:lnSpc>
              <a:buClrTx/>
              <a:buSzTx/>
              <a:buFont typeface="Arial" panose="020B0604020202020204" pitchFamily="34" charset="0"/>
              <a:buChar char="•"/>
              <a:tabLst/>
              <a:defRPr/>
            </a:pPr>
            <a:r>
              <a:rPr lang="en-US" sz="1200"/>
              <a:t>Remote Router with integrated Wireless: </a:t>
            </a:r>
          </a:p>
          <a:p>
            <a:pPr marL="465138" lvl="2" indent="-228600">
              <a:buFont typeface="Arial" panose="020B0604020202020204" pitchFamily="34" charset="0"/>
              <a:buChar char="•"/>
              <a:defRPr/>
            </a:pPr>
            <a:r>
              <a:rPr lang="en-US" sz="1000"/>
              <a:t>SD-WAN ready Cisco ISR1K : </a:t>
            </a:r>
            <a:r>
              <a:rPr lang="en-US" sz="1000">
                <a:ea typeface="ＭＳ Ｐゴシック"/>
              </a:rPr>
              <a:t>C1121-8PLTEPW$*, C1111-4PW, C1111-8PW, C1117-4PW</a:t>
            </a:r>
          </a:p>
          <a:p>
            <a:pPr marL="244535" marR="0" lvl="1" indent="-171450" eaLnBrk="1" latinLnBrk="0" hangingPunct="1">
              <a:lnSpc>
                <a:spcPct val="100000"/>
              </a:lnSpc>
              <a:buClrTx/>
              <a:buSzTx/>
              <a:buFont typeface="Arial" panose="020B0604020202020204" pitchFamily="34" charset="0"/>
              <a:buChar char="•"/>
              <a:tabLst/>
              <a:defRPr/>
            </a:pPr>
            <a:r>
              <a:rPr lang="en-US" sz="1200"/>
              <a:t>Cellular options for fail-over, backhaul</a:t>
            </a:r>
          </a:p>
          <a:p>
            <a:pPr lvl="1" indent="-228600">
              <a:buFont typeface="Arial" panose="020B0604020202020204" pitchFamily="34" charset="0"/>
              <a:buChar char="•"/>
            </a:pPr>
            <a:r>
              <a:rPr lang="en-US" sz="1000"/>
              <a:t>Modules : P-LTEAP18-GL, P-LTEA-EA, P-LTE</a:t>
            </a:r>
          </a:p>
          <a:p>
            <a:pPr marL="228600" indent="-161925">
              <a:buFont typeface="Arial" panose="020B0604020202020204" pitchFamily="34" charset="0"/>
              <a:buChar char="•"/>
            </a:pPr>
            <a:r>
              <a:rPr lang="en-US" sz="1000" b="1">
                <a:solidFill>
                  <a:srgbClr val="FFFFFF"/>
                </a:solidFill>
                <a:latin typeface="CiscoSansTT ExtraLight" panose="020B0303020201020303" pitchFamily="34" charset="0"/>
                <a:ea typeface="ＭＳ Ｐゴシック" charset="0"/>
                <a:cs typeface="CiscoSansTT ExtraLight" panose="020B0303020201020303" pitchFamily="34" charset="0"/>
              </a:rPr>
              <a:t>See bundle options  in following slides</a:t>
            </a:r>
            <a:endParaRPr lang="en-US" sz="1000"/>
          </a:p>
        </p:txBody>
      </p:sp>
      <p:sp>
        <p:nvSpPr>
          <p:cNvPr id="132" name="Rounded Rectangle 131">
            <a:extLst>
              <a:ext uri="{FF2B5EF4-FFF2-40B4-BE49-F238E27FC236}">
                <a16:creationId xmlns:a16="http://schemas.microsoft.com/office/drawing/2014/main" id="{7A1723A5-7146-8046-8091-1AD5A9987BDB}"/>
              </a:ext>
            </a:extLst>
          </p:cNvPr>
          <p:cNvSpPr/>
          <p:nvPr/>
        </p:nvSpPr>
        <p:spPr>
          <a:xfrm>
            <a:off x="389206" y="2972550"/>
            <a:ext cx="3193535" cy="183932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400" b="1">
                <a:solidFill>
                  <a:srgbClr val="FFFFFF"/>
                </a:solidFill>
                <a:latin typeface="CiscoSansTT ExtraLight" panose="020B0303020201020303" pitchFamily="34" charset="0"/>
                <a:ea typeface="ＭＳ Ｐゴシック" charset="0"/>
                <a:cs typeface="CiscoSansTT ExtraLight" panose="020B0303020201020303" pitchFamily="34" charset="0"/>
              </a:rPr>
              <a:t>1- Support for full IP phone, wireless, data, and video services over an encrypted VPN</a:t>
            </a:r>
          </a:p>
          <a:p>
            <a:pPr marL="244535" lvl="1" indent="-171450">
              <a:buFont typeface="Arial" panose="020B0604020202020204" pitchFamily="34" charset="0"/>
              <a:buChar char="•"/>
            </a:pPr>
            <a:endParaRPr lang="en-US" sz="1100">
              <a:solidFill>
                <a:schemeClr val="bg1"/>
              </a:solidFill>
            </a:endParaRPr>
          </a:p>
          <a:p>
            <a:pPr marL="244535" lvl="1" indent="-171450">
              <a:buFont typeface="Arial" panose="020B0604020202020204" pitchFamily="34" charset="0"/>
              <a:buChar char="•"/>
            </a:pPr>
            <a:r>
              <a:rPr lang="en-US" sz="1000">
                <a:solidFill>
                  <a:schemeClr val="bg1"/>
                </a:solidFill>
              </a:rPr>
              <a:t>Headend : ASR1K Series</a:t>
            </a:r>
          </a:p>
          <a:p>
            <a:pPr marL="914400" marR="0" lvl="2" indent="0" algn="l" defTabSz="457200" rtl="0" eaLnBrk="1" fontAlgn="base" latinLnBrk="0" hangingPunct="1">
              <a:lnSpc>
                <a:spcPct val="100000"/>
              </a:lnSpc>
              <a:spcBef>
                <a:spcPct val="0"/>
              </a:spcBef>
              <a:spcAft>
                <a:spcPct val="0"/>
              </a:spcAft>
              <a:buClrTx/>
              <a:buSzTx/>
              <a:buFont typeface="Wingdings" pitchFamily="2" charset="2"/>
              <a:buChar char="§"/>
              <a:tabLst/>
              <a:defRPr/>
            </a:pPr>
            <a:endPar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endParaRPr>
          </a:p>
        </p:txBody>
      </p:sp>
      <p:sp>
        <p:nvSpPr>
          <p:cNvPr id="133" name="Rounded Rectangle 132">
            <a:extLst>
              <a:ext uri="{FF2B5EF4-FFF2-40B4-BE49-F238E27FC236}">
                <a16:creationId xmlns:a16="http://schemas.microsoft.com/office/drawing/2014/main" id="{9255ED3F-547F-8549-9FC9-E7315B310EE3}"/>
              </a:ext>
            </a:extLst>
          </p:cNvPr>
          <p:cNvSpPr/>
          <p:nvPr/>
        </p:nvSpPr>
        <p:spPr>
          <a:xfrm>
            <a:off x="3962266" y="3562267"/>
            <a:ext cx="1185522" cy="450107"/>
          </a:xfrm>
          <a:prstGeom prst="roundRect">
            <a:avLst/>
          </a:prstGeom>
          <a:solidFill>
            <a:schemeClr val="accent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800">
                <a:solidFill>
                  <a:srgbClr val="FFFFFF"/>
                </a:solidFill>
                <a:latin typeface="CiscoSansTT ExtraLight" panose="020B0303020201020303" pitchFamily="34" charset="0"/>
                <a:cs typeface="CiscoSansTT ExtraLight" panose="020B0303020201020303" pitchFamily="34" charset="0"/>
              </a:rPr>
              <a:t>Headend</a:t>
            </a:r>
            <a:r>
              <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rPr>
              <a:t> Internet Connection</a:t>
            </a:r>
          </a:p>
        </p:txBody>
      </p:sp>
      <p:sp>
        <p:nvSpPr>
          <p:cNvPr id="134" name="TextBox 133">
            <a:extLst>
              <a:ext uri="{FF2B5EF4-FFF2-40B4-BE49-F238E27FC236}">
                <a16:creationId xmlns:a16="http://schemas.microsoft.com/office/drawing/2014/main" id="{6780EF13-305E-CB43-B657-1BCE2F8D84F7}"/>
              </a:ext>
            </a:extLst>
          </p:cNvPr>
          <p:cNvSpPr txBox="1"/>
          <p:nvPr/>
        </p:nvSpPr>
        <p:spPr>
          <a:xfrm>
            <a:off x="3659924" y="2961017"/>
            <a:ext cx="173466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2-Internet Connection</a:t>
            </a:r>
          </a:p>
        </p:txBody>
      </p:sp>
      <p:sp>
        <p:nvSpPr>
          <p:cNvPr id="135" name="Rounded Rectangle 134">
            <a:extLst>
              <a:ext uri="{FF2B5EF4-FFF2-40B4-BE49-F238E27FC236}">
                <a16:creationId xmlns:a16="http://schemas.microsoft.com/office/drawing/2014/main" id="{505CB425-5F48-EF4A-8DF7-6DF0038A1917}"/>
              </a:ext>
            </a:extLst>
          </p:cNvPr>
          <p:cNvSpPr/>
          <p:nvPr/>
        </p:nvSpPr>
        <p:spPr>
          <a:xfrm>
            <a:off x="3962266" y="4191820"/>
            <a:ext cx="1185522" cy="450107"/>
          </a:xfrm>
          <a:prstGeom prst="roundRect">
            <a:avLst/>
          </a:prstGeom>
          <a:solidFill>
            <a:schemeClr val="accent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rPr>
              <a:t>Home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rPr>
              <a:t>Internet Connection</a:t>
            </a:r>
          </a:p>
        </p:txBody>
      </p:sp>
      <p:cxnSp>
        <p:nvCxnSpPr>
          <p:cNvPr id="136" name="Straight Arrow Connector 135">
            <a:extLst>
              <a:ext uri="{FF2B5EF4-FFF2-40B4-BE49-F238E27FC236}">
                <a16:creationId xmlns:a16="http://schemas.microsoft.com/office/drawing/2014/main" id="{E0378FB9-AE17-1B4A-BDFE-613A811B1634}"/>
              </a:ext>
            </a:extLst>
          </p:cNvPr>
          <p:cNvCxnSpPr>
            <a:cxnSpLocks/>
          </p:cNvCxnSpPr>
          <p:nvPr/>
        </p:nvCxnSpPr>
        <p:spPr>
          <a:xfrm>
            <a:off x="5135148" y="4390810"/>
            <a:ext cx="32987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7" name="Straight Arrow Connector 136">
            <a:extLst>
              <a:ext uri="{FF2B5EF4-FFF2-40B4-BE49-F238E27FC236}">
                <a16:creationId xmlns:a16="http://schemas.microsoft.com/office/drawing/2014/main" id="{67FA5707-6DED-F547-82F4-B554A26AE344}"/>
              </a:ext>
            </a:extLst>
          </p:cNvPr>
          <p:cNvCxnSpPr>
            <a:cxnSpLocks/>
          </p:cNvCxnSpPr>
          <p:nvPr/>
        </p:nvCxnSpPr>
        <p:spPr>
          <a:xfrm>
            <a:off x="3659144" y="3758741"/>
            <a:ext cx="29546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1" name="TextBox 140">
            <a:extLst>
              <a:ext uri="{FF2B5EF4-FFF2-40B4-BE49-F238E27FC236}">
                <a16:creationId xmlns:a16="http://schemas.microsoft.com/office/drawing/2014/main" id="{EABED5B5-7399-8B4C-A6D6-54FC365D2A97}"/>
              </a:ext>
            </a:extLst>
          </p:cNvPr>
          <p:cNvSpPr txBox="1"/>
          <p:nvPr/>
        </p:nvSpPr>
        <p:spPr>
          <a:xfrm>
            <a:off x="7365301" y="4811870"/>
            <a:ext cx="1755609" cy="230832"/>
          </a:xfrm>
          <a:prstGeom prst="rect">
            <a:avLst/>
          </a:prstGeom>
          <a:noFill/>
        </p:spPr>
        <p:txBody>
          <a:bodyPr wrap="none" rtlCol="0">
            <a:spAutoFit/>
          </a:bodyPr>
          <a:lstStyle/>
          <a:p>
            <a:r>
              <a:rPr lang="en-US" sz="900">
                <a:latin typeface="+mn-lt"/>
              </a:rPr>
              <a:t>* SKU based on Wi-Fi domain</a:t>
            </a:r>
          </a:p>
        </p:txBody>
      </p:sp>
      <p:cxnSp>
        <p:nvCxnSpPr>
          <p:cNvPr id="32" name="Curved Connector 31">
            <a:extLst>
              <a:ext uri="{FF2B5EF4-FFF2-40B4-BE49-F238E27FC236}">
                <a16:creationId xmlns:a16="http://schemas.microsoft.com/office/drawing/2014/main" id="{D5DD9CEA-9F9E-484B-A71C-3A5C84108BAA}"/>
              </a:ext>
            </a:extLst>
          </p:cNvPr>
          <p:cNvCxnSpPr>
            <a:stCxn id="57" idx="12"/>
          </p:cNvCxnSpPr>
          <p:nvPr/>
        </p:nvCxnSpPr>
        <p:spPr>
          <a:xfrm flipH="1">
            <a:off x="3476329" y="1753034"/>
            <a:ext cx="3320235" cy="211928"/>
          </a:xfrm>
          <a:prstGeom prst="curvedConnector3">
            <a:avLst>
              <a:gd name="adj1" fmla="val 23526"/>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142" name="Picture 141" descr="A close up of a sign&#10;&#10;Description automatically generated">
            <a:extLst>
              <a:ext uri="{FF2B5EF4-FFF2-40B4-BE49-F238E27FC236}">
                <a16:creationId xmlns:a16="http://schemas.microsoft.com/office/drawing/2014/main" id="{5B9E218E-B60A-BD42-9CCF-C6E8D9A4FD9C}"/>
              </a:ext>
            </a:extLst>
          </p:cNvPr>
          <p:cNvPicPr>
            <a:picLocks noChangeAspect="1"/>
          </p:cNvPicPr>
          <p:nvPr/>
        </p:nvPicPr>
        <p:blipFill>
          <a:blip r:embed="rId8"/>
          <a:stretch>
            <a:fillRect/>
          </a:stretch>
        </p:blipFill>
        <p:spPr>
          <a:xfrm>
            <a:off x="1838849" y="1919533"/>
            <a:ext cx="549993" cy="549993"/>
          </a:xfrm>
          <a:prstGeom prst="rect">
            <a:avLst/>
          </a:prstGeom>
        </p:spPr>
      </p:pic>
      <p:cxnSp>
        <p:nvCxnSpPr>
          <p:cNvPr id="35" name="Curved Connector 34">
            <a:extLst>
              <a:ext uri="{FF2B5EF4-FFF2-40B4-BE49-F238E27FC236}">
                <a16:creationId xmlns:a16="http://schemas.microsoft.com/office/drawing/2014/main" id="{D9317DCC-3FD8-A24C-B304-29C07F836C99}"/>
              </a:ext>
            </a:extLst>
          </p:cNvPr>
          <p:cNvCxnSpPr/>
          <p:nvPr/>
        </p:nvCxnSpPr>
        <p:spPr>
          <a:xfrm rot="10800000" flipV="1">
            <a:off x="2121863" y="1963962"/>
            <a:ext cx="1354467" cy="193922"/>
          </a:xfrm>
          <a:prstGeom prst="curvedConnector3">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50761959-A366-984A-A1DC-6D2B72333539}"/>
              </a:ext>
            </a:extLst>
          </p:cNvPr>
          <p:cNvSpPr txBox="1"/>
          <p:nvPr/>
        </p:nvSpPr>
        <p:spPr>
          <a:xfrm>
            <a:off x="2389683" y="2217989"/>
            <a:ext cx="1191352" cy="24622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iscoSansTT ExtraLight"/>
                <a:ea typeface="ＭＳ Ｐゴシック" charset="0"/>
              </a:rPr>
              <a:t>Headend Failover</a:t>
            </a:r>
          </a:p>
        </p:txBody>
      </p:sp>
    </p:spTree>
    <p:extLst>
      <p:ext uri="{BB962C8B-B14F-4D97-AF65-F5344CB8AC3E}">
        <p14:creationId xmlns:p14="http://schemas.microsoft.com/office/powerpoint/2010/main" val="3713703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A19D8565-528C-5845-AAF1-560B2C834948}"/>
              </a:ext>
            </a:extLst>
          </p:cNvPr>
          <p:cNvGrpSpPr/>
          <p:nvPr/>
        </p:nvGrpSpPr>
        <p:grpSpPr>
          <a:xfrm>
            <a:off x="1899344" y="1558917"/>
            <a:ext cx="5148551" cy="392091"/>
            <a:chOff x="6820399" y="1922677"/>
            <a:chExt cx="7127083" cy="522788"/>
          </a:xfrm>
        </p:grpSpPr>
        <p:grpSp>
          <p:nvGrpSpPr>
            <p:cNvPr id="48" name="Group 47">
              <a:extLst>
                <a:ext uri="{FF2B5EF4-FFF2-40B4-BE49-F238E27FC236}">
                  <a16:creationId xmlns:a16="http://schemas.microsoft.com/office/drawing/2014/main" id="{45D8E0E1-53E4-D24A-8058-031AEBB65D0B}"/>
                </a:ext>
              </a:extLst>
            </p:cNvPr>
            <p:cNvGrpSpPr/>
            <p:nvPr/>
          </p:nvGrpSpPr>
          <p:grpSpPr>
            <a:xfrm>
              <a:off x="10841774" y="1922677"/>
              <a:ext cx="3105708" cy="522788"/>
              <a:chOff x="10841774" y="1922677"/>
              <a:chExt cx="3105708" cy="522788"/>
            </a:xfrm>
          </p:grpSpPr>
          <p:sp>
            <p:nvSpPr>
              <p:cNvPr id="57" name="Freeform 144">
                <a:extLst>
                  <a:ext uri="{FF2B5EF4-FFF2-40B4-BE49-F238E27FC236}">
                    <a16:creationId xmlns:a16="http://schemas.microsoft.com/office/drawing/2014/main" id="{1CCAC867-EA83-CA4C-BEBC-DF5C64B26774}"/>
                  </a:ext>
                </a:extLst>
              </p:cNvPr>
              <p:cNvSpPr>
                <a:spLocks/>
              </p:cNvSpPr>
              <p:nvPr/>
            </p:nvSpPr>
            <p:spPr bwMode="auto">
              <a:xfrm>
                <a:off x="13575847" y="2245466"/>
                <a:ext cx="318139" cy="199999"/>
              </a:xfrm>
              <a:custGeom>
                <a:avLst/>
                <a:gdLst>
                  <a:gd name="T0" fmla="*/ 177 w 684"/>
                  <a:gd name="T1" fmla="*/ 430 h 430"/>
                  <a:gd name="T2" fmla="*/ 213 w 684"/>
                  <a:gd name="T3" fmla="*/ 428 h 430"/>
                  <a:gd name="T4" fmla="*/ 279 w 684"/>
                  <a:gd name="T5" fmla="*/ 401 h 430"/>
                  <a:gd name="T6" fmla="*/ 306 w 684"/>
                  <a:gd name="T7" fmla="*/ 378 h 430"/>
                  <a:gd name="T8" fmla="*/ 684 w 684"/>
                  <a:gd name="T9" fmla="*/ 0 h 430"/>
                  <a:gd name="T10" fmla="*/ 652 w 684"/>
                  <a:gd name="T11" fmla="*/ 25 h 430"/>
                  <a:gd name="T12" fmla="*/ 619 w 684"/>
                  <a:gd name="T13" fmla="*/ 38 h 430"/>
                  <a:gd name="T14" fmla="*/ 591 w 684"/>
                  <a:gd name="T15" fmla="*/ 46 h 430"/>
                  <a:gd name="T16" fmla="*/ 562 w 684"/>
                  <a:gd name="T17" fmla="*/ 49 h 430"/>
                  <a:gd name="T18" fmla="*/ 125 w 684"/>
                  <a:gd name="T19" fmla="*/ 49 h 430"/>
                  <a:gd name="T20" fmla="*/ 125 w 684"/>
                  <a:gd name="T21" fmla="*/ 49 h 430"/>
                  <a:gd name="T22" fmla="*/ 127 w 684"/>
                  <a:gd name="T23" fmla="*/ 49 h 430"/>
                  <a:gd name="T24" fmla="*/ 51 w 684"/>
                  <a:gd name="T25" fmla="*/ 125 h 430"/>
                  <a:gd name="T26" fmla="*/ 27 w 684"/>
                  <a:gd name="T27" fmla="*/ 152 h 430"/>
                  <a:gd name="T28" fmla="*/ 0 w 684"/>
                  <a:gd name="T29" fmla="*/ 217 h 430"/>
                  <a:gd name="T30" fmla="*/ 0 w 684"/>
                  <a:gd name="T31" fmla="*/ 285 h 430"/>
                  <a:gd name="T32" fmla="*/ 27 w 684"/>
                  <a:gd name="T33" fmla="*/ 350 h 430"/>
                  <a:gd name="T34" fmla="*/ 51 w 684"/>
                  <a:gd name="T35" fmla="*/ 378 h 430"/>
                  <a:gd name="T36" fmla="*/ 53 w 684"/>
                  <a:gd name="T37" fmla="*/ 380 h 430"/>
                  <a:gd name="T38" fmla="*/ 55 w 684"/>
                  <a:gd name="T39" fmla="*/ 382 h 430"/>
                  <a:gd name="T40" fmla="*/ 82 w 684"/>
                  <a:gd name="T41" fmla="*/ 405 h 430"/>
                  <a:gd name="T42" fmla="*/ 144 w 684"/>
                  <a:gd name="T43" fmla="*/ 428 h 430"/>
                  <a:gd name="T44" fmla="*/ 177 w 684"/>
                  <a:gd name="T45"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430">
                    <a:moveTo>
                      <a:pt x="177" y="430"/>
                    </a:moveTo>
                    <a:lnTo>
                      <a:pt x="213" y="428"/>
                    </a:lnTo>
                    <a:lnTo>
                      <a:pt x="279" y="401"/>
                    </a:lnTo>
                    <a:lnTo>
                      <a:pt x="306" y="378"/>
                    </a:lnTo>
                    <a:lnTo>
                      <a:pt x="684" y="0"/>
                    </a:lnTo>
                    <a:lnTo>
                      <a:pt x="652" y="25"/>
                    </a:lnTo>
                    <a:lnTo>
                      <a:pt x="619" y="38"/>
                    </a:lnTo>
                    <a:lnTo>
                      <a:pt x="591" y="46"/>
                    </a:lnTo>
                    <a:lnTo>
                      <a:pt x="562" y="49"/>
                    </a:lnTo>
                    <a:lnTo>
                      <a:pt x="125" y="49"/>
                    </a:lnTo>
                    <a:lnTo>
                      <a:pt x="125" y="49"/>
                    </a:lnTo>
                    <a:lnTo>
                      <a:pt x="127" y="49"/>
                    </a:lnTo>
                    <a:lnTo>
                      <a:pt x="51" y="125"/>
                    </a:lnTo>
                    <a:lnTo>
                      <a:pt x="27" y="152"/>
                    </a:lnTo>
                    <a:lnTo>
                      <a:pt x="0" y="217"/>
                    </a:lnTo>
                    <a:lnTo>
                      <a:pt x="0" y="285"/>
                    </a:lnTo>
                    <a:lnTo>
                      <a:pt x="27" y="350"/>
                    </a:lnTo>
                    <a:lnTo>
                      <a:pt x="51" y="378"/>
                    </a:lnTo>
                    <a:lnTo>
                      <a:pt x="53" y="380"/>
                    </a:lnTo>
                    <a:lnTo>
                      <a:pt x="55" y="382"/>
                    </a:lnTo>
                    <a:lnTo>
                      <a:pt x="82" y="405"/>
                    </a:lnTo>
                    <a:lnTo>
                      <a:pt x="144" y="428"/>
                    </a:lnTo>
                    <a:lnTo>
                      <a:pt x="177" y="43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 name="Freeform 145">
                <a:extLst>
                  <a:ext uri="{FF2B5EF4-FFF2-40B4-BE49-F238E27FC236}">
                    <a16:creationId xmlns:a16="http://schemas.microsoft.com/office/drawing/2014/main" id="{82F675E3-1FF3-2141-B9E6-D0FE2EA1D10D}"/>
                  </a:ext>
                </a:extLst>
              </p:cNvPr>
              <p:cNvSpPr>
                <a:spLocks/>
              </p:cNvSpPr>
              <p:nvPr/>
            </p:nvSpPr>
            <p:spPr bwMode="auto">
              <a:xfrm>
                <a:off x="13660971" y="2183606"/>
                <a:ext cx="229765" cy="84651"/>
              </a:xfrm>
              <a:custGeom>
                <a:avLst/>
                <a:gdLst>
                  <a:gd name="T0" fmla="*/ 0 w 494"/>
                  <a:gd name="T1" fmla="*/ 182 h 182"/>
                  <a:gd name="T2" fmla="*/ 437 w 494"/>
                  <a:gd name="T3" fmla="*/ 182 h 182"/>
                  <a:gd name="T4" fmla="*/ 466 w 494"/>
                  <a:gd name="T5" fmla="*/ 179 h 182"/>
                  <a:gd name="T6" fmla="*/ 494 w 494"/>
                  <a:gd name="T7" fmla="*/ 171 h 182"/>
                  <a:gd name="T8" fmla="*/ 464 w 494"/>
                  <a:gd name="T9" fmla="*/ 179 h 182"/>
                  <a:gd name="T10" fmla="*/ 437 w 494"/>
                  <a:gd name="T11" fmla="*/ 182 h 182"/>
                  <a:gd name="T12" fmla="*/ 401 w 494"/>
                  <a:gd name="T13" fmla="*/ 179 h 182"/>
                  <a:gd name="T14" fmla="*/ 335 w 494"/>
                  <a:gd name="T15" fmla="*/ 152 h 182"/>
                  <a:gd name="T16" fmla="*/ 308 w 494"/>
                  <a:gd name="T17" fmla="*/ 129 h 182"/>
                  <a:gd name="T18" fmla="*/ 181 w 494"/>
                  <a:gd name="T19" fmla="*/ 0 h 182"/>
                  <a:gd name="T20" fmla="*/ 0 w 494"/>
                  <a:gd name="T21" fmla="*/ 182 h 182"/>
                  <a:gd name="T22" fmla="*/ 0 w 494"/>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4" h="182">
                    <a:moveTo>
                      <a:pt x="0" y="182"/>
                    </a:moveTo>
                    <a:lnTo>
                      <a:pt x="437" y="182"/>
                    </a:lnTo>
                    <a:lnTo>
                      <a:pt x="466" y="179"/>
                    </a:lnTo>
                    <a:lnTo>
                      <a:pt x="494" y="171"/>
                    </a:lnTo>
                    <a:lnTo>
                      <a:pt x="464" y="179"/>
                    </a:lnTo>
                    <a:lnTo>
                      <a:pt x="437" y="182"/>
                    </a:lnTo>
                    <a:lnTo>
                      <a:pt x="401" y="179"/>
                    </a:lnTo>
                    <a:lnTo>
                      <a:pt x="335" y="152"/>
                    </a:lnTo>
                    <a:lnTo>
                      <a:pt x="308" y="129"/>
                    </a:lnTo>
                    <a:lnTo>
                      <a:pt x="181" y="0"/>
                    </a:lnTo>
                    <a:lnTo>
                      <a:pt x="0" y="182"/>
                    </a:lnTo>
                    <a:lnTo>
                      <a:pt x="0" y="182"/>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 name="Freeform 146">
                <a:extLst>
                  <a:ext uri="{FF2B5EF4-FFF2-40B4-BE49-F238E27FC236}">
                    <a16:creationId xmlns:a16="http://schemas.microsoft.com/office/drawing/2014/main" id="{4D7063A5-CE83-1347-8ABB-93A6FA813591}"/>
                  </a:ext>
                </a:extLst>
              </p:cNvPr>
              <p:cNvSpPr>
                <a:spLocks/>
              </p:cNvSpPr>
              <p:nvPr/>
            </p:nvSpPr>
            <p:spPr bwMode="auto">
              <a:xfrm>
                <a:off x="13575842" y="1922677"/>
                <a:ext cx="318139" cy="199069"/>
              </a:xfrm>
              <a:custGeom>
                <a:avLst/>
                <a:gdLst>
                  <a:gd name="T0" fmla="*/ 684 w 684"/>
                  <a:gd name="T1" fmla="*/ 428 h 428"/>
                  <a:gd name="T2" fmla="*/ 306 w 684"/>
                  <a:gd name="T3" fmla="*/ 50 h 428"/>
                  <a:gd name="T4" fmla="*/ 296 w 684"/>
                  <a:gd name="T5" fmla="*/ 42 h 428"/>
                  <a:gd name="T6" fmla="*/ 285 w 684"/>
                  <a:gd name="T7" fmla="*/ 34 h 428"/>
                  <a:gd name="T8" fmla="*/ 260 w 684"/>
                  <a:gd name="T9" fmla="*/ 17 h 428"/>
                  <a:gd name="T10" fmla="*/ 207 w 684"/>
                  <a:gd name="T11" fmla="*/ 0 h 428"/>
                  <a:gd name="T12" fmla="*/ 179 w 684"/>
                  <a:gd name="T13" fmla="*/ 0 h 428"/>
                  <a:gd name="T14" fmla="*/ 144 w 684"/>
                  <a:gd name="T15" fmla="*/ 2 h 428"/>
                  <a:gd name="T16" fmla="*/ 78 w 684"/>
                  <a:gd name="T17" fmla="*/ 27 h 428"/>
                  <a:gd name="T18" fmla="*/ 51 w 684"/>
                  <a:gd name="T19" fmla="*/ 53 h 428"/>
                  <a:gd name="T20" fmla="*/ 27 w 684"/>
                  <a:gd name="T21" fmla="*/ 80 h 428"/>
                  <a:gd name="T22" fmla="*/ 0 w 684"/>
                  <a:gd name="T23" fmla="*/ 145 h 428"/>
                  <a:gd name="T24" fmla="*/ 0 w 684"/>
                  <a:gd name="T25" fmla="*/ 215 h 428"/>
                  <a:gd name="T26" fmla="*/ 27 w 684"/>
                  <a:gd name="T27" fmla="*/ 278 h 428"/>
                  <a:gd name="T28" fmla="*/ 51 w 684"/>
                  <a:gd name="T29" fmla="*/ 308 h 428"/>
                  <a:gd name="T30" fmla="*/ 125 w 684"/>
                  <a:gd name="T31" fmla="*/ 382 h 428"/>
                  <a:gd name="T32" fmla="*/ 562 w 684"/>
                  <a:gd name="T33" fmla="*/ 382 h 428"/>
                  <a:gd name="T34" fmla="*/ 562 w 684"/>
                  <a:gd name="T35" fmla="*/ 382 h 428"/>
                  <a:gd name="T36" fmla="*/ 562 w 684"/>
                  <a:gd name="T37" fmla="*/ 382 h 428"/>
                  <a:gd name="T38" fmla="*/ 593 w 684"/>
                  <a:gd name="T39" fmla="*/ 384 h 428"/>
                  <a:gd name="T40" fmla="*/ 657 w 684"/>
                  <a:gd name="T41" fmla="*/ 407 h 428"/>
                  <a:gd name="T42" fmla="*/ 684 w 684"/>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4" h="428">
                    <a:moveTo>
                      <a:pt x="684" y="428"/>
                    </a:moveTo>
                    <a:lnTo>
                      <a:pt x="306" y="50"/>
                    </a:lnTo>
                    <a:lnTo>
                      <a:pt x="296" y="42"/>
                    </a:lnTo>
                    <a:lnTo>
                      <a:pt x="285" y="34"/>
                    </a:lnTo>
                    <a:lnTo>
                      <a:pt x="260" y="17"/>
                    </a:lnTo>
                    <a:lnTo>
                      <a:pt x="207" y="0"/>
                    </a:lnTo>
                    <a:lnTo>
                      <a:pt x="179" y="0"/>
                    </a:lnTo>
                    <a:lnTo>
                      <a:pt x="144" y="2"/>
                    </a:lnTo>
                    <a:lnTo>
                      <a:pt x="78" y="27"/>
                    </a:lnTo>
                    <a:lnTo>
                      <a:pt x="51" y="53"/>
                    </a:lnTo>
                    <a:lnTo>
                      <a:pt x="27" y="80"/>
                    </a:lnTo>
                    <a:lnTo>
                      <a:pt x="0" y="145"/>
                    </a:lnTo>
                    <a:lnTo>
                      <a:pt x="0" y="215"/>
                    </a:lnTo>
                    <a:lnTo>
                      <a:pt x="27" y="278"/>
                    </a:lnTo>
                    <a:lnTo>
                      <a:pt x="51" y="308"/>
                    </a:lnTo>
                    <a:lnTo>
                      <a:pt x="125" y="382"/>
                    </a:lnTo>
                    <a:lnTo>
                      <a:pt x="562" y="382"/>
                    </a:lnTo>
                    <a:lnTo>
                      <a:pt x="562" y="382"/>
                    </a:lnTo>
                    <a:lnTo>
                      <a:pt x="562" y="382"/>
                    </a:lnTo>
                    <a:lnTo>
                      <a:pt x="593" y="384"/>
                    </a:lnTo>
                    <a:lnTo>
                      <a:pt x="657" y="407"/>
                    </a:lnTo>
                    <a:lnTo>
                      <a:pt x="684" y="428"/>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0" name="Freeform 147">
                <a:extLst>
                  <a:ext uri="{FF2B5EF4-FFF2-40B4-BE49-F238E27FC236}">
                    <a16:creationId xmlns:a16="http://schemas.microsoft.com/office/drawing/2014/main" id="{F9B10A0A-1F29-DE4D-B53D-D2C276F34A74}"/>
                  </a:ext>
                </a:extLst>
              </p:cNvPr>
              <p:cNvSpPr>
                <a:spLocks/>
              </p:cNvSpPr>
              <p:nvPr/>
            </p:nvSpPr>
            <p:spPr bwMode="auto">
              <a:xfrm>
                <a:off x="13660971" y="2100352"/>
                <a:ext cx="203255" cy="83256"/>
              </a:xfrm>
              <a:custGeom>
                <a:avLst/>
                <a:gdLst>
                  <a:gd name="T0" fmla="*/ 181 w 437"/>
                  <a:gd name="T1" fmla="*/ 179 h 179"/>
                  <a:gd name="T2" fmla="*/ 308 w 437"/>
                  <a:gd name="T3" fmla="*/ 53 h 179"/>
                  <a:gd name="T4" fmla="*/ 335 w 437"/>
                  <a:gd name="T5" fmla="*/ 27 h 179"/>
                  <a:gd name="T6" fmla="*/ 401 w 437"/>
                  <a:gd name="T7" fmla="*/ 2 h 179"/>
                  <a:gd name="T8" fmla="*/ 437 w 437"/>
                  <a:gd name="T9" fmla="*/ 0 h 179"/>
                  <a:gd name="T10" fmla="*/ 437 w 437"/>
                  <a:gd name="T11" fmla="*/ 0 h 179"/>
                  <a:gd name="T12" fmla="*/ 0 w 437"/>
                  <a:gd name="T13" fmla="*/ 0 h 179"/>
                  <a:gd name="T14" fmla="*/ 2 w 437"/>
                  <a:gd name="T15" fmla="*/ 0 h 179"/>
                  <a:gd name="T16" fmla="*/ 2 w 437"/>
                  <a:gd name="T17" fmla="*/ 0 h 179"/>
                  <a:gd name="T18" fmla="*/ 181 w 437"/>
                  <a:gd name="T19" fmla="*/ 179 h 179"/>
                  <a:gd name="T20" fmla="*/ 181 w 437"/>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 h="179">
                    <a:moveTo>
                      <a:pt x="181" y="179"/>
                    </a:moveTo>
                    <a:lnTo>
                      <a:pt x="308" y="53"/>
                    </a:lnTo>
                    <a:lnTo>
                      <a:pt x="335" y="27"/>
                    </a:lnTo>
                    <a:lnTo>
                      <a:pt x="401" y="2"/>
                    </a:lnTo>
                    <a:lnTo>
                      <a:pt x="437" y="0"/>
                    </a:lnTo>
                    <a:lnTo>
                      <a:pt x="437" y="0"/>
                    </a:lnTo>
                    <a:lnTo>
                      <a:pt x="0" y="0"/>
                    </a:lnTo>
                    <a:lnTo>
                      <a:pt x="2" y="0"/>
                    </a:lnTo>
                    <a:lnTo>
                      <a:pt x="2" y="0"/>
                    </a:lnTo>
                    <a:lnTo>
                      <a:pt x="181" y="179"/>
                    </a:lnTo>
                    <a:lnTo>
                      <a:pt x="181" y="179"/>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1" name="Freeform 148">
                <a:extLst>
                  <a:ext uri="{FF2B5EF4-FFF2-40B4-BE49-F238E27FC236}">
                    <a16:creationId xmlns:a16="http://schemas.microsoft.com/office/drawing/2014/main" id="{DA813D07-B19B-2549-9643-4999361B7F05}"/>
                  </a:ext>
                </a:extLst>
              </p:cNvPr>
              <p:cNvSpPr>
                <a:spLocks/>
              </p:cNvSpPr>
              <p:nvPr/>
            </p:nvSpPr>
            <p:spPr bwMode="auto">
              <a:xfrm>
                <a:off x="10841774" y="2100351"/>
                <a:ext cx="930"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 name="Freeform 149">
                <a:extLst>
                  <a:ext uri="{FF2B5EF4-FFF2-40B4-BE49-F238E27FC236}">
                    <a16:creationId xmlns:a16="http://schemas.microsoft.com/office/drawing/2014/main" id="{268436B5-F026-6B49-A454-E9E623C1FAA6}"/>
                  </a:ext>
                </a:extLst>
              </p:cNvPr>
              <p:cNvSpPr>
                <a:spLocks/>
              </p:cNvSpPr>
              <p:nvPr/>
            </p:nvSpPr>
            <p:spPr bwMode="auto">
              <a:xfrm>
                <a:off x="13745157" y="2100352"/>
                <a:ext cx="202325" cy="167907"/>
              </a:xfrm>
              <a:custGeom>
                <a:avLst/>
                <a:gdLst>
                  <a:gd name="T0" fmla="*/ 127 w 435"/>
                  <a:gd name="T1" fmla="*/ 308 h 361"/>
                  <a:gd name="T2" fmla="*/ 154 w 435"/>
                  <a:gd name="T3" fmla="*/ 331 h 361"/>
                  <a:gd name="T4" fmla="*/ 220 w 435"/>
                  <a:gd name="T5" fmla="*/ 358 h 361"/>
                  <a:gd name="T6" fmla="*/ 256 w 435"/>
                  <a:gd name="T7" fmla="*/ 361 h 361"/>
                  <a:gd name="T8" fmla="*/ 283 w 435"/>
                  <a:gd name="T9" fmla="*/ 358 h 361"/>
                  <a:gd name="T10" fmla="*/ 313 w 435"/>
                  <a:gd name="T11" fmla="*/ 350 h 361"/>
                  <a:gd name="T12" fmla="*/ 319 w 435"/>
                  <a:gd name="T13" fmla="*/ 348 h 361"/>
                  <a:gd name="T14" fmla="*/ 325 w 435"/>
                  <a:gd name="T15" fmla="*/ 346 h 361"/>
                  <a:gd name="T16" fmla="*/ 330 w 435"/>
                  <a:gd name="T17" fmla="*/ 344 h 361"/>
                  <a:gd name="T18" fmla="*/ 334 w 435"/>
                  <a:gd name="T19" fmla="*/ 342 h 361"/>
                  <a:gd name="T20" fmla="*/ 336 w 435"/>
                  <a:gd name="T21" fmla="*/ 342 h 361"/>
                  <a:gd name="T22" fmla="*/ 336 w 435"/>
                  <a:gd name="T23" fmla="*/ 339 h 361"/>
                  <a:gd name="T24" fmla="*/ 357 w 435"/>
                  <a:gd name="T25" fmla="*/ 329 h 361"/>
                  <a:gd name="T26" fmla="*/ 378 w 435"/>
                  <a:gd name="T27" fmla="*/ 312 h 361"/>
                  <a:gd name="T28" fmla="*/ 382 w 435"/>
                  <a:gd name="T29" fmla="*/ 308 h 361"/>
                  <a:gd name="T30" fmla="*/ 399 w 435"/>
                  <a:gd name="T31" fmla="*/ 289 h 361"/>
                  <a:gd name="T32" fmla="*/ 422 w 435"/>
                  <a:gd name="T33" fmla="*/ 249 h 361"/>
                  <a:gd name="T34" fmla="*/ 429 w 435"/>
                  <a:gd name="T35" fmla="*/ 226 h 361"/>
                  <a:gd name="T36" fmla="*/ 431 w 435"/>
                  <a:gd name="T37" fmla="*/ 219 h 361"/>
                  <a:gd name="T38" fmla="*/ 433 w 435"/>
                  <a:gd name="T39" fmla="*/ 213 h 361"/>
                  <a:gd name="T40" fmla="*/ 435 w 435"/>
                  <a:gd name="T41" fmla="*/ 196 h 361"/>
                  <a:gd name="T42" fmla="*/ 435 w 435"/>
                  <a:gd name="T43" fmla="*/ 179 h 361"/>
                  <a:gd name="T44" fmla="*/ 435 w 435"/>
                  <a:gd name="T45" fmla="*/ 175 h 361"/>
                  <a:gd name="T46" fmla="*/ 435 w 435"/>
                  <a:gd name="T47" fmla="*/ 171 h 361"/>
                  <a:gd name="T48" fmla="*/ 435 w 435"/>
                  <a:gd name="T49" fmla="*/ 171 h 361"/>
                  <a:gd name="T50" fmla="*/ 435 w 435"/>
                  <a:gd name="T51" fmla="*/ 171 h 361"/>
                  <a:gd name="T52" fmla="*/ 435 w 435"/>
                  <a:gd name="T53" fmla="*/ 169 h 361"/>
                  <a:gd name="T54" fmla="*/ 435 w 435"/>
                  <a:gd name="T55" fmla="*/ 169 h 361"/>
                  <a:gd name="T56" fmla="*/ 435 w 435"/>
                  <a:gd name="T57" fmla="*/ 169 h 361"/>
                  <a:gd name="T58" fmla="*/ 435 w 435"/>
                  <a:gd name="T59" fmla="*/ 169 h 361"/>
                  <a:gd name="T60" fmla="*/ 435 w 435"/>
                  <a:gd name="T61" fmla="*/ 169 h 361"/>
                  <a:gd name="T62" fmla="*/ 435 w 435"/>
                  <a:gd name="T63" fmla="*/ 160 h 361"/>
                  <a:gd name="T64" fmla="*/ 433 w 435"/>
                  <a:gd name="T65" fmla="*/ 152 h 361"/>
                  <a:gd name="T66" fmla="*/ 433 w 435"/>
                  <a:gd name="T67" fmla="*/ 150 h 361"/>
                  <a:gd name="T68" fmla="*/ 433 w 435"/>
                  <a:gd name="T69" fmla="*/ 147 h 361"/>
                  <a:gd name="T70" fmla="*/ 431 w 435"/>
                  <a:gd name="T71" fmla="*/ 141 h 361"/>
                  <a:gd name="T72" fmla="*/ 429 w 435"/>
                  <a:gd name="T73" fmla="*/ 135 h 361"/>
                  <a:gd name="T74" fmla="*/ 429 w 435"/>
                  <a:gd name="T75" fmla="*/ 133 h 361"/>
                  <a:gd name="T76" fmla="*/ 429 w 435"/>
                  <a:gd name="T77" fmla="*/ 133 h 361"/>
                  <a:gd name="T78" fmla="*/ 422 w 435"/>
                  <a:gd name="T79" fmla="*/ 112 h 361"/>
                  <a:gd name="T80" fmla="*/ 399 w 435"/>
                  <a:gd name="T81" fmla="*/ 69 h 361"/>
                  <a:gd name="T82" fmla="*/ 382 w 435"/>
                  <a:gd name="T83" fmla="*/ 53 h 361"/>
                  <a:gd name="T84" fmla="*/ 378 w 435"/>
                  <a:gd name="T85" fmla="*/ 46 h 361"/>
                  <a:gd name="T86" fmla="*/ 355 w 435"/>
                  <a:gd name="T87" fmla="*/ 27 h 361"/>
                  <a:gd name="T88" fmla="*/ 302 w 435"/>
                  <a:gd name="T89" fmla="*/ 4 h 361"/>
                  <a:gd name="T90" fmla="*/ 275 w 435"/>
                  <a:gd name="T91" fmla="*/ 0 h 361"/>
                  <a:gd name="T92" fmla="*/ 273 w 435"/>
                  <a:gd name="T93" fmla="*/ 0 h 361"/>
                  <a:gd name="T94" fmla="*/ 273 w 435"/>
                  <a:gd name="T95" fmla="*/ 0 h 361"/>
                  <a:gd name="T96" fmla="*/ 264 w 435"/>
                  <a:gd name="T97" fmla="*/ 0 h 361"/>
                  <a:gd name="T98" fmla="*/ 256 w 435"/>
                  <a:gd name="T99" fmla="*/ 0 h 361"/>
                  <a:gd name="T100" fmla="*/ 256 w 435"/>
                  <a:gd name="T101" fmla="*/ 0 h 361"/>
                  <a:gd name="T102" fmla="*/ 220 w 435"/>
                  <a:gd name="T103" fmla="*/ 2 h 361"/>
                  <a:gd name="T104" fmla="*/ 154 w 435"/>
                  <a:gd name="T105" fmla="*/ 27 h 361"/>
                  <a:gd name="T106" fmla="*/ 127 w 435"/>
                  <a:gd name="T107" fmla="*/ 53 h 361"/>
                  <a:gd name="T108" fmla="*/ 0 w 435"/>
                  <a:gd name="T109" fmla="*/ 179 h 361"/>
                  <a:gd name="T110" fmla="*/ 127 w 435"/>
                  <a:gd name="T111"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5" h="361">
                    <a:moveTo>
                      <a:pt x="127" y="308"/>
                    </a:moveTo>
                    <a:lnTo>
                      <a:pt x="154" y="331"/>
                    </a:lnTo>
                    <a:lnTo>
                      <a:pt x="220" y="358"/>
                    </a:lnTo>
                    <a:lnTo>
                      <a:pt x="256" y="361"/>
                    </a:lnTo>
                    <a:lnTo>
                      <a:pt x="283" y="358"/>
                    </a:lnTo>
                    <a:lnTo>
                      <a:pt x="313" y="350"/>
                    </a:lnTo>
                    <a:lnTo>
                      <a:pt x="319" y="348"/>
                    </a:lnTo>
                    <a:lnTo>
                      <a:pt x="325" y="346"/>
                    </a:lnTo>
                    <a:lnTo>
                      <a:pt x="330" y="344"/>
                    </a:lnTo>
                    <a:lnTo>
                      <a:pt x="334" y="342"/>
                    </a:lnTo>
                    <a:lnTo>
                      <a:pt x="336" y="342"/>
                    </a:lnTo>
                    <a:lnTo>
                      <a:pt x="336" y="339"/>
                    </a:lnTo>
                    <a:lnTo>
                      <a:pt x="357" y="329"/>
                    </a:lnTo>
                    <a:lnTo>
                      <a:pt x="378" y="312"/>
                    </a:lnTo>
                    <a:lnTo>
                      <a:pt x="382" y="308"/>
                    </a:lnTo>
                    <a:lnTo>
                      <a:pt x="399" y="289"/>
                    </a:lnTo>
                    <a:lnTo>
                      <a:pt x="422" y="249"/>
                    </a:lnTo>
                    <a:lnTo>
                      <a:pt x="429" y="226"/>
                    </a:lnTo>
                    <a:lnTo>
                      <a:pt x="431" y="219"/>
                    </a:lnTo>
                    <a:lnTo>
                      <a:pt x="433" y="213"/>
                    </a:lnTo>
                    <a:lnTo>
                      <a:pt x="435" y="196"/>
                    </a:lnTo>
                    <a:lnTo>
                      <a:pt x="435" y="179"/>
                    </a:lnTo>
                    <a:lnTo>
                      <a:pt x="435" y="175"/>
                    </a:lnTo>
                    <a:lnTo>
                      <a:pt x="435" y="171"/>
                    </a:lnTo>
                    <a:lnTo>
                      <a:pt x="435" y="171"/>
                    </a:lnTo>
                    <a:lnTo>
                      <a:pt x="435" y="171"/>
                    </a:lnTo>
                    <a:lnTo>
                      <a:pt x="435" y="169"/>
                    </a:lnTo>
                    <a:lnTo>
                      <a:pt x="435" y="169"/>
                    </a:lnTo>
                    <a:lnTo>
                      <a:pt x="435" y="169"/>
                    </a:lnTo>
                    <a:lnTo>
                      <a:pt x="435" y="169"/>
                    </a:lnTo>
                    <a:lnTo>
                      <a:pt x="435" y="169"/>
                    </a:lnTo>
                    <a:lnTo>
                      <a:pt x="435" y="160"/>
                    </a:lnTo>
                    <a:lnTo>
                      <a:pt x="433" y="152"/>
                    </a:lnTo>
                    <a:lnTo>
                      <a:pt x="433" y="150"/>
                    </a:lnTo>
                    <a:lnTo>
                      <a:pt x="433" y="147"/>
                    </a:lnTo>
                    <a:lnTo>
                      <a:pt x="431" y="141"/>
                    </a:lnTo>
                    <a:lnTo>
                      <a:pt x="429" y="135"/>
                    </a:lnTo>
                    <a:lnTo>
                      <a:pt x="429" y="133"/>
                    </a:lnTo>
                    <a:lnTo>
                      <a:pt x="429" y="133"/>
                    </a:lnTo>
                    <a:lnTo>
                      <a:pt x="422" y="112"/>
                    </a:lnTo>
                    <a:lnTo>
                      <a:pt x="399" y="69"/>
                    </a:lnTo>
                    <a:lnTo>
                      <a:pt x="382" y="53"/>
                    </a:lnTo>
                    <a:lnTo>
                      <a:pt x="378" y="46"/>
                    </a:lnTo>
                    <a:lnTo>
                      <a:pt x="355" y="27"/>
                    </a:lnTo>
                    <a:lnTo>
                      <a:pt x="302" y="4"/>
                    </a:lnTo>
                    <a:lnTo>
                      <a:pt x="275" y="0"/>
                    </a:lnTo>
                    <a:lnTo>
                      <a:pt x="273" y="0"/>
                    </a:lnTo>
                    <a:lnTo>
                      <a:pt x="273" y="0"/>
                    </a:lnTo>
                    <a:lnTo>
                      <a:pt x="264" y="0"/>
                    </a:lnTo>
                    <a:lnTo>
                      <a:pt x="256" y="0"/>
                    </a:lnTo>
                    <a:lnTo>
                      <a:pt x="256" y="0"/>
                    </a:lnTo>
                    <a:lnTo>
                      <a:pt x="220" y="2"/>
                    </a:lnTo>
                    <a:lnTo>
                      <a:pt x="154" y="27"/>
                    </a:lnTo>
                    <a:lnTo>
                      <a:pt x="127" y="53"/>
                    </a:lnTo>
                    <a:lnTo>
                      <a:pt x="0" y="179"/>
                    </a:lnTo>
                    <a:lnTo>
                      <a:pt x="127"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49" name="Freeform 150">
              <a:extLst>
                <a:ext uri="{FF2B5EF4-FFF2-40B4-BE49-F238E27FC236}">
                  <a16:creationId xmlns:a16="http://schemas.microsoft.com/office/drawing/2014/main" id="{F9D20054-CACD-5A47-8142-714A857E3E20}"/>
                </a:ext>
              </a:extLst>
            </p:cNvPr>
            <p:cNvSpPr>
              <a:spLocks/>
            </p:cNvSpPr>
            <p:nvPr/>
          </p:nvSpPr>
          <p:spPr bwMode="auto">
            <a:xfrm>
              <a:off x="7025292" y="2035554"/>
              <a:ext cx="6743055" cy="289924"/>
            </a:xfrm>
            <a:custGeom>
              <a:avLst/>
              <a:gdLst>
                <a:gd name="T0" fmla="*/ 8210 w 8389"/>
                <a:gd name="T1" fmla="*/ 0 h 361"/>
                <a:gd name="T2" fmla="*/ 179 w 8389"/>
                <a:gd name="T3" fmla="*/ 0 h 361"/>
                <a:gd name="T4" fmla="*/ 0 w 8389"/>
                <a:gd name="T5" fmla="*/ 179 h 361"/>
                <a:gd name="T6" fmla="*/ 179 w 8389"/>
                <a:gd name="T7" fmla="*/ 361 h 361"/>
                <a:gd name="T8" fmla="*/ 8208 w 8389"/>
                <a:gd name="T9" fmla="*/ 361 h 361"/>
                <a:gd name="T10" fmla="*/ 8389 w 8389"/>
                <a:gd name="T11" fmla="*/ 179 h 361"/>
                <a:gd name="T12" fmla="*/ 8210 w 8389"/>
                <a:gd name="T13" fmla="*/ 0 h 361"/>
              </a:gdLst>
              <a:ahLst/>
              <a:cxnLst>
                <a:cxn ang="0">
                  <a:pos x="T0" y="T1"/>
                </a:cxn>
                <a:cxn ang="0">
                  <a:pos x="T2" y="T3"/>
                </a:cxn>
                <a:cxn ang="0">
                  <a:pos x="T4" y="T5"/>
                </a:cxn>
                <a:cxn ang="0">
                  <a:pos x="T6" y="T7"/>
                </a:cxn>
                <a:cxn ang="0">
                  <a:pos x="T8" y="T9"/>
                </a:cxn>
                <a:cxn ang="0">
                  <a:pos x="T10" y="T11"/>
                </a:cxn>
                <a:cxn ang="0">
                  <a:pos x="T12" y="T13"/>
                </a:cxn>
              </a:cxnLst>
              <a:rect l="0" t="0" r="r" b="b"/>
              <a:pathLst>
                <a:path w="8389" h="361">
                  <a:moveTo>
                    <a:pt x="8210" y="0"/>
                  </a:moveTo>
                  <a:lnTo>
                    <a:pt x="179" y="0"/>
                  </a:lnTo>
                  <a:lnTo>
                    <a:pt x="0" y="179"/>
                  </a:lnTo>
                  <a:lnTo>
                    <a:pt x="179" y="361"/>
                  </a:lnTo>
                  <a:lnTo>
                    <a:pt x="8208" y="361"/>
                  </a:lnTo>
                  <a:lnTo>
                    <a:pt x="8389" y="179"/>
                  </a:lnTo>
                  <a:lnTo>
                    <a:pt x="8210" y="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50" name="Group 49">
              <a:extLst>
                <a:ext uri="{FF2B5EF4-FFF2-40B4-BE49-F238E27FC236}">
                  <a16:creationId xmlns:a16="http://schemas.microsoft.com/office/drawing/2014/main" id="{61D8F825-DD7C-5844-99C8-52E477A77915}"/>
                </a:ext>
              </a:extLst>
            </p:cNvPr>
            <p:cNvGrpSpPr/>
            <p:nvPr/>
          </p:nvGrpSpPr>
          <p:grpSpPr>
            <a:xfrm>
              <a:off x="6820399" y="1922677"/>
              <a:ext cx="345115" cy="522788"/>
              <a:chOff x="6820399" y="1922677"/>
              <a:chExt cx="345115" cy="522788"/>
            </a:xfrm>
          </p:grpSpPr>
          <p:sp>
            <p:nvSpPr>
              <p:cNvPr id="51" name="Freeform 151">
                <a:extLst>
                  <a:ext uri="{FF2B5EF4-FFF2-40B4-BE49-F238E27FC236}">
                    <a16:creationId xmlns:a16="http://schemas.microsoft.com/office/drawing/2014/main" id="{C354423E-7470-B54B-93A7-422866DC921E}"/>
                  </a:ext>
                </a:extLst>
              </p:cNvPr>
              <p:cNvSpPr>
                <a:spLocks/>
              </p:cNvSpPr>
              <p:nvPr/>
            </p:nvSpPr>
            <p:spPr bwMode="auto">
              <a:xfrm>
                <a:off x="6848306" y="2245466"/>
                <a:ext cx="317208" cy="199999"/>
              </a:xfrm>
              <a:custGeom>
                <a:avLst/>
                <a:gdLst>
                  <a:gd name="T0" fmla="*/ 504 w 682"/>
                  <a:gd name="T1" fmla="*/ 430 h 430"/>
                  <a:gd name="T2" fmla="*/ 470 w 682"/>
                  <a:gd name="T3" fmla="*/ 428 h 430"/>
                  <a:gd name="T4" fmla="*/ 405 w 682"/>
                  <a:gd name="T5" fmla="*/ 401 h 430"/>
                  <a:gd name="T6" fmla="*/ 378 w 682"/>
                  <a:gd name="T7" fmla="*/ 378 h 430"/>
                  <a:gd name="T8" fmla="*/ 0 w 682"/>
                  <a:gd name="T9" fmla="*/ 0 h 430"/>
                  <a:gd name="T10" fmla="*/ 29 w 682"/>
                  <a:gd name="T11" fmla="*/ 25 h 430"/>
                  <a:gd name="T12" fmla="*/ 65 w 682"/>
                  <a:gd name="T13" fmla="*/ 38 h 430"/>
                  <a:gd name="T14" fmla="*/ 93 w 682"/>
                  <a:gd name="T15" fmla="*/ 46 h 430"/>
                  <a:gd name="T16" fmla="*/ 122 w 682"/>
                  <a:gd name="T17" fmla="*/ 49 h 430"/>
                  <a:gd name="T18" fmla="*/ 557 w 682"/>
                  <a:gd name="T19" fmla="*/ 49 h 430"/>
                  <a:gd name="T20" fmla="*/ 559 w 682"/>
                  <a:gd name="T21" fmla="*/ 49 h 430"/>
                  <a:gd name="T22" fmla="*/ 557 w 682"/>
                  <a:gd name="T23" fmla="*/ 49 h 430"/>
                  <a:gd name="T24" fmla="*/ 631 w 682"/>
                  <a:gd name="T25" fmla="*/ 125 h 430"/>
                  <a:gd name="T26" fmla="*/ 656 w 682"/>
                  <a:gd name="T27" fmla="*/ 152 h 430"/>
                  <a:gd name="T28" fmla="*/ 682 w 682"/>
                  <a:gd name="T29" fmla="*/ 217 h 430"/>
                  <a:gd name="T30" fmla="*/ 682 w 682"/>
                  <a:gd name="T31" fmla="*/ 285 h 430"/>
                  <a:gd name="T32" fmla="*/ 656 w 682"/>
                  <a:gd name="T33" fmla="*/ 350 h 430"/>
                  <a:gd name="T34" fmla="*/ 631 w 682"/>
                  <a:gd name="T35" fmla="*/ 378 h 430"/>
                  <a:gd name="T36" fmla="*/ 629 w 682"/>
                  <a:gd name="T37" fmla="*/ 380 h 430"/>
                  <a:gd name="T38" fmla="*/ 629 w 682"/>
                  <a:gd name="T39" fmla="*/ 382 h 430"/>
                  <a:gd name="T40" fmla="*/ 601 w 682"/>
                  <a:gd name="T41" fmla="*/ 405 h 430"/>
                  <a:gd name="T42" fmla="*/ 538 w 682"/>
                  <a:gd name="T43" fmla="*/ 428 h 430"/>
                  <a:gd name="T44" fmla="*/ 504 w 682"/>
                  <a:gd name="T45"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 h="430">
                    <a:moveTo>
                      <a:pt x="504" y="430"/>
                    </a:moveTo>
                    <a:lnTo>
                      <a:pt x="470" y="428"/>
                    </a:lnTo>
                    <a:lnTo>
                      <a:pt x="405" y="401"/>
                    </a:lnTo>
                    <a:lnTo>
                      <a:pt x="378" y="378"/>
                    </a:lnTo>
                    <a:lnTo>
                      <a:pt x="0" y="0"/>
                    </a:lnTo>
                    <a:lnTo>
                      <a:pt x="29" y="25"/>
                    </a:lnTo>
                    <a:lnTo>
                      <a:pt x="65" y="38"/>
                    </a:lnTo>
                    <a:lnTo>
                      <a:pt x="93" y="46"/>
                    </a:lnTo>
                    <a:lnTo>
                      <a:pt x="122" y="49"/>
                    </a:lnTo>
                    <a:lnTo>
                      <a:pt x="557" y="49"/>
                    </a:lnTo>
                    <a:lnTo>
                      <a:pt x="559" y="49"/>
                    </a:lnTo>
                    <a:lnTo>
                      <a:pt x="557" y="49"/>
                    </a:lnTo>
                    <a:lnTo>
                      <a:pt x="631" y="125"/>
                    </a:lnTo>
                    <a:lnTo>
                      <a:pt x="656" y="152"/>
                    </a:lnTo>
                    <a:lnTo>
                      <a:pt x="682" y="217"/>
                    </a:lnTo>
                    <a:lnTo>
                      <a:pt x="682" y="285"/>
                    </a:lnTo>
                    <a:lnTo>
                      <a:pt x="656" y="350"/>
                    </a:lnTo>
                    <a:lnTo>
                      <a:pt x="631" y="378"/>
                    </a:lnTo>
                    <a:lnTo>
                      <a:pt x="629" y="380"/>
                    </a:lnTo>
                    <a:lnTo>
                      <a:pt x="629" y="382"/>
                    </a:lnTo>
                    <a:lnTo>
                      <a:pt x="601" y="405"/>
                    </a:lnTo>
                    <a:lnTo>
                      <a:pt x="538" y="428"/>
                    </a:lnTo>
                    <a:lnTo>
                      <a:pt x="504" y="43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 name="Freeform 152">
                <a:extLst>
                  <a:ext uri="{FF2B5EF4-FFF2-40B4-BE49-F238E27FC236}">
                    <a16:creationId xmlns:a16="http://schemas.microsoft.com/office/drawing/2014/main" id="{2E54CFFB-68CA-0241-B26E-A9AE3E4C8F70}"/>
                  </a:ext>
                </a:extLst>
              </p:cNvPr>
              <p:cNvSpPr>
                <a:spLocks/>
              </p:cNvSpPr>
              <p:nvPr/>
            </p:nvSpPr>
            <p:spPr bwMode="auto">
              <a:xfrm>
                <a:off x="6878538" y="2183606"/>
                <a:ext cx="228836" cy="84651"/>
              </a:xfrm>
              <a:custGeom>
                <a:avLst/>
                <a:gdLst>
                  <a:gd name="T0" fmla="*/ 492 w 492"/>
                  <a:gd name="T1" fmla="*/ 182 h 182"/>
                  <a:gd name="T2" fmla="*/ 313 w 492"/>
                  <a:gd name="T3" fmla="*/ 0 h 182"/>
                  <a:gd name="T4" fmla="*/ 184 w 492"/>
                  <a:gd name="T5" fmla="*/ 129 h 182"/>
                  <a:gd name="T6" fmla="*/ 156 w 492"/>
                  <a:gd name="T7" fmla="*/ 152 h 182"/>
                  <a:gd name="T8" fmla="*/ 91 w 492"/>
                  <a:gd name="T9" fmla="*/ 179 h 182"/>
                  <a:gd name="T10" fmla="*/ 57 w 492"/>
                  <a:gd name="T11" fmla="*/ 182 h 182"/>
                  <a:gd name="T12" fmla="*/ 28 w 492"/>
                  <a:gd name="T13" fmla="*/ 179 h 182"/>
                  <a:gd name="T14" fmla="*/ 0 w 492"/>
                  <a:gd name="T15" fmla="*/ 171 h 182"/>
                  <a:gd name="T16" fmla="*/ 28 w 492"/>
                  <a:gd name="T17" fmla="*/ 179 h 182"/>
                  <a:gd name="T18" fmla="*/ 57 w 492"/>
                  <a:gd name="T19" fmla="*/ 182 h 182"/>
                  <a:gd name="T20" fmla="*/ 492 w 492"/>
                  <a:gd name="T21" fmla="*/ 182 h 182"/>
                  <a:gd name="T22" fmla="*/ 492 w 492"/>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2" h="182">
                    <a:moveTo>
                      <a:pt x="492" y="182"/>
                    </a:moveTo>
                    <a:lnTo>
                      <a:pt x="313" y="0"/>
                    </a:lnTo>
                    <a:lnTo>
                      <a:pt x="184" y="129"/>
                    </a:lnTo>
                    <a:lnTo>
                      <a:pt x="156" y="152"/>
                    </a:lnTo>
                    <a:lnTo>
                      <a:pt x="91" y="179"/>
                    </a:lnTo>
                    <a:lnTo>
                      <a:pt x="57" y="182"/>
                    </a:lnTo>
                    <a:lnTo>
                      <a:pt x="28" y="179"/>
                    </a:lnTo>
                    <a:lnTo>
                      <a:pt x="0" y="171"/>
                    </a:lnTo>
                    <a:lnTo>
                      <a:pt x="28" y="179"/>
                    </a:lnTo>
                    <a:lnTo>
                      <a:pt x="57" y="182"/>
                    </a:lnTo>
                    <a:lnTo>
                      <a:pt x="492" y="182"/>
                    </a:lnTo>
                    <a:lnTo>
                      <a:pt x="492" y="182"/>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3" name="Freeform 153">
                <a:extLst>
                  <a:ext uri="{FF2B5EF4-FFF2-40B4-BE49-F238E27FC236}">
                    <a16:creationId xmlns:a16="http://schemas.microsoft.com/office/drawing/2014/main" id="{3E93E9FD-4DF3-6D4C-8815-C6CC96FF4506}"/>
                  </a:ext>
                </a:extLst>
              </p:cNvPr>
              <p:cNvSpPr>
                <a:spLocks/>
              </p:cNvSpPr>
              <p:nvPr/>
            </p:nvSpPr>
            <p:spPr bwMode="auto">
              <a:xfrm>
                <a:off x="6848306" y="1922677"/>
                <a:ext cx="317208" cy="199069"/>
              </a:xfrm>
              <a:custGeom>
                <a:avLst/>
                <a:gdLst>
                  <a:gd name="T0" fmla="*/ 0 w 682"/>
                  <a:gd name="T1" fmla="*/ 428 h 428"/>
                  <a:gd name="T2" fmla="*/ 27 w 682"/>
                  <a:gd name="T3" fmla="*/ 407 h 428"/>
                  <a:gd name="T4" fmla="*/ 88 w 682"/>
                  <a:gd name="T5" fmla="*/ 384 h 428"/>
                  <a:gd name="T6" fmla="*/ 122 w 682"/>
                  <a:gd name="T7" fmla="*/ 382 h 428"/>
                  <a:gd name="T8" fmla="*/ 122 w 682"/>
                  <a:gd name="T9" fmla="*/ 382 h 428"/>
                  <a:gd name="T10" fmla="*/ 122 w 682"/>
                  <a:gd name="T11" fmla="*/ 382 h 428"/>
                  <a:gd name="T12" fmla="*/ 557 w 682"/>
                  <a:gd name="T13" fmla="*/ 382 h 428"/>
                  <a:gd name="T14" fmla="*/ 631 w 682"/>
                  <a:gd name="T15" fmla="*/ 308 h 428"/>
                  <a:gd name="T16" fmla="*/ 656 w 682"/>
                  <a:gd name="T17" fmla="*/ 278 h 428"/>
                  <a:gd name="T18" fmla="*/ 682 w 682"/>
                  <a:gd name="T19" fmla="*/ 215 h 428"/>
                  <a:gd name="T20" fmla="*/ 682 w 682"/>
                  <a:gd name="T21" fmla="*/ 145 h 428"/>
                  <a:gd name="T22" fmla="*/ 656 w 682"/>
                  <a:gd name="T23" fmla="*/ 80 h 428"/>
                  <a:gd name="T24" fmla="*/ 631 w 682"/>
                  <a:gd name="T25" fmla="*/ 53 h 428"/>
                  <a:gd name="T26" fmla="*/ 604 w 682"/>
                  <a:gd name="T27" fmla="*/ 27 h 428"/>
                  <a:gd name="T28" fmla="*/ 538 w 682"/>
                  <a:gd name="T29" fmla="*/ 2 h 428"/>
                  <a:gd name="T30" fmla="*/ 504 w 682"/>
                  <a:gd name="T31" fmla="*/ 0 h 428"/>
                  <a:gd name="T32" fmla="*/ 475 w 682"/>
                  <a:gd name="T33" fmla="*/ 0 h 428"/>
                  <a:gd name="T34" fmla="*/ 422 w 682"/>
                  <a:gd name="T35" fmla="*/ 17 h 428"/>
                  <a:gd name="T36" fmla="*/ 399 w 682"/>
                  <a:gd name="T37" fmla="*/ 34 h 428"/>
                  <a:gd name="T38" fmla="*/ 386 w 682"/>
                  <a:gd name="T39" fmla="*/ 42 h 428"/>
                  <a:gd name="T40" fmla="*/ 378 w 682"/>
                  <a:gd name="T41" fmla="*/ 50 h 428"/>
                  <a:gd name="T42" fmla="*/ 0 w 682"/>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428">
                    <a:moveTo>
                      <a:pt x="0" y="428"/>
                    </a:moveTo>
                    <a:lnTo>
                      <a:pt x="27" y="407"/>
                    </a:lnTo>
                    <a:lnTo>
                      <a:pt x="88" y="384"/>
                    </a:lnTo>
                    <a:lnTo>
                      <a:pt x="122" y="382"/>
                    </a:lnTo>
                    <a:lnTo>
                      <a:pt x="122" y="382"/>
                    </a:lnTo>
                    <a:lnTo>
                      <a:pt x="122" y="382"/>
                    </a:lnTo>
                    <a:lnTo>
                      <a:pt x="557" y="382"/>
                    </a:lnTo>
                    <a:lnTo>
                      <a:pt x="631" y="308"/>
                    </a:lnTo>
                    <a:lnTo>
                      <a:pt x="656" y="278"/>
                    </a:lnTo>
                    <a:lnTo>
                      <a:pt x="682" y="215"/>
                    </a:lnTo>
                    <a:lnTo>
                      <a:pt x="682" y="145"/>
                    </a:lnTo>
                    <a:lnTo>
                      <a:pt x="656" y="80"/>
                    </a:lnTo>
                    <a:lnTo>
                      <a:pt x="631" y="53"/>
                    </a:lnTo>
                    <a:lnTo>
                      <a:pt x="604" y="27"/>
                    </a:lnTo>
                    <a:lnTo>
                      <a:pt x="538" y="2"/>
                    </a:lnTo>
                    <a:lnTo>
                      <a:pt x="504" y="0"/>
                    </a:lnTo>
                    <a:lnTo>
                      <a:pt x="475" y="0"/>
                    </a:lnTo>
                    <a:lnTo>
                      <a:pt x="422" y="17"/>
                    </a:lnTo>
                    <a:lnTo>
                      <a:pt x="399" y="34"/>
                    </a:lnTo>
                    <a:lnTo>
                      <a:pt x="386" y="42"/>
                    </a:lnTo>
                    <a:lnTo>
                      <a:pt x="378" y="50"/>
                    </a:lnTo>
                    <a:lnTo>
                      <a:pt x="0" y="428"/>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4" name="Freeform 154">
                <a:extLst>
                  <a:ext uri="{FF2B5EF4-FFF2-40B4-BE49-F238E27FC236}">
                    <a16:creationId xmlns:a16="http://schemas.microsoft.com/office/drawing/2014/main" id="{0F26ACB4-9347-F946-A0B9-AB1D17597C37}"/>
                  </a:ext>
                </a:extLst>
              </p:cNvPr>
              <p:cNvSpPr>
                <a:spLocks/>
              </p:cNvSpPr>
              <p:nvPr/>
            </p:nvSpPr>
            <p:spPr bwMode="auto">
              <a:xfrm>
                <a:off x="6905050" y="2100351"/>
                <a:ext cx="202325" cy="83256"/>
              </a:xfrm>
              <a:custGeom>
                <a:avLst/>
                <a:gdLst>
                  <a:gd name="T0" fmla="*/ 256 w 435"/>
                  <a:gd name="T1" fmla="*/ 179 h 179"/>
                  <a:gd name="T2" fmla="*/ 435 w 435"/>
                  <a:gd name="T3" fmla="*/ 0 h 179"/>
                  <a:gd name="T4" fmla="*/ 435 w 435"/>
                  <a:gd name="T5" fmla="*/ 0 h 179"/>
                  <a:gd name="T6" fmla="*/ 435 w 435"/>
                  <a:gd name="T7" fmla="*/ 0 h 179"/>
                  <a:gd name="T8" fmla="*/ 0 w 435"/>
                  <a:gd name="T9" fmla="*/ 0 h 179"/>
                  <a:gd name="T10" fmla="*/ 0 w 435"/>
                  <a:gd name="T11" fmla="*/ 0 h 179"/>
                  <a:gd name="T12" fmla="*/ 34 w 435"/>
                  <a:gd name="T13" fmla="*/ 2 h 179"/>
                  <a:gd name="T14" fmla="*/ 99 w 435"/>
                  <a:gd name="T15" fmla="*/ 27 h 179"/>
                  <a:gd name="T16" fmla="*/ 127 w 435"/>
                  <a:gd name="T17" fmla="*/ 53 h 179"/>
                  <a:gd name="T18" fmla="*/ 256 w 435"/>
                  <a:gd name="T19" fmla="*/ 179 h 179"/>
                  <a:gd name="T20" fmla="*/ 256 w 435"/>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79">
                    <a:moveTo>
                      <a:pt x="256" y="179"/>
                    </a:moveTo>
                    <a:lnTo>
                      <a:pt x="435" y="0"/>
                    </a:lnTo>
                    <a:lnTo>
                      <a:pt x="435" y="0"/>
                    </a:lnTo>
                    <a:lnTo>
                      <a:pt x="435" y="0"/>
                    </a:lnTo>
                    <a:lnTo>
                      <a:pt x="0" y="0"/>
                    </a:lnTo>
                    <a:lnTo>
                      <a:pt x="0" y="0"/>
                    </a:lnTo>
                    <a:lnTo>
                      <a:pt x="34" y="2"/>
                    </a:lnTo>
                    <a:lnTo>
                      <a:pt x="99" y="27"/>
                    </a:lnTo>
                    <a:lnTo>
                      <a:pt x="127" y="53"/>
                    </a:lnTo>
                    <a:lnTo>
                      <a:pt x="256" y="179"/>
                    </a:lnTo>
                    <a:lnTo>
                      <a:pt x="256" y="179"/>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5" name="Freeform 155">
                <a:extLst>
                  <a:ext uri="{FF2B5EF4-FFF2-40B4-BE49-F238E27FC236}">
                    <a16:creationId xmlns:a16="http://schemas.microsoft.com/office/drawing/2014/main" id="{2028F91E-6C57-464D-8BDA-9669CEC81307}"/>
                  </a:ext>
                </a:extLst>
              </p:cNvPr>
              <p:cNvSpPr>
                <a:spLocks/>
              </p:cNvSpPr>
              <p:nvPr/>
            </p:nvSpPr>
            <p:spPr bwMode="auto">
              <a:xfrm>
                <a:off x="7107375" y="210035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6" name="Freeform 156">
                <a:extLst>
                  <a:ext uri="{FF2B5EF4-FFF2-40B4-BE49-F238E27FC236}">
                    <a16:creationId xmlns:a16="http://schemas.microsoft.com/office/drawing/2014/main" id="{4BC9CF85-95A3-6A48-96C8-C19178BC7D43}"/>
                  </a:ext>
                </a:extLst>
              </p:cNvPr>
              <p:cNvSpPr>
                <a:spLocks/>
              </p:cNvSpPr>
              <p:nvPr/>
            </p:nvSpPr>
            <p:spPr bwMode="auto">
              <a:xfrm>
                <a:off x="6820399" y="2100351"/>
                <a:ext cx="203720" cy="167906"/>
              </a:xfrm>
              <a:custGeom>
                <a:avLst/>
                <a:gdLst>
                  <a:gd name="T0" fmla="*/ 309 w 438"/>
                  <a:gd name="T1" fmla="*/ 308 h 361"/>
                  <a:gd name="T2" fmla="*/ 281 w 438"/>
                  <a:gd name="T3" fmla="*/ 331 h 361"/>
                  <a:gd name="T4" fmla="*/ 216 w 438"/>
                  <a:gd name="T5" fmla="*/ 358 h 361"/>
                  <a:gd name="T6" fmla="*/ 182 w 438"/>
                  <a:gd name="T7" fmla="*/ 361 h 361"/>
                  <a:gd name="T8" fmla="*/ 153 w 438"/>
                  <a:gd name="T9" fmla="*/ 358 h 361"/>
                  <a:gd name="T10" fmla="*/ 125 w 438"/>
                  <a:gd name="T11" fmla="*/ 350 h 361"/>
                  <a:gd name="T12" fmla="*/ 119 w 438"/>
                  <a:gd name="T13" fmla="*/ 348 h 361"/>
                  <a:gd name="T14" fmla="*/ 110 w 438"/>
                  <a:gd name="T15" fmla="*/ 346 h 361"/>
                  <a:gd name="T16" fmla="*/ 108 w 438"/>
                  <a:gd name="T17" fmla="*/ 344 h 361"/>
                  <a:gd name="T18" fmla="*/ 104 w 438"/>
                  <a:gd name="T19" fmla="*/ 342 h 361"/>
                  <a:gd name="T20" fmla="*/ 102 w 438"/>
                  <a:gd name="T21" fmla="*/ 342 h 361"/>
                  <a:gd name="T22" fmla="*/ 100 w 438"/>
                  <a:gd name="T23" fmla="*/ 339 h 361"/>
                  <a:gd name="T24" fmla="*/ 79 w 438"/>
                  <a:gd name="T25" fmla="*/ 329 h 361"/>
                  <a:gd name="T26" fmla="*/ 60 w 438"/>
                  <a:gd name="T27" fmla="*/ 312 h 361"/>
                  <a:gd name="T28" fmla="*/ 53 w 438"/>
                  <a:gd name="T29" fmla="*/ 308 h 361"/>
                  <a:gd name="T30" fmla="*/ 38 w 438"/>
                  <a:gd name="T31" fmla="*/ 289 h 361"/>
                  <a:gd name="T32" fmla="*/ 13 w 438"/>
                  <a:gd name="T33" fmla="*/ 249 h 361"/>
                  <a:gd name="T34" fmla="*/ 7 w 438"/>
                  <a:gd name="T35" fmla="*/ 226 h 361"/>
                  <a:gd name="T36" fmla="*/ 7 w 438"/>
                  <a:gd name="T37" fmla="*/ 219 h 361"/>
                  <a:gd name="T38" fmla="*/ 5 w 438"/>
                  <a:gd name="T39" fmla="*/ 213 h 361"/>
                  <a:gd name="T40" fmla="*/ 3 w 438"/>
                  <a:gd name="T41" fmla="*/ 196 h 361"/>
                  <a:gd name="T42" fmla="*/ 0 w 438"/>
                  <a:gd name="T43" fmla="*/ 179 h 361"/>
                  <a:gd name="T44" fmla="*/ 0 w 438"/>
                  <a:gd name="T45" fmla="*/ 175 h 361"/>
                  <a:gd name="T46" fmla="*/ 0 w 438"/>
                  <a:gd name="T47" fmla="*/ 171 h 361"/>
                  <a:gd name="T48" fmla="*/ 0 w 438"/>
                  <a:gd name="T49" fmla="*/ 171 h 361"/>
                  <a:gd name="T50" fmla="*/ 3 w 438"/>
                  <a:gd name="T51" fmla="*/ 169 h 361"/>
                  <a:gd name="T52" fmla="*/ 3 w 438"/>
                  <a:gd name="T53" fmla="*/ 169 h 361"/>
                  <a:gd name="T54" fmla="*/ 3 w 438"/>
                  <a:gd name="T55" fmla="*/ 169 h 361"/>
                  <a:gd name="T56" fmla="*/ 3 w 438"/>
                  <a:gd name="T57" fmla="*/ 169 h 361"/>
                  <a:gd name="T58" fmla="*/ 3 w 438"/>
                  <a:gd name="T59" fmla="*/ 169 h 361"/>
                  <a:gd name="T60" fmla="*/ 3 w 438"/>
                  <a:gd name="T61" fmla="*/ 160 h 361"/>
                  <a:gd name="T62" fmla="*/ 3 w 438"/>
                  <a:gd name="T63" fmla="*/ 152 h 361"/>
                  <a:gd name="T64" fmla="*/ 5 w 438"/>
                  <a:gd name="T65" fmla="*/ 150 h 361"/>
                  <a:gd name="T66" fmla="*/ 5 w 438"/>
                  <a:gd name="T67" fmla="*/ 147 h 361"/>
                  <a:gd name="T68" fmla="*/ 5 w 438"/>
                  <a:gd name="T69" fmla="*/ 141 h 361"/>
                  <a:gd name="T70" fmla="*/ 7 w 438"/>
                  <a:gd name="T71" fmla="*/ 135 h 361"/>
                  <a:gd name="T72" fmla="*/ 7 w 438"/>
                  <a:gd name="T73" fmla="*/ 133 h 361"/>
                  <a:gd name="T74" fmla="*/ 7 w 438"/>
                  <a:gd name="T75" fmla="*/ 133 h 361"/>
                  <a:gd name="T76" fmla="*/ 15 w 438"/>
                  <a:gd name="T77" fmla="*/ 112 h 361"/>
                  <a:gd name="T78" fmla="*/ 38 w 438"/>
                  <a:gd name="T79" fmla="*/ 69 h 361"/>
                  <a:gd name="T80" fmla="*/ 53 w 438"/>
                  <a:gd name="T81" fmla="*/ 53 h 361"/>
                  <a:gd name="T82" fmla="*/ 60 w 438"/>
                  <a:gd name="T83" fmla="*/ 46 h 361"/>
                  <a:gd name="T84" fmla="*/ 83 w 438"/>
                  <a:gd name="T85" fmla="*/ 27 h 361"/>
                  <a:gd name="T86" fmla="*/ 136 w 438"/>
                  <a:gd name="T87" fmla="*/ 4 h 361"/>
                  <a:gd name="T88" fmla="*/ 163 w 438"/>
                  <a:gd name="T89" fmla="*/ 0 h 361"/>
                  <a:gd name="T90" fmla="*/ 163 w 438"/>
                  <a:gd name="T91" fmla="*/ 0 h 361"/>
                  <a:gd name="T92" fmla="*/ 165 w 438"/>
                  <a:gd name="T93" fmla="*/ 0 h 361"/>
                  <a:gd name="T94" fmla="*/ 174 w 438"/>
                  <a:gd name="T95" fmla="*/ 0 h 361"/>
                  <a:gd name="T96" fmla="*/ 182 w 438"/>
                  <a:gd name="T97" fmla="*/ 0 h 361"/>
                  <a:gd name="T98" fmla="*/ 182 w 438"/>
                  <a:gd name="T99" fmla="*/ 0 h 361"/>
                  <a:gd name="T100" fmla="*/ 216 w 438"/>
                  <a:gd name="T101" fmla="*/ 2 h 361"/>
                  <a:gd name="T102" fmla="*/ 281 w 438"/>
                  <a:gd name="T103" fmla="*/ 27 h 361"/>
                  <a:gd name="T104" fmla="*/ 309 w 438"/>
                  <a:gd name="T105" fmla="*/ 53 h 361"/>
                  <a:gd name="T106" fmla="*/ 438 w 438"/>
                  <a:gd name="T107" fmla="*/ 179 h 361"/>
                  <a:gd name="T108" fmla="*/ 309 w 438"/>
                  <a:gd name="T109"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361">
                    <a:moveTo>
                      <a:pt x="309" y="308"/>
                    </a:moveTo>
                    <a:lnTo>
                      <a:pt x="281" y="331"/>
                    </a:lnTo>
                    <a:lnTo>
                      <a:pt x="216" y="358"/>
                    </a:lnTo>
                    <a:lnTo>
                      <a:pt x="182" y="361"/>
                    </a:lnTo>
                    <a:lnTo>
                      <a:pt x="153" y="358"/>
                    </a:lnTo>
                    <a:lnTo>
                      <a:pt x="125" y="350"/>
                    </a:lnTo>
                    <a:lnTo>
                      <a:pt x="119" y="348"/>
                    </a:lnTo>
                    <a:lnTo>
                      <a:pt x="110" y="346"/>
                    </a:lnTo>
                    <a:lnTo>
                      <a:pt x="108" y="344"/>
                    </a:lnTo>
                    <a:lnTo>
                      <a:pt x="104" y="342"/>
                    </a:lnTo>
                    <a:lnTo>
                      <a:pt x="102" y="342"/>
                    </a:lnTo>
                    <a:lnTo>
                      <a:pt x="100" y="339"/>
                    </a:lnTo>
                    <a:lnTo>
                      <a:pt x="79" y="329"/>
                    </a:lnTo>
                    <a:lnTo>
                      <a:pt x="60" y="312"/>
                    </a:lnTo>
                    <a:lnTo>
                      <a:pt x="53" y="308"/>
                    </a:lnTo>
                    <a:lnTo>
                      <a:pt x="38" y="289"/>
                    </a:lnTo>
                    <a:lnTo>
                      <a:pt x="13" y="249"/>
                    </a:lnTo>
                    <a:lnTo>
                      <a:pt x="7" y="226"/>
                    </a:lnTo>
                    <a:lnTo>
                      <a:pt x="7" y="219"/>
                    </a:lnTo>
                    <a:lnTo>
                      <a:pt x="5" y="213"/>
                    </a:lnTo>
                    <a:lnTo>
                      <a:pt x="3" y="196"/>
                    </a:lnTo>
                    <a:lnTo>
                      <a:pt x="0" y="179"/>
                    </a:lnTo>
                    <a:lnTo>
                      <a:pt x="0" y="175"/>
                    </a:lnTo>
                    <a:lnTo>
                      <a:pt x="0" y="171"/>
                    </a:lnTo>
                    <a:lnTo>
                      <a:pt x="0" y="171"/>
                    </a:lnTo>
                    <a:lnTo>
                      <a:pt x="3" y="169"/>
                    </a:lnTo>
                    <a:lnTo>
                      <a:pt x="3" y="169"/>
                    </a:lnTo>
                    <a:lnTo>
                      <a:pt x="3" y="169"/>
                    </a:lnTo>
                    <a:lnTo>
                      <a:pt x="3" y="169"/>
                    </a:lnTo>
                    <a:lnTo>
                      <a:pt x="3" y="169"/>
                    </a:lnTo>
                    <a:lnTo>
                      <a:pt x="3" y="160"/>
                    </a:lnTo>
                    <a:lnTo>
                      <a:pt x="3" y="152"/>
                    </a:lnTo>
                    <a:lnTo>
                      <a:pt x="5" y="150"/>
                    </a:lnTo>
                    <a:lnTo>
                      <a:pt x="5" y="147"/>
                    </a:lnTo>
                    <a:lnTo>
                      <a:pt x="5" y="141"/>
                    </a:lnTo>
                    <a:lnTo>
                      <a:pt x="7" y="135"/>
                    </a:lnTo>
                    <a:lnTo>
                      <a:pt x="7" y="133"/>
                    </a:lnTo>
                    <a:lnTo>
                      <a:pt x="7" y="133"/>
                    </a:lnTo>
                    <a:lnTo>
                      <a:pt x="15" y="112"/>
                    </a:lnTo>
                    <a:lnTo>
                      <a:pt x="38" y="69"/>
                    </a:lnTo>
                    <a:lnTo>
                      <a:pt x="53" y="53"/>
                    </a:lnTo>
                    <a:lnTo>
                      <a:pt x="60" y="46"/>
                    </a:lnTo>
                    <a:lnTo>
                      <a:pt x="83" y="27"/>
                    </a:lnTo>
                    <a:lnTo>
                      <a:pt x="136" y="4"/>
                    </a:lnTo>
                    <a:lnTo>
                      <a:pt x="163" y="0"/>
                    </a:lnTo>
                    <a:lnTo>
                      <a:pt x="163" y="0"/>
                    </a:lnTo>
                    <a:lnTo>
                      <a:pt x="165" y="0"/>
                    </a:lnTo>
                    <a:lnTo>
                      <a:pt x="174" y="0"/>
                    </a:lnTo>
                    <a:lnTo>
                      <a:pt x="182" y="0"/>
                    </a:lnTo>
                    <a:lnTo>
                      <a:pt x="182" y="0"/>
                    </a:lnTo>
                    <a:lnTo>
                      <a:pt x="216" y="2"/>
                    </a:lnTo>
                    <a:lnTo>
                      <a:pt x="281" y="27"/>
                    </a:lnTo>
                    <a:lnTo>
                      <a:pt x="309" y="53"/>
                    </a:lnTo>
                    <a:lnTo>
                      <a:pt x="438" y="179"/>
                    </a:lnTo>
                    <a:lnTo>
                      <a:pt x="309"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sp>
        <p:nvSpPr>
          <p:cNvPr id="25" name="Rounded Rectangle 24">
            <a:extLst>
              <a:ext uri="{FF2B5EF4-FFF2-40B4-BE49-F238E27FC236}">
                <a16:creationId xmlns:a16="http://schemas.microsoft.com/office/drawing/2014/main" id="{19C847FD-8AA2-AC46-8BE2-667B539AEC1F}"/>
              </a:ext>
            </a:extLst>
          </p:cNvPr>
          <p:cNvSpPr/>
          <p:nvPr/>
        </p:nvSpPr>
        <p:spPr>
          <a:xfrm>
            <a:off x="3748109" y="2678220"/>
            <a:ext cx="1477899" cy="1826574"/>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ExtraLight" panose="020B0303020201020303" pitchFamily="34" charset="0"/>
              <a:ea typeface="+mn-ea"/>
              <a:cs typeface="CiscoSansTT ExtraLight" panose="020B0303020201020303" pitchFamily="34" charset="0"/>
            </a:endParaRPr>
          </a:p>
        </p:txBody>
      </p:sp>
      <p:sp>
        <p:nvSpPr>
          <p:cNvPr id="6" name="Rounded Rectangle 5">
            <a:extLst>
              <a:ext uri="{FF2B5EF4-FFF2-40B4-BE49-F238E27FC236}">
                <a16:creationId xmlns:a16="http://schemas.microsoft.com/office/drawing/2014/main" id="{A545947B-3426-F649-A34A-926C5605F214}"/>
              </a:ext>
            </a:extLst>
          </p:cNvPr>
          <p:cNvSpPr/>
          <p:nvPr/>
        </p:nvSpPr>
        <p:spPr>
          <a:xfrm>
            <a:off x="5449497" y="2666965"/>
            <a:ext cx="3410302" cy="1837828"/>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US" sz="1400" b="1">
                <a:solidFill>
                  <a:srgbClr val="FFFFFF"/>
                </a:solidFill>
                <a:latin typeface="CiscoSansTT ExtraLight" panose="020B0303020201020303" pitchFamily="34" charset="0"/>
                <a:ea typeface="ＭＳ Ｐゴシック" charset="0"/>
                <a:cs typeface="CiscoSansTT ExtraLight" panose="020B0303020201020303" pitchFamily="34" charset="0"/>
              </a:rPr>
              <a:t>3-Cisco Virtual Office Router:</a:t>
            </a:r>
            <a:endParaRPr lang="en-US" sz="1200">
              <a:solidFill>
                <a:schemeClr val="bg1"/>
              </a:solidFill>
            </a:endParaRPr>
          </a:p>
          <a:p>
            <a:pPr marL="244535" marR="0" lvl="1" indent="-171450" eaLnBrk="1" latinLnBrk="0" hangingPunct="1">
              <a:lnSpc>
                <a:spcPct val="100000"/>
              </a:lnSpc>
              <a:buClrTx/>
              <a:buSzTx/>
              <a:buFont typeface="Arial" panose="020B0604020202020204" pitchFamily="34" charset="0"/>
              <a:buChar char="•"/>
              <a:tabLst/>
              <a:defRPr/>
            </a:pPr>
            <a:r>
              <a:rPr lang="en-US" sz="1200"/>
              <a:t>Remote Router with Wireless: </a:t>
            </a:r>
          </a:p>
          <a:p>
            <a:pPr marL="465138" lvl="2" indent="-228600">
              <a:buFont typeface="Arial" panose="020B0604020202020204" pitchFamily="34" charset="0"/>
              <a:buChar char="•"/>
              <a:defRPr/>
            </a:pPr>
            <a:r>
              <a:rPr lang="en-US" sz="1000"/>
              <a:t>SD-WAN ready Cisco ISR1K : </a:t>
            </a:r>
            <a:r>
              <a:rPr lang="en-US" sz="1000">
                <a:ea typeface="ＭＳ Ｐゴシック"/>
              </a:rPr>
              <a:t>C1121-8PLTEPW$*, C1111-4PW, C1111-8PW, C1117-4PW</a:t>
            </a:r>
          </a:p>
          <a:p>
            <a:pPr marL="465138" lvl="2" indent="-228600">
              <a:buFont typeface="Arial" panose="020B0604020202020204" pitchFamily="34" charset="0"/>
              <a:buChar char="•"/>
              <a:defRPr/>
            </a:pPr>
            <a:r>
              <a:rPr lang="en-US" sz="1000"/>
              <a:t>SEC license needed for CVO deployment to enable zone-based firewall, </a:t>
            </a:r>
            <a:r>
              <a:rPr lang="en-US" sz="1000" err="1"/>
              <a:t>easyVPN</a:t>
            </a:r>
            <a:r>
              <a:rPr lang="en-US" sz="1000"/>
              <a:t>, DMVPN capabilities</a:t>
            </a:r>
          </a:p>
          <a:p>
            <a:pPr marL="7938" lvl="1" indent="-228600">
              <a:buFont typeface="Arial" panose="020B0604020202020204" pitchFamily="34" charset="0"/>
              <a:buChar char="•"/>
              <a:defRPr/>
            </a:pPr>
            <a:r>
              <a:rPr lang="en-US" sz="1000" b="1">
                <a:solidFill>
                  <a:srgbClr val="FFFFFF"/>
                </a:solidFill>
                <a:latin typeface="CiscoSansTT ExtraLight" panose="020B0303020201020303" pitchFamily="34" charset="0"/>
                <a:ea typeface="ＭＳ Ｐゴシック" charset="0"/>
                <a:cs typeface="CiscoSansTT ExtraLight" panose="020B0303020201020303" pitchFamily="34" charset="0"/>
              </a:rPr>
              <a:t>See bundle options  in following slides</a:t>
            </a:r>
            <a:endParaRPr lang="en-US" sz="1000"/>
          </a:p>
          <a:p>
            <a:pPr marL="465138" lvl="2" indent="-228600">
              <a:buFont typeface="Arial" panose="020B0604020202020204" pitchFamily="34" charset="0"/>
              <a:buChar char="•"/>
              <a:defRPr/>
            </a:pPr>
            <a:endParaRPr lang="en-US" sz="1000"/>
          </a:p>
          <a:p>
            <a:pPr marL="465138" lvl="2" indent="-228600">
              <a:buFont typeface="Arial" panose="020B0604020202020204" pitchFamily="34" charset="0"/>
              <a:buChar char="•"/>
              <a:defRPr/>
            </a:pPr>
            <a:endParaRPr lang="en-US" sz="1000"/>
          </a:p>
        </p:txBody>
      </p:sp>
      <p:sp>
        <p:nvSpPr>
          <p:cNvPr id="2" name="Rounded Rectangle 1">
            <a:extLst>
              <a:ext uri="{FF2B5EF4-FFF2-40B4-BE49-F238E27FC236}">
                <a16:creationId xmlns:a16="http://schemas.microsoft.com/office/drawing/2014/main" id="{B8CD1EE6-D639-1C44-ABC1-8B5E1222A4C5}"/>
              </a:ext>
            </a:extLst>
          </p:cNvPr>
          <p:cNvSpPr/>
          <p:nvPr/>
        </p:nvSpPr>
        <p:spPr>
          <a:xfrm>
            <a:off x="349008" y="2678498"/>
            <a:ext cx="3193535" cy="183932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200" b="1">
                <a:solidFill>
                  <a:srgbClr val="FFFFFF"/>
                </a:solidFill>
                <a:latin typeface="CiscoSansTT ExtraLight" panose="020B0303020201020303" pitchFamily="34" charset="0"/>
                <a:ea typeface="ＭＳ Ｐゴシック" charset="0"/>
                <a:cs typeface="CiscoSansTT ExtraLight" panose="020B0303020201020303" pitchFamily="34" charset="0"/>
              </a:rPr>
              <a:t>1- </a:t>
            </a:r>
            <a:r>
              <a:rPr lang="en-US" sz="1100" b="1">
                <a:solidFill>
                  <a:srgbClr val="FFFFFF"/>
                </a:solidFill>
                <a:latin typeface="CiscoSansTT ExtraLight" panose="020B0303020201020303" pitchFamily="34" charset="0"/>
                <a:ea typeface="ＭＳ Ｐゴシック" charset="0"/>
                <a:cs typeface="CiscoSansTT ExtraLight" panose="020B0303020201020303" pitchFamily="34" charset="0"/>
              </a:rPr>
              <a:t>Support for full IP phone, wireless, data, and video services over an encrypted VPN</a:t>
            </a:r>
            <a:endParaRPr lang="en-US" sz="1100">
              <a:solidFill>
                <a:schemeClr val="bg1"/>
              </a:solidFill>
            </a:endParaRPr>
          </a:p>
          <a:p>
            <a:pPr marL="244535" lvl="1" indent="-171450">
              <a:buFont typeface="Arial" panose="020B0604020202020204" pitchFamily="34" charset="0"/>
              <a:buChar char="•"/>
            </a:pPr>
            <a:r>
              <a:rPr lang="en-US" sz="1100"/>
              <a:t>CVO Controllers with Zero-Touch deployment and management </a:t>
            </a:r>
          </a:p>
          <a:p>
            <a:pPr marL="465138" lvl="2" indent="-228600">
              <a:buFont typeface="Arial" panose="020B0604020202020204" pitchFamily="34" charset="0"/>
              <a:buChar char="•"/>
            </a:pPr>
            <a:r>
              <a:rPr lang="en-US" sz="1000"/>
              <a:t>Licenses : CVO-1100-4P-CFG, CVO-1100-8P-CFG</a:t>
            </a:r>
          </a:p>
          <a:p>
            <a:pPr marL="244535" lvl="1" indent="-171450">
              <a:buFont typeface="Arial" panose="020B0604020202020204" pitchFamily="34" charset="0"/>
              <a:buChar char="•"/>
            </a:pPr>
            <a:endParaRPr lang="en-US" sz="1100">
              <a:solidFill>
                <a:schemeClr val="bg1"/>
              </a:solidFill>
            </a:endParaRPr>
          </a:p>
          <a:p>
            <a:pPr marL="244535" lvl="1" indent="-171450">
              <a:buFont typeface="Arial" panose="020B0604020202020204" pitchFamily="34" charset="0"/>
              <a:buChar char="•"/>
            </a:pPr>
            <a:r>
              <a:rPr lang="en-US" sz="1100">
                <a:solidFill>
                  <a:schemeClr val="bg1"/>
                </a:solidFill>
              </a:rPr>
              <a:t>VPN Headend : ISR4K for Secure device provisioning, ASR1K Series</a:t>
            </a:r>
          </a:p>
        </p:txBody>
      </p:sp>
      <p:sp>
        <p:nvSpPr>
          <p:cNvPr id="3" name="Title 2">
            <a:extLst>
              <a:ext uri="{FF2B5EF4-FFF2-40B4-BE49-F238E27FC236}">
                <a16:creationId xmlns:a16="http://schemas.microsoft.com/office/drawing/2014/main" id="{3C6C0509-7710-1141-99DD-F6800CF58F74}"/>
              </a:ext>
            </a:extLst>
          </p:cNvPr>
          <p:cNvSpPr>
            <a:spLocks noGrp="1"/>
          </p:cNvSpPr>
          <p:nvPr>
            <p:ph type="title" idx="4294967295"/>
          </p:nvPr>
        </p:nvSpPr>
        <p:spPr>
          <a:xfrm>
            <a:off x="735225" y="669943"/>
            <a:ext cx="8345487" cy="731837"/>
          </a:xfrm>
        </p:spPr>
        <p:txBody>
          <a:bodyPr/>
          <a:lstStyle/>
          <a:p>
            <a:r>
              <a:rPr lang="en-US" sz="2200">
                <a:solidFill>
                  <a:schemeClr val="tx1"/>
                </a:solidFill>
                <a:latin typeface="CiscoSansTT ExtraLight" panose="020B0303020201020303" pitchFamily="34" charset="0"/>
                <a:cs typeface="CiscoSansTT ExtraLight" panose="020B0303020201020303" pitchFamily="34" charset="0"/>
              </a:rPr>
              <a:t>3 Pieces of the Puzzle – What is needed?</a:t>
            </a:r>
          </a:p>
        </p:txBody>
      </p:sp>
      <p:sp>
        <p:nvSpPr>
          <p:cNvPr id="5" name="Rounded Rectangle 4">
            <a:extLst>
              <a:ext uri="{FF2B5EF4-FFF2-40B4-BE49-F238E27FC236}">
                <a16:creationId xmlns:a16="http://schemas.microsoft.com/office/drawing/2014/main" id="{DF0D4F40-56BC-C24B-89B1-33E6DB93D669}"/>
              </a:ext>
            </a:extLst>
          </p:cNvPr>
          <p:cNvSpPr/>
          <p:nvPr/>
        </p:nvSpPr>
        <p:spPr>
          <a:xfrm>
            <a:off x="3922068" y="3268215"/>
            <a:ext cx="1185522" cy="450107"/>
          </a:xfrm>
          <a:prstGeom prst="roundRect">
            <a:avLst/>
          </a:prstGeom>
          <a:solidFill>
            <a:schemeClr val="accent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800">
                <a:solidFill>
                  <a:srgbClr val="FFFFFF"/>
                </a:solidFill>
                <a:latin typeface="CiscoSansTT ExtraLight" panose="020B0303020201020303" pitchFamily="34" charset="0"/>
                <a:cs typeface="CiscoSansTT ExtraLight" panose="020B0303020201020303" pitchFamily="34" charset="0"/>
              </a:rPr>
              <a:t>Headend</a:t>
            </a:r>
            <a:r>
              <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rPr>
              <a:t> Internet Connection</a:t>
            </a:r>
          </a:p>
        </p:txBody>
      </p:sp>
      <p:sp>
        <p:nvSpPr>
          <p:cNvPr id="22" name="TextBox 21">
            <a:extLst>
              <a:ext uri="{FF2B5EF4-FFF2-40B4-BE49-F238E27FC236}">
                <a16:creationId xmlns:a16="http://schemas.microsoft.com/office/drawing/2014/main" id="{9F997371-5740-974D-B5A0-4C6D7DD74617}"/>
              </a:ext>
            </a:extLst>
          </p:cNvPr>
          <p:cNvSpPr txBox="1"/>
          <p:nvPr/>
        </p:nvSpPr>
        <p:spPr>
          <a:xfrm>
            <a:off x="3619726" y="2666965"/>
            <a:ext cx="173466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2-Internet Connection</a:t>
            </a:r>
          </a:p>
        </p:txBody>
      </p:sp>
      <p:sp>
        <p:nvSpPr>
          <p:cNvPr id="18" name="Rounded Rectangle 17">
            <a:extLst>
              <a:ext uri="{FF2B5EF4-FFF2-40B4-BE49-F238E27FC236}">
                <a16:creationId xmlns:a16="http://schemas.microsoft.com/office/drawing/2014/main" id="{1062F98A-CA11-9C4A-8F2A-12DFAD7AE34F}"/>
              </a:ext>
            </a:extLst>
          </p:cNvPr>
          <p:cNvSpPr/>
          <p:nvPr/>
        </p:nvSpPr>
        <p:spPr>
          <a:xfrm>
            <a:off x="3922068" y="3897768"/>
            <a:ext cx="1185522" cy="450107"/>
          </a:xfrm>
          <a:prstGeom prst="roundRect">
            <a:avLst/>
          </a:prstGeom>
          <a:solidFill>
            <a:schemeClr val="accent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rPr>
              <a:t>Home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rPr>
              <a:t>Internet Connection</a:t>
            </a:r>
          </a:p>
        </p:txBody>
      </p:sp>
      <p:sp>
        <p:nvSpPr>
          <p:cNvPr id="23" name="TextBox 22">
            <a:extLst>
              <a:ext uri="{FF2B5EF4-FFF2-40B4-BE49-F238E27FC236}">
                <a16:creationId xmlns:a16="http://schemas.microsoft.com/office/drawing/2014/main" id="{39C75689-7D32-C94F-94DC-9CB32C600255}"/>
              </a:ext>
            </a:extLst>
          </p:cNvPr>
          <p:cNvSpPr txBox="1"/>
          <p:nvPr/>
        </p:nvSpPr>
        <p:spPr>
          <a:xfrm>
            <a:off x="392256" y="2389330"/>
            <a:ext cx="3193534"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Data center</a:t>
            </a:r>
          </a:p>
        </p:txBody>
      </p:sp>
      <p:cxnSp>
        <p:nvCxnSpPr>
          <p:cNvPr id="11" name="Straight Arrow Connector 10">
            <a:extLst>
              <a:ext uri="{FF2B5EF4-FFF2-40B4-BE49-F238E27FC236}">
                <a16:creationId xmlns:a16="http://schemas.microsoft.com/office/drawing/2014/main" id="{FFD90316-2F7A-D04E-B84B-5A4908C5E8A5}"/>
              </a:ext>
            </a:extLst>
          </p:cNvPr>
          <p:cNvCxnSpPr>
            <a:cxnSpLocks/>
          </p:cNvCxnSpPr>
          <p:nvPr/>
        </p:nvCxnSpPr>
        <p:spPr>
          <a:xfrm>
            <a:off x="5094950" y="4096758"/>
            <a:ext cx="32987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1AE74842-2B89-D245-BDA7-39EFAD722F05}"/>
              </a:ext>
            </a:extLst>
          </p:cNvPr>
          <p:cNvCxnSpPr>
            <a:cxnSpLocks/>
          </p:cNvCxnSpPr>
          <p:nvPr/>
        </p:nvCxnSpPr>
        <p:spPr>
          <a:xfrm>
            <a:off x="3618946" y="3464689"/>
            <a:ext cx="29546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itle 3">
            <a:extLst>
              <a:ext uri="{FF2B5EF4-FFF2-40B4-BE49-F238E27FC236}">
                <a16:creationId xmlns:a16="http://schemas.microsoft.com/office/drawing/2014/main" id="{50720684-CC2F-6E4C-8FB1-D8BA38FCF2FE}"/>
              </a:ext>
            </a:extLst>
          </p:cNvPr>
          <p:cNvSpPr txBox="1">
            <a:spLocks/>
          </p:cNvSpPr>
          <p:nvPr/>
        </p:nvSpPr>
        <p:spPr bwMode="auto">
          <a:xfrm>
            <a:off x="735226" y="117400"/>
            <a:ext cx="659294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0">
              <a:defRPr/>
            </a:pPr>
            <a:r>
              <a:rPr lang="en-US">
                <a:solidFill>
                  <a:srgbClr val="00BCEB"/>
                </a:solidFill>
              </a:rPr>
              <a:t>Cisco Virtual Office  </a:t>
            </a:r>
          </a:p>
        </p:txBody>
      </p:sp>
      <p:grpSp>
        <p:nvGrpSpPr>
          <p:cNvPr id="63" name="Group 62">
            <a:extLst>
              <a:ext uri="{FF2B5EF4-FFF2-40B4-BE49-F238E27FC236}">
                <a16:creationId xmlns:a16="http://schemas.microsoft.com/office/drawing/2014/main" id="{D815FF7D-0786-474F-9279-ACBEA02F2A90}"/>
              </a:ext>
            </a:extLst>
          </p:cNvPr>
          <p:cNvGrpSpPr>
            <a:grpSpLocks noChangeAspect="1"/>
          </p:cNvGrpSpPr>
          <p:nvPr/>
        </p:nvGrpSpPr>
        <p:grpSpPr>
          <a:xfrm>
            <a:off x="3787197" y="1433013"/>
            <a:ext cx="1477383" cy="731836"/>
            <a:chOff x="836085" y="1496592"/>
            <a:chExt cx="538984" cy="266991"/>
          </a:xfrm>
        </p:grpSpPr>
        <p:sp>
          <p:nvSpPr>
            <p:cNvPr id="64" name="Freeform 751">
              <a:extLst>
                <a:ext uri="{FF2B5EF4-FFF2-40B4-BE49-F238E27FC236}">
                  <a16:creationId xmlns:a16="http://schemas.microsoft.com/office/drawing/2014/main" id="{2F8BB790-9096-3545-9346-E137B24668C9}"/>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5" name="Freeform 752">
              <a:extLst>
                <a:ext uri="{FF2B5EF4-FFF2-40B4-BE49-F238E27FC236}">
                  <a16:creationId xmlns:a16="http://schemas.microsoft.com/office/drawing/2014/main" id="{1FEE8239-CA43-F64E-9E63-D14C4F787F96}"/>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6" name="Freeform 753">
              <a:extLst>
                <a:ext uri="{FF2B5EF4-FFF2-40B4-BE49-F238E27FC236}">
                  <a16:creationId xmlns:a16="http://schemas.microsoft.com/office/drawing/2014/main" id="{3E7A32B2-022F-094D-B3DD-DC296A9EE9A5}"/>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69" name="Freeform 125">
            <a:extLst>
              <a:ext uri="{FF2B5EF4-FFF2-40B4-BE49-F238E27FC236}">
                <a16:creationId xmlns:a16="http://schemas.microsoft.com/office/drawing/2014/main" id="{12128B9C-FBE1-E348-8154-2ABAB45B819D}"/>
              </a:ext>
            </a:extLst>
          </p:cNvPr>
          <p:cNvSpPr>
            <a:spLocks/>
          </p:cNvSpPr>
          <p:nvPr/>
        </p:nvSpPr>
        <p:spPr bwMode="auto">
          <a:xfrm>
            <a:off x="2840484" y="1205183"/>
            <a:ext cx="19050" cy="11113"/>
          </a:xfrm>
          <a:custGeom>
            <a:avLst/>
            <a:gdLst>
              <a:gd name="T0" fmla="*/ 0 w 15"/>
              <a:gd name="T1" fmla="*/ 0 h 8"/>
              <a:gd name="T2" fmla="*/ 0 w 15"/>
              <a:gd name="T3" fmla="*/ 0 h 8"/>
              <a:gd name="T4" fmla="*/ 15 w 15"/>
              <a:gd name="T5" fmla="*/ 8 h 8"/>
              <a:gd name="T6" fmla="*/ 11 w 15"/>
              <a:gd name="T7" fmla="*/ 8 h 8"/>
              <a:gd name="T8" fmla="*/ 0 w 15"/>
              <a:gd name="T9" fmla="*/ 0 h 8"/>
            </a:gdLst>
            <a:ahLst/>
            <a:cxnLst>
              <a:cxn ang="0">
                <a:pos x="T0" y="T1"/>
              </a:cxn>
              <a:cxn ang="0">
                <a:pos x="T2" y="T3"/>
              </a:cxn>
              <a:cxn ang="0">
                <a:pos x="T4" y="T5"/>
              </a:cxn>
              <a:cxn ang="0">
                <a:pos x="T6" y="T7"/>
              </a:cxn>
              <a:cxn ang="0">
                <a:pos x="T8" y="T9"/>
              </a:cxn>
            </a:cxnLst>
            <a:rect l="0" t="0" r="r" b="b"/>
            <a:pathLst>
              <a:path w="15" h="8">
                <a:moveTo>
                  <a:pt x="0" y="0"/>
                </a:moveTo>
                <a:cubicBezTo>
                  <a:pt x="0" y="0"/>
                  <a:pt x="0" y="0"/>
                  <a:pt x="0" y="0"/>
                </a:cubicBezTo>
                <a:cubicBezTo>
                  <a:pt x="5" y="3"/>
                  <a:pt x="10" y="5"/>
                  <a:pt x="15" y="8"/>
                </a:cubicBezTo>
                <a:cubicBezTo>
                  <a:pt x="11" y="8"/>
                  <a:pt x="11" y="8"/>
                  <a:pt x="11" y="8"/>
                </a:cubicBezTo>
                <a:cubicBezTo>
                  <a:pt x="7" y="5"/>
                  <a:pt x="3" y="3"/>
                  <a:pt x="0" y="0"/>
                </a:cubicBezTo>
              </a:path>
            </a:pathLst>
          </a:custGeom>
          <a:solidFill>
            <a:srgbClr val="0A5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13" name="Group 12">
            <a:extLst>
              <a:ext uri="{FF2B5EF4-FFF2-40B4-BE49-F238E27FC236}">
                <a16:creationId xmlns:a16="http://schemas.microsoft.com/office/drawing/2014/main" id="{EF8AD6C9-6327-EA46-945E-CF176B65CA39}"/>
              </a:ext>
            </a:extLst>
          </p:cNvPr>
          <p:cNvGrpSpPr/>
          <p:nvPr/>
        </p:nvGrpSpPr>
        <p:grpSpPr>
          <a:xfrm>
            <a:off x="3034935" y="1521694"/>
            <a:ext cx="441395" cy="430694"/>
            <a:chOff x="2792859" y="1070245"/>
            <a:chExt cx="523876" cy="511175"/>
          </a:xfrm>
        </p:grpSpPr>
        <p:sp>
          <p:nvSpPr>
            <p:cNvPr id="70" name="Freeform 126">
              <a:extLst>
                <a:ext uri="{FF2B5EF4-FFF2-40B4-BE49-F238E27FC236}">
                  <a16:creationId xmlns:a16="http://schemas.microsoft.com/office/drawing/2014/main" id="{3F8A6493-4149-044C-A74F-4CCE67C413E5}"/>
                </a:ext>
              </a:extLst>
            </p:cNvPr>
            <p:cNvSpPr>
              <a:spLocks/>
            </p:cNvSpPr>
            <p:nvPr/>
          </p:nvSpPr>
          <p:spPr bwMode="auto">
            <a:xfrm>
              <a:off x="3073847" y="1070245"/>
              <a:ext cx="242888" cy="146050"/>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 name="Freeform 78">
              <a:extLst>
                <a:ext uri="{FF2B5EF4-FFF2-40B4-BE49-F238E27FC236}">
                  <a16:creationId xmlns:a16="http://schemas.microsoft.com/office/drawing/2014/main" id="{C9BD50DD-1843-314F-89AB-892992DD8DAF}"/>
                </a:ext>
              </a:extLst>
            </p:cNvPr>
            <p:cNvSpPr>
              <a:spLocks/>
            </p:cNvSpPr>
            <p:nvPr/>
          </p:nvSpPr>
          <p:spPr bwMode="auto">
            <a:xfrm>
              <a:off x="2797172" y="1248045"/>
              <a:ext cx="519563" cy="153988"/>
            </a:xfrm>
            <a:custGeom>
              <a:avLst/>
              <a:gdLst>
                <a:gd name="connsiteX0" fmla="*/ 24563 w 519563"/>
                <a:gd name="connsiteY0" fmla="*/ 0 h 153988"/>
                <a:gd name="connsiteX1" fmla="*/ 81024 w 519563"/>
                <a:gd name="connsiteY1" fmla="*/ 0 h 153988"/>
                <a:gd name="connsiteX2" fmla="*/ 89350 w 519563"/>
                <a:gd name="connsiteY2" fmla="*/ 0 h 153988"/>
                <a:gd name="connsiteX3" fmla="*/ 134838 w 519563"/>
                <a:gd name="connsiteY3" fmla="*/ 0 h 153988"/>
                <a:gd name="connsiteX4" fmla="*/ 215119 w 519563"/>
                <a:gd name="connsiteY4" fmla="*/ 0 h 153988"/>
                <a:gd name="connsiteX5" fmla="*/ 224030 w 519563"/>
                <a:gd name="connsiteY5" fmla="*/ 0 h 153988"/>
                <a:gd name="connsiteX6" fmla="*/ 325239 w 519563"/>
                <a:gd name="connsiteY6" fmla="*/ 0 h 153988"/>
                <a:gd name="connsiteX7" fmla="*/ 327158 w 519563"/>
                <a:gd name="connsiteY7" fmla="*/ 0 h 153988"/>
                <a:gd name="connsiteX8" fmla="*/ 397759 w 519563"/>
                <a:gd name="connsiteY8" fmla="*/ 0 h 153988"/>
                <a:gd name="connsiteX9" fmla="*/ 446372 w 519563"/>
                <a:gd name="connsiteY9" fmla="*/ 0 h 153988"/>
                <a:gd name="connsiteX10" fmla="*/ 476250 w 519563"/>
                <a:gd name="connsiteY10" fmla="*/ 0 h 153988"/>
                <a:gd name="connsiteX11" fmla="*/ 490999 w 519563"/>
                <a:gd name="connsiteY11" fmla="*/ 0 h 153988"/>
                <a:gd name="connsiteX12" fmla="*/ 497375 w 519563"/>
                <a:gd name="connsiteY12" fmla="*/ 0 h 153988"/>
                <a:gd name="connsiteX13" fmla="*/ 519563 w 519563"/>
                <a:gd name="connsiteY13" fmla="*/ 21635 h 153988"/>
                <a:gd name="connsiteX14" fmla="*/ 519563 w 519563"/>
                <a:gd name="connsiteY14" fmla="*/ 132353 h 153988"/>
                <a:gd name="connsiteX15" fmla="*/ 497375 w 519563"/>
                <a:gd name="connsiteY15" fmla="*/ 153988 h 153988"/>
                <a:gd name="connsiteX16" fmla="*/ 389142 w 519563"/>
                <a:gd name="connsiteY16" fmla="*/ 153988 h 153988"/>
                <a:gd name="connsiteX17" fmla="*/ 387550 w 519563"/>
                <a:gd name="connsiteY17" fmla="*/ 153988 h 153988"/>
                <a:gd name="connsiteX18" fmla="*/ 381879 w 519563"/>
                <a:gd name="connsiteY18" fmla="*/ 153988 h 153988"/>
                <a:gd name="connsiteX19" fmla="*/ 342177 w 519563"/>
                <a:gd name="connsiteY19" fmla="*/ 153988 h 153988"/>
                <a:gd name="connsiteX20" fmla="*/ 307808 w 519563"/>
                <a:gd name="connsiteY20" fmla="*/ 153988 h 153988"/>
                <a:gd name="connsiteX21" fmla="*/ 298930 w 519563"/>
                <a:gd name="connsiteY21" fmla="*/ 153988 h 153988"/>
                <a:gd name="connsiteX22" fmla="*/ 234415 w 519563"/>
                <a:gd name="connsiteY22" fmla="*/ 153988 h 153988"/>
                <a:gd name="connsiteX23" fmla="*/ 210463 w 519563"/>
                <a:gd name="connsiteY23" fmla="*/ 153988 h 153988"/>
                <a:gd name="connsiteX24" fmla="*/ 169476 w 519563"/>
                <a:gd name="connsiteY24" fmla="*/ 153988 h 153988"/>
                <a:gd name="connsiteX25" fmla="*/ 144377 w 519563"/>
                <a:gd name="connsiteY25" fmla="*/ 153988 h 153988"/>
                <a:gd name="connsiteX26" fmla="*/ 24563 w 519563"/>
                <a:gd name="connsiteY26" fmla="*/ 153988 h 153988"/>
                <a:gd name="connsiteX27" fmla="*/ 0 w 519563"/>
                <a:gd name="connsiteY27" fmla="*/ 132353 h 153988"/>
                <a:gd name="connsiteX28" fmla="*/ 0 w 519563"/>
                <a:gd name="connsiteY28" fmla="*/ 21635 h 153988"/>
                <a:gd name="connsiteX29" fmla="*/ 24563 w 519563"/>
                <a:gd name="connsiteY29" fmla="*/ 0 h 15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9563" h="153988">
                  <a:moveTo>
                    <a:pt x="24563" y="0"/>
                  </a:moveTo>
                  <a:cubicBezTo>
                    <a:pt x="24563" y="0"/>
                    <a:pt x="24563" y="0"/>
                    <a:pt x="81024" y="0"/>
                  </a:cubicBezTo>
                  <a:lnTo>
                    <a:pt x="89350" y="0"/>
                  </a:lnTo>
                  <a:lnTo>
                    <a:pt x="134838" y="0"/>
                  </a:lnTo>
                  <a:lnTo>
                    <a:pt x="215119" y="0"/>
                  </a:lnTo>
                  <a:lnTo>
                    <a:pt x="224030" y="0"/>
                  </a:lnTo>
                  <a:cubicBezTo>
                    <a:pt x="263079" y="0"/>
                    <a:pt x="296550" y="0"/>
                    <a:pt x="325239" y="0"/>
                  </a:cubicBezTo>
                  <a:lnTo>
                    <a:pt x="327158" y="0"/>
                  </a:lnTo>
                  <a:lnTo>
                    <a:pt x="397759" y="0"/>
                  </a:lnTo>
                  <a:cubicBezTo>
                    <a:pt x="417682" y="0"/>
                    <a:pt x="433621" y="0"/>
                    <a:pt x="446372" y="0"/>
                  </a:cubicBezTo>
                  <a:lnTo>
                    <a:pt x="476250" y="0"/>
                  </a:lnTo>
                  <a:lnTo>
                    <a:pt x="490999" y="0"/>
                  </a:lnTo>
                  <a:cubicBezTo>
                    <a:pt x="497375" y="0"/>
                    <a:pt x="497375" y="0"/>
                    <a:pt x="497375" y="0"/>
                  </a:cubicBezTo>
                  <a:cubicBezTo>
                    <a:pt x="509702" y="0"/>
                    <a:pt x="519563" y="10181"/>
                    <a:pt x="519563" y="21635"/>
                  </a:cubicBezTo>
                  <a:cubicBezTo>
                    <a:pt x="519563" y="132353"/>
                    <a:pt x="519563" y="132353"/>
                    <a:pt x="519563" y="132353"/>
                  </a:cubicBezTo>
                  <a:cubicBezTo>
                    <a:pt x="519563" y="145080"/>
                    <a:pt x="509702" y="153988"/>
                    <a:pt x="497375" y="153988"/>
                  </a:cubicBezTo>
                  <a:cubicBezTo>
                    <a:pt x="456387" y="153988"/>
                    <a:pt x="420523" y="153988"/>
                    <a:pt x="389142" y="153988"/>
                  </a:cubicBezTo>
                  <a:lnTo>
                    <a:pt x="387550" y="153988"/>
                  </a:lnTo>
                  <a:lnTo>
                    <a:pt x="381879" y="153988"/>
                  </a:lnTo>
                  <a:lnTo>
                    <a:pt x="342177" y="153988"/>
                  </a:lnTo>
                  <a:lnTo>
                    <a:pt x="307808" y="153988"/>
                  </a:lnTo>
                  <a:lnTo>
                    <a:pt x="298930" y="153988"/>
                  </a:lnTo>
                  <a:lnTo>
                    <a:pt x="234415" y="153988"/>
                  </a:lnTo>
                  <a:lnTo>
                    <a:pt x="210463" y="153988"/>
                  </a:lnTo>
                  <a:cubicBezTo>
                    <a:pt x="169476" y="153988"/>
                    <a:pt x="169476" y="153988"/>
                    <a:pt x="169476" y="153988"/>
                  </a:cubicBezTo>
                  <a:lnTo>
                    <a:pt x="144377" y="153988"/>
                  </a:lnTo>
                  <a:cubicBezTo>
                    <a:pt x="109638" y="153988"/>
                    <a:pt x="69936" y="153988"/>
                    <a:pt x="24563" y="153988"/>
                  </a:cubicBezTo>
                  <a:cubicBezTo>
                    <a:pt x="10917" y="153988"/>
                    <a:pt x="0" y="145080"/>
                    <a:pt x="0" y="132353"/>
                  </a:cubicBezTo>
                  <a:cubicBezTo>
                    <a:pt x="0" y="132353"/>
                    <a:pt x="0" y="132353"/>
                    <a:pt x="0" y="21635"/>
                  </a:cubicBezTo>
                  <a:cubicBezTo>
                    <a:pt x="0" y="10181"/>
                    <a:pt x="10917" y="0"/>
                    <a:pt x="24563"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2" name="Freeform 128">
              <a:extLst>
                <a:ext uri="{FF2B5EF4-FFF2-40B4-BE49-F238E27FC236}">
                  <a16:creationId xmlns:a16="http://schemas.microsoft.com/office/drawing/2014/main" id="{5CCACCDC-8E8B-0B40-9C89-9530959CD950}"/>
                </a:ext>
              </a:extLst>
            </p:cNvPr>
            <p:cNvSpPr>
              <a:spLocks/>
            </p:cNvSpPr>
            <p:nvPr/>
          </p:nvSpPr>
          <p:spPr bwMode="auto">
            <a:xfrm>
              <a:off x="3073847" y="1435370"/>
              <a:ext cx="242888" cy="146050"/>
            </a:xfrm>
            <a:custGeom>
              <a:avLst/>
              <a:gdLst>
                <a:gd name="T0" fmla="*/ 17 w 197"/>
                <a:gd name="T1" fmla="*/ 0 h 121"/>
                <a:gd name="T2" fmla="*/ 17 w 197"/>
                <a:gd name="T3" fmla="*/ 0 h 121"/>
                <a:gd name="T4" fmla="*/ 180 w 197"/>
                <a:gd name="T5" fmla="*/ 0 h 121"/>
                <a:gd name="T6" fmla="*/ 197 w 197"/>
                <a:gd name="T7" fmla="*/ 16 h 121"/>
                <a:gd name="T8" fmla="*/ 197 w 197"/>
                <a:gd name="T9" fmla="*/ 104 h 121"/>
                <a:gd name="T10" fmla="*/ 180 w 197"/>
                <a:gd name="T11" fmla="*/ 121 h 121"/>
                <a:gd name="T12" fmla="*/ 17 w 197"/>
                <a:gd name="T13" fmla="*/ 121 h 121"/>
                <a:gd name="T14" fmla="*/ 0 w 197"/>
                <a:gd name="T15" fmla="*/ 104 h 121"/>
                <a:gd name="T16" fmla="*/ 0 w 197"/>
                <a:gd name="T17" fmla="*/ 16 h 121"/>
                <a:gd name="T18" fmla="*/ 17 w 197"/>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7" y="0"/>
                  </a:moveTo>
                  <a:cubicBezTo>
                    <a:pt x="17" y="0"/>
                    <a:pt x="17"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cubicBezTo>
                    <a:pt x="17" y="121"/>
                    <a:pt x="17" y="121"/>
                    <a:pt x="17" y="121"/>
                  </a:cubicBezTo>
                  <a:cubicBezTo>
                    <a:pt x="8" y="121"/>
                    <a:pt x="0" y="113"/>
                    <a:pt x="0" y="104"/>
                  </a:cubicBezTo>
                  <a:cubicBezTo>
                    <a:pt x="0" y="16"/>
                    <a:pt x="0" y="16"/>
                    <a:pt x="0" y="16"/>
                  </a:cubicBezTo>
                  <a:cubicBezTo>
                    <a:pt x="0" y="7"/>
                    <a:pt x="8" y="0"/>
                    <a:pt x="17"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6" name="Freeform 126">
              <a:extLst>
                <a:ext uri="{FF2B5EF4-FFF2-40B4-BE49-F238E27FC236}">
                  <a16:creationId xmlns:a16="http://schemas.microsoft.com/office/drawing/2014/main" id="{9968277F-10CE-C649-9C45-C71DCAF8CDC4}"/>
                </a:ext>
              </a:extLst>
            </p:cNvPr>
            <p:cNvSpPr>
              <a:spLocks/>
            </p:cNvSpPr>
            <p:nvPr/>
          </p:nvSpPr>
          <p:spPr bwMode="auto">
            <a:xfrm>
              <a:off x="2792859" y="1070245"/>
              <a:ext cx="242888" cy="146050"/>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8" name="Freeform 126">
              <a:extLst>
                <a:ext uri="{FF2B5EF4-FFF2-40B4-BE49-F238E27FC236}">
                  <a16:creationId xmlns:a16="http://schemas.microsoft.com/office/drawing/2014/main" id="{E4E5FABB-52BD-6C40-BCEE-097A98D59373}"/>
                </a:ext>
              </a:extLst>
            </p:cNvPr>
            <p:cNvSpPr>
              <a:spLocks/>
            </p:cNvSpPr>
            <p:nvPr/>
          </p:nvSpPr>
          <p:spPr bwMode="auto">
            <a:xfrm>
              <a:off x="2792859" y="1435370"/>
              <a:ext cx="242888" cy="146050"/>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81" name="Group 80">
            <a:extLst>
              <a:ext uri="{FF2B5EF4-FFF2-40B4-BE49-F238E27FC236}">
                <a16:creationId xmlns:a16="http://schemas.microsoft.com/office/drawing/2014/main" id="{2155141E-2A71-804A-955E-75EC02EAE006}"/>
              </a:ext>
            </a:extLst>
          </p:cNvPr>
          <p:cNvGrpSpPr>
            <a:grpSpLocks noChangeAspect="1"/>
          </p:cNvGrpSpPr>
          <p:nvPr/>
        </p:nvGrpSpPr>
        <p:grpSpPr>
          <a:xfrm>
            <a:off x="7331598" y="1118764"/>
            <a:ext cx="1048364" cy="804134"/>
            <a:chOff x="1487728" y="4297497"/>
            <a:chExt cx="630981" cy="483986"/>
          </a:xfrm>
        </p:grpSpPr>
        <p:sp>
          <p:nvSpPr>
            <p:cNvPr id="82" name="Freeform 285">
              <a:extLst>
                <a:ext uri="{FF2B5EF4-FFF2-40B4-BE49-F238E27FC236}">
                  <a16:creationId xmlns:a16="http://schemas.microsoft.com/office/drawing/2014/main" id="{DD6F32A6-D1EB-B44A-BBF4-630B5F271296}"/>
                </a:ext>
              </a:extLst>
            </p:cNvPr>
            <p:cNvSpPr>
              <a:spLocks noChangeAspect="1"/>
            </p:cNvSpPr>
            <p:nvPr/>
          </p:nvSpPr>
          <p:spPr bwMode="auto">
            <a:xfrm>
              <a:off x="1579725" y="4405494"/>
              <a:ext cx="446986" cy="375989"/>
            </a:xfrm>
            <a:custGeom>
              <a:avLst/>
              <a:gdLst>
                <a:gd name="T0" fmla="*/ 95 w 189"/>
                <a:gd name="T1" fmla="*/ 0 h 159"/>
                <a:gd name="T2" fmla="*/ 0 w 189"/>
                <a:gd name="T3" fmla="*/ 72 h 159"/>
                <a:gd name="T4" fmla="*/ 0 w 189"/>
                <a:gd name="T5" fmla="*/ 159 h 159"/>
                <a:gd name="T6" fmla="*/ 69 w 189"/>
                <a:gd name="T7" fmla="*/ 159 h 159"/>
                <a:gd name="T8" fmla="*/ 69 w 189"/>
                <a:gd name="T9" fmla="*/ 122 h 159"/>
                <a:gd name="T10" fmla="*/ 95 w 189"/>
                <a:gd name="T11" fmla="*/ 96 h 159"/>
                <a:gd name="T12" fmla="*/ 120 w 189"/>
                <a:gd name="T13" fmla="*/ 122 h 159"/>
                <a:gd name="T14" fmla="*/ 120 w 189"/>
                <a:gd name="T15" fmla="*/ 159 h 159"/>
                <a:gd name="T16" fmla="*/ 189 w 189"/>
                <a:gd name="T17" fmla="*/ 159 h 159"/>
                <a:gd name="T18" fmla="*/ 189 w 189"/>
                <a:gd name="T19" fmla="*/ 72 h 159"/>
                <a:gd name="T20" fmla="*/ 95 w 189"/>
                <a:gd name="T21"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159">
                  <a:moveTo>
                    <a:pt x="95" y="0"/>
                  </a:moveTo>
                  <a:cubicBezTo>
                    <a:pt x="0" y="72"/>
                    <a:pt x="0" y="72"/>
                    <a:pt x="0" y="72"/>
                  </a:cubicBezTo>
                  <a:cubicBezTo>
                    <a:pt x="0" y="159"/>
                    <a:pt x="0" y="159"/>
                    <a:pt x="0" y="159"/>
                  </a:cubicBezTo>
                  <a:cubicBezTo>
                    <a:pt x="69" y="159"/>
                    <a:pt x="69" y="159"/>
                    <a:pt x="69" y="159"/>
                  </a:cubicBezTo>
                  <a:cubicBezTo>
                    <a:pt x="69" y="122"/>
                    <a:pt x="69" y="122"/>
                    <a:pt x="69" y="122"/>
                  </a:cubicBezTo>
                  <a:cubicBezTo>
                    <a:pt x="69" y="108"/>
                    <a:pt x="80" y="96"/>
                    <a:pt x="95" y="96"/>
                  </a:cubicBezTo>
                  <a:cubicBezTo>
                    <a:pt x="109" y="96"/>
                    <a:pt x="120" y="108"/>
                    <a:pt x="120" y="122"/>
                  </a:cubicBezTo>
                  <a:cubicBezTo>
                    <a:pt x="120" y="159"/>
                    <a:pt x="120" y="159"/>
                    <a:pt x="120" y="159"/>
                  </a:cubicBezTo>
                  <a:cubicBezTo>
                    <a:pt x="189" y="159"/>
                    <a:pt x="189" y="159"/>
                    <a:pt x="189" y="159"/>
                  </a:cubicBezTo>
                  <a:cubicBezTo>
                    <a:pt x="189" y="72"/>
                    <a:pt x="189" y="72"/>
                    <a:pt x="189" y="72"/>
                  </a:cubicBezTo>
                  <a:lnTo>
                    <a:pt x="9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3" name="Freeform 286">
              <a:extLst>
                <a:ext uri="{FF2B5EF4-FFF2-40B4-BE49-F238E27FC236}">
                  <a16:creationId xmlns:a16="http://schemas.microsoft.com/office/drawing/2014/main" id="{8AA934B9-64EA-D146-B37E-355B867F3FAB}"/>
                </a:ext>
              </a:extLst>
            </p:cNvPr>
            <p:cNvSpPr>
              <a:spLocks noChangeAspect="1" noEditPoints="1"/>
            </p:cNvSpPr>
            <p:nvPr/>
          </p:nvSpPr>
          <p:spPr bwMode="auto">
            <a:xfrm>
              <a:off x="1787719" y="4297497"/>
              <a:ext cx="330990" cy="266992"/>
            </a:xfrm>
            <a:custGeom>
              <a:avLst/>
              <a:gdLst>
                <a:gd name="T0" fmla="*/ 13 w 140"/>
                <a:gd name="T1" fmla="*/ 3 h 113"/>
                <a:gd name="T2" fmla="*/ 15 w 140"/>
                <a:gd name="T3" fmla="*/ 4 h 113"/>
                <a:gd name="T4" fmla="*/ 13 w 140"/>
                <a:gd name="T5" fmla="*/ 19 h 113"/>
                <a:gd name="T6" fmla="*/ 7 w 140"/>
                <a:gd name="T7" fmla="*/ 24 h 113"/>
                <a:gd name="T8" fmla="*/ 122 w 140"/>
                <a:gd name="T9" fmla="*/ 111 h 113"/>
                <a:gd name="T10" fmla="*/ 128 w 140"/>
                <a:gd name="T11" fmla="*/ 113 h 113"/>
                <a:gd name="T12" fmla="*/ 137 w 140"/>
                <a:gd name="T13" fmla="*/ 109 h 113"/>
                <a:gd name="T14" fmla="*/ 135 w 140"/>
                <a:gd name="T15" fmla="*/ 94 h 113"/>
                <a:gd name="T16" fmla="*/ 13 w 140"/>
                <a:gd name="T17" fmla="*/ 3 h 113"/>
                <a:gd name="T18" fmla="*/ 2 w 140"/>
                <a:gd name="T19" fmla="*/ 1 h 113"/>
                <a:gd name="T20" fmla="*/ 0 w 140"/>
                <a:gd name="T21" fmla="*/ 3 h 113"/>
                <a:gd name="T22" fmla="*/ 0 w 140"/>
                <a:gd name="T23" fmla="*/ 2 h 113"/>
                <a:gd name="T24" fmla="*/ 2 w 140"/>
                <a:gd name="T25" fmla="*/ 1 h 113"/>
                <a:gd name="T26" fmla="*/ 2 w 140"/>
                <a:gd name="T27" fmla="*/ 1 h 113"/>
                <a:gd name="T28" fmla="*/ 2 w 140"/>
                <a:gd name="T29" fmla="*/ 1 h 113"/>
                <a:gd name="T30" fmla="*/ 2 w 140"/>
                <a:gd name="T31" fmla="*/ 1 h 113"/>
                <a:gd name="T32" fmla="*/ 7 w 140"/>
                <a:gd name="T33" fmla="*/ 0 h 113"/>
                <a:gd name="T34" fmla="*/ 11 w 140"/>
                <a:gd name="T35" fmla="*/ 1 h 113"/>
                <a:gd name="T36" fmla="*/ 7 w 140"/>
                <a:gd name="T37" fmla="*/ 0 h 113"/>
                <a:gd name="T38" fmla="*/ 7 w 140"/>
                <a:gd name="T39" fmla="*/ 0 h 113"/>
                <a:gd name="T40" fmla="*/ 7 w 140"/>
                <a:gd name="T41" fmla="*/ 0 h 113"/>
                <a:gd name="T42" fmla="*/ 7 w 140"/>
                <a:gd name="T43" fmla="*/ 0 h 113"/>
                <a:gd name="T44" fmla="*/ 7 w 140"/>
                <a:gd name="T45" fmla="*/ 0 h 113"/>
                <a:gd name="T46" fmla="*/ 7 w 140"/>
                <a:gd name="T47" fmla="*/ 0 h 113"/>
                <a:gd name="T48" fmla="*/ 7 w 140"/>
                <a:gd name="T49" fmla="*/ 0 h 113"/>
                <a:gd name="T50" fmla="*/ 7 w 140"/>
                <a:gd name="T5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113">
                  <a:moveTo>
                    <a:pt x="13" y="3"/>
                  </a:moveTo>
                  <a:cubicBezTo>
                    <a:pt x="14" y="3"/>
                    <a:pt x="14" y="4"/>
                    <a:pt x="15" y="4"/>
                  </a:cubicBezTo>
                  <a:cubicBezTo>
                    <a:pt x="18" y="9"/>
                    <a:pt x="18" y="16"/>
                    <a:pt x="13" y="19"/>
                  </a:cubicBezTo>
                  <a:cubicBezTo>
                    <a:pt x="7" y="24"/>
                    <a:pt x="7" y="24"/>
                    <a:pt x="7" y="24"/>
                  </a:cubicBezTo>
                  <a:cubicBezTo>
                    <a:pt x="122" y="111"/>
                    <a:pt x="122" y="111"/>
                    <a:pt x="122" y="111"/>
                  </a:cubicBezTo>
                  <a:cubicBezTo>
                    <a:pt x="124" y="113"/>
                    <a:pt x="126" y="113"/>
                    <a:pt x="128" y="113"/>
                  </a:cubicBezTo>
                  <a:cubicBezTo>
                    <a:pt x="131" y="113"/>
                    <a:pt x="135" y="112"/>
                    <a:pt x="137" y="109"/>
                  </a:cubicBezTo>
                  <a:cubicBezTo>
                    <a:pt x="140" y="105"/>
                    <a:pt x="139" y="98"/>
                    <a:pt x="135" y="94"/>
                  </a:cubicBezTo>
                  <a:cubicBezTo>
                    <a:pt x="13" y="3"/>
                    <a:pt x="13" y="3"/>
                    <a:pt x="13" y="3"/>
                  </a:cubicBezTo>
                  <a:moveTo>
                    <a:pt x="2" y="1"/>
                  </a:moveTo>
                  <a:cubicBezTo>
                    <a:pt x="1" y="2"/>
                    <a:pt x="1" y="2"/>
                    <a:pt x="0" y="3"/>
                  </a:cubicBezTo>
                  <a:cubicBezTo>
                    <a:pt x="0" y="2"/>
                    <a:pt x="0" y="2"/>
                    <a:pt x="0" y="2"/>
                  </a:cubicBezTo>
                  <a:cubicBezTo>
                    <a:pt x="1" y="2"/>
                    <a:pt x="2" y="2"/>
                    <a:pt x="2" y="1"/>
                  </a:cubicBezTo>
                  <a:moveTo>
                    <a:pt x="2" y="1"/>
                  </a:moveTo>
                  <a:cubicBezTo>
                    <a:pt x="2" y="1"/>
                    <a:pt x="2" y="1"/>
                    <a:pt x="2" y="1"/>
                  </a:cubicBezTo>
                  <a:cubicBezTo>
                    <a:pt x="2" y="1"/>
                    <a:pt x="2" y="1"/>
                    <a:pt x="2" y="1"/>
                  </a:cubicBezTo>
                  <a:moveTo>
                    <a:pt x="7" y="0"/>
                  </a:moveTo>
                  <a:cubicBezTo>
                    <a:pt x="8" y="0"/>
                    <a:pt x="10" y="1"/>
                    <a:pt x="11" y="1"/>
                  </a:cubicBezTo>
                  <a:cubicBezTo>
                    <a:pt x="10" y="1"/>
                    <a:pt x="8"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cubicBezTo>
                    <a:pt x="7" y="0"/>
                    <a:pt x="7" y="0"/>
                    <a:pt x="7" y="0"/>
                  </a:cubicBezTo>
                </a:path>
              </a:pathLst>
            </a:custGeom>
            <a:solidFill>
              <a:schemeClr val="accent2"/>
            </a:solidFill>
            <a:ln w="3175">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4" name="Freeform 287">
              <a:extLst>
                <a:ext uri="{FF2B5EF4-FFF2-40B4-BE49-F238E27FC236}">
                  <a16:creationId xmlns:a16="http://schemas.microsoft.com/office/drawing/2014/main" id="{CB3A04E4-5B0B-F348-97F7-0AD2A3458C2C}"/>
                </a:ext>
              </a:extLst>
            </p:cNvPr>
            <p:cNvSpPr>
              <a:spLocks noChangeAspect="1" noEditPoints="1"/>
            </p:cNvSpPr>
            <p:nvPr/>
          </p:nvSpPr>
          <p:spPr bwMode="auto">
            <a:xfrm>
              <a:off x="1487728" y="4297497"/>
              <a:ext cx="330990" cy="266992"/>
            </a:xfrm>
            <a:custGeom>
              <a:avLst/>
              <a:gdLst>
                <a:gd name="T0" fmla="*/ 127 w 140"/>
                <a:gd name="T1" fmla="*/ 3 h 113"/>
                <a:gd name="T2" fmla="*/ 6 w 140"/>
                <a:gd name="T3" fmla="*/ 94 h 113"/>
                <a:gd name="T4" fmla="*/ 4 w 140"/>
                <a:gd name="T5" fmla="*/ 109 h 113"/>
                <a:gd name="T6" fmla="*/ 12 w 140"/>
                <a:gd name="T7" fmla="*/ 113 h 113"/>
                <a:gd name="T8" fmla="*/ 18 w 140"/>
                <a:gd name="T9" fmla="*/ 111 h 113"/>
                <a:gd name="T10" fmla="*/ 134 w 140"/>
                <a:gd name="T11" fmla="*/ 24 h 113"/>
                <a:gd name="T12" fmla="*/ 127 w 140"/>
                <a:gd name="T13" fmla="*/ 19 h 113"/>
                <a:gd name="T14" fmla="*/ 125 w 140"/>
                <a:gd name="T15" fmla="*/ 4 h 113"/>
                <a:gd name="T16" fmla="*/ 127 w 140"/>
                <a:gd name="T17" fmla="*/ 3 h 113"/>
                <a:gd name="T18" fmla="*/ 129 w 140"/>
                <a:gd name="T19" fmla="*/ 1 h 113"/>
                <a:gd name="T20" fmla="*/ 129 w 140"/>
                <a:gd name="T21" fmla="*/ 1 h 113"/>
                <a:gd name="T22" fmla="*/ 129 w 140"/>
                <a:gd name="T23" fmla="*/ 1 h 113"/>
                <a:gd name="T24" fmla="*/ 138 w 140"/>
                <a:gd name="T25" fmla="*/ 1 h 113"/>
                <a:gd name="T26" fmla="*/ 140 w 140"/>
                <a:gd name="T27" fmla="*/ 2 h 113"/>
                <a:gd name="T28" fmla="*/ 140 w 140"/>
                <a:gd name="T29" fmla="*/ 3 h 113"/>
                <a:gd name="T30" fmla="*/ 138 w 140"/>
                <a:gd name="T31" fmla="*/ 1 h 113"/>
                <a:gd name="T32" fmla="*/ 134 w 140"/>
                <a:gd name="T33" fmla="*/ 0 h 113"/>
                <a:gd name="T34" fmla="*/ 129 w 140"/>
                <a:gd name="T35" fmla="*/ 1 h 113"/>
                <a:gd name="T36" fmla="*/ 134 w 140"/>
                <a:gd name="T37" fmla="*/ 0 h 113"/>
                <a:gd name="T38" fmla="*/ 134 w 140"/>
                <a:gd name="T39" fmla="*/ 0 h 113"/>
                <a:gd name="T40" fmla="*/ 134 w 140"/>
                <a:gd name="T41" fmla="*/ 0 h 113"/>
                <a:gd name="T42" fmla="*/ 134 w 140"/>
                <a:gd name="T43" fmla="*/ 0 h 113"/>
                <a:gd name="T44" fmla="*/ 134 w 140"/>
                <a:gd name="T45" fmla="*/ 0 h 113"/>
                <a:gd name="T46" fmla="*/ 134 w 140"/>
                <a:gd name="T47" fmla="*/ 0 h 113"/>
                <a:gd name="T48" fmla="*/ 134 w 140"/>
                <a:gd name="T49" fmla="*/ 0 h 113"/>
                <a:gd name="T50" fmla="*/ 134 w 140"/>
                <a:gd name="T5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113">
                  <a:moveTo>
                    <a:pt x="127" y="3"/>
                  </a:moveTo>
                  <a:cubicBezTo>
                    <a:pt x="6" y="94"/>
                    <a:pt x="6" y="94"/>
                    <a:pt x="6" y="94"/>
                  </a:cubicBezTo>
                  <a:cubicBezTo>
                    <a:pt x="1" y="98"/>
                    <a:pt x="0" y="105"/>
                    <a:pt x="4" y="109"/>
                  </a:cubicBezTo>
                  <a:cubicBezTo>
                    <a:pt x="6" y="112"/>
                    <a:pt x="9" y="113"/>
                    <a:pt x="12" y="113"/>
                  </a:cubicBezTo>
                  <a:cubicBezTo>
                    <a:pt x="14" y="113"/>
                    <a:pt x="16" y="113"/>
                    <a:pt x="18" y="111"/>
                  </a:cubicBezTo>
                  <a:cubicBezTo>
                    <a:pt x="134" y="24"/>
                    <a:pt x="134" y="24"/>
                    <a:pt x="134" y="24"/>
                  </a:cubicBezTo>
                  <a:cubicBezTo>
                    <a:pt x="127" y="19"/>
                    <a:pt x="127" y="19"/>
                    <a:pt x="127" y="19"/>
                  </a:cubicBezTo>
                  <a:cubicBezTo>
                    <a:pt x="123" y="16"/>
                    <a:pt x="122" y="9"/>
                    <a:pt x="125" y="4"/>
                  </a:cubicBezTo>
                  <a:cubicBezTo>
                    <a:pt x="126" y="4"/>
                    <a:pt x="126" y="3"/>
                    <a:pt x="127" y="3"/>
                  </a:cubicBezTo>
                  <a:moveTo>
                    <a:pt x="129" y="1"/>
                  </a:moveTo>
                  <a:cubicBezTo>
                    <a:pt x="129" y="1"/>
                    <a:pt x="129" y="1"/>
                    <a:pt x="129" y="1"/>
                  </a:cubicBezTo>
                  <a:cubicBezTo>
                    <a:pt x="129" y="1"/>
                    <a:pt x="129" y="1"/>
                    <a:pt x="129" y="1"/>
                  </a:cubicBezTo>
                  <a:moveTo>
                    <a:pt x="138" y="1"/>
                  </a:moveTo>
                  <a:cubicBezTo>
                    <a:pt x="139" y="2"/>
                    <a:pt x="139" y="2"/>
                    <a:pt x="140" y="2"/>
                  </a:cubicBezTo>
                  <a:cubicBezTo>
                    <a:pt x="140" y="3"/>
                    <a:pt x="140" y="3"/>
                    <a:pt x="140" y="3"/>
                  </a:cubicBezTo>
                  <a:cubicBezTo>
                    <a:pt x="139" y="2"/>
                    <a:pt x="139" y="2"/>
                    <a:pt x="138" y="1"/>
                  </a:cubicBezTo>
                  <a:moveTo>
                    <a:pt x="134" y="0"/>
                  </a:moveTo>
                  <a:cubicBezTo>
                    <a:pt x="132" y="0"/>
                    <a:pt x="131" y="1"/>
                    <a:pt x="129" y="1"/>
                  </a:cubicBezTo>
                  <a:cubicBezTo>
                    <a:pt x="131" y="1"/>
                    <a:pt x="132" y="0"/>
                    <a:pt x="134" y="0"/>
                  </a:cubicBezTo>
                  <a:moveTo>
                    <a:pt x="134" y="0"/>
                  </a:moveTo>
                  <a:cubicBezTo>
                    <a:pt x="134" y="0"/>
                    <a:pt x="134" y="0"/>
                    <a:pt x="134" y="0"/>
                  </a:cubicBezTo>
                  <a:cubicBezTo>
                    <a:pt x="134" y="0"/>
                    <a:pt x="134" y="0"/>
                    <a:pt x="134" y="0"/>
                  </a:cubicBezTo>
                  <a:moveTo>
                    <a:pt x="134" y="0"/>
                  </a:moveTo>
                  <a:cubicBezTo>
                    <a:pt x="134" y="0"/>
                    <a:pt x="134" y="0"/>
                    <a:pt x="134" y="0"/>
                  </a:cubicBezTo>
                  <a:cubicBezTo>
                    <a:pt x="134" y="0"/>
                    <a:pt x="134" y="0"/>
                    <a:pt x="134" y="0"/>
                  </a:cubicBezTo>
                  <a:cubicBezTo>
                    <a:pt x="134" y="0"/>
                    <a:pt x="134" y="0"/>
                    <a:pt x="134" y="0"/>
                  </a:cubicBezTo>
                </a:path>
              </a:pathLst>
            </a:custGeom>
            <a:solidFill>
              <a:schemeClr val="accent2"/>
            </a:solidFill>
            <a:ln w="3175">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5" name="Freeform 288">
              <a:extLst>
                <a:ext uri="{FF2B5EF4-FFF2-40B4-BE49-F238E27FC236}">
                  <a16:creationId xmlns:a16="http://schemas.microsoft.com/office/drawing/2014/main" id="{34A99A84-1A90-084C-90D9-BAFEE977A0BF}"/>
                </a:ext>
              </a:extLst>
            </p:cNvPr>
            <p:cNvSpPr>
              <a:spLocks noChangeAspect="1"/>
            </p:cNvSpPr>
            <p:nvPr/>
          </p:nvSpPr>
          <p:spPr bwMode="auto">
            <a:xfrm>
              <a:off x="1775719" y="4297497"/>
              <a:ext cx="54998" cy="55998"/>
            </a:xfrm>
            <a:custGeom>
              <a:avLst/>
              <a:gdLst>
                <a:gd name="T0" fmla="*/ 12 w 23"/>
                <a:gd name="T1" fmla="*/ 0 h 24"/>
                <a:gd name="T2" fmla="*/ 12 w 23"/>
                <a:gd name="T3" fmla="*/ 0 h 24"/>
                <a:gd name="T4" fmla="*/ 12 w 23"/>
                <a:gd name="T5" fmla="*/ 0 h 24"/>
                <a:gd name="T6" fmla="*/ 7 w 23"/>
                <a:gd name="T7" fmla="*/ 1 h 24"/>
                <a:gd name="T8" fmla="*/ 7 w 23"/>
                <a:gd name="T9" fmla="*/ 1 h 24"/>
                <a:gd name="T10" fmla="*/ 7 w 23"/>
                <a:gd name="T11" fmla="*/ 1 h 24"/>
                <a:gd name="T12" fmla="*/ 5 w 23"/>
                <a:gd name="T13" fmla="*/ 2 h 24"/>
                <a:gd name="T14" fmla="*/ 5 w 23"/>
                <a:gd name="T15" fmla="*/ 3 h 24"/>
                <a:gd name="T16" fmla="*/ 3 w 23"/>
                <a:gd name="T17" fmla="*/ 4 h 24"/>
                <a:gd name="T18" fmla="*/ 5 w 23"/>
                <a:gd name="T19" fmla="*/ 19 h 24"/>
                <a:gd name="T20" fmla="*/ 12 w 23"/>
                <a:gd name="T21" fmla="*/ 24 h 24"/>
                <a:gd name="T22" fmla="*/ 18 w 23"/>
                <a:gd name="T23" fmla="*/ 19 h 24"/>
                <a:gd name="T24" fmla="*/ 20 w 23"/>
                <a:gd name="T25" fmla="*/ 4 h 24"/>
                <a:gd name="T26" fmla="*/ 18 w 23"/>
                <a:gd name="T27" fmla="*/ 3 h 24"/>
                <a:gd name="T28" fmla="*/ 18 w 23"/>
                <a:gd name="T29" fmla="*/ 2 h 24"/>
                <a:gd name="T30" fmla="*/ 16 w 23"/>
                <a:gd name="T31" fmla="*/ 1 h 24"/>
                <a:gd name="T32" fmla="*/ 12 w 23"/>
                <a:gd name="T33" fmla="*/ 0 h 24"/>
                <a:gd name="T34" fmla="*/ 12 w 23"/>
                <a:gd name="T35" fmla="*/ 0 h 24"/>
                <a:gd name="T36" fmla="*/ 12 w 23"/>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12" y="0"/>
                  </a:moveTo>
                  <a:cubicBezTo>
                    <a:pt x="12" y="0"/>
                    <a:pt x="12" y="0"/>
                    <a:pt x="12" y="0"/>
                  </a:cubicBezTo>
                  <a:cubicBezTo>
                    <a:pt x="12" y="0"/>
                    <a:pt x="12" y="0"/>
                    <a:pt x="12" y="0"/>
                  </a:cubicBezTo>
                  <a:cubicBezTo>
                    <a:pt x="10" y="0"/>
                    <a:pt x="9" y="1"/>
                    <a:pt x="7" y="1"/>
                  </a:cubicBezTo>
                  <a:cubicBezTo>
                    <a:pt x="7" y="1"/>
                    <a:pt x="7" y="1"/>
                    <a:pt x="7" y="1"/>
                  </a:cubicBezTo>
                  <a:cubicBezTo>
                    <a:pt x="7" y="1"/>
                    <a:pt x="7" y="1"/>
                    <a:pt x="7" y="1"/>
                  </a:cubicBezTo>
                  <a:cubicBezTo>
                    <a:pt x="7" y="2"/>
                    <a:pt x="6" y="2"/>
                    <a:pt x="5" y="2"/>
                  </a:cubicBezTo>
                  <a:cubicBezTo>
                    <a:pt x="5" y="3"/>
                    <a:pt x="5" y="3"/>
                    <a:pt x="5" y="3"/>
                  </a:cubicBezTo>
                  <a:cubicBezTo>
                    <a:pt x="4" y="3"/>
                    <a:pt x="4" y="4"/>
                    <a:pt x="3" y="4"/>
                  </a:cubicBezTo>
                  <a:cubicBezTo>
                    <a:pt x="0" y="9"/>
                    <a:pt x="1" y="16"/>
                    <a:pt x="5" y="19"/>
                  </a:cubicBezTo>
                  <a:cubicBezTo>
                    <a:pt x="12" y="24"/>
                    <a:pt x="12" y="24"/>
                    <a:pt x="12" y="24"/>
                  </a:cubicBezTo>
                  <a:cubicBezTo>
                    <a:pt x="18" y="19"/>
                    <a:pt x="18" y="19"/>
                    <a:pt x="18" y="19"/>
                  </a:cubicBezTo>
                  <a:cubicBezTo>
                    <a:pt x="23" y="16"/>
                    <a:pt x="23" y="9"/>
                    <a:pt x="20" y="4"/>
                  </a:cubicBezTo>
                  <a:cubicBezTo>
                    <a:pt x="19" y="4"/>
                    <a:pt x="19" y="3"/>
                    <a:pt x="18" y="3"/>
                  </a:cubicBezTo>
                  <a:cubicBezTo>
                    <a:pt x="18" y="2"/>
                    <a:pt x="18" y="2"/>
                    <a:pt x="18" y="2"/>
                  </a:cubicBezTo>
                  <a:cubicBezTo>
                    <a:pt x="17" y="2"/>
                    <a:pt x="17" y="2"/>
                    <a:pt x="16" y="1"/>
                  </a:cubicBezTo>
                  <a:cubicBezTo>
                    <a:pt x="15" y="1"/>
                    <a:pt x="13" y="0"/>
                    <a:pt x="12" y="0"/>
                  </a:cubicBezTo>
                  <a:cubicBezTo>
                    <a:pt x="12" y="0"/>
                    <a:pt x="12" y="0"/>
                    <a:pt x="12" y="0"/>
                  </a:cubicBezTo>
                  <a:cubicBezTo>
                    <a:pt x="12" y="0"/>
                    <a:pt x="12" y="0"/>
                    <a:pt x="12" y="0"/>
                  </a:cubicBezTo>
                </a:path>
              </a:pathLst>
            </a:custGeom>
            <a:solidFill>
              <a:srgbClr val="017E18"/>
            </a:solidFill>
            <a:ln w="3175">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6" name="Freeform 292">
              <a:extLst>
                <a:ext uri="{FF2B5EF4-FFF2-40B4-BE49-F238E27FC236}">
                  <a16:creationId xmlns:a16="http://schemas.microsoft.com/office/drawing/2014/main" id="{0B11AC73-D81C-464F-9EBE-E7FEA8AD921B}"/>
                </a:ext>
              </a:extLst>
            </p:cNvPr>
            <p:cNvSpPr>
              <a:spLocks noChangeAspect="1"/>
            </p:cNvSpPr>
            <p:nvPr/>
          </p:nvSpPr>
          <p:spPr bwMode="auto">
            <a:xfrm>
              <a:off x="1766720" y="4661486"/>
              <a:ext cx="72998" cy="119996"/>
            </a:xfrm>
            <a:custGeom>
              <a:avLst/>
              <a:gdLst>
                <a:gd name="T0" fmla="*/ 31 w 31"/>
                <a:gd name="T1" fmla="*/ 51 h 51"/>
                <a:gd name="T2" fmla="*/ 31 w 31"/>
                <a:gd name="T3" fmla="*/ 16 h 51"/>
                <a:gd name="T4" fmla="*/ 16 w 31"/>
                <a:gd name="T5" fmla="*/ 0 h 51"/>
                <a:gd name="T6" fmla="*/ 0 w 31"/>
                <a:gd name="T7" fmla="*/ 16 h 51"/>
                <a:gd name="T8" fmla="*/ 0 w 31"/>
                <a:gd name="T9" fmla="*/ 51 h 51"/>
                <a:gd name="T10" fmla="*/ 31 w 31"/>
                <a:gd name="T11" fmla="*/ 51 h 51"/>
              </a:gdLst>
              <a:ahLst/>
              <a:cxnLst>
                <a:cxn ang="0">
                  <a:pos x="T0" y="T1"/>
                </a:cxn>
                <a:cxn ang="0">
                  <a:pos x="T2" y="T3"/>
                </a:cxn>
                <a:cxn ang="0">
                  <a:pos x="T4" y="T5"/>
                </a:cxn>
                <a:cxn ang="0">
                  <a:pos x="T6" y="T7"/>
                </a:cxn>
                <a:cxn ang="0">
                  <a:pos x="T8" y="T9"/>
                </a:cxn>
                <a:cxn ang="0">
                  <a:pos x="T10" y="T11"/>
                </a:cxn>
              </a:cxnLst>
              <a:rect l="0" t="0" r="r" b="b"/>
              <a:pathLst>
                <a:path w="31" h="51">
                  <a:moveTo>
                    <a:pt x="31" y="51"/>
                  </a:moveTo>
                  <a:cubicBezTo>
                    <a:pt x="31" y="16"/>
                    <a:pt x="31" y="16"/>
                    <a:pt x="31" y="16"/>
                  </a:cubicBezTo>
                  <a:cubicBezTo>
                    <a:pt x="31" y="7"/>
                    <a:pt x="24" y="0"/>
                    <a:pt x="16" y="0"/>
                  </a:cubicBezTo>
                  <a:cubicBezTo>
                    <a:pt x="7" y="0"/>
                    <a:pt x="0" y="7"/>
                    <a:pt x="0" y="16"/>
                  </a:cubicBezTo>
                  <a:cubicBezTo>
                    <a:pt x="0" y="51"/>
                    <a:pt x="0" y="51"/>
                    <a:pt x="0" y="51"/>
                  </a:cubicBezTo>
                  <a:lnTo>
                    <a:pt x="31" y="5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87" name="Group 86">
            <a:extLst>
              <a:ext uri="{FF2B5EF4-FFF2-40B4-BE49-F238E27FC236}">
                <a16:creationId xmlns:a16="http://schemas.microsoft.com/office/drawing/2014/main" id="{C0677D4D-6AB5-7641-AE0E-366B266449A8}"/>
              </a:ext>
            </a:extLst>
          </p:cNvPr>
          <p:cNvGrpSpPr>
            <a:grpSpLocks noChangeAspect="1"/>
          </p:cNvGrpSpPr>
          <p:nvPr/>
        </p:nvGrpSpPr>
        <p:grpSpPr>
          <a:xfrm>
            <a:off x="4304009" y="1585545"/>
            <a:ext cx="709979" cy="404988"/>
            <a:chOff x="4217644" y="2466553"/>
            <a:chExt cx="709979" cy="404988"/>
          </a:xfrm>
        </p:grpSpPr>
        <p:sp>
          <p:nvSpPr>
            <p:cNvPr id="88" name="Freeform 99">
              <a:extLst>
                <a:ext uri="{FF2B5EF4-FFF2-40B4-BE49-F238E27FC236}">
                  <a16:creationId xmlns:a16="http://schemas.microsoft.com/office/drawing/2014/main" id="{F84FE140-9F28-3347-8FB9-34B93457B89B}"/>
                </a:ext>
              </a:extLst>
            </p:cNvPr>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9" name="Freeform 100">
              <a:extLst>
                <a:ext uri="{FF2B5EF4-FFF2-40B4-BE49-F238E27FC236}">
                  <a16:creationId xmlns:a16="http://schemas.microsoft.com/office/drawing/2014/main" id="{C2648781-E1AC-5E46-864E-487A62066B47}"/>
                </a:ext>
              </a:extLst>
            </p:cNvPr>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0" name="Freeform 101">
              <a:extLst>
                <a:ext uri="{FF2B5EF4-FFF2-40B4-BE49-F238E27FC236}">
                  <a16:creationId xmlns:a16="http://schemas.microsoft.com/office/drawing/2014/main" id="{460B9CA8-7B84-404F-9CEA-6BDAD2CAA3EA}"/>
                </a:ext>
              </a:extLst>
            </p:cNvPr>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1" name="Freeform 102">
              <a:extLst>
                <a:ext uri="{FF2B5EF4-FFF2-40B4-BE49-F238E27FC236}">
                  <a16:creationId xmlns:a16="http://schemas.microsoft.com/office/drawing/2014/main" id="{DD7EB5AF-6B27-6543-9669-22315FD907D5}"/>
                </a:ext>
              </a:extLst>
            </p:cNvPr>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2" name="Freeform 103">
              <a:extLst>
                <a:ext uri="{FF2B5EF4-FFF2-40B4-BE49-F238E27FC236}">
                  <a16:creationId xmlns:a16="http://schemas.microsoft.com/office/drawing/2014/main" id="{50F36887-D3DB-6F48-9D1B-40C00AD68F3B}"/>
                </a:ext>
              </a:extLst>
            </p:cNvPr>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97" name="Group 96">
            <a:extLst>
              <a:ext uri="{FF2B5EF4-FFF2-40B4-BE49-F238E27FC236}">
                <a16:creationId xmlns:a16="http://schemas.microsoft.com/office/drawing/2014/main" id="{F2F394B9-4421-5346-8035-54338EBAF986}"/>
              </a:ext>
            </a:extLst>
          </p:cNvPr>
          <p:cNvGrpSpPr>
            <a:grpSpLocks noChangeAspect="1"/>
          </p:cNvGrpSpPr>
          <p:nvPr/>
        </p:nvGrpSpPr>
        <p:grpSpPr>
          <a:xfrm flipH="1">
            <a:off x="4148404" y="1801746"/>
            <a:ext cx="832837" cy="388344"/>
            <a:chOff x="4094786" y="2551551"/>
            <a:chExt cx="832837" cy="388344"/>
          </a:xfrm>
        </p:grpSpPr>
        <p:sp>
          <p:nvSpPr>
            <p:cNvPr id="98" name="Freeform 99">
              <a:extLst>
                <a:ext uri="{FF2B5EF4-FFF2-40B4-BE49-F238E27FC236}">
                  <a16:creationId xmlns:a16="http://schemas.microsoft.com/office/drawing/2014/main" id="{3E85C6B6-AC48-004B-990A-6B1562AEE1D4}"/>
                </a:ext>
              </a:extLst>
            </p:cNvPr>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9" name="Freeform 100">
              <a:extLst>
                <a:ext uri="{FF2B5EF4-FFF2-40B4-BE49-F238E27FC236}">
                  <a16:creationId xmlns:a16="http://schemas.microsoft.com/office/drawing/2014/main" id="{AC7650E2-FF54-8247-ADDB-2558FC92D7A9}"/>
                </a:ext>
              </a:extLst>
            </p:cNvPr>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0" name="Freeform 101">
              <a:extLst>
                <a:ext uri="{FF2B5EF4-FFF2-40B4-BE49-F238E27FC236}">
                  <a16:creationId xmlns:a16="http://schemas.microsoft.com/office/drawing/2014/main" id="{0371467D-FC16-BD44-B5C2-5ABC289026D2}"/>
                </a:ext>
              </a:extLst>
            </p:cNvPr>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1" name="Freeform 102">
              <a:extLst>
                <a:ext uri="{FF2B5EF4-FFF2-40B4-BE49-F238E27FC236}">
                  <a16:creationId xmlns:a16="http://schemas.microsoft.com/office/drawing/2014/main" id="{5A008482-6481-7049-99E0-02D977AED140}"/>
                </a:ext>
              </a:extLst>
            </p:cNvPr>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2" name="Freeform 103">
              <a:extLst>
                <a:ext uri="{FF2B5EF4-FFF2-40B4-BE49-F238E27FC236}">
                  <a16:creationId xmlns:a16="http://schemas.microsoft.com/office/drawing/2014/main" id="{0431FE9D-893D-A945-96CC-D80AF6497312}"/>
                </a:ext>
              </a:extLst>
            </p:cNvPr>
            <p:cNvSpPr>
              <a:spLocks/>
            </p:cNvSpPr>
            <p:nvPr/>
          </p:nvSpPr>
          <p:spPr bwMode="auto">
            <a:xfrm>
              <a:off x="4094786" y="2894896"/>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38" name="TextBox 137">
            <a:extLst>
              <a:ext uri="{FF2B5EF4-FFF2-40B4-BE49-F238E27FC236}">
                <a16:creationId xmlns:a16="http://schemas.microsoft.com/office/drawing/2014/main" id="{D91B6411-DA34-0743-A756-6009D3D32283}"/>
              </a:ext>
            </a:extLst>
          </p:cNvPr>
          <p:cNvSpPr txBox="1"/>
          <p:nvPr/>
        </p:nvSpPr>
        <p:spPr>
          <a:xfrm>
            <a:off x="5429081" y="2359186"/>
            <a:ext cx="3410302"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Virtual Office Environment</a:t>
            </a:r>
          </a:p>
        </p:txBody>
      </p:sp>
      <p:grpSp>
        <p:nvGrpSpPr>
          <p:cNvPr id="103" name="Group 83">
            <a:extLst>
              <a:ext uri="{FF2B5EF4-FFF2-40B4-BE49-F238E27FC236}">
                <a16:creationId xmlns:a16="http://schemas.microsoft.com/office/drawing/2014/main" id="{869449F8-BEB7-AE48-8390-4875C727231F}"/>
              </a:ext>
            </a:extLst>
          </p:cNvPr>
          <p:cNvGrpSpPr>
            <a:grpSpLocks noChangeAspect="1"/>
          </p:cNvGrpSpPr>
          <p:nvPr/>
        </p:nvGrpSpPr>
        <p:grpSpPr bwMode="auto">
          <a:xfrm>
            <a:off x="6074209" y="1446696"/>
            <a:ext cx="531831" cy="384815"/>
            <a:chOff x="3966" y="2426"/>
            <a:chExt cx="662" cy="479"/>
          </a:xfrm>
        </p:grpSpPr>
        <p:sp>
          <p:nvSpPr>
            <p:cNvPr id="104" name="Freeform 84">
              <a:extLst>
                <a:ext uri="{FF2B5EF4-FFF2-40B4-BE49-F238E27FC236}">
                  <a16:creationId xmlns:a16="http://schemas.microsoft.com/office/drawing/2014/main" id="{2EA3E72E-10B8-0445-9428-B1A402A63650}"/>
                </a:ext>
              </a:extLst>
            </p:cNvPr>
            <p:cNvSpPr>
              <a:spLocks/>
            </p:cNvSpPr>
            <p:nvPr/>
          </p:nvSpPr>
          <p:spPr bwMode="auto">
            <a:xfrm>
              <a:off x="3966" y="2426"/>
              <a:ext cx="662" cy="479"/>
            </a:xfrm>
            <a:custGeom>
              <a:avLst/>
              <a:gdLst>
                <a:gd name="T0" fmla="*/ 2783 w 2898"/>
                <a:gd name="T1" fmla="*/ 1522 h 2153"/>
                <a:gd name="T2" fmla="*/ 933 w 2898"/>
                <a:gd name="T3" fmla="*/ 1522 h 2153"/>
                <a:gd name="T4" fmla="*/ 933 w 2898"/>
                <a:gd name="T5" fmla="*/ 69 h 2153"/>
                <a:gd name="T6" fmla="*/ 864 w 2898"/>
                <a:gd name="T7" fmla="*/ 0 h 2153"/>
                <a:gd name="T8" fmla="*/ 795 w 2898"/>
                <a:gd name="T9" fmla="*/ 69 h 2153"/>
                <a:gd name="T10" fmla="*/ 795 w 2898"/>
                <a:gd name="T11" fmla="*/ 1522 h 2153"/>
                <a:gd name="T12" fmla="*/ 362 w 2898"/>
                <a:gd name="T13" fmla="*/ 1522 h 2153"/>
                <a:gd name="T14" fmla="*/ 362 w 2898"/>
                <a:gd name="T15" fmla="*/ 312 h 2153"/>
                <a:gd name="T16" fmla="*/ 293 w 2898"/>
                <a:gd name="T17" fmla="*/ 243 h 2153"/>
                <a:gd name="T18" fmla="*/ 224 w 2898"/>
                <a:gd name="T19" fmla="*/ 312 h 2153"/>
                <a:gd name="T20" fmla="*/ 224 w 2898"/>
                <a:gd name="T21" fmla="*/ 1522 h 2153"/>
                <a:gd name="T22" fmla="*/ 115 w 2898"/>
                <a:gd name="T23" fmla="*/ 1522 h 2153"/>
                <a:gd name="T24" fmla="*/ 0 w 2898"/>
                <a:gd name="T25" fmla="*/ 1637 h 2153"/>
                <a:gd name="T26" fmla="*/ 0 w 2898"/>
                <a:gd name="T27" fmla="*/ 2038 h 2153"/>
                <a:gd name="T28" fmla="*/ 115 w 2898"/>
                <a:gd name="T29" fmla="*/ 2153 h 2153"/>
                <a:gd name="T30" fmla="*/ 2783 w 2898"/>
                <a:gd name="T31" fmla="*/ 2153 h 2153"/>
                <a:gd name="T32" fmla="*/ 2898 w 2898"/>
                <a:gd name="T33" fmla="*/ 2038 h 2153"/>
                <a:gd name="T34" fmla="*/ 2898 w 2898"/>
                <a:gd name="T35" fmla="*/ 1637 h 2153"/>
                <a:gd name="T36" fmla="*/ 2783 w 2898"/>
                <a:gd name="T37" fmla="*/ 152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98" h="2153">
                  <a:moveTo>
                    <a:pt x="2783" y="1522"/>
                  </a:moveTo>
                  <a:cubicBezTo>
                    <a:pt x="933" y="1522"/>
                    <a:pt x="933" y="1522"/>
                    <a:pt x="933" y="1522"/>
                  </a:cubicBezTo>
                  <a:cubicBezTo>
                    <a:pt x="933" y="69"/>
                    <a:pt x="933" y="69"/>
                    <a:pt x="933" y="69"/>
                  </a:cubicBezTo>
                  <a:cubicBezTo>
                    <a:pt x="933" y="31"/>
                    <a:pt x="902" y="0"/>
                    <a:pt x="864" y="0"/>
                  </a:cubicBezTo>
                  <a:cubicBezTo>
                    <a:pt x="826" y="0"/>
                    <a:pt x="795" y="31"/>
                    <a:pt x="795" y="69"/>
                  </a:cubicBezTo>
                  <a:cubicBezTo>
                    <a:pt x="795" y="1522"/>
                    <a:pt x="795" y="1522"/>
                    <a:pt x="795" y="1522"/>
                  </a:cubicBezTo>
                  <a:cubicBezTo>
                    <a:pt x="362" y="1522"/>
                    <a:pt x="362" y="1522"/>
                    <a:pt x="362" y="1522"/>
                  </a:cubicBezTo>
                  <a:cubicBezTo>
                    <a:pt x="362" y="312"/>
                    <a:pt x="362" y="312"/>
                    <a:pt x="362" y="312"/>
                  </a:cubicBezTo>
                  <a:cubicBezTo>
                    <a:pt x="362" y="274"/>
                    <a:pt x="331" y="243"/>
                    <a:pt x="293" y="243"/>
                  </a:cubicBezTo>
                  <a:cubicBezTo>
                    <a:pt x="255" y="243"/>
                    <a:pt x="224" y="274"/>
                    <a:pt x="224" y="312"/>
                  </a:cubicBezTo>
                  <a:cubicBezTo>
                    <a:pt x="224" y="1522"/>
                    <a:pt x="224" y="1522"/>
                    <a:pt x="224" y="1522"/>
                  </a:cubicBezTo>
                  <a:cubicBezTo>
                    <a:pt x="115" y="1522"/>
                    <a:pt x="115" y="1522"/>
                    <a:pt x="115" y="1522"/>
                  </a:cubicBezTo>
                  <a:cubicBezTo>
                    <a:pt x="51" y="1522"/>
                    <a:pt x="0" y="1573"/>
                    <a:pt x="0" y="1637"/>
                  </a:cubicBezTo>
                  <a:cubicBezTo>
                    <a:pt x="0" y="2038"/>
                    <a:pt x="0" y="2038"/>
                    <a:pt x="0" y="2038"/>
                  </a:cubicBezTo>
                  <a:cubicBezTo>
                    <a:pt x="0" y="2101"/>
                    <a:pt x="51" y="2153"/>
                    <a:pt x="115" y="2153"/>
                  </a:cubicBezTo>
                  <a:cubicBezTo>
                    <a:pt x="2783" y="2153"/>
                    <a:pt x="2783" y="2153"/>
                    <a:pt x="2783" y="2153"/>
                  </a:cubicBezTo>
                  <a:cubicBezTo>
                    <a:pt x="2847" y="2153"/>
                    <a:pt x="2898" y="2101"/>
                    <a:pt x="2898" y="2038"/>
                  </a:cubicBezTo>
                  <a:cubicBezTo>
                    <a:pt x="2898" y="1637"/>
                    <a:pt x="2898" y="1637"/>
                    <a:pt x="2898" y="1637"/>
                  </a:cubicBezTo>
                  <a:cubicBezTo>
                    <a:pt x="2898" y="1573"/>
                    <a:pt x="2847" y="1522"/>
                    <a:pt x="2783" y="152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5" name="Oval 85">
              <a:extLst>
                <a:ext uri="{FF2B5EF4-FFF2-40B4-BE49-F238E27FC236}">
                  <a16:creationId xmlns:a16="http://schemas.microsoft.com/office/drawing/2014/main" id="{1DCD9500-02A7-D249-B39A-4F8B07CFE64E}"/>
                </a:ext>
              </a:extLst>
            </p:cNvPr>
            <p:cNvSpPr>
              <a:spLocks noChangeArrowheads="1"/>
            </p:cNvSpPr>
            <p:nvPr/>
          </p:nvSpPr>
          <p:spPr bwMode="auto">
            <a:xfrm>
              <a:off x="4497" y="2795"/>
              <a:ext cx="83" cy="8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6" name="Freeform 86">
              <a:extLst>
                <a:ext uri="{FF2B5EF4-FFF2-40B4-BE49-F238E27FC236}">
                  <a16:creationId xmlns:a16="http://schemas.microsoft.com/office/drawing/2014/main" id="{70938FCA-5233-7646-821A-1EF550A45C38}"/>
                </a:ext>
              </a:extLst>
            </p:cNvPr>
            <p:cNvSpPr>
              <a:spLocks/>
            </p:cNvSpPr>
            <p:nvPr/>
          </p:nvSpPr>
          <p:spPr bwMode="auto">
            <a:xfrm>
              <a:off x="4094" y="2795"/>
              <a:ext cx="13" cy="81"/>
            </a:xfrm>
            <a:custGeom>
              <a:avLst/>
              <a:gdLst>
                <a:gd name="T0" fmla="*/ 0 w 57"/>
                <a:gd name="T1" fmla="*/ 28 h 364"/>
                <a:gd name="T2" fmla="*/ 28 w 57"/>
                <a:gd name="T3" fmla="*/ 0 h 364"/>
                <a:gd name="T4" fmla="*/ 57 w 57"/>
                <a:gd name="T5" fmla="*/ 28 h 364"/>
                <a:gd name="T6" fmla="*/ 57 w 57"/>
                <a:gd name="T7" fmla="*/ 335 h 364"/>
                <a:gd name="T8" fmla="*/ 28 w 57"/>
                <a:gd name="T9" fmla="*/ 364 h 364"/>
                <a:gd name="T10" fmla="*/ 0 w 57"/>
                <a:gd name="T11" fmla="*/ 335 h 364"/>
                <a:gd name="T12" fmla="*/ 0 w 57"/>
                <a:gd name="T13" fmla="*/ 28 h 364"/>
              </a:gdLst>
              <a:ahLst/>
              <a:cxnLst>
                <a:cxn ang="0">
                  <a:pos x="T0" y="T1"/>
                </a:cxn>
                <a:cxn ang="0">
                  <a:pos x="T2" y="T3"/>
                </a:cxn>
                <a:cxn ang="0">
                  <a:pos x="T4" y="T5"/>
                </a:cxn>
                <a:cxn ang="0">
                  <a:pos x="T6" y="T7"/>
                </a:cxn>
                <a:cxn ang="0">
                  <a:pos x="T8" y="T9"/>
                </a:cxn>
                <a:cxn ang="0">
                  <a:pos x="T10" y="T11"/>
                </a:cxn>
                <a:cxn ang="0">
                  <a:pos x="T12" y="T13"/>
                </a:cxn>
              </a:cxnLst>
              <a:rect l="0" t="0" r="r" b="b"/>
              <a:pathLst>
                <a:path w="57" h="364">
                  <a:moveTo>
                    <a:pt x="0" y="28"/>
                  </a:moveTo>
                  <a:cubicBezTo>
                    <a:pt x="0" y="13"/>
                    <a:pt x="13" y="0"/>
                    <a:pt x="28" y="0"/>
                  </a:cubicBezTo>
                  <a:cubicBezTo>
                    <a:pt x="44" y="0"/>
                    <a:pt x="57" y="13"/>
                    <a:pt x="57" y="28"/>
                  </a:cubicBezTo>
                  <a:cubicBezTo>
                    <a:pt x="57" y="335"/>
                    <a:pt x="57" y="335"/>
                    <a:pt x="57" y="335"/>
                  </a:cubicBezTo>
                  <a:cubicBezTo>
                    <a:pt x="57" y="351"/>
                    <a:pt x="44" y="364"/>
                    <a:pt x="28" y="364"/>
                  </a:cubicBezTo>
                  <a:cubicBezTo>
                    <a:pt x="13" y="364"/>
                    <a:pt x="0" y="351"/>
                    <a:pt x="0" y="335"/>
                  </a:cubicBezTo>
                  <a:lnTo>
                    <a:pt x="0"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 name="Freeform 87">
              <a:extLst>
                <a:ext uri="{FF2B5EF4-FFF2-40B4-BE49-F238E27FC236}">
                  <a16:creationId xmlns:a16="http://schemas.microsoft.com/office/drawing/2014/main" id="{CC5890E0-5A3D-8448-B966-1A97F88DC41C}"/>
                </a:ext>
              </a:extLst>
            </p:cNvPr>
            <p:cNvSpPr>
              <a:spLocks/>
            </p:cNvSpPr>
            <p:nvPr/>
          </p:nvSpPr>
          <p:spPr bwMode="auto">
            <a:xfrm>
              <a:off x="4053" y="2795"/>
              <a:ext cx="13" cy="81"/>
            </a:xfrm>
            <a:custGeom>
              <a:avLst/>
              <a:gdLst>
                <a:gd name="T0" fmla="*/ 0 w 57"/>
                <a:gd name="T1" fmla="*/ 28 h 364"/>
                <a:gd name="T2" fmla="*/ 28 w 57"/>
                <a:gd name="T3" fmla="*/ 0 h 364"/>
                <a:gd name="T4" fmla="*/ 57 w 57"/>
                <a:gd name="T5" fmla="*/ 28 h 364"/>
                <a:gd name="T6" fmla="*/ 57 w 57"/>
                <a:gd name="T7" fmla="*/ 335 h 364"/>
                <a:gd name="T8" fmla="*/ 28 w 57"/>
                <a:gd name="T9" fmla="*/ 364 h 364"/>
                <a:gd name="T10" fmla="*/ 0 w 57"/>
                <a:gd name="T11" fmla="*/ 335 h 364"/>
                <a:gd name="T12" fmla="*/ 0 w 57"/>
                <a:gd name="T13" fmla="*/ 28 h 364"/>
              </a:gdLst>
              <a:ahLst/>
              <a:cxnLst>
                <a:cxn ang="0">
                  <a:pos x="T0" y="T1"/>
                </a:cxn>
                <a:cxn ang="0">
                  <a:pos x="T2" y="T3"/>
                </a:cxn>
                <a:cxn ang="0">
                  <a:pos x="T4" y="T5"/>
                </a:cxn>
                <a:cxn ang="0">
                  <a:pos x="T6" y="T7"/>
                </a:cxn>
                <a:cxn ang="0">
                  <a:pos x="T8" y="T9"/>
                </a:cxn>
                <a:cxn ang="0">
                  <a:pos x="T10" y="T11"/>
                </a:cxn>
                <a:cxn ang="0">
                  <a:pos x="T12" y="T13"/>
                </a:cxn>
              </a:cxnLst>
              <a:rect l="0" t="0" r="r" b="b"/>
              <a:pathLst>
                <a:path w="57" h="364">
                  <a:moveTo>
                    <a:pt x="0" y="28"/>
                  </a:moveTo>
                  <a:cubicBezTo>
                    <a:pt x="0" y="13"/>
                    <a:pt x="12" y="0"/>
                    <a:pt x="28" y="0"/>
                  </a:cubicBezTo>
                  <a:cubicBezTo>
                    <a:pt x="44" y="0"/>
                    <a:pt x="57" y="13"/>
                    <a:pt x="57" y="28"/>
                  </a:cubicBezTo>
                  <a:cubicBezTo>
                    <a:pt x="57" y="335"/>
                    <a:pt x="57" y="335"/>
                    <a:pt x="57" y="335"/>
                  </a:cubicBezTo>
                  <a:cubicBezTo>
                    <a:pt x="57" y="351"/>
                    <a:pt x="44" y="364"/>
                    <a:pt x="28" y="364"/>
                  </a:cubicBezTo>
                  <a:cubicBezTo>
                    <a:pt x="12" y="364"/>
                    <a:pt x="0" y="351"/>
                    <a:pt x="0" y="335"/>
                  </a:cubicBezTo>
                  <a:lnTo>
                    <a:pt x="0"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8" name="Freeform 88">
              <a:extLst>
                <a:ext uri="{FF2B5EF4-FFF2-40B4-BE49-F238E27FC236}">
                  <a16:creationId xmlns:a16="http://schemas.microsoft.com/office/drawing/2014/main" id="{CE1EE1BE-8CD6-1541-A950-92B84C07C172}"/>
                </a:ext>
              </a:extLst>
            </p:cNvPr>
            <p:cNvSpPr>
              <a:spLocks/>
            </p:cNvSpPr>
            <p:nvPr/>
          </p:nvSpPr>
          <p:spPr bwMode="auto">
            <a:xfrm>
              <a:off x="4012" y="2795"/>
              <a:ext cx="12" cy="81"/>
            </a:xfrm>
            <a:custGeom>
              <a:avLst/>
              <a:gdLst>
                <a:gd name="T0" fmla="*/ 0 w 56"/>
                <a:gd name="T1" fmla="*/ 28 h 364"/>
                <a:gd name="T2" fmla="*/ 28 w 56"/>
                <a:gd name="T3" fmla="*/ 0 h 364"/>
                <a:gd name="T4" fmla="*/ 56 w 56"/>
                <a:gd name="T5" fmla="*/ 28 h 364"/>
                <a:gd name="T6" fmla="*/ 56 w 56"/>
                <a:gd name="T7" fmla="*/ 335 h 364"/>
                <a:gd name="T8" fmla="*/ 28 w 56"/>
                <a:gd name="T9" fmla="*/ 364 h 364"/>
                <a:gd name="T10" fmla="*/ 0 w 56"/>
                <a:gd name="T11" fmla="*/ 335 h 364"/>
                <a:gd name="T12" fmla="*/ 0 w 56"/>
                <a:gd name="T13" fmla="*/ 28 h 364"/>
              </a:gdLst>
              <a:ahLst/>
              <a:cxnLst>
                <a:cxn ang="0">
                  <a:pos x="T0" y="T1"/>
                </a:cxn>
                <a:cxn ang="0">
                  <a:pos x="T2" y="T3"/>
                </a:cxn>
                <a:cxn ang="0">
                  <a:pos x="T4" y="T5"/>
                </a:cxn>
                <a:cxn ang="0">
                  <a:pos x="T6" y="T7"/>
                </a:cxn>
                <a:cxn ang="0">
                  <a:pos x="T8" y="T9"/>
                </a:cxn>
                <a:cxn ang="0">
                  <a:pos x="T10" y="T11"/>
                </a:cxn>
                <a:cxn ang="0">
                  <a:pos x="T12" y="T13"/>
                </a:cxn>
              </a:cxnLst>
              <a:rect l="0" t="0" r="r" b="b"/>
              <a:pathLst>
                <a:path w="56" h="364">
                  <a:moveTo>
                    <a:pt x="0" y="28"/>
                  </a:moveTo>
                  <a:cubicBezTo>
                    <a:pt x="0" y="13"/>
                    <a:pt x="12" y="0"/>
                    <a:pt x="28" y="0"/>
                  </a:cubicBezTo>
                  <a:cubicBezTo>
                    <a:pt x="44" y="0"/>
                    <a:pt x="56" y="13"/>
                    <a:pt x="56" y="28"/>
                  </a:cubicBezTo>
                  <a:cubicBezTo>
                    <a:pt x="56" y="335"/>
                    <a:pt x="56" y="335"/>
                    <a:pt x="56" y="335"/>
                  </a:cubicBezTo>
                  <a:cubicBezTo>
                    <a:pt x="56" y="351"/>
                    <a:pt x="44" y="364"/>
                    <a:pt x="28" y="364"/>
                  </a:cubicBezTo>
                  <a:cubicBezTo>
                    <a:pt x="12" y="364"/>
                    <a:pt x="0" y="351"/>
                    <a:pt x="0" y="335"/>
                  </a:cubicBezTo>
                  <a:lnTo>
                    <a:pt x="0"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 name="Freeform 89">
              <a:extLst>
                <a:ext uri="{FF2B5EF4-FFF2-40B4-BE49-F238E27FC236}">
                  <a16:creationId xmlns:a16="http://schemas.microsoft.com/office/drawing/2014/main" id="{F5FDE1AE-BFB0-D646-AC9A-03191909BF86}"/>
                </a:ext>
              </a:extLst>
            </p:cNvPr>
            <p:cNvSpPr>
              <a:spLocks/>
            </p:cNvSpPr>
            <p:nvPr/>
          </p:nvSpPr>
          <p:spPr bwMode="auto">
            <a:xfrm>
              <a:off x="4248" y="2807"/>
              <a:ext cx="75" cy="56"/>
            </a:xfrm>
            <a:custGeom>
              <a:avLst/>
              <a:gdLst>
                <a:gd name="T0" fmla="*/ 296 w 328"/>
                <a:gd name="T1" fmla="*/ 0 h 252"/>
                <a:gd name="T2" fmla="*/ 32 w 328"/>
                <a:gd name="T3" fmla="*/ 0 h 252"/>
                <a:gd name="T4" fmla="*/ 0 w 328"/>
                <a:gd name="T5" fmla="*/ 32 h 252"/>
                <a:gd name="T6" fmla="*/ 0 w 328"/>
                <a:gd name="T7" fmla="*/ 220 h 252"/>
                <a:gd name="T8" fmla="*/ 32 w 328"/>
                <a:gd name="T9" fmla="*/ 252 h 252"/>
                <a:gd name="T10" fmla="*/ 296 w 328"/>
                <a:gd name="T11" fmla="*/ 252 h 252"/>
                <a:gd name="T12" fmla="*/ 328 w 328"/>
                <a:gd name="T13" fmla="*/ 220 h 252"/>
                <a:gd name="T14" fmla="*/ 328 w 328"/>
                <a:gd name="T15" fmla="*/ 32 h 252"/>
                <a:gd name="T16" fmla="*/ 296 w 328"/>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252">
                  <a:moveTo>
                    <a:pt x="296" y="0"/>
                  </a:moveTo>
                  <a:cubicBezTo>
                    <a:pt x="32" y="0"/>
                    <a:pt x="32" y="0"/>
                    <a:pt x="32" y="0"/>
                  </a:cubicBezTo>
                  <a:cubicBezTo>
                    <a:pt x="15" y="0"/>
                    <a:pt x="0" y="14"/>
                    <a:pt x="0" y="32"/>
                  </a:cubicBezTo>
                  <a:cubicBezTo>
                    <a:pt x="0" y="220"/>
                    <a:pt x="0" y="220"/>
                    <a:pt x="0" y="220"/>
                  </a:cubicBezTo>
                  <a:cubicBezTo>
                    <a:pt x="0" y="238"/>
                    <a:pt x="15" y="252"/>
                    <a:pt x="32" y="252"/>
                  </a:cubicBezTo>
                  <a:cubicBezTo>
                    <a:pt x="296" y="252"/>
                    <a:pt x="296" y="252"/>
                    <a:pt x="296" y="252"/>
                  </a:cubicBezTo>
                  <a:cubicBezTo>
                    <a:pt x="313" y="252"/>
                    <a:pt x="328" y="238"/>
                    <a:pt x="328" y="220"/>
                  </a:cubicBezTo>
                  <a:cubicBezTo>
                    <a:pt x="328" y="32"/>
                    <a:pt x="328" y="32"/>
                    <a:pt x="328" y="32"/>
                  </a:cubicBezTo>
                  <a:cubicBezTo>
                    <a:pt x="328" y="14"/>
                    <a:pt x="313" y="0"/>
                    <a:pt x="296"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 name="Freeform 90">
              <a:extLst>
                <a:ext uri="{FF2B5EF4-FFF2-40B4-BE49-F238E27FC236}">
                  <a16:creationId xmlns:a16="http://schemas.microsoft.com/office/drawing/2014/main" id="{44A7854D-5B13-A94D-BCC3-D24B543712D2}"/>
                </a:ext>
              </a:extLst>
            </p:cNvPr>
            <p:cNvSpPr>
              <a:spLocks/>
            </p:cNvSpPr>
            <p:nvPr/>
          </p:nvSpPr>
          <p:spPr bwMode="auto">
            <a:xfrm>
              <a:off x="4144" y="2807"/>
              <a:ext cx="75" cy="56"/>
            </a:xfrm>
            <a:custGeom>
              <a:avLst/>
              <a:gdLst>
                <a:gd name="T0" fmla="*/ 296 w 328"/>
                <a:gd name="T1" fmla="*/ 0 h 252"/>
                <a:gd name="T2" fmla="*/ 32 w 328"/>
                <a:gd name="T3" fmla="*/ 0 h 252"/>
                <a:gd name="T4" fmla="*/ 0 w 328"/>
                <a:gd name="T5" fmla="*/ 32 h 252"/>
                <a:gd name="T6" fmla="*/ 0 w 328"/>
                <a:gd name="T7" fmla="*/ 220 h 252"/>
                <a:gd name="T8" fmla="*/ 32 w 328"/>
                <a:gd name="T9" fmla="*/ 252 h 252"/>
                <a:gd name="T10" fmla="*/ 296 w 328"/>
                <a:gd name="T11" fmla="*/ 252 h 252"/>
                <a:gd name="T12" fmla="*/ 328 w 328"/>
                <a:gd name="T13" fmla="*/ 220 h 252"/>
                <a:gd name="T14" fmla="*/ 328 w 328"/>
                <a:gd name="T15" fmla="*/ 32 h 252"/>
                <a:gd name="T16" fmla="*/ 296 w 328"/>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252">
                  <a:moveTo>
                    <a:pt x="296" y="0"/>
                  </a:moveTo>
                  <a:cubicBezTo>
                    <a:pt x="32" y="0"/>
                    <a:pt x="32" y="0"/>
                    <a:pt x="32" y="0"/>
                  </a:cubicBezTo>
                  <a:cubicBezTo>
                    <a:pt x="15" y="0"/>
                    <a:pt x="0" y="14"/>
                    <a:pt x="0" y="32"/>
                  </a:cubicBezTo>
                  <a:cubicBezTo>
                    <a:pt x="0" y="220"/>
                    <a:pt x="0" y="220"/>
                    <a:pt x="0" y="220"/>
                  </a:cubicBezTo>
                  <a:cubicBezTo>
                    <a:pt x="0" y="238"/>
                    <a:pt x="15" y="252"/>
                    <a:pt x="32" y="252"/>
                  </a:cubicBezTo>
                  <a:cubicBezTo>
                    <a:pt x="296" y="252"/>
                    <a:pt x="296" y="252"/>
                    <a:pt x="296" y="252"/>
                  </a:cubicBezTo>
                  <a:cubicBezTo>
                    <a:pt x="314" y="252"/>
                    <a:pt x="328" y="238"/>
                    <a:pt x="328" y="220"/>
                  </a:cubicBezTo>
                  <a:cubicBezTo>
                    <a:pt x="328" y="32"/>
                    <a:pt x="328" y="32"/>
                    <a:pt x="328" y="32"/>
                  </a:cubicBezTo>
                  <a:cubicBezTo>
                    <a:pt x="328" y="14"/>
                    <a:pt x="314" y="0"/>
                    <a:pt x="296"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 name="Freeform 91">
              <a:extLst>
                <a:ext uri="{FF2B5EF4-FFF2-40B4-BE49-F238E27FC236}">
                  <a16:creationId xmlns:a16="http://schemas.microsoft.com/office/drawing/2014/main" id="{C2410484-32B6-3E46-8486-88E14D05F9A3}"/>
                </a:ext>
              </a:extLst>
            </p:cNvPr>
            <p:cNvSpPr>
              <a:spLocks/>
            </p:cNvSpPr>
            <p:nvPr/>
          </p:nvSpPr>
          <p:spPr bwMode="auto">
            <a:xfrm>
              <a:off x="4385" y="2807"/>
              <a:ext cx="75" cy="56"/>
            </a:xfrm>
            <a:custGeom>
              <a:avLst/>
              <a:gdLst>
                <a:gd name="T0" fmla="*/ 295 w 328"/>
                <a:gd name="T1" fmla="*/ 0 h 252"/>
                <a:gd name="T2" fmla="*/ 32 w 328"/>
                <a:gd name="T3" fmla="*/ 0 h 252"/>
                <a:gd name="T4" fmla="*/ 0 w 328"/>
                <a:gd name="T5" fmla="*/ 32 h 252"/>
                <a:gd name="T6" fmla="*/ 0 w 328"/>
                <a:gd name="T7" fmla="*/ 220 h 252"/>
                <a:gd name="T8" fmla="*/ 32 w 328"/>
                <a:gd name="T9" fmla="*/ 252 h 252"/>
                <a:gd name="T10" fmla="*/ 295 w 328"/>
                <a:gd name="T11" fmla="*/ 252 h 252"/>
                <a:gd name="T12" fmla="*/ 328 w 328"/>
                <a:gd name="T13" fmla="*/ 220 h 252"/>
                <a:gd name="T14" fmla="*/ 328 w 328"/>
                <a:gd name="T15" fmla="*/ 32 h 252"/>
                <a:gd name="T16" fmla="*/ 295 w 328"/>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252">
                  <a:moveTo>
                    <a:pt x="295" y="0"/>
                  </a:moveTo>
                  <a:cubicBezTo>
                    <a:pt x="32" y="0"/>
                    <a:pt x="32" y="0"/>
                    <a:pt x="32" y="0"/>
                  </a:cubicBezTo>
                  <a:cubicBezTo>
                    <a:pt x="14" y="0"/>
                    <a:pt x="0" y="14"/>
                    <a:pt x="0" y="32"/>
                  </a:cubicBezTo>
                  <a:cubicBezTo>
                    <a:pt x="0" y="220"/>
                    <a:pt x="0" y="220"/>
                    <a:pt x="0" y="220"/>
                  </a:cubicBezTo>
                  <a:cubicBezTo>
                    <a:pt x="0" y="238"/>
                    <a:pt x="14" y="252"/>
                    <a:pt x="32" y="252"/>
                  </a:cubicBezTo>
                  <a:cubicBezTo>
                    <a:pt x="295" y="252"/>
                    <a:pt x="295" y="252"/>
                    <a:pt x="295" y="252"/>
                  </a:cubicBezTo>
                  <a:cubicBezTo>
                    <a:pt x="313" y="252"/>
                    <a:pt x="328" y="238"/>
                    <a:pt x="328" y="220"/>
                  </a:cubicBezTo>
                  <a:cubicBezTo>
                    <a:pt x="328" y="32"/>
                    <a:pt x="328" y="32"/>
                    <a:pt x="328" y="32"/>
                  </a:cubicBezTo>
                  <a:cubicBezTo>
                    <a:pt x="328" y="14"/>
                    <a:pt x="313" y="0"/>
                    <a:pt x="295"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7" name="TextBox 6">
            <a:extLst>
              <a:ext uri="{FF2B5EF4-FFF2-40B4-BE49-F238E27FC236}">
                <a16:creationId xmlns:a16="http://schemas.microsoft.com/office/drawing/2014/main" id="{56B4D69D-7564-A14C-95C0-58B00B2BF0AC}"/>
              </a:ext>
            </a:extLst>
          </p:cNvPr>
          <p:cNvSpPr txBox="1"/>
          <p:nvPr/>
        </p:nvSpPr>
        <p:spPr>
          <a:xfrm>
            <a:off x="5870684" y="1919485"/>
            <a:ext cx="962903"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iscoSansTT ExtraLight"/>
                <a:ea typeface="ＭＳ Ｐゴシック" charset="0"/>
              </a:rPr>
              <a:t>Virtual Office Router</a:t>
            </a:r>
          </a:p>
        </p:txBody>
      </p:sp>
      <p:grpSp>
        <p:nvGrpSpPr>
          <p:cNvPr id="93" name="Group 105">
            <a:extLst>
              <a:ext uri="{FF2B5EF4-FFF2-40B4-BE49-F238E27FC236}">
                <a16:creationId xmlns:a16="http://schemas.microsoft.com/office/drawing/2014/main" id="{90803794-988D-E94C-B6AE-DA639B258AEA}"/>
              </a:ext>
            </a:extLst>
          </p:cNvPr>
          <p:cNvGrpSpPr>
            <a:grpSpLocks noChangeAspect="1"/>
          </p:cNvGrpSpPr>
          <p:nvPr/>
        </p:nvGrpSpPr>
        <p:grpSpPr bwMode="auto">
          <a:xfrm>
            <a:off x="1126879" y="1276862"/>
            <a:ext cx="738362" cy="696104"/>
            <a:chOff x="1991" y="1544"/>
            <a:chExt cx="961" cy="906"/>
          </a:xfrm>
        </p:grpSpPr>
        <p:sp>
          <p:nvSpPr>
            <p:cNvPr id="94" name="Freeform 116">
              <a:extLst>
                <a:ext uri="{FF2B5EF4-FFF2-40B4-BE49-F238E27FC236}">
                  <a16:creationId xmlns:a16="http://schemas.microsoft.com/office/drawing/2014/main" id="{3F68AC8F-736D-104E-987D-48A02CC82D3F}"/>
                </a:ext>
              </a:extLst>
            </p:cNvPr>
            <p:cNvSpPr>
              <a:spLocks/>
            </p:cNvSpPr>
            <p:nvPr/>
          </p:nvSpPr>
          <p:spPr bwMode="auto">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06">
              <a:extLst>
                <a:ext uri="{FF2B5EF4-FFF2-40B4-BE49-F238E27FC236}">
                  <a16:creationId xmlns:a16="http://schemas.microsoft.com/office/drawing/2014/main" id="{9BD1C953-353A-F241-87D7-2DF89E5C1C98}"/>
                </a:ext>
              </a:extLst>
            </p:cNvPr>
            <p:cNvSpPr>
              <a:spLocks/>
            </p:cNvSpPr>
            <p:nvPr/>
          </p:nvSpPr>
          <p:spPr bwMode="auto">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107">
              <a:extLst>
                <a:ext uri="{FF2B5EF4-FFF2-40B4-BE49-F238E27FC236}">
                  <a16:creationId xmlns:a16="http://schemas.microsoft.com/office/drawing/2014/main" id="{2A0DEEEF-BE97-9D41-B3F6-C965B295D422}"/>
                </a:ext>
              </a:extLst>
            </p:cNvPr>
            <p:cNvSpPr>
              <a:spLocks noChangeArrowheads="1"/>
            </p:cNvSpPr>
            <p:nvPr/>
          </p:nvSpPr>
          <p:spPr bwMode="auto">
            <a:xfrm>
              <a:off x="2099"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08">
              <a:extLst>
                <a:ext uri="{FF2B5EF4-FFF2-40B4-BE49-F238E27FC236}">
                  <a16:creationId xmlns:a16="http://schemas.microsoft.com/office/drawing/2014/main" id="{EC9E2CD0-C073-B945-8005-4DA3687002C7}"/>
                </a:ext>
              </a:extLst>
            </p:cNvPr>
            <p:cNvSpPr>
              <a:spLocks noChangeArrowheads="1"/>
            </p:cNvSpPr>
            <p:nvPr/>
          </p:nvSpPr>
          <p:spPr bwMode="auto">
            <a:xfrm>
              <a:off x="2241"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09">
              <a:extLst>
                <a:ext uri="{FF2B5EF4-FFF2-40B4-BE49-F238E27FC236}">
                  <a16:creationId xmlns:a16="http://schemas.microsoft.com/office/drawing/2014/main" id="{BB89D470-50F0-494E-8115-012B228C7098}"/>
                </a:ext>
              </a:extLst>
            </p:cNvPr>
            <p:cNvSpPr>
              <a:spLocks noChangeArrowheads="1"/>
            </p:cNvSpPr>
            <p:nvPr/>
          </p:nvSpPr>
          <p:spPr bwMode="auto">
            <a:xfrm>
              <a:off x="2383"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0">
              <a:extLst>
                <a:ext uri="{FF2B5EF4-FFF2-40B4-BE49-F238E27FC236}">
                  <a16:creationId xmlns:a16="http://schemas.microsoft.com/office/drawing/2014/main" id="{2D504AC7-6DA7-B04D-977B-867368FA16CD}"/>
                </a:ext>
              </a:extLst>
            </p:cNvPr>
            <p:cNvSpPr>
              <a:spLocks noChangeArrowheads="1"/>
            </p:cNvSpPr>
            <p:nvPr/>
          </p:nvSpPr>
          <p:spPr bwMode="auto">
            <a:xfrm>
              <a:off x="2099"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11">
              <a:extLst>
                <a:ext uri="{FF2B5EF4-FFF2-40B4-BE49-F238E27FC236}">
                  <a16:creationId xmlns:a16="http://schemas.microsoft.com/office/drawing/2014/main" id="{2DE0E5A7-97E8-A847-B592-7D6D0AB428AD}"/>
                </a:ext>
              </a:extLst>
            </p:cNvPr>
            <p:cNvSpPr>
              <a:spLocks noChangeArrowheads="1"/>
            </p:cNvSpPr>
            <p:nvPr/>
          </p:nvSpPr>
          <p:spPr bwMode="auto">
            <a:xfrm>
              <a:off x="2241"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2">
              <a:extLst>
                <a:ext uri="{FF2B5EF4-FFF2-40B4-BE49-F238E27FC236}">
                  <a16:creationId xmlns:a16="http://schemas.microsoft.com/office/drawing/2014/main" id="{106EB686-771F-824E-AADC-D09C4A8B251F}"/>
                </a:ext>
              </a:extLst>
            </p:cNvPr>
            <p:cNvSpPr>
              <a:spLocks noChangeArrowheads="1"/>
            </p:cNvSpPr>
            <p:nvPr/>
          </p:nvSpPr>
          <p:spPr bwMode="auto">
            <a:xfrm>
              <a:off x="2383"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3">
              <a:extLst>
                <a:ext uri="{FF2B5EF4-FFF2-40B4-BE49-F238E27FC236}">
                  <a16:creationId xmlns:a16="http://schemas.microsoft.com/office/drawing/2014/main" id="{A6A9F375-5150-A14A-8804-BFBF8D73AFC8}"/>
                </a:ext>
              </a:extLst>
            </p:cNvPr>
            <p:cNvSpPr>
              <a:spLocks noChangeArrowheads="1"/>
            </p:cNvSpPr>
            <p:nvPr/>
          </p:nvSpPr>
          <p:spPr bwMode="auto">
            <a:xfrm>
              <a:off x="2099"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4">
              <a:extLst>
                <a:ext uri="{FF2B5EF4-FFF2-40B4-BE49-F238E27FC236}">
                  <a16:creationId xmlns:a16="http://schemas.microsoft.com/office/drawing/2014/main" id="{E8C8FFED-A2CD-E346-8686-FD16FCB2A2BE}"/>
                </a:ext>
              </a:extLst>
            </p:cNvPr>
            <p:cNvSpPr>
              <a:spLocks noChangeArrowheads="1"/>
            </p:cNvSpPr>
            <p:nvPr/>
          </p:nvSpPr>
          <p:spPr bwMode="auto">
            <a:xfrm>
              <a:off x="2241"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15">
              <a:extLst>
                <a:ext uri="{FF2B5EF4-FFF2-40B4-BE49-F238E27FC236}">
                  <a16:creationId xmlns:a16="http://schemas.microsoft.com/office/drawing/2014/main" id="{D9DA6513-1C71-0341-8346-21F45EA7E8D7}"/>
                </a:ext>
              </a:extLst>
            </p:cNvPr>
            <p:cNvSpPr>
              <a:spLocks noChangeArrowheads="1"/>
            </p:cNvSpPr>
            <p:nvPr/>
          </p:nvSpPr>
          <p:spPr bwMode="auto">
            <a:xfrm>
              <a:off x="2383"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17">
              <a:extLst>
                <a:ext uri="{FF2B5EF4-FFF2-40B4-BE49-F238E27FC236}">
                  <a16:creationId xmlns:a16="http://schemas.microsoft.com/office/drawing/2014/main" id="{40D39BE7-7CCF-724D-AB26-57EBC7F30F3C}"/>
                </a:ext>
              </a:extLst>
            </p:cNvPr>
            <p:cNvSpPr>
              <a:spLocks noChangeArrowheads="1"/>
            </p:cNvSpPr>
            <p:nvPr/>
          </p:nvSpPr>
          <p:spPr bwMode="auto">
            <a:xfrm>
              <a:off x="2629"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18">
              <a:extLst>
                <a:ext uri="{FF2B5EF4-FFF2-40B4-BE49-F238E27FC236}">
                  <a16:creationId xmlns:a16="http://schemas.microsoft.com/office/drawing/2014/main" id="{27C03A9D-4B6C-3E42-ACE6-1CA0924C0A8B}"/>
                </a:ext>
              </a:extLst>
            </p:cNvPr>
            <p:cNvSpPr>
              <a:spLocks noChangeArrowheads="1"/>
            </p:cNvSpPr>
            <p:nvPr/>
          </p:nvSpPr>
          <p:spPr bwMode="auto">
            <a:xfrm>
              <a:off x="2725" y="1927"/>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19">
              <a:extLst>
                <a:ext uri="{FF2B5EF4-FFF2-40B4-BE49-F238E27FC236}">
                  <a16:creationId xmlns:a16="http://schemas.microsoft.com/office/drawing/2014/main" id="{90AB8EB8-4E69-5C45-90F7-1CD4D61DFC7E}"/>
                </a:ext>
              </a:extLst>
            </p:cNvPr>
            <p:cNvSpPr>
              <a:spLocks noChangeArrowheads="1"/>
            </p:cNvSpPr>
            <p:nvPr/>
          </p:nvSpPr>
          <p:spPr bwMode="auto">
            <a:xfrm>
              <a:off x="2823"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20">
              <a:extLst>
                <a:ext uri="{FF2B5EF4-FFF2-40B4-BE49-F238E27FC236}">
                  <a16:creationId xmlns:a16="http://schemas.microsoft.com/office/drawing/2014/main" id="{91C6AAB8-3943-B546-B690-D6F81AB2F6EF}"/>
                </a:ext>
              </a:extLst>
            </p:cNvPr>
            <p:cNvSpPr>
              <a:spLocks noChangeArrowheads="1"/>
            </p:cNvSpPr>
            <p:nvPr/>
          </p:nvSpPr>
          <p:spPr bwMode="auto">
            <a:xfrm>
              <a:off x="2629"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21">
              <a:extLst>
                <a:ext uri="{FF2B5EF4-FFF2-40B4-BE49-F238E27FC236}">
                  <a16:creationId xmlns:a16="http://schemas.microsoft.com/office/drawing/2014/main" id="{2680DBB8-5BE4-0C4A-872F-8FA6CBDECF84}"/>
                </a:ext>
              </a:extLst>
            </p:cNvPr>
            <p:cNvSpPr>
              <a:spLocks noChangeArrowheads="1"/>
            </p:cNvSpPr>
            <p:nvPr/>
          </p:nvSpPr>
          <p:spPr bwMode="auto">
            <a:xfrm>
              <a:off x="2725" y="2189"/>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2">
              <a:extLst>
                <a:ext uri="{FF2B5EF4-FFF2-40B4-BE49-F238E27FC236}">
                  <a16:creationId xmlns:a16="http://schemas.microsoft.com/office/drawing/2014/main" id="{F7CBAF8E-8BB0-EA48-A0D2-80DB66A7D54F}"/>
                </a:ext>
              </a:extLst>
            </p:cNvPr>
            <p:cNvSpPr>
              <a:spLocks noChangeArrowheads="1"/>
            </p:cNvSpPr>
            <p:nvPr/>
          </p:nvSpPr>
          <p:spPr bwMode="auto">
            <a:xfrm>
              <a:off x="2823"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3">
              <a:extLst>
                <a:ext uri="{FF2B5EF4-FFF2-40B4-BE49-F238E27FC236}">
                  <a16:creationId xmlns:a16="http://schemas.microsoft.com/office/drawing/2014/main" id="{71673347-BE09-154F-BD2C-1D7FB826739B}"/>
                </a:ext>
              </a:extLst>
            </p:cNvPr>
            <p:cNvSpPr>
              <a:spLocks noChangeArrowheads="1"/>
            </p:cNvSpPr>
            <p:nvPr/>
          </p:nvSpPr>
          <p:spPr bwMode="auto">
            <a:xfrm>
              <a:off x="2629"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24">
              <a:extLst>
                <a:ext uri="{FF2B5EF4-FFF2-40B4-BE49-F238E27FC236}">
                  <a16:creationId xmlns:a16="http://schemas.microsoft.com/office/drawing/2014/main" id="{2E3F45F4-B57B-5641-A7DE-8E968DFD9DED}"/>
                </a:ext>
              </a:extLst>
            </p:cNvPr>
            <p:cNvSpPr>
              <a:spLocks noChangeArrowheads="1"/>
            </p:cNvSpPr>
            <p:nvPr/>
          </p:nvSpPr>
          <p:spPr bwMode="auto">
            <a:xfrm>
              <a:off x="2725" y="2058"/>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25">
              <a:extLst>
                <a:ext uri="{FF2B5EF4-FFF2-40B4-BE49-F238E27FC236}">
                  <a16:creationId xmlns:a16="http://schemas.microsoft.com/office/drawing/2014/main" id="{0FBDC529-D85F-4840-8558-8BF9C857D0CC}"/>
                </a:ext>
              </a:extLst>
            </p:cNvPr>
            <p:cNvSpPr>
              <a:spLocks noChangeArrowheads="1"/>
            </p:cNvSpPr>
            <p:nvPr/>
          </p:nvSpPr>
          <p:spPr bwMode="auto">
            <a:xfrm>
              <a:off x="2823"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9" name="Picture 138" descr="A close up of a sign&#10;&#10;Description automatically generated">
            <a:extLst>
              <a:ext uri="{FF2B5EF4-FFF2-40B4-BE49-F238E27FC236}">
                <a16:creationId xmlns:a16="http://schemas.microsoft.com/office/drawing/2014/main" id="{D3F16FDA-0535-8243-ACA9-3337429F4476}"/>
              </a:ext>
            </a:extLst>
          </p:cNvPr>
          <p:cNvPicPr>
            <a:picLocks noChangeAspect="1"/>
          </p:cNvPicPr>
          <p:nvPr/>
        </p:nvPicPr>
        <p:blipFill>
          <a:blip r:embed="rId3"/>
          <a:stretch>
            <a:fillRect/>
          </a:stretch>
        </p:blipFill>
        <p:spPr>
          <a:xfrm>
            <a:off x="2263216" y="1452637"/>
            <a:ext cx="549993" cy="549993"/>
          </a:xfrm>
          <a:prstGeom prst="rect">
            <a:avLst/>
          </a:prstGeom>
        </p:spPr>
      </p:pic>
      <p:sp>
        <p:nvSpPr>
          <p:cNvPr id="144" name="TextBox 143">
            <a:extLst>
              <a:ext uri="{FF2B5EF4-FFF2-40B4-BE49-F238E27FC236}">
                <a16:creationId xmlns:a16="http://schemas.microsoft.com/office/drawing/2014/main" id="{D4733E36-7C8C-864D-9361-8A4CA7CF59E5}"/>
              </a:ext>
            </a:extLst>
          </p:cNvPr>
          <p:cNvSpPr txBox="1"/>
          <p:nvPr/>
        </p:nvSpPr>
        <p:spPr>
          <a:xfrm>
            <a:off x="2142394" y="1978084"/>
            <a:ext cx="705642" cy="24622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iscoSansTT ExtraLight"/>
                <a:ea typeface="ＭＳ Ｐゴシック" charset="0"/>
              </a:rPr>
              <a:t>Headend</a:t>
            </a:r>
          </a:p>
        </p:txBody>
      </p:sp>
      <p:grpSp>
        <p:nvGrpSpPr>
          <p:cNvPr id="145" name="Group 221">
            <a:extLst>
              <a:ext uri="{FF2B5EF4-FFF2-40B4-BE49-F238E27FC236}">
                <a16:creationId xmlns:a16="http://schemas.microsoft.com/office/drawing/2014/main" id="{7CF43C53-D672-DB42-B82F-B4EE4C549F3B}"/>
              </a:ext>
            </a:extLst>
          </p:cNvPr>
          <p:cNvGrpSpPr>
            <a:grpSpLocks noChangeAspect="1"/>
          </p:cNvGrpSpPr>
          <p:nvPr/>
        </p:nvGrpSpPr>
        <p:grpSpPr bwMode="auto">
          <a:xfrm>
            <a:off x="7007104" y="1642205"/>
            <a:ext cx="761693" cy="436692"/>
            <a:chOff x="2049" y="1143"/>
            <a:chExt cx="1664" cy="954"/>
          </a:xfrm>
        </p:grpSpPr>
        <p:sp>
          <p:nvSpPr>
            <p:cNvPr id="146" name="Freeform 222">
              <a:extLst>
                <a:ext uri="{FF2B5EF4-FFF2-40B4-BE49-F238E27FC236}">
                  <a16:creationId xmlns:a16="http://schemas.microsoft.com/office/drawing/2014/main" id="{C204A568-E767-604E-987D-DCF50F842335}"/>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223">
              <a:extLst>
                <a:ext uri="{FF2B5EF4-FFF2-40B4-BE49-F238E27FC236}">
                  <a16:creationId xmlns:a16="http://schemas.microsoft.com/office/drawing/2014/main" id="{2E422BD1-05DB-D64B-8BCD-3986ED74D7BB}"/>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24">
              <a:extLst>
                <a:ext uri="{FF2B5EF4-FFF2-40B4-BE49-F238E27FC236}">
                  <a16:creationId xmlns:a16="http://schemas.microsoft.com/office/drawing/2014/main" id="{ECCF044D-24A3-0043-81F6-5347B5DDD720}"/>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25">
              <a:extLst>
                <a:ext uri="{FF2B5EF4-FFF2-40B4-BE49-F238E27FC236}">
                  <a16:creationId xmlns:a16="http://schemas.microsoft.com/office/drawing/2014/main" id="{F775A3DB-B767-D341-B4C1-585669C7EF82}"/>
                </a:ext>
              </a:extLst>
            </p:cNvPr>
            <p:cNvSpPr>
              <a:spLocks/>
            </p:cNvSpPr>
            <p:nvPr/>
          </p:nvSpPr>
          <p:spPr bwMode="auto">
            <a:xfrm>
              <a:off x="2365" y="1588"/>
              <a:ext cx="1035" cy="221"/>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226">
              <a:extLst>
                <a:ext uri="{FF2B5EF4-FFF2-40B4-BE49-F238E27FC236}">
                  <a16:creationId xmlns:a16="http://schemas.microsoft.com/office/drawing/2014/main" id="{AF59D297-250B-EA4F-911D-E38775A82652}"/>
                </a:ext>
              </a:extLst>
            </p:cNvPr>
            <p:cNvSpPr>
              <a:spLocks/>
            </p:cNvSpPr>
            <p:nvPr/>
          </p:nvSpPr>
          <p:spPr bwMode="auto">
            <a:xfrm>
              <a:off x="2593" y="1445"/>
              <a:ext cx="733" cy="221"/>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227">
              <a:extLst>
                <a:ext uri="{FF2B5EF4-FFF2-40B4-BE49-F238E27FC236}">
                  <a16:creationId xmlns:a16="http://schemas.microsoft.com/office/drawing/2014/main" id="{0638806C-D518-814A-B911-2F35CEB98235}"/>
                </a:ext>
              </a:extLst>
            </p:cNvPr>
            <p:cNvSpPr>
              <a:spLocks/>
            </p:cNvSpPr>
            <p:nvPr/>
          </p:nvSpPr>
          <p:spPr bwMode="auto">
            <a:xfrm>
              <a:off x="2882" y="1302"/>
              <a:ext cx="349" cy="224"/>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2" name="Group 151">
            <a:extLst>
              <a:ext uri="{FF2B5EF4-FFF2-40B4-BE49-F238E27FC236}">
                <a16:creationId xmlns:a16="http://schemas.microsoft.com/office/drawing/2014/main" id="{8336FEAB-C03D-BD40-B207-65AEFD0A6404}"/>
              </a:ext>
            </a:extLst>
          </p:cNvPr>
          <p:cNvGrpSpPr>
            <a:grpSpLocks noChangeAspect="1"/>
          </p:cNvGrpSpPr>
          <p:nvPr/>
        </p:nvGrpSpPr>
        <p:grpSpPr>
          <a:xfrm>
            <a:off x="741198" y="1562353"/>
            <a:ext cx="456804" cy="409303"/>
            <a:chOff x="-6859588" y="-152401"/>
            <a:chExt cx="5740400" cy="5143502"/>
          </a:xfrm>
        </p:grpSpPr>
        <p:sp>
          <p:nvSpPr>
            <p:cNvPr id="153" name="Freeform 12">
              <a:extLst>
                <a:ext uri="{FF2B5EF4-FFF2-40B4-BE49-F238E27FC236}">
                  <a16:creationId xmlns:a16="http://schemas.microsoft.com/office/drawing/2014/main" id="{55051315-D151-6D4E-B8C0-F193DC057EE8}"/>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4" name="Freeform: Shape 285">
              <a:extLst>
                <a:ext uri="{FF2B5EF4-FFF2-40B4-BE49-F238E27FC236}">
                  <a16:creationId xmlns:a16="http://schemas.microsoft.com/office/drawing/2014/main" id="{A7C8B57F-12C0-2948-83C8-5DA4AAF348C2}"/>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155" name="Freeform: Shape 286">
              <a:extLst>
                <a:ext uri="{FF2B5EF4-FFF2-40B4-BE49-F238E27FC236}">
                  <a16:creationId xmlns:a16="http://schemas.microsoft.com/office/drawing/2014/main" id="{A8103E83-C85A-864E-BD33-28FC4403DE14}"/>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156" name="Freeform: Shape 287">
              <a:extLst>
                <a:ext uri="{FF2B5EF4-FFF2-40B4-BE49-F238E27FC236}">
                  <a16:creationId xmlns:a16="http://schemas.microsoft.com/office/drawing/2014/main" id="{0CD6E053-8619-1842-A792-51996C90D1F0}"/>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sp>
        <p:nvSpPr>
          <p:cNvPr id="157" name="TextBox 156">
            <a:extLst>
              <a:ext uri="{FF2B5EF4-FFF2-40B4-BE49-F238E27FC236}">
                <a16:creationId xmlns:a16="http://schemas.microsoft.com/office/drawing/2014/main" id="{3968CB52-EC40-3148-9B0E-D9D02D3B4998}"/>
              </a:ext>
            </a:extLst>
          </p:cNvPr>
          <p:cNvSpPr txBox="1"/>
          <p:nvPr/>
        </p:nvSpPr>
        <p:spPr>
          <a:xfrm>
            <a:off x="588720" y="1978959"/>
            <a:ext cx="748923" cy="400110"/>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iscoSansTT ExtraLight"/>
                <a:ea typeface="ＭＳ Ｐゴシック" charset="0"/>
              </a:rPr>
              <a:t>CVO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iscoSansTT ExtraLight"/>
                <a:ea typeface="ＭＳ Ｐゴシック" charset="0"/>
              </a:rPr>
              <a:t>Controller</a:t>
            </a:r>
          </a:p>
        </p:txBody>
      </p:sp>
      <p:sp>
        <p:nvSpPr>
          <p:cNvPr id="4" name="Rectangle 3">
            <a:extLst>
              <a:ext uri="{FF2B5EF4-FFF2-40B4-BE49-F238E27FC236}">
                <a16:creationId xmlns:a16="http://schemas.microsoft.com/office/drawing/2014/main" id="{10CA2A73-B512-F845-BD2B-1D92E5180884}"/>
              </a:ext>
            </a:extLst>
          </p:cNvPr>
          <p:cNvSpPr/>
          <p:nvPr/>
        </p:nvSpPr>
        <p:spPr>
          <a:xfrm>
            <a:off x="349008" y="4717403"/>
            <a:ext cx="8484225" cy="430887"/>
          </a:xfrm>
          <a:prstGeom prst="rect">
            <a:avLst/>
          </a:prstGeom>
          <a:solidFill>
            <a:schemeClr val="bg2"/>
          </a:solidFill>
        </p:spPr>
        <p:txBody>
          <a:bodyPr wrap="square">
            <a:spAutoFit/>
          </a:bodyPr>
          <a:lstStyle/>
          <a:p>
            <a:pPr algn="ctr"/>
            <a:r>
              <a:rPr lang="en-US" sz="1100">
                <a:latin typeface="+mn-lt"/>
              </a:rPr>
              <a:t>Suitable for midsize and large organizations looking to provide teleworkers, small offices, and mobile users with office-like experiences combining voice, video, wireless, and real-time data applications in a secure environment</a:t>
            </a:r>
          </a:p>
        </p:txBody>
      </p:sp>
      <p:sp>
        <p:nvSpPr>
          <p:cNvPr id="8" name="TextBox 7">
            <a:extLst>
              <a:ext uri="{FF2B5EF4-FFF2-40B4-BE49-F238E27FC236}">
                <a16:creationId xmlns:a16="http://schemas.microsoft.com/office/drawing/2014/main" id="{9E881D59-6055-B54D-A7BB-EE3EA9BC3438}"/>
              </a:ext>
            </a:extLst>
          </p:cNvPr>
          <p:cNvSpPr txBox="1"/>
          <p:nvPr/>
        </p:nvSpPr>
        <p:spPr>
          <a:xfrm>
            <a:off x="7325103" y="4517818"/>
            <a:ext cx="1755609" cy="230832"/>
          </a:xfrm>
          <a:prstGeom prst="rect">
            <a:avLst/>
          </a:prstGeom>
          <a:noFill/>
        </p:spPr>
        <p:txBody>
          <a:bodyPr wrap="none" rtlCol="0">
            <a:spAutoFit/>
          </a:bodyPr>
          <a:lstStyle/>
          <a:p>
            <a:r>
              <a:rPr lang="en-US" sz="900">
                <a:latin typeface="+mn-lt"/>
              </a:rPr>
              <a:t>* SKU based on Wi-Fi domain</a:t>
            </a:r>
          </a:p>
        </p:txBody>
      </p:sp>
    </p:spTree>
    <p:extLst>
      <p:ext uri="{BB962C8B-B14F-4D97-AF65-F5344CB8AC3E}">
        <p14:creationId xmlns:p14="http://schemas.microsoft.com/office/powerpoint/2010/main" val="393084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0D554EE-9A98-4723-A0BA-AD20168673D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42" name="think-cell Slide" r:id="rId6" imgW="631" imgH="631" progId="TCLayout.ActiveDocument.1">
                  <p:embed/>
                </p:oleObj>
              </mc:Choice>
              <mc:Fallback>
                <p:oleObj name="think-cell Slide" r:id="rId6" imgW="631" imgH="631" progId="TCLayout.ActiveDocument.1">
                  <p:embed/>
                  <p:pic>
                    <p:nvPicPr>
                      <p:cNvPr id="3" name="Object 2" hidden="1">
                        <a:extLst>
                          <a:ext uri="{FF2B5EF4-FFF2-40B4-BE49-F238E27FC236}">
                            <a16:creationId xmlns:a16="http://schemas.microsoft.com/office/drawing/2014/main" id="{E0D554EE-9A98-4723-A0BA-AD20168673D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9F1248C-ECA5-4DB0-853A-5AFB40A9B74C}"/>
              </a:ext>
            </a:extLst>
          </p:cNvPr>
          <p:cNvSpPr/>
          <p:nvPr>
            <p:custDataLst>
              <p:tags r:id="rId3"/>
            </p:custDataLst>
          </p:nvPr>
        </p:nvSpPr>
        <p:spPr>
          <a:xfrm>
            <a:off x="0" y="0"/>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a:latin typeface="CiscoSansTT ExtraLight" panose="020B0303020201020303" pitchFamily="34" charset="0"/>
              <a:cs typeface="CiscoSansTT Thin" panose="020B0203020201020303" pitchFamily="34" charset="0"/>
              <a:sym typeface="CiscoSansTT ExtraLight" panose="020B0303020201020303" pitchFamily="34" charset="0"/>
            </a:endParaRPr>
          </a:p>
        </p:txBody>
      </p:sp>
      <p:sp>
        <p:nvSpPr>
          <p:cNvPr id="2" name="Title 1">
            <a:extLst>
              <a:ext uri="{FF2B5EF4-FFF2-40B4-BE49-F238E27FC236}">
                <a16:creationId xmlns:a16="http://schemas.microsoft.com/office/drawing/2014/main" id="{700D076A-D920-464E-941A-A7101A493862}"/>
              </a:ext>
            </a:extLst>
          </p:cNvPr>
          <p:cNvSpPr>
            <a:spLocks noGrp="1"/>
          </p:cNvSpPr>
          <p:nvPr>
            <p:ph type="title"/>
          </p:nvPr>
        </p:nvSpPr>
        <p:spPr>
          <a:xfrm>
            <a:off x="798512" y="237457"/>
            <a:ext cx="8345488" cy="731837"/>
          </a:xfrm>
        </p:spPr>
        <p:txBody>
          <a:bodyPr/>
          <a:lstStyle/>
          <a:p>
            <a:r>
              <a:rPr lang="en-US" sz="2400"/>
              <a:t>Benefits: Solutions with SD-WAN ready ISR 1000</a:t>
            </a:r>
          </a:p>
        </p:txBody>
      </p:sp>
      <p:sp>
        <p:nvSpPr>
          <p:cNvPr id="7" name="TextBox 6">
            <a:extLst>
              <a:ext uri="{FF2B5EF4-FFF2-40B4-BE49-F238E27FC236}">
                <a16:creationId xmlns:a16="http://schemas.microsoft.com/office/drawing/2014/main" id="{7F3215AA-371D-489E-8C79-B94C763F9A20}"/>
              </a:ext>
            </a:extLst>
          </p:cNvPr>
          <p:cNvSpPr txBox="1"/>
          <p:nvPr/>
        </p:nvSpPr>
        <p:spPr>
          <a:xfrm>
            <a:off x="320040" y="894367"/>
            <a:ext cx="3886444" cy="3139321"/>
          </a:xfrm>
          <a:prstGeom prst="rect">
            <a:avLst/>
          </a:prstGeom>
          <a:noFill/>
        </p:spPr>
        <p:txBody>
          <a:bodyPr wrap="square" numCol="1" rtlCol="0">
            <a:spAutoFit/>
          </a:bodyPr>
          <a:lstStyle/>
          <a:p>
            <a:r>
              <a:rPr lang="en-US" sz="1600" b="1">
                <a:solidFill>
                  <a:schemeClr val="accent3"/>
                </a:solidFill>
                <a:latin typeface="+mn-lt"/>
              </a:rPr>
              <a:t>Increased workforce productivity </a:t>
            </a:r>
          </a:p>
          <a:p>
            <a:pPr marL="285750" indent="-285750">
              <a:buFont typeface="Wingdings" pitchFamily="2" charset="2"/>
              <a:buChar char="ü"/>
            </a:pPr>
            <a:r>
              <a:rPr lang="en-US" sz="1400" b="1">
                <a:latin typeface="+mn-lt"/>
              </a:rPr>
              <a:t>Greater collaboration with seamless voice and video</a:t>
            </a:r>
          </a:p>
          <a:p>
            <a:pPr marL="285750" indent="-285750">
              <a:buFont typeface="Wingdings" pitchFamily="2" charset="2"/>
              <a:buChar char="ü"/>
            </a:pPr>
            <a:r>
              <a:rPr lang="en-US" sz="1400" b="1">
                <a:latin typeface="+mn-lt"/>
              </a:rPr>
              <a:t>Optimal user experience</a:t>
            </a:r>
          </a:p>
          <a:p>
            <a:pPr marL="285750" indent="-285750">
              <a:buFont typeface="Wingdings" pitchFamily="2" charset="2"/>
              <a:buChar char="ü"/>
            </a:pPr>
            <a:r>
              <a:rPr lang="en-US" sz="1400" b="1">
                <a:latin typeface="+mn-lt"/>
              </a:rPr>
              <a:t>Reliable connectivity and performance</a:t>
            </a:r>
          </a:p>
          <a:p>
            <a:pPr marL="742950" lvl="1" indent="-285750">
              <a:buFont typeface="Arial" panose="020B0604020202020204" pitchFamily="34" charset="0"/>
              <a:buChar char="•"/>
            </a:pPr>
            <a:r>
              <a:rPr lang="en-US" sz="1400" b="1">
                <a:latin typeface="+mn-lt"/>
              </a:rPr>
              <a:t>4/8 GE LAN with PoE/PoE+</a:t>
            </a:r>
          </a:p>
          <a:p>
            <a:pPr marL="742950" lvl="1" indent="-285750">
              <a:buFont typeface="Arial" panose="020B0604020202020204" pitchFamily="34" charset="0"/>
              <a:buChar char="•"/>
            </a:pPr>
            <a:r>
              <a:rPr lang="en-US" sz="1400" b="1">
                <a:latin typeface="+mn-lt"/>
              </a:rPr>
              <a:t>Integrated Wi-Fi: 802.11ac with Mobility Express</a:t>
            </a:r>
          </a:p>
          <a:p>
            <a:pPr marL="742950" lvl="1" indent="-285750">
              <a:buFont typeface="Arial" panose="020B0604020202020204" pitchFamily="34" charset="0"/>
              <a:buChar char="•"/>
            </a:pPr>
            <a:r>
              <a:rPr lang="en-US" sz="1400" b="1">
                <a:latin typeface="+mn-lt"/>
              </a:rPr>
              <a:t>Next-gen LTE (CAT18/6/4) with integrated LTE and pluggable options</a:t>
            </a:r>
          </a:p>
          <a:p>
            <a:pPr marL="742950" lvl="1" indent="-285750">
              <a:buFont typeface="Arial" panose="020B0604020202020204" pitchFamily="34" charset="0"/>
              <a:buChar char="•"/>
            </a:pPr>
            <a:r>
              <a:rPr lang="en-US" sz="1400" b="1">
                <a:latin typeface="+mn-lt"/>
              </a:rPr>
              <a:t>DSL option (EMEA/Canada)</a:t>
            </a:r>
          </a:p>
          <a:p>
            <a:pPr marL="742950" lvl="1" indent="-285750">
              <a:buFont typeface="Arial" panose="020B0604020202020204" pitchFamily="34" charset="0"/>
              <a:buChar char="•"/>
            </a:pPr>
            <a:r>
              <a:rPr lang="en-US" sz="1400" b="1">
                <a:latin typeface="+mn-lt"/>
              </a:rPr>
              <a:t>Optional extended temperature support for extreme environments</a:t>
            </a:r>
            <a:endParaRPr lang="en-US" sz="1400" b="1">
              <a:solidFill>
                <a:schemeClr val="accent3"/>
              </a:solidFill>
              <a:latin typeface="+mn-lt"/>
            </a:endParaRPr>
          </a:p>
        </p:txBody>
      </p:sp>
      <p:sp>
        <p:nvSpPr>
          <p:cNvPr id="6" name="Rectangle 5">
            <a:extLst>
              <a:ext uri="{FF2B5EF4-FFF2-40B4-BE49-F238E27FC236}">
                <a16:creationId xmlns:a16="http://schemas.microsoft.com/office/drawing/2014/main" id="{AEE02FC0-9AC2-854E-BA73-9A45E33FF892}"/>
              </a:ext>
            </a:extLst>
          </p:cNvPr>
          <p:cNvSpPr/>
          <p:nvPr/>
        </p:nvSpPr>
        <p:spPr>
          <a:xfrm>
            <a:off x="4850298" y="894367"/>
            <a:ext cx="3973662" cy="2954655"/>
          </a:xfrm>
          <a:prstGeom prst="rect">
            <a:avLst/>
          </a:prstGeom>
        </p:spPr>
        <p:txBody>
          <a:bodyPr wrap="square">
            <a:spAutoFit/>
          </a:bodyPr>
          <a:lstStyle/>
          <a:p>
            <a:pPr lvl="0"/>
            <a:r>
              <a:rPr lang="en-US" sz="1600" b="1">
                <a:solidFill>
                  <a:srgbClr val="B4E2F6"/>
                </a:solidFill>
                <a:latin typeface="CiscoSansTT ExtraLight"/>
              </a:rPr>
              <a:t>Easy deployment and management</a:t>
            </a:r>
          </a:p>
          <a:p>
            <a:pPr marL="285750" lvl="0" indent="-285750">
              <a:buFont typeface="Wingdings" pitchFamily="2" charset="2"/>
              <a:buChar char="ü"/>
            </a:pPr>
            <a:r>
              <a:rPr lang="en-US" sz="1400" b="1">
                <a:solidFill>
                  <a:srgbClr val="FFFFFF"/>
                </a:solidFill>
                <a:latin typeface="CiscoSansTT ExtraLight"/>
              </a:rPr>
              <a:t>Cisco SD-WAN ready with central management and policy control</a:t>
            </a:r>
          </a:p>
          <a:p>
            <a:pPr marL="285750" lvl="0" indent="-285750">
              <a:buFont typeface="Wingdings" pitchFamily="2" charset="2"/>
              <a:buChar char="ü"/>
            </a:pPr>
            <a:r>
              <a:rPr lang="en-US" sz="1400" b="1">
                <a:solidFill>
                  <a:srgbClr val="FFFFFF"/>
                </a:solidFill>
                <a:latin typeface="CiscoSansTT ExtraLight"/>
              </a:rPr>
              <a:t>Zero-touch deployment (Plug-n-Play)</a:t>
            </a:r>
          </a:p>
          <a:p>
            <a:pPr marL="285750" lvl="0" indent="-285750">
              <a:buFont typeface="Wingdings" pitchFamily="2" charset="2"/>
              <a:buChar char="ü"/>
            </a:pPr>
            <a:r>
              <a:rPr lang="en-US" sz="1400" b="1">
                <a:solidFill>
                  <a:srgbClr val="FFFFFF"/>
                </a:solidFill>
                <a:latin typeface="CiscoSansTT ExtraLight"/>
              </a:rPr>
              <a:t>Branch multi-cloud access</a:t>
            </a:r>
          </a:p>
          <a:p>
            <a:pPr marL="285750" lvl="0" indent="-285750">
              <a:buFont typeface="Wingdings" pitchFamily="2" charset="2"/>
              <a:buChar char="ü"/>
            </a:pPr>
            <a:r>
              <a:rPr lang="en-US" sz="1400" b="1">
                <a:solidFill>
                  <a:srgbClr val="FFFFFF"/>
                </a:solidFill>
                <a:latin typeface="CiscoSansTT ExtraLight"/>
              </a:rPr>
              <a:t>Investment protection and future-proof (5G Ready)</a:t>
            </a:r>
            <a:endParaRPr lang="en-US" sz="1400" b="1">
              <a:solidFill>
                <a:srgbClr val="B4E2F6"/>
              </a:solidFill>
              <a:latin typeface="CiscoSansTT ExtraLight"/>
            </a:endParaRPr>
          </a:p>
          <a:p>
            <a:pPr lvl="0"/>
            <a:endParaRPr lang="en-US" sz="1400" b="1">
              <a:solidFill>
                <a:srgbClr val="B4E2F6"/>
              </a:solidFill>
              <a:latin typeface="CiscoSansTT ExtraLight"/>
            </a:endParaRPr>
          </a:p>
          <a:p>
            <a:pPr lvl="0"/>
            <a:r>
              <a:rPr lang="en-US" sz="1600" b="1">
                <a:solidFill>
                  <a:srgbClr val="B4E2F6"/>
                </a:solidFill>
                <a:latin typeface="CiscoSansTT ExtraLight"/>
              </a:rPr>
              <a:t>Multi-layered, proactive security</a:t>
            </a:r>
          </a:p>
          <a:p>
            <a:pPr marL="742950" lvl="1" indent="-285750">
              <a:buFont typeface="Wingdings" pitchFamily="2" charset="2"/>
              <a:buChar char="ü"/>
            </a:pPr>
            <a:r>
              <a:rPr lang="en-US" sz="1400">
                <a:solidFill>
                  <a:srgbClr val="FFFFFF"/>
                </a:solidFill>
              </a:rPr>
              <a:t>Firewall</a:t>
            </a:r>
          </a:p>
          <a:p>
            <a:pPr marL="742950" lvl="1" indent="-285750">
              <a:buFont typeface="Wingdings" pitchFamily="2" charset="2"/>
              <a:buChar char="ü"/>
            </a:pPr>
            <a:r>
              <a:rPr lang="en-US" sz="1400">
                <a:solidFill>
                  <a:srgbClr val="FFFFFF"/>
                </a:solidFill>
              </a:rPr>
              <a:t>Content filtering</a:t>
            </a:r>
          </a:p>
          <a:p>
            <a:pPr marL="742950" lvl="1" indent="-285750">
              <a:buFont typeface="Wingdings" pitchFamily="2" charset="2"/>
              <a:buChar char="ü"/>
            </a:pPr>
            <a:r>
              <a:rPr lang="en-US" sz="1400">
                <a:solidFill>
                  <a:srgbClr val="FFFFFF"/>
                </a:solidFill>
              </a:rPr>
              <a:t>Intrusion prevention system</a:t>
            </a:r>
          </a:p>
          <a:p>
            <a:pPr marL="742950" lvl="1" indent="-285750">
              <a:buFont typeface="Wingdings" pitchFamily="2" charset="2"/>
              <a:buChar char="ü"/>
            </a:pPr>
            <a:r>
              <a:rPr lang="en-US" sz="1400">
                <a:solidFill>
                  <a:srgbClr val="FFFFFF"/>
                </a:solidFill>
              </a:rPr>
              <a:t>Multilayered VPN technologies</a:t>
            </a:r>
            <a:endParaRPr lang="en-US" sz="1400" b="1">
              <a:solidFill>
                <a:srgbClr val="B4E2F6"/>
              </a:solidFill>
              <a:latin typeface="CiscoSansTT ExtraLight"/>
            </a:endParaRPr>
          </a:p>
        </p:txBody>
      </p:sp>
    </p:spTree>
    <p:extLst>
      <p:ext uri="{BB962C8B-B14F-4D97-AF65-F5344CB8AC3E}">
        <p14:creationId xmlns:p14="http://schemas.microsoft.com/office/powerpoint/2010/main" val="3372644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64866" name="think-cell Slide" r:id="rId6" imgW="476" imgH="357" progId="TCLayout.ActiveDocument.1">
                  <p:embed/>
                </p:oleObj>
              </mc:Choice>
              <mc:Fallback>
                <p:oleObj name="think-cell Slide" r:id="rId6" imgW="476" imgH="357" progId="TCLayout.ActiveDocument.1">
                  <p:embed/>
                  <p:pic>
                    <p:nvPicPr>
                      <p:cNvPr id="34" name="Object 3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70520D42-C86D-4342-B669-AEB2649ED192}"/>
              </a:ext>
            </a:extLst>
          </p:cNvPr>
          <p:cNvSpPr/>
          <p:nvPr>
            <p:custDataLst>
              <p:tags r:id="rId3"/>
            </p:custDataLst>
          </p:nvPr>
        </p:nvSpPr>
        <p:spPr>
          <a:xfrm>
            <a:off x="0" y="0"/>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a:latin typeface="CiscoSansTT ExtraLight" panose="020B0303020201020303" pitchFamily="34" charset="0"/>
              <a:sym typeface="CiscoSansTT ExtraLight" panose="020B0303020201020303" pitchFamily="34" charset="0"/>
            </a:endParaRPr>
          </a:p>
        </p:txBody>
      </p:sp>
      <p:sp>
        <p:nvSpPr>
          <p:cNvPr id="2" name="Title 1"/>
          <p:cNvSpPr>
            <a:spLocks noGrp="1"/>
          </p:cNvSpPr>
          <p:nvPr>
            <p:ph type="title"/>
          </p:nvPr>
        </p:nvSpPr>
        <p:spPr>
          <a:xfrm>
            <a:off x="798512" y="320750"/>
            <a:ext cx="8345488" cy="731837"/>
          </a:xfrm>
        </p:spPr>
        <p:txBody>
          <a:bodyPr anchor="t"/>
          <a:lstStyle/>
          <a:p>
            <a:r>
              <a:rPr lang="en-US" sz="2400"/>
              <a:t>Gigabit-Plus LTE Connectivity to On-Demand Locations</a:t>
            </a:r>
            <a:br>
              <a:rPr lang="en-US" sz="2400"/>
            </a:br>
            <a:r>
              <a:rPr lang="en-US" sz="2000"/>
              <a:t>ISR 1121 + 4G/LTE (5Ge) Advanced Pro Module</a:t>
            </a:r>
          </a:p>
        </p:txBody>
      </p:sp>
      <p:grpSp>
        <p:nvGrpSpPr>
          <p:cNvPr id="9" name="Group 8"/>
          <p:cNvGrpSpPr/>
          <p:nvPr/>
        </p:nvGrpSpPr>
        <p:grpSpPr>
          <a:xfrm>
            <a:off x="5633321" y="1559208"/>
            <a:ext cx="2683242" cy="502920"/>
            <a:chOff x="5755574" y="2151821"/>
            <a:chExt cx="2683242" cy="502920"/>
          </a:xfrm>
        </p:grpSpPr>
        <p:sp>
          <p:nvSpPr>
            <p:cNvPr id="10" name="Rectangle 9"/>
            <p:cNvSpPr/>
            <p:nvPr/>
          </p:nvSpPr>
          <p:spPr>
            <a:xfrm>
              <a:off x="5755574" y="2151821"/>
              <a:ext cx="2377440"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Integrated security</a:t>
              </a:r>
            </a:p>
          </p:txBody>
        </p:sp>
        <p:grpSp>
          <p:nvGrpSpPr>
            <p:cNvPr id="68" name="Group 67"/>
            <p:cNvGrpSpPr/>
            <p:nvPr/>
          </p:nvGrpSpPr>
          <p:grpSpPr>
            <a:xfrm>
              <a:off x="7935897" y="2151822"/>
              <a:ext cx="502919" cy="502919"/>
              <a:chOff x="309158" y="1073592"/>
              <a:chExt cx="509794" cy="509794"/>
            </a:xfrm>
          </p:grpSpPr>
          <p:sp>
            <p:nvSpPr>
              <p:cNvPr id="69" name="Oval 68"/>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70" name="Group 69"/>
              <p:cNvGrpSpPr/>
              <p:nvPr/>
            </p:nvGrpSpPr>
            <p:grpSpPr>
              <a:xfrm>
                <a:off x="449589" y="1202847"/>
                <a:ext cx="237413" cy="233500"/>
                <a:chOff x="4845577" y="2115254"/>
                <a:chExt cx="237413" cy="233500"/>
              </a:xfrm>
            </p:grpSpPr>
            <p:sp>
              <p:nvSpPr>
                <p:cNvPr id="71"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2"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3"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1" name="Group 10"/>
          <p:cNvGrpSpPr/>
          <p:nvPr/>
        </p:nvGrpSpPr>
        <p:grpSpPr>
          <a:xfrm>
            <a:off x="5633321" y="2123839"/>
            <a:ext cx="2683242" cy="502920"/>
            <a:chOff x="5755574" y="2716452"/>
            <a:chExt cx="2683242" cy="502920"/>
          </a:xfrm>
        </p:grpSpPr>
        <p:sp>
          <p:nvSpPr>
            <p:cNvPr id="15" name="Rectangle 14"/>
            <p:cNvSpPr/>
            <p:nvPr/>
          </p:nvSpPr>
          <p:spPr>
            <a:xfrm>
              <a:off x="5755574" y="2716452"/>
              <a:ext cx="2377440"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Speed and performance</a:t>
              </a:r>
            </a:p>
          </p:txBody>
        </p:sp>
        <p:grpSp>
          <p:nvGrpSpPr>
            <p:cNvPr id="74" name="Group 73"/>
            <p:cNvGrpSpPr/>
            <p:nvPr/>
          </p:nvGrpSpPr>
          <p:grpSpPr>
            <a:xfrm>
              <a:off x="7935897" y="2716453"/>
              <a:ext cx="502919" cy="502919"/>
              <a:chOff x="309158" y="1073592"/>
              <a:chExt cx="509794" cy="509794"/>
            </a:xfrm>
          </p:grpSpPr>
          <p:sp>
            <p:nvSpPr>
              <p:cNvPr id="75" name="Oval 74"/>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76" name="Group 75"/>
              <p:cNvGrpSpPr/>
              <p:nvPr/>
            </p:nvGrpSpPr>
            <p:grpSpPr>
              <a:xfrm>
                <a:off x="449589" y="1202847"/>
                <a:ext cx="237413" cy="233500"/>
                <a:chOff x="4845577" y="2115254"/>
                <a:chExt cx="237413" cy="233500"/>
              </a:xfrm>
            </p:grpSpPr>
            <p:sp>
              <p:nvSpPr>
                <p:cNvPr id="77"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8"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9"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2" name="Group 11"/>
          <p:cNvGrpSpPr/>
          <p:nvPr/>
        </p:nvGrpSpPr>
        <p:grpSpPr>
          <a:xfrm>
            <a:off x="5651230" y="2688470"/>
            <a:ext cx="2665333" cy="502920"/>
            <a:chOff x="5773483" y="3281083"/>
            <a:chExt cx="2665333" cy="502920"/>
          </a:xfrm>
        </p:grpSpPr>
        <p:sp>
          <p:nvSpPr>
            <p:cNvPr id="55" name="Rectangle 54"/>
            <p:cNvSpPr/>
            <p:nvPr/>
          </p:nvSpPr>
          <p:spPr>
            <a:xfrm>
              <a:off x="5773483" y="3281083"/>
              <a:ext cx="2377440"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Integrated </a:t>
              </a:r>
              <a:b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b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management tools</a:t>
              </a:r>
            </a:p>
          </p:txBody>
        </p:sp>
        <p:grpSp>
          <p:nvGrpSpPr>
            <p:cNvPr id="59" name="Group 58"/>
            <p:cNvGrpSpPr/>
            <p:nvPr/>
          </p:nvGrpSpPr>
          <p:grpSpPr>
            <a:xfrm>
              <a:off x="7935897" y="3281084"/>
              <a:ext cx="502919" cy="502919"/>
              <a:chOff x="309158" y="1073592"/>
              <a:chExt cx="509794" cy="509794"/>
            </a:xfrm>
          </p:grpSpPr>
          <p:sp>
            <p:nvSpPr>
              <p:cNvPr id="60" name="Oval 59"/>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65" name="Group 64"/>
              <p:cNvGrpSpPr/>
              <p:nvPr/>
            </p:nvGrpSpPr>
            <p:grpSpPr>
              <a:xfrm>
                <a:off x="449589" y="1202847"/>
                <a:ext cx="237413" cy="233500"/>
                <a:chOff x="4845577" y="2115254"/>
                <a:chExt cx="237413" cy="233500"/>
              </a:xfrm>
            </p:grpSpPr>
            <p:sp>
              <p:nvSpPr>
                <p:cNvPr id="66"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67"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0"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8" name="Group 7"/>
          <p:cNvGrpSpPr/>
          <p:nvPr/>
        </p:nvGrpSpPr>
        <p:grpSpPr>
          <a:xfrm>
            <a:off x="5110147" y="994577"/>
            <a:ext cx="3206416" cy="502920"/>
            <a:chOff x="5232400" y="1587190"/>
            <a:chExt cx="3206416" cy="502920"/>
          </a:xfrm>
        </p:grpSpPr>
        <p:sp>
          <p:nvSpPr>
            <p:cNvPr id="81" name="Rectangle 80"/>
            <p:cNvSpPr/>
            <p:nvPr/>
          </p:nvSpPr>
          <p:spPr>
            <a:xfrm>
              <a:off x="5232400" y="1587190"/>
              <a:ext cx="2900614"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Routing, switching, </a:t>
              </a:r>
              <a:b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b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and wireless</a:t>
              </a:r>
            </a:p>
          </p:txBody>
        </p:sp>
        <p:grpSp>
          <p:nvGrpSpPr>
            <p:cNvPr id="82" name="Group 81"/>
            <p:cNvGrpSpPr/>
            <p:nvPr/>
          </p:nvGrpSpPr>
          <p:grpSpPr>
            <a:xfrm>
              <a:off x="7935897" y="1587191"/>
              <a:ext cx="502919" cy="502919"/>
              <a:chOff x="309158" y="1073592"/>
              <a:chExt cx="509794" cy="509794"/>
            </a:xfrm>
          </p:grpSpPr>
          <p:sp>
            <p:nvSpPr>
              <p:cNvPr id="83" name="Oval 82"/>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84" name="Group 83"/>
              <p:cNvGrpSpPr/>
              <p:nvPr/>
            </p:nvGrpSpPr>
            <p:grpSpPr>
              <a:xfrm>
                <a:off x="449589" y="1202847"/>
                <a:ext cx="237413" cy="233500"/>
                <a:chOff x="4845577" y="2115254"/>
                <a:chExt cx="237413" cy="233500"/>
              </a:xfrm>
            </p:grpSpPr>
            <p:sp>
              <p:nvSpPr>
                <p:cNvPr id="85"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6"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7"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3" name="Group 12"/>
          <p:cNvGrpSpPr/>
          <p:nvPr/>
        </p:nvGrpSpPr>
        <p:grpSpPr>
          <a:xfrm>
            <a:off x="5110147" y="3253102"/>
            <a:ext cx="3206416" cy="502920"/>
            <a:chOff x="5232400" y="3845715"/>
            <a:chExt cx="3206416" cy="502920"/>
          </a:xfrm>
        </p:grpSpPr>
        <p:sp>
          <p:nvSpPr>
            <p:cNvPr id="88" name="Rectangle 87"/>
            <p:cNvSpPr/>
            <p:nvPr/>
          </p:nvSpPr>
          <p:spPr>
            <a:xfrm>
              <a:off x="5232400" y="3845715"/>
              <a:ext cx="2918523"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Multi-connectivity</a:t>
              </a:r>
            </a:p>
          </p:txBody>
        </p:sp>
        <p:grpSp>
          <p:nvGrpSpPr>
            <p:cNvPr id="89" name="Group 88"/>
            <p:cNvGrpSpPr/>
            <p:nvPr/>
          </p:nvGrpSpPr>
          <p:grpSpPr>
            <a:xfrm>
              <a:off x="7935897" y="3845716"/>
              <a:ext cx="502919" cy="502919"/>
              <a:chOff x="309158" y="1073592"/>
              <a:chExt cx="509794" cy="509794"/>
            </a:xfrm>
          </p:grpSpPr>
          <p:sp>
            <p:nvSpPr>
              <p:cNvPr id="90" name="Oval 89"/>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91" name="Group 90"/>
              <p:cNvGrpSpPr/>
              <p:nvPr/>
            </p:nvGrpSpPr>
            <p:grpSpPr>
              <a:xfrm>
                <a:off x="449589" y="1202847"/>
                <a:ext cx="237413" cy="233500"/>
                <a:chOff x="4845577" y="2115254"/>
                <a:chExt cx="237413" cy="233500"/>
              </a:xfrm>
            </p:grpSpPr>
            <p:sp>
              <p:nvSpPr>
                <p:cNvPr id="92"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93"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94"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4" name="Group 13"/>
          <p:cNvGrpSpPr/>
          <p:nvPr/>
        </p:nvGrpSpPr>
        <p:grpSpPr>
          <a:xfrm>
            <a:off x="2897261" y="1005865"/>
            <a:ext cx="2821912" cy="2750157"/>
            <a:chOff x="3168376" y="1611178"/>
            <a:chExt cx="2819948" cy="2750157"/>
          </a:xfrm>
        </p:grpSpPr>
        <p:sp>
          <p:nvSpPr>
            <p:cNvPr id="6" name="Rounded Rectangle 5"/>
            <p:cNvSpPr/>
            <p:nvPr/>
          </p:nvSpPr>
          <p:spPr>
            <a:xfrm>
              <a:off x="3168376" y="1611178"/>
              <a:ext cx="2819948" cy="2750157"/>
            </a:xfrm>
            <a:prstGeom prst="roundRect">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22" name="Rectangle 16"/>
            <p:cNvSpPr>
              <a:spLocks noChangeArrowheads="1"/>
            </p:cNvSpPr>
            <p:nvPr/>
          </p:nvSpPr>
          <p:spPr bwMode="auto">
            <a:xfrm>
              <a:off x="3168376" y="1755485"/>
              <a:ext cx="2819948" cy="301393"/>
            </a:xfrm>
            <a:prstGeom prst="rect">
              <a:avLst/>
            </a:prstGeom>
            <a:noFill/>
            <a:ln w="9525">
              <a:noFill/>
              <a:miter lim="800000"/>
              <a:headEnd/>
              <a:tailEnd/>
            </a:ln>
          </p:spPr>
          <p:txBody>
            <a:bodyPr wrap="square" lIns="85117" tIns="42559" rIns="85117" bIns="42559">
              <a:spAutoFit/>
            </a:bodyPr>
            <a:lstStyle/>
            <a:p>
              <a:pPr marL="0" marR="0" lvl="0" indent="0" algn="ctr" defTabSz="844713" rtl="0" eaLnBrk="1" fontAlgn="base" latinLnBrk="0" hangingPunct="1">
                <a:lnSpc>
                  <a:spcPct val="100000"/>
                </a:lnSpc>
                <a:spcBef>
                  <a:spcPct val="20000"/>
                </a:spcBef>
                <a:spcAft>
                  <a:spcPct val="0"/>
                </a:spcAft>
                <a:buClrTx/>
                <a:buSzTx/>
                <a:buFontTx/>
                <a:buNone/>
                <a:tabLst/>
                <a:defRPr/>
              </a:pPr>
              <a:r>
                <a:rPr lang="en-US" altLang="en-US" sz="1400" b="1">
                  <a:solidFill>
                    <a:schemeClr val="bg1"/>
                  </a:solidFill>
                  <a:latin typeface="CiscoSansTT ExtraLight"/>
                  <a:cs typeface="Arial" pitchFamily="34" charset="0"/>
                </a:rPr>
                <a:t>C</a:t>
              </a:r>
              <a:r>
                <a:rPr kumimoji="0" lang="en-US" altLang="en-US" sz="1400" b="1" i="0" u="none" strike="noStrike" kern="1200" cap="none" spc="0" normalizeH="0" baseline="0" noProof="0">
                  <a:ln>
                    <a:noFill/>
                  </a:ln>
                  <a:solidFill>
                    <a:schemeClr val="bg1"/>
                  </a:solidFill>
                  <a:effectLst/>
                  <a:uLnTx/>
                  <a:uFillTx/>
                  <a:latin typeface="CiscoSansTT ExtraLight"/>
                  <a:ea typeface="ＭＳ Ｐゴシック" charset="0"/>
                  <a:cs typeface="Arial" pitchFamily="34" charset="0"/>
                </a:rPr>
                <a:t>1121X-8PLTEPWY*</a:t>
              </a:r>
            </a:p>
          </p:txBody>
        </p:sp>
      </p:grpSp>
      <p:grpSp>
        <p:nvGrpSpPr>
          <p:cNvPr id="119" name="Group 118"/>
          <p:cNvGrpSpPr>
            <a:grpSpLocks noChangeAspect="1"/>
          </p:cNvGrpSpPr>
          <p:nvPr/>
        </p:nvGrpSpPr>
        <p:grpSpPr>
          <a:xfrm>
            <a:off x="2244044" y="2116733"/>
            <a:ext cx="1167897" cy="495300"/>
            <a:chOff x="7413625" y="911226"/>
            <a:chExt cx="1167897" cy="495300"/>
          </a:xfrm>
        </p:grpSpPr>
        <p:sp>
          <p:nvSpPr>
            <p:cNvPr id="120" name="Freeform 58"/>
            <p:cNvSpPr>
              <a:spLocks noEditPoints="1"/>
            </p:cNvSpPr>
            <p:nvPr/>
          </p:nvSpPr>
          <p:spPr bwMode="auto">
            <a:xfrm>
              <a:off x="7413625" y="1096964"/>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1 w 664"/>
                <a:gd name="T33" fmla="*/ 21 h 71"/>
                <a:gd name="T34" fmla="*/ 664 w 664"/>
                <a:gd name="T35" fmla="*/ 36 h 71"/>
                <a:gd name="T36" fmla="*/ 661 w 664"/>
                <a:gd name="T37" fmla="*/ 50 h 71"/>
                <a:gd name="T38" fmla="*/ 664 w 664"/>
                <a:gd name="T39" fmla="*/ 36 h 71"/>
                <a:gd name="T40" fmla="*/ 661 w 664"/>
                <a:gd name="T41" fmla="*/ 21 h 71"/>
                <a:gd name="T42" fmla="*/ 660 w 664"/>
                <a:gd name="T43" fmla="*/ 21 h 71"/>
                <a:gd name="T44" fmla="*/ 660 w 664"/>
                <a:gd name="T45" fmla="*/ 21 h 71"/>
                <a:gd name="T46" fmla="*/ 660 w 664"/>
                <a:gd name="T47" fmla="*/ 21 h 71"/>
                <a:gd name="T48" fmla="*/ 543 w 664"/>
                <a:gd name="T49" fmla="*/ 0 h 71"/>
                <a:gd name="T50" fmla="*/ 35 w 664"/>
                <a:gd name="T51" fmla="*/ 0 h 71"/>
                <a:gd name="T52" fmla="*/ 0 w 664"/>
                <a:gd name="T53" fmla="*/ 36 h 71"/>
                <a:gd name="T54" fmla="*/ 35 w 664"/>
                <a:gd name="T55" fmla="*/ 71 h 71"/>
                <a:gd name="T56" fmla="*/ 543 w 664"/>
                <a:gd name="T57" fmla="*/ 71 h 71"/>
                <a:gd name="T58" fmla="*/ 578 w 664"/>
                <a:gd name="T59" fmla="*/ 36 h 71"/>
                <a:gd name="T60" fmla="*/ 543 w 664"/>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4" h="71">
                  <a:moveTo>
                    <a:pt x="654" y="60"/>
                  </a:moveTo>
                  <a:cubicBezTo>
                    <a:pt x="653" y="60"/>
                    <a:pt x="653" y="61"/>
                    <a:pt x="653" y="61"/>
                  </a:cubicBezTo>
                  <a:cubicBezTo>
                    <a:pt x="653" y="61"/>
                    <a:pt x="653" y="61"/>
                    <a:pt x="653" y="61"/>
                  </a:cubicBezTo>
                  <a:cubicBezTo>
                    <a:pt x="653" y="61"/>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1" y="21"/>
                  </a:moveTo>
                  <a:cubicBezTo>
                    <a:pt x="663" y="26"/>
                    <a:pt x="664" y="31"/>
                    <a:pt x="664" y="36"/>
                  </a:cubicBezTo>
                  <a:cubicBezTo>
                    <a:pt x="664" y="40"/>
                    <a:pt x="663" y="45"/>
                    <a:pt x="661" y="50"/>
                  </a:cubicBezTo>
                  <a:cubicBezTo>
                    <a:pt x="663" y="45"/>
                    <a:pt x="664" y="41"/>
                    <a:pt x="664" y="36"/>
                  </a:cubicBezTo>
                  <a:cubicBezTo>
                    <a:pt x="664" y="30"/>
                    <a:pt x="663" y="25"/>
                    <a:pt x="661" y="21"/>
                  </a:cubicBezTo>
                  <a:moveTo>
                    <a:pt x="660" y="21"/>
                  </a:moveTo>
                  <a:cubicBezTo>
                    <a:pt x="660" y="21"/>
                    <a:pt x="660" y="21"/>
                    <a:pt x="660" y="21"/>
                  </a:cubicBezTo>
                  <a:cubicBezTo>
                    <a:pt x="660" y="21"/>
                    <a:pt x="660" y="21"/>
                    <a:pt x="660"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1" name="Freeform 59"/>
            <p:cNvSpPr>
              <a:spLocks noEditPoints="1"/>
            </p:cNvSpPr>
            <p:nvPr/>
          </p:nvSpPr>
          <p:spPr bwMode="auto">
            <a:xfrm>
              <a:off x="8259763" y="911226"/>
              <a:ext cx="309563" cy="290513"/>
            </a:xfrm>
            <a:custGeom>
              <a:avLst/>
              <a:gdLst>
                <a:gd name="T0" fmla="*/ 177 w 177"/>
                <a:gd name="T1" fmla="*/ 156 h 166"/>
                <a:gd name="T2" fmla="*/ 177 w 177"/>
                <a:gd name="T3" fmla="*/ 156 h 166"/>
                <a:gd name="T4" fmla="*/ 177 w 177"/>
                <a:gd name="T5" fmla="*/ 156 h 166"/>
                <a:gd name="T6" fmla="*/ 177 w 177"/>
                <a:gd name="T7" fmla="*/ 156 h 166"/>
                <a:gd name="T8" fmla="*/ 170 w 177"/>
                <a:gd name="T9" fmla="*/ 166 h 166"/>
                <a:gd name="T10" fmla="*/ 170 w 177"/>
                <a:gd name="T11" fmla="*/ 166 h 166"/>
                <a:gd name="T12" fmla="*/ 177 w 177"/>
                <a:gd name="T13" fmla="*/ 156 h 166"/>
                <a:gd name="T14" fmla="*/ 177 w 177"/>
                <a:gd name="T15" fmla="*/ 156 h 166"/>
                <a:gd name="T16" fmla="*/ 177 w 177"/>
                <a:gd name="T17" fmla="*/ 156 h 166"/>
                <a:gd name="T18" fmla="*/ 177 w 177"/>
                <a:gd name="T19" fmla="*/ 156 h 166"/>
                <a:gd name="T20" fmla="*/ 177 w 177"/>
                <a:gd name="T21" fmla="*/ 156 h 166"/>
                <a:gd name="T22" fmla="*/ 177 w 177"/>
                <a:gd name="T23" fmla="*/ 156 h 166"/>
                <a:gd name="T24" fmla="*/ 38 w 177"/>
                <a:gd name="T25" fmla="*/ 0 h 166"/>
                <a:gd name="T26" fmla="*/ 13 w 177"/>
                <a:gd name="T27" fmla="*/ 11 h 166"/>
                <a:gd name="T28" fmla="*/ 13 w 177"/>
                <a:gd name="T29" fmla="*/ 61 h 166"/>
                <a:gd name="T30" fmla="*/ 59 w 177"/>
                <a:gd name="T31" fmla="*/ 106 h 166"/>
                <a:gd name="T32" fmla="*/ 144 w 177"/>
                <a:gd name="T33" fmla="*/ 106 h 166"/>
                <a:gd name="T34" fmla="*/ 144 w 177"/>
                <a:gd name="T35" fmla="*/ 106 h 166"/>
                <a:gd name="T36" fmla="*/ 147 w 177"/>
                <a:gd name="T37" fmla="*/ 106 h 166"/>
                <a:gd name="T38" fmla="*/ 147 w 177"/>
                <a:gd name="T39" fmla="*/ 106 h 166"/>
                <a:gd name="T40" fmla="*/ 147 w 177"/>
                <a:gd name="T41" fmla="*/ 106 h 166"/>
                <a:gd name="T42" fmla="*/ 157 w 177"/>
                <a:gd name="T43" fmla="*/ 108 h 166"/>
                <a:gd name="T44" fmla="*/ 157 w 177"/>
                <a:gd name="T45" fmla="*/ 109 h 166"/>
                <a:gd name="T46" fmla="*/ 157 w 177"/>
                <a:gd name="T47" fmla="*/ 109 h 166"/>
                <a:gd name="T48" fmla="*/ 169 w 177"/>
                <a:gd name="T49" fmla="*/ 116 h 166"/>
                <a:gd name="T50" fmla="*/ 63 w 177"/>
                <a:gd name="T51" fmla="*/ 11 h 166"/>
                <a:gd name="T52" fmla="*/ 38 w 177"/>
                <a:gd name="T5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 h="166">
                  <a:moveTo>
                    <a:pt x="177" y="156"/>
                  </a:moveTo>
                  <a:cubicBezTo>
                    <a:pt x="177" y="156"/>
                    <a:pt x="177" y="156"/>
                    <a:pt x="177" y="156"/>
                  </a:cubicBezTo>
                  <a:cubicBezTo>
                    <a:pt x="177" y="156"/>
                    <a:pt x="177" y="156"/>
                    <a:pt x="177" y="156"/>
                  </a:cubicBezTo>
                  <a:cubicBezTo>
                    <a:pt x="177" y="156"/>
                    <a:pt x="177" y="156"/>
                    <a:pt x="177" y="156"/>
                  </a:cubicBezTo>
                  <a:cubicBezTo>
                    <a:pt x="175" y="160"/>
                    <a:pt x="173" y="163"/>
                    <a:pt x="170" y="166"/>
                  </a:cubicBezTo>
                  <a:cubicBezTo>
                    <a:pt x="170" y="166"/>
                    <a:pt x="170" y="166"/>
                    <a:pt x="170" y="166"/>
                  </a:cubicBezTo>
                  <a:cubicBezTo>
                    <a:pt x="173" y="163"/>
                    <a:pt x="175" y="159"/>
                    <a:pt x="177" y="156"/>
                  </a:cubicBezTo>
                  <a:moveTo>
                    <a:pt x="177" y="156"/>
                  </a:moveTo>
                  <a:cubicBezTo>
                    <a:pt x="177" y="156"/>
                    <a:pt x="177" y="156"/>
                    <a:pt x="177" y="156"/>
                  </a:cubicBezTo>
                  <a:cubicBezTo>
                    <a:pt x="177" y="156"/>
                    <a:pt x="177" y="156"/>
                    <a:pt x="177" y="156"/>
                  </a:cubicBezTo>
                  <a:cubicBezTo>
                    <a:pt x="177" y="156"/>
                    <a:pt x="177" y="156"/>
                    <a:pt x="177" y="156"/>
                  </a:cubicBezTo>
                  <a:cubicBezTo>
                    <a:pt x="177" y="156"/>
                    <a:pt x="177" y="156"/>
                    <a:pt x="177" y="156"/>
                  </a:cubicBezTo>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7" y="106"/>
                  </a:cubicBezTo>
                  <a:cubicBezTo>
                    <a:pt x="147" y="106"/>
                    <a:pt x="147" y="106"/>
                    <a:pt x="147" y="106"/>
                  </a:cubicBezTo>
                  <a:cubicBezTo>
                    <a:pt x="147" y="106"/>
                    <a:pt x="147" y="106"/>
                    <a:pt x="147" y="106"/>
                  </a:cubicBezTo>
                  <a:cubicBezTo>
                    <a:pt x="151" y="107"/>
                    <a:pt x="154" y="107"/>
                    <a:pt x="157" y="108"/>
                  </a:cubicBezTo>
                  <a:cubicBezTo>
                    <a:pt x="157" y="108"/>
                    <a:pt x="157" y="108"/>
                    <a:pt x="157" y="109"/>
                  </a:cubicBezTo>
                  <a:cubicBezTo>
                    <a:pt x="157" y="109"/>
                    <a:pt x="157" y="109"/>
                    <a:pt x="157" y="109"/>
                  </a:cubicBezTo>
                  <a:cubicBezTo>
                    <a:pt x="161" y="110"/>
                    <a:pt x="165" y="113"/>
                    <a:pt x="169" y="116"/>
                  </a:cubicBezTo>
                  <a:cubicBezTo>
                    <a:pt x="63" y="11"/>
                    <a:pt x="63" y="11"/>
                    <a:pt x="63" y="11"/>
                  </a:cubicBezTo>
                  <a:cubicBezTo>
                    <a:pt x="57" y="4"/>
                    <a:pt x="48" y="0"/>
                    <a:pt x="38"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2" name="Freeform 60"/>
            <p:cNvSpPr>
              <a:spLocks noEditPoints="1"/>
            </p:cNvSpPr>
            <p:nvPr/>
          </p:nvSpPr>
          <p:spPr bwMode="auto">
            <a:xfrm>
              <a:off x="8362950" y="1096964"/>
              <a:ext cx="211138" cy="87313"/>
            </a:xfrm>
            <a:custGeom>
              <a:avLst/>
              <a:gdLst>
                <a:gd name="T0" fmla="*/ 118 w 121"/>
                <a:gd name="T1" fmla="*/ 50 h 50"/>
                <a:gd name="T2" fmla="*/ 118 w 121"/>
                <a:gd name="T3" fmla="*/ 50 h 50"/>
                <a:gd name="T4" fmla="*/ 118 w 121"/>
                <a:gd name="T5" fmla="*/ 50 h 50"/>
                <a:gd name="T6" fmla="*/ 118 w 121"/>
                <a:gd name="T7" fmla="*/ 50 h 50"/>
                <a:gd name="T8" fmla="*/ 118 w 121"/>
                <a:gd name="T9" fmla="*/ 50 h 50"/>
                <a:gd name="T10" fmla="*/ 118 w 121"/>
                <a:gd name="T11" fmla="*/ 50 h 50"/>
                <a:gd name="T12" fmla="*/ 118 w 121"/>
                <a:gd name="T13" fmla="*/ 50 h 50"/>
                <a:gd name="T14" fmla="*/ 118 w 121"/>
                <a:gd name="T15" fmla="*/ 50 h 50"/>
                <a:gd name="T16" fmla="*/ 121 w 121"/>
                <a:gd name="T17" fmla="*/ 36 h 50"/>
                <a:gd name="T18" fmla="*/ 118 w 121"/>
                <a:gd name="T19" fmla="*/ 50 h 50"/>
                <a:gd name="T20" fmla="*/ 118 w 121"/>
                <a:gd name="T21" fmla="*/ 50 h 50"/>
                <a:gd name="T22" fmla="*/ 121 w 121"/>
                <a:gd name="T23" fmla="*/ 36 h 50"/>
                <a:gd name="T24" fmla="*/ 98 w 121"/>
                <a:gd name="T25" fmla="*/ 3 h 50"/>
                <a:gd name="T26" fmla="*/ 98 w 121"/>
                <a:gd name="T27" fmla="*/ 3 h 50"/>
                <a:gd name="T28" fmla="*/ 98 w 121"/>
                <a:gd name="T29" fmla="*/ 3 h 50"/>
                <a:gd name="T30" fmla="*/ 88 w 121"/>
                <a:gd name="T31" fmla="*/ 0 h 50"/>
                <a:gd name="T32" fmla="*/ 98 w 121"/>
                <a:gd name="T33" fmla="*/ 2 h 50"/>
                <a:gd name="T34" fmla="*/ 88 w 121"/>
                <a:gd name="T35" fmla="*/ 0 h 50"/>
                <a:gd name="T36" fmla="*/ 88 w 121"/>
                <a:gd name="T37" fmla="*/ 0 h 50"/>
                <a:gd name="T38" fmla="*/ 88 w 121"/>
                <a:gd name="T39" fmla="*/ 0 h 50"/>
                <a:gd name="T40" fmla="*/ 88 w 121"/>
                <a:gd name="T41" fmla="*/ 0 h 50"/>
                <a:gd name="T42" fmla="*/ 85 w 121"/>
                <a:gd name="T43" fmla="*/ 0 h 50"/>
                <a:gd name="T44" fmla="*/ 0 w 121"/>
                <a:gd name="T45" fmla="*/ 0 h 50"/>
                <a:gd name="T46" fmla="*/ 35 w 121"/>
                <a:gd name="T47" fmla="*/ 36 h 50"/>
                <a:gd name="T48" fmla="*/ 60 w 121"/>
                <a:gd name="T49" fmla="*/ 11 h 50"/>
                <a:gd name="T50" fmla="*/ 85 w 121"/>
                <a:gd name="T5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 h="50">
                  <a:moveTo>
                    <a:pt x="118" y="50"/>
                  </a:moveTo>
                  <a:cubicBezTo>
                    <a:pt x="118" y="50"/>
                    <a:pt x="118" y="50"/>
                    <a:pt x="118" y="50"/>
                  </a:cubicBezTo>
                  <a:cubicBezTo>
                    <a:pt x="118" y="50"/>
                    <a:pt x="118" y="50"/>
                    <a:pt x="118" y="50"/>
                  </a:cubicBezTo>
                  <a:moveTo>
                    <a:pt x="118" y="50"/>
                  </a:moveTo>
                  <a:cubicBezTo>
                    <a:pt x="118" y="50"/>
                    <a:pt x="118" y="50"/>
                    <a:pt x="118" y="50"/>
                  </a:cubicBezTo>
                  <a:cubicBezTo>
                    <a:pt x="118" y="50"/>
                    <a:pt x="118" y="50"/>
                    <a:pt x="118" y="50"/>
                  </a:cubicBezTo>
                  <a:cubicBezTo>
                    <a:pt x="118" y="50"/>
                    <a:pt x="118" y="50"/>
                    <a:pt x="118" y="50"/>
                  </a:cubicBezTo>
                  <a:cubicBezTo>
                    <a:pt x="118" y="50"/>
                    <a:pt x="118" y="50"/>
                    <a:pt x="118" y="50"/>
                  </a:cubicBezTo>
                  <a:moveTo>
                    <a:pt x="121" y="36"/>
                  </a:moveTo>
                  <a:cubicBezTo>
                    <a:pt x="121" y="40"/>
                    <a:pt x="120" y="45"/>
                    <a:pt x="118" y="50"/>
                  </a:cubicBezTo>
                  <a:cubicBezTo>
                    <a:pt x="118" y="50"/>
                    <a:pt x="118" y="50"/>
                    <a:pt x="118" y="50"/>
                  </a:cubicBezTo>
                  <a:cubicBezTo>
                    <a:pt x="120" y="45"/>
                    <a:pt x="121" y="40"/>
                    <a:pt x="121" y="36"/>
                  </a:cubicBezTo>
                  <a:moveTo>
                    <a:pt x="98" y="3"/>
                  </a:moveTo>
                  <a:cubicBezTo>
                    <a:pt x="98" y="3"/>
                    <a:pt x="98" y="3"/>
                    <a:pt x="98" y="3"/>
                  </a:cubicBezTo>
                  <a:cubicBezTo>
                    <a:pt x="98" y="3"/>
                    <a:pt x="98" y="3"/>
                    <a:pt x="98" y="3"/>
                  </a:cubicBezTo>
                  <a:moveTo>
                    <a:pt x="88" y="0"/>
                  </a:moveTo>
                  <a:cubicBezTo>
                    <a:pt x="92" y="1"/>
                    <a:pt x="95" y="1"/>
                    <a:pt x="98" y="2"/>
                  </a:cubicBezTo>
                  <a:cubicBezTo>
                    <a:pt x="95" y="1"/>
                    <a:pt x="92" y="1"/>
                    <a:pt x="88" y="0"/>
                  </a:cubicBezTo>
                  <a:moveTo>
                    <a:pt x="88" y="0"/>
                  </a:moveTo>
                  <a:cubicBezTo>
                    <a:pt x="88" y="0"/>
                    <a:pt x="88" y="0"/>
                    <a:pt x="88" y="0"/>
                  </a:cubicBezTo>
                  <a:cubicBezTo>
                    <a:pt x="88" y="0"/>
                    <a:pt x="88" y="0"/>
                    <a:pt x="88"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3" name="Freeform 61"/>
            <p:cNvSpPr>
              <a:spLocks noEditPoints="1"/>
            </p:cNvSpPr>
            <p:nvPr/>
          </p:nvSpPr>
          <p:spPr bwMode="auto">
            <a:xfrm>
              <a:off x="8259763" y="1114426"/>
              <a:ext cx="309563" cy="292100"/>
            </a:xfrm>
            <a:custGeom>
              <a:avLst/>
              <a:gdLst>
                <a:gd name="T0" fmla="*/ 169 w 177"/>
                <a:gd name="T1" fmla="*/ 51 h 167"/>
                <a:gd name="T2" fmla="*/ 169 w 177"/>
                <a:gd name="T3" fmla="*/ 51 h 167"/>
                <a:gd name="T4" fmla="*/ 169 w 177"/>
                <a:gd name="T5" fmla="*/ 51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9 h 167"/>
                <a:gd name="T24" fmla="*/ 157 w 177"/>
                <a:gd name="T25" fmla="*/ 59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7 h 167"/>
                <a:gd name="T44" fmla="*/ 13 w 177"/>
                <a:gd name="T45" fmla="*/ 157 h 167"/>
                <a:gd name="T46" fmla="*/ 38 w 177"/>
                <a:gd name="T47" fmla="*/ 167 h 167"/>
                <a:gd name="T48" fmla="*/ 63 w 177"/>
                <a:gd name="T49" fmla="*/ 157 h 167"/>
                <a:gd name="T50" fmla="*/ 169 w 177"/>
                <a:gd name="T51" fmla="*/ 51 h 167"/>
                <a:gd name="T52" fmla="*/ 176 w 177"/>
                <a:gd name="T53" fmla="*/ 11 h 167"/>
                <a:gd name="T54" fmla="*/ 177 w 177"/>
                <a:gd name="T55" fmla="*/ 11 h 167"/>
                <a:gd name="T56" fmla="*/ 176 w 177"/>
                <a:gd name="T57" fmla="*/ 11 h 167"/>
                <a:gd name="T58" fmla="*/ 169 w 177"/>
                <a:gd name="T59" fmla="*/ 0 h 167"/>
                <a:gd name="T60" fmla="*/ 169 w 177"/>
                <a:gd name="T61" fmla="*/ 0 h 167"/>
                <a:gd name="T62" fmla="*/ 171 w 177"/>
                <a:gd name="T63" fmla="*/ 3 h 167"/>
                <a:gd name="T64" fmla="*/ 171 w 177"/>
                <a:gd name="T65" fmla="*/ 3 h 167"/>
                <a:gd name="T66" fmla="*/ 171 w 177"/>
                <a:gd name="T67" fmla="*/ 3 h 167"/>
                <a:gd name="T68" fmla="*/ 171 w 177"/>
                <a:gd name="T69" fmla="*/ 3 h 167"/>
                <a:gd name="T70" fmla="*/ 171 w 177"/>
                <a:gd name="T71" fmla="*/ 3 h 167"/>
                <a:gd name="T72" fmla="*/ 176 w 177"/>
                <a:gd name="T73" fmla="*/ 10 h 167"/>
                <a:gd name="T74" fmla="*/ 176 w 177"/>
                <a:gd name="T75" fmla="*/ 10 h 167"/>
                <a:gd name="T76" fmla="*/ 176 w 177"/>
                <a:gd name="T77" fmla="*/ 10 h 167"/>
                <a:gd name="T78" fmla="*/ 176 w 177"/>
                <a:gd name="T79" fmla="*/ 10 h 167"/>
                <a:gd name="T80" fmla="*/ 176 w 177"/>
                <a:gd name="T81" fmla="*/ 10 h 167"/>
                <a:gd name="T82" fmla="*/ 176 w 177"/>
                <a:gd name="T83" fmla="*/ 11 h 167"/>
                <a:gd name="T84" fmla="*/ 169 w 177"/>
                <a:gd name="T85" fmla="*/ 1 h 167"/>
                <a:gd name="T86" fmla="*/ 169 w 177"/>
                <a:gd name="T8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67">
                  <a:moveTo>
                    <a:pt x="169" y="51"/>
                  </a:move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7"/>
                    <a:pt x="158" y="58"/>
                  </a:cubicBezTo>
                  <a:cubicBezTo>
                    <a:pt x="158" y="58"/>
                    <a:pt x="158" y="58"/>
                    <a:pt x="158" y="58"/>
                  </a:cubicBezTo>
                  <a:cubicBezTo>
                    <a:pt x="157" y="58"/>
                    <a:pt x="157" y="58"/>
                    <a:pt x="157" y="58"/>
                  </a:cubicBezTo>
                  <a:cubicBezTo>
                    <a:pt x="157" y="58"/>
                    <a:pt x="157" y="58"/>
                    <a:pt x="157" y="59"/>
                  </a:cubicBezTo>
                  <a:cubicBezTo>
                    <a:pt x="157" y="59"/>
                    <a:pt x="157" y="59"/>
                    <a:pt x="157" y="59"/>
                  </a:cubicBezTo>
                  <a:cubicBezTo>
                    <a:pt x="154" y="60"/>
                    <a:pt x="150" y="61"/>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7"/>
                    <a:pt x="13" y="107"/>
                    <a:pt x="13" y="107"/>
                  </a:cubicBezTo>
                  <a:cubicBezTo>
                    <a:pt x="0" y="120"/>
                    <a:pt x="0" y="143"/>
                    <a:pt x="13" y="157"/>
                  </a:cubicBezTo>
                  <a:cubicBezTo>
                    <a:pt x="20" y="163"/>
                    <a:pt x="29" y="167"/>
                    <a:pt x="38" y="167"/>
                  </a:cubicBezTo>
                  <a:cubicBezTo>
                    <a:pt x="48" y="167"/>
                    <a:pt x="57" y="163"/>
                    <a:pt x="63" y="157"/>
                  </a:cubicBezTo>
                  <a:cubicBezTo>
                    <a:pt x="169" y="51"/>
                    <a:pt x="169" y="51"/>
                    <a:pt x="169" y="51"/>
                  </a:cubicBezTo>
                  <a:moveTo>
                    <a:pt x="176" y="11"/>
                  </a:moveTo>
                  <a:cubicBezTo>
                    <a:pt x="177" y="11"/>
                    <a:pt x="177" y="11"/>
                    <a:pt x="177" y="11"/>
                  </a:cubicBezTo>
                  <a:cubicBezTo>
                    <a:pt x="177" y="11"/>
                    <a:pt x="177" y="11"/>
                    <a:pt x="176" y="11"/>
                  </a:cubicBezTo>
                  <a:moveTo>
                    <a:pt x="169" y="0"/>
                  </a:moveTo>
                  <a:cubicBezTo>
                    <a:pt x="169" y="0"/>
                    <a:pt x="169" y="0"/>
                    <a:pt x="169" y="0"/>
                  </a:cubicBezTo>
                  <a:cubicBezTo>
                    <a:pt x="170" y="1"/>
                    <a:pt x="171" y="2"/>
                    <a:pt x="171" y="3"/>
                  </a:cubicBezTo>
                  <a:cubicBezTo>
                    <a:pt x="171" y="3"/>
                    <a:pt x="171" y="3"/>
                    <a:pt x="171" y="3"/>
                  </a:cubicBezTo>
                  <a:cubicBezTo>
                    <a:pt x="171" y="3"/>
                    <a:pt x="171" y="3"/>
                    <a:pt x="171" y="3"/>
                  </a:cubicBezTo>
                  <a:cubicBezTo>
                    <a:pt x="171" y="3"/>
                    <a:pt x="171" y="3"/>
                    <a:pt x="171" y="3"/>
                  </a:cubicBezTo>
                  <a:cubicBezTo>
                    <a:pt x="171" y="3"/>
                    <a:pt x="171" y="3"/>
                    <a:pt x="171" y="3"/>
                  </a:cubicBezTo>
                  <a:cubicBezTo>
                    <a:pt x="173" y="5"/>
                    <a:pt x="175" y="8"/>
                    <a:pt x="176" y="10"/>
                  </a:cubicBezTo>
                  <a:cubicBezTo>
                    <a:pt x="176" y="10"/>
                    <a:pt x="176" y="10"/>
                    <a:pt x="176" y="10"/>
                  </a:cubicBezTo>
                  <a:cubicBezTo>
                    <a:pt x="176" y="10"/>
                    <a:pt x="176" y="10"/>
                    <a:pt x="176" y="10"/>
                  </a:cubicBezTo>
                  <a:cubicBezTo>
                    <a:pt x="176" y="10"/>
                    <a:pt x="176" y="10"/>
                    <a:pt x="176" y="10"/>
                  </a:cubicBezTo>
                  <a:cubicBezTo>
                    <a:pt x="176" y="10"/>
                    <a:pt x="176" y="10"/>
                    <a:pt x="176" y="10"/>
                  </a:cubicBezTo>
                  <a:cubicBezTo>
                    <a:pt x="176" y="11"/>
                    <a:pt x="176" y="11"/>
                    <a:pt x="176" y="11"/>
                  </a:cubicBezTo>
                  <a:cubicBezTo>
                    <a:pt x="175" y="7"/>
                    <a:pt x="172" y="4"/>
                    <a:pt x="169" y="1"/>
                  </a:cubicBezTo>
                  <a:cubicBezTo>
                    <a:pt x="169" y="1"/>
                    <a:pt x="169" y="0"/>
                    <a:pt x="169"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4" name="Freeform 62"/>
            <p:cNvSpPr>
              <a:spLocks noEditPoints="1"/>
            </p:cNvSpPr>
            <p:nvPr/>
          </p:nvSpPr>
          <p:spPr bwMode="auto">
            <a:xfrm>
              <a:off x="8362950" y="1114426"/>
              <a:ext cx="211138" cy="106363"/>
            </a:xfrm>
            <a:custGeom>
              <a:avLst/>
              <a:gdLst>
                <a:gd name="T0" fmla="*/ 87 w 121"/>
                <a:gd name="T1" fmla="*/ 61 h 61"/>
                <a:gd name="T2" fmla="*/ 87 w 121"/>
                <a:gd name="T3" fmla="*/ 61 h 61"/>
                <a:gd name="T4" fmla="*/ 87 w 121"/>
                <a:gd name="T5" fmla="*/ 61 h 61"/>
                <a:gd name="T6" fmla="*/ 88 w 121"/>
                <a:gd name="T7" fmla="*/ 61 h 61"/>
                <a:gd name="T8" fmla="*/ 88 w 121"/>
                <a:gd name="T9" fmla="*/ 61 h 61"/>
                <a:gd name="T10" fmla="*/ 88 w 121"/>
                <a:gd name="T11" fmla="*/ 61 h 61"/>
                <a:gd name="T12" fmla="*/ 98 w 121"/>
                <a:gd name="T13" fmla="*/ 59 h 61"/>
                <a:gd name="T14" fmla="*/ 88 w 121"/>
                <a:gd name="T15" fmla="*/ 61 h 61"/>
                <a:gd name="T16" fmla="*/ 98 w 121"/>
                <a:gd name="T17" fmla="*/ 59 h 61"/>
                <a:gd name="T18" fmla="*/ 98 w 121"/>
                <a:gd name="T19" fmla="*/ 58 h 61"/>
                <a:gd name="T20" fmla="*/ 98 w 121"/>
                <a:gd name="T21" fmla="*/ 59 h 61"/>
                <a:gd name="T22" fmla="*/ 98 w 121"/>
                <a:gd name="T23" fmla="*/ 58 h 61"/>
                <a:gd name="T24" fmla="*/ 99 w 121"/>
                <a:gd name="T25" fmla="*/ 58 h 61"/>
                <a:gd name="T26" fmla="*/ 99 w 121"/>
                <a:gd name="T27" fmla="*/ 58 h 61"/>
                <a:gd name="T28" fmla="*/ 99 w 121"/>
                <a:gd name="T29" fmla="*/ 58 h 61"/>
                <a:gd name="T30" fmla="*/ 110 w 121"/>
                <a:gd name="T31" fmla="*/ 51 h 61"/>
                <a:gd name="T32" fmla="*/ 110 w 121"/>
                <a:gd name="T33" fmla="*/ 51 h 61"/>
                <a:gd name="T34" fmla="*/ 110 w 121"/>
                <a:gd name="T35" fmla="*/ 51 h 61"/>
                <a:gd name="T36" fmla="*/ 110 w 121"/>
                <a:gd name="T37" fmla="*/ 51 h 61"/>
                <a:gd name="T38" fmla="*/ 110 w 121"/>
                <a:gd name="T39" fmla="*/ 51 h 61"/>
                <a:gd name="T40" fmla="*/ 110 w 121"/>
                <a:gd name="T41" fmla="*/ 51 h 61"/>
                <a:gd name="T42" fmla="*/ 110 w 121"/>
                <a:gd name="T43" fmla="*/ 51 h 61"/>
                <a:gd name="T44" fmla="*/ 110 w 121"/>
                <a:gd name="T45" fmla="*/ 51 h 61"/>
                <a:gd name="T46" fmla="*/ 110 w 121"/>
                <a:gd name="T47" fmla="*/ 51 h 61"/>
                <a:gd name="T48" fmla="*/ 110 w 121"/>
                <a:gd name="T49" fmla="*/ 51 h 61"/>
                <a:gd name="T50" fmla="*/ 110 w 121"/>
                <a:gd name="T51" fmla="*/ 51 h 61"/>
                <a:gd name="T52" fmla="*/ 110 w 121"/>
                <a:gd name="T53" fmla="*/ 51 h 61"/>
                <a:gd name="T54" fmla="*/ 110 w 121"/>
                <a:gd name="T55" fmla="*/ 51 h 61"/>
                <a:gd name="T56" fmla="*/ 35 w 121"/>
                <a:gd name="T57" fmla="*/ 26 h 61"/>
                <a:gd name="T58" fmla="*/ 0 w 121"/>
                <a:gd name="T59" fmla="*/ 61 h 61"/>
                <a:gd name="T60" fmla="*/ 85 w 121"/>
                <a:gd name="T61" fmla="*/ 61 h 61"/>
                <a:gd name="T62" fmla="*/ 60 w 121"/>
                <a:gd name="T63" fmla="*/ 51 h 61"/>
                <a:gd name="T64" fmla="*/ 35 w 121"/>
                <a:gd name="T65" fmla="*/ 26 h 61"/>
                <a:gd name="T66" fmla="*/ 117 w 121"/>
                <a:gd name="T67" fmla="*/ 10 h 61"/>
                <a:gd name="T68" fmla="*/ 121 w 121"/>
                <a:gd name="T69" fmla="*/ 26 h 61"/>
                <a:gd name="T70" fmla="*/ 118 w 121"/>
                <a:gd name="T71" fmla="*/ 11 h 61"/>
                <a:gd name="T72" fmla="*/ 117 w 121"/>
                <a:gd name="T73" fmla="*/ 11 h 61"/>
                <a:gd name="T74" fmla="*/ 117 w 121"/>
                <a:gd name="T75" fmla="*/ 11 h 61"/>
                <a:gd name="T76" fmla="*/ 117 w 121"/>
                <a:gd name="T77" fmla="*/ 10 h 61"/>
                <a:gd name="T78" fmla="*/ 117 w 121"/>
                <a:gd name="T79" fmla="*/ 10 h 61"/>
                <a:gd name="T80" fmla="*/ 117 w 121"/>
                <a:gd name="T81" fmla="*/ 10 h 61"/>
                <a:gd name="T82" fmla="*/ 117 w 121"/>
                <a:gd name="T83" fmla="*/ 10 h 61"/>
                <a:gd name="T84" fmla="*/ 117 w 121"/>
                <a:gd name="T85" fmla="*/ 10 h 61"/>
                <a:gd name="T86" fmla="*/ 117 w 121"/>
                <a:gd name="T87" fmla="*/ 10 h 61"/>
                <a:gd name="T88" fmla="*/ 117 w 121"/>
                <a:gd name="T89" fmla="*/ 10 h 61"/>
                <a:gd name="T90" fmla="*/ 112 w 121"/>
                <a:gd name="T91" fmla="*/ 3 h 61"/>
                <a:gd name="T92" fmla="*/ 112 w 121"/>
                <a:gd name="T93" fmla="*/ 3 h 61"/>
                <a:gd name="T94" fmla="*/ 112 w 121"/>
                <a:gd name="T95" fmla="*/ 3 h 61"/>
                <a:gd name="T96" fmla="*/ 112 w 121"/>
                <a:gd name="T97" fmla="*/ 3 h 61"/>
                <a:gd name="T98" fmla="*/ 112 w 121"/>
                <a:gd name="T99" fmla="*/ 3 h 61"/>
                <a:gd name="T100" fmla="*/ 112 w 121"/>
                <a:gd name="T101" fmla="*/ 3 h 61"/>
                <a:gd name="T102" fmla="*/ 110 w 121"/>
                <a:gd name="T103" fmla="*/ 0 h 61"/>
                <a:gd name="T104" fmla="*/ 110 w 121"/>
                <a:gd name="T105" fmla="*/ 1 h 61"/>
                <a:gd name="T106" fmla="*/ 112 w 121"/>
                <a:gd name="T107" fmla="*/ 3 h 61"/>
                <a:gd name="T108" fmla="*/ 110 w 121"/>
                <a:gd name="T10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1" h="61">
                  <a:moveTo>
                    <a:pt x="87" y="61"/>
                  </a:moveTo>
                  <a:cubicBezTo>
                    <a:pt x="87" y="61"/>
                    <a:pt x="87" y="61"/>
                    <a:pt x="87" y="61"/>
                  </a:cubicBezTo>
                  <a:cubicBezTo>
                    <a:pt x="87" y="61"/>
                    <a:pt x="87" y="61"/>
                    <a:pt x="87" y="61"/>
                  </a:cubicBezTo>
                  <a:moveTo>
                    <a:pt x="88" y="61"/>
                  </a:moveTo>
                  <a:cubicBezTo>
                    <a:pt x="88" y="61"/>
                    <a:pt x="88" y="61"/>
                    <a:pt x="88" y="61"/>
                  </a:cubicBezTo>
                  <a:cubicBezTo>
                    <a:pt x="88" y="61"/>
                    <a:pt x="88" y="61"/>
                    <a:pt x="88" y="61"/>
                  </a:cubicBezTo>
                  <a:moveTo>
                    <a:pt x="98" y="59"/>
                  </a:moveTo>
                  <a:cubicBezTo>
                    <a:pt x="95" y="60"/>
                    <a:pt x="91" y="61"/>
                    <a:pt x="88" y="61"/>
                  </a:cubicBezTo>
                  <a:cubicBezTo>
                    <a:pt x="91" y="61"/>
                    <a:pt x="95" y="60"/>
                    <a:pt x="98" y="59"/>
                  </a:cubicBezTo>
                  <a:moveTo>
                    <a:pt x="98" y="58"/>
                  </a:moveTo>
                  <a:cubicBezTo>
                    <a:pt x="98" y="58"/>
                    <a:pt x="98" y="58"/>
                    <a:pt x="98" y="59"/>
                  </a:cubicBezTo>
                  <a:cubicBezTo>
                    <a:pt x="98" y="58"/>
                    <a:pt x="98" y="58"/>
                    <a:pt x="98" y="58"/>
                  </a:cubicBezTo>
                  <a:moveTo>
                    <a:pt x="99" y="58"/>
                  </a:moveTo>
                  <a:cubicBezTo>
                    <a:pt x="99" y="58"/>
                    <a:pt x="99" y="58"/>
                    <a:pt x="99" y="58"/>
                  </a:cubicBezTo>
                  <a:cubicBezTo>
                    <a:pt x="99" y="58"/>
                    <a:pt x="99" y="58"/>
                    <a:pt x="99" y="58"/>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cubicBezTo>
                    <a:pt x="110" y="51"/>
                    <a:pt x="110" y="51"/>
                    <a:pt x="110" y="51"/>
                  </a:cubicBezTo>
                  <a:moveTo>
                    <a:pt x="35" y="26"/>
                  </a:moveTo>
                  <a:cubicBezTo>
                    <a:pt x="0" y="61"/>
                    <a:pt x="0" y="61"/>
                    <a:pt x="0" y="61"/>
                  </a:cubicBezTo>
                  <a:cubicBezTo>
                    <a:pt x="85" y="61"/>
                    <a:pt x="85" y="61"/>
                    <a:pt x="85" y="61"/>
                  </a:cubicBezTo>
                  <a:cubicBezTo>
                    <a:pt x="76" y="61"/>
                    <a:pt x="67" y="57"/>
                    <a:pt x="60" y="51"/>
                  </a:cubicBezTo>
                  <a:cubicBezTo>
                    <a:pt x="35" y="26"/>
                    <a:pt x="35" y="26"/>
                    <a:pt x="35" y="26"/>
                  </a:cubicBezTo>
                  <a:moveTo>
                    <a:pt x="117" y="10"/>
                  </a:moveTo>
                  <a:cubicBezTo>
                    <a:pt x="120" y="15"/>
                    <a:pt x="121" y="20"/>
                    <a:pt x="121" y="26"/>
                  </a:cubicBezTo>
                  <a:cubicBezTo>
                    <a:pt x="121" y="21"/>
                    <a:pt x="120" y="16"/>
                    <a:pt x="118" y="11"/>
                  </a:cubicBezTo>
                  <a:cubicBezTo>
                    <a:pt x="118" y="11"/>
                    <a:pt x="118" y="11"/>
                    <a:pt x="117" y="11"/>
                  </a:cubicBezTo>
                  <a:cubicBezTo>
                    <a:pt x="117" y="11"/>
                    <a:pt x="117" y="11"/>
                    <a:pt x="117" y="11"/>
                  </a:cubicBezTo>
                  <a:cubicBezTo>
                    <a:pt x="117" y="11"/>
                    <a:pt x="117" y="11"/>
                    <a:pt x="117" y="10"/>
                  </a:cubicBezTo>
                  <a:moveTo>
                    <a:pt x="117" y="10"/>
                  </a:moveTo>
                  <a:cubicBezTo>
                    <a:pt x="117" y="10"/>
                    <a:pt x="117" y="10"/>
                    <a:pt x="117" y="10"/>
                  </a:cubicBezTo>
                  <a:cubicBezTo>
                    <a:pt x="117" y="10"/>
                    <a:pt x="117" y="10"/>
                    <a:pt x="117" y="10"/>
                  </a:cubicBezTo>
                  <a:moveTo>
                    <a:pt x="117" y="10"/>
                  </a:moveTo>
                  <a:cubicBezTo>
                    <a:pt x="117" y="10"/>
                    <a:pt x="117" y="10"/>
                    <a:pt x="117" y="10"/>
                  </a:cubicBezTo>
                  <a:cubicBezTo>
                    <a:pt x="117" y="10"/>
                    <a:pt x="117" y="10"/>
                    <a:pt x="117" y="10"/>
                  </a:cubicBezTo>
                  <a:moveTo>
                    <a:pt x="112" y="3"/>
                  </a:moveTo>
                  <a:cubicBezTo>
                    <a:pt x="112" y="3"/>
                    <a:pt x="112" y="3"/>
                    <a:pt x="112" y="3"/>
                  </a:cubicBezTo>
                  <a:cubicBezTo>
                    <a:pt x="112" y="3"/>
                    <a:pt x="112" y="3"/>
                    <a:pt x="112" y="3"/>
                  </a:cubicBezTo>
                  <a:moveTo>
                    <a:pt x="112" y="3"/>
                  </a:moveTo>
                  <a:cubicBezTo>
                    <a:pt x="112" y="3"/>
                    <a:pt x="112" y="3"/>
                    <a:pt x="112" y="3"/>
                  </a:cubicBezTo>
                  <a:cubicBezTo>
                    <a:pt x="112" y="3"/>
                    <a:pt x="112" y="3"/>
                    <a:pt x="112" y="3"/>
                  </a:cubicBezTo>
                  <a:moveTo>
                    <a:pt x="110" y="0"/>
                  </a:moveTo>
                  <a:cubicBezTo>
                    <a:pt x="110" y="1"/>
                    <a:pt x="110" y="1"/>
                    <a:pt x="110" y="1"/>
                  </a:cubicBezTo>
                  <a:cubicBezTo>
                    <a:pt x="111" y="1"/>
                    <a:pt x="112" y="2"/>
                    <a:pt x="112" y="3"/>
                  </a:cubicBezTo>
                  <a:cubicBezTo>
                    <a:pt x="112" y="2"/>
                    <a:pt x="111" y="1"/>
                    <a:pt x="110"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5" name="Freeform 63"/>
            <p:cNvSpPr>
              <a:spLocks noEditPoints="1"/>
            </p:cNvSpPr>
            <p:nvPr/>
          </p:nvSpPr>
          <p:spPr bwMode="auto">
            <a:xfrm>
              <a:off x="8510588" y="1096964"/>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3 w 33"/>
                <a:gd name="T45" fmla="*/ 5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7 w 33"/>
                <a:gd name="T59" fmla="*/ 13 h 71"/>
                <a:gd name="T60" fmla="*/ 27 w 33"/>
                <a:gd name="T61" fmla="*/ 13 h 71"/>
                <a:gd name="T62" fmla="*/ 25 w 33"/>
                <a:gd name="T63" fmla="*/ 10 h 71"/>
                <a:gd name="T64" fmla="*/ 13 w 33"/>
                <a:gd name="T65" fmla="*/ 3 h 71"/>
                <a:gd name="T66" fmla="*/ 13 w 33"/>
                <a:gd name="T67" fmla="*/ 3 h 71"/>
                <a:gd name="T68" fmla="*/ 3 w 33"/>
                <a:gd name="T69" fmla="*/ 0 h 71"/>
                <a:gd name="T70" fmla="*/ 3 w 33"/>
                <a:gd name="T71" fmla="*/ 0 h 71"/>
                <a:gd name="T72" fmla="*/ 0 w 33"/>
                <a:gd name="T73" fmla="*/ 0 h 71"/>
                <a:gd name="T74" fmla="*/ 3 w 33"/>
                <a:gd name="T7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8"/>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7"/>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13" y="3"/>
                  </a:moveTo>
                  <a:cubicBezTo>
                    <a:pt x="17" y="4"/>
                    <a:pt x="22" y="7"/>
                    <a:pt x="25" y="10"/>
                  </a:cubicBezTo>
                  <a:cubicBezTo>
                    <a:pt x="25" y="10"/>
                    <a:pt x="25" y="10"/>
                    <a:pt x="25" y="10"/>
                  </a:cubicBezTo>
                  <a:cubicBezTo>
                    <a:pt x="21" y="7"/>
                    <a:pt x="17" y="4"/>
                    <a:pt x="13" y="3"/>
                  </a:cubicBezTo>
                  <a:moveTo>
                    <a:pt x="13" y="2"/>
                  </a:moveTo>
                  <a:cubicBezTo>
                    <a:pt x="13" y="2"/>
                    <a:pt x="13" y="2"/>
                    <a:pt x="13" y="3"/>
                  </a:cubicBezTo>
                  <a:cubicBezTo>
                    <a:pt x="13" y="2"/>
                    <a:pt x="13" y="2"/>
                    <a:pt x="13" y="2"/>
                  </a:cubicBezTo>
                  <a:moveTo>
                    <a:pt x="3" y="0"/>
                  </a:moveTo>
                  <a:cubicBezTo>
                    <a:pt x="3" y="0"/>
                    <a:pt x="3" y="0"/>
                    <a:pt x="3" y="0"/>
                  </a:cubicBezTo>
                  <a:cubicBezTo>
                    <a:pt x="3" y="0"/>
                    <a:pt x="3" y="0"/>
                    <a:pt x="3" y="0"/>
                  </a:cubicBezTo>
                  <a:moveTo>
                    <a:pt x="0" y="0"/>
                  </a:moveTo>
                  <a:cubicBezTo>
                    <a:pt x="0" y="0"/>
                    <a:pt x="0" y="0"/>
                    <a:pt x="0" y="0"/>
                  </a:cubicBezTo>
                  <a:cubicBezTo>
                    <a:pt x="0" y="0"/>
                    <a:pt x="0" y="0"/>
                    <a:pt x="0" y="0"/>
                  </a:cubicBezTo>
                  <a:cubicBezTo>
                    <a:pt x="1" y="0"/>
                    <a:pt x="2" y="0"/>
                    <a:pt x="3" y="0"/>
                  </a:cubicBezTo>
                  <a:cubicBezTo>
                    <a:pt x="2" y="0"/>
                    <a:pt x="1"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6" name="Freeform 64"/>
            <p:cNvSpPr>
              <a:spLocks/>
            </p:cNvSpPr>
            <p:nvPr/>
          </p:nvSpPr>
          <p:spPr bwMode="auto">
            <a:xfrm>
              <a:off x="8430709" y="1096964"/>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3 w 86"/>
                <a:gd name="T73" fmla="*/ 50 h 71"/>
                <a:gd name="T74" fmla="*/ 83 w 86"/>
                <a:gd name="T75" fmla="*/ 50 h 71"/>
                <a:gd name="T76" fmla="*/ 86 w 86"/>
                <a:gd name="T77" fmla="*/ 36 h 71"/>
                <a:gd name="T78" fmla="*/ 82 w 86"/>
                <a:gd name="T79" fmla="*/ 20 h 71"/>
                <a:gd name="T80" fmla="*/ 82 w 86"/>
                <a:gd name="T81" fmla="*/ 20 h 71"/>
                <a:gd name="T82" fmla="*/ 82 w 86"/>
                <a:gd name="T83" fmla="*/ 20 h 71"/>
                <a:gd name="T84" fmla="*/ 82 w 86"/>
                <a:gd name="T85" fmla="*/ 20 h 71"/>
                <a:gd name="T86" fmla="*/ 82 w 86"/>
                <a:gd name="T87" fmla="*/ 20 h 71"/>
                <a:gd name="T88" fmla="*/ 77 w 86"/>
                <a:gd name="T89" fmla="*/ 13 h 71"/>
                <a:gd name="T90" fmla="*/ 77 w 86"/>
                <a:gd name="T91" fmla="*/ 13 h 71"/>
                <a:gd name="T92" fmla="*/ 77 w 86"/>
                <a:gd name="T93" fmla="*/ 13 h 71"/>
                <a:gd name="T94" fmla="*/ 77 w 86"/>
                <a:gd name="T95" fmla="*/ 13 h 71"/>
                <a:gd name="T96" fmla="*/ 77 w 86"/>
                <a:gd name="T97" fmla="*/ 13 h 71"/>
                <a:gd name="T98" fmla="*/ 75 w 86"/>
                <a:gd name="T99" fmla="*/ 11 h 71"/>
                <a:gd name="T100" fmla="*/ 75 w 86"/>
                <a:gd name="T101" fmla="*/ 10 h 71"/>
                <a:gd name="T102" fmla="*/ 63 w 86"/>
                <a:gd name="T103" fmla="*/ 3 h 71"/>
                <a:gd name="T104" fmla="*/ 63 w 86"/>
                <a:gd name="T105" fmla="*/ 3 h 71"/>
                <a:gd name="T106" fmla="*/ 63 w 86"/>
                <a:gd name="T107" fmla="*/ 2 h 71"/>
                <a:gd name="T108" fmla="*/ 53 w 86"/>
                <a:gd name="T109" fmla="*/ 0 h 71"/>
                <a:gd name="T110" fmla="*/ 53 w 86"/>
                <a:gd name="T111" fmla="*/ 0 h 71"/>
                <a:gd name="T112" fmla="*/ 53 w 86"/>
                <a:gd name="T113" fmla="*/ 0 h 71"/>
                <a:gd name="T114" fmla="*/ 50 w 86"/>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8"/>
                    <a:pt x="63" y="68"/>
                    <a:pt x="63" y="68"/>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7"/>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0"/>
                    <a:pt x="75" y="10"/>
                    <a:pt x="75" y="10"/>
                  </a:cubicBezTo>
                  <a:cubicBezTo>
                    <a:pt x="72" y="7"/>
                    <a:pt x="67" y="4"/>
                    <a:pt x="63" y="3"/>
                  </a:cubicBezTo>
                  <a:cubicBezTo>
                    <a:pt x="63" y="3"/>
                    <a:pt x="63" y="3"/>
                    <a:pt x="63" y="3"/>
                  </a:cubicBezTo>
                  <a:cubicBezTo>
                    <a:pt x="63" y="2"/>
                    <a:pt x="63" y="2"/>
                    <a:pt x="63" y="2"/>
                  </a:cubicBezTo>
                  <a:cubicBezTo>
                    <a:pt x="60" y="1"/>
                    <a:pt x="57" y="1"/>
                    <a:pt x="53" y="0"/>
                  </a:cubicBezTo>
                  <a:cubicBezTo>
                    <a:pt x="53" y="0"/>
                    <a:pt x="53" y="0"/>
                    <a:pt x="53" y="0"/>
                  </a:cubicBezTo>
                  <a:cubicBezTo>
                    <a:pt x="53" y="0"/>
                    <a:pt x="53" y="0"/>
                    <a:pt x="53" y="0"/>
                  </a:cubicBezTo>
                  <a:cubicBezTo>
                    <a:pt x="52" y="0"/>
                    <a:pt x="51" y="0"/>
                    <a:pt x="50" y="0"/>
                  </a:cubicBezTo>
                </a:path>
              </a:pathLst>
            </a:custGeom>
            <a:solidFill>
              <a:srgbClr val="156B06"/>
            </a:solidFill>
            <a:ln>
              <a:solidFill>
                <a:srgbClr val="156B06"/>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nvGrpSpPr>
          <p:cNvPr id="7" name="Group 6"/>
          <p:cNvGrpSpPr/>
          <p:nvPr/>
        </p:nvGrpSpPr>
        <p:grpSpPr>
          <a:xfrm>
            <a:off x="506968" y="994577"/>
            <a:ext cx="2146672" cy="2761445"/>
            <a:chOff x="276954" y="1967821"/>
            <a:chExt cx="1850216" cy="2380088"/>
          </a:xfrm>
        </p:grpSpPr>
        <p:sp>
          <p:nvSpPr>
            <p:cNvPr id="112" name="Rectangle 111"/>
            <p:cNvSpPr/>
            <p:nvPr/>
          </p:nvSpPr>
          <p:spPr>
            <a:xfrm>
              <a:off x="276954" y="1967821"/>
              <a:ext cx="1850216" cy="2380088"/>
            </a:xfrm>
            <a:prstGeom prst="rect">
              <a:avLst/>
            </a:prstGeom>
            <a:solidFill>
              <a:schemeClr val="tx2"/>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99"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113" name="Rectangle 112"/>
            <p:cNvSpPr/>
            <p:nvPr/>
          </p:nvSpPr>
          <p:spPr>
            <a:xfrm>
              <a:off x="339422" y="2783029"/>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a:ln>
                    <a:noFill/>
                  </a:ln>
                  <a:solidFill>
                    <a:srgbClr val="FFFFFF"/>
                  </a:solidFill>
                  <a:effectLst/>
                  <a:uLnTx/>
                  <a:uFillTx/>
                  <a:latin typeface="CiscoSansTT ExtraLight"/>
                  <a:ea typeface="+mn-ea"/>
                  <a:cs typeface="+mn-cs"/>
                </a:rPr>
                <a:t>Security</a:t>
              </a:r>
            </a:p>
          </p:txBody>
        </p:sp>
        <p:sp>
          <p:nvSpPr>
            <p:cNvPr id="114" name="Rectangle 113"/>
            <p:cNvSpPr/>
            <p:nvPr/>
          </p:nvSpPr>
          <p:spPr>
            <a:xfrm>
              <a:off x="339422" y="3152812"/>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a:ln>
                    <a:noFill/>
                  </a:ln>
                  <a:solidFill>
                    <a:srgbClr val="FFFFFF"/>
                  </a:solidFill>
                  <a:effectLst/>
                  <a:uLnTx/>
                  <a:uFillTx/>
                  <a:latin typeface="CiscoSansTT ExtraLight"/>
                  <a:ea typeface="+mn-ea"/>
                  <a:cs typeface="+mn-cs"/>
                </a:rPr>
                <a:t>Switch Ports</a:t>
              </a:r>
            </a:p>
          </p:txBody>
        </p:sp>
        <p:sp>
          <p:nvSpPr>
            <p:cNvPr id="115" name="Rectangle 114"/>
            <p:cNvSpPr/>
            <p:nvPr/>
          </p:nvSpPr>
          <p:spPr>
            <a:xfrm>
              <a:off x="339422" y="3522595"/>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a:ln>
                    <a:noFill/>
                  </a:ln>
                  <a:solidFill>
                    <a:srgbClr val="FFFFFF"/>
                  </a:solidFill>
                  <a:effectLst/>
                  <a:uLnTx/>
                  <a:uFillTx/>
                  <a:latin typeface="CiscoSansTT ExtraLight"/>
                  <a:ea typeface="+mn-ea"/>
                  <a:cs typeface="+mn-cs"/>
                </a:rPr>
                <a:t>Wireless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iscoSansTT ExtraLight"/>
                  <a:ea typeface="+mn-ea"/>
                  <a:cs typeface="+mn-cs"/>
                </a:rPr>
                <a:t>(Wi-Fi)</a:t>
              </a:r>
            </a:p>
          </p:txBody>
        </p:sp>
        <p:sp>
          <p:nvSpPr>
            <p:cNvPr id="116" name="Rounded Rectangle 115"/>
            <p:cNvSpPr/>
            <p:nvPr/>
          </p:nvSpPr>
          <p:spPr>
            <a:xfrm>
              <a:off x="346770" y="2090014"/>
              <a:ext cx="1724846" cy="366700"/>
            </a:xfrm>
            <a:prstGeom prst="roundRect">
              <a:avLst>
                <a:gd name="adj" fmla="val 0"/>
              </a:avLst>
            </a:prstGeom>
            <a:noFill/>
            <a:ln w="25400">
              <a:noFill/>
            </a:ln>
            <a:effectLst/>
          </p:spPr>
          <p:style>
            <a:lnRef idx="1">
              <a:schemeClr val="accent5"/>
            </a:lnRef>
            <a:fillRef idx="3">
              <a:schemeClr val="accent5"/>
            </a:fillRef>
            <a:effectRef idx="2">
              <a:schemeClr val="accent5"/>
            </a:effectRef>
            <a:fontRef idx="minor">
              <a:schemeClr val="lt1"/>
            </a:fontRef>
          </p:style>
          <p:txBody>
            <a:bodyPr lIns="0" tIns="0" rIns="0" bIns="0" rtlCol="0" anchor="t" anchorCtr="0"/>
            <a:lstStyle/>
            <a:p>
              <a:pPr marL="0" marR="0" lvl="0" indent="0" algn="ctr" defTabSz="68536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a:ln>
                    <a:noFill/>
                  </a:ln>
                  <a:solidFill>
                    <a:srgbClr val="FFFFFF"/>
                  </a:solidFill>
                  <a:effectLst/>
                  <a:uLnTx/>
                  <a:uFillTx/>
                  <a:latin typeface="CiscoSansTT ExtraLight"/>
                  <a:ea typeface="+mn-ea"/>
                  <a:cs typeface="CiscoSansTT Light"/>
                </a:rPr>
                <a:t>SD-WAN Ready</a:t>
              </a:r>
            </a:p>
          </p:txBody>
        </p:sp>
        <p:sp>
          <p:nvSpPr>
            <p:cNvPr id="117" name="Rectangle 116"/>
            <p:cNvSpPr/>
            <p:nvPr/>
          </p:nvSpPr>
          <p:spPr>
            <a:xfrm>
              <a:off x="339422" y="2413248"/>
              <a:ext cx="1724846" cy="313889"/>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1199" b="0" i="0" u="none" strike="noStrike" kern="1200" cap="none" spc="0" normalizeH="0" baseline="0" noProof="0">
                  <a:ln>
                    <a:noFill/>
                  </a:ln>
                  <a:solidFill>
                    <a:srgbClr val="FFFFFF"/>
                  </a:solidFill>
                  <a:effectLst/>
                  <a:uLnTx/>
                  <a:uFillTx/>
                  <a:latin typeface="CiscoSansTT ExtraLight"/>
                  <a:ea typeface="+mn-ea"/>
                  <a:cs typeface="+mn-cs"/>
                </a:rPr>
                <a:t>Router</a:t>
              </a:r>
            </a:p>
          </p:txBody>
        </p:sp>
        <p:sp>
          <p:nvSpPr>
            <p:cNvPr id="118" name="Rectangle 117"/>
            <p:cNvSpPr/>
            <p:nvPr/>
          </p:nvSpPr>
          <p:spPr>
            <a:xfrm>
              <a:off x="339422" y="3892378"/>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a:ln>
                    <a:noFill/>
                  </a:ln>
                  <a:solidFill>
                    <a:srgbClr val="FFFFFF"/>
                  </a:solidFill>
                  <a:effectLst/>
                  <a:uLnTx/>
                  <a:uFillTx/>
                  <a:latin typeface="CiscoSansTT ExtraLight"/>
                  <a:ea typeface="+mn-ea"/>
                  <a:cs typeface="+mn-cs"/>
                </a:rPr>
                <a:t>Cellular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iscoSansTT ExtraLight"/>
                  <a:ea typeface="+mn-ea"/>
                  <a:cs typeface="+mn-cs"/>
                </a:rPr>
                <a:t>(1.2 Gbps LTE Advanced Pro)</a:t>
              </a:r>
            </a:p>
          </p:txBody>
        </p:sp>
      </p:grpSp>
      <p:pic>
        <p:nvPicPr>
          <p:cNvPr id="5" name="Picture 4" descr="A close up of a device&#10;&#10;Description automatically generated">
            <a:extLst>
              <a:ext uri="{FF2B5EF4-FFF2-40B4-BE49-F238E27FC236}">
                <a16:creationId xmlns:a16="http://schemas.microsoft.com/office/drawing/2014/main" id="{A1A8E4CE-79EA-489B-9C0E-8F6DE8C26B69}"/>
              </a:ext>
            </a:extLst>
          </p:cNvPr>
          <p:cNvPicPr>
            <a:picLocks noChangeAspect="1"/>
          </p:cNvPicPr>
          <p:nvPr/>
        </p:nvPicPr>
        <p:blipFill rotWithShape="1">
          <a:blip r:embed="rId8"/>
          <a:srcRect t="28395" b="30301"/>
          <a:stretch/>
        </p:blipFill>
        <p:spPr>
          <a:xfrm>
            <a:off x="3312712" y="1397347"/>
            <a:ext cx="2129834" cy="703762"/>
          </a:xfrm>
          <a:prstGeom prst="rect">
            <a:avLst/>
          </a:prstGeom>
        </p:spPr>
      </p:pic>
      <p:sp>
        <p:nvSpPr>
          <p:cNvPr id="16" name="Cross 15">
            <a:extLst>
              <a:ext uri="{FF2B5EF4-FFF2-40B4-BE49-F238E27FC236}">
                <a16:creationId xmlns:a16="http://schemas.microsoft.com/office/drawing/2014/main" id="{C9C9C531-01AF-4FEE-8752-20EA95275D11}"/>
              </a:ext>
            </a:extLst>
          </p:cNvPr>
          <p:cNvSpPr/>
          <p:nvPr/>
        </p:nvSpPr>
        <p:spPr>
          <a:xfrm>
            <a:off x="4154640" y="2123839"/>
            <a:ext cx="417360" cy="404106"/>
          </a:xfrm>
          <a:prstGeom prst="plus">
            <a:avLst>
              <a:gd name="adj" fmla="val 37459"/>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9E2D131A-28FC-40CB-8154-6FF30EA4DF1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09842" y="2911131"/>
            <a:ext cx="1328808" cy="694281"/>
          </a:xfrm>
          <a:prstGeom prst="rect">
            <a:avLst/>
          </a:prstGeom>
        </p:spPr>
      </p:pic>
      <p:graphicFrame>
        <p:nvGraphicFramePr>
          <p:cNvPr id="96" name="Table 95">
            <a:extLst>
              <a:ext uri="{FF2B5EF4-FFF2-40B4-BE49-F238E27FC236}">
                <a16:creationId xmlns:a16="http://schemas.microsoft.com/office/drawing/2014/main" id="{667041AB-8123-4FC4-8327-C0CD68F886C9}"/>
              </a:ext>
            </a:extLst>
          </p:cNvPr>
          <p:cNvGraphicFramePr>
            <a:graphicFrameLocks noGrp="1"/>
          </p:cNvGraphicFramePr>
          <p:nvPr/>
        </p:nvGraphicFramePr>
        <p:xfrm>
          <a:off x="506968" y="3957384"/>
          <a:ext cx="4210347" cy="609600"/>
        </p:xfrm>
        <a:graphic>
          <a:graphicData uri="http://schemas.openxmlformats.org/drawingml/2006/table">
            <a:tbl>
              <a:tblPr firstRow="1" firstCol="1" bandRow="1">
                <a:tableStyleId>{F5AB1C69-6EDB-4FF4-983F-18BD219EF322}</a:tableStyleId>
              </a:tblPr>
              <a:tblGrid>
                <a:gridCol w="1228952">
                  <a:extLst>
                    <a:ext uri="{9D8B030D-6E8A-4147-A177-3AD203B41FA5}">
                      <a16:colId xmlns:a16="http://schemas.microsoft.com/office/drawing/2014/main" val="597732818"/>
                    </a:ext>
                  </a:extLst>
                </a:gridCol>
                <a:gridCol w="2981395">
                  <a:extLst>
                    <a:ext uri="{9D8B030D-6E8A-4147-A177-3AD203B41FA5}">
                      <a16:colId xmlns:a16="http://schemas.microsoft.com/office/drawing/2014/main" val="2531148912"/>
                    </a:ext>
                  </a:extLst>
                </a:gridCol>
              </a:tblGrid>
              <a:tr h="129714">
                <a:tc>
                  <a:txBody>
                    <a:bodyPr/>
                    <a:lstStyle/>
                    <a:p>
                      <a:r>
                        <a:rPr lang="en-US" sz="1000">
                          <a:solidFill>
                            <a:schemeClr val="bg2"/>
                          </a:solidFill>
                        </a:rPr>
                        <a:t>PID</a:t>
                      </a:r>
                    </a:p>
                  </a:txBody>
                  <a:tcPr/>
                </a:tc>
                <a:tc>
                  <a:txBody>
                    <a:bodyPr/>
                    <a:lstStyle/>
                    <a:p>
                      <a:r>
                        <a:rPr lang="en-US" sz="1000">
                          <a:solidFill>
                            <a:schemeClr val="bg2"/>
                          </a:solidFill>
                        </a:rPr>
                        <a:t>LTE Bands</a:t>
                      </a:r>
                    </a:p>
                  </a:txBody>
                  <a:tcPr/>
                </a:tc>
                <a:extLst>
                  <a:ext uri="{0D108BD9-81ED-4DB2-BD59-A6C34878D82A}">
                    <a16:rowId xmlns:a16="http://schemas.microsoft.com/office/drawing/2014/main" val="4134039888"/>
                  </a:ext>
                </a:extLst>
              </a:tr>
              <a:tr h="341239">
                <a:tc>
                  <a:txBody>
                    <a:bodyPr/>
                    <a:lstStyle/>
                    <a:p>
                      <a:r>
                        <a:rPr lang="en-US" sz="900" b="1">
                          <a:solidFill>
                            <a:schemeClr val="bg1"/>
                          </a:solidFill>
                        </a:rPr>
                        <a:t>P-LTEAP18-GL</a:t>
                      </a:r>
                    </a:p>
                  </a:txBody>
                  <a:tcPr anchor="ctr"/>
                </a:tc>
                <a:tc>
                  <a:txBody>
                    <a:bodyPr/>
                    <a:lstStyle/>
                    <a:p>
                      <a:r>
                        <a:rPr lang="en-US" sz="900" b="0" i="0" kern="1200">
                          <a:solidFill>
                            <a:schemeClr val="bg1"/>
                          </a:solidFill>
                          <a:effectLst/>
                          <a:latin typeface="+mn-lt"/>
                          <a:ea typeface="+mn-ea"/>
                          <a:cs typeface="+mn-cs"/>
                        </a:rPr>
                        <a:t>1, 2, 3, 4, 5, 7, 8, 12, 13, 14, 17, 18, 19, 20, 25, 26, 28, 29, 30, 32, 38, 39, 40, 41, 42, 43, 46, 48, 66, 71</a:t>
                      </a:r>
                    </a:p>
                  </a:txBody>
                  <a:tcPr anchor="ctr">
                    <a:solidFill>
                      <a:schemeClr val="tx2"/>
                    </a:solidFill>
                  </a:tcPr>
                </a:tc>
                <a:extLst>
                  <a:ext uri="{0D108BD9-81ED-4DB2-BD59-A6C34878D82A}">
                    <a16:rowId xmlns:a16="http://schemas.microsoft.com/office/drawing/2014/main" val="2543614318"/>
                  </a:ext>
                </a:extLst>
              </a:tr>
            </a:tbl>
          </a:graphicData>
        </a:graphic>
      </p:graphicFrame>
      <p:sp>
        <p:nvSpPr>
          <p:cNvPr id="17" name="TextBox 16">
            <a:extLst>
              <a:ext uri="{FF2B5EF4-FFF2-40B4-BE49-F238E27FC236}">
                <a16:creationId xmlns:a16="http://schemas.microsoft.com/office/drawing/2014/main" id="{B8AFFCBA-11D1-44B5-BB98-C7381E9C8155}"/>
              </a:ext>
            </a:extLst>
          </p:cNvPr>
          <p:cNvSpPr txBox="1"/>
          <p:nvPr/>
        </p:nvSpPr>
        <p:spPr>
          <a:xfrm>
            <a:off x="6952822" y="4012986"/>
            <a:ext cx="2184455" cy="553998"/>
          </a:xfrm>
          <a:prstGeom prst="rect">
            <a:avLst/>
          </a:prstGeom>
          <a:noFill/>
        </p:spPr>
        <p:txBody>
          <a:bodyPr wrap="square" rtlCol="0">
            <a:spAutoFit/>
          </a:bodyPr>
          <a:lstStyle/>
          <a:p>
            <a:r>
              <a:rPr lang="pl-PL" sz="1000">
                <a:latin typeface="+mn-lt"/>
              </a:rPr>
              <a:t>C1121X-8PLTEPWY</a:t>
            </a:r>
            <a:r>
              <a:rPr lang="en-US" sz="1000">
                <a:latin typeface="+mn-lt"/>
              </a:rPr>
              <a:t>*</a:t>
            </a:r>
            <a:endParaRPr lang="pl-PL" sz="1000">
              <a:latin typeface="+mn-lt"/>
            </a:endParaRPr>
          </a:p>
          <a:p>
            <a:r>
              <a:rPr lang="pl-PL" sz="1000" baseline="30000">
                <a:latin typeface="+mn-lt"/>
              </a:rPr>
              <a:t>*</a:t>
            </a:r>
            <a:r>
              <a:rPr lang="pl-PL" sz="1000">
                <a:latin typeface="+mn-lt"/>
              </a:rPr>
              <a:t> Wi-Fi domain WY; Y = A, E, B, Z</a:t>
            </a:r>
          </a:p>
          <a:p>
            <a:endParaRPr lang="en-US" sz="1000">
              <a:latin typeface="+mn-lt"/>
            </a:endParaRPr>
          </a:p>
        </p:txBody>
      </p:sp>
      <p:sp>
        <p:nvSpPr>
          <p:cNvPr id="97" name="TextBox 96">
            <a:extLst>
              <a:ext uri="{FF2B5EF4-FFF2-40B4-BE49-F238E27FC236}">
                <a16:creationId xmlns:a16="http://schemas.microsoft.com/office/drawing/2014/main" id="{F98DE47D-820D-43BA-92D1-D5CBEF544A20}"/>
              </a:ext>
            </a:extLst>
          </p:cNvPr>
          <p:cNvSpPr txBox="1"/>
          <p:nvPr/>
        </p:nvSpPr>
        <p:spPr>
          <a:xfrm>
            <a:off x="4963918" y="3969770"/>
            <a:ext cx="1899372" cy="707886"/>
          </a:xfrm>
          <a:prstGeom prst="rect">
            <a:avLst/>
          </a:prstGeom>
          <a:noFill/>
        </p:spPr>
        <p:txBody>
          <a:bodyPr wrap="square" rtlCol="0">
            <a:spAutoFit/>
          </a:bodyPr>
          <a:lstStyle/>
          <a:p>
            <a:r>
              <a:rPr lang="en-US" sz="1000">
                <a:latin typeface="+mn-lt"/>
              </a:rPr>
              <a:t>** P-LTEAP18-GL available Europe &amp; US only. For global CAT6 LTE options please visit </a:t>
            </a:r>
            <a:r>
              <a:rPr lang="en-US" sz="1000">
                <a:latin typeface="+mn-lt"/>
                <a:hlinkClick r:id="rId10"/>
              </a:rPr>
              <a:t>ISR1K Datasheet</a:t>
            </a:r>
            <a:endParaRPr lang="pl-PL" sz="1000">
              <a:latin typeface="+mn-lt"/>
            </a:endParaRPr>
          </a:p>
        </p:txBody>
      </p:sp>
      <p:sp>
        <p:nvSpPr>
          <p:cNvPr id="99" name="Rectangle 16">
            <a:extLst>
              <a:ext uri="{FF2B5EF4-FFF2-40B4-BE49-F238E27FC236}">
                <a16:creationId xmlns:a16="http://schemas.microsoft.com/office/drawing/2014/main" id="{78901BCC-C770-4F05-A442-2C6E880C862E}"/>
              </a:ext>
            </a:extLst>
          </p:cNvPr>
          <p:cNvSpPr>
            <a:spLocks noChangeArrowheads="1"/>
          </p:cNvSpPr>
          <p:nvPr/>
        </p:nvSpPr>
        <p:spPr bwMode="auto">
          <a:xfrm>
            <a:off x="2962347" y="2582873"/>
            <a:ext cx="2821912" cy="301393"/>
          </a:xfrm>
          <a:prstGeom prst="rect">
            <a:avLst/>
          </a:prstGeom>
          <a:noFill/>
          <a:ln w="9525">
            <a:noFill/>
            <a:miter lim="800000"/>
            <a:headEnd/>
            <a:tailEnd/>
          </a:ln>
        </p:spPr>
        <p:txBody>
          <a:bodyPr wrap="square" lIns="85117" tIns="42559" rIns="85117" bIns="42559">
            <a:spAutoFit/>
          </a:bodyPr>
          <a:lstStyle/>
          <a:p>
            <a:pPr marL="0" marR="0" lvl="0" indent="0" algn="ctr" defTabSz="844713" rtl="0" eaLnBrk="1" fontAlgn="base" latinLnBrk="0" hangingPunct="1">
              <a:lnSpc>
                <a:spcPct val="100000"/>
              </a:lnSpc>
              <a:spcBef>
                <a:spcPct val="20000"/>
              </a:spcBef>
              <a:spcAft>
                <a:spcPct val="0"/>
              </a:spcAft>
              <a:buClrTx/>
              <a:buSzTx/>
              <a:buFontTx/>
              <a:buNone/>
              <a:tabLst/>
              <a:defRPr/>
            </a:pPr>
            <a:r>
              <a:rPr lang="en-US" altLang="en-US" sz="1400" b="1">
                <a:solidFill>
                  <a:schemeClr val="bg1"/>
                </a:solidFill>
                <a:latin typeface="CiscoSansTT ExtraLight"/>
                <a:cs typeface="Arial" pitchFamily="34" charset="0"/>
              </a:rPr>
              <a:t>P-LTEAP18-GL*</a:t>
            </a:r>
            <a:r>
              <a:rPr kumimoji="0" lang="en-US" altLang="en-US" sz="1400" b="1" i="0" u="none" strike="noStrike" kern="1200" cap="none" spc="0" normalizeH="0" baseline="0" noProof="0">
                <a:ln>
                  <a:noFill/>
                </a:ln>
                <a:solidFill>
                  <a:schemeClr val="bg1"/>
                </a:solidFill>
                <a:effectLst/>
                <a:uLnTx/>
                <a:uFillTx/>
                <a:latin typeface="CiscoSansTT ExtraLight"/>
                <a:ea typeface="ＭＳ Ｐゴシック" charset="0"/>
                <a:cs typeface="Arial" pitchFamily="34" charset="0"/>
              </a:rPr>
              <a:t>*</a:t>
            </a:r>
          </a:p>
        </p:txBody>
      </p:sp>
      <p:sp>
        <p:nvSpPr>
          <p:cNvPr id="4" name="Rectangle 3">
            <a:extLst>
              <a:ext uri="{FF2B5EF4-FFF2-40B4-BE49-F238E27FC236}">
                <a16:creationId xmlns:a16="http://schemas.microsoft.com/office/drawing/2014/main" id="{BCA4C78F-5B9E-D34B-AE20-0F019CD99CC3}"/>
              </a:ext>
            </a:extLst>
          </p:cNvPr>
          <p:cNvSpPr/>
          <p:nvPr/>
        </p:nvSpPr>
        <p:spPr>
          <a:xfrm>
            <a:off x="7391400" y="0"/>
            <a:ext cx="1752600" cy="2028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t>Microbranch Solution</a:t>
            </a:r>
          </a:p>
        </p:txBody>
      </p:sp>
    </p:spTree>
    <p:extLst>
      <p:ext uri="{BB962C8B-B14F-4D97-AF65-F5344CB8AC3E}">
        <p14:creationId xmlns:p14="http://schemas.microsoft.com/office/powerpoint/2010/main" val="174030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65890" name="think-cell Slide" r:id="rId6" imgW="476" imgH="357" progId="TCLayout.ActiveDocument.1">
                  <p:embed/>
                </p:oleObj>
              </mc:Choice>
              <mc:Fallback>
                <p:oleObj name="think-cell Slide" r:id="rId6" imgW="476" imgH="357" progId="TCLayout.ActiveDocument.1">
                  <p:embed/>
                  <p:pic>
                    <p:nvPicPr>
                      <p:cNvPr id="34" name="Object 3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EB93652F-1842-BF45-A137-C82D1B9677B0}"/>
              </a:ext>
            </a:extLst>
          </p:cNvPr>
          <p:cNvSpPr/>
          <p:nvPr>
            <p:custDataLst>
              <p:tags r:id="rId3"/>
            </p:custDataLst>
          </p:nvPr>
        </p:nvSpPr>
        <p:spPr>
          <a:xfrm>
            <a:off x="0" y="0"/>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900">
              <a:latin typeface="CiscoSansTT ExtraLight" panose="020B0303020201020303" pitchFamily="34" charset="0"/>
              <a:sym typeface="CiscoSansTT ExtraLight" panose="020B0303020201020303" pitchFamily="34" charset="0"/>
            </a:endParaRPr>
          </a:p>
        </p:txBody>
      </p:sp>
      <p:sp>
        <p:nvSpPr>
          <p:cNvPr id="2" name="Title 1"/>
          <p:cNvSpPr>
            <a:spLocks noGrp="1"/>
          </p:cNvSpPr>
          <p:nvPr>
            <p:ph type="title"/>
          </p:nvPr>
        </p:nvSpPr>
        <p:spPr>
          <a:xfrm>
            <a:off x="775446" y="244759"/>
            <a:ext cx="8822966" cy="731837"/>
          </a:xfrm>
        </p:spPr>
        <p:txBody>
          <a:bodyPr anchor="ctr"/>
          <a:lstStyle/>
          <a:p>
            <a:r>
              <a:rPr lang="en-US" sz="2000" dirty="0"/>
              <a:t>Active/Active LTE Advanced Connectivity to On-Demand Locations </a:t>
            </a:r>
            <a:br>
              <a:rPr lang="en-US" sz="2000" dirty="0"/>
            </a:br>
            <a:r>
              <a:rPr lang="en-US" sz="1900" dirty="0"/>
              <a:t>ISR 1109 with Dual-</a:t>
            </a:r>
            <a:r>
              <a:rPr lang="en-US" sz="1900" dirty="0" err="1"/>
              <a:t>Pluggables</a:t>
            </a:r>
            <a:endParaRPr lang="en-US" sz="1900" dirty="0"/>
          </a:p>
        </p:txBody>
      </p:sp>
      <p:grpSp>
        <p:nvGrpSpPr>
          <p:cNvPr id="9" name="Group 8"/>
          <p:cNvGrpSpPr/>
          <p:nvPr/>
        </p:nvGrpSpPr>
        <p:grpSpPr>
          <a:xfrm>
            <a:off x="5633321" y="1559208"/>
            <a:ext cx="2683242" cy="502920"/>
            <a:chOff x="5755574" y="2151821"/>
            <a:chExt cx="2683242" cy="502920"/>
          </a:xfrm>
        </p:grpSpPr>
        <p:sp>
          <p:nvSpPr>
            <p:cNvPr id="10" name="Rectangle 9"/>
            <p:cNvSpPr/>
            <p:nvPr/>
          </p:nvSpPr>
          <p:spPr>
            <a:xfrm>
              <a:off x="5755574" y="2151821"/>
              <a:ext cx="2377440"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Integrated security</a:t>
              </a:r>
            </a:p>
          </p:txBody>
        </p:sp>
        <p:grpSp>
          <p:nvGrpSpPr>
            <p:cNvPr id="68" name="Group 67"/>
            <p:cNvGrpSpPr/>
            <p:nvPr/>
          </p:nvGrpSpPr>
          <p:grpSpPr>
            <a:xfrm>
              <a:off x="7935897" y="2151822"/>
              <a:ext cx="502919" cy="502919"/>
              <a:chOff x="309158" y="1073592"/>
              <a:chExt cx="509794" cy="509794"/>
            </a:xfrm>
          </p:grpSpPr>
          <p:sp>
            <p:nvSpPr>
              <p:cNvPr id="69" name="Oval 68"/>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70" name="Group 69"/>
              <p:cNvGrpSpPr/>
              <p:nvPr/>
            </p:nvGrpSpPr>
            <p:grpSpPr>
              <a:xfrm>
                <a:off x="449589" y="1202847"/>
                <a:ext cx="237413" cy="233500"/>
                <a:chOff x="4845577" y="2115254"/>
                <a:chExt cx="237413" cy="233500"/>
              </a:xfrm>
            </p:grpSpPr>
            <p:sp>
              <p:nvSpPr>
                <p:cNvPr id="71"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2"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3"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1" name="Group 10"/>
          <p:cNvGrpSpPr/>
          <p:nvPr/>
        </p:nvGrpSpPr>
        <p:grpSpPr>
          <a:xfrm>
            <a:off x="5633321" y="2123839"/>
            <a:ext cx="2683242" cy="502920"/>
            <a:chOff x="5755574" y="2716452"/>
            <a:chExt cx="2683242" cy="502920"/>
          </a:xfrm>
        </p:grpSpPr>
        <p:sp>
          <p:nvSpPr>
            <p:cNvPr id="15" name="Rectangle 14"/>
            <p:cNvSpPr/>
            <p:nvPr/>
          </p:nvSpPr>
          <p:spPr>
            <a:xfrm>
              <a:off x="5755574" y="2716452"/>
              <a:ext cx="2377440"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Extended temperature for extreme env.</a:t>
              </a:r>
            </a:p>
          </p:txBody>
        </p:sp>
        <p:grpSp>
          <p:nvGrpSpPr>
            <p:cNvPr id="74" name="Group 73"/>
            <p:cNvGrpSpPr/>
            <p:nvPr/>
          </p:nvGrpSpPr>
          <p:grpSpPr>
            <a:xfrm>
              <a:off x="7935897" y="2716453"/>
              <a:ext cx="502919" cy="502919"/>
              <a:chOff x="309158" y="1073592"/>
              <a:chExt cx="509794" cy="509794"/>
            </a:xfrm>
          </p:grpSpPr>
          <p:sp>
            <p:nvSpPr>
              <p:cNvPr id="75" name="Oval 74"/>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76" name="Group 75"/>
              <p:cNvGrpSpPr/>
              <p:nvPr/>
            </p:nvGrpSpPr>
            <p:grpSpPr>
              <a:xfrm>
                <a:off x="449589" y="1202847"/>
                <a:ext cx="237413" cy="233500"/>
                <a:chOff x="4845577" y="2115254"/>
                <a:chExt cx="237413" cy="233500"/>
              </a:xfrm>
            </p:grpSpPr>
            <p:sp>
              <p:nvSpPr>
                <p:cNvPr id="77"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8"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9"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2" name="Group 11"/>
          <p:cNvGrpSpPr/>
          <p:nvPr/>
        </p:nvGrpSpPr>
        <p:grpSpPr>
          <a:xfrm>
            <a:off x="5651230" y="2688470"/>
            <a:ext cx="2665333" cy="502920"/>
            <a:chOff x="5773483" y="3281083"/>
            <a:chExt cx="2665333" cy="502920"/>
          </a:xfrm>
        </p:grpSpPr>
        <p:sp>
          <p:nvSpPr>
            <p:cNvPr id="55" name="Rectangle 54"/>
            <p:cNvSpPr/>
            <p:nvPr/>
          </p:nvSpPr>
          <p:spPr>
            <a:xfrm>
              <a:off x="5773483" y="3281083"/>
              <a:ext cx="2377440"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Integrated </a:t>
              </a:r>
              <a:b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b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management tools</a:t>
              </a:r>
            </a:p>
          </p:txBody>
        </p:sp>
        <p:grpSp>
          <p:nvGrpSpPr>
            <p:cNvPr id="59" name="Group 58"/>
            <p:cNvGrpSpPr/>
            <p:nvPr/>
          </p:nvGrpSpPr>
          <p:grpSpPr>
            <a:xfrm>
              <a:off x="7935897" y="3281084"/>
              <a:ext cx="502919" cy="502919"/>
              <a:chOff x="309158" y="1073592"/>
              <a:chExt cx="509794" cy="509794"/>
            </a:xfrm>
          </p:grpSpPr>
          <p:sp>
            <p:nvSpPr>
              <p:cNvPr id="60" name="Oval 59"/>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65" name="Group 64"/>
              <p:cNvGrpSpPr/>
              <p:nvPr/>
            </p:nvGrpSpPr>
            <p:grpSpPr>
              <a:xfrm>
                <a:off x="449589" y="1202847"/>
                <a:ext cx="237413" cy="233500"/>
                <a:chOff x="4845577" y="2115254"/>
                <a:chExt cx="237413" cy="233500"/>
              </a:xfrm>
            </p:grpSpPr>
            <p:sp>
              <p:nvSpPr>
                <p:cNvPr id="66"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67"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0"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8" name="Group 7"/>
          <p:cNvGrpSpPr/>
          <p:nvPr/>
        </p:nvGrpSpPr>
        <p:grpSpPr>
          <a:xfrm>
            <a:off x="5110147" y="994577"/>
            <a:ext cx="3206416" cy="502920"/>
            <a:chOff x="5232400" y="1587190"/>
            <a:chExt cx="3206416" cy="502920"/>
          </a:xfrm>
        </p:grpSpPr>
        <p:sp>
          <p:nvSpPr>
            <p:cNvPr id="81" name="Rectangle 80"/>
            <p:cNvSpPr/>
            <p:nvPr/>
          </p:nvSpPr>
          <p:spPr>
            <a:xfrm>
              <a:off x="5232400" y="1587190"/>
              <a:ext cx="2900614"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Routing, switching,</a:t>
              </a:r>
            </a:p>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&amp; Wireless</a:t>
              </a:r>
            </a:p>
          </p:txBody>
        </p:sp>
        <p:grpSp>
          <p:nvGrpSpPr>
            <p:cNvPr id="82" name="Group 81"/>
            <p:cNvGrpSpPr/>
            <p:nvPr/>
          </p:nvGrpSpPr>
          <p:grpSpPr>
            <a:xfrm>
              <a:off x="7935897" y="1587191"/>
              <a:ext cx="502919" cy="502919"/>
              <a:chOff x="309158" y="1073592"/>
              <a:chExt cx="509794" cy="509794"/>
            </a:xfrm>
          </p:grpSpPr>
          <p:sp>
            <p:nvSpPr>
              <p:cNvPr id="83" name="Oval 82"/>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84" name="Group 83"/>
              <p:cNvGrpSpPr/>
              <p:nvPr/>
            </p:nvGrpSpPr>
            <p:grpSpPr>
              <a:xfrm>
                <a:off x="449589" y="1202847"/>
                <a:ext cx="237413" cy="233500"/>
                <a:chOff x="4845577" y="2115254"/>
                <a:chExt cx="237413" cy="233500"/>
              </a:xfrm>
            </p:grpSpPr>
            <p:sp>
              <p:nvSpPr>
                <p:cNvPr id="85"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6"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7"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3" name="Group 12"/>
          <p:cNvGrpSpPr/>
          <p:nvPr/>
        </p:nvGrpSpPr>
        <p:grpSpPr>
          <a:xfrm>
            <a:off x="5110147" y="3253102"/>
            <a:ext cx="3206416" cy="502920"/>
            <a:chOff x="5232400" y="3845715"/>
            <a:chExt cx="3206416" cy="502920"/>
          </a:xfrm>
        </p:grpSpPr>
        <p:sp>
          <p:nvSpPr>
            <p:cNvPr id="88" name="Rectangle 87"/>
            <p:cNvSpPr/>
            <p:nvPr/>
          </p:nvSpPr>
          <p:spPr>
            <a:xfrm>
              <a:off x="5232400" y="3845715"/>
              <a:ext cx="2918523"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Multi-connectivity</a:t>
              </a:r>
            </a:p>
          </p:txBody>
        </p:sp>
        <p:grpSp>
          <p:nvGrpSpPr>
            <p:cNvPr id="89" name="Group 88"/>
            <p:cNvGrpSpPr/>
            <p:nvPr/>
          </p:nvGrpSpPr>
          <p:grpSpPr>
            <a:xfrm>
              <a:off x="7935897" y="3845716"/>
              <a:ext cx="502919" cy="502919"/>
              <a:chOff x="309158" y="1073592"/>
              <a:chExt cx="509794" cy="509794"/>
            </a:xfrm>
          </p:grpSpPr>
          <p:sp>
            <p:nvSpPr>
              <p:cNvPr id="90" name="Oval 89"/>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91" name="Group 90"/>
              <p:cNvGrpSpPr/>
              <p:nvPr/>
            </p:nvGrpSpPr>
            <p:grpSpPr>
              <a:xfrm>
                <a:off x="449589" y="1202847"/>
                <a:ext cx="237413" cy="233500"/>
                <a:chOff x="4845577" y="2115254"/>
                <a:chExt cx="237413" cy="233500"/>
              </a:xfrm>
            </p:grpSpPr>
            <p:sp>
              <p:nvSpPr>
                <p:cNvPr id="92"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93"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94"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4" name="Group 13"/>
          <p:cNvGrpSpPr/>
          <p:nvPr/>
        </p:nvGrpSpPr>
        <p:grpSpPr>
          <a:xfrm>
            <a:off x="2897261" y="1005865"/>
            <a:ext cx="2821913" cy="2750157"/>
            <a:chOff x="3168376" y="1611178"/>
            <a:chExt cx="2819949" cy="2750157"/>
          </a:xfrm>
        </p:grpSpPr>
        <p:sp>
          <p:nvSpPr>
            <p:cNvPr id="6" name="Rounded Rectangle 5"/>
            <p:cNvSpPr/>
            <p:nvPr/>
          </p:nvSpPr>
          <p:spPr>
            <a:xfrm>
              <a:off x="3168376" y="1611178"/>
              <a:ext cx="2819948" cy="2750157"/>
            </a:xfrm>
            <a:prstGeom prst="roundRect">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22" name="Rectangle 16"/>
            <p:cNvSpPr>
              <a:spLocks noChangeArrowheads="1"/>
            </p:cNvSpPr>
            <p:nvPr/>
          </p:nvSpPr>
          <p:spPr bwMode="auto">
            <a:xfrm>
              <a:off x="3168377" y="1643492"/>
              <a:ext cx="2819948" cy="301393"/>
            </a:xfrm>
            <a:prstGeom prst="rect">
              <a:avLst/>
            </a:prstGeom>
            <a:noFill/>
            <a:ln w="9525">
              <a:noFill/>
              <a:miter lim="800000"/>
              <a:headEnd/>
              <a:tailEnd/>
            </a:ln>
          </p:spPr>
          <p:txBody>
            <a:bodyPr wrap="square" lIns="85117" tIns="42559" rIns="85117" bIns="42559">
              <a:spAutoFit/>
            </a:bodyPr>
            <a:lstStyle/>
            <a:p>
              <a:pPr marL="0" marR="0" lvl="0" indent="0" algn="ctr" defTabSz="844713" rtl="0" eaLnBrk="1" fontAlgn="base" latinLnBrk="0" hangingPunct="1">
                <a:lnSpc>
                  <a:spcPct val="100000"/>
                </a:lnSpc>
                <a:spcBef>
                  <a:spcPct val="20000"/>
                </a:spcBef>
                <a:spcAft>
                  <a:spcPct val="0"/>
                </a:spcAft>
                <a:buClrTx/>
                <a:buSzTx/>
                <a:buFontTx/>
                <a:buNone/>
                <a:tabLst/>
                <a:defRPr/>
              </a:pPr>
              <a:r>
                <a:rPr lang="en-US" altLang="en-US" sz="1400" b="1">
                  <a:solidFill>
                    <a:srgbClr val="005073"/>
                  </a:solidFill>
                  <a:latin typeface="CiscoSansTT ExtraLight"/>
                  <a:cs typeface="Arial" pitchFamily="34" charset="0"/>
                </a:rPr>
                <a:t>C</a:t>
              </a:r>
              <a:r>
                <a:rPr kumimoji="0" lang="en-US" altLang="en-US" sz="1400" b="1" i="0" u="none" strike="noStrike" kern="1200" cap="none" spc="0" normalizeH="0" baseline="0" noProof="0">
                  <a:ln>
                    <a:noFill/>
                  </a:ln>
                  <a:solidFill>
                    <a:srgbClr val="005073"/>
                  </a:solidFill>
                  <a:effectLst/>
                  <a:uLnTx/>
                  <a:uFillTx/>
                  <a:latin typeface="CiscoSansTT ExtraLight"/>
                  <a:ea typeface="ＭＳ Ｐゴシック" charset="0"/>
                  <a:cs typeface="Arial" pitchFamily="34" charset="0"/>
                </a:rPr>
                <a:t>1109-4PLTE2PW*</a:t>
              </a:r>
            </a:p>
          </p:txBody>
        </p:sp>
      </p:grpSp>
      <p:grpSp>
        <p:nvGrpSpPr>
          <p:cNvPr id="119" name="Group 118"/>
          <p:cNvGrpSpPr>
            <a:grpSpLocks noChangeAspect="1"/>
          </p:cNvGrpSpPr>
          <p:nvPr/>
        </p:nvGrpSpPr>
        <p:grpSpPr>
          <a:xfrm>
            <a:off x="2244044" y="2116733"/>
            <a:ext cx="1167897" cy="495300"/>
            <a:chOff x="7413625" y="911226"/>
            <a:chExt cx="1167897" cy="495300"/>
          </a:xfrm>
        </p:grpSpPr>
        <p:sp>
          <p:nvSpPr>
            <p:cNvPr id="120" name="Freeform 58"/>
            <p:cNvSpPr>
              <a:spLocks noEditPoints="1"/>
            </p:cNvSpPr>
            <p:nvPr/>
          </p:nvSpPr>
          <p:spPr bwMode="auto">
            <a:xfrm>
              <a:off x="7413625" y="1096964"/>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1 w 664"/>
                <a:gd name="T33" fmla="*/ 21 h 71"/>
                <a:gd name="T34" fmla="*/ 664 w 664"/>
                <a:gd name="T35" fmla="*/ 36 h 71"/>
                <a:gd name="T36" fmla="*/ 661 w 664"/>
                <a:gd name="T37" fmla="*/ 50 h 71"/>
                <a:gd name="T38" fmla="*/ 664 w 664"/>
                <a:gd name="T39" fmla="*/ 36 h 71"/>
                <a:gd name="T40" fmla="*/ 661 w 664"/>
                <a:gd name="T41" fmla="*/ 21 h 71"/>
                <a:gd name="T42" fmla="*/ 660 w 664"/>
                <a:gd name="T43" fmla="*/ 21 h 71"/>
                <a:gd name="T44" fmla="*/ 660 w 664"/>
                <a:gd name="T45" fmla="*/ 21 h 71"/>
                <a:gd name="T46" fmla="*/ 660 w 664"/>
                <a:gd name="T47" fmla="*/ 21 h 71"/>
                <a:gd name="T48" fmla="*/ 543 w 664"/>
                <a:gd name="T49" fmla="*/ 0 h 71"/>
                <a:gd name="T50" fmla="*/ 35 w 664"/>
                <a:gd name="T51" fmla="*/ 0 h 71"/>
                <a:gd name="T52" fmla="*/ 0 w 664"/>
                <a:gd name="T53" fmla="*/ 36 h 71"/>
                <a:gd name="T54" fmla="*/ 35 w 664"/>
                <a:gd name="T55" fmla="*/ 71 h 71"/>
                <a:gd name="T56" fmla="*/ 543 w 664"/>
                <a:gd name="T57" fmla="*/ 71 h 71"/>
                <a:gd name="T58" fmla="*/ 578 w 664"/>
                <a:gd name="T59" fmla="*/ 36 h 71"/>
                <a:gd name="T60" fmla="*/ 543 w 664"/>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4" h="71">
                  <a:moveTo>
                    <a:pt x="654" y="60"/>
                  </a:moveTo>
                  <a:cubicBezTo>
                    <a:pt x="653" y="60"/>
                    <a:pt x="653" y="61"/>
                    <a:pt x="653" y="61"/>
                  </a:cubicBezTo>
                  <a:cubicBezTo>
                    <a:pt x="653" y="61"/>
                    <a:pt x="653" y="61"/>
                    <a:pt x="653" y="61"/>
                  </a:cubicBezTo>
                  <a:cubicBezTo>
                    <a:pt x="653" y="61"/>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1" y="21"/>
                  </a:moveTo>
                  <a:cubicBezTo>
                    <a:pt x="663" y="26"/>
                    <a:pt x="664" y="31"/>
                    <a:pt x="664" y="36"/>
                  </a:cubicBezTo>
                  <a:cubicBezTo>
                    <a:pt x="664" y="40"/>
                    <a:pt x="663" y="45"/>
                    <a:pt x="661" y="50"/>
                  </a:cubicBezTo>
                  <a:cubicBezTo>
                    <a:pt x="663" y="45"/>
                    <a:pt x="664" y="41"/>
                    <a:pt x="664" y="36"/>
                  </a:cubicBezTo>
                  <a:cubicBezTo>
                    <a:pt x="664" y="30"/>
                    <a:pt x="663" y="25"/>
                    <a:pt x="661" y="21"/>
                  </a:cubicBezTo>
                  <a:moveTo>
                    <a:pt x="660" y="21"/>
                  </a:moveTo>
                  <a:cubicBezTo>
                    <a:pt x="660" y="21"/>
                    <a:pt x="660" y="21"/>
                    <a:pt x="660" y="21"/>
                  </a:cubicBezTo>
                  <a:cubicBezTo>
                    <a:pt x="660" y="21"/>
                    <a:pt x="660" y="21"/>
                    <a:pt x="660"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1" name="Freeform 59"/>
            <p:cNvSpPr>
              <a:spLocks noEditPoints="1"/>
            </p:cNvSpPr>
            <p:nvPr/>
          </p:nvSpPr>
          <p:spPr bwMode="auto">
            <a:xfrm>
              <a:off x="8259763" y="911226"/>
              <a:ext cx="309563" cy="290513"/>
            </a:xfrm>
            <a:custGeom>
              <a:avLst/>
              <a:gdLst>
                <a:gd name="T0" fmla="*/ 177 w 177"/>
                <a:gd name="T1" fmla="*/ 156 h 166"/>
                <a:gd name="T2" fmla="*/ 177 w 177"/>
                <a:gd name="T3" fmla="*/ 156 h 166"/>
                <a:gd name="T4" fmla="*/ 177 w 177"/>
                <a:gd name="T5" fmla="*/ 156 h 166"/>
                <a:gd name="T6" fmla="*/ 177 w 177"/>
                <a:gd name="T7" fmla="*/ 156 h 166"/>
                <a:gd name="T8" fmla="*/ 170 w 177"/>
                <a:gd name="T9" fmla="*/ 166 h 166"/>
                <a:gd name="T10" fmla="*/ 170 w 177"/>
                <a:gd name="T11" fmla="*/ 166 h 166"/>
                <a:gd name="T12" fmla="*/ 177 w 177"/>
                <a:gd name="T13" fmla="*/ 156 h 166"/>
                <a:gd name="T14" fmla="*/ 177 w 177"/>
                <a:gd name="T15" fmla="*/ 156 h 166"/>
                <a:gd name="T16" fmla="*/ 177 w 177"/>
                <a:gd name="T17" fmla="*/ 156 h 166"/>
                <a:gd name="T18" fmla="*/ 177 w 177"/>
                <a:gd name="T19" fmla="*/ 156 h 166"/>
                <a:gd name="T20" fmla="*/ 177 w 177"/>
                <a:gd name="T21" fmla="*/ 156 h 166"/>
                <a:gd name="T22" fmla="*/ 177 w 177"/>
                <a:gd name="T23" fmla="*/ 156 h 166"/>
                <a:gd name="T24" fmla="*/ 38 w 177"/>
                <a:gd name="T25" fmla="*/ 0 h 166"/>
                <a:gd name="T26" fmla="*/ 13 w 177"/>
                <a:gd name="T27" fmla="*/ 11 h 166"/>
                <a:gd name="T28" fmla="*/ 13 w 177"/>
                <a:gd name="T29" fmla="*/ 61 h 166"/>
                <a:gd name="T30" fmla="*/ 59 w 177"/>
                <a:gd name="T31" fmla="*/ 106 h 166"/>
                <a:gd name="T32" fmla="*/ 144 w 177"/>
                <a:gd name="T33" fmla="*/ 106 h 166"/>
                <a:gd name="T34" fmla="*/ 144 w 177"/>
                <a:gd name="T35" fmla="*/ 106 h 166"/>
                <a:gd name="T36" fmla="*/ 147 w 177"/>
                <a:gd name="T37" fmla="*/ 106 h 166"/>
                <a:gd name="T38" fmla="*/ 147 w 177"/>
                <a:gd name="T39" fmla="*/ 106 h 166"/>
                <a:gd name="T40" fmla="*/ 147 w 177"/>
                <a:gd name="T41" fmla="*/ 106 h 166"/>
                <a:gd name="T42" fmla="*/ 157 w 177"/>
                <a:gd name="T43" fmla="*/ 108 h 166"/>
                <a:gd name="T44" fmla="*/ 157 w 177"/>
                <a:gd name="T45" fmla="*/ 109 h 166"/>
                <a:gd name="T46" fmla="*/ 157 w 177"/>
                <a:gd name="T47" fmla="*/ 109 h 166"/>
                <a:gd name="T48" fmla="*/ 169 w 177"/>
                <a:gd name="T49" fmla="*/ 116 h 166"/>
                <a:gd name="T50" fmla="*/ 63 w 177"/>
                <a:gd name="T51" fmla="*/ 11 h 166"/>
                <a:gd name="T52" fmla="*/ 38 w 177"/>
                <a:gd name="T5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 h="166">
                  <a:moveTo>
                    <a:pt x="177" y="156"/>
                  </a:moveTo>
                  <a:cubicBezTo>
                    <a:pt x="177" y="156"/>
                    <a:pt x="177" y="156"/>
                    <a:pt x="177" y="156"/>
                  </a:cubicBezTo>
                  <a:cubicBezTo>
                    <a:pt x="177" y="156"/>
                    <a:pt x="177" y="156"/>
                    <a:pt x="177" y="156"/>
                  </a:cubicBezTo>
                  <a:cubicBezTo>
                    <a:pt x="177" y="156"/>
                    <a:pt x="177" y="156"/>
                    <a:pt x="177" y="156"/>
                  </a:cubicBezTo>
                  <a:cubicBezTo>
                    <a:pt x="175" y="160"/>
                    <a:pt x="173" y="163"/>
                    <a:pt x="170" y="166"/>
                  </a:cubicBezTo>
                  <a:cubicBezTo>
                    <a:pt x="170" y="166"/>
                    <a:pt x="170" y="166"/>
                    <a:pt x="170" y="166"/>
                  </a:cubicBezTo>
                  <a:cubicBezTo>
                    <a:pt x="173" y="163"/>
                    <a:pt x="175" y="159"/>
                    <a:pt x="177" y="156"/>
                  </a:cubicBezTo>
                  <a:moveTo>
                    <a:pt x="177" y="156"/>
                  </a:moveTo>
                  <a:cubicBezTo>
                    <a:pt x="177" y="156"/>
                    <a:pt x="177" y="156"/>
                    <a:pt x="177" y="156"/>
                  </a:cubicBezTo>
                  <a:cubicBezTo>
                    <a:pt x="177" y="156"/>
                    <a:pt x="177" y="156"/>
                    <a:pt x="177" y="156"/>
                  </a:cubicBezTo>
                  <a:cubicBezTo>
                    <a:pt x="177" y="156"/>
                    <a:pt x="177" y="156"/>
                    <a:pt x="177" y="156"/>
                  </a:cubicBezTo>
                  <a:cubicBezTo>
                    <a:pt x="177" y="156"/>
                    <a:pt x="177" y="156"/>
                    <a:pt x="177" y="156"/>
                  </a:cubicBezTo>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7" y="106"/>
                  </a:cubicBezTo>
                  <a:cubicBezTo>
                    <a:pt x="147" y="106"/>
                    <a:pt x="147" y="106"/>
                    <a:pt x="147" y="106"/>
                  </a:cubicBezTo>
                  <a:cubicBezTo>
                    <a:pt x="147" y="106"/>
                    <a:pt x="147" y="106"/>
                    <a:pt x="147" y="106"/>
                  </a:cubicBezTo>
                  <a:cubicBezTo>
                    <a:pt x="151" y="107"/>
                    <a:pt x="154" y="107"/>
                    <a:pt x="157" y="108"/>
                  </a:cubicBezTo>
                  <a:cubicBezTo>
                    <a:pt x="157" y="108"/>
                    <a:pt x="157" y="108"/>
                    <a:pt x="157" y="109"/>
                  </a:cubicBezTo>
                  <a:cubicBezTo>
                    <a:pt x="157" y="109"/>
                    <a:pt x="157" y="109"/>
                    <a:pt x="157" y="109"/>
                  </a:cubicBezTo>
                  <a:cubicBezTo>
                    <a:pt x="161" y="110"/>
                    <a:pt x="165" y="113"/>
                    <a:pt x="169" y="116"/>
                  </a:cubicBezTo>
                  <a:cubicBezTo>
                    <a:pt x="63" y="11"/>
                    <a:pt x="63" y="11"/>
                    <a:pt x="63" y="11"/>
                  </a:cubicBezTo>
                  <a:cubicBezTo>
                    <a:pt x="57" y="4"/>
                    <a:pt x="48" y="0"/>
                    <a:pt x="38"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2" name="Freeform 60"/>
            <p:cNvSpPr>
              <a:spLocks noEditPoints="1"/>
            </p:cNvSpPr>
            <p:nvPr/>
          </p:nvSpPr>
          <p:spPr bwMode="auto">
            <a:xfrm>
              <a:off x="8362950" y="1096964"/>
              <a:ext cx="211138" cy="87313"/>
            </a:xfrm>
            <a:custGeom>
              <a:avLst/>
              <a:gdLst>
                <a:gd name="T0" fmla="*/ 118 w 121"/>
                <a:gd name="T1" fmla="*/ 50 h 50"/>
                <a:gd name="T2" fmla="*/ 118 w 121"/>
                <a:gd name="T3" fmla="*/ 50 h 50"/>
                <a:gd name="T4" fmla="*/ 118 w 121"/>
                <a:gd name="T5" fmla="*/ 50 h 50"/>
                <a:gd name="T6" fmla="*/ 118 w 121"/>
                <a:gd name="T7" fmla="*/ 50 h 50"/>
                <a:gd name="T8" fmla="*/ 118 w 121"/>
                <a:gd name="T9" fmla="*/ 50 h 50"/>
                <a:gd name="T10" fmla="*/ 118 w 121"/>
                <a:gd name="T11" fmla="*/ 50 h 50"/>
                <a:gd name="T12" fmla="*/ 118 w 121"/>
                <a:gd name="T13" fmla="*/ 50 h 50"/>
                <a:gd name="T14" fmla="*/ 118 w 121"/>
                <a:gd name="T15" fmla="*/ 50 h 50"/>
                <a:gd name="T16" fmla="*/ 121 w 121"/>
                <a:gd name="T17" fmla="*/ 36 h 50"/>
                <a:gd name="T18" fmla="*/ 118 w 121"/>
                <a:gd name="T19" fmla="*/ 50 h 50"/>
                <a:gd name="T20" fmla="*/ 118 w 121"/>
                <a:gd name="T21" fmla="*/ 50 h 50"/>
                <a:gd name="T22" fmla="*/ 121 w 121"/>
                <a:gd name="T23" fmla="*/ 36 h 50"/>
                <a:gd name="T24" fmla="*/ 98 w 121"/>
                <a:gd name="T25" fmla="*/ 3 h 50"/>
                <a:gd name="T26" fmla="*/ 98 w 121"/>
                <a:gd name="T27" fmla="*/ 3 h 50"/>
                <a:gd name="T28" fmla="*/ 98 w 121"/>
                <a:gd name="T29" fmla="*/ 3 h 50"/>
                <a:gd name="T30" fmla="*/ 88 w 121"/>
                <a:gd name="T31" fmla="*/ 0 h 50"/>
                <a:gd name="T32" fmla="*/ 98 w 121"/>
                <a:gd name="T33" fmla="*/ 2 h 50"/>
                <a:gd name="T34" fmla="*/ 88 w 121"/>
                <a:gd name="T35" fmla="*/ 0 h 50"/>
                <a:gd name="T36" fmla="*/ 88 w 121"/>
                <a:gd name="T37" fmla="*/ 0 h 50"/>
                <a:gd name="T38" fmla="*/ 88 w 121"/>
                <a:gd name="T39" fmla="*/ 0 h 50"/>
                <a:gd name="T40" fmla="*/ 88 w 121"/>
                <a:gd name="T41" fmla="*/ 0 h 50"/>
                <a:gd name="T42" fmla="*/ 85 w 121"/>
                <a:gd name="T43" fmla="*/ 0 h 50"/>
                <a:gd name="T44" fmla="*/ 0 w 121"/>
                <a:gd name="T45" fmla="*/ 0 h 50"/>
                <a:gd name="T46" fmla="*/ 35 w 121"/>
                <a:gd name="T47" fmla="*/ 36 h 50"/>
                <a:gd name="T48" fmla="*/ 60 w 121"/>
                <a:gd name="T49" fmla="*/ 11 h 50"/>
                <a:gd name="T50" fmla="*/ 85 w 121"/>
                <a:gd name="T5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 h="50">
                  <a:moveTo>
                    <a:pt x="118" y="50"/>
                  </a:moveTo>
                  <a:cubicBezTo>
                    <a:pt x="118" y="50"/>
                    <a:pt x="118" y="50"/>
                    <a:pt x="118" y="50"/>
                  </a:cubicBezTo>
                  <a:cubicBezTo>
                    <a:pt x="118" y="50"/>
                    <a:pt x="118" y="50"/>
                    <a:pt x="118" y="50"/>
                  </a:cubicBezTo>
                  <a:moveTo>
                    <a:pt x="118" y="50"/>
                  </a:moveTo>
                  <a:cubicBezTo>
                    <a:pt x="118" y="50"/>
                    <a:pt x="118" y="50"/>
                    <a:pt x="118" y="50"/>
                  </a:cubicBezTo>
                  <a:cubicBezTo>
                    <a:pt x="118" y="50"/>
                    <a:pt x="118" y="50"/>
                    <a:pt x="118" y="50"/>
                  </a:cubicBezTo>
                  <a:cubicBezTo>
                    <a:pt x="118" y="50"/>
                    <a:pt x="118" y="50"/>
                    <a:pt x="118" y="50"/>
                  </a:cubicBezTo>
                  <a:cubicBezTo>
                    <a:pt x="118" y="50"/>
                    <a:pt x="118" y="50"/>
                    <a:pt x="118" y="50"/>
                  </a:cubicBezTo>
                  <a:moveTo>
                    <a:pt x="121" y="36"/>
                  </a:moveTo>
                  <a:cubicBezTo>
                    <a:pt x="121" y="40"/>
                    <a:pt x="120" y="45"/>
                    <a:pt x="118" y="50"/>
                  </a:cubicBezTo>
                  <a:cubicBezTo>
                    <a:pt x="118" y="50"/>
                    <a:pt x="118" y="50"/>
                    <a:pt x="118" y="50"/>
                  </a:cubicBezTo>
                  <a:cubicBezTo>
                    <a:pt x="120" y="45"/>
                    <a:pt x="121" y="40"/>
                    <a:pt x="121" y="36"/>
                  </a:cubicBezTo>
                  <a:moveTo>
                    <a:pt x="98" y="3"/>
                  </a:moveTo>
                  <a:cubicBezTo>
                    <a:pt x="98" y="3"/>
                    <a:pt x="98" y="3"/>
                    <a:pt x="98" y="3"/>
                  </a:cubicBezTo>
                  <a:cubicBezTo>
                    <a:pt x="98" y="3"/>
                    <a:pt x="98" y="3"/>
                    <a:pt x="98" y="3"/>
                  </a:cubicBezTo>
                  <a:moveTo>
                    <a:pt x="88" y="0"/>
                  </a:moveTo>
                  <a:cubicBezTo>
                    <a:pt x="92" y="1"/>
                    <a:pt x="95" y="1"/>
                    <a:pt x="98" y="2"/>
                  </a:cubicBezTo>
                  <a:cubicBezTo>
                    <a:pt x="95" y="1"/>
                    <a:pt x="92" y="1"/>
                    <a:pt x="88" y="0"/>
                  </a:cubicBezTo>
                  <a:moveTo>
                    <a:pt x="88" y="0"/>
                  </a:moveTo>
                  <a:cubicBezTo>
                    <a:pt x="88" y="0"/>
                    <a:pt x="88" y="0"/>
                    <a:pt x="88" y="0"/>
                  </a:cubicBezTo>
                  <a:cubicBezTo>
                    <a:pt x="88" y="0"/>
                    <a:pt x="88" y="0"/>
                    <a:pt x="88"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3" name="Freeform 61"/>
            <p:cNvSpPr>
              <a:spLocks noEditPoints="1"/>
            </p:cNvSpPr>
            <p:nvPr/>
          </p:nvSpPr>
          <p:spPr bwMode="auto">
            <a:xfrm>
              <a:off x="8259763" y="1114426"/>
              <a:ext cx="309563" cy="292100"/>
            </a:xfrm>
            <a:custGeom>
              <a:avLst/>
              <a:gdLst>
                <a:gd name="T0" fmla="*/ 169 w 177"/>
                <a:gd name="T1" fmla="*/ 51 h 167"/>
                <a:gd name="T2" fmla="*/ 169 w 177"/>
                <a:gd name="T3" fmla="*/ 51 h 167"/>
                <a:gd name="T4" fmla="*/ 169 w 177"/>
                <a:gd name="T5" fmla="*/ 51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9 h 167"/>
                <a:gd name="T24" fmla="*/ 157 w 177"/>
                <a:gd name="T25" fmla="*/ 59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7 h 167"/>
                <a:gd name="T44" fmla="*/ 13 w 177"/>
                <a:gd name="T45" fmla="*/ 157 h 167"/>
                <a:gd name="T46" fmla="*/ 38 w 177"/>
                <a:gd name="T47" fmla="*/ 167 h 167"/>
                <a:gd name="T48" fmla="*/ 63 w 177"/>
                <a:gd name="T49" fmla="*/ 157 h 167"/>
                <a:gd name="T50" fmla="*/ 169 w 177"/>
                <a:gd name="T51" fmla="*/ 51 h 167"/>
                <a:gd name="T52" fmla="*/ 176 w 177"/>
                <a:gd name="T53" fmla="*/ 11 h 167"/>
                <a:gd name="T54" fmla="*/ 177 w 177"/>
                <a:gd name="T55" fmla="*/ 11 h 167"/>
                <a:gd name="T56" fmla="*/ 176 w 177"/>
                <a:gd name="T57" fmla="*/ 11 h 167"/>
                <a:gd name="T58" fmla="*/ 169 w 177"/>
                <a:gd name="T59" fmla="*/ 0 h 167"/>
                <a:gd name="T60" fmla="*/ 169 w 177"/>
                <a:gd name="T61" fmla="*/ 0 h 167"/>
                <a:gd name="T62" fmla="*/ 171 w 177"/>
                <a:gd name="T63" fmla="*/ 3 h 167"/>
                <a:gd name="T64" fmla="*/ 171 w 177"/>
                <a:gd name="T65" fmla="*/ 3 h 167"/>
                <a:gd name="T66" fmla="*/ 171 w 177"/>
                <a:gd name="T67" fmla="*/ 3 h 167"/>
                <a:gd name="T68" fmla="*/ 171 w 177"/>
                <a:gd name="T69" fmla="*/ 3 h 167"/>
                <a:gd name="T70" fmla="*/ 171 w 177"/>
                <a:gd name="T71" fmla="*/ 3 h 167"/>
                <a:gd name="T72" fmla="*/ 176 w 177"/>
                <a:gd name="T73" fmla="*/ 10 h 167"/>
                <a:gd name="T74" fmla="*/ 176 w 177"/>
                <a:gd name="T75" fmla="*/ 10 h 167"/>
                <a:gd name="T76" fmla="*/ 176 w 177"/>
                <a:gd name="T77" fmla="*/ 10 h 167"/>
                <a:gd name="T78" fmla="*/ 176 w 177"/>
                <a:gd name="T79" fmla="*/ 10 h 167"/>
                <a:gd name="T80" fmla="*/ 176 w 177"/>
                <a:gd name="T81" fmla="*/ 10 h 167"/>
                <a:gd name="T82" fmla="*/ 176 w 177"/>
                <a:gd name="T83" fmla="*/ 11 h 167"/>
                <a:gd name="T84" fmla="*/ 169 w 177"/>
                <a:gd name="T85" fmla="*/ 1 h 167"/>
                <a:gd name="T86" fmla="*/ 169 w 177"/>
                <a:gd name="T8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67">
                  <a:moveTo>
                    <a:pt x="169" y="51"/>
                  </a:move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7"/>
                    <a:pt x="158" y="58"/>
                  </a:cubicBezTo>
                  <a:cubicBezTo>
                    <a:pt x="158" y="58"/>
                    <a:pt x="158" y="58"/>
                    <a:pt x="158" y="58"/>
                  </a:cubicBezTo>
                  <a:cubicBezTo>
                    <a:pt x="157" y="58"/>
                    <a:pt x="157" y="58"/>
                    <a:pt x="157" y="58"/>
                  </a:cubicBezTo>
                  <a:cubicBezTo>
                    <a:pt x="157" y="58"/>
                    <a:pt x="157" y="58"/>
                    <a:pt x="157" y="59"/>
                  </a:cubicBezTo>
                  <a:cubicBezTo>
                    <a:pt x="157" y="59"/>
                    <a:pt x="157" y="59"/>
                    <a:pt x="157" y="59"/>
                  </a:cubicBezTo>
                  <a:cubicBezTo>
                    <a:pt x="154" y="60"/>
                    <a:pt x="150" y="61"/>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7"/>
                    <a:pt x="13" y="107"/>
                    <a:pt x="13" y="107"/>
                  </a:cubicBezTo>
                  <a:cubicBezTo>
                    <a:pt x="0" y="120"/>
                    <a:pt x="0" y="143"/>
                    <a:pt x="13" y="157"/>
                  </a:cubicBezTo>
                  <a:cubicBezTo>
                    <a:pt x="20" y="163"/>
                    <a:pt x="29" y="167"/>
                    <a:pt x="38" y="167"/>
                  </a:cubicBezTo>
                  <a:cubicBezTo>
                    <a:pt x="48" y="167"/>
                    <a:pt x="57" y="163"/>
                    <a:pt x="63" y="157"/>
                  </a:cubicBezTo>
                  <a:cubicBezTo>
                    <a:pt x="169" y="51"/>
                    <a:pt x="169" y="51"/>
                    <a:pt x="169" y="51"/>
                  </a:cubicBezTo>
                  <a:moveTo>
                    <a:pt x="176" y="11"/>
                  </a:moveTo>
                  <a:cubicBezTo>
                    <a:pt x="177" y="11"/>
                    <a:pt x="177" y="11"/>
                    <a:pt x="177" y="11"/>
                  </a:cubicBezTo>
                  <a:cubicBezTo>
                    <a:pt x="177" y="11"/>
                    <a:pt x="177" y="11"/>
                    <a:pt x="176" y="11"/>
                  </a:cubicBezTo>
                  <a:moveTo>
                    <a:pt x="169" y="0"/>
                  </a:moveTo>
                  <a:cubicBezTo>
                    <a:pt x="169" y="0"/>
                    <a:pt x="169" y="0"/>
                    <a:pt x="169" y="0"/>
                  </a:cubicBezTo>
                  <a:cubicBezTo>
                    <a:pt x="170" y="1"/>
                    <a:pt x="171" y="2"/>
                    <a:pt x="171" y="3"/>
                  </a:cubicBezTo>
                  <a:cubicBezTo>
                    <a:pt x="171" y="3"/>
                    <a:pt x="171" y="3"/>
                    <a:pt x="171" y="3"/>
                  </a:cubicBezTo>
                  <a:cubicBezTo>
                    <a:pt x="171" y="3"/>
                    <a:pt x="171" y="3"/>
                    <a:pt x="171" y="3"/>
                  </a:cubicBezTo>
                  <a:cubicBezTo>
                    <a:pt x="171" y="3"/>
                    <a:pt x="171" y="3"/>
                    <a:pt x="171" y="3"/>
                  </a:cubicBezTo>
                  <a:cubicBezTo>
                    <a:pt x="171" y="3"/>
                    <a:pt x="171" y="3"/>
                    <a:pt x="171" y="3"/>
                  </a:cubicBezTo>
                  <a:cubicBezTo>
                    <a:pt x="173" y="5"/>
                    <a:pt x="175" y="8"/>
                    <a:pt x="176" y="10"/>
                  </a:cubicBezTo>
                  <a:cubicBezTo>
                    <a:pt x="176" y="10"/>
                    <a:pt x="176" y="10"/>
                    <a:pt x="176" y="10"/>
                  </a:cubicBezTo>
                  <a:cubicBezTo>
                    <a:pt x="176" y="10"/>
                    <a:pt x="176" y="10"/>
                    <a:pt x="176" y="10"/>
                  </a:cubicBezTo>
                  <a:cubicBezTo>
                    <a:pt x="176" y="10"/>
                    <a:pt x="176" y="10"/>
                    <a:pt x="176" y="10"/>
                  </a:cubicBezTo>
                  <a:cubicBezTo>
                    <a:pt x="176" y="10"/>
                    <a:pt x="176" y="10"/>
                    <a:pt x="176" y="10"/>
                  </a:cubicBezTo>
                  <a:cubicBezTo>
                    <a:pt x="176" y="11"/>
                    <a:pt x="176" y="11"/>
                    <a:pt x="176" y="11"/>
                  </a:cubicBezTo>
                  <a:cubicBezTo>
                    <a:pt x="175" y="7"/>
                    <a:pt x="172" y="4"/>
                    <a:pt x="169" y="1"/>
                  </a:cubicBezTo>
                  <a:cubicBezTo>
                    <a:pt x="169" y="1"/>
                    <a:pt x="169" y="0"/>
                    <a:pt x="169"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4" name="Freeform 62"/>
            <p:cNvSpPr>
              <a:spLocks noEditPoints="1"/>
            </p:cNvSpPr>
            <p:nvPr/>
          </p:nvSpPr>
          <p:spPr bwMode="auto">
            <a:xfrm>
              <a:off x="8362950" y="1114426"/>
              <a:ext cx="211138" cy="106363"/>
            </a:xfrm>
            <a:custGeom>
              <a:avLst/>
              <a:gdLst>
                <a:gd name="T0" fmla="*/ 87 w 121"/>
                <a:gd name="T1" fmla="*/ 61 h 61"/>
                <a:gd name="T2" fmla="*/ 87 w 121"/>
                <a:gd name="T3" fmla="*/ 61 h 61"/>
                <a:gd name="T4" fmla="*/ 87 w 121"/>
                <a:gd name="T5" fmla="*/ 61 h 61"/>
                <a:gd name="T6" fmla="*/ 88 w 121"/>
                <a:gd name="T7" fmla="*/ 61 h 61"/>
                <a:gd name="T8" fmla="*/ 88 w 121"/>
                <a:gd name="T9" fmla="*/ 61 h 61"/>
                <a:gd name="T10" fmla="*/ 88 w 121"/>
                <a:gd name="T11" fmla="*/ 61 h 61"/>
                <a:gd name="T12" fmla="*/ 98 w 121"/>
                <a:gd name="T13" fmla="*/ 59 h 61"/>
                <a:gd name="T14" fmla="*/ 88 w 121"/>
                <a:gd name="T15" fmla="*/ 61 h 61"/>
                <a:gd name="T16" fmla="*/ 98 w 121"/>
                <a:gd name="T17" fmla="*/ 59 h 61"/>
                <a:gd name="T18" fmla="*/ 98 w 121"/>
                <a:gd name="T19" fmla="*/ 58 h 61"/>
                <a:gd name="T20" fmla="*/ 98 w 121"/>
                <a:gd name="T21" fmla="*/ 59 h 61"/>
                <a:gd name="T22" fmla="*/ 98 w 121"/>
                <a:gd name="T23" fmla="*/ 58 h 61"/>
                <a:gd name="T24" fmla="*/ 99 w 121"/>
                <a:gd name="T25" fmla="*/ 58 h 61"/>
                <a:gd name="T26" fmla="*/ 99 w 121"/>
                <a:gd name="T27" fmla="*/ 58 h 61"/>
                <a:gd name="T28" fmla="*/ 99 w 121"/>
                <a:gd name="T29" fmla="*/ 58 h 61"/>
                <a:gd name="T30" fmla="*/ 110 w 121"/>
                <a:gd name="T31" fmla="*/ 51 h 61"/>
                <a:gd name="T32" fmla="*/ 110 w 121"/>
                <a:gd name="T33" fmla="*/ 51 h 61"/>
                <a:gd name="T34" fmla="*/ 110 w 121"/>
                <a:gd name="T35" fmla="*/ 51 h 61"/>
                <a:gd name="T36" fmla="*/ 110 w 121"/>
                <a:gd name="T37" fmla="*/ 51 h 61"/>
                <a:gd name="T38" fmla="*/ 110 w 121"/>
                <a:gd name="T39" fmla="*/ 51 h 61"/>
                <a:gd name="T40" fmla="*/ 110 w 121"/>
                <a:gd name="T41" fmla="*/ 51 h 61"/>
                <a:gd name="T42" fmla="*/ 110 w 121"/>
                <a:gd name="T43" fmla="*/ 51 h 61"/>
                <a:gd name="T44" fmla="*/ 110 w 121"/>
                <a:gd name="T45" fmla="*/ 51 h 61"/>
                <a:gd name="T46" fmla="*/ 110 w 121"/>
                <a:gd name="T47" fmla="*/ 51 h 61"/>
                <a:gd name="T48" fmla="*/ 110 w 121"/>
                <a:gd name="T49" fmla="*/ 51 h 61"/>
                <a:gd name="T50" fmla="*/ 110 w 121"/>
                <a:gd name="T51" fmla="*/ 51 h 61"/>
                <a:gd name="T52" fmla="*/ 110 w 121"/>
                <a:gd name="T53" fmla="*/ 51 h 61"/>
                <a:gd name="T54" fmla="*/ 110 w 121"/>
                <a:gd name="T55" fmla="*/ 51 h 61"/>
                <a:gd name="T56" fmla="*/ 35 w 121"/>
                <a:gd name="T57" fmla="*/ 26 h 61"/>
                <a:gd name="T58" fmla="*/ 0 w 121"/>
                <a:gd name="T59" fmla="*/ 61 h 61"/>
                <a:gd name="T60" fmla="*/ 85 w 121"/>
                <a:gd name="T61" fmla="*/ 61 h 61"/>
                <a:gd name="T62" fmla="*/ 60 w 121"/>
                <a:gd name="T63" fmla="*/ 51 h 61"/>
                <a:gd name="T64" fmla="*/ 35 w 121"/>
                <a:gd name="T65" fmla="*/ 26 h 61"/>
                <a:gd name="T66" fmla="*/ 117 w 121"/>
                <a:gd name="T67" fmla="*/ 10 h 61"/>
                <a:gd name="T68" fmla="*/ 121 w 121"/>
                <a:gd name="T69" fmla="*/ 26 h 61"/>
                <a:gd name="T70" fmla="*/ 118 w 121"/>
                <a:gd name="T71" fmla="*/ 11 h 61"/>
                <a:gd name="T72" fmla="*/ 117 w 121"/>
                <a:gd name="T73" fmla="*/ 11 h 61"/>
                <a:gd name="T74" fmla="*/ 117 w 121"/>
                <a:gd name="T75" fmla="*/ 11 h 61"/>
                <a:gd name="T76" fmla="*/ 117 w 121"/>
                <a:gd name="T77" fmla="*/ 10 h 61"/>
                <a:gd name="T78" fmla="*/ 117 w 121"/>
                <a:gd name="T79" fmla="*/ 10 h 61"/>
                <a:gd name="T80" fmla="*/ 117 w 121"/>
                <a:gd name="T81" fmla="*/ 10 h 61"/>
                <a:gd name="T82" fmla="*/ 117 w 121"/>
                <a:gd name="T83" fmla="*/ 10 h 61"/>
                <a:gd name="T84" fmla="*/ 117 w 121"/>
                <a:gd name="T85" fmla="*/ 10 h 61"/>
                <a:gd name="T86" fmla="*/ 117 w 121"/>
                <a:gd name="T87" fmla="*/ 10 h 61"/>
                <a:gd name="T88" fmla="*/ 117 w 121"/>
                <a:gd name="T89" fmla="*/ 10 h 61"/>
                <a:gd name="T90" fmla="*/ 112 w 121"/>
                <a:gd name="T91" fmla="*/ 3 h 61"/>
                <a:gd name="T92" fmla="*/ 112 w 121"/>
                <a:gd name="T93" fmla="*/ 3 h 61"/>
                <a:gd name="T94" fmla="*/ 112 w 121"/>
                <a:gd name="T95" fmla="*/ 3 h 61"/>
                <a:gd name="T96" fmla="*/ 112 w 121"/>
                <a:gd name="T97" fmla="*/ 3 h 61"/>
                <a:gd name="T98" fmla="*/ 112 w 121"/>
                <a:gd name="T99" fmla="*/ 3 h 61"/>
                <a:gd name="T100" fmla="*/ 112 w 121"/>
                <a:gd name="T101" fmla="*/ 3 h 61"/>
                <a:gd name="T102" fmla="*/ 110 w 121"/>
                <a:gd name="T103" fmla="*/ 0 h 61"/>
                <a:gd name="T104" fmla="*/ 110 w 121"/>
                <a:gd name="T105" fmla="*/ 1 h 61"/>
                <a:gd name="T106" fmla="*/ 112 w 121"/>
                <a:gd name="T107" fmla="*/ 3 h 61"/>
                <a:gd name="T108" fmla="*/ 110 w 121"/>
                <a:gd name="T10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1" h="61">
                  <a:moveTo>
                    <a:pt x="87" y="61"/>
                  </a:moveTo>
                  <a:cubicBezTo>
                    <a:pt x="87" y="61"/>
                    <a:pt x="87" y="61"/>
                    <a:pt x="87" y="61"/>
                  </a:cubicBezTo>
                  <a:cubicBezTo>
                    <a:pt x="87" y="61"/>
                    <a:pt x="87" y="61"/>
                    <a:pt x="87" y="61"/>
                  </a:cubicBezTo>
                  <a:moveTo>
                    <a:pt x="88" y="61"/>
                  </a:moveTo>
                  <a:cubicBezTo>
                    <a:pt x="88" y="61"/>
                    <a:pt x="88" y="61"/>
                    <a:pt x="88" y="61"/>
                  </a:cubicBezTo>
                  <a:cubicBezTo>
                    <a:pt x="88" y="61"/>
                    <a:pt x="88" y="61"/>
                    <a:pt x="88" y="61"/>
                  </a:cubicBezTo>
                  <a:moveTo>
                    <a:pt x="98" y="59"/>
                  </a:moveTo>
                  <a:cubicBezTo>
                    <a:pt x="95" y="60"/>
                    <a:pt x="91" y="61"/>
                    <a:pt x="88" y="61"/>
                  </a:cubicBezTo>
                  <a:cubicBezTo>
                    <a:pt x="91" y="61"/>
                    <a:pt x="95" y="60"/>
                    <a:pt x="98" y="59"/>
                  </a:cubicBezTo>
                  <a:moveTo>
                    <a:pt x="98" y="58"/>
                  </a:moveTo>
                  <a:cubicBezTo>
                    <a:pt x="98" y="58"/>
                    <a:pt x="98" y="58"/>
                    <a:pt x="98" y="59"/>
                  </a:cubicBezTo>
                  <a:cubicBezTo>
                    <a:pt x="98" y="58"/>
                    <a:pt x="98" y="58"/>
                    <a:pt x="98" y="58"/>
                  </a:cubicBezTo>
                  <a:moveTo>
                    <a:pt x="99" y="58"/>
                  </a:moveTo>
                  <a:cubicBezTo>
                    <a:pt x="99" y="58"/>
                    <a:pt x="99" y="58"/>
                    <a:pt x="99" y="58"/>
                  </a:cubicBezTo>
                  <a:cubicBezTo>
                    <a:pt x="99" y="58"/>
                    <a:pt x="99" y="58"/>
                    <a:pt x="99" y="58"/>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cubicBezTo>
                    <a:pt x="110" y="51"/>
                    <a:pt x="110" y="51"/>
                    <a:pt x="110" y="51"/>
                  </a:cubicBezTo>
                  <a:moveTo>
                    <a:pt x="35" y="26"/>
                  </a:moveTo>
                  <a:cubicBezTo>
                    <a:pt x="0" y="61"/>
                    <a:pt x="0" y="61"/>
                    <a:pt x="0" y="61"/>
                  </a:cubicBezTo>
                  <a:cubicBezTo>
                    <a:pt x="85" y="61"/>
                    <a:pt x="85" y="61"/>
                    <a:pt x="85" y="61"/>
                  </a:cubicBezTo>
                  <a:cubicBezTo>
                    <a:pt x="76" y="61"/>
                    <a:pt x="67" y="57"/>
                    <a:pt x="60" y="51"/>
                  </a:cubicBezTo>
                  <a:cubicBezTo>
                    <a:pt x="35" y="26"/>
                    <a:pt x="35" y="26"/>
                    <a:pt x="35" y="26"/>
                  </a:cubicBezTo>
                  <a:moveTo>
                    <a:pt x="117" y="10"/>
                  </a:moveTo>
                  <a:cubicBezTo>
                    <a:pt x="120" y="15"/>
                    <a:pt x="121" y="20"/>
                    <a:pt x="121" y="26"/>
                  </a:cubicBezTo>
                  <a:cubicBezTo>
                    <a:pt x="121" y="21"/>
                    <a:pt x="120" y="16"/>
                    <a:pt x="118" y="11"/>
                  </a:cubicBezTo>
                  <a:cubicBezTo>
                    <a:pt x="118" y="11"/>
                    <a:pt x="118" y="11"/>
                    <a:pt x="117" y="11"/>
                  </a:cubicBezTo>
                  <a:cubicBezTo>
                    <a:pt x="117" y="11"/>
                    <a:pt x="117" y="11"/>
                    <a:pt x="117" y="11"/>
                  </a:cubicBezTo>
                  <a:cubicBezTo>
                    <a:pt x="117" y="11"/>
                    <a:pt x="117" y="11"/>
                    <a:pt x="117" y="10"/>
                  </a:cubicBezTo>
                  <a:moveTo>
                    <a:pt x="117" y="10"/>
                  </a:moveTo>
                  <a:cubicBezTo>
                    <a:pt x="117" y="10"/>
                    <a:pt x="117" y="10"/>
                    <a:pt x="117" y="10"/>
                  </a:cubicBezTo>
                  <a:cubicBezTo>
                    <a:pt x="117" y="10"/>
                    <a:pt x="117" y="10"/>
                    <a:pt x="117" y="10"/>
                  </a:cubicBezTo>
                  <a:moveTo>
                    <a:pt x="117" y="10"/>
                  </a:moveTo>
                  <a:cubicBezTo>
                    <a:pt x="117" y="10"/>
                    <a:pt x="117" y="10"/>
                    <a:pt x="117" y="10"/>
                  </a:cubicBezTo>
                  <a:cubicBezTo>
                    <a:pt x="117" y="10"/>
                    <a:pt x="117" y="10"/>
                    <a:pt x="117" y="10"/>
                  </a:cubicBezTo>
                  <a:moveTo>
                    <a:pt x="112" y="3"/>
                  </a:moveTo>
                  <a:cubicBezTo>
                    <a:pt x="112" y="3"/>
                    <a:pt x="112" y="3"/>
                    <a:pt x="112" y="3"/>
                  </a:cubicBezTo>
                  <a:cubicBezTo>
                    <a:pt x="112" y="3"/>
                    <a:pt x="112" y="3"/>
                    <a:pt x="112" y="3"/>
                  </a:cubicBezTo>
                  <a:moveTo>
                    <a:pt x="112" y="3"/>
                  </a:moveTo>
                  <a:cubicBezTo>
                    <a:pt x="112" y="3"/>
                    <a:pt x="112" y="3"/>
                    <a:pt x="112" y="3"/>
                  </a:cubicBezTo>
                  <a:cubicBezTo>
                    <a:pt x="112" y="3"/>
                    <a:pt x="112" y="3"/>
                    <a:pt x="112" y="3"/>
                  </a:cubicBezTo>
                  <a:moveTo>
                    <a:pt x="110" y="0"/>
                  </a:moveTo>
                  <a:cubicBezTo>
                    <a:pt x="110" y="1"/>
                    <a:pt x="110" y="1"/>
                    <a:pt x="110" y="1"/>
                  </a:cubicBezTo>
                  <a:cubicBezTo>
                    <a:pt x="111" y="1"/>
                    <a:pt x="112" y="2"/>
                    <a:pt x="112" y="3"/>
                  </a:cubicBezTo>
                  <a:cubicBezTo>
                    <a:pt x="112" y="2"/>
                    <a:pt x="111" y="1"/>
                    <a:pt x="110"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5" name="Freeform 63"/>
            <p:cNvSpPr>
              <a:spLocks noEditPoints="1"/>
            </p:cNvSpPr>
            <p:nvPr/>
          </p:nvSpPr>
          <p:spPr bwMode="auto">
            <a:xfrm>
              <a:off x="8510588" y="1096964"/>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3 w 33"/>
                <a:gd name="T45" fmla="*/ 5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7 w 33"/>
                <a:gd name="T59" fmla="*/ 13 h 71"/>
                <a:gd name="T60" fmla="*/ 27 w 33"/>
                <a:gd name="T61" fmla="*/ 13 h 71"/>
                <a:gd name="T62" fmla="*/ 25 w 33"/>
                <a:gd name="T63" fmla="*/ 10 h 71"/>
                <a:gd name="T64" fmla="*/ 13 w 33"/>
                <a:gd name="T65" fmla="*/ 3 h 71"/>
                <a:gd name="T66" fmla="*/ 13 w 33"/>
                <a:gd name="T67" fmla="*/ 3 h 71"/>
                <a:gd name="T68" fmla="*/ 3 w 33"/>
                <a:gd name="T69" fmla="*/ 0 h 71"/>
                <a:gd name="T70" fmla="*/ 3 w 33"/>
                <a:gd name="T71" fmla="*/ 0 h 71"/>
                <a:gd name="T72" fmla="*/ 0 w 33"/>
                <a:gd name="T73" fmla="*/ 0 h 71"/>
                <a:gd name="T74" fmla="*/ 3 w 33"/>
                <a:gd name="T7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8"/>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7"/>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13" y="3"/>
                  </a:moveTo>
                  <a:cubicBezTo>
                    <a:pt x="17" y="4"/>
                    <a:pt x="22" y="7"/>
                    <a:pt x="25" y="10"/>
                  </a:cubicBezTo>
                  <a:cubicBezTo>
                    <a:pt x="25" y="10"/>
                    <a:pt x="25" y="10"/>
                    <a:pt x="25" y="10"/>
                  </a:cubicBezTo>
                  <a:cubicBezTo>
                    <a:pt x="21" y="7"/>
                    <a:pt x="17" y="4"/>
                    <a:pt x="13" y="3"/>
                  </a:cubicBezTo>
                  <a:moveTo>
                    <a:pt x="13" y="2"/>
                  </a:moveTo>
                  <a:cubicBezTo>
                    <a:pt x="13" y="2"/>
                    <a:pt x="13" y="2"/>
                    <a:pt x="13" y="3"/>
                  </a:cubicBezTo>
                  <a:cubicBezTo>
                    <a:pt x="13" y="2"/>
                    <a:pt x="13" y="2"/>
                    <a:pt x="13" y="2"/>
                  </a:cubicBezTo>
                  <a:moveTo>
                    <a:pt x="3" y="0"/>
                  </a:moveTo>
                  <a:cubicBezTo>
                    <a:pt x="3" y="0"/>
                    <a:pt x="3" y="0"/>
                    <a:pt x="3" y="0"/>
                  </a:cubicBezTo>
                  <a:cubicBezTo>
                    <a:pt x="3" y="0"/>
                    <a:pt x="3" y="0"/>
                    <a:pt x="3" y="0"/>
                  </a:cubicBezTo>
                  <a:moveTo>
                    <a:pt x="0" y="0"/>
                  </a:moveTo>
                  <a:cubicBezTo>
                    <a:pt x="0" y="0"/>
                    <a:pt x="0" y="0"/>
                    <a:pt x="0" y="0"/>
                  </a:cubicBezTo>
                  <a:cubicBezTo>
                    <a:pt x="0" y="0"/>
                    <a:pt x="0" y="0"/>
                    <a:pt x="0" y="0"/>
                  </a:cubicBezTo>
                  <a:cubicBezTo>
                    <a:pt x="1" y="0"/>
                    <a:pt x="2" y="0"/>
                    <a:pt x="3" y="0"/>
                  </a:cubicBezTo>
                  <a:cubicBezTo>
                    <a:pt x="2" y="0"/>
                    <a:pt x="1"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6" name="Freeform 64"/>
            <p:cNvSpPr>
              <a:spLocks/>
            </p:cNvSpPr>
            <p:nvPr/>
          </p:nvSpPr>
          <p:spPr bwMode="auto">
            <a:xfrm>
              <a:off x="8430709" y="1096964"/>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3 w 86"/>
                <a:gd name="T73" fmla="*/ 50 h 71"/>
                <a:gd name="T74" fmla="*/ 83 w 86"/>
                <a:gd name="T75" fmla="*/ 50 h 71"/>
                <a:gd name="T76" fmla="*/ 86 w 86"/>
                <a:gd name="T77" fmla="*/ 36 h 71"/>
                <a:gd name="T78" fmla="*/ 82 w 86"/>
                <a:gd name="T79" fmla="*/ 20 h 71"/>
                <a:gd name="T80" fmla="*/ 82 w 86"/>
                <a:gd name="T81" fmla="*/ 20 h 71"/>
                <a:gd name="T82" fmla="*/ 82 w 86"/>
                <a:gd name="T83" fmla="*/ 20 h 71"/>
                <a:gd name="T84" fmla="*/ 82 w 86"/>
                <a:gd name="T85" fmla="*/ 20 h 71"/>
                <a:gd name="T86" fmla="*/ 82 w 86"/>
                <a:gd name="T87" fmla="*/ 20 h 71"/>
                <a:gd name="T88" fmla="*/ 77 w 86"/>
                <a:gd name="T89" fmla="*/ 13 h 71"/>
                <a:gd name="T90" fmla="*/ 77 w 86"/>
                <a:gd name="T91" fmla="*/ 13 h 71"/>
                <a:gd name="T92" fmla="*/ 77 w 86"/>
                <a:gd name="T93" fmla="*/ 13 h 71"/>
                <a:gd name="T94" fmla="*/ 77 w 86"/>
                <a:gd name="T95" fmla="*/ 13 h 71"/>
                <a:gd name="T96" fmla="*/ 77 w 86"/>
                <a:gd name="T97" fmla="*/ 13 h 71"/>
                <a:gd name="T98" fmla="*/ 75 w 86"/>
                <a:gd name="T99" fmla="*/ 11 h 71"/>
                <a:gd name="T100" fmla="*/ 75 w 86"/>
                <a:gd name="T101" fmla="*/ 10 h 71"/>
                <a:gd name="T102" fmla="*/ 63 w 86"/>
                <a:gd name="T103" fmla="*/ 3 h 71"/>
                <a:gd name="T104" fmla="*/ 63 w 86"/>
                <a:gd name="T105" fmla="*/ 3 h 71"/>
                <a:gd name="T106" fmla="*/ 63 w 86"/>
                <a:gd name="T107" fmla="*/ 2 h 71"/>
                <a:gd name="T108" fmla="*/ 53 w 86"/>
                <a:gd name="T109" fmla="*/ 0 h 71"/>
                <a:gd name="T110" fmla="*/ 53 w 86"/>
                <a:gd name="T111" fmla="*/ 0 h 71"/>
                <a:gd name="T112" fmla="*/ 53 w 86"/>
                <a:gd name="T113" fmla="*/ 0 h 71"/>
                <a:gd name="T114" fmla="*/ 50 w 86"/>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8"/>
                    <a:pt x="63" y="68"/>
                    <a:pt x="63" y="68"/>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7"/>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0"/>
                    <a:pt x="75" y="10"/>
                    <a:pt x="75" y="10"/>
                  </a:cubicBezTo>
                  <a:cubicBezTo>
                    <a:pt x="72" y="7"/>
                    <a:pt x="67" y="4"/>
                    <a:pt x="63" y="3"/>
                  </a:cubicBezTo>
                  <a:cubicBezTo>
                    <a:pt x="63" y="3"/>
                    <a:pt x="63" y="3"/>
                    <a:pt x="63" y="3"/>
                  </a:cubicBezTo>
                  <a:cubicBezTo>
                    <a:pt x="63" y="2"/>
                    <a:pt x="63" y="2"/>
                    <a:pt x="63" y="2"/>
                  </a:cubicBezTo>
                  <a:cubicBezTo>
                    <a:pt x="60" y="1"/>
                    <a:pt x="57" y="1"/>
                    <a:pt x="53" y="0"/>
                  </a:cubicBezTo>
                  <a:cubicBezTo>
                    <a:pt x="53" y="0"/>
                    <a:pt x="53" y="0"/>
                    <a:pt x="53" y="0"/>
                  </a:cubicBezTo>
                  <a:cubicBezTo>
                    <a:pt x="53" y="0"/>
                    <a:pt x="53" y="0"/>
                    <a:pt x="53" y="0"/>
                  </a:cubicBezTo>
                  <a:cubicBezTo>
                    <a:pt x="52" y="0"/>
                    <a:pt x="51" y="0"/>
                    <a:pt x="50" y="0"/>
                  </a:cubicBezTo>
                </a:path>
              </a:pathLst>
            </a:custGeom>
            <a:solidFill>
              <a:srgbClr val="156B06"/>
            </a:solidFill>
            <a:ln>
              <a:solidFill>
                <a:srgbClr val="156B06"/>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nvGrpSpPr>
          <p:cNvPr id="7" name="Group 6"/>
          <p:cNvGrpSpPr/>
          <p:nvPr/>
        </p:nvGrpSpPr>
        <p:grpSpPr>
          <a:xfrm>
            <a:off x="506968" y="994577"/>
            <a:ext cx="2146672" cy="2761445"/>
            <a:chOff x="276954" y="1967821"/>
            <a:chExt cx="1850216" cy="2380088"/>
          </a:xfrm>
        </p:grpSpPr>
        <p:sp>
          <p:nvSpPr>
            <p:cNvPr id="112" name="Rectangle 111"/>
            <p:cNvSpPr/>
            <p:nvPr/>
          </p:nvSpPr>
          <p:spPr>
            <a:xfrm>
              <a:off x="276954" y="1967821"/>
              <a:ext cx="1850216" cy="2380088"/>
            </a:xfrm>
            <a:prstGeom prst="rect">
              <a:avLst/>
            </a:prstGeom>
            <a:solidFill>
              <a:schemeClr val="tx2"/>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99"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113" name="Rectangle 112"/>
            <p:cNvSpPr/>
            <p:nvPr/>
          </p:nvSpPr>
          <p:spPr>
            <a:xfrm>
              <a:off x="339422" y="2783029"/>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a:ln>
                    <a:noFill/>
                  </a:ln>
                  <a:solidFill>
                    <a:srgbClr val="FFFFFF"/>
                  </a:solidFill>
                  <a:effectLst/>
                  <a:uLnTx/>
                  <a:uFillTx/>
                  <a:latin typeface="CiscoSansTT ExtraLight"/>
                  <a:ea typeface="+mn-ea"/>
                  <a:cs typeface="+mn-cs"/>
                </a:rPr>
                <a:t>Security</a:t>
              </a:r>
            </a:p>
          </p:txBody>
        </p:sp>
        <p:sp>
          <p:nvSpPr>
            <p:cNvPr id="114" name="Rectangle 113"/>
            <p:cNvSpPr/>
            <p:nvPr/>
          </p:nvSpPr>
          <p:spPr>
            <a:xfrm>
              <a:off x="339422" y="3152812"/>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a:ln>
                    <a:noFill/>
                  </a:ln>
                  <a:solidFill>
                    <a:srgbClr val="FFFFFF"/>
                  </a:solidFill>
                  <a:effectLst/>
                  <a:uLnTx/>
                  <a:uFillTx/>
                  <a:latin typeface="CiscoSansTT ExtraLight"/>
                  <a:ea typeface="+mn-ea"/>
                  <a:cs typeface="+mn-cs"/>
                </a:rPr>
                <a:t>Switch Ports</a:t>
              </a:r>
            </a:p>
          </p:txBody>
        </p:sp>
        <p:sp>
          <p:nvSpPr>
            <p:cNvPr id="116" name="Rounded Rectangle 115"/>
            <p:cNvSpPr/>
            <p:nvPr/>
          </p:nvSpPr>
          <p:spPr>
            <a:xfrm>
              <a:off x="346770" y="2090014"/>
              <a:ext cx="1724846" cy="366700"/>
            </a:xfrm>
            <a:prstGeom prst="roundRect">
              <a:avLst>
                <a:gd name="adj" fmla="val 0"/>
              </a:avLst>
            </a:prstGeom>
            <a:noFill/>
            <a:ln w="25400">
              <a:noFill/>
            </a:ln>
            <a:effectLst/>
          </p:spPr>
          <p:style>
            <a:lnRef idx="1">
              <a:schemeClr val="accent5"/>
            </a:lnRef>
            <a:fillRef idx="3">
              <a:schemeClr val="accent5"/>
            </a:fillRef>
            <a:effectRef idx="2">
              <a:schemeClr val="accent5"/>
            </a:effectRef>
            <a:fontRef idx="minor">
              <a:schemeClr val="lt1"/>
            </a:fontRef>
          </p:style>
          <p:txBody>
            <a:bodyPr lIns="0" tIns="0" rIns="0" bIns="0" rtlCol="0" anchor="t" anchorCtr="0"/>
            <a:lstStyle/>
            <a:p>
              <a:pPr marL="0" marR="0" lvl="0" indent="0" algn="ctr" defTabSz="68536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a:ln>
                    <a:noFill/>
                  </a:ln>
                  <a:solidFill>
                    <a:srgbClr val="FFFFFF"/>
                  </a:solidFill>
                  <a:effectLst/>
                  <a:uLnTx/>
                  <a:uFillTx/>
                  <a:latin typeface="CiscoSansTT ExtraLight"/>
                  <a:ea typeface="+mn-ea"/>
                  <a:cs typeface="CiscoSansTT Light"/>
                </a:rPr>
                <a:t>SD-WAN Ready</a:t>
              </a:r>
            </a:p>
          </p:txBody>
        </p:sp>
        <p:sp>
          <p:nvSpPr>
            <p:cNvPr id="117" name="Rectangle 116"/>
            <p:cNvSpPr/>
            <p:nvPr/>
          </p:nvSpPr>
          <p:spPr>
            <a:xfrm>
              <a:off x="339422" y="2413248"/>
              <a:ext cx="1724846" cy="313889"/>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1199" b="0" i="0" u="none" strike="noStrike" kern="1200" cap="none" spc="0" normalizeH="0" baseline="0" noProof="0">
                  <a:ln>
                    <a:noFill/>
                  </a:ln>
                  <a:solidFill>
                    <a:srgbClr val="FFFFFF"/>
                  </a:solidFill>
                  <a:effectLst/>
                  <a:uLnTx/>
                  <a:uFillTx/>
                  <a:latin typeface="CiscoSansTT ExtraLight"/>
                  <a:ea typeface="+mn-ea"/>
                  <a:cs typeface="+mn-cs"/>
                </a:rPr>
                <a:t>Router</a:t>
              </a:r>
            </a:p>
          </p:txBody>
        </p:sp>
        <p:sp>
          <p:nvSpPr>
            <p:cNvPr id="118" name="Rectangle 117"/>
            <p:cNvSpPr/>
            <p:nvPr/>
          </p:nvSpPr>
          <p:spPr>
            <a:xfrm>
              <a:off x="339422" y="3892378"/>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a:ln>
                    <a:noFill/>
                  </a:ln>
                  <a:solidFill>
                    <a:srgbClr val="FFFFFF"/>
                  </a:solidFill>
                  <a:effectLst/>
                  <a:uLnTx/>
                  <a:uFillTx/>
                  <a:latin typeface="CiscoSansTT ExtraLight"/>
                  <a:ea typeface="+mn-ea"/>
                  <a:cs typeface="+mn-cs"/>
                </a:rPr>
                <a:t>Cellular</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900">
                  <a:solidFill>
                    <a:srgbClr val="FFFFFF"/>
                  </a:solidFill>
                  <a:latin typeface="CiscoSansTT ExtraLight"/>
                </a:rPr>
                <a:t>(</a:t>
              </a:r>
              <a:r>
                <a:rPr kumimoji="0" lang="en-US" sz="900" b="0" i="0" u="none" strike="noStrike" kern="1200" cap="none" spc="0" normalizeH="0" baseline="0" noProof="0">
                  <a:ln>
                    <a:noFill/>
                  </a:ln>
                  <a:solidFill>
                    <a:srgbClr val="FFFFFF"/>
                  </a:solidFill>
                  <a:effectLst/>
                  <a:uLnTx/>
                  <a:uFillTx/>
                  <a:latin typeface="CiscoSansTT ExtraLight"/>
                  <a:ea typeface="+mn-ea"/>
                  <a:cs typeface="+mn-cs"/>
                </a:rPr>
                <a:t>300 Mbps LTE Advanced Pro x2)</a:t>
              </a:r>
            </a:p>
          </p:txBody>
        </p:sp>
      </p:grpSp>
      <p:sp>
        <p:nvSpPr>
          <p:cNvPr id="98" name="Rectangle 97">
            <a:extLst>
              <a:ext uri="{FF2B5EF4-FFF2-40B4-BE49-F238E27FC236}">
                <a16:creationId xmlns:a16="http://schemas.microsoft.com/office/drawing/2014/main" id="{AE4260E7-049B-44EC-8A43-574644960F9F}"/>
              </a:ext>
            </a:extLst>
          </p:cNvPr>
          <p:cNvSpPr/>
          <p:nvPr/>
        </p:nvSpPr>
        <p:spPr>
          <a:xfrm>
            <a:off x="579445" y="2798469"/>
            <a:ext cx="2001214" cy="364185"/>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199">
                <a:solidFill>
                  <a:srgbClr val="FFFFFF"/>
                </a:solidFill>
                <a:latin typeface="CiscoSansTT ExtraLight"/>
              </a:rPr>
              <a:t>Wireless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iscoSansTT ExtraLight"/>
                <a:ea typeface="+mn-ea"/>
                <a:cs typeface="+mn-cs"/>
              </a:rPr>
              <a:t>(Wi-F</a:t>
            </a:r>
            <a:r>
              <a:rPr lang="en-US" sz="1050" err="1">
                <a:solidFill>
                  <a:srgbClr val="FFFFFF"/>
                </a:solidFill>
                <a:latin typeface="CiscoSansTT ExtraLight"/>
              </a:rPr>
              <a:t>i</a:t>
            </a:r>
            <a:r>
              <a:rPr lang="en-US" sz="1050">
                <a:solidFill>
                  <a:srgbClr val="FFFFFF"/>
                </a:solidFill>
                <a:latin typeface="CiscoSansTT ExtraLight"/>
              </a:rPr>
              <a:t>)</a:t>
            </a:r>
            <a:endParaRPr kumimoji="0" lang="en-US" sz="1050" b="0" i="0" u="none" strike="noStrike" kern="1200" cap="none" spc="0" normalizeH="0" baseline="0" noProof="0">
              <a:ln>
                <a:noFill/>
              </a:ln>
              <a:solidFill>
                <a:srgbClr val="FFFFFF"/>
              </a:solidFill>
              <a:effectLst/>
              <a:uLnTx/>
              <a:uFillTx/>
              <a:latin typeface="CiscoSansTT ExtraLight"/>
              <a:ea typeface="+mn-ea"/>
              <a:cs typeface="+mn-cs"/>
            </a:endParaRPr>
          </a:p>
        </p:txBody>
      </p:sp>
      <p:pic>
        <p:nvPicPr>
          <p:cNvPr id="21" name="Picture 20" descr="A picture containing black, sitting, table, monitor&#10;&#10;Description automatically generated">
            <a:extLst>
              <a:ext uri="{FF2B5EF4-FFF2-40B4-BE49-F238E27FC236}">
                <a16:creationId xmlns:a16="http://schemas.microsoft.com/office/drawing/2014/main" id="{58275727-0AA1-4CC0-8B50-C4A98BD97EAC}"/>
              </a:ext>
            </a:extLst>
          </p:cNvPr>
          <p:cNvPicPr>
            <a:picLocks noChangeAspect="1"/>
          </p:cNvPicPr>
          <p:nvPr/>
        </p:nvPicPr>
        <p:blipFill>
          <a:blip r:embed="rId8"/>
          <a:stretch>
            <a:fillRect/>
          </a:stretch>
        </p:blipFill>
        <p:spPr>
          <a:xfrm>
            <a:off x="3799361" y="1263042"/>
            <a:ext cx="1113823" cy="891058"/>
          </a:xfrm>
          <a:prstGeom prst="rect">
            <a:avLst/>
          </a:prstGeom>
        </p:spPr>
      </p:pic>
      <p:sp>
        <p:nvSpPr>
          <p:cNvPr id="100" name="Cross 99">
            <a:extLst>
              <a:ext uri="{FF2B5EF4-FFF2-40B4-BE49-F238E27FC236}">
                <a16:creationId xmlns:a16="http://schemas.microsoft.com/office/drawing/2014/main" id="{583BD805-8D1E-4C04-BE71-B66C1D3052E7}"/>
              </a:ext>
            </a:extLst>
          </p:cNvPr>
          <p:cNvSpPr/>
          <p:nvPr/>
        </p:nvSpPr>
        <p:spPr>
          <a:xfrm>
            <a:off x="4109758" y="2202297"/>
            <a:ext cx="364274" cy="334280"/>
          </a:xfrm>
          <a:prstGeom prst="plus">
            <a:avLst>
              <a:gd name="adj" fmla="val 37459"/>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1" name="Rectangle 16">
            <a:extLst>
              <a:ext uri="{FF2B5EF4-FFF2-40B4-BE49-F238E27FC236}">
                <a16:creationId xmlns:a16="http://schemas.microsoft.com/office/drawing/2014/main" id="{0BE1E12A-7A79-4C7C-B0D5-F063528F2459}"/>
              </a:ext>
            </a:extLst>
          </p:cNvPr>
          <p:cNvSpPr>
            <a:spLocks noChangeArrowheads="1"/>
          </p:cNvSpPr>
          <p:nvPr/>
        </p:nvSpPr>
        <p:spPr bwMode="auto">
          <a:xfrm>
            <a:off x="2842918" y="2616722"/>
            <a:ext cx="2821912" cy="301393"/>
          </a:xfrm>
          <a:prstGeom prst="rect">
            <a:avLst/>
          </a:prstGeom>
          <a:noFill/>
          <a:ln w="9525">
            <a:noFill/>
            <a:miter lim="800000"/>
            <a:headEnd/>
            <a:tailEnd/>
          </a:ln>
        </p:spPr>
        <p:txBody>
          <a:bodyPr wrap="square" lIns="85117" tIns="42559" rIns="85117" bIns="42559">
            <a:spAutoFit/>
          </a:bodyPr>
          <a:lstStyle/>
          <a:p>
            <a:pPr marL="0" marR="0" lvl="0" indent="0" algn="ctr" defTabSz="844713" rtl="0" eaLnBrk="1" fontAlgn="base" latinLnBrk="0" hangingPunct="1">
              <a:lnSpc>
                <a:spcPct val="100000"/>
              </a:lnSpc>
              <a:spcBef>
                <a:spcPct val="20000"/>
              </a:spcBef>
              <a:spcAft>
                <a:spcPct val="0"/>
              </a:spcAft>
              <a:buClrTx/>
              <a:buSzTx/>
              <a:buFontTx/>
              <a:buNone/>
              <a:tabLst/>
              <a:defRPr/>
            </a:pPr>
            <a:r>
              <a:rPr lang="en-US" altLang="en-US" sz="1400" b="1">
                <a:solidFill>
                  <a:srgbClr val="005073"/>
                </a:solidFill>
                <a:latin typeface="CiscoSansTT ExtraLight"/>
                <a:cs typeface="Arial" pitchFamily="34" charset="0"/>
              </a:rPr>
              <a:t>2x P-LTEA</a:t>
            </a:r>
          </a:p>
        </p:txBody>
      </p:sp>
      <p:graphicFrame>
        <p:nvGraphicFramePr>
          <p:cNvPr id="102" name="Table 101">
            <a:extLst>
              <a:ext uri="{FF2B5EF4-FFF2-40B4-BE49-F238E27FC236}">
                <a16:creationId xmlns:a16="http://schemas.microsoft.com/office/drawing/2014/main" id="{9F43813C-444A-4CE8-AAA1-3DDACF306C4A}"/>
              </a:ext>
            </a:extLst>
          </p:cNvPr>
          <p:cNvGraphicFramePr>
            <a:graphicFrameLocks noGrp="1"/>
          </p:cNvGraphicFramePr>
          <p:nvPr/>
        </p:nvGraphicFramePr>
        <p:xfrm>
          <a:off x="506968" y="3904760"/>
          <a:ext cx="4210347" cy="926318"/>
        </p:xfrm>
        <a:graphic>
          <a:graphicData uri="http://schemas.openxmlformats.org/drawingml/2006/table">
            <a:tbl>
              <a:tblPr firstRow="1" firstCol="1" bandRow="1">
                <a:tableStyleId>{F5AB1C69-6EDB-4FF4-983F-18BD219EF322}</a:tableStyleId>
              </a:tblPr>
              <a:tblGrid>
                <a:gridCol w="1228952">
                  <a:extLst>
                    <a:ext uri="{9D8B030D-6E8A-4147-A177-3AD203B41FA5}">
                      <a16:colId xmlns:a16="http://schemas.microsoft.com/office/drawing/2014/main" val="597732818"/>
                    </a:ext>
                  </a:extLst>
                </a:gridCol>
                <a:gridCol w="2981395">
                  <a:extLst>
                    <a:ext uri="{9D8B030D-6E8A-4147-A177-3AD203B41FA5}">
                      <a16:colId xmlns:a16="http://schemas.microsoft.com/office/drawing/2014/main" val="2531148912"/>
                    </a:ext>
                  </a:extLst>
                </a:gridCol>
              </a:tblGrid>
              <a:tr h="129714">
                <a:tc>
                  <a:txBody>
                    <a:bodyPr/>
                    <a:lstStyle/>
                    <a:p>
                      <a:r>
                        <a:rPr lang="en-US" sz="1000">
                          <a:solidFill>
                            <a:schemeClr val="bg2"/>
                          </a:solidFill>
                        </a:rPr>
                        <a:t>PID</a:t>
                      </a:r>
                    </a:p>
                  </a:txBody>
                  <a:tcPr/>
                </a:tc>
                <a:tc>
                  <a:txBody>
                    <a:bodyPr/>
                    <a:lstStyle/>
                    <a:p>
                      <a:r>
                        <a:rPr lang="en-US" sz="1000">
                          <a:solidFill>
                            <a:schemeClr val="bg2"/>
                          </a:solidFill>
                        </a:rPr>
                        <a:t>LTE Bands</a:t>
                      </a:r>
                    </a:p>
                  </a:txBody>
                  <a:tcPr/>
                </a:tc>
                <a:extLst>
                  <a:ext uri="{0D108BD9-81ED-4DB2-BD59-A6C34878D82A}">
                    <a16:rowId xmlns:a16="http://schemas.microsoft.com/office/drawing/2014/main" val="4134039888"/>
                  </a:ext>
                </a:extLst>
              </a:tr>
              <a:tr h="341239">
                <a:tc>
                  <a:txBody>
                    <a:bodyPr/>
                    <a:lstStyle/>
                    <a:p>
                      <a:r>
                        <a:rPr lang="en-US" sz="900" b="1">
                          <a:solidFill>
                            <a:schemeClr val="bg1"/>
                          </a:solidFill>
                        </a:rPr>
                        <a:t>P-LTEA-EA</a:t>
                      </a:r>
                    </a:p>
                  </a:txBody>
                  <a:tcPr anchor="ctr"/>
                </a:tc>
                <a:tc>
                  <a:txBody>
                    <a:bodyPr/>
                    <a:lstStyle/>
                    <a:p>
                      <a:r>
                        <a:rPr lang="en-US" sz="900" b="0" i="0" kern="1200">
                          <a:solidFill>
                            <a:schemeClr val="bg1"/>
                          </a:solidFill>
                          <a:effectLst/>
                          <a:latin typeface="+mn-lt"/>
                          <a:ea typeface="+mn-ea"/>
                          <a:cs typeface="+mn-cs"/>
                        </a:rPr>
                        <a:t>1-5, 7, 12, 13, 20, 25, 26, 29, 30, and 41</a:t>
                      </a:r>
                    </a:p>
                  </a:txBody>
                  <a:tcPr anchor="ctr">
                    <a:solidFill>
                      <a:schemeClr val="tx2"/>
                    </a:solidFill>
                  </a:tcPr>
                </a:tc>
                <a:extLst>
                  <a:ext uri="{0D108BD9-81ED-4DB2-BD59-A6C34878D82A}">
                    <a16:rowId xmlns:a16="http://schemas.microsoft.com/office/drawing/2014/main" val="2543614318"/>
                  </a:ext>
                </a:extLst>
              </a:tr>
              <a:tr h="341239">
                <a:tc>
                  <a:txBody>
                    <a:bodyPr/>
                    <a:lstStyle/>
                    <a:p>
                      <a:r>
                        <a:rPr lang="en-US" sz="900" b="1">
                          <a:solidFill>
                            <a:schemeClr val="bg1"/>
                          </a:solidFill>
                        </a:rPr>
                        <a:t>P-LTEA-LA</a:t>
                      </a:r>
                    </a:p>
                  </a:txBody>
                  <a:tcPr anchor="ctr"/>
                </a:tc>
                <a:tc>
                  <a:txBody>
                    <a:bodyPr/>
                    <a:lstStyle/>
                    <a:p>
                      <a:r>
                        <a:rPr lang="en-US" sz="900" b="0" i="0" kern="1200">
                          <a:solidFill>
                            <a:schemeClr val="bg1"/>
                          </a:solidFill>
                          <a:effectLst/>
                          <a:latin typeface="+mn-lt"/>
                          <a:ea typeface="+mn-ea"/>
                          <a:cs typeface="+mn-cs"/>
                        </a:rPr>
                        <a:t>1, 3, 5, 7, 8, 18, 19, 21, 28, 38, 39, 40, and 41</a:t>
                      </a:r>
                    </a:p>
                  </a:txBody>
                  <a:tcPr anchor="ctr">
                    <a:solidFill>
                      <a:schemeClr val="tx2"/>
                    </a:solidFill>
                  </a:tcPr>
                </a:tc>
                <a:extLst>
                  <a:ext uri="{0D108BD9-81ED-4DB2-BD59-A6C34878D82A}">
                    <a16:rowId xmlns:a16="http://schemas.microsoft.com/office/drawing/2014/main" val="749286666"/>
                  </a:ext>
                </a:extLst>
              </a:tr>
            </a:tbl>
          </a:graphicData>
        </a:graphic>
      </p:graphicFrame>
      <p:pic>
        <p:nvPicPr>
          <p:cNvPr id="103" name="Picture 102">
            <a:extLst>
              <a:ext uri="{FF2B5EF4-FFF2-40B4-BE49-F238E27FC236}">
                <a16:creationId xmlns:a16="http://schemas.microsoft.com/office/drawing/2014/main" id="{10244E71-6900-468A-9201-8A5754A66380}"/>
              </a:ext>
            </a:extLst>
          </p:cNvPr>
          <p:cNvPicPr>
            <a:picLocks noChangeAspect="1"/>
          </p:cNvPicPr>
          <p:nvPr/>
        </p:nvPicPr>
        <p:blipFill>
          <a:blip r:embed="rId9"/>
          <a:stretch>
            <a:fillRect/>
          </a:stretch>
        </p:blipFill>
        <p:spPr>
          <a:xfrm>
            <a:off x="3392937" y="2917962"/>
            <a:ext cx="850851" cy="664872"/>
          </a:xfrm>
          <a:prstGeom prst="rect">
            <a:avLst/>
          </a:prstGeom>
        </p:spPr>
      </p:pic>
      <p:pic>
        <p:nvPicPr>
          <p:cNvPr id="104" name="Picture 103">
            <a:extLst>
              <a:ext uri="{FF2B5EF4-FFF2-40B4-BE49-F238E27FC236}">
                <a16:creationId xmlns:a16="http://schemas.microsoft.com/office/drawing/2014/main" id="{3BD806D6-4FCF-437C-BF1A-C4CDA1F69CED}"/>
              </a:ext>
            </a:extLst>
          </p:cNvPr>
          <p:cNvPicPr>
            <a:picLocks noChangeAspect="1"/>
          </p:cNvPicPr>
          <p:nvPr/>
        </p:nvPicPr>
        <p:blipFill>
          <a:blip r:embed="rId9"/>
          <a:stretch>
            <a:fillRect/>
          </a:stretch>
        </p:blipFill>
        <p:spPr>
          <a:xfrm>
            <a:off x="4441100" y="2934988"/>
            <a:ext cx="850851" cy="664872"/>
          </a:xfrm>
          <a:prstGeom prst="rect">
            <a:avLst/>
          </a:prstGeom>
        </p:spPr>
      </p:pic>
      <p:sp>
        <p:nvSpPr>
          <p:cNvPr id="105" name="TextBox 104">
            <a:extLst>
              <a:ext uri="{FF2B5EF4-FFF2-40B4-BE49-F238E27FC236}">
                <a16:creationId xmlns:a16="http://schemas.microsoft.com/office/drawing/2014/main" id="{AEA61C47-D10E-492C-B0B9-1343386D5783}"/>
              </a:ext>
            </a:extLst>
          </p:cNvPr>
          <p:cNvSpPr txBox="1"/>
          <p:nvPr/>
        </p:nvSpPr>
        <p:spPr>
          <a:xfrm>
            <a:off x="6076864" y="4259981"/>
            <a:ext cx="2826132" cy="400110"/>
          </a:xfrm>
          <a:prstGeom prst="rect">
            <a:avLst/>
          </a:prstGeom>
          <a:noFill/>
        </p:spPr>
        <p:txBody>
          <a:bodyPr wrap="square" rtlCol="0">
            <a:spAutoFit/>
          </a:bodyPr>
          <a:lstStyle/>
          <a:p>
            <a:r>
              <a:rPr lang="pl-PL" sz="1000">
                <a:latin typeface="+mn-lt"/>
              </a:rPr>
              <a:t>C11</a:t>
            </a:r>
            <a:r>
              <a:rPr lang="en-US" sz="1000">
                <a:latin typeface="+mn-lt"/>
              </a:rPr>
              <a:t>09</a:t>
            </a:r>
            <a:r>
              <a:rPr lang="pl-PL" sz="1000">
                <a:latin typeface="+mn-lt"/>
              </a:rPr>
              <a:t>-</a:t>
            </a:r>
            <a:r>
              <a:rPr lang="en-US" sz="1000">
                <a:latin typeface="+mn-lt"/>
              </a:rPr>
              <a:t>4</a:t>
            </a:r>
            <a:r>
              <a:rPr lang="pl-PL" sz="1000">
                <a:latin typeface="+mn-lt"/>
              </a:rPr>
              <a:t>PLT</a:t>
            </a:r>
            <a:r>
              <a:rPr lang="en-US" sz="1000">
                <a:latin typeface="+mn-lt"/>
              </a:rPr>
              <a:t>E2PW*</a:t>
            </a:r>
            <a:endParaRPr lang="pl-PL" sz="1000">
              <a:latin typeface="+mn-lt"/>
            </a:endParaRPr>
          </a:p>
          <a:p>
            <a:r>
              <a:rPr lang="pl-PL" sz="1000" baseline="30000">
                <a:latin typeface="+mn-lt"/>
              </a:rPr>
              <a:t>*</a:t>
            </a:r>
            <a:r>
              <a:rPr lang="pl-PL" sz="1000">
                <a:latin typeface="+mn-lt"/>
              </a:rPr>
              <a:t> Wi-Fi domain</a:t>
            </a:r>
            <a:r>
              <a:rPr lang="en-US" sz="1000">
                <a:latin typeface="+mn-lt"/>
              </a:rPr>
              <a:t> W*</a:t>
            </a:r>
            <a:r>
              <a:rPr lang="pl-PL" sz="1000">
                <a:latin typeface="+mn-lt"/>
              </a:rPr>
              <a:t> =</a:t>
            </a:r>
            <a:r>
              <a:rPr lang="pt-BR" sz="1000">
                <a:latin typeface="+mn-lt"/>
              </a:rPr>
              <a:t>A, B, D, E, Q, R, Z</a:t>
            </a:r>
            <a:r>
              <a:rPr lang="en-US" sz="1000">
                <a:latin typeface="+mn-lt"/>
              </a:rPr>
              <a:t> </a:t>
            </a:r>
          </a:p>
        </p:txBody>
      </p:sp>
      <p:sp>
        <p:nvSpPr>
          <p:cNvPr id="95" name="Rectangle 94">
            <a:extLst>
              <a:ext uri="{FF2B5EF4-FFF2-40B4-BE49-F238E27FC236}">
                <a16:creationId xmlns:a16="http://schemas.microsoft.com/office/drawing/2014/main" id="{7DE41F29-241C-394C-9FB7-35837896629C}"/>
              </a:ext>
            </a:extLst>
          </p:cNvPr>
          <p:cNvSpPr/>
          <p:nvPr/>
        </p:nvSpPr>
        <p:spPr>
          <a:xfrm>
            <a:off x="7391400" y="0"/>
            <a:ext cx="1752600" cy="2028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t>Microbranch Solution</a:t>
            </a:r>
          </a:p>
        </p:txBody>
      </p:sp>
    </p:spTree>
    <p:extLst>
      <p:ext uri="{BB962C8B-B14F-4D97-AF65-F5344CB8AC3E}">
        <p14:creationId xmlns:p14="http://schemas.microsoft.com/office/powerpoint/2010/main" val="28065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D27255C-E1AD-FF48-92F7-F654FF197A8F}"/>
              </a:ext>
            </a:extLst>
          </p:cNvPr>
          <p:cNvSpPr>
            <a:spLocks noGrp="1"/>
          </p:cNvSpPr>
          <p:nvPr>
            <p:ph type="title"/>
          </p:nvPr>
        </p:nvSpPr>
        <p:spPr>
          <a:xfrm>
            <a:off x="502616" y="2316078"/>
            <a:ext cx="8200397" cy="731837"/>
          </a:xfrm>
        </p:spPr>
        <p:txBody>
          <a:bodyPr/>
          <a:lstStyle/>
          <a:p>
            <a:r>
              <a:rPr lang="en-US" sz="2000">
                <a:solidFill>
                  <a:schemeClr val="tx1"/>
                </a:solidFill>
              </a:rPr>
              <a:t>As we navigate through this unprecedented COVID-19 situation, Cisco is aligning in solidarity with our customers. </a:t>
            </a:r>
            <a:br>
              <a:rPr lang="en-US" sz="2000">
                <a:solidFill>
                  <a:schemeClr val="tx1"/>
                </a:solidFill>
              </a:rPr>
            </a:br>
            <a:br>
              <a:rPr lang="en-US" sz="2000">
                <a:solidFill>
                  <a:schemeClr val="tx1"/>
                </a:solidFill>
              </a:rPr>
            </a:br>
            <a:r>
              <a:rPr lang="en-US" sz="2000">
                <a:solidFill>
                  <a:schemeClr val="tx1"/>
                </a:solidFill>
              </a:rPr>
              <a:t>Our priority is to help our customers &amp; communities and enable business continuity during this period of disruption, focusing on key use cases we see our customers being challenged with, and leveraging where possible, existing customer investments.</a:t>
            </a:r>
            <a:br>
              <a:rPr lang="en-US" sz="2000">
                <a:solidFill>
                  <a:schemeClr val="tx1"/>
                </a:solidFill>
              </a:rPr>
            </a:br>
            <a:br>
              <a:rPr lang="en-US" sz="2000">
                <a:solidFill>
                  <a:schemeClr val="tx1"/>
                </a:solidFill>
              </a:rPr>
            </a:br>
            <a:r>
              <a:rPr lang="en-US" sz="2000">
                <a:solidFill>
                  <a:schemeClr val="tx1"/>
                </a:solidFill>
              </a:rPr>
              <a:t>In this resource we will highlight the networking aspects of the key customer use case for which we can help provide a solution for.</a:t>
            </a:r>
            <a:br>
              <a:rPr lang="en-US" sz="2000">
                <a:solidFill>
                  <a:schemeClr val="tx1"/>
                </a:solidFill>
              </a:rPr>
            </a:br>
            <a:endParaRPr lang="en-US" sz="2000">
              <a:solidFill>
                <a:schemeClr val="tx1"/>
              </a:solidFill>
            </a:endParaRPr>
          </a:p>
        </p:txBody>
      </p:sp>
      <p:sp>
        <p:nvSpPr>
          <p:cNvPr id="4" name="Title 1">
            <a:extLst>
              <a:ext uri="{FF2B5EF4-FFF2-40B4-BE49-F238E27FC236}">
                <a16:creationId xmlns:a16="http://schemas.microsoft.com/office/drawing/2014/main" id="{F7A26E42-21B7-B94F-BBF0-5BEAA076E632}"/>
              </a:ext>
            </a:extLst>
          </p:cNvPr>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atin typeface="+mn-lt"/>
              </a:rPr>
              <a:t>Our mission</a:t>
            </a:r>
          </a:p>
        </p:txBody>
      </p:sp>
    </p:spTree>
    <p:extLst>
      <p:ext uri="{BB962C8B-B14F-4D97-AF65-F5344CB8AC3E}">
        <p14:creationId xmlns:p14="http://schemas.microsoft.com/office/powerpoint/2010/main" val="2300764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66914" name="think-cell Slide" r:id="rId6" imgW="476" imgH="357" progId="TCLayout.ActiveDocument.1">
                  <p:embed/>
                </p:oleObj>
              </mc:Choice>
              <mc:Fallback>
                <p:oleObj name="think-cell Slide" r:id="rId6" imgW="476" imgH="357" progId="TCLayout.ActiveDocument.1">
                  <p:embed/>
                  <p:pic>
                    <p:nvPicPr>
                      <p:cNvPr id="34" name="Object 3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8AAF36B1-45A7-DE4E-A445-AC255228FA86}"/>
              </a:ext>
            </a:extLst>
          </p:cNvPr>
          <p:cNvSpPr/>
          <p:nvPr>
            <p:custDataLst>
              <p:tags r:id="rId3"/>
            </p:custDataLst>
          </p:nvPr>
        </p:nvSpPr>
        <p:spPr>
          <a:xfrm>
            <a:off x="0" y="0"/>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a:latin typeface="CiscoSansTT ExtraLight" panose="020B0303020201020303" pitchFamily="34" charset="0"/>
              <a:sym typeface="CiscoSansTT ExtraLight" panose="020B0303020201020303" pitchFamily="34" charset="0"/>
            </a:endParaRPr>
          </a:p>
        </p:txBody>
      </p:sp>
      <p:sp>
        <p:nvSpPr>
          <p:cNvPr id="2" name="Title 1"/>
          <p:cNvSpPr>
            <a:spLocks noGrp="1"/>
          </p:cNvSpPr>
          <p:nvPr>
            <p:ph type="title"/>
          </p:nvPr>
        </p:nvSpPr>
        <p:spPr>
          <a:xfrm>
            <a:off x="798512" y="299543"/>
            <a:ext cx="8345488" cy="731837"/>
          </a:xfrm>
        </p:spPr>
        <p:txBody>
          <a:bodyPr anchor="t"/>
          <a:lstStyle/>
          <a:p>
            <a:r>
              <a:rPr lang="en-US" sz="2400"/>
              <a:t>Secure Connectivity to Remote Teleworkers</a:t>
            </a:r>
            <a:br>
              <a:rPr lang="en-US" sz="2400"/>
            </a:br>
            <a:r>
              <a:rPr lang="en-US" sz="2000"/>
              <a:t>ISR 1111 with Integrated 4G LTE Advanced</a:t>
            </a:r>
          </a:p>
        </p:txBody>
      </p:sp>
      <p:grpSp>
        <p:nvGrpSpPr>
          <p:cNvPr id="9" name="Group 8"/>
          <p:cNvGrpSpPr/>
          <p:nvPr/>
        </p:nvGrpSpPr>
        <p:grpSpPr>
          <a:xfrm>
            <a:off x="5633321" y="1559208"/>
            <a:ext cx="2683242" cy="502920"/>
            <a:chOff x="5755574" y="2151821"/>
            <a:chExt cx="2683242" cy="502920"/>
          </a:xfrm>
        </p:grpSpPr>
        <p:sp>
          <p:nvSpPr>
            <p:cNvPr id="10" name="Rectangle 9"/>
            <p:cNvSpPr/>
            <p:nvPr/>
          </p:nvSpPr>
          <p:spPr>
            <a:xfrm>
              <a:off x="5755574" y="2151821"/>
              <a:ext cx="2377440"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Integrated security</a:t>
              </a:r>
            </a:p>
          </p:txBody>
        </p:sp>
        <p:grpSp>
          <p:nvGrpSpPr>
            <p:cNvPr id="68" name="Group 67"/>
            <p:cNvGrpSpPr/>
            <p:nvPr/>
          </p:nvGrpSpPr>
          <p:grpSpPr>
            <a:xfrm>
              <a:off x="7935897" y="2151822"/>
              <a:ext cx="502919" cy="502919"/>
              <a:chOff x="309158" y="1073592"/>
              <a:chExt cx="509794" cy="509794"/>
            </a:xfrm>
          </p:grpSpPr>
          <p:sp>
            <p:nvSpPr>
              <p:cNvPr id="69" name="Oval 68"/>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70" name="Group 69"/>
              <p:cNvGrpSpPr/>
              <p:nvPr/>
            </p:nvGrpSpPr>
            <p:grpSpPr>
              <a:xfrm>
                <a:off x="449589" y="1202847"/>
                <a:ext cx="237413" cy="233500"/>
                <a:chOff x="4845577" y="2115254"/>
                <a:chExt cx="237413" cy="233500"/>
              </a:xfrm>
            </p:grpSpPr>
            <p:sp>
              <p:nvSpPr>
                <p:cNvPr id="71"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2"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3"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sp>
        <p:nvSpPr>
          <p:cNvPr id="15" name="Rectangle 14"/>
          <p:cNvSpPr/>
          <p:nvPr/>
        </p:nvSpPr>
        <p:spPr>
          <a:xfrm>
            <a:off x="5633321" y="2123839"/>
            <a:ext cx="2377440"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Speed and performance</a:t>
            </a:r>
          </a:p>
        </p:txBody>
      </p:sp>
      <p:grpSp>
        <p:nvGrpSpPr>
          <p:cNvPr id="74" name="Group 73"/>
          <p:cNvGrpSpPr/>
          <p:nvPr/>
        </p:nvGrpSpPr>
        <p:grpSpPr>
          <a:xfrm>
            <a:off x="7813644" y="2123840"/>
            <a:ext cx="502919" cy="502919"/>
            <a:chOff x="309158" y="1073592"/>
            <a:chExt cx="509794" cy="509794"/>
          </a:xfrm>
        </p:grpSpPr>
        <p:sp>
          <p:nvSpPr>
            <p:cNvPr id="75" name="Oval 74"/>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76" name="Group 75"/>
            <p:cNvGrpSpPr/>
            <p:nvPr/>
          </p:nvGrpSpPr>
          <p:grpSpPr>
            <a:xfrm>
              <a:off x="449589" y="1202847"/>
              <a:ext cx="237413" cy="233500"/>
              <a:chOff x="4845577" y="2115254"/>
              <a:chExt cx="237413" cy="233500"/>
            </a:xfrm>
          </p:grpSpPr>
          <p:sp>
            <p:nvSpPr>
              <p:cNvPr id="77"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8"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9"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nvGrpSpPr>
          <p:cNvPr id="12" name="Group 11"/>
          <p:cNvGrpSpPr/>
          <p:nvPr/>
        </p:nvGrpSpPr>
        <p:grpSpPr>
          <a:xfrm>
            <a:off x="5651230" y="2688470"/>
            <a:ext cx="2665333" cy="502920"/>
            <a:chOff x="5773483" y="3281083"/>
            <a:chExt cx="2665333" cy="502920"/>
          </a:xfrm>
        </p:grpSpPr>
        <p:sp>
          <p:nvSpPr>
            <p:cNvPr id="55" name="Rectangle 54"/>
            <p:cNvSpPr/>
            <p:nvPr/>
          </p:nvSpPr>
          <p:spPr>
            <a:xfrm>
              <a:off x="5773483" y="3281083"/>
              <a:ext cx="2377440"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Integrated </a:t>
              </a:r>
              <a:b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b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management tools</a:t>
              </a:r>
            </a:p>
          </p:txBody>
        </p:sp>
        <p:grpSp>
          <p:nvGrpSpPr>
            <p:cNvPr id="59" name="Group 58"/>
            <p:cNvGrpSpPr/>
            <p:nvPr/>
          </p:nvGrpSpPr>
          <p:grpSpPr>
            <a:xfrm>
              <a:off x="7935897" y="3281084"/>
              <a:ext cx="502919" cy="502919"/>
              <a:chOff x="309158" y="1073592"/>
              <a:chExt cx="509794" cy="509794"/>
            </a:xfrm>
          </p:grpSpPr>
          <p:sp>
            <p:nvSpPr>
              <p:cNvPr id="60" name="Oval 59"/>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65" name="Group 64"/>
              <p:cNvGrpSpPr/>
              <p:nvPr/>
            </p:nvGrpSpPr>
            <p:grpSpPr>
              <a:xfrm>
                <a:off x="449589" y="1202847"/>
                <a:ext cx="237413" cy="233500"/>
                <a:chOff x="4845577" y="2115254"/>
                <a:chExt cx="237413" cy="233500"/>
              </a:xfrm>
            </p:grpSpPr>
            <p:sp>
              <p:nvSpPr>
                <p:cNvPr id="66"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67"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0"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8" name="Group 7"/>
          <p:cNvGrpSpPr/>
          <p:nvPr/>
        </p:nvGrpSpPr>
        <p:grpSpPr>
          <a:xfrm>
            <a:off x="5110147" y="994577"/>
            <a:ext cx="3206416" cy="502920"/>
            <a:chOff x="5232400" y="1587190"/>
            <a:chExt cx="3206416" cy="502920"/>
          </a:xfrm>
        </p:grpSpPr>
        <p:sp>
          <p:nvSpPr>
            <p:cNvPr id="81" name="Rectangle 80"/>
            <p:cNvSpPr/>
            <p:nvPr/>
          </p:nvSpPr>
          <p:spPr>
            <a:xfrm>
              <a:off x="5232400" y="1587190"/>
              <a:ext cx="2900614"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Routing, switching, </a:t>
              </a:r>
              <a:b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b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and wireless</a:t>
              </a:r>
            </a:p>
          </p:txBody>
        </p:sp>
        <p:grpSp>
          <p:nvGrpSpPr>
            <p:cNvPr id="82" name="Group 81"/>
            <p:cNvGrpSpPr/>
            <p:nvPr/>
          </p:nvGrpSpPr>
          <p:grpSpPr>
            <a:xfrm>
              <a:off x="7935897" y="1587191"/>
              <a:ext cx="502919" cy="502919"/>
              <a:chOff x="309158" y="1073592"/>
              <a:chExt cx="509794" cy="509794"/>
            </a:xfrm>
          </p:grpSpPr>
          <p:sp>
            <p:nvSpPr>
              <p:cNvPr id="83" name="Oval 82"/>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84" name="Group 83"/>
              <p:cNvGrpSpPr/>
              <p:nvPr/>
            </p:nvGrpSpPr>
            <p:grpSpPr>
              <a:xfrm>
                <a:off x="449589" y="1202847"/>
                <a:ext cx="237413" cy="233500"/>
                <a:chOff x="4845577" y="2115254"/>
                <a:chExt cx="237413" cy="233500"/>
              </a:xfrm>
            </p:grpSpPr>
            <p:sp>
              <p:nvSpPr>
                <p:cNvPr id="85"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6"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7"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3" name="Group 12"/>
          <p:cNvGrpSpPr/>
          <p:nvPr/>
        </p:nvGrpSpPr>
        <p:grpSpPr>
          <a:xfrm>
            <a:off x="5110147" y="3253102"/>
            <a:ext cx="3206416" cy="502920"/>
            <a:chOff x="5232400" y="3845715"/>
            <a:chExt cx="3206416" cy="502920"/>
          </a:xfrm>
        </p:grpSpPr>
        <p:sp>
          <p:nvSpPr>
            <p:cNvPr id="88" name="Rectangle 87"/>
            <p:cNvSpPr/>
            <p:nvPr/>
          </p:nvSpPr>
          <p:spPr>
            <a:xfrm>
              <a:off x="5232400" y="3845715"/>
              <a:ext cx="2918523" cy="5029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117475"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CiscoSansTT ExtraLight"/>
                  <a:ea typeface="ＭＳ Ｐゴシック" charset="0"/>
                  <a:cs typeface="ＭＳ Ｐゴシック" charset="0"/>
                </a:rPr>
                <a:t>Multi-connectivity</a:t>
              </a:r>
            </a:p>
          </p:txBody>
        </p:sp>
        <p:grpSp>
          <p:nvGrpSpPr>
            <p:cNvPr id="89" name="Group 88"/>
            <p:cNvGrpSpPr/>
            <p:nvPr/>
          </p:nvGrpSpPr>
          <p:grpSpPr>
            <a:xfrm>
              <a:off x="7935897" y="3845716"/>
              <a:ext cx="502919" cy="502919"/>
              <a:chOff x="309158" y="1073592"/>
              <a:chExt cx="509794" cy="509794"/>
            </a:xfrm>
          </p:grpSpPr>
          <p:sp>
            <p:nvSpPr>
              <p:cNvPr id="90" name="Oval 89"/>
              <p:cNvSpPr/>
              <p:nvPr/>
            </p:nvSpPr>
            <p:spPr>
              <a:xfrm>
                <a:off x="309158" y="1073592"/>
                <a:ext cx="509794" cy="509794"/>
              </a:xfrm>
              <a:prstGeom prst="ellipse">
                <a:avLst/>
              </a:prstGeom>
              <a:solidFill>
                <a:schemeClr val="bg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grpSp>
            <p:nvGrpSpPr>
              <p:cNvPr id="91" name="Group 90"/>
              <p:cNvGrpSpPr/>
              <p:nvPr/>
            </p:nvGrpSpPr>
            <p:grpSpPr>
              <a:xfrm>
                <a:off x="449589" y="1202847"/>
                <a:ext cx="237413" cy="233500"/>
                <a:chOff x="4845577" y="2115254"/>
                <a:chExt cx="237413" cy="233500"/>
              </a:xfrm>
            </p:grpSpPr>
            <p:sp>
              <p:nvSpPr>
                <p:cNvPr id="92" name="Freeform 251"/>
                <p:cNvSpPr>
                  <a:spLocks/>
                </p:cNvSpPr>
                <p:nvPr/>
              </p:nvSpPr>
              <p:spPr bwMode="auto">
                <a:xfrm>
                  <a:off x="4940368" y="2115254"/>
                  <a:ext cx="142622" cy="229152"/>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93" name="Freeform 256"/>
                <p:cNvSpPr>
                  <a:spLocks/>
                </p:cNvSpPr>
                <p:nvPr/>
              </p:nvSpPr>
              <p:spPr bwMode="auto">
                <a:xfrm>
                  <a:off x="4845577" y="2188304"/>
                  <a:ext cx="94791" cy="156102"/>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94" name="Freeform 260"/>
                <p:cNvSpPr>
                  <a:spLocks/>
                </p:cNvSpPr>
                <p:nvPr/>
              </p:nvSpPr>
              <p:spPr bwMode="auto">
                <a:xfrm>
                  <a:off x="4901234" y="2251788"/>
                  <a:ext cx="76964" cy="96966"/>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14" name="Group 13"/>
          <p:cNvGrpSpPr/>
          <p:nvPr/>
        </p:nvGrpSpPr>
        <p:grpSpPr>
          <a:xfrm>
            <a:off x="2897261" y="1005865"/>
            <a:ext cx="2821912" cy="2750157"/>
            <a:chOff x="3168376" y="1611178"/>
            <a:chExt cx="2819948" cy="2750157"/>
          </a:xfrm>
        </p:grpSpPr>
        <p:sp>
          <p:nvSpPr>
            <p:cNvPr id="6" name="Rounded Rectangle 5"/>
            <p:cNvSpPr/>
            <p:nvPr/>
          </p:nvSpPr>
          <p:spPr>
            <a:xfrm>
              <a:off x="3168376" y="1611178"/>
              <a:ext cx="2819948" cy="2750157"/>
            </a:xfrm>
            <a:prstGeom prst="roundRect">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22" name="Rectangle 16"/>
            <p:cNvSpPr>
              <a:spLocks noChangeArrowheads="1"/>
            </p:cNvSpPr>
            <p:nvPr/>
          </p:nvSpPr>
          <p:spPr bwMode="auto">
            <a:xfrm>
              <a:off x="3168376" y="1755485"/>
              <a:ext cx="2819948" cy="559925"/>
            </a:xfrm>
            <a:prstGeom prst="rect">
              <a:avLst/>
            </a:prstGeom>
            <a:noFill/>
            <a:ln w="9525">
              <a:noFill/>
              <a:miter lim="800000"/>
              <a:headEnd/>
              <a:tailEnd/>
            </a:ln>
          </p:spPr>
          <p:txBody>
            <a:bodyPr wrap="square" lIns="85117" tIns="42559" rIns="85117" bIns="42559">
              <a:spAutoFit/>
            </a:bodyPr>
            <a:lstStyle/>
            <a:p>
              <a:pPr marL="0" marR="0" lvl="0" indent="0" algn="ctr" defTabSz="844713" rtl="0" eaLnBrk="1" fontAlgn="base" latinLnBrk="0" hangingPunct="1">
                <a:lnSpc>
                  <a:spcPct val="100000"/>
                </a:lnSpc>
                <a:spcBef>
                  <a:spcPct val="20000"/>
                </a:spcBef>
                <a:spcAft>
                  <a:spcPct val="0"/>
                </a:spcAft>
                <a:buClrTx/>
                <a:buSzTx/>
                <a:buFontTx/>
                <a:buNone/>
                <a:tabLst/>
                <a:defRPr/>
              </a:pPr>
              <a:r>
                <a:rPr lang="en-US" altLang="en-US" sz="1400" b="1">
                  <a:solidFill>
                    <a:srgbClr val="005073"/>
                  </a:solidFill>
                  <a:latin typeface="CiscoSansTT ExtraLight"/>
                  <a:cs typeface="Arial" pitchFamily="34" charset="0"/>
                </a:rPr>
                <a:t>C1117-4PW</a:t>
              </a:r>
            </a:p>
            <a:p>
              <a:pPr marL="0" marR="0" lvl="0" indent="0" algn="ctr" defTabSz="844713" rtl="0" eaLnBrk="1" fontAlgn="base" latinLnBrk="0" hangingPunct="1">
                <a:lnSpc>
                  <a:spcPct val="100000"/>
                </a:lnSpc>
                <a:spcBef>
                  <a:spcPct val="20000"/>
                </a:spcBef>
                <a:spcAft>
                  <a:spcPct val="0"/>
                </a:spcAft>
                <a:buClrTx/>
                <a:buSzTx/>
                <a:buFontTx/>
                <a:buNone/>
                <a:tabLst/>
                <a:defRPr/>
              </a:pPr>
              <a:r>
                <a:rPr lang="en-US" altLang="en-US" sz="1400" b="1">
                  <a:solidFill>
                    <a:srgbClr val="005073"/>
                  </a:solidFill>
                  <a:latin typeface="CiscoSansTT ExtraLight"/>
                  <a:cs typeface="Arial" pitchFamily="34" charset="0"/>
                </a:rPr>
                <a:t>C1111-4PW / C1111-8PW</a:t>
              </a:r>
              <a:endParaRPr kumimoji="0" lang="en-US" altLang="en-US" sz="1400" b="1" i="0" u="none" strike="noStrike" kern="1200" cap="none" spc="0" normalizeH="0" baseline="0" noProof="0">
                <a:ln>
                  <a:noFill/>
                </a:ln>
                <a:solidFill>
                  <a:srgbClr val="005073"/>
                </a:solidFill>
                <a:effectLst/>
                <a:uLnTx/>
                <a:uFillTx/>
                <a:latin typeface="CiscoSansTT ExtraLight"/>
                <a:ea typeface="ＭＳ Ｐゴシック" charset="0"/>
                <a:cs typeface="Arial" pitchFamily="34" charset="0"/>
              </a:endParaRPr>
            </a:p>
          </p:txBody>
        </p:sp>
      </p:grpSp>
      <p:grpSp>
        <p:nvGrpSpPr>
          <p:cNvPr id="119" name="Group 118"/>
          <p:cNvGrpSpPr>
            <a:grpSpLocks noChangeAspect="1"/>
          </p:cNvGrpSpPr>
          <p:nvPr/>
        </p:nvGrpSpPr>
        <p:grpSpPr>
          <a:xfrm>
            <a:off x="2244044" y="2116733"/>
            <a:ext cx="1167897" cy="495300"/>
            <a:chOff x="7413625" y="911226"/>
            <a:chExt cx="1167897" cy="495300"/>
          </a:xfrm>
        </p:grpSpPr>
        <p:sp>
          <p:nvSpPr>
            <p:cNvPr id="120" name="Freeform 58"/>
            <p:cNvSpPr>
              <a:spLocks noEditPoints="1"/>
            </p:cNvSpPr>
            <p:nvPr/>
          </p:nvSpPr>
          <p:spPr bwMode="auto">
            <a:xfrm>
              <a:off x="7413625" y="1096964"/>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1 w 664"/>
                <a:gd name="T33" fmla="*/ 21 h 71"/>
                <a:gd name="T34" fmla="*/ 664 w 664"/>
                <a:gd name="T35" fmla="*/ 36 h 71"/>
                <a:gd name="T36" fmla="*/ 661 w 664"/>
                <a:gd name="T37" fmla="*/ 50 h 71"/>
                <a:gd name="T38" fmla="*/ 664 w 664"/>
                <a:gd name="T39" fmla="*/ 36 h 71"/>
                <a:gd name="T40" fmla="*/ 661 w 664"/>
                <a:gd name="T41" fmla="*/ 21 h 71"/>
                <a:gd name="T42" fmla="*/ 660 w 664"/>
                <a:gd name="T43" fmla="*/ 21 h 71"/>
                <a:gd name="T44" fmla="*/ 660 w 664"/>
                <a:gd name="T45" fmla="*/ 21 h 71"/>
                <a:gd name="T46" fmla="*/ 660 w 664"/>
                <a:gd name="T47" fmla="*/ 21 h 71"/>
                <a:gd name="T48" fmla="*/ 543 w 664"/>
                <a:gd name="T49" fmla="*/ 0 h 71"/>
                <a:gd name="T50" fmla="*/ 35 w 664"/>
                <a:gd name="T51" fmla="*/ 0 h 71"/>
                <a:gd name="T52" fmla="*/ 0 w 664"/>
                <a:gd name="T53" fmla="*/ 36 h 71"/>
                <a:gd name="T54" fmla="*/ 35 w 664"/>
                <a:gd name="T55" fmla="*/ 71 h 71"/>
                <a:gd name="T56" fmla="*/ 543 w 664"/>
                <a:gd name="T57" fmla="*/ 71 h 71"/>
                <a:gd name="T58" fmla="*/ 578 w 664"/>
                <a:gd name="T59" fmla="*/ 36 h 71"/>
                <a:gd name="T60" fmla="*/ 543 w 664"/>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4" h="71">
                  <a:moveTo>
                    <a:pt x="654" y="60"/>
                  </a:moveTo>
                  <a:cubicBezTo>
                    <a:pt x="653" y="60"/>
                    <a:pt x="653" y="61"/>
                    <a:pt x="653" y="61"/>
                  </a:cubicBezTo>
                  <a:cubicBezTo>
                    <a:pt x="653" y="61"/>
                    <a:pt x="653" y="61"/>
                    <a:pt x="653" y="61"/>
                  </a:cubicBezTo>
                  <a:cubicBezTo>
                    <a:pt x="653" y="61"/>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1" y="21"/>
                  </a:moveTo>
                  <a:cubicBezTo>
                    <a:pt x="663" y="26"/>
                    <a:pt x="664" y="31"/>
                    <a:pt x="664" y="36"/>
                  </a:cubicBezTo>
                  <a:cubicBezTo>
                    <a:pt x="664" y="40"/>
                    <a:pt x="663" y="45"/>
                    <a:pt x="661" y="50"/>
                  </a:cubicBezTo>
                  <a:cubicBezTo>
                    <a:pt x="663" y="45"/>
                    <a:pt x="664" y="41"/>
                    <a:pt x="664" y="36"/>
                  </a:cubicBezTo>
                  <a:cubicBezTo>
                    <a:pt x="664" y="30"/>
                    <a:pt x="663" y="25"/>
                    <a:pt x="661" y="21"/>
                  </a:cubicBezTo>
                  <a:moveTo>
                    <a:pt x="660" y="21"/>
                  </a:moveTo>
                  <a:cubicBezTo>
                    <a:pt x="660" y="21"/>
                    <a:pt x="660" y="21"/>
                    <a:pt x="660" y="21"/>
                  </a:cubicBezTo>
                  <a:cubicBezTo>
                    <a:pt x="660" y="21"/>
                    <a:pt x="660" y="21"/>
                    <a:pt x="660"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1" name="Freeform 59"/>
            <p:cNvSpPr>
              <a:spLocks noEditPoints="1"/>
            </p:cNvSpPr>
            <p:nvPr/>
          </p:nvSpPr>
          <p:spPr bwMode="auto">
            <a:xfrm>
              <a:off x="8259763" y="911226"/>
              <a:ext cx="309563" cy="290513"/>
            </a:xfrm>
            <a:custGeom>
              <a:avLst/>
              <a:gdLst>
                <a:gd name="T0" fmla="*/ 177 w 177"/>
                <a:gd name="T1" fmla="*/ 156 h 166"/>
                <a:gd name="T2" fmla="*/ 177 w 177"/>
                <a:gd name="T3" fmla="*/ 156 h 166"/>
                <a:gd name="T4" fmla="*/ 177 w 177"/>
                <a:gd name="T5" fmla="*/ 156 h 166"/>
                <a:gd name="T6" fmla="*/ 177 w 177"/>
                <a:gd name="T7" fmla="*/ 156 h 166"/>
                <a:gd name="T8" fmla="*/ 170 w 177"/>
                <a:gd name="T9" fmla="*/ 166 h 166"/>
                <a:gd name="T10" fmla="*/ 170 w 177"/>
                <a:gd name="T11" fmla="*/ 166 h 166"/>
                <a:gd name="T12" fmla="*/ 177 w 177"/>
                <a:gd name="T13" fmla="*/ 156 h 166"/>
                <a:gd name="T14" fmla="*/ 177 w 177"/>
                <a:gd name="T15" fmla="*/ 156 h 166"/>
                <a:gd name="T16" fmla="*/ 177 w 177"/>
                <a:gd name="T17" fmla="*/ 156 h 166"/>
                <a:gd name="T18" fmla="*/ 177 w 177"/>
                <a:gd name="T19" fmla="*/ 156 h 166"/>
                <a:gd name="T20" fmla="*/ 177 w 177"/>
                <a:gd name="T21" fmla="*/ 156 h 166"/>
                <a:gd name="T22" fmla="*/ 177 w 177"/>
                <a:gd name="T23" fmla="*/ 156 h 166"/>
                <a:gd name="T24" fmla="*/ 38 w 177"/>
                <a:gd name="T25" fmla="*/ 0 h 166"/>
                <a:gd name="T26" fmla="*/ 13 w 177"/>
                <a:gd name="T27" fmla="*/ 11 h 166"/>
                <a:gd name="T28" fmla="*/ 13 w 177"/>
                <a:gd name="T29" fmla="*/ 61 h 166"/>
                <a:gd name="T30" fmla="*/ 59 w 177"/>
                <a:gd name="T31" fmla="*/ 106 h 166"/>
                <a:gd name="T32" fmla="*/ 144 w 177"/>
                <a:gd name="T33" fmla="*/ 106 h 166"/>
                <a:gd name="T34" fmla="*/ 144 w 177"/>
                <a:gd name="T35" fmla="*/ 106 h 166"/>
                <a:gd name="T36" fmla="*/ 147 w 177"/>
                <a:gd name="T37" fmla="*/ 106 h 166"/>
                <a:gd name="T38" fmla="*/ 147 w 177"/>
                <a:gd name="T39" fmla="*/ 106 h 166"/>
                <a:gd name="T40" fmla="*/ 147 w 177"/>
                <a:gd name="T41" fmla="*/ 106 h 166"/>
                <a:gd name="T42" fmla="*/ 157 w 177"/>
                <a:gd name="T43" fmla="*/ 108 h 166"/>
                <a:gd name="T44" fmla="*/ 157 w 177"/>
                <a:gd name="T45" fmla="*/ 109 h 166"/>
                <a:gd name="T46" fmla="*/ 157 w 177"/>
                <a:gd name="T47" fmla="*/ 109 h 166"/>
                <a:gd name="T48" fmla="*/ 169 w 177"/>
                <a:gd name="T49" fmla="*/ 116 h 166"/>
                <a:gd name="T50" fmla="*/ 63 w 177"/>
                <a:gd name="T51" fmla="*/ 11 h 166"/>
                <a:gd name="T52" fmla="*/ 38 w 177"/>
                <a:gd name="T5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 h="166">
                  <a:moveTo>
                    <a:pt x="177" y="156"/>
                  </a:moveTo>
                  <a:cubicBezTo>
                    <a:pt x="177" y="156"/>
                    <a:pt x="177" y="156"/>
                    <a:pt x="177" y="156"/>
                  </a:cubicBezTo>
                  <a:cubicBezTo>
                    <a:pt x="177" y="156"/>
                    <a:pt x="177" y="156"/>
                    <a:pt x="177" y="156"/>
                  </a:cubicBezTo>
                  <a:cubicBezTo>
                    <a:pt x="177" y="156"/>
                    <a:pt x="177" y="156"/>
                    <a:pt x="177" y="156"/>
                  </a:cubicBezTo>
                  <a:cubicBezTo>
                    <a:pt x="175" y="160"/>
                    <a:pt x="173" y="163"/>
                    <a:pt x="170" y="166"/>
                  </a:cubicBezTo>
                  <a:cubicBezTo>
                    <a:pt x="170" y="166"/>
                    <a:pt x="170" y="166"/>
                    <a:pt x="170" y="166"/>
                  </a:cubicBezTo>
                  <a:cubicBezTo>
                    <a:pt x="173" y="163"/>
                    <a:pt x="175" y="159"/>
                    <a:pt x="177" y="156"/>
                  </a:cubicBezTo>
                  <a:moveTo>
                    <a:pt x="177" y="156"/>
                  </a:moveTo>
                  <a:cubicBezTo>
                    <a:pt x="177" y="156"/>
                    <a:pt x="177" y="156"/>
                    <a:pt x="177" y="156"/>
                  </a:cubicBezTo>
                  <a:cubicBezTo>
                    <a:pt x="177" y="156"/>
                    <a:pt x="177" y="156"/>
                    <a:pt x="177" y="156"/>
                  </a:cubicBezTo>
                  <a:cubicBezTo>
                    <a:pt x="177" y="156"/>
                    <a:pt x="177" y="156"/>
                    <a:pt x="177" y="156"/>
                  </a:cubicBezTo>
                  <a:cubicBezTo>
                    <a:pt x="177" y="156"/>
                    <a:pt x="177" y="156"/>
                    <a:pt x="177" y="156"/>
                  </a:cubicBezTo>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7" y="106"/>
                  </a:cubicBezTo>
                  <a:cubicBezTo>
                    <a:pt x="147" y="106"/>
                    <a:pt x="147" y="106"/>
                    <a:pt x="147" y="106"/>
                  </a:cubicBezTo>
                  <a:cubicBezTo>
                    <a:pt x="147" y="106"/>
                    <a:pt x="147" y="106"/>
                    <a:pt x="147" y="106"/>
                  </a:cubicBezTo>
                  <a:cubicBezTo>
                    <a:pt x="151" y="107"/>
                    <a:pt x="154" y="107"/>
                    <a:pt x="157" y="108"/>
                  </a:cubicBezTo>
                  <a:cubicBezTo>
                    <a:pt x="157" y="108"/>
                    <a:pt x="157" y="108"/>
                    <a:pt x="157" y="109"/>
                  </a:cubicBezTo>
                  <a:cubicBezTo>
                    <a:pt x="157" y="109"/>
                    <a:pt x="157" y="109"/>
                    <a:pt x="157" y="109"/>
                  </a:cubicBezTo>
                  <a:cubicBezTo>
                    <a:pt x="161" y="110"/>
                    <a:pt x="165" y="113"/>
                    <a:pt x="169" y="116"/>
                  </a:cubicBezTo>
                  <a:cubicBezTo>
                    <a:pt x="63" y="11"/>
                    <a:pt x="63" y="11"/>
                    <a:pt x="63" y="11"/>
                  </a:cubicBezTo>
                  <a:cubicBezTo>
                    <a:pt x="57" y="4"/>
                    <a:pt x="48" y="0"/>
                    <a:pt x="38"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2" name="Freeform 60"/>
            <p:cNvSpPr>
              <a:spLocks noEditPoints="1"/>
            </p:cNvSpPr>
            <p:nvPr/>
          </p:nvSpPr>
          <p:spPr bwMode="auto">
            <a:xfrm>
              <a:off x="8362950" y="1096964"/>
              <a:ext cx="211138" cy="87313"/>
            </a:xfrm>
            <a:custGeom>
              <a:avLst/>
              <a:gdLst>
                <a:gd name="T0" fmla="*/ 118 w 121"/>
                <a:gd name="T1" fmla="*/ 50 h 50"/>
                <a:gd name="T2" fmla="*/ 118 w 121"/>
                <a:gd name="T3" fmla="*/ 50 h 50"/>
                <a:gd name="T4" fmla="*/ 118 w 121"/>
                <a:gd name="T5" fmla="*/ 50 h 50"/>
                <a:gd name="T6" fmla="*/ 118 w 121"/>
                <a:gd name="T7" fmla="*/ 50 h 50"/>
                <a:gd name="T8" fmla="*/ 118 w 121"/>
                <a:gd name="T9" fmla="*/ 50 h 50"/>
                <a:gd name="T10" fmla="*/ 118 w 121"/>
                <a:gd name="T11" fmla="*/ 50 h 50"/>
                <a:gd name="T12" fmla="*/ 118 w 121"/>
                <a:gd name="T13" fmla="*/ 50 h 50"/>
                <a:gd name="T14" fmla="*/ 118 w 121"/>
                <a:gd name="T15" fmla="*/ 50 h 50"/>
                <a:gd name="T16" fmla="*/ 121 w 121"/>
                <a:gd name="T17" fmla="*/ 36 h 50"/>
                <a:gd name="T18" fmla="*/ 118 w 121"/>
                <a:gd name="T19" fmla="*/ 50 h 50"/>
                <a:gd name="T20" fmla="*/ 118 w 121"/>
                <a:gd name="T21" fmla="*/ 50 h 50"/>
                <a:gd name="T22" fmla="*/ 121 w 121"/>
                <a:gd name="T23" fmla="*/ 36 h 50"/>
                <a:gd name="T24" fmla="*/ 98 w 121"/>
                <a:gd name="T25" fmla="*/ 3 h 50"/>
                <a:gd name="T26" fmla="*/ 98 w 121"/>
                <a:gd name="T27" fmla="*/ 3 h 50"/>
                <a:gd name="T28" fmla="*/ 98 w 121"/>
                <a:gd name="T29" fmla="*/ 3 h 50"/>
                <a:gd name="T30" fmla="*/ 88 w 121"/>
                <a:gd name="T31" fmla="*/ 0 h 50"/>
                <a:gd name="T32" fmla="*/ 98 w 121"/>
                <a:gd name="T33" fmla="*/ 2 h 50"/>
                <a:gd name="T34" fmla="*/ 88 w 121"/>
                <a:gd name="T35" fmla="*/ 0 h 50"/>
                <a:gd name="T36" fmla="*/ 88 w 121"/>
                <a:gd name="T37" fmla="*/ 0 h 50"/>
                <a:gd name="T38" fmla="*/ 88 w 121"/>
                <a:gd name="T39" fmla="*/ 0 h 50"/>
                <a:gd name="T40" fmla="*/ 88 w 121"/>
                <a:gd name="T41" fmla="*/ 0 h 50"/>
                <a:gd name="T42" fmla="*/ 85 w 121"/>
                <a:gd name="T43" fmla="*/ 0 h 50"/>
                <a:gd name="T44" fmla="*/ 0 w 121"/>
                <a:gd name="T45" fmla="*/ 0 h 50"/>
                <a:gd name="T46" fmla="*/ 35 w 121"/>
                <a:gd name="T47" fmla="*/ 36 h 50"/>
                <a:gd name="T48" fmla="*/ 60 w 121"/>
                <a:gd name="T49" fmla="*/ 11 h 50"/>
                <a:gd name="T50" fmla="*/ 85 w 121"/>
                <a:gd name="T5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 h="50">
                  <a:moveTo>
                    <a:pt x="118" y="50"/>
                  </a:moveTo>
                  <a:cubicBezTo>
                    <a:pt x="118" y="50"/>
                    <a:pt x="118" y="50"/>
                    <a:pt x="118" y="50"/>
                  </a:cubicBezTo>
                  <a:cubicBezTo>
                    <a:pt x="118" y="50"/>
                    <a:pt x="118" y="50"/>
                    <a:pt x="118" y="50"/>
                  </a:cubicBezTo>
                  <a:moveTo>
                    <a:pt x="118" y="50"/>
                  </a:moveTo>
                  <a:cubicBezTo>
                    <a:pt x="118" y="50"/>
                    <a:pt x="118" y="50"/>
                    <a:pt x="118" y="50"/>
                  </a:cubicBezTo>
                  <a:cubicBezTo>
                    <a:pt x="118" y="50"/>
                    <a:pt x="118" y="50"/>
                    <a:pt x="118" y="50"/>
                  </a:cubicBezTo>
                  <a:cubicBezTo>
                    <a:pt x="118" y="50"/>
                    <a:pt x="118" y="50"/>
                    <a:pt x="118" y="50"/>
                  </a:cubicBezTo>
                  <a:cubicBezTo>
                    <a:pt x="118" y="50"/>
                    <a:pt x="118" y="50"/>
                    <a:pt x="118" y="50"/>
                  </a:cubicBezTo>
                  <a:moveTo>
                    <a:pt x="121" y="36"/>
                  </a:moveTo>
                  <a:cubicBezTo>
                    <a:pt x="121" y="40"/>
                    <a:pt x="120" y="45"/>
                    <a:pt x="118" y="50"/>
                  </a:cubicBezTo>
                  <a:cubicBezTo>
                    <a:pt x="118" y="50"/>
                    <a:pt x="118" y="50"/>
                    <a:pt x="118" y="50"/>
                  </a:cubicBezTo>
                  <a:cubicBezTo>
                    <a:pt x="120" y="45"/>
                    <a:pt x="121" y="40"/>
                    <a:pt x="121" y="36"/>
                  </a:cubicBezTo>
                  <a:moveTo>
                    <a:pt x="98" y="3"/>
                  </a:moveTo>
                  <a:cubicBezTo>
                    <a:pt x="98" y="3"/>
                    <a:pt x="98" y="3"/>
                    <a:pt x="98" y="3"/>
                  </a:cubicBezTo>
                  <a:cubicBezTo>
                    <a:pt x="98" y="3"/>
                    <a:pt x="98" y="3"/>
                    <a:pt x="98" y="3"/>
                  </a:cubicBezTo>
                  <a:moveTo>
                    <a:pt x="88" y="0"/>
                  </a:moveTo>
                  <a:cubicBezTo>
                    <a:pt x="92" y="1"/>
                    <a:pt x="95" y="1"/>
                    <a:pt x="98" y="2"/>
                  </a:cubicBezTo>
                  <a:cubicBezTo>
                    <a:pt x="95" y="1"/>
                    <a:pt x="92" y="1"/>
                    <a:pt x="88" y="0"/>
                  </a:cubicBezTo>
                  <a:moveTo>
                    <a:pt x="88" y="0"/>
                  </a:moveTo>
                  <a:cubicBezTo>
                    <a:pt x="88" y="0"/>
                    <a:pt x="88" y="0"/>
                    <a:pt x="88" y="0"/>
                  </a:cubicBezTo>
                  <a:cubicBezTo>
                    <a:pt x="88" y="0"/>
                    <a:pt x="88" y="0"/>
                    <a:pt x="88"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3" name="Freeform 61"/>
            <p:cNvSpPr>
              <a:spLocks noEditPoints="1"/>
            </p:cNvSpPr>
            <p:nvPr/>
          </p:nvSpPr>
          <p:spPr bwMode="auto">
            <a:xfrm>
              <a:off x="8259763" y="1114426"/>
              <a:ext cx="309563" cy="292100"/>
            </a:xfrm>
            <a:custGeom>
              <a:avLst/>
              <a:gdLst>
                <a:gd name="T0" fmla="*/ 169 w 177"/>
                <a:gd name="T1" fmla="*/ 51 h 167"/>
                <a:gd name="T2" fmla="*/ 169 w 177"/>
                <a:gd name="T3" fmla="*/ 51 h 167"/>
                <a:gd name="T4" fmla="*/ 169 w 177"/>
                <a:gd name="T5" fmla="*/ 51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9 h 167"/>
                <a:gd name="T24" fmla="*/ 157 w 177"/>
                <a:gd name="T25" fmla="*/ 59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7 h 167"/>
                <a:gd name="T44" fmla="*/ 13 w 177"/>
                <a:gd name="T45" fmla="*/ 157 h 167"/>
                <a:gd name="T46" fmla="*/ 38 w 177"/>
                <a:gd name="T47" fmla="*/ 167 h 167"/>
                <a:gd name="T48" fmla="*/ 63 w 177"/>
                <a:gd name="T49" fmla="*/ 157 h 167"/>
                <a:gd name="T50" fmla="*/ 169 w 177"/>
                <a:gd name="T51" fmla="*/ 51 h 167"/>
                <a:gd name="T52" fmla="*/ 176 w 177"/>
                <a:gd name="T53" fmla="*/ 11 h 167"/>
                <a:gd name="T54" fmla="*/ 177 w 177"/>
                <a:gd name="T55" fmla="*/ 11 h 167"/>
                <a:gd name="T56" fmla="*/ 176 w 177"/>
                <a:gd name="T57" fmla="*/ 11 h 167"/>
                <a:gd name="T58" fmla="*/ 169 w 177"/>
                <a:gd name="T59" fmla="*/ 0 h 167"/>
                <a:gd name="T60" fmla="*/ 169 w 177"/>
                <a:gd name="T61" fmla="*/ 0 h 167"/>
                <a:gd name="T62" fmla="*/ 171 w 177"/>
                <a:gd name="T63" fmla="*/ 3 h 167"/>
                <a:gd name="T64" fmla="*/ 171 w 177"/>
                <a:gd name="T65" fmla="*/ 3 h 167"/>
                <a:gd name="T66" fmla="*/ 171 w 177"/>
                <a:gd name="T67" fmla="*/ 3 h 167"/>
                <a:gd name="T68" fmla="*/ 171 w 177"/>
                <a:gd name="T69" fmla="*/ 3 h 167"/>
                <a:gd name="T70" fmla="*/ 171 w 177"/>
                <a:gd name="T71" fmla="*/ 3 h 167"/>
                <a:gd name="T72" fmla="*/ 176 w 177"/>
                <a:gd name="T73" fmla="*/ 10 h 167"/>
                <a:gd name="T74" fmla="*/ 176 w 177"/>
                <a:gd name="T75" fmla="*/ 10 h 167"/>
                <a:gd name="T76" fmla="*/ 176 w 177"/>
                <a:gd name="T77" fmla="*/ 10 h 167"/>
                <a:gd name="T78" fmla="*/ 176 w 177"/>
                <a:gd name="T79" fmla="*/ 10 h 167"/>
                <a:gd name="T80" fmla="*/ 176 w 177"/>
                <a:gd name="T81" fmla="*/ 10 h 167"/>
                <a:gd name="T82" fmla="*/ 176 w 177"/>
                <a:gd name="T83" fmla="*/ 11 h 167"/>
                <a:gd name="T84" fmla="*/ 169 w 177"/>
                <a:gd name="T85" fmla="*/ 1 h 167"/>
                <a:gd name="T86" fmla="*/ 169 w 177"/>
                <a:gd name="T8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67">
                  <a:moveTo>
                    <a:pt x="169" y="51"/>
                  </a:move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7"/>
                    <a:pt x="158" y="58"/>
                  </a:cubicBezTo>
                  <a:cubicBezTo>
                    <a:pt x="158" y="58"/>
                    <a:pt x="158" y="58"/>
                    <a:pt x="158" y="58"/>
                  </a:cubicBezTo>
                  <a:cubicBezTo>
                    <a:pt x="157" y="58"/>
                    <a:pt x="157" y="58"/>
                    <a:pt x="157" y="58"/>
                  </a:cubicBezTo>
                  <a:cubicBezTo>
                    <a:pt x="157" y="58"/>
                    <a:pt x="157" y="58"/>
                    <a:pt x="157" y="59"/>
                  </a:cubicBezTo>
                  <a:cubicBezTo>
                    <a:pt x="157" y="59"/>
                    <a:pt x="157" y="59"/>
                    <a:pt x="157" y="59"/>
                  </a:cubicBezTo>
                  <a:cubicBezTo>
                    <a:pt x="154" y="60"/>
                    <a:pt x="150" y="61"/>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7"/>
                    <a:pt x="13" y="107"/>
                    <a:pt x="13" y="107"/>
                  </a:cubicBezTo>
                  <a:cubicBezTo>
                    <a:pt x="0" y="120"/>
                    <a:pt x="0" y="143"/>
                    <a:pt x="13" y="157"/>
                  </a:cubicBezTo>
                  <a:cubicBezTo>
                    <a:pt x="20" y="163"/>
                    <a:pt x="29" y="167"/>
                    <a:pt x="38" y="167"/>
                  </a:cubicBezTo>
                  <a:cubicBezTo>
                    <a:pt x="48" y="167"/>
                    <a:pt x="57" y="163"/>
                    <a:pt x="63" y="157"/>
                  </a:cubicBezTo>
                  <a:cubicBezTo>
                    <a:pt x="169" y="51"/>
                    <a:pt x="169" y="51"/>
                    <a:pt x="169" y="51"/>
                  </a:cubicBezTo>
                  <a:moveTo>
                    <a:pt x="176" y="11"/>
                  </a:moveTo>
                  <a:cubicBezTo>
                    <a:pt x="177" y="11"/>
                    <a:pt x="177" y="11"/>
                    <a:pt x="177" y="11"/>
                  </a:cubicBezTo>
                  <a:cubicBezTo>
                    <a:pt x="177" y="11"/>
                    <a:pt x="177" y="11"/>
                    <a:pt x="176" y="11"/>
                  </a:cubicBezTo>
                  <a:moveTo>
                    <a:pt x="169" y="0"/>
                  </a:moveTo>
                  <a:cubicBezTo>
                    <a:pt x="169" y="0"/>
                    <a:pt x="169" y="0"/>
                    <a:pt x="169" y="0"/>
                  </a:cubicBezTo>
                  <a:cubicBezTo>
                    <a:pt x="170" y="1"/>
                    <a:pt x="171" y="2"/>
                    <a:pt x="171" y="3"/>
                  </a:cubicBezTo>
                  <a:cubicBezTo>
                    <a:pt x="171" y="3"/>
                    <a:pt x="171" y="3"/>
                    <a:pt x="171" y="3"/>
                  </a:cubicBezTo>
                  <a:cubicBezTo>
                    <a:pt x="171" y="3"/>
                    <a:pt x="171" y="3"/>
                    <a:pt x="171" y="3"/>
                  </a:cubicBezTo>
                  <a:cubicBezTo>
                    <a:pt x="171" y="3"/>
                    <a:pt x="171" y="3"/>
                    <a:pt x="171" y="3"/>
                  </a:cubicBezTo>
                  <a:cubicBezTo>
                    <a:pt x="171" y="3"/>
                    <a:pt x="171" y="3"/>
                    <a:pt x="171" y="3"/>
                  </a:cubicBezTo>
                  <a:cubicBezTo>
                    <a:pt x="173" y="5"/>
                    <a:pt x="175" y="8"/>
                    <a:pt x="176" y="10"/>
                  </a:cubicBezTo>
                  <a:cubicBezTo>
                    <a:pt x="176" y="10"/>
                    <a:pt x="176" y="10"/>
                    <a:pt x="176" y="10"/>
                  </a:cubicBezTo>
                  <a:cubicBezTo>
                    <a:pt x="176" y="10"/>
                    <a:pt x="176" y="10"/>
                    <a:pt x="176" y="10"/>
                  </a:cubicBezTo>
                  <a:cubicBezTo>
                    <a:pt x="176" y="10"/>
                    <a:pt x="176" y="10"/>
                    <a:pt x="176" y="10"/>
                  </a:cubicBezTo>
                  <a:cubicBezTo>
                    <a:pt x="176" y="10"/>
                    <a:pt x="176" y="10"/>
                    <a:pt x="176" y="10"/>
                  </a:cubicBezTo>
                  <a:cubicBezTo>
                    <a:pt x="176" y="11"/>
                    <a:pt x="176" y="11"/>
                    <a:pt x="176" y="11"/>
                  </a:cubicBezTo>
                  <a:cubicBezTo>
                    <a:pt x="175" y="7"/>
                    <a:pt x="172" y="4"/>
                    <a:pt x="169" y="1"/>
                  </a:cubicBezTo>
                  <a:cubicBezTo>
                    <a:pt x="169" y="1"/>
                    <a:pt x="169" y="0"/>
                    <a:pt x="169"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4" name="Freeform 62"/>
            <p:cNvSpPr>
              <a:spLocks noEditPoints="1"/>
            </p:cNvSpPr>
            <p:nvPr/>
          </p:nvSpPr>
          <p:spPr bwMode="auto">
            <a:xfrm>
              <a:off x="8362950" y="1114426"/>
              <a:ext cx="211138" cy="106363"/>
            </a:xfrm>
            <a:custGeom>
              <a:avLst/>
              <a:gdLst>
                <a:gd name="T0" fmla="*/ 87 w 121"/>
                <a:gd name="T1" fmla="*/ 61 h 61"/>
                <a:gd name="T2" fmla="*/ 87 w 121"/>
                <a:gd name="T3" fmla="*/ 61 h 61"/>
                <a:gd name="T4" fmla="*/ 87 w 121"/>
                <a:gd name="T5" fmla="*/ 61 h 61"/>
                <a:gd name="T6" fmla="*/ 88 w 121"/>
                <a:gd name="T7" fmla="*/ 61 h 61"/>
                <a:gd name="T8" fmla="*/ 88 w 121"/>
                <a:gd name="T9" fmla="*/ 61 h 61"/>
                <a:gd name="T10" fmla="*/ 88 w 121"/>
                <a:gd name="T11" fmla="*/ 61 h 61"/>
                <a:gd name="T12" fmla="*/ 98 w 121"/>
                <a:gd name="T13" fmla="*/ 59 h 61"/>
                <a:gd name="T14" fmla="*/ 88 w 121"/>
                <a:gd name="T15" fmla="*/ 61 h 61"/>
                <a:gd name="T16" fmla="*/ 98 w 121"/>
                <a:gd name="T17" fmla="*/ 59 h 61"/>
                <a:gd name="T18" fmla="*/ 98 w 121"/>
                <a:gd name="T19" fmla="*/ 58 h 61"/>
                <a:gd name="T20" fmla="*/ 98 w 121"/>
                <a:gd name="T21" fmla="*/ 59 h 61"/>
                <a:gd name="T22" fmla="*/ 98 w 121"/>
                <a:gd name="T23" fmla="*/ 58 h 61"/>
                <a:gd name="T24" fmla="*/ 99 w 121"/>
                <a:gd name="T25" fmla="*/ 58 h 61"/>
                <a:gd name="T26" fmla="*/ 99 w 121"/>
                <a:gd name="T27" fmla="*/ 58 h 61"/>
                <a:gd name="T28" fmla="*/ 99 w 121"/>
                <a:gd name="T29" fmla="*/ 58 h 61"/>
                <a:gd name="T30" fmla="*/ 110 w 121"/>
                <a:gd name="T31" fmla="*/ 51 h 61"/>
                <a:gd name="T32" fmla="*/ 110 w 121"/>
                <a:gd name="T33" fmla="*/ 51 h 61"/>
                <a:gd name="T34" fmla="*/ 110 w 121"/>
                <a:gd name="T35" fmla="*/ 51 h 61"/>
                <a:gd name="T36" fmla="*/ 110 w 121"/>
                <a:gd name="T37" fmla="*/ 51 h 61"/>
                <a:gd name="T38" fmla="*/ 110 w 121"/>
                <a:gd name="T39" fmla="*/ 51 h 61"/>
                <a:gd name="T40" fmla="*/ 110 w 121"/>
                <a:gd name="T41" fmla="*/ 51 h 61"/>
                <a:gd name="T42" fmla="*/ 110 w 121"/>
                <a:gd name="T43" fmla="*/ 51 h 61"/>
                <a:gd name="T44" fmla="*/ 110 w 121"/>
                <a:gd name="T45" fmla="*/ 51 h 61"/>
                <a:gd name="T46" fmla="*/ 110 w 121"/>
                <a:gd name="T47" fmla="*/ 51 h 61"/>
                <a:gd name="T48" fmla="*/ 110 w 121"/>
                <a:gd name="T49" fmla="*/ 51 h 61"/>
                <a:gd name="T50" fmla="*/ 110 w 121"/>
                <a:gd name="T51" fmla="*/ 51 h 61"/>
                <a:gd name="T52" fmla="*/ 110 w 121"/>
                <a:gd name="T53" fmla="*/ 51 h 61"/>
                <a:gd name="T54" fmla="*/ 110 w 121"/>
                <a:gd name="T55" fmla="*/ 51 h 61"/>
                <a:gd name="T56" fmla="*/ 35 w 121"/>
                <a:gd name="T57" fmla="*/ 26 h 61"/>
                <a:gd name="T58" fmla="*/ 0 w 121"/>
                <a:gd name="T59" fmla="*/ 61 h 61"/>
                <a:gd name="T60" fmla="*/ 85 w 121"/>
                <a:gd name="T61" fmla="*/ 61 h 61"/>
                <a:gd name="T62" fmla="*/ 60 w 121"/>
                <a:gd name="T63" fmla="*/ 51 h 61"/>
                <a:gd name="T64" fmla="*/ 35 w 121"/>
                <a:gd name="T65" fmla="*/ 26 h 61"/>
                <a:gd name="T66" fmla="*/ 117 w 121"/>
                <a:gd name="T67" fmla="*/ 10 h 61"/>
                <a:gd name="T68" fmla="*/ 121 w 121"/>
                <a:gd name="T69" fmla="*/ 26 h 61"/>
                <a:gd name="T70" fmla="*/ 118 w 121"/>
                <a:gd name="T71" fmla="*/ 11 h 61"/>
                <a:gd name="T72" fmla="*/ 117 w 121"/>
                <a:gd name="T73" fmla="*/ 11 h 61"/>
                <a:gd name="T74" fmla="*/ 117 w 121"/>
                <a:gd name="T75" fmla="*/ 11 h 61"/>
                <a:gd name="T76" fmla="*/ 117 w 121"/>
                <a:gd name="T77" fmla="*/ 10 h 61"/>
                <a:gd name="T78" fmla="*/ 117 w 121"/>
                <a:gd name="T79" fmla="*/ 10 h 61"/>
                <a:gd name="T80" fmla="*/ 117 w 121"/>
                <a:gd name="T81" fmla="*/ 10 h 61"/>
                <a:gd name="T82" fmla="*/ 117 w 121"/>
                <a:gd name="T83" fmla="*/ 10 h 61"/>
                <a:gd name="T84" fmla="*/ 117 w 121"/>
                <a:gd name="T85" fmla="*/ 10 h 61"/>
                <a:gd name="T86" fmla="*/ 117 w 121"/>
                <a:gd name="T87" fmla="*/ 10 h 61"/>
                <a:gd name="T88" fmla="*/ 117 w 121"/>
                <a:gd name="T89" fmla="*/ 10 h 61"/>
                <a:gd name="T90" fmla="*/ 112 w 121"/>
                <a:gd name="T91" fmla="*/ 3 h 61"/>
                <a:gd name="T92" fmla="*/ 112 w 121"/>
                <a:gd name="T93" fmla="*/ 3 h 61"/>
                <a:gd name="T94" fmla="*/ 112 w 121"/>
                <a:gd name="T95" fmla="*/ 3 h 61"/>
                <a:gd name="T96" fmla="*/ 112 w 121"/>
                <a:gd name="T97" fmla="*/ 3 h 61"/>
                <a:gd name="T98" fmla="*/ 112 w 121"/>
                <a:gd name="T99" fmla="*/ 3 h 61"/>
                <a:gd name="T100" fmla="*/ 112 w 121"/>
                <a:gd name="T101" fmla="*/ 3 h 61"/>
                <a:gd name="T102" fmla="*/ 110 w 121"/>
                <a:gd name="T103" fmla="*/ 0 h 61"/>
                <a:gd name="T104" fmla="*/ 110 w 121"/>
                <a:gd name="T105" fmla="*/ 1 h 61"/>
                <a:gd name="T106" fmla="*/ 112 w 121"/>
                <a:gd name="T107" fmla="*/ 3 h 61"/>
                <a:gd name="T108" fmla="*/ 110 w 121"/>
                <a:gd name="T10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1" h="61">
                  <a:moveTo>
                    <a:pt x="87" y="61"/>
                  </a:moveTo>
                  <a:cubicBezTo>
                    <a:pt x="87" y="61"/>
                    <a:pt x="87" y="61"/>
                    <a:pt x="87" y="61"/>
                  </a:cubicBezTo>
                  <a:cubicBezTo>
                    <a:pt x="87" y="61"/>
                    <a:pt x="87" y="61"/>
                    <a:pt x="87" y="61"/>
                  </a:cubicBezTo>
                  <a:moveTo>
                    <a:pt x="88" y="61"/>
                  </a:moveTo>
                  <a:cubicBezTo>
                    <a:pt x="88" y="61"/>
                    <a:pt x="88" y="61"/>
                    <a:pt x="88" y="61"/>
                  </a:cubicBezTo>
                  <a:cubicBezTo>
                    <a:pt x="88" y="61"/>
                    <a:pt x="88" y="61"/>
                    <a:pt x="88" y="61"/>
                  </a:cubicBezTo>
                  <a:moveTo>
                    <a:pt x="98" y="59"/>
                  </a:moveTo>
                  <a:cubicBezTo>
                    <a:pt x="95" y="60"/>
                    <a:pt x="91" y="61"/>
                    <a:pt x="88" y="61"/>
                  </a:cubicBezTo>
                  <a:cubicBezTo>
                    <a:pt x="91" y="61"/>
                    <a:pt x="95" y="60"/>
                    <a:pt x="98" y="59"/>
                  </a:cubicBezTo>
                  <a:moveTo>
                    <a:pt x="98" y="58"/>
                  </a:moveTo>
                  <a:cubicBezTo>
                    <a:pt x="98" y="58"/>
                    <a:pt x="98" y="58"/>
                    <a:pt x="98" y="59"/>
                  </a:cubicBezTo>
                  <a:cubicBezTo>
                    <a:pt x="98" y="58"/>
                    <a:pt x="98" y="58"/>
                    <a:pt x="98" y="58"/>
                  </a:cubicBezTo>
                  <a:moveTo>
                    <a:pt x="99" y="58"/>
                  </a:moveTo>
                  <a:cubicBezTo>
                    <a:pt x="99" y="58"/>
                    <a:pt x="99" y="58"/>
                    <a:pt x="99" y="58"/>
                  </a:cubicBezTo>
                  <a:cubicBezTo>
                    <a:pt x="99" y="58"/>
                    <a:pt x="99" y="58"/>
                    <a:pt x="99" y="58"/>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cubicBezTo>
                    <a:pt x="110" y="51"/>
                    <a:pt x="110" y="51"/>
                    <a:pt x="110" y="51"/>
                  </a:cubicBezTo>
                  <a:moveTo>
                    <a:pt x="35" y="26"/>
                  </a:moveTo>
                  <a:cubicBezTo>
                    <a:pt x="0" y="61"/>
                    <a:pt x="0" y="61"/>
                    <a:pt x="0" y="61"/>
                  </a:cubicBezTo>
                  <a:cubicBezTo>
                    <a:pt x="85" y="61"/>
                    <a:pt x="85" y="61"/>
                    <a:pt x="85" y="61"/>
                  </a:cubicBezTo>
                  <a:cubicBezTo>
                    <a:pt x="76" y="61"/>
                    <a:pt x="67" y="57"/>
                    <a:pt x="60" y="51"/>
                  </a:cubicBezTo>
                  <a:cubicBezTo>
                    <a:pt x="35" y="26"/>
                    <a:pt x="35" y="26"/>
                    <a:pt x="35" y="26"/>
                  </a:cubicBezTo>
                  <a:moveTo>
                    <a:pt x="117" y="10"/>
                  </a:moveTo>
                  <a:cubicBezTo>
                    <a:pt x="120" y="15"/>
                    <a:pt x="121" y="20"/>
                    <a:pt x="121" y="26"/>
                  </a:cubicBezTo>
                  <a:cubicBezTo>
                    <a:pt x="121" y="21"/>
                    <a:pt x="120" y="16"/>
                    <a:pt x="118" y="11"/>
                  </a:cubicBezTo>
                  <a:cubicBezTo>
                    <a:pt x="118" y="11"/>
                    <a:pt x="118" y="11"/>
                    <a:pt x="117" y="11"/>
                  </a:cubicBezTo>
                  <a:cubicBezTo>
                    <a:pt x="117" y="11"/>
                    <a:pt x="117" y="11"/>
                    <a:pt x="117" y="11"/>
                  </a:cubicBezTo>
                  <a:cubicBezTo>
                    <a:pt x="117" y="11"/>
                    <a:pt x="117" y="11"/>
                    <a:pt x="117" y="10"/>
                  </a:cubicBezTo>
                  <a:moveTo>
                    <a:pt x="117" y="10"/>
                  </a:moveTo>
                  <a:cubicBezTo>
                    <a:pt x="117" y="10"/>
                    <a:pt x="117" y="10"/>
                    <a:pt x="117" y="10"/>
                  </a:cubicBezTo>
                  <a:cubicBezTo>
                    <a:pt x="117" y="10"/>
                    <a:pt x="117" y="10"/>
                    <a:pt x="117" y="10"/>
                  </a:cubicBezTo>
                  <a:moveTo>
                    <a:pt x="117" y="10"/>
                  </a:moveTo>
                  <a:cubicBezTo>
                    <a:pt x="117" y="10"/>
                    <a:pt x="117" y="10"/>
                    <a:pt x="117" y="10"/>
                  </a:cubicBezTo>
                  <a:cubicBezTo>
                    <a:pt x="117" y="10"/>
                    <a:pt x="117" y="10"/>
                    <a:pt x="117" y="10"/>
                  </a:cubicBezTo>
                  <a:moveTo>
                    <a:pt x="112" y="3"/>
                  </a:moveTo>
                  <a:cubicBezTo>
                    <a:pt x="112" y="3"/>
                    <a:pt x="112" y="3"/>
                    <a:pt x="112" y="3"/>
                  </a:cubicBezTo>
                  <a:cubicBezTo>
                    <a:pt x="112" y="3"/>
                    <a:pt x="112" y="3"/>
                    <a:pt x="112" y="3"/>
                  </a:cubicBezTo>
                  <a:moveTo>
                    <a:pt x="112" y="3"/>
                  </a:moveTo>
                  <a:cubicBezTo>
                    <a:pt x="112" y="3"/>
                    <a:pt x="112" y="3"/>
                    <a:pt x="112" y="3"/>
                  </a:cubicBezTo>
                  <a:cubicBezTo>
                    <a:pt x="112" y="3"/>
                    <a:pt x="112" y="3"/>
                    <a:pt x="112" y="3"/>
                  </a:cubicBezTo>
                  <a:moveTo>
                    <a:pt x="110" y="0"/>
                  </a:moveTo>
                  <a:cubicBezTo>
                    <a:pt x="110" y="1"/>
                    <a:pt x="110" y="1"/>
                    <a:pt x="110" y="1"/>
                  </a:cubicBezTo>
                  <a:cubicBezTo>
                    <a:pt x="111" y="1"/>
                    <a:pt x="112" y="2"/>
                    <a:pt x="112" y="3"/>
                  </a:cubicBezTo>
                  <a:cubicBezTo>
                    <a:pt x="112" y="2"/>
                    <a:pt x="111" y="1"/>
                    <a:pt x="110"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5" name="Freeform 63"/>
            <p:cNvSpPr>
              <a:spLocks noEditPoints="1"/>
            </p:cNvSpPr>
            <p:nvPr/>
          </p:nvSpPr>
          <p:spPr bwMode="auto">
            <a:xfrm>
              <a:off x="8510588" y="1096964"/>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3 w 33"/>
                <a:gd name="T45" fmla="*/ 5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7 w 33"/>
                <a:gd name="T59" fmla="*/ 13 h 71"/>
                <a:gd name="T60" fmla="*/ 27 w 33"/>
                <a:gd name="T61" fmla="*/ 13 h 71"/>
                <a:gd name="T62" fmla="*/ 25 w 33"/>
                <a:gd name="T63" fmla="*/ 10 h 71"/>
                <a:gd name="T64" fmla="*/ 13 w 33"/>
                <a:gd name="T65" fmla="*/ 3 h 71"/>
                <a:gd name="T66" fmla="*/ 13 w 33"/>
                <a:gd name="T67" fmla="*/ 3 h 71"/>
                <a:gd name="T68" fmla="*/ 3 w 33"/>
                <a:gd name="T69" fmla="*/ 0 h 71"/>
                <a:gd name="T70" fmla="*/ 3 w 33"/>
                <a:gd name="T71" fmla="*/ 0 h 71"/>
                <a:gd name="T72" fmla="*/ 0 w 33"/>
                <a:gd name="T73" fmla="*/ 0 h 71"/>
                <a:gd name="T74" fmla="*/ 3 w 33"/>
                <a:gd name="T7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8"/>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7"/>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13" y="3"/>
                  </a:moveTo>
                  <a:cubicBezTo>
                    <a:pt x="17" y="4"/>
                    <a:pt x="22" y="7"/>
                    <a:pt x="25" y="10"/>
                  </a:cubicBezTo>
                  <a:cubicBezTo>
                    <a:pt x="25" y="10"/>
                    <a:pt x="25" y="10"/>
                    <a:pt x="25" y="10"/>
                  </a:cubicBezTo>
                  <a:cubicBezTo>
                    <a:pt x="21" y="7"/>
                    <a:pt x="17" y="4"/>
                    <a:pt x="13" y="3"/>
                  </a:cubicBezTo>
                  <a:moveTo>
                    <a:pt x="13" y="2"/>
                  </a:moveTo>
                  <a:cubicBezTo>
                    <a:pt x="13" y="2"/>
                    <a:pt x="13" y="2"/>
                    <a:pt x="13" y="3"/>
                  </a:cubicBezTo>
                  <a:cubicBezTo>
                    <a:pt x="13" y="2"/>
                    <a:pt x="13" y="2"/>
                    <a:pt x="13" y="2"/>
                  </a:cubicBezTo>
                  <a:moveTo>
                    <a:pt x="3" y="0"/>
                  </a:moveTo>
                  <a:cubicBezTo>
                    <a:pt x="3" y="0"/>
                    <a:pt x="3" y="0"/>
                    <a:pt x="3" y="0"/>
                  </a:cubicBezTo>
                  <a:cubicBezTo>
                    <a:pt x="3" y="0"/>
                    <a:pt x="3" y="0"/>
                    <a:pt x="3" y="0"/>
                  </a:cubicBezTo>
                  <a:moveTo>
                    <a:pt x="0" y="0"/>
                  </a:moveTo>
                  <a:cubicBezTo>
                    <a:pt x="0" y="0"/>
                    <a:pt x="0" y="0"/>
                    <a:pt x="0" y="0"/>
                  </a:cubicBezTo>
                  <a:cubicBezTo>
                    <a:pt x="0" y="0"/>
                    <a:pt x="0" y="0"/>
                    <a:pt x="0" y="0"/>
                  </a:cubicBezTo>
                  <a:cubicBezTo>
                    <a:pt x="1" y="0"/>
                    <a:pt x="2" y="0"/>
                    <a:pt x="3" y="0"/>
                  </a:cubicBezTo>
                  <a:cubicBezTo>
                    <a:pt x="2" y="0"/>
                    <a:pt x="1"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6" name="Freeform 64"/>
            <p:cNvSpPr>
              <a:spLocks/>
            </p:cNvSpPr>
            <p:nvPr/>
          </p:nvSpPr>
          <p:spPr bwMode="auto">
            <a:xfrm>
              <a:off x="8430709" y="1096964"/>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3 w 86"/>
                <a:gd name="T73" fmla="*/ 50 h 71"/>
                <a:gd name="T74" fmla="*/ 83 w 86"/>
                <a:gd name="T75" fmla="*/ 50 h 71"/>
                <a:gd name="T76" fmla="*/ 86 w 86"/>
                <a:gd name="T77" fmla="*/ 36 h 71"/>
                <a:gd name="T78" fmla="*/ 82 w 86"/>
                <a:gd name="T79" fmla="*/ 20 h 71"/>
                <a:gd name="T80" fmla="*/ 82 w 86"/>
                <a:gd name="T81" fmla="*/ 20 h 71"/>
                <a:gd name="T82" fmla="*/ 82 w 86"/>
                <a:gd name="T83" fmla="*/ 20 h 71"/>
                <a:gd name="T84" fmla="*/ 82 w 86"/>
                <a:gd name="T85" fmla="*/ 20 h 71"/>
                <a:gd name="T86" fmla="*/ 82 w 86"/>
                <a:gd name="T87" fmla="*/ 20 h 71"/>
                <a:gd name="T88" fmla="*/ 77 w 86"/>
                <a:gd name="T89" fmla="*/ 13 h 71"/>
                <a:gd name="T90" fmla="*/ 77 w 86"/>
                <a:gd name="T91" fmla="*/ 13 h 71"/>
                <a:gd name="T92" fmla="*/ 77 w 86"/>
                <a:gd name="T93" fmla="*/ 13 h 71"/>
                <a:gd name="T94" fmla="*/ 77 w 86"/>
                <a:gd name="T95" fmla="*/ 13 h 71"/>
                <a:gd name="T96" fmla="*/ 77 w 86"/>
                <a:gd name="T97" fmla="*/ 13 h 71"/>
                <a:gd name="T98" fmla="*/ 75 w 86"/>
                <a:gd name="T99" fmla="*/ 11 h 71"/>
                <a:gd name="T100" fmla="*/ 75 w 86"/>
                <a:gd name="T101" fmla="*/ 10 h 71"/>
                <a:gd name="T102" fmla="*/ 63 w 86"/>
                <a:gd name="T103" fmla="*/ 3 h 71"/>
                <a:gd name="T104" fmla="*/ 63 w 86"/>
                <a:gd name="T105" fmla="*/ 3 h 71"/>
                <a:gd name="T106" fmla="*/ 63 w 86"/>
                <a:gd name="T107" fmla="*/ 2 h 71"/>
                <a:gd name="T108" fmla="*/ 53 w 86"/>
                <a:gd name="T109" fmla="*/ 0 h 71"/>
                <a:gd name="T110" fmla="*/ 53 w 86"/>
                <a:gd name="T111" fmla="*/ 0 h 71"/>
                <a:gd name="T112" fmla="*/ 53 w 86"/>
                <a:gd name="T113" fmla="*/ 0 h 71"/>
                <a:gd name="T114" fmla="*/ 50 w 86"/>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8"/>
                    <a:pt x="63" y="68"/>
                    <a:pt x="63" y="68"/>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7"/>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0"/>
                    <a:pt x="75" y="10"/>
                    <a:pt x="75" y="10"/>
                  </a:cubicBezTo>
                  <a:cubicBezTo>
                    <a:pt x="72" y="7"/>
                    <a:pt x="67" y="4"/>
                    <a:pt x="63" y="3"/>
                  </a:cubicBezTo>
                  <a:cubicBezTo>
                    <a:pt x="63" y="3"/>
                    <a:pt x="63" y="3"/>
                    <a:pt x="63" y="3"/>
                  </a:cubicBezTo>
                  <a:cubicBezTo>
                    <a:pt x="63" y="2"/>
                    <a:pt x="63" y="2"/>
                    <a:pt x="63" y="2"/>
                  </a:cubicBezTo>
                  <a:cubicBezTo>
                    <a:pt x="60" y="1"/>
                    <a:pt x="57" y="1"/>
                    <a:pt x="53" y="0"/>
                  </a:cubicBezTo>
                  <a:cubicBezTo>
                    <a:pt x="53" y="0"/>
                    <a:pt x="53" y="0"/>
                    <a:pt x="53" y="0"/>
                  </a:cubicBezTo>
                  <a:cubicBezTo>
                    <a:pt x="53" y="0"/>
                    <a:pt x="53" y="0"/>
                    <a:pt x="53" y="0"/>
                  </a:cubicBezTo>
                  <a:cubicBezTo>
                    <a:pt x="52" y="0"/>
                    <a:pt x="51" y="0"/>
                    <a:pt x="50" y="0"/>
                  </a:cubicBezTo>
                </a:path>
              </a:pathLst>
            </a:custGeom>
            <a:solidFill>
              <a:srgbClr val="156B06"/>
            </a:solidFill>
            <a:ln>
              <a:solidFill>
                <a:srgbClr val="156B06"/>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nvGrpSpPr>
          <p:cNvPr id="7" name="Group 6"/>
          <p:cNvGrpSpPr/>
          <p:nvPr/>
        </p:nvGrpSpPr>
        <p:grpSpPr>
          <a:xfrm>
            <a:off x="506968" y="994577"/>
            <a:ext cx="2146672" cy="2761445"/>
            <a:chOff x="276954" y="1967821"/>
            <a:chExt cx="1850216" cy="2380088"/>
          </a:xfrm>
        </p:grpSpPr>
        <p:sp>
          <p:nvSpPr>
            <p:cNvPr id="112" name="Rectangle 111"/>
            <p:cNvSpPr/>
            <p:nvPr/>
          </p:nvSpPr>
          <p:spPr>
            <a:xfrm>
              <a:off x="276954" y="1967821"/>
              <a:ext cx="1850216" cy="2380088"/>
            </a:xfrm>
            <a:prstGeom prst="rect">
              <a:avLst/>
            </a:prstGeom>
            <a:solidFill>
              <a:schemeClr val="tx2"/>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99"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113" name="Rectangle 112"/>
            <p:cNvSpPr/>
            <p:nvPr/>
          </p:nvSpPr>
          <p:spPr>
            <a:xfrm>
              <a:off x="339422" y="2783029"/>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a:ln>
                    <a:noFill/>
                  </a:ln>
                  <a:solidFill>
                    <a:srgbClr val="FFFFFF"/>
                  </a:solidFill>
                  <a:effectLst/>
                  <a:uLnTx/>
                  <a:uFillTx/>
                  <a:latin typeface="CiscoSansTT ExtraLight"/>
                  <a:ea typeface="+mn-ea"/>
                  <a:cs typeface="+mn-cs"/>
                </a:rPr>
                <a:t>Security</a:t>
              </a:r>
            </a:p>
          </p:txBody>
        </p:sp>
        <p:sp>
          <p:nvSpPr>
            <p:cNvPr id="114" name="Rectangle 113"/>
            <p:cNvSpPr/>
            <p:nvPr/>
          </p:nvSpPr>
          <p:spPr>
            <a:xfrm>
              <a:off x="339422" y="3152812"/>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a:ln>
                    <a:noFill/>
                  </a:ln>
                  <a:solidFill>
                    <a:srgbClr val="FFFFFF"/>
                  </a:solidFill>
                  <a:effectLst/>
                  <a:uLnTx/>
                  <a:uFillTx/>
                  <a:latin typeface="CiscoSansTT ExtraLight"/>
                  <a:ea typeface="+mn-ea"/>
                  <a:cs typeface="+mn-cs"/>
                </a:rPr>
                <a:t>Switch Ports</a:t>
              </a:r>
            </a:p>
          </p:txBody>
        </p:sp>
        <p:sp>
          <p:nvSpPr>
            <p:cNvPr id="115" name="Rectangle 114"/>
            <p:cNvSpPr/>
            <p:nvPr/>
          </p:nvSpPr>
          <p:spPr>
            <a:xfrm>
              <a:off x="339422" y="3522595"/>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lvl="0" algn="ctr">
                <a:defRPr/>
              </a:pPr>
              <a:r>
                <a:rPr lang="en-US" sz="1199">
                  <a:solidFill>
                    <a:srgbClr val="FFFFFF"/>
                  </a:solidFill>
                </a:rPr>
                <a:t>Wireless </a:t>
              </a:r>
            </a:p>
            <a:p>
              <a:pPr lvl="0" algn="ctr">
                <a:defRPr/>
              </a:pPr>
              <a:r>
                <a:rPr lang="en-US" sz="1050">
                  <a:solidFill>
                    <a:srgbClr val="FFFFFF"/>
                  </a:solidFill>
                </a:rPr>
                <a:t>(Wi-Fi)</a:t>
              </a:r>
            </a:p>
          </p:txBody>
        </p:sp>
        <p:sp>
          <p:nvSpPr>
            <p:cNvPr id="116" name="Rounded Rectangle 115"/>
            <p:cNvSpPr/>
            <p:nvPr/>
          </p:nvSpPr>
          <p:spPr>
            <a:xfrm>
              <a:off x="339422" y="2019122"/>
              <a:ext cx="1724846" cy="366700"/>
            </a:xfrm>
            <a:prstGeom prst="roundRect">
              <a:avLst>
                <a:gd name="adj" fmla="val 0"/>
              </a:avLst>
            </a:prstGeom>
            <a:noFill/>
            <a:ln w="25400">
              <a:noFill/>
            </a:ln>
            <a:effectLst/>
          </p:spPr>
          <p:style>
            <a:lnRef idx="1">
              <a:schemeClr val="accent5"/>
            </a:lnRef>
            <a:fillRef idx="3">
              <a:schemeClr val="accent5"/>
            </a:fillRef>
            <a:effectRef idx="2">
              <a:schemeClr val="accent5"/>
            </a:effectRef>
            <a:fontRef idx="minor">
              <a:schemeClr val="lt1"/>
            </a:fontRef>
          </p:style>
          <p:txBody>
            <a:bodyPr lIns="0" tIns="0" rIns="0" bIns="0" rtlCol="0" anchor="ctr" anchorCtr="0"/>
            <a:lstStyle/>
            <a:p>
              <a:pPr marL="0" marR="0" lvl="0" indent="0" algn="ctr" defTabSz="68536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a:ln>
                    <a:noFill/>
                  </a:ln>
                  <a:solidFill>
                    <a:srgbClr val="FFFFFF"/>
                  </a:solidFill>
                  <a:effectLst/>
                  <a:uLnTx/>
                  <a:uFillTx/>
                  <a:latin typeface="CiscoSansTT ExtraLight"/>
                  <a:ea typeface="+mn-ea"/>
                  <a:cs typeface="CiscoSansTT Light"/>
                </a:rPr>
                <a:t>SD-WAN Ready</a:t>
              </a:r>
            </a:p>
          </p:txBody>
        </p:sp>
        <p:sp>
          <p:nvSpPr>
            <p:cNvPr id="117" name="Rectangle 116"/>
            <p:cNvSpPr/>
            <p:nvPr/>
          </p:nvSpPr>
          <p:spPr>
            <a:xfrm>
              <a:off x="339422" y="2413248"/>
              <a:ext cx="1724846" cy="313889"/>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1199" b="0" i="0" u="none" strike="noStrike" kern="1200" cap="none" spc="0" normalizeH="0" baseline="0" noProof="0">
                  <a:ln>
                    <a:noFill/>
                  </a:ln>
                  <a:solidFill>
                    <a:srgbClr val="FFFFFF"/>
                  </a:solidFill>
                  <a:effectLst/>
                  <a:uLnTx/>
                  <a:uFillTx/>
                  <a:latin typeface="CiscoSansTT ExtraLight"/>
                  <a:ea typeface="+mn-ea"/>
                  <a:cs typeface="+mn-cs"/>
                </a:rPr>
                <a:t>Router</a:t>
              </a:r>
            </a:p>
          </p:txBody>
        </p:sp>
        <p:sp>
          <p:nvSpPr>
            <p:cNvPr id="118" name="Rectangle 117"/>
            <p:cNvSpPr/>
            <p:nvPr/>
          </p:nvSpPr>
          <p:spPr>
            <a:xfrm>
              <a:off x="339422" y="3892378"/>
              <a:ext cx="1724846" cy="313891"/>
            </a:xfrm>
            <a:prstGeom prst="rect">
              <a:avLst/>
            </a:prstGeom>
            <a:solidFill>
              <a:schemeClr val="bg1">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defRPr/>
              </a:pPr>
              <a:r>
                <a:rPr lang="en-US" sz="1199">
                  <a:solidFill>
                    <a:srgbClr val="FFFFFF"/>
                  </a:solidFill>
                </a:rPr>
                <a:t>Cellular </a:t>
              </a:r>
              <a:endParaRPr lang="en-US" sz="1199">
                <a:solidFill>
                  <a:srgbClr val="FFFFFF"/>
                </a:solidFill>
                <a:latin typeface="CiscoSansTT ExtraLight"/>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1050">
                  <a:solidFill>
                    <a:srgbClr val="FFFFFF"/>
                  </a:solidFill>
                  <a:latin typeface="CiscoSansTT ExtraLight"/>
                </a:rPr>
                <a:t>(300 M</a:t>
              </a:r>
              <a:r>
                <a:rPr kumimoji="0" lang="en-US" sz="1050" b="0" i="0" u="none" strike="noStrike" kern="1200" cap="none" spc="0" normalizeH="0" baseline="0" noProof="0">
                  <a:ln>
                    <a:noFill/>
                  </a:ln>
                  <a:solidFill>
                    <a:srgbClr val="FFFFFF"/>
                  </a:solidFill>
                  <a:effectLst/>
                  <a:uLnTx/>
                  <a:uFillTx/>
                  <a:latin typeface="CiscoSansTT ExtraLight"/>
                  <a:ea typeface="+mn-ea"/>
                  <a:cs typeface="+mn-cs"/>
                </a:rPr>
                <a:t>bps LTE Advanced)</a:t>
              </a:r>
            </a:p>
          </p:txBody>
        </p:sp>
      </p:grpSp>
      <p:graphicFrame>
        <p:nvGraphicFramePr>
          <p:cNvPr id="96" name="Table 95">
            <a:extLst>
              <a:ext uri="{FF2B5EF4-FFF2-40B4-BE49-F238E27FC236}">
                <a16:creationId xmlns:a16="http://schemas.microsoft.com/office/drawing/2014/main" id="{667041AB-8123-4FC4-8327-C0CD68F886C9}"/>
              </a:ext>
            </a:extLst>
          </p:cNvPr>
          <p:cNvGraphicFramePr>
            <a:graphicFrameLocks noGrp="1"/>
          </p:cNvGraphicFramePr>
          <p:nvPr/>
        </p:nvGraphicFramePr>
        <p:xfrm>
          <a:off x="506968" y="3885237"/>
          <a:ext cx="4210347" cy="926318"/>
        </p:xfrm>
        <a:graphic>
          <a:graphicData uri="http://schemas.openxmlformats.org/drawingml/2006/table">
            <a:tbl>
              <a:tblPr firstRow="1" firstCol="1" bandRow="1">
                <a:tableStyleId>{F5AB1C69-6EDB-4FF4-983F-18BD219EF322}</a:tableStyleId>
              </a:tblPr>
              <a:tblGrid>
                <a:gridCol w="1228952">
                  <a:extLst>
                    <a:ext uri="{9D8B030D-6E8A-4147-A177-3AD203B41FA5}">
                      <a16:colId xmlns:a16="http://schemas.microsoft.com/office/drawing/2014/main" val="597732818"/>
                    </a:ext>
                  </a:extLst>
                </a:gridCol>
                <a:gridCol w="2981395">
                  <a:extLst>
                    <a:ext uri="{9D8B030D-6E8A-4147-A177-3AD203B41FA5}">
                      <a16:colId xmlns:a16="http://schemas.microsoft.com/office/drawing/2014/main" val="2531148912"/>
                    </a:ext>
                  </a:extLst>
                </a:gridCol>
              </a:tblGrid>
              <a:tr h="129714">
                <a:tc>
                  <a:txBody>
                    <a:bodyPr/>
                    <a:lstStyle/>
                    <a:p>
                      <a:r>
                        <a:rPr lang="en-US" sz="1000">
                          <a:solidFill>
                            <a:schemeClr val="bg2"/>
                          </a:solidFill>
                        </a:rPr>
                        <a:t>PID</a:t>
                      </a:r>
                    </a:p>
                  </a:txBody>
                  <a:tcPr/>
                </a:tc>
                <a:tc>
                  <a:txBody>
                    <a:bodyPr/>
                    <a:lstStyle/>
                    <a:p>
                      <a:r>
                        <a:rPr lang="en-US" sz="1000">
                          <a:solidFill>
                            <a:schemeClr val="bg2"/>
                          </a:solidFill>
                        </a:rPr>
                        <a:t>LTE Bands</a:t>
                      </a:r>
                    </a:p>
                  </a:txBody>
                  <a:tcPr/>
                </a:tc>
                <a:extLst>
                  <a:ext uri="{0D108BD9-81ED-4DB2-BD59-A6C34878D82A}">
                    <a16:rowId xmlns:a16="http://schemas.microsoft.com/office/drawing/2014/main" val="4134039888"/>
                  </a:ext>
                </a:extLst>
              </a:tr>
              <a:tr h="341239">
                <a:tc>
                  <a:txBody>
                    <a:bodyPr/>
                    <a:lstStyle/>
                    <a:p>
                      <a:r>
                        <a:rPr lang="en-US" sz="900" b="1">
                          <a:solidFill>
                            <a:schemeClr val="bg1"/>
                          </a:solidFill>
                        </a:rPr>
                        <a:t>C1111-xPLTEEA</a:t>
                      </a:r>
                    </a:p>
                  </a:txBody>
                  <a:tcPr anchor="ctr"/>
                </a:tc>
                <a:tc>
                  <a:txBody>
                    <a:bodyPr/>
                    <a:lstStyle/>
                    <a:p>
                      <a:r>
                        <a:rPr lang="en-US" sz="900" b="0" i="0" kern="1200">
                          <a:solidFill>
                            <a:schemeClr val="bg1"/>
                          </a:solidFill>
                          <a:effectLst/>
                          <a:latin typeface="+mn-lt"/>
                          <a:ea typeface="+mn-ea"/>
                          <a:cs typeface="+mn-cs"/>
                        </a:rPr>
                        <a:t>1-5, 7, 12, 13, 20, 25, 26, 29, 30, and 41</a:t>
                      </a:r>
                    </a:p>
                  </a:txBody>
                  <a:tcPr anchor="ctr">
                    <a:solidFill>
                      <a:schemeClr val="tx2"/>
                    </a:solidFill>
                  </a:tcPr>
                </a:tc>
                <a:extLst>
                  <a:ext uri="{0D108BD9-81ED-4DB2-BD59-A6C34878D82A}">
                    <a16:rowId xmlns:a16="http://schemas.microsoft.com/office/drawing/2014/main" val="2543614318"/>
                  </a:ext>
                </a:extLst>
              </a:tr>
              <a:tr h="341239">
                <a:tc>
                  <a:txBody>
                    <a:bodyPr/>
                    <a:lstStyle/>
                    <a:p>
                      <a:r>
                        <a:rPr lang="en-US" sz="900" b="1">
                          <a:solidFill>
                            <a:schemeClr val="bg1"/>
                          </a:solidFill>
                        </a:rPr>
                        <a:t>C1111-xPLTELA</a:t>
                      </a:r>
                    </a:p>
                  </a:txBody>
                  <a:tcPr anchor="ctr"/>
                </a:tc>
                <a:tc>
                  <a:txBody>
                    <a:bodyPr/>
                    <a:lstStyle/>
                    <a:p>
                      <a:r>
                        <a:rPr lang="en-US" sz="900" b="0" i="0" kern="1200">
                          <a:solidFill>
                            <a:schemeClr val="bg1"/>
                          </a:solidFill>
                          <a:effectLst/>
                          <a:latin typeface="+mn-lt"/>
                          <a:ea typeface="+mn-ea"/>
                          <a:cs typeface="+mn-cs"/>
                        </a:rPr>
                        <a:t>1, 3, 5, 7, 8, 18, 19, 21, 28, 38, 39, 40, and 41</a:t>
                      </a:r>
                    </a:p>
                  </a:txBody>
                  <a:tcPr anchor="ctr">
                    <a:solidFill>
                      <a:schemeClr val="tx2"/>
                    </a:solidFill>
                  </a:tcPr>
                </a:tc>
                <a:extLst>
                  <a:ext uri="{0D108BD9-81ED-4DB2-BD59-A6C34878D82A}">
                    <a16:rowId xmlns:a16="http://schemas.microsoft.com/office/drawing/2014/main" val="749286666"/>
                  </a:ext>
                </a:extLst>
              </a:tr>
            </a:tbl>
          </a:graphicData>
        </a:graphic>
      </p:graphicFrame>
      <p:sp>
        <p:nvSpPr>
          <p:cNvPr id="17" name="TextBox 16">
            <a:extLst>
              <a:ext uri="{FF2B5EF4-FFF2-40B4-BE49-F238E27FC236}">
                <a16:creationId xmlns:a16="http://schemas.microsoft.com/office/drawing/2014/main" id="{B8AFFCBA-11D1-44B5-BB98-C7381E9C8155}"/>
              </a:ext>
            </a:extLst>
          </p:cNvPr>
          <p:cNvSpPr txBox="1"/>
          <p:nvPr/>
        </p:nvSpPr>
        <p:spPr>
          <a:xfrm>
            <a:off x="5029240" y="4233019"/>
            <a:ext cx="3287323" cy="400110"/>
          </a:xfrm>
          <a:prstGeom prst="rect">
            <a:avLst/>
          </a:prstGeom>
          <a:noFill/>
        </p:spPr>
        <p:txBody>
          <a:bodyPr wrap="square" rtlCol="0">
            <a:spAutoFit/>
          </a:bodyPr>
          <a:lstStyle/>
          <a:p>
            <a:r>
              <a:rPr lang="pl-PL" sz="1000">
                <a:latin typeface="+mn-lt"/>
              </a:rPr>
              <a:t>C11</a:t>
            </a:r>
            <a:r>
              <a:rPr lang="en-US" sz="1000">
                <a:latin typeface="+mn-lt"/>
              </a:rPr>
              <a:t>1</a:t>
            </a:r>
            <a:r>
              <a:rPr lang="pl-PL" sz="1000">
                <a:latin typeface="+mn-lt"/>
              </a:rPr>
              <a:t>1-</a:t>
            </a:r>
            <a:r>
              <a:rPr lang="en-US" sz="1000">
                <a:latin typeface="+mn-lt"/>
              </a:rPr>
              <a:t>x</a:t>
            </a:r>
            <a:r>
              <a:rPr lang="pl-PL" sz="1000">
                <a:latin typeface="+mn-lt"/>
              </a:rPr>
              <a:t>PLTE</a:t>
            </a:r>
            <a:r>
              <a:rPr lang="en-US" sz="1000" err="1">
                <a:latin typeface="+mn-lt"/>
              </a:rPr>
              <a:t>xAW</a:t>
            </a:r>
            <a:r>
              <a:rPr lang="en-US" sz="1000">
                <a:latin typeface="+mn-lt"/>
              </a:rPr>
              <a:t>*</a:t>
            </a:r>
            <a:endParaRPr lang="pl-PL" sz="1000">
              <a:latin typeface="+mn-lt"/>
            </a:endParaRPr>
          </a:p>
          <a:p>
            <a:r>
              <a:rPr lang="pl-PL" sz="1000" baseline="30000">
                <a:latin typeface="+mn-lt"/>
              </a:rPr>
              <a:t>*</a:t>
            </a:r>
            <a:r>
              <a:rPr lang="pl-PL" sz="1000">
                <a:latin typeface="+mn-lt"/>
              </a:rPr>
              <a:t> Wi-Fi domain</a:t>
            </a:r>
            <a:r>
              <a:rPr lang="en-US" sz="1000">
                <a:latin typeface="+mn-lt"/>
              </a:rPr>
              <a:t> W*</a:t>
            </a:r>
            <a:r>
              <a:rPr lang="pl-PL" sz="1000">
                <a:latin typeface="+mn-lt"/>
              </a:rPr>
              <a:t> = A, </a:t>
            </a:r>
            <a:r>
              <a:rPr lang="en-US" sz="1000">
                <a:latin typeface="+mn-lt"/>
              </a:rPr>
              <a:t>B, D, </a:t>
            </a:r>
            <a:r>
              <a:rPr lang="pl-PL" sz="1000">
                <a:latin typeface="+mn-lt"/>
              </a:rPr>
              <a:t>E,</a:t>
            </a:r>
            <a:r>
              <a:rPr lang="en-US" sz="1000">
                <a:latin typeface="+mn-lt"/>
              </a:rPr>
              <a:t> F,</a:t>
            </a:r>
            <a:r>
              <a:rPr lang="pl-PL" sz="1000">
                <a:latin typeface="+mn-lt"/>
              </a:rPr>
              <a:t> </a:t>
            </a:r>
            <a:r>
              <a:rPr lang="en-US" sz="1000">
                <a:latin typeface="+mn-lt"/>
              </a:rPr>
              <a:t>H, </a:t>
            </a:r>
            <a:r>
              <a:rPr lang="pt-BR" sz="1000">
                <a:latin typeface="+mn-lt"/>
              </a:rPr>
              <a:t>N, Q, S, Z</a:t>
            </a:r>
            <a:endParaRPr lang="en-US" sz="1000">
              <a:latin typeface="+mn-lt"/>
            </a:endParaRPr>
          </a:p>
        </p:txBody>
      </p:sp>
      <p:pic>
        <p:nvPicPr>
          <p:cNvPr id="98" name="Picture 97">
            <a:extLst>
              <a:ext uri="{FF2B5EF4-FFF2-40B4-BE49-F238E27FC236}">
                <a16:creationId xmlns:a16="http://schemas.microsoft.com/office/drawing/2014/main" id="{DC7F31CF-657F-43A3-BD05-DB90E9F0916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313500" y="1571319"/>
            <a:ext cx="2063658" cy="1650927"/>
          </a:xfrm>
          <a:prstGeom prst="rect">
            <a:avLst/>
          </a:prstGeom>
        </p:spPr>
      </p:pic>
      <p:sp>
        <p:nvSpPr>
          <p:cNvPr id="95" name="Rectangle 94">
            <a:extLst>
              <a:ext uri="{FF2B5EF4-FFF2-40B4-BE49-F238E27FC236}">
                <a16:creationId xmlns:a16="http://schemas.microsoft.com/office/drawing/2014/main" id="{A9013193-4870-F246-8AC9-97FA7900A6A5}"/>
              </a:ext>
            </a:extLst>
          </p:cNvPr>
          <p:cNvSpPr/>
          <p:nvPr/>
        </p:nvSpPr>
        <p:spPr>
          <a:xfrm>
            <a:off x="7391400" y="0"/>
            <a:ext cx="1752600" cy="2028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t>Teleworker Solution</a:t>
            </a:r>
          </a:p>
        </p:txBody>
      </p:sp>
    </p:spTree>
    <p:extLst>
      <p:ext uri="{BB962C8B-B14F-4D97-AF65-F5344CB8AC3E}">
        <p14:creationId xmlns:p14="http://schemas.microsoft.com/office/powerpoint/2010/main" val="53715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D1C96A-402D-6E45-B1D4-3484A7ADE14F}"/>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938"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C6D1C96A-402D-6E45-B1D4-3484A7ADE14F}"/>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4ABBAE-CAC8-D84D-B01B-F058A7A52800}"/>
              </a:ext>
            </a:extLst>
          </p:cNvPr>
          <p:cNvSpPr/>
          <p:nvPr>
            <p:custDataLst>
              <p:tags r:id="rId3"/>
            </p:custDataLst>
          </p:nvPr>
        </p:nvSpPr>
        <p:spPr>
          <a:xfrm>
            <a:off x="0" y="0"/>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a:latin typeface="CiscoSansTT ExtraLight" panose="020B0303020201020303" pitchFamily="34" charset="0"/>
              <a:sym typeface="CiscoSansTT ExtraLight" panose="020B0303020201020303" pitchFamily="34" charset="0"/>
            </a:endParaRPr>
          </a:p>
        </p:txBody>
      </p:sp>
      <p:sp>
        <p:nvSpPr>
          <p:cNvPr id="2" name="Title 1">
            <a:extLst>
              <a:ext uri="{FF2B5EF4-FFF2-40B4-BE49-F238E27FC236}">
                <a16:creationId xmlns:a16="http://schemas.microsoft.com/office/drawing/2014/main" id="{767D696A-3268-EA49-99F6-4E3CDF7FB7A4}"/>
              </a:ext>
            </a:extLst>
          </p:cNvPr>
          <p:cNvSpPr>
            <a:spLocks noGrp="1"/>
          </p:cNvSpPr>
          <p:nvPr>
            <p:ph type="title"/>
          </p:nvPr>
        </p:nvSpPr>
        <p:spPr>
          <a:xfrm>
            <a:off x="776978" y="161648"/>
            <a:ext cx="8345488" cy="731837"/>
          </a:xfrm>
        </p:spPr>
        <p:txBody>
          <a:bodyPr/>
          <a:lstStyle/>
          <a:p>
            <a:r>
              <a:rPr lang="en-US"/>
              <a:t>Targeted offers to support the solutions</a:t>
            </a:r>
          </a:p>
        </p:txBody>
      </p:sp>
      <p:sp>
        <p:nvSpPr>
          <p:cNvPr id="7" name="Rectangle 6">
            <a:extLst>
              <a:ext uri="{FF2B5EF4-FFF2-40B4-BE49-F238E27FC236}">
                <a16:creationId xmlns:a16="http://schemas.microsoft.com/office/drawing/2014/main" id="{B43C085B-DEC0-AF42-8AB8-C4460DC2CE51}"/>
              </a:ext>
            </a:extLst>
          </p:cNvPr>
          <p:cNvSpPr/>
          <p:nvPr/>
        </p:nvSpPr>
        <p:spPr>
          <a:xfrm>
            <a:off x="2657920" y="858420"/>
            <a:ext cx="6281928" cy="2015936"/>
          </a:xfrm>
          <a:prstGeom prst="rect">
            <a:avLst/>
          </a:prstGeom>
          <a:ln>
            <a:solidFill>
              <a:schemeClr val="accent1"/>
            </a:solidFill>
          </a:ln>
        </p:spPr>
        <p:txBody>
          <a:bodyPr wrap="square" anchor="ctr">
            <a:spAutoFit/>
          </a:bodyPr>
          <a:lstStyle/>
          <a:p>
            <a:pPr marL="342900" indent="-342900">
              <a:buFont typeface="Arial" panose="020B0604020202020204" pitchFamily="34" charset="0"/>
              <a:buChar char="•"/>
            </a:pPr>
            <a:r>
              <a:rPr lang="en-US" sz="1200">
                <a:latin typeface="+mn-lt"/>
              </a:rPr>
              <a:t>SD-WAN Ready ISR1K </a:t>
            </a:r>
          </a:p>
          <a:p>
            <a:pPr marL="628650" lvl="1" indent="-171450">
              <a:buFont typeface="Arial" panose="020B0604020202020204" pitchFamily="34" charset="0"/>
              <a:buChar char="•"/>
            </a:pPr>
            <a:r>
              <a:rPr lang="en-US" sz="1100">
                <a:latin typeface="+mn-lt"/>
                <a:ea typeface="ＭＳ Ｐゴシック"/>
              </a:rPr>
              <a:t>SKU Options : C1121-8PLTEPW$*, C1111-4PW, C1111-8PW, C1117-4PW</a:t>
            </a:r>
          </a:p>
          <a:p>
            <a:pPr marL="628650" lvl="1" indent="-171450">
              <a:buFont typeface="Arial" panose="020B0604020202020204" pitchFamily="34" charset="0"/>
              <a:buChar char="•"/>
            </a:pPr>
            <a:r>
              <a:rPr lang="en-US" sz="1100">
                <a:latin typeface="+mn-lt"/>
              </a:rPr>
              <a:t>Wi-Fi domain: W$; $ = A, E, B, Z</a:t>
            </a:r>
          </a:p>
          <a:p>
            <a:pPr marL="628650" lvl="1" indent="-171450">
              <a:buFont typeface="Arial" panose="020B0604020202020204" pitchFamily="34" charset="0"/>
              <a:buChar char="•"/>
            </a:pPr>
            <a:endParaRPr lang="en-US" sz="1100">
              <a:latin typeface="+mn-lt"/>
            </a:endParaRPr>
          </a:p>
          <a:p>
            <a:pPr marL="342900" indent="-342900">
              <a:buFont typeface="Arial" panose="020B0604020202020204" pitchFamily="34" charset="0"/>
              <a:buChar char="•"/>
            </a:pPr>
            <a:r>
              <a:rPr lang="en-US" sz="1200">
                <a:latin typeface="+mn-lt"/>
              </a:rPr>
              <a:t>Free Virtual Office License</a:t>
            </a:r>
          </a:p>
          <a:p>
            <a:pPr marL="628650" lvl="1" indent="-171450">
              <a:buFont typeface="Arial" panose="020B0604020202020204" pitchFamily="34" charset="0"/>
              <a:buChar char="•"/>
            </a:pPr>
            <a:r>
              <a:rPr lang="en-US" sz="1100">
                <a:latin typeface="+mn-lt"/>
              </a:rPr>
              <a:t>SKU : CVO-1100-4P-CFG, CVO-1100-8P-CFG</a:t>
            </a:r>
          </a:p>
          <a:p>
            <a:pPr marL="628650" lvl="1" indent="-171450">
              <a:buFont typeface="Arial" panose="020B0604020202020204" pitchFamily="34" charset="0"/>
              <a:buChar char="•"/>
            </a:pPr>
            <a:endParaRPr lang="en-US" sz="1100">
              <a:latin typeface="+mn-lt"/>
            </a:endParaRPr>
          </a:p>
          <a:p>
            <a:pPr marL="342900" indent="-342900">
              <a:buFont typeface="Arial" panose="020B0604020202020204" pitchFamily="34" charset="0"/>
              <a:buChar char="•"/>
            </a:pPr>
            <a:r>
              <a:rPr lang="en-US" sz="1200">
                <a:latin typeface="+mn-lt"/>
              </a:rPr>
              <a:t>Cellular Modules</a:t>
            </a:r>
          </a:p>
          <a:p>
            <a:pPr marL="628650" lvl="1" indent="-171450">
              <a:buFont typeface="Arial" panose="020B0604020202020204" pitchFamily="34" charset="0"/>
              <a:buChar char="•"/>
            </a:pPr>
            <a:r>
              <a:rPr lang="en-US" sz="1100">
                <a:latin typeface="+mn-lt"/>
              </a:rPr>
              <a:t>SKU Options : P-LTEAP18-GL, P-LTEA-EA, P-LTE</a:t>
            </a:r>
          </a:p>
          <a:p>
            <a:pPr marL="171450" indent="-171450">
              <a:buFont typeface="Arial" panose="020B0604020202020204" pitchFamily="34" charset="0"/>
              <a:buChar char="•"/>
            </a:pPr>
            <a:endParaRPr lang="en-US" sz="1100">
              <a:latin typeface="+mn-lt"/>
            </a:endParaRPr>
          </a:p>
          <a:p>
            <a:pPr marL="346075" indent="-337820">
              <a:buFont typeface="Arial" panose="020B0604020202020204" pitchFamily="34" charset="0"/>
              <a:buChar char="•"/>
            </a:pPr>
            <a:r>
              <a:rPr lang="en-US" sz="1200">
                <a:latin typeface="+mn-lt"/>
              </a:rPr>
              <a:t>Add-on SD-WAN subscriptions (L-LIC-DNA-ADD)</a:t>
            </a:r>
          </a:p>
        </p:txBody>
      </p:sp>
      <p:sp>
        <p:nvSpPr>
          <p:cNvPr id="8" name="Rectangle 7">
            <a:extLst>
              <a:ext uri="{FF2B5EF4-FFF2-40B4-BE49-F238E27FC236}">
                <a16:creationId xmlns:a16="http://schemas.microsoft.com/office/drawing/2014/main" id="{2E5AF178-9FEB-6B42-9BAC-BF7682EDAAF4}"/>
              </a:ext>
            </a:extLst>
          </p:cNvPr>
          <p:cNvSpPr/>
          <p:nvPr/>
        </p:nvSpPr>
        <p:spPr>
          <a:xfrm>
            <a:off x="204152" y="858420"/>
            <a:ext cx="2459736" cy="201593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Teleworker Bundles</a:t>
            </a:r>
          </a:p>
          <a:p>
            <a:pPr algn="ctr"/>
            <a:endParaRPr lang="en-US" sz="1100">
              <a:solidFill>
                <a:schemeClr val="bg2"/>
              </a:solidFill>
            </a:endParaRPr>
          </a:p>
          <a:p>
            <a:pPr algn="ctr"/>
            <a:r>
              <a:rPr lang="en-US" sz="1200">
                <a:solidFill>
                  <a:schemeClr val="bg2"/>
                </a:solidFill>
              </a:rPr>
              <a:t>ISR1000-4P-TWPM20</a:t>
            </a:r>
          </a:p>
          <a:p>
            <a:pPr algn="ctr"/>
            <a:r>
              <a:rPr lang="en-US" sz="1200">
                <a:solidFill>
                  <a:schemeClr val="bg2"/>
                </a:solidFill>
              </a:rPr>
              <a:t>ISR1000-8P-TWPM20</a:t>
            </a:r>
          </a:p>
          <a:p>
            <a:pPr algn="ctr"/>
            <a:endParaRPr lang="en-US" sz="1200">
              <a:solidFill>
                <a:schemeClr val="bg2"/>
              </a:solidFill>
            </a:endParaRPr>
          </a:p>
          <a:p>
            <a:pPr algn="ctr"/>
            <a:r>
              <a:rPr lang="en-US" sz="1200" i="1">
                <a:solidFill>
                  <a:schemeClr val="bg2"/>
                </a:solidFill>
              </a:rPr>
              <a:t>(14% Off* on HW)</a:t>
            </a:r>
          </a:p>
          <a:p>
            <a:pPr algn="ctr"/>
            <a:endParaRPr lang="en-US" sz="1200">
              <a:solidFill>
                <a:schemeClr val="bg2"/>
              </a:solidFill>
            </a:endParaRPr>
          </a:p>
          <a:p>
            <a:pPr algn="ctr"/>
            <a:r>
              <a:rPr lang="en-US" sz="900" i="1">
                <a:solidFill>
                  <a:schemeClr val="bg2"/>
                </a:solidFill>
              </a:rPr>
              <a:t>Use cases : Home Office</a:t>
            </a:r>
            <a:endParaRPr lang="en-US" sz="900">
              <a:solidFill>
                <a:schemeClr val="bg2"/>
              </a:solidFill>
            </a:endParaRPr>
          </a:p>
        </p:txBody>
      </p:sp>
      <p:sp>
        <p:nvSpPr>
          <p:cNvPr id="10" name="Rectangle 9">
            <a:extLst>
              <a:ext uri="{FF2B5EF4-FFF2-40B4-BE49-F238E27FC236}">
                <a16:creationId xmlns:a16="http://schemas.microsoft.com/office/drawing/2014/main" id="{F7B55598-1258-944B-AF97-14598C3B1EFB}"/>
              </a:ext>
            </a:extLst>
          </p:cNvPr>
          <p:cNvSpPr/>
          <p:nvPr/>
        </p:nvSpPr>
        <p:spPr>
          <a:xfrm>
            <a:off x="204152" y="3057276"/>
            <a:ext cx="2459736" cy="167738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Microbranch Bundle</a:t>
            </a:r>
          </a:p>
          <a:p>
            <a:pPr algn="ctr"/>
            <a:endParaRPr lang="en-US" sz="1100">
              <a:solidFill>
                <a:schemeClr val="bg2"/>
              </a:solidFill>
            </a:endParaRPr>
          </a:p>
          <a:p>
            <a:pPr algn="ctr"/>
            <a:r>
              <a:rPr lang="en-US" sz="1200">
                <a:solidFill>
                  <a:schemeClr val="bg2"/>
                </a:solidFill>
              </a:rPr>
              <a:t>ISR1000-4P-MBPM20</a:t>
            </a:r>
          </a:p>
          <a:p>
            <a:pPr algn="ctr"/>
            <a:r>
              <a:rPr lang="en-US" sz="1200"/>
              <a:t>ISR1000-8P-MBPM20</a:t>
            </a:r>
            <a:endParaRPr lang="en-US" sz="1200">
              <a:solidFill>
                <a:schemeClr val="bg2"/>
              </a:solidFill>
            </a:endParaRPr>
          </a:p>
          <a:p>
            <a:pPr algn="ctr"/>
            <a:endParaRPr lang="en-US" sz="1100">
              <a:solidFill>
                <a:schemeClr val="bg2"/>
              </a:solidFill>
            </a:endParaRPr>
          </a:p>
          <a:p>
            <a:pPr algn="ctr"/>
            <a:r>
              <a:rPr lang="en-US" sz="1200" i="1">
                <a:solidFill>
                  <a:schemeClr val="bg2"/>
                </a:solidFill>
              </a:rPr>
              <a:t>(14% Off on HW)</a:t>
            </a:r>
            <a:endParaRPr lang="en-US" sz="1200">
              <a:solidFill>
                <a:schemeClr val="bg2"/>
              </a:solidFill>
            </a:endParaRPr>
          </a:p>
          <a:p>
            <a:pPr algn="ctr"/>
            <a:endParaRPr lang="en-US" sz="1100">
              <a:solidFill>
                <a:schemeClr val="bg2"/>
              </a:solidFill>
            </a:endParaRPr>
          </a:p>
          <a:p>
            <a:pPr algn="ctr"/>
            <a:r>
              <a:rPr lang="en-US" sz="900" i="1">
                <a:solidFill>
                  <a:schemeClr val="bg2"/>
                </a:solidFill>
              </a:rPr>
              <a:t>Use cases : Health Camps / Relief Camps / Support center/ Urgent Care</a:t>
            </a:r>
            <a:endParaRPr lang="en-US" sz="900">
              <a:solidFill>
                <a:schemeClr val="bg2"/>
              </a:solidFill>
            </a:endParaRPr>
          </a:p>
        </p:txBody>
      </p:sp>
      <p:sp>
        <p:nvSpPr>
          <p:cNvPr id="11" name="Rectangle 10">
            <a:extLst>
              <a:ext uri="{FF2B5EF4-FFF2-40B4-BE49-F238E27FC236}">
                <a16:creationId xmlns:a16="http://schemas.microsoft.com/office/drawing/2014/main" id="{6068FADD-E541-064F-900B-05378F08E0B4}"/>
              </a:ext>
            </a:extLst>
          </p:cNvPr>
          <p:cNvSpPr/>
          <p:nvPr/>
        </p:nvSpPr>
        <p:spPr>
          <a:xfrm>
            <a:off x="2657920" y="3057276"/>
            <a:ext cx="6281928" cy="1677382"/>
          </a:xfrm>
          <a:prstGeom prst="rect">
            <a:avLst/>
          </a:prstGeom>
          <a:ln>
            <a:solidFill>
              <a:schemeClr val="accent2"/>
            </a:solidFill>
          </a:ln>
        </p:spPr>
        <p:txBody>
          <a:bodyPr wrap="square" anchor="ctr">
            <a:spAutoFit/>
          </a:bodyPr>
          <a:lstStyle/>
          <a:p>
            <a:pPr marL="342900" indent="-342900">
              <a:buFont typeface="Arial" panose="020B0604020202020204" pitchFamily="34" charset="0"/>
              <a:buChar char="•"/>
            </a:pPr>
            <a:r>
              <a:rPr lang="en-US" sz="1200">
                <a:latin typeface="+mn-lt"/>
                <a:ea typeface="ＭＳ Ｐゴシック"/>
              </a:rPr>
              <a:t>SD-WAN Ready ISR1K </a:t>
            </a:r>
            <a:endParaRPr lang="en-US" sz="1200">
              <a:latin typeface="+mn-lt"/>
            </a:endParaRPr>
          </a:p>
          <a:p>
            <a:pPr marL="628650" lvl="1" indent="-171450">
              <a:buFont typeface="Arial" panose="020B0604020202020204" pitchFamily="34" charset="0"/>
              <a:buChar char="•"/>
            </a:pPr>
            <a:r>
              <a:rPr lang="en-US" sz="1100">
                <a:latin typeface="+mn-lt"/>
                <a:ea typeface="ＭＳ Ｐゴシック"/>
              </a:rPr>
              <a:t>SKU Options : C1121X-8PLTEPW$*, C1109-4PLTE2PWB, </a:t>
            </a:r>
            <a:r>
              <a:rPr lang="pl-PL" sz="1100">
                <a:latin typeface="+mn-lt"/>
                <a:ea typeface="ＭＳ Ｐゴシック"/>
              </a:rPr>
              <a:t>C11</a:t>
            </a:r>
            <a:r>
              <a:rPr lang="en-US" sz="1100">
                <a:latin typeface="+mn-lt"/>
                <a:ea typeface="ＭＳ Ｐゴシック"/>
              </a:rPr>
              <a:t>1</a:t>
            </a:r>
            <a:r>
              <a:rPr lang="pl-PL" sz="1100">
                <a:latin typeface="+mn-lt"/>
                <a:ea typeface="ＭＳ Ｐゴシック"/>
              </a:rPr>
              <a:t>1-</a:t>
            </a:r>
            <a:r>
              <a:rPr lang="en-US" sz="1100">
                <a:latin typeface="+mn-lt"/>
                <a:ea typeface="ＭＳ Ｐゴシック"/>
              </a:rPr>
              <a:t>x</a:t>
            </a:r>
            <a:r>
              <a:rPr lang="pl-PL" sz="1100">
                <a:latin typeface="+mn-lt"/>
                <a:ea typeface="ＭＳ Ｐゴシック"/>
              </a:rPr>
              <a:t>PLTE</a:t>
            </a:r>
            <a:r>
              <a:rPr lang="en-US" sz="1100" err="1">
                <a:latin typeface="+mn-lt"/>
                <a:ea typeface="ＭＳ Ｐゴシック"/>
              </a:rPr>
              <a:t>xAW</a:t>
            </a:r>
            <a:r>
              <a:rPr lang="en-US" sz="1100">
                <a:latin typeface="+mn-lt"/>
                <a:ea typeface="ＭＳ Ｐゴシック"/>
              </a:rPr>
              <a:t>*</a:t>
            </a:r>
          </a:p>
          <a:p>
            <a:pPr marL="628650" lvl="1" indent="-171450">
              <a:buFont typeface="Arial" panose="020B0604020202020204" pitchFamily="34" charset="0"/>
              <a:buChar char="•"/>
            </a:pPr>
            <a:r>
              <a:rPr lang="en-US" sz="1100">
                <a:latin typeface="+mn-lt"/>
              </a:rPr>
              <a:t>Wi-Fi domain: W$; $ = A, E, B, Z</a:t>
            </a:r>
          </a:p>
          <a:p>
            <a:pPr lvl="1"/>
            <a:r>
              <a:rPr lang="en-US" sz="1100">
                <a:latin typeface="+mn-lt"/>
              </a:rPr>
              <a:t> </a:t>
            </a:r>
          </a:p>
          <a:p>
            <a:pPr marL="342900" indent="-342900">
              <a:buFont typeface="Arial" panose="020B0604020202020204" pitchFamily="34" charset="0"/>
              <a:buChar char="•"/>
            </a:pPr>
            <a:r>
              <a:rPr lang="en-US" sz="1200">
                <a:latin typeface="+mn-lt"/>
              </a:rPr>
              <a:t>Cellular Modules</a:t>
            </a:r>
          </a:p>
          <a:p>
            <a:pPr marL="628650" lvl="1" indent="-171450">
              <a:buFont typeface="Arial" panose="020B0604020202020204" pitchFamily="34" charset="0"/>
              <a:buChar char="•"/>
            </a:pPr>
            <a:r>
              <a:rPr lang="en-US" sz="1100">
                <a:latin typeface="+mn-lt"/>
              </a:rPr>
              <a:t>SKU Options : P-LTEAP18-GL, P-LTEA-EA, P-LTE</a:t>
            </a:r>
          </a:p>
          <a:p>
            <a:pPr marL="171450" indent="-171450">
              <a:buFont typeface="Arial" panose="020B0604020202020204" pitchFamily="34" charset="0"/>
              <a:buChar char="•"/>
            </a:pPr>
            <a:endParaRPr lang="en-US" sz="1100">
              <a:latin typeface="+mn-lt"/>
            </a:endParaRPr>
          </a:p>
          <a:p>
            <a:pPr marL="346075" indent="-346075">
              <a:buFont typeface="Arial" panose="020B0604020202020204" pitchFamily="34" charset="0"/>
              <a:buChar char="•"/>
            </a:pPr>
            <a:r>
              <a:rPr lang="en-US" sz="1200">
                <a:latin typeface="+mn-lt"/>
              </a:rPr>
              <a:t>SD-WAN subscriptions (Optional – As part of bundle)</a:t>
            </a:r>
          </a:p>
          <a:p>
            <a:pPr marL="346075" indent="-346075">
              <a:buFont typeface="Arial" panose="020B0604020202020204" pitchFamily="34" charset="0"/>
              <a:buChar char="•"/>
            </a:pPr>
            <a:endParaRPr lang="en-US" sz="1200">
              <a:latin typeface="+mn-lt"/>
            </a:endParaRPr>
          </a:p>
        </p:txBody>
      </p:sp>
    </p:spTree>
    <p:extLst>
      <p:ext uri="{BB962C8B-B14F-4D97-AF65-F5344CB8AC3E}">
        <p14:creationId xmlns:p14="http://schemas.microsoft.com/office/powerpoint/2010/main" val="2134063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54AAA39-B68F-3E4F-BF7B-D0CB5A73F6A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8962"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F54AAA39-B68F-3E4F-BF7B-D0CB5A73F6A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4029BEC-DEB6-D747-91DD-3B1B9DE5D12E}"/>
              </a:ext>
            </a:extLst>
          </p:cNvPr>
          <p:cNvSpPr/>
          <p:nvPr>
            <p:custDataLst>
              <p:tags r:id="rId3"/>
            </p:custDataLst>
          </p:nvPr>
        </p:nvSpPr>
        <p:spPr>
          <a:xfrm>
            <a:off x="0" y="0"/>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a:latin typeface="CiscoSansTT ExtraLight" panose="020B0303020201020303" pitchFamily="34" charset="0"/>
              <a:sym typeface="CiscoSansTT ExtraLight" panose="020B0303020201020303" pitchFamily="34" charset="0"/>
            </a:endParaRPr>
          </a:p>
        </p:txBody>
      </p:sp>
      <p:sp>
        <p:nvSpPr>
          <p:cNvPr id="7" name="Text Placeholder 6">
            <a:extLst>
              <a:ext uri="{FF2B5EF4-FFF2-40B4-BE49-F238E27FC236}">
                <a16:creationId xmlns:a16="http://schemas.microsoft.com/office/drawing/2014/main" id="{246FEB4D-5D69-694D-BE38-11AEE6E3932F}"/>
              </a:ext>
            </a:extLst>
          </p:cNvPr>
          <p:cNvSpPr>
            <a:spLocks noGrp="1"/>
          </p:cNvSpPr>
          <p:nvPr>
            <p:ph type="body" sz="quarter" idx="10"/>
          </p:nvPr>
        </p:nvSpPr>
        <p:spPr>
          <a:xfrm>
            <a:off x="201168" y="822960"/>
            <a:ext cx="8869679" cy="4243768"/>
          </a:xfrm>
        </p:spPr>
        <p:txBody>
          <a:bodyPr>
            <a:noAutofit/>
          </a:bodyPr>
          <a:lstStyle/>
          <a:p>
            <a:pPr>
              <a:lnSpc>
                <a:spcPct val="150000"/>
              </a:lnSpc>
            </a:pPr>
            <a:r>
              <a:rPr lang="en-US" sz="1050">
                <a:solidFill>
                  <a:schemeClr val="tx1"/>
                </a:solidFill>
              </a:rPr>
              <a:t>ISR1K Datasheet:  </a:t>
            </a:r>
            <a:r>
              <a:rPr lang="en-US" sz="1050">
                <a:hlinkClick r:id="rId7"/>
              </a:rPr>
              <a:t>https://www.cisco.com/c/en/us/products/collateral/routers/1000-series-integrated-services-routers-isr/datasheet-c78-739512.html</a:t>
            </a:r>
            <a:endParaRPr lang="en-US" sz="1050">
              <a:hlinkClick r:id="" action="ppaction://noaction">
                <a:extLst>
                  <a:ext uri="{A12FA001-AC4F-418D-AE19-62706E023703}">
                    <ahyp:hlinkClr xmlns:ahyp="http://schemas.microsoft.com/office/drawing/2018/hyperlinkcolor" val="tx"/>
                  </a:ext>
                </a:extLst>
              </a:hlinkClick>
            </a:endParaRPr>
          </a:p>
          <a:p>
            <a:pPr>
              <a:lnSpc>
                <a:spcPct val="150000"/>
              </a:lnSpc>
            </a:pPr>
            <a:r>
              <a:rPr lang="en-US" sz="1050">
                <a:solidFill>
                  <a:schemeClr val="tx1"/>
                </a:solidFill>
              </a:rPr>
              <a:t>Cellular WAN Datasheet: </a:t>
            </a:r>
            <a:r>
              <a:rPr lang="en-US" sz="1050">
                <a:hlinkClick r:id="rId8"/>
              </a:rPr>
              <a:t>https://www.cisco.com/c/en/us/solutions/collateral/enterprise-networks/4g-lte-solutions/datasheet-c78-743503.html</a:t>
            </a:r>
            <a:endParaRPr lang="en-US" sz="1050"/>
          </a:p>
          <a:p>
            <a:pPr>
              <a:lnSpc>
                <a:spcPct val="150000"/>
              </a:lnSpc>
            </a:pPr>
            <a:r>
              <a:rPr lang="en-US" sz="1050">
                <a:solidFill>
                  <a:schemeClr val="tx1"/>
                </a:solidFill>
              </a:rPr>
              <a:t>ISR1K Configuration Guides: </a:t>
            </a:r>
            <a:r>
              <a:rPr lang="en-US" sz="1050">
                <a:hlinkClick r:id="rId9"/>
              </a:rPr>
              <a:t>https://www.cisco.com/c/en/us/support/routers/1000-series-integrated-services-routers-isr/products-installation-and-configuration-guides-list.html </a:t>
            </a:r>
            <a:endParaRPr lang="en-US" sz="1050"/>
          </a:p>
          <a:p>
            <a:pPr>
              <a:lnSpc>
                <a:spcPct val="150000"/>
              </a:lnSpc>
            </a:pPr>
            <a:r>
              <a:rPr lang="en-US" sz="1050">
                <a:solidFill>
                  <a:schemeClr val="tx1"/>
                </a:solidFill>
              </a:rPr>
              <a:t>SD-WAN Ordering Guide: </a:t>
            </a:r>
            <a:r>
              <a:rPr lang="en-US" sz="1050">
                <a:hlinkClick r:id="rId10"/>
              </a:rPr>
              <a:t>https://www.cisco.com/c/dam/en/us/products/collateral/software/one-wan-subscription/guide-c07-740642.pdf</a:t>
            </a:r>
            <a:endParaRPr lang="en-US" sz="1050"/>
          </a:p>
          <a:p>
            <a:pPr>
              <a:lnSpc>
                <a:spcPct val="150000"/>
              </a:lnSpc>
            </a:pPr>
            <a:r>
              <a:rPr lang="en-US" sz="1050">
                <a:solidFill>
                  <a:schemeClr val="tx1"/>
                </a:solidFill>
              </a:rPr>
              <a:t>Cisco CVO page : </a:t>
            </a:r>
            <a:r>
              <a:rPr lang="en-US" sz="1050">
                <a:solidFill>
                  <a:schemeClr val="tx1"/>
                </a:solidFill>
                <a:hlinkClick r:id="rId11"/>
              </a:rPr>
              <a:t>https://www.cisco.com/c/en/us/solutions/enterprise-networks/virtual-office/index.html</a:t>
            </a:r>
            <a:endParaRPr lang="en-US" sz="1050">
              <a:solidFill>
                <a:schemeClr val="tx1"/>
              </a:solidFill>
            </a:endParaRPr>
          </a:p>
          <a:p>
            <a:pPr>
              <a:lnSpc>
                <a:spcPct val="150000"/>
              </a:lnSpc>
            </a:pPr>
            <a:r>
              <a:rPr lang="en-US" sz="1050">
                <a:solidFill>
                  <a:schemeClr val="tx1"/>
                </a:solidFill>
              </a:rPr>
              <a:t>Step-by-step guide to setting up Popup ISR1K Single Box LTE/</a:t>
            </a:r>
            <a:r>
              <a:rPr lang="en-US" sz="1050" err="1">
                <a:solidFill>
                  <a:schemeClr val="tx1"/>
                </a:solidFill>
              </a:rPr>
              <a:t>WiFi</a:t>
            </a:r>
            <a:r>
              <a:rPr lang="en-US" sz="1050">
                <a:solidFill>
                  <a:schemeClr val="tx1"/>
                </a:solidFill>
              </a:rPr>
              <a:t> Hotspot Solution </a:t>
            </a:r>
            <a:r>
              <a:rPr lang="en-US" sz="1050" b="1">
                <a:solidFill>
                  <a:schemeClr val="tx1"/>
                </a:solidFill>
              </a:rPr>
              <a:t>- XE SD-WAN: </a:t>
            </a:r>
            <a:r>
              <a:rPr lang="en-US" sz="1050">
                <a:hlinkClick r:id="rId12"/>
              </a:rPr>
              <a:t>https://community.cisco.com/t5/networking-documents/popup-isr1k-single-box-lte-wifi-hotspot-solution-xe-sd-wan/ta-p/4049385</a:t>
            </a:r>
            <a:endParaRPr lang="en-US" sz="1050"/>
          </a:p>
          <a:p>
            <a:pPr>
              <a:lnSpc>
                <a:spcPct val="150000"/>
              </a:lnSpc>
            </a:pPr>
            <a:r>
              <a:rPr lang="en-US" sz="1050">
                <a:solidFill>
                  <a:schemeClr val="tx1"/>
                </a:solidFill>
              </a:rPr>
              <a:t>Step-by-step guide to setting up Popup ISR1K Single Box LTE/</a:t>
            </a:r>
            <a:r>
              <a:rPr lang="en-US" sz="1050" err="1">
                <a:solidFill>
                  <a:schemeClr val="tx1"/>
                </a:solidFill>
              </a:rPr>
              <a:t>WiFi</a:t>
            </a:r>
            <a:r>
              <a:rPr lang="en-US" sz="1050">
                <a:solidFill>
                  <a:schemeClr val="tx1"/>
                </a:solidFill>
              </a:rPr>
              <a:t> Hotspot Solution – IOS-XE: </a:t>
            </a:r>
            <a:r>
              <a:rPr lang="en-US" sz="1050">
                <a:solidFill>
                  <a:schemeClr val="tx1"/>
                </a:solidFill>
                <a:hlinkClick r:id="rId13"/>
              </a:rPr>
              <a:t>https://community.cisco.com/t5/networking-documents/popup-isr1k-single-box-lte-wifi-hotspot-solution-ios-xe/ta-p/4046810</a:t>
            </a:r>
            <a:endParaRPr lang="en-US" sz="1050">
              <a:solidFill>
                <a:schemeClr val="tx1"/>
              </a:solidFill>
            </a:endParaRPr>
          </a:p>
        </p:txBody>
      </p:sp>
      <p:sp>
        <p:nvSpPr>
          <p:cNvPr id="2" name="Title 1">
            <a:extLst>
              <a:ext uri="{FF2B5EF4-FFF2-40B4-BE49-F238E27FC236}">
                <a16:creationId xmlns:a16="http://schemas.microsoft.com/office/drawing/2014/main" id="{1AAB1DF3-A4DE-CF4C-A4E0-690AEF017E87}"/>
              </a:ext>
            </a:extLst>
          </p:cNvPr>
          <p:cNvSpPr>
            <a:spLocks noGrp="1"/>
          </p:cNvSpPr>
          <p:nvPr>
            <p:ph type="title"/>
          </p:nvPr>
        </p:nvSpPr>
        <p:spPr>
          <a:xfrm>
            <a:off x="849595" y="242693"/>
            <a:ext cx="8345488" cy="600509"/>
          </a:xfrm>
        </p:spPr>
        <p:txBody>
          <a:bodyPr/>
          <a:lstStyle/>
          <a:p>
            <a:r>
              <a:rPr lang="en-US"/>
              <a:t>Useful Links</a:t>
            </a:r>
          </a:p>
        </p:txBody>
      </p:sp>
    </p:spTree>
    <p:extLst>
      <p:ext uri="{BB962C8B-B14F-4D97-AF65-F5344CB8AC3E}">
        <p14:creationId xmlns:p14="http://schemas.microsoft.com/office/powerpoint/2010/main" val="16207826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55004D1-29B2-5441-B2FB-2DAD26265F15}"/>
              </a:ext>
            </a:extLst>
          </p:cNvPr>
          <p:cNvSpPr/>
          <p:nvPr/>
        </p:nvSpPr>
        <p:spPr>
          <a:xfrm>
            <a:off x="5151155" y="0"/>
            <a:ext cx="3982770"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9" name="TextBox 28">
            <a:extLst>
              <a:ext uri="{FF2B5EF4-FFF2-40B4-BE49-F238E27FC236}">
                <a16:creationId xmlns:a16="http://schemas.microsoft.com/office/drawing/2014/main" id="{5C39AD77-37EB-9446-9556-7C9C7B65CDDE}"/>
              </a:ext>
            </a:extLst>
          </p:cNvPr>
          <p:cNvSpPr txBox="1"/>
          <p:nvPr/>
        </p:nvSpPr>
        <p:spPr>
          <a:xfrm>
            <a:off x="449709" y="1052299"/>
            <a:ext cx="3780421" cy="3231654"/>
          </a:xfrm>
          <a:prstGeom prst="rect">
            <a:avLst/>
          </a:prstGeom>
          <a:noFill/>
        </p:spPr>
        <p:txBody>
          <a:bodyPr wrap="square" rtlCol="0" anchor="t">
            <a:spAutoFit/>
          </a:bodyPr>
          <a:lstStyle/>
          <a:p>
            <a:r>
              <a:rPr lang="en-US" sz="1200">
                <a:latin typeface="+mn-lt"/>
                <a:ea typeface="ＭＳ Ｐゴシック"/>
              </a:rPr>
              <a:t>Meraki had made solutions and offers available for customers looking for remote work offers:</a:t>
            </a:r>
          </a:p>
          <a:p>
            <a:pPr marL="171450" indent="-171450">
              <a:buFont typeface="Arial" panose="020B0604020202020204" pitchFamily="34" charset="0"/>
              <a:buChar char="•"/>
            </a:pPr>
            <a:endParaRPr lang="en-US" sz="1200">
              <a:latin typeface="+mn-lt"/>
            </a:endParaRPr>
          </a:p>
          <a:p>
            <a:pPr marL="171450" indent="-171450">
              <a:buFont typeface="Arial" panose="020B0604020202020204" pitchFamily="34" charset="0"/>
              <a:buChar char="•"/>
            </a:pPr>
            <a:r>
              <a:rPr lang="en-US" sz="1200">
                <a:latin typeface="+mn-lt"/>
                <a:ea typeface="ＭＳ Ｐゴシック"/>
              </a:rPr>
              <a:t>All Meraki Security &amp; SD-WAN, Teleworker Appliances (MX, Z) and Access Points (MR) have the capability to securely extend a corporate network into the home.</a:t>
            </a:r>
            <a:br>
              <a:rPr lang="en-US" sz="1200">
                <a:latin typeface="+mn-lt"/>
              </a:rPr>
            </a:br>
            <a:endParaRPr lang="en-US" sz="1200">
              <a:latin typeface="+mn-lt"/>
            </a:endParaRPr>
          </a:p>
          <a:p>
            <a:pPr marL="171450" indent="-171450">
              <a:buFont typeface="Arial" panose="020B0604020202020204" pitchFamily="34" charset="0"/>
              <a:buChar char="•"/>
            </a:pPr>
            <a:r>
              <a:rPr lang="en-US" sz="1200">
                <a:latin typeface="+mn-lt"/>
                <a:ea typeface="ＭＳ Ｐゴシック"/>
              </a:rPr>
              <a:t>Meraki Insight (MI) gives IT admins a view into the remote performance of cloud-based applications (WebEx, O365, G-Suite, etc.)</a:t>
            </a:r>
            <a:br>
              <a:rPr lang="en-US" sz="1200">
                <a:latin typeface="+mn-lt"/>
              </a:rPr>
            </a:br>
            <a:endParaRPr lang="en-US" sz="1200">
              <a:latin typeface="+mn-lt"/>
            </a:endParaRPr>
          </a:p>
          <a:p>
            <a:pPr marL="171450" indent="-171450">
              <a:buFont typeface="Arial" panose="020B0604020202020204" pitchFamily="34" charset="0"/>
              <a:buChar char="•"/>
            </a:pPr>
            <a:r>
              <a:rPr lang="en-US" sz="1200">
                <a:latin typeface="+mn-lt"/>
              </a:rPr>
              <a:t>Meraki Systems Manager (SM) keeps school/government/enterprise issued devices secure when off net and assists in the rapid deployment of security offerings (Duo, Umbrella, Clarity, etc.)</a:t>
            </a:r>
          </a:p>
        </p:txBody>
      </p:sp>
      <p:sp>
        <p:nvSpPr>
          <p:cNvPr id="30" name="Google Shape;202;p36">
            <a:extLst>
              <a:ext uri="{FF2B5EF4-FFF2-40B4-BE49-F238E27FC236}">
                <a16:creationId xmlns:a16="http://schemas.microsoft.com/office/drawing/2014/main" id="{5CE4DE03-58B7-5046-9EE5-8598CF0D883F}"/>
              </a:ext>
            </a:extLst>
          </p:cNvPr>
          <p:cNvSpPr txBox="1"/>
          <p:nvPr/>
        </p:nvSpPr>
        <p:spPr>
          <a:xfrm>
            <a:off x="5143949" y="2741156"/>
            <a:ext cx="1513500" cy="514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chemeClr val="bg1"/>
                </a:solidFill>
                <a:effectLst/>
                <a:uLnTx/>
                <a:uFillTx/>
                <a:latin typeface="+mn-lt"/>
                <a:cs typeface="Arial"/>
                <a:sym typeface="Arial"/>
              </a:rPr>
              <a:t>Client VPN</a:t>
            </a:r>
            <a:endParaRPr kumimoji="0" sz="1100" b="1" i="0" u="none" strike="noStrike" kern="0" cap="none" spc="0" normalizeH="0" baseline="0" noProof="0">
              <a:ln>
                <a:noFill/>
              </a:ln>
              <a:solidFill>
                <a:schemeClr val="bg1"/>
              </a:solidFill>
              <a:effectLst/>
              <a:uLnTx/>
              <a:uFillTx/>
              <a:latin typeface="+mn-lt"/>
              <a:cs typeface="Arial"/>
              <a:sym typeface="Arial"/>
            </a:endParaRPr>
          </a:p>
        </p:txBody>
      </p:sp>
      <p:sp>
        <p:nvSpPr>
          <p:cNvPr id="19" name="Rounded Rectangle 45">
            <a:hlinkClick r:id="rId3"/>
            <a:extLst>
              <a:ext uri="{FF2B5EF4-FFF2-40B4-BE49-F238E27FC236}">
                <a16:creationId xmlns:a16="http://schemas.microsoft.com/office/drawing/2014/main" id="{A91A6745-D729-0F43-950B-2A8500CD5842}"/>
              </a:ext>
            </a:extLst>
          </p:cNvPr>
          <p:cNvSpPr/>
          <p:nvPr/>
        </p:nvSpPr>
        <p:spPr>
          <a:xfrm>
            <a:off x="727631" y="4293899"/>
            <a:ext cx="3795398"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lgn="ctr">
              <a:defRPr/>
            </a:pPr>
            <a:r>
              <a:rPr lang="en-US" sz="1050" dirty="0">
                <a:solidFill>
                  <a:schemeClr val="tx1"/>
                </a:solidFill>
                <a:ea typeface="ＭＳ Ｐゴシック" charset="0"/>
                <a:hlinkClick r:id="rId3">
                  <a:extLst>
                    <a:ext uri="{A12FA001-AC4F-418D-AE19-62706E023703}">
                      <ahyp:hlinkClr xmlns:ahyp="http://schemas.microsoft.com/office/drawing/2018/hyperlinkcolor" val="tx"/>
                    </a:ext>
                  </a:extLst>
                </a:hlinkClick>
              </a:rPr>
              <a:t>Meraki offers</a:t>
            </a:r>
            <a:endParaRPr lang="en-US" sz="1050" dirty="0">
              <a:solidFill>
                <a:schemeClr val="tx1"/>
              </a:solidFill>
              <a:ea typeface="ＭＳ Ｐゴシック" charset="0"/>
            </a:endParaRPr>
          </a:p>
        </p:txBody>
      </p:sp>
      <p:grpSp>
        <p:nvGrpSpPr>
          <p:cNvPr id="4" name="Group 3">
            <a:extLst>
              <a:ext uri="{FF2B5EF4-FFF2-40B4-BE49-F238E27FC236}">
                <a16:creationId xmlns:a16="http://schemas.microsoft.com/office/drawing/2014/main" id="{A3543E03-0F9F-694B-A595-FF1D6E19E373}"/>
              </a:ext>
            </a:extLst>
          </p:cNvPr>
          <p:cNvGrpSpPr/>
          <p:nvPr/>
        </p:nvGrpSpPr>
        <p:grpSpPr>
          <a:xfrm>
            <a:off x="5451027" y="674758"/>
            <a:ext cx="3400141" cy="3794051"/>
            <a:chOff x="5200015" y="536564"/>
            <a:chExt cx="4013785" cy="4478786"/>
          </a:xfrm>
        </p:grpSpPr>
        <p:pic>
          <p:nvPicPr>
            <p:cNvPr id="12" name="Google Shape;191;p36">
              <a:extLst>
                <a:ext uri="{FF2B5EF4-FFF2-40B4-BE49-F238E27FC236}">
                  <a16:creationId xmlns:a16="http://schemas.microsoft.com/office/drawing/2014/main" id="{152A89B8-F086-484F-B931-CDB9B9ACAE1C}"/>
                </a:ext>
              </a:extLst>
            </p:cNvPr>
            <p:cNvPicPr preferRelativeResize="0"/>
            <p:nvPr/>
          </p:nvPicPr>
          <p:blipFill>
            <a:blip r:embed="rId4">
              <a:alphaModFix/>
            </a:blip>
            <a:stretch>
              <a:fillRect/>
            </a:stretch>
          </p:blipFill>
          <p:spPr>
            <a:xfrm>
              <a:off x="6659259" y="3665701"/>
              <a:ext cx="721612" cy="1033976"/>
            </a:xfrm>
            <a:prstGeom prst="rect">
              <a:avLst/>
            </a:prstGeom>
            <a:noFill/>
            <a:ln>
              <a:noFill/>
            </a:ln>
          </p:spPr>
        </p:pic>
        <p:pic>
          <p:nvPicPr>
            <p:cNvPr id="13" name="Google Shape;192;p36">
              <a:extLst>
                <a:ext uri="{FF2B5EF4-FFF2-40B4-BE49-F238E27FC236}">
                  <a16:creationId xmlns:a16="http://schemas.microsoft.com/office/drawing/2014/main" id="{CAA99A2B-F51A-A244-8E23-2CE6CB56576A}"/>
                </a:ext>
              </a:extLst>
            </p:cNvPr>
            <p:cNvPicPr preferRelativeResize="0"/>
            <p:nvPr/>
          </p:nvPicPr>
          <p:blipFill>
            <a:blip r:embed="rId5">
              <a:alphaModFix/>
            </a:blip>
            <a:stretch>
              <a:fillRect/>
            </a:stretch>
          </p:blipFill>
          <p:spPr>
            <a:xfrm>
              <a:off x="5200015" y="685197"/>
              <a:ext cx="1858174" cy="812075"/>
            </a:xfrm>
            <a:prstGeom prst="rect">
              <a:avLst/>
            </a:prstGeom>
            <a:noFill/>
            <a:ln>
              <a:noFill/>
            </a:ln>
          </p:spPr>
        </p:pic>
        <p:sp>
          <p:nvSpPr>
            <p:cNvPr id="14" name="Google Shape;194;p36">
              <a:extLst>
                <a:ext uri="{FF2B5EF4-FFF2-40B4-BE49-F238E27FC236}">
                  <a16:creationId xmlns:a16="http://schemas.microsoft.com/office/drawing/2014/main" id="{0BC53B4C-21B7-D640-9373-12B6F7D8CEE5}"/>
                </a:ext>
              </a:extLst>
            </p:cNvPr>
            <p:cNvSpPr/>
            <p:nvPr/>
          </p:nvSpPr>
          <p:spPr>
            <a:xfrm>
              <a:off x="5924765" y="1467500"/>
              <a:ext cx="2190600" cy="2381100"/>
            </a:xfrm>
            <a:prstGeom prst="diamond">
              <a:avLst/>
            </a:prstGeom>
            <a:solidFill>
              <a:srgbClr val="93C47D"/>
            </a:solidFill>
            <a:ln>
              <a:noFill/>
            </a:ln>
            <a:effectLst>
              <a:outerShdw blurRad="57150" dist="66675" dir="11100000" algn="bl" rotWithShape="0">
                <a:srgbClr val="67B346">
                  <a:alpha val="5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chemeClr val="bg2"/>
                </a:solidFill>
                <a:effectLst/>
                <a:uLnTx/>
                <a:uFillTx/>
                <a:latin typeface="+mn-lt"/>
                <a:cs typeface="Arial"/>
                <a:sym typeface="Arial"/>
              </a:endParaRPr>
            </a:p>
          </p:txBody>
        </p:sp>
        <p:sp>
          <p:nvSpPr>
            <p:cNvPr id="15" name="Google Shape;195;p36">
              <a:extLst>
                <a:ext uri="{FF2B5EF4-FFF2-40B4-BE49-F238E27FC236}">
                  <a16:creationId xmlns:a16="http://schemas.microsoft.com/office/drawing/2014/main" id="{98F8FCDF-9A0B-284C-8E26-FE11F976ACE6}"/>
                </a:ext>
              </a:extLst>
            </p:cNvPr>
            <p:cNvSpPr/>
            <p:nvPr/>
          </p:nvSpPr>
          <p:spPr>
            <a:xfrm>
              <a:off x="5924765" y="1467500"/>
              <a:ext cx="2190600" cy="2381100"/>
            </a:xfrm>
            <a:prstGeom prst="diamond">
              <a:avLst/>
            </a:prstGeom>
            <a:solidFill>
              <a:srgbClr val="93C47D"/>
            </a:solidFill>
            <a:ln>
              <a:noFill/>
            </a:ln>
            <a:effectLst>
              <a:outerShdw blurRad="57150" dist="66675" dir="20340000" algn="bl" rotWithShape="0">
                <a:srgbClr val="67B346">
                  <a:alpha val="5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chemeClr val="bg2"/>
                </a:solidFill>
                <a:effectLst/>
                <a:uLnTx/>
                <a:uFillTx/>
                <a:latin typeface="+mn-lt"/>
                <a:cs typeface="Arial"/>
                <a:sym typeface="Arial"/>
              </a:endParaRPr>
            </a:p>
          </p:txBody>
        </p:sp>
        <p:sp>
          <p:nvSpPr>
            <p:cNvPr id="22" name="Google Shape;202;p36">
              <a:extLst>
                <a:ext uri="{FF2B5EF4-FFF2-40B4-BE49-F238E27FC236}">
                  <a16:creationId xmlns:a16="http://schemas.microsoft.com/office/drawing/2014/main" id="{4046B7F0-618A-6E46-BE11-0174A492EADA}"/>
                </a:ext>
              </a:extLst>
            </p:cNvPr>
            <p:cNvSpPr txBox="1"/>
            <p:nvPr/>
          </p:nvSpPr>
          <p:spPr>
            <a:xfrm>
              <a:off x="6263315" y="2314650"/>
              <a:ext cx="1513500" cy="514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chemeClr val="bg2"/>
                  </a:solidFill>
                  <a:effectLst/>
                  <a:uLnTx/>
                  <a:uFillTx/>
                  <a:latin typeface="+mn-lt"/>
                  <a:cs typeface="Arial"/>
                  <a:sym typeface="Arial"/>
                </a:rPr>
                <a:t>Remote Work</a:t>
              </a:r>
              <a:endParaRPr kumimoji="0" sz="1200" b="1" i="0" u="none" strike="noStrike" kern="0" cap="none" spc="0" normalizeH="0" baseline="0" noProof="0">
                <a:ln>
                  <a:noFill/>
                </a:ln>
                <a:solidFill>
                  <a:schemeClr val="bg2"/>
                </a:solidFill>
                <a:effectLst/>
                <a:uLnTx/>
                <a:uFillTx/>
                <a:latin typeface="+mn-lt"/>
                <a:cs typeface="Arial"/>
                <a:sym typeface="Arial"/>
              </a:endParaRPr>
            </a:p>
          </p:txBody>
        </p:sp>
        <p:sp>
          <p:nvSpPr>
            <p:cNvPr id="23" name="Google Shape;203;p36">
              <a:extLst>
                <a:ext uri="{FF2B5EF4-FFF2-40B4-BE49-F238E27FC236}">
                  <a16:creationId xmlns:a16="http://schemas.microsoft.com/office/drawing/2014/main" id="{CD05EDE5-D5E8-7148-9C39-429D1A03E077}"/>
                </a:ext>
              </a:extLst>
            </p:cNvPr>
            <p:cNvSpPr txBox="1"/>
            <p:nvPr/>
          </p:nvSpPr>
          <p:spPr>
            <a:xfrm>
              <a:off x="5453615" y="1403850"/>
              <a:ext cx="1355400" cy="295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chemeClr val="bg2"/>
                  </a:solidFill>
                  <a:effectLst/>
                  <a:uLnTx/>
                  <a:uFillTx/>
                  <a:latin typeface="+mn-lt"/>
                  <a:cs typeface="Arial"/>
                  <a:sym typeface="Arial"/>
                </a:rPr>
                <a:t>Teleworker Device</a:t>
              </a:r>
              <a:endParaRPr kumimoji="0" sz="1100" b="1" i="0" u="none" strike="noStrike" kern="0" cap="none" spc="0" normalizeH="0" baseline="0" noProof="0">
                <a:ln>
                  <a:noFill/>
                </a:ln>
                <a:solidFill>
                  <a:schemeClr val="bg2"/>
                </a:solidFill>
                <a:effectLst/>
                <a:uLnTx/>
                <a:uFillTx/>
                <a:latin typeface="+mn-lt"/>
                <a:cs typeface="Arial"/>
                <a:sym typeface="Arial"/>
              </a:endParaRPr>
            </a:p>
          </p:txBody>
        </p:sp>
        <p:pic>
          <p:nvPicPr>
            <p:cNvPr id="24" name="Google Shape;204;p36">
              <a:extLst>
                <a:ext uri="{FF2B5EF4-FFF2-40B4-BE49-F238E27FC236}">
                  <a16:creationId xmlns:a16="http://schemas.microsoft.com/office/drawing/2014/main" id="{1C5E17CE-9675-2E4B-9A18-E12E61FB4500}"/>
                </a:ext>
              </a:extLst>
            </p:cNvPr>
            <p:cNvPicPr preferRelativeResize="0"/>
            <p:nvPr/>
          </p:nvPicPr>
          <p:blipFill>
            <a:blip r:embed="rId6">
              <a:alphaModFix/>
            </a:blip>
            <a:stretch>
              <a:fillRect/>
            </a:stretch>
          </p:blipFill>
          <p:spPr>
            <a:xfrm>
              <a:off x="5881302" y="536564"/>
              <a:ext cx="348526" cy="401999"/>
            </a:xfrm>
            <a:prstGeom prst="rect">
              <a:avLst/>
            </a:prstGeom>
            <a:noFill/>
            <a:ln>
              <a:noFill/>
            </a:ln>
          </p:spPr>
        </p:pic>
        <p:sp>
          <p:nvSpPr>
            <p:cNvPr id="25" name="Google Shape;205;p36">
              <a:extLst>
                <a:ext uri="{FF2B5EF4-FFF2-40B4-BE49-F238E27FC236}">
                  <a16:creationId xmlns:a16="http://schemas.microsoft.com/office/drawing/2014/main" id="{2CBF302E-23DF-144D-957F-6ACEF1D47278}"/>
                </a:ext>
              </a:extLst>
            </p:cNvPr>
            <p:cNvSpPr txBox="1"/>
            <p:nvPr/>
          </p:nvSpPr>
          <p:spPr>
            <a:xfrm>
              <a:off x="6223153" y="4613350"/>
              <a:ext cx="1647900" cy="402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chemeClr val="bg2"/>
                  </a:solidFill>
                  <a:effectLst/>
                  <a:uLnTx/>
                  <a:uFillTx/>
                  <a:latin typeface="+mn-lt"/>
                  <a:cs typeface="Arial"/>
                  <a:sym typeface="Arial"/>
                </a:rPr>
                <a:t>Cellular Connection</a:t>
              </a:r>
              <a:endParaRPr kumimoji="0" sz="1100" b="1" i="0" u="none" strike="noStrike" kern="0" cap="none" spc="0" normalizeH="0" baseline="0" noProof="0">
                <a:ln>
                  <a:noFill/>
                </a:ln>
                <a:solidFill>
                  <a:schemeClr val="bg2"/>
                </a:solidFill>
                <a:effectLst/>
                <a:uLnTx/>
                <a:uFillTx/>
                <a:latin typeface="+mn-lt"/>
                <a:cs typeface="Arial"/>
                <a:sym typeface="Arial"/>
              </a:endParaRPr>
            </a:p>
          </p:txBody>
        </p:sp>
        <p:pic>
          <p:nvPicPr>
            <p:cNvPr id="28" name="Google Shape;191;p36">
              <a:extLst>
                <a:ext uri="{FF2B5EF4-FFF2-40B4-BE49-F238E27FC236}">
                  <a16:creationId xmlns:a16="http://schemas.microsoft.com/office/drawing/2014/main" id="{5A48EB92-EDBE-E148-ABAE-51DC6F72BA10}"/>
                </a:ext>
              </a:extLst>
            </p:cNvPr>
            <p:cNvPicPr preferRelativeResize="0"/>
            <p:nvPr/>
          </p:nvPicPr>
          <p:blipFill>
            <a:blip r:embed="rId4">
              <a:alphaModFix/>
            </a:blip>
            <a:stretch>
              <a:fillRect/>
            </a:stretch>
          </p:blipFill>
          <p:spPr>
            <a:xfrm>
              <a:off x="6725359" y="3945285"/>
              <a:ext cx="516562" cy="740166"/>
            </a:xfrm>
            <a:prstGeom prst="rect">
              <a:avLst/>
            </a:prstGeom>
            <a:noFill/>
            <a:ln>
              <a:noFill/>
            </a:ln>
          </p:spPr>
        </p:pic>
        <p:pic>
          <p:nvPicPr>
            <p:cNvPr id="31" name="Picture 30">
              <a:extLst>
                <a:ext uri="{FF2B5EF4-FFF2-40B4-BE49-F238E27FC236}">
                  <a16:creationId xmlns:a16="http://schemas.microsoft.com/office/drawing/2014/main" id="{C4D5B98C-63E8-E547-BA42-C65C4C6E9930}"/>
                </a:ext>
              </a:extLst>
            </p:cNvPr>
            <p:cNvPicPr>
              <a:picLocks noChangeAspect="1"/>
            </p:cNvPicPr>
            <p:nvPr/>
          </p:nvPicPr>
          <p:blipFill>
            <a:blip r:embed="rId7"/>
            <a:stretch>
              <a:fillRect/>
            </a:stretch>
          </p:blipFill>
          <p:spPr>
            <a:xfrm>
              <a:off x="5227258" y="2208630"/>
              <a:ext cx="773282" cy="785179"/>
            </a:xfrm>
            <a:prstGeom prst="rect">
              <a:avLst/>
            </a:prstGeom>
          </p:spPr>
        </p:pic>
        <p:pic>
          <p:nvPicPr>
            <p:cNvPr id="32" name="Picture 31">
              <a:extLst>
                <a:ext uri="{FF2B5EF4-FFF2-40B4-BE49-F238E27FC236}">
                  <a16:creationId xmlns:a16="http://schemas.microsoft.com/office/drawing/2014/main" id="{70BC1300-79A0-A94B-89B8-15DD67B1D5CB}"/>
                </a:ext>
              </a:extLst>
            </p:cNvPr>
            <p:cNvPicPr>
              <a:picLocks noChangeAspect="1"/>
            </p:cNvPicPr>
            <p:nvPr/>
          </p:nvPicPr>
          <p:blipFill>
            <a:blip r:embed="rId8"/>
            <a:stretch>
              <a:fillRect/>
            </a:stretch>
          </p:blipFill>
          <p:spPr>
            <a:xfrm>
              <a:off x="8060098" y="2208630"/>
              <a:ext cx="773282" cy="773282"/>
            </a:xfrm>
            <a:prstGeom prst="rect">
              <a:avLst/>
            </a:prstGeom>
          </p:spPr>
        </p:pic>
        <p:sp>
          <p:nvSpPr>
            <p:cNvPr id="33" name="Google Shape;202;p36">
              <a:extLst>
                <a:ext uri="{FF2B5EF4-FFF2-40B4-BE49-F238E27FC236}">
                  <a16:creationId xmlns:a16="http://schemas.microsoft.com/office/drawing/2014/main" id="{1658CF4A-37B8-4A47-AB56-4FC2D532BD27}"/>
                </a:ext>
              </a:extLst>
            </p:cNvPr>
            <p:cNvSpPr txBox="1"/>
            <p:nvPr/>
          </p:nvSpPr>
          <p:spPr>
            <a:xfrm>
              <a:off x="7700300" y="2904444"/>
              <a:ext cx="1513500" cy="514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chemeClr val="bg1"/>
                  </a:solidFill>
                  <a:effectLst/>
                  <a:uLnTx/>
                  <a:uFillTx/>
                  <a:latin typeface="+mn-lt"/>
                  <a:cs typeface="Arial"/>
                  <a:sym typeface="Arial"/>
                </a:rPr>
                <a:t>AutoVPN</a:t>
              </a:r>
              <a:endParaRPr kumimoji="0" sz="1100" b="1" i="0" u="none" strike="noStrike" kern="0" cap="none" spc="0" normalizeH="0" baseline="0" noProof="0">
                <a:ln>
                  <a:noFill/>
                </a:ln>
                <a:solidFill>
                  <a:schemeClr val="bg1"/>
                </a:solidFill>
                <a:effectLst/>
                <a:uLnTx/>
                <a:uFillTx/>
                <a:latin typeface="+mn-lt"/>
                <a:cs typeface="Arial"/>
                <a:sym typeface="Arial"/>
              </a:endParaRPr>
            </a:p>
          </p:txBody>
        </p:sp>
        <p:pic>
          <p:nvPicPr>
            <p:cNvPr id="2" name="Picture 3" descr="A picture containing sitting, plate, white&#10;&#10;Description generated with very high confidence">
              <a:extLst>
                <a:ext uri="{FF2B5EF4-FFF2-40B4-BE49-F238E27FC236}">
                  <a16:creationId xmlns:a16="http://schemas.microsoft.com/office/drawing/2014/main" id="{251C7634-4133-46E6-8C8C-5FC87EF0A87B}"/>
                </a:ext>
              </a:extLst>
            </p:cNvPr>
            <p:cNvPicPr>
              <a:picLocks noChangeAspect="1"/>
            </p:cNvPicPr>
            <p:nvPr/>
          </p:nvPicPr>
          <p:blipFill>
            <a:blip r:embed="rId9"/>
            <a:stretch>
              <a:fillRect/>
            </a:stretch>
          </p:blipFill>
          <p:spPr>
            <a:xfrm>
              <a:off x="7047260" y="653085"/>
              <a:ext cx="2059200" cy="1047331"/>
            </a:xfrm>
            <a:prstGeom prst="rect">
              <a:avLst/>
            </a:prstGeom>
          </p:spPr>
        </p:pic>
        <p:sp>
          <p:nvSpPr>
            <p:cNvPr id="21" name="Google Shape;203;p36">
              <a:extLst>
                <a:ext uri="{FF2B5EF4-FFF2-40B4-BE49-F238E27FC236}">
                  <a16:creationId xmlns:a16="http://schemas.microsoft.com/office/drawing/2014/main" id="{0A5624E8-45A3-4A63-9F8C-0F1DC11A7430}"/>
                </a:ext>
              </a:extLst>
            </p:cNvPr>
            <p:cNvSpPr txBox="1"/>
            <p:nvPr/>
          </p:nvSpPr>
          <p:spPr>
            <a:xfrm>
              <a:off x="7289615" y="1466850"/>
              <a:ext cx="1647900" cy="304800"/>
            </a:xfrm>
            <a:prstGeom prst="rect">
              <a:avLst/>
            </a:prstGeom>
            <a:noFill/>
            <a:ln>
              <a:noFill/>
            </a:ln>
          </p:spPr>
          <p:txBody>
            <a:bodyPr spcFirstLastPara="1" wrap="square" lIns="91425" tIns="91425" rIns="91425" bIns="91425" anchor="t" anchorCtr="0">
              <a:noAutofit/>
            </a:bodyPr>
            <a:lstStyle/>
            <a:p>
              <a:pPr marL="0" marR="0" lvl="0" indent="0" algn="ctr" defTabSz="914400">
                <a:lnSpc>
                  <a:spcPct val="100000"/>
                </a:lnSpc>
                <a:spcBef>
                  <a:spcPts val="0"/>
                </a:spcBef>
                <a:spcAft>
                  <a:spcPts val="0"/>
                </a:spcAft>
                <a:buClr>
                  <a:srgbClr val="000000"/>
                </a:buClr>
                <a:buSzTx/>
                <a:buNone/>
                <a:tabLst/>
                <a:defRPr/>
              </a:pPr>
              <a:r>
                <a:rPr lang="en" sz="1100" b="1" kern="0">
                  <a:solidFill>
                    <a:schemeClr val="bg2"/>
                  </a:solidFill>
                  <a:latin typeface="+mn-lt"/>
                  <a:ea typeface="ＭＳ Ｐゴシック"/>
                  <a:cs typeface="Arial"/>
                  <a:sym typeface="Arial"/>
                </a:rPr>
                <a:t>Wireless</a:t>
              </a:r>
              <a:endParaRPr lang="en-US" sz="1600"/>
            </a:p>
          </p:txBody>
        </p:sp>
      </p:grpSp>
      <p:sp>
        <p:nvSpPr>
          <p:cNvPr id="3" name="Title 2">
            <a:extLst>
              <a:ext uri="{FF2B5EF4-FFF2-40B4-BE49-F238E27FC236}">
                <a16:creationId xmlns:a16="http://schemas.microsoft.com/office/drawing/2014/main" id="{DC8EBCF2-406E-024C-9E46-571C3B358B3A}"/>
              </a:ext>
            </a:extLst>
          </p:cNvPr>
          <p:cNvSpPr>
            <a:spLocks noGrp="1"/>
          </p:cNvSpPr>
          <p:nvPr>
            <p:ph type="title" idx="4294967295"/>
          </p:nvPr>
        </p:nvSpPr>
        <p:spPr>
          <a:xfrm>
            <a:off x="538869" y="242216"/>
            <a:ext cx="4284032" cy="731837"/>
          </a:xfrm>
        </p:spPr>
        <p:txBody>
          <a:bodyPr/>
          <a:lstStyle/>
          <a:p>
            <a:r>
              <a:rPr lang="en-US"/>
              <a:t>Cisco Meraki Zero Touch Teleworker</a:t>
            </a:r>
            <a:endParaRPr lang="en-US">
              <a:latin typeface="+mn-lt"/>
            </a:endParaRPr>
          </a:p>
        </p:txBody>
      </p:sp>
      <p:sp>
        <p:nvSpPr>
          <p:cNvPr id="34" name="TextBox 33">
            <a:extLst>
              <a:ext uri="{FF2B5EF4-FFF2-40B4-BE49-F238E27FC236}">
                <a16:creationId xmlns:a16="http://schemas.microsoft.com/office/drawing/2014/main" id="{281AD24B-9F50-4B4F-86C1-81E2DA48DB71}"/>
              </a:ext>
            </a:extLst>
          </p:cNvPr>
          <p:cNvSpPr txBox="1"/>
          <p:nvPr/>
        </p:nvSpPr>
        <p:spPr>
          <a:xfrm>
            <a:off x="6173817" y="-934044"/>
            <a:ext cx="2906565" cy="369332"/>
          </a:xfrm>
          <a:prstGeom prst="rect">
            <a:avLst/>
          </a:prstGeom>
          <a:solidFill>
            <a:srgbClr val="FFFF00"/>
          </a:solidFill>
        </p:spPr>
        <p:txBody>
          <a:bodyPr wrap="none" rtlCol="0">
            <a:spAutoFit/>
          </a:bodyPr>
          <a:lstStyle/>
          <a:p>
            <a:r>
              <a:rPr lang="en-US">
                <a:solidFill>
                  <a:schemeClr val="bg2"/>
                </a:solidFill>
                <a:latin typeface="+mn-lt"/>
              </a:rPr>
              <a:t>Needs updating by </a:t>
            </a:r>
            <a:r>
              <a:rPr lang="en-US" err="1">
                <a:solidFill>
                  <a:schemeClr val="bg2"/>
                </a:solidFill>
                <a:latin typeface="+mn-lt"/>
              </a:rPr>
              <a:t>meraki</a:t>
            </a:r>
            <a:endParaRPr lang="en-US">
              <a:solidFill>
                <a:schemeClr val="bg2"/>
              </a:solidFill>
              <a:latin typeface="+mn-lt"/>
            </a:endParaRPr>
          </a:p>
        </p:txBody>
      </p:sp>
    </p:spTree>
    <p:extLst>
      <p:ext uri="{BB962C8B-B14F-4D97-AF65-F5344CB8AC3E}">
        <p14:creationId xmlns:p14="http://schemas.microsoft.com/office/powerpoint/2010/main" val="1376333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6191A-3E2B-734E-8C0A-92AD0491BF8D}"/>
              </a:ext>
            </a:extLst>
          </p:cNvPr>
          <p:cNvSpPr>
            <a:spLocks noGrp="1"/>
          </p:cNvSpPr>
          <p:nvPr>
            <p:ph type="title"/>
          </p:nvPr>
        </p:nvSpPr>
        <p:spPr>
          <a:xfrm>
            <a:off x="737913" y="186531"/>
            <a:ext cx="8345488" cy="731837"/>
          </a:xfrm>
        </p:spPr>
        <p:txBody>
          <a:bodyPr/>
          <a:lstStyle/>
          <a:p>
            <a:r>
              <a:rPr lang="en-US"/>
              <a:t>Additional resources for customers</a:t>
            </a:r>
          </a:p>
        </p:txBody>
      </p:sp>
      <p:sp>
        <p:nvSpPr>
          <p:cNvPr id="4" name="Text Placeholder 3">
            <a:extLst>
              <a:ext uri="{FF2B5EF4-FFF2-40B4-BE49-F238E27FC236}">
                <a16:creationId xmlns:a16="http://schemas.microsoft.com/office/drawing/2014/main" id="{16430BFA-F205-274F-BDAE-D35911AC3D27}"/>
              </a:ext>
            </a:extLst>
          </p:cNvPr>
          <p:cNvSpPr>
            <a:spLocks noGrp="1"/>
          </p:cNvSpPr>
          <p:nvPr>
            <p:ph type="body" sz="quarter" idx="4294967295"/>
          </p:nvPr>
        </p:nvSpPr>
        <p:spPr>
          <a:xfrm>
            <a:off x="806176" y="918368"/>
            <a:ext cx="8277225" cy="3389312"/>
          </a:xfrm>
          <a:prstGeom prst="rect">
            <a:avLst/>
          </a:prstGeom>
        </p:spPr>
        <p:txBody>
          <a:bodyPr anchor="t"/>
          <a:lstStyle/>
          <a:p>
            <a:pPr marL="57150" indent="0">
              <a:buNone/>
            </a:pPr>
            <a:r>
              <a:rPr lang="en-US" sz="1400" dirty="0">
                <a:ea typeface="ＭＳ Ｐゴシック"/>
              </a:rPr>
              <a:t>Online resources: </a:t>
            </a:r>
            <a:endParaRPr lang="en-US" sz="1400"/>
          </a:p>
          <a:p>
            <a:pPr marL="169545" indent="-169545"/>
            <a:r>
              <a:rPr lang="en-US" sz="1200" dirty="0">
                <a:ea typeface="ＭＳ Ｐゴシック"/>
                <a:hlinkClick r:id="rId3"/>
              </a:rPr>
              <a:t>IBN COVID-19 offers Cisco.com page</a:t>
            </a:r>
            <a:endParaRPr lang="en-US" sz="1200" dirty="0">
              <a:ea typeface="ＭＳ Ｐゴシック"/>
            </a:endParaRPr>
          </a:p>
          <a:p>
            <a:pPr marL="169545" indent="-169545"/>
            <a:r>
              <a:rPr lang="en-US" sz="1200" dirty="0">
                <a:ea typeface="ＭＳ Ｐゴシック"/>
              </a:rPr>
              <a:t>Supporting business continuity during the </a:t>
            </a:r>
            <a:r>
              <a:rPr lang="en-US" sz="1200" dirty="0">
                <a:ea typeface="ＭＳ Ｐゴシック"/>
                <a:hlinkClick r:id="rId4"/>
              </a:rPr>
              <a:t>COVID-19 pandemic page on cisco.com</a:t>
            </a:r>
            <a:endParaRPr lang="en-US" sz="1200" dirty="0">
              <a:ea typeface="ＭＳ Ｐゴシック"/>
            </a:endParaRPr>
          </a:p>
          <a:p>
            <a:pPr marL="169545" indent="-169545"/>
            <a:r>
              <a:rPr lang="en-US" sz="1200" dirty="0">
                <a:ea typeface="ＭＳ Ｐゴシック"/>
              </a:rPr>
              <a:t>Three Network Challenges IT Can Solve to Drive Business Continuity blog: </a:t>
            </a:r>
            <a:r>
              <a:rPr lang="en-US" sz="1200" dirty="0">
                <a:ea typeface="ＭＳ Ｐゴシック"/>
                <a:hlinkClick r:id="rId5"/>
              </a:rPr>
              <a:t>link</a:t>
            </a:r>
            <a:endParaRPr lang="en-US" sz="1200" dirty="0">
              <a:ea typeface="ＭＳ Ｐゴシック"/>
            </a:endParaRPr>
          </a:p>
          <a:p>
            <a:pPr marL="169545" indent="-169545"/>
            <a:r>
              <a:rPr lang="en-US" sz="1200" dirty="0">
                <a:ea typeface="ＭＳ Ｐゴシック"/>
              </a:rPr>
              <a:t>Cisco Offers No-Cost Wireless Networking Equipment for Healthcare’s Pandemic Response blog: </a:t>
            </a:r>
            <a:r>
              <a:rPr lang="en-US" sz="1200" dirty="0">
                <a:ea typeface="ＭＳ Ｐゴシック"/>
                <a:hlinkClick r:id="rId6"/>
              </a:rPr>
              <a:t>link</a:t>
            </a:r>
            <a:endParaRPr lang="en-US" sz="1200" dirty="0">
              <a:ea typeface="ＭＳ Ｐゴシック"/>
            </a:endParaRPr>
          </a:p>
          <a:p>
            <a:pPr marL="169545" indent="-169545"/>
            <a:r>
              <a:rPr lang="en-US" sz="1200" dirty="0">
                <a:ea typeface="ＭＳ Ｐゴシック"/>
              </a:rPr>
              <a:t>Americas Pandemic Brokerage Program: </a:t>
            </a:r>
            <a:r>
              <a:rPr lang="en-US" sz="1200" dirty="0">
                <a:ea typeface="ＭＳ Ｐゴシック"/>
                <a:hlinkClick r:id="rId7"/>
              </a:rPr>
              <a:t>program overview</a:t>
            </a:r>
            <a:r>
              <a:rPr lang="en-US" sz="1200" dirty="0">
                <a:ea typeface="ＭＳ Ｐゴシック"/>
              </a:rPr>
              <a:t>, </a:t>
            </a:r>
            <a:r>
              <a:rPr lang="en-US" sz="1200" dirty="0">
                <a:ea typeface="ＭＳ Ｐゴシック"/>
                <a:hlinkClick r:id="rId8"/>
              </a:rPr>
              <a:t>equipment donation form</a:t>
            </a:r>
            <a:r>
              <a:rPr lang="en-US" sz="1200" dirty="0">
                <a:ea typeface="ＭＳ Ｐゴシック"/>
              </a:rPr>
              <a:t>, </a:t>
            </a:r>
            <a:r>
              <a:rPr lang="en-US" sz="1200" dirty="0">
                <a:ea typeface="ＭＳ Ｐゴシック"/>
                <a:hlinkClick r:id="rId9"/>
              </a:rPr>
              <a:t>healthcare equipment request form</a:t>
            </a:r>
            <a:endParaRPr lang="en-US" sz="1200" dirty="0">
              <a:ea typeface="ＭＳ Ｐゴシック"/>
            </a:endParaRPr>
          </a:p>
          <a:p>
            <a:pPr marL="169545" indent="-169545"/>
            <a:r>
              <a:rPr lang="en-US" sz="1200" dirty="0">
                <a:ea typeface="ＭＳ Ｐゴシック"/>
              </a:rPr>
              <a:t>Remote network access </a:t>
            </a:r>
            <a:r>
              <a:rPr lang="en-US" sz="1200" dirty="0">
                <a:ea typeface="ＭＳ Ｐゴシック"/>
                <a:hlinkClick r:id="rId10"/>
              </a:rPr>
              <a:t>promo page</a:t>
            </a:r>
            <a:endParaRPr lang="en-US" sz="1200" dirty="0">
              <a:ea typeface="ＭＳ Ｐゴシック"/>
            </a:endParaRPr>
          </a:p>
          <a:p>
            <a:pPr marL="169545" indent="-169545"/>
            <a:r>
              <a:rPr lang="en-US" sz="1200" dirty="0">
                <a:ea typeface="ＭＳ Ｐゴシック"/>
              </a:rPr>
              <a:t>Rapid response network bundle </a:t>
            </a:r>
            <a:r>
              <a:rPr lang="en-US" sz="1200" dirty="0">
                <a:ea typeface="ＭＳ Ｐゴシック"/>
                <a:hlinkClick r:id="rId11"/>
              </a:rPr>
              <a:t>promo page</a:t>
            </a:r>
            <a:endParaRPr lang="en-US" sz="1200" dirty="0">
              <a:ea typeface="ＭＳ Ｐゴシック"/>
            </a:endParaRPr>
          </a:p>
          <a:p>
            <a:pPr marL="0" indent="0">
              <a:buNone/>
            </a:pPr>
            <a:endParaRPr lang="en-US" sz="1400"/>
          </a:p>
          <a:p>
            <a:pPr marL="0" indent="0">
              <a:buNone/>
            </a:pPr>
            <a:r>
              <a:rPr lang="en-US" sz="1400" dirty="0">
                <a:ea typeface="ＭＳ Ｐゴシック"/>
              </a:rPr>
              <a:t>Webinars </a:t>
            </a:r>
            <a:endParaRPr lang="en-US" sz="1400" dirty="0"/>
          </a:p>
          <a:p>
            <a:pPr marL="169545" indent="-169545"/>
            <a:r>
              <a:rPr lang="en-US" sz="1200" dirty="0">
                <a:ea typeface="ＭＳ Ｐゴシック"/>
              </a:rPr>
              <a:t>Americas Teleworker virtual series webinars: </a:t>
            </a:r>
            <a:r>
              <a:rPr lang="en-US" sz="1200" dirty="0">
                <a:ea typeface="ＭＳ Ｐゴシック"/>
                <a:hlinkClick r:id="rId12"/>
              </a:rPr>
              <a:t>Register here</a:t>
            </a:r>
            <a:endParaRPr lang="en-US" sz="1200" dirty="0">
              <a:ea typeface="ＭＳ Ｐゴシック"/>
            </a:endParaRPr>
          </a:p>
          <a:p>
            <a:pPr marL="169545" indent="-169545"/>
            <a:r>
              <a:rPr lang="en-US" sz="1200" dirty="0">
                <a:ea typeface="ＭＳ Ｐゴシック"/>
              </a:rPr>
              <a:t>Americas Healthcare pop-up wireless strategies webinar </a:t>
            </a:r>
            <a:r>
              <a:rPr lang="en-US" sz="1200" dirty="0">
                <a:ea typeface="ＭＳ Ｐゴシック"/>
                <a:hlinkClick r:id="rId13"/>
              </a:rPr>
              <a:t>Register here</a:t>
            </a:r>
            <a:endParaRPr lang="en-US" sz="1200" dirty="0">
              <a:ea typeface="ＭＳ Ｐゴシック"/>
            </a:endParaRPr>
          </a:p>
          <a:p>
            <a:pPr marL="169545" indent="-169545"/>
            <a:endParaRPr lang="en-US" sz="1200"/>
          </a:p>
        </p:txBody>
      </p:sp>
      <p:sp>
        <p:nvSpPr>
          <p:cNvPr id="5" name="Oval 4">
            <a:extLst>
              <a:ext uri="{FF2B5EF4-FFF2-40B4-BE49-F238E27FC236}">
                <a16:creationId xmlns:a16="http://schemas.microsoft.com/office/drawing/2014/main" id="{541AFFCD-8E9A-6945-AF8F-5F71D709158F}"/>
              </a:ext>
            </a:extLst>
          </p:cNvPr>
          <p:cNvSpPr/>
          <p:nvPr/>
        </p:nvSpPr>
        <p:spPr>
          <a:xfrm>
            <a:off x="200880" y="212752"/>
            <a:ext cx="473771" cy="47377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p>
        </p:txBody>
      </p:sp>
    </p:spTree>
    <p:extLst>
      <p:ext uri="{BB962C8B-B14F-4D97-AF65-F5344CB8AC3E}">
        <p14:creationId xmlns:p14="http://schemas.microsoft.com/office/powerpoint/2010/main" val="2341182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76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E387-6A7C-D142-B555-E6F51C8C62D1}"/>
              </a:ext>
            </a:extLst>
          </p:cNvPr>
          <p:cNvSpPr>
            <a:spLocks noGrp="1"/>
          </p:cNvSpPr>
          <p:nvPr>
            <p:ph type="title"/>
          </p:nvPr>
        </p:nvSpPr>
        <p:spPr/>
        <p:txBody>
          <a:bodyPr/>
          <a:lstStyle/>
          <a:p>
            <a:r>
              <a:rPr lang="en-US"/>
              <a:t>Helping maintain business operations </a:t>
            </a:r>
          </a:p>
        </p:txBody>
      </p:sp>
      <p:sp>
        <p:nvSpPr>
          <p:cNvPr id="6" name="Rounded Rectangle 5">
            <a:extLst>
              <a:ext uri="{FF2B5EF4-FFF2-40B4-BE49-F238E27FC236}">
                <a16:creationId xmlns:a16="http://schemas.microsoft.com/office/drawing/2014/main" id="{4DE7817E-E185-3240-9E58-53480EACD614}"/>
              </a:ext>
            </a:extLst>
          </p:cNvPr>
          <p:cNvSpPr/>
          <p:nvPr/>
        </p:nvSpPr>
        <p:spPr>
          <a:xfrm>
            <a:off x="3604243" y="1382521"/>
            <a:ext cx="5201461" cy="2715463"/>
          </a:xfrm>
          <a:prstGeom prst="roundRect">
            <a:avLst>
              <a:gd name="adj" fmla="val 50000"/>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endParaRPr lang="en-US" sz="2000">
              <a:solidFill>
                <a:schemeClr val="bg1">
                  <a:lumMod val="75000"/>
                </a:schemeClr>
              </a:solidFill>
            </a:endParaRPr>
          </a:p>
        </p:txBody>
      </p:sp>
      <p:pic>
        <p:nvPicPr>
          <p:cNvPr id="4" name="Picture 3">
            <a:extLst>
              <a:ext uri="{FF2B5EF4-FFF2-40B4-BE49-F238E27FC236}">
                <a16:creationId xmlns:a16="http://schemas.microsoft.com/office/drawing/2014/main" id="{24CF2318-504B-FE40-916F-B27A508692A1}"/>
              </a:ext>
            </a:extLst>
          </p:cNvPr>
          <p:cNvPicPr>
            <a:picLocks noChangeAspect="1"/>
          </p:cNvPicPr>
          <p:nvPr/>
        </p:nvPicPr>
        <p:blipFill rotWithShape="1">
          <a:blip r:embed="rId2"/>
          <a:srcRect b="49334"/>
          <a:stretch/>
        </p:blipFill>
        <p:spPr>
          <a:xfrm>
            <a:off x="3610874" y="1375251"/>
            <a:ext cx="5194300" cy="1376987"/>
          </a:xfrm>
          <a:prstGeom prst="rect">
            <a:avLst/>
          </a:prstGeom>
        </p:spPr>
      </p:pic>
      <p:sp>
        <p:nvSpPr>
          <p:cNvPr id="87" name="Rounded Rectangle 86">
            <a:extLst>
              <a:ext uri="{FF2B5EF4-FFF2-40B4-BE49-F238E27FC236}">
                <a16:creationId xmlns:a16="http://schemas.microsoft.com/office/drawing/2014/main" id="{F8B3FA2A-23BD-0D40-8288-90AC836F9A66}"/>
              </a:ext>
            </a:extLst>
          </p:cNvPr>
          <p:cNvSpPr/>
          <p:nvPr/>
        </p:nvSpPr>
        <p:spPr>
          <a:xfrm>
            <a:off x="1733576" y="1377588"/>
            <a:ext cx="4675614" cy="2715463"/>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endParaRPr lang="en-US" sz="2000">
              <a:solidFill>
                <a:schemeClr val="bg1">
                  <a:lumMod val="75000"/>
                </a:schemeClr>
              </a:solidFill>
            </a:endParaRPr>
          </a:p>
        </p:txBody>
      </p:sp>
      <p:sp>
        <p:nvSpPr>
          <p:cNvPr id="5" name="Rounded Rectangle 4">
            <a:extLst>
              <a:ext uri="{FF2B5EF4-FFF2-40B4-BE49-F238E27FC236}">
                <a16:creationId xmlns:a16="http://schemas.microsoft.com/office/drawing/2014/main" id="{E6EB46C5-30D5-BE4F-962A-CA080B329DF8}"/>
              </a:ext>
            </a:extLst>
          </p:cNvPr>
          <p:cNvSpPr/>
          <p:nvPr/>
        </p:nvSpPr>
        <p:spPr>
          <a:xfrm>
            <a:off x="111733" y="1382522"/>
            <a:ext cx="4455268" cy="2715463"/>
          </a:xfrm>
          <a:prstGeom prst="roundRect">
            <a:avLst>
              <a:gd name="adj" fmla="val 50000"/>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endParaRPr lang="en-US" sz="2000">
              <a:solidFill>
                <a:schemeClr val="bg1">
                  <a:lumMod val="75000"/>
                </a:schemeClr>
              </a:solidFill>
            </a:endParaRPr>
          </a:p>
        </p:txBody>
      </p:sp>
      <p:sp>
        <p:nvSpPr>
          <p:cNvPr id="8" name="TextBox 7">
            <a:extLst>
              <a:ext uri="{FF2B5EF4-FFF2-40B4-BE49-F238E27FC236}">
                <a16:creationId xmlns:a16="http://schemas.microsoft.com/office/drawing/2014/main" id="{8D36DD16-B053-3A45-AB18-5162C77397A2}"/>
              </a:ext>
            </a:extLst>
          </p:cNvPr>
          <p:cNvSpPr txBox="1"/>
          <p:nvPr/>
        </p:nvSpPr>
        <p:spPr>
          <a:xfrm>
            <a:off x="910023" y="1018124"/>
            <a:ext cx="2488182" cy="369332"/>
          </a:xfrm>
          <a:prstGeom prst="rect">
            <a:avLst/>
          </a:prstGeom>
          <a:noFill/>
        </p:spPr>
        <p:txBody>
          <a:bodyPr wrap="none" rtlCol="0">
            <a:spAutoFit/>
          </a:bodyPr>
          <a:lstStyle/>
          <a:p>
            <a:r>
              <a:rPr lang="en-US" b="1">
                <a:solidFill>
                  <a:schemeClr val="accent2"/>
                </a:solidFill>
                <a:latin typeface="+mn-lt"/>
              </a:rPr>
              <a:t>Secure Remote Work </a:t>
            </a:r>
          </a:p>
        </p:txBody>
      </p:sp>
      <p:pic>
        <p:nvPicPr>
          <p:cNvPr id="3" name="Picture 2">
            <a:extLst>
              <a:ext uri="{FF2B5EF4-FFF2-40B4-BE49-F238E27FC236}">
                <a16:creationId xmlns:a16="http://schemas.microsoft.com/office/drawing/2014/main" id="{59D334CC-069A-DB49-A6CF-C278BAC3C98D}"/>
              </a:ext>
            </a:extLst>
          </p:cNvPr>
          <p:cNvPicPr>
            <a:picLocks noChangeAspect="1"/>
          </p:cNvPicPr>
          <p:nvPr/>
        </p:nvPicPr>
        <p:blipFill rotWithShape="1">
          <a:blip r:embed="rId3"/>
          <a:srcRect b="74399"/>
          <a:stretch/>
        </p:blipFill>
        <p:spPr>
          <a:xfrm>
            <a:off x="111733" y="1382520"/>
            <a:ext cx="4457700" cy="695785"/>
          </a:xfrm>
          <a:prstGeom prst="rect">
            <a:avLst/>
          </a:prstGeom>
        </p:spPr>
      </p:pic>
      <p:sp>
        <p:nvSpPr>
          <p:cNvPr id="10" name="TextBox 9">
            <a:extLst>
              <a:ext uri="{FF2B5EF4-FFF2-40B4-BE49-F238E27FC236}">
                <a16:creationId xmlns:a16="http://schemas.microsoft.com/office/drawing/2014/main" id="{1210F50C-A3AE-B643-B6C3-0A7B27DCB2D2}"/>
              </a:ext>
            </a:extLst>
          </p:cNvPr>
          <p:cNvSpPr txBox="1"/>
          <p:nvPr/>
        </p:nvSpPr>
        <p:spPr>
          <a:xfrm>
            <a:off x="5233792" y="1005790"/>
            <a:ext cx="3700052" cy="369332"/>
          </a:xfrm>
          <a:prstGeom prst="rect">
            <a:avLst/>
          </a:prstGeom>
          <a:noFill/>
        </p:spPr>
        <p:txBody>
          <a:bodyPr wrap="none" rtlCol="0">
            <a:spAutoFit/>
          </a:bodyPr>
          <a:lstStyle/>
          <a:p>
            <a:r>
              <a:rPr lang="en-US" b="1">
                <a:solidFill>
                  <a:schemeClr val="tx2"/>
                </a:solidFill>
                <a:latin typeface="+mn-lt"/>
              </a:rPr>
              <a:t>Supporting Temporary Healthcare</a:t>
            </a:r>
          </a:p>
        </p:txBody>
      </p:sp>
      <p:sp>
        <p:nvSpPr>
          <p:cNvPr id="11" name="TextBox 10">
            <a:extLst>
              <a:ext uri="{FF2B5EF4-FFF2-40B4-BE49-F238E27FC236}">
                <a16:creationId xmlns:a16="http://schemas.microsoft.com/office/drawing/2014/main" id="{EF03DC37-7131-314B-9580-A6EEC95C363A}"/>
              </a:ext>
            </a:extLst>
          </p:cNvPr>
          <p:cNvSpPr txBox="1"/>
          <p:nvPr/>
        </p:nvSpPr>
        <p:spPr>
          <a:xfrm>
            <a:off x="947227" y="1534089"/>
            <a:ext cx="2762295" cy="369332"/>
          </a:xfrm>
          <a:prstGeom prst="rect">
            <a:avLst/>
          </a:prstGeom>
          <a:noFill/>
        </p:spPr>
        <p:txBody>
          <a:bodyPr wrap="none" rtlCol="0">
            <a:spAutoFit/>
          </a:bodyPr>
          <a:lstStyle/>
          <a:p>
            <a:r>
              <a:rPr lang="en-US">
                <a:latin typeface="+mn-lt"/>
              </a:rPr>
              <a:t>Remote Network Access</a:t>
            </a:r>
          </a:p>
        </p:txBody>
      </p:sp>
      <p:cxnSp>
        <p:nvCxnSpPr>
          <p:cNvPr id="13" name="Straight Connector 12">
            <a:extLst>
              <a:ext uri="{FF2B5EF4-FFF2-40B4-BE49-F238E27FC236}">
                <a16:creationId xmlns:a16="http://schemas.microsoft.com/office/drawing/2014/main" id="{B3D5AA0F-C5C1-1947-BF17-7F352E49D32B}"/>
              </a:ext>
            </a:extLst>
          </p:cNvPr>
          <p:cNvCxnSpPr>
            <a:cxnSpLocks/>
          </p:cNvCxnSpPr>
          <p:nvPr/>
        </p:nvCxnSpPr>
        <p:spPr>
          <a:xfrm>
            <a:off x="276837" y="2061387"/>
            <a:ext cx="409561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D6F069-942E-2E4C-9D8D-E2FC3273012C}"/>
              </a:ext>
            </a:extLst>
          </p:cNvPr>
          <p:cNvCxnSpPr>
            <a:cxnSpLocks/>
            <a:stCxn id="5" idx="1"/>
          </p:cNvCxnSpPr>
          <p:nvPr/>
        </p:nvCxnSpPr>
        <p:spPr>
          <a:xfrm>
            <a:off x="111733" y="2740254"/>
            <a:ext cx="446526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6D4170-C0A4-8B41-9C59-BE019429E38E}"/>
              </a:ext>
            </a:extLst>
          </p:cNvPr>
          <p:cNvCxnSpPr>
            <a:cxnSpLocks/>
          </p:cNvCxnSpPr>
          <p:nvPr/>
        </p:nvCxnSpPr>
        <p:spPr>
          <a:xfrm>
            <a:off x="276837" y="3419119"/>
            <a:ext cx="409561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84B7607-2240-2248-878C-112232469BD5}"/>
              </a:ext>
            </a:extLst>
          </p:cNvPr>
          <p:cNvSpPr txBox="1"/>
          <p:nvPr/>
        </p:nvSpPr>
        <p:spPr>
          <a:xfrm>
            <a:off x="1022539" y="2219718"/>
            <a:ext cx="2568332" cy="369332"/>
          </a:xfrm>
          <a:prstGeom prst="rect">
            <a:avLst/>
          </a:prstGeom>
          <a:noFill/>
        </p:spPr>
        <p:txBody>
          <a:bodyPr wrap="none" rtlCol="0">
            <a:spAutoFit/>
          </a:bodyPr>
          <a:lstStyle/>
          <a:p>
            <a:r>
              <a:rPr lang="en-US">
                <a:latin typeface="+mn-lt"/>
              </a:rPr>
              <a:t>Collaboration Solutions</a:t>
            </a:r>
          </a:p>
        </p:txBody>
      </p:sp>
      <p:sp>
        <p:nvSpPr>
          <p:cNvPr id="23" name="TextBox 22">
            <a:extLst>
              <a:ext uri="{FF2B5EF4-FFF2-40B4-BE49-F238E27FC236}">
                <a16:creationId xmlns:a16="http://schemas.microsoft.com/office/drawing/2014/main" id="{CB611600-83B5-5E48-B34C-DD573DFCC9C2}"/>
              </a:ext>
            </a:extLst>
          </p:cNvPr>
          <p:cNvSpPr txBox="1"/>
          <p:nvPr/>
        </p:nvSpPr>
        <p:spPr>
          <a:xfrm>
            <a:off x="988075" y="2896057"/>
            <a:ext cx="2637260" cy="369332"/>
          </a:xfrm>
          <a:prstGeom prst="rect">
            <a:avLst/>
          </a:prstGeom>
          <a:noFill/>
        </p:spPr>
        <p:txBody>
          <a:bodyPr wrap="none" rtlCol="0">
            <a:spAutoFit/>
          </a:bodyPr>
          <a:lstStyle/>
          <a:p>
            <a:r>
              <a:rPr lang="en-US">
                <a:latin typeface="+mn-lt"/>
              </a:rPr>
              <a:t>Secure Remote Access</a:t>
            </a:r>
          </a:p>
        </p:txBody>
      </p:sp>
      <p:sp>
        <p:nvSpPr>
          <p:cNvPr id="24" name="TextBox 23">
            <a:extLst>
              <a:ext uri="{FF2B5EF4-FFF2-40B4-BE49-F238E27FC236}">
                <a16:creationId xmlns:a16="http://schemas.microsoft.com/office/drawing/2014/main" id="{BF175B33-4B68-F649-94C1-9D7B984F572E}"/>
              </a:ext>
            </a:extLst>
          </p:cNvPr>
          <p:cNvSpPr txBox="1"/>
          <p:nvPr/>
        </p:nvSpPr>
        <p:spPr>
          <a:xfrm>
            <a:off x="838653" y="3444253"/>
            <a:ext cx="2745154" cy="646331"/>
          </a:xfrm>
          <a:prstGeom prst="rect">
            <a:avLst/>
          </a:prstGeom>
          <a:noFill/>
        </p:spPr>
        <p:txBody>
          <a:bodyPr wrap="square" rtlCol="0">
            <a:spAutoFit/>
          </a:bodyPr>
          <a:lstStyle/>
          <a:p>
            <a:pPr algn="ctr"/>
            <a:r>
              <a:rPr lang="en-US">
                <a:latin typeface="+mn-lt"/>
              </a:rPr>
              <a:t>VDI Performance enhancements</a:t>
            </a:r>
          </a:p>
        </p:txBody>
      </p:sp>
      <p:sp>
        <p:nvSpPr>
          <p:cNvPr id="26" name="TextBox 25">
            <a:extLst>
              <a:ext uri="{FF2B5EF4-FFF2-40B4-BE49-F238E27FC236}">
                <a16:creationId xmlns:a16="http://schemas.microsoft.com/office/drawing/2014/main" id="{5357620A-D5B6-854D-803A-197377C951DB}"/>
              </a:ext>
            </a:extLst>
          </p:cNvPr>
          <p:cNvSpPr txBox="1"/>
          <p:nvPr/>
        </p:nvSpPr>
        <p:spPr>
          <a:xfrm>
            <a:off x="6525463" y="1619904"/>
            <a:ext cx="1550391" cy="923330"/>
          </a:xfrm>
          <a:prstGeom prst="rect">
            <a:avLst/>
          </a:prstGeom>
          <a:noFill/>
        </p:spPr>
        <p:txBody>
          <a:bodyPr wrap="square" rtlCol="0">
            <a:spAutoFit/>
          </a:bodyPr>
          <a:lstStyle/>
          <a:p>
            <a:pPr algn="ctr"/>
            <a:r>
              <a:rPr lang="en-US">
                <a:solidFill>
                  <a:schemeClr val="bg2"/>
                </a:solidFill>
                <a:latin typeface="+mn-lt"/>
              </a:rPr>
              <a:t>Healthcare Ad-hoc Connectivity</a:t>
            </a:r>
          </a:p>
        </p:txBody>
      </p:sp>
      <p:sp>
        <p:nvSpPr>
          <p:cNvPr id="27" name="TextBox 26">
            <a:extLst>
              <a:ext uri="{FF2B5EF4-FFF2-40B4-BE49-F238E27FC236}">
                <a16:creationId xmlns:a16="http://schemas.microsoft.com/office/drawing/2014/main" id="{FA22E251-3B10-E244-A049-538EC1336934}"/>
              </a:ext>
            </a:extLst>
          </p:cNvPr>
          <p:cNvSpPr txBox="1"/>
          <p:nvPr/>
        </p:nvSpPr>
        <p:spPr>
          <a:xfrm>
            <a:off x="6480614" y="3050715"/>
            <a:ext cx="1665424" cy="646331"/>
          </a:xfrm>
          <a:prstGeom prst="rect">
            <a:avLst/>
          </a:prstGeom>
          <a:noFill/>
        </p:spPr>
        <p:txBody>
          <a:bodyPr wrap="square" rtlCol="0">
            <a:spAutoFit/>
          </a:bodyPr>
          <a:lstStyle/>
          <a:p>
            <a:pPr algn="ctr"/>
            <a:r>
              <a:rPr lang="en-US">
                <a:solidFill>
                  <a:schemeClr val="bg2"/>
                </a:solidFill>
                <a:latin typeface="+mn-lt"/>
              </a:rPr>
              <a:t>Mobile Field Hospital</a:t>
            </a:r>
          </a:p>
        </p:txBody>
      </p:sp>
      <p:sp>
        <p:nvSpPr>
          <p:cNvPr id="88" name="TextBox 87">
            <a:extLst>
              <a:ext uri="{FF2B5EF4-FFF2-40B4-BE49-F238E27FC236}">
                <a16:creationId xmlns:a16="http://schemas.microsoft.com/office/drawing/2014/main" id="{2C997A82-CCA8-B247-BD40-4869CE4ACD5A}"/>
              </a:ext>
            </a:extLst>
          </p:cNvPr>
          <p:cNvSpPr txBox="1"/>
          <p:nvPr/>
        </p:nvSpPr>
        <p:spPr>
          <a:xfrm>
            <a:off x="3522098" y="4093051"/>
            <a:ext cx="2092239" cy="369332"/>
          </a:xfrm>
          <a:prstGeom prst="rect">
            <a:avLst/>
          </a:prstGeom>
          <a:noFill/>
        </p:spPr>
        <p:txBody>
          <a:bodyPr wrap="none" rtlCol="0">
            <a:spAutoFit/>
          </a:bodyPr>
          <a:lstStyle/>
          <a:p>
            <a:r>
              <a:rPr lang="en-US" b="1">
                <a:solidFill>
                  <a:schemeClr val="accent5"/>
                </a:solidFill>
                <a:latin typeface="+mn-lt"/>
              </a:rPr>
              <a:t>Essential Business</a:t>
            </a:r>
          </a:p>
        </p:txBody>
      </p:sp>
      <p:cxnSp>
        <p:nvCxnSpPr>
          <p:cNvPr id="90" name="Straight Connector 89">
            <a:extLst>
              <a:ext uri="{FF2B5EF4-FFF2-40B4-BE49-F238E27FC236}">
                <a16:creationId xmlns:a16="http://schemas.microsoft.com/office/drawing/2014/main" id="{4450339F-1D75-4C40-BF8E-3935CB38BDB5}"/>
              </a:ext>
            </a:extLst>
          </p:cNvPr>
          <p:cNvCxnSpPr>
            <a:cxnSpLocks/>
            <a:stCxn id="87" idx="3"/>
            <a:endCxn id="6" idx="3"/>
          </p:cNvCxnSpPr>
          <p:nvPr/>
        </p:nvCxnSpPr>
        <p:spPr>
          <a:xfrm>
            <a:off x="6409190" y="2735320"/>
            <a:ext cx="2396514" cy="49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EADB0860-E103-CC46-88A6-ED837EA8A4CB}"/>
              </a:ext>
            </a:extLst>
          </p:cNvPr>
          <p:cNvSpPr txBox="1"/>
          <p:nvPr/>
        </p:nvSpPr>
        <p:spPr>
          <a:xfrm>
            <a:off x="4858471" y="2404384"/>
            <a:ext cx="1094392" cy="646331"/>
          </a:xfrm>
          <a:prstGeom prst="rect">
            <a:avLst/>
          </a:prstGeom>
          <a:noFill/>
        </p:spPr>
        <p:txBody>
          <a:bodyPr wrap="square" rtlCol="0">
            <a:spAutoFit/>
          </a:bodyPr>
          <a:lstStyle/>
          <a:p>
            <a:r>
              <a:rPr lang="en-US">
                <a:solidFill>
                  <a:schemeClr val="bg2"/>
                </a:solidFill>
                <a:latin typeface="+mn-lt"/>
              </a:rPr>
              <a:t>Location Services</a:t>
            </a:r>
          </a:p>
        </p:txBody>
      </p:sp>
      <p:sp>
        <p:nvSpPr>
          <p:cNvPr id="20" name="Rounded Rectangle 45">
            <a:hlinkClick r:id="rId4"/>
            <a:extLst>
              <a:ext uri="{FF2B5EF4-FFF2-40B4-BE49-F238E27FC236}">
                <a16:creationId xmlns:a16="http://schemas.microsoft.com/office/drawing/2014/main" id="{8CD39FBB-4FC2-9545-93A0-71876AAD3AEF}"/>
              </a:ext>
            </a:extLst>
          </p:cNvPr>
          <p:cNvSpPr/>
          <p:nvPr/>
        </p:nvSpPr>
        <p:spPr>
          <a:xfrm>
            <a:off x="2278771" y="4627276"/>
            <a:ext cx="4596459"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lgn="ctr">
              <a:defRPr/>
            </a:pPr>
            <a:r>
              <a:rPr lang="en-US" sz="1200" u="sng" dirty="0">
                <a:solidFill>
                  <a:schemeClr val="tx1"/>
                </a:solidFill>
                <a:ea typeface="ＭＳ Ｐゴシック" charset="0"/>
                <a:hlinkClick r:id="rId4">
                  <a:extLst>
                    <a:ext uri="{A12FA001-AC4F-418D-AE19-62706E023703}">
                      <ahyp:hlinkClr xmlns:ahyp="http://schemas.microsoft.com/office/drawing/2018/hyperlinkcolor" val="tx"/>
                    </a:ext>
                  </a:extLst>
                </a:hlinkClick>
              </a:rPr>
              <a:t>Click to view Cisco’s COVID-19 pandemic page </a:t>
            </a:r>
            <a:endParaRPr lang="en-US" sz="1200" u="sng" dirty="0">
              <a:solidFill>
                <a:schemeClr val="tx1"/>
              </a:solidFill>
              <a:ea typeface="ＭＳ Ｐゴシック" charset="0"/>
            </a:endParaRPr>
          </a:p>
        </p:txBody>
      </p:sp>
    </p:spTree>
    <p:extLst>
      <p:ext uri="{BB962C8B-B14F-4D97-AF65-F5344CB8AC3E}">
        <p14:creationId xmlns:p14="http://schemas.microsoft.com/office/powerpoint/2010/main" val="3281165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mputer sitting on top of a wooden table&#10;&#10;Description automatically generated">
            <a:extLst>
              <a:ext uri="{FF2B5EF4-FFF2-40B4-BE49-F238E27FC236}">
                <a16:creationId xmlns:a16="http://schemas.microsoft.com/office/drawing/2014/main" id="{E18D125E-4640-6F45-80C6-357174194603}"/>
              </a:ext>
            </a:extLst>
          </p:cNvPr>
          <p:cNvPicPr>
            <a:picLocks noChangeAspect="1"/>
          </p:cNvPicPr>
          <p:nvPr/>
        </p:nvPicPr>
        <p:blipFill rotWithShape="1">
          <a:blip r:embed="rId3"/>
          <a:srcRect t="12962" b="2451"/>
          <a:stretch/>
        </p:blipFill>
        <p:spPr>
          <a:xfrm>
            <a:off x="0" y="10"/>
            <a:ext cx="9143980" cy="5143490"/>
          </a:xfrm>
          <a:prstGeom prst="rect">
            <a:avLst/>
          </a:prstGeom>
          <a:noFill/>
        </p:spPr>
      </p:pic>
      <p:sp>
        <p:nvSpPr>
          <p:cNvPr id="2" name="Rectangle 1">
            <a:extLst>
              <a:ext uri="{FF2B5EF4-FFF2-40B4-BE49-F238E27FC236}">
                <a16:creationId xmlns:a16="http://schemas.microsoft.com/office/drawing/2014/main" id="{39BEA7FE-C94E-4449-9BC9-E49281A88A87}"/>
              </a:ext>
            </a:extLst>
          </p:cNvPr>
          <p:cNvSpPr/>
          <p:nvPr/>
        </p:nvSpPr>
        <p:spPr>
          <a:xfrm>
            <a:off x="0" y="4572000"/>
            <a:ext cx="9144000" cy="571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8" name="Title 1">
            <a:extLst>
              <a:ext uri="{FF2B5EF4-FFF2-40B4-BE49-F238E27FC236}">
                <a16:creationId xmlns:a16="http://schemas.microsoft.com/office/drawing/2014/main" id="{E1319C40-5F29-EC4E-9B07-5376916BEA8F}"/>
              </a:ext>
            </a:extLst>
          </p:cNvPr>
          <p:cNvSpPr txBox="1">
            <a:spLocks/>
          </p:cNvSpPr>
          <p:nvPr/>
        </p:nvSpPr>
        <p:spPr>
          <a:xfrm>
            <a:off x="301572" y="4632025"/>
            <a:ext cx="7756341" cy="4514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274D"/>
                </a:solidFill>
                <a:effectLst/>
                <a:uLnTx/>
                <a:uFillTx/>
                <a:latin typeface="CiscoSansTT ExtraLight"/>
                <a:cs typeface="Arial" panose="020B0604020202020204" pitchFamily="34" charset="0"/>
              </a:rPr>
              <a:t>Enabling Remote Network Access use cases</a:t>
            </a:r>
          </a:p>
        </p:txBody>
      </p:sp>
    </p:spTree>
    <p:extLst>
      <p:ext uri="{BB962C8B-B14F-4D97-AF65-F5344CB8AC3E}">
        <p14:creationId xmlns:p14="http://schemas.microsoft.com/office/powerpoint/2010/main" val="1077960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E387-6A7C-D142-B555-E6F51C8C62D1}"/>
              </a:ext>
            </a:extLst>
          </p:cNvPr>
          <p:cNvSpPr>
            <a:spLocks noGrp="1"/>
          </p:cNvSpPr>
          <p:nvPr>
            <p:ph type="title"/>
          </p:nvPr>
        </p:nvSpPr>
        <p:spPr/>
        <p:txBody>
          <a:bodyPr/>
          <a:lstStyle/>
          <a:p>
            <a:r>
              <a:rPr lang="en-US"/>
              <a:t>Enabling Secure Remote Work</a:t>
            </a:r>
          </a:p>
        </p:txBody>
      </p:sp>
      <p:grpSp>
        <p:nvGrpSpPr>
          <p:cNvPr id="3" name="Group 2">
            <a:extLst>
              <a:ext uri="{FF2B5EF4-FFF2-40B4-BE49-F238E27FC236}">
                <a16:creationId xmlns:a16="http://schemas.microsoft.com/office/drawing/2014/main" id="{DAE7C968-EC9D-E54C-97FE-3BBDA44D109A}"/>
              </a:ext>
            </a:extLst>
          </p:cNvPr>
          <p:cNvGrpSpPr/>
          <p:nvPr/>
        </p:nvGrpSpPr>
        <p:grpSpPr>
          <a:xfrm>
            <a:off x="2286728" y="2278064"/>
            <a:ext cx="1962118" cy="2143997"/>
            <a:chOff x="2452266" y="2254416"/>
            <a:chExt cx="1962118" cy="2143997"/>
          </a:xfrm>
        </p:grpSpPr>
        <p:grpSp>
          <p:nvGrpSpPr>
            <p:cNvPr id="17" name="Group 16">
              <a:extLst>
                <a:ext uri="{FF2B5EF4-FFF2-40B4-BE49-F238E27FC236}">
                  <a16:creationId xmlns:a16="http://schemas.microsoft.com/office/drawing/2014/main" id="{B5872E6A-EA8D-4E4A-A9A5-B262082FE2F9}"/>
                </a:ext>
              </a:extLst>
            </p:cNvPr>
            <p:cNvGrpSpPr/>
            <p:nvPr/>
          </p:nvGrpSpPr>
          <p:grpSpPr>
            <a:xfrm>
              <a:off x="2452266" y="2254416"/>
              <a:ext cx="1962118" cy="1428763"/>
              <a:chOff x="543680" y="825277"/>
              <a:chExt cx="3177194" cy="1980763"/>
            </a:xfrm>
          </p:grpSpPr>
          <p:sp>
            <p:nvSpPr>
              <p:cNvPr id="18" name="AutoShape 63">
                <a:hlinkClick r:id="rId2" action="ppaction://hlinksldjump"/>
                <a:extLst>
                  <a:ext uri="{FF2B5EF4-FFF2-40B4-BE49-F238E27FC236}">
                    <a16:creationId xmlns:a16="http://schemas.microsoft.com/office/drawing/2014/main" id="{E46F81EF-7D7A-6C48-9057-3760466E4571}"/>
                  </a:ext>
                </a:extLst>
              </p:cNvPr>
              <p:cNvSpPr>
                <a:spLocks noChangeArrowheads="1"/>
              </p:cNvSpPr>
              <p:nvPr/>
            </p:nvSpPr>
            <p:spPr bwMode="auto">
              <a:xfrm>
                <a:off x="543680" y="825277"/>
                <a:ext cx="3177194" cy="1980763"/>
              </a:xfrm>
              <a:prstGeom prst="roundRect">
                <a:avLst/>
              </a:prstGeom>
              <a:solidFill>
                <a:schemeClr val="accent2"/>
              </a:solidFill>
              <a:ln w="3175" algn="ctr">
                <a:noFill/>
                <a:miter lim="800000"/>
                <a:headEnd/>
                <a:tailEnd/>
              </a:ln>
              <a:effectLst/>
            </p:spPr>
            <p:txBody>
              <a:bodyPr wrap="none" lIns="0" tIns="0" rIns="0" bIns="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ExtraLight"/>
                  <a:ea typeface="ＭＳ Ｐゴシック" charset="0"/>
                  <a:cs typeface="Arial" charset="0"/>
                </a:endParaRPr>
              </a:p>
            </p:txBody>
          </p:sp>
          <p:sp>
            <p:nvSpPr>
              <p:cNvPr id="19" name="TextBox 18">
                <a:extLst>
                  <a:ext uri="{FF2B5EF4-FFF2-40B4-BE49-F238E27FC236}">
                    <a16:creationId xmlns:a16="http://schemas.microsoft.com/office/drawing/2014/main" id="{296B0DC6-8AA6-7D4B-BBDF-9DF87E062499}"/>
                  </a:ext>
                </a:extLst>
              </p:cNvPr>
              <p:cNvSpPr txBox="1"/>
              <p:nvPr/>
            </p:nvSpPr>
            <p:spPr>
              <a:xfrm>
                <a:off x="711239" y="1232428"/>
                <a:ext cx="2842072" cy="1152051"/>
              </a:xfrm>
              <a:prstGeom prst="rect">
                <a:avLst/>
              </a:prstGeom>
              <a:noFill/>
            </p:spPr>
            <p:txBody>
              <a:bodyPr wrap="square" rtlCol="0">
                <a:spAutoFit/>
              </a:bodyPr>
              <a:lstStyle/>
              <a:p>
                <a:pPr lvl="0" algn="ctr"/>
                <a:r>
                  <a:rPr lang="en-US" sz="1600" b="1">
                    <a:solidFill>
                      <a:srgbClr val="0D274D"/>
                    </a:solidFill>
                    <a:latin typeface="CiscoSansTT ExtraLight"/>
                    <a:cs typeface="Arial" charset="0"/>
                  </a:rPr>
                  <a:t>Remote network access using Wi-Fi</a:t>
                </a:r>
                <a:endParaRPr kumimoji="0" lang="en-US" sz="1600" b="1" i="0" u="none" strike="noStrike" kern="1200" cap="none" spc="0" normalizeH="0" baseline="0" noProof="0">
                  <a:ln>
                    <a:noFill/>
                  </a:ln>
                  <a:solidFill>
                    <a:srgbClr val="0D274D"/>
                  </a:solidFill>
                  <a:effectLst/>
                  <a:uLnTx/>
                  <a:uFillTx/>
                  <a:latin typeface="CiscoSansTT ExtraLight"/>
                  <a:ea typeface="ＭＳ Ｐゴシック" charset="0"/>
                  <a:cs typeface="Arial" charset="0"/>
                </a:endParaRPr>
              </a:p>
            </p:txBody>
          </p:sp>
        </p:grpSp>
        <p:sp>
          <p:nvSpPr>
            <p:cNvPr id="36" name="Rounded Rectangle 45">
              <a:hlinkClick r:id="rId2" action="ppaction://hlinksldjump"/>
              <a:extLst>
                <a:ext uri="{FF2B5EF4-FFF2-40B4-BE49-F238E27FC236}">
                  <a16:creationId xmlns:a16="http://schemas.microsoft.com/office/drawing/2014/main" id="{D93DFAFC-6C6C-4B4F-BB00-BFEBAA680627}"/>
                </a:ext>
              </a:extLst>
            </p:cNvPr>
            <p:cNvSpPr/>
            <p:nvPr/>
          </p:nvSpPr>
          <p:spPr>
            <a:xfrm>
              <a:off x="2648392" y="3613054"/>
              <a:ext cx="1569865"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cs typeface="+mn-cs"/>
                </a:rPr>
                <a:t>Cisco access points in </a:t>
              </a:r>
              <a:r>
                <a:rPr kumimoji="0" lang="en-US" sz="1050" b="0" i="0" u="none" strike="noStrike" kern="1200" cap="none" spc="0" normalizeH="0" baseline="0" noProof="0" err="1">
                  <a:ln>
                    <a:noFill/>
                  </a:ln>
                  <a:solidFill>
                    <a:srgbClr val="FFFFFF"/>
                  </a:solidFill>
                  <a:effectLst/>
                  <a:uLnTx/>
                  <a:uFillTx/>
                  <a:latin typeface="CiscoSansTT ExtraLight"/>
                  <a:ea typeface="ＭＳ Ｐゴシック" charset="0"/>
                  <a:cs typeface="+mn-cs"/>
                </a:rPr>
                <a:t>OfficeExtend</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cs typeface="+mn-cs"/>
                </a:rPr>
                <a:t> mode</a:t>
              </a:r>
            </a:p>
          </p:txBody>
        </p:sp>
        <p:sp>
          <p:nvSpPr>
            <p:cNvPr id="13" name="Rounded Rectangle 45">
              <a:extLst>
                <a:ext uri="{FF2B5EF4-FFF2-40B4-BE49-F238E27FC236}">
                  <a16:creationId xmlns:a16="http://schemas.microsoft.com/office/drawing/2014/main" id="{CAB218FF-622F-8E45-8E91-1AC05BE22A68}"/>
                </a:ext>
              </a:extLst>
            </p:cNvPr>
            <p:cNvSpPr/>
            <p:nvPr/>
          </p:nvSpPr>
          <p:spPr>
            <a:xfrm>
              <a:off x="2648392" y="4048592"/>
              <a:ext cx="1569865"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cs typeface="+mn-cs"/>
                </a:rPr>
                <a:t>Cisco Meraki MR wireless access points</a:t>
              </a:r>
            </a:p>
          </p:txBody>
        </p:sp>
      </p:grpSp>
      <p:sp>
        <p:nvSpPr>
          <p:cNvPr id="86" name="Title 1">
            <a:extLst>
              <a:ext uri="{FF2B5EF4-FFF2-40B4-BE49-F238E27FC236}">
                <a16:creationId xmlns:a16="http://schemas.microsoft.com/office/drawing/2014/main" id="{1218103F-104D-0A4A-A58B-8CA835A1D2B4}"/>
              </a:ext>
            </a:extLst>
          </p:cNvPr>
          <p:cNvSpPr txBox="1">
            <a:spLocks/>
          </p:cNvSpPr>
          <p:nvPr/>
        </p:nvSpPr>
        <p:spPr bwMode="auto">
          <a:xfrm>
            <a:off x="554579" y="118062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iscoSansTT ExtraLight"/>
                <a:cs typeface="CiscoSansTT Thin" charset="0"/>
              </a:rPr>
              <a:t>The following solutions and offers are focused on customers in </a:t>
            </a:r>
            <a:r>
              <a:rPr kumimoji="0" lang="en-US" sz="1800" b="1" i="0" u="none" strike="noStrike" kern="1200" cap="none" spc="0" normalizeH="0" baseline="0" noProof="0">
                <a:ln>
                  <a:noFill/>
                </a:ln>
                <a:solidFill>
                  <a:srgbClr val="FFFFFF"/>
                </a:solidFill>
                <a:effectLst/>
                <a:uLnTx/>
                <a:uFillTx/>
                <a:latin typeface="CiscoSansTT ExtraLight"/>
                <a:cs typeface="CiscoSansTT Thin" charset="0"/>
              </a:rPr>
              <a:t>any market segment </a:t>
            </a:r>
            <a:r>
              <a:rPr kumimoji="0" lang="en-US" sz="1800" b="0" i="0" u="none" strike="noStrike" kern="1200" cap="none" spc="0" normalizeH="0" baseline="0" noProof="0">
                <a:ln>
                  <a:noFill/>
                </a:ln>
                <a:solidFill>
                  <a:srgbClr val="FFFFFF"/>
                </a:solidFill>
                <a:effectLst/>
                <a:uLnTx/>
                <a:uFillTx/>
                <a:latin typeface="CiscoSansTT ExtraLight"/>
                <a:cs typeface="CiscoSansTT Thin" charset="0"/>
              </a:rPr>
              <a:t>and </a:t>
            </a:r>
            <a:r>
              <a:rPr kumimoji="0" lang="en-US" sz="1800" b="1" i="0" u="none" strike="noStrike" kern="1200" cap="none" spc="0" normalizeH="0" baseline="0" noProof="0">
                <a:ln>
                  <a:noFill/>
                </a:ln>
                <a:solidFill>
                  <a:srgbClr val="FFFFFF"/>
                </a:solidFill>
                <a:effectLst/>
                <a:uLnTx/>
                <a:uFillTx/>
                <a:latin typeface="CiscoSansTT ExtraLight"/>
                <a:cs typeface="CiscoSansTT Thin" charset="0"/>
              </a:rPr>
              <a:t>any industry</a:t>
            </a:r>
            <a:r>
              <a:rPr kumimoji="0" lang="en-US" sz="1800" b="0" i="0" u="none" strike="noStrike" kern="1200" cap="none" spc="0" normalizeH="0" baseline="0" noProof="0">
                <a:ln>
                  <a:noFill/>
                </a:ln>
                <a:solidFill>
                  <a:srgbClr val="FFFFFF"/>
                </a:solidFill>
                <a:effectLst/>
                <a:uLnTx/>
                <a:uFillTx/>
                <a:latin typeface="CiscoSansTT ExtraLight"/>
                <a:cs typeface="CiscoSansTT Thin" charset="0"/>
              </a:rPr>
              <a:t>, who wish to enable their employees to work remotely in work from home or micro office environments. </a:t>
            </a:r>
          </a:p>
        </p:txBody>
      </p:sp>
      <p:sp>
        <p:nvSpPr>
          <p:cNvPr id="4" name="AutoShape 63">
            <a:hlinkClick r:id="rId2" action="ppaction://hlinksldjump"/>
            <a:extLst>
              <a:ext uri="{FF2B5EF4-FFF2-40B4-BE49-F238E27FC236}">
                <a16:creationId xmlns:a16="http://schemas.microsoft.com/office/drawing/2014/main" id="{129FDA0B-BC37-4D80-9971-D94A0C21EC7F}"/>
              </a:ext>
            </a:extLst>
          </p:cNvPr>
          <p:cNvSpPr>
            <a:spLocks noChangeArrowheads="1"/>
          </p:cNvSpPr>
          <p:nvPr/>
        </p:nvSpPr>
        <p:spPr bwMode="auto">
          <a:xfrm>
            <a:off x="4608533" y="2254898"/>
            <a:ext cx="1962118" cy="1428763"/>
          </a:xfrm>
          <a:prstGeom prst="roundRect">
            <a:avLst/>
          </a:prstGeom>
          <a:solidFill>
            <a:schemeClr val="accent2"/>
          </a:solidFill>
          <a:ln w="3175" algn="ctr">
            <a:noFill/>
            <a:miter lim="800000"/>
            <a:headEnd/>
            <a:tailEnd/>
          </a:ln>
          <a:effectLst/>
        </p:spPr>
        <p:txBody>
          <a:bodyPr wrap="none" lIns="0" tIns="0" rIns="0" bIns="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ExtraLight"/>
              <a:ea typeface="ＭＳ Ｐゴシック" charset="0"/>
              <a:cs typeface="Arial" charset="0"/>
            </a:endParaRPr>
          </a:p>
        </p:txBody>
      </p:sp>
      <p:sp>
        <p:nvSpPr>
          <p:cNvPr id="28" name="Rounded Rectangle 45">
            <a:hlinkClick r:id="rId3" action="ppaction://hlinksldjump"/>
            <a:extLst>
              <a:ext uri="{FF2B5EF4-FFF2-40B4-BE49-F238E27FC236}">
                <a16:creationId xmlns:a16="http://schemas.microsoft.com/office/drawing/2014/main" id="{2053BD4E-8C7C-A745-9714-3CF76B8D276F}"/>
              </a:ext>
            </a:extLst>
          </p:cNvPr>
          <p:cNvSpPr/>
          <p:nvPr/>
        </p:nvSpPr>
        <p:spPr>
          <a:xfrm>
            <a:off x="4804658" y="3640051"/>
            <a:ext cx="1569865"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cs typeface="+mn-cs"/>
              </a:rPr>
              <a:t>Cisco Virtual Office</a:t>
            </a:r>
          </a:p>
        </p:txBody>
      </p:sp>
      <p:sp>
        <p:nvSpPr>
          <p:cNvPr id="11" name="TextBox 10">
            <a:extLst>
              <a:ext uri="{FF2B5EF4-FFF2-40B4-BE49-F238E27FC236}">
                <a16:creationId xmlns:a16="http://schemas.microsoft.com/office/drawing/2014/main" id="{76D36314-1DAF-674F-9642-046BCFAA08C3}"/>
              </a:ext>
            </a:extLst>
          </p:cNvPr>
          <p:cNvSpPr txBox="1"/>
          <p:nvPr/>
        </p:nvSpPr>
        <p:spPr>
          <a:xfrm>
            <a:off x="4712009" y="2568466"/>
            <a:ext cx="1755159" cy="830997"/>
          </a:xfrm>
          <a:prstGeom prst="rect">
            <a:avLst/>
          </a:prstGeom>
          <a:noFill/>
        </p:spPr>
        <p:txBody>
          <a:bodyPr wrap="square" rtlCol="0">
            <a:spAutoFit/>
          </a:bodyPr>
          <a:lstStyle/>
          <a:p>
            <a:pPr lvl="0" algn="ctr"/>
            <a:r>
              <a:rPr lang="en-US" sz="1600" b="1">
                <a:solidFill>
                  <a:srgbClr val="0D274D"/>
                </a:solidFill>
                <a:latin typeface="CiscoSansTT ExtraLight"/>
                <a:cs typeface="Arial" charset="0"/>
              </a:rPr>
              <a:t>Remote network access using WAN</a:t>
            </a:r>
            <a:endParaRPr kumimoji="0" lang="en-US" sz="1600" b="1" i="0" u="none" strike="noStrike" kern="1200" cap="none" spc="0" normalizeH="0" baseline="0" noProof="0">
              <a:ln>
                <a:noFill/>
              </a:ln>
              <a:solidFill>
                <a:srgbClr val="0D274D"/>
              </a:solidFill>
              <a:effectLst/>
              <a:uLnTx/>
              <a:uFillTx/>
              <a:latin typeface="CiscoSansTT ExtraLight"/>
              <a:ea typeface="ＭＳ Ｐゴシック" charset="0"/>
              <a:cs typeface="Arial" charset="0"/>
            </a:endParaRPr>
          </a:p>
        </p:txBody>
      </p:sp>
      <p:sp>
        <p:nvSpPr>
          <p:cNvPr id="14" name="Rounded Rectangle 45">
            <a:hlinkClick r:id="rId3" action="ppaction://hlinksldjump"/>
            <a:extLst>
              <a:ext uri="{FF2B5EF4-FFF2-40B4-BE49-F238E27FC236}">
                <a16:creationId xmlns:a16="http://schemas.microsoft.com/office/drawing/2014/main" id="{F1777BF0-39AA-8641-B135-AB6BEA842CEF}"/>
              </a:ext>
            </a:extLst>
          </p:cNvPr>
          <p:cNvSpPr/>
          <p:nvPr/>
        </p:nvSpPr>
        <p:spPr>
          <a:xfrm>
            <a:off x="4804658" y="4072240"/>
            <a:ext cx="1569865"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cs typeface="+mn-cs"/>
              </a:rPr>
              <a:t>Cisco microbranch routers</a:t>
            </a:r>
          </a:p>
        </p:txBody>
      </p:sp>
      <p:sp>
        <p:nvSpPr>
          <p:cNvPr id="15" name="Rounded Rectangle 45">
            <a:hlinkClick r:id="rId4" action="ppaction://hlinksldjump"/>
            <a:extLst>
              <a:ext uri="{FF2B5EF4-FFF2-40B4-BE49-F238E27FC236}">
                <a16:creationId xmlns:a16="http://schemas.microsoft.com/office/drawing/2014/main" id="{7098D2BF-55A7-194C-A80B-9C09CE89E5DC}"/>
              </a:ext>
            </a:extLst>
          </p:cNvPr>
          <p:cNvSpPr/>
          <p:nvPr/>
        </p:nvSpPr>
        <p:spPr>
          <a:xfrm>
            <a:off x="4804657" y="4504429"/>
            <a:ext cx="1569865"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cs typeface="+mn-cs"/>
              </a:rPr>
              <a:t>Cisco Meraki Zero Touch Teleworker</a:t>
            </a:r>
          </a:p>
        </p:txBody>
      </p:sp>
    </p:spTree>
    <p:extLst>
      <p:ext uri="{BB962C8B-B14F-4D97-AF65-F5344CB8AC3E}">
        <p14:creationId xmlns:p14="http://schemas.microsoft.com/office/powerpoint/2010/main" val="2778535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584834-E0EE-9C4A-8ABE-11948EC4BBDE}"/>
              </a:ext>
            </a:extLst>
          </p:cNvPr>
          <p:cNvSpPr>
            <a:spLocks noGrp="1"/>
          </p:cNvSpPr>
          <p:nvPr>
            <p:ph type="body" sz="quarter" idx="4294967295"/>
          </p:nvPr>
        </p:nvSpPr>
        <p:spPr>
          <a:xfrm>
            <a:off x="221634" y="3124181"/>
            <a:ext cx="8859077" cy="1809750"/>
          </a:xfrm>
          <a:prstGeom prst="rect">
            <a:avLst/>
          </a:prstGeom>
          <a:solidFill>
            <a:schemeClr val="bg1"/>
          </a:solidFill>
        </p:spPr>
        <p:txBody>
          <a:bodyPr anchor="t">
            <a:noAutofit/>
          </a:bodyPr>
          <a:lstStyle/>
          <a:p>
            <a:pPr marL="0" indent="0">
              <a:buNone/>
            </a:pPr>
            <a:r>
              <a:rPr lang="en-US" sz="1100">
                <a:ea typeface="ＭＳ Ｐゴシック"/>
              </a:rPr>
              <a:t>Use case premise:</a:t>
            </a:r>
          </a:p>
          <a:p>
            <a:pPr marL="285750" indent="-285750">
              <a:buFont typeface="Arial" panose="020B0604020202020204" pitchFamily="34" charset="0"/>
              <a:buChar char="•"/>
            </a:pPr>
            <a:r>
              <a:rPr lang="en-US" sz="1100">
                <a:ea typeface="ＭＳ Ｐゴシック"/>
              </a:rPr>
              <a:t>Any Cisco Aironet or Catalyst Access Point can function as an ‘Office Extend AP’ (OEAP) – this means if there is inventory of any Aironet AP’s they can be leveraged to provide secure teleworker solution for employees.</a:t>
            </a:r>
          </a:p>
          <a:p>
            <a:pPr marL="285750" indent="-285750">
              <a:buFont typeface="Arial" panose="020B0604020202020204" pitchFamily="34" charset="0"/>
              <a:buChar char="•"/>
            </a:pPr>
            <a:r>
              <a:rPr lang="en-US" sz="1100">
                <a:ea typeface="ＭＳ Ｐゴシック"/>
              </a:rPr>
              <a:t>Any controller (virtual or physical) can be used for creating the secure tunnel or a dedicated controller can be set up in DMZ. </a:t>
            </a:r>
            <a:endParaRPr lang="en-US" sz="1100"/>
          </a:p>
          <a:p>
            <a:pPr marL="285750" indent="-285750">
              <a:buFont typeface="Arial" panose="020B0604020202020204" pitchFamily="34" charset="0"/>
              <a:buChar char="•"/>
            </a:pPr>
            <a:r>
              <a:rPr lang="en-US" sz="1100">
                <a:ea typeface="ＭＳ Ｐゴシック"/>
              </a:rPr>
              <a:t>With OEAP, an employee at home  or in a temporary micro office will have ac</a:t>
            </a:r>
            <a:endParaRPr lang="en-US" sz="1100"/>
          </a:p>
          <a:p>
            <a:pPr marL="285750" indent="-285750">
              <a:buFont typeface="Arial" panose="020B0604020202020204" pitchFamily="34" charset="0"/>
              <a:buChar char="•"/>
            </a:pPr>
            <a:r>
              <a:rPr lang="en-US" sz="1100">
                <a:ea typeface="ＭＳ Ｐゴシック"/>
              </a:rPr>
              <a:t>Note: If customer doesn’t have AP’s in stock, or is not a cisco Wi-Fi customer, Cisco can still help get this use case executed for them.</a:t>
            </a:r>
          </a:p>
        </p:txBody>
      </p:sp>
      <p:sp>
        <p:nvSpPr>
          <p:cNvPr id="4" name="Title 3">
            <a:extLst>
              <a:ext uri="{FF2B5EF4-FFF2-40B4-BE49-F238E27FC236}">
                <a16:creationId xmlns:a16="http://schemas.microsoft.com/office/drawing/2014/main" id="{50F11629-C528-EA47-B7C8-8220572BDBB3}"/>
              </a:ext>
            </a:extLst>
          </p:cNvPr>
          <p:cNvSpPr>
            <a:spLocks noGrp="1"/>
          </p:cNvSpPr>
          <p:nvPr>
            <p:ph type="title" idx="4294967295"/>
          </p:nvPr>
        </p:nvSpPr>
        <p:spPr>
          <a:xfrm>
            <a:off x="798513" y="234575"/>
            <a:ext cx="8345487" cy="731837"/>
          </a:xfrm>
        </p:spPr>
        <p:txBody>
          <a:bodyPr/>
          <a:lstStyle/>
          <a:p>
            <a:r>
              <a:rPr lang="en-US"/>
              <a:t>Remote network access using Wi-Fi</a:t>
            </a:r>
            <a:br>
              <a:rPr lang="en-US"/>
            </a:br>
            <a:r>
              <a:rPr lang="en-US" sz="2000">
                <a:solidFill>
                  <a:srgbClr val="FFFFFF"/>
                </a:solidFill>
                <a:ea typeface="ＭＳ Ｐゴシック" charset="0"/>
              </a:rPr>
              <a:t>Cisco access points in </a:t>
            </a:r>
            <a:r>
              <a:rPr lang="en-US" sz="2000" err="1">
                <a:solidFill>
                  <a:srgbClr val="FFFFFF"/>
                </a:solidFill>
                <a:ea typeface="ＭＳ Ｐゴシック" charset="0"/>
              </a:rPr>
              <a:t>OfficeExtend</a:t>
            </a:r>
            <a:r>
              <a:rPr lang="en-US" sz="2000">
                <a:solidFill>
                  <a:srgbClr val="FFFFFF"/>
                </a:solidFill>
                <a:ea typeface="ＭＳ Ｐゴシック" charset="0"/>
              </a:rPr>
              <a:t> mode</a:t>
            </a:r>
            <a:br>
              <a:rPr lang="en-US">
                <a:solidFill>
                  <a:srgbClr val="FFFFFF"/>
                </a:solidFill>
                <a:ea typeface="ＭＳ Ｐゴシック" charset="0"/>
              </a:rPr>
            </a:br>
            <a:endParaRPr lang="en-US"/>
          </a:p>
        </p:txBody>
      </p:sp>
      <p:grpSp>
        <p:nvGrpSpPr>
          <p:cNvPr id="49" name="Group 48">
            <a:extLst>
              <a:ext uri="{FF2B5EF4-FFF2-40B4-BE49-F238E27FC236}">
                <a16:creationId xmlns:a16="http://schemas.microsoft.com/office/drawing/2014/main" id="{EB11292A-0885-7F48-BDBA-D8A6D5900335}"/>
              </a:ext>
            </a:extLst>
          </p:cNvPr>
          <p:cNvGrpSpPr/>
          <p:nvPr/>
        </p:nvGrpSpPr>
        <p:grpSpPr>
          <a:xfrm>
            <a:off x="437766" y="1000742"/>
            <a:ext cx="8422963" cy="2142504"/>
            <a:chOff x="-285268" y="1121854"/>
            <a:chExt cx="10283124" cy="2615664"/>
          </a:xfrm>
        </p:grpSpPr>
        <p:grpSp>
          <p:nvGrpSpPr>
            <p:cNvPr id="6" name="Group 5">
              <a:extLst>
                <a:ext uri="{FF2B5EF4-FFF2-40B4-BE49-F238E27FC236}">
                  <a16:creationId xmlns:a16="http://schemas.microsoft.com/office/drawing/2014/main" id="{DA01CA16-1ACD-6345-AA75-B0CA830BE394}"/>
                </a:ext>
              </a:extLst>
            </p:cNvPr>
            <p:cNvGrpSpPr>
              <a:grpSpLocks noChangeAspect="1"/>
            </p:cNvGrpSpPr>
            <p:nvPr/>
          </p:nvGrpSpPr>
          <p:grpSpPr>
            <a:xfrm>
              <a:off x="-285268" y="2050509"/>
              <a:ext cx="9234626" cy="594941"/>
              <a:chOff x="913098" y="908051"/>
              <a:chExt cx="7663371" cy="493712"/>
            </a:xfrm>
          </p:grpSpPr>
          <p:sp>
            <p:nvSpPr>
              <p:cNvPr id="7" name="Freeform 61">
                <a:extLst>
                  <a:ext uri="{FF2B5EF4-FFF2-40B4-BE49-F238E27FC236}">
                    <a16:creationId xmlns:a16="http://schemas.microsoft.com/office/drawing/2014/main" id="{EF4DE09A-987F-064A-B3E6-A63CB4E5D20D}"/>
                  </a:ext>
                </a:extLst>
              </p:cNvPr>
              <p:cNvSpPr>
                <a:spLocks noEditPoints="1"/>
              </p:cNvSpPr>
              <p:nvPr/>
            </p:nvSpPr>
            <p:spPr bwMode="auto">
              <a:xfrm>
                <a:off x="913098" y="1093788"/>
                <a:ext cx="7660992" cy="122237"/>
              </a:xfrm>
              <a:prstGeom prst="roundRect">
                <a:avLst>
                  <a:gd name="adj" fmla="val 50000"/>
                </a:avLst>
              </a:pr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mn-cs"/>
                </a:endParaRPr>
              </a:p>
            </p:txBody>
          </p:sp>
          <p:sp>
            <p:nvSpPr>
              <p:cNvPr id="8" name="Freeform 62">
                <a:extLst>
                  <a:ext uri="{FF2B5EF4-FFF2-40B4-BE49-F238E27FC236}">
                    <a16:creationId xmlns:a16="http://schemas.microsoft.com/office/drawing/2014/main" id="{B2529720-8F59-E24F-94CE-A24E2D8352E0}"/>
                  </a:ext>
                </a:extLst>
              </p:cNvPr>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mn-cs"/>
                </a:endParaRPr>
              </a:p>
            </p:txBody>
          </p:sp>
          <p:sp>
            <p:nvSpPr>
              <p:cNvPr id="9" name="Freeform 63">
                <a:extLst>
                  <a:ext uri="{FF2B5EF4-FFF2-40B4-BE49-F238E27FC236}">
                    <a16:creationId xmlns:a16="http://schemas.microsoft.com/office/drawing/2014/main" id="{3BDD57CE-DA3F-1D45-86C0-DD75E22BFD62}"/>
                  </a:ext>
                </a:extLst>
              </p:cNvPr>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mn-cs"/>
                </a:endParaRPr>
              </a:p>
            </p:txBody>
          </p:sp>
          <p:sp>
            <p:nvSpPr>
              <p:cNvPr id="10" name="Freeform 64">
                <a:extLst>
                  <a:ext uri="{FF2B5EF4-FFF2-40B4-BE49-F238E27FC236}">
                    <a16:creationId xmlns:a16="http://schemas.microsoft.com/office/drawing/2014/main" id="{4D851D66-9F8A-8747-B1A1-363ED83B2C78}"/>
                  </a:ext>
                </a:extLst>
              </p:cNvPr>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mn-cs"/>
                </a:endParaRPr>
              </a:p>
            </p:txBody>
          </p:sp>
          <p:sp>
            <p:nvSpPr>
              <p:cNvPr id="11" name="Freeform 65">
                <a:extLst>
                  <a:ext uri="{FF2B5EF4-FFF2-40B4-BE49-F238E27FC236}">
                    <a16:creationId xmlns:a16="http://schemas.microsoft.com/office/drawing/2014/main" id="{1B11C75A-2008-EC47-8525-563824DA455D}"/>
                  </a:ext>
                </a:extLst>
              </p:cNvPr>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mn-cs"/>
                </a:endParaRPr>
              </a:p>
            </p:txBody>
          </p:sp>
          <p:sp>
            <p:nvSpPr>
              <p:cNvPr id="12" name="Freeform 66">
                <a:extLst>
                  <a:ext uri="{FF2B5EF4-FFF2-40B4-BE49-F238E27FC236}">
                    <a16:creationId xmlns:a16="http://schemas.microsoft.com/office/drawing/2014/main" id="{FD2EF046-1A85-5A47-8439-D4C6DC040B08}"/>
                  </a:ext>
                </a:extLst>
              </p:cNvPr>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mn-cs"/>
                </a:endParaRPr>
              </a:p>
            </p:txBody>
          </p:sp>
          <p:sp>
            <p:nvSpPr>
              <p:cNvPr id="13" name="Freeform 67">
                <a:extLst>
                  <a:ext uri="{FF2B5EF4-FFF2-40B4-BE49-F238E27FC236}">
                    <a16:creationId xmlns:a16="http://schemas.microsoft.com/office/drawing/2014/main" id="{6CBB90B7-729C-6949-AF00-B744F68898D7}"/>
                  </a:ext>
                </a:extLst>
              </p:cNvPr>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mn-cs"/>
                </a:endParaRPr>
              </a:p>
            </p:txBody>
          </p:sp>
        </p:grpSp>
        <p:sp>
          <p:nvSpPr>
            <p:cNvPr id="14" name="TextBox 13">
              <a:extLst>
                <a:ext uri="{FF2B5EF4-FFF2-40B4-BE49-F238E27FC236}">
                  <a16:creationId xmlns:a16="http://schemas.microsoft.com/office/drawing/2014/main" id="{C283E833-709D-C145-8359-4865E14383D3}"/>
                </a:ext>
              </a:extLst>
            </p:cNvPr>
            <p:cNvSpPr txBox="1"/>
            <p:nvPr/>
          </p:nvSpPr>
          <p:spPr>
            <a:xfrm>
              <a:off x="1066027" y="1121854"/>
              <a:ext cx="1635895" cy="450897"/>
            </a:xfrm>
            <a:prstGeom prst="rect">
              <a:avLst/>
            </a:prstGeom>
            <a:noFill/>
          </p:spPr>
          <p:txBody>
            <a:bodyPr wrap="square" lIns="91440" tIns="0" rIns="0" bIns="0" rtlCol="0">
              <a:spAutoFit/>
            </a:bodyPr>
            <a:lstStyle/>
            <a:p>
              <a:pPr marL="0" marR="0" lvl="0" indent="0" algn="l" defTabSz="457178"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Light" panose="020B0503020201020303" pitchFamily="34" charset="0"/>
                </a:rPr>
                <a:t>COVID-19 expands around the globe, almost every country is impacted</a:t>
              </a:r>
              <a:endPar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endParaRPr>
            </a:p>
          </p:txBody>
        </p:sp>
        <p:sp>
          <p:nvSpPr>
            <p:cNvPr id="15" name="TextBox 14">
              <a:extLst>
                <a:ext uri="{FF2B5EF4-FFF2-40B4-BE49-F238E27FC236}">
                  <a16:creationId xmlns:a16="http://schemas.microsoft.com/office/drawing/2014/main" id="{A9BD91DB-7C27-F340-83D2-956F304A3350}"/>
                </a:ext>
              </a:extLst>
            </p:cNvPr>
            <p:cNvSpPr txBox="1"/>
            <p:nvPr/>
          </p:nvSpPr>
          <p:spPr>
            <a:xfrm>
              <a:off x="2346006" y="2986024"/>
              <a:ext cx="2415968" cy="751494"/>
            </a:xfrm>
            <a:prstGeom prst="rect">
              <a:avLst/>
            </a:prstGeom>
            <a:noFill/>
          </p:spPr>
          <p:txBody>
            <a:bodyPr wrap="square" lIns="91440" tIns="0" rIns="0" bIns="0" rtlCol="0">
              <a:spAutoFit/>
            </a:bodyPr>
            <a:lstStyle/>
            <a:p>
              <a:pPr marL="0" marR="0" lvl="0" indent="0" algn="l" defTabSz="457178"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Light" panose="020B0503020201020303" pitchFamily="34" charset="0"/>
                </a:rPr>
                <a:t>Local authorities encouraging/enforcing companies to initiate work from home policy or work from small temporary offices to meet social distance requirements</a:t>
              </a:r>
              <a:endPar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endParaRPr>
            </a:p>
          </p:txBody>
        </p:sp>
        <p:sp>
          <p:nvSpPr>
            <p:cNvPr id="16" name="TextBox 15">
              <a:extLst>
                <a:ext uri="{FF2B5EF4-FFF2-40B4-BE49-F238E27FC236}">
                  <a16:creationId xmlns:a16="http://schemas.microsoft.com/office/drawing/2014/main" id="{EC3656ED-3370-FF4E-9292-2F4D9E854803}"/>
                </a:ext>
              </a:extLst>
            </p:cNvPr>
            <p:cNvSpPr txBox="1"/>
            <p:nvPr/>
          </p:nvSpPr>
          <p:spPr>
            <a:xfrm>
              <a:off x="3624644" y="1121854"/>
              <a:ext cx="2163923" cy="601196"/>
            </a:xfrm>
            <a:prstGeom prst="rect">
              <a:avLst/>
            </a:prstGeom>
            <a:noFill/>
          </p:spPr>
          <p:txBody>
            <a:bodyPr wrap="square" lIns="91440" tIns="0" rIns="0" bIns="0" rtlCol="0">
              <a:spAutoFit/>
            </a:bodyPr>
            <a:lstStyle/>
            <a:p>
              <a:pPr marL="0" marR="0" lvl="0" indent="0" algn="l" defTabSz="457178" rtl="1"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rPr>
                <a:t>IT need to provide convenient connectivity from home or a </a:t>
              </a:r>
              <a:r>
                <a:rPr lang="en-US" sz="800">
                  <a:solidFill>
                    <a:srgbClr val="FFFFFF"/>
                  </a:solidFill>
                  <a:latin typeface="CiscoSansTT ExtraLight"/>
                  <a:cs typeface="CiscoSansTT" panose="020B0503020201020303" pitchFamily="34" charset="0"/>
                </a:rPr>
                <a:t>temporary office </a:t>
              </a: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rPr>
                <a:t>for employees / management </a:t>
              </a:r>
            </a:p>
          </p:txBody>
        </p:sp>
        <p:sp>
          <p:nvSpPr>
            <p:cNvPr id="17" name="TextBox 16">
              <a:extLst>
                <a:ext uri="{FF2B5EF4-FFF2-40B4-BE49-F238E27FC236}">
                  <a16:creationId xmlns:a16="http://schemas.microsoft.com/office/drawing/2014/main" id="{B546A6CB-677D-9449-ABB2-E186A642D649}"/>
                </a:ext>
              </a:extLst>
            </p:cNvPr>
            <p:cNvSpPr txBox="1"/>
            <p:nvPr/>
          </p:nvSpPr>
          <p:spPr>
            <a:xfrm>
              <a:off x="4902920" y="2986024"/>
              <a:ext cx="1324566" cy="450897"/>
            </a:xfrm>
            <a:prstGeom prst="rect">
              <a:avLst/>
            </a:prstGeom>
            <a:noFill/>
          </p:spPr>
          <p:txBody>
            <a:bodyPr wrap="square" lIns="91440" tIns="0" rIns="0" bIns="0" rtlCol="0">
              <a:spAutoFit/>
            </a:bodyPr>
            <a:lstStyle/>
            <a:p>
              <a:pPr marL="0" marR="0" lvl="0" indent="0" algn="l" defTabSz="457178"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Light" panose="020B0503020201020303" pitchFamily="34" charset="0"/>
                </a:rPr>
                <a:t>IT leverage available and older generation Access points </a:t>
              </a:r>
              <a:endPar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endParaRPr>
            </a:p>
          </p:txBody>
        </p:sp>
        <p:sp>
          <p:nvSpPr>
            <p:cNvPr id="18" name="TextBox 17">
              <a:extLst>
                <a:ext uri="{FF2B5EF4-FFF2-40B4-BE49-F238E27FC236}">
                  <a16:creationId xmlns:a16="http://schemas.microsoft.com/office/drawing/2014/main" id="{12575AC7-A7DD-944D-8E01-FD553ED53BE5}"/>
                </a:ext>
              </a:extLst>
            </p:cNvPr>
            <p:cNvSpPr txBox="1"/>
            <p:nvPr/>
          </p:nvSpPr>
          <p:spPr>
            <a:xfrm>
              <a:off x="6173428" y="1121854"/>
              <a:ext cx="1792288" cy="450897"/>
            </a:xfrm>
            <a:prstGeom prst="rect">
              <a:avLst/>
            </a:prstGeom>
            <a:noFill/>
          </p:spPr>
          <p:txBody>
            <a:bodyPr wrap="square" lIns="91440" tIns="0" rIns="0" bIns="0" rtlCol="0">
              <a:spAutoFit/>
            </a:bodyPr>
            <a:lstStyle/>
            <a:p>
              <a:pPr marL="0" marR="0" lvl="0" indent="0" algn="l" defTabSz="457178"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Light" panose="020B0503020201020303" pitchFamily="34" charset="0"/>
                </a:rPr>
                <a:t>IT configure AP’s centrally as ”Office extend AP’s</a:t>
              </a: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rPr>
                <a:t>” and </a:t>
              </a: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Light" panose="020B0503020201020303" pitchFamily="34" charset="0"/>
                </a:rPr>
                <a:t>ship them to employees</a:t>
              </a: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rPr>
                <a:t> </a:t>
              </a:r>
              <a:endPar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Light" panose="020B0503020201020303" pitchFamily="34" charset="0"/>
              </a:endParaRPr>
            </a:p>
          </p:txBody>
        </p:sp>
        <p:sp>
          <p:nvSpPr>
            <p:cNvPr id="19" name="TextBox 18">
              <a:extLst>
                <a:ext uri="{FF2B5EF4-FFF2-40B4-BE49-F238E27FC236}">
                  <a16:creationId xmlns:a16="http://schemas.microsoft.com/office/drawing/2014/main" id="{2F5F6540-C6F3-A341-8EAD-974E7CC9C99F}"/>
                </a:ext>
              </a:extLst>
            </p:cNvPr>
            <p:cNvSpPr txBox="1"/>
            <p:nvPr/>
          </p:nvSpPr>
          <p:spPr>
            <a:xfrm>
              <a:off x="7443073" y="2962748"/>
              <a:ext cx="2554783" cy="751494"/>
            </a:xfrm>
            <a:prstGeom prst="rect">
              <a:avLst/>
            </a:prstGeom>
            <a:noFill/>
          </p:spPr>
          <p:txBody>
            <a:bodyPr wrap="square" lIns="91440" tIns="0" rIns="0" bIns="0" rtlCol="0">
              <a:spAutoFit/>
            </a:bodyPr>
            <a:lstStyle/>
            <a:p>
              <a:pPr marL="0" marR="0" lvl="0" indent="0" algn="l" defTabSz="457178" rtl="1"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Light" panose="020B0503020201020303" pitchFamily="34" charset="0"/>
                </a:rPr>
                <a:t>Employees receive AP’s, connect them to their network and in minutes are able to log on to the corporate Wi-Fi network for an enhanced secure experience, with no need to manually log in through VPN every time</a:t>
              </a:r>
              <a:endParaRPr kumimoji="0" lang="en-US" sz="800" b="0" i="0" u="none" strike="noStrike" kern="120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endParaRPr>
            </a:p>
          </p:txBody>
        </p:sp>
        <p:grpSp>
          <p:nvGrpSpPr>
            <p:cNvPr id="20" name="Group 19">
              <a:extLst>
                <a:ext uri="{FF2B5EF4-FFF2-40B4-BE49-F238E27FC236}">
                  <a16:creationId xmlns:a16="http://schemas.microsoft.com/office/drawing/2014/main" id="{90E641CF-80B3-FE48-B010-C59C5030BFFB}"/>
                </a:ext>
              </a:extLst>
            </p:cNvPr>
            <p:cNvGrpSpPr/>
            <p:nvPr/>
          </p:nvGrpSpPr>
          <p:grpSpPr>
            <a:xfrm>
              <a:off x="588921" y="1880792"/>
              <a:ext cx="934378" cy="934378"/>
              <a:chOff x="564698" y="2394895"/>
              <a:chExt cx="934378" cy="934378"/>
            </a:xfrm>
          </p:grpSpPr>
          <p:pic>
            <p:nvPicPr>
              <p:cNvPr id="21" name="Picture 20">
                <a:extLst>
                  <a:ext uri="{FF2B5EF4-FFF2-40B4-BE49-F238E27FC236}">
                    <a16:creationId xmlns:a16="http://schemas.microsoft.com/office/drawing/2014/main" id="{BB5BB73B-9B2E-5940-86EB-C7795938F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57" y="2404884"/>
                <a:ext cx="914400" cy="914400"/>
              </a:xfrm>
              <a:prstGeom prst="rect">
                <a:avLst/>
              </a:prstGeom>
            </p:spPr>
          </p:pic>
          <p:sp>
            <p:nvSpPr>
              <p:cNvPr id="22" name="Oval 21">
                <a:extLst>
                  <a:ext uri="{FF2B5EF4-FFF2-40B4-BE49-F238E27FC236}">
                    <a16:creationId xmlns:a16="http://schemas.microsoft.com/office/drawing/2014/main" id="{44A4EB55-F3E8-D34B-99D5-E136822C8D8D}"/>
                  </a:ext>
                </a:extLst>
              </p:cNvPr>
              <p:cNvSpPr/>
              <p:nvPr/>
            </p:nvSpPr>
            <p:spPr>
              <a:xfrm>
                <a:off x="564698" y="2394895"/>
                <a:ext cx="934378" cy="934378"/>
              </a:xfrm>
              <a:prstGeom prst="ellipse">
                <a:avLst/>
              </a:prstGeom>
              <a:noFill/>
              <a:ln w="50800" cap="flat" cmpd="sng" algn="ctr">
                <a:solidFill>
                  <a:schemeClr val="accent1"/>
                </a:solidFill>
                <a:prstDash val="solid"/>
              </a:ln>
              <a:effectLst/>
            </p:spPr>
            <p:txBody>
              <a:bodyPr rtlCol="0" anchor="ctr"/>
              <a:lstStyle/>
              <a:p>
                <a:pPr marL="0" marR="0" lvl="0" indent="0" algn="ctr" defTabSz="121910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iscoSansTT ExtraLight"/>
                  <a:ea typeface="ＭＳ Ｐゴシック" charset="0"/>
                  <a:cs typeface="+mn-cs"/>
                </a:endParaRPr>
              </a:p>
            </p:txBody>
          </p:sp>
        </p:grpSp>
        <p:grpSp>
          <p:nvGrpSpPr>
            <p:cNvPr id="23" name="Group 22">
              <a:extLst>
                <a:ext uri="{FF2B5EF4-FFF2-40B4-BE49-F238E27FC236}">
                  <a16:creationId xmlns:a16="http://schemas.microsoft.com/office/drawing/2014/main" id="{1958E9CE-6204-964B-A79F-42F6419DB6E9}"/>
                </a:ext>
              </a:extLst>
            </p:cNvPr>
            <p:cNvGrpSpPr/>
            <p:nvPr/>
          </p:nvGrpSpPr>
          <p:grpSpPr>
            <a:xfrm>
              <a:off x="1866314" y="1880792"/>
              <a:ext cx="934378" cy="934378"/>
              <a:chOff x="1927435" y="2394895"/>
              <a:chExt cx="934378" cy="934378"/>
            </a:xfrm>
          </p:grpSpPr>
          <p:pic>
            <p:nvPicPr>
              <p:cNvPr id="24" name="Picture 23">
                <a:extLst>
                  <a:ext uri="{FF2B5EF4-FFF2-40B4-BE49-F238E27FC236}">
                    <a16:creationId xmlns:a16="http://schemas.microsoft.com/office/drawing/2014/main" id="{5F4AA3A2-0CF8-B34C-869A-DF88206FD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452" y="2404884"/>
                <a:ext cx="914400" cy="914400"/>
              </a:xfrm>
              <a:prstGeom prst="rect">
                <a:avLst/>
              </a:prstGeom>
            </p:spPr>
          </p:pic>
          <p:sp>
            <p:nvSpPr>
              <p:cNvPr id="25" name="Oval 24">
                <a:extLst>
                  <a:ext uri="{FF2B5EF4-FFF2-40B4-BE49-F238E27FC236}">
                    <a16:creationId xmlns:a16="http://schemas.microsoft.com/office/drawing/2014/main" id="{4D4CCD71-5450-3441-B482-EDB77FAFB29A}"/>
                  </a:ext>
                </a:extLst>
              </p:cNvPr>
              <p:cNvSpPr/>
              <p:nvPr/>
            </p:nvSpPr>
            <p:spPr>
              <a:xfrm>
                <a:off x="1927435" y="2394895"/>
                <a:ext cx="934378" cy="934378"/>
              </a:xfrm>
              <a:prstGeom prst="ellipse">
                <a:avLst/>
              </a:prstGeom>
              <a:noFill/>
              <a:ln w="50800" cap="flat" cmpd="sng" algn="ctr">
                <a:solidFill>
                  <a:schemeClr val="accent1"/>
                </a:solidFill>
                <a:prstDash val="solid"/>
              </a:ln>
              <a:effectLst/>
            </p:spPr>
            <p:txBody>
              <a:bodyPr rtlCol="0" anchor="ctr"/>
              <a:lstStyle/>
              <a:p>
                <a:pPr marL="0" marR="0" lvl="0" indent="0" algn="ctr" defTabSz="121910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iscoSansTT ExtraLight"/>
                  <a:ea typeface="ＭＳ Ｐゴシック" charset="0"/>
                  <a:cs typeface="+mn-cs"/>
                </a:endParaRPr>
              </a:p>
            </p:txBody>
          </p:sp>
        </p:grpSp>
        <p:grpSp>
          <p:nvGrpSpPr>
            <p:cNvPr id="26" name="Group 25">
              <a:extLst>
                <a:ext uri="{FF2B5EF4-FFF2-40B4-BE49-F238E27FC236}">
                  <a16:creationId xmlns:a16="http://schemas.microsoft.com/office/drawing/2014/main" id="{62F3E102-3580-5D4D-A4D7-362DCE04435A}"/>
                </a:ext>
              </a:extLst>
            </p:cNvPr>
            <p:cNvGrpSpPr/>
            <p:nvPr/>
          </p:nvGrpSpPr>
          <p:grpSpPr>
            <a:xfrm>
              <a:off x="3143706" y="1880792"/>
              <a:ext cx="934378" cy="934378"/>
              <a:chOff x="3290172" y="2394895"/>
              <a:chExt cx="934378" cy="934378"/>
            </a:xfrm>
          </p:grpSpPr>
          <p:pic>
            <p:nvPicPr>
              <p:cNvPr id="27" name="Picture 26">
                <a:extLst>
                  <a:ext uri="{FF2B5EF4-FFF2-40B4-BE49-F238E27FC236}">
                    <a16:creationId xmlns:a16="http://schemas.microsoft.com/office/drawing/2014/main" id="{C1F22F59-9B68-324E-8B8D-6DFECBD8B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6347" y="2404884"/>
                <a:ext cx="914400" cy="914400"/>
              </a:xfrm>
              <a:prstGeom prst="rect">
                <a:avLst/>
              </a:prstGeom>
            </p:spPr>
          </p:pic>
          <p:sp>
            <p:nvSpPr>
              <p:cNvPr id="28" name="Oval 27">
                <a:extLst>
                  <a:ext uri="{FF2B5EF4-FFF2-40B4-BE49-F238E27FC236}">
                    <a16:creationId xmlns:a16="http://schemas.microsoft.com/office/drawing/2014/main" id="{D0B09847-4C61-0E4F-A850-21621DF70BC3}"/>
                  </a:ext>
                </a:extLst>
              </p:cNvPr>
              <p:cNvSpPr/>
              <p:nvPr/>
            </p:nvSpPr>
            <p:spPr>
              <a:xfrm>
                <a:off x="3290172" y="2394895"/>
                <a:ext cx="934378" cy="934378"/>
              </a:xfrm>
              <a:prstGeom prst="ellipse">
                <a:avLst/>
              </a:prstGeom>
              <a:noFill/>
              <a:ln w="50800" cap="flat" cmpd="sng" algn="ctr">
                <a:solidFill>
                  <a:schemeClr val="accent1"/>
                </a:solidFill>
                <a:prstDash val="solid"/>
              </a:ln>
              <a:effectLst/>
            </p:spPr>
            <p:txBody>
              <a:bodyPr rtlCol="0" anchor="ctr"/>
              <a:lstStyle/>
              <a:p>
                <a:pPr marL="0" marR="0" lvl="0" indent="0" algn="ctr" defTabSz="121910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iscoSansTT ExtraLight"/>
                  <a:ea typeface="ＭＳ Ｐゴシック" charset="0"/>
                  <a:cs typeface="+mn-cs"/>
                </a:endParaRPr>
              </a:p>
            </p:txBody>
          </p:sp>
        </p:grpSp>
        <p:grpSp>
          <p:nvGrpSpPr>
            <p:cNvPr id="29" name="Group 28">
              <a:extLst>
                <a:ext uri="{FF2B5EF4-FFF2-40B4-BE49-F238E27FC236}">
                  <a16:creationId xmlns:a16="http://schemas.microsoft.com/office/drawing/2014/main" id="{A1EF7EDE-C7F9-0047-B2C8-DE25C5B10B2D}"/>
                </a:ext>
              </a:extLst>
            </p:cNvPr>
            <p:cNvGrpSpPr/>
            <p:nvPr/>
          </p:nvGrpSpPr>
          <p:grpSpPr>
            <a:xfrm>
              <a:off x="6975885" y="1880792"/>
              <a:ext cx="934378" cy="934378"/>
              <a:chOff x="6951662" y="2394895"/>
              <a:chExt cx="934378" cy="934378"/>
            </a:xfrm>
          </p:grpSpPr>
          <p:pic>
            <p:nvPicPr>
              <p:cNvPr id="30" name="Picture 29">
                <a:extLst>
                  <a:ext uri="{FF2B5EF4-FFF2-40B4-BE49-F238E27FC236}">
                    <a16:creationId xmlns:a16="http://schemas.microsoft.com/office/drawing/2014/main" id="{A1D39004-E3D2-DE41-8D64-4E4E68464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313" y="2404884"/>
                <a:ext cx="914400" cy="914400"/>
              </a:xfrm>
              <a:prstGeom prst="rect">
                <a:avLst/>
              </a:prstGeom>
            </p:spPr>
          </p:pic>
          <p:sp>
            <p:nvSpPr>
              <p:cNvPr id="31" name="Oval 30">
                <a:extLst>
                  <a:ext uri="{FF2B5EF4-FFF2-40B4-BE49-F238E27FC236}">
                    <a16:creationId xmlns:a16="http://schemas.microsoft.com/office/drawing/2014/main" id="{E13B98E6-013B-FA41-924B-ABCBFBCB87A5}"/>
                  </a:ext>
                </a:extLst>
              </p:cNvPr>
              <p:cNvSpPr/>
              <p:nvPr/>
            </p:nvSpPr>
            <p:spPr>
              <a:xfrm>
                <a:off x="6951662" y="2394895"/>
                <a:ext cx="934378" cy="934378"/>
              </a:xfrm>
              <a:prstGeom prst="ellipse">
                <a:avLst/>
              </a:prstGeom>
              <a:noFill/>
              <a:ln w="50800" cap="flat" cmpd="sng" algn="ctr">
                <a:solidFill>
                  <a:schemeClr val="accent1"/>
                </a:solidFill>
                <a:prstDash val="solid"/>
              </a:ln>
              <a:effectLst/>
            </p:spPr>
            <p:txBody>
              <a:bodyPr rtlCol="0" anchor="ctr"/>
              <a:lstStyle/>
              <a:p>
                <a:pPr marL="0" marR="0" lvl="0" indent="0" algn="ctr" defTabSz="121910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iscoSansTT ExtraLight"/>
                  <a:ea typeface="ＭＳ Ｐゴシック" charset="0"/>
                  <a:cs typeface="+mn-cs"/>
                </a:endParaRPr>
              </a:p>
            </p:txBody>
          </p:sp>
        </p:grpSp>
        <p:grpSp>
          <p:nvGrpSpPr>
            <p:cNvPr id="32" name="Group 31">
              <a:extLst>
                <a:ext uri="{FF2B5EF4-FFF2-40B4-BE49-F238E27FC236}">
                  <a16:creationId xmlns:a16="http://schemas.microsoft.com/office/drawing/2014/main" id="{D48C203B-711E-E34F-88D1-575A7DFE1528}"/>
                </a:ext>
              </a:extLst>
            </p:cNvPr>
            <p:cNvGrpSpPr/>
            <p:nvPr/>
          </p:nvGrpSpPr>
          <p:grpSpPr>
            <a:xfrm>
              <a:off x="5698493" y="1880792"/>
              <a:ext cx="934378" cy="934378"/>
              <a:chOff x="6015646" y="2394895"/>
              <a:chExt cx="934378" cy="934378"/>
            </a:xfrm>
          </p:grpSpPr>
          <p:pic>
            <p:nvPicPr>
              <p:cNvPr id="33" name="Picture 32">
                <a:extLst>
                  <a:ext uri="{FF2B5EF4-FFF2-40B4-BE49-F238E27FC236}">
                    <a16:creationId xmlns:a16="http://schemas.microsoft.com/office/drawing/2014/main" id="{6DEA722D-82DA-A640-B25C-DB95C47BB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8137" y="2404884"/>
                <a:ext cx="914400" cy="914400"/>
              </a:xfrm>
              <a:prstGeom prst="rect">
                <a:avLst/>
              </a:prstGeom>
            </p:spPr>
          </p:pic>
          <p:sp>
            <p:nvSpPr>
              <p:cNvPr id="34" name="Oval 33">
                <a:extLst>
                  <a:ext uri="{FF2B5EF4-FFF2-40B4-BE49-F238E27FC236}">
                    <a16:creationId xmlns:a16="http://schemas.microsoft.com/office/drawing/2014/main" id="{07CC5660-10A6-F54D-B087-B9E68643E4D1}"/>
                  </a:ext>
                </a:extLst>
              </p:cNvPr>
              <p:cNvSpPr/>
              <p:nvPr/>
            </p:nvSpPr>
            <p:spPr>
              <a:xfrm>
                <a:off x="6015646" y="2394895"/>
                <a:ext cx="934378" cy="934378"/>
              </a:xfrm>
              <a:prstGeom prst="ellipse">
                <a:avLst/>
              </a:prstGeom>
              <a:noFill/>
              <a:ln w="50800" cap="flat" cmpd="sng" algn="ctr">
                <a:solidFill>
                  <a:schemeClr val="accent1"/>
                </a:solidFill>
                <a:prstDash val="solid"/>
              </a:ln>
              <a:effectLst/>
            </p:spPr>
            <p:txBody>
              <a:bodyPr rtlCol="0" anchor="ctr"/>
              <a:lstStyle/>
              <a:p>
                <a:pPr marL="0" marR="0" lvl="0" indent="0" algn="ctr" defTabSz="121910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iscoSansTT ExtraLight"/>
                  <a:ea typeface="ＭＳ Ｐゴシック" charset="0"/>
                  <a:cs typeface="+mn-cs"/>
                </a:endParaRPr>
              </a:p>
            </p:txBody>
          </p:sp>
        </p:grpSp>
        <p:grpSp>
          <p:nvGrpSpPr>
            <p:cNvPr id="35" name="Group 34">
              <a:extLst>
                <a:ext uri="{FF2B5EF4-FFF2-40B4-BE49-F238E27FC236}">
                  <a16:creationId xmlns:a16="http://schemas.microsoft.com/office/drawing/2014/main" id="{1A4C99AD-9361-C745-BA38-BF2E65BDBA2F}"/>
                </a:ext>
              </a:extLst>
            </p:cNvPr>
            <p:cNvGrpSpPr/>
            <p:nvPr/>
          </p:nvGrpSpPr>
          <p:grpSpPr>
            <a:xfrm>
              <a:off x="4421100" y="1880792"/>
              <a:ext cx="934378" cy="934378"/>
              <a:chOff x="4652909" y="2394895"/>
              <a:chExt cx="934378" cy="934378"/>
            </a:xfrm>
          </p:grpSpPr>
          <p:pic>
            <p:nvPicPr>
              <p:cNvPr id="36" name="Picture 35">
                <a:extLst>
                  <a:ext uri="{FF2B5EF4-FFF2-40B4-BE49-F238E27FC236}">
                    <a16:creationId xmlns:a16="http://schemas.microsoft.com/office/drawing/2014/main" id="{19385365-BA70-E841-A1E5-6895CE22F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7242" y="2404884"/>
                <a:ext cx="914400" cy="914400"/>
              </a:xfrm>
              <a:prstGeom prst="rect">
                <a:avLst/>
              </a:prstGeom>
            </p:spPr>
          </p:pic>
          <p:sp>
            <p:nvSpPr>
              <p:cNvPr id="37" name="Oval 36">
                <a:extLst>
                  <a:ext uri="{FF2B5EF4-FFF2-40B4-BE49-F238E27FC236}">
                    <a16:creationId xmlns:a16="http://schemas.microsoft.com/office/drawing/2014/main" id="{7BC30BF3-B2F1-9449-ACB7-97861731B13C}"/>
                  </a:ext>
                </a:extLst>
              </p:cNvPr>
              <p:cNvSpPr/>
              <p:nvPr/>
            </p:nvSpPr>
            <p:spPr>
              <a:xfrm>
                <a:off x="4652909" y="2394895"/>
                <a:ext cx="934378" cy="934378"/>
              </a:xfrm>
              <a:prstGeom prst="ellipse">
                <a:avLst/>
              </a:prstGeom>
              <a:noFill/>
              <a:ln w="50800" cap="flat" cmpd="sng" algn="ctr">
                <a:solidFill>
                  <a:schemeClr val="accent1"/>
                </a:solidFill>
                <a:prstDash val="solid"/>
              </a:ln>
              <a:effectLst/>
            </p:spPr>
            <p:txBody>
              <a:bodyPr rtlCol="0" anchor="ctr"/>
              <a:lstStyle/>
              <a:p>
                <a:pPr marL="0" marR="0" lvl="0" indent="0" algn="ctr" defTabSz="121910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iscoSansTT ExtraLight"/>
                  <a:ea typeface="ＭＳ Ｐゴシック" charset="0"/>
                  <a:cs typeface="+mn-cs"/>
                </a:endParaRPr>
              </a:p>
            </p:txBody>
          </p:sp>
        </p:grpSp>
        <p:cxnSp>
          <p:nvCxnSpPr>
            <p:cNvPr id="38" name="Straight Connector 37">
              <a:extLst>
                <a:ext uri="{FF2B5EF4-FFF2-40B4-BE49-F238E27FC236}">
                  <a16:creationId xmlns:a16="http://schemas.microsoft.com/office/drawing/2014/main" id="{A192B274-9A5B-E244-90D5-33E1D5B16026}"/>
                </a:ext>
              </a:extLst>
            </p:cNvPr>
            <p:cNvCxnSpPr>
              <a:cxnSpLocks/>
            </p:cNvCxnSpPr>
            <p:nvPr/>
          </p:nvCxnSpPr>
          <p:spPr>
            <a:xfrm>
              <a:off x="2333502" y="2815169"/>
              <a:ext cx="0" cy="8633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977F1FA-9A36-1E4A-9002-2861EBB03624}"/>
                </a:ext>
              </a:extLst>
            </p:cNvPr>
            <p:cNvCxnSpPr>
              <a:cxnSpLocks/>
            </p:cNvCxnSpPr>
            <p:nvPr/>
          </p:nvCxnSpPr>
          <p:spPr>
            <a:xfrm>
              <a:off x="1056109" y="1136466"/>
              <a:ext cx="0" cy="7298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9726D5-566B-8243-9B41-97A7D936529C}"/>
                </a:ext>
              </a:extLst>
            </p:cNvPr>
            <p:cNvCxnSpPr>
              <a:cxnSpLocks/>
            </p:cNvCxnSpPr>
            <p:nvPr/>
          </p:nvCxnSpPr>
          <p:spPr>
            <a:xfrm>
              <a:off x="3610895" y="1136466"/>
              <a:ext cx="0" cy="7298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1C6142C-DB97-0348-B612-26616B809521}"/>
                </a:ext>
              </a:extLst>
            </p:cNvPr>
            <p:cNvCxnSpPr>
              <a:cxnSpLocks/>
            </p:cNvCxnSpPr>
            <p:nvPr/>
          </p:nvCxnSpPr>
          <p:spPr>
            <a:xfrm>
              <a:off x="4888288" y="2815169"/>
              <a:ext cx="0" cy="8633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BBF1C0-E935-5446-BA2F-201B77D692B1}"/>
                </a:ext>
              </a:extLst>
            </p:cNvPr>
            <p:cNvCxnSpPr>
              <a:cxnSpLocks/>
            </p:cNvCxnSpPr>
            <p:nvPr/>
          </p:nvCxnSpPr>
          <p:spPr>
            <a:xfrm>
              <a:off x="7443073" y="2815169"/>
              <a:ext cx="0" cy="8633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4C23124-7BF7-AB49-A0E9-22DAAEEA464E}"/>
                </a:ext>
              </a:extLst>
            </p:cNvPr>
            <p:cNvCxnSpPr>
              <a:cxnSpLocks/>
            </p:cNvCxnSpPr>
            <p:nvPr/>
          </p:nvCxnSpPr>
          <p:spPr>
            <a:xfrm>
              <a:off x="6165681" y="1136466"/>
              <a:ext cx="0" cy="729836"/>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9409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A19D8565-528C-5845-AAF1-560B2C834948}"/>
              </a:ext>
            </a:extLst>
          </p:cNvPr>
          <p:cNvGrpSpPr/>
          <p:nvPr/>
        </p:nvGrpSpPr>
        <p:grpSpPr>
          <a:xfrm>
            <a:off x="1899344" y="1558917"/>
            <a:ext cx="5345312" cy="392091"/>
            <a:chOff x="6820399" y="1922677"/>
            <a:chExt cx="7127083" cy="522788"/>
          </a:xfrm>
        </p:grpSpPr>
        <p:grpSp>
          <p:nvGrpSpPr>
            <p:cNvPr id="48" name="Group 47">
              <a:extLst>
                <a:ext uri="{FF2B5EF4-FFF2-40B4-BE49-F238E27FC236}">
                  <a16:creationId xmlns:a16="http://schemas.microsoft.com/office/drawing/2014/main" id="{45D8E0E1-53E4-D24A-8058-031AEBB65D0B}"/>
                </a:ext>
              </a:extLst>
            </p:cNvPr>
            <p:cNvGrpSpPr/>
            <p:nvPr/>
          </p:nvGrpSpPr>
          <p:grpSpPr>
            <a:xfrm>
              <a:off x="10841774" y="1922677"/>
              <a:ext cx="3105708" cy="522788"/>
              <a:chOff x="10841774" y="1922677"/>
              <a:chExt cx="3105708" cy="522788"/>
            </a:xfrm>
          </p:grpSpPr>
          <p:sp>
            <p:nvSpPr>
              <p:cNvPr id="57" name="Freeform 144">
                <a:extLst>
                  <a:ext uri="{FF2B5EF4-FFF2-40B4-BE49-F238E27FC236}">
                    <a16:creationId xmlns:a16="http://schemas.microsoft.com/office/drawing/2014/main" id="{1CCAC867-EA83-CA4C-BEBC-DF5C64B26774}"/>
                  </a:ext>
                </a:extLst>
              </p:cNvPr>
              <p:cNvSpPr>
                <a:spLocks/>
              </p:cNvSpPr>
              <p:nvPr/>
            </p:nvSpPr>
            <p:spPr bwMode="auto">
              <a:xfrm>
                <a:off x="13575847" y="2245466"/>
                <a:ext cx="318139" cy="199999"/>
              </a:xfrm>
              <a:custGeom>
                <a:avLst/>
                <a:gdLst>
                  <a:gd name="T0" fmla="*/ 177 w 684"/>
                  <a:gd name="T1" fmla="*/ 430 h 430"/>
                  <a:gd name="T2" fmla="*/ 213 w 684"/>
                  <a:gd name="T3" fmla="*/ 428 h 430"/>
                  <a:gd name="T4" fmla="*/ 279 w 684"/>
                  <a:gd name="T5" fmla="*/ 401 h 430"/>
                  <a:gd name="T6" fmla="*/ 306 w 684"/>
                  <a:gd name="T7" fmla="*/ 378 h 430"/>
                  <a:gd name="T8" fmla="*/ 684 w 684"/>
                  <a:gd name="T9" fmla="*/ 0 h 430"/>
                  <a:gd name="T10" fmla="*/ 652 w 684"/>
                  <a:gd name="T11" fmla="*/ 25 h 430"/>
                  <a:gd name="T12" fmla="*/ 619 w 684"/>
                  <a:gd name="T13" fmla="*/ 38 h 430"/>
                  <a:gd name="T14" fmla="*/ 591 w 684"/>
                  <a:gd name="T15" fmla="*/ 46 h 430"/>
                  <a:gd name="T16" fmla="*/ 562 w 684"/>
                  <a:gd name="T17" fmla="*/ 49 h 430"/>
                  <a:gd name="T18" fmla="*/ 125 w 684"/>
                  <a:gd name="T19" fmla="*/ 49 h 430"/>
                  <a:gd name="T20" fmla="*/ 125 w 684"/>
                  <a:gd name="T21" fmla="*/ 49 h 430"/>
                  <a:gd name="T22" fmla="*/ 127 w 684"/>
                  <a:gd name="T23" fmla="*/ 49 h 430"/>
                  <a:gd name="T24" fmla="*/ 51 w 684"/>
                  <a:gd name="T25" fmla="*/ 125 h 430"/>
                  <a:gd name="T26" fmla="*/ 27 w 684"/>
                  <a:gd name="T27" fmla="*/ 152 h 430"/>
                  <a:gd name="T28" fmla="*/ 0 w 684"/>
                  <a:gd name="T29" fmla="*/ 217 h 430"/>
                  <a:gd name="T30" fmla="*/ 0 w 684"/>
                  <a:gd name="T31" fmla="*/ 285 h 430"/>
                  <a:gd name="T32" fmla="*/ 27 w 684"/>
                  <a:gd name="T33" fmla="*/ 350 h 430"/>
                  <a:gd name="T34" fmla="*/ 51 w 684"/>
                  <a:gd name="T35" fmla="*/ 378 h 430"/>
                  <a:gd name="T36" fmla="*/ 53 w 684"/>
                  <a:gd name="T37" fmla="*/ 380 h 430"/>
                  <a:gd name="T38" fmla="*/ 55 w 684"/>
                  <a:gd name="T39" fmla="*/ 382 h 430"/>
                  <a:gd name="T40" fmla="*/ 82 w 684"/>
                  <a:gd name="T41" fmla="*/ 405 h 430"/>
                  <a:gd name="T42" fmla="*/ 144 w 684"/>
                  <a:gd name="T43" fmla="*/ 428 h 430"/>
                  <a:gd name="T44" fmla="*/ 177 w 684"/>
                  <a:gd name="T45"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430">
                    <a:moveTo>
                      <a:pt x="177" y="430"/>
                    </a:moveTo>
                    <a:lnTo>
                      <a:pt x="213" y="428"/>
                    </a:lnTo>
                    <a:lnTo>
                      <a:pt x="279" y="401"/>
                    </a:lnTo>
                    <a:lnTo>
                      <a:pt x="306" y="378"/>
                    </a:lnTo>
                    <a:lnTo>
                      <a:pt x="684" y="0"/>
                    </a:lnTo>
                    <a:lnTo>
                      <a:pt x="652" y="25"/>
                    </a:lnTo>
                    <a:lnTo>
                      <a:pt x="619" y="38"/>
                    </a:lnTo>
                    <a:lnTo>
                      <a:pt x="591" y="46"/>
                    </a:lnTo>
                    <a:lnTo>
                      <a:pt x="562" y="49"/>
                    </a:lnTo>
                    <a:lnTo>
                      <a:pt x="125" y="49"/>
                    </a:lnTo>
                    <a:lnTo>
                      <a:pt x="125" y="49"/>
                    </a:lnTo>
                    <a:lnTo>
                      <a:pt x="127" y="49"/>
                    </a:lnTo>
                    <a:lnTo>
                      <a:pt x="51" y="125"/>
                    </a:lnTo>
                    <a:lnTo>
                      <a:pt x="27" y="152"/>
                    </a:lnTo>
                    <a:lnTo>
                      <a:pt x="0" y="217"/>
                    </a:lnTo>
                    <a:lnTo>
                      <a:pt x="0" y="285"/>
                    </a:lnTo>
                    <a:lnTo>
                      <a:pt x="27" y="350"/>
                    </a:lnTo>
                    <a:lnTo>
                      <a:pt x="51" y="378"/>
                    </a:lnTo>
                    <a:lnTo>
                      <a:pt x="53" y="380"/>
                    </a:lnTo>
                    <a:lnTo>
                      <a:pt x="55" y="382"/>
                    </a:lnTo>
                    <a:lnTo>
                      <a:pt x="82" y="405"/>
                    </a:lnTo>
                    <a:lnTo>
                      <a:pt x="144" y="428"/>
                    </a:lnTo>
                    <a:lnTo>
                      <a:pt x="177" y="43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 name="Freeform 145">
                <a:extLst>
                  <a:ext uri="{FF2B5EF4-FFF2-40B4-BE49-F238E27FC236}">
                    <a16:creationId xmlns:a16="http://schemas.microsoft.com/office/drawing/2014/main" id="{82F675E3-1FF3-2141-B9E6-D0FE2EA1D10D}"/>
                  </a:ext>
                </a:extLst>
              </p:cNvPr>
              <p:cNvSpPr>
                <a:spLocks/>
              </p:cNvSpPr>
              <p:nvPr/>
            </p:nvSpPr>
            <p:spPr bwMode="auto">
              <a:xfrm>
                <a:off x="13660971" y="2183606"/>
                <a:ext cx="229765" cy="84651"/>
              </a:xfrm>
              <a:custGeom>
                <a:avLst/>
                <a:gdLst>
                  <a:gd name="T0" fmla="*/ 0 w 494"/>
                  <a:gd name="T1" fmla="*/ 182 h 182"/>
                  <a:gd name="T2" fmla="*/ 437 w 494"/>
                  <a:gd name="T3" fmla="*/ 182 h 182"/>
                  <a:gd name="T4" fmla="*/ 466 w 494"/>
                  <a:gd name="T5" fmla="*/ 179 h 182"/>
                  <a:gd name="T6" fmla="*/ 494 w 494"/>
                  <a:gd name="T7" fmla="*/ 171 h 182"/>
                  <a:gd name="T8" fmla="*/ 464 w 494"/>
                  <a:gd name="T9" fmla="*/ 179 h 182"/>
                  <a:gd name="T10" fmla="*/ 437 w 494"/>
                  <a:gd name="T11" fmla="*/ 182 h 182"/>
                  <a:gd name="T12" fmla="*/ 401 w 494"/>
                  <a:gd name="T13" fmla="*/ 179 h 182"/>
                  <a:gd name="T14" fmla="*/ 335 w 494"/>
                  <a:gd name="T15" fmla="*/ 152 h 182"/>
                  <a:gd name="T16" fmla="*/ 308 w 494"/>
                  <a:gd name="T17" fmla="*/ 129 h 182"/>
                  <a:gd name="T18" fmla="*/ 181 w 494"/>
                  <a:gd name="T19" fmla="*/ 0 h 182"/>
                  <a:gd name="T20" fmla="*/ 0 w 494"/>
                  <a:gd name="T21" fmla="*/ 182 h 182"/>
                  <a:gd name="T22" fmla="*/ 0 w 494"/>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4" h="182">
                    <a:moveTo>
                      <a:pt x="0" y="182"/>
                    </a:moveTo>
                    <a:lnTo>
                      <a:pt x="437" y="182"/>
                    </a:lnTo>
                    <a:lnTo>
                      <a:pt x="466" y="179"/>
                    </a:lnTo>
                    <a:lnTo>
                      <a:pt x="494" y="171"/>
                    </a:lnTo>
                    <a:lnTo>
                      <a:pt x="464" y="179"/>
                    </a:lnTo>
                    <a:lnTo>
                      <a:pt x="437" y="182"/>
                    </a:lnTo>
                    <a:lnTo>
                      <a:pt x="401" y="179"/>
                    </a:lnTo>
                    <a:lnTo>
                      <a:pt x="335" y="152"/>
                    </a:lnTo>
                    <a:lnTo>
                      <a:pt x="308" y="129"/>
                    </a:lnTo>
                    <a:lnTo>
                      <a:pt x="181" y="0"/>
                    </a:lnTo>
                    <a:lnTo>
                      <a:pt x="0" y="182"/>
                    </a:lnTo>
                    <a:lnTo>
                      <a:pt x="0" y="182"/>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9" name="Freeform 146">
                <a:extLst>
                  <a:ext uri="{FF2B5EF4-FFF2-40B4-BE49-F238E27FC236}">
                    <a16:creationId xmlns:a16="http://schemas.microsoft.com/office/drawing/2014/main" id="{4D7063A5-CE83-1347-8ABB-93A6FA813591}"/>
                  </a:ext>
                </a:extLst>
              </p:cNvPr>
              <p:cNvSpPr>
                <a:spLocks/>
              </p:cNvSpPr>
              <p:nvPr/>
            </p:nvSpPr>
            <p:spPr bwMode="auto">
              <a:xfrm>
                <a:off x="13575842" y="1922677"/>
                <a:ext cx="318139" cy="199069"/>
              </a:xfrm>
              <a:custGeom>
                <a:avLst/>
                <a:gdLst>
                  <a:gd name="T0" fmla="*/ 684 w 684"/>
                  <a:gd name="T1" fmla="*/ 428 h 428"/>
                  <a:gd name="T2" fmla="*/ 306 w 684"/>
                  <a:gd name="T3" fmla="*/ 50 h 428"/>
                  <a:gd name="T4" fmla="*/ 296 w 684"/>
                  <a:gd name="T5" fmla="*/ 42 h 428"/>
                  <a:gd name="T6" fmla="*/ 285 w 684"/>
                  <a:gd name="T7" fmla="*/ 34 h 428"/>
                  <a:gd name="T8" fmla="*/ 260 w 684"/>
                  <a:gd name="T9" fmla="*/ 17 h 428"/>
                  <a:gd name="T10" fmla="*/ 207 w 684"/>
                  <a:gd name="T11" fmla="*/ 0 h 428"/>
                  <a:gd name="T12" fmla="*/ 179 w 684"/>
                  <a:gd name="T13" fmla="*/ 0 h 428"/>
                  <a:gd name="T14" fmla="*/ 144 w 684"/>
                  <a:gd name="T15" fmla="*/ 2 h 428"/>
                  <a:gd name="T16" fmla="*/ 78 w 684"/>
                  <a:gd name="T17" fmla="*/ 27 h 428"/>
                  <a:gd name="T18" fmla="*/ 51 w 684"/>
                  <a:gd name="T19" fmla="*/ 53 h 428"/>
                  <a:gd name="T20" fmla="*/ 27 w 684"/>
                  <a:gd name="T21" fmla="*/ 80 h 428"/>
                  <a:gd name="T22" fmla="*/ 0 w 684"/>
                  <a:gd name="T23" fmla="*/ 145 h 428"/>
                  <a:gd name="T24" fmla="*/ 0 w 684"/>
                  <a:gd name="T25" fmla="*/ 215 h 428"/>
                  <a:gd name="T26" fmla="*/ 27 w 684"/>
                  <a:gd name="T27" fmla="*/ 278 h 428"/>
                  <a:gd name="T28" fmla="*/ 51 w 684"/>
                  <a:gd name="T29" fmla="*/ 308 h 428"/>
                  <a:gd name="T30" fmla="*/ 125 w 684"/>
                  <a:gd name="T31" fmla="*/ 382 h 428"/>
                  <a:gd name="T32" fmla="*/ 562 w 684"/>
                  <a:gd name="T33" fmla="*/ 382 h 428"/>
                  <a:gd name="T34" fmla="*/ 562 w 684"/>
                  <a:gd name="T35" fmla="*/ 382 h 428"/>
                  <a:gd name="T36" fmla="*/ 562 w 684"/>
                  <a:gd name="T37" fmla="*/ 382 h 428"/>
                  <a:gd name="T38" fmla="*/ 593 w 684"/>
                  <a:gd name="T39" fmla="*/ 384 h 428"/>
                  <a:gd name="T40" fmla="*/ 657 w 684"/>
                  <a:gd name="T41" fmla="*/ 407 h 428"/>
                  <a:gd name="T42" fmla="*/ 684 w 684"/>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4" h="428">
                    <a:moveTo>
                      <a:pt x="684" y="428"/>
                    </a:moveTo>
                    <a:lnTo>
                      <a:pt x="306" y="50"/>
                    </a:lnTo>
                    <a:lnTo>
                      <a:pt x="296" y="42"/>
                    </a:lnTo>
                    <a:lnTo>
                      <a:pt x="285" y="34"/>
                    </a:lnTo>
                    <a:lnTo>
                      <a:pt x="260" y="17"/>
                    </a:lnTo>
                    <a:lnTo>
                      <a:pt x="207" y="0"/>
                    </a:lnTo>
                    <a:lnTo>
                      <a:pt x="179" y="0"/>
                    </a:lnTo>
                    <a:lnTo>
                      <a:pt x="144" y="2"/>
                    </a:lnTo>
                    <a:lnTo>
                      <a:pt x="78" y="27"/>
                    </a:lnTo>
                    <a:lnTo>
                      <a:pt x="51" y="53"/>
                    </a:lnTo>
                    <a:lnTo>
                      <a:pt x="27" y="80"/>
                    </a:lnTo>
                    <a:lnTo>
                      <a:pt x="0" y="145"/>
                    </a:lnTo>
                    <a:lnTo>
                      <a:pt x="0" y="215"/>
                    </a:lnTo>
                    <a:lnTo>
                      <a:pt x="27" y="278"/>
                    </a:lnTo>
                    <a:lnTo>
                      <a:pt x="51" y="308"/>
                    </a:lnTo>
                    <a:lnTo>
                      <a:pt x="125" y="382"/>
                    </a:lnTo>
                    <a:lnTo>
                      <a:pt x="562" y="382"/>
                    </a:lnTo>
                    <a:lnTo>
                      <a:pt x="562" y="382"/>
                    </a:lnTo>
                    <a:lnTo>
                      <a:pt x="562" y="382"/>
                    </a:lnTo>
                    <a:lnTo>
                      <a:pt x="593" y="384"/>
                    </a:lnTo>
                    <a:lnTo>
                      <a:pt x="657" y="407"/>
                    </a:lnTo>
                    <a:lnTo>
                      <a:pt x="684" y="428"/>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0" name="Freeform 147">
                <a:extLst>
                  <a:ext uri="{FF2B5EF4-FFF2-40B4-BE49-F238E27FC236}">
                    <a16:creationId xmlns:a16="http://schemas.microsoft.com/office/drawing/2014/main" id="{F9B10A0A-1F29-DE4D-B53D-D2C276F34A74}"/>
                  </a:ext>
                </a:extLst>
              </p:cNvPr>
              <p:cNvSpPr>
                <a:spLocks/>
              </p:cNvSpPr>
              <p:nvPr/>
            </p:nvSpPr>
            <p:spPr bwMode="auto">
              <a:xfrm>
                <a:off x="13660971" y="2100352"/>
                <a:ext cx="203255" cy="83256"/>
              </a:xfrm>
              <a:custGeom>
                <a:avLst/>
                <a:gdLst>
                  <a:gd name="T0" fmla="*/ 181 w 437"/>
                  <a:gd name="T1" fmla="*/ 179 h 179"/>
                  <a:gd name="T2" fmla="*/ 308 w 437"/>
                  <a:gd name="T3" fmla="*/ 53 h 179"/>
                  <a:gd name="T4" fmla="*/ 335 w 437"/>
                  <a:gd name="T5" fmla="*/ 27 h 179"/>
                  <a:gd name="T6" fmla="*/ 401 w 437"/>
                  <a:gd name="T7" fmla="*/ 2 h 179"/>
                  <a:gd name="T8" fmla="*/ 437 w 437"/>
                  <a:gd name="T9" fmla="*/ 0 h 179"/>
                  <a:gd name="T10" fmla="*/ 437 w 437"/>
                  <a:gd name="T11" fmla="*/ 0 h 179"/>
                  <a:gd name="T12" fmla="*/ 0 w 437"/>
                  <a:gd name="T13" fmla="*/ 0 h 179"/>
                  <a:gd name="T14" fmla="*/ 2 w 437"/>
                  <a:gd name="T15" fmla="*/ 0 h 179"/>
                  <a:gd name="T16" fmla="*/ 2 w 437"/>
                  <a:gd name="T17" fmla="*/ 0 h 179"/>
                  <a:gd name="T18" fmla="*/ 181 w 437"/>
                  <a:gd name="T19" fmla="*/ 179 h 179"/>
                  <a:gd name="T20" fmla="*/ 181 w 437"/>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 h="179">
                    <a:moveTo>
                      <a:pt x="181" y="179"/>
                    </a:moveTo>
                    <a:lnTo>
                      <a:pt x="308" y="53"/>
                    </a:lnTo>
                    <a:lnTo>
                      <a:pt x="335" y="27"/>
                    </a:lnTo>
                    <a:lnTo>
                      <a:pt x="401" y="2"/>
                    </a:lnTo>
                    <a:lnTo>
                      <a:pt x="437" y="0"/>
                    </a:lnTo>
                    <a:lnTo>
                      <a:pt x="437" y="0"/>
                    </a:lnTo>
                    <a:lnTo>
                      <a:pt x="0" y="0"/>
                    </a:lnTo>
                    <a:lnTo>
                      <a:pt x="2" y="0"/>
                    </a:lnTo>
                    <a:lnTo>
                      <a:pt x="2" y="0"/>
                    </a:lnTo>
                    <a:lnTo>
                      <a:pt x="181" y="179"/>
                    </a:lnTo>
                    <a:lnTo>
                      <a:pt x="181" y="179"/>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1" name="Freeform 148">
                <a:extLst>
                  <a:ext uri="{FF2B5EF4-FFF2-40B4-BE49-F238E27FC236}">
                    <a16:creationId xmlns:a16="http://schemas.microsoft.com/office/drawing/2014/main" id="{DA813D07-B19B-2549-9643-4999361B7F05}"/>
                  </a:ext>
                </a:extLst>
              </p:cNvPr>
              <p:cNvSpPr>
                <a:spLocks/>
              </p:cNvSpPr>
              <p:nvPr/>
            </p:nvSpPr>
            <p:spPr bwMode="auto">
              <a:xfrm>
                <a:off x="10841774" y="2100351"/>
                <a:ext cx="930"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 name="Freeform 149">
                <a:extLst>
                  <a:ext uri="{FF2B5EF4-FFF2-40B4-BE49-F238E27FC236}">
                    <a16:creationId xmlns:a16="http://schemas.microsoft.com/office/drawing/2014/main" id="{268436B5-F026-6B49-A454-E9E623C1FAA6}"/>
                  </a:ext>
                </a:extLst>
              </p:cNvPr>
              <p:cNvSpPr>
                <a:spLocks/>
              </p:cNvSpPr>
              <p:nvPr/>
            </p:nvSpPr>
            <p:spPr bwMode="auto">
              <a:xfrm>
                <a:off x="13745157" y="2100352"/>
                <a:ext cx="202325" cy="167907"/>
              </a:xfrm>
              <a:custGeom>
                <a:avLst/>
                <a:gdLst>
                  <a:gd name="T0" fmla="*/ 127 w 435"/>
                  <a:gd name="T1" fmla="*/ 308 h 361"/>
                  <a:gd name="T2" fmla="*/ 154 w 435"/>
                  <a:gd name="T3" fmla="*/ 331 h 361"/>
                  <a:gd name="T4" fmla="*/ 220 w 435"/>
                  <a:gd name="T5" fmla="*/ 358 h 361"/>
                  <a:gd name="T6" fmla="*/ 256 w 435"/>
                  <a:gd name="T7" fmla="*/ 361 h 361"/>
                  <a:gd name="T8" fmla="*/ 283 w 435"/>
                  <a:gd name="T9" fmla="*/ 358 h 361"/>
                  <a:gd name="T10" fmla="*/ 313 w 435"/>
                  <a:gd name="T11" fmla="*/ 350 h 361"/>
                  <a:gd name="T12" fmla="*/ 319 w 435"/>
                  <a:gd name="T13" fmla="*/ 348 h 361"/>
                  <a:gd name="T14" fmla="*/ 325 w 435"/>
                  <a:gd name="T15" fmla="*/ 346 h 361"/>
                  <a:gd name="T16" fmla="*/ 330 w 435"/>
                  <a:gd name="T17" fmla="*/ 344 h 361"/>
                  <a:gd name="T18" fmla="*/ 334 w 435"/>
                  <a:gd name="T19" fmla="*/ 342 h 361"/>
                  <a:gd name="T20" fmla="*/ 336 w 435"/>
                  <a:gd name="T21" fmla="*/ 342 h 361"/>
                  <a:gd name="T22" fmla="*/ 336 w 435"/>
                  <a:gd name="T23" fmla="*/ 339 h 361"/>
                  <a:gd name="T24" fmla="*/ 357 w 435"/>
                  <a:gd name="T25" fmla="*/ 329 h 361"/>
                  <a:gd name="T26" fmla="*/ 378 w 435"/>
                  <a:gd name="T27" fmla="*/ 312 h 361"/>
                  <a:gd name="T28" fmla="*/ 382 w 435"/>
                  <a:gd name="T29" fmla="*/ 308 h 361"/>
                  <a:gd name="T30" fmla="*/ 399 w 435"/>
                  <a:gd name="T31" fmla="*/ 289 h 361"/>
                  <a:gd name="T32" fmla="*/ 422 w 435"/>
                  <a:gd name="T33" fmla="*/ 249 h 361"/>
                  <a:gd name="T34" fmla="*/ 429 w 435"/>
                  <a:gd name="T35" fmla="*/ 226 h 361"/>
                  <a:gd name="T36" fmla="*/ 431 w 435"/>
                  <a:gd name="T37" fmla="*/ 219 h 361"/>
                  <a:gd name="T38" fmla="*/ 433 w 435"/>
                  <a:gd name="T39" fmla="*/ 213 h 361"/>
                  <a:gd name="T40" fmla="*/ 435 w 435"/>
                  <a:gd name="T41" fmla="*/ 196 h 361"/>
                  <a:gd name="T42" fmla="*/ 435 w 435"/>
                  <a:gd name="T43" fmla="*/ 179 h 361"/>
                  <a:gd name="T44" fmla="*/ 435 w 435"/>
                  <a:gd name="T45" fmla="*/ 175 h 361"/>
                  <a:gd name="T46" fmla="*/ 435 w 435"/>
                  <a:gd name="T47" fmla="*/ 171 h 361"/>
                  <a:gd name="T48" fmla="*/ 435 w 435"/>
                  <a:gd name="T49" fmla="*/ 171 h 361"/>
                  <a:gd name="T50" fmla="*/ 435 w 435"/>
                  <a:gd name="T51" fmla="*/ 171 h 361"/>
                  <a:gd name="T52" fmla="*/ 435 w 435"/>
                  <a:gd name="T53" fmla="*/ 169 h 361"/>
                  <a:gd name="T54" fmla="*/ 435 w 435"/>
                  <a:gd name="T55" fmla="*/ 169 h 361"/>
                  <a:gd name="T56" fmla="*/ 435 w 435"/>
                  <a:gd name="T57" fmla="*/ 169 h 361"/>
                  <a:gd name="T58" fmla="*/ 435 w 435"/>
                  <a:gd name="T59" fmla="*/ 169 h 361"/>
                  <a:gd name="T60" fmla="*/ 435 w 435"/>
                  <a:gd name="T61" fmla="*/ 169 h 361"/>
                  <a:gd name="T62" fmla="*/ 435 w 435"/>
                  <a:gd name="T63" fmla="*/ 160 h 361"/>
                  <a:gd name="T64" fmla="*/ 433 w 435"/>
                  <a:gd name="T65" fmla="*/ 152 h 361"/>
                  <a:gd name="T66" fmla="*/ 433 w 435"/>
                  <a:gd name="T67" fmla="*/ 150 h 361"/>
                  <a:gd name="T68" fmla="*/ 433 w 435"/>
                  <a:gd name="T69" fmla="*/ 147 h 361"/>
                  <a:gd name="T70" fmla="*/ 431 w 435"/>
                  <a:gd name="T71" fmla="*/ 141 h 361"/>
                  <a:gd name="T72" fmla="*/ 429 w 435"/>
                  <a:gd name="T73" fmla="*/ 135 h 361"/>
                  <a:gd name="T74" fmla="*/ 429 w 435"/>
                  <a:gd name="T75" fmla="*/ 133 h 361"/>
                  <a:gd name="T76" fmla="*/ 429 w 435"/>
                  <a:gd name="T77" fmla="*/ 133 h 361"/>
                  <a:gd name="T78" fmla="*/ 422 w 435"/>
                  <a:gd name="T79" fmla="*/ 112 h 361"/>
                  <a:gd name="T80" fmla="*/ 399 w 435"/>
                  <a:gd name="T81" fmla="*/ 69 h 361"/>
                  <a:gd name="T82" fmla="*/ 382 w 435"/>
                  <a:gd name="T83" fmla="*/ 53 h 361"/>
                  <a:gd name="T84" fmla="*/ 378 w 435"/>
                  <a:gd name="T85" fmla="*/ 46 h 361"/>
                  <a:gd name="T86" fmla="*/ 355 w 435"/>
                  <a:gd name="T87" fmla="*/ 27 h 361"/>
                  <a:gd name="T88" fmla="*/ 302 w 435"/>
                  <a:gd name="T89" fmla="*/ 4 h 361"/>
                  <a:gd name="T90" fmla="*/ 275 w 435"/>
                  <a:gd name="T91" fmla="*/ 0 h 361"/>
                  <a:gd name="T92" fmla="*/ 273 w 435"/>
                  <a:gd name="T93" fmla="*/ 0 h 361"/>
                  <a:gd name="T94" fmla="*/ 273 w 435"/>
                  <a:gd name="T95" fmla="*/ 0 h 361"/>
                  <a:gd name="T96" fmla="*/ 264 w 435"/>
                  <a:gd name="T97" fmla="*/ 0 h 361"/>
                  <a:gd name="T98" fmla="*/ 256 w 435"/>
                  <a:gd name="T99" fmla="*/ 0 h 361"/>
                  <a:gd name="T100" fmla="*/ 256 w 435"/>
                  <a:gd name="T101" fmla="*/ 0 h 361"/>
                  <a:gd name="T102" fmla="*/ 220 w 435"/>
                  <a:gd name="T103" fmla="*/ 2 h 361"/>
                  <a:gd name="T104" fmla="*/ 154 w 435"/>
                  <a:gd name="T105" fmla="*/ 27 h 361"/>
                  <a:gd name="T106" fmla="*/ 127 w 435"/>
                  <a:gd name="T107" fmla="*/ 53 h 361"/>
                  <a:gd name="T108" fmla="*/ 0 w 435"/>
                  <a:gd name="T109" fmla="*/ 179 h 361"/>
                  <a:gd name="T110" fmla="*/ 127 w 435"/>
                  <a:gd name="T111"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5" h="361">
                    <a:moveTo>
                      <a:pt x="127" y="308"/>
                    </a:moveTo>
                    <a:lnTo>
                      <a:pt x="154" y="331"/>
                    </a:lnTo>
                    <a:lnTo>
                      <a:pt x="220" y="358"/>
                    </a:lnTo>
                    <a:lnTo>
                      <a:pt x="256" y="361"/>
                    </a:lnTo>
                    <a:lnTo>
                      <a:pt x="283" y="358"/>
                    </a:lnTo>
                    <a:lnTo>
                      <a:pt x="313" y="350"/>
                    </a:lnTo>
                    <a:lnTo>
                      <a:pt x="319" y="348"/>
                    </a:lnTo>
                    <a:lnTo>
                      <a:pt x="325" y="346"/>
                    </a:lnTo>
                    <a:lnTo>
                      <a:pt x="330" y="344"/>
                    </a:lnTo>
                    <a:lnTo>
                      <a:pt x="334" y="342"/>
                    </a:lnTo>
                    <a:lnTo>
                      <a:pt x="336" y="342"/>
                    </a:lnTo>
                    <a:lnTo>
                      <a:pt x="336" y="339"/>
                    </a:lnTo>
                    <a:lnTo>
                      <a:pt x="357" y="329"/>
                    </a:lnTo>
                    <a:lnTo>
                      <a:pt x="378" y="312"/>
                    </a:lnTo>
                    <a:lnTo>
                      <a:pt x="382" y="308"/>
                    </a:lnTo>
                    <a:lnTo>
                      <a:pt x="399" y="289"/>
                    </a:lnTo>
                    <a:lnTo>
                      <a:pt x="422" y="249"/>
                    </a:lnTo>
                    <a:lnTo>
                      <a:pt x="429" y="226"/>
                    </a:lnTo>
                    <a:lnTo>
                      <a:pt x="431" y="219"/>
                    </a:lnTo>
                    <a:lnTo>
                      <a:pt x="433" y="213"/>
                    </a:lnTo>
                    <a:lnTo>
                      <a:pt x="435" y="196"/>
                    </a:lnTo>
                    <a:lnTo>
                      <a:pt x="435" y="179"/>
                    </a:lnTo>
                    <a:lnTo>
                      <a:pt x="435" y="175"/>
                    </a:lnTo>
                    <a:lnTo>
                      <a:pt x="435" y="171"/>
                    </a:lnTo>
                    <a:lnTo>
                      <a:pt x="435" y="171"/>
                    </a:lnTo>
                    <a:lnTo>
                      <a:pt x="435" y="171"/>
                    </a:lnTo>
                    <a:lnTo>
                      <a:pt x="435" y="169"/>
                    </a:lnTo>
                    <a:lnTo>
                      <a:pt x="435" y="169"/>
                    </a:lnTo>
                    <a:lnTo>
                      <a:pt x="435" y="169"/>
                    </a:lnTo>
                    <a:lnTo>
                      <a:pt x="435" y="169"/>
                    </a:lnTo>
                    <a:lnTo>
                      <a:pt x="435" y="169"/>
                    </a:lnTo>
                    <a:lnTo>
                      <a:pt x="435" y="160"/>
                    </a:lnTo>
                    <a:lnTo>
                      <a:pt x="433" y="152"/>
                    </a:lnTo>
                    <a:lnTo>
                      <a:pt x="433" y="150"/>
                    </a:lnTo>
                    <a:lnTo>
                      <a:pt x="433" y="147"/>
                    </a:lnTo>
                    <a:lnTo>
                      <a:pt x="431" y="141"/>
                    </a:lnTo>
                    <a:lnTo>
                      <a:pt x="429" y="135"/>
                    </a:lnTo>
                    <a:lnTo>
                      <a:pt x="429" y="133"/>
                    </a:lnTo>
                    <a:lnTo>
                      <a:pt x="429" y="133"/>
                    </a:lnTo>
                    <a:lnTo>
                      <a:pt x="422" y="112"/>
                    </a:lnTo>
                    <a:lnTo>
                      <a:pt x="399" y="69"/>
                    </a:lnTo>
                    <a:lnTo>
                      <a:pt x="382" y="53"/>
                    </a:lnTo>
                    <a:lnTo>
                      <a:pt x="378" y="46"/>
                    </a:lnTo>
                    <a:lnTo>
                      <a:pt x="355" y="27"/>
                    </a:lnTo>
                    <a:lnTo>
                      <a:pt x="302" y="4"/>
                    </a:lnTo>
                    <a:lnTo>
                      <a:pt x="275" y="0"/>
                    </a:lnTo>
                    <a:lnTo>
                      <a:pt x="273" y="0"/>
                    </a:lnTo>
                    <a:lnTo>
                      <a:pt x="273" y="0"/>
                    </a:lnTo>
                    <a:lnTo>
                      <a:pt x="264" y="0"/>
                    </a:lnTo>
                    <a:lnTo>
                      <a:pt x="256" y="0"/>
                    </a:lnTo>
                    <a:lnTo>
                      <a:pt x="256" y="0"/>
                    </a:lnTo>
                    <a:lnTo>
                      <a:pt x="220" y="2"/>
                    </a:lnTo>
                    <a:lnTo>
                      <a:pt x="154" y="27"/>
                    </a:lnTo>
                    <a:lnTo>
                      <a:pt x="127" y="53"/>
                    </a:lnTo>
                    <a:lnTo>
                      <a:pt x="0" y="179"/>
                    </a:lnTo>
                    <a:lnTo>
                      <a:pt x="127"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49" name="Freeform 150">
              <a:extLst>
                <a:ext uri="{FF2B5EF4-FFF2-40B4-BE49-F238E27FC236}">
                  <a16:creationId xmlns:a16="http://schemas.microsoft.com/office/drawing/2014/main" id="{F9D20054-CACD-5A47-8142-714A857E3E20}"/>
                </a:ext>
              </a:extLst>
            </p:cNvPr>
            <p:cNvSpPr>
              <a:spLocks/>
            </p:cNvSpPr>
            <p:nvPr/>
          </p:nvSpPr>
          <p:spPr bwMode="auto">
            <a:xfrm>
              <a:off x="7025292" y="2035554"/>
              <a:ext cx="6743055" cy="289924"/>
            </a:xfrm>
            <a:custGeom>
              <a:avLst/>
              <a:gdLst>
                <a:gd name="T0" fmla="*/ 8210 w 8389"/>
                <a:gd name="T1" fmla="*/ 0 h 361"/>
                <a:gd name="T2" fmla="*/ 179 w 8389"/>
                <a:gd name="T3" fmla="*/ 0 h 361"/>
                <a:gd name="T4" fmla="*/ 0 w 8389"/>
                <a:gd name="T5" fmla="*/ 179 h 361"/>
                <a:gd name="T6" fmla="*/ 179 w 8389"/>
                <a:gd name="T7" fmla="*/ 361 h 361"/>
                <a:gd name="T8" fmla="*/ 8208 w 8389"/>
                <a:gd name="T9" fmla="*/ 361 h 361"/>
                <a:gd name="T10" fmla="*/ 8389 w 8389"/>
                <a:gd name="T11" fmla="*/ 179 h 361"/>
                <a:gd name="T12" fmla="*/ 8210 w 8389"/>
                <a:gd name="T13" fmla="*/ 0 h 361"/>
              </a:gdLst>
              <a:ahLst/>
              <a:cxnLst>
                <a:cxn ang="0">
                  <a:pos x="T0" y="T1"/>
                </a:cxn>
                <a:cxn ang="0">
                  <a:pos x="T2" y="T3"/>
                </a:cxn>
                <a:cxn ang="0">
                  <a:pos x="T4" y="T5"/>
                </a:cxn>
                <a:cxn ang="0">
                  <a:pos x="T6" y="T7"/>
                </a:cxn>
                <a:cxn ang="0">
                  <a:pos x="T8" y="T9"/>
                </a:cxn>
                <a:cxn ang="0">
                  <a:pos x="T10" y="T11"/>
                </a:cxn>
                <a:cxn ang="0">
                  <a:pos x="T12" y="T13"/>
                </a:cxn>
              </a:cxnLst>
              <a:rect l="0" t="0" r="r" b="b"/>
              <a:pathLst>
                <a:path w="8389" h="361">
                  <a:moveTo>
                    <a:pt x="8210" y="0"/>
                  </a:moveTo>
                  <a:lnTo>
                    <a:pt x="179" y="0"/>
                  </a:lnTo>
                  <a:lnTo>
                    <a:pt x="0" y="179"/>
                  </a:lnTo>
                  <a:lnTo>
                    <a:pt x="179" y="361"/>
                  </a:lnTo>
                  <a:lnTo>
                    <a:pt x="8208" y="361"/>
                  </a:lnTo>
                  <a:lnTo>
                    <a:pt x="8389" y="179"/>
                  </a:lnTo>
                  <a:lnTo>
                    <a:pt x="8210" y="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50" name="Group 49">
              <a:extLst>
                <a:ext uri="{FF2B5EF4-FFF2-40B4-BE49-F238E27FC236}">
                  <a16:creationId xmlns:a16="http://schemas.microsoft.com/office/drawing/2014/main" id="{61D8F825-DD7C-5844-99C8-52E477A77915}"/>
                </a:ext>
              </a:extLst>
            </p:cNvPr>
            <p:cNvGrpSpPr/>
            <p:nvPr/>
          </p:nvGrpSpPr>
          <p:grpSpPr>
            <a:xfrm>
              <a:off x="6820399" y="1922677"/>
              <a:ext cx="345115" cy="522788"/>
              <a:chOff x="6820399" y="1922677"/>
              <a:chExt cx="345115" cy="522788"/>
            </a:xfrm>
          </p:grpSpPr>
          <p:sp>
            <p:nvSpPr>
              <p:cNvPr id="51" name="Freeform 151">
                <a:extLst>
                  <a:ext uri="{FF2B5EF4-FFF2-40B4-BE49-F238E27FC236}">
                    <a16:creationId xmlns:a16="http://schemas.microsoft.com/office/drawing/2014/main" id="{C354423E-7470-B54B-93A7-422866DC921E}"/>
                  </a:ext>
                </a:extLst>
              </p:cNvPr>
              <p:cNvSpPr>
                <a:spLocks/>
              </p:cNvSpPr>
              <p:nvPr/>
            </p:nvSpPr>
            <p:spPr bwMode="auto">
              <a:xfrm>
                <a:off x="6848306" y="2245466"/>
                <a:ext cx="317208" cy="199999"/>
              </a:xfrm>
              <a:custGeom>
                <a:avLst/>
                <a:gdLst>
                  <a:gd name="T0" fmla="*/ 504 w 682"/>
                  <a:gd name="T1" fmla="*/ 430 h 430"/>
                  <a:gd name="T2" fmla="*/ 470 w 682"/>
                  <a:gd name="T3" fmla="*/ 428 h 430"/>
                  <a:gd name="T4" fmla="*/ 405 w 682"/>
                  <a:gd name="T5" fmla="*/ 401 h 430"/>
                  <a:gd name="T6" fmla="*/ 378 w 682"/>
                  <a:gd name="T7" fmla="*/ 378 h 430"/>
                  <a:gd name="T8" fmla="*/ 0 w 682"/>
                  <a:gd name="T9" fmla="*/ 0 h 430"/>
                  <a:gd name="T10" fmla="*/ 29 w 682"/>
                  <a:gd name="T11" fmla="*/ 25 h 430"/>
                  <a:gd name="T12" fmla="*/ 65 w 682"/>
                  <a:gd name="T13" fmla="*/ 38 h 430"/>
                  <a:gd name="T14" fmla="*/ 93 w 682"/>
                  <a:gd name="T15" fmla="*/ 46 h 430"/>
                  <a:gd name="T16" fmla="*/ 122 w 682"/>
                  <a:gd name="T17" fmla="*/ 49 h 430"/>
                  <a:gd name="T18" fmla="*/ 557 w 682"/>
                  <a:gd name="T19" fmla="*/ 49 h 430"/>
                  <a:gd name="T20" fmla="*/ 559 w 682"/>
                  <a:gd name="T21" fmla="*/ 49 h 430"/>
                  <a:gd name="T22" fmla="*/ 557 w 682"/>
                  <a:gd name="T23" fmla="*/ 49 h 430"/>
                  <a:gd name="T24" fmla="*/ 631 w 682"/>
                  <a:gd name="T25" fmla="*/ 125 h 430"/>
                  <a:gd name="T26" fmla="*/ 656 w 682"/>
                  <a:gd name="T27" fmla="*/ 152 h 430"/>
                  <a:gd name="T28" fmla="*/ 682 w 682"/>
                  <a:gd name="T29" fmla="*/ 217 h 430"/>
                  <a:gd name="T30" fmla="*/ 682 w 682"/>
                  <a:gd name="T31" fmla="*/ 285 h 430"/>
                  <a:gd name="T32" fmla="*/ 656 w 682"/>
                  <a:gd name="T33" fmla="*/ 350 h 430"/>
                  <a:gd name="T34" fmla="*/ 631 w 682"/>
                  <a:gd name="T35" fmla="*/ 378 h 430"/>
                  <a:gd name="T36" fmla="*/ 629 w 682"/>
                  <a:gd name="T37" fmla="*/ 380 h 430"/>
                  <a:gd name="T38" fmla="*/ 629 w 682"/>
                  <a:gd name="T39" fmla="*/ 382 h 430"/>
                  <a:gd name="T40" fmla="*/ 601 w 682"/>
                  <a:gd name="T41" fmla="*/ 405 h 430"/>
                  <a:gd name="T42" fmla="*/ 538 w 682"/>
                  <a:gd name="T43" fmla="*/ 428 h 430"/>
                  <a:gd name="T44" fmla="*/ 504 w 682"/>
                  <a:gd name="T45"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 h="430">
                    <a:moveTo>
                      <a:pt x="504" y="430"/>
                    </a:moveTo>
                    <a:lnTo>
                      <a:pt x="470" y="428"/>
                    </a:lnTo>
                    <a:lnTo>
                      <a:pt x="405" y="401"/>
                    </a:lnTo>
                    <a:lnTo>
                      <a:pt x="378" y="378"/>
                    </a:lnTo>
                    <a:lnTo>
                      <a:pt x="0" y="0"/>
                    </a:lnTo>
                    <a:lnTo>
                      <a:pt x="29" y="25"/>
                    </a:lnTo>
                    <a:lnTo>
                      <a:pt x="65" y="38"/>
                    </a:lnTo>
                    <a:lnTo>
                      <a:pt x="93" y="46"/>
                    </a:lnTo>
                    <a:lnTo>
                      <a:pt x="122" y="49"/>
                    </a:lnTo>
                    <a:lnTo>
                      <a:pt x="557" y="49"/>
                    </a:lnTo>
                    <a:lnTo>
                      <a:pt x="559" y="49"/>
                    </a:lnTo>
                    <a:lnTo>
                      <a:pt x="557" y="49"/>
                    </a:lnTo>
                    <a:lnTo>
                      <a:pt x="631" y="125"/>
                    </a:lnTo>
                    <a:lnTo>
                      <a:pt x="656" y="152"/>
                    </a:lnTo>
                    <a:lnTo>
                      <a:pt x="682" y="217"/>
                    </a:lnTo>
                    <a:lnTo>
                      <a:pt x="682" y="285"/>
                    </a:lnTo>
                    <a:lnTo>
                      <a:pt x="656" y="350"/>
                    </a:lnTo>
                    <a:lnTo>
                      <a:pt x="631" y="378"/>
                    </a:lnTo>
                    <a:lnTo>
                      <a:pt x="629" y="380"/>
                    </a:lnTo>
                    <a:lnTo>
                      <a:pt x="629" y="382"/>
                    </a:lnTo>
                    <a:lnTo>
                      <a:pt x="601" y="405"/>
                    </a:lnTo>
                    <a:lnTo>
                      <a:pt x="538" y="428"/>
                    </a:lnTo>
                    <a:lnTo>
                      <a:pt x="504" y="43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 name="Freeform 152">
                <a:extLst>
                  <a:ext uri="{FF2B5EF4-FFF2-40B4-BE49-F238E27FC236}">
                    <a16:creationId xmlns:a16="http://schemas.microsoft.com/office/drawing/2014/main" id="{2E54CFFB-68CA-0241-B26E-A9AE3E4C8F70}"/>
                  </a:ext>
                </a:extLst>
              </p:cNvPr>
              <p:cNvSpPr>
                <a:spLocks/>
              </p:cNvSpPr>
              <p:nvPr/>
            </p:nvSpPr>
            <p:spPr bwMode="auto">
              <a:xfrm>
                <a:off x="6878538" y="2183606"/>
                <a:ext cx="228836" cy="84651"/>
              </a:xfrm>
              <a:custGeom>
                <a:avLst/>
                <a:gdLst>
                  <a:gd name="T0" fmla="*/ 492 w 492"/>
                  <a:gd name="T1" fmla="*/ 182 h 182"/>
                  <a:gd name="T2" fmla="*/ 313 w 492"/>
                  <a:gd name="T3" fmla="*/ 0 h 182"/>
                  <a:gd name="T4" fmla="*/ 184 w 492"/>
                  <a:gd name="T5" fmla="*/ 129 h 182"/>
                  <a:gd name="T6" fmla="*/ 156 w 492"/>
                  <a:gd name="T7" fmla="*/ 152 h 182"/>
                  <a:gd name="T8" fmla="*/ 91 w 492"/>
                  <a:gd name="T9" fmla="*/ 179 h 182"/>
                  <a:gd name="T10" fmla="*/ 57 w 492"/>
                  <a:gd name="T11" fmla="*/ 182 h 182"/>
                  <a:gd name="T12" fmla="*/ 28 w 492"/>
                  <a:gd name="T13" fmla="*/ 179 h 182"/>
                  <a:gd name="T14" fmla="*/ 0 w 492"/>
                  <a:gd name="T15" fmla="*/ 171 h 182"/>
                  <a:gd name="T16" fmla="*/ 28 w 492"/>
                  <a:gd name="T17" fmla="*/ 179 h 182"/>
                  <a:gd name="T18" fmla="*/ 57 w 492"/>
                  <a:gd name="T19" fmla="*/ 182 h 182"/>
                  <a:gd name="T20" fmla="*/ 492 w 492"/>
                  <a:gd name="T21" fmla="*/ 182 h 182"/>
                  <a:gd name="T22" fmla="*/ 492 w 492"/>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2" h="182">
                    <a:moveTo>
                      <a:pt x="492" y="182"/>
                    </a:moveTo>
                    <a:lnTo>
                      <a:pt x="313" y="0"/>
                    </a:lnTo>
                    <a:lnTo>
                      <a:pt x="184" y="129"/>
                    </a:lnTo>
                    <a:lnTo>
                      <a:pt x="156" y="152"/>
                    </a:lnTo>
                    <a:lnTo>
                      <a:pt x="91" y="179"/>
                    </a:lnTo>
                    <a:lnTo>
                      <a:pt x="57" y="182"/>
                    </a:lnTo>
                    <a:lnTo>
                      <a:pt x="28" y="179"/>
                    </a:lnTo>
                    <a:lnTo>
                      <a:pt x="0" y="171"/>
                    </a:lnTo>
                    <a:lnTo>
                      <a:pt x="28" y="179"/>
                    </a:lnTo>
                    <a:lnTo>
                      <a:pt x="57" y="182"/>
                    </a:lnTo>
                    <a:lnTo>
                      <a:pt x="492" y="182"/>
                    </a:lnTo>
                    <a:lnTo>
                      <a:pt x="492" y="182"/>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3" name="Freeform 153">
                <a:extLst>
                  <a:ext uri="{FF2B5EF4-FFF2-40B4-BE49-F238E27FC236}">
                    <a16:creationId xmlns:a16="http://schemas.microsoft.com/office/drawing/2014/main" id="{3E93E9FD-4DF3-6D4C-8815-C6CC96FF4506}"/>
                  </a:ext>
                </a:extLst>
              </p:cNvPr>
              <p:cNvSpPr>
                <a:spLocks/>
              </p:cNvSpPr>
              <p:nvPr/>
            </p:nvSpPr>
            <p:spPr bwMode="auto">
              <a:xfrm>
                <a:off x="6848306" y="1922677"/>
                <a:ext cx="317208" cy="199069"/>
              </a:xfrm>
              <a:custGeom>
                <a:avLst/>
                <a:gdLst>
                  <a:gd name="T0" fmla="*/ 0 w 682"/>
                  <a:gd name="T1" fmla="*/ 428 h 428"/>
                  <a:gd name="T2" fmla="*/ 27 w 682"/>
                  <a:gd name="T3" fmla="*/ 407 h 428"/>
                  <a:gd name="T4" fmla="*/ 88 w 682"/>
                  <a:gd name="T5" fmla="*/ 384 h 428"/>
                  <a:gd name="T6" fmla="*/ 122 w 682"/>
                  <a:gd name="T7" fmla="*/ 382 h 428"/>
                  <a:gd name="T8" fmla="*/ 122 w 682"/>
                  <a:gd name="T9" fmla="*/ 382 h 428"/>
                  <a:gd name="T10" fmla="*/ 122 w 682"/>
                  <a:gd name="T11" fmla="*/ 382 h 428"/>
                  <a:gd name="T12" fmla="*/ 557 w 682"/>
                  <a:gd name="T13" fmla="*/ 382 h 428"/>
                  <a:gd name="T14" fmla="*/ 631 w 682"/>
                  <a:gd name="T15" fmla="*/ 308 h 428"/>
                  <a:gd name="T16" fmla="*/ 656 w 682"/>
                  <a:gd name="T17" fmla="*/ 278 h 428"/>
                  <a:gd name="T18" fmla="*/ 682 w 682"/>
                  <a:gd name="T19" fmla="*/ 215 h 428"/>
                  <a:gd name="T20" fmla="*/ 682 w 682"/>
                  <a:gd name="T21" fmla="*/ 145 h 428"/>
                  <a:gd name="T22" fmla="*/ 656 w 682"/>
                  <a:gd name="T23" fmla="*/ 80 h 428"/>
                  <a:gd name="T24" fmla="*/ 631 w 682"/>
                  <a:gd name="T25" fmla="*/ 53 h 428"/>
                  <a:gd name="T26" fmla="*/ 604 w 682"/>
                  <a:gd name="T27" fmla="*/ 27 h 428"/>
                  <a:gd name="T28" fmla="*/ 538 w 682"/>
                  <a:gd name="T29" fmla="*/ 2 h 428"/>
                  <a:gd name="T30" fmla="*/ 504 w 682"/>
                  <a:gd name="T31" fmla="*/ 0 h 428"/>
                  <a:gd name="T32" fmla="*/ 475 w 682"/>
                  <a:gd name="T33" fmla="*/ 0 h 428"/>
                  <a:gd name="T34" fmla="*/ 422 w 682"/>
                  <a:gd name="T35" fmla="*/ 17 h 428"/>
                  <a:gd name="T36" fmla="*/ 399 w 682"/>
                  <a:gd name="T37" fmla="*/ 34 h 428"/>
                  <a:gd name="T38" fmla="*/ 386 w 682"/>
                  <a:gd name="T39" fmla="*/ 42 h 428"/>
                  <a:gd name="T40" fmla="*/ 378 w 682"/>
                  <a:gd name="T41" fmla="*/ 50 h 428"/>
                  <a:gd name="T42" fmla="*/ 0 w 682"/>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428">
                    <a:moveTo>
                      <a:pt x="0" y="428"/>
                    </a:moveTo>
                    <a:lnTo>
                      <a:pt x="27" y="407"/>
                    </a:lnTo>
                    <a:lnTo>
                      <a:pt x="88" y="384"/>
                    </a:lnTo>
                    <a:lnTo>
                      <a:pt x="122" y="382"/>
                    </a:lnTo>
                    <a:lnTo>
                      <a:pt x="122" y="382"/>
                    </a:lnTo>
                    <a:lnTo>
                      <a:pt x="122" y="382"/>
                    </a:lnTo>
                    <a:lnTo>
                      <a:pt x="557" y="382"/>
                    </a:lnTo>
                    <a:lnTo>
                      <a:pt x="631" y="308"/>
                    </a:lnTo>
                    <a:lnTo>
                      <a:pt x="656" y="278"/>
                    </a:lnTo>
                    <a:lnTo>
                      <a:pt x="682" y="215"/>
                    </a:lnTo>
                    <a:lnTo>
                      <a:pt x="682" y="145"/>
                    </a:lnTo>
                    <a:lnTo>
                      <a:pt x="656" y="80"/>
                    </a:lnTo>
                    <a:lnTo>
                      <a:pt x="631" y="53"/>
                    </a:lnTo>
                    <a:lnTo>
                      <a:pt x="604" y="27"/>
                    </a:lnTo>
                    <a:lnTo>
                      <a:pt x="538" y="2"/>
                    </a:lnTo>
                    <a:lnTo>
                      <a:pt x="504" y="0"/>
                    </a:lnTo>
                    <a:lnTo>
                      <a:pt x="475" y="0"/>
                    </a:lnTo>
                    <a:lnTo>
                      <a:pt x="422" y="17"/>
                    </a:lnTo>
                    <a:lnTo>
                      <a:pt x="399" y="34"/>
                    </a:lnTo>
                    <a:lnTo>
                      <a:pt x="386" y="42"/>
                    </a:lnTo>
                    <a:lnTo>
                      <a:pt x="378" y="50"/>
                    </a:lnTo>
                    <a:lnTo>
                      <a:pt x="0" y="428"/>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4" name="Freeform 154">
                <a:extLst>
                  <a:ext uri="{FF2B5EF4-FFF2-40B4-BE49-F238E27FC236}">
                    <a16:creationId xmlns:a16="http://schemas.microsoft.com/office/drawing/2014/main" id="{0F26ACB4-9347-F946-A0B9-AB1D17597C37}"/>
                  </a:ext>
                </a:extLst>
              </p:cNvPr>
              <p:cNvSpPr>
                <a:spLocks/>
              </p:cNvSpPr>
              <p:nvPr/>
            </p:nvSpPr>
            <p:spPr bwMode="auto">
              <a:xfrm>
                <a:off x="6905050" y="2100351"/>
                <a:ext cx="202325" cy="83256"/>
              </a:xfrm>
              <a:custGeom>
                <a:avLst/>
                <a:gdLst>
                  <a:gd name="T0" fmla="*/ 256 w 435"/>
                  <a:gd name="T1" fmla="*/ 179 h 179"/>
                  <a:gd name="T2" fmla="*/ 435 w 435"/>
                  <a:gd name="T3" fmla="*/ 0 h 179"/>
                  <a:gd name="T4" fmla="*/ 435 w 435"/>
                  <a:gd name="T5" fmla="*/ 0 h 179"/>
                  <a:gd name="T6" fmla="*/ 435 w 435"/>
                  <a:gd name="T7" fmla="*/ 0 h 179"/>
                  <a:gd name="T8" fmla="*/ 0 w 435"/>
                  <a:gd name="T9" fmla="*/ 0 h 179"/>
                  <a:gd name="T10" fmla="*/ 0 w 435"/>
                  <a:gd name="T11" fmla="*/ 0 h 179"/>
                  <a:gd name="T12" fmla="*/ 34 w 435"/>
                  <a:gd name="T13" fmla="*/ 2 h 179"/>
                  <a:gd name="T14" fmla="*/ 99 w 435"/>
                  <a:gd name="T15" fmla="*/ 27 h 179"/>
                  <a:gd name="T16" fmla="*/ 127 w 435"/>
                  <a:gd name="T17" fmla="*/ 53 h 179"/>
                  <a:gd name="T18" fmla="*/ 256 w 435"/>
                  <a:gd name="T19" fmla="*/ 179 h 179"/>
                  <a:gd name="T20" fmla="*/ 256 w 435"/>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79">
                    <a:moveTo>
                      <a:pt x="256" y="179"/>
                    </a:moveTo>
                    <a:lnTo>
                      <a:pt x="435" y="0"/>
                    </a:lnTo>
                    <a:lnTo>
                      <a:pt x="435" y="0"/>
                    </a:lnTo>
                    <a:lnTo>
                      <a:pt x="435" y="0"/>
                    </a:lnTo>
                    <a:lnTo>
                      <a:pt x="0" y="0"/>
                    </a:lnTo>
                    <a:lnTo>
                      <a:pt x="0" y="0"/>
                    </a:lnTo>
                    <a:lnTo>
                      <a:pt x="34" y="2"/>
                    </a:lnTo>
                    <a:lnTo>
                      <a:pt x="99" y="27"/>
                    </a:lnTo>
                    <a:lnTo>
                      <a:pt x="127" y="53"/>
                    </a:lnTo>
                    <a:lnTo>
                      <a:pt x="256" y="179"/>
                    </a:lnTo>
                    <a:lnTo>
                      <a:pt x="256" y="179"/>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5" name="Freeform 155">
                <a:extLst>
                  <a:ext uri="{FF2B5EF4-FFF2-40B4-BE49-F238E27FC236}">
                    <a16:creationId xmlns:a16="http://schemas.microsoft.com/office/drawing/2014/main" id="{2028F91E-6C57-464D-8BDA-9669CEC81307}"/>
                  </a:ext>
                </a:extLst>
              </p:cNvPr>
              <p:cNvSpPr>
                <a:spLocks/>
              </p:cNvSpPr>
              <p:nvPr/>
            </p:nvSpPr>
            <p:spPr bwMode="auto">
              <a:xfrm>
                <a:off x="7107375" y="210035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6" name="Freeform 156">
                <a:extLst>
                  <a:ext uri="{FF2B5EF4-FFF2-40B4-BE49-F238E27FC236}">
                    <a16:creationId xmlns:a16="http://schemas.microsoft.com/office/drawing/2014/main" id="{4BC9CF85-95A3-6A48-96C8-C19178BC7D43}"/>
                  </a:ext>
                </a:extLst>
              </p:cNvPr>
              <p:cNvSpPr>
                <a:spLocks/>
              </p:cNvSpPr>
              <p:nvPr/>
            </p:nvSpPr>
            <p:spPr bwMode="auto">
              <a:xfrm>
                <a:off x="6820399" y="2100351"/>
                <a:ext cx="203720" cy="167906"/>
              </a:xfrm>
              <a:custGeom>
                <a:avLst/>
                <a:gdLst>
                  <a:gd name="T0" fmla="*/ 309 w 438"/>
                  <a:gd name="T1" fmla="*/ 308 h 361"/>
                  <a:gd name="T2" fmla="*/ 281 w 438"/>
                  <a:gd name="T3" fmla="*/ 331 h 361"/>
                  <a:gd name="T4" fmla="*/ 216 w 438"/>
                  <a:gd name="T5" fmla="*/ 358 h 361"/>
                  <a:gd name="T6" fmla="*/ 182 w 438"/>
                  <a:gd name="T7" fmla="*/ 361 h 361"/>
                  <a:gd name="T8" fmla="*/ 153 w 438"/>
                  <a:gd name="T9" fmla="*/ 358 h 361"/>
                  <a:gd name="T10" fmla="*/ 125 w 438"/>
                  <a:gd name="T11" fmla="*/ 350 h 361"/>
                  <a:gd name="T12" fmla="*/ 119 w 438"/>
                  <a:gd name="T13" fmla="*/ 348 h 361"/>
                  <a:gd name="T14" fmla="*/ 110 w 438"/>
                  <a:gd name="T15" fmla="*/ 346 h 361"/>
                  <a:gd name="T16" fmla="*/ 108 w 438"/>
                  <a:gd name="T17" fmla="*/ 344 h 361"/>
                  <a:gd name="T18" fmla="*/ 104 w 438"/>
                  <a:gd name="T19" fmla="*/ 342 h 361"/>
                  <a:gd name="T20" fmla="*/ 102 w 438"/>
                  <a:gd name="T21" fmla="*/ 342 h 361"/>
                  <a:gd name="T22" fmla="*/ 100 w 438"/>
                  <a:gd name="T23" fmla="*/ 339 h 361"/>
                  <a:gd name="T24" fmla="*/ 79 w 438"/>
                  <a:gd name="T25" fmla="*/ 329 h 361"/>
                  <a:gd name="T26" fmla="*/ 60 w 438"/>
                  <a:gd name="T27" fmla="*/ 312 h 361"/>
                  <a:gd name="T28" fmla="*/ 53 w 438"/>
                  <a:gd name="T29" fmla="*/ 308 h 361"/>
                  <a:gd name="T30" fmla="*/ 38 w 438"/>
                  <a:gd name="T31" fmla="*/ 289 h 361"/>
                  <a:gd name="T32" fmla="*/ 13 w 438"/>
                  <a:gd name="T33" fmla="*/ 249 h 361"/>
                  <a:gd name="T34" fmla="*/ 7 w 438"/>
                  <a:gd name="T35" fmla="*/ 226 h 361"/>
                  <a:gd name="T36" fmla="*/ 7 w 438"/>
                  <a:gd name="T37" fmla="*/ 219 h 361"/>
                  <a:gd name="T38" fmla="*/ 5 w 438"/>
                  <a:gd name="T39" fmla="*/ 213 h 361"/>
                  <a:gd name="T40" fmla="*/ 3 w 438"/>
                  <a:gd name="T41" fmla="*/ 196 h 361"/>
                  <a:gd name="T42" fmla="*/ 0 w 438"/>
                  <a:gd name="T43" fmla="*/ 179 h 361"/>
                  <a:gd name="T44" fmla="*/ 0 w 438"/>
                  <a:gd name="T45" fmla="*/ 175 h 361"/>
                  <a:gd name="T46" fmla="*/ 0 w 438"/>
                  <a:gd name="T47" fmla="*/ 171 h 361"/>
                  <a:gd name="T48" fmla="*/ 0 w 438"/>
                  <a:gd name="T49" fmla="*/ 171 h 361"/>
                  <a:gd name="T50" fmla="*/ 3 w 438"/>
                  <a:gd name="T51" fmla="*/ 169 h 361"/>
                  <a:gd name="T52" fmla="*/ 3 w 438"/>
                  <a:gd name="T53" fmla="*/ 169 h 361"/>
                  <a:gd name="T54" fmla="*/ 3 w 438"/>
                  <a:gd name="T55" fmla="*/ 169 h 361"/>
                  <a:gd name="T56" fmla="*/ 3 w 438"/>
                  <a:gd name="T57" fmla="*/ 169 h 361"/>
                  <a:gd name="T58" fmla="*/ 3 w 438"/>
                  <a:gd name="T59" fmla="*/ 169 h 361"/>
                  <a:gd name="T60" fmla="*/ 3 w 438"/>
                  <a:gd name="T61" fmla="*/ 160 h 361"/>
                  <a:gd name="T62" fmla="*/ 3 w 438"/>
                  <a:gd name="T63" fmla="*/ 152 h 361"/>
                  <a:gd name="T64" fmla="*/ 5 w 438"/>
                  <a:gd name="T65" fmla="*/ 150 h 361"/>
                  <a:gd name="T66" fmla="*/ 5 w 438"/>
                  <a:gd name="T67" fmla="*/ 147 h 361"/>
                  <a:gd name="T68" fmla="*/ 5 w 438"/>
                  <a:gd name="T69" fmla="*/ 141 h 361"/>
                  <a:gd name="T70" fmla="*/ 7 w 438"/>
                  <a:gd name="T71" fmla="*/ 135 h 361"/>
                  <a:gd name="T72" fmla="*/ 7 w 438"/>
                  <a:gd name="T73" fmla="*/ 133 h 361"/>
                  <a:gd name="T74" fmla="*/ 7 w 438"/>
                  <a:gd name="T75" fmla="*/ 133 h 361"/>
                  <a:gd name="T76" fmla="*/ 15 w 438"/>
                  <a:gd name="T77" fmla="*/ 112 h 361"/>
                  <a:gd name="T78" fmla="*/ 38 w 438"/>
                  <a:gd name="T79" fmla="*/ 69 h 361"/>
                  <a:gd name="T80" fmla="*/ 53 w 438"/>
                  <a:gd name="T81" fmla="*/ 53 h 361"/>
                  <a:gd name="T82" fmla="*/ 60 w 438"/>
                  <a:gd name="T83" fmla="*/ 46 h 361"/>
                  <a:gd name="T84" fmla="*/ 83 w 438"/>
                  <a:gd name="T85" fmla="*/ 27 h 361"/>
                  <a:gd name="T86" fmla="*/ 136 w 438"/>
                  <a:gd name="T87" fmla="*/ 4 h 361"/>
                  <a:gd name="T88" fmla="*/ 163 w 438"/>
                  <a:gd name="T89" fmla="*/ 0 h 361"/>
                  <a:gd name="T90" fmla="*/ 163 w 438"/>
                  <a:gd name="T91" fmla="*/ 0 h 361"/>
                  <a:gd name="T92" fmla="*/ 165 w 438"/>
                  <a:gd name="T93" fmla="*/ 0 h 361"/>
                  <a:gd name="T94" fmla="*/ 174 w 438"/>
                  <a:gd name="T95" fmla="*/ 0 h 361"/>
                  <a:gd name="T96" fmla="*/ 182 w 438"/>
                  <a:gd name="T97" fmla="*/ 0 h 361"/>
                  <a:gd name="T98" fmla="*/ 182 w 438"/>
                  <a:gd name="T99" fmla="*/ 0 h 361"/>
                  <a:gd name="T100" fmla="*/ 216 w 438"/>
                  <a:gd name="T101" fmla="*/ 2 h 361"/>
                  <a:gd name="T102" fmla="*/ 281 w 438"/>
                  <a:gd name="T103" fmla="*/ 27 h 361"/>
                  <a:gd name="T104" fmla="*/ 309 w 438"/>
                  <a:gd name="T105" fmla="*/ 53 h 361"/>
                  <a:gd name="T106" fmla="*/ 438 w 438"/>
                  <a:gd name="T107" fmla="*/ 179 h 361"/>
                  <a:gd name="T108" fmla="*/ 309 w 438"/>
                  <a:gd name="T109"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361">
                    <a:moveTo>
                      <a:pt x="309" y="308"/>
                    </a:moveTo>
                    <a:lnTo>
                      <a:pt x="281" y="331"/>
                    </a:lnTo>
                    <a:lnTo>
                      <a:pt x="216" y="358"/>
                    </a:lnTo>
                    <a:lnTo>
                      <a:pt x="182" y="361"/>
                    </a:lnTo>
                    <a:lnTo>
                      <a:pt x="153" y="358"/>
                    </a:lnTo>
                    <a:lnTo>
                      <a:pt x="125" y="350"/>
                    </a:lnTo>
                    <a:lnTo>
                      <a:pt x="119" y="348"/>
                    </a:lnTo>
                    <a:lnTo>
                      <a:pt x="110" y="346"/>
                    </a:lnTo>
                    <a:lnTo>
                      <a:pt x="108" y="344"/>
                    </a:lnTo>
                    <a:lnTo>
                      <a:pt x="104" y="342"/>
                    </a:lnTo>
                    <a:lnTo>
                      <a:pt x="102" y="342"/>
                    </a:lnTo>
                    <a:lnTo>
                      <a:pt x="100" y="339"/>
                    </a:lnTo>
                    <a:lnTo>
                      <a:pt x="79" y="329"/>
                    </a:lnTo>
                    <a:lnTo>
                      <a:pt x="60" y="312"/>
                    </a:lnTo>
                    <a:lnTo>
                      <a:pt x="53" y="308"/>
                    </a:lnTo>
                    <a:lnTo>
                      <a:pt x="38" y="289"/>
                    </a:lnTo>
                    <a:lnTo>
                      <a:pt x="13" y="249"/>
                    </a:lnTo>
                    <a:lnTo>
                      <a:pt x="7" y="226"/>
                    </a:lnTo>
                    <a:lnTo>
                      <a:pt x="7" y="219"/>
                    </a:lnTo>
                    <a:lnTo>
                      <a:pt x="5" y="213"/>
                    </a:lnTo>
                    <a:lnTo>
                      <a:pt x="3" y="196"/>
                    </a:lnTo>
                    <a:lnTo>
                      <a:pt x="0" y="179"/>
                    </a:lnTo>
                    <a:lnTo>
                      <a:pt x="0" y="175"/>
                    </a:lnTo>
                    <a:lnTo>
                      <a:pt x="0" y="171"/>
                    </a:lnTo>
                    <a:lnTo>
                      <a:pt x="0" y="171"/>
                    </a:lnTo>
                    <a:lnTo>
                      <a:pt x="3" y="169"/>
                    </a:lnTo>
                    <a:lnTo>
                      <a:pt x="3" y="169"/>
                    </a:lnTo>
                    <a:lnTo>
                      <a:pt x="3" y="169"/>
                    </a:lnTo>
                    <a:lnTo>
                      <a:pt x="3" y="169"/>
                    </a:lnTo>
                    <a:lnTo>
                      <a:pt x="3" y="169"/>
                    </a:lnTo>
                    <a:lnTo>
                      <a:pt x="3" y="160"/>
                    </a:lnTo>
                    <a:lnTo>
                      <a:pt x="3" y="152"/>
                    </a:lnTo>
                    <a:lnTo>
                      <a:pt x="5" y="150"/>
                    </a:lnTo>
                    <a:lnTo>
                      <a:pt x="5" y="147"/>
                    </a:lnTo>
                    <a:lnTo>
                      <a:pt x="5" y="141"/>
                    </a:lnTo>
                    <a:lnTo>
                      <a:pt x="7" y="135"/>
                    </a:lnTo>
                    <a:lnTo>
                      <a:pt x="7" y="133"/>
                    </a:lnTo>
                    <a:lnTo>
                      <a:pt x="7" y="133"/>
                    </a:lnTo>
                    <a:lnTo>
                      <a:pt x="15" y="112"/>
                    </a:lnTo>
                    <a:lnTo>
                      <a:pt x="38" y="69"/>
                    </a:lnTo>
                    <a:lnTo>
                      <a:pt x="53" y="53"/>
                    </a:lnTo>
                    <a:lnTo>
                      <a:pt x="60" y="46"/>
                    </a:lnTo>
                    <a:lnTo>
                      <a:pt x="83" y="27"/>
                    </a:lnTo>
                    <a:lnTo>
                      <a:pt x="136" y="4"/>
                    </a:lnTo>
                    <a:lnTo>
                      <a:pt x="163" y="0"/>
                    </a:lnTo>
                    <a:lnTo>
                      <a:pt x="163" y="0"/>
                    </a:lnTo>
                    <a:lnTo>
                      <a:pt x="165" y="0"/>
                    </a:lnTo>
                    <a:lnTo>
                      <a:pt x="174" y="0"/>
                    </a:lnTo>
                    <a:lnTo>
                      <a:pt x="182" y="0"/>
                    </a:lnTo>
                    <a:lnTo>
                      <a:pt x="182" y="0"/>
                    </a:lnTo>
                    <a:lnTo>
                      <a:pt x="216" y="2"/>
                    </a:lnTo>
                    <a:lnTo>
                      <a:pt x="281" y="27"/>
                    </a:lnTo>
                    <a:lnTo>
                      <a:pt x="309" y="53"/>
                    </a:lnTo>
                    <a:lnTo>
                      <a:pt x="438" y="179"/>
                    </a:lnTo>
                    <a:lnTo>
                      <a:pt x="309"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sp>
        <p:nvSpPr>
          <p:cNvPr id="25" name="Rounded Rectangle 24">
            <a:extLst>
              <a:ext uri="{FF2B5EF4-FFF2-40B4-BE49-F238E27FC236}">
                <a16:creationId xmlns:a16="http://schemas.microsoft.com/office/drawing/2014/main" id="{19C847FD-8AA2-AC46-8BE2-667B539AEC1F}"/>
              </a:ext>
            </a:extLst>
          </p:cNvPr>
          <p:cNvSpPr/>
          <p:nvPr/>
        </p:nvSpPr>
        <p:spPr>
          <a:xfrm>
            <a:off x="3748109" y="2546771"/>
            <a:ext cx="1477899" cy="2494154"/>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ExtraLight" panose="020B0303020201020303" pitchFamily="34" charset="0"/>
              <a:ea typeface="+mn-ea"/>
              <a:cs typeface="CiscoSansTT ExtraLight" panose="020B0303020201020303" pitchFamily="34" charset="0"/>
            </a:endParaRPr>
          </a:p>
        </p:txBody>
      </p:sp>
      <p:sp>
        <p:nvSpPr>
          <p:cNvPr id="6" name="Rounded Rectangle 5">
            <a:extLst>
              <a:ext uri="{FF2B5EF4-FFF2-40B4-BE49-F238E27FC236}">
                <a16:creationId xmlns:a16="http://schemas.microsoft.com/office/drawing/2014/main" id="{A545947B-3426-F649-A34A-926C5605F214}"/>
              </a:ext>
            </a:extLst>
          </p:cNvPr>
          <p:cNvSpPr/>
          <p:nvPr/>
        </p:nvSpPr>
        <p:spPr>
          <a:xfrm>
            <a:off x="5449497" y="2535238"/>
            <a:ext cx="3410302" cy="2499438"/>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endParaRPr>
          </a:p>
        </p:txBody>
      </p:sp>
      <p:sp>
        <p:nvSpPr>
          <p:cNvPr id="2" name="Rounded Rectangle 1">
            <a:extLst>
              <a:ext uri="{FF2B5EF4-FFF2-40B4-BE49-F238E27FC236}">
                <a16:creationId xmlns:a16="http://schemas.microsoft.com/office/drawing/2014/main" id="{B8CD1EE6-D639-1C44-ABC1-8B5E1222A4C5}"/>
              </a:ext>
            </a:extLst>
          </p:cNvPr>
          <p:cNvSpPr/>
          <p:nvPr/>
        </p:nvSpPr>
        <p:spPr>
          <a:xfrm>
            <a:off x="349008" y="2546771"/>
            <a:ext cx="3193535" cy="2499438"/>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457200" rtl="0" eaLnBrk="1" fontAlgn="base" latinLnBrk="0" hangingPunct="1">
              <a:lnSpc>
                <a:spcPct val="100000"/>
              </a:lnSpc>
              <a:spcBef>
                <a:spcPct val="0"/>
              </a:spcBef>
              <a:spcAft>
                <a:spcPct val="0"/>
              </a:spcAft>
              <a:buClrTx/>
              <a:buSzTx/>
              <a:buFont typeface="Wingdings" pitchFamily="2" charset="2"/>
              <a:buChar char="§"/>
              <a:tabLst/>
              <a:defRPr/>
            </a:pPr>
            <a:endParaRPr kumimoji="0" lang="en-US" sz="9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endParaRPr>
          </a:p>
        </p:txBody>
      </p:sp>
      <p:sp>
        <p:nvSpPr>
          <p:cNvPr id="3" name="Title 2">
            <a:extLst>
              <a:ext uri="{FF2B5EF4-FFF2-40B4-BE49-F238E27FC236}">
                <a16:creationId xmlns:a16="http://schemas.microsoft.com/office/drawing/2014/main" id="{3C6C0509-7710-1141-99DD-F6800CF58F74}"/>
              </a:ext>
            </a:extLst>
          </p:cNvPr>
          <p:cNvSpPr>
            <a:spLocks noGrp="1"/>
          </p:cNvSpPr>
          <p:nvPr>
            <p:ph type="title" idx="4294967295"/>
          </p:nvPr>
        </p:nvSpPr>
        <p:spPr>
          <a:xfrm>
            <a:off x="735225" y="669943"/>
            <a:ext cx="8345487" cy="731837"/>
          </a:xfrm>
        </p:spPr>
        <p:txBody>
          <a:bodyPr/>
          <a:lstStyle/>
          <a:p>
            <a:r>
              <a:rPr lang="en-US" sz="2200">
                <a:solidFill>
                  <a:schemeClr val="tx1"/>
                </a:solidFill>
                <a:latin typeface="CiscoSansTT ExtraLight" panose="020B0303020201020303" pitchFamily="34" charset="0"/>
                <a:cs typeface="CiscoSansTT ExtraLight" panose="020B0303020201020303" pitchFamily="34" charset="0"/>
              </a:rPr>
              <a:t>3 Pieces of the Puzzle – What is needed?</a:t>
            </a:r>
          </a:p>
        </p:txBody>
      </p:sp>
      <p:sp>
        <p:nvSpPr>
          <p:cNvPr id="5" name="Rounded Rectangle 4">
            <a:extLst>
              <a:ext uri="{FF2B5EF4-FFF2-40B4-BE49-F238E27FC236}">
                <a16:creationId xmlns:a16="http://schemas.microsoft.com/office/drawing/2014/main" id="{DF0D4F40-56BC-C24B-89B1-33E6DB93D669}"/>
              </a:ext>
            </a:extLst>
          </p:cNvPr>
          <p:cNvSpPr/>
          <p:nvPr/>
        </p:nvSpPr>
        <p:spPr>
          <a:xfrm>
            <a:off x="3903498" y="3389175"/>
            <a:ext cx="1185522" cy="450107"/>
          </a:xfrm>
          <a:prstGeom prst="roundRect">
            <a:avLst/>
          </a:prstGeom>
          <a:solidFill>
            <a:schemeClr val="accent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rgbClr val="FFFFFF"/>
                </a:solidFill>
                <a:latin typeface="CiscoSansTT ExtraLight" panose="020B0303020201020303" pitchFamily="34" charset="0"/>
                <a:cs typeface="CiscoSansTT ExtraLight" panose="020B0303020201020303" pitchFamily="34" charset="0"/>
              </a:rPr>
              <a:t>Office Internet Connection</a:t>
            </a:r>
            <a:r>
              <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rPr>
              <a:t> (where WLC is deployed) </a:t>
            </a:r>
          </a:p>
        </p:txBody>
      </p:sp>
      <p:sp>
        <p:nvSpPr>
          <p:cNvPr id="21" name="TextBox 20">
            <a:extLst>
              <a:ext uri="{FF2B5EF4-FFF2-40B4-BE49-F238E27FC236}">
                <a16:creationId xmlns:a16="http://schemas.microsoft.com/office/drawing/2014/main" id="{07299FA4-F86F-1549-A060-D3BACA35C82C}"/>
              </a:ext>
            </a:extLst>
          </p:cNvPr>
          <p:cNvSpPr txBox="1"/>
          <p:nvPr/>
        </p:nvSpPr>
        <p:spPr>
          <a:xfrm>
            <a:off x="5466116" y="2666965"/>
            <a:ext cx="2875208"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3-Any Aironet or Catalyst AP:</a:t>
            </a:r>
          </a:p>
        </p:txBody>
      </p:sp>
      <p:sp>
        <p:nvSpPr>
          <p:cNvPr id="22" name="TextBox 21">
            <a:extLst>
              <a:ext uri="{FF2B5EF4-FFF2-40B4-BE49-F238E27FC236}">
                <a16:creationId xmlns:a16="http://schemas.microsoft.com/office/drawing/2014/main" id="{9F997371-5740-974D-B5A0-4C6D7DD74617}"/>
              </a:ext>
            </a:extLst>
          </p:cNvPr>
          <p:cNvSpPr txBox="1"/>
          <p:nvPr/>
        </p:nvSpPr>
        <p:spPr>
          <a:xfrm>
            <a:off x="3619726" y="2666965"/>
            <a:ext cx="173466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2-Internet Connection</a:t>
            </a:r>
          </a:p>
        </p:txBody>
      </p:sp>
      <p:sp>
        <p:nvSpPr>
          <p:cNvPr id="31" name="TextBox 30">
            <a:extLst>
              <a:ext uri="{FF2B5EF4-FFF2-40B4-BE49-F238E27FC236}">
                <a16:creationId xmlns:a16="http://schemas.microsoft.com/office/drawing/2014/main" id="{38B8B076-454F-704C-85CF-92B6EB44CF26}"/>
              </a:ext>
            </a:extLst>
          </p:cNvPr>
          <p:cNvSpPr txBox="1"/>
          <p:nvPr/>
        </p:nvSpPr>
        <p:spPr>
          <a:xfrm>
            <a:off x="505274" y="2666965"/>
            <a:ext cx="3548522"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1-Any WLC - Physical or Virtual:</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 </a:t>
            </a:r>
            <a:r>
              <a:rPr kumimoji="0" lang="en-US" sz="9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(w. sufficient AP licenses)</a:t>
            </a:r>
            <a:endParaRPr kumimoji="0" lang="en-US" sz="1400" b="1"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endParaRPr>
          </a:p>
        </p:txBody>
      </p:sp>
      <p:sp>
        <p:nvSpPr>
          <p:cNvPr id="34" name="TextBox 33">
            <a:extLst>
              <a:ext uri="{FF2B5EF4-FFF2-40B4-BE49-F238E27FC236}">
                <a16:creationId xmlns:a16="http://schemas.microsoft.com/office/drawing/2014/main" id="{A1D0BCC5-8F8C-5742-B099-AA44027A03ED}"/>
              </a:ext>
            </a:extLst>
          </p:cNvPr>
          <p:cNvSpPr txBox="1"/>
          <p:nvPr/>
        </p:nvSpPr>
        <p:spPr>
          <a:xfrm>
            <a:off x="5636224" y="2900858"/>
            <a:ext cx="3008987" cy="2323713"/>
          </a:xfrm>
          <a:prstGeom prst="rect">
            <a:avLst/>
          </a:prstGeom>
          <a:noFill/>
        </p:spPr>
        <p:txBody>
          <a:bodyPr wrap="square" rtlCol="0" anchor="t">
            <a:spAutoFit/>
          </a:bodyPr>
          <a:lstStyle/>
          <a:p>
            <a:pPr>
              <a:defRPr/>
            </a:pPr>
            <a:r>
              <a:rPr lang="en-US" sz="1050">
                <a:solidFill>
                  <a:srgbClr val="FFFFFF"/>
                </a:solidFill>
                <a:latin typeface="CiscoSansTT ExtraLight"/>
                <a:ea typeface="ＭＳ Ｐゴシック"/>
                <a:cs typeface="CiscoSansTT ExtraLight" panose="020B0303020201020303" pitchFamily="34" charset="0"/>
              </a:rPr>
              <a:t>Any Cisco Catalyst or Aironet AP going 3 generations back can be used:</a:t>
            </a:r>
          </a:p>
          <a:p>
            <a:pPr marL="171450" marR="0" lvl="0" indent="-171450" algn="l" defTabSz="457200">
              <a:lnSpc>
                <a:spcPct val="100000"/>
              </a:lnSpc>
              <a:spcBef>
                <a:spcPct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11ax: 91xx</a:t>
            </a:r>
            <a:endParaRPr lang="en-US"/>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11ac W2: 18xx/28xx/38xx/48xx</a:t>
            </a:r>
            <a:endParaRPr lang="en-US" sz="105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endParaRPr>
          </a:p>
          <a:p>
            <a:pPr marL="171450" indent="-171450">
              <a:buFont typeface="Arial" panose="020B0604020202020204" pitchFamily="34" charset="0"/>
              <a:buChar char="•"/>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11ac W1: 17xx/27xx/37xx</a:t>
            </a:r>
            <a:r>
              <a:rPr lang="en-US" sz="1050">
                <a:solidFill>
                  <a:srgbClr val="FFFFFF"/>
                </a:solidFill>
                <a:latin typeface="CiscoSansTT ExtraLight"/>
                <a:ea typeface="ＭＳ Ｐゴシック"/>
                <a:cs typeface="CiscoSansTT ExtraLight" panose="020B0303020201020303" pitchFamily="34" charset="0"/>
              </a:rPr>
              <a:t>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11n: 16xx/26xx/36xx</a:t>
            </a:r>
            <a:endParaRPr lang="en-US" sz="105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endParaRPr>
          </a:p>
          <a:p>
            <a:pPr>
              <a:buFont typeface="Wingdings" pitchFamily="2" charset="2"/>
              <a:buChar char="§"/>
              <a:defRPr/>
            </a:pPr>
            <a:r>
              <a:rPr lang="en-US" sz="700">
                <a:solidFill>
                  <a:srgbClr val="FFFFFF"/>
                </a:solidFill>
                <a:latin typeface="CiscoSansTT ExtraLight"/>
                <a:ea typeface="ＭＳ Ｐゴシック"/>
                <a:cs typeface="CiscoSansTT ExtraLight" panose="020B0303020201020303" pitchFamily="34" charset="0"/>
              </a:rPr>
              <a:t> </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Purpose built 1815T teleworker AP </a:t>
            </a:r>
            <a:r>
              <a:rPr kumimoji="0" lang="en-US" sz="7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8.5 and Later, </a:t>
            </a:r>
            <a:br>
              <a:rPr lang="en-US" sz="700" b="0" i="0" u="none" strike="noStrike" kern="1200" cap="none" spc="0" normalizeH="0" baseline="0" noProof="0">
                <a:ln>
                  <a:noFill/>
                </a:ln>
                <a:effectLst/>
                <a:uLnTx/>
                <a:uFillTx/>
                <a:latin typeface="CiscoSansTT ExtraLight"/>
                <a:ea typeface="ＭＳ Ｐゴシック"/>
                <a:cs typeface="CiscoSansTT ExtraLight" panose="020B0303020201020303" pitchFamily="34" charset="0"/>
              </a:rPr>
            </a:b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also IOS XE</a:t>
            </a:r>
            <a:r>
              <a:rPr lang="en-US" sz="700">
                <a:solidFill>
                  <a:srgbClr val="FFFFFF"/>
                </a:solidFill>
                <a:latin typeface="CiscoSansTT ExtraLight"/>
                <a:ea typeface="ＭＳ Ｐゴシック"/>
                <a:cs typeface="CiscoSansTT ExtraLight" panose="020B0303020201020303" pitchFamily="34" charset="0"/>
              </a:rPr>
              <a:t>; Recommended 8.5.161.0/8.10.112.0, 17.2</a:t>
            </a:r>
            <a:endParaRPr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endParaRPr>
          </a:p>
          <a:p>
            <a:pPr>
              <a:buFont typeface="Wingdings" pitchFamily="2" charset="2"/>
              <a:buChar char="§"/>
              <a:defRPr/>
            </a:pPr>
            <a:r>
              <a:rPr lang="en-US" sz="700">
                <a:solidFill>
                  <a:srgbClr val="FFFFFF"/>
                </a:solidFill>
                <a:latin typeface="CiscoSansTT ExtraLight"/>
                <a:ea typeface="ＭＳ Ｐゴシック"/>
                <a:cs typeface="CiscoSansTT ExtraLight" panose="020B0303020201020303" pitchFamily="34" charset="0"/>
              </a:rPr>
              <a:t> </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Any Aironet 11n - AP16xx/26xx/36xx;  </a:t>
            </a:r>
            <a:r>
              <a:rPr kumimoji="0" lang="en-US" sz="7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7.4 to </a:t>
            </a:r>
            <a:r>
              <a:rPr kumimoji="0" lang="en-US" sz="7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8.5 not on IOS XE</a:t>
            </a:r>
            <a:endParaRPr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endParaRPr>
          </a:p>
          <a:p>
            <a:pPr>
              <a:buFont typeface="Wingdings" pitchFamily="2" charset="2"/>
              <a:buChar char="§"/>
              <a:defRPr/>
            </a:pPr>
            <a:r>
              <a:rPr lang="en-US" sz="700">
                <a:solidFill>
                  <a:srgbClr val="FFFFFF"/>
                </a:solidFill>
                <a:latin typeface="CiscoSansTT ExtraLight"/>
                <a:ea typeface="ＭＳ Ｐゴシック"/>
                <a:cs typeface="CiscoSansTT ExtraLight" panose="020B0303020201020303" pitchFamily="34" charset="0"/>
              </a:rPr>
              <a:t> </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11ac Wave 1 - AP17xx/27xx/37xx  </a:t>
            </a:r>
            <a:r>
              <a:rPr kumimoji="0" lang="en-US" sz="7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8.3 and later, </a:t>
            </a:r>
            <a:br>
              <a:rPr lang="en-US" sz="700" b="0" i="0" u="none" strike="noStrike" kern="1200" cap="none" spc="0" normalizeH="0" baseline="0" noProof="0">
                <a:ln>
                  <a:noFill/>
                </a:ln>
                <a:effectLst/>
                <a:uLnTx/>
                <a:uFillTx/>
                <a:latin typeface="CiscoSansTT ExtraLight"/>
                <a:ea typeface="ＭＳ Ｐゴシック"/>
                <a:cs typeface="CiscoSansTT ExtraLight" panose="020B0303020201020303" pitchFamily="34" charset="0"/>
              </a:rPr>
            </a:b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also IOS XE; </a:t>
            </a:r>
            <a:r>
              <a:rPr lang="en-US" sz="700">
                <a:solidFill>
                  <a:srgbClr val="FFFFFF"/>
                </a:solidFill>
                <a:latin typeface="CiscoSansTT ExtraLight"/>
                <a:ea typeface="ＭＳ Ｐゴシック"/>
                <a:cs typeface="CiscoSansTT ExtraLight" panose="020B0303020201020303" pitchFamily="34" charset="0"/>
              </a:rPr>
              <a:t>Recommended 8.5.161.0/8.10.112.0, 17.2</a:t>
            </a:r>
            <a:endParaRPr kumimoji="0" lang="en-US" sz="700" b="0"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endParaRPr>
          </a:p>
          <a:p>
            <a:pPr>
              <a:buFont typeface="Wingdings" pitchFamily="2" charset="2"/>
              <a:buChar char="§"/>
              <a:defRPr/>
            </a:pPr>
            <a:r>
              <a:rPr lang="en-US" sz="700">
                <a:solidFill>
                  <a:srgbClr val="FFFFFF"/>
                </a:solidFill>
                <a:latin typeface="CiscoSansTT ExtraLight"/>
                <a:ea typeface="ＭＳ Ｐゴシック"/>
                <a:cs typeface="CiscoSansTT ExtraLight" panose="020B0303020201020303" pitchFamily="34" charset="0"/>
              </a:rPr>
              <a:t> </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11ac Wave 2  AP’s- AP18xx/28xx/38xx) </a:t>
            </a:r>
            <a:r>
              <a:rPr kumimoji="0" lang="en-US" sz="7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8.3 and later also IOS XE; </a:t>
            </a:r>
            <a:r>
              <a:rPr lang="en-US" sz="700">
                <a:solidFill>
                  <a:srgbClr val="FFFFFF"/>
                </a:solidFill>
                <a:latin typeface="CiscoSansTT ExtraLight"/>
                <a:ea typeface="ＭＳ Ｐゴシック"/>
                <a:cs typeface="CiscoSansTT ExtraLight" panose="020B0303020201020303" pitchFamily="34" charset="0"/>
              </a:rPr>
              <a:t>Recommended 8.5.161.0/8.10.112.0, 17.2</a:t>
            </a:r>
            <a:endParaRPr kumimoji="0" lang="en-US" sz="700" b="0"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endParaRPr>
          </a:p>
          <a:p>
            <a:pPr>
              <a:buFont typeface="Wingdings" pitchFamily="2" charset="2"/>
              <a:buChar char="§"/>
              <a:defRPr/>
            </a:pPr>
            <a:r>
              <a:rPr lang="en-US" sz="700">
                <a:solidFill>
                  <a:srgbClr val="FFFFFF"/>
                </a:solidFill>
                <a:latin typeface="CiscoSansTT ExtraLight"/>
                <a:ea typeface="ＭＳ Ｐゴシック"/>
                <a:cs typeface="CiscoSansTT ExtraLight" panose="020B0303020201020303" pitchFamily="34" charset="0"/>
              </a:rPr>
              <a:t> </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11ax AP’s – C9115, C9117, C9120, C9130 </a:t>
            </a:r>
            <a:r>
              <a:rPr kumimoji="0" lang="en-US" sz="7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8.10 also IOS </a:t>
            </a:r>
            <a:r>
              <a:rPr lang="en-US" sz="700">
                <a:solidFill>
                  <a:srgbClr val="FFFFFF"/>
                </a:solidFill>
                <a:latin typeface="CiscoSansTT ExtraLight"/>
                <a:ea typeface="ＭＳ Ｐゴシック"/>
                <a:cs typeface="CiscoSansTT ExtraLight" panose="020B0303020201020303" pitchFamily="34" charset="0"/>
              </a:rPr>
              <a:t>XE 17.2; Recommended 8.5.161.0/8.10.112.0, 17.2</a:t>
            </a:r>
            <a:endParaRPr lang="en-US" sz="7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endParaRPr>
          </a:p>
        </p:txBody>
      </p:sp>
      <p:sp>
        <p:nvSpPr>
          <p:cNvPr id="35" name="TextBox 34">
            <a:extLst>
              <a:ext uri="{FF2B5EF4-FFF2-40B4-BE49-F238E27FC236}">
                <a16:creationId xmlns:a16="http://schemas.microsoft.com/office/drawing/2014/main" id="{8FF74B9B-DA1E-6643-9517-8017CACAD0C9}"/>
              </a:ext>
            </a:extLst>
          </p:cNvPr>
          <p:cNvSpPr txBox="1"/>
          <p:nvPr/>
        </p:nvSpPr>
        <p:spPr>
          <a:xfrm>
            <a:off x="518029" y="3190185"/>
            <a:ext cx="2855491" cy="1661993"/>
          </a:xfrm>
          <a:prstGeom prst="rect">
            <a:avLst/>
          </a:prstGeom>
          <a:noFill/>
        </p:spPr>
        <p:txBody>
          <a:bodyPr wrap="square" rtlCol="0" anchor="t">
            <a:spAutoFit/>
          </a:bodyPr>
          <a:lstStyle/>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Virtual: Catalyst 9800-CL (free download)</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Cisco IOS XE: Catalyst 9800-L, 9800-40, 9800-80</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9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2504/3504/55xx/85xx</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Can be any </a:t>
            </a:r>
            <a:r>
              <a:rPr kumimoji="0" lang="en-US" sz="8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8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Controller WLC 3504/5520/8540 or even older 5508/8510 running </a:t>
            </a:r>
            <a:r>
              <a:rPr kumimoji="0" lang="en-US" sz="8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8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8.5 or later </a:t>
            </a:r>
            <a:endPar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1" fontAlgn="base" latinLnBrk="0" hangingPunct="1">
              <a:lnSpc>
                <a:spcPct val="100000"/>
              </a:lnSpc>
              <a:spcBef>
                <a:spcPct val="0"/>
              </a:spcBef>
              <a:spcAft>
                <a:spcPct val="0"/>
              </a:spcAft>
              <a:buClrTx/>
              <a:buSzTx/>
              <a:buFont typeface="Wingdings" pitchFamily="2" charset="2"/>
              <a:buChar char="§"/>
              <a:tabLst/>
              <a:defRPr/>
            </a:pPr>
            <a:r>
              <a:rPr kumimoji="0" lang="en-US" sz="8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Catalyst 9800 appliance or Catalyst 9800-CL in private cloud (OEAP mode supported)</a:t>
            </a:r>
          </a:p>
          <a:p>
            <a:pPr marL="0" marR="0" lvl="0" indent="0" algn="l" defTabSz="457200" rtl="0" eaLnBrk="1" fontAlgn="base" latinLnBrk="0" hangingPunct="1">
              <a:lnSpc>
                <a:spcPct val="100000"/>
              </a:lnSpc>
              <a:spcBef>
                <a:spcPct val="0"/>
              </a:spcBef>
              <a:spcAft>
                <a:spcPct val="0"/>
              </a:spcAft>
              <a:buClrTx/>
              <a:buSzTx/>
              <a:buFont typeface="Wingdings" pitchFamily="2" charset="2"/>
              <a:buChar char="§"/>
              <a:tabLst/>
              <a:defRPr/>
            </a:pPr>
            <a:r>
              <a:rPr kumimoji="0" lang="en-US" sz="8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note: </a:t>
            </a:r>
            <a:r>
              <a:rPr kumimoji="0" lang="en-US" sz="8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AireOS</a:t>
            </a:r>
            <a:r>
              <a:rPr kumimoji="0" lang="en-US" sz="8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a:t>
            </a:r>
            <a:r>
              <a:rPr kumimoji="0" lang="en-US" sz="800" b="0" i="0" u="none" strike="noStrike" kern="1200" cap="none" spc="0" normalizeH="0" baseline="0" noProof="0" err="1">
                <a:ln>
                  <a:noFill/>
                </a:ln>
                <a:solidFill>
                  <a:srgbClr val="FFFFFF"/>
                </a:solidFill>
                <a:effectLst/>
                <a:uLnTx/>
                <a:uFillTx/>
                <a:latin typeface="CiscoSansTT ExtraLight"/>
                <a:ea typeface="ＭＳ Ｐゴシック"/>
                <a:cs typeface="CiscoSansTT ExtraLight" panose="020B0303020201020303" pitchFamily="34" charset="0"/>
              </a:rPr>
              <a:t>vWLC</a:t>
            </a:r>
            <a:r>
              <a:rPr kumimoji="0" lang="en-US" sz="8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rPr>
              <a:t> does not support OEAP</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iscoSansTT ExtraLight"/>
              <a:ea typeface="ＭＳ Ｐゴシック"/>
              <a:cs typeface="CiscoSansTT ExtraLight" panose="020B0303020201020303" pitchFamily="34" charset="0"/>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endParaRPr>
          </a:p>
        </p:txBody>
      </p:sp>
      <p:sp>
        <p:nvSpPr>
          <p:cNvPr id="18" name="Rounded Rectangle 17">
            <a:extLst>
              <a:ext uri="{FF2B5EF4-FFF2-40B4-BE49-F238E27FC236}">
                <a16:creationId xmlns:a16="http://schemas.microsoft.com/office/drawing/2014/main" id="{1062F98A-CA11-9C4A-8F2A-12DFAD7AE34F}"/>
              </a:ext>
            </a:extLst>
          </p:cNvPr>
          <p:cNvSpPr/>
          <p:nvPr/>
        </p:nvSpPr>
        <p:spPr>
          <a:xfrm>
            <a:off x="3903498" y="4183828"/>
            <a:ext cx="1185522" cy="450107"/>
          </a:xfrm>
          <a:prstGeom prst="roundRect">
            <a:avLst/>
          </a:prstGeom>
          <a:solidFill>
            <a:schemeClr val="accent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rPr>
              <a:t>Home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panose="020B0303020201020303" pitchFamily="34" charset="0"/>
                <a:ea typeface="+mn-ea"/>
                <a:cs typeface="CiscoSansTT ExtraLight" panose="020B0303020201020303" pitchFamily="34" charset="0"/>
              </a:rPr>
              <a:t>Internet Connection</a:t>
            </a:r>
          </a:p>
        </p:txBody>
      </p:sp>
      <p:sp>
        <p:nvSpPr>
          <p:cNvPr id="23" name="TextBox 22">
            <a:extLst>
              <a:ext uri="{FF2B5EF4-FFF2-40B4-BE49-F238E27FC236}">
                <a16:creationId xmlns:a16="http://schemas.microsoft.com/office/drawing/2014/main" id="{39C75689-7D32-C94F-94DC-9CB32C600255}"/>
              </a:ext>
            </a:extLst>
          </p:cNvPr>
          <p:cNvSpPr txBox="1"/>
          <p:nvPr/>
        </p:nvSpPr>
        <p:spPr>
          <a:xfrm>
            <a:off x="349009" y="2227679"/>
            <a:ext cx="3193534"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Office Environment</a:t>
            </a:r>
          </a:p>
        </p:txBody>
      </p:sp>
      <p:cxnSp>
        <p:nvCxnSpPr>
          <p:cNvPr id="11" name="Straight Arrow Connector 10">
            <a:extLst>
              <a:ext uri="{FF2B5EF4-FFF2-40B4-BE49-F238E27FC236}">
                <a16:creationId xmlns:a16="http://schemas.microsoft.com/office/drawing/2014/main" id="{FFD90316-2F7A-D04E-B84B-5A4908C5E8A5}"/>
              </a:ext>
            </a:extLst>
          </p:cNvPr>
          <p:cNvCxnSpPr>
            <a:cxnSpLocks/>
          </p:cNvCxnSpPr>
          <p:nvPr/>
        </p:nvCxnSpPr>
        <p:spPr>
          <a:xfrm>
            <a:off x="5076380" y="4382818"/>
            <a:ext cx="32987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1AE74842-2B89-D245-BDA7-39EFAD722F05}"/>
              </a:ext>
            </a:extLst>
          </p:cNvPr>
          <p:cNvCxnSpPr>
            <a:cxnSpLocks/>
          </p:cNvCxnSpPr>
          <p:nvPr/>
        </p:nvCxnSpPr>
        <p:spPr>
          <a:xfrm>
            <a:off x="3600376" y="3585649"/>
            <a:ext cx="29546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itle 3">
            <a:extLst>
              <a:ext uri="{FF2B5EF4-FFF2-40B4-BE49-F238E27FC236}">
                <a16:creationId xmlns:a16="http://schemas.microsoft.com/office/drawing/2014/main" id="{50720684-CC2F-6E4C-8FB1-D8BA38FCF2FE}"/>
              </a:ext>
            </a:extLst>
          </p:cNvPr>
          <p:cNvSpPr txBox="1">
            <a:spLocks/>
          </p:cNvSpPr>
          <p:nvPr/>
        </p:nvSpPr>
        <p:spPr bwMode="auto">
          <a:xfrm>
            <a:off x="735226" y="117400"/>
            <a:ext cx="796621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0">
              <a:defRPr/>
            </a:pPr>
            <a:r>
              <a:rPr lang="en-US"/>
              <a:t>Cisco access points in </a:t>
            </a:r>
            <a:r>
              <a:rPr lang="en-US" err="1"/>
              <a:t>OfficeExtend</a:t>
            </a:r>
            <a:r>
              <a:rPr lang="en-US"/>
              <a:t> mode</a:t>
            </a:r>
            <a:endParaRPr kumimoji="0" lang="en-US" sz="2800" b="0" i="0" u="none" strike="noStrike" kern="1200" cap="none" spc="0" normalizeH="0" baseline="0" noProof="0">
              <a:ln>
                <a:noFill/>
              </a:ln>
              <a:solidFill>
                <a:srgbClr val="00BCEB"/>
              </a:solidFill>
              <a:effectLst/>
              <a:uLnTx/>
              <a:uFillTx/>
              <a:latin typeface="CiscoSansTT ExtraLight"/>
              <a:cs typeface="CiscoSansTT Thin" charset="0"/>
            </a:endParaRPr>
          </a:p>
        </p:txBody>
      </p:sp>
      <p:pic>
        <p:nvPicPr>
          <p:cNvPr id="46" name="Picture 45">
            <a:extLst>
              <a:ext uri="{FF2B5EF4-FFF2-40B4-BE49-F238E27FC236}">
                <a16:creationId xmlns:a16="http://schemas.microsoft.com/office/drawing/2014/main" id="{328D6426-3D27-F647-8CE9-FD0BF32AAE59}"/>
              </a:ext>
            </a:extLst>
          </p:cNvPr>
          <p:cNvPicPr>
            <a:picLocks noChangeAspect="1"/>
          </p:cNvPicPr>
          <p:nvPr/>
        </p:nvPicPr>
        <p:blipFill>
          <a:blip r:embed="rId3"/>
          <a:stretch>
            <a:fillRect/>
          </a:stretch>
        </p:blipFill>
        <p:spPr>
          <a:xfrm>
            <a:off x="757057" y="1324193"/>
            <a:ext cx="762778" cy="762778"/>
          </a:xfrm>
          <a:prstGeom prst="rect">
            <a:avLst/>
          </a:prstGeom>
        </p:spPr>
      </p:pic>
      <p:grpSp>
        <p:nvGrpSpPr>
          <p:cNvPr id="63" name="Group 62">
            <a:extLst>
              <a:ext uri="{FF2B5EF4-FFF2-40B4-BE49-F238E27FC236}">
                <a16:creationId xmlns:a16="http://schemas.microsoft.com/office/drawing/2014/main" id="{D815FF7D-0786-474F-9279-ACBEA02F2A90}"/>
              </a:ext>
            </a:extLst>
          </p:cNvPr>
          <p:cNvGrpSpPr>
            <a:grpSpLocks noChangeAspect="1"/>
          </p:cNvGrpSpPr>
          <p:nvPr/>
        </p:nvGrpSpPr>
        <p:grpSpPr>
          <a:xfrm>
            <a:off x="3637979" y="1353193"/>
            <a:ext cx="1477383" cy="731836"/>
            <a:chOff x="836085" y="1496592"/>
            <a:chExt cx="538984" cy="266991"/>
          </a:xfrm>
        </p:grpSpPr>
        <p:sp>
          <p:nvSpPr>
            <p:cNvPr id="64" name="Freeform 751">
              <a:extLst>
                <a:ext uri="{FF2B5EF4-FFF2-40B4-BE49-F238E27FC236}">
                  <a16:creationId xmlns:a16="http://schemas.microsoft.com/office/drawing/2014/main" id="{2F8BB790-9096-3545-9346-E137B24668C9}"/>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5" name="Freeform 752">
              <a:extLst>
                <a:ext uri="{FF2B5EF4-FFF2-40B4-BE49-F238E27FC236}">
                  <a16:creationId xmlns:a16="http://schemas.microsoft.com/office/drawing/2014/main" id="{1FEE8239-CA43-F64E-9E63-D14C4F787F96}"/>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6" name="Freeform 753">
              <a:extLst>
                <a:ext uri="{FF2B5EF4-FFF2-40B4-BE49-F238E27FC236}">
                  <a16:creationId xmlns:a16="http://schemas.microsoft.com/office/drawing/2014/main" id="{3E7A32B2-022F-094D-B3DD-DC296A9EE9A5}"/>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69" name="Freeform 125">
            <a:extLst>
              <a:ext uri="{FF2B5EF4-FFF2-40B4-BE49-F238E27FC236}">
                <a16:creationId xmlns:a16="http://schemas.microsoft.com/office/drawing/2014/main" id="{12128B9C-FBE1-E348-8154-2ABAB45B819D}"/>
              </a:ext>
            </a:extLst>
          </p:cNvPr>
          <p:cNvSpPr>
            <a:spLocks/>
          </p:cNvSpPr>
          <p:nvPr/>
        </p:nvSpPr>
        <p:spPr bwMode="auto">
          <a:xfrm>
            <a:off x="2840484" y="1205183"/>
            <a:ext cx="19050" cy="11113"/>
          </a:xfrm>
          <a:custGeom>
            <a:avLst/>
            <a:gdLst>
              <a:gd name="T0" fmla="*/ 0 w 15"/>
              <a:gd name="T1" fmla="*/ 0 h 8"/>
              <a:gd name="T2" fmla="*/ 0 w 15"/>
              <a:gd name="T3" fmla="*/ 0 h 8"/>
              <a:gd name="T4" fmla="*/ 15 w 15"/>
              <a:gd name="T5" fmla="*/ 8 h 8"/>
              <a:gd name="T6" fmla="*/ 11 w 15"/>
              <a:gd name="T7" fmla="*/ 8 h 8"/>
              <a:gd name="T8" fmla="*/ 0 w 15"/>
              <a:gd name="T9" fmla="*/ 0 h 8"/>
            </a:gdLst>
            <a:ahLst/>
            <a:cxnLst>
              <a:cxn ang="0">
                <a:pos x="T0" y="T1"/>
              </a:cxn>
              <a:cxn ang="0">
                <a:pos x="T2" y="T3"/>
              </a:cxn>
              <a:cxn ang="0">
                <a:pos x="T4" y="T5"/>
              </a:cxn>
              <a:cxn ang="0">
                <a:pos x="T6" y="T7"/>
              </a:cxn>
              <a:cxn ang="0">
                <a:pos x="T8" y="T9"/>
              </a:cxn>
            </a:cxnLst>
            <a:rect l="0" t="0" r="r" b="b"/>
            <a:pathLst>
              <a:path w="15" h="8">
                <a:moveTo>
                  <a:pt x="0" y="0"/>
                </a:moveTo>
                <a:cubicBezTo>
                  <a:pt x="0" y="0"/>
                  <a:pt x="0" y="0"/>
                  <a:pt x="0" y="0"/>
                </a:cubicBezTo>
                <a:cubicBezTo>
                  <a:pt x="5" y="3"/>
                  <a:pt x="10" y="5"/>
                  <a:pt x="15" y="8"/>
                </a:cubicBezTo>
                <a:cubicBezTo>
                  <a:pt x="11" y="8"/>
                  <a:pt x="11" y="8"/>
                  <a:pt x="11" y="8"/>
                </a:cubicBezTo>
                <a:cubicBezTo>
                  <a:pt x="7" y="5"/>
                  <a:pt x="3" y="3"/>
                  <a:pt x="0" y="0"/>
                </a:cubicBezTo>
              </a:path>
            </a:pathLst>
          </a:custGeom>
          <a:solidFill>
            <a:srgbClr val="0A5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13" name="Group 12">
            <a:extLst>
              <a:ext uri="{FF2B5EF4-FFF2-40B4-BE49-F238E27FC236}">
                <a16:creationId xmlns:a16="http://schemas.microsoft.com/office/drawing/2014/main" id="{EF8AD6C9-6327-EA46-945E-CF176B65CA39}"/>
              </a:ext>
            </a:extLst>
          </p:cNvPr>
          <p:cNvGrpSpPr/>
          <p:nvPr/>
        </p:nvGrpSpPr>
        <p:grpSpPr>
          <a:xfrm>
            <a:off x="2896957" y="1505064"/>
            <a:ext cx="523876" cy="511175"/>
            <a:chOff x="2792859" y="1070245"/>
            <a:chExt cx="523876" cy="511175"/>
          </a:xfrm>
        </p:grpSpPr>
        <p:sp>
          <p:nvSpPr>
            <p:cNvPr id="70" name="Freeform 126">
              <a:extLst>
                <a:ext uri="{FF2B5EF4-FFF2-40B4-BE49-F238E27FC236}">
                  <a16:creationId xmlns:a16="http://schemas.microsoft.com/office/drawing/2014/main" id="{3F8A6493-4149-044C-A74F-4CCE67C413E5}"/>
                </a:ext>
              </a:extLst>
            </p:cNvPr>
            <p:cNvSpPr>
              <a:spLocks/>
            </p:cNvSpPr>
            <p:nvPr/>
          </p:nvSpPr>
          <p:spPr bwMode="auto">
            <a:xfrm>
              <a:off x="3073847" y="1070245"/>
              <a:ext cx="242888" cy="146050"/>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 name="Freeform 78">
              <a:extLst>
                <a:ext uri="{FF2B5EF4-FFF2-40B4-BE49-F238E27FC236}">
                  <a16:creationId xmlns:a16="http://schemas.microsoft.com/office/drawing/2014/main" id="{C9BD50DD-1843-314F-89AB-892992DD8DAF}"/>
                </a:ext>
              </a:extLst>
            </p:cNvPr>
            <p:cNvSpPr>
              <a:spLocks/>
            </p:cNvSpPr>
            <p:nvPr/>
          </p:nvSpPr>
          <p:spPr bwMode="auto">
            <a:xfrm>
              <a:off x="2797172" y="1248045"/>
              <a:ext cx="519563" cy="153988"/>
            </a:xfrm>
            <a:custGeom>
              <a:avLst/>
              <a:gdLst>
                <a:gd name="connsiteX0" fmla="*/ 24563 w 519563"/>
                <a:gd name="connsiteY0" fmla="*/ 0 h 153988"/>
                <a:gd name="connsiteX1" fmla="*/ 81024 w 519563"/>
                <a:gd name="connsiteY1" fmla="*/ 0 h 153988"/>
                <a:gd name="connsiteX2" fmla="*/ 89350 w 519563"/>
                <a:gd name="connsiteY2" fmla="*/ 0 h 153988"/>
                <a:gd name="connsiteX3" fmla="*/ 134838 w 519563"/>
                <a:gd name="connsiteY3" fmla="*/ 0 h 153988"/>
                <a:gd name="connsiteX4" fmla="*/ 215119 w 519563"/>
                <a:gd name="connsiteY4" fmla="*/ 0 h 153988"/>
                <a:gd name="connsiteX5" fmla="*/ 224030 w 519563"/>
                <a:gd name="connsiteY5" fmla="*/ 0 h 153988"/>
                <a:gd name="connsiteX6" fmla="*/ 325239 w 519563"/>
                <a:gd name="connsiteY6" fmla="*/ 0 h 153988"/>
                <a:gd name="connsiteX7" fmla="*/ 327158 w 519563"/>
                <a:gd name="connsiteY7" fmla="*/ 0 h 153988"/>
                <a:gd name="connsiteX8" fmla="*/ 397759 w 519563"/>
                <a:gd name="connsiteY8" fmla="*/ 0 h 153988"/>
                <a:gd name="connsiteX9" fmla="*/ 446372 w 519563"/>
                <a:gd name="connsiteY9" fmla="*/ 0 h 153988"/>
                <a:gd name="connsiteX10" fmla="*/ 476250 w 519563"/>
                <a:gd name="connsiteY10" fmla="*/ 0 h 153988"/>
                <a:gd name="connsiteX11" fmla="*/ 490999 w 519563"/>
                <a:gd name="connsiteY11" fmla="*/ 0 h 153988"/>
                <a:gd name="connsiteX12" fmla="*/ 497375 w 519563"/>
                <a:gd name="connsiteY12" fmla="*/ 0 h 153988"/>
                <a:gd name="connsiteX13" fmla="*/ 519563 w 519563"/>
                <a:gd name="connsiteY13" fmla="*/ 21635 h 153988"/>
                <a:gd name="connsiteX14" fmla="*/ 519563 w 519563"/>
                <a:gd name="connsiteY14" fmla="*/ 132353 h 153988"/>
                <a:gd name="connsiteX15" fmla="*/ 497375 w 519563"/>
                <a:gd name="connsiteY15" fmla="*/ 153988 h 153988"/>
                <a:gd name="connsiteX16" fmla="*/ 389142 w 519563"/>
                <a:gd name="connsiteY16" fmla="*/ 153988 h 153988"/>
                <a:gd name="connsiteX17" fmla="*/ 387550 w 519563"/>
                <a:gd name="connsiteY17" fmla="*/ 153988 h 153988"/>
                <a:gd name="connsiteX18" fmla="*/ 381879 w 519563"/>
                <a:gd name="connsiteY18" fmla="*/ 153988 h 153988"/>
                <a:gd name="connsiteX19" fmla="*/ 342177 w 519563"/>
                <a:gd name="connsiteY19" fmla="*/ 153988 h 153988"/>
                <a:gd name="connsiteX20" fmla="*/ 307808 w 519563"/>
                <a:gd name="connsiteY20" fmla="*/ 153988 h 153988"/>
                <a:gd name="connsiteX21" fmla="*/ 298930 w 519563"/>
                <a:gd name="connsiteY21" fmla="*/ 153988 h 153988"/>
                <a:gd name="connsiteX22" fmla="*/ 234415 w 519563"/>
                <a:gd name="connsiteY22" fmla="*/ 153988 h 153988"/>
                <a:gd name="connsiteX23" fmla="*/ 210463 w 519563"/>
                <a:gd name="connsiteY23" fmla="*/ 153988 h 153988"/>
                <a:gd name="connsiteX24" fmla="*/ 169476 w 519563"/>
                <a:gd name="connsiteY24" fmla="*/ 153988 h 153988"/>
                <a:gd name="connsiteX25" fmla="*/ 144377 w 519563"/>
                <a:gd name="connsiteY25" fmla="*/ 153988 h 153988"/>
                <a:gd name="connsiteX26" fmla="*/ 24563 w 519563"/>
                <a:gd name="connsiteY26" fmla="*/ 153988 h 153988"/>
                <a:gd name="connsiteX27" fmla="*/ 0 w 519563"/>
                <a:gd name="connsiteY27" fmla="*/ 132353 h 153988"/>
                <a:gd name="connsiteX28" fmla="*/ 0 w 519563"/>
                <a:gd name="connsiteY28" fmla="*/ 21635 h 153988"/>
                <a:gd name="connsiteX29" fmla="*/ 24563 w 519563"/>
                <a:gd name="connsiteY29" fmla="*/ 0 h 15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9563" h="153988">
                  <a:moveTo>
                    <a:pt x="24563" y="0"/>
                  </a:moveTo>
                  <a:cubicBezTo>
                    <a:pt x="24563" y="0"/>
                    <a:pt x="24563" y="0"/>
                    <a:pt x="81024" y="0"/>
                  </a:cubicBezTo>
                  <a:lnTo>
                    <a:pt x="89350" y="0"/>
                  </a:lnTo>
                  <a:lnTo>
                    <a:pt x="134838" y="0"/>
                  </a:lnTo>
                  <a:lnTo>
                    <a:pt x="215119" y="0"/>
                  </a:lnTo>
                  <a:lnTo>
                    <a:pt x="224030" y="0"/>
                  </a:lnTo>
                  <a:cubicBezTo>
                    <a:pt x="263079" y="0"/>
                    <a:pt x="296550" y="0"/>
                    <a:pt x="325239" y="0"/>
                  </a:cubicBezTo>
                  <a:lnTo>
                    <a:pt x="327158" y="0"/>
                  </a:lnTo>
                  <a:lnTo>
                    <a:pt x="397759" y="0"/>
                  </a:lnTo>
                  <a:cubicBezTo>
                    <a:pt x="417682" y="0"/>
                    <a:pt x="433621" y="0"/>
                    <a:pt x="446372" y="0"/>
                  </a:cubicBezTo>
                  <a:lnTo>
                    <a:pt x="476250" y="0"/>
                  </a:lnTo>
                  <a:lnTo>
                    <a:pt x="490999" y="0"/>
                  </a:lnTo>
                  <a:cubicBezTo>
                    <a:pt x="497375" y="0"/>
                    <a:pt x="497375" y="0"/>
                    <a:pt x="497375" y="0"/>
                  </a:cubicBezTo>
                  <a:cubicBezTo>
                    <a:pt x="509702" y="0"/>
                    <a:pt x="519563" y="10181"/>
                    <a:pt x="519563" y="21635"/>
                  </a:cubicBezTo>
                  <a:cubicBezTo>
                    <a:pt x="519563" y="132353"/>
                    <a:pt x="519563" y="132353"/>
                    <a:pt x="519563" y="132353"/>
                  </a:cubicBezTo>
                  <a:cubicBezTo>
                    <a:pt x="519563" y="145080"/>
                    <a:pt x="509702" y="153988"/>
                    <a:pt x="497375" y="153988"/>
                  </a:cubicBezTo>
                  <a:cubicBezTo>
                    <a:pt x="456387" y="153988"/>
                    <a:pt x="420523" y="153988"/>
                    <a:pt x="389142" y="153988"/>
                  </a:cubicBezTo>
                  <a:lnTo>
                    <a:pt x="387550" y="153988"/>
                  </a:lnTo>
                  <a:lnTo>
                    <a:pt x="381879" y="153988"/>
                  </a:lnTo>
                  <a:lnTo>
                    <a:pt x="342177" y="153988"/>
                  </a:lnTo>
                  <a:lnTo>
                    <a:pt x="307808" y="153988"/>
                  </a:lnTo>
                  <a:lnTo>
                    <a:pt x="298930" y="153988"/>
                  </a:lnTo>
                  <a:lnTo>
                    <a:pt x="234415" y="153988"/>
                  </a:lnTo>
                  <a:lnTo>
                    <a:pt x="210463" y="153988"/>
                  </a:lnTo>
                  <a:cubicBezTo>
                    <a:pt x="169476" y="153988"/>
                    <a:pt x="169476" y="153988"/>
                    <a:pt x="169476" y="153988"/>
                  </a:cubicBezTo>
                  <a:lnTo>
                    <a:pt x="144377" y="153988"/>
                  </a:lnTo>
                  <a:cubicBezTo>
                    <a:pt x="109638" y="153988"/>
                    <a:pt x="69936" y="153988"/>
                    <a:pt x="24563" y="153988"/>
                  </a:cubicBezTo>
                  <a:cubicBezTo>
                    <a:pt x="10917" y="153988"/>
                    <a:pt x="0" y="145080"/>
                    <a:pt x="0" y="132353"/>
                  </a:cubicBezTo>
                  <a:cubicBezTo>
                    <a:pt x="0" y="132353"/>
                    <a:pt x="0" y="132353"/>
                    <a:pt x="0" y="21635"/>
                  </a:cubicBezTo>
                  <a:cubicBezTo>
                    <a:pt x="0" y="10181"/>
                    <a:pt x="10917" y="0"/>
                    <a:pt x="24563"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2" name="Freeform 128">
              <a:extLst>
                <a:ext uri="{FF2B5EF4-FFF2-40B4-BE49-F238E27FC236}">
                  <a16:creationId xmlns:a16="http://schemas.microsoft.com/office/drawing/2014/main" id="{5CCACCDC-8E8B-0B40-9C89-9530959CD950}"/>
                </a:ext>
              </a:extLst>
            </p:cNvPr>
            <p:cNvSpPr>
              <a:spLocks/>
            </p:cNvSpPr>
            <p:nvPr/>
          </p:nvSpPr>
          <p:spPr bwMode="auto">
            <a:xfrm>
              <a:off x="3073847" y="1435370"/>
              <a:ext cx="242888" cy="146050"/>
            </a:xfrm>
            <a:custGeom>
              <a:avLst/>
              <a:gdLst>
                <a:gd name="T0" fmla="*/ 17 w 197"/>
                <a:gd name="T1" fmla="*/ 0 h 121"/>
                <a:gd name="T2" fmla="*/ 17 w 197"/>
                <a:gd name="T3" fmla="*/ 0 h 121"/>
                <a:gd name="T4" fmla="*/ 180 w 197"/>
                <a:gd name="T5" fmla="*/ 0 h 121"/>
                <a:gd name="T6" fmla="*/ 197 w 197"/>
                <a:gd name="T7" fmla="*/ 16 h 121"/>
                <a:gd name="T8" fmla="*/ 197 w 197"/>
                <a:gd name="T9" fmla="*/ 104 h 121"/>
                <a:gd name="T10" fmla="*/ 180 w 197"/>
                <a:gd name="T11" fmla="*/ 121 h 121"/>
                <a:gd name="T12" fmla="*/ 17 w 197"/>
                <a:gd name="T13" fmla="*/ 121 h 121"/>
                <a:gd name="T14" fmla="*/ 0 w 197"/>
                <a:gd name="T15" fmla="*/ 104 h 121"/>
                <a:gd name="T16" fmla="*/ 0 w 197"/>
                <a:gd name="T17" fmla="*/ 16 h 121"/>
                <a:gd name="T18" fmla="*/ 17 w 197"/>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7" y="0"/>
                  </a:moveTo>
                  <a:cubicBezTo>
                    <a:pt x="17" y="0"/>
                    <a:pt x="17"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cubicBezTo>
                    <a:pt x="17" y="121"/>
                    <a:pt x="17" y="121"/>
                    <a:pt x="17" y="121"/>
                  </a:cubicBezTo>
                  <a:cubicBezTo>
                    <a:pt x="8" y="121"/>
                    <a:pt x="0" y="113"/>
                    <a:pt x="0" y="104"/>
                  </a:cubicBezTo>
                  <a:cubicBezTo>
                    <a:pt x="0" y="16"/>
                    <a:pt x="0" y="16"/>
                    <a:pt x="0" y="16"/>
                  </a:cubicBezTo>
                  <a:cubicBezTo>
                    <a:pt x="0" y="7"/>
                    <a:pt x="8" y="0"/>
                    <a:pt x="17"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6" name="Freeform 126">
              <a:extLst>
                <a:ext uri="{FF2B5EF4-FFF2-40B4-BE49-F238E27FC236}">
                  <a16:creationId xmlns:a16="http://schemas.microsoft.com/office/drawing/2014/main" id="{9968277F-10CE-C649-9C45-C71DCAF8CDC4}"/>
                </a:ext>
              </a:extLst>
            </p:cNvPr>
            <p:cNvSpPr>
              <a:spLocks/>
            </p:cNvSpPr>
            <p:nvPr/>
          </p:nvSpPr>
          <p:spPr bwMode="auto">
            <a:xfrm>
              <a:off x="2792859" y="1070245"/>
              <a:ext cx="242888" cy="146050"/>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8" name="Freeform 126">
              <a:extLst>
                <a:ext uri="{FF2B5EF4-FFF2-40B4-BE49-F238E27FC236}">
                  <a16:creationId xmlns:a16="http://schemas.microsoft.com/office/drawing/2014/main" id="{E4E5FABB-52BD-6C40-BCEE-097A98D59373}"/>
                </a:ext>
              </a:extLst>
            </p:cNvPr>
            <p:cNvSpPr>
              <a:spLocks/>
            </p:cNvSpPr>
            <p:nvPr/>
          </p:nvSpPr>
          <p:spPr bwMode="auto">
            <a:xfrm>
              <a:off x="2792859" y="1435370"/>
              <a:ext cx="242888" cy="146050"/>
            </a:xfrm>
            <a:custGeom>
              <a:avLst/>
              <a:gdLst>
                <a:gd name="T0" fmla="*/ 180 w 197"/>
                <a:gd name="T1" fmla="*/ 121 h 121"/>
                <a:gd name="T2" fmla="*/ 180 w 197"/>
                <a:gd name="T3" fmla="*/ 121 h 121"/>
                <a:gd name="T4" fmla="*/ 17 w 197"/>
                <a:gd name="T5" fmla="*/ 121 h 121"/>
                <a:gd name="T6" fmla="*/ 0 w 197"/>
                <a:gd name="T7" fmla="*/ 104 h 121"/>
                <a:gd name="T8" fmla="*/ 0 w 197"/>
                <a:gd name="T9" fmla="*/ 16 h 121"/>
                <a:gd name="T10" fmla="*/ 17 w 197"/>
                <a:gd name="T11" fmla="*/ 0 h 121"/>
                <a:gd name="T12" fmla="*/ 180 w 197"/>
                <a:gd name="T13" fmla="*/ 0 h 121"/>
                <a:gd name="T14" fmla="*/ 197 w 197"/>
                <a:gd name="T15" fmla="*/ 16 h 121"/>
                <a:gd name="T16" fmla="*/ 197 w 197"/>
                <a:gd name="T17" fmla="*/ 104 h 121"/>
                <a:gd name="T18" fmla="*/ 180 w 197"/>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1">
                  <a:moveTo>
                    <a:pt x="180" y="121"/>
                  </a:moveTo>
                  <a:cubicBezTo>
                    <a:pt x="180" y="121"/>
                    <a:pt x="180" y="121"/>
                    <a:pt x="180" y="121"/>
                  </a:cubicBezTo>
                  <a:cubicBezTo>
                    <a:pt x="17" y="121"/>
                    <a:pt x="17" y="121"/>
                    <a:pt x="17" y="121"/>
                  </a:cubicBezTo>
                  <a:cubicBezTo>
                    <a:pt x="8" y="121"/>
                    <a:pt x="0" y="113"/>
                    <a:pt x="0" y="104"/>
                  </a:cubicBezTo>
                  <a:cubicBezTo>
                    <a:pt x="0" y="16"/>
                    <a:pt x="0" y="16"/>
                    <a:pt x="0" y="16"/>
                  </a:cubicBezTo>
                  <a:cubicBezTo>
                    <a:pt x="0" y="7"/>
                    <a:pt x="8" y="0"/>
                    <a:pt x="17" y="0"/>
                  </a:cubicBezTo>
                  <a:cubicBezTo>
                    <a:pt x="180" y="0"/>
                    <a:pt x="180" y="0"/>
                    <a:pt x="180" y="0"/>
                  </a:cubicBezTo>
                  <a:cubicBezTo>
                    <a:pt x="189" y="0"/>
                    <a:pt x="197" y="7"/>
                    <a:pt x="197" y="16"/>
                  </a:cubicBezTo>
                  <a:cubicBezTo>
                    <a:pt x="197" y="104"/>
                    <a:pt x="197" y="104"/>
                    <a:pt x="197" y="104"/>
                  </a:cubicBezTo>
                  <a:cubicBezTo>
                    <a:pt x="197" y="113"/>
                    <a:pt x="189" y="121"/>
                    <a:pt x="180" y="12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81" name="Group 80">
            <a:extLst>
              <a:ext uri="{FF2B5EF4-FFF2-40B4-BE49-F238E27FC236}">
                <a16:creationId xmlns:a16="http://schemas.microsoft.com/office/drawing/2014/main" id="{2155141E-2A71-804A-955E-75EC02EAE006}"/>
              </a:ext>
            </a:extLst>
          </p:cNvPr>
          <p:cNvGrpSpPr>
            <a:grpSpLocks noChangeAspect="1"/>
          </p:cNvGrpSpPr>
          <p:nvPr/>
        </p:nvGrpSpPr>
        <p:grpSpPr>
          <a:xfrm>
            <a:off x="7479187" y="1260232"/>
            <a:ext cx="1048364" cy="804134"/>
            <a:chOff x="1487728" y="4297497"/>
            <a:chExt cx="630981" cy="483986"/>
          </a:xfrm>
        </p:grpSpPr>
        <p:sp>
          <p:nvSpPr>
            <p:cNvPr id="82" name="Freeform 285">
              <a:extLst>
                <a:ext uri="{FF2B5EF4-FFF2-40B4-BE49-F238E27FC236}">
                  <a16:creationId xmlns:a16="http://schemas.microsoft.com/office/drawing/2014/main" id="{DD6F32A6-D1EB-B44A-BBF4-630B5F271296}"/>
                </a:ext>
              </a:extLst>
            </p:cNvPr>
            <p:cNvSpPr>
              <a:spLocks noChangeAspect="1"/>
            </p:cNvSpPr>
            <p:nvPr/>
          </p:nvSpPr>
          <p:spPr bwMode="auto">
            <a:xfrm>
              <a:off x="1579725" y="4405494"/>
              <a:ext cx="446986" cy="375989"/>
            </a:xfrm>
            <a:custGeom>
              <a:avLst/>
              <a:gdLst>
                <a:gd name="T0" fmla="*/ 95 w 189"/>
                <a:gd name="T1" fmla="*/ 0 h 159"/>
                <a:gd name="T2" fmla="*/ 0 w 189"/>
                <a:gd name="T3" fmla="*/ 72 h 159"/>
                <a:gd name="T4" fmla="*/ 0 w 189"/>
                <a:gd name="T5" fmla="*/ 159 h 159"/>
                <a:gd name="T6" fmla="*/ 69 w 189"/>
                <a:gd name="T7" fmla="*/ 159 h 159"/>
                <a:gd name="T8" fmla="*/ 69 w 189"/>
                <a:gd name="T9" fmla="*/ 122 h 159"/>
                <a:gd name="T10" fmla="*/ 95 w 189"/>
                <a:gd name="T11" fmla="*/ 96 h 159"/>
                <a:gd name="T12" fmla="*/ 120 w 189"/>
                <a:gd name="T13" fmla="*/ 122 h 159"/>
                <a:gd name="T14" fmla="*/ 120 w 189"/>
                <a:gd name="T15" fmla="*/ 159 h 159"/>
                <a:gd name="T16" fmla="*/ 189 w 189"/>
                <a:gd name="T17" fmla="*/ 159 h 159"/>
                <a:gd name="T18" fmla="*/ 189 w 189"/>
                <a:gd name="T19" fmla="*/ 72 h 159"/>
                <a:gd name="T20" fmla="*/ 95 w 189"/>
                <a:gd name="T21"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159">
                  <a:moveTo>
                    <a:pt x="95" y="0"/>
                  </a:moveTo>
                  <a:cubicBezTo>
                    <a:pt x="0" y="72"/>
                    <a:pt x="0" y="72"/>
                    <a:pt x="0" y="72"/>
                  </a:cubicBezTo>
                  <a:cubicBezTo>
                    <a:pt x="0" y="159"/>
                    <a:pt x="0" y="159"/>
                    <a:pt x="0" y="159"/>
                  </a:cubicBezTo>
                  <a:cubicBezTo>
                    <a:pt x="69" y="159"/>
                    <a:pt x="69" y="159"/>
                    <a:pt x="69" y="159"/>
                  </a:cubicBezTo>
                  <a:cubicBezTo>
                    <a:pt x="69" y="122"/>
                    <a:pt x="69" y="122"/>
                    <a:pt x="69" y="122"/>
                  </a:cubicBezTo>
                  <a:cubicBezTo>
                    <a:pt x="69" y="108"/>
                    <a:pt x="80" y="96"/>
                    <a:pt x="95" y="96"/>
                  </a:cubicBezTo>
                  <a:cubicBezTo>
                    <a:pt x="109" y="96"/>
                    <a:pt x="120" y="108"/>
                    <a:pt x="120" y="122"/>
                  </a:cubicBezTo>
                  <a:cubicBezTo>
                    <a:pt x="120" y="159"/>
                    <a:pt x="120" y="159"/>
                    <a:pt x="120" y="159"/>
                  </a:cubicBezTo>
                  <a:cubicBezTo>
                    <a:pt x="189" y="159"/>
                    <a:pt x="189" y="159"/>
                    <a:pt x="189" y="159"/>
                  </a:cubicBezTo>
                  <a:cubicBezTo>
                    <a:pt x="189" y="72"/>
                    <a:pt x="189" y="72"/>
                    <a:pt x="189" y="72"/>
                  </a:cubicBezTo>
                  <a:lnTo>
                    <a:pt x="9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3" name="Freeform 286">
              <a:extLst>
                <a:ext uri="{FF2B5EF4-FFF2-40B4-BE49-F238E27FC236}">
                  <a16:creationId xmlns:a16="http://schemas.microsoft.com/office/drawing/2014/main" id="{8AA934B9-64EA-D146-B37E-355B867F3FAB}"/>
                </a:ext>
              </a:extLst>
            </p:cNvPr>
            <p:cNvSpPr>
              <a:spLocks noChangeAspect="1" noEditPoints="1"/>
            </p:cNvSpPr>
            <p:nvPr/>
          </p:nvSpPr>
          <p:spPr bwMode="auto">
            <a:xfrm>
              <a:off x="1787719" y="4297497"/>
              <a:ext cx="330990" cy="266992"/>
            </a:xfrm>
            <a:custGeom>
              <a:avLst/>
              <a:gdLst>
                <a:gd name="T0" fmla="*/ 13 w 140"/>
                <a:gd name="T1" fmla="*/ 3 h 113"/>
                <a:gd name="T2" fmla="*/ 15 w 140"/>
                <a:gd name="T3" fmla="*/ 4 h 113"/>
                <a:gd name="T4" fmla="*/ 13 w 140"/>
                <a:gd name="T5" fmla="*/ 19 h 113"/>
                <a:gd name="T6" fmla="*/ 7 w 140"/>
                <a:gd name="T7" fmla="*/ 24 h 113"/>
                <a:gd name="T8" fmla="*/ 122 w 140"/>
                <a:gd name="T9" fmla="*/ 111 h 113"/>
                <a:gd name="T10" fmla="*/ 128 w 140"/>
                <a:gd name="T11" fmla="*/ 113 h 113"/>
                <a:gd name="T12" fmla="*/ 137 w 140"/>
                <a:gd name="T13" fmla="*/ 109 h 113"/>
                <a:gd name="T14" fmla="*/ 135 w 140"/>
                <a:gd name="T15" fmla="*/ 94 h 113"/>
                <a:gd name="T16" fmla="*/ 13 w 140"/>
                <a:gd name="T17" fmla="*/ 3 h 113"/>
                <a:gd name="T18" fmla="*/ 2 w 140"/>
                <a:gd name="T19" fmla="*/ 1 h 113"/>
                <a:gd name="T20" fmla="*/ 0 w 140"/>
                <a:gd name="T21" fmla="*/ 3 h 113"/>
                <a:gd name="T22" fmla="*/ 0 w 140"/>
                <a:gd name="T23" fmla="*/ 2 h 113"/>
                <a:gd name="T24" fmla="*/ 2 w 140"/>
                <a:gd name="T25" fmla="*/ 1 h 113"/>
                <a:gd name="T26" fmla="*/ 2 w 140"/>
                <a:gd name="T27" fmla="*/ 1 h 113"/>
                <a:gd name="T28" fmla="*/ 2 w 140"/>
                <a:gd name="T29" fmla="*/ 1 h 113"/>
                <a:gd name="T30" fmla="*/ 2 w 140"/>
                <a:gd name="T31" fmla="*/ 1 h 113"/>
                <a:gd name="T32" fmla="*/ 7 w 140"/>
                <a:gd name="T33" fmla="*/ 0 h 113"/>
                <a:gd name="T34" fmla="*/ 11 w 140"/>
                <a:gd name="T35" fmla="*/ 1 h 113"/>
                <a:gd name="T36" fmla="*/ 7 w 140"/>
                <a:gd name="T37" fmla="*/ 0 h 113"/>
                <a:gd name="T38" fmla="*/ 7 w 140"/>
                <a:gd name="T39" fmla="*/ 0 h 113"/>
                <a:gd name="T40" fmla="*/ 7 w 140"/>
                <a:gd name="T41" fmla="*/ 0 h 113"/>
                <a:gd name="T42" fmla="*/ 7 w 140"/>
                <a:gd name="T43" fmla="*/ 0 h 113"/>
                <a:gd name="T44" fmla="*/ 7 w 140"/>
                <a:gd name="T45" fmla="*/ 0 h 113"/>
                <a:gd name="T46" fmla="*/ 7 w 140"/>
                <a:gd name="T47" fmla="*/ 0 h 113"/>
                <a:gd name="T48" fmla="*/ 7 w 140"/>
                <a:gd name="T49" fmla="*/ 0 h 113"/>
                <a:gd name="T50" fmla="*/ 7 w 140"/>
                <a:gd name="T5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113">
                  <a:moveTo>
                    <a:pt x="13" y="3"/>
                  </a:moveTo>
                  <a:cubicBezTo>
                    <a:pt x="14" y="3"/>
                    <a:pt x="14" y="4"/>
                    <a:pt x="15" y="4"/>
                  </a:cubicBezTo>
                  <a:cubicBezTo>
                    <a:pt x="18" y="9"/>
                    <a:pt x="18" y="16"/>
                    <a:pt x="13" y="19"/>
                  </a:cubicBezTo>
                  <a:cubicBezTo>
                    <a:pt x="7" y="24"/>
                    <a:pt x="7" y="24"/>
                    <a:pt x="7" y="24"/>
                  </a:cubicBezTo>
                  <a:cubicBezTo>
                    <a:pt x="122" y="111"/>
                    <a:pt x="122" y="111"/>
                    <a:pt x="122" y="111"/>
                  </a:cubicBezTo>
                  <a:cubicBezTo>
                    <a:pt x="124" y="113"/>
                    <a:pt x="126" y="113"/>
                    <a:pt x="128" y="113"/>
                  </a:cubicBezTo>
                  <a:cubicBezTo>
                    <a:pt x="131" y="113"/>
                    <a:pt x="135" y="112"/>
                    <a:pt x="137" y="109"/>
                  </a:cubicBezTo>
                  <a:cubicBezTo>
                    <a:pt x="140" y="105"/>
                    <a:pt x="139" y="98"/>
                    <a:pt x="135" y="94"/>
                  </a:cubicBezTo>
                  <a:cubicBezTo>
                    <a:pt x="13" y="3"/>
                    <a:pt x="13" y="3"/>
                    <a:pt x="13" y="3"/>
                  </a:cubicBezTo>
                  <a:moveTo>
                    <a:pt x="2" y="1"/>
                  </a:moveTo>
                  <a:cubicBezTo>
                    <a:pt x="1" y="2"/>
                    <a:pt x="1" y="2"/>
                    <a:pt x="0" y="3"/>
                  </a:cubicBezTo>
                  <a:cubicBezTo>
                    <a:pt x="0" y="2"/>
                    <a:pt x="0" y="2"/>
                    <a:pt x="0" y="2"/>
                  </a:cubicBezTo>
                  <a:cubicBezTo>
                    <a:pt x="1" y="2"/>
                    <a:pt x="2" y="2"/>
                    <a:pt x="2" y="1"/>
                  </a:cubicBezTo>
                  <a:moveTo>
                    <a:pt x="2" y="1"/>
                  </a:moveTo>
                  <a:cubicBezTo>
                    <a:pt x="2" y="1"/>
                    <a:pt x="2" y="1"/>
                    <a:pt x="2" y="1"/>
                  </a:cubicBezTo>
                  <a:cubicBezTo>
                    <a:pt x="2" y="1"/>
                    <a:pt x="2" y="1"/>
                    <a:pt x="2" y="1"/>
                  </a:cubicBezTo>
                  <a:moveTo>
                    <a:pt x="7" y="0"/>
                  </a:moveTo>
                  <a:cubicBezTo>
                    <a:pt x="8" y="0"/>
                    <a:pt x="10" y="1"/>
                    <a:pt x="11" y="1"/>
                  </a:cubicBezTo>
                  <a:cubicBezTo>
                    <a:pt x="10" y="1"/>
                    <a:pt x="8"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cubicBezTo>
                    <a:pt x="7" y="0"/>
                    <a:pt x="7" y="0"/>
                    <a:pt x="7" y="0"/>
                  </a:cubicBezTo>
                </a:path>
              </a:pathLst>
            </a:custGeom>
            <a:solidFill>
              <a:schemeClr val="accent2"/>
            </a:solidFill>
            <a:ln w="3175">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4" name="Freeform 287">
              <a:extLst>
                <a:ext uri="{FF2B5EF4-FFF2-40B4-BE49-F238E27FC236}">
                  <a16:creationId xmlns:a16="http://schemas.microsoft.com/office/drawing/2014/main" id="{CB3A04E4-5B0B-F348-97F7-0AD2A3458C2C}"/>
                </a:ext>
              </a:extLst>
            </p:cNvPr>
            <p:cNvSpPr>
              <a:spLocks noChangeAspect="1" noEditPoints="1"/>
            </p:cNvSpPr>
            <p:nvPr/>
          </p:nvSpPr>
          <p:spPr bwMode="auto">
            <a:xfrm>
              <a:off x="1487728" y="4297497"/>
              <a:ext cx="330990" cy="266992"/>
            </a:xfrm>
            <a:custGeom>
              <a:avLst/>
              <a:gdLst>
                <a:gd name="T0" fmla="*/ 127 w 140"/>
                <a:gd name="T1" fmla="*/ 3 h 113"/>
                <a:gd name="T2" fmla="*/ 6 w 140"/>
                <a:gd name="T3" fmla="*/ 94 h 113"/>
                <a:gd name="T4" fmla="*/ 4 w 140"/>
                <a:gd name="T5" fmla="*/ 109 h 113"/>
                <a:gd name="T6" fmla="*/ 12 w 140"/>
                <a:gd name="T7" fmla="*/ 113 h 113"/>
                <a:gd name="T8" fmla="*/ 18 w 140"/>
                <a:gd name="T9" fmla="*/ 111 h 113"/>
                <a:gd name="T10" fmla="*/ 134 w 140"/>
                <a:gd name="T11" fmla="*/ 24 h 113"/>
                <a:gd name="T12" fmla="*/ 127 w 140"/>
                <a:gd name="T13" fmla="*/ 19 h 113"/>
                <a:gd name="T14" fmla="*/ 125 w 140"/>
                <a:gd name="T15" fmla="*/ 4 h 113"/>
                <a:gd name="T16" fmla="*/ 127 w 140"/>
                <a:gd name="T17" fmla="*/ 3 h 113"/>
                <a:gd name="T18" fmla="*/ 129 w 140"/>
                <a:gd name="T19" fmla="*/ 1 h 113"/>
                <a:gd name="T20" fmla="*/ 129 w 140"/>
                <a:gd name="T21" fmla="*/ 1 h 113"/>
                <a:gd name="T22" fmla="*/ 129 w 140"/>
                <a:gd name="T23" fmla="*/ 1 h 113"/>
                <a:gd name="T24" fmla="*/ 138 w 140"/>
                <a:gd name="T25" fmla="*/ 1 h 113"/>
                <a:gd name="T26" fmla="*/ 140 w 140"/>
                <a:gd name="T27" fmla="*/ 2 h 113"/>
                <a:gd name="T28" fmla="*/ 140 w 140"/>
                <a:gd name="T29" fmla="*/ 3 h 113"/>
                <a:gd name="T30" fmla="*/ 138 w 140"/>
                <a:gd name="T31" fmla="*/ 1 h 113"/>
                <a:gd name="T32" fmla="*/ 134 w 140"/>
                <a:gd name="T33" fmla="*/ 0 h 113"/>
                <a:gd name="T34" fmla="*/ 129 w 140"/>
                <a:gd name="T35" fmla="*/ 1 h 113"/>
                <a:gd name="T36" fmla="*/ 134 w 140"/>
                <a:gd name="T37" fmla="*/ 0 h 113"/>
                <a:gd name="T38" fmla="*/ 134 w 140"/>
                <a:gd name="T39" fmla="*/ 0 h 113"/>
                <a:gd name="T40" fmla="*/ 134 w 140"/>
                <a:gd name="T41" fmla="*/ 0 h 113"/>
                <a:gd name="T42" fmla="*/ 134 w 140"/>
                <a:gd name="T43" fmla="*/ 0 h 113"/>
                <a:gd name="T44" fmla="*/ 134 w 140"/>
                <a:gd name="T45" fmla="*/ 0 h 113"/>
                <a:gd name="T46" fmla="*/ 134 w 140"/>
                <a:gd name="T47" fmla="*/ 0 h 113"/>
                <a:gd name="T48" fmla="*/ 134 w 140"/>
                <a:gd name="T49" fmla="*/ 0 h 113"/>
                <a:gd name="T50" fmla="*/ 134 w 140"/>
                <a:gd name="T5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113">
                  <a:moveTo>
                    <a:pt x="127" y="3"/>
                  </a:moveTo>
                  <a:cubicBezTo>
                    <a:pt x="6" y="94"/>
                    <a:pt x="6" y="94"/>
                    <a:pt x="6" y="94"/>
                  </a:cubicBezTo>
                  <a:cubicBezTo>
                    <a:pt x="1" y="98"/>
                    <a:pt x="0" y="105"/>
                    <a:pt x="4" y="109"/>
                  </a:cubicBezTo>
                  <a:cubicBezTo>
                    <a:pt x="6" y="112"/>
                    <a:pt x="9" y="113"/>
                    <a:pt x="12" y="113"/>
                  </a:cubicBezTo>
                  <a:cubicBezTo>
                    <a:pt x="14" y="113"/>
                    <a:pt x="16" y="113"/>
                    <a:pt x="18" y="111"/>
                  </a:cubicBezTo>
                  <a:cubicBezTo>
                    <a:pt x="134" y="24"/>
                    <a:pt x="134" y="24"/>
                    <a:pt x="134" y="24"/>
                  </a:cubicBezTo>
                  <a:cubicBezTo>
                    <a:pt x="127" y="19"/>
                    <a:pt x="127" y="19"/>
                    <a:pt x="127" y="19"/>
                  </a:cubicBezTo>
                  <a:cubicBezTo>
                    <a:pt x="123" y="16"/>
                    <a:pt x="122" y="9"/>
                    <a:pt x="125" y="4"/>
                  </a:cubicBezTo>
                  <a:cubicBezTo>
                    <a:pt x="126" y="4"/>
                    <a:pt x="126" y="3"/>
                    <a:pt x="127" y="3"/>
                  </a:cubicBezTo>
                  <a:moveTo>
                    <a:pt x="129" y="1"/>
                  </a:moveTo>
                  <a:cubicBezTo>
                    <a:pt x="129" y="1"/>
                    <a:pt x="129" y="1"/>
                    <a:pt x="129" y="1"/>
                  </a:cubicBezTo>
                  <a:cubicBezTo>
                    <a:pt x="129" y="1"/>
                    <a:pt x="129" y="1"/>
                    <a:pt x="129" y="1"/>
                  </a:cubicBezTo>
                  <a:moveTo>
                    <a:pt x="138" y="1"/>
                  </a:moveTo>
                  <a:cubicBezTo>
                    <a:pt x="139" y="2"/>
                    <a:pt x="139" y="2"/>
                    <a:pt x="140" y="2"/>
                  </a:cubicBezTo>
                  <a:cubicBezTo>
                    <a:pt x="140" y="3"/>
                    <a:pt x="140" y="3"/>
                    <a:pt x="140" y="3"/>
                  </a:cubicBezTo>
                  <a:cubicBezTo>
                    <a:pt x="139" y="2"/>
                    <a:pt x="139" y="2"/>
                    <a:pt x="138" y="1"/>
                  </a:cubicBezTo>
                  <a:moveTo>
                    <a:pt x="134" y="0"/>
                  </a:moveTo>
                  <a:cubicBezTo>
                    <a:pt x="132" y="0"/>
                    <a:pt x="131" y="1"/>
                    <a:pt x="129" y="1"/>
                  </a:cubicBezTo>
                  <a:cubicBezTo>
                    <a:pt x="131" y="1"/>
                    <a:pt x="132" y="0"/>
                    <a:pt x="134" y="0"/>
                  </a:cubicBezTo>
                  <a:moveTo>
                    <a:pt x="134" y="0"/>
                  </a:moveTo>
                  <a:cubicBezTo>
                    <a:pt x="134" y="0"/>
                    <a:pt x="134" y="0"/>
                    <a:pt x="134" y="0"/>
                  </a:cubicBezTo>
                  <a:cubicBezTo>
                    <a:pt x="134" y="0"/>
                    <a:pt x="134" y="0"/>
                    <a:pt x="134" y="0"/>
                  </a:cubicBezTo>
                  <a:moveTo>
                    <a:pt x="134" y="0"/>
                  </a:moveTo>
                  <a:cubicBezTo>
                    <a:pt x="134" y="0"/>
                    <a:pt x="134" y="0"/>
                    <a:pt x="134" y="0"/>
                  </a:cubicBezTo>
                  <a:cubicBezTo>
                    <a:pt x="134" y="0"/>
                    <a:pt x="134" y="0"/>
                    <a:pt x="134" y="0"/>
                  </a:cubicBezTo>
                  <a:cubicBezTo>
                    <a:pt x="134" y="0"/>
                    <a:pt x="134" y="0"/>
                    <a:pt x="134" y="0"/>
                  </a:cubicBezTo>
                </a:path>
              </a:pathLst>
            </a:custGeom>
            <a:solidFill>
              <a:schemeClr val="accent2"/>
            </a:solidFill>
            <a:ln w="3175">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5" name="Freeform 288">
              <a:extLst>
                <a:ext uri="{FF2B5EF4-FFF2-40B4-BE49-F238E27FC236}">
                  <a16:creationId xmlns:a16="http://schemas.microsoft.com/office/drawing/2014/main" id="{34A99A84-1A90-084C-90D9-BAFEE977A0BF}"/>
                </a:ext>
              </a:extLst>
            </p:cNvPr>
            <p:cNvSpPr>
              <a:spLocks noChangeAspect="1"/>
            </p:cNvSpPr>
            <p:nvPr/>
          </p:nvSpPr>
          <p:spPr bwMode="auto">
            <a:xfrm>
              <a:off x="1775719" y="4297497"/>
              <a:ext cx="54998" cy="55998"/>
            </a:xfrm>
            <a:custGeom>
              <a:avLst/>
              <a:gdLst>
                <a:gd name="T0" fmla="*/ 12 w 23"/>
                <a:gd name="T1" fmla="*/ 0 h 24"/>
                <a:gd name="T2" fmla="*/ 12 w 23"/>
                <a:gd name="T3" fmla="*/ 0 h 24"/>
                <a:gd name="T4" fmla="*/ 12 w 23"/>
                <a:gd name="T5" fmla="*/ 0 h 24"/>
                <a:gd name="T6" fmla="*/ 7 w 23"/>
                <a:gd name="T7" fmla="*/ 1 h 24"/>
                <a:gd name="T8" fmla="*/ 7 w 23"/>
                <a:gd name="T9" fmla="*/ 1 h 24"/>
                <a:gd name="T10" fmla="*/ 7 w 23"/>
                <a:gd name="T11" fmla="*/ 1 h 24"/>
                <a:gd name="T12" fmla="*/ 5 w 23"/>
                <a:gd name="T13" fmla="*/ 2 h 24"/>
                <a:gd name="T14" fmla="*/ 5 w 23"/>
                <a:gd name="T15" fmla="*/ 3 h 24"/>
                <a:gd name="T16" fmla="*/ 3 w 23"/>
                <a:gd name="T17" fmla="*/ 4 h 24"/>
                <a:gd name="T18" fmla="*/ 5 w 23"/>
                <a:gd name="T19" fmla="*/ 19 h 24"/>
                <a:gd name="T20" fmla="*/ 12 w 23"/>
                <a:gd name="T21" fmla="*/ 24 h 24"/>
                <a:gd name="T22" fmla="*/ 18 w 23"/>
                <a:gd name="T23" fmla="*/ 19 h 24"/>
                <a:gd name="T24" fmla="*/ 20 w 23"/>
                <a:gd name="T25" fmla="*/ 4 h 24"/>
                <a:gd name="T26" fmla="*/ 18 w 23"/>
                <a:gd name="T27" fmla="*/ 3 h 24"/>
                <a:gd name="T28" fmla="*/ 18 w 23"/>
                <a:gd name="T29" fmla="*/ 2 h 24"/>
                <a:gd name="T30" fmla="*/ 16 w 23"/>
                <a:gd name="T31" fmla="*/ 1 h 24"/>
                <a:gd name="T32" fmla="*/ 12 w 23"/>
                <a:gd name="T33" fmla="*/ 0 h 24"/>
                <a:gd name="T34" fmla="*/ 12 w 23"/>
                <a:gd name="T35" fmla="*/ 0 h 24"/>
                <a:gd name="T36" fmla="*/ 12 w 23"/>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12" y="0"/>
                  </a:moveTo>
                  <a:cubicBezTo>
                    <a:pt x="12" y="0"/>
                    <a:pt x="12" y="0"/>
                    <a:pt x="12" y="0"/>
                  </a:cubicBezTo>
                  <a:cubicBezTo>
                    <a:pt x="12" y="0"/>
                    <a:pt x="12" y="0"/>
                    <a:pt x="12" y="0"/>
                  </a:cubicBezTo>
                  <a:cubicBezTo>
                    <a:pt x="10" y="0"/>
                    <a:pt x="9" y="1"/>
                    <a:pt x="7" y="1"/>
                  </a:cubicBezTo>
                  <a:cubicBezTo>
                    <a:pt x="7" y="1"/>
                    <a:pt x="7" y="1"/>
                    <a:pt x="7" y="1"/>
                  </a:cubicBezTo>
                  <a:cubicBezTo>
                    <a:pt x="7" y="1"/>
                    <a:pt x="7" y="1"/>
                    <a:pt x="7" y="1"/>
                  </a:cubicBezTo>
                  <a:cubicBezTo>
                    <a:pt x="7" y="2"/>
                    <a:pt x="6" y="2"/>
                    <a:pt x="5" y="2"/>
                  </a:cubicBezTo>
                  <a:cubicBezTo>
                    <a:pt x="5" y="3"/>
                    <a:pt x="5" y="3"/>
                    <a:pt x="5" y="3"/>
                  </a:cubicBezTo>
                  <a:cubicBezTo>
                    <a:pt x="4" y="3"/>
                    <a:pt x="4" y="4"/>
                    <a:pt x="3" y="4"/>
                  </a:cubicBezTo>
                  <a:cubicBezTo>
                    <a:pt x="0" y="9"/>
                    <a:pt x="1" y="16"/>
                    <a:pt x="5" y="19"/>
                  </a:cubicBezTo>
                  <a:cubicBezTo>
                    <a:pt x="12" y="24"/>
                    <a:pt x="12" y="24"/>
                    <a:pt x="12" y="24"/>
                  </a:cubicBezTo>
                  <a:cubicBezTo>
                    <a:pt x="18" y="19"/>
                    <a:pt x="18" y="19"/>
                    <a:pt x="18" y="19"/>
                  </a:cubicBezTo>
                  <a:cubicBezTo>
                    <a:pt x="23" y="16"/>
                    <a:pt x="23" y="9"/>
                    <a:pt x="20" y="4"/>
                  </a:cubicBezTo>
                  <a:cubicBezTo>
                    <a:pt x="19" y="4"/>
                    <a:pt x="19" y="3"/>
                    <a:pt x="18" y="3"/>
                  </a:cubicBezTo>
                  <a:cubicBezTo>
                    <a:pt x="18" y="2"/>
                    <a:pt x="18" y="2"/>
                    <a:pt x="18" y="2"/>
                  </a:cubicBezTo>
                  <a:cubicBezTo>
                    <a:pt x="17" y="2"/>
                    <a:pt x="17" y="2"/>
                    <a:pt x="16" y="1"/>
                  </a:cubicBezTo>
                  <a:cubicBezTo>
                    <a:pt x="15" y="1"/>
                    <a:pt x="13" y="0"/>
                    <a:pt x="12" y="0"/>
                  </a:cubicBezTo>
                  <a:cubicBezTo>
                    <a:pt x="12" y="0"/>
                    <a:pt x="12" y="0"/>
                    <a:pt x="12" y="0"/>
                  </a:cubicBezTo>
                  <a:cubicBezTo>
                    <a:pt x="12" y="0"/>
                    <a:pt x="12" y="0"/>
                    <a:pt x="12" y="0"/>
                  </a:cubicBezTo>
                </a:path>
              </a:pathLst>
            </a:custGeom>
            <a:solidFill>
              <a:srgbClr val="017E18"/>
            </a:solidFill>
            <a:ln w="3175">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6" name="Freeform 292">
              <a:extLst>
                <a:ext uri="{FF2B5EF4-FFF2-40B4-BE49-F238E27FC236}">
                  <a16:creationId xmlns:a16="http://schemas.microsoft.com/office/drawing/2014/main" id="{0B11AC73-D81C-464F-9EBE-E7FEA8AD921B}"/>
                </a:ext>
              </a:extLst>
            </p:cNvPr>
            <p:cNvSpPr>
              <a:spLocks noChangeAspect="1"/>
            </p:cNvSpPr>
            <p:nvPr/>
          </p:nvSpPr>
          <p:spPr bwMode="auto">
            <a:xfrm>
              <a:off x="1766720" y="4661486"/>
              <a:ext cx="72998" cy="119996"/>
            </a:xfrm>
            <a:custGeom>
              <a:avLst/>
              <a:gdLst>
                <a:gd name="T0" fmla="*/ 31 w 31"/>
                <a:gd name="T1" fmla="*/ 51 h 51"/>
                <a:gd name="T2" fmla="*/ 31 w 31"/>
                <a:gd name="T3" fmla="*/ 16 h 51"/>
                <a:gd name="T4" fmla="*/ 16 w 31"/>
                <a:gd name="T5" fmla="*/ 0 h 51"/>
                <a:gd name="T6" fmla="*/ 0 w 31"/>
                <a:gd name="T7" fmla="*/ 16 h 51"/>
                <a:gd name="T8" fmla="*/ 0 w 31"/>
                <a:gd name="T9" fmla="*/ 51 h 51"/>
                <a:gd name="T10" fmla="*/ 31 w 31"/>
                <a:gd name="T11" fmla="*/ 51 h 51"/>
              </a:gdLst>
              <a:ahLst/>
              <a:cxnLst>
                <a:cxn ang="0">
                  <a:pos x="T0" y="T1"/>
                </a:cxn>
                <a:cxn ang="0">
                  <a:pos x="T2" y="T3"/>
                </a:cxn>
                <a:cxn ang="0">
                  <a:pos x="T4" y="T5"/>
                </a:cxn>
                <a:cxn ang="0">
                  <a:pos x="T6" y="T7"/>
                </a:cxn>
                <a:cxn ang="0">
                  <a:pos x="T8" y="T9"/>
                </a:cxn>
                <a:cxn ang="0">
                  <a:pos x="T10" y="T11"/>
                </a:cxn>
              </a:cxnLst>
              <a:rect l="0" t="0" r="r" b="b"/>
              <a:pathLst>
                <a:path w="31" h="51">
                  <a:moveTo>
                    <a:pt x="31" y="51"/>
                  </a:moveTo>
                  <a:cubicBezTo>
                    <a:pt x="31" y="16"/>
                    <a:pt x="31" y="16"/>
                    <a:pt x="31" y="16"/>
                  </a:cubicBezTo>
                  <a:cubicBezTo>
                    <a:pt x="31" y="7"/>
                    <a:pt x="24" y="0"/>
                    <a:pt x="16" y="0"/>
                  </a:cubicBezTo>
                  <a:cubicBezTo>
                    <a:pt x="7" y="0"/>
                    <a:pt x="0" y="7"/>
                    <a:pt x="0" y="16"/>
                  </a:cubicBezTo>
                  <a:cubicBezTo>
                    <a:pt x="0" y="51"/>
                    <a:pt x="0" y="51"/>
                    <a:pt x="0" y="51"/>
                  </a:cubicBezTo>
                  <a:lnTo>
                    <a:pt x="31" y="5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87" name="Group 86">
            <a:extLst>
              <a:ext uri="{FF2B5EF4-FFF2-40B4-BE49-F238E27FC236}">
                <a16:creationId xmlns:a16="http://schemas.microsoft.com/office/drawing/2014/main" id="{C0677D4D-6AB5-7641-AE0E-366B266449A8}"/>
              </a:ext>
            </a:extLst>
          </p:cNvPr>
          <p:cNvGrpSpPr>
            <a:grpSpLocks noChangeAspect="1"/>
          </p:cNvGrpSpPr>
          <p:nvPr/>
        </p:nvGrpSpPr>
        <p:grpSpPr>
          <a:xfrm>
            <a:off x="4154791" y="1505725"/>
            <a:ext cx="709979" cy="404988"/>
            <a:chOff x="4217644" y="2466553"/>
            <a:chExt cx="709979" cy="404988"/>
          </a:xfrm>
        </p:grpSpPr>
        <p:sp>
          <p:nvSpPr>
            <p:cNvPr id="88" name="Freeform 99">
              <a:extLst>
                <a:ext uri="{FF2B5EF4-FFF2-40B4-BE49-F238E27FC236}">
                  <a16:creationId xmlns:a16="http://schemas.microsoft.com/office/drawing/2014/main" id="{F84FE140-9F28-3347-8FB9-34B93457B89B}"/>
                </a:ext>
              </a:extLst>
            </p:cNvPr>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9" name="Freeform 100">
              <a:extLst>
                <a:ext uri="{FF2B5EF4-FFF2-40B4-BE49-F238E27FC236}">
                  <a16:creationId xmlns:a16="http://schemas.microsoft.com/office/drawing/2014/main" id="{C2648781-E1AC-5E46-864E-487A62066B47}"/>
                </a:ext>
              </a:extLst>
            </p:cNvPr>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0" name="Freeform 101">
              <a:extLst>
                <a:ext uri="{FF2B5EF4-FFF2-40B4-BE49-F238E27FC236}">
                  <a16:creationId xmlns:a16="http://schemas.microsoft.com/office/drawing/2014/main" id="{460B9CA8-7B84-404F-9CEA-6BDAD2CAA3EA}"/>
                </a:ext>
              </a:extLst>
            </p:cNvPr>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1" name="Freeform 102">
              <a:extLst>
                <a:ext uri="{FF2B5EF4-FFF2-40B4-BE49-F238E27FC236}">
                  <a16:creationId xmlns:a16="http://schemas.microsoft.com/office/drawing/2014/main" id="{DD7EB5AF-6B27-6543-9669-22315FD907D5}"/>
                </a:ext>
              </a:extLst>
            </p:cNvPr>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2" name="Freeform 103">
              <a:extLst>
                <a:ext uri="{FF2B5EF4-FFF2-40B4-BE49-F238E27FC236}">
                  <a16:creationId xmlns:a16="http://schemas.microsoft.com/office/drawing/2014/main" id="{50F36887-D3DB-6F48-9D1B-40C00AD68F3B}"/>
                </a:ext>
              </a:extLst>
            </p:cNvPr>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97" name="Group 96">
            <a:extLst>
              <a:ext uri="{FF2B5EF4-FFF2-40B4-BE49-F238E27FC236}">
                <a16:creationId xmlns:a16="http://schemas.microsoft.com/office/drawing/2014/main" id="{F2F394B9-4421-5346-8035-54338EBAF986}"/>
              </a:ext>
            </a:extLst>
          </p:cNvPr>
          <p:cNvGrpSpPr>
            <a:grpSpLocks noChangeAspect="1"/>
          </p:cNvGrpSpPr>
          <p:nvPr/>
        </p:nvGrpSpPr>
        <p:grpSpPr>
          <a:xfrm flipH="1">
            <a:off x="3999186" y="1721926"/>
            <a:ext cx="832837" cy="388344"/>
            <a:chOff x="4094786" y="2551551"/>
            <a:chExt cx="832837" cy="388344"/>
          </a:xfrm>
        </p:grpSpPr>
        <p:sp>
          <p:nvSpPr>
            <p:cNvPr id="98" name="Freeform 99">
              <a:extLst>
                <a:ext uri="{FF2B5EF4-FFF2-40B4-BE49-F238E27FC236}">
                  <a16:creationId xmlns:a16="http://schemas.microsoft.com/office/drawing/2014/main" id="{3E85C6B6-AC48-004B-990A-6B1562AEE1D4}"/>
                </a:ext>
              </a:extLst>
            </p:cNvPr>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9" name="Freeform 100">
              <a:extLst>
                <a:ext uri="{FF2B5EF4-FFF2-40B4-BE49-F238E27FC236}">
                  <a16:creationId xmlns:a16="http://schemas.microsoft.com/office/drawing/2014/main" id="{AC7650E2-FF54-8247-ADDB-2558FC92D7A9}"/>
                </a:ext>
              </a:extLst>
            </p:cNvPr>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0" name="Freeform 101">
              <a:extLst>
                <a:ext uri="{FF2B5EF4-FFF2-40B4-BE49-F238E27FC236}">
                  <a16:creationId xmlns:a16="http://schemas.microsoft.com/office/drawing/2014/main" id="{0371467D-FC16-BD44-B5C2-5ABC289026D2}"/>
                </a:ext>
              </a:extLst>
            </p:cNvPr>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1" name="Freeform 102">
              <a:extLst>
                <a:ext uri="{FF2B5EF4-FFF2-40B4-BE49-F238E27FC236}">
                  <a16:creationId xmlns:a16="http://schemas.microsoft.com/office/drawing/2014/main" id="{5A008482-6481-7049-99E0-02D977AED140}"/>
                </a:ext>
              </a:extLst>
            </p:cNvPr>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2" name="Freeform 103">
              <a:extLst>
                <a:ext uri="{FF2B5EF4-FFF2-40B4-BE49-F238E27FC236}">
                  <a16:creationId xmlns:a16="http://schemas.microsoft.com/office/drawing/2014/main" id="{0431FE9D-893D-A945-96CC-D80AF6497312}"/>
                </a:ext>
              </a:extLst>
            </p:cNvPr>
            <p:cNvSpPr>
              <a:spLocks/>
            </p:cNvSpPr>
            <p:nvPr/>
          </p:nvSpPr>
          <p:spPr bwMode="auto">
            <a:xfrm>
              <a:off x="4094786" y="2894896"/>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103" name="Group 83">
            <a:extLst>
              <a:ext uri="{FF2B5EF4-FFF2-40B4-BE49-F238E27FC236}">
                <a16:creationId xmlns:a16="http://schemas.microsoft.com/office/drawing/2014/main" id="{869449F8-BEB7-AE48-8390-4875C727231F}"/>
              </a:ext>
            </a:extLst>
          </p:cNvPr>
          <p:cNvGrpSpPr>
            <a:grpSpLocks noChangeAspect="1"/>
          </p:cNvGrpSpPr>
          <p:nvPr/>
        </p:nvGrpSpPr>
        <p:grpSpPr bwMode="auto">
          <a:xfrm>
            <a:off x="6454635" y="1760616"/>
            <a:ext cx="531831" cy="384815"/>
            <a:chOff x="3966" y="2426"/>
            <a:chExt cx="662" cy="479"/>
          </a:xfrm>
        </p:grpSpPr>
        <p:sp>
          <p:nvSpPr>
            <p:cNvPr id="104" name="Freeform 84">
              <a:extLst>
                <a:ext uri="{FF2B5EF4-FFF2-40B4-BE49-F238E27FC236}">
                  <a16:creationId xmlns:a16="http://schemas.microsoft.com/office/drawing/2014/main" id="{2EA3E72E-10B8-0445-9428-B1A402A63650}"/>
                </a:ext>
              </a:extLst>
            </p:cNvPr>
            <p:cNvSpPr>
              <a:spLocks/>
            </p:cNvSpPr>
            <p:nvPr/>
          </p:nvSpPr>
          <p:spPr bwMode="auto">
            <a:xfrm>
              <a:off x="3966" y="2426"/>
              <a:ext cx="662" cy="479"/>
            </a:xfrm>
            <a:custGeom>
              <a:avLst/>
              <a:gdLst>
                <a:gd name="T0" fmla="*/ 2783 w 2898"/>
                <a:gd name="T1" fmla="*/ 1522 h 2153"/>
                <a:gd name="T2" fmla="*/ 933 w 2898"/>
                <a:gd name="T3" fmla="*/ 1522 h 2153"/>
                <a:gd name="T4" fmla="*/ 933 w 2898"/>
                <a:gd name="T5" fmla="*/ 69 h 2153"/>
                <a:gd name="T6" fmla="*/ 864 w 2898"/>
                <a:gd name="T7" fmla="*/ 0 h 2153"/>
                <a:gd name="T8" fmla="*/ 795 w 2898"/>
                <a:gd name="T9" fmla="*/ 69 h 2153"/>
                <a:gd name="T10" fmla="*/ 795 w 2898"/>
                <a:gd name="T11" fmla="*/ 1522 h 2153"/>
                <a:gd name="T12" fmla="*/ 362 w 2898"/>
                <a:gd name="T13" fmla="*/ 1522 h 2153"/>
                <a:gd name="T14" fmla="*/ 362 w 2898"/>
                <a:gd name="T15" fmla="*/ 312 h 2153"/>
                <a:gd name="T16" fmla="*/ 293 w 2898"/>
                <a:gd name="T17" fmla="*/ 243 h 2153"/>
                <a:gd name="T18" fmla="*/ 224 w 2898"/>
                <a:gd name="T19" fmla="*/ 312 h 2153"/>
                <a:gd name="T20" fmla="*/ 224 w 2898"/>
                <a:gd name="T21" fmla="*/ 1522 h 2153"/>
                <a:gd name="T22" fmla="*/ 115 w 2898"/>
                <a:gd name="T23" fmla="*/ 1522 h 2153"/>
                <a:gd name="T24" fmla="*/ 0 w 2898"/>
                <a:gd name="T25" fmla="*/ 1637 h 2153"/>
                <a:gd name="T26" fmla="*/ 0 w 2898"/>
                <a:gd name="T27" fmla="*/ 2038 h 2153"/>
                <a:gd name="T28" fmla="*/ 115 w 2898"/>
                <a:gd name="T29" fmla="*/ 2153 h 2153"/>
                <a:gd name="T30" fmla="*/ 2783 w 2898"/>
                <a:gd name="T31" fmla="*/ 2153 h 2153"/>
                <a:gd name="T32" fmla="*/ 2898 w 2898"/>
                <a:gd name="T33" fmla="*/ 2038 h 2153"/>
                <a:gd name="T34" fmla="*/ 2898 w 2898"/>
                <a:gd name="T35" fmla="*/ 1637 h 2153"/>
                <a:gd name="T36" fmla="*/ 2783 w 2898"/>
                <a:gd name="T37" fmla="*/ 152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98" h="2153">
                  <a:moveTo>
                    <a:pt x="2783" y="1522"/>
                  </a:moveTo>
                  <a:cubicBezTo>
                    <a:pt x="933" y="1522"/>
                    <a:pt x="933" y="1522"/>
                    <a:pt x="933" y="1522"/>
                  </a:cubicBezTo>
                  <a:cubicBezTo>
                    <a:pt x="933" y="69"/>
                    <a:pt x="933" y="69"/>
                    <a:pt x="933" y="69"/>
                  </a:cubicBezTo>
                  <a:cubicBezTo>
                    <a:pt x="933" y="31"/>
                    <a:pt x="902" y="0"/>
                    <a:pt x="864" y="0"/>
                  </a:cubicBezTo>
                  <a:cubicBezTo>
                    <a:pt x="826" y="0"/>
                    <a:pt x="795" y="31"/>
                    <a:pt x="795" y="69"/>
                  </a:cubicBezTo>
                  <a:cubicBezTo>
                    <a:pt x="795" y="1522"/>
                    <a:pt x="795" y="1522"/>
                    <a:pt x="795" y="1522"/>
                  </a:cubicBezTo>
                  <a:cubicBezTo>
                    <a:pt x="362" y="1522"/>
                    <a:pt x="362" y="1522"/>
                    <a:pt x="362" y="1522"/>
                  </a:cubicBezTo>
                  <a:cubicBezTo>
                    <a:pt x="362" y="312"/>
                    <a:pt x="362" y="312"/>
                    <a:pt x="362" y="312"/>
                  </a:cubicBezTo>
                  <a:cubicBezTo>
                    <a:pt x="362" y="274"/>
                    <a:pt x="331" y="243"/>
                    <a:pt x="293" y="243"/>
                  </a:cubicBezTo>
                  <a:cubicBezTo>
                    <a:pt x="255" y="243"/>
                    <a:pt x="224" y="274"/>
                    <a:pt x="224" y="312"/>
                  </a:cubicBezTo>
                  <a:cubicBezTo>
                    <a:pt x="224" y="1522"/>
                    <a:pt x="224" y="1522"/>
                    <a:pt x="224" y="1522"/>
                  </a:cubicBezTo>
                  <a:cubicBezTo>
                    <a:pt x="115" y="1522"/>
                    <a:pt x="115" y="1522"/>
                    <a:pt x="115" y="1522"/>
                  </a:cubicBezTo>
                  <a:cubicBezTo>
                    <a:pt x="51" y="1522"/>
                    <a:pt x="0" y="1573"/>
                    <a:pt x="0" y="1637"/>
                  </a:cubicBezTo>
                  <a:cubicBezTo>
                    <a:pt x="0" y="2038"/>
                    <a:pt x="0" y="2038"/>
                    <a:pt x="0" y="2038"/>
                  </a:cubicBezTo>
                  <a:cubicBezTo>
                    <a:pt x="0" y="2101"/>
                    <a:pt x="51" y="2153"/>
                    <a:pt x="115" y="2153"/>
                  </a:cubicBezTo>
                  <a:cubicBezTo>
                    <a:pt x="2783" y="2153"/>
                    <a:pt x="2783" y="2153"/>
                    <a:pt x="2783" y="2153"/>
                  </a:cubicBezTo>
                  <a:cubicBezTo>
                    <a:pt x="2847" y="2153"/>
                    <a:pt x="2898" y="2101"/>
                    <a:pt x="2898" y="2038"/>
                  </a:cubicBezTo>
                  <a:cubicBezTo>
                    <a:pt x="2898" y="1637"/>
                    <a:pt x="2898" y="1637"/>
                    <a:pt x="2898" y="1637"/>
                  </a:cubicBezTo>
                  <a:cubicBezTo>
                    <a:pt x="2898" y="1573"/>
                    <a:pt x="2847" y="1522"/>
                    <a:pt x="2783" y="152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5" name="Oval 85">
              <a:extLst>
                <a:ext uri="{FF2B5EF4-FFF2-40B4-BE49-F238E27FC236}">
                  <a16:creationId xmlns:a16="http://schemas.microsoft.com/office/drawing/2014/main" id="{1DCD9500-02A7-D249-B39A-4F8B07CFE64E}"/>
                </a:ext>
              </a:extLst>
            </p:cNvPr>
            <p:cNvSpPr>
              <a:spLocks noChangeArrowheads="1"/>
            </p:cNvSpPr>
            <p:nvPr/>
          </p:nvSpPr>
          <p:spPr bwMode="auto">
            <a:xfrm>
              <a:off x="4497" y="2795"/>
              <a:ext cx="83" cy="8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6" name="Freeform 86">
              <a:extLst>
                <a:ext uri="{FF2B5EF4-FFF2-40B4-BE49-F238E27FC236}">
                  <a16:creationId xmlns:a16="http://schemas.microsoft.com/office/drawing/2014/main" id="{70938FCA-5233-7646-821A-1EF550A45C38}"/>
                </a:ext>
              </a:extLst>
            </p:cNvPr>
            <p:cNvSpPr>
              <a:spLocks/>
            </p:cNvSpPr>
            <p:nvPr/>
          </p:nvSpPr>
          <p:spPr bwMode="auto">
            <a:xfrm>
              <a:off x="4094" y="2795"/>
              <a:ext cx="13" cy="81"/>
            </a:xfrm>
            <a:custGeom>
              <a:avLst/>
              <a:gdLst>
                <a:gd name="T0" fmla="*/ 0 w 57"/>
                <a:gd name="T1" fmla="*/ 28 h 364"/>
                <a:gd name="T2" fmla="*/ 28 w 57"/>
                <a:gd name="T3" fmla="*/ 0 h 364"/>
                <a:gd name="T4" fmla="*/ 57 w 57"/>
                <a:gd name="T5" fmla="*/ 28 h 364"/>
                <a:gd name="T6" fmla="*/ 57 w 57"/>
                <a:gd name="T7" fmla="*/ 335 h 364"/>
                <a:gd name="T8" fmla="*/ 28 w 57"/>
                <a:gd name="T9" fmla="*/ 364 h 364"/>
                <a:gd name="T10" fmla="*/ 0 w 57"/>
                <a:gd name="T11" fmla="*/ 335 h 364"/>
                <a:gd name="T12" fmla="*/ 0 w 57"/>
                <a:gd name="T13" fmla="*/ 28 h 364"/>
              </a:gdLst>
              <a:ahLst/>
              <a:cxnLst>
                <a:cxn ang="0">
                  <a:pos x="T0" y="T1"/>
                </a:cxn>
                <a:cxn ang="0">
                  <a:pos x="T2" y="T3"/>
                </a:cxn>
                <a:cxn ang="0">
                  <a:pos x="T4" y="T5"/>
                </a:cxn>
                <a:cxn ang="0">
                  <a:pos x="T6" y="T7"/>
                </a:cxn>
                <a:cxn ang="0">
                  <a:pos x="T8" y="T9"/>
                </a:cxn>
                <a:cxn ang="0">
                  <a:pos x="T10" y="T11"/>
                </a:cxn>
                <a:cxn ang="0">
                  <a:pos x="T12" y="T13"/>
                </a:cxn>
              </a:cxnLst>
              <a:rect l="0" t="0" r="r" b="b"/>
              <a:pathLst>
                <a:path w="57" h="364">
                  <a:moveTo>
                    <a:pt x="0" y="28"/>
                  </a:moveTo>
                  <a:cubicBezTo>
                    <a:pt x="0" y="13"/>
                    <a:pt x="13" y="0"/>
                    <a:pt x="28" y="0"/>
                  </a:cubicBezTo>
                  <a:cubicBezTo>
                    <a:pt x="44" y="0"/>
                    <a:pt x="57" y="13"/>
                    <a:pt x="57" y="28"/>
                  </a:cubicBezTo>
                  <a:cubicBezTo>
                    <a:pt x="57" y="335"/>
                    <a:pt x="57" y="335"/>
                    <a:pt x="57" y="335"/>
                  </a:cubicBezTo>
                  <a:cubicBezTo>
                    <a:pt x="57" y="351"/>
                    <a:pt x="44" y="364"/>
                    <a:pt x="28" y="364"/>
                  </a:cubicBezTo>
                  <a:cubicBezTo>
                    <a:pt x="13" y="364"/>
                    <a:pt x="0" y="351"/>
                    <a:pt x="0" y="335"/>
                  </a:cubicBezTo>
                  <a:lnTo>
                    <a:pt x="0"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 name="Freeform 87">
              <a:extLst>
                <a:ext uri="{FF2B5EF4-FFF2-40B4-BE49-F238E27FC236}">
                  <a16:creationId xmlns:a16="http://schemas.microsoft.com/office/drawing/2014/main" id="{CC5890E0-5A3D-8448-B966-1A97F88DC41C}"/>
                </a:ext>
              </a:extLst>
            </p:cNvPr>
            <p:cNvSpPr>
              <a:spLocks/>
            </p:cNvSpPr>
            <p:nvPr/>
          </p:nvSpPr>
          <p:spPr bwMode="auto">
            <a:xfrm>
              <a:off x="4053" y="2795"/>
              <a:ext cx="13" cy="81"/>
            </a:xfrm>
            <a:custGeom>
              <a:avLst/>
              <a:gdLst>
                <a:gd name="T0" fmla="*/ 0 w 57"/>
                <a:gd name="T1" fmla="*/ 28 h 364"/>
                <a:gd name="T2" fmla="*/ 28 w 57"/>
                <a:gd name="T3" fmla="*/ 0 h 364"/>
                <a:gd name="T4" fmla="*/ 57 w 57"/>
                <a:gd name="T5" fmla="*/ 28 h 364"/>
                <a:gd name="T6" fmla="*/ 57 w 57"/>
                <a:gd name="T7" fmla="*/ 335 h 364"/>
                <a:gd name="T8" fmla="*/ 28 w 57"/>
                <a:gd name="T9" fmla="*/ 364 h 364"/>
                <a:gd name="T10" fmla="*/ 0 w 57"/>
                <a:gd name="T11" fmla="*/ 335 h 364"/>
                <a:gd name="T12" fmla="*/ 0 w 57"/>
                <a:gd name="T13" fmla="*/ 28 h 364"/>
              </a:gdLst>
              <a:ahLst/>
              <a:cxnLst>
                <a:cxn ang="0">
                  <a:pos x="T0" y="T1"/>
                </a:cxn>
                <a:cxn ang="0">
                  <a:pos x="T2" y="T3"/>
                </a:cxn>
                <a:cxn ang="0">
                  <a:pos x="T4" y="T5"/>
                </a:cxn>
                <a:cxn ang="0">
                  <a:pos x="T6" y="T7"/>
                </a:cxn>
                <a:cxn ang="0">
                  <a:pos x="T8" y="T9"/>
                </a:cxn>
                <a:cxn ang="0">
                  <a:pos x="T10" y="T11"/>
                </a:cxn>
                <a:cxn ang="0">
                  <a:pos x="T12" y="T13"/>
                </a:cxn>
              </a:cxnLst>
              <a:rect l="0" t="0" r="r" b="b"/>
              <a:pathLst>
                <a:path w="57" h="364">
                  <a:moveTo>
                    <a:pt x="0" y="28"/>
                  </a:moveTo>
                  <a:cubicBezTo>
                    <a:pt x="0" y="13"/>
                    <a:pt x="12" y="0"/>
                    <a:pt x="28" y="0"/>
                  </a:cubicBezTo>
                  <a:cubicBezTo>
                    <a:pt x="44" y="0"/>
                    <a:pt x="57" y="13"/>
                    <a:pt x="57" y="28"/>
                  </a:cubicBezTo>
                  <a:cubicBezTo>
                    <a:pt x="57" y="335"/>
                    <a:pt x="57" y="335"/>
                    <a:pt x="57" y="335"/>
                  </a:cubicBezTo>
                  <a:cubicBezTo>
                    <a:pt x="57" y="351"/>
                    <a:pt x="44" y="364"/>
                    <a:pt x="28" y="364"/>
                  </a:cubicBezTo>
                  <a:cubicBezTo>
                    <a:pt x="12" y="364"/>
                    <a:pt x="0" y="351"/>
                    <a:pt x="0" y="335"/>
                  </a:cubicBezTo>
                  <a:lnTo>
                    <a:pt x="0"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8" name="Freeform 88">
              <a:extLst>
                <a:ext uri="{FF2B5EF4-FFF2-40B4-BE49-F238E27FC236}">
                  <a16:creationId xmlns:a16="http://schemas.microsoft.com/office/drawing/2014/main" id="{CE1EE1BE-8CD6-1541-A950-92B84C07C172}"/>
                </a:ext>
              </a:extLst>
            </p:cNvPr>
            <p:cNvSpPr>
              <a:spLocks/>
            </p:cNvSpPr>
            <p:nvPr/>
          </p:nvSpPr>
          <p:spPr bwMode="auto">
            <a:xfrm>
              <a:off x="4012" y="2795"/>
              <a:ext cx="12" cy="81"/>
            </a:xfrm>
            <a:custGeom>
              <a:avLst/>
              <a:gdLst>
                <a:gd name="T0" fmla="*/ 0 w 56"/>
                <a:gd name="T1" fmla="*/ 28 h 364"/>
                <a:gd name="T2" fmla="*/ 28 w 56"/>
                <a:gd name="T3" fmla="*/ 0 h 364"/>
                <a:gd name="T4" fmla="*/ 56 w 56"/>
                <a:gd name="T5" fmla="*/ 28 h 364"/>
                <a:gd name="T6" fmla="*/ 56 w 56"/>
                <a:gd name="T7" fmla="*/ 335 h 364"/>
                <a:gd name="T8" fmla="*/ 28 w 56"/>
                <a:gd name="T9" fmla="*/ 364 h 364"/>
                <a:gd name="T10" fmla="*/ 0 w 56"/>
                <a:gd name="T11" fmla="*/ 335 h 364"/>
                <a:gd name="T12" fmla="*/ 0 w 56"/>
                <a:gd name="T13" fmla="*/ 28 h 364"/>
              </a:gdLst>
              <a:ahLst/>
              <a:cxnLst>
                <a:cxn ang="0">
                  <a:pos x="T0" y="T1"/>
                </a:cxn>
                <a:cxn ang="0">
                  <a:pos x="T2" y="T3"/>
                </a:cxn>
                <a:cxn ang="0">
                  <a:pos x="T4" y="T5"/>
                </a:cxn>
                <a:cxn ang="0">
                  <a:pos x="T6" y="T7"/>
                </a:cxn>
                <a:cxn ang="0">
                  <a:pos x="T8" y="T9"/>
                </a:cxn>
                <a:cxn ang="0">
                  <a:pos x="T10" y="T11"/>
                </a:cxn>
                <a:cxn ang="0">
                  <a:pos x="T12" y="T13"/>
                </a:cxn>
              </a:cxnLst>
              <a:rect l="0" t="0" r="r" b="b"/>
              <a:pathLst>
                <a:path w="56" h="364">
                  <a:moveTo>
                    <a:pt x="0" y="28"/>
                  </a:moveTo>
                  <a:cubicBezTo>
                    <a:pt x="0" y="13"/>
                    <a:pt x="12" y="0"/>
                    <a:pt x="28" y="0"/>
                  </a:cubicBezTo>
                  <a:cubicBezTo>
                    <a:pt x="44" y="0"/>
                    <a:pt x="56" y="13"/>
                    <a:pt x="56" y="28"/>
                  </a:cubicBezTo>
                  <a:cubicBezTo>
                    <a:pt x="56" y="335"/>
                    <a:pt x="56" y="335"/>
                    <a:pt x="56" y="335"/>
                  </a:cubicBezTo>
                  <a:cubicBezTo>
                    <a:pt x="56" y="351"/>
                    <a:pt x="44" y="364"/>
                    <a:pt x="28" y="364"/>
                  </a:cubicBezTo>
                  <a:cubicBezTo>
                    <a:pt x="12" y="364"/>
                    <a:pt x="0" y="351"/>
                    <a:pt x="0" y="335"/>
                  </a:cubicBezTo>
                  <a:lnTo>
                    <a:pt x="0"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 name="Freeform 89">
              <a:extLst>
                <a:ext uri="{FF2B5EF4-FFF2-40B4-BE49-F238E27FC236}">
                  <a16:creationId xmlns:a16="http://schemas.microsoft.com/office/drawing/2014/main" id="{F5FDE1AE-BFB0-D646-AC9A-03191909BF86}"/>
                </a:ext>
              </a:extLst>
            </p:cNvPr>
            <p:cNvSpPr>
              <a:spLocks/>
            </p:cNvSpPr>
            <p:nvPr/>
          </p:nvSpPr>
          <p:spPr bwMode="auto">
            <a:xfrm>
              <a:off x="4248" y="2807"/>
              <a:ext cx="75" cy="56"/>
            </a:xfrm>
            <a:custGeom>
              <a:avLst/>
              <a:gdLst>
                <a:gd name="T0" fmla="*/ 296 w 328"/>
                <a:gd name="T1" fmla="*/ 0 h 252"/>
                <a:gd name="T2" fmla="*/ 32 w 328"/>
                <a:gd name="T3" fmla="*/ 0 h 252"/>
                <a:gd name="T4" fmla="*/ 0 w 328"/>
                <a:gd name="T5" fmla="*/ 32 h 252"/>
                <a:gd name="T6" fmla="*/ 0 w 328"/>
                <a:gd name="T7" fmla="*/ 220 h 252"/>
                <a:gd name="T8" fmla="*/ 32 w 328"/>
                <a:gd name="T9" fmla="*/ 252 h 252"/>
                <a:gd name="T10" fmla="*/ 296 w 328"/>
                <a:gd name="T11" fmla="*/ 252 h 252"/>
                <a:gd name="T12" fmla="*/ 328 w 328"/>
                <a:gd name="T13" fmla="*/ 220 h 252"/>
                <a:gd name="T14" fmla="*/ 328 w 328"/>
                <a:gd name="T15" fmla="*/ 32 h 252"/>
                <a:gd name="T16" fmla="*/ 296 w 328"/>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252">
                  <a:moveTo>
                    <a:pt x="296" y="0"/>
                  </a:moveTo>
                  <a:cubicBezTo>
                    <a:pt x="32" y="0"/>
                    <a:pt x="32" y="0"/>
                    <a:pt x="32" y="0"/>
                  </a:cubicBezTo>
                  <a:cubicBezTo>
                    <a:pt x="15" y="0"/>
                    <a:pt x="0" y="14"/>
                    <a:pt x="0" y="32"/>
                  </a:cubicBezTo>
                  <a:cubicBezTo>
                    <a:pt x="0" y="220"/>
                    <a:pt x="0" y="220"/>
                    <a:pt x="0" y="220"/>
                  </a:cubicBezTo>
                  <a:cubicBezTo>
                    <a:pt x="0" y="238"/>
                    <a:pt x="15" y="252"/>
                    <a:pt x="32" y="252"/>
                  </a:cubicBezTo>
                  <a:cubicBezTo>
                    <a:pt x="296" y="252"/>
                    <a:pt x="296" y="252"/>
                    <a:pt x="296" y="252"/>
                  </a:cubicBezTo>
                  <a:cubicBezTo>
                    <a:pt x="313" y="252"/>
                    <a:pt x="328" y="238"/>
                    <a:pt x="328" y="220"/>
                  </a:cubicBezTo>
                  <a:cubicBezTo>
                    <a:pt x="328" y="32"/>
                    <a:pt x="328" y="32"/>
                    <a:pt x="328" y="32"/>
                  </a:cubicBezTo>
                  <a:cubicBezTo>
                    <a:pt x="328" y="14"/>
                    <a:pt x="313" y="0"/>
                    <a:pt x="296"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 name="Freeform 90">
              <a:extLst>
                <a:ext uri="{FF2B5EF4-FFF2-40B4-BE49-F238E27FC236}">
                  <a16:creationId xmlns:a16="http://schemas.microsoft.com/office/drawing/2014/main" id="{44A7854D-5B13-A94D-BCC3-D24B543712D2}"/>
                </a:ext>
              </a:extLst>
            </p:cNvPr>
            <p:cNvSpPr>
              <a:spLocks/>
            </p:cNvSpPr>
            <p:nvPr/>
          </p:nvSpPr>
          <p:spPr bwMode="auto">
            <a:xfrm>
              <a:off x="4144" y="2807"/>
              <a:ext cx="75" cy="56"/>
            </a:xfrm>
            <a:custGeom>
              <a:avLst/>
              <a:gdLst>
                <a:gd name="T0" fmla="*/ 296 w 328"/>
                <a:gd name="T1" fmla="*/ 0 h 252"/>
                <a:gd name="T2" fmla="*/ 32 w 328"/>
                <a:gd name="T3" fmla="*/ 0 h 252"/>
                <a:gd name="T4" fmla="*/ 0 w 328"/>
                <a:gd name="T5" fmla="*/ 32 h 252"/>
                <a:gd name="T6" fmla="*/ 0 w 328"/>
                <a:gd name="T7" fmla="*/ 220 h 252"/>
                <a:gd name="T8" fmla="*/ 32 w 328"/>
                <a:gd name="T9" fmla="*/ 252 h 252"/>
                <a:gd name="T10" fmla="*/ 296 w 328"/>
                <a:gd name="T11" fmla="*/ 252 h 252"/>
                <a:gd name="T12" fmla="*/ 328 w 328"/>
                <a:gd name="T13" fmla="*/ 220 h 252"/>
                <a:gd name="T14" fmla="*/ 328 w 328"/>
                <a:gd name="T15" fmla="*/ 32 h 252"/>
                <a:gd name="T16" fmla="*/ 296 w 328"/>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252">
                  <a:moveTo>
                    <a:pt x="296" y="0"/>
                  </a:moveTo>
                  <a:cubicBezTo>
                    <a:pt x="32" y="0"/>
                    <a:pt x="32" y="0"/>
                    <a:pt x="32" y="0"/>
                  </a:cubicBezTo>
                  <a:cubicBezTo>
                    <a:pt x="15" y="0"/>
                    <a:pt x="0" y="14"/>
                    <a:pt x="0" y="32"/>
                  </a:cubicBezTo>
                  <a:cubicBezTo>
                    <a:pt x="0" y="220"/>
                    <a:pt x="0" y="220"/>
                    <a:pt x="0" y="220"/>
                  </a:cubicBezTo>
                  <a:cubicBezTo>
                    <a:pt x="0" y="238"/>
                    <a:pt x="15" y="252"/>
                    <a:pt x="32" y="252"/>
                  </a:cubicBezTo>
                  <a:cubicBezTo>
                    <a:pt x="296" y="252"/>
                    <a:pt x="296" y="252"/>
                    <a:pt x="296" y="252"/>
                  </a:cubicBezTo>
                  <a:cubicBezTo>
                    <a:pt x="314" y="252"/>
                    <a:pt x="328" y="238"/>
                    <a:pt x="328" y="220"/>
                  </a:cubicBezTo>
                  <a:cubicBezTo>
                    <a:pt x="328" y="32"/>
                    <a:pt x="328" y="32"/>
                    <a:pt x="328" y="32"/>
                  </a:cubicBezTo>
                  <a:cubicBezTo>
                    <a:pt x="328" y="14"/>
                    <a:pt x="314" y="0"/>
                    <a:pt x="296"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 name="Freeform 91">
              <a:extLst>
                <a:ext uri="{FF2B5EF4-FFF2-40B4-BE49-F238E27FC236}">
                  <a16:creationId xmlns:a16="http://schemas.microsoft.com/office/drawing/2014/main" id="{C2410484-32B6-3E46-8486-88E14D05F9A3}"/>
                </a:ext>
              </a:extLst>
            </p:cNvPr>
            <p:cNvSpPr>
              <a:spLocks/>
            </p:cNvSpPr>
            <p:nvPr/>
          </p:nvSpPr>
          <p:spPr bwMode="auto">
            <a:xfrm>
              <a:off x="4385" y="2807"/>
              <a:ext cx="75" cy="56"/>
            </a:xfrm>
            <a:custGeom>
              <a:avLst/>
              <a:gdLst>
                <a:gd name="T0" fmla="*/ 295 w 328"/>
                <a:gd name="T1" fmla="*/ 0 h 252"/>
                <a:gd name="T2" fmla="*/ 32 w 328"/>
                <a:gd name="T3" fmla="*/ 0 h 252"/>
                <a:gd name="T4" fmla="*/ 0 w 328"/>
                <a:gd name="T5" fmla="*/ 32 h 252"/>
                <a:gd name="T6" fmla="*/ 0 w 328"/>
                <a:gd name="T7" fmla="*/ 220 h 252"/>
                <a:gd name="T8" fmla="*/ 32 w 328"/>
                <a:gd name="T9" fmla="*/ 252 h 252"/>
                <a:gd name="T10" fmla="*/ 295 w 328"/>
                <a:gd name="T11" fmla="*/ 252 h 252"/>
                <a:gd name="T12" fmla="*/ 328 w 328"/>
                <a:gd name="T13" fmla="*/ 220 h 252"/>
                <a:gd name="T14" fmla="*/ 328 w 328"/>
                <a:gd name="T15" fmla="*/ 32 h 252"/>
                <a:gd name="T16" fmla="*/ 295 w 328"/>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252">
                  <a:moveTo>
                    <a:pt x="295" y="0"/>
                  </a:moveTo>
                  <a:cubicBezTo>
                    <a:pt x="32" y="0"/>
                    <a:pt x="32" y="0"/>
                    <a:pt x="32" y="0"/>
                  </a:cubicBezTo>
                  <a:cubicBezTo>
                    <a:pt x="14" y="0"/>
                    <a:pt x="0" y="14"/>
                    <a:pt x="0" y="32"/>
                  </a:cubicBezTo>
                  <a:cubicBezTo>
                    <a:pt x="0" y="220"/>
                    <a:pt x="0" y="220"/>
                    <a:pt x="0" y="220"/>
                  </a:cubicBezTo>
                  <a:cubicBezTo>
                    <a:pt x="0" y="238"/>
                    <a:pt x="14" y="252"/>
                    <a:pt x="32" y="252"/>
                  </a:cubicBezTo>
                  <a:cubicBezTo>
                    <a:pt x="295" y="252"/>
                    <a:pt x="295" y="252"/>
                    <a:pt x="295" y="252"/>
                  </a:cubicBezTo>
                  <a:cubicBezTo>
                    <a:pt x="313" y="252"/>
                    <a:pt x="328" y="238"/>
                    <a:pt x="328" y="220"/>
                  </a:cubicBezTo>
                  <a:cubicBezTo>
                    <a:pt x="328" y="32"/>
                    <a:pt x="328" y="32"/>
                    <a:pt x="328" y="32"/>
                  </a:cubicBezTo>
                  <a:cubicBezTo>
                    <a:pt x="328" y="14"/>
                    <a:pt x="313" y="0"/>
                    <a:pt x="295"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17" name="Group 16">
            <a:extLst>
              <a:ext uri="{FF2B5EF4-FFF2-40B4-BE49-F238E27FC236}">
                <a16:creationId xmlns:a16="http://schemas.microsoft.com/office/drawing/2014/main" id="{D7FC9CAE-325B-334F-98E7-06BB614AE454}"/>
              </a:ext>
            </a:extLst>
          </p:cNvPr>
          <p:cNvGrpSpPr/>
          <p:nvPr/>
        </p:nvGrpSpPr>
        <p:grpSpPr>
          <a:xfrm>
            <a:off x="5933418" y="1297766"/>
            <a:ext cx="460916" cy="460916"/>
            <a:chOff x="6649389" y="551867"/>
            <a:chExt cx="658872" cy="658872"/>
          </a:xfrm>
        </p:grpSpPr>
        <p:sp>
          <p:nvSpPr>
            <p:cNvPr id="14" name="Oval 13">
              <a:extLst>
                <a:ext uri="{FF2B5EF4-FFF2-40B4-BE49-F238E27FC236}">
                  <a16:creationId xmlns:a16="http://schemas.microsoft.com/office/drawing/2014/main" id="{883E195D-C8E7-874B-A551-438220A6C85E}"/>
                </a:ext>
              </a:extLst>
            </p:cNvPr>
            <p:cNvSpPr/>
            <p:nvPr/>
          </p:nvSpPr>
          <p:spPr>
            <a:xfrm>
              <a:off x="6649389" y="551867"/>
              <a:ext cx="658872" cy="658872"/>
            </a:xfrm>
            <a:prstGeom prst="ellipse">
              <a:avLst/>
            </a:prstGeom>
            <a:solidFill>
              <a:schemeClr val="accent6"/>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grpSp>
          <p:nvGrpSpPr>
            <p:cNvPr id="112" name="Group 27">
              <a:extLst>
                <a:ext uri="{FF2B5EF4-FFF2-40B4-BE49-F238E27FC236}">
                  <a16:creationId xmlns:a16="http://schemas.microsoft.com/office/drawing/2014/main" id="{4964C50C-3DDA-DB4B-8A60-394673808ACE}"/>
                </a:ext>
              </a:extLst>
            </p:cNvPr>
            <p:cNvGrpSpPr>
              <a:grpSpLocks noChangeAspect="1"/>
            </p:cNvGrpSpPr>
            <p:nvPr/>
          </p:nvGrpSpPr>
          <p:grpSpPr bwMode="auto">
            <a:xfrm>
              <a:off x="6796889" y="706998"/>
              <a:ext cx="371895" cy="363475"/>
              <a:chOff x="1934" y="510"/>
              <a:chExt cx="1899" cy="1856"/>
            </a:xfrm>
          </p:grpSpPr>
          <p:sp>
            <p:nvSpPr>
              <p:cNvPr id="114" name="Freeform 29">
                <a:extLst>
                  <a:ext uri="{FF2B5EF4-FFF2-40B4-BE49-F238E27FC236}">
                    <a16:creationId xmlns:a16="http://schemas.microsoft.com/office/drawing/2014/main" id="{A5477078-3977-8A47-82ED-5BEA6421622B}"/>
                  </a:ext>
                </a:extLst>
              </p:cNvPr>
              <p:cNvSpPr>
                <a:spLocks/>
              </p:cNvSpPr>
              <p:nvPr/>
            </p:nvSpPr>
            <p:spPr bwMode="auto">
              <a:xfrm>
                <a:off x="2939" y="510"/>
                <a:ext cx="894" cy="873"/>
              </a:xfrm>
              <a:custGeom>
                <a:avLst/>
                <a:gdLst>
                  <a:gd name="T0" fmla="*/ 14 w 860"/>
                  <a:gd name="T1" fmla="*/ 822 h 861"/>
                  <a:gd name="T2" fmla="*/ 18 w 860"/>
                  <a:gd name="T3" fmla="*/ 827 h 861"/>
                  <a:gd name="T4" fmla="*/ 19 w 860"/>
                  <a:gd name="T5" fmla="*/ 829 h 861"/>
                  <a:gd name="T6" fmla="*/ 32 w 860"/>
                  <a:gd name="T7" fmla="*/ 841 h 861"/>
                  <a:gd name="T8" fmla="*/ 33 w 860"/>
                  <a:gd name="T9" fmla="*/ 842 h 861"/>
                  <a:gd name="T10" fmla="*/ 39 w 860"/>
                  <a:gd name="T11" fmla="*/ 846 h 861"/>
                  <a:gd name="T12" fmla="*/ 40 w 860"/>
                  <a:gd name="T13" fmla="*/ 847 h 861"/>
                  <a:gd name="T14" fmla="*/ 87 w 860"/>
                  <a:gd name="T15" fmla="*/ 861 h 861"/>
                  <a:gd name="T16" fmla="*/ 351 w 860"/>
                  <a:gd name="T17" fmla="*/ 861 h 861"/>
                  <a:gd name="T18" fmla="*/ 438 w 860"/>
                  <a:gd name="T19" fmla="*/ 773 h 861"/>
                  <a:gd name="T20" fmla="*/ 351 w 860"/>
                  <a:gd name="T21" fmla="*/ 685 h 861"/>
                  <a:gd name="T22" fmla="*/ 299 w 860"/>
                  <a:gd name="T23" fmla="*/ 685 h 861"/>
                  <a:gd name="T24" fmla="*/ 826 w 860"/>
                  <a:gd name="T25" fmla="*/ 158 h 861"/>
                  <a:gd name="T26" fmla="*/ 826 w 860"/>
                  <a:gd name="T27" fmla="*/ 34 h 861"/>
                  <a:gd name="T28" fmla="*/ 702 w 860"/>
                  <a:gd name="T29" fmla="*/ 34 h 861"/>
                  <a:gd name="T30" fmla="*/ 175 w 860"/>
                  <a:gd name="T31" fmla="*/ 561 h 861"/>
                  <a:gd name="T32" fmla="*/ 175 w 860"/>
                  <a:gd name="T33" fmla="*/ 510 h 861"/>
                  <a:gd name="T34" fmla="*/ 87 w 860"/>
                  <a:gd name="T35" fmla="*/ 422 h 861"/>
                  <a:gd name="T36" fmla="*/ 0 w 860"/>
                  <a:gd name="T37" fmla="*/ 510 h 861"/>
                  <a:gd name="T38" fmla="*/ 0 w 860"/>
                  <a:gd name="T39" fmla="*/ 773 h 861"/>
                  <a:gd name="T40" fmla="*/ 14 w 860"/>
                  <a:gd name="T41" fmla="*/ 821 h 861"/>
                  <a:gd name="T42" fmla="*/ 14 w 860"/>
                  <a:gd name="T43" fmla="*/ 822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0" h="861">
                    <a:moveTo>
                      <a:pt x="14" y="822"/>
                    </a:moveTo>
                    <a:cubicBezTo>
                      <a:pt x="15" y="823"/>
                      <a:pt x="17" y="825"/>
                      <a:pt x="18" y="827"/>
                    </a:cubicBezTo>
                    <a:cubicBezTo>
                      <a:pt x="19" y="828"/>
                      <a:pt x="19" y="828"/>
                      <a:pt x="19" y="829"/>
                    </a:cubicBezTo>
                    <a:cubicBezTo>
                      <a:pt x="23" y="833"/>
                      <a:pt x="27" y="837"/>
                      <a:pt x="32" y="841"/>
                    </a:cubicBezTo>
                    <a:cubicBezTo>
                      <a:pt x="32" y="842"/>
                      <a:pt x="33" y="842"/>
                      <a:pt x="33" y="842"/>
                    </a:cubicBezTo>
                    <a:cubicBezTo>
                      <a:pt x="35" y="844"/>
                      <a:pt x="37" y="845"/>
                      <a:pt x="39" y="846"/>
                    </a:cubicBezTo>
                    <a:cubicBezTo>
                      <a:pt x="40" y="847"/>
                      <a:pt x="40" y="847"/>
                      <a:pt x="40" y="847"/>
                    </a:cubicBezTo>
                    <a:cubicBezTo>
                      <a:pt x="54" y="856"/>
                      <a:pt x="70" y="861"/>
                      <a:pt x="87" y="861"/>
                    </a:cubicBezTo>
                    <a:cubicBezTo>
                      <a:pt x="351" y="861"/>
                      <a:pt x="351" y="861"/>
                      <a:pt x="351" y="861"/>
                    </a:cubicBezTo>
                    <a:cubicBezTo>
                      <a:pt x="399" y="861"/>
                      <a:pt x="438" y="821"/>
                      <a:pt x="438" y="773"/>
                    </a:cubicBezTo>
                    <a:cubicBezTo>
                      <a:pt x="438" y="725"/>
                      <a:pt x="399" y="685"/>
                      <a:pt x="351" y="685"/>
                    </a:cubicBezTo>
                    <a:cubicBezTo>
                      <a:pt x="299" y="685"/>
                      <a:pt x="299" y="685"/>
                      <a:pt x="299" y="685"/>
                    </a:cubicBezTo>
                    <a:cubicBezTo>
                      <a:pt x="826" y="158"/>
                      <a:pt x="826" y="158"/>
                      <a:pt x="826" y="158"/>
                    </a:cubicBezTo>
                    <a:cubicBezTo>
                      <a:pt x="860" y="124"/>
                      <a:pt x="860" y="68"/>
                      <a:pt x="826" y="34"/>
                    </a:cubicBezTo>
                    <a:cubicBezTo>
                      <a:pt x="792" y="0"/>
                      <a:pt x="736" y="0"/>
                      <a:pt x="702" y="34"/>
                    </a:cubicBezTo>
                    <a:cubicBezTo>
                      <a:pt x="175" y="561"/>
                      <a:pt x="175" y="561"/>
                      <a:pt x="175" y="561"/>
                    </a:cubicBezTo>
                    <a:cubicBezTo>
                      <a:pt x="175" y="510"/>
                      <a:pt x="175" y="510"/>
                      <a:pt x="175" y="510"/>
                    </a:cubicBezTo>
                    <a:cubicBezTo>
                      <a:pt x="175" y="462"/>
                      <a:pt x="136" y="422"/>
                      <a:pt x="87" y="422"/>
                    </a:cubicBezTo>
                    <a:cubicBezTo>
                      <a:pt x="39" y="422"/>
                      <a:pt x="0" y="462"/>
                      <a:pt x="0" y="510"/>
                    </a:cubicBezTo>
                    <a:cubicBezTo>
                      <a:pt x="0" y="773"/>
                      <a:pt x="0" y="773"/>
                      <a:pt x="0" y="773"/>
                    </a:cubicBezTo>
                    <a:cubicBezTo>
                      <a:pt x="0" y="791"/>
                      <a:pt x="5" y="807"/>
                      <a:pt x="14" y="821"/>
                    </a:cubicBezTo>
                    <a:lnTo>
                      <a:pt x="14" y="8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5" name="Freeform 30">
                <a:extLst>
                  <a:ext uri="{FF2B5EF4-FFF2-40B4-BE49-F238E27FC236}">
                    <a16:creationId xmlns:a16="http://schemas.microsoft.com/office/drawing/2014/main" id="{F7C4737D-6AB3-2546-90F9-D0601B3CBEA0}"/>
                  </a:ext>
                </a:extLst>
              </p:cNvPr>
              <p:cNvSpPr>
                <a:spLocks/>
              </p:cNvSpPr>
              <p:nvPr/>
            </p:nvSpPr>
            <p:spPr bwMode="auto">
              <a:xfrm>
                <a:off x="2910" y="1485"/>
                <a:ext cx="895" cy="873"/>
              </a:xfrm>
              <a:custGeom>
                <a:avLst/>
                <a:gdLst>
                  <a:gd name="T0" fmla="*/ 773 w 861"/>
                  <a:gd name="T1" fmla="*/ 422 h 861"/>
                  <a:gd name="T2" fmla="*/ 685 w 861"/>
                  <a:gd name="T3" fmla="*/ 509 h 861"/>
                  <a:gd name="T4" fmla="*/ 685 w 861"/>
                  <a:gd name="T5" fmla="*/ 561 h 861"/>
                  <a:gd name="T6" fmla="*/ 158 w 861"/>
                  <a:gd name="T7" fmla="*/ 34 h 861"/>
                  <a:gd name="T8" fmla="*/ 34 w 861"/>
                  <a:gd name="T9" fmla="*/ 34 h 861"/>
                  <a:gd name="T10" fmla="*/ 34 w 861"/>
                  <a:gd name="T11" fmla="*/ 158 h 861"/>
                  <a:gd name="T12" fmla="*/ 561 w 861"/>
                  <a:gd name="T13" fmla="*/ 685 h 861"/>
                  <a:gd name="T14" fmla="*/ 510 w 861"/>
                  <a:gd name="T15" fmla="*/ 685 h 861"/>
                  <a:gd name="T16" fmla="*/ 422 w 861"/>
                  <a:gd name="T17" fmla="*/ 773 h 861"/>
                  <a:gd name="T18" fmla="*/ 510 w 861"/>
                  <a:gd name="T19" fmla="*/ 861 h 861"/>
                  <a:gd name="T20" fmla="*/ 773 w 861"/>
                  <a:gd name="T21" fmla="*/ 861 h 861"/>
                  <a:gd name="T22" fmla="*/ 821 w 861"/>
                  <a:gd name="T23" fmla="*/ 846 h 861"/>
                  <a:gd name="T24" fmla="*/ 821 w 861"/>
                  <a:gd name="T25" fmla="*/ 846 h 861"/>
                  <a:gd name="T26" fmla="*/ 827 w 861"/>
                  <a:gd name="T27" fmla="*/ 842 h 861"/>
                  <a:gd name="T28" fmla="*/ 829 w 861"/>
                  <a:gd name="T29" fmla="*/ 841 h 861"/>
                  <a:gd name="T30" fmla="*/ 841 w 861"/>
                  <a:gd name="T31" fmla="*/ 828 h 861"/>
                  <a:gd name="T32" fmla="*/ 842 w 861"/>
                  <a:gd name="T33" fmla="*/ 827 h 861"/>
                  <a:gd name="T34" fmla="*/ 846 w 861"/>
                  <a:gd name="T35" fmla="*/ 821 h 861"/>
                  <a:gd name="T36" fmla="*/ 847 w 861"/>
                  <a:gd name="T37" fmla="*/ 820 h 861"/>
                  <a:gd name="T38" fmla="*/ 861 w 861"/>
                  <a:gd name="T39" fmla="*/ 773 h 861"/>
                  <a:gd name="T40" fmla="*/ 861 w 861"/>
                  <a:gd name="T41" fmla="*/ 509 h 861"/>
                  <a:gd name="T42" fmla="*/ 773 w 861"/>
                  <a:gd name="T43" fmla="*/ 422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1" h="861">
                    <a:moveTo>
                      <a:pt x="773" y="422"/>
                    </a:moveTo>
                    <a:cubicBezTo>
                      <a:pt x="725" y="422"/>
                      <a:pt x="685" y="461"/>
                      <a:pt x="685" y="509"/>
                    </a:cubicBezTo>
                    <a:cubicBezTo>
                      <a:pt x="685" y="561"/>
                      <a:pt x="685" y="561"/>
                      <a:pt x="685" y="561"/>
                    </a:cubicBezTo>
                    <a:cubicBezTo>
                      <a:pt x="158" y="34"/>
                      <a:pt x="158" y="34"/>
                      <a:pt x="158" y="34"/>
                    </a:cubicBezTo>
                    <a:cubicBezTo>
                      <a:pt x="124" y="0"/>
                      <a:pt x="68" y="0"/>
                      <a:pt x="34" y="34"/>
                    </a:cubicBezTo>
                    <a:cubicBezTo>
                      <a:pt x="0" y="68"/>
                      <a:pt x="0" y="124"/>
                      <a:pt x="34" y="158"/>
                    </a:cubicBezTo>
                    <a:cubicBezTo>
                      <a:pt x="561" y="685"/>
                      <a:pt x="561" y="685"/>
                      <a:pt x="561" y="685"/>
                    </a:cubicBezTo>
                    <a:cubicBezTo>
                      <a:pt x="510" y="685"/>
                      <a:pt x="510" y="685"/>
                      <a:pt x="510" y="685"/>
                    </a:cubicBezTo>
                    <a:cubicBezTo>
                      <a:pt x="462" y="685"/>
                      <a:pt x="422" y="725"/>
                      <a:pt x="422" y="773"/>
                    </a:cubicBezTo>
                    <a:cubicBezTo>
                      <a:pt x="422" y="821"/>
                      <a:pt x="462" y="861"/>
                      <a:pt x="510" y="861"/>
                    </a:cubicBezTo>
                    <a:cubicBezTo>
                      <a:pt x="773" y="861"/>
                      <a:pt x="773" y="861"/>
                      <a:pt x="773" y="861"/>
                    </a:cubicBezTo>
                    <a:cubicBezTo>
                      <a:pt x="791" y="861"/>
                      <a:pt x="807" y="855"/>
                      <a:pt x="821" y="846"/>
                    </a:cubicBezTo>
                    <a:cubicBezTo>
                      <a:pt x="821" y="846"/>
                      <a:pt x="821" y="846"/>
                      <a:pt x="821" y="846"/>
                    </a:cubicBezTo>
                    <a:cubicBezTo>
                      <a:pt x="823" y="845"/>
                      <a:pt x="825" y="843"/>
                      <a:pt x="827" y="842"/>
                    </a:cubicBezTo>
                    <a:cubicBezTo>
                      <a:pt x="828" y="841"/>
                      <a:pt x="828" y="841"/>
                      <a:pt x="829" y="841"/>
                    </a:cubicBezTo>
                    <a:cubicBezTo>
                      <a:pt x="833" y="837"/>
                      <a:pt x="837" y="833"/>
                      <a:pt x="841" y="828"/>
                    </a:cubicBezTo>
                    <a:cubicBezTo>
                      <a:pt x="841" y="828"/>
                      <a:pt x="842" y="827"/>
                      <a:pt x="842" y="827"/>
                    </a:cubicBezTo>
                    <a:cubicBezTo>
                      <a:pt x="844" y="825"/>
                      <a:pt x="845" y="823"/>
                      <a:pt x="846" y="821"/>
                    </a:cubicBezTo>
                    <a:cubicBezTo>
                      <a:pt x="847" y="820"/>
                      <a:pt x="847" y="820"/>
                      <a:pt x="847" y="820"/>
                    </a:cubicBezTo>
                    <a:cubicBezTo>
                      <a:pt x="856" y="807"/>
                      <a:pt x="861" y="790"/>
                      <a:pt x="861" y="773"/>
                    </a:cubicBezTo>
                    <a:cubicBezTo>
                      <a:pt x="861" y="509"/>
                      <a:pt x="861" y="509"/>
                      <a:pt x="861" y="509"/>
                    </a:cubicBezTo>
                    <a:cubicBezTo>
                      <a:pt x="861" y="461"/>
                      <a:pt x="821" y="422"/>
                      <a:pt x="773" y="42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6" name="Freeform 31">
                <a:extLst>
                  <a:ext uri="{FF2B5EF4-FFF2-40B4-BE49-F238E27FC236}">
                    <a16:creationId xmlns:a16="http://schemas.microsoft.com/office/drawing/2014/main" id="{72C70B10-E7D7-B942-995C-81833361C07D}"/>
                  </a:ext>
                </a:extLst>
              </p:cNvPr>
              <p:cNvSpPr>
                <a:spLocks/>
              </p:cNvSpPr>
              <p:nvPr/>
            </p:nvSpPr>
            <p:spPr bwMode="auto">
              <a:xfrm>
                <a:off x="1934" y="1493"/>
                <a:ext cx="895" cy="873"/>
              </a:xfrm>
              <a:custGeom>
                <a:avLst/>
                <a:gdLst>
                  <a:gd name="T0" fmla="*/ 846 w 861"/>
                  <a:gd name="T1" fmla="*/ 40 h 861"/>
                  <a:gd name="T2" fmla="*/ 842 w 861"/>
                  <a:gd name="T3" fmla="*/ 34 h 861"/>
                  <a:gd name="T4" fmla="*/ 841 w 861"/>
                  <a:gd name="T5" fmla="*/ 32 h 861"/>
                  <a:gd name="T6" fmla="*/ 828 w 861"/>
                  <a:gd name="T7" fmla="*/ 20 h 861"/>
                  <a:gd name="T8" fmla="*/ 827 w 861"/>
                  <a:gd name="T9" fmla="*/ 19 h 861"/>
                  <a:gd name="T10" fmla="*/ 821 w 861"/>
                  <a:gd name="T11" fmla="*/ 15 h 861"/>
                  <a:gd name="T12" fmla="*/ 820 w 861"/>
                  <a:gd name="T13" fmla="*/ 14 h 861"/>
                  <a:gd name="T14" fmla="*/ 773 w 861"/>
                  <a:gd name="T15" fmla="*/ 0 h 861"/>
                  <a:gd name="T16" fmla="*/ 509 w 861"/>
                  <a:gd name="T17" fmla="*/ 0 h 861"/>
                  <a:gd name="T18" fmla="*/ 422 w 861"/>
                  <a:gd name="T19" fmla="*/ 88 h 861"/>
                  <a:gd name="T20" fmla="*/ 509 w 861"/>
                  <a:gd name="T21" fmla="*/ 176 h 861"/>
                  <a:gd name="T22" fmla="*/ 561 w 861"/>
                  <a:gd name="T23" fmla="*/ 176 h 861"/>
                  <a:gd name="T24" fmla="*/ 34 w 861"/>
                  <a:gd name="T25" fmla="*/ 703 h 861"/>
                  <a:gd name="T26" fmla="*/ 34 w 861"/>
                  <a:gd name="T27" fmla="*/ 827 h 861"/>
                  <a:gd name="T28" fmla="*/ 158 w 861"/>
                  <a:gd name="T29" fmla="*/ 827 h 861"/>
                  <a:gd name="T30" fmla="*/ 685 w 861"/>
                  <a:gd name="T31" fmla="*/ 300 h 861"/>
                  <a:gd name="T32" fmla="*/ 685 w 861"/>
                  <a:gd name="T33" fmla="*/ 351 h 861"/>
                  <a:gd name="T34" fmla="*/ 773 w 861"/>
                  <a:gd name="T35" fmla="*/ 439 h 861"/>
                  <a:gd name="T36" fmla="*/ 861 w 861"/>
                  <a:gd name="T37" fmla="*/ 351 h 861"/>
                  <a:gd name="T38" fmla="*/ 861 w 861"/>
                  <a:gd name="T39" fmla="*/ 88 h 861"/>
                  <a:gd name="T40" fmla="*/ 846 w 861"/>
                  <a:gd name="T41" fmla="*/ 4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1" h="861">
                    <a:moveTo>
                      <a:pt x="846" y="40"/>
                    </a:moveTo>
                    <a:cubicBezTo>
                      <a:pt x="845" y="38"/>
                      <a:pt x="843" y="36"/>
                      <a:pt x="842" y="34"/>
                    </a:cubicBezTo>
                    <a:cubicBezTo>
                      <a:pt x="841" y="33"/>
                      <a:pt x="841" y="33"/>
                      <a:pt x="841" y="32"/>
                    </a:cubicBezTo>
                    <a:cubicBezTo>
                      <a:pt x="837" y="28"/>
                      <a:pt x="833" y="24"/>
                      <a:pt x="828" y="20"/>
                    </a:cubicBezTo>
                    <a:cubicBezTo>
                      <a:pt x="828" y="20"/>
                      <a:pt x="827" y="19"/>
                      <a:pt x="827" y="19"/>
                    </a:cubicBezTo>
                    <a:cubicBezTo>
                      <a:pt x="825" y="17"/>
                      <a:pt x="823" y="16"/>
                      <a:pt x="821" y="15"/>
                    </a:cubicBezTo>
                    <a:cubicBezTo>
                      <a:pt x="820" y="14"/>
                      <a:pt x="820" y="14"/>
                      <a:pt x="820" y="14"/>
                    </a:cubicBezTo>
                    <a:cubicBezTo>
                      <a:pt x="807" y="5"/>
                      <a:pt x="790" y="0"/>
                      <a:pt x="773" y="0"/>
                    </a:cubicBezTo>
                    <a:cubicBezTo>
                      <a:pt x="509" y="0"/>
                      <a:pt x="509" y="0"/>
                      <a:pt x="509" y="0"/>
                    </a:cubicBezTo>
                    <a:cubicBezTo>
                      <a:pt x="461" y="0"/>
                      <a:pt x="422" y="40"/>
                      <a:pt x="422" y="88"/>
                    </a:cubicBezTo>
                    <a:cubicBezTo>
                      <a:pt x="422" y="136"/>
                      <a:pt x="461" y="176"/>
                      <a:pt x="509" y="176"/>
                    </a:cubicBezTo>
                    <a:cubicBezTo>
                      <a:pt x="561" y="176"/>
                      <a:pt x="561" y="176"/>
                      <a:pt x="561" y="176"/>
                    </a:cubicBezTo>
                    <a:cubicBezTo>
                      <a:pt x="34" y="703"/>
                      <a:pt x="34" y="703"/>
                      <a:pt x="34" y="703"/>
                    </a:cubicBezTo>
                    <a:cubicBezTo>
                      <a:pt x="0" y="737"/>
                      <a:pt x="0" y="793"/>
                      <a:pt x="34" y="827"/>
                    </a:cubicBezTo>
                    <a:cubicBezTo>
                      <a:pt x="68" y="861"/>
                      <a:pt x="124" y="861"/>
                      <a:pt x="158" y="827"/>
                    </a:cubicBezTo>
                    <a:cubicBezTo>
                      <a:pt x="685" y="300"/>
                      <a:pt x="685" y="300"/>
                      <a:pt x="685" y="300"/>
                    </a:cubicBezTo>
                    <a:cubicBezTo>
                      <a:pt x="685" y="351"/>
                      <a:pt x="685" y="351"/>
                      <a:pt x="685" y="351"/>
                    </a:cubicBezTo>
                    <a:cubicBezTo>
                      <a:pt x="685" y="399"/>
                      <a:pt x="725" y="439"/>
                      <a:pt x="773" y="439"/>
                    </a:cubicBezTo>
                    <a:cubicBezTo>
                      <a:pt x="821" y="439"/>
                      <a:pt x="861" y="399"/>
                      <a:pt x="861" y="351"/>
                    </a:cubicBezTo>
                    <a:cubicBezTo>
                      <a:pt x="861" y="88"/>
                      <a:pt x="861" y="88"/>
                      <a:pt x="861" y="88"/>
                    </a:cubicBezTo>
                    <a:cubicBezTo>
                      <a:pt x="861" y="70"/>
                      <a:pt x="855" y="54"/>
                      <a:pt x="846" y="4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7" name="Freeform 32">
                <a:extLst>
                  <a:ext uri="{FF2B5EF4-FFF2-40B4-BE49-F238E27FC236}">
                    <a16:creationId xmlns:a16="http://schemas.microsoft.com/office/drawing/2014/main" id="{4A1F1078-7A84-7645-9D52-7277D3396712}"/>
                  </a:ext>
                </a:extLst>
              </p:cNvPr>
              <p:cNvSpPr>
                <a:spLocks/>
              </p:cNvSpPr>
              <p:nvPr/>
            </p:nvSpPr>
            <p:spPr bwMode="auto">
              <a:xfrm>
                <a:off x="1935" y="523"/>
                <a:ext cx="894" cy="873"/>
              </a:xfrm>
              <a:custGeom>
                <a:avLst/>
                <a:gdLst>
                  <a:gd name="T0" fmla="*/ 87 w 860"/>
                  <a:gd name="T1" fmla="*/ 439 h 861"/>
                  <a:gd name="T2" fmla="*/ 175 w 860"/>
                  <a:gd name="T3" fmla="*/ 352 h 861"/>
                  <a:gd name="T4" fmla="*/ 175 w 860"/>
                  <a:gd name="T5" fmla="*/ 300 h 861"/>
                  <a:gd name="T6" fmla="*/ 702 w 860"/>
                  <a:gd name="T7" fmla="*/ 827 h 861"/>
                  <a:gd name="T8" fmla="*/ 826 w 860"/>
                  <a:gd name="T9" fmla="*/ 827 h 861"/>
                  <a:gd name="T10" fmla="*/ 826 w 860"/>
                  <a:gd name="T11" fmla="*/ 703 h 861"/>
                  <a:gd name="T12" fmla="*/ 299 w 860"/>
                  <a:gd name="T13" fmla="*/ 176 h 861"/>
                  <a:gd name="T14" fmla="*/ 351 w 860"/>
                  <a:gd name="T15" fmla="*/ 176 h 861"/>
                  <a:gd name="T16" fmla="*/ 438 w 860"/>
                  <a:gd name="T17" fmla="*/ 88 h 861"/>
                  <a:gd name="T18" fmla="*/ 351 w 860"/>
                  <a:gd name="T19" fmla="*/ 0 h 861"/>
                  <a:gd name="T20" fmla="*/ 87 w 860"/>
                  <a:gd name="T21" fmla="*/ 0 h 861"/>
                  <a:gd name="T22" fmla="*/ 40 w 860"/>
                  <a:gd name="T23" fmla="*/ 15 h 861"/>
                  <a:gd name="T24" fmla="*/ 39 w 860"/>
                  <a:gd name="T25" fmla="*/ 15 h 861"/>
                  <a:gd name="T26" fmla="*/ 33 w 860"/>
                  <a:gd name="T27" fmla="*/ 19 h 861"/>
                  <a:gd name="T28" fmla="*/ 32 w 860"/>
                  <a:gd name="T29" fmla="*/ 20 h 861"/>
                  <a:gd name="T30" fmla="*/ 19 w 860"/>
                  <a:gd name="T31" fmla="*/ 33 h 861"/>
                  <a:gd name="T32" fmla="*/ 18 w 860"/>
                  <a:gd name="T33" fmla="*/ 34 h 861"/>
                  <a:gd name="T34" fmla="*/ 14 w 860"/>
                  <a:gd name="T35" fmla="*/ 40 h 861"/>
                  <a:gd name="T36" fmla="*/ 14 w 860"/>
                  <a:gd name="T37" fmla="*/ 41 h 861"/>
                  <a:gd name="T38" fmla="*/ 0 w 860"/>
                  <a:gd name="T39" fmla="*/ 88 h 861"/>
                  <a:gd name="T40" fmla="*/ 0 w 860"/>
                  <a:gd name="T41" fmla="*/ 352 h 861"/>
                  <a:gd name="T42" fmla="*/ 87 w 860"/>
                  <a:gd name="T43" fmla="*/ 43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0" h="861">
                    <a:moveTo>
                      <a:pt x="87" y="439"/>
                    </a:moveTo>
                    <a:cubicBezTo>
                      <a:pt x="136" y="439"/>
                      <a:pt x="175" y="400"/>
                      <a:pt x="175" y="352"/>
                    </a:cubicBezTo>
                    <a:cubicBezTo>
                      <a:pt x="175" y="300"/>
                      <a:pt x="175" y="300"/>
                      <a:pt x="175" y="300"/>
                    </a:cubicBezTo>
                    <a:cubicBezTo>
                      <a:pt x="702" y="827"/>
                      <a:pt x="702" y="827"/>
                      <a:pt x="702" y="827"/>
                    </a:cubicBezTo>
                    <a:cubicBezTo>
                      <a:pt x="736" y="861"/>
                      <a:pt x="792" y="861"/>
                      <a:pt x="826" y="827"/>
                    </a:cubicBezTo>
                    <a:cubicBezTo>
                      <a:pt x="860" y="793"/>
                      <a:pt x="860" y="737"/>
                      <a:pt x="826" y="703"/>
                    </a:cubicBezTo>
                    <a:cubicBezTo>
                      <a:pt x="299" y="176"/>
                      <a:pt x="299" y="176"/>
                      <a:pt x="299" y="176"/>
                    </a:cubicBezTo>
                    <a:cubicBezTo>
                      <a:pt x="351" y="176"/>
                      <a:pt x="351" y="176"/>
                      <a:pt x="351" y="176"/>
                    </a:cubicBezTo>
                    <a:cubicBezTo>
                      <a:pt x="399" y="176"/>
                      <a:pt x="438" y="136"/>
                      <a:pt x="438" y="88"/>
                    </a:cubicBezTo>
                    <a:cubicBezTo>
                      <a:pt x="438" y="40"/>
                      <a:pt x="399" y="0"/>
                      <a:pt x="351" y="0"/>
                    </a:cubicBezTo>
                    <a:cubicBezTo>
                      <a:pt x="87" y="0"/>
                      <a:pt x="87" y="0"/>
                      <a:pt x="87" y="0"/>
                    </a:cubicBezTo>
                    <a:cubicBezTo>
                      <a:pt x="70" y="0"/>
                      <a:pt x="54" y="6"/>
                      <a:pt x="40" y="15"/>
                    </a:cubicBezTo>
                    <a:cubicBezTo>
                      <a:pt x="39" y="15"/>
                      <a:pt x="39" y="15"/>
                      <a:pt x="39" y="15"/>
                    </a:cubicBezTo>
                    <a:cubicBezTo>
                      <a:pt x="37" y="16"/>
                      <a:pt x="35" y="18"/>
                      <a:pt x="33" y="19"/>
                    </a:cubicBezTo>
                    <a:cubicBezTo>
                      <a:pt x="33" y="20"/>
                      <a:pt x="32" y="20"/>
                      <a:pt x="32" y="20"/>
                    </a:cubicBezTo>
                    <a:cubicBezTo>
                      <a:pt x="27" y="24"/>
                      <a:pt x="23" y="28"/>
                      <a:pt x="19" y="33"/>
                    </a:cubicBezTo>
                    <a:cubicBezTo>
                      <a:pt x="19" y="33"/>
                      <a:pt x="19" y="34"/>
                      <a:pt x="18" y="34"/>
                    </a:cubicBezTo>
                    <a:cubicBezTo>
                      <a:pt x="17" y="36"/>
                      <a:pt x="15" y="38"/>
                      <a:pt x="14" y="40"/>
                    </a:cubicBezTo>
                    <a:cubicBezTo>
                      <a:pt x="14" y="41"/>
                      <a:pt x="14" y="41"/>
                      <a:pt x="14" y="41"/>
                    </a:cubicBezTo>
                    <a:cubicBezTo>
                      <a:pt x="5" y="54"/>
                      <a:pt x="0" y="71"/>
                      <a:pt x="0" y="88"/>
                    </a:cubicBezTo>
                    <a:cubicBezTo>
                      <a:pt x="0" y="352"/>
                      <a:pt x="0" y="352"/>
                      <a:pt x="0" y="352"/>
                    </a:cubicBezTo>
                    <a:cubicBezTo>
                      <a:pt x="0" y="400"/>
                      <a:pt x="39" y="439"/>
                      <a:pt x="87" y="43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grpSp>
        <p:nvGrpSpPr>
          <p:cNvPr id="131" name="Group 130">
            <a:extLst>
              <a:ext uri="{FF2B5EF4-FFF2-40B4-BE49-F238E27FC236}">
                <a16:creationId xmlns:a16="http://schemas.microsoft.com/office/drawing/2014/main" id="{F7590B1C-CB48-564D-B1DB-0C4D1503F66A}"/>
              </a:ext>
            </a:extLst>
          </p:cNvPr>
          <p:cNvGrpSpPr/>
          <p:nvPr/>
        </p:nvGrpSpPr>
        <p:grpSpPr>
          <a:xfrm>
            <a:off x="2254345" y="1750754"/>
            <a:ext cx="460916" cy="460916"/>
            <a:chOff x="6649389" y="551867"/>
            <a:chExt cx="658872" cy="658872"/>
          </a:xfrm>
        </p:grpSpPr>
        <p:sp>
          <p:nvSpPr>
            <p:cNvPr id="132" name="Oval 131">
              <a:extLst>
                <a:ext uri="{FF2B5EF4-FFF2-40B4-BE49-F238E27FC236}">
                  <a16:creationId xmlns:a16="http://schemas.microsoft.com/office/drawing/2014/main" id="{B1F9DC7C-DDEA-744B-A23C-2E3017B41A46}"/>
                </a:ext>
              </a:extLst>
            </p:cNvPr>
            <p:cNvSpPr/>
            <p:nvPr/>
          </p:nvSpPr>
          <p:spPr>
            <a:xfrm>
              <a:off x="6649389" y="551867"/>
              <a:ext cx="658872" cy="658872"/>
            </a:xfrm>
            <a:prstGeom prst="ellipse">
              <a:avLst/>
            </a:prstGeom>
            <a:solidFill>
              <a:schemeClr val="accent6"/>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grpSp>
          <p:nvGrpSpPr>
            <p:cNvPr id="133" name="Group 27">
              <a:extLst>
                <a:ext uri="{FF2B5EF4-FFF2-40B4-BE49-F238E27FC236}">
                  <a16:creationId xmlns:a16="http://schemas.microsoft.com/office/drawing/2014/main" id="{2DBCBCD3-1043-9F48-A6A6-27DBF9801254}"/>
                </a:ext>
              </a:extLst>
            </p:cNvPr>
            <p:cNvGrpSpPr>
              <a:grpSpLocks noChangeAspect="1"/>
            </p:cNvGrpSpPr>
            <p:nvPr/>
          </p:nvGrpSpPr>
          <p:grpSpPr bwMode="auto">
            <a:xfrm>
              <a:off x="6796889" y="706998"/>
              <a:ext cx="371895" cy="363475"/>
              <a:chOff x="1934" y="510"/>
              <a:chExt cx="1899" cy="1856"/>
            </a:xfrm>
          </p:grpSpPr>
          <p:sp>
            <p:nvSpPr>
              <p:cNvPr id="134" name="Freeform 29">
                <a:extLst>
                  <a:ext uri="{FF2B5EF4-FFF2-40B4-BE49-F238E27FC236}">
                    <a16:creationId xmlns:a16="http://schemas.microsoft.com/office/drawing/2014/main" id="{A3963589-8BE0-7846-83DC-959D0263E225}"/>
                  </a:ext>
                </a:extLst>
              </p:cNvPr>
              <p:cNvSpPr>
                <a:spLocks/>
              </p:cNvSpPr>
              <p:nvPr/>
            </p:nvSpPr>
            <p:spPr bwMode="auto">
              <a:xfrm>
                <a:off x="2939" y="510"/>
                <a:ext cx="894" cy="873"/>
              </a:xfrm>
              <a:custGeom>
                <a:avLst/>
                <a:gdLst>
                  <a:gd name="T0" fmla="*/ 14 w 860"/>
                  <a:gd name="T1" fmla="*/ 822 h 861"/>
                  <a:gd name="T2" fmla="*/ 18 w 860"/>
                  <a:gd name="T3" fmla="*/ 827 h 861"/>
                  <a:gd name="T4" fmla="*/ 19 w 860"/>
                  <a:gd name="T5" fmla="*/ 829 h 861"/>
                  <a:gd name="T6" fmla="*/ 32 w 860"/>
                  <a:gd name="T7" fmla="*/ 841 h 861"/>
                  <a:gd name="T8" fmla="*/ 33 w 860"/>
                  <a:gd name="T9" fmla="*/ 842 h 861"/>
                  <a:gd name="T10" fmla="*/ 39 w 860"/>
                  <a:gd name="T11" fmla="*/ 846 h 861"/>
                  <a:gd name="T12" fmla="*/ 40 w 860"/>
                  <a:gd name="T13" fmla="*/ 847 h 861"/>
                  <a:gd name="T14" fmla="*/ 87 w 860"/>
                  <a:gd name="T15" fmla="*/ 861 h 861"/>
                  <a:gd name="T16" fmla="*/ 351 w 860"/>
                  <a:gd name="T17" fmla="*/ 861 h 861"/>
                  <a:gd name="T18" fmla="*/ 438 w 860"/>
                  <a:gd name="T19" fmla="*/ 773 h 861"/>
                  <a:gd name="T20" fmla="*/ 351 w 860"/>
                  <a:gd name="T21" fmla="*/ 685 h 861"/>
                  <a:gd name="T22" fmla="*/ 299 w 860"/>
                  <a:gd name="T23" fmla="*/ 685 h 861"/>
                  <a:gd name="T24" fmla="*/ 826 w 860"/>
                  <a:gd name="T25" fmla="*/ 158 h 861"/>
                  <a:gd name="T26" fmla="*/ 826 w 860"/>
                  <a:gd name="T27" fmla="*/ 34 h 861"/>
                  <a:gd name="T28" fmla="*/ 702 w 860"/>
                  <a:gd name="T29" fmla="*/ 34 h 861"/>
                  <a:gd name="T30" fmla="*/ 175 w 860"/>
                  <a:gd name="T31" fmla="*/ 561 h 861"/>
                  <a:gd name="T32" fmla="*/ 175 w 860"/>
                  <a:gd name="T33" fmla="*/ 510 h 861"/>
                  <a:gd name="T34" fmla="*/ 87 w 860"/>
                  <a:gd name="T35" fmla="*/ 422 h 861"/>
                  <a:gd name="T36" fmla="*/ 0 w 860"/>
                  <a:gd name="T37" fmla="*/ 510 h 861"/>
                  <a:gd name="T38" fmla="*/ 0 w 860"/>
                  <a:gd name="T39" fmla="*/ 773 h 861"/>
                  <a:gd name="T40" fmla="*/ 14 w 860"/>
                  <a:gd name="T41" fmla="*/ 821 h 861"/>
                  <a:gd name="T42" fmla="*/ 14 w 860"/>
                  <a:gd name="T43" fmla="*/ 822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0" h="861">
                    <a:moveTo>
                      <a:pt x="14" y="822"/>
                    </a:moveTo>
                    <a:cubicBezTo>
                      <a:pt x="15" y="823"/>
                      <a:pt x="17" y="825"/>
                      <a:pt x="18" y="827"/>
                    </a:cubicBezTo>
                    <a:cubicBezTo>
                      <a:pt x="19" y="828"/>
                      <a:pt x="19" y="828"/>
                      <a:pt x="19" y="829"/>
                    </a:cubicBezTo>
                    <a:cubicBezTo>
                      <a:pt x="23" y="833"/>
                      <a:pt x="27" y="837"/>
                      <a:pt x="32" y="841"/>
                    </a:cubicBezTo>
                    <a:cubicBezTo>
                      <a:pt x="32" y="842"/>
                      <a:pt x="33" y="842"/>
                      <a:pt x="33" y="842"/>
                    </a:cubicBezTo>
                    <a:cubicBezTo>
                      <a:pt x="35" y="844"/>
                      <a:pt x="37" y="845"/>
                      <a:pt x="39" y="846"/>
                    </a:cubicBezTo>
                    <a:cubicBezTo>
                      <a:pt x="40" y="847"/>
                      <a:pt x="40" y="847"/>
                      <a:pt x="40" y="847"/>
                    </a:cubicBezTo>
                    <a:cubicBezTo>
                      <a:pt x="54" y="856"/>
                      <a:pt x="70" y="861"/>
                      <a:pt x="87" y="861"/>
                    </a:cubicBezTo>
                    <a:cubicBezTo>
                      <a:pt x="351" y="861"/>
                      <a:pt x="351" y="861"/>
                      <a:pt x="351" y="861"/>
                    </a:cubicBezTo>
                    <a:cubicBezTo>
                      <a:pt x="399" y="861"/>
                      <a:pt x="438" y="821"/>
                      <a:pt x="438" y="773"/>
                    </a:cubicBezTo>
                    <a:cubicBezTo>
                      <a:pt x="438" y="725"/>
                      <a:pt x="399" y="685"/>
                      <a:pt x="351" y="685"/>
                    </a:cubicBezTo>
                    <a:cubicBezTo>
                      <a:pt x="299" y="685"/>
                      <a:pt x="299" y="685"/>
                      <a:pt x="299" y="685"/>
                    </a:cubicBezTo>
                    <a:cubicBezTo>
                      <a:pt x="826" y="158"/>
                      <a:pt x="826" y="158"/>
                      <a:pt x="826" y="158"/>
                    </a:cubicBezTo>
                    <a:cubicBezTo>
                      <a:pt x="860" y="124"/>
                      <a:pt x="860" y="68"/>
                      <a:pt x="826" y="34"/>
                    </a:cubicBezTo>
                    <a:cubicBezTo>
                      <a:pt x="792" y="0"/>
                      <a:pt x="736" y="0"/>
                      <a:pt x="702" y="34"/>
                    </a:cubicBezTo>
                    <a:cubicBezTo>
                      <a:pt x="175" y="561"/>
                      <a:pt x="175" y="561"/>
                      <a:pt x="175" y="561"/>
                    </a:cubicBezTo>
                    <a:cubicBezTo>
                      <a:pt x="175" y="510"/>
                      <a:pt x="175" y="510"/>
                      <a:pt x="175" y="510"/>
                    </a:cubicBezTo>
                    <a:cubicBezTo>
                      <a:pt x="175" y="462"/>
                      <a:pt x="136" y="422"/>
                      <a:pt x="87" y="422"/>
                    </a:cubicBezTo>
                    <a:cubicBezTo>
                      <a:pt x="39" y="422"/>
                      <a:pt x="0" y="462"/>
                      <a:pt x="0" y="510"/>
                    </a:cubicBezTo>
                    <a:cubicBezTo>
                      <a:pt x="0" y="773"/>
                      <a:pt x="0" y="773"/>
                      <a:pt x="0" y="773"/>
                    </a:cubicBezTo>
                    <a:cubicBezTo>
                      <a:pt x="0" y="791"/>
                      <a:pt x="5" y="807"/>
                      <a:pt x="14" y="821"/>
                    </a:cubicBezTo>
                    <a:lnTo>
                      <a:pt x="14" y="8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5" name="Freeform 30">
                <a:extLst>
                  <a:ext uri="{FF2B5EF4-FFF2-40B4-BE49-F238E27FC236}">
                    <a16:creationId xmlns:a16="http://schemas.microsoft.com/office/drawing/2014/main" id="{F4B8570E-B6EF-2C47-81EE-3A63D6F0BDF0}"/>
                  </a:ext>
                </a:extLst>
              </p:cNvPr>
              <p:cNvSpPr>
                <a:spLocks/>
              </p:cNvSpPr>
              <p:nvPr/>
            </p:nvSpPr>
            <p:spPr bwMode="auto">
              <a:xfrm>
                <a:off x="2910" y="1485"/>
                <a:ext cx="895" cy="873"/>
              </a:xfrm>
              <a:custGeom>
                <a:avLst/>
                <a:gdLst>
                  <a:gd name="T0" fmla="*/ 773 w 861"/>
                  <a:gd name="T1" fmla="*/ 422 h 861"/>
                  <a:gd name="T2" fmla="*/ 685 w 861"/>
                  <a:gd name="T3" fmla="*/ 509 h 861"/>
                  <a:gd name="T4" fmla="*/ 685 w 861"/>
                  <a:gd name="T5" fmla="*/ 561 h 861"/>
                  <a:gd name="T6" fmla="*/ 158 w 861"/>
                  <a:gd name="T7" fmla="*/ 34 h 861"/>
                  <a:gd name="T8" fmla="*/ 34 w 861"/>
                  <a:gd name="T9" fmla="*/ 34 h 861"/>
                  <a:gd name="T10" fmla="*/ 34 w 861"/>
                  <a:gd name="T11" fmla="*/ 158 h 861"/>
                  <a:gd name="T12" fmla="*/ 561 w 861"/>
                  <a:gd name="T13" fmla="*/ 685 h 861"/>
                  <a:gd name="T14" fmla="*/ 510 w 861"/>
                  <a:gd name="T15" fmla="*/ 685 h 861"/>
                  <a:gd name="T16" fmla="*/ 422 w 861"/>
                  <a:gd name="T17" fmla="*/ 773 h 861"/>
                  <a:gd name="T18" fmla="*/ 510 w 861"/>
                  <a:gd name="T19" fmla="*/ 861 h 861"/>
                  <a:gd name="T20" fmla="*/ 773 w 861"/>
                  <a:gd name="T21" fmla="*/ 861 h 861"/>
                  <a:gd name="T22" fmla="*/ 821 w 861"/>
                  <a:gd name="T23" fmla="*/ 846 h 861"/>
                  <a:gd name="T24" fmla="*/ 821 w 861"/>
                  <a:gd name="T25" fmla="*/ 846 h 861"/>
                  <a:gd name="T26" fmla="*/ 827 w 861"/>
                  <a:gd name="T27" fmla="*/ 842 h 861"/>
                  <a:gd name="T28" fmla="*/ 829 w 861"/>
                  <a:gd name="T29" fmla="*/ 841 h 861"/>
                  <a:gd name="T30" fmla="*/ 841 w 861"/>
                  <a:gd name="T31" fmla="*/ 828 h 861"/>
                  <a:gd name="T32" fmla="*/ 842 w 861"/>
                  <a:gd name="T33" fmla="*/ 827 h 861"/>
                  <a:gd name="T34" fmla="*/ 846 w 861"/>
                  <a:gd name="T35" fmla="*/ 821 h 861"/>
                  <a:gd name="T36" fmla="*/ 847 w 861"/>
                  <a:gd name="T37" fmla="*/ 820 h 861"/>
                  <a:gd name="T38" fmla="*/ 861 w 861"/>
                  <a:gd name="T39" fmla="*/ 773 h 861"/>
                  <a:gd name="T40" fmla="*/ 861 w 861"/>
                  <a:gd name="T41" fmla="*/ 509 h 861"/>
                  <a:gd name="T42" fmla="*/ 773 w 861"/>
                  <a:gd name="T43" fmla="*/ 422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1" h="861">
                    <a:moveTo>
                      <a:pt x="773" y="422"/>
                    </a:moveTo>
                    <a:cubicBezTo>
                      <a:pt x="725" y="422"/>
                      <a:pt x="685" y="461"/>
                      <a:pt x="685" y="509"/>
                    </a:cubicBezTo>
                    <a:cubicBezTo>
                      <a:pt x="685" y="561"/>
                      <a:pt x="685" y="561"/>
                      <a:pt x="685" y="561"/>
                    </a:cubicBezTo>
                    <a:cubicBezTo>
                      <a:pt x="158" y="34"/>
                      <a:pt x="158" y="34"/>
                      <a:pt x="158" y="34"/>
                    </a:cubicBezTo>
                    <a:cubicBezTo>
                      <a:pt x="124" y="0"/>
                      <a:pt x="68" y="0"/>
                      <a:pt x="34" y="34"/>
                    </a:cubicBezTo>
                    <a:cubicBezTo>
                      <a:pt x="0" y="68"/>
                      <a:pt x="0" y="124"/>
                      <a:pt x="34" y="158"/>
                    </a:cubicBezTo>
                    <a:cubicBezTo>
                      <a:pt x="561" y="685"/>
                      <a:pt x="561" y="685"/>
                      <a:pt x="561" y="685"/>
                    </a:cubicBezTo>
                    <a:cubicBezTo>
                      <a:pt x="510" y="685"/>
                      <a:pt x="510" y="685"/>
                      <a:pt x="510" y="685"/>
                    </a:cubicBezTo>
                    <a:cubicBezTo>
                      <a:pt x="462" y="685"/>
                      <a:pt x="422" y="725"/>
                      <a:pt x="422" y="773"/>
                    </a:cubicBezTo>
                    <a:cubicBezTo>
                      <a:pt x="422" y="821"/>
                      <a:pt x="462" y="861"/>
                      <a:pt x="510" y="861"/>
                    </a:cubicBezTo>
                    <a:cubicBezTo>
                      <a:pt x="773" y="861"/>
                      <a:pt x="773" y="861"/>
                      <a:pt x="773" y="861"/>
                    </a:cubicBezTo>
                    <a:cubicBezTo>
                      <a:pt x="791" y="861"/>
                      <a:pt x="807" y="855"/>
                      <a:pt x="821" y="846"/>
                    </a:cubicBezTo>
                    <a:cubicBezTo>
                      <a:pt x="821" y="846"/>
                      <a:pt x="821" y="846"/>
                      <a:pt x="821" y="846"/>
                    </a:cubicBezTo>
                    <a:cubicBezTo>
                      <a:pt x="823" y="845"/>
                      <a:pt x="825" y="843"/>
                      <a:pt x="827" y="842"/>
                    </a:cubicBezTo>
                    <a:cubicBezTo>
                      <a:pt x="828" y="841"/>
                      <a:pt x="828" y="841"/>
                      <a:pt x="829" y="841"/>
                    </a:cubicBezTo>
                    <a:cubicBezTo>
                      <a:pt x="833" y="837"/>
                      <a:pt x="837" y="833"/>
                      <a:pt x="841" y="828"/>
                    </a:cubicBezTo>
                    <a:cubicBezTo>
                      <a:pt x="841" y="828"/>
                      <a:pt x="842" y="827"/>
                      <a:pt x="842" y="827"/>
                    </a:cubicBezTo>
                    <a:cubicBezTo>
                      <a:pt x="844" y="825"/>
                      <a:pt x="845" y="823"/>
                      <a:pt x="846" y="821"/>
                    </a:cubicBezTo>
                    <a:cubicBezTo>
                      <a:pt x="847" y="820"/>
                      <a:pt x="847" y="820"/>
                      <a:pt x="847" y="820"/>
                    </a:cubicBezTo>
                    <a:cubicBezTo>
                      <a:pt x="856" y="807"/>
                      <a:pt x="861" y="790"/>
                      <a:pt x="861" y="773"/>
                    </a:cubicBezTo>
                    <a:cubicBezTo>
                      <a:pt x="861" y="509"/>
                      <a:pt x="861" y="509"/>
                      <a:pt x="861" y="509"/>
                    </a:cubicBezTo>
                    <a:cubicBezTo>
                      <a:pt x="861" y="461"/>
                      <a:pt x="821" y="422"/>
                      <a:pt x="773" y="42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6" name="Freeform 31">
                <a:extLst>
                  <a:ext uri="{FF2B5EF4-FFF2-40B4-BE49-F238E27FC236}">
                    <a16:creationId xmlns:a16="http://schemas.microsoft.com/office/drawing/2014/main" id="{C9A008C6-3B76-B348-B2B2-0F4600E9F46B}"/>
                  </a:ext>
                </a:extLst>
              </p:cNvPr>
              <p:cNvSpPr>
                <a:spLocks/>
              </p:cNvSpPr>
              <p:nvPr/>
            </p:nvSpPr>
            <p:spPr bwMode="auto">
              <a:xfrm>
                <a:off x="1934" y="1493"/>
                <a:ext cx="895" cy="873"/>
              </a:xfrm>
              <a:custGeom>
                <a:avLst/>
                <a:gdLst>
                  <a:gd name="T0" fmla="*/ 846 w 861"/>
                  <a:gd name="T1" fmla="*/ 40 h 861"/>
                  <a:gd name="T2" fmla="*/ 842 w 861"/>
                  <a:gd name="T3" fmla="*/ 34 h 861"/>
                  <a:gd name="T4" fmla="*/ 841 w 861"/>
                  <a:gd name="T5" fmla="*/ 32 h 861"/>
                  <a:gd name="T6" fmla="*/ 828 w 861"/>
                  <a:gd name="T7" fmla="*/ 20 h 861"/>
                  <a:gd name="T8" fmla="*/ 827 w 861"/>
                  <a:gd name="T9" fmla="*/ 19 h 861"/>
                  <a:gd name="T10" fmla="*/ 821 w 861"/>
                  <a:gd name="T11" fmla="*/ 15 h 861"/>
                  <a:gd name="T12" fmla="*/ 820 w 861"/>
                  <a:gd name="T13" fmla="*/ 14 h 861"/>
                  <a:gd name="T14" fmla="*/ 773 w 861"/>
                  <a:gd name="T15" fmla="*/ 0 h 861"/>
                  <a:gd name="T16" fmla="*/ 509 w 861"/>
                  <a:gd name="T17" fmla="*/ 0 h 861"/>
                  <a:gd name="T18" fmla="*/ 422 w 861"/>
                  <a:gd name="T19" fmla="*/ 88 h 861"/>
                  <a:gd name="T20" fmla="*/ 509 w 861"/>
                  <a:gd name="T21" fmla="*/ 176 h 861"/>
                  <a:gd name="T22" fmla="*/ 561 w 861"/>
                  <a:gd name="T23" fmla="*/ 176 h 861"/>
                  <a:gd name="T24" fmla="*/ 34 w 861"/>
                  <a:gd name="T25" fmla="*/ 703 h 861"/>
                  <a:gd name="T26" fmla="*/ 34 w 861"/>
                  <a:gd name="T27" fmla="*/ 827 h 861"/>
                  <a:gd name="T28" fmla="*/ 158 w 861"/>
                  <a:gd name="T29" fmla="*/ 827 h 861"/>
                  <a:gd name="T30" fmla="*/ 685 w 861"/>
                  <a:gd name="T31" fmla="*/ 300 h 861"/>
                  <a:gd name="T32" fmla="*/ 685 w 861"/>
                  <a:gd name="T33" fmla="*/ 351 h 861"/>
                  <a:gd name="T34" fmla="*/ 773 w 861"/>
                  <a:gd name="T35" fmla="*/ 439 h 861"/>
                  <a:gd name="T36" fmla="*/ 861 w 861"/>
                  <a:gd name="T37" fmla="*/ 351 h 861"/>
                  <a:gd name="T38" fmla="*/ 861 w 861"/>
                  <a:gd name="T39" fmla="*/ 88 h 861"/>
                  <a:gd name="T40" fmla="*/ 846 w 861"/>
                  <a:gd name="T41" fmla="*/ 4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1" h="861">
                    <a:moveTo>
                      <a:pt x="846" y="40"/>
                    </a:moveTo>
                    <a:cubicBezTo>
                      <a:pt x="845" y="38"/>
                      <a:pt x="843" y="36"/>
                      <a:pt x="842" y="34"/>
                    </a:cubicBezTo>
                    <a:cubicBezTo>
                      <a:pt x="841" y="33"/>
                      <a:pt x="841" y="33"/>
                      <a:pt x="841" y="32"/>
                    </a:cubicBezTo>
                    <a:cubicBezTo>
                      <a:pt x="837" y="28"/>
                      <a:pt x="833" y="24"/>
                      <a:pt x="828" y="20"/>
                    </a:cubicBezTo>
                    <a:cubicBezTo>
                      <a:pt x="828" y="20"/>
                      <a:pt x="827" y="19"/>
                      <a:pt x="827" y="19"/>
                    </a:cubicBezTo>
                    <a:cubicBezTo>
                      <a:pt x="825" y="17"/>
                      <a:pt x="823" y="16"/>
                      <a:pt x="821" y="15"/>
                    </a:cubicBezTo>
                    <a:cubicBezTo>
                      <a:pt x="820" y="14"/>
                      <a:pt x="820" y="14"/>
                      <a:pt x="820" y="14"/>
                    </a:cubicBezTo>
                    <a:cubicBezTo>
                      <a:pt x="807" y="5"/>
                      <a:pt x="790" y="0"/>
                      <a:pt x="773" y="0"/>
                    </a:cubicBezTo>
                    <a:cubicBezTo>
                      <a:pt x="509" y="0"/>
                      <a:pt x="509" y="0"/>
                      <a:pt x="509" y="0"/>
                    </a:cubicBezTo>
                    <a:cubicBezTo>
                      <a:pt x="461" y="0"/>
                      <a:pt x="422" y="40"/>
                      <a:pt x="422" y="88"/>
                    </a:cubicBezTo>
                    <a:cubicBezTo>
                      <a:pt x="422" y="136"/>
                      <a:pt x="461" y="176"/>
                      <a:pt x="509" y="176"/>
                    </a:cubicBezTo>
                    <a:cubicBezTo>
                      <a:pt x="561" y="176"/>
                      <a:pt x="561" y="176"/>
                      <a:pt x="561" y="176"/>
                    </a:cubicBezTo>
                    <a:cubicBezTo>
                      <a:pt x="34" y="703"/>
                      <a:pt x="34" y="703"/>
                      <a:pt x="34" y="703"/>
                    </a:cubicBezTo>
                    <a:cubicBezTo>
                      <a:pt x="0" y="737"/>
                      <a:pt x="0" y="793"/>
                      <a:pt x="34" y="827"/>
                    </a:cubicBezTo>
                    <a:cubicBezTo>
                      <a:pt x="68" y="861"/>
                      <a:pt x="124" y="861"/>
                      <a:pt x="158" y="827"/>
                    </a:cubicBezTo>
                    <a:cubicBezTo>
                      <a:pt x="685" y="300"/>
                      <a:pt x="685" y="300"/>
                      <a:pt x="685" y="300"/>
                    </a:cubicBezTo>
                    <a:cubicBezTo>
                      <a:pt x="685" y="351"/>
                      <a:pt x="685" y="351"/>
                      <a:pt x="685" y="351"/>
                    </a:cubicBezTo>
                    <a:cubicBezTo>
                      <a:pt x="685" y="399"/>
                      <a:pt x="725" y="439"/>
                      <a:pt x="773" y="439"/>
                    </a:cubicBezTo>
                    <a:cubicBezTo>
                      <a:pt x="821" y="439"/>
                      <a:pt x="861" y="399"/>
                      <a:pt x="861" y="351"/>
                    </a:cubicBezTo>
                    <a:cubicBezTo>
                      <a:pt x="861" y="88"/>
                      <a:pt x="861" y="88"/>
                      <a:pt x="861" y="88"/>
                    </a:cubicBezTo>
                    <a:cubicBezTo>
                      <a:pt x="861" y="70"/>
                      <a:pt x="855" y="54"/>
                      <a:pt x="846" y="4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7" name="Freeform 32">
                <a:extLst>
                  <a:ext uri="{FF2B5EF4-FFF2-40B4-BE49-F238E27FC236}">
                    <a16:creationId xmlns:a16="http://schemas.microsoft.com/office/drawing/2014/main" id="{F1FE0777-C5B4-DC4C-836F-69F9B33D6BEC}"/>
                  </a:ext>
                </a:extLst>
              </p:cNvPr>
              <p:cNvSpPr>
                <a:spLocks/>
              </p:cNvSpPr>
              <p:nvPr/>
            </p:nvSpPr>
            <p:spPr bwMode="auto">
              <a:xfrm>
                <a:off x="1935" y="523"/>
                <a:ext cx="894" cy="873"/>
              </a:xfrm>
              <a:custGeom>
                <a:avLst/>
                <a:gdLst>
                  <a:gd name="T0" fmla="*/ 87 w 860"/>
                  <a:gd name="T1" fmla="*/ 439 h 861"/>
                  <a:gd name="T2" fmla="*/ 175 w 860"/>
                  <a:gd name="T3" fmla="*/ 352 h 861"/>
                  <a:gd name="T4" fmla="*/ 175 w 860"/>
                  <a:gd name="T5" fmla="*/ 300 h 861"/>
                  <a:gd name="T6" fmla="*/ 702 w 860"/>
                  <a:gd name="T7" fmla="*/ 827 h 861"/>
                  <a:gd name="T8" fmla="*/ 826 w 860"/>
                  <a:gd name="T9" fmla="*/ 827 h 861"/>
                  <a:gd name="T10" fmla="*/ 826 w 860"/>
                  <a:gd name="T11" fmla="*/ 703 h 861"/>
                  <a:gd name="T12" fmla="*/ 299 w 860"/>
                  <a:gd name="T13" fmla="*/ 176 h 861"/>
                  <a:gd name="T14" fmla="*/ 351 w 860"/>
                  <a:gd name="T15" fmla="*/ 176 h 861"/>
                  <a:gd name="T16" fmla="*/ 438 w 860"/>
                  <a:gd name="T17" fmla="*/ 88 h 861"/>
                  <a:gd name="T18" fmla="*/ 351 w 860"/>
                  <a:gd name="T19" fmla="*/ 0 h 861"/>
                  <a:gd name="T20" fmla="*/ 87 w 860"/>
                  <a:gd name="T21" fmla="*/ 0 h 861"/>
                  <a:gd name="T22" fmla="*/ 40 w 860"/>
                  <a:gd name="T23" fmla="*/ 15 h 861"/>
                  <a:gd name="T24" fmla="*/ 39 w 860"/>
                  <a:gd name="T25" fmla="*/ 15 h 861"/>
                  <a:gd name="T26" fmla="*/ 33 w 860"/>
                  <a:gd name="T27" fmla="*/ 19 h 861"/>
                  <a:gd name="T28" fmla="*/ 32 w 860"/>
                  <a:gd name="T29" fmla="*/ 20 h 861"/>
                  <a:gd name="T30" fmla="*/ 19 w 860"/>
                  <a:gd name="T31" fmla="*/ 33 h 861"/>
                  <a:gd name="T32" fmla="*/ 18 w 860"/>
                  <a:gd name="T33" fmla="*/ 34 h 861"/>
                  <a:gd name="T34" fmla="*/ 14 w 860"/>
                  <a:gd name="T35" fmla="*/ 40 h 861"/>
                  <a:gd name="T36" fmla="*/ 14 w 860"/>
                  <a:gd name="T37" fmla="*/ 41 h 861"/>
                  <a:gd name="T38" fmla="*/ 0 w 860"/>
                  <a:gd name="T39" fmla="*/ 88 h 861"/>
                  <a:gd name="T40" fmla="*/ 0 w 860"/>
                  <a:gd name="T41" fmla="*/ 352 h 861"/>
                  <a:gd name="T42" fmla="*/ 87 w 860"/>
                  <a:gd name="T43" fmla="*/ 43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0" h="861">
                    <a:moveTo>
                      <a:pt x="87" y="439"/>
                    </a:moveTo>
                    <a:cubicBezTo>
                      <a:pt x="136" y="439"/>
                      <a:pt x="175" y="400"/>
                      <a:pt x="175" y="352"/>
                    </a:cubicBezTo>
                    <a:cubicBezTo>
                      <a:pt x="175" y="300"/>
                      <a:pt x="175" y="300"/>
                      <a:pt x="175" y="300"/>
                    </a:cubicBezTo>
                    <a:cubicBezTo>
                      <a:pt x="702" y="827"/>
                      <a:pt x="702" y="827"/>
                      <a:pt x="702" y="827"/>
                    </a:cubicBezTo>
                    <a:cubicBezTo>
                      <a:pt x="736" y="861"/>
                      <a:pt x="792" y="861"/>
                      <a:pt x="826" y="827"/>
                    </a:cubicBezTo>
                    <a:cubicBezTo>
                      <a:pt x="860" y="793"/>
                      <a:pt x="860" y="737"/>
                      <a:pt x="826" y="703"/>
                    </a:cubicBezTo>
                    <a:cubicBezTo>
                      <a:pt x="299" y="176"/>
                      <a:pt x="299" y="176"/>
                      <a:pt x="299" y="176"/>
                    </a:cubicBezTo>
                    <a:cubicBezTo>
                      <a:pt x="351" y="176"/>
                      <a:pt x="351" y="176"/>
                      <a:pt x="351" y="176"/>
                    </a:cubicBezTo>
                    <a:cubicBezTo>
                      <a:pt x="399" y="176"/>
                      <a:pt x="438" y="136"/>
                      <a:pt x="438" y="88"/>
                    </a:cubicBezTo>
                    <a:cubicBezTo>
                      <a:pt x="438" y="40"/>
                      <a:pt x="399" y="0"/>
                      <a:pt x="351" y="0"/>
                    </a:cubicBezTo>
                    <a:cubicBezTo>
                      <a:pt x="87" y="0"/>
                      <a:pt x="87" y="0"/>
                      <a:pt x="87" y="0"/>
                    </a:cubicBezTo>
                    <a:cubicBezTo>
                      <a:pt x="70" y="0"/>
                      <a:pt x="54" y="6"/>
                      <a:pt x="40" y="15"/>
                    </a:cubicBezTo>
                    <a:cubicBezTo>
                      <a:pt x="39" y="15"/>
                      <a:pt x="39" y="15"/>
                      <a:pt x="39" y="15"/>
                    </a:cubicBezTo>
                    <a:cubicBezTo>
                      <a:pt x="37" y="16"/>
                      <a:pt x="35" y="18"/>
                      <a:pt x="33" y="19"/>
                    </a:cubicBezTo>
                    <a:cubicBezTo>
                      <a:pt x="33" y="20"/>
                      <a:pt x="32" y="20"/>
                      <a:pt x="32" y="20"/>
                    </a:cubicBezTo>
                    <a:cubicBezTo>
                      <a:pt x="27" y="24"/>
                      <a:pt x="23" y="28"/>
                      <a:pt x="19" y="33"/>
                    </a:cubicBezTo>
                    <a:cubicBezTo>
                      <a:pt x="19" y="33"/>
                      <a:pt x="19" y="34"/>
                      <a:pt x="18" y="34"/>
                    </a:cubicBezTo>
                    <a:cubicBezTo>
                      <a:pt x="17" y="36"/>
                      <a:pt x="15" y="38"/>
                      <a:pt x="14" y="40"/>
                    </a:cubicBezTo>
                    <a:cubicBezTo>
                      <a:pt x="14" y="41"/>
                      <a:pt x="14" y="41"/>
                      <a:pt x="14" y="41"/>
                    </a:cubicBezTo>
                    <a:cubicBezTo>
                      <a:pt x="5" y="54"/>
                      <a:pt x="0" y="71"/>
                      <a:pt x="0" y="88"/>
                    </a:cubicBezTo>
                    <a:cubicBezTo>
                      <a:pt x="0" y="352"/>
                      <a:pt x="0" y="352"/>
                      <a:pt x="0" y="352"/>
                    </a:cubicBezTo>
                    <a:cubicBezTo>
                      <a:pt x="0" y="400"/>
                      <a:pt x="39" y="439"/>
                      <a:pt x="87" y="43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sp>
        <p:nvSpPr>
          <p:cNvPr id="138" name="TextBox 137">
            <a:extLst>
              <a:ext uri="{FF2B5EF4-FFF2-40B4-BE49-F238E27FC236}">
                <a16:creationId xmlns:a16="http://schemas.microsoft.com/office/drawing/2014/main" id="{D91B6411-DA34-0743-A756-6009D3D32283}"/>
              </a:ext>
            </a:extLst>
          </p:cNvPr>
          <p:cNvSpPr txBox="1"/>
          <p:nvPr/>
        </p:nvSpPr>
        <p:spPr>
          <a:xfrm>
            <a:off x="5424283" y="2227679"/>
            <a:ext cx="3410302"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Home Environment</a:t>
            </a:r>
          </a:p>
        </p:txBody>
      </p:sp>
      <p:grpSp>
        <p:nvGrpSpPr>
          <p:cNvPr id="140" name="Group 139">
            <a:extLst>
              <a:ext uri="{FF2B5EF4-FFF2-40B4-BE49-F238E27FC236}">
                <a16:creationId xmlns:a16="http://schemas.microsoft.com/office/drawing/2014/main" id="{EB2D32F1-9B5F-544F-95F8-7D54DAF19BCC}"/>
              </a:ext>
            </a:extLst>
          </p:cNvPr>
          <p:cNvGrpSpPr>
            <a:grpSpLocks noChangeAspect="1"/>
          </p:cNvGrpSpPr>
          <p:nvPr/>
        </p:nvGrpSpPr>
        <p:grpSpPr>
          <a:xfrm rot="16200000">
            <a:off x="5599476" y="1463935"/>
            <a:ext cx="203167" cy="874652"/>
            <a:chOff x="1676615" y="3814787"/>
            <a:chExt cx="181788" cy="782613"/>
          </a:xfrm>
        </p:grpSpPr>
        <p:sp>
          <p:nvSpPr>
            <p:cNvPr id="141" name="Freeform 17">
              <a:extLst>
                <a:ext uri="{FF2B5EF4-FFF2-40B4-BE49-F238E27FC236}">
                  <a16:creationId xmlns:a16="http://schemas.microsoft.com/office/drawing/2014/main" id="{0B65D2FC-A5F4-8240-878E-9E6B93A4C5C7}"/>
                </a:ext>
              </a:extLst>
            </p:cNvPr>
            <p:cNvSpPr>
              <a:spLocks/>
            </p:cNvSpPr>
            <p:nvPr/>
          </p:nvSpPr>
          <p:spPr bwMode="auto">
            <a:xfrm>
              <a:off x="1676615" y="3814787"/>
              <a:ext cx="181788" cy="782613"/>
            </a:xfrm>
            <a:custGeom>
              <a:avLst/>
              <a:gdLst>
                <a:gd name="T0" fmla="*/ 102 w 144"/>
                <a:gd name="T1" fmla="*/ 635 h 635"/>
                <a:gd name="T2" fmla="*/ 42 w 144"/>
                <a:gd name="T3" fmla="*/ 635 h 635"/>
                <a:gd name="T4" fmla="*/ 0 w 144"/>
                <a:gd name="T5" fmla="*/ 592 h 635"/>
                <a:gd name="T6" fmla="*/ 0 w 144"/>
                <a:gd name="T7" fmla="*/ 42 h 635"/>
                <a:gd name="T8" fmla="*/ 42 w 144"/>
                <a:gd name="T9" fmla="*/ 0 h 635"/>
                <a:gd name="T10" fmla="*/ 102 w 144"/>
                <a:gd name="T11" fmla="*/ 0 h 635"/>
                <a:gd name="T12" fmla="*/ 144 w 144"/>
                <a:gd name="T13" fmla="*/ 42 h 635"/>
                <a:gd name="T14" fmla="*/ 144 w 144"/>
                <a:gd name="T15" fmla="*/ 592 h 635"/>
                <a:gd name="T16" fmla="*/ 102 w 144"/>
                <a:gd name="T17" fmla="*/ 635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35">
                  <a:moveTo>
                    <a:pt x="102" y="635"/>
                  </a:moveTo>
                  <a:cubicBezTo>
                    <a:pt x="42" y="635"/>
                    <a:pt x="42" y="635"/>
                    <a:pt x="42" y="635"/>
                  </a:cubicBezTo>
                  <a:cubicBezTo>
                    <a:pt x="19" y="635"/>
                    <a:pt x="0" y="615"/>
                    <a:pt x="0" y="592"/>
                  </a:cubicBezTo>
                  <a:cubicBezTo>
                    <a:pt x="0" y="42"/>
                    <a:pt x="0" y="42"/>
                    <a:pt x="0" y="42"/>
                  </a:cubicBezTo>
                  <a:cubicBezTo>
                    <a:pt x="0" y="19"/>
                    <a:pt x="19" y="0"/>
                    <a:pt x="42" y="0"/>
                  </a:cubicBezTo>
                  <a:cubicBezTo>
                    <a:pt x="102" y="0"/>
                    <a:pt x="102" y="0"/>
                    <a:pt x="102" y="0"/>
                  </a:cubicBezTo>
                  <a:cubicBezTo>
                    <a:pt x="125" y="0"/>
                    <a:pt x="144" y="19"/>
                    <a:pt x="144" y="42"/>
                  </a:cubicBezTo>
                  <a:cubicBezTo>
                    <a:pt x="144" y="592"/>
                    <a:pt x="144" y="592"/>
                    <a:pt x="144" y="592"/>
                  </a:cubicBezTo>
                  <a:cubicBezTo>
                    <a:pt x="144" y="615"/>
                    <a:pt x="125" y="635"/>
                    <a:pt x="102" y="635"/>
                  </a:cubicBezTo>
                  <a:close/>
                </a:path>
              </a:pathLst>
            </a:custGeom>
            <a:solidFill>
              <a:schemeClr val="tx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 name="Freeform 18">
              <a:extLst>
                <a:ext uri="{FF2B5EF4-FFF2-40B4-BE49-F238E27FC236}">
                  <a16:creationId xmlns:a16="http://schemas.microsoft.com/office/drawing/2014/main" id="{6151F797-9523-534C-AF05-65967AB7CFDB}"/>
                </a:ext>
              </a:extLst>
            </p:cNvPr>
            <p:cNvSpPr>
              <a:spLocks/>
            </p:cNvSpPr>
            <p:nvPr/>
          </p:nvSpPr>
          <p:spPr bwMode="auto">
            <a:xfrm>
              <a:off x="1745427" y="3911330"/>
              <a:ext cx="45190" cy="517634"/>
            </a:xfrm>
            <a:custGeom>
              <a:avLst/>
              <a:gdLst>
                <a:gd name="T0" fmla="*/ 25 w 36"/>
                <a:gd name="T1" fmla="*/ 420 h 420"/>
                <a:gd name="T2" fmla="*/ 11 w 36"/>
                <a:gd name="T3" fmla="*/ 420 h 420"/>
                <a:gd name="T4" fmla="*/ 0 w 36"/>
                <a:gd name="T5" fmla="*/ 410 h 420"/>
                <a:gd name="T6" fmla="*/ 0 w 36"/>
                <a:gd name="T7" fmla="*/ 10 h 420"/>
                <a:gd name="T8" fmla="*/ 11 w 36"/>
                <a:gd name="T9" fmla="*/ 0 h 420"/>
                <a:gd name="T10" fmla="*/ 25 w 36"/>
                <a:gd name="T11" fmla="*/ 0 h 420"/>
                <a:gd name="T12" fmla="*/ 36 w 36"/>
                <a:gd name="T13" fmla="*/ 10 h 420"/>
                <a:gd name="T14" fmla="*/ 36 w 36"/>
                <a:gd name="T15" fmla="*/ 410 h 420"/>
                <a:gd name="T16" fmla="*/ 25 w 36"/>
                <a:gd name="T17"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20">
                  <a:moveTo>
                    <a:pt x="25" y="420"/>
                  </a:moveTo>
                  <a:cubicBezTo>
                    <a:pt x="11" y="420"/>
                    <a:pt x="11" y="420"/>
                    <a:pt x="11" y="420"/>
                  </a:cubicBezTo>
                  <a:cubicBezTo>
                    <a:pt x="5" y="420"/>
                    <a:pt x="0" y="416"/>
                    <a:pt x="0" y="410"/>
                  </a:cubicBezTo>
                  <a:cubicBezTo>
                    <a:pt x="0" y="10"/>
                    <a:pt x="0" y="10"/>
                    <a:pt x="0" y="10"/>
                  </a:cubicBezTo>
                  <a:cubicBezTo>
                    <a:pt x="0" y="4"/>
                    <a:pt x="5" y="0"/>
                    <a:pt x="11" y="0"/>
                  </a:cubicBezTo>
                  <a:cubicBezTo>
                    <a:pt x="25" y="0"/>
                    <a:pt x="25" y="0"/>
                    <a:pt x="25" y="0"/>
                  </a:cubicBezTo>
                  <a:cubicBezTo>
                    <a:pt x="31" y="0"/>
                    <a:pt x="36" y="4"/>
                    <a:pt x="36" y="10"/>
                  </a:cubicBezTo>
                  <a:cubicBezTo>
                    <a:pt x="36" y="410"/>
                    <a:pt x="36" y="410"/>
                    <a:pt x="36" y="410"/>
                  </a:cubicBezTo>
                  <a:cubicBezTo>
                    <a:pt x="36" y="416"/>
                    <a:pt x="31" y="420"/>
                    <a:pt x="25" y="42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3" name="Oval 19">
              <a:extLst>
                <a:ext uri="{FF2B5EF4-FFF2-40B4-BE49-F238E27FC236}">
                  <a16:creationId xmlns:a16="http://schemas.microsoft.com/office/drawing/2014/main" id="{F3CDA858-E388-CB49-809E-FE5ECF25995F}"/>
                </a:ext>
              </a:extLst>
            </p:cNvPr>
            <p:cNvSpPr>
              <a:spLocks noChangeArrowheads="1"/>
            </p:cNvSpPr>
            <p:nvPr/>
          </p:nvSpPr>
          <p:spPr bwMode="auto">
            <a:xfrm>
              <a:off x="1745427" y="4486478"/>
              <a:ext cx="45190" cy="43136"/>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173" name="Group 172">
            <a:extLst>
              <a:ext uri="{FF2B5EF4-FFF2-40B4-BE49-F238E27FC236}">
                <a16:creationId xmlns:a16="http://schemas.microsoft.com/office/drawing/2014/main" id="{3EAD8B6B-DCF3-0945-AE5A-FE2001FF876C}"/>
              </a:ext>
            </a:extLst>
          </p:cNvPr>
          <p:cNvGrpSpPr/>
          <p:nvPr/>
        </p:nvGrpSpPr>
        <p:grpSpPr>
          <a:xfrm>
            <a:off x="1521466" y="1287420"/>
            <a:ext cx="871229" cy="198319"/>
            <a:chOff x="6357642" y="446453"/>
            <a:chExt cx="1543586" cy="351369"/>
          </a:xfrm>
        </p:grpSpPr>
        <p:sp>
          <p:nvSpPr>
            <p:cNvPr id="166" name="Freeform 17">
              <a:extLst>
                <a:ext uri="{FF2B5EF4-FFF2-40B4-BE49-F238E27FC236}">
                  <a16:creationId xmlns:a16="http://schemas.microsoft.com/office/drawing/2014/main" id="{7422CFD5-B463-674E-A6EC-365AA4FB6ADD}"/>
                </a:ext>
              </a:extLst>
            </p:cNvPr>
            <p:cNvSpPr>
              <a:spLocks/>
            </p:cNvSpPr>
            <p:nvPr/>
          </p:nvSpPr>
          <p:spPr bwMode="auto">
            <a:xfrm rot="16200000">
              <a:off x="6953750" y="-149655"/>
              <a:ext cx="351369" cy="1543586"/>
            </a:xfrm>
            <a:custGeom>
              <a:avLst/>
              <a:gdLst>
                <a:gd name="T0" fmla="*/ 102 w 144"/>
                <a:gd name="T1" fmla="*/ 635 h 635"/>
                <a:gd name="T2" fmla="*/ 42 w 144"/>
                <a:gd name="T3" fmla="*/ 635 h 635"/>
                <a:gd name="T4" fmla="*/ 0 w 144"/>
                <a:gd name="T5" fmla="*/ 592 h 635"/>
                <a:gd name="T6" fmla="*/ 0 w 144"/>
                <a:gd name="T7" fmla="*/ 42 h 635"/>
                <a:gd name="T8" fmla="*/ 42 w 144"/>
                <a:gd name="T9" fmla="*/ 0 h 635"/>
                <a:gd name="T10" fmla="*/ 102 w 144"/>
                <a:gd name="T11" fmla="*/ 0 h 635"/>
                <a:gd name="T12" fmla="*/ 144 w 144"/>
                <a:gd name="T13" fmla="*/ 42 h 635"/>
                <a:gd name="T14" fmla="*/ 144 w 144"/>
                <a:gd name="T15" fmla="*/ 592 h 635"/>
                <a:gd name="T16" fmla="*/ 102 w 144"/>
                <a:gd name="T17" fmla="*/ 635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35">
                  <a:moveTo>
                    <a:pt x="102" y="635"/>
                  </a:moveTo>
                  <a:cubicBezTo>
                    <a:pt x="42" y="635"/>
                    <a:pt x="42" y="635"/>
                    <a:pt x="42" y="635"/>
                  </a:cubicBezTo>
                  <a:cubicBezTo>
                    <a:pt x="19" y="635"/>
                    <a:pt x="0" y="615"/>
                    <a:pt x="0" y="592"/>
                  </a:cubicBezTo>
                  <a:cubicBezTo>
                    <a:pt x="0" y="42"/>
                    <a:pt x="0" y="42"/>
                    <a:pt x="0" y="42"/>
                  </a:cubicBezTo>
                  <a:cubicBezTo>
                    <a:pt x="0" y="19"/>
                    <a:pt x="19" y="0"/>
                    <a:pt x="42" y="0"/>
                  </a:cubicBezTo>
                  <a:cubicBezTo>
                    <a:pt x="102" y="0"/>
                    <a:pt x="102" y="0"/>
                    <a:pt x="102" y="0"/>
                  </a:cubicBezTo>
                  <a:cubicBezTo>
                    <a:pt x="125" y="0"/>
                    <a:pt x="144" y="19"/>
                    <a:pt x="144" y="42"/>
                  </a:cubicBezTo>
                  <a:cubicBezTo>
                    <a:pt x="144" y="592"/>
                    <a:pt x="144" y="592"/>
                    <a:pt x="144" y="592"/>
                  </a:cubicBezTo>
                  <a:cubicBezTo>
                    <a:pt x="144" y="615"/>
                    <a:pt x="125" y="635"/>
                    <a:pt x="102" y="63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28" name="Group 27">
              <a:extLst>
                <a:ext uri="{FF2B5EF4-FFF2-40B4-BE49-F238E27FC236}">
                  <a16:creationId xmlns:a16="http://schemas.microsoft.com/office/drawing/2014/main" id="{DB2963D4-C74C-9E47-94BC-E018B91131BF}"/>
                </a:ext>
              </a:extLst>
            </p:cNvPr>
            <p:cNvGrpSpPr/>
            <p:nvPr/>
          </p:nvGrpSpPr>
          <p:grpSpPr>
            <a:xfrm>
              <a:off x="6557721" y="538722"/>
              <a:ext cx="1137538" cy="163599"/>
              <a:chOff x="6395865" y="393968"/>
              <a:chExt cx="1682324" cy="235152"/>
            </a:xfrm>
          </p:grpSpPr>
          <p:grpSp>
            <p:nvGrpSpPr>
              <p:cNvPr id="20" name="Group 19">
                <a:extLst>
                  <a:ext uri="{FF2B5EF4-FFF2-40B4-BE49-F238E27FC236}">
                    <a16:creationId xmlns:a16="http://schemas.microsoft.com/office/drawing/2014/main" id="{6C5A0F69-8F8C-C749-9E1B-60F51BF5D97F}"/>
                  </a:ext>
                </a:extLst>
              </p:cNvPr>
              <p:cNvGrpSpPr/>
              <p:nvPr/>
            </p:nvGrpSpPr>
            <p:grpSpPr>
              <a:xfrm>
                <a:off x="6395865" y="393968"/>
                <a:ext cx="285905" cy="235152"/>
                <a:chOff x="6333299" y="279638"/>
                <a:chExt cx="1058714" cy="585077"/>
              </a:xfrm>
            </p:grpSpPr>
            <p:sp>
              <p:nvSpPr>
                <p:cNvPr id="155" name="Freeform 190">
                  <a:extLst>
                    <a:ext uri="{FF2B5EF4-FFF2-40B4-BE49-F238E27FC236}">
                      <a16:creationId xmlns:a16="http://schemas.microsoft.com/office/drawing/2014/main" id="{FEF2EE6E-DE3E-B044-9760-00348A750112}"/>
                    </a:ext>
                  </a:extLst>
                </p:cNvPr>
                <p:cNvSpPr>
                  <a:spLocks/>
                </p:cNvSpPr>
                <p:nvPr/>
              </p:nvSpPr>
              <p:spPr bwMode="auto">
                <a:xfrm>
                  <a:off x="6333304" y="295116"/>
                  <a:ext cx="1058709" cy="569599"/>
                </a:xfrm>
                <a:custGeom>
                  <a:avLst/>
                  <a:gdLst>
                    <a:gd name="T0" fmla="*/ 0 w 432"/>
                    <a:gd name="T1" fmla="*/ 5 h 231"/>
                    <a:gd name="T2" fmla="*/ 139 w 432"/>
                    <a:gd name="T3" fmla="*/ 39 h 231"/>
                    <a:gd name="T4" fmla="*/ 311 w 432"/>
                    <a:gd name="T5" fmla="*/ 194 h 231"/>
                    <a:gd name="T6" fmla="*/ 432 w 432"/>
                    <a:gd name="T7" fmla="*/ 219 h 231"/>
                  </a:gdLst>
                  <a:ahLst/>
                  <a:cxnLst>
                    <a:cxn ang="0">
                      <a:pos x="T0" y="T1"/>
                    </a:cxn>
                    <a:cxn ang="0">
                      <a:pos x="T2" y="T3"/>
                    </a:cxn>
                    <a:cxn ang="0">
                      <a:pos x="T4" y="T5"/>
                    </a:cxn>
                    <a:cxn ang="0">
                      <a:pos x="T6" y="T7"/>
                    </a:cxn>
                  </a:cxnLst>
                  <a:rect l="0" t="0" r="r" b="b"/>
                  <a:pathLst>
                    <a:path w="432" h="231">
                      <a:moveTo>
                        <a:pt x="0" y="5"/>
                      </a:moveTo>
                      <a:cubicBezTo>
                        <a:pt x="0" y="5"/>
                        <a:pt x="69" y="0"/>
                        <a:pt x="139" y="39"/>
                      </a:cubicBezTo>
                      <a:cubicBezTo>
                        <a:pt x="210" y="78"/>
                        <a:pt x="213" y="143"/>
                        <a:pt x="311" y="194"/>
                      </a:cubicBezTo>
                      <a:cubicBezTo>
                        <a:pt x="383" y="231"/>
                        <a:pt x="432" y="219"/>
                        <a:pt x="432" y="219"/>
                      </a:cubicBezTo>
                    </a:path>
                  </a:pathLst>
                </a:custGeom>
                <a:noFill/>
                <a:ln w="31750" cap="rnd">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6" name="Freeform 191">
                  <a:extLst>
                    <a:ext uri="{FF2B5EF4-FFF2-40B4-BE49-F238E27FC236}">
                      <a16:creationId xmlns:a16="http://schemas.microsoft.com/office/drawing/2014/main" id="{9E2FAD58-DA80-654D-A336-42249814919C}"/>
                    </a:ext>
                  </a:extLst>
                </p:cNvPr>
                <p:cNvSpPr>
                  <a:spLocks/>
                </p:cNvSpPr>
                <p:nvPr/>
              </p:nvSpPr>
              <p:spPr bwMode="auto">
                <a:xfrm>
                  <a:off x="6333299" y="279638"/>
                  <a:ext cx="1058709" cy="569599"/>
                </a:xfrm>
                <a:custGeom>
                  <a:avLst/>
                  <a:gdLst>
                    <a:gd name="T0" fmla="*/ 0 w 432"/>
                    <a:gd name="T1" fmla="*/ 226 h 231"/>
                    <a:gd name="T2" fmla="*/ 139 w 432"/>
                    <a:gd name="T3" fmla="*/ 192 h 231"/>
                    <a:gd name="T4" fmla="*/ 311 w 432"/>
                    <a:gd name="T5" fmla="*/ 37 h 231"/>
                    <a:gd name="T6" fmla="*/ 432 w 432"/>
                    <a:gd name="T7" fmla="*/ 12 h 231"/>
                  </a:gdLst>
                  <a:ahLst/>
                  <a:cxnLst>
                    <a:cxn ang="0">
                      <a:pos x="T0" y="T1"/>
                    </a:cxn>
                    <a:cxn ang="0">
                      <a:pos x="T2" y="T3"/>
                    </a:cxn>
                    <a:cxn ang="0">
                      <a:pos x="T4" y="T5"/>
                    </a:cxn>
                    <a:cxn ang="0">
                      <a:pos x="T6" y="T7"/>
                    </a:cxn>
                  </a:cxnLst>
                  <a:rect l="0" t="0" r="r" b="b"/>
                  <a:pathLst>
                    <a:path w="432" h="231">
                      <a:moveTo>
                        <a:pt x="0" y="226"/>
                      </a:moveTo>
                      <a:cubicBezTo>
                        <a:pt x="0" y="226"/>
                        <a:pt x="69" y="231"/>
                        <a:pt x="139" y="192"/>
                      </a:cubicBezTo>
                      <a:cubicBezTo>
                        <a:pt x="210" y="153"/>
                        <a:pt x="213" y="87"/>
                        <a:pt x="311" y="37"/>
                      </a:cubicBezTo>
                      <a:cubicBezTo>
                        <a:pt x="383" y="0"/>
                        <a:pt x="432" y="12"/>
                        <a:pt x="432" y="12"/>
                      </a:cubicBezTo>
                    </a:path>
                  </a:pathLst>
                </a:custGeom>
                <a:noFill/>
                <a:ln w="317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157" name="Group 156">
                <a:extLst>
                  <a:ext uri="{FF2B5EF4-FFF2-40B4-BE49-F238E27FC236}">
                    <a16:creationId xmlns:a16="http://schemas.microsoft.com/office/drawing/2014/main" id="{A043CC9F-BAF2-6E4B-8248-BAB0976853B4}"/>
                  </a:ext>
                </a:extLst>
              </p:cNvPr>
              <p:cNvGrpSpPr/>
              <p:nvPr/>
            </p:nvGrpSpPr>
            <p:grpSpPr>
              <a:xfrm>
                <a:off x="6665234" y="393968"/>
                <a:ext cx="285904" cy="235152"/>
                <a:chOff x="6333304" y="279638"/>
                <a:chExt cx="1058709" cy="585077"/>
              </a:xfrm>
            </p:grpSpPr>
            <p:sp>
              <p:nvSpPr>
                <p:cNvPr id="158" name="Freeform 190">
                  <a:extLst>
                    <a:ext uri="{FF2B5EF4-FFF2-40B4-BE49-F238E27FC236}">
                      <a16:creationId xmlns:a16="http://schemas.microsoft.com/office/drawing/2014/main" id="{6A353088-88F9-B741-AB21-FD9A9891DC8D}"/>
                    </a:ext>
                  </a:extLst>
                </p:cNvPr>
                <p:cNvSpPr>
                  <a:spLocks/>
                </p:cNvSpPr>
                <p:nvPr/>
              </p:nvSpPr>
              <p:spPr bwMode="auto">
                <a:xfrm>
                  <a:off x="6333304" y="295116"/>
                  <a:ext cx="1058709" cy="569599"/>
                </a:xfrm>
                <a:custGeom>
                  <a:avLst/>
                  <a:gdLst>
                    <a:gd name="T0" fmla="*/ 0 w 432"/>
                    <a:gd name="T1" fmla="*/ 5 h 231"/>
                    <a:gd name="T2" fmla="*/ 139 w 432"/>
                    <a:gd name="T3" fmla="*/ 39 h 231"/>
                    <a:gd name="T4" fmla="*/ 311 w 432"/>
                    <a:gd name="T5" fmla="*/ 194 h 231"/>
                    <a:gd name="T6" fmla="*/ 432 w 432"/>
                    <a:gd name="T7" fmla="*/ 219 h 231"/>
                  </a:gdLst>
                  <a:ahLst/>
                  <a:cxnLst>
                    <a:cxn ang="0">
                      <a:pos x="T0" y="T1"/>
                    </a:cxn>
                    <a:cxn ang="0">
                      <a:pos x="T2" y="T3"/>
                    </a:cxn>
                    <a:cxn ang="0">
                      <a:pos x="T4" y="T5"/>
                    </a:cxn>
                    <a:cxn ang="0">
                      <a:pos x="T6" y="T7"/>
                    </a:cxn>
                  </a:cxnLst>
                  <a:rect l="0" t="0" r="r" b="b"/>
                  <a:pathLst>
                    <a:path w="432" h="231">
                      <a:moveTo>
                        <a:pt x="0" y="5"/>
                      </a:moveTo>
                      <a:cubicBezTo>
                        <a:pt x="0" y="5"/>
                        <a:pt x="69" y="0"/>
                        <a:pt x="139" y="39"/>
                      </a:cubicBezTo>
                      <a:cubicBezTo>
                        <a:pt x="210" y="78"/>
                        <a:pt x="213" y="143"/>
                        <a:pt x="311" y="194"/>
                      </a:cubicBezTo>
                      <a:cubicBezTo>
                        <a:pt x="383" y="231"/>
                        <a:pt x="432" y="219"/>
                        <a:pt x="432" y="219"/>
                      </a:cubicBezTo>
                    </a:path>
                  </a:pathLst>
                </a:custGeom>
                <a:noFill/>
                <a:ln w="31750" cap="rnd">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9" name="Freeform 191">
                  <a:extLst>
                    <a:ext uri="{FF2B5EF4-FFF2-40B4-BE49-F238E27FC236}">
                      <a16:creationId xmlns:a16="http://schemas.microsoft.com/office/drawing/2014/main" id="{B09D15A8-B334-D445-A9A5-BD3EDB631318}"/>
                    </a:ext>
                  </a:extLst>
                </p:cNvPr>
                <p:cNvSpPr>
                  <a:spLocks/>
                </p:cNvSpPr>
                <p:nvPr/>
              </p:nvSpPr>
              <p:spPr bwMode="auto">
                <a:xfrm>
                  <a:off x="6333304" y="279638"/>
                  <a:ext cx="1058709" cy="569599"/>
                </a:xfrm>
                <a:custGeom>
                  <a:avLst/>
                  <a:gdLst>
                    <a:gd name="T0" fmla="*/ 0 w 432"/>
                    <a:gd name="T1" fmla="*/ 226 h 231"/>
                    <a:gd name="T2" fmla="*/ 139 w 432"/>
                    <a:gd name="T3" fmla="*/ 192 h 231"/>
                    <a:gd name="T4" fmla="*/ 311 w 432"/>
                    <a:gd name="T5" fmla="*/ 37 h 231"/>
                    <a:gd name="T6" fmla="*/ 432 w 432"/>
                    <a:gd name="T7" fmla="*/ 12 h 231"/>
                  </a:gdLst>
                  <a:ahLst/>
                  <a:cxnLst>
                    <a:cxn ang="0">
                      <a:pos x="T0" y="T1"/>
                    </a:cxn>
                    <a:cxn ang="0">
                      <a:pos x="T2" y="T3"/>
                    </a:cxn>
                    <a:cxn ang="0">
                      <a:pos x="T4" y="T5"/>
                    </a:cxn>
                    <a:cxn ang="0">
                      <a:pos x="T6" y="T7"/>
                    </a:cxn>
                  </a:cxnLst>
                  <a:rect l="0" t="0" r="r" b="b"/>
                  <a:pathLst>
                    <a:path w="432" h="231">
                      <a:moveTo>
                        <a:pt x="0" y="226"/>
                      </a:moveTo>
                      <a:cubicBezTo>
                        <a:pt x="0" y="226"/>
                        <a:pt x="69" y="231"/>
                        <a:pt x="139" y="192"/>
                      </a:cubicBezTo>
                      <a:cubicBezTo>
                        <a:pt x="210" y="153"/>
                        <a:pt x="213" y="87"/>
                        <a:pt x="311" y="37"/>
                      </a:cubicBezTo>
                      <a:cubicBezTo>
                        <a:pt x="383" y="0"/>
                        <a:pt x="432" y="12"/>
                        <a:pt x="432" y="12"/>
                      </a:cubicBezTo>
                    </a:path>
                  </a:pathLst>
                </a:custGeom>
                <a:noFill/>
                <a:ln w="317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160" name="Group 159">
                <a:extLst>
                  <a:ext uri="{FF2B5EF4-FFF2-40B4-BE49-F238E27FC236}">
                    <a16:creationId xmlns:a16="http://schemas.microsoft.com/office/drawing/2014/main" id="{B0F3B3E7-910B-E94D-85E7-89C306ECC0C5}"/>
                  </a:ext>
                </a:extLst>
              </p:cNvPr>
              <p:cNvGrpSpPr/>
              <p:nvPr/>
            </p:nvGrpSpPr>
            <p:grpSpPr>
              <a:xfrm>
                <a:off x="6941673" y="393968"/>
                <a:ext cx="285904" cy="235152"/>
                <a:chOff x="6333304" y="279638"/>
                <a:chExt cx="1058709" cy="585077"/>
              </a:xfrm>
            </p:grpSpPr>
            <p:sp>
              <p:nvSpPr>
                <p:cNvPr id="161" name="Freeform 190">
                  <a:extLst>
                    <a:ext uri="{FF2B5EF4-FFF2-40B4-BE49-F238E27FC236}">
                      <a16:creationId xmlns:a16="http://schemas.microsoft.com/office/drawing/2014/main" id="{B720790F-0EDE-0747-BC28-890D5B8D723C}"/>
                    </a:ext>
                  </a:extLst>
                </p:cNvPr>
                <p:cNvSpPr>
                  <a:spLocks/>
                </p:cNvSpPr>
                <p:nvPr/>
              </p:nvSpPr>
              <p:spPr bwMode="auto">
                <a:xfrm>
                  <a:off x="6333304" y="295116"/>
                  <a:ext cx="1058709" cy="569599"/>
                </a:xfrm>
                <a:custGeom>
                  <a:avLst/>
                  <a:gdLst>
                    <a:gd name="T0" fmla="*/ 0 w 432"/>
                    <a:gd name="T1" fmla="*/ 5 h 231"/>
                    <a:gd name="T2" fmla="*/ 139 w 432"/>
                    <a:gd name="T3" fmla="*/ 39 h 231"/>
                    <a:gd name="T4" fmla="*/ 311 w 432"/>
                    <a:gd name="T5" fmla="*/ 194 h 231"/>
                    <a:gd name="T6" fmla="*/ 432 w 432"/>
                    <a:gd name="T7" fmla="*/ 219 h 231"/>
                  </a:gdLst>
                  <a:ahLst/>
                  <a:cxnLst>
                    <a:cxn ang="0">
                      <a:pos x="T0" y="T1"/>
                    </a:cxn>
                    <a:cxn ang="0">
                      <a:pos x="T2" y="T3"/>
                    </a:cxn>
                    <a:cxn ang="0">
                      <a:pos x="T4" y="T5"/>
                    </a:cxn>
                    <a:cxn ang="0">
                      <a:pos x="T6" y="T7"/>
                    </a:cxn>
                  </a:cxnLst>
                  <a:rect l="0" t="0" r="r" b="b"/>
                  <a:pathLst>
                    <a:path w="432" h="231">
                      <a:moveTo>
                        <a:pt x="0" y="5"/>
                      </a:moveTo>
                      <a:cubicBezTo>
                        <a:pt x="0" y="5"/>
                        <a:pt x="69" y="0"/>
                        <a:pt x="139" y="39"/>
                      </a:cubicBezTo>
                      <a:cubicBezTo>
                        <a:pt x="210" y="78"/>
                        <a:pt x="213" y="143"/>
                        <a:pt x="311" y="194"/>
                      </a:cubicBezTo>
                      <a:cubicBezTo>
                        <a:pt x="383" y="231"/>
                        <a:pt x="432" y="219"/>
                        <a:pt x="432" y="219"/>
                      </a:cubicBezTo>
                    </a:path>
                  </a:pathLst>
                </a:custGeom>
                <a:noFill/>
                <a:ln w="31750" cap="rnd">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2" name="Freeform 191">
                  <a:extLst>
                    <a:ext uri="{FF2B5EF4-FFF2-40B4-BE49-F238E27FC236}">
                      <a16:creationId xmlns:a16="http://schemas.microsoft.com/office/drawing/2014/main" id="{2D6F8CD9-1C4B-4B43-B565-7709C7A361F1}"/>
                    </a:ext>
                  </a:extLst>
                </p:cNvPr>
                <p:cNvSpPr>
                  <a:spLocks/>
                </p:cNvSpPr>
                <p:nvPr/>
              </p:nvSpPr>
              <p:spPr bwMode="auto">
                <a:xfrm>
                  <a:off x="6333304" y="279638"/>
                  <a:ext cx="1058709" cy="569599"/>
                </a:xfrm>
                <a:custGeom>
                  <a:avLst/>
                  <a:gdLst>
                    <a:gd name="T0" fmla="*/ 0 w 432"/>
                    <a:gd name="T1" fmla="*/ 226 h 231"/>
                    <a:gd name="T2" fmla="*/ 139 w 432"/>
                    <a:gd name="T3" fmla="*/ 192 h 231"/>
                    <a:gd name="T4" fmla="*/ 311 w 432"/>
                    <a:gd name="T5" fmla="*/ 37 h 231"/>
                    <a:gd name="T6" fmla="*/ 432 w 432"/>
                    <a:gd name="T7" fmla="*/ 12 h 231"/>
                  </a:gdLst>
                  <a:ahLst/>
                  <a:cxnLst>
                    <a:cxn ang="0">
                      <a:pos x="T0" y="T1"/>
                    </a:cxn>
                    <a:cxn ang="0">
                      <a:pos x="T2" y="T3"/>
                    </a:cxn>
                    <a:cxn ang="0">
                      <a:pos x="T4" y="T5"/>
                    </a:cxn>
                    <a:cxn ang="0">
                      <a:pos x="T6" y="T7"/>
                    </a:cxn>
                  </a:cxnLst>
                  <a:rect l="0" t="0" r="r" b="b"/>
                  <a:pathLst>
                    <a:path w="432" h="231">
                      <a:moveTo>
                        <a:pt x="0" y="226"/>
                      </a:moveTo>
                      <a:cubicBezTo>
                        <a:pt x="0" y="226"/>
                        <a:pt x="69" y="231"/>
                        <a:pt x="139" y="192"/>
                      </a:cubicBezTo>
                      <a:cubicBezTo>
                        <a:pt x="210" y="153"/>
                        <a:pt x="213" y="87"/>
                        <a:pt x="311" y="37"/>
                      </a:cubicBezTo>
                      <a:cubicBezTo>
                        <a:pt x="383" y="0"/>
                        <a:pt x="432" y="12"/>
                        <a:pt x="432" y="12"/>
                      </a:cubicBezTo>
                    </a:path>
                  </a:pathLst>
                </a:custGeom>
                <a:noFill/>
                <a:ln w="317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163" name="Group 162">
                <a:extLst>
                  <a:ext uri="{FF2B5EF4-FFF2-40B4-BE49-F238E27FC236}">
                    <a16:creationId xmlns:a16="http://schemas.microsoft.com/office/drawing/2014/main" id="{90249196-41DF-D046-9AB7-C528AA2EA825}"/>
                  </a:ext>
                </a:extLst>
              </p:cNvPr>
              <p:cNvGrpSpPr/>
              <p:nvPr/>
            </p:nvGrpSpPr>
            <p:grpSpPr>
              <a:xfrm>
                <a:off x="7211039" y="393968"/>
                <a:ext cx="285904" cy="235152"/>
                <a:chOff x="6333304" y="279638"/>
                <a:chExt cx="1058709" cy="585077"/>
              </a:xfrm>
            </p:grpSpPr>
            <p:sp>
              <p:nvSpPr>
                <p:cNvPr id="164" name="Freeform 190">
                  <a:extLst>
                    <a:ext uri="{FF2B5EF4-FFF2-40B4-BE49-F238E27FC236}">
                      <a16:creationId xmlns:a16="http://schemas.microsoft.com/office/drawing/2014/main" id="{9D6ECACB-11B4-B74A-91DB-A468A512BB25}"/>
                    </a:ext>
                  </a:extLst>
                </p:cNvPr>
                <p:cNvSpPr>
                  <a:spLocks/>
                </p:cNvSpPr>
                <p:nvPr/>
              </p:nvSpPr>
              <p:spPr bwMode="auto">
                <a:xfrm>
                  <a:off x="6333304" y="295116"/>
                  <a:ext cx="1058709" cy="569599"/>
                </a:xfrm>
                <a:custGeom>
                  <a:avLst/>
                  <a:gdLst>
                    <a:gd name="T0" fmla="*/ 0 w 432"/>
                    <a:gd name="T1" fmla="*/ 5 h 231"/>
                    <a:gd name="T2" fmla="*/ 139 w 432"/>
                    <a:gd name="T3" fmla="*/ 39 h 231"/>
                    <a:gd name="T4" fmla="*/ 311 w 432"/>
                    <a:gd name="T5" fmla="*/ 194 h 231"/>
                    <a:gd name="T6" fmla="*/ 432 w 432"/>
                    <a:gd name="T7" fmla="*/ 219 h 231"/>
                  </a:gdLst>
                  <a:ahLst/>
                  <a:cxnLst>
                    <a:cxn ang="0">
                      <a:pos x="T0" y="T1"/>
                    </a:cxn>
                    <a:cxn ang="0">
                      <a:pos x="T2" y="T3"/>
                    </a:cxn>
                    <a:cxn ang="0">
                      <a:pos x="T4" y="T5"/>
                    </a:cxn>
                    <a:cxn ang="0">
                      <a:pos x="T6" y="T7"/>
                    </a:cxn>
                  </a:cxnLst>
                  <a:rect l="0" t="0" r="r" b="b"/>
                  <a:pathLst>
                    <a:path w="432" h="231">
                      <a:moveTo>
                        <a:pt x="0" y="5"/>
                      </a:moveTo>
                      <a:cubicBezTo>
                        <a:pt x="0" y="5"/>
                        <a:pt x="69" y="0"/>
                        <a:pt x="139" y="39"/>
                      </a:cubicBezTo>
                      <a:cubicBezTo>
                        <a:pt x="210" y="78"/>
                        <a:pt x="213" y="143"/>
                        <a:pt x="311" y="194"/>
                      </a:cubicBezTo>
                      <a:cubicBezTo>
                        <a:pt x="383" y="231"/>
                        <a:pt x="432" y="219"/>
                        <a:pt x="432" y="219"/>
                      </a:cubicBezTo>
                    </a:path>
                  </a:pathLst>
                </a:custGeom>
                <a:noFill/>
                <a:ln w="31750" cap="rnd">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5" name="Freeform 191">
                  <a:extLst>
                    <a:ext uri="{FF2B5EF4-FFF2-40B4-BE49-F238E27FC236}">
                      <a16:creationId xmlns:a16="http://schemas.microsoft.com/office/drawing/2014/main" id="{2DE9D7CF-FE09-FC4F-BCFA-A52E2207BC5B}"/>
                    </a:ext>
                  </a:extLst>
                </p:cNvPr>
                <p:cNvSpPr>
                  <a:spLocks/>
                </p:cNvSpPr>
                <p:nvPr/>
              </p:nvSpPr>
              <p:spPr bwMode="auto">
                <a:xfrm>
                  <a:off x="6333304" y="279638"/>
                  <a:ext cx="1058709" cy="569599"/>
                </a:xfrm>
                <a:custGeom>
                  <a:avLst/>
                  <a:gdLst>
                    <a:gd name="T0" fmla="*/ 0 w 432"/>
                    <a:gd name="T1" fmla="*/ 226 h 231"/>
                    <a:gd name="T2" fmla="*/ 139 w 432"/>
                    <a:gd name="T3" fmla="*/ 192 h 231"/>
                    <a:gd name="T4" fmla="*/ 311 w 432"/>
                    <a:gd name="T5" fmla="*/ 37 h 231"/>
                    <a:gd name="T6" fmla="*/ 432 w 432"/>
                    <a:gd name="T7" fmla="*/ 12 h 231"/>
                  </a:gdLst>
                  <a:ahLst/>
                  <a:cxnLst>
                    <a:cxn ang="0">
                      <a:pos x="T0" y="T1"/>
                    </a:cxn>
                    <a:cxn ang="0">
                      <a:pos x="T2" y="T3"/>
                    </a:cxn>
                    <a:cxn ang="0">
                      <a:pos x="T4" y="T5"/>
                    </a:cxn>
                    <a:cxn ang="0">
                      <a:pos x="T6" y="T7"/>
                    </a:cxn>
                  </a:cxnLst>
                  <a:rect l="0" t="0" r="r" b="b"/>
                  <a:pathLst>
                    <a:path w="432" h="231">
                      <a:moveTo>
                        <a:pt x="0" y="226"/>
                      </a:moveTo>
                      <a:cubicBezTo>
                        <a:pt x="0" y="226"/>
                        <a:pt x="69" y="231"/>
                        <a:pt x="139" y="192"/>
                      </a:cubicBezTo>
                      <a:cubicBezTo>
                        <a:pt x="210" y="153"/>
                        <a:pt x="213" y="87"/>
                        <a:pt x="311" y="37"/>
                      </a:cubicBezTo>
                      <a:cubicBezTo>
                        <a:pt x="383" y="0"/>
                        <a:pt x="432" y="12"/>
                        <a:pt x="432" y="12"/>
                      </a:cubicBezTo>
                    </a:path>
                  </a:pathLst>
                </a:custGeom>
                <a:noFill/>
                <a:ln w="317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167" name="Group 166">
                <a:extLst>
                  <a:ext uri="{FF2B5EF4-FFF2-40B4-BE49-F238E27FC236}">
                    <a16:creationId xmlns:a16="http://schemas.microsoft.com/office/drawing/2014/main" id="{1797C15E-7B99-9747-8404-17A44631C043}"/>
                  </a:ext>
                </a:extLst>
              </p:cNvPr>
              <p:cNvGrpSpPr/>
              <p:nvPr/>
            </p:nvGrpSpPr>
            <p:grpSpPr>
              <a:xfrm>
                <a:off x="7508753" y="393968"/>
                <a:ext cx="285906" cy="235152"/>
                <a:chOff x="6333299" y="279638"/>
                <a:chExt cx="1058714" cy="585077"/>
              </a:xfrm>
            </p:grpSpPr>
            <p:sp>
              <p:nvSpPr>
                <p:cNvPr id="168" name="Freeform 190">
                  <a:extLst>
                    <a:ext uri="{FF2B5EF4-FFF2-40B4-BE49-F238E27FC236}">
                      <a16:creationId xmlns:a16="http://schemas.microsoft.com/office/drawing/2014/main" id="{4F9334BE-49D1-944C-AE0B-2F2EB8009F17}"/>
                    </a:ext>
                  </a:extLst>
                </p:cNvPr>
                <p:cNvSpPr>
                  <a:spLocks/>
                </p:cNvSpPr>
                <p:nvPr/>
              </p:nvSpPr>
              <p:spPr bwMode="auto">
                <a:xfrm>
                  <a:off x="6333304" y="295116"/>
                  <a:ext cx="1058709" cy="569599"/>
                </a:xfrm>
                <a:custGeom>
                  <a:avLst/>
                  <a:gdLst>
                    <a:gd name="T0" fmla="*/ 0 w 432"/>
                    <a:gd name="T1" fmla="*/ 5 h 231"/>
                    <a:gd name="T2" fmla="*/ 139 w 432"/>
                    <a:gd name="T3" fmla="*/ 39 h 231"/>
                    <a:gd name="T4" fmla="*/ 311 w 432"/>
                    <a:gd name="T5" fmla="*/ 194 h 231"/>
                    <a:gd name="T6" fmla="*/ 432 w 432"/>
                    <a:gd name="T7" fmla="*/ 219 h 231"/>
                  </a:gdLst>
                  <a:ahLst/>
                  <a:cxnLst>
                    <a:cxn ang="0">
                      <a:pos x="T0" y="T1"/>
                    </a:cxn>
                    <a:cxn ang="0">
                      <a:pos x="T2" y="T3"/>
                    </a:cxn>
                    <a:cxn ang="0">
                      <a:pos x="T4" y="T5"/>
                    </a:cxn>
                    <a:cxn ang="0">
                      <a:pos x="T6" y="T7"/>
                    </a:cxn>
                  </a:cxnLst>
                  <a:rect l="0" t="0" r="r" b="b"/>
                  <a:pathLst>
                    <a:path w="432" h="231">
                      <a:moveTo>
                        <a:pt x="0" y="5"/>
                      </a:moveTo>
                      <a:cubicBezTo>
                        <a:pt x="0" y="5"/>
                        <a:pt x="69" y="0"/>
                        <a:pt x="139" y="39"/>
                      </a:cubicBezTo>
                      <a:cubicBezTo>
                        <a:pt x="210" y="78"/>
                        <a:pt x="213" y="143"/>
                        <a:pt x="311" y="194"/>
                      </a:cubicBezTo>
                      <a:cubicBezTo>
                        <a:pt x="383" y="231"/>
                        <a:pt x="432" y="219"/>
                        <a:pt x="432" y="219"/>
                      </a:cubicBezTo>
                    </a:path>
                  </a:pathLst>
                </a:custGeom>
                <a:noFill/>
                <a:ln w="31750" cap="rnd">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9" name="Freeform 191">
                  <a:extLst>
                    <a:ext uri="{FF2B5EF4-FFF2-40B4-BE49-F238E27FC236}">
                      <a16:creationId xmlns:a16="http://schemas.microsoft.com/office/drawing/2014/main" id="{9644F667-08EA-A64F-891E-14C86DE03C6B}"/>
                    </a:ext>
                  </a:extLst>
                </p:cNvPr>
                <p:cNvSpPr>
                  <a:spLocks/>
                </p:cNvSpPr>
                <p:nvPr/>
              </p:nvSpPr>
              <p:spPr bwMode="auto">
                <a:xfrm>
                  <a:off x="6333304" y="279638"/>
                  <a:ext cx="1058709" cy="569599"/>
                </a:xfrm>
                <a:custGeom>
                  <a:avLst/>
                  <a:gdLst>
                    <a:gd name="T0" fmla="*/ 0 w 432"/>
                    <a:gd name="T1" fmla="*/ 226 h 231"/>
                    <a:gd name="T2" fmla="*/ 139 w 432"/>
                    <a:gd name="T3" fmla="*/ 192 h 231"/>
                    <a:gd name="T4" fmla="*/ 311 w 432"/>
                    <a:gd name="T5" fmla="*/ 37 h 231"/>
                    <a:gd name="T6" fmla="*/ 432 w 432"/>
                    <a:gd name="T7" fmla="*/ 12 h 231"/>
                  </a:gdLst>
                  <a:ahLst/>
                  <a:cxnLst>
                    <a:cxn ang="0">
                      <a:pos x="T0" y="T1"/>
                    </a:cxn>
                    <a:cxn ang="0">
                      <a:pos x="T2" y="T3"/>
                    </a:cxn>
                    <a:cxn ang="0">
                      <a:pos x="T4" y="T5"/>
                    </a:cxn>
                    <a:cxn ang="0">
                      <a:pos x="T6" y="T7"/>
                    </a:cxn>
                  </a:cxnLst>
                  <a:rect l="0" t="0" r="r" b="b"/>
                  <a:pathLst>
                    <a:path w="432" h="231">
                      <a:moveTo>
                        <a:pt x="0" y="226"/>
                      </a:moveTo>
                      <a:cubicBezTo>
                        <a:pt x="0" y="226"/>
                        <a:pt x="69" y="231"/>
                        <a:pt x="139" y="192"/>
                      </a:cubicBezTo>
                      <a:cubicBezTo>
                        <a:pt x="210" y="153"/>
                        <a:pt x="213" y="87"/>
                        <a:pt x="311" y="37"/>
                      </a:cubicBezTo>
                      <a:cubicBezTo>
                        <a:pt x="383" y="0"/>
                        <a:pt x="432" y="12"/>
                        <a:pt x="432" y="12"/>
                      </a:cubicBezTo>
                    </a:path>
                  </a:pathLst>
                </a:custGeom>
                <a:noFill/>
                <a:ln w="317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170" name="Group 169">
                <a:extLst>
                  <a:ext uri="{FF2B5EF4-FFF2-40B4-BE49-F238E27FC236}">
                    <a16:creationId xmlns:a16="http://schemas.microsoft.com/office/drawing/2014/main" id="{C7BB4AF8-52F1-3945-A80D-CACCF4ADA62A}"/>
                  </a:ext>
                </a:extLst>
              </p:cNvPr>
              <p:cNvGrpSpPr/>
              <p:nvPr/>
            </p:nvGrpSpPr>
            <p:grpSpPr>
              <a:xfrm>
                <a:off x="7792285" y="393968"/>
                <a:ext cx="285904" cy="235152"/>
                <a:chOff x="6333304" y="279638"/>
                <a:chExt cx="1058709" cy="585077"/>
              </a:xfrm>
            </p:grpSpPr>
            <p:sp>
              <p:nvSpPr>
                <p:cNvPr id="171" name="Freeform 190">
                  <a:extLst>
                    <a:ext uri="{FF2B5EF4-FFF2-40B4-BE49-F238E27FC236}">
                      <a16:creationId xmlns:a16="http://schemas.microsoft.com/office/drawing/2014/main" id="{B6728D4A-CF56-4A46-8324-DCE62E047B39}"/>
                    </a:ext>
                  </a:extLst>
                </p:cNvPr>
                <p:cNvSpPr>
                  <a:spLocks/>
                </p:cNvSpPr>
                <p:nvPr/>
              </p:nvSpPr>
              <p:spPr bwMode="auto">
                <a:xfrm>
                  <a:off x="6333304" y="295116"/>
                  <a:ext cx="1058709" cy="569599"/>
                </a:xfrm>
                <a:custGeom>
                  <a:avLst/>
                  <a:gdLst>
                    <a:gd name="T0" fmla="*/ 0 w 432"/>
                    <a:gd name="T1" fmla="*/ 5 h 231"/>
                    <a:gd name="T2" fmla="*/ 139 w 432"/>
                    <a:gd name="T3" fmla="*/ 39 h 231"/>
                    <a:gd name="T4" fmla="*/ 311 w 432"/>
                    <a:gd name="T5" fmla="*/ 194 h 231"/>
                    <a:gd name="T6" fmla="*/ 432 w 432"/>
                    <a:gd name="T7" fmla="*/ 219 h 231"/>
                  </a:gdLst>
                  <a:ahLst/>
                  <a:cxnLst>
                    <a:cxn ang="0">
                      <a:pos x="T0" y="T1"/>
                    </a:cxn>
                    <a:cxn ang="0">
                      <a:pos x="T2" y="T3"/>
                    </a:cxn>
                    <a:cxn ang="0">
                      <a:pos x="T4" y="T5"/>
                    </a:cxn>
                    <a:cxn ang="0">
                      <a:pos x="T6" y="T7"/>
                    </a:cxn>
                  </a:cxnLst>
                  <a:rect l="0" t="0" r="r" b="b"/>
                  <a:pathLst>
                    <a:path w="432" h="231">
                      <a:moveTo>
                        <a:pt x="0" y="5"/>
                      </a:moveTo>
                      <a:cubicBezTo>
                        <a:pt x="0" y="5"/>
                        <a:pt x="69" y="0"/>
                        <a:pt x="139" y="39"/>
                      </a:cubicBezTo>
                      <a:cubicBezTo>
                        <a:pt x="210" y="78"/>
                        <a:pt x="213" y="143"/>
                        <a:pt x="311" y="194"/>
                      </a:cubicBezTo>
                      <a:cubicBezTo>
                        <a:pt x="383" y="231"/>
                        <a:pt x="432" y="219"/>
                        <a:pt x="432" y="219"/>
                      </a:cubicBezTo>
                    </a:path>
                  </a:pathLst>
                </a:custGeom>
                <a:noFill/>
                <a:ln w="31750" cap="rnd">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 name="Freeform 191">
                  <a:extLst>
                    <a:ext uri="{FF2B5EF4-FFF2-40B4-BE49-F238E27FC236}">
                      <a16:creationId xmlns:a16="http://schemas.microsoft.com/office/drawing/2014/main" id="{F6225608-C3CA-7C44-8E21-518F2F8BF618}"/>
                    </a:ext>
                  </a:extLst>
                </p:cNvPr>
                <p:cNvSpPr>
                  <a:spLocks/>
                </p:cNvSpPr>
                <p:nvPr/>
              </p:nvSpPr>
              <p:spPr bwMode="auto">
                <a:xfrm>
                  <a:off x="6333304" y="279638"/>
                  <a:ext cx="1058709" cy="569599"/>
                </a:xfrm>
                <a:custGeom>
                  <a:avLst/>
                  <a:gdLst>
                    <a:gd name="T0" fmla="*/ 0 w 432"/>
                    <a:gd name="T1" fmla="*/ 226 h 231"/>
                    <a:gd name="T2" fmla="*/ 139 w 432"/>
                    <a:gd name="T3" fmla="*/ 192 h 231"/>
                    <a:gd name="T4" fmla="*/ 311 w 432"/>
                    <a:gd name="T5" fmla="*/ 37 h 231"/>
                    <a:gd name="T6" fmla="*/ 432 w 432"/>
                    <a:gd name="T7" fmla="*/ 12 h 231"/>
                  </a:gdLst>
                  <a:ahLst/>
                  <a:cxnLst>
                    <a:cxn ang="0">
                      <a:pos x="T0" y="T1"/>
                    </a:cxn>
                    <a:cxn ang="0">
                      <a:pos x="T2" y="T3"/>
                    </a:cxn>
                    <a:cxn ang="0">
                      <a:pos x="T4" y="T5"/>
                    </a:cxn>
                    <a:cxn ang="0">
                      <a:pos x="T6" y="T7"/>
                    </a:cxn>
                  </a:cxnLst>
                  <a:rect l="0" t="0" r="r" b="b"/>
                  <a:pathLst>
                    <a:path w="432" h="231">
                      <a:moveTo>
                        <a:pt x="0" y="226"/>
                      </a:moveTo>
                      <a:cubicBezTo>
                        <a:pt x="0" y="226"/>
                        <a:pt x="69" y="231"/>
                        <a:pt x="139" y="192"/>
                      </a:cubicBezTo>
                      <a:cubicBezTo>
                        <a:pt x="210" y="153"/>
                        <a:pt x="213" y="87"/>
                        <a:pt x="311" y="37"/>
                      </a:cubicBezTo>
                      <a:cubicBezTo>
                        <a:pt x="383" y="0"/>
                        <a:pt x="432" y="12"/>
                        <a:pt x="432" y="12"/>
                      </a:cubicBezTo>
                    </a:path>
                  </a:pathLst>
                </a:custGeom>
                <a:noFill/>
                <a:ln w="317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grpSp>
    </p:spTree>
    <p:extLst>
      <p:ext uri="{BB962C8B-B14F-4D97-AF65-F5344CB8AC3E}">
        <p14:creationId xmlns:p14="http://schemas.microsoft.com/office/powerpoint/2010/main" val="1429215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AE1910-2B6C-A44C-8638-FF945200826D}"/>
              </a:ext>
            </a:extLst>
          </p:cNvPr>
          <p:cNvSpPr>
            <a:spLocks noGrp="1"/>
          </p:cNvSpPr>
          <p:nvPr>
            <p:ph type="title" idx="4294967295"/>
          </p:nvPr>
        </p:nvSpPr>
        <p:spPr>
          <a:xfrm>
            <a:off x="735225" y="699789"/>
            <a:ext cx="8345487" cy="731837"/>
          </a:xfrm>
        </p:spPr>
        <p:txBody>
          <a:bodyPr/>
          <a:lstStyle/>
          <a:p>
            <a:r>
              <a:rPr lang="en-US" sz="2200">
                <a:solidFill>
                  <a:schemeClr val="tx1"/>
                </a:solidFill>
                <a:latin typeface="+mn-lt"/>
              </a:rPr>
              <a:t>Getting Started with OEAP Configuration </a:t>
            </a:r>
          </a:p>
        </p:txBody>
      </p:sp>
      <p:sp>
        <p:nvSpPr>
          <p:cNvPr id="4" name="TextBox 3">
            <a:extLst>
              <a:ext uri="{FF2B5EF4-FFF2-40B4-BE49-F238E27FC236}">
                <a16:creationId xmlns:a16="http://schemas.microsoft.com/office/drawing/2014/main" id="{37121FBE-4D6C-804A-AAD2-FD59D31BE9E7}"/>
              </a:ext>
            </a:extLst>
          </p:cNvPr>
          <p:cNvSpPr txBox="1"/>
          <p:nvPr/>
        </p:nvSpPr>
        <p:spPr>
          <a:xfrm>
            <a:off x="311860" y="1249295"/>
            <a:ext cx="8520280" cy="2123658"/>
          </a:xfrm>
          <a:prstGeom prst="rect">
            <a:avLst/>
          </a:prstGeom>
          <a:noFill/>
        </p:spPr>
        <p:txBody>
          <a:bodyPr wrap="square" rtlCol="0">
            <a:spAutoFit/>
          </a:bodyPr>
          <a:lstStyle/>
          <a:p>
            <a:pPr marL="257175" marR="0" lvl="0" indent="-25717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rPr>
              <a:t>WLC requires a public routable IP address so remote APs can reach WLC from their home network ( can be in DMZ) </a:t>
            </a:r>
          </a:p>
          <a:p>
            <a:pPr marL="214313" marR="0" lvl="0" indent="-214313"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CiscoSansTT ExtraLight"/>
              <a:ea typeface="ＭＳ Ｐゴシック" charset="0"/>
            </a:endParaRPr>
          </a:p>
          <a:p>
            <a:pPr marL="257175" marR="0" lvl="0" indent="-25717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rPr>
              <a:t>That public IP can be added as a NAT IP on WLC management interface</a:t>
            </a:r>
          </a:p>
          <a:p>
            <a:pPr marL="257175" marR="0" lvl="0" indent="-25717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CiscoSansTT ExtraLight"/>
              <a:ea typeface="ＭＳ Ｐゴシック" charset="0"/>
            </a:endParaRPr>
          </a:p>
          <a:p>
            <a:pPr marL="257175" marR="0" lvl="0" indent="-257175" algn="just"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rPr>
              <a:t>Some ports like CAPWAP, radius etc. needs to be open on Firewall as the OEAP controllers located in the DMZ need to communicate using a number of services such as RADIUS, TACACS+,NTP,FTP and CAPWAP</a:t>
            </a:r>
          </a:p>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iscoSansTT ExtraLight"/>
              <a:ea typeface="ＭＳ Ｐゴシック" charset="0"/>
            </a:endParaRPr>
          </a:p>
          <a:p>
            <a:pPr marL="257175" marR="0" lvl="0" indent="-25717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rPr>
              <a:t>For non OEAP models AP ( for e.g. 1600/2600/3600/2700/3700/3800/4800 etc</a:t>
            </a:r>
            <a:r>
              <a:rPr kumimoji="0" lang="en-US" sz="1200" b="0" i="0" u="none" strike="noStrike" kern="1200" cap="none" spc="0" normalizeH="0" baseline="0" noProof="0">
                <a:ln>
                  <a:noFill/>
                </a:ln>
                <a:solidFill>
                  <a:srgbClr val="FFFF00"/>
                </a:solidFill>
                <a:effectLst/>
                <a:uLnTx/>
                <a:uFillTx/>
                <a:latin typeface="CiscoSansTT ExtraLight"/>
                <a:ea typeface="ＭＳ Ｐゴシック" charset="0"/>
              </a:rPr>
              <a:t>. -  </a:t>
            </a: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rPr>
              <a:t>admin needs to change the AP mode to </a:t>
            </a:r>
            <a:r>
              <a:rPr kumimoji="0" lang="en-US" sz="1200" b="0" i="0" u="none" strike="noStrike" kern="1200" cap="none" spc="0" normalizeH="0" baseline="0" noProof="0" err="1">
                <a:ln>
                  <a:noFill/>
                </a:ln>
                <a:solidFill>
                  <a:srgbClr val="FFFFFF"/>
                </a:solidFill>
                <a:effectLst/>
                <a:uLnTx/>
                <a:uFillTx/>
                <a:latin typeface="CiscoSansTT ExtraLight"/>
                <a:ea typeface="ＭＳ Ｐゴシック" charset="0"/>
              </a:rPr>
              <a:t>FlexConnect</a:t>
            </a: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rPr>
              <a:t> and then enable OEAP option.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iscoSansTT ExtraLight"/>
              <a:ea typeface="ＭＳ Ｐゴシック" charset="0"/>
            </a:endParaRPr>
          </a:p>
          <a:p>
            <a:pPr marL="257175" marR="0" lvl="0" indent="-25717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CiscoSansTT ExtraLight"/>
                <a:ea typeface="ＭＳ Ｐゴシック" charset="0"/>
              </a:rPr>
              <a:t>Pre-configure the OEAPs to join the WLC i.e. configure OEAP with WLC management public IP address</a:t>
            </a:r>
          </a:p>
        </p:txBody>
      </p:sp>
      <p:sp>
        <p:nvSpPr>
          <p:cNvPr id="6" name="TextBox 5">
            <a:extLst>
              <a:ext uri="{FF2B5EF4-FFF2-40B4-BE49-F238E27FC236}">
                <a16:creationId xmlns:a16="http://schemas.microsoft.com/office/drawing/2014/main" id="{313379FB-B0DE-4947-BABB-71ADDEB4BE5A}"/>
              </a:ext>
            </a:extLst>
          </p:cNvPr>
          <p:cNvSpPr txBox="1"/>
          <p:nvPr/>
        </p:nvSpPr>
        <p:spPr>
          <a:xfrm>
            <a:off x="580437" y="3694920"/>
            <a:ext cx="2390398"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Reference OEAP CVD </a:t>
            </a: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hlinkClick r:id="rId3"/>
              </a:rPr>
              <a:t>Link</a:t>
            </a: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 </a:t>
            </a:r>
          </a:p>
        </p:txBody>
      </p:sp>
      <p:sp>
        <p:nvSpPr>
          <p:cNvPr id="7" name="Title 3">
            <a:extLst>
              <a:ext uri="{FF2B5EF4-FFF2-40B4-BE49-F238E27FC236}">
                <a16:creationId xmlns:a16="http://schemas.microsoft.com/office/drawing/2014/main" id="{1FF99972-C4DE-7C43-AA2F-3542D71BD9A6}"/>
              </a:ext>
            </a:extLst>
          </p:cNvPr>
          <p:cNvSpPr txBox="1">
            <a:spLocks/>
          </p:cNvSpPr>
          <p:nvPr/>
        </p:nvSpPr>
        <p:spPr bwMode="auto">
          <a:xfrm>
            <a:off x="735225" y="117400"/>
            <a:ext cx="7484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0">
              <a:defRPr/>
            </a:pPr>
            <a:r>
              <a:rPr lang="en-US"/>
              <a:t>Cisco access points in </a:t>
            </a:r>
            <a:r>
              <a:rPr lang="en-US" err="1"/>
              <a:t>OfficeExtend</a:t>
            </a:r>
            <a:r>
              <a:rPr lang="en-US"/>
              <a:t> mode</a:t>
            </a:r>
            <a:endParaRPr lang="en-US" sz="4000">
              <a:solidFill>
                <a:srgbClr val="00BCEB"/>
              </a:solidFill>
            </a:endParaRPr>
          </a:p>
        </p:txBody>
      </p:sp>
    </p:spTree>
    <p:extLst>
      <p:ext uri="{BB962C8B-B14F-4D97-AF65-F5344CB8AC3E}">
        <p14:creationId xmlns:p14="http://schemas.microsoft.com/office/powerpoint/2010/main" val="3429873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BDEA7E-916B-B848-B29A-240231561168}"/>
              </a:ext>
            </a:extLst>
          </p:cNvPr>
          <p:cNvSpPr/>
          <p:nvPr/>
        </p:nvSpPr>
        <p:spPr>
          <a:xfrm>
            <a:off x="690255" y="987458"/>
            <a:ext cx="4354077" cy="122341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Step 1: Set up either physical or virtual controller to be used in DMZ</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Step 2: Configure Management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	 In Controller &gt; Interfaces, click the management interface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Step3:	</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Select Enable NAT Address.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iscoSansTT ExtraLight"/>
                <a:ea typeface="ＭＳ Ｐゴシック" charset="0"/>
              </a:rPr>
              <a:t>Step4: 	</a:t>
            </a:r>
            <a:r>
              <a:rPr kumimoji="0" lang="en-US" sz="1050" b="0" i="0" u="none" strike="noStrike" kern="1200" cap="none" spc="0" normalizeH="0" baseline="0" noProof="0">
                <a:ln>
                  <a:noFill/>
                </a:ln>
                <a:solidFill>
                  <a:srgbClr val="FFFFFF"/>
                </a:solidFill>
                <a:effectLst/>
                <a:uLnTx/>
                <a:uFillTx/>
                <a:latin typeface="CiscoSansTT ExtraLight"/>
                <a:ea typeface="ＭＳ Ｐゴシック" charset="0"/>
              </a:rPr>
              <a:t>In the NAT IP Address box, enter the publicly reachable IP address, and then click Apply. (Example: 128.107.234.5)</a:t>
            </a:r>
          </a:p>
        </p:txBody>
      </p:sp>
      <p:sp>
        <p:nvSpPr>
          <p:cNvPr id="8" name="TextBox 7">
            <a:extLst>
              <a:ext uri="{FF2B5EF4-FFF2-40B4-BE49-F238E27FC236}">
                <a16:creationId xmlns:a16="http://schemas.microsoft.com/office/drawing/2014/main" id="{9DE828F6-4910-214D-8FF3-FFD5FFF45A69}"/>
              </a:ext>
            </a:extLst>
          </p:cNvPr>
          <p:cNvSpPr txBox="1"/>
          <p:nvPr/>
        </p:nvSpPr>
        <p:spPr>
          <a:xfrm>
            <a:off x="735225" y="617191"/>
            <a:ext cx="258436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iscoSansTT ExtraLight"/>
                <a:ea typeface="ＭＳ Ｐゴシック" charset="0"/>
              </a:rPr>
              <a:t>Configure </a:t>
            </a:r>
            <a:r>
              <a:rPr kumimoji="0" lang="en-US" sz="1800" b="0" i="0" u="none" strike="noStrike" kern="1200" cap="none" spc="0" normalizeH="0" baseline="0" noProof="0" err="1">
                <a:ln>
                  <a:noFill/>
                </a:ln>
                <a:solidFill>
                  <a:srgbClr val="FFFFFF"/>
                </a:solidFill>
                <a:effectLst/>
                <a:uLnTx/>
                <a:uFillTx/>
                <a:latin typeface="CiscoSansTT ExtraLight"/>
                <a:ea typeface="ＭＳ Ｐゴシック" charset="0"/>
              </a:rPr>
              <a:t>AireOS</a:t>
            </a:r>
            <a:r>
              <a:rPr kumimoji="0" lang="en-US" sz="1800" b="0" i="0" u="none" strike="noStrike" kern="1200" cap="none" spc="0" normalizeH="0" baseline="0" noProof="0">
                <a:ln>
                  <a:noFill/>
                </a:ln>
                <a:solidFill>
                  <a:srgbClr val="FFFFFF"/>
                </a:solidFill>
                <a:effectLst/>
                <a:uLnTx/>
                <a:uFillTx/>
                <a:latin typeface="CiscoSansTT ExtraLight"/>
                <a:ea typeface="ＭＳ Ｐゴシック" charset="0"/>
              </a:rPr>
              <a:t> WLC</a:t>
            </a:r>
          </a:p>
        </p:txBody>
      </p:sp>
      <p:pic>
        <p:nvPicPr>
          <p:cNvPr id="10" name="Picture 9">
            <a:extLst>
              <a:ext uri="{FF2B5EF4-FFF2-40B4-BE49-F238E27FC236}">
                <a16:creationId xmlns:a16="http://schemas.microsoft.com/office/drawing/2014/main" id="{150C2827-C9FC-934C-88AB-0681ABC10876}"/>
              </a:ext>
            </a:extLst>
          </p:cNvPr>
          <p:cNvPicPr>
            <a:picLocks noChangeAspect="1"/>
          </p:cNvPicPr>
          <p:nvPr/>
        </p:nvPicPr>
        <p:blipFill rotWithShape="1">
          <a:blip r:embed="rId2"/>
          <a:srcRect r="23883"/>
          <a:stretch/>
        </p:blipFill>
        <p:spPr>
          <a:xfrm>
            <a:off x="5234737" y="741231"/>
            <a:ext cx="3569768" cy="3906763"/>
          </a:xfrm>
          <a:prstGeom prst="rect">
            <a:avLst/>
          </a:prstGeom>
        </p:spPr>
      </p:pic>
      <p:sp>
        <p:nvSpPr>
          <p:cNvPr id="11" name="Title 3">
            <a:extLst>
              <a:ext uri="{FF2B5EF4-FFF2-40B4-BE49-F238E27FC236}">
                <a16:creationId xmlns:a16="http://schemas.microsoft.com/office/drawing/2014/main" id="{9BF42F90-0097-AC4C-94A9-D8963F9EBC86}"/>
              </a:ext>
            </a:extLst>
          </p:cNvPr>
          <p:cNvSpPr txBox="1">
            <a:spLocks/>
          </p:cNvSpPr>
          <p:nvPr/>
        </p:nvSpPr>
        <p:spPr bwMode="auto">
          <a:xfrm>
            <a:off x="735225" y="117400"/>
            <a:ext cx="820789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0">
              <a:defRPr/>
            </a:pPr>
            <a:r>
              <a:rPr lang="en-US"/>
              <a:t>Cisco access points in </a:t>
            </a:r>
            <a:r>
              <a:rPr lang="en-US" err="1"/>
              <a:t>OfficeExtend</a:t>
            </a:r>
            <a:r>
              <a:rPr lang="en-US"/>
              <a:t> mode</a:t>
            </a:r>
            <a:endParaRPr lang="en-US" sz="4000">
              <a:solidFill>
                <a:srgbClr val="00BCEB"/>
              </a:solidFill>
            </a:endParaRPr>
          </a:p>
        </p:txBody>
      </p:sp>
      <p:sp>
        <p:nvSpPr>
          <p:cNvPr id="9" name="Rounded Rectangle 45">
            <a:hlinkClick r:id="rId3"/>
            <a:extLst>
              <a:ext uri="{FF2B5EF4-FFF2-40B4-BE49-F238E27FC236}">
                <a16:creationId xmlns:a16="http://schemas.microsoft.com/office/drawing/2014/main" id="{80308930-ECB0-4843-A6E2-EDA30F45CA82}"/>
              </a:ext>
            </a:extLst>
          </p:cNvPr>
          <p:cNvSpPr/>
          <p:nvPr/>
        </p:nvSpPr>
        <p:spPr>
          <a:xfrm>
            <a:off x="927244" y="2510142"/>
            <a:ext cx="3795398" cy="34982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lgn="ctr">
              <a:defRPr/>
            </a:pPr>
            <a:r>
              <a:rPr lang="en-US" sz="1050" dirty="0">
                <a:solidFill>
                  <a:schemeClr val="tx1"/>
                </a:solidFill>
                <a:ea typeface="ＭＳ Ｐゴシック" charset="0"/>
                <a:hlinkClick r:id="rId3">
                  <a:extLst>
                    <a:ext uri="{A12FA001-AC4F-418D-AE19-62706E023703}">
                      <ahyp:hlinkClr xmlns:ahyp="http://schemas.microsoft.com/office/drawing/2018/hyperlinkcolor" val="tx"/>
                    </a:ext>
                  </a:extLst>
                </a:hlinkClick>
              </a:rPr>
              <a:t>Watch a WLC Guided Configuration Walk-through</a:t>
            </a:r>
            <a:endParaRPr lang="en-US" sz="1050" dirty="0">
              <a:solidFill>
                <a:schemeClr val="tx1"/>
              </a:solidFill>
              <a:ea typeface="ＭＳ Ｐゴシック" charset="0"/>
            </a:endParaRPr>
          </a:p>
        </p:txBody>
      </p:sp>
      <p:pic>
        <p:nvPicPr>
          <p:cNvPr id="13" name="Picture 12">
            <a:hlinkClick r:id="rId3"/>
            <a:extLst>
              <a:ext uri="{FF2B5EF4-FFF2-40B4-BE49-F238E27FC236}">
                <a16:creationId xmlns:a16="http://schemas.microsoft.com/office/drawing/2014/main" id="{280C6A46-FDF4-5E44-9852-EB1F522518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5225" y="2511077"/>
            <a:ext cx="349821" cy="349821"/>
          </a:xfrm>
          <a:prstGeom prst="rect">
            <a:avLst/>
          </a:prstGeom>
        </p:spPr>
      </p:pic>
    </p:spTree>
    <p:extLst>
      <p:ext uri="{BB962C8B-B14F-4D97-AF65-F5344CB8AC3E}">
        <p14:creationId xmlns:p14="http://schemas.microsoft.com/office/powerpoint/2010/main" val="3422947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SECTOMILLISECCONVERTED" val="1"/>
  <p:tag name="MMPROD_UIDATA" val="&lt;database version=&quot;11.0&quot;&gt;&lt;object type=&quot;1&quot; unique_id=&quot;10001&quot;&gt;&lt;object type=&quot;2&quot; unique_id=&quot;10002&quot;&gt;&lt;object type=&quot;3&quot; unique_id=&quot;184152&quot;&gt;&lt;property id=&quot;20148&quot; value=&quot;5&quot;/&gt;&lt;property id=&quot;20300&quot; value=&quot;Slide 1 - &amp;quot;Please read&amp;quot;&quot;/&gt;&lt;property id=&quot;20307&quot; value=&quot;283&quot;/&gt;&lt;/object&gt;&lt;object type=&quot;3&quot; unique_id=&quot;184153&quot;&gt;&lt;property id=&quot;20148&quot; value=&quot;5&quot;/&gt;&lt;property id=&quot;20300&quot; value=&quot;Slide 5 - &amp;quot;Presentation Title Goes Here&amp;quot;&quot;/&gt;&lt;property id=&quot;20307&quot; value=&quot;257&quot;/&gt;&lt;/object&gt;&lt;object type=&quot;3&quot; unique_id=&quot;184154&quot;&gt;&lt;property id=&quot;20148&quot; value=&quot;5&quot;/&gt;&lt;property id=&quot;20300&quot; value=&quot;Slide 6 - &amp;quot;Use this slide for transitions&amp;quot;&quot;/&gt;&lt;property id=&quot;20307&quot; value=&quot;258&quot;/&gt;&lt;/object&gt;&lt;object type=&quot;3&quot; unique_id=&quot;184155&quot;&gt;&lt;property id=&quot;20148&quot; value=&quot;5&quot;/&gt;&lt;property id=&quot;20300&quot; value=&quot;Slide 7 - &amp;quot;Use this slide for transitions&amp;quot;&quot;/&gt;&lt;property id=&quot;20307&quot; value=&quot;259&quot;/&gt;&lt;/object&gt;&lt;object type=&quot;3&quot; unique_id=&quot;184156&quot;&gt;&lt;property id=&quot;20148&quot; value=&quot;5&quot;/&gt;&lt;property id=&quot;20300&quot; value=&quot;Slide 8 - &amp;quot;“Design is the silent  ambassador of your brand.”&amp;quot;&quot;/&gt;&lt;property id=&quot;20307&quot; value=&quot;260&quot;/&gt;&lt;/object&gt;&lt;object type=&quot;3&quot; unique_id=&quot;184157&quot;&gt;&lt;property id=&quot;20148&quot; value=&quot;5&quot;/&gt;&lt;property id=&quot;20300&quot; value=&quot;Slide 9 - &amp;quot;“Design is the silent  ambassador of your brand.”&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3 - &amp;quot;Two-column layout&amp;quot;&quot;/&gt;&lt;property id=&quot;20307&quot; value=&quot;265&quot;/&gt;&lt;/object&gt;&lt;object type=&quot;3&quot; unique_id=&quot;184162&quot;&gt;&lt;property id=&quot;20148&quot; value=&quot;5&quot;/&gt;&lt;property id=&quot;20300&quot; value=&quot;Slide 14 - &amp;quot;This is a sample headline&amp;quot;&quot;/&gt;&lt;property id=&quot;20307&quot; value=&quot;266&quot;/&gt;&lt;/object&gt;&lt;object type=&quot;3&quot; unique_id=&quot;184163&quot;&gt;&lt;property id=&quot;20148&quot; value=&quot;5&quot;/&gt;&lt;property id=&quot;20300&quot; value=&quot;Slide 15 - &amp;quot;This is a sample headline&amp;quot;&quot;/&gt;&lt;property id=&quot;20307&quot; value=&quot;267&quot;/&gt;&lt;/object&gt;&lt;object type=&quot;3&quot; unique_id=&quot;184164&quot;&gt;&lt;property id=&quot;20148&quot; value=&quot;5&quot;/&gt;&lt;property id=&quot;20300&quot; value=&quot;Slide 16 - &amp;quot;This is a sample headline&amp;quot;&quot;/&gt;&lt;property id=&quot;20307&quot; value=&quot;268&quot;/&gt;&lt;/object&gt;&lt;object type=&quot;3&quot; unique_id=&quot;184165&quot;&gt;&lt;property id=&quot;20148&quot; value=&quot;5&quot;/&gt;&lt;property id=&quot;20300&quot; value=&quot;Slide 17 - &amp;quot;Bar charts&amp;quot;&quot;/&gt;&lt;property id=&quot;20307&quot; value=&quot;269&quot;/&gt;&lt;/object&gt;&lt;object type=&quot;3&quot; unique_id=&quot;184166&quot;&gt;&lt;property id=&quot;20148&quot; value=&quot;5&quot;/&gt;&lt;property id=&quot;20300&quot; value=&quot;Slide 18 - &amp;quot;Line charts&amp;quot;&quot;/&gt;&lt;property id=&quot;20307&quot; value=&quot;270&quot;/&gt;&lt;/object&gt;&lt;object type=&quot;3&quot; unique_id=&quot;184167&quot;&gt;&lt;property id=&quot;20148&quot; value=&quot;5&quot;/&gt;&lt;property id=&quot;20300&quot; value=&quot;Slide 19 - &amp;quot;This is a sample headline&amp;quot;&quot;/&gt;&lt;property id=&quot;20307&quot; value=&quot;271&quot;/&gt;&lt;/object&gt;&lt;object type=&quot;3&quot; unique_id=&quot;184168&quot;&gt;&lt;property id=&quot;20148&quot; value=&quot;5&quot;/&gt;&lt;property id=&quot;20300&quot; value=&quot;Slide 20 - &amp;quot;Slide title&amp;quot;&quot;/&gt;&lt;property id=&quot;20307&quot; value=&quot;272&quot;/&gt;&lt;/object&gt;&lt;object type=&quot;3&quot; unique_id=&quot;184169&quot;&gt;&lt;property id=&quot;20148&quot; value=&quot;5&quot;/&gt;&lt;property id=&quot;20300&quot; value=&quot;Slide 21 - &amp;quot;Use this layout when pairing words with a picture.&amp;quot;&quot;/&gt;&lt;property id=&quot;20307&quot; value=&quot;273&quot;/&gt;&lt;/object&gt;&lt;object type=&quot;3&quot; unique_id=&quot;184170&quot;&gt;&lt;property id=&quot;20148&quot; value=&quot;5&quot;/&gt;&lt;property id=&quot;20300&quot; value=&quot;Slide 22 - &amp;quot;Use this layout when pairing words with a picture.&amp;quot;&quot;/&gt;&lt;property id=&quot;20307&quot; value=&quot;274&quot;/&gt;&lt;/object&gt;&lt;object type=&quot;3&quot; unique_id=&quot;184171&quot;&gt;&lt;property id=&quot;20148&quot; value=&quot;5&quot;/&gt;&lt;property id=&quot;20300&quot; value=&quot;Slide 23&quot;/&gt;&lt;property id=&quot;20307&quot; value=&quot;275&quot;/&gt;&lt;/object&gt;&lt;object type=&quot;3&quot; unique_id=&quot;184172&quot;&gt;&lt;property id=&quot;20148&quot; value=&quot;5&quot;/&gt;&lt;property id=&quot;20300&quot; value=&quot;Slide 24 - &amp;quot;Best practices&amp;quot;&quot;/&gt;&lt;property id=&quot;20307&quot; value=&quot;276&quot;/&gt;&lt;/object&gt;&lt;object type=&quot;3&quot; unique_id=&quot;184173&quot;&gt;&lt;property id=&quot;20148&quot; value=&quot;5&quot;/&gt;&lt;property id=&quot;20300&quot; value=&quot;Slide 25 - &amp;quot;Color palette&amp;quot;&quot;/&gt;&lt;property id=&quot;20307&quot; value=&quot;277&quot;/&gt;&lt;/object&gt;&lt;object type=&quot;3&quot; unique_id=&quot;184174&quot;&gt;&lt;property id=&quot;20148&quot; value=&quot;5&quot;/&gt;&lt;property id=&quot;20300&quot; value=&quot;Slide 26 - &amp;quot;Only use the themes provided&amp;quot;&quot;/&gt;&lt;property id=&quot;20307&quot; value=&quot;278&quot;/&gt;&lt;/object&gt;&lt;object type=&quot;3&quot; unique_id=&quot;184175&quot;&gt;&lt;property id=&quot;20148&quot; value=&quot;5&quot;/&gt;&lt;property id=&quot;20300&quot; value=&quot;Slide 26 - &amp;quot;Color themes&amp;quot;&quot;/&gt;&lt;property id=&quot;20307&quot; value=&quot;279&quot;/&gt;&lt;/object&gt;&lt;object type=&quot;3&quot; unique_id=&quot;184176&quot;&gt;&lt;property id=&quot;20148&quot; value=&quot;5&quot;/&gt;&lt;property id=&quot;20300&quot; value=&quot;Slide 27 - &amp;quot;Seven tips for better presentations&amp;quot;&quot;/&gt;&lt;property id=&quot;20307&quot; value=&quot;280&quot;/&gt;&lt;/object&gt;&lt;object type=&quot;3&quot; unique_id=&quot;184178&quot;&gt;&lt;property id=&quot;20148&quot; value=&quot;5&quot;/&gt;&lt;property id=&quot;20300&quot; value=&quot;Slide 28&quot;/&gt;&lt;property id=&quot;20307&quot; value=&quot;282&quot;/&gt;&lt;/object&gt;&lt;object type=&quot;3&quot; unique_id=&quot;198815&quot;&gt;&lt;property id=&quot;20148&quot; value=&quot;5&quot;/&gt;&lt;property id=&quot;20300&quot; value=&quot;Slide 2 - &amp;quot;Everyone is responsible for security&amp;quot;&quot;/&gt;&lt;property id=&quot;20307&quot; value=&quot;286&quot;/&gt;&lt;/object&gt;&lt;object type=&quot;3&quot; unique_id=&quot;198816&quot;&gt;&lt;property id=&quot;20148&quot; value=&quot;5&quot;/&gt;&lt;property id=&quot;20300&quot; value=&quot;Slide 3 - &amp;quot;Please read&amp;quot;&quot;/&gt;&lt;property id=&quot;20307&quot; value=&quot;287&quot;/&gt;&lt;/object&gt;&lt;object type=&quot;3&quot; unique_id=&quot;198998&quot;&gt;&lt;property id=&quot;20148&quot; value=&quot;5&quot;/&gt;&lt;property id=&quot;20300&quot; value=&quot;Slide 4 - &amp;quot;Color themes&amp;quot;&quot;/&gt;&lt;property id=&quot;20307&quot; value=&quot;288&quot;/&gt;&lt;/object&gt;&lt;/object&gt;&lt;object type=&quot;8&quot; unique_id=&quot;10268&quot;&gt;&lt;/object&gt;&lt;/object&gt;&lt;/database&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N.0dJK_yF9rUHg6Q1lkhK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p6HjZ4N0h2bvn5jm.tSYH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keAuVT0fNnN2kfOG4Nl9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ZSzQ0pSjZS0b3A6_bfSt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EqF7dCxRzIYYyhderbeXX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826FKKPXrH79FJulXkKCV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QINa0YCduL9tv5nR8Qi6q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29wlMtoi5f0lrnOqtV9t_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GR6.L7fukyUej70xcxxfa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DR.zlKV0z3yKvTOjb23th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4ajBQuyRu1.akgRF170iQ"/>
</p:tagLst>
</file>

<file path=ppt/theme/theme1.xml><?xml version="1.0" encoding="utf-8"?>
<a:theme xmlns:a="http://schemas.openxmlformats.org/drawingml/2006/main" name="Blue theme 2015 16x9">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1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ctober 2015.pptx" id="{12DAE2D2-74A1-4025-879B-8F7E679FD8B6}" vid="{CE86958C-6529-4D0D-A5EF-4069888EF573}"/>
    </a:ext>
  </a:extLst>
</a:theme>
</file>

<file path=ppt/theme/theme3.xml><?xml version="1.0" encoding="utf-8"?>
<a:theme xmlns:a="http://schemas.openxmlformats.org/drawingml/2006/main" name="2_Blue theme 2015 16x9">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8f6f8f1-2c6d-4481-acf5-4b145d8ddd5c">
      <UserInfo>
        <DisplayName>Jeff Meek (jefmeek)</DisplayName>
        <AccountId>121</AccountId>
        <AccountType/>
      </UserInfo>
      <UserInfo>
        <DisplayName>Steven Heinsius (sheinsiu)</DisplayName>
        <AccountId>398</AccountId>
        <AccountType/>
      </UserInfo>
      <UserInfo>
        <DisplayName>Min Se Kim (minse)</DisplayName>
        <AccountId>399</AccountId>
        <AccountType/>
      </UserInfo>
      <UserInfo>
        <DisplayName>Ali Ali (alial)</DisplayName>
        <AccountId>400</AccountId>
        <AccountType/>
      </UserInfo>
      <UserInfo>
        <DisplayName>Sangita Mahishi (sangipat)</DisplayName>
        <AccountId>401</AccountId>
        <AccountType/>
      </UserInfo>
      <UserInfo>
        <DisplayName>Allison Park (allpark)</DisplayName>
        <AccountId>31</AccountId>
        <AccountType/>
      </UserInfo>
      <UserInfo>
        <DisplayName>Brad Kincaid (brkincai)</DisplayName>
        <AccountId>402</AccountId>
        <AccountType/>
      </UserInfo>
      <UserInfo>
        <DisplayName>Mike Kraus (mikraus)</DisplayName>
        <AccountId>403</AccountId>
        <AccountType/>
      </UserInfo>
      <UserInfo>
        <DisplayName>Tom Seiberlich (tseiberl)</DisplayName>
        <AccountId>404</AccountId>
        <AccountType/>
      </UserInfo>
      <UserInfo>
        <DisplayName>Paul Bourassa (pbourass)</DisplayName>
        <AccountId>405</AccountId>
        <AccountType/>
      </UserInfo>
      <UserInfo>
        <DisplayName>Tina Gundersen (tgunders)</DisplayName>
        <AccountId>408</AccountId>
        <AccountType/>
      </UserInfo>
      <UserInfo>
        <DisplayName>Jake Lovisolo (jlovisol)</DisplayName>
        <AccountId>409</AccountId>
        <AccountType/>
      </UserInfo>
      <UserInfo>
        <DisplayName>Andrew Jeffries (ajeffrie)</DisplayName>
        <AccountId>25</AccountId>
        <AccountType/>
      </UserInfo>
      <UserInfo>
        <DisplayName>Anna Duong (annduong)</DisplayName>
        <AccountId>47</AccountId>
        <AccountType/>
      </UserInfo>
      <UserInfo>
        <DisplayName>Darian Yen (daryen)</DisplayName>
        <AccountId>85</AccountId>
        <AccountType/>
      </UserInfo>
      <UserInfo>
        <DisplayName>Marianne Siemietkowski Needham (msiemiet)</DisplayName>
        <AccountId>61</AccountId>
        <AccountType/>
      </UserInfo>
      <UserInfo>
        <DisplayName>Jay Kothari (jakothar)</DisplayName>
        <AccountId>151</AccountId>
        <AccountType/>
      </UserInfo>
      <UserInfo>
        <DisplayName>Jason Grant (jagrant)</DisplayName>
        <AccountId>216</AccountId>
        <AccountType/>
      </UserInfo>
      <UserInfo>
        <DisplayName>Christopher Richardson (chrisr2)</DisplayName>
        <AccountId>419</AccountId>
        <AccountType/>
      </UserInfo>
      <UserInfo>
        <DisplayName>Carl Solder (csolder)</DisplayName>
        <AccountId>421</AccountId>
        <AccountType/>
      </UserInfo>
      <UserInfo>
        <DisplayName>Muhammad Imam (muimam)</DisplayName>
        <AccountId>422</AccountId>
        <AccountType/>
      </UserInfo>
      <UserInfo>
        <DisplayName>John Helm (johelm)</DisplayName>
        <AccountId>427</AccountId>
        <AccountType/>
      </UserInfo>
      <UserInfo>
        <DisplayName>Jason Pernell (jpernell)</DisplayName>
        <AccountId>206</AccountId>
        <AccountType/>
      </UserInfo>
      <UserInfo>
        <DisplayName>Vivek Menon (vivmenon)</DisplayName>
        <AccountId>438</AccountId>
        <AccountType/>
      </UserInfo>
      <UserInfo>
        <DisplayName>Reza Koohrangpour (koohrang)</DisplayName>
        <AccountId>86</AccountId>
        <AccountType/>
      </UserInfo>
      <UserInfo>
        <DisplayName>Shaik Kaleem (skaleem)</DisplayName>
        <AccountId>442</AccountId>
        <AccountType/>
      </UserInfo>
      <UserInfo>
        <DisplayName>Brian Schneweis (bschnewe)</DisplayName>
        <AccountId>244</AccountId>
        <AccountType/>
      </UserInfo>
      <UserInfo>
        <DisplayName>Jonathan Gilad (jgilad)</DisplayName>
        <AccountId>140</AccountId>
        <AccountType/>
      </UserInfo>
      <UserInfo>
        <DisplayName>Jeevak Bhatia (jeevak)</DisplayName>
        <AccountId>467</AccountId>
        <AccountType/>
      </UserInfo>
      <UserInfo>
        <DisplayName>Srini Jasti (sjasti)</DisplayName>
        <AccountId>133</AccountId>
        <AccountType/>
      </UserInfo>
      <UserInfo>
        <DisplayName>Kiran Ghodgaonkar (kghodgao)</DisplayName>
        <AccountId>93</AccountId>
        <AccountType/>
      </UserInfo>
      <UserInfo>
        <DisplayName>Justin Barney (jubarney)</DisplayName>
        <AccountId>298</AccountId>
        <AccountType/>
      </UserInfo>
      <UserInfo>
        <DisplayName>Dave Ensor (densor)</DisplayName>
        <AccountId>470</AccountId>
        <AccountType/>
      </UserInfo>
      <UserInfo>
        <DisplayName>Jeevan Patil (jepatil)</DisplayName>
        <AccountId>40</AccountId>
        <AccountType/>
      </UserInfo>
      <UserInfo>
        <DisplayName>Melissa Alas (melismaz)</DisplayName>
        <AccountId>482</AccountId>
        <AccountType/>
      </UserInfo>
      <UserInfo>
        <DisplayName>Khushboo Sharma (khushbos)</DisplayName>
        <AccountId>525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83478927A55849A3949B834BC5D477" ma:contentTypeVersion="11" ma:contentTypeDescription="Create a new document." ma:contentTypeScope="" ma:versionID="3432cf4e938bf94b352e86ee36cf55ee">
  <xsd:schema xmlns:xsd="http://www.w3.org/2001/XMLSchema" xmlns:xs="http://www.w3.org/2001/XMLSchema" xmlns:p="http://schemas.microsoft.com/office/2006/metadata/properties" xmlns:ns2="c8f6f8f1-2c6d-4481-acf5-4b145d8ddd5c" xmlns:ns3="4b1f78dc-b6bf-4405-abc4-9903753e7c2c" targetNamespace="http://schemas.microsoft.com/office/2006/metadata/properties" ma:root="true" ma:fieldsID="02e068d47239bfd4c87c052db113efbf" ns2:_="" ns3:_="">
    <xsd:import namespace="c8f6f8f1-2c6d-4481-acf5-4b145d8ddd5c"/>
    <xsd:import namespace="4b1f78dc-b6bf-4405-abc4-9903753e7c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f6f8f1-2c6d-4481-acf5-4b145d8ddd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1f78dc-b6bf-4405-abc4-9903753e7c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A1E9D8-F3E2-4C3F-995E-A696402A1700}">
  <ds:schemaRefs>
    <ds:schemaRef ds:uri="http://schemas.microsoft.com/sharepoint/v3/contenttype/forms"/>
  </ds:schemaRefs>
</ds:datastoreItem>
</file>

<file path=customXml/itemProps2.xml><?xml version="1.0" encoding="utf-8"?>
<ds:datastoreItem xmlns:ds="http://schemas.openxmlformats.org/officeDocument/2006/customXml" ds:itemID="{5AB2B19E-DDE3-4888-B40A-20F4207A43C5}">
  <ds:schemaRefs>
    <ds:schemaRef ds:uri="http://www.w3.org/XML/1998/namespace"/>
    <ds:schemaRef ds:uri="c8f6f8f1-2c6d-4481-acf5-4b145d8ddd5c"/>
    <ds:schemaRef ds:uri="http://purl.org/dc/terms/"/>
    <ds:schemaRef ds:uri="4b1f78dc-b6bf-4405-abc4-9903753e7c2c"/>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62B10111-39DF-4FEB-AC89-C94AD0F232B7}">
  <ds:schemaRefs>
    <ds:schemaRef ds:uri="4b1f78dc-b6bf-4405-abc4-9903753e7c2c"/>
    <ds:schemaRef ds:uri="c8f6f8f1-2c6d-4481-acf5-4b145d8ddd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89</TotalTime>
  <Words>3597</Words>
  <Application>Microsoft Macintosh PowerPoint</Application>
  <PresentationFormat>On-screen Show (16:9)</PresentationFormat>
  <Paragraphs>421</Paragraphs>
  <Slides>25</Slides>
  <Notes>14</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7" baseType="lpstr">
      <vt:lpstr>Arial</vt:lpstr>
      <vt:lpstr>Calibri</vt:lpstr>
      <vt:lpstr>Ciscolight</vt:lpstr>
      <vt:lpstr>CiscoSans</vt:lpstr>
      <vt:lpstr>CiscoSans ExtraLight</vt:lpstr>
      <vt:lpstr>CiscoSansTT</vt:lpstr>
      <vt:lpstr>CiscoSansTT ExtraLight</vt:lpstr>
      <vt:lpstr>Wingdings</vt:lpstr>
      <vt:lpstr>Blue theme 2015 16x9</vt:lpstr>
      <vt:lpstr>1_Blue theme 2015 16x9</vt:lpstr>
      <vt:lpstr>2_Blue theme 2015 16x9</vt:lpstr>
      <vt:lpstr>think-cell Slide</vt:lpstr>
      <vt:lpstr>IBN Offers COVID-19 Enabling Remote Network Access</vt:lpstr>
      <vt:lpstr>As we navigate through this unprecedented COVID-19 situation, Cisco is aligning in solidarity with our customers.   Our priority is to help our customers &amp; communities and enable business continuity during this period of disruption, focusing on key use cases we see our customers being challenged with, and leveraging where possible, existing customer investments.  In this resource we will highlight the networking aspects of the key customer use case for which we can help provide a solution for. </vt:lpstr>
      <vt:lpstr>Helping maintain business operations </vt:lpstr>
      <vt:lpstr>PowerPoint Presentation</vt:lpstr>
      <vt:lpstr>Enabling Secure Remote Work</vt:lpstr>
      <vt:lpstr>Remote network access using Wi-Fi Cisco access points in OfficeExtend mode </vt:lpstr>
      <vt:lpstr>3 Pieces of the Puzzle – What is needed?</vt:lpstr>
      <vt:lpstr>Getting Started with OEAP Configuration </vt:lpstr>
      <vt:lpstr>PowerPoint Presentation</vt:lpstr>
      <vt:lpstr>PowerPoint Presentation</vt:lpstr>
      <vt:lpstr>PowerPoint Presentation</vt:lpstr>
      <vt:lpstr>Cisco access points in OfficeExtend mode</vt:lpstr>
      <vt:lpstr>PowerPoint Presentation</vt:lpstr>
      <vt:lpstr>PowerPoint Presentation</vt:lpstr>
      <vt:lpstr>3 Pieces of the Puzzle – What is needed?</vt:lpstr>
      <vt:lpstr>3 Pieces of the Puzzle – What is needed?</vt:lpstr>
      <vt:lpstr>Benefits: Solutions with SD-WAN ready ISR 1000</vt:lpstr>
      <vt:lpstr>Gigabit-Plus LTE Connectivity to On-Demand Locations ISR 1121 + 4G/LTE (5Ge) Advanced Pro Module</vt:lpstr>
      <vt:lpstr>Active/Active LTE Advanced Connectivity to On-Demand Locations  ISR 1109 with Dual-Pluggables</vt:lpstr>
      <vt:lpstr>Secure Connectivity to Remote Teleworkers ISR 1111 with Integrated 4G LTE Advanced</vt:lpstr>
      <vt:lpstr>Targeted offers to support the solutions</vt:lpstr>
      <vt:lpstr>Useful Links</vt:lpstr>
      <vt:lpstr>Cisco Meraki Zero Touch Teleworker</vt:lpstr>
      <vt:lpstr>Additional resources for customers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Offers COVID-19</dc:title>
  <dc:creator>Jonathan Hayon (jhayon)</dc:creator>
  <cp:lastModifiedBy>Jasmine P Shah (jasshah)</cp:lastModifiedBy>
  <cp:revision>9</cp:revision>
  <dcterms:created xsi:type="dcterms:W3CDTF">2020-03-15T21:53:45Z</dcterms:created>
  <dcterms:modified xsi:type="dcterms:W3CDTF">2020-05-28T18:41:51Z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0x0101007F83478927A55849A3949B834BC5D477</vt:lpwstr>
  </property>
</Properties>
</file>