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63" r:id="rId2"/>
    <p:sldMasterId id="2147484084" r:id="rId3"/>
    <p:sldMasterId id="2147484106" r:id="rId4"/>
  </p:sldMasterIdLst>
  <p:notesMasterIdLst>
    <p:notesMasterId r:id="rId34"/>
  </p:notesMasterIdLst>
  <p:handoutMasterIdLst>
    <p:handoutMasterId r:id="rId35"/>
  </p:handoutMasterIdLst>
  <p:sldIdLst>
    <p:sldId id="4117" r:id="rId5"/>
    <p:sldId id="850" r:id="rId6"/>
    <p:sldId id="4145" r:id="rId7"/>
    <p:sldId id="1979422261" r:id="rId8"/>
    <p:sldId id="4118" r:id="rId9"/>
    <p:sldId id="6190" r:id="rId10"/>
    <p:sldId id="1979422262" r:id="rId11"/>
    <p:sldId id="1979422284" r:id="rId12"/>
    <p:sldId id="1979422266" r:id="rId13"/>
    <p:sldId id="1979422257" r:id="rId14"/>
    <p:sldId id="3895" r:id="rId15"/>
    <p:sldId id="6357" r:id="rId16"/>
    <p:sldId id="4119" r:id="rId17"/>
    <p:sldId id="1979422270" r:id="rId18"/>
    <p:sldId id="1979422260" r:id="rId19"/>
    <p:sldId id="4121" r:id="rId20"/>
    <p:sldId id="4122" r:id="rId21"/>
    <p:sldId id="4123" r:id="rId22"/>
    <p:sldId id="4124" r:id="rId23"/>
    <p:sldId id="1979422263" r:id="rId24"/>
    <p:sldId id="4125" r:id="rId25"/>
    <p:sldId id="4137" r:id="rId26"/>
    <p:sldId id="4136" r:id="rId27"/>
    <p:sldId id="4127" r:id="rId28"/>
    <p:sldId id="4142" r:id="rId29"/>
    <p:sldId id="4128" r:id="rId30"/>
    <p:sldId id="4134" r:id="rId31"/>
    <p:sldId id="1979422272" r:id="rId32"/>
    <p:sldId id="283" r:id="rId33"/>
  </p:sldIdLst>
  <p:sldSz cx="9144000" cy="5143500" type="screen16x9"/>
  <p:notesSz cx="6858000" cy="9144000"/>
  <p:custDataLst>
    <p:tags r:id="rId3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D32CE64-6C9F-40EE-82ED-137CD3B756E5}">
          <p14:sldIdLst>
            <p14:sldId id="4117"/>
            <p14:sldId id="850"/>
            <p14:sldId id="4145"/>
            <p14:sldId id="1979422261"/>
            <p14:sldId id="4118"/>
            <p14:sldId id="6190"/>
            <p14:sldId id="1979422262"/>
            <p14:sldId id="1979422284"/>
            <p14:sldId id="1979422266"/>
            <p14:sldId id="1979422257"/>
            <p14:sldId id="3895"/>
            <p14:sldId id="6357"/>
            <p14:sldId id="4119"/>
            <p14:sldId id="1979422270"/>
            <p14:sldId id="1979422260"/>
            <p14:sldId id="4121"/>
            <p14:sldId id="4122"/>
            <p14:sldId id="4123"/>
            <p14:sldId id="4124"/>
            <p14:sldId id="1979422263"/>
            <p14:sldId id="4125"/>
            <p14:sldId id="4137"/>
            <p14:sldId id="4136"/>
            <p14:sldId id="4127"/>
            <p14:sldId id="4142"/>
            <p14:sldId id="4128"/>
            <p14:sldId id="4134"/>
            <p14:sldId id="1979422272"/>
            <p14:sldId id="283"/>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a:srgbClr val="00BCEB"/>
    <a:srgbClr val="005073"/>
    <a:srgbClr val="003C56"/>
    <a:srgbClr val="00B5DA"/>
    <a:srgbClr val="74BF5E"/>
    <a:srgbClr val="B2D171"/>
    <a:srgbClr val="72C059"/>
    <a:srgbClr val="01BD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0"/>
    <p:restoredTop sz="94444"/>
  </p:normalViewPr>
  <p:slideViewPr>
    <p:cSldViewPr snapToGrid="0">
      <p:cViewPr varScale="1">
        <p:scale>
          <a:sx n="107" d="100"/>
          <a:sy n="107" d="100"/>
        </p:scale>
        <p:origin x="288" y="77"/>
      </p:cViewPr>
      <p:guideLst>
        <p:guide orient="horz"/>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artner.com/reviews/market/endpoint-protection-platforms/compare/cisco-vs-symantec-corpor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s.cisco.com/security/cisco-named-a-leader-in-the-2018-gartner-magic-quadrant-for-enterprise-network-firewalls" TargetMode="External"/><Relationship Id="rId7" Type="http://schemas.openxmlformats.org/officeDocument/2006/relationships/hyperlink" Target="https://www.forrester.com/report/The+Forrester+Wave+Endpoint+Security+Suites+Q2+2018/-/E-RES13797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orrester.com/report/The+Forrester+Wave+Enterprise+Email+Security+Q2+2019/-/E-RES144398" TargetMode="External"/><Relationship Id="rId5" Type="http://schemas.openxmlformats.org/officeDocument/2006/relationships/hyperlink" Target="https://www.forrester.com/report/The+Forrester+Wave+Zero+Trust+eXtended+ZTX+Ecosystem+Providers+Q4+2018/-/E-RES141666" TargetMode="External"/><Relationship Id="rId4" Type="http://schemas.openxmlformats.org/officeDocument/2006/relationships/hyperlink" Target="https://www.binat.net.il/wp-content/uploads/2018/11/Gartner-2018-Magic-Quadrant-for-Secure-Web-Gateway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t>With Cisco email security, you can reduce exposure with advanced threat protection, support growth with availability and assurance, and achieve agility through operational efficiency.</a:t>
            </a:r>
          </a:p>
          <a:p>
            <a:r>
              <a:rPr lang="en-US" sz="800"/>
              <a:t> </a:t>
            </a:r>
          </a:p>
          <a:p>
            <a:r>
              <a:rPr lang="en-US" sz="800" b="1"/>
              <a:t>&lt;Click&gt;</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DB87D-6B77-4EDA-945D-D9A3E7BC54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42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63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88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40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24</a:t>
            </a:fld>
            <a:endParaRPr lang="en-US"/>
          </a:p>
        </p:txBody>
      </p:sp>
    </p:spTree>
    <p:extLst>
      <p:ext uri="{BB962C8B-B14F-4D97-AF65-F5344CB8AC3E}">
        <p14:creationId xmlns:p14="http://schemas.microsoft.com/office/powerpoint/2010/main" val="58976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https://www.gartner.com/reviews/market/endpoint-protection-platforms/compare/cisco-vs-symantec-corporation</a:t>
            </a:r>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25</a:t>
            </a:fld>
            <a:endParaRPr lang="en-US"/>
          </a:p>
        </p:txBody>
      </p:sp>
    </p:spTree>
    <p:extLst>
      <p:ext uri="{BB962C8B-B14F-4D97-AF65-F5344CB8AC3E}">
        <p14:creationId xmlns:p14="http://schemas.microsoft.com/office/powerpoint/2010/main" val="103195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26</a:t>
            </a:fld>
            <a:endParaRPr lang="en-US"/>
          </a:p>
        </p:txBody>
      </p:sp>
    </p:spTree>
    <p:extLst>
      <p:ext uri="{BB962C8B-B14F-4D97-AF65-F5344CB8AC3E}">
        <p14:creationId xmlns:p14="http://schemas.microsoft.com/office/powerpoint/2010/main" val="388330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27</a:t>
            </a:fld>
            <a:endParaRPr lang="en-US"/>
          </a:p>
        </p:txBody>
      </p:sp>
    </p:spTree>
    <p:extLst>
      <p:ext uri="{BB962C8B-B14F-4D97-AF65-F5344CB8AC3E}">
        <p14:creationId xmlns:p14="http://schemas.microsoft.com/office/powerpoint/2010/main" val="42201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600"/>
              </a:spcAft>
              <a:buFont typeface="+mj-lt"/>
              <a:buNone/>
              <a:defRPr/>
            </a:pPr>
            <a:endParaRPr lang="en-US" sz="1200" dirty="0">
              <a:solidFill>
                <a:srgbClr val="FFFFFF"/>
              </a:solidFill>
              <a:ea typeface="ＭＳ Ｐゴシック" charset="0"/>
            </a:endParaRPr>
          </a:p>
          <a:p>
            <a:pPr marL="0" lvl="0" indent="0">
              <a:lnSpc>
                <a:spcPct val="107000"/>
              </a:lnSpc>
              <a:spcAft>
                <a:spcPts val="600"/>
              </a:spcAft>
              <a:buFont typeface="+mj-lt"/>
              <a:buNone/>
              <a:defRPr/>
            </a:pPr>
            <a:r>
              <a:rPr lang="en-US" sz="1200" dirty="0">
                <a:solidFill>
                  <a:srgbClr val="FFFFFF"/>
                </a:solidFill>
                <a:ea typeface="ＭＳ Ｐゴシック" charset="0"/>
              </a:rPr>
              <a:t>Independent cybersecurity experts are recognizing Cisco Security as an industry leader. A platform starts with a range of high-quality products. And that’s what we have. </a:t>
            </a:r>
          </a:p>
          <a:p>
            <a:pPr marL="0" lvl="0" indent="0">
              <a:lnSpc>
                <a:spcPct val="107000"/>
              </a:lnSpc>
              <a:spcAft>
                <a:spcPts val="600"/>
              </a:spcAft>
              <a:buFont typeface="+mj-lt"/>
              <a:buNone/>
              <a:defRPr/>
            </a:pPr>
            <a:endParaRPr lang="en-US" sz="1200" dirty="0">
              <a:solidFill>
                <a:srgbClr val="FFFFFF"/>
              </a:solidFill>
              <a:ea typeface="ＭＳ Ｐゴシック" charset="0"/>
            </a:endParaRPr>
          </a:p>
          <a:p>
            <a:pPr marL="0" lvl="0" indent="0">
              <a:lnSpc>
                <a:spcPct val="107000"/>
              </a:lnSpc>
              <a:spcAft>
                <a:spcPts val="600"/>
              </a:spcAft>
              <a:buFont typeface="+mj-lt"/>
              <a:buNone/>
              <a:defRPr/>
            </a:pPr>
            <a:r>
              <a:rPr lang="en-US" sz="1200" dirty="0">
                <a:solidFill>
                  <a:srgbClr val="FFFFFF"/>
                </a:solidFill>
                <a:ea typeface="ＭＳ Ｐゴシック" charset="0"/>
              </a:rPr>
              <a:t>Sources: </a:t>
            </a:r>
          </a:p>
          <a:p>
            <a:pPr marL="0" lvl="0" indent="0">
              <a:lnSpc>
                <a:spcPct val="107000"/>
              </a:lnSpc>
              <a:spcAft>
                <a:spcPts val="600"/>
              </a:spcAft>
              <a:buFont typeface="+mj-lt"/>
              <a:buNone/>
              <a:defRPr/>
            </a:pPr>
            <a:endParaRPr lang="en-US" sz="1200" dirty="0">
              <a:solidFill>
                <a:srgbClr val="FFFFFF"/>
              </a:solidFill>
              <a:ea typeface="ＭＳ Ｐゴシック" charset="0"/>
            </a:endParaRPr>
          </a:p>
          <a:p>
            <a:pPr marL="228600" lvl="0" indent="-228600" eaLnBrk="0" hangingPunct="0">
              <a:spcBef>
                <a:spcPct val="30000"/>
              </a:spcBef>
              <a:buFont typeface="Arial" panose="020B0604020202020204" pitchFamily="34" charset="0"/>
              <a:buAutoNum type="arabicPeriod"/>
            </a:pPr>
            <a:r>
              <a:rPr lang="en-US" sz="800" dirty="0">
                <a:latin typeface="+mn-lt"/>
                <a:hlinkClick r:id="rId3"/>
              </a:rPr>
              <a:t>https://blogs.cisco.com/security/cisco-named-a-leader-in-the-2018-gartner-magic-quadrant-for-enterprise-network-firewalls</a:t>
            </a:r>
            <a:endParaRPr lang="en-US" sz="800" dirty="0">
              <a:latin typeface="+mn-lt"/>
            </a:endParaRPr>
          </a:p>
          <a:p>
            <a:pPr marL="228600" lvl="0" indent="-228600" eaLnBrk="0" hangingPunct="0">
              <a:spcBef>
                <a:spcPct val="30000"/>
              </a:spcBef>
              <a:buFont typeface="Arial" panose="020B0604020202020204" pitchFamily="34" charset="0"/>
              <a:buAutoNum type="arabicPeriod"/>
            </a:pPr>
            <a:r>
              <a:rPr lang="en-US" sz="800" dirty="0">
                <a:latin typeface="+mn-lt"/>
                <a:hlinkClick r:id="rId4"/>
              </a:rPr>
              <a:t>https://www.binat.net.il/wp-content/uploads/2018/11/Gartner-2018-Magic-Quadrant-for-Secure-Web-Gateways.pdf</a:t>
            </a:r>
            <a:endParaRPr lang="en-US" sz="800" dirty="0">
              <a:latin typeface="+mn-lt"/>
            </a:endParaRPr>
          </a:p>
          <a:p>
            <a:pPr marL="228600" lvl="0" indent="-228600" eaLnBrk="0" hangingPunct="0">
              <a:spcBef>
                <a:spcPct val="30000"/>
              </a:spcBef>
              <a:buFont typeface="Arial" panose="020B0604020202020204" pitchFamily="34" charset="0"/>
              <a:buAutoNum type="arabicPeriod"/>
            </a:pPr>
            <a:r>
              <a:rPr lang="en-US" sz="800" dirty="0">
                <a:latin typeface="+mn-lt"/>
                <a:hlinkClick r:id="rId5"/>
              </a:rPr>
              <a:t>https://www.forrester.com/report/The+Forrester+Wave+Zero+Trust+eXtended+ZTX+Ecosystem+Providers+Q4+2018/-/E-RES141666</a:t>
            </a:r>
            <a:endParaRPr lang="en-US" sz="800" dirty="0">
              <a:latin typeface="+mn-lt"/>
            </a:endParaRPr>
          </a:p>
          <a:p>
            <a:pPr marL="228600" lvl="0" indent="-228600" eaLnBrk="0" hangingPunct="0">
              <a:spcBef>
                <a:spcPct val="30000"/>
              </a:spcBef>
              <a:buFont typeface="Arial" panose="020B0604020202020204" pitchFamily="34" charset="0"/>
              <a:buAutoNum type="arabicPeriod"/>
            </a:pPr>
            <a:r>
              <a:rPr lang="en-US" sz="800" dirty="0">
                <a:latin typeface="+mn-lt"/>
                <a:hlinkClick r:id="rId6"/>
              </a:rPr>
              <a:t>https://www.forrester.com/report/The+Forrester+Wave+Enterprise+Email+Security+Q2+2019/-/E-RES144398</a:t>
            </a:r>
            <a:endParaRPr lang="en-US" sz="800" dirty="0">
              <a:latin typeface="+mn-lt"/>
            </a:endParaRPr>
          </a:p>
          <a:p>
            <a:pPr marL="228600" lvl="0" indent="-228600" eaLnBrk="0" hangingPunct="0">
              <a:spcBef>
                <a:spcPct val="30000"/>
              </a:spcBef>
              <a:buFont typeface="Arial" panose="020B0604020202020204" pitchFamily="34" charset="0"/>
              <a:buAutoNum type="arabicPeriod"/>
            </a:pPr>
            <a:r>
              <a:rPr lang="en-US" sz="800" dirty="0">
                <a:latin typeface="+mn-lt"/>
                <a:hlinkClick r:id="rId7"/>
              </a:rPr>
              <a:t>https://www.forrester.com/report/The+Forrester+Wave+Endpoint+Security+Suites+Q2+2018/-/E-RES137973</a:t>
            </a:r>
            <a:endParaRPr lang="en-US" sz="800" kern="1200" dirty="0">
              <a:solidFill>
                <a:prstClr val="black"/>
              </a:solidFill>
              <a:latin typeface="+mn-lt"/>
              <a:ea typeface="ＭＳ Ｐゴシック" charset="0"/>
              <a:cs typeface="ＭＳ Ｐゴシック" charset="0"/>
            </a:endParaRPr>
          </a:p>
          <a:p>
            <a:pPr marL="0" lvl="0" indent="0">
              <a:lnSpc>
                <a:spcPct val="107000"/>
              </a:lnSpc>
              <a:spcAft>
                <a:spcPts val="600"/>
              </a:spcAft>
              <a:buFont typeface="+mj-lt"/>
              <a:buNone/>
              <a:defRPr/>
            </a:pPr>
            <a:endParaRPr lang="en-US" sz="12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74A4E-DC40-4CEC-88C7-A5504966A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43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u="sng">
                <a:solidFill>
                  <a:schemeClr val="tx2"/>
                </a:solidFill>
                <a:latin typeface="+mn-lt"/>
              </a:rPr>
              <a:t>Cisco lead the market </a:t>
            </a:r>
            <a:r>
              <a:rPr lang="en-US" sz="1200">
                <a:solidFill>
                  <a:schemeClr val="tx2"/>
                </a:solidFill>
                <a:latin typeface="+mn-lt"/>
              </a:rPr>
              <a:t>in Email security and are committed to ongoing investment and innovation</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Cisco provides administrators an </a:t>
            </a:r>
            <a:r>
              <a:rPr lang="en-US" sz="1200" u="sng">
                <a:solidFill>
                  <a:schemeClr val="tx2"/>
                </a:solidFill>
                <a:latin typeface="+mn-lt"/>
              </a:rPr>
              <a:t>extremely effective and complete management console</a:t>
            </a:r>
            <a:r>
              <a:rPr lang="en-US" sz="1200">
                <a:solidFill>
                  <a:schemeClr val="tx2"/>
                </a:solidFill>
                <a:latin typeface="+mn-lt"/>
              </a:rPr>
              <a:t>, proven by the number of referral sales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Cisco’s spam and unwanted </a:t>
            </a:r>
            <a:r>
              <a:rPr lang="en-US" sz="1200" u="sng">
                <a:solidFill>
                  <a:schemeClr val="tx2"/>
                </a:solidFill>
                <a:latin typeface="+mn-lt"/>
              </a:rPr>
              <a:t>email efficacy is un-matched</a:t>
            </a:r>
            <a:r>
              <a:rPr lang="en-US" sz="1200">
                <a:solidFill>
                  <a:schemeClr val="tx2"/>
                </a:solidFill>
                <a:latin typeface="+mn-lt"/>
              </a:rPr>
              <a:t> due to the number of technology layers and continual intelligence updates provided by </a:t>
            </a:r>
            <a:r>
              <a:rPr lang="en-US" sz="1200" err="1">
                <a:solidFill>
                  <a:schemeClr val="tx2"/>
                </a:solidFill>
                <a:latin typeface="+mn-lt"/>
              </a:rPr>
              <a:t>Talos</a:t>
            </a:r>
            <a:r>
              <a:rPr lang="en-US" sz="1200">
                <a:solidFill>
                  <a:schemeClr val="tx2"/>
                </a:solidFill>
                <a:latin typeface="+mn-lt"/>
              </a:rPr>
              <a:t>, </a:t>
            </a:r>
            <a:r>
              <a:rPr lang="en-US" sz="1200" u="sng">
                <a:solidFill>
                  <a:schemeClr val="tx2"/>
                </a:solidFill>
                <a:latin typeface="+mn-lt"/>
              </a:rPr>
              <a:t>BEC fraud detection</a:t>
            </a:r>
            <a:r>
              <a:rPr lang="en-US" sz="1200">
                <a:solidFill>
                  <a:schemeClr val="tx2"/>
                </a:solidFill>
                <a:latin typeface="+mn-lt"/>
              </a:rPr>
              <a:t> is a substantial area of difference with many customers moving to Cisco because of this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u="sng">
                <a:solidFill>
                  <a:schemeClr val="tx2"/>
                </a:solidFill>
                <a:latin typeface="+mn-lt"/>
              </a:rPr>
              <a:t>External integrations</a:t>
            </a:r>
            <a:r>
              <a:rPr lang="en-US" sz="1200">
                <a:solidFill>
                  <a:schemeClr val="tx2"/>
                </a:solidFill>
                <a:latin typeface="+mn-lt"/>
              </a:rPr>
              <a:t>: Not only between all the other Cisco security solutions and proven with the free Cisco Threat Response tool, but also with external SIEM/Reporting solutions and others via API</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Cisco provide far more </a:t>
            </a:r>
            <a:r>
              <a:rPr lang="en-US" sz="1200" u="sng">
                <a:solidFill>
                  <a:schemeClr val="tx2"/>
                </a:solidFill>
                <a:latin typeface="+mn-lt"/>
              </a:rPr>
              <a:t>depth in reporting </a:t>
            </a:r>
            <a:r>
              <a:rPr lang="en-US" sz="1200">
                <a:solidFill>
                  <a:schemeClr val="tx2"/>
                </a:solidFill>
                <a:latin typeface="+mn-lt"/>
              </a:rPr>
              <a:t>with over 124 standard reports available, all customizable &amp; schedulable</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u="sng">
                <a:solidFill>
                  <a:schemeClr val="tx2"/>
                </a:solidFill>
                <a:latin typeface="+mn-lt"/>
              </a:rPr>
              <a:t>Enterprise class policy engine</a:t>
            </a:r>
            <a:r>
              <a:rPr lang="en-US" sz="1200">
                <a:solidFill>
                  <a:schemeClr val="tx2"/>
                </a:solidFill>
                <a:latin typeface="+mn-lt"/>
              </a:rPr>
              <a:t>: email policy just continues to get more complex with all the new and emerging regulatory compliance requirements, Cisco’s policy engine is un-paralleled in features and flexibility</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u="sng">
                <a:solidFill>
                  <a:schemeClr val="tx2"/>
                </a:solidFill>
                <a:latin typeface="+mn-lt"/>
              </a:rPr>
              <a:t>Simple to use and configure security controls</a:t>
            </a:r>
            <a:r>
              <a:rPr lang="en-US" sz="1200">
                <a:solidFill>
                  <a:schemeClr val="tx2"/>
                </a:solidFill>
                <a:latin typeface="+mn-lt"/>
              </a:rPr>
              <a:t>: Cisco has your back, ensuring security controls are defined easier and providing maximum protection via </a:t>
            </a:r>
            <a:r>
              <a:rPr lang="en-US" sz="1200" err="1">
                <a:solidFill>
                  <a:schemeClr val="tx2"/>
                </a:solidFill>
                <a:latin typeface="+mn-lt"/>
              </a:rPr>
              <a:t>Talos</a:t>
            </a:r>
            <a:r>
              <a:rPr lang="en-US" sz="1200">
                <a:solidFill>
                  <a:schemeClr val="tx2"/>
                </a:solidFill>
                <a:latin typeface="+mn-lt"/>
              </a:rPr>
              <a:t> threat intelligence updates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Cisco’s attachment and embedded URL handling provides the </a:t>
            </a:r>
            <a:r>
              <a:rPr lang="en-US" sz="1200" u="sng">
                <a:solidFill>
                  <a:schemeClr val="tx2"/>
                </a:solidFill>
                <a:latin typeface="+mn-lt"/>
              </a:rPr>
              <a:t>right mix between maximizing efficacy and minimizing end-user confusion</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Being an enterprise class email security solution, Cisco provides </a:t>
            </a:r>
            <a:r>
              <a:rPr lang="en-US" sz="1200" u="sng">
                <a:solidFill>
                  <a:schemeClr val="tx2"/>
                </a:solidFill>
                <a:latin typeface="+mn-lt"/>
              </a:rPr>
              <a:t>native integration into on-premise and cloud-based directories</a:t>
            </a:r>
            <a:r>
              <a:rPr lang="en-US" sz="1200">
                <a:solidFill>
                  <a:schemeClr val="tx2"/>
                </a:solidFill>
                <a:latin typeface="+mn-lt"/>
              </a:rPr>
              <a:t> for policy definition</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a:solidFill>
                  <a:schemeClr val="tx2"/>
                </a:solidFill>
                <a:latin typeface="+mn-lt"/>
              </a:rPr>
              <a:t>Cisco invented connection policies with </a:t>
            </a:r>
            <a:r>
              <a:rPr lang="en-US" sz="1200" err="1">
                <a:solidFill>
                  <a:schemeClr val="tx2"/>
                </a:solidFill>
                <a:latin typeface="+mn-lt"/>
              </a:rPr>
              <a:t>SenderBase</a:t>
            </a:r>
            <a:r>
              <a:rPr lang="en-US" sz="1200">
                <a:solidFill>
                  <a:schemeClr val="tx2"/>
                </a:solidFill>
                <a:latin typeface="+mn-lt"/>
              </a:rPr>
              <a:t> and since then has continually innovated to ensure </a:t>
            </a:r>
            <a:r>
              <a:rPr lang="en-US" sz="1200" u="sng">
                <a:solidFill>
                  <a:schemeClr val="tx2"/>
                </a:solidFill>
                <a:latin typeface="+mn-lt"/>
              </a:rPr>
              <a:t>maximum efficacy for spam and unwanted email </a:t>
            </a:r>
            <a:r>
              <a:rPr lang="en-US" sz="1200">
                <a:solidFill>
                  <a:schemeClr val="tx2"/>
                </a:solidFill>
                <a:latin typeface="+mn-lt"/>
              </a:rPr>
              <a:t>without relaying heavily on language controls</a:t>
            </a:r>
          </a:p>
          <a:p>
            <a:pPr marL="0" indent="0">
              <a:buFont typeface="+mj-lt"/>
              <a:buNone/>
            </a:pPr>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260610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like your cheat-sheet for selling AMP4E</a:t>
            </a:r>
          </a:p>
          <a:p>
            <a:pPr marL="228600" indent="-228600">
              <a:buAutoNum type="arabicParenR"/>
            </a:pPr>
            <a:r>
              <a:rPr lang="en-US" dirty="0" err="1"/>
              <a:t>5.5k</a:t>
            </a:r>
            <a:r>
              <a:rPr lang="en-US" dirty="0"/>
              <a:t> AMP4E customers – compare with competition </a:t>
            </a:r>
            <a:r>
              <a:rPr lang="en-US" dirty="0" err="1"/>
              <a:t>Crowdstrike</a:t>
            </a:r>
            <a:r>
              <a:rPr lang="en-US" dirty="0"/>
              <a:t> had </a:t>
            </a:r>
            <a:r>
              <a:rPr lang="en-US" dirty="0" err="1"/>
              <a:t>2.5k</a:t>
            </a:r>
            <a:r>
              <a:rPr lang="en-US" dirty="0"/>
              <a:t> customers when they went public (we’re more than double) and Carbon Black was about </a:t>
            </a:r>
            <a:r>
              <a:rPr lang="en-US" dirty="0" err="1"/>
              <a:t>5.6k</a:t>
            </a:r>
            <a:r>
              <a:rPr lang="en-US" dirty="0"/>
              <a:t> (so we’re neck-to-neck)</a:t>
            </a:r>
          </a:p>
          <a:p>
            <a:pPr marL="228600" indent="-228600">
              <a:buAutoNum type="arabicParenR"/>
            </a:pPr>
            <a:r>
              <a:rPr lang="en-US" dirty="0"/>
              <a:t>Translates to </a:t>
            </a:r>
            <a:r>
              <a:rPr lang="en-US" dirty="0" err="1"/>
              <a:t>14.7M</a:t>
            </a:r>
            <a:r>
              <a:rPr lang="en-US" dirty="0"/>
              <a:t> endpoints under management</a:t>
            </a:r>
          </a:p>
          <a:p>
            <a:pPr marL="228600" indent="-228600">
              <a:buAutoNum type="arabicParenR"/>
            </a:pPr>
            <a:r>
              <a:rPr lang="en-US" dirty="0"/>
              <a:t>Core AMP capabilities attached to various </a:t>
            </a:r>
            <a:r>
              <a:rPr lang="en-US" dirty="0" err="1"/>
              <a:t>SBG</a:t>
            </a:r>
            <a:r>
              <a:rPr lang="en-US" dirty="0"/>
              <a:t> offerings leading to </a:t>
            </a:r>
            <a:r>
              <a:rPr lang="en-US" dirty="0" err="1"/>
              <a:t>90k</a:t>
            </a:r>
            <a:r>
              <a:rPr lang="en-US" dirty="0"/>
              <a:t> customers – talks not just about the scale of AMP but also the amount of intelligence we collect that in turn helps protect each and every customer</a:t>
            </a:r>
          </a:p>
          <a:p>
            <a:pPr marL="228600" indent="-228600">
              <a:buAutoNum type="arabicParenR"/>
            </a:pPr>
            <a:r>
              <a:rPr lang="en-US" dirty="0"/>
              <a:t>Solid results in 3</a:t>
            </a:r>
            <a:r>
              <a:rPr lang="en-US" baseline="30000" dirty="0"/>
              <a:t>rd</a:t>
            </a:r>
            <a:r>
              <a:rPr lang="en-US" dirty="0"/>
              <a:t> party testing like AV-Comparatives.</a:t>
            </a:r>
          </a:p>
          <a:p>
            <a:pPr marL="228600" indent="-228600">
              <a:buAutoNum type="arabicParenR"/>
            </a:pPr>
            <a:r>
              <a:rPr lang="en-US" dirty="0"/>
              <a:t>Important – single agent offering Protection, Detection and Response – helps consolidate agents on the endpoint.</a:t>
            </a:r>
          </a:p>
          <a:p>
            <a:pPr marL="228600" indent="-228600">
              <a:buAutoNum type="arabicParenR"/>
            </a:pPr>
            <a:r>
              <a:rPr lang="en-US" dirty="0"/>
              <a:t>Special Apple partnership helped offer Cisco Clarity – helps offer unprecedented visibility and control on iOS devices</a:t>
            </a:r>
          </a:p>
          <a:p>
            <a:pPr marL="228600" indent="-228600">
              <a:buAutoNum type="arabicParenR"/>
            </a:pPr>
            <a:r>
              <a:rPr lang="en-US" dirty="0" err="1"/>
              <a:t>MSSP</a:t>
            </a:r>
            <a:r>
              <a:rPr lang="en-US" dirty="0"/>
              <a:t> ready</a:t>
            </a:r>
          </a:p>
          <a:p>
            <a:pPr marL="228600" indent="-228600">
              <a:buAutoNum type="arabicParenR"/>
            </a:pPr>
            <a:r>
              <a:rPr lang="en-US" dirty="0"/>
              <a:t>Broad platform support</a:t>
            </a:r>
          </a:p>
          <a:p>
            <a:pPr marL="228600" indent="-228600">
              <a:buAutoNum type="arabicParenR"/>
            </a:pPr>
            <a:r>
              <a:rPr lang="en-US" dirty="0" err="1"/>
              <a:t>Talos</a:t>
            </a:r>
            <a:r>
              <a:rPr lang="en-US" dirty="0"/>
              <a:t> – </a:t>
            </a:r>
            <a:r>
              <a:rPr lang="en-US" dirty="0" err="1"/>
              <a:t>ofcourse</a:t>
            </a:r>
            <a:r>
              <a:rPr lang="en-US" dirty="0"/>
              <a:t> – powering the intelligence of the product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06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BC12-76B8-5D47-8CC0-96C0F80C1CF4}" type="slidenum">
              <a:rPr lang="en-US" smtClean="0"/>
              <a:t>10</a:t>
            </a:fld>
            <a:endParaRPr lang="en-US" dirty="0"/>
          </a:p>
        </p:txBody>
      </p:sp>
    </p:spTree>
    <p:extLst>
      <p:ext uri="{BB962C8B-B14F-4D97-AF65-F5344CB8AC3E}">
        <p14:creationId xmlns:p14="http://schemas.microsoft.com/office/powerpoint/2010/main" val="13028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 mentioned, we design our products to integrate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by doing this, we can automate things like threat detection across the portfolio.</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block more threats outright than anyone – but it would be foolish to think that malware can never get in.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If it does, we detect it immediately because we never lose sight of what a file does or where it goes.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moment it exhibits malicious behavior we know exactly what endpoints it is on to automatically remediate.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As we do this, we automatically update protections to block the file everywhere - on endpoints, the network, email or web gateways…so it is never a problem again for any Cisco customer.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ＭＳ Ｐゴシック" charset="0"/>
              <a:cs typeface="ＭＳ Ｐゴシック" charset="0"/>
            </a:endParaRPr>
          </a:p>
          <a:p>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DB87D-6B77-4EDA-945D-D9A3E7BC54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90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14</a:t>
            </a:fld>
            <a:endParaRPr lang="en-US"/>
          </a:p>
        </p:txBody>
      </p:sp>
    </p:spTree>
    <p:extLst>
      <p:ext uri="{BB962C8B-B14F-4D97-AF65-F5344CB8AC3E}">
        <p14:creationId xmlns:p14="http://schemas.microsoft.com/office/powerpoint/2010/main" val="251165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127949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973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RSA">
    <p:bg>
      <p:bgPr>
        <a:solidFill>
          <a:srgbClr val="00BCEB">
            <a:alpha val="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60DBF-1320-644D-87CA-26F4F33B227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rgbClr val="00BCEB"/>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rgbClr val="00B5DA"/>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rgbClr val="00BCEB"/>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rgbClr val="00B5DA"/>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343433"/>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403183"/>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58265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Full Bleed Photo With Tex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274651F-89DF-DF41-9FAB-C86C8B1D68F6}"/>
              </a:ext>
            </a:extLst>
          </p:cNvPr>
          <p:cNvSpPr>
            <a:spLocks noGrp="1"/>
          </p:cNvSpPr>
          <p:nvPr>
            <p:ph type="pic" sz="quarter" idx="10"/>
          </p:nvPr>
        </p:nvSpPr>
        <p:spPr>
          <a:xfrm>
            <a:off x="1" y="0"/>
            <a:ext cx="9143999" cy="5143500"/>
          </a:xfrm>
          <a:prstGeom prst="rect">
            <a:avLst/>
          </a:prstGeom>
          <a:solidFill>
            <a:srgbClr val="003C56"/>
          </a:solidFill>
        </p:spPr>
        <p:txBody>
          <a:bodyPr anchor="ctr" anchorCtr="0"/>
          <a:lstStyle>
            <a:lvl1pPr marL="0" indent="0" algn="ctr">
              <a:buNone/>
              <a:defRPr/>
            </a:lvl1pPr>
          </a:lstStyle>
          <a:p>
            <a:endParaRPr lang="en-US"/>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lumMod val="75000"/>
            </a:schemeClr>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ullet">
    <p:bg>
      <p:bgPr>
        <a:solidFill>
          <a:schemeClr val="bg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Bullet_Heavy Text">
    <p:bg>
      <p:bgPr>
        <a:solidFill>
          <a:schemeClr val="bg2">
            <a:lumMod val="75000"/>
          </a:schemeClr>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ullet_Title only">
    <p:bg>
      <p:bgPr>
        <a:solidFill>
          <a:schemeClr val="bg2">
            <a:lumMod val="75000"/>
          </a:schemeClr>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1_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10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SA">
    <p:bg>
      <p:bgRef idx="1001">
        <a:schemeClr val="bg2"/>
      </p:bgRef>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00BCEB"/>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0" name="Picture 9">
            <a:extLst>
              <a:ext uri="{FF2B5EF4-FFF2-40B4-BE49-F238E27FC236}">
                <a16:creationId xmlns:a16="http://schemas.microsoft.com/office/drawing/2014/main" id="{557DEBE0-21D6-344A-B638-5B0409B40D13}"/>
              </a:ext>
            </a:extLst>
          </p:cNvPr>
          <p:cNvPicPr>
            <a:picLocks noChangeAspect="1"/>
          </p:cNvPicPr>
          <p:nvPr userDrawn="1"/>
        </p:nvPicPr>
        <p:blipFill rotWithShape="1">
          <a:blip r:embed="rId2"/>
          <a:srcRect t="25188"/>
          <a:stretch/>
        </p:blipFill>
        <p:spPr>
          <a:xfrm>
            <a:off x="6009814" y="0"/>
            <a:ext cx="2678769" cy="2363189"/>
          </a:xfrm>
          <a:prstGeom prst="rect">
            <a:avLst/>
          </a:prstGeom>
        </p:spPr>
      </p:pic>
    </p:spTree>
    <p:extLst>
      <p:ext uri="{BB962C8B-B14F-4D97-AF65-F5344CB8AC3E}">
        <p14:creationId xmlns:p14="http://schemas.microsoft.com/office/powerpoint/2010/main" val="189730685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856058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defRPr sz="24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00623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3685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82192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461053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34844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US"/>
              <a:t>Click to edit Master title style</a:t>
            </a:r>
            <a:endParaRPr lang="en-GB"/>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096038923"/>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374" tIns="45687" rIns="91374" bIns="45687">
            <a:noAutofit/>
          </a:bodyPr>
          <a:lstStyle>
            <a:lvl1pPr marL="57103" indent="0">
              <a:lnSpc>
                <a:spcPct val="95000"/>
              </a:lnSpc>
              <a:spcBef>
                <a:spcPts val="1110"/>
              </a:spcBef>
              <a:buClr>
                <a:schemeClr val="tx1"/>
              </a:buClr>
              <a:buSzPct val="80000"/>
              <a:buFont typeface="Arial"/>
              <a:buNone/>
              <a:defRPr sz="2400" b="0" i="0">
                <a:solidFill>
                  <a:schemeClr val="tx1"/>
                </a:solidFill>
                <a:latin typeface="+mn-lt"/>
                <a:cs typeface="CiscoSans ExtraLight"/>
              </a:defRPr>
            </a:lvl1pPr>
            <a:lvl2pPr marL="291885"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5816" indent="0">
              <a:buClr>
                <a:schemeClr val="tx1"/>
              </a:buClr>
              <a:buSzPct val="80000"/>
              <a:buFont typeface="Arial"/>
              <a:buNone/>
              <a:defRPr sz="1600" b="0" i="0">
                <a:solidFill>
                  <a:srgbClr val="676767"/>
                </a:solidFill>
                <a:latin typeface="+mn-lt"/>
                <a:cs typeface="CiscoSans ExtraLight"/>
              </a:defRPr>
            </a:lvl3pPr>
            <a:lvl4pPr marL="739220" indent="0">
              <a:buClr>
                <a:schemeClr val="tx1"/>
              </a:buClr>
              <a:buSzPct val="80000"/>
              <a:buFont typeface="Arial"/>
              <a:buNone/>
              <a:defRPr sz="1400" b="0" i="0">
                <a:solidFill>
                  <a:srgbClr val="676767"/>
                </a:solidFill>
                <a:latin typeface="+mn-lt"/>
                <a:cs typeface="CiscoSans ExtraLight"/>
              </a:defRPr>
            </a:lvl4pPr>
            <a:lvl5pPr marL="913713" indent="0">
              <a:buClr>
                <a:schemeClr val="tx1"/>
              </a:buClr>
              <a:buSzPct val="80000"/>
              <a:buFont typeface="Arial"/>
              <a:buNone/>
              <a:defRPr sz="1200" b="0" i="0">
                <a:solidFill>
                  <a:srgbClr val="676767"/>
                </a:solidFill>
                <a:latin typeface="+mn-lt"/>
                <a:cs typeface="CiscoSans ExtraLight"/>
              </a:defRPr>
            </a:lvl5pPr>
          </a:lstStyle>
          <a:p>
            <a:pPr lvl="0"/>
            <a:r>
              <a:rPr lang="en-GB"/>
              <a:t>Click to edit Text</a:t>
            </a:r>
          </a:p>
        </p:txBody>
      </p:sp>
      <p:sp>
        <p:nvSpPr>
          <p:cNvPr id="6" name="Title Placeholder 5"/>
          <p:cNvSpPr>
            <a:spLocks noGrp="1"/>
          </p:cNvSpPr>
          <p:nvPr>
            <p:ph type="title"/>
          </p:nvPr>
        </p:nvSpPr>
        <p:spPr bwMode="auto">
          <a:xfrm>
            <a:off x="437766" y="34133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8" tIns="45689" rIns="91378" bIns="45689"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257069393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510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7665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Half_Page_Char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762000" y="4741653"/>
            <a:ext cx="324244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Tree>
    <p:extLst>
      <p:ext uri="{BB962C8B-B14F-4D97-AF65-F5344CB8AC3E}">
        <p14:creationId xmlns:p14="http://schemas.microsoft.com/office/powerpoint/2010/main" val="130183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208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229721" y="324162"/>
            <a:ext cx="8588861" cy="397764"/>
          </a:xfrm>
        </p:spPr>
        <p:txBody>
          <a:bodyPr vert="horz" lIns="46269" tIns="25715" rIns="46269" bIns="25715" rtlCol="0" anchor="b" anchorCtr="0">
            <a:noAutofit/>
          </a:bodyPr>
          <a:lstStyle>
            <a:lvl1pPr>
              <a:defRPr lang="en-US" sz="2400" dirty="0"/>
            </a:lvl1pPr>
          </a:lstStyle>
          <a:p>
            <a:pPr marL="0" lvl="0">
              <a:lnSpc>
                <a:spcPct val="85000"/>
              </a:lnSpc>
            </a:pPr>
            <a:r>
              <a:rPr lang="en-US"/>
              <a:t>Click to edit Master title style</a:t>
            </a:r>
          </a:p>
        </p:txBody>
      </p:sp>
      <p:sp>
        <p:nvSpPr>
          <p:cNvPr id="3" name="Subtitle 2"/>
          <p:cNvSpPr>
            <a:spLocks noGrp="1"/>
          </p:cNvSpPr>
          <p:nvPr>
            <p:ph type="subTitle" idx="1"/>
          </p:nvPr>
        </p:nvSpPr>
        <p:spPr>
          <a:xfrm>
            <a:off x="229721" y="666556"/>
            <a:ext cx="8588861" cy="290708"/>
          </a:xfrm>
          <a:prstGeom prst="rect">
            <a:avLst/>
          </a:prstGeom>
        </p:spPr>
        <p:txBody>
          <a:bodyPr lIns="46269" tIns="34286" rIns="46269" bIns="34286">
            <a:normAutofit/>
          </a:bodyPr>
          <a:lstStyle>
            <a:lvl1pPr marL="0" indent="0" algn="l" defTabSz="685330" rtl="0" eaLnBrk="1" latinLnBrk="0" hangingPunct="1">
              <a:lnSpc>
                <a:spcPct val="80000"/>
              </a:lnSpc>
              <a:spcBef>
                <a:spcPct val="0"/>
              </a:spcBef>
              <a:buNone/>
              <a:defRPr lang="en-US" sz="1500" b="0" kern="1200" spc="0" baseline="0" dirty="0">
                <a:solidFill>
                  <a:schemeClr val="bg1"/>
                </a:solidFill>
                <a:latin typeface="+mj-lt"/>
                <a:ea typeface="+mj-ea"/>
                <a:cs typeface="+mj-cs"/>
              </a:defRPr>
            </a:lvl1pPr>
            <a:lvl2pPr marL="342695" indent="0" algn="ctr">
              <a:buNone/>
              <a:defRPr>
                <a:solidFill>
                  <a:schemeClr val="tx1">
                    <a:tint val="75000"/>
                  </a:schemeClr>
                </a:solidFill>
              </a:defRPr>
            </a:lvl2pPr>
            <a:lvl3pPr marL="685408" indent="0" algn="ctr">
              <a:buNone/>
              <a:defRPr>
                <a:solidFill>
                  <a:schemeClr val="tx1">
                    <a:tint val="75000"/>
                  </a:schemeClr>
                </a:solidFill>
              </a:defRPr>
            </a:lvl3pPr>
            <a:lvl4pPr marL="1028112" indent="0" algn="ctr">
              <a:buNone/>
              <a:defRPr>
                <a:solidFill>
                  <a:schemeClr val="tx1">
                    <a:tint val="75000"/>
                  </a:schemeClr>
                </a:solidFill>
              </a:defRPr>
            </a:lvl4pPr>
            <a:lvl5pPr marL="1370817" indent="0" algn="ctr">
              <a:buNone/>
              <a:defRPr>
                <a:solidFill>
                  <a:schemeClr val="tx1">
                    <a:tint val="75000"/>
                  </a:schemeClr>
                </a:solidFill>
              </a:defRPr>
            </a:lvl5pPr>
            <a:lvl6pPr marL="1713527" indent="0" algn="ctr">
              <a:buNone/>
              <a:defRPr>
                <a:solidFill>
                  <a:schemeClr val="tx1">
                    <a:tint val="75000"/>
                  </a:schemeClr>
                </a:solidFill>
              </a:defRPr>
            </a:lvl6pPr>
            <a:lvl7pPr marL="2056223" indent="0" algn="ctr">
              <a:buNone/>
              <a:defRPr>
                <a:solidFill>
                  <a:schemeClr val="tx1">
                    <a:tint val="75000"/>
                  </a:schemeClr>
                </a:solidFill>
              </a:defRPr>
            </a:lvl7pPr>
            <a:lvl8pPr marL="2398920" indent="0" algn="ctr">
              <a:buNone/>
              <a:defRPr>
                <a:solidFill>
                  <a:schemeClr val="tx1">
                    <a:tint val="75000"/>
                  </a:schemeClr>
                </a:solidFill>
              </a:defRPr>
            </a:lvl8pPr>
            <a:lvl9pPr marL="274161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040905"/>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e Right One">
    <p:spTree>
      <p:nvGrpSpPr>
        <p:cNvPr id="1" name=""/>
        <p:cNvGrpSpPr/>
        <p:nvPr/>
      </p:nvGrpSpPr>
      <p:grpSpPr>
        <a:xfrm>
          <a:off x="0" y="0"/>
          <a:ext cx="0" cy="0"/>
          <a:chOff x="0" y="0"/>
          <a:chExt cx="0" cy="0"/>
        </a:xfrm>
      </p:grpSpPr>
      <p:sp>
        <p:nvSpPr>
          <p:cNvPr id="5" name="Title 1"/>
          <p:cNvSpPr>
            <a:spLocks noGrp="1"/>
          </p:cNvSpPr>
          <p:nvPr>
            <p:ph type="title"/>
          </p:nvPr>
        </p:nvSpPr>
        <p:spPr>
          <a:xfrm>
            <a:off x="219513" y="53340"/>
            <a:ext cx="8711929" cy="628650"/>
          </a:xfrm>
        </p:spPr>
        <p:txBody>
          <a:bodyPr/>
          <a:lstStyle>
            <a:lvl1pPr algn="l" defTabSz="685800" rtl="0" eaLnBrk="1" latinLnBrk="0" hangingPunct="1">
              <a:lnSpc>
                <a:spcPct val="80000"/>
              </a:lnSpc>
              <a:spcBef>
                <a:spcPct val="0"/>
              </a:spcBef>
              <a:buNone/>
              <a:defRPr lang="en-US" sz="2700" b="0" kern="1200" spc="0" baseline="0" dirty="0">
                <a:solidFill>
                  <a:schemeClr val="tx1"/>
                </a:solidFill>
                <a:latin typeface="+mj-lt"/>
                <a:ea typeface="+mj-ea"/>
                <a:cs typeface="+mj-cs"/>
              </a:defRPr>
            </a:lvl1pPr>
          </a:lstStyle>
          <a:p>
            <a:r>
              <a:rPr lang="en-US"/>
              <a:t>Click to edit Master title style</a:t>
            </a:r>
          </a:p>
        </p:txBody>
      </p:sp>
      <p:sp>
        <p:nvSpPr>
          <p:cNvPr id="7" name="Text Placeholder 7"/>
          <p:cNvSpPr>
            <a:spLocks noGrp="1"/>
          </p:cNvSpPr>
          <p:nvPr>
            <p:ph type="body" sz="quarter" idx="11" hasCustomPrompt="1"/>
          </p:nvPr>
        </p:nvSpPr>
        <p:spPr>
          <a:xfrm>
            <a:off x="219513" y="636270"/>
            <a:ext cx="8711929" cy="342900"/>
          </a:xfrm>
          <a:prstGeom prst="rect">
            <a:avLst/>
          </a:prstGeom>
        </p:spPr>
        <p:txBody>
          <a:bodyPr lIns="68580" tIns="34290" rIns="68580" bIns="34290">
            <a:noAutofit/>
          </a:bodyPr>
          <a:lstStyle>
            <a:lvl1pPr marL="0" indent="0">
              <a:buNone/>
              <a:defRPr lang="en-US" sz="2100" kern="1200" spc="-38" baseline="0" dirty="0">
                <a:solidFill>
                  <a:schemeClr val="bg1">
                    <a:lumMod val="20000"/>
                    <a:lumOff val="80000"/>
                  </a:schemeClr>
                </a:solidFill>
                <a:latin typeface="+mj-lt"/>
                <a:ea typeface="+mn-ea"/>
                <a:cs typeface="+mn-cs"/>
              </a:defRPr>
            </a:lvl1pPr>
          </a:lstStyle>
          <a:p>
            <a:pPr marL="0" lvl="0" indent="0" algn="l" defTabSz="685800" rtl="0" eaLnBrk="1" latinLnBrk="0" hangingPunct="1">
              <a:lnSpc>
                <a:spcPct val="95000"/>
              </a:lnSpc>
              <a:spcBef>
                <a:spcPts val="1080"/>
              </a:spcBef>
              <a:buClr>
                <a:schemeClr val="accent1">
                  <a:lumMod val="40000"/>
                  <a:lumOff val="60000"/>
                </a:schemeClr>
              </a:buClr>
              <a:buSzPct val="90000"/>
              <a:buFont typeface="Arial" pitchFamily="34" charset="0"/>
              <a:buNone/>
              <a:tabLst/>
            </a:pPr>
            <a:r>
              <a:rPr lang="en-US"/>
              <a:t>Slide Subtitle</a:t>
            </a:r>
          </a:p>
        </p:txBody>
      </p:sp>
    </p:spTree>
    <p:extLst>
      <p:ext uri="{BB962C8B-B14F-4D97-AF65-F5344CB8AC3E}">
        <p14:creationId xmlns:p14="http://schemas.microsoft.com/office/powerpoint/2010/main" val="96723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775704" y="4960085"/>
            <a:ext cx="1714500" cy="171450"/>
          </a:xfrm>
          <a:prstGeom prst="rect">
            <a:avLst/>
          </a:prstGeom>
        </p:spPr>
        <p:txBody>
          <a:bodyPr vert="horz" lIns="68550" tIns="34280" rIns="68550" bIns="34280" rtlCol="0" anchor="ctr"/>
          <a:lstStyle>
            <a:lvl1pPr marL="0" marR="0" indent="0" algn="r" defTabSz="685492" rtl="0" eaLnBrk="1" fontAlgn="auto" latinLnBrk="0" hangingPunct="1">
              <a:lnSpc>
                <a:spcPct val="100000"/>
              </a:lnSpc>
              <a:spcBef>
                <a:spcPts val="0"/>
              </a:spcBef>
              <a:spcAft>
                <a:spcPts val="0"/>
              </a:spcAft>
              <a:buClrTx/>
              <a:buSzTx/>
              <a:buFontTx/>
              <a:buNone/>
              <a:tabLst/>
              <a:defRPr sz="500">
                <a:solidFill>
                  <a:schemeClr val="tx1">
                    <a:tint val="75000"/>
                  </a:schemeClr>
                </a:solidFill>
                <a:latin typeface="CiscoSans ExtraLight" panose="020B0303020201020303" pitchFamily="34" charset="0"/>
              </a:defRPr>
            </a:lvl1pPr>
          </a:lstStyle>
          <a:p>
            <a:r>
              <a:rPr lang="en-US" dirty="0">
                <a:solidFill>
                  <a:prstClr val="black">
                    <a:tint val="75000"/>
                  </a:prstClr>
                </a:solidFill>
                <a:ea typeface="ＭＳ Ｐゴシック" charset="0"/>
                <a:cs typeface="ＭＳ Ｐゴシック" charset="0"/>
              </a:rPr>
              <a:t>Cisco Partner Confidential</a:t>
            </a:r>
          </a:p>
        </p:txBody>
      </p:sp>
    </p:spTree>
    <p:extLst>
      <p:ext uri="{BB962C8B-B14F-4D97-AF65-F5344CB8AC3E}">
        <p14:creationId xmlns:p14="http://schemas.microsoft.com/office/powerpoint/2010/main" val="33642082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5" y="1347788"/>
            <a:ext cx="8328650" cy="3168210"/>
          </a:xfrm>
          <a:prstGeom prst="rect">
            <a:avLst/>
          </a:prstGeom>
        </p:spPr>
        <p:txBody>
          <a:bodyPr lIns="91420" tIns="45710" rIns="91420" bIns="45710">
            <a:noAutofit/>
          </a:bodyPr>
          <a:lstStyle>
            <a:lvl1pPr marL="280921" indent="-223787">
              <a:lnSpc>
                <a:spcPct val="95000"/>
              </a:lnSpc>
              <a:spcBef>
                <a:spcPts val="1110"/>
              </a:spcBef>
              <a:buClr>
                <a:srgbClr val="005073"/>
              </a:buClr>
              <a:buSzPct val="80000"/>
              <a:buFont typeface="Arial"/>
              <a:buChar char="•"/>
              <a:defRPr sz="2000" b="0" i="0">
                <a:solidFill>
                  <a:srgbClr val="005073"/>
                </a:solidFill>
                <a:latin typeface="+mn-lt"/>
                <a:cs typeface="CiscoSans ExtraLight"/>
              </a:defRPr>
            </a:lvl1pPr>
            <a:lvl2pPr marL="507882" indent="-215849">
              <a:lnSpc>
                <a:spcPct val="95000"/>
              </a:lnSpc>
              <a:spcBef>
                <a:spcPts val="450"/>
              </a:spcBef>
              <a:buClr>
                <a:srgbClr val="005073"/>
              </a:buClr>
              <a:buSzPct val="80000"/>
              <a:buFont typeface="Arial"/>
              <a:buChar char="•"/>
              <a:defRPr sz="1800" b="0" i="0">
                <a:solidFill>
                  <a:srgbClr val="005073"/>
                </a:solidFill>
                <a:latin typeface="+mn-lt"/>
                <a:cs typeface="CiscoSans ExtraLight"/>
              </a:defRPr>
            </a:lvl2pPr>
            <a:lvl3pPr marL="747539" indent="-171411">
              <a:buClr>
                <a:srgbClr val="005073"/>
              </a:buClr>
              <a:buSzPct val="80000"/>
              <a:buFont typeface="Arial"/>
              <a:buChar char="•"/>
              <a:defRPr sz="1600" b="0" i="0">
                <a:solidFill>
                  <a:srgbClr val="005073"/>
                </a:solidFill>
                <a:latin typeface="+mn-lt"/>
                <a:cs typeface="CiscoSans ExtraLight"/>
              </a:defRPr>
            </a:lvl3pPr>
            <a:lvl4pPr marL="911012" indent="-171411">
              <a:buClr>
                <a:srgbClr val="005073"/>
              </a:buClr>
              <a:buSzPct val="80000"/>
              <a:buFont typeface="Arial"/>
              <a:buChar char="•"/>
              <a:defRPr sz="1400" b="0" i="0">
                <a:solidFill>
                  <a:srgbClr val="005073"/>
                </a:solidFill>
                <a:latin typeface="+mn-lt"/>
                <a:cs typeface="CiscoSans ExtraLight"/>
              </a:defRPr>
            </a:lvl4pPr>
            <a:lvl5pPr marL="1082423" indent="-168236">
              <a:buClr>
                <a:srgbClr val="005073"/>
              </a:buClr>
              <a:buSzPct val="80000"/>
              <a:buFont typeface="Arial"/>
              <a:buChar char="•"/>
              <a:defRPr sz="1200" b="0" i="0">
                <a:solidFill>
                  <a:srgbClr val="005073"/>
                </a:solidFill>
                <a:latin typeface="+mn-lt"/>
                <a:cs typeface="CiscoSans ExtraLigh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5"/>
          <p:cNvSpPr>
            <a:spLocks noGrp="1"/>
          </p:cNvSpPr>
          <p:nvPr>
            <p:ph type="title"/>
          </p:nvPr>
        </p:nvSpPr>
        <p:spPr bwMode="auto">
          <a:xfrm>
            <a:off x="437767" y="341314"/>
            <a:ext cx="7672193" cy="52087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p>
            <a:pPr lvl="0"/>
            <a:r>
              <a:rPr lang="en-CA"/>
              <a:t>Click to edit Master title style</a:t>
            </a:r>
            <a:endParaRPr lang="en-GB"/>
          </a:p>
        </p:txBody>
      </p:sp>
    </p:spTree>
    <p:extLst>
      <p:ext uri="{BB962C8B-B14F-4D97-AF65-F5344CB8AC3E}">
        <p14:creationId xmlns:p14="http://schemas.microsoft.com/office/powerpoint/2010/main" val="170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142077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214771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20589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14214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195119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RSA">
    <p:bg>
      <p:bgPr>
        <a:solidFill>
          <a:srgbClr val="00BCEB">
            <a:alpha val="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60DBF-1320-644D-87CA-26F4F33B227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rgbClr val="00BCEB"/>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rgbClr val="00B5DA"/>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rgbClr val="00BCEB"/>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rgbClr val="00B5DA"/>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343433"/>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403183"/>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89140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alf_Page_Tex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Rectangle 4"/>
          <p:cNvSpPr>
            <a:spLocks noChangeArrowheads="1"/>
          </p:cNvSpPr>
          <p:nvPr userDrawn="1"/>
        </p:nvSpPr>
        <p:spPr bwMode="ltGray">
          <a:xfrm>
            <a:off x="762000" y="4741653"/>
            <a:ext cx="319514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
        <p:nvSpPr>
          <p:cNvPr id="11" name="Text Placeholder 3">
            <a:extLst>
              <a:ext uri="{FF2B5EF4-FFF2-40B4-BE49-F238E27FC236}">
                <a16:creationId xmlns:a16="http://schemas.microsoft.com/office/drawing/2014/main" id="{9945ED42-335F-450A-A5A3-CA0B86FE6C19}"/>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3740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lide RSA">
    <p:bg>
      <p:bgRef idx="1001">
        <a:schemeClr val="bg2"/>
      </p:bgRef>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00BCEB"/>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0" name="Picture 9">
            <a:extLst>
              <a:ext uri="{FF2B5EF4-FFF2-40B4-BE49-F238E27FC236}">
                <a16:creationId xmlns:a16="http://schemas.microsoft.com/office/drawing/2014/main" id="{557DEBE0-21D6-344A-B638-5B0409B40D13}"/>
              </a:ext>
            </a:extLst>
          </p:cNvPr>
          <p:cNvPicPr>
            <a:picLocks noChangeAspect="1"/>
          </p:cNvPicPr>
          <p:nvPr userDrawn="1"/>
        </p:nvPicPr>
        <p:blipFill rotWithShape="1">
          <a:blip r:embed="rId2"/>
          <a:srcRect t="25188"/>
          <a:stretch/>
        </p:blipFill>
        <p:spPr>
          <a:xfrm>
            <a:off x="6009814" y="0"/>
            <a:ext cx="2678769" cy="2363189"/>
          </a:xfrm>
          <a:prstGeom prst="rect">
            <a:avLst/>
          </a:prstGeom>
        </p:spPr>
      </p:pic>
    </p:spTree>
    <p:extLst>
      <p:ext uri="{BB962C8B-B14F-4D97-AF65-F5344CB8AC3E}">
        <p14:creationId xmlns:p14="http://schemas.microsoft.com/office/powerpoint/2010/main" val="65183341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Half_Page_Char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762000" y="4724911"/>
            <a:ext cx="317149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Tree>
    <p:extLst>
      <p:ext uri="{BB962C8B-B14F-4D97-AF65-F5344CB8AC3E}">
        <p14:creationId xmlns:p14="http://schemas.microsoft.com/office/powerpoint/2010/main" val="38791500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Half_Page_Tex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Rectangle 4"/>
          <p:cNvSpPr>
            <a:spLocks noChangeArrowheads="1"/>
          </p:cNvSpPr>
          <p:nvPr userDrawn="1"/>
        </p:nvSpPr>
        <p:spPr bwMode="ltGray">
          <a:xfrm>
            <a:off x="762000" y="4786429"/>
            <a:ext cx="314784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
        <p:nvSpPr>
          <p:cNvPr id="11" name="Text Placeholder 3">
            <a:extLst>
              <a:ext uri="{FF2B5EF4-FFF2-40B4-BE49-F238E27FC236}">
                <a16:creationId xmlns:a16="http://schemas.microsoft.com/office/drawing/2014/main" id="{9945ED42-335F-450A-A5A3-CA0B86FE6C19}"/>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62541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alf_Page_Table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762000" y="4786429"/>
            <a:ext cx="315573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3408524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Half_Page_text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Rectangle 4"/>
          <p:cNvSpPr>
            <a:spLocks noChangeArrowheads="1"/>
          </p:cNvSpPr>
          <p:nvPr userDrawn="1"/>
        </p:nvSpPr>
        <p:spPr bwMode="ltGray">
          <a:xfrm>
            <a:off x="762000" y="4786429"/>
            <a:ext cx="313208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
        <p:nvSpPr>
          <p:cNvPr id="10" name="Text Placeholder 3">
            <a:extLst>
              <a:ext uri="{FF2B5EF4-FFF2-40B4-BE49-F238E27FC236}">
                <a16:creationId xmlns:a16="http://schemas.microsoft.com/office/drawing/2014/main" id="{290C41E2-DF5B-4140-BB79-8C05A81ED525}"/>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15497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Half_Page_Table D Blu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762000" y="4786429"/>
            <a:ext cx="311631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7243513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Segue_Whit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50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764789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397700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Full Bleed Photo With Tex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274651F-89DF-DF41-9FAB-C86C8B1D68F6}"/>
              </a:ext>
            </a:extLst>
          </p:cNvPr>
          <p:cNvSpPr>
            <a:spLocks noGrp="1"/>
          </p:cNvSpPr>
          <p:nvPr>
            <p:ph type="pic" sz="quarter" idx="10"/>
          </p:nvPr>
        </p:nvSpPr>
        <p:spPr>
          <a:xfrm>
            <a:off x="1" y="0"/>
            <a:ext cx="9143999" cy="5143500"/>
          </a:xfrm>
          <a:prstGeom prst="rect">
            <a:avLst/>
          </a:prstGeom>
          <a:solidFill>
            <a:srgbClr val="003C56"/>
          </a:solidFill>
        </p:spPr>
        <p:txBody>
          <a:bodyPr anchor="ctr" anchorCtr="0"/>
          <a:lstStyle>
            <a:lvl1pPr marL="0" indent="0" algn="ctr">
              <a:buNone/>
              <a:defRPr/>
            </a:lvl1pPr>
          </a:lstStyle>
          <a:p>
            <a:endParaRPr lang="en-US"/>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50567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7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lumMod val="75000"/>
            </a:schemeClr>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91001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Half_Page_Table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762000" y="4741653"/>
            <a:ext cx="312420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39627611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Bullet">
    <p:bg>
      <p:bgPr>
        <a:solidFill>
          <a:schemeClr val="bg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986250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Bullet_Heavy Text">
    <p:bg>
      <p:bgPr>
        <a:solidFill>
          <a:schemeClr val="bg2">
            <a:lumMod val="75000"/>
          </a:schemeClr>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679408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Bullet_Title only">
    <p:bg>
      <p:bgPr>
        <a:solidFill>
          <a:schemeClr val="bg2">
            <a:lumMod val="75000"/>
          </a:schemeClr>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993986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042704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1_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4064608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3792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62984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021D39"/>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GB" dirty="0"/>
              <a:t>Click to edit Master title style</a:t>
            </a:r>
          </a:p>
        </p:txBody>
      </p:sp>
    </p:spTree>
    <p:extLst>
      <p:ext uri="{BB962C8B-B14F-4D97-AF65-F5344CB8AC3E}">
        <p14:creationId xmlns:p14="http://schemas.microsoft.com/office/powerpoint/2010/main" val="170298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RSA">
    <p:bg>
      <p:bgPr>
        <a:solidFill>
          <a:srgbClr val="00BCEB">
            <a:alpha val="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60DBF-1320-644D-87CA-26F4F33B227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rgbClr val="00BCEB"/>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rgbClr val="00B5DA"/>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rgbClr val="00BCEB"/>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rgbClr val="00B5DA"/>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343433"/>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403183"/>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331207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RSA">
    <p:bg>
      <p:bgRef idx="1001">
        <a:schemeClr val="bg2"/>
      </p:bgRef>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00BCEB"/>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0" name="Picture 9">
            <a:extLst>
              <a:ext uri="{FF2B5EF4-FFF2-40B4-BE49-F238E27FC236}">
                <a16:creationId xmlns:a16="http://schemas.microsoft.com/office/drawing/2014/main" id="{557DEBE0-21D6-344A-B638-5B0409B40D13}"/>
              </a:ext>
            </a:extLst>
          </p:cNvPr>
          <p:cNvPicPr>
            <a:picLocks noChangeAspect="1"/>
          </p:cNvPicPr>
          <p:nvPr userDrawn="1"/>
        </p:nvPicPr>
        <p:blipFill rotWithShape="1">
          <a:blip r:embed="rId2"/>
          <a:srcRect t="25188"/>
          <a:stretch/>
        </p:blipFill>
        <p:spPr>
          <a:xfrm>
            <a:off x="6009814" y="0"/>
            <a:ext cx="2678769" cy="2363189"/>
          </a:xfrm>
          <a:prstGeom prst="rect">
            <a:avLst/>
          </a:prstGeom>
        </p:spPr>
      </p:pic>
    </p:spTree>
    <p:extLst>
      <p:ext uri="{BB962C8B-B14F-4D97-AF65-F5344CB8AC3E}">
        <p14:creationId xmlns:p14="http://schemas.microsoft.com/office/powerpoint/2010/main" val="261521899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alf_Page_text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Rectangle 4"/>
          <p:cNvSpPr>
            <a:spLocks noChangeArrowheads="1"/>
          </p:cNvSpPr>
          <p:nvPr userDrawn="1"/>
        </p:nvSpPr>
        <p:spPr bwMode="ltGray">
          <a:xfrm>
            <a:off x="762000" y="4741653"/>
            <a:ext cx="3108434"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
        <p:nvSpPr>
          <p:cNvPr id="10" name="Text Placeholder 3">
            <a:extLst>
              <a:ext uri="{FF2B5EF4-FFF2-40B4-BE49-F238E27FC236}">
                <a16:creationId xmlns:a16="http://schemas.microsoft.com/office/drawing/2014/main" id="{290C41E2-DF5B-4140-BB79-8C05A81ED525}"/>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99070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Half_Page_Char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762000" y="4741653"/>
            <a:ext cx="307489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dirty="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Tree>
    <p:extLst>
      <p:ext uri="{BB962C8B-B14F-4D97-AF65-F5344CB8AC3E}">
        <p14:creationId xmlns:p14="http://schemas.microsoft.com/office/powerpoint/2010/main" val="23209856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Half_Page_Text Gu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D2024-ADA0-1247-8026-5D99FF59CF82}"/>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Rectangle 4"/>
          <p:cNvSpPr>
            <a:spLocks noChangeArrowheads="1"/>
          </p:cNvSpPr>
          <p:nvPr userDrawn="1"/>
        </p:nvSpPr>
        <p:spPr bwMode="ltGray">
          <a:xfrm>
            <a:off x="762000" y="4741653"/>
            <a:ext cx="307489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8" name="Slide Number Placeholder 3">
            <a:extLst>
              <a:ext uri="{FF2B5EF4-FFF2-40B4-BE49-F238E27FC236}">
                <a16:creationId xmlns:a16="http://schemas.microsoft.com/office/drawing/2014/main" id="{BF4D5664-AB3C-B147-888F-559C391FD37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dirty="0">
              <a:solidFill>
                <a:schemeClr val="accent1">
                  <a:lumMod val="75000"/>
                </a:schemeClr>
              </a:solidFill>
              <a:latin typeface="+mn-lt"/>
              <a:cs typeface="CiscoSansTT" panose="020B0503020201020303" pitchFamily="34" charset="0"/>
            </a:endParaRPr>
          </a:p>
        </p:txBody>
      </p:sp>
      <p:pic>
        <p:nvPicPr>
          <p:cNvPr id="10" name="Picture 9">
            <a:extLst>
              <a:ext uri="{FF2B5EF4-FFF2-40B4-BE49-F238E27FC236}">
                <a16:creationId xmlns:a16="http://schemas.microsoft.com/office/drawing/2014/main" id="{D431E404-BFD3-E344-92FF-FEC8F34102B8}"/>
              </a:ext>
            </a:extLst>
          </p:cNvPr>
          <p:cNvPicPr>
            <a:picLocks noChangeAspect="1"/>
          </p:cNvPicPr>
          <p:nvPr userDrawn="1"/>
        </p:nvPicPr>
        <p:blipFill>
          <a:blip r:embed="rId3"/>
          <a:stretch>
            <a:fillRect/>
          </a:stretch>
        </p:blipFill>
        <p:spPr>
          <a:xfrm>
            <a:off x="3433313" y="3779447"/>
            <a:ext cx="1190445" cy="1190445"/>
          </a:xfrm>
          <a:prstGeom prst="rect">
            <a:avLst/>
          </a:prstGeom>
        </p:spPr>
      </p:pic>
      <p:sp>
        <p:nvSpPr>
          <p:cNvPr id="11" name="Text Placeholder 3">
            <a:extLst>
              <a:ext uri="{FF2B5EF4-FFF2-40B4-BE49-F238E27FC236}">
                <a16:creationId xmlns:a16="http://schemas.microsoft.com/office/drawing/2014/main" id="{9945ED42-335F-450A-A5A3-CA0B86FE6C19}"/>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88717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alf_Page_Table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762000" y="4741653"/>
            <a:ext cx="307489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dirty="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1502949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Half_Page_text Light Blue">
    <p:bg>
      <p:bgPr>
        <a:solidFill>
          <a:srgbClr val="00BC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Rectangle 4"/>
          <p:cNvSpPr>
            <a:spLocks noChangeArrowheads="1"/>
          </p:cNvSpPr>
          <p:nvPr userDrawn="1"/>
        </p:nvSpPr>
        <p:spPr bwMode="ltGray">
          <a:xfrm>
            <a:off x="762000" y="4741653"/>
            <a:ext cx="307489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dirty="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
        <p:nvSpPr>
          <p:cNvPr id="10" name="Text Placeholder 3">
            <a:extLst>
              <a:ext uri="{FF2B5EF4-FFF2-40B4-BE49-F238E27FC236}">
                <a16:creationId xmlns:a16="http://schemas.microsoft.com/office/drawing/2014/main" id="{290C41E2-DF5B-4140-BB79-8C05A81ED525}"/>
              </a:ext>
            </a:extLst>
          </p:cNvPr>
          <p:cNvSpPr>
            <a:spLocks noGrp="1"/>
          </p:cNvSpPr>
          <p:nvPr>
            <p:ph type="body" sz="quarter" idx="10" hasCustomPrompt="1"/>
          </p:nvPr>
        </p:nvSpPr>
        <p:spPr>
          <a:xfrm>
            <a:off x="5089525" y="531813"/>
            <a:ext cx="3559175" cy="4059237"/>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57797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Half_Page_Table D Blu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762000" y="4741653"/>
            <a:ext cx="3074893"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dirty="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2605267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Segue_Whit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50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874158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505105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Full Bleed Photo With Tex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274651F-89DF-DF41-9FAB-C86C8B1D68F6}"/>
              </a:ext>
            </a:extLst>
          </p:cNvPr>
          <p:cNvSpPr>
            <a:spLocks noGrp="1"/>
          </p:cNvSpPr>
          <p:nvPr>
            <p:ph type="pic" sz="quarter" idx="10"/>
          </p:nvPr>
        </p:nvSpPr>
        <p:spPr>
          <a:xfrm>
            <a:off x="1" y="0"/>
            <a:ext cx="9143999" cy="5143500"/>
          </a:xfrm>
          <a:prstGeom prst="rect">
            <a:avLst/>
          </a:prstGeom>
          <a:solidFill>
            <a:srgbClr val="003C56"/>
          </a:solidFill>
        </p:spPr>
        <p:txBody>
          <a:bodyPr anchor="ctr" anchorCtr="0"/>
          <a:lstStyle>
            <a:lvl1pPr marL="0" indent="0" algn="ctr">
              <a:buNone/>
              <a:defRPr/>
            </a:lvl1pPr>
          </a:lstStyle>
          <a:p>
            <a:endParaRPr lang="en-US" dirty="0"/>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90078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7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lumMod val="75000"/>
            </a:schemeClr>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570371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Bullet">
    <p:bg>
      <p:bgPr>
        <a:solidFill>
          <a:schemeClr val="bg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39626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Half_Page_Table D Blu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43E5BB-8AF5-A04B-A1A7-6F95F0D8103E}"/>
              </a:ext>
            </a:extLst>
          </p:cNvPr>
          <p:cNvPicPr>
            <a:picLocks noChangeAspect="1"/>
          </p:cNvPicPr>
          <p:nvPr userDrawn="1"/>
        </p:nvPicPr>
        <p:blipFill>
          <a:blip r:embed="rId2"/>
          <a:stretch>
            <a:fillRect/>
          </a:stretch>
        </p:blipFill>
        <p:spPr>
          <a:xfrm>
            <a:off x="0" y="0"/>
            <a:ext cx="4572000" cy="5143500"/>
          </a:xfrm>
          <a:prstGeom prst="rect">
            <a:avLst/>
          </a:prstGeom>
        </p:spPr>
      </p:pic>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2">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762000" y="4786429"/>
            <a:ext cx="315573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Partner Confidential</a:t>
            </a:r>
          </a:p>
        </p:txBody>
      </p:sp>
      <p:sp>
        <p:nvSpPr>
          <p:cNvPr id="8" name="Slide Number Placeholder 3">
            <a:extLst>
              <a:ext uri="{FF2B5EF4-FFF2-40B4-BE49-F238E27FC236}">
                <a16:creationId xmlns:a16="http://schemas.microsoft.com/office/drawing/2014/main" id="{810255E1-A294-CF49-B393-395878BF8E2E}"/>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accent1">
                    <a:lumMod val="75000"/>
                  </a:schemeClr>
                </a:solidFill>
                <a:latin typeface="+mn-lt"/>
                <a:cs typeface="CiscoSansTT" panose="020B0503020201020303" pitchFamily="34" charset="0"/>
              </a:rPr>
              <a:pPr algn="l"/>
              <a:t>‹#›</a:t>
            </a:fld>
            <a:endParaRPr lang="en-US" sz="600">
              <a:solidFill>
                <a:schemeClr val="accent1">
                  <a:lumMod val="75000"/>
                </a:schemeClr>
              </a:solidFill>
              <a:latin typeface="+mn-lt"/>
              <a:cs typeface="CiscoSansTT" panose="020B0503020201020303" pitchFamily="34" charset="0"/>
            </a:endParaRPr>
          </a:p>
        </p:txBody>
      </p:sp>
      <p:pic>
        <p:nvPicPr>
          <p:cNvPr id="5" name="Picture 4">
            <a:extLst>
              <a:ext uri="{FF2B5EF4-FFF2-40B4-BE49-F238E27FC236}">
                <a16:creationId xmlns:a16="http://schemas.microsoft.com/office/drawing/2014/main" id="{208CC539-209D-9F48-8596-C04694CE82F4}"/>
              </a:ext>
            </a:extLst>
          </p:cNvPr>
          <p:cNvPicPr>
            <a:picLocks noChangeAspect="1"/>
          </p:cNvPicPr>
          <p:nvPr userDrawn="1"/>
        </p:nvPicPr>
        <p:blipFill>
          <a:blip r:embed="rId3"/>
          <a:stretch>
            <a:fillRect/>
          </a:stretch>
        </p:blipFill>
        <p:spPr>
          <a:xfrm>
            <a:off x="3476444" y="3805327"/>
            <a:ext cx="1147313" cy="1147313"/>
          </a:xfrm>
          <a:prstGeom prst="rect">
            <a:avLst/>
          </a:prstGeom>
        </p:spPr>
      </p:pic>
    </p:spTree>
    <p:extLst>
      <p:ext uri="{BB962C8B-B14F-4D97-AF65-F5344CB8AC3E}">
        <p14:creationId xmlns:p14="http://schemas.microsoft.com/office/powerpoint/2010/main" val="19913787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9_Bullet_Heavy Text">
    <p:bg>
      <p:bgPr>
        <a:solidFill>
          <a:schemeClr val="bg2">
            <a:lumMod val="75000"/>
          </a:schemeClr>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002079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Bullet_Title only">
    <p:bg>
      <p:bgPr>
        <a:solidFill>
          <a:schemeClr val="bg2">
            <a:lumMod val="75000"/>
          </a:schemeClr>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98219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832130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1_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237408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dirty="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9682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359942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021D39"/>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GB" dirty="0"/>
              <a:t>Click to edit Master title style</a:t>
            </a:r>
          </a:p>
        </p:txBody>
      </p:sp>
    </p:spTree>
    <p:extLst>
      <p:ext uri="{BB962C8B-B14F-4D97-AF65-F5344CB8AC3E}">
        <p14:creationId xmlns:p14="http://schemas.microsoft.com/office/powerpoint/2010/main" val="214142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gue_Whit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50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2">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762000" y="4741653"/>
            <a:ext cx="339808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solidFill>
                <a:latin typeface="+mn-lt"/>
                <a:ea typeface="+mn-ea"/>
                <a:cs typeface="CiscoSans Thin"/>
              </a:rPr>
              <a:t>© 2019  Cisco and/or its affiliates. All rights reserved.   Cisco Partner Confidential</a:t>
            </a:r>
          </a:p>
        </p:txBody>
      </p:sp>
      <p:sp>
        <p:nvSpPr>
          <p:cNvPr id="4" name="Slide Number Placeholder 3">
            <a:extLst>
              <a:ext uri="{FF2B5EF4-FFF2-40B4-BE49-F238E27FC236}">
                <a16:creationId xmlns:a16="http://schemas.microsoft.com/office/drawing/2014/main" id="{905FA4BC-D033-6444-B9D0-38647FF9F14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bg2"/>
                </a:solidFill>
                <a:latin typeface="+mn-lt"/>
                <a:cs typeface="CiscoSansTT" panose="020B0503020201020303" pitchFamily="34" charset="0"/>
              </a:rPr>
              <a:pPr algn="l"/>
              <a:t>‹#›</a:t>
            </a:fld>
            <a:endParaRPr lang="en-US" sz="600">
              <a:solidFill>
                <a:schemeClr val="bg2"/>
              </a:solidFill>
              <a:latin typeface="+mn-lt"/>
              <a:cs typeface="CiscoSansTT" panose="020B0503020201020303" pitchFamily="34" charset="0"/>
            </a:endParaRPr>
          </a:p>
        </p:txBody>
      </p:sp>
    </p:spTree>
  </p:cSld>
  <p:clrMap bg1="lt1" tx1="dk1" bg2="lt2" tx2="dk2" accent1="accent1" accent2="accent2" accent3="accent3" accent4="accent4" accent5="accent5" accent6="accent6" hlink="hlink" folHlink="folHlink"/>
  <p:sldLayoutIdLst>
    <p:sldLayoutId id="2147484039" r:id="rId1"/>
    <p:sldLayoutId id="2147484016" r:id="rId2"/>
    <p:sldLayoutId id="2147483971" r:id="rId3"/>
    <p:sldLayoutId id="2147484061" r:id="rId4"/>
    <p:sldLayoutId id="2147484060" r:id="rId5"/>
    <p:sldLayoutId id="2147484062" r:id="rId6"/>
    <p:sldLayoutId id="2147483972" r:id="rId7"/>
    <p:sldLayoutId id="2147484013" r:id="rId8"/>
    <p:sldLayoutId id="2147483876" r:id="rId9"/>
    <p:sldLayoutId id="2147483978" r:id="rId10"/>
    <p:sldLayoutId id="2147483980" r:id="rId11"/>
    <p:sldLayoutId id="2147483879" r:id="rId12"/>
    <p:sldLayoutId id="2147483976" r:id="rId13"/>
    <p:sldLayoutId id="2147483885" r:id="rId14"/>
    <p:sldLayoutId id="2147483985" r:id="rId15"/>
    <p:sldLayoutId id="2147483986" r:id="rId16"/>
    <p:sldLayoutId id="2147484012" r:id="rId17"/>
    <p:sldLayoutId id="2147483897" r:id="rId18"/>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guide id="8" pos="480" userDrawn="1">
          <p15:clr>
            <a:srgbClr val="F26B43"/>
          </p15:clr>
        </p15:guide>
        <p15:guide id="9" pos="3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6" name="Rectangle 4"/>
          <p:cNvSpPr>
            <a:spLocks noChangeArrowheads="1"/>
          </p:cNvSpPr>
          <p:nvPr userDrawn="1"/>
        </p:nvSpPr>
        <p:spPr bwMode="ltGray">
          <a:xfrm>
            <a:off x="477680"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296838895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Lst>
  <p:txStyles>
    <p:titleStyle>
      <a:lvl1pPr algn="l" defTabSz="684213" rtl="0" eaLnBrk="1" fontAlgn="base" hangingPunct="1">
        <a:lnSpc>
          <a:spcPct val="80000"/>
        </a:lnSpc>
        <a:spcBef>
          <a:spcPct val="0"/>
        </a:spcBef>
        <a:spcAft>
          <a:spcPct val="0"/>
        </a:spcAft>
        <a:defRPr lang="en-US" sz="26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762000" y="4741653"/>
            <a:ext cx="339808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solidFill>
                <a:latin typeface="+mn-lt"/>
                <a:ea typeface="+mn-ea"/>
                <a:cs typeface="CiscoSans Thin"/>
              </a:rPr>
              <a:t>© 2019  Cisco and/or its affiliates. All rights reserved.   Cisco Partner Confidential</a:t>
            </a:r>
          </a:p>
        </p:txBody>
      </p:sp>
      <p:sp>
        <p:nvSpPr>
          <p:cNvPr id="4" name="Slide Number Placeholder 3">
            <a:extLst>
              <a:ext uri="{FF2B5EF4-FFF2-40B4-BE49-F238E27FC236}">
                <a16:creationId xmlns:a16="http://schemas.microsoft.com/office/drawing/2014/main" id="{905FA4BC-D033-6444-B9D0-38647FF9F14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bg2"/>
                </a:solidFill>
                <a:latin typeface="+mn-lt"/>
                <a:cs typeface="CiscoSansTT" panose="020B0503020201020303" pitchFamily="34" charset="0"/>
              </a:rPr>
              <a:pPr algn="l"/>
              <a:t>‹#›</a:t>
            </a:fld>
            <a:endParaRPr lang="en-US" sz="600">
              <a:solidFill>
                <a:schemeClr val="bg2"/>
              </a:solidFill>
              <a:latin typeface="+mn-lt"/>
              <a:cs typeface="CiscoSansTT" panose="020B0503020201020303" pitchFamily="34" charset="0"/>
            </a:endParaRPr>
          </a:p>
        </p:txBody>
      </p:sp>
    </p:spTree>
    <p:extLst>
      <p:ext uri="{BB962C8B-B14F-4D97-AF65-F5344CB8AC3E}">
        <p14:creationId xmlns:p14="http://schemas.microsoft.com/office/powerpoint/2010/main" val="222026236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4" r:id="rId19"/>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guide id="8" pos="480">
          <p15:clr>
            <a:srgbClr val="F26B43"/>
          </p15:clr>
        </p15:guide>
        <p15:guide id="9" pos="35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762000" y="4741653"/>
            <a:ext cx="339808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solidFill>
                <a:latin typeface="+mn-lt"/>
                <a:ea typeface="+mn-ea"/>
                <a:cs typeface="CiscoSans Thin"/>
              </a:rPr>
              <a:t>© 2019  Cisco and/or its affiliates. All rights reserved.   Cisco Confidential</a:t>
            </a:r>
          </a:p>
        </p:txBody>
      </p:sp>
      <p:sp>
        <p:nvSpPr>
          <p:cNvPr id="4" name="Slide Number Placeholder 3">
            <a:extLst>
              <a:ext uri="{FF2B5EF4-FFF2-40B4-BE49-F238E27FC236}">
                <a16:creationId xmlns:a16="http://schemas.microsoft.com/office/drawing/2014/main" id="{905FA4BC-D033-6444-B9D0-38647FF9F149}"/>
              </a:ext>
            </a:extLst>
          </p:cNvPr>
          <p:cNvSpPr txBox="1">
            <a:spLocks/>
          </p:cNvSpPr>
          <p:nvPr userDrawn="1"/>
        </p:nvSpPr>
        <p:spPr>
          <a:xfrm>
            <a:off x="437766" y="4696876"/>
            <a:ext cx="279784" cy="244071"/>
          </a:xfrm>
          <a:prstGeom prst="rect">
            <a:avLst/>
          </a:prstGeom>
          <a:noFill/>
        </p:spPr>
        <p:txBody>
          <a:bodyPr anchor="ctr" anchorCtr="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1500"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fld id="{F72482BD-1671-634B-8D01-31BF6CC28769}" type="slidenum">
              <a:rPr lang="en-US" sz="600" smtClean="0">
                <a:solidFill>
                  <a:schemeClr val="bg2"/>
                </a:solidFill>
                <a:latin typeface="+mn-lt"/>
                <a:cs typeface="CiscoSansTT" panose="020B0503020201020303" pitchFamily="34" charset="0"/>
              </a:rPr>
              <a:pPr algn="l"/>
              <a:t>‹#›</a:t>
            </a:fld>
            <a:endParaRPr lang="en-US" sz="600" dirty="0">
              <a:solidFill>
                <a:schemeClr val="bg2"/>
              </a:solidFill>
              <a:latin typeface="+mn-lt"/>
              <a:cs typeface="CiscoSansTT" panose="020B0503020201020303" pitchFamily="34" charset="0"/>
            </a:endParaRPr>
          </a:p>
        </p:txBody>
      </p:sp>
    </p:spTree>
    <p:extLst>
      <p:ext uri="{BB962C8B-B14F-4D97-AF65-F5344CB8AC3E}">
        <p14:creationId xmlns:p14="http://schemas.microsoft.com/office/powerpoint/2010/main" val="563667805"/>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guide id="8" pos="480">
          <p15:clr>
            <a:srgbClr val="F26B43"/>
          </p15:clr>
        </p15:guide>
        <p15:guide id="9" pos="35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martsheet.com/b/form/b1402f634c4d488c9beb75ef41828026"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isco.com/c/dam/en/us/products/se/2019/11/Collateral/battlecard-symantec-email-pte.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isco.com/c/dam/en/us/products/se/2019/5/Collateral/avc-2019-field-response.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sco.com/c/dam/en/us/products/collateral/security/cloud-email-security/amp-email-sec-info.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hyperlink" Target="https://salesconnect.cisco.com/#/search/endpoint%2520battlecards/content" TargetMode="External"/><Relationship Id="rId3" Type="http://schemas.openxmlformats.org/officeDocument/2006/relationships/hyperlink" Target="https://www.cisco.com/c/dam/en/us/products/se/2019/6/Collateral/reasons-to-sell.pdf" TargetMode="External"/><Relationship Id="rId7" Type="http://schemas.openxmlformats.org/officeDocument/2006/relationships/hyperlink" Target="https://salesconnect.cisco.com/#/program/PAGE-11728" TargetMode="External"/><Relationship Id="rId2" Type="http://schemas.openxmlformats.org/officeDocument/2006/relationships/hyperlink" Target="https://content.techdata.co.uk/hubfs/TA-2019/Security%20Resources/AMP%20for%20Endpoints%20-%20At%20A%20Glance.pdf" TargetMode="External"/><Relationship Id="rId1" Type="http://schemas.openxmlformats.org/officeDocument/2006/relationships/slideLayout" Target="../slideLayouts/slideLayout12.xml"/><Relationship Id="rId6" Type="http://schemas.openxmlformats.org/officeDocument/2006/relationships/hyperlink" Target="https://salesconnect.cisco.com/#/program/PAGE-13369" TargetMode="External"/><Relationship Id="rId5" Type="http://schemas.openxmlformats.org/officeDocument/2006/relationships/hyperlink" Target="https://salesconnect.cisco.com/#/program/PAGE-2254" TargetMode="External"/><Relationship Id="rId10" Type="http://schemas.openxmlformats.org/officeDocument/2006/relationships/hyperlink" Target="https://salesconnect.cisco.com/open.html?c=460b78e1-2f01-41a5-a3ac-0a46757a73ef" TargetMode="External"/><Relationship Id="rId4" Type="http://schemas.openxmlformats.org/officeDocument/2006/relationships/hyperlink" Target="https://salesconnect.cisco.com/#/program/PAGE-11166" TargetMode="External"/><Relationship Id="rId9" Type="http://schemas.openxmlformats.org/officeDocument/2006/relationships/hyperlink" Target="https://www.cisco.com/c/dam/en/us/products/se/2019/5/Collateral/avc-2019-field-response.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50.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653-1DB6-4993-861F-1CEC738D3DBB}"/>
              </a:ext>
            </a:extLst>
          </p:cNvPr>
          <p:cNvSpPr>
            <a:spLocks noGrp="1"/>
          </p:cNvSpPr>
          <p:nvPr>
            <p:ph type="ctrTitle"/>
          </p:nvPr>
        </p:nvSpPr>
        <p:spPr/>
        <p:txBody>
          <a:bodyPr/>
          <a:lstStyle/>
          <a:p>
            <a:r>
              <a:rPr lang="en-US"/>
              <a:t>Why migrate to Cisco?</a:t>
            </a:r>
            <a:r>
              <a:rPr lang="en-US">
                <a:solidFill>
                  <a:schemeClr val="tx1"/>
                </a:solidFill>
              </a:rPr>
              <a:t> </a:t>
            </a:r>
            <a:r>
              <a:rPr lang="en-US">
                <a:ea typeface="+mj-lt"/>
                <a:cs typeface="+mj-lt"/>
              </a:rPr>
              <a:t> </a:t>
            </a:r>
          </a:p>
          <a:p>
            <a:endParaRPr lang="en-US">
              <a:solidFill>
                <a:schemeClr val="tx1"/>
              </a:solidFill>
            </a:endParaRPr>
          </a:p>
        </p:txBody>
      </p:sp>
    </p:spTree>
    <p:extLst>
      <p:ext uri="{BB962C8B-B14F-4D97-AF65-F5344CB8AC3E}">
        <p14:creationId xmlns:p14="http://schemas.microsoft.com/office/powerpoint/2010/main" val="43015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D2B4-206C-F348-9B6E-79EF2EC68021}"/>
              </a:ext>
            </a:extLst>
          </p:cNvPr>
          <p:cNvSpPr>
            <a:spLocks noGrp="1"/>
          </p:cNvSpPr>
          <p:nvPr>
            <p:ph type="title"/>
          </p:nvPr>
        </p:nvSpPr>
        <p:spPr/>
        <p:txBody>
          <a:bodyPr/>
          <a:lstStyle/>
          <a:p>
            <a:r>
              <a:rPr lang="en-US" dirty="0">
                <a:solidFill>
                  <a:schemeClr val="tx1"/>
                </a:solidFill>
              </a:rPr>
              <a:t>Cisco AMP for Endpoints is full AV replacement</a:t>
            </a:r>
          </a:p>
        </p:txBody>
      </p:sp>
      <p:grpSp>
        <p:nvGrpSpPr>
          <p:cNvPr id="6" name="Group 5">
            <a:extLst>
              <a:ext uri="{FF2B5EF4-FFF2-40B4-BE49-F238E27FC236}">
                <a16:creationId xmlns:a16="http://schemas.microsoft.com/office/drawing/2014/main" id="{646B5DED-6C3A-014D-96CC-8708C3BC5479}"/>
              </a:ext>
            </a:extLst>
          </p:cNvPr>
          <p:cNvGrpSpPr/>
          <p:nvPr/>
        </p:nvGrpSpPr>
        <p:grpSpPr>
          <a:xfrm>
            <a:off x="3384816" y="1418425"/>
            <a:ext cx="5323752" cy="2760006"/>
            <a:chOff x="3245082" y="1585015"/>
            <a:chExt cx="2442625" cy="2760006"/>
          </a:xfrm>
        </p:grpSpPr>
        <p:sp>
          <p:nvSpPr>
            <p:cNvPr id="36" name="Rounded Rectangle 35">
              <a:extLst>
                <a:ext uri="{FF2B5EF4-FFF2-40B4-BE49-F238E27FC236}">
                  <a16:creationId xmlns:a16="http://schemas.microsoft.com/office/drawing/2014/main" id="{EC0DDE5A-FE38-2B46-A431-C3E14875AEE9}"/>
                </a:ext>
              </a:extLst>
            </p:cNvPr>
            <p:cNvSpPr/>
            <p:nvPr/>
          </p:nvSpPr>
          <p:spPr>
            <a:xfrm>
              <a:off x="3245082" y="1585015"/>
              <a:ext cx="2442625" cy="2760006"/>
            </a:xfrm>
            <a:prstGeom prst="roundRect">
              <a:avLst>
                <a:gd name="adj" fmla="val 7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BE98AC9-CDE7-6D4E-B2CE-851CAACF1037}"/>
                </a:ext>
              </a:extLst>
            </p:cNvPr>
            <p:cNvSpPr txBox="1"/>
            <p:nvPr/>
          </p:nvSpPr>
          <p:spPr>
            <a:xfrm>
              <a:off x="3348668" y="2175369"/>
              <a:ext cx="1012490" cy="1806648"/>
            </a:xfrm>
            <a:prstGeom prst="rect">
              <a:avLst/>
            </a:prstGeom>
            <a:noFill/>
          </p:spPr>
          <p:txBody>
            <a:bodyPr wrap="square" rtlCol="0">
              <a:spAutoFit/>
            </a:bodyPr>
            <a:lstStyle/>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Continuous activity monitoring</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Advanced endpoint search</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Sandboxing</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Cloud Indicators of Compromise</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Proactive threat hunting</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endParaRPr lang="en-US" sz="1200" dirty="0">
                <a:latin typeface="+mn-lt"/>
              </a:endParaRPr>
            </a:p>
          </p:txBody>
        </p:sp>
      </p:grpSp>
      <p:grpSp>
        <p:nvGrpSpPr>
          <p:cNvPr id="5" name="Group 4">
            <a:extLst>
              <a:ext uri="{FF2B5EF4-FFF2-40B4-BE49-F238E27FC236}">
                <a16:creationId xmlns:a16="http://schemas.microsoft.com/office/drawing/2014/main" id="{60A1BC4B-D296-3642-9185-5991B965023A}"/>
              </a:ext>
            </a:extLst>
          </p:cNvPr>
          <p:cNvGrpSpPr/>
          <p:nvPr/>
        </p:nvGrpSpPr>
        <p:grpSpPr>
          <a:xfrm>
            <a:off x="523240" y="1208939"/>
            <a:ext cx="2460959" cy="2969492"/>
            <a:chOff x="523240" y="1241364"/>
            <a:chExt cx="2460959" cy="2969492"/>
          </a:xfrm>
        </p:grpSpPr>
        <p:sp>
          <p:nvSpPr>
            <p:cNvPr id="20" name="Rounded Rectangle 19">
              <a:extLst>
                <a:ext uri="{FF2B5EF4-FFF2-40B4-BE49-F238E27FC236}">
                  <a16:creationId xmlns:a16="http://schemas.microsoft.com/office/drawing/2014/main" id="{045FEB9B-6415-A844-ACB1-D3E83C4F3B1D}"/>
                </a:ext>
              </a:extLst>
            </p:cNvPr>
            <p:cNvSpPr/>
            <p:nvPr/>
          </p:nvSpPr>
          <p:spPr>
            <a:xfrm>
              <a:off x="541574" y="1450850"/>
              <a:ext cx="2442625" cy="2760006"/>
            </a:xfrm>
            <a:prstGeom prst="roundRect">
              <a:avLst>
                <a:gd name="adj" fmla="val 71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4AA9AA30-FE5D-884E-A5DE-9C21B471C4F5}"/>
                </a:ext>
              </a:extLst>
            </p:cNvPr>
            <p:cNvSpPr/>
            <p:nvPr/>
          </p:nvSpPr>
          <p:spPr>
            <a:xfrm>
              <a:off x="523240" y="1241364"/>
              <a:ext cx="2460959" cy="688472"/>
            </a:xfrm>
            <a:prstGeom prst="roundRect">
              <a:avLst>
                <a:gd name="adj" fmla="val 50000"/>
              </a:avLst>
            </a:prstGeom>
            <a:solidFill>
              <a:srgbClr val="1E447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0" rIns="0" bIns="0" numCol="1" spcCol="1270" anchor="ctr" anchorCtr="0">
              <a:noAutofit/>
            </a:bodyPr>
            <a:lstStyle/>
            <a:p>
              <a:pPr defTabSz="1033463">
                <a:lnSpc>
                  <a:spcPct val="90000"/>
                </a:lnSpc>
                <a:spcAft>
                  <a:spcPct val="35000"/>
                </a:spcAft>
              </a:pPr>
              <a:r>
                <a:rPr lang="en-US" b="1" dirty="0">
                  <a:solidFill>
                    <a:schemeClr val="tx1"/>
                  </a:solidFill>
                  <a:latin typeface="CiscoSansTT" panose="020B0503020201020303" pitchFamily="34" charset="0"/>
                  <a:cs typeface="CiscoSansTT" panose="020B0503020201020303" pitchFamily="34" charset="0"/>
                </a:rPr>
                <a:t>EPP</a:t>
              </a:r>
            </a:p>
          </p:txBody>
        </p:sp>
        <p:sp>
          <p:nvSpPr>
            <p:cNvPr id="22" name="TextBox 21">
              <a:extLst>
                <a:ext uri="{FF2B5EF4-FFF2-40B4-BE49-F238E27FC236}">
                  <a16:creationId xmlns:a16="http://schemas.microsoft.com/office/drawing/2014/main" id="{36A11D30-A6F6-044A-9DAD-6EE4090EEFE4}"/>
                </a:ext>
              </a:extLst>
            </p:cNvPr>
            <p:cNvSpPr txBox="1"/>
            <p:nvPr/>
          </p:nvSpPr>
          <p:spPr>
            <a:xfrm>
              <a:off x="645160" y="2041204"/>
              <a:ext cx="2339039" cy="2068259"/>
            </a:xfrm>
            <a:prstGeom prst="rect">
              <a:avLst/>
            </a:prstGeom>
            <a:noFill/>
          </p:spPr>
          <p:txBody>
            <a:bodyPr wrap="square" rtlCol="0">
              <a:spAutoFit/>
            </a:bodyPr>
            <a:lstStyle/>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Machine learning</a:t>
              </a:r>
            </a:p>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Behavioral analysis engine</a:t>
              </a:r>
            </a:p>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File-less malware prevention</a:t>
              </a:r>
            </a:p>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Cloud based file reputation engine</a:t>
              </a:r>
            </a:p>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Antivirus engine</a:t>
              </a:r>
            </a:p>
            <a:p>
              <a:pPr marL="171450" lvl="1" indent="-171450" defTabSz="500063">
                <a:lnSpc>
                  <a:spcPct val="90000"/>
                </a:lnSpc>
                <a:spcBef>
                  <a:spcPts val="0"/>
                </a:spcBef>
                <a:spcAft>
                  <a:spcPts val="600"/>
                </a:spcAft>
                <a:buClr>
                  <a:schemeClr val="accent1"/>
                </a:buClr>
                <a:buSzPct val="80000"/>
                <a:buFont typeface="Arial" panose="020B0604020202020204" pitchFamily="34" charset="0"/>
                <a:buChar char="•"/>
              </a:pPr>
              <a:r>
                <a:rPr lang="en-US" sz="1200" dirty="0">
                  <a:latin typeface="+mn-lt"/>
                </a:rPr>
                <a:t>Network traffic protection</a:t>
              </a:r>
            </a:p>
            <a:p>
              <a:pPr marL="285750" indent="-285750">
                <a:spcBef>
                  <a:spcPts val="0"/>
                </a:spcBef>
                <a:spcAft>
                  <a:spcPts val="600"/>
                </a:spcAft>
                <a:buClr>
                  <a:schemeClr val="accent1"/>
                </a:buClr>
                <a:buSzPct val="80000"/>
                <a:buFont typeface="Arial" panose="020B0604020202020204" pitchFamily="34" charset="0"/>
                <a:buChar char="•"/>
              </a:pPr>
              <a:endParaRPr lang="en-US" sz="1200" dirty="0">
                <a:latin typeface="+mn-lt"/>
              </a:endParaRPr>
            </a:p>
          </p:txBody>
        </p:sp>
        <p:grpSp>
          <p:nvGrpSpPr>
            <p:cNvPr id="42" name="Group 41">
              <a:extLst>
                <a:ext uri="{FF2B5EF4-FFF2-40B4-BE49-F238E27FC236}">
                  <a16:creationId xmlns:a16="http://schemas.microsoft.com/office/drawing/2014/main" id="{60A0D172-C2F3-8B4F-9C95-F7EEA41E1493}"/>
                </a:ext>
              </a:extLst>
            </p:cNvPr>
            <p:cNvGrpSpPr>
              <a:grpSpLocks noChangeAspect="1"/>
            </p:cNvGrpSpPr>
            <p:nvPr/>
          </p:nvGrpSpPr>
          <p:grpSpPr>
            <a:xfrm>
              <a:off x="523240" y="1241364"/>
              <a:ext cx="685800" cy="708827"/>
              <a:chOff x="1038472" y="-236445"/>
              <a:chExt cx="5647672" cy="5837303"/>
            </a:xfrm>
          </p:grpSpPr>
          <p:sp>
            <p:nvSpPr>
              <p:cNvPr id="43" name="Freeform 1">
                <a:extLst>
                  <a:ext uri="{FF2B5EF4-FFF2-40B4-BE49-F238E27FC236}">
                    <a16:creationId xmlns:a16="http://schemas.microsoft.com/office/drawing/2014/main" id="{99FD56D6-FF77-8448-B508-BB6126B6B19E}"/>
                  </a:ext>
                </a:extLst>
              </p:cNvPr>
              <p:cNvSpPr>
                <a:spLocks noChangeArrowheads="1"/>
              </p:cNvSpPr>
              <p:nvPr/>
            </p:nvSpPr>
            <p:spPr bwMode="auto">
              <a:xfrm>
                <a:off x="1038472" y="-236445"/>
                <a:ext cx="5647672" cy="5647672"/>
              </a:xfrm>
              <a:prstGeom prst="ellipse">
                <a:avLst/>
              </a:prstGeom>
              <a:solidFill>
                <a:schemeClr val="tx2"/>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4" name="Freeform 43">
                <a:extLst>
                  <a:ext uri="{FF2B5EF4-FFF2-40B4-BE49-F238E27FC236}">
                    <a16:creationId xmlns:a16="http://schemas.microsoft.com/office/drawing/2014/main" id="{8890ED9E-20C5-1441-8A67-96AA0801E930}"/>
                  </a:ext>
                </a:extLst>
              </p:cNvPr>
              <p:cNvSpPr/>
              <p:nvPr/>
            </p:nvSpPr>
            <p:spPr>
              <a:xfrm>
                <a:off x="1929747" y="654830"/>
                <a:ext cx="3865122" cy="3865122"/>
              </a:xfrm>
              <a:custGeom>
                <a:avLst/>
                <a:gdLst>
                  <a:gd name="connsiteX0" fmla="*/ 1932561 w 3865122"/>
                  <a:gd name="connsiteY0" fmla="*/ 899808 h 3865122"/>
                  <a:gd name="connsiteX1" fmla="*/ 2662828 w 3865122"/>
                  <a:gd name="connsiteY1" fmla="*/ 1202294 h 3865122"/>
                  <a:gd name="connsiteX2" fmla="*/ 2738164 w 3865122"/>
                  <a:gd name="connsiteY2" fmla="*/ 1293602 h 3865122"/>
                  <a:gd name="connsiteX3" fmla="*/ 2520252 w 3865122"/>
                  <a:gd name="connsiteY3" fmla="*/ 1511514 h 3865122"/>
                  <a:gd name="connsiteX4" fmla="*/ 2444916 w 3865122"/>
                  <a:gd name="connsiteY4" fmla="*/ 1420206 h 3865122"/>
                  <a:gd name="connsiteX5" fmla="*/ 1932561 w 3865122"/>
                  <a:gd name="connsiteY5" fmla="*/ 1207981 h 3865122"/>
                  <a:gd name="connsiteX6" fmla="*/ 1207981 w 3865122"/>
                  <a:gd name="connsiteY6" fmla="*/ 1932561 h 3865122"/>
                  <a:gd name="connsiteX7" fmla="*/ 1932561 w 3865122"/>
                  <a:gd name="connsiteY7" fmla="*/ 2657141 h 3865122"/>
                  <a:gd name="connsiteX8" fmla="*/ 2657141 w 3865122"/>
                  <a:gd name="connsiteY8" fmla="*/ 1932561 h 3865122"/>
                  <a:gd name="connsiteX9" fmla="*/ 2647201 w 3865122"/>
                  <a:gd name="connsiteY9" fmla="*/ 1833961 h 3865122"/>
                  <a:gd name="connsiteX10" fmla="*/ 2901957 w 3865122"/>
                  <a:gd name="connsiteY10" fmla="*/ 1579206 h 3865122"/>
                  <a:gd name="connsiteX11" fmla="*/ 2918884 w 3865122"/>
                  <a:gd name="connsiteY11" fmla="*/ 1625452 h 3865122"/>
                  <a:gd name="connsiteX12" fmla="*/ 2965314 w 3865122"/>
                  <a:gd name="connsiteY12" fmla="*/ 1932561 h 3865122"/>
                  <a:gd name="connsiteX13" fmla="*/ 1932561 w 3865122"/>
                  <a:gd name="connsiteY13" fmla="*/ 2965314 h 3865122"/>
                  <a:gd name="connsiteX14" fmla="*/ 899808 w 3865122"/>
                  <a:gd name="connsiteY14" fmla="*/ 1932561 h 3865122"/>
                  <a:gd name="connsiteX15" fmla="*/ 1932561 w 3865122"/>
                  <a:gd name="connsiteY15" fmla="*/ 899808 h 3865122"/>
                  <a:gd name="connsiteX16" fmla="*/ 1932561 w 3865122"/>
                  <a:gd name="connsiteY16" fmla="*/ 0 h 3865122"/>
                  <a:gd name="connsiteX17" fmla="*/ 3299088 w 3865122"/>
                  <a:gd name="connsiteY17" fmla="*/ 566034 h 3865122"/>
                  <a:gd name="connsiteX18" fmla="*/ 3378432 w 3865122"/>
                  <a:gd name="connsiteY18" fmla="*/ 653334 h 3865122"/>
                  <a:gd name="connsiteX19" fmla="*/ 3164626 w 3865122"/>
                  <a:gd name="connsiteY19" fmla="*/ 867141 h 3865122"/>
                  <a:gd name="connsiteX20" fmla="*/ 3085282 w 3865122"/>
                  <a:gd name="connsiteY20" fmla="*/ 779840 h 3865122"/>
                  <a:gd name="connsiteX21" fmla="*/ 1932561 w 3865122"/>
                  <a:gd name="connsiteY21" fmla="*/ 302368 h 3865122"/>
                  <a:gd name="connsiteX22" fmla="*/ 302368 w 3865122"/>
                  <a:gd name="connsiteY22" fmla="*/ 1932561 h 3865122"/>
                  <a:gd name="connsiteX23" fmla="*/ 1932561 w 3865122"/>
                  <a:gd name="connsiteY23" fmla="*/ 3562754 h 3865122"/>
                  <a:gd name="connsiteX24" fmla="*/ 3562754 w 3865122"/>
                  <a:gd name="connsiteY24" fmla="*/ 1932561 h 3865122"/>
                  <a:gd name="connsiteX25" fmla="*/ 3365999 w 3865122"/>
                  <a:gd name="connsiteY25" fmla="*/ 1155514 h 3865122"/>
                  <a:gd name="connsiteX26" fmla="*/ 3350750 w 3865122"/>
                  <a:gd name="connsiteY26" fmla="*/ 1130413 h 3865122"/>
                  <a:gd name="connsiteX27" fmla="*/ 3570613 w 3865122"/>
                  <a:gd name="connsiteY27" fmla="*/ 910551 h 3865122"/>
                  <a:gd name="connsiteX28" fmla="*/ 3631873 w 3865122"/>
                  <a:gd name="connsiteY28" fmla="*/ 1011388 h 3865122"/>
                  <a:gd name="connsiteX29" fmla="*/ 3865122 w 3865122"/>
                  <a:gd name="connsiteY29" fmla="*/ 1932561 h 3865122"/>
                  <a:gd name="connsiteX30" fmla="*/ 1932561 w 3865122"/>
                  <a:gd name="connsiteY30" fmla="*/ 3865122 h 3865122"/>
                  <a:gd name="connsiteX31" fmla="*/ 0 w 3865122"/>
                  <a:gd name="connsiteY31" fmla="*/ 1932561 h 3865122"/>
                  <a:gd name="connsiteX32" fmla="*/ 1932561 w 3865122"/>
                  <a:gd name="connsiteY32" fmla="*/ 0 h 386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65122" h="3865122">
                    <a:moveTo>
                      <a:pt x="1932561" y="899808"/>
                    </a:moveTo>
                    <a:cubicBezTo>
                      <a:pt x="2217748" y="899808"/>
                      <a:pt x="2475937" y="1015403"/>
                      <a:pt x="2662828" y="1202294"/>
                    </a:cubicBezTo>
                    <a:lnTo>
                      <a:pt x="2738164" y="1293602"/>
                    </a:lnTo>
                    <a:lnTo>
                      <a:pt x="2520252" y="1511514"/>
                    </a:lnTo>
                    <a:lnTo>
                      <a:pt x="2444916" y="1420206"/>
                    </a:lnTo>
                    <a:cubicBezTo>
                      <a:pt x="2313793" y="1289083"/>
                      <a:pt x="2132648" y="1207981"/>
                      <a:pt x="1932561" y="1207981"/>
                    </a:cubicBezTo>
                    <a:cubicBezTo>
                      <a:pt x="1532387" y="1207981"/>
                      <a:pt x="1207981" y="1532387"/>
                      <a:pt x="1207981" y="1932561"/>
                    </a:cubicBezTo>
                    <a:cubicBezTo>
                      <a:pt x="1207981" y="2332735"/>
                      <a:pt x="1532387" y="2657141"/>
                      <a:pt x="1932561" y="2657141"/>
                    </a:cubicBezTo>
                    <a:cubicBezTo>
                      <a:pt x="2332735" y="2657141"/>
                      <a:pt x="2657141" y="2332735"/>
                      <a:pt x="2657141" y="1932561"/>
                    </a:cubicBezTo>
                    <a:lnTo>
                      <a:pt x="2647201" y="1833961"/>
                    </a:lnTo>
                    <a:lnTo>
                      <a:pt x="2901957" y="1579206"/>
                    </a:lnTo>
                    <a:lnTo>
                      <a:pt x="2918884" y="1625452"/>
                    </a:lnTo>
                    <a:cubicBezTo>
                      <a:pt x="2949059" y="1722468"/>
                      <a:pt x="2965314" y="1825616"/>
                      <a:pt x="2965314" y="1932561"/>
                    </a:cubicBezTo>
                    <a:cubicBezTo>
                      <a:pt x="2965314" y="2502935"/>
                      <a:pt x="2502935" y="2965314"/>
                      <a:pt x="1932561" y="2965314"/>
                    </a:cubicBezTo>
                    <a:cubicBezTo>
                      <a:pt x="1362187" y="2965314"/>
                      <a:pt x="899808" y="2502935"/>
                      <a:pt x="899808" y="1932561"/>
                    </a:cubicBezTo>
                    <a:cubicBezTo>
                      <a:pt x="899808" y="1362187"/>
                      <a:pt x="1362187" y="899808"/>
                      <a:pt x="1932561" y="899808"/>
                    </a:cubicBezTo>
                    <a:close/>
                    <a:moveTo>
                      <a:pt x="1932561" y="0"/>
                    </a:moveTo>
                    <a:cubicBezTo>
                      <a:pt x="2466223" y="0"/>
                      <a:pt x="2949363" y="216309"/>
                      <a:pt x="3299088" y="566034"/>
                    </a:cubicBezTo>
                    <a:lnTo>
                      <a:pt x="3378432" y="653334"/>
                    </a:lnTo>
                    <a:lnTo>
                      <a:pt x="3164626" y="867141"/>
                    </a:lnTo>
                    <a:lnTo>
                      <a:pt x="3085282" y="779840"/>
                    </a:lnTo>
                    <a:cubicBezTo>
                      <a:pt x="2790275" y="484834"/>
                      <a:pt x="2382727" y="302368"/>
                      <a:pt x="1932561" y="302368"/>
                    </a:cubicBezTo>
                    <a:cubicBezTo>
                      <a:pt x="1032230" y="302368"/>
                      <a:pt x="302368" y="1032230"/>
                      <a:pt x="302368" y="1932561"/>
                    </a:cubicBezTo>
                    <a:cubicBezTo>
                      <a:pt x="302368" y="2832892"/>
                      <a:pt x="1032230" y="3562754"/>
                      <a:pt x="1932561" y="3562754"/>
                    </a:cubicBezTo>
                    <a:cubicBezTo>
                      <a:pt x="2832892" y="3562754"/>
                      <a:pt x="3562754" y="2832892"/>
                      <a:pt x="3562754" y="1932561"/>
                    </a:cubicBezTo>
                    <a:cubicBezTo>
                      <a:pt x="3562754" y="1651208"/>
                      <a:pt x="3491479" y="1386502"/>
                      <a:pt x="3365999" y="1155514"/>
                    </a:cubicBezTo>
                    <a:lnTo>
                      <a:pt x="3350750" y="1130413"/>
                    </a:lnTo>
                    <a:lnTo>
                      <a:pt x="3570613" y="910551"/>
                    </a:lnTo>
                    <a:lnTo>
                      <a:pt x="3631873" y="1011388"/>
                    </a:lnTo>
                    <a:cubicBezTo>
                      <a:pt x="3780626" y="1285219"/>
                      <a:pt x="3865122" y="1599022"/>
                      <a:pt x="3865122" y="1932561"/>
                    </a:cubicBezTo>
                    <a:cubicBezTo>
                      <a:pt x="3865122" y="2999885"/>
                      <a:pt x="2999885" y="3865122"/>
                      <a:pt x="1932561" y="3865122"/>
                    </a:cubicBezTo>
                    <a:cubicBezTo>
                      <a:pt x="865237" y="3865122"/>
                      <a:pt x="0" y="2999885"/>
                      <a:pt x="0" y="1932561"/>
                    </a:cubicBezTo>
                    <a:cubicBezTo>
                      <a:pt x="0" y="865237"/>
                      <a:pt x="865237" y="0"/>
                      <a:pt x="19325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ounded Rectangle 44">
                <a:extLst>
                  <a:ext uri="{FF2B5EF4-FFF2-40B4-BE49-F238E27FC236}">
                    <a16:creationId xmlns:a16="http://schemas.microsoft.com/office/drawing/2014/main" id="{BF602A56-1126-814A-BCCF-947CA8375A69}"/>
                  </a:ext>
                </a:extLst>
              </p:cNvPr>
              <p:cNvSpPr/>
              <p:nvPr/>
            </p:nvSpPr>
            <p:spPr>
              <a:xfrm rot="2700000">
                <a:off x="4554358" y="388445"/>
                <a:ext cx="317771" cy="2722915"/>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id="{3A8B88DF-DE7B-B142-98FA-99D761315D89}"/>
                  </a:ext>
                </a:extLst>
              </p:cNvPr>
              <p:cNvSpPr/>
              <p:nvPr/>
            </p:nvSpPr>
            <p:spPr>
              <a:xfrm rot="18875955">
                <a:off x="3098580" y="2478109"/>
                <a:ext cx="3779381" cy="2466117"/>
              </a:xfrm>
              <a:custGeom>
                <a:avLst/>
                <a:gdLst>
                  <a:gd name="connsiteX0" fmla="*/ 3779381 w 3779381"/>
                  <a:gd name="connsiteY0" fmla="*/ 82070 h 2466117"/>
                  <a:gd name="connsiteX1" fmla="*/ 3779381 w 3779381"/>
                  <a:gd name="connsiteY1" fmla="*/ 1744419 h 2466117"/>
                  <a:gd name="connsiteX2" fmla="*/ 3666194 w 3779381"/>
                  <a:gd name="connsiteY2" fmla="*/ 1845295 h 2466117"/>
                  <a:gd name="connsiteX3" fmla="*/ 101705 w 3779381"/>
                  <a:gd name="connsiteY3" fmla="*/ 1820363 h 2466117"/>
                  <a:gd name="connsiteX4" fmla="*/ 0 w 3779381"/>
                  <a:gd name="connsiteY4" fmla="*/ 1727135 h 2466117"/>
                  <a:gd name="connsiteX5" fmla="*/ 0 w 3779381"/>
                  <a:gd name="connsiteY5" fmla="*/ 0 h 2466117"/>
                  <a:gd name="connsiteX6" fmla="*/ 42506 w 3779381"/>
                  <a:gd name="connsiteY6" fmla="*/ 179534 h 2466117"/>
                  <a:gd name="connsiteX7" fmla="*/ 523220 w 3779381"/>
                  <a:gd name="connsiteY7" fmla="*/ 999216 h 2466117"/>
                  <a:gd name="connsiteX8" fmla="*/ 3256207 w 3779381"/>
                  <a:gd name="connsiteY8" fmla="*/ 1018332 h 2466117"/>
                  <a:gd name="connsiteX9" fmla="*/ 3748340 w 3779381"/>
                  <a:gd name="connsiteY9" fmla="*/ 205454 h 246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9381" h="2466117">
                    <a:moveTo>
                      <a:pt x="3779381" y="82070"/>
                    </a:moveTo>
                    <a:lnTo>
                      <a:pt x="3779381" y="1744419"/>
                    </a:lnTo>
                    <a:lnTo>
                      <a:pt x="3666194" y="1845295"/>
                    </a:lnTo>
                    <a:cubicBezTo>
                      <a:pt x="2625127" y="2682347"/>
                      <a:pt x="1130961" y="2671896"/>
                      <a:pt x="101705" y="1820363"/>
                    </a:cubicBezTo>
                    <a:lnTo>
                      <a:pt x="0" y="1727135"/>
                    </a:lnTo>
                    <a:lnTo>
                      <a:pt x="0" y="0"/>
                    </a:lnTo>
                    <a:lnTo>
                      <a:pt x="42506" y="179534"/>
                    </a:lnTo>
                    <a:cubicBezTo>
                      <a:pt x="128857" y="478957"/>
                      <a:pt x="289028" y="761725"/>
                      <a:pt x="523220" y="999216"/>
                    </a:cubicBezTo>
                    <a:cubicBezTo>
                      <a:pt x="1272635" y="1759188"/>
                      <a:pt x="2496234" y="1767747"/>
                      <a:pt x="3256207" y="1018332"/>
                    </a:cubicBezTo>
                    <a:cubicBezTo>
                      <a:pt x="3493698" y="784140"/>
                      <a:pt x="3657809" y="503640"/>
                      <a:pt x="3748340" y="205454"/>
                    </a:cubicBezTo>
                    <a:close/>
                  </a:path>
                </a:pathLst>
              </a:custGeom>
              <a:solidFill>
                <a:srgbClr val="049F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nvGrpSpPr>
          <p:cNvPr id="32" name="Group 31">
            <a:extLst>
              <a:ext uri="{FF2B5EF4-FFF2-40B4-BE49-F238E27FC236}">
                <a16:creationId xmlns:a16="http://schemas.microsoft.com/office/drawing/2014/main" id="{717AC57C-02C6-3B44-860E-ADFC209CFFF3}"/>
              </a:ext>
            </a:extLst>
          </p:cNvPr>
          <p:cNvGrpSpPr/>
          <p:nvPr/>
        </p:nvGrpSpPr>
        <p:grpSpPr>
          <a:xfrm>
            <a:off x="546655" y="4370090"/>
            <a:ext cx="8092440" cy="385585"/>
            <a:chOff x="315310" y="4036414"/>
            <a:chExt cx="8546567" cy="385585"/>
          </a:xfrm>
        </p:grpSpPr>
        <p:sp>
          <p:nvSpPr>
            <p:cNvPr id="33" name="Round Same Side Corner Rectangle 32">
              <a:extLst>
                <a:ext uri="{FF2B5EF4-FFF2-40B4-BE49-F238E27FC236}">
                  <a16:creationId xmlns:a16="http://schemas.microsoft.com/office/drawing/2014/main" id="{612CAC46-A651-4D4E-BBD0-D1810101DDE4}"/>
                </a:ext>
              </a:extLst>
            </p:cNvPr>
            <p:cNvSpPr/>
            <p:nvPr/>
          </p:nvSpPr>
          <p:spPr>
            <a:xfrm rot="5400000">
              <a:off x="4395801" y="-44077"/>
              <a:ext cx="385585" cy="8546567"/>
            </a:xfrm>
            <a:prstGeom prst="round2SameRect">
              <a:avLst>
                <a:gd name="adj1" fmla="val 50000"/>
                <a:gd name="adj2" fmla="val 50000"/>
              </a:avLst>
            </a:prstGeom>
            <a:gradFill>
              <a:gsLst>
                <a:gs pos="50000">
                  <a:srgbClr val="1E4471"/>
                </a:gs>
                <a:gs pos="0">
                  <a:schemeClr val="accent2"/>
                </a:gs>
                <a:gs pos="100000">
                  <a:schemeClr val="tx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296B7E5-DEE1-3445-82A0-A76E1DD6976C}"/>
                </a:ext>
              </a:extLst>
            </p:cNvPr>
            <p:cNvSpPr txBox="1"/>
            <p:nvPr/>
          </p:nvSpPr>
          <p:spPr>
            <a:xfrm>
              <a:off x="403247" y="4106098"/>
              <a:ext cx="1744502" cy="246221"/>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defTabSz="457086">
                <a:spcAft>
                  <a:spcPts val="1200"/>
                </a:spcAft>
              </a:pPr>
              <a:r>
                <a:rPr lang="en-US" sz="1000" dirty="0">
                  <a:ea typeface="ＭＳ Ｐゴシック" pitchFamily="34" charset="-128"/>
                </a:rPr>
                <a:t>Better protection</a:t>
              </a:r>
            </a:p>
          </p:txBody>
        </p:sp>
        <p:sp>
          <p:nvSpPr>
            <p:cNvPr id="35" name="TextBox 34">
              <a:extLst>
                <a:ext uri="{FF2B5EF4-FFF2-40B4-BE49-F238E27FC236}">
                  <a16:creationId xmlns:a16="http://schemas.microsoft.com/office/drawing/2014/main" id="{9DFA19FB-3318-B04B-80CE-8F24F9FCE453}"/>
                </a:ext>
              </a:extLst>
            </p:cNvPr>
            <p:cNvSpPr txBox="1"/>
            <p:nvPr/>
          </p:nvSpPr>
          <p:spPr>
            <a:xfrm>
              <a:off x="7372146" y="4106098"/>
              <a:ext cx="1368609" cy="246221"/>
            </a:xfrm>
            <a:prstGeom prst="rect">
              <a:avLst/>
            </a:prstGeom>
            <a:noFill/>
            <a:effectLst>
              <a:outerShdw blurRad="50800" dist="50800" dir="5400000" sx="95000" sy="95000" algn="ctr" rotWithShape="0">
                <a:srgbClr val="000000">
                  <a:alpha val="43137"/>
                </a:srgbClr>
              </a:outerShdw>
            </a:effectLst>
          </p:spPr>
          <p:txBody>
            <a:bodyPr wrap="square" rtlCol="0">
              <a:spAutoFit/>
            </a:bodyPr>
            <a:lstStyle/>
            <a:p>
              <a:pPr defTabSz="457086">
                <a:spcAft>
                  <a:spcPts val="1200"/>
                </a:spcAft>
              </a:pPr>
              <a:r>
                <a:rPr lang="en-US" sz="1000" dirty="0">
                  <a:ea typeface="ＭＳ Ｐゴシック" pitchFamily="34" charset="-128"/>
                </a:rPr>
                <a:t>Easier to integrate</a:t>
              </a:r>
            </a:p>
          </p:txBody>
        </p:sp>
        <p:sp>
          <p:nvSpPr>
            <p:cNvPr id="39" name="Rectangle 38">
              <a:extLst>
                <a:ext uri="{FF2B5EF4-FFF2-40B4-BE49-F238E27FC236}">
                  <a16:creationId xmlns:a16="http://schemas.microsoft.com/office/drawing/2014/main" id="{C4AB252C-13BB-B54E-BA00-07799FFCC9FC}"/>
                </a:ext>
              </a:extLst>
            </p:cNvPr>
            <p:cNvSpPr/>
            <p:nvPr/>
          </p:nvSpPr>
          <p:spPr>
            <a:xfrm>
              <a:off x="3556568" y="4059930"/>
              <a:ext cx="2064056" cy="338554"/>
            </a:xfrm>
            <a:prstGeom prst="rect">
              <a:avLst/>
            </a:prstGeom>
          </p:spPr>
          <p:txBody>
            <a:bodyPr wrap="none">
              <a:spAutoFit/>
            </a:bodyPr>
            <a:lstStyle/>
            <a:p>
              <a:pPr algn="ctr" defTabSz="457086"/>
              <a:r>
                <a:rPr lang="en-US" sz="1600" b="1" dirty="0">
                  <a:latin typeface="CiscoSansTT" panose="020B0503020201020303" pitchFamily="34" charset="0"/>
                  <a:ea typeface="+mn-ea"/>
                  <a:cs typeface="CiscoSansTT" panose="020B0503020201020303" pitchFamily="34" charset="0"/>
                </a:rPr>
                <a:t>Cloud form factor</a:t>
              </a:r>
            </a:p>
          </p:txBody>
        </p:sp>
        <p:sp>
          <p:nvSpPr>
            <p:cNvPr id="40" name="Freeform 39">
              <a:extLst>
                <a:ext uri="{FF2B5EF4-FFF2-40B4-BE49-F238E27FC236}">
                  <a16:creationId xmlns:a16="http://schemas.microsoft.com/office/drawing/2014/main" id="{36A08901-A3C8-CC4E-8380-4FABB9B3D3C4}"/>
                </a:ext>
              </a:extLst>
            </p:cNvPr>
            <p:cNvSpPr/>
            <p:nvPr/>
          </p:nvSpPr>
          <p:spPr>
            <a:xfrm>
              <a:off x="1958058" y="4229208"/>
              <a:ext cx="1395249" cy="0"/>
            </a:xfrm>
            <a:custGeom>
              <a:avLst/>
              <a:gdLst>
                <a:gd name="connsiteX0" fmla="*/ 0 w 1395249"/>
                <a:gd name="connsiteY0" fmla="*/ 0 h 0"/>
                <a:gd name="connsiteX1" fmla="*/ 1395249 w 1395249"/>
                <a:gd name="connsiteY1" fmla="*/ 0 h 0"/>
              </a:gdLst>
              <a:ahLst/>
              <a:cxnLst>
                <a:cxn ang="0">
                  <a:pos x="connsiteX0" y="connsiteY0"/>
                </a:cxn>
                <a:cxn ang="0">
                  <a:pos x="connsiteX1" y="connsiteY1"/>
                </a:cxn>
              </a:cxnLst>
              <a:rect l="l" t="t" r="r" b="b"/>
              <a:pathLst>
                <a:path w="1395249">
                  <a:moveTo>
                    <a:pt x="0" y="0"/>
                  </a:moveTo>
                  <a:lnTo>
                    <a:pt x="1395249" y="0"/>
                  </a:lnTo>
                </a:path>
              </a:pathLst>
            </a:custGeom>
            <a:noFill/>
            <a:ln cap="rnd">
              <a:gradFill>
                <a:gsLst>
                  <a:gs pos="0">
                    <a:schemeClr val="accent1">
                      <a:lumMod val="5000"/>
                      <a:lumOff val="95000"/>
                    </a:schemeClr>
                  </a:gs>
                  <a:gs pos="99000">
                    <a:schemeClr val="tx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a:extLst>
                <a:ext uri="{FF2B5EF4-FFF2-40B4-BE49-F238E27FC236}">
                  <a16:creationId xmlns:a16="http://schemas.microsoft.com/office/drawing/2014/main" id="{A9D4E982-5FCD-9548-A912-639186A0CCEE}"/>
                </a:ext>
              </a:extLst>
            </p:cNvPr>
            <p:cNvSpPr/>
            <p:nvPr/>
          </p:nvSpPr>
          <p:spPr>
            <a:xfrm flipH="1">
              <a:off x="5976897" y="4229208"/>
              <a:ext cx="1395249" cy="0"/>
            </a:xfrm>
            <a:custGeom>
              <a:avLst/>
              <a:gdLst>
                <a:gd name="connsiteX0" fmla="*/ 0 w 1395249"/>
                <a:gd name="connsiteY0" fmla="*/ 0 h 0"/>
                <a:gd name="connsiteX1" fmla="*/ 1395249 w 1395249"/>
                <a:gd name="connsiteY1" fmla="*/ 0 h 0"/>
              </a:gdLst>
              <a:ahLst/>
              <a:cxnLst>
                <a:cxn ang="0">
                  <a:pos x="connsiteX0" y="connsiteY0"/>
                </a:cxn>
                <a:cxn ang="0">
                  <a:pos x="connsiteX1" y="connsiteY1"/>
                </a:cxn>
              </a:cxnLst>
              <a:rect l="l" t="t" r="r" b="b"/>
              <a:pathLst>
                <a:path w="1395249">
                  <a:moveTo>
                    <a:pt x="0" y="0"/>
                  </a:moveTo>
                  <a:lnTo>
                    <a:pt x="1395249" y="0"/>
                  </a:lnTo>
                </a:path>
              </a:pathLst>
            </a:custGeom>
            <a:noFill/>
            <a:ln cap="rnd">
              <a:gradFill>
                <a:gsLst>
                  <a:gs pos="0">
                    <a:schemeClr val="accent1">
                      <a:lumMod val="5000"/>
                      <a:lumOff val="95000"/>
                    </a:schemeClr>
                  </a:gs>
                  <a:gs pos="99000">
                    <a:schemeClr val="tx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8ADBD99C-5C5E-E54C-95FE-996EDED3C539}"/>
              </a:ext>
            </a:extLst>
          </p:cNvPr>
          <p:cNvSpPr txBox="1"/>
          <p:nvPr/>
        </p:nvSpPr>
        <p:spPr>
          <a:xfrm>
            <a:off x="6049835" y="2008216"/>
            <a:ext cx="2357373" cy="1652760"/>
          </a:xfrm>
          <a:prstGeom prst="rect">
            <a:avLst/>
          </a:prstGeom>
          <a:noFill/>
        </p:spPr>
        <p:txBody>
          <a:bodyPr wrap="square" rtlCol="0">
            <a:spAutoFit/>
          </a:bodyPr>
          <a:lstStyle/>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Custom block/allow lists for files and network traffic</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Vulnerable and low prevalence software identification </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Unmanaged endpoint discovery</a:t>
            </a:r>
          </a:p>
          <a:p>
            <a:pPr marL="171450" lvl="1" indent="-171450" defTabSz="500063">
              <a:lnSpc>
                <a:spcPct val="90000"/>
              </a:lnSpc>
              <a:spcBef>
                <a:spcPts val="0"/>
              </a:spcBef>
              <a:spcAft>
                <a:spcPts val="600"/>
              </a:spcAft>
              <a:buClr>
                <a:schemeClr val="tx2"/>
              </a:buClr>
              <a:buSzPct val="80000"/>
              <a:buFont typeface="Arial" panose="020B0604020202020204" pitchFamily="34" charset="0"/>
              <a:buChar char="•"/>
            </a:pPr>
            <a:r>
              <a:rPr lang="en-US" sz="1200" dirty="0">
                <a:latin typeface="+mn-lt"/>
              </a:rPr>
              <a:t>Endpoint isolation</a:t>
            </a:r>
          </a:p>
        </p:txBody>
      </p:sp>
      <p:sp>
        <p:nvSpPr>
          <p:cNvPr id="56" name="Rounded Rectangle 55">
            <a:extLst>
              <a:ext uri="{FF2B5EF4-FFF2-40B4-BE49-F238E27FC236}">
                <a16:creationId xmlns:a16="http://schemas.microsoft.com/office/drawing/2014/main" id="{0415E98E-1EE1-A041-BDDA-899C06583ADC}"/>
              </a:ext>
            </a:extLst>
          </p:cNvPr>
          <p:cNvSpPr/>
          <p:nvPr/>
        </p:nvSpPr>
        <p:spPr>
          <a:xfrm>
            <a:off x="4823843" y="1208939"/>
            <a:ext cx="2460959" cy="688472"/>
          </a:xfrm>
          <a:prstGeom prst="roundRect">
            <a:avLst>
              <a:gd name="adj" fmla="val 50000"/>
            </a:avLst>
          </a:prstGeom>
          <a:solidFill>
            <a:srgbClr val="1E447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0" rIns="0" bIns="0" numCol="1" spcCol="1270" anchor="ctr" anchorCtr="0">
            <a:noAutofit/>
          </a:bodyPr>
          <a:lstStyle/>
          <a:p>
            <a:pPr defTabSz="1033463">
              <a:lnSpc>
                <a:spcPct val="90000"/>
              </a:lnSpc>
              <a:spcAft>
                <a:spcPct val="35000"/>
              </a:spcAft>
            </a:pPr>
            <a:r>
              <a:rPr lang="en-US" b="1" dirty="0">
                <a:solidFill>
                  <a:schemeClr val="tx1"/>
                </a:solidFill>
                <a:latin typeface="CiscoSansTT" panose="020B0503020201020303" pitchFamily="34" charset="0"/>
                <a:cs typeface="CiscoSansTT" panose="020B0503020201020303" pitchFamily="34" charset="0"/>
              </a:rPr>
              <a:t>EDR</a:t>
            </a:r>
          </a:p>
        </p:txBody>
      </p:sp>
      <p:sp>
        <p:nvSpPr>
          <p:cNvPr id="57" name="Freeform 1">
            <a:extLst>
              <a:ext uri="{FF2B5EF4-FFF2-40B4-BE49-F238E27FC236}">
                <a16:creationId xmlns:a16="http://schemas.microsoft.com/office/drawing/2014/main" id="{2CB33D68-F8AB-384E-A6A9-F3F43F2F7357}"/>
              </a:ext>
            </a:extLst>
          </p:cNvPr>
          <p:cNvSpPr>
            <a:spLocks noChangeArrowheads="1"/>
          </p:cNvSpPr>
          <p:nvPr/>
        </p:nvSpPr>
        <p:spPr bwMode="auto">
          <a:xfrm>
            <a:off x="4821856" y="1208939"/>
            <a:ext cx="685608" cy="685608"/>
          </a:xfrm>
          <a:custGeom>
            <a:avLst/>
            <a:gdLst>
              <a:gd name="T0" fmla="*/ 15748 w 15749"/>
              <a:gd name="T1" fmla="*/ 7874 h 15749"/>
              <a:gd name="T2" fmla="*/ 15748 w 15749"/>
              <a:gd name="T3" fmla="*/ 7874 h 15749"/>
              <a:gd name="T4" fmla="*/ 7875 w 15749"/>
              <a:gd name="T5" fmla="*/ 15748 h 15749"/>
              <a:gd name="T6" fmla="*/ 0 w 15749"/>
              <a:gd name="T7" fmla="*/ 7874 h 15749"/>
              <a:gd name="T8" fmla="*/ 7875 w 15749"/>
              <a:gd name="T9" fmla="*/ 0 h 15749"/>
              <a:gd name="T10" fmla="*/ 15748 w 15749"/>
              <a:gd name="T11" fmla="*/ 7874 h 15749"/>
            </a:gdLst>
            <a:ahLst/>
            <a:cxnLst>
              <a:cxn ang="0">
                <a:pos x="T0" y="T1"/>
              </a:cxn>
              <a:cxn ang="0">
                <a:pos x="T2" y="T3"/>
              </a:cxn>
              <a:cxn ang="0">
                <a:pos x="T4" y="T5"/>
              </a:cxn>
              <a:cxn ang="0">
                <a:pos x="T6" y="T7"/>
              </a:cxn>
              <a:cxn ang="0">
                <a:pos x="T8" y="T9"/>
              </a:cxn>
              <a:cxn ang="0">
                <a:pos x="T10" y="T11"/>
              </a:cxn>
            </a:cxnLst>
            <a:rect l="0" t="0" r="r" b="b"/>
            <a:pathLst>
              <a:path w="15749" h="15749">
                <a:moveTo>
                  <a:pt x="15748" y="7874"/>
                </a:moveTo>
                <a:lnTo>
                  <a:pt x="15748" y="7874"/>
                </a:lnTo>
                <a:cubicBezTo>
                  <a:pt x="15748" y="12222"/>
                  <a:pt x="12223" y="15748"/>
                  <a:pt x="7875" y="15748"/>
                </a:cubicBezTo>
                <a:cubicBezTo>
                  <a:pt x="3526" y="15748"/>
                  <a:pt x="0" y="12222"/>
                  <a:pt x="0" y="7874"/>
                </a:cubicBezTo>
                <a:cubicBezTo>
                  <a:pt x="0" y="3525"/>
                  <a:pt x="3526" y="0"/>
                  <a:pt x="7875" y="0"/>
                </a:cubicBezTo>
                <a:cubicBezTo>
                  <a:pt x="12223" y="0"/>
                  <a:pt x="15748" y="3526"/>
                  <a:pt x="15748" y="7874"/>
                </a:cubicBezTo>
              </a:path>
            </a:pathLst>
          </a:custGeom>
          <a:solidFill>
            <a:schemeClr val="tx2"/>
          </a:solidFill>
          <a:ln>
            <a:noFill/>
          </a:ln>
          <a:effectLst/>
        </p:spPr>
        <p:txBody>
          <a:bodyPr wrap="none" anchor="ctr"/>
          <a:lstStyle/>
          <a:p>
            <a:endParaRPr lang="en-US" dirty="0"/>
          </a:p>
        </p:txBody>
      </p:sp>
      <p:sp>
        <p:nvSpPr>
          <p:cNvPr id="58" name="Freeform 57">
            <a:extLst>
              <a:ext uri="{FF2B5EF4-FFF2-40B4-BE49-F238E27FC236}">
                <a16:creationId xmlns:a16="http://schemas.microsoft.com/office/drawing/2014/main" id="{4C6E92BC-7489-714A-9C4C-694D1B6FFA40}"/>
              </a:ext>
            </a:extLst>
          </p:cNvPr>
          <p:cNvSpPr/>
          <p:nvPr/>
        </p:nvSpPr>
        <p:spPr>
          <a:xfrm>
            <a:off x="4822026" y="1313902"/>
            <a:ext cx="535334" cy="478653"/>
          </a:xfrm>
          <a:custGeom>
            <a:avLst/>
            <a:gdLst>
              <a:gd name="connsiteX0" fmla="*/ 2905846 w 5807689"/>
              <a:gd name="connsiteY0" fmla="*/ 1 h 5192771"/>
              <a:gd name="connsiteX1" fmla="*/ 3464942 w 5807689"/>
              <a:gd name="connsiteY1" fmla="*/ 344052 h 5192771"/>
              <a:gd name="connsiteX2" fmla="*/ 5710064 w 5807689"/>
              <a:gd name="connsiteY2" fmla="*/ 4221610 h 5192771"/>
              <a:gd name="connsiteX3" fmla="*/ 5298254 w 5807689"/>
              <a:gd name="connsiteY3" fmla="*/ 5174821 h 5192771"/>
              <a:gd name="connsiteX4" fmla="*/ 5109822 w 5807689"/>
              <a:gd name="connsiteY4" fmla="*/ 5184741 h 5192771"/>
              <a:gd name="connsiteX5" fmla="*/ 1236822 w 5807689"/>
              <a:gd name="connsiteY5" fmla="*/ 5185686 h 5192771"/>
              <a:gd name="connsiteX6" fmla="*/ 1061613 w 5807689"/>
              <a:gd name="connsiteY6" fmla="*/ 5192771 h 5192771"/>
              <a:gd name="connsiteX7" fmla="*/ 629968 w 5807689"/>
              <a:gd name="connsiteY7" fmla="*/ 5185686 h 5192771"/>
              <a:gd name="connsiteX8" fmla="*/ 79786 w 5807689"/>
              <a:gd name="connsiteY8" fmla="*/ 4256092 h 5192771"/>
              <a:gd name="connsiteX9" fmla="*/ 255939 w 5807689"/>
              <a:gd name="connsiteY9" fmla="*/ 3939142 h 5192771"/>
              <a:gd name="connsiteX10" fmla="*/ 1310022 w 5807689"/>
              <a:gd name="connsiteY10" fmla="*/ 2133803 h 5192771"/>
              <a:gd name="connsiteX11" fmla="*/ 2345687 w 5807689"/>
              <a:gd name="connsiteY11" fmla="*/ 346414 h 5192771"/>
              <a:gd name="connsiteX12" fmla="*/ 2905846 w 5807689"/>
              <a:gd name="connsiteY12" fmla="*/ 1 h 51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7689" h="5192771">
                <a:moveTo>
                  <a:pt x="2905846" y="1"/>
                </a:moveTo>
                <a:cubicBezTo>
                  <a:pt x="3118540" y="-530"/>
                  <a:pt x="3331057" y="114016"/>
                  <a:pt x="3464942" y="344052"/>
                </a:cubicBezTo>
                <a:cubicBezTo>
                  <a:pt x="4214891" y="1635469"/>
                  <a:pt x="4964838" y="2927359"/>
                  <a:pt x="5710064" y="4221610"/>
                </a:cubicBezTo>
                <a:cubicBezTo>
                  <a:pt x="5944304" y="4627835"/>
                  <a:pt x="5737455" y="5094994"/>
                  <a:pt x="5298254" y="5174821"/>
                </a:cubicBezTo>
                <a:cubicBezTo>
                  <a:pt x="5236860" y="5186158"/>
                  <a:pt x="5172632" y="5184741"/>
                  <a:pt x="5109822" y="5184741"/>
                </a:cubicBezTo>
                <a:cubicBezTo>
                  <a:pt x="3818665" y="5185213"/>
                  <a:pt x="2527980" y="5185213"/>
                  <a:pt x="1236822" y="5185686"/>
                </a:cubicBezTo>
                <a:cubicBezTo>
                  <a:pt x="1178262" y="5185686"/>
                  <a:pt x="1120174" y="5189937"/>
                  <a:pt x="1061613" y="5192771"/>
                </a:cubicBezTo>
                <a:cubicBezTo>
                  <a:pt x="917574" y="5190409"/>
                  <a:pt x="773535" y="5188047"/>
                  <a:pt x="629968" y="5185686"/>
                </a:cubicBezTo>
                <a:cubicBezTo>
                  <a:pt x="141180" y="5176238"/>
                  <a:pt x="-149732" y="4685935"/>
                  <a:pt x="79786" y="4256092"/>
                </a:cubicBezTo>
                <a:cubicBezTo>
                  <a:pt x="136457" y="4149340"/>
                  <a:pt x="196906" y="4044477"/>
                  <a:pt x="255939" y="3939142"/>
                </a:cubicBezTo>
                <a:cubicBezTo>
                  <a:pt x="607300" y="3337362"/>
                  <a:pt x="959605" y="2736055"/>
                  <a:pt x="1310022" y="2133803"/>
                </a:cubicBezTo>
                <a:cubicBezTo>
                  <a:pt x="1656660" y="1538637"/>
                  <a:pt x="1998576" y="941108"/>
                  <a:pt x="2345687" y="346414"/>
                </a:cubicBezTo>
                <a:cubicBezTo>
                  <a:pt x="2480281" y="116141"/>
                  <a:pt x="2693152" y="532"/>
                  <a:pt x="2905846" y="1"/>
                </a:cubicBezTo>
                <a:close/>
              </a:path>
            </a:pathLst>
          </a:custGeom>
          <a:solidFill>
            <a:srgbClr val="1E44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a:extLst>
              <a:ext uri="{FF2B5EF4-FFF2-40B4-BE49-F238E27FC236}">
                <a16:creationId xmlns:a16="http://schemas.microsoft.com/office/drawing/2014/main" id="{BC805E09-7B5A-C64A-A2B0-14FF4F2C39EE}"/>
              </a:ext>
            </a:extLst>
          </p:cNvPr>
          <p:cNvSpPr>
            <a:spLocks noChangeArrowheads="1"/>
          </p:cNvSpPr>
          <p:nvPr/>
        </p:nvSpPr>
        <p:spPr bwMode="auto">
          <a:xfrm>
            <a:off x="5050988" y="1412283"/>
            <a:ext cx="78092" cy="332527"/>
          </a:xfrm>
          <a:custGeom>
            <a:avLst/>
            <a:gdLst>
              <a:gd name="connsiteX0" fmla="*/ 425279 w 847198"/>
              <a:gd name="connsiteY0" fmla="*/ 2769784 h 3607493"/>
              <a:gd name="connsiteX1" fmla="*/ 843242 w 847198"/>
              <a:gd name="connsiteY1" fmla="*/ 3181544 h 3607493"/>
              <a:gd name="connsiteX2" fmla="*/ 427640 w 847198"/>
              <a:gd name="connsiteY2" fmla="*/ 3607486 h 3607493"/>
              <a:gd name="connsiteX3" fmla="*/ 1649 w 847198"/>
              <a:gd name="connsiteY3" fmla="*/ 3190999 h 3607493"/>
              <a:gd name="connsiteX4" fmla="*/ 425279 w 847198"/>
              <a:gd name="connsiteY4" fmla="*/ 2769784 h 3607493"/>
              <a:gd name="connsiteX5" fmla="*/ 405095 w 847198"/>
              <a:gd name="connsiteY5" fmla="*/ 23 h 3607493"/>
              <a:gd name="connsiteX6" fmla="*/ 845600 w 847198"/>
              <a:gd name="connsiteY6" fmla="*/ 463445 h 3607493"/>
              <a:gd name="connsiteX7" fmla="*/ 844182 w 847198"/>
              <a:gd name="connsiteY7" fmla="*/ 1987873 h 3607493"/>
              <a:gd name="connsiteX8" fmla="*/ 508131 w 847198"/>
              <a:gd name="connsiteY8" fmla="*/ 2407362 h 3607493"/>
              <a:gd name="connsiteX9" fmla="*/ 62428 w 847198"/>
              <a:gd name="connsiteY9" fmla="*/ 2228796 h 3607493"/>
              <a:gd name="connsiteX10" fmla="*/ 511 w 847198"/>
              <a:gd name="connsiteY10" fmla="*/ 1956222 h 3607493"/>
              <a:gd name="connsiteX11" fmla="*/ 511 w 847198"/>
              <a:gd name="connsiteY11" fmla="*/ 1214085 h 3607493"/>
              <a:gd name="connsiteX12" fmla="*/ 984 w 847198"/>
              <a:gd name="connsiteY12" fmla="*/ 458249 h 3607493"/>
              <a:gd name="connsiteX13" fmla="*/ 405095 w 847198"/>
              <a:gd name="connsiteY13" fmla="*/ 23 h 360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198" h="3607493">
                <a:moveTo>
                  <a:pt x="425279" y="2769784"/>
                </a:moveTo>
                <a:cubicBezTo>
                  <a:pt x="650554" y="2771202"/>
                  <a:pt x="838047" y="2955573"/>
                  <a:pt x="843242" y="3181544"/>
                </a:cubicBezTo>
                <a:cubicBezTo>
                  <a:pt x="848437" y="3414134"/>
                  <a:pt x="661416" y="3605123"/>
                  <a:pt x="427640" y="3607486"/>
                </a:cubicBezTo>
                <a:cubicBezTo>
                  <a:pt x="193392" y="3608904"/>
                  <a:pt x="1176" y="3421225"/>
                  <a:pt x="1649" y="3190999"/>
                </a:cubicBezTo>
                <a:cubicBezTo>
                  <a:pt x="2121" y="2960773"/>
                  <a:pt x="196226" y="2767893"/>
                  <a:pt x="425279" y="2769784"/>
                </a:cubicBezTo>
                <a:close/>
                <a:moveTo>
                  <a:pt x="405095" y="23"/>
                </a:moveTo>
                <a:cubicBezTo>
                  <a:pt x="658905" y="2385"/>
                  <a:pt x="844182" y="194179"/>
                  <a:pt x="845600" y="463445"/>
                </a:cubicBezTo>
                <a:cubicBezTo>
                  <a:pt x="847490" y="971273"/>
                  <a:pt x="848436" y="1479573"/>
                  <a:pt x="844182" y="1987873"/>
                </a:cubicBezTo>
                <a:cubicBezTo>
                  <a:pt x="842764" y="2197618"/>
                  <a:pt x="705697" y="2359650"/>
                  <a:pt x="508131" y="2407362"/>
                </a:cubicBezTo>
                <a:cubicBezTo>
                  <a:pt x="328999" y="2450823"/>
                  <a:pt x="155539" y="2381380"/>
                  <a:pt x="62428" y="2228796"/>
                </a:cubicBezTo>
                <a:cubicBezTo>
                  <a:pt x="10909" y="2144237"/>
                  <a:pt x="39" y="2051647"/>
                  <a:pt x="511" y="1956222"/>
                </a:cubicBezTo>
                <a:cubicBezTo>
                  <a:pt x="984" y="1708686"/>
                  <a:pt x="511" y="1461622"/>
                  <a:pt x="511" y="1214085"/>
                </a:cubicBezTo>
                <a:cubicBezTo>
                  <a:pt x="511" y="962297"/>
                  <a:pt x="-907" y="710037"/>
                  <a:pt x="984" y="458249"/>
                </a:cubicBezTo>
                <a:cubicBezTo>
                  <a:pt x="2874" y="178589"/>
                  <a:pt x="163574" y="-2339"/>
                  <a:pt x="405095" y="23"/>
                </a:cubicBezTo>
                <a:close/>
              </a:path>
            </a:pathLst>
          </a:custGeom>
          <a:solidFill>
            <a:srgbClr val="FCFDFD"/>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p>
        </p:txBody>
      </p:sp>
    </p:spTree>
    <p:extLst>
      <p:ext uri="{BB962C8B-B14F-4D97-AF65-F5344CB8AC3E}">
        <p14:creationId xmlns:p14="http://schemas.microsoft.com/office/powerpoint/2010/main" val="181477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Oval 820"/>
          <p:cNvSpPr/>
          <p:nvPr/>
        </p:nvSpPr>
        <p:spPr>
          <a:xfrm>
            <a:off x="6314712" y="1582056"/>
            <a:ext cx="2143204" cy="21432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nvGrpSpPr>
          <p:cNvPr id="15" name="Group 14"/>
          <p:cNvGrpSpPr/>
          <p:nvPr/>
        </p:nvGrpSpPr>
        <p:grpSpPr>
          <a:xfrm>
            <a:off x="629371" y="1916434"/>
            <a:ext cx="1474446" cy="1474447"/>
            <a:chOff x="1060874" y="2358478"/>
            <a:chExt cx="1474446" cy="1474447"/>
          </a:xfrm>
        </p:grpSpPr>
        <p:sp>
          <p:nvSpPr>
            <p:cNvPr id="11" name="Oval 10"/>
            <p:cNvSpPr/>
            <p:nvPr/>
          </p:nvSpPr>
          <p:spPr>
            <a:xfrm>
              <a:off x="1060874" y="2358478"/>
              <a:ext cx="1474446" cy="147444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nvGrpSpPr>
            <p:cNvPr id="304" name="Group 221">
              <a:extLst>
                <a:ext uri="{FF2B5EF4-FFF2-40B4-BE49-F238E27FC236}">
                  <a16:creationId xmlns:a16="http://schemas.microsoft.com/office/drawing/2014/main" id="{28A3C186-EB47-41F3-884B-F430BD95884E}"/>
                </a:ext>
              </a:extLst>
            </p:cNvPr>
            <p:cNvGrpSpPr>
              <a:grpSpLocks noChangeAspect="1"/>
            </p:cNvGrpSpPr>
            <p:nvPr/>
          </p:nvGrpSpPr>
          <p:grpSpPr bwMode="auto">
            <a:xfrm>
              <a:off x="1272802" y="2788542"/>
              <a:ext cx="1050590" cy="614318"/>
              <a:chOff x="2049" y="1143"/>
              <a:chExt cx="1664" cy="973"/>
            </a:xfrm>
            <a:solidFill>
              <a:schemeClr val="bg2"/>
            </a:solidFill>
          </p:grpSpPr>
          <p:sp>
            <p:nvSpPr>
              <p:cNvPr id="305" name="Freeform 222">
                <a:extLst>
                  <a:ext uri="{FF2B5EF4-FFF2-40B4-BE49-F238E27FC236}">
                    <a16:creationId xmlns:a16="http://schemas.microsoft.com/office/drawing/2014/main" id="{60460C65-BACA-40F7-B49A-75AA39F1A215}"/>
                  </a:ext>
                </a:extLst>
              </p:cNvPr>
              <p:cNvSpPr>
                <a:spLocks/>
              </p:cNvSpPr>
              <p:nvPr/>
            </p:nvSpPr>
            <p:spPr bwMode="auto">
              <a:xfrm>
                <a:off x="2049" y="2047"/>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06" name="Freeform 223">
                <a:extLst>
                  <a:ext uri="{FF2B5EF4-FFF2-40B4-BE49-F238E27FC236}">
                    <a16:creationId xmlns:a16="http://schemas.microsoft.com/office/drawing/2014/main" id="{85FFC572-7ADE-458F-AFA4-D3BE5F850790}"/>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rgbClr val="1E447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07" name="Freeform 224">
                <a:extLst>
                  <a:ext uri="{FF2B5EF4-FFF2-40B4-BE49-F238E27FC236}">
                    <a16:creationId xmlns:a16="http://schemas.microsoft.com/office/drawing/2014/main" id="{F350396A-E79C-400D-935F-6B9E2BC9CB30}"/>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sp>
        <p:nvSpPr>
          <p:cNvPr id="3" name="Title 2"/>
          <p:cNvSpPr>
            <a:spLocks noGrp="1"/>
          </p:cNvSpPr>
          <p:nvPr>
            <p:ph type="title"/>
          </p:nvPr>
        </p:nvSpPr>
        <p:spPr>
          <a:xfrm>
            <a:off x="2830789" y="341313"/>
            <a:ext cx="6295369" cy="731837"/>
          </a:xfrm>
        </p:spPr>
        <p:txBody>
          <a:bodyPr/>
          <a:lstStyle/>
          <a:p>
            <a:pPr algn="ctr"/>
            <a:r>
              <a:rPr lang="en-US" dirty="0">
                <a:solidFill>
                  <a:schemeClr val="tx1"/>
                </a:solidFill>
              </a:rPr>
              <a:t>See once, block everywhere</a:t>
            </a:r>
          </a:p>
        </p:txBody>
      </p:sp>
      <p:sp>
        <p:nvSpPr>
          <p:cNvPr id="104" name="TextBox 103"/>
          <p:cNvSpPr txBox="1"/>
          <p:nvPr/>
        </p:nvSpPr>
        <p:spPr>
          <a:xfrm>
            <a:off x="810268" y="1039656"/>
            <a:ext cx="1112496" cy="523220"/>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If malware gets in</a:t>
            </a:r>
          </a:p>
        </p:txBody>
      </p:sp>
      <p:sp>
        <p:nvSpPr>
          <p:cNvPr id="253"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rot="12600000">
            <a:off x="1240221" y="1568518"/>
            <a:ext cx="252746" cy="252746"/>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solidFill>
            <a:schemeClr val="accent6"/>
          </a:solidFill>
          <a:ln>
            <a:noFill/>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nvGrpSpPr>
          <p:cNvPr id="113" name="Group 112"/>
          <p:cNvGrpSpPr/>
          <p:nvPr/>
        </p:nvGrpSpPr>
        <p:grpSpPr>
          <a:xfrm>
            <a:off x="2332842" y="1200720"/>
            <a:ext cx="1355182" cy="999496"/>
            <a:chOff x="2332842" y="1280429"/>
            <a:chExt cx="1355182" cy="999496"/>
          </a:xfrm>
        </p:grpSpPr>
        <p:sp>
          <p:nvSpPr>
            <p:cNvPr id="105" name="TextBox 104"/>
            <p:cNvSpPr txBox="1"/>
            <p:nvPr/>
          </p:nvSpPr>
          <p:spPr>
            <a:xfrm>
              <a:off x="2332842" y="1280429"/>
              <a:ext cx="1355182" cy="523220"/>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Immediate</a:t>
              </a:r>
            </a:p>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Detection</a:t>
              </a:r>
            </a:p>
          </p:txBody>
        </p:sp>
        <p:grpSp>
          <p:nvGrpSpPr>
            <p:cNvPr id="47" name="Group 46"/>
            <p:cNvGrpSpPr/>
            <p:nvPr/>
          </p:nvGrpSpPr>
          <p:grpSpPr>
            <a:xfrm>
              <a:off x="2666260" y="1877427"/>
              <a:ext cx="688346" cy="402498"/>
              <a:chOff x="2698682" y="4126137"/>
              <a:chExt cx="785908" cy="459548"/>
            </a:xfrm>
          </p:grpSpPr>
          <p:grpSp>
            <p:nvGrpSpPr>
              <p:cNvPr id="319" name="Group 221">
                <a:extLst>
                  <a:ext uri="{FF2B5EF4-FFF2-40B4-BE49-F238E27FC236}">
                    <a16:creationId xmlns:a16="http://schemas.microsoft.com/office/drawing/2014/main" id="{28A3C186-EB47-41F3-884B-F430BD95884E}"/>
                  </a:ext>
                </a:extLst>
              </p:cNvPr>
              <p:cNvGrpSpPr>
                <a:grpSpLocks noChangeAspect="1"/>
              </p:cNvGrpSpPr>
              <p:nvPr/>
            </p:nvGrpSpPr>
            <p:grpSpPr bwMode="auto">
              <a:xfrm>
                <a:off x="2698682" y="4126137"/>
                <a:ext cx="785908" cy="459548"/>
                <a:chOff x="2049" y="1143"/>
                <a:chExt cx="1664" cy="973"/>
              </a:xfrm>
              <a:solidFill>
                <a:schemeClr val="bg2"/>
              </a:solidFill>
            </p:grpSpPr>
            <p:sp>
              <p:nvSpPr>
                <p:cNvPr id="320" name="Freeform 222">
                  <a:extLst>
                    <a:ext uri="{FF2B5EF4-FFF2-40B4-BE49-F238E27FC236}">
                      <a16:creationId xmlns:a16="http://schemas.microsoft.com/office/drawing/2014/main" id="{60460C65-BACA-40F7-B49A-75AA39F1A215}"/>
                    </a:ext>
                  </a:extLst>
                </p:cNvPr>
                <p:cNvSpPr>
                  <a:spLocks/>
                </p:cNvSpPr>
                <p:nvPr/>
              </p:nvSpPr>
              <p:spPr bwMode="auto">
                <a:xfrm>
                  <a:off x="2049" y="2047"/>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21" name="Freeform 223">
                  <a:extLst>
                    <a:ext uri="{FF2B5EF4-FFF2-40B4-BE49-F238E27FC236}">
                      <a16:creationId xmlns:a16="http://schemas.microsoft.com/office/drawing/2014/main" id="{85FFC572-7ADE-458F-AFA4-D3BE5F850790}"/>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22" name="Freeform 224">
                  <a:extLst>
                    <a:ext uri="{FF2B5EF4-FFF2-40B4-BE49-F238E27FC236}">
                      <a16:creationId xmlns:a16="http://schemas.microsoft.com/office/drawing/2014/main" id="{F350396A-E79C-400D-935F-6B9E2BC9CB30}"/>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sp>
            <p:nvSpPr>
              <p:cNvPr id="323"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a:off x="2971536" y="4211360"/>
                <a:ext cx="240200" cy="240200"/>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solidFill>
                <a:schemeClr val="accent6"/>
              </a:solidFill>
              <a:ln>
                <a:noFill/>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grpSp>
      <p:grpSp>
        <p:nvGrpSpPr>
          <p:cNvPr id="115" name="Group 114"/>
          <p:cNvGrpSpPr/>
          <p:nvPr/>
        </p:nvGrpSpPr>
        <p:grpSpPr>
          <a:xfrm>
            <a:off x="3688325" y="989648"/>
            <a:ext cx="1543004" cy="1210568"/>
            <a:chOff x="3688325" y="1069357"/>
            <a:chExt cx="1543004" cy="1210568"/>
          </a:xfrm>
        </p:grpSpPr>
        <p:sp>
          <p:nvSpPr>
            <p:cNvPr id="107" name="TextBox 106"/>
            <p:cNvSpPr txBox="1"/>
            <p:nvPr/>
          </p:nvSpPr>
          <p:spPr>
            <a:xfrm>
              <a:off x="3688325" y="1069357"/>
              <a:ext cx="1543004" cy="738664"/>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Removed automatically from endpoints</a:t>
              </a:r>
            </a:p>
          </p:txBody>
        </p:sp>
        <p:grpSp>
          <p:nvGrpSpPr>
            <p:cNvPr id="48" name="Group 47"/>
            <p:cNvGrpSpPr/>
            <p:nvPr/>
          </p:nvGrpSpPr>
          <p:grpSpPr>
            <a:xfrm>
              <a:off x="4115654" y="1877427"/>
              <a:ext cx="688346" cy="402498"/>
              <a:chOff x="3136654" y="1800662"/>
              <a:chExt cx="688346" cy="402498"/>
            </a:xfrm>
          </p:grpSpPr>
          <p:grpSp>
            <p:nvGrpSpPr>
              <p:cNvPr id="325" name="Group 221">
                <a:extLst>
                  <a:ext uri="{FF2B5EF4-FFF2-40B4-BE49-F238E27FC236}">
                    <a16:creationId xmlns:a16="http://schemas.microsoft.com/office/drawing/2014/main" id="{28A3C186-EB47-41F3-884B-F430BD95884E}"/>
                  </a:ext>
                </a:extLst>
              </p:cNvPr>
              <p:cNvGrpSpPr>
                <a:grpSpLocks noChangeAspect="1"/>
              </p:cNvGrpSpPr>
              <p:nvPr/>
            </p:nvGrpSpPr>
            <p:grpSpPr bwMode="auto">
              <a:xfrm>
                <a:off x="3136654" y="1800662"/>
                <a:ext cx="688346" cy="402498"/>
                <a:chOff x="2049" y="1143"/>
                <a:chExt cx="1664" cy="973"/>
              </a:xfrm>
              <a:solidFill>
                <a:schemeClr val="bg2"/>
              </a:solidFill>
            </p:grpSpPr>
            <p:sp>
              <p:nvSpPr>
                <p:cNvPr id="327" name="Freeform 222">
                  <a:extLst>
                    <a:ext uri="{FF2B5EF4-FFF2-40B4-BE49-F238E27FC236}">
                      <a16:creationId xmlns:a16="http://schemas.microsoft.com/office/drawing/2014/main" id="{60460C65-BACA-40F7-B49A-75AA39F1A215}"/>
                    </a:ext>
                  </a:extLst>
                </p:cNvPr>
                <p:cNvSpPr>
                  <a:spLocks/>
                </p:cNvSpPr>
                <p:nvPr/>
              </p:nvSpPr>
              <p:spPr bwMode="auto">
                <a:xfrm>
                  <a:off x="2049" y="2047"/>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28" name="Freeform 223">
                  <a:extLst>
                    <a:ext uri="{FF2B5EF4-FFF2-40B4-BE49-F238E27FC236}">
                      <a16:creationId xmlns:a16="http://schemas.microsoft.com/office/drawing/2014/main" id="{85FFC572-7ADE-458F-AFA4-D3BE5F850790}"/>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sp>
              <p:nvSpPr>
                <p:cNvPr id="329" name="Freeform 224">
                  <a:extLst>
                    <a:ext uri="{FF2B5EF4-FFF2-40B4-BE49-F238E27FC236}">
                      <a16:creationId xmlns:a16="http://schemas.microsoft.com/office/drawing/2014/main" id="{F350396A-E79C-400D-935F-6B9E2BC9CB30}"/>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ExtraLight"/>
                    <a:ea typeface="ＭＳ Ｐゴシック" charset="0"/>
                  </a:endParaRPr>
                </a:p>
              </p:txBody>
            </p:sp>
          </p:grpSp>
          <p:grpSp>
            <p:nvGrpSpPr>
              <p:cNvPr id="330" name="Group 329"/>
              <p:cNvGrpSpPr/>
              <p:nvPr/>
            </p:nvGrpSpPr>
            <p:grpSpPr>
              <a:xfrm>
                <a:off x="3391455" y="1869416"/>
                <a:ext cx="178745" cy="220092"/>
                <a:chOff x="6471677" y="2867261"/>
                <a:chExt cx="449772" cy="553821"/>
              </a:xfrm>
            </p:grpSpPr>
            <p:sp>
              <p:nvSpPr>
                <p:cNvPr id="331" name="Freeform 27">
                  <a:extLst>
                    <a:ext uri="{FF2B5EF4-FFF2-40B4-BE49-F238E27FC236}">
                      <a16:creationId xmlns:a16="http://schemas.microsoft.com/office/drawing/2014/main" id="{33B2D240-58D8-4CF4-9323-33D7201AF8E3}"/>
                    </a:ext>
                  </a:extLst>
                </p:cNvPr>
                <p:cNvSpPr>
                  <a:spLocks/>
                </p:cNvSpPr>
                <p:nvPr/>
              </p:nvSpPr>
              <p:spPr bwMode="auto">
                <a:xfrm>
                  <a:off x="6471677" y="2867261"/>
                  <a:ext cx="449770" cy="553821"/>
                </a:xfrm>
                <a:custGeom>
                  <a:avLst/>
                  <a:gdLst>
                    <a:gd name="T0" fmla="*/ 0 w 576"/>
                    <a:gd name="T1" fmla="*/ 101 h 711"/>
                    <a:gd name="T2" fmla="*/ 0 w 576"/>
                    <a:gd name="T3" fmla="*/ 360 h 711"/>
                    <a:gd name="T4" fmla="*/ 288 w 576"/>
                    <a:gd name="T5" fmla="*/ 711 h 711"/>
                    <a:gd name="T6" fmla="*/ 288 w 576"/>
                    <a:gd name="T7" fmla="*/ 711 h 711"/>
                    <a:gd name="T8" fmla="*/ 288 w 576"/>
                    <a:gd name="T9" fmla="*/ 711 h 711"/>
                    <a:gd name="T10" fmla="*/ 576 w 576"/>
                    <a:gd name="T11" fmla="*/ 360 h 711"/>
                    <a:gd name="T12" fmla="*/ 576 w 576"/>
                    <a:gd name="T13" fmla="*/ 101 h 711"/>
                    <a:gd name="T14" fmla="*/ 547 w 576"/>
                    <a:gd name="T15" fmla="*/ 72 h 711"/>
                    <a:gd name="T16" fmla="*/ 513 w 576"/>
                    <a:gd name="T17" fmla="*/ 72 h 711"/>
                    <a:gd name="T18" fmla="*/ 288 w 576"/>
                    <a:gd name="T19" fmla="*/ 0 h 711"/>
                    <a:gd name="T20" fmla="*/ 288 w 576"/>
                    <a:gd name="T21" fmla="*/ 0 h 711"/>
                    <a:gd name="T22" fmla="*/ 288 w 576"/>
                    <a:gd name="T23" fmla="*/ 0 h 711"/>
                    <a:gd name="T24" fmla="*/ 63 w 576"/>
                    <a:gd name="T25" fmla="*/ 72 h 711"/>
                    <a:gd name="T26" fmla="*/ 29 w 576"/>
                    <a:gd name="T27" fmla="*/ 72 h 711"/>
                    <a:gd name="T28" fmla="*/ 0 w 576"/>
                    <a:gd name="T29" fmla="*/ 10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 h="711">
                      <a:moveTo>
                        <a:pt x="0" y="101"/>
                      </a:moveTo>
                      <a:cubicBezTo>
                        <a:pt x="0" y="360"/>
                        <a:pt x="0" y="360"/>
                        <a:pt x="0" y="360"/>
                      </a:cubicBezTo>
                      <a:cubicBezTo>
                        <a:pt x="0" y="531"/>
                        <a:pt x="121" y="678"/>
                        <a:pt x="288" y="711"/>
                      </a:cubicBezTo>
                      <a:cubicBezTo>
                        <a:pt x="288" y="711"/>
                        <a:pt x="288" y="711"/>
                        <a:pt x="288" y="711"/>
                      </a:cubicBezTo>
                      <a:cubicBezTo>
                        <a:pt x="288" y="711"/>
                        <a:pt x="288" y="711"/>
                        <a:pt x="288" y="711"/>
                      </a:cubicBezTo>
                      <a:cubicBezTo>
                        <a:pt x="455" y="678"/>
                        <a:pt x="576" y="531"/>
                        <a:pt x="576" y="360"/>
                      </a:cubicBezTo>
                      <a:cubicBezTo>
                        <a:pt x="576" y="101"/>
                        <a:pt x="576" y="101"/>
                        <a:pt x="576" y="101"/>
                      </a:cubicBezTo>
                      <a:cubicBezTo>
                        <a:pt x="576" y="85"/>
                        <a:pt x="563" y="72"/>
                        <a:pt x="547" y="72"/>
                      </a:cubicBezTo>
                      <a:cubicBezTo>
                        <a:pt x="513" y="72"/>
                        <a:pt x="513" y="72"/>
                        <a:pt x="513" y="72"/>
                      </a:cubicBezTo>
                      <a:cubicBezTo>
                        <a:pt x="432" y="72"/>
                        <a:pt x="354" y="47"/>
                        <a:pt x="288" y="0"/>
                      </a:cubicBezTo>
                      <a:cubicBezTo>
                        <a:pt x="288" y="0"/>
                        <a:pt x="288" y="0"/>
                        <a:pt x="288" y="0"/>
                      </a:cubicBezTo>
                      <a:cubicBezTo>
                        <a:pt x="288" y="0"/>
                        <a:pt x="288" y="0"/>
                        <a:pt x="288" y="0"/>
                      </a:cubicBezTo>
                      <a:cubicBezTo>
                        <a:pt x="222" y="47"/>
                        <a:pt x="144" y="72"/>
                        <a:pt x="63" y="72"/>
                      </a:cubicBezTo>
                      <a:cubicBezTo>
                        <a:pt x="29" y="72"/>
                        <a:pt x="29" y="72"/>
                        <a:pt x="29" y="72"/>
                      </a:cubicBezTo>
                      <a:cubicBezTo>
                        <a:pt x="13" y="72"/>
                        <a:pt x="0" y="85"/>
                        <a:pt x="0" y="10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Arial" charset="0"/>
                    <a:ea typeface="ＭＳ Ｐゴシック" charset="0"/>
                  </a:endParaRPr>
                </a:p>
              </p:txBody>
            </p:sp>
            <p:sp>
              <p:nvSpPr>
                <p:cNvPr id="332" name="Freeform 28">
                  <a:extLst>
                    <a:ext uri="{FF2B5EF4-FFF2-40B4-BE49-F238E27FC236}">
                      <a16:creationId xmlns:a16="http://schemas.microsoft.com/office/drawing/2014/main" id="{41F689D3-6AB7-49E3-8B0F-61917ED6326B}"/>
                    </a:ext>
                  </a:extLst>
                </p:cNvPr>
                <p:cNvSpPr>
                  <a:spLocks/>
                </p:cNvSpPr>
                <p:nvPr/>
              </p:nvSpPr>
              <p:spPr bwMode="auto">
                <a:xfrm>
                  <a:off x="6696563" y="2867261"/>
                  <a:ext cx="224886" cy="553821"/>
                </a:xfrm>
                <a:custGeom>
                  <a:avLst/>
                  <a:gdLst>
                    <a:gd name="T0" fmla="*/ 0 w 288"/>
                    <a:gd name="T1" fmla="*/ 0 h 711"/>
                    <a:gd name="T2" fmla="*/ 225 w 288"/>
                    <a:gd name="T3" fmla="*/ 72 h 711"/>
                    <a:gd name="T4" fmla="*/ 259 w 288"/>
                    <a:gd name="T5" fmla="*/ 72 h 711"/>
                    <a:gd name="T6" fmla="*/ 288 w 288"/>
                    <a:gd name="T7" fmla="*/ 101 h 711"/>
                    <a:gd name="T8" fmla="*/ 288 w 288"/>
                    <a:gd name="T9" fmla="*/ 360 h 711"/>
                    <a:gd name="T10" fmla="*/ 0 w 288"/>
                    <a:gd name="T11" fmla="*/ 711 h 711"/>
                    <a:gd name="T12" fmla="*/ 0 w 288"/>
                    <a:gd name="T13" fmla="*/ 0 h 711"/>
                  </a:gdLst>
                  <a:ahLst/>
                  <a:cxnLst>
                    <a:cxn ang="0">
                      <a:pos x="T0" y="T1"/>
                    </a:cxn>
                    <a:cxn ang="0">
                      <a:pos x="T2" y="T3"/>
                    </a:cxn>
                    <a:cxn ang="0">
                      <a:pos x="T4" y="T5"/>
                    </a:cxn>
                    <a:cxn ang="0">
                      <a:pos x="T6" y="T7"/>
                    </a:cxn>
                    <a:cxn ang="0">
                      <a:pos x="T8" y="T9"/>
                    </a:cxn>
                    <a:cxn ang="0">
                      <a:pos x="T10" y="T11"/>
                    </a:cxn>
                    <a:cxn ang="0">
                      <a:pos x="T12" y="T13"/>
                    </a:cxn>
                  </a:cxnLst>
                  <a:rect l="0" t="0" r="r" b="b"/>
                  <a:pathLst>
                    <a:path w="288" h="711">
                      <a:moveTo>
                        <a:pt x="0" y="0"/>
                      </a:moveTo>
                      <a:cubicBezTo>
                        <a:pt x="66" y="47"/>
                        <a:pt x="144" y="72"/>
                        <a:pt x="225" y="72"/>
                      </a:cubicBezTo>
                      <a:cubicBezTo>
                        <a:pt x="259" y="72"/>
                        <a:pt x="259" y="72"/>
                        <a:pt x="259" y="72"/>
                      </a:cubicBezTo>
                      <a:cubicBezTo>
                        <a:pt x="275" y="72"/>
                        <a:pt x="288" y="85"/>
                        <a:pt x="288" y="101"/>
                      </a:cubicBezTo>
                      <a:cubicBezTo>
                        <a:pt x="288" y="360"/>
                        <a:pt x="288" y="360"/>
                        <a:pt x="288" y="360"/>
                      </a:cubicBezTo>
                      <a:cubicBezTo>
                        <a:pt x="288" y="531"/>
                        <a:pt x="167" y="678"/>
                        <a:pt x="0" y="711"/>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Arial" charset="0"/>
                    <a:ea typeface="ＭＳ Ｐゴシック" charset="0"/>
                  </a:endParaRPr>
                </a:p>
              </p:txBody>
            </p:sp>
          </p:grpSp>
        </p:grpSp>
      </p:grpSp>
      <p:grpSp>
        <p:nvGrpSpPr>
          <p:cNvPr id="1084" name="Group 1083"/>
          <p:cNvGrpSpPr/>
          <p:nvPr/>
        </p:nvGrpSpPr>
        <p:grpSpPr>
          <a:xfrm>
            <a:off x="1354747" y="2429170"/>
            <a:ext cx="5769486" cy="360834"/>
            <a:chOff x="1354747" y="2508879"/>
            <a:chExt cx="5769486" cy="360834"/>
          </a:xfrm>
        </p:grpSpPr>
        <p:sp>
          <p:nvSpPr>
            <p:cNvPr id="686" name="Rounded Rectangle 685"/>
            <p:cNvSpPr/>
            <p:nvPr/>
          </p:nvSpPr>
          <p:spPr>
            <a:xfrm>
              <a:off x="4080901" y="2508879"/>
              <a:ext cx="3043332" cy="36083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9" name="Rounded Rectangle 18"/>
            <p:cNvSpPr/>
            <p:nvPr/>
          </p:nvSpPr>
          <p:spPr>
            <a:xfrm>
              <a:off x="1354747" y="2508879"/>
              <a:ext cx="3043332" cy="360834"/>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83" name="Group 82"/>
          <p:cNvGrpSpPr/>
          <p:nvPr/>
        </p:nvGrpSpPr>
        <p:grpSpPr>
          <a:xfrm>
            <a:off x="1740258" y="2545085"/>
            <a:ext cx="2321295" cy="129002"/>
            <a:chOff x="1687391" y="2665135"/>
            <a:chExt cx="2321295" cy="129002"/>
          </a:xfrm>
          <a:solidFill>
            <a:schemeClr val="accent6">
              <a:lumMod val="75000"/>
              <a:alpha val="50000"/>
            </a:schemeClr>
          </a:solidFill>
        </p:grpSpPr>
        <p:grpSp>
          <p:nvGrpSpPr>
            <p:cNvPr id="337" name="Group 336"/>
            <p:cNvGrpSpPr/>
            <p:nvPr/>
          </p:nvGrpSpPr>
          <p:grpSpPr>
            <a:xfrm rot="13500000">
              <a:off x="3879685" y="2665136"/>
              <a:ext cx="129002" cy="129000"/>
              <a:chOff x="5083114" y="968807"/>
              <a:chExt cx="2027925" cy="2027916"/>
            </a:xfrm>
            <a:grpFill/>
          </p:grpSpPr>
          <p:sp>
            <p:nvSpPr>
              <p:cNvPr id="401" name="Rounded Rectangle 400"/>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02" name="Rounded Rectangle 401"/>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38" name="Group 337"/>
            <p:cNvGrpSpPr/>
            <p:nvPr/>
          </p:nvGrpSpPr>
          <p:grpSpPr>
            <a:xfrm rot="13500000">
              <a:off x="3734248" y="2665136"/>
              <a:ext cx="129002" cy="129000"/>
              <a:chOff x="5083114" y="968807"/>
              <a:chExt cx="2027925" cy="2027916"/>
            </a:xfrm>
            <a:grpFill/>
          </p:grpSpPr>
          <p:sp>
            <p:nvSpPr>
              <p:cNvPr id="399" name="Rounded Rectangle 398"/>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00" name="Rounded Rectangle 399"/>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45" name="Group 344"/>
            <p:cNvGrpSpPr/>
            <p:nvPr/>
          </p:nvGrpSpPr>
          <p:grpSpPr>
            <a:xfrm rot="13500000">
              <a:off x="2699054" y="2665136"/>
              <a:ext cx="129002" cy="129000"/>
              <a:chOff x="5083114" y="968807"/>
              <a:chExt cx="2027925" cy="2027916"/>
            </a:xfrm>
            <a:grpFill/>
          </p:grpSpPr>
          <p:sp>
            <p:nvSpPr>
              <p:cNvPr id="385" name="Rounded Rectangle 384"/>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86" name="Rounded Rectangle 385"/>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46" name="Group 345"/>
            <p:cNvGrpSpPr/>
            <p:nvPr/>
          </p:nvGrpSpPr>
          <p:grpSpPr>
            <a:xfrm rot="13500000">
              <a:off x="2553617" y="2665136"/>
              <a:ext cx="129002" cy="129000"/>
              <a:chOff x="5083114" y="968807"/>
              <a:chExt cx="2027925" cy="2027916"/>
            </a:xfrm>
            <a:grpFill/>
          </p:grpSpPr>
          <p:sp>
            <p:nvSpPr>
              <p:cNvPr id="383" name="Rounded Rectangle 382"/>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84" name="Rounded Rectangle 383"/>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47" name="Group 346"/>
            <p:cNvGrpSpPr/>
            <p:nvPr/>
          </p:nvGrpSpPr>
          <p:grpSpPr>
            <a:xfrm rot="13500000">
              <a:off x="2408180" y="2665136"/>
              <a:ext cx="129002" cy="129000"/>
              <a:chOff x="5083114" y="968807"/>
              <a:chExt cx="2027925" cy="2027916"/>
            </a:xfrm>
            <a:grpFill/>
          </p:grpSpPr>
          <p:sp>
            <p:nvSpPr>
              <p:cNvPr id="381" name="Rounded Rectangle 380"/>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82" name="Rounded Rectangle 381"/>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48" name="Group 347"/>
            <p:cNvGrpSpPr/>
            <p:nvPr/>
          </p:nvGrpSpPr>
          <p:grpSpPr>
            <a:xfrm rot="13500000">
              <a:off x="3145526" y="2665136"/>
              <a:ext cx="129002" cy="129000"/>
              <a:chOff x="5083114" y="968807"/>
              <a:chExt cx="2027925" cy="2027916"/>
            </a:xfrm>
            <a:grpFill/>
          </p:grpSpPr>
          <p:sp>
            <p:nvSpPr>
              <p:cNvPr id="379" name="Rounded Rectangle 378"/>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80" name="Rounded Rectangle 379"/>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49" name="Group 348"/>
            <p:cNvGrpSpPr/>
            <p:nvPr/>
          </p:nvGrpSpPr>
          <p:grpSpPr>
            <a:xfrm rot="13500000">
              <a:off x="3000089" y="2665136"/>
              <a:ext cx="129002" cy="129000"/>
              <a:chOff x="5083114" y="968807"/>
              <a:chExt cx="2027925" cy="2027916"/>
            </a:xfrm>
            <a:grpFill/>
          </p:grpSpPr>
          <p:sp>
            <p:nvSpPr>
              <p:cNvPr id="377" name="Rounded Rectangle 376"/>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78" name="Rounded Rectangle 377"/>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0" name="Group 349"/>
            <p:cNvGrpSpPr/>
            <p:nvPr/>
          </p:nvGrpSpPr>
          <p:grpSpPr>
            <a:xfrm rot="13500000">
              <a:off x="2854652" y="2665136"/>
              <a:ext cx="129002" cy="129000"/>
              <a:chOff x="5083114" y="968807"/>
              <a:chExt cx="2027925" cy="2027916"/>
            </a:xfrm>
            <a:grpFill/>
          </p:grpSpPr>
          <p:sp>
            <p:nvSpPr>
              <p:cNvPr id="375" name="Rounded Rectangle 374"/>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76" name="Rounded Rectangle 375"/>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1" name="Group 350"/>
            <p:cNvGrpSpPr/>
            <p:nvPr/>
          </p:nvGrpSpPr>
          <p:grpSpPr>
            <a:xfrm rot="13500000">
              <a:off x="3591998" y="2665136"/>
              <a:ext cx="129002" cy="129000"/>
              <a:chOff x="5083114" y="968807"/>
              <a:chExt cx="2027925" cy="2027916"/>
            </a:xfrm>
            <a:grpFill/>
          </p:grpSpPr>
          <p:sp>
            <p:nvSpPr>
              <p:cNvPr id="373" name="Rounded Rectangle 372"/>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74" name="Rounded Rectangle 373"/>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2" name="Group 351"/>
            <p:cNvGrpSpPr/>
            <p:nvPr/>
          </p:nvGrpSpPr>
          <p:grpSpPr>
            <a:xfrm rot="13500000">
              <a:off x="3446561" y="2665136"/>
              <a:ext cx="129002" cy="129000"/>
              <a:chOff x="5083114" y="968807"/>
              <a:chExt cx="2027925" cy="2027916"/>
            </a:xfrm>
            <a:grpFill/>
          </p:grpSpPr>
          <p:sp>
            <p:nvSpPr>
              <p:cNvPr id="371" name="Rounded Rectangle 370"/>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72" name="Rounded Rectangle 371"/>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3" name="Group 352"/>
            <p:cNvGrpSpPr/>
            <p:nvPr/>
          </p:nvGrpSpPr>
          <p:grpSpPr>
            <a:xfrm rot="13500000">
              <a:off x="3301124" y="2665136"/>
              <a:ext cx="129002" cy="129000"/>
              <a:chOff x="5083114" y="968807"/>
              <a:chExt cx="2027925" cy="2027916"/>
            </a:xfrm>
            <a:grpFill/>
          </p:grpSpPr>
          <p:sp>
            <p:nvSpPr>
              <p:cNvPr id="369" name="Rounded Rectangle 368"/>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70" name="Rounded Rectangle 369"/>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4" name="Group 353"/>
            <p:cNvGrpSpPr/>
            <p:nvPr/>
          </p:nvGrpSpPr>
          <p:grpSpPr>
            <a:xfrm rot="13500000">
              <a:off x="1832827" y="2665136"/>
              <a:ext cx="129002" cy="129000"/>
              <a:chOff x="5083114" y="968807"/>
              <a:chExt cx="2027925" cy="2027916"/>
            </a:xfrm>
            <a:grpFill/>
          </p:grpSpPr>
          <p:sp>
            <p:nvSpPr>
              <p:cNvPr id="367" name="Rounded Rectangle 366"/>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8" name="Rounded Rectangle 367"/>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5" name="Group 354"/>
            <p:cNvGrpSpPr/>
            <p:nvPr/>
          </p:nvGrpSpPr>
          <p:grpSpPr>
            <a:xfrm rot="13500000">
              <a:off x="1687390" y="2665136"/>
              <a:ext cx="129002" cy="129000"/>
              <a:chOff x="5083114" y="968807"/>
              <a:chExt cx="2027925" cy="2027916"/>
            </a:xfrm>
            <a:grpFill/>
          </p:grpSpPr>
          <p:sp>
            <p:nvSpPr>
              <p:cNvPr id="365" name="Rounded Rectangle 364"/>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6" name="Rounded Rectangle 365"/>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6" name="Group 355"/>
            <p:cNvGrpSpPr/>
            <p:nvPr/>
          </p:nvGrpSpPr>
          <p:grpSpPr>
            <a:xfrm rot="13500000">
              <a:off x="2279299" y="2665136"/>
              <a:ext cx="129002" cy="129000"/>
              <a:chOff x="5083114" y="968807"/>
              <a:chExt cx="2027925" cy="2027916"/>
            </a:xfrm>
            <a:grpFill/>
          </p:grpSpPr>
          <p:sp>
            <p:nvSpPr>
              <p:cNvPr id="363" name="Rounded Rectangle 362"/>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4" name="Rounded Rectangle 363"/>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7" name="Group 356"/>
            <p:cNvGrpSpPr/>
            <p:nvPr/>
          </p:nvGrpSpPr>
          <p:grpSpPr>
            <a:xfrm rot="13500000">
              <a:off x="2133862" y="2665136"/>
              <a:ext cx="129002" cy="129000"/>
              <a:chOff x="5083114" y="968807"/>
              <a:chExt cx="2027925" cy="2027916"/>
            </a:xfrm>
            <a:grpFill/>
          </p:grpSpPr>
          <p:sp>
            <p:nvSpPr>
              <p:cNvPr id="361" name="Rounded Rectangle 360"/>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2" name="Rounded Rectangle 361"/>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358" name="Group 357"/>
            <p:cNvGrpSpPr/>
            <p:nvPr/>
          </p:nvGrpSpPr>
          <p:grpSpPr>
            <a:xfrm rot="13500000">
              <a:off x="1988425" y="2665136"/>
              <a:ext cx="129002" cy="129000"/>
              <a:chOff x="5083114" y="968807"/>
              <a:chExt cx="2027925" cy="2027916"/>
            </a:xfrm>
            <a:grpFill/>
          </p:grpSpPr>
          <p:sp>
            <p:nvSpPr>
              <p:cNvPr id="359" name="Rounded Rectangle 358"/>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0" name="Rounded Rectangle 359"/>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sp>
        <p:nvSpPr>
          <p:cNvPr id="315"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rot="7200000">
            <a:off x="1421164" y="2480700"/>
            <a:ext cx="252746" cy="252746"/>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solidFill>
            <a:schemeClr val="tx1"/>
          </a:solidFill>
          <a:ln>
            <a:noFill/>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nvGrpSpPr>
          <p:cNvPr id="789" name="Group 788"/>
          <p:cNvGrpSpPr>
            <a:grpSpLocks noChangeAspect="1"/>
          </p:cNvGrpSpPr>
          <p:nvPr/>
        </p:nvGrpSpPr>
        <p:grpSpPr>
          <a:xfrm rot="5400000">
            <a:off x="1238437" y="2000597"/>
            <a:ext cx="256315" cy="215164"/>
            <a:chOff x="7985949" y="908050"/>
            <a:chExt cx="588138" cy="493714"/>
          </a:xfrm>
        </p:grpSpPr>
        <p:sp>
          <p:nvSpPr>
            <p:cNvPr id="790" name="Freeform 72"/>
            <p:cNvSpPr>
              <a:spLocks noEditPoints="1"/>
            </p:cNvSpPr>
            <p:nvPr/>
          </p:nvSpPr>
          <p:spPr bwMode="auto">
            <a:xfrm>
              <a:off x="7985949" y="1092201"/>
              <a:ext cx="588119" cy="123824"/>
            </a:xfrm>
            <a:prstGeom prst="roundRect">
              <a:avLst>
                <a:gd name="adj" fmla="val 50000"/>
              </a:avLst>
            </a:pr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1" name="Freeform 73"/>
            <p:cNvSpPr>
              <a:spLocks/>
            </p:cNvSpPr>
            <p:nvPr/>
          </p:nvSpPr>
          <p:spPr bwMode="auto">
            <a:xfrm>
              <a:off x="8259745" y="908050"/>
              <a:ext cx="295274" cy="203201"/>
            </a:xfrm>
            <a:custGeom>
              <a:avLst/>
              <a:gdLst>
                <a:gd name="T0" fmla="*/ 38 w 169"/>
                <a:gd name="T1" fmla="*/ 0 h 116"/>
                <a:gd name="T2" fmla="*/ 13 w 169"/>
                <a:gd name="T3" fmla="*/ 10 h 116"/>
                <a:gd name="T4" fmla="*/ 13 w 169"/>
                <a:gd name="T5" fmla="*/ 60 h 116"/>
                <a:gd name="T6" fmla="*/ 59 w 169"/>
                <a:gd name="T7" fmla="*/ 105 h 116"/>
                <a:gd name="T8" fmla="*/ 144 w 169"/>
                <a:gd name="T9" fmla="*/ 105 h 116"/>
                <a:gd name="T10" fmla="*/ 144 w 169"/>
                <a:gd name="T11" fmla="*/ 105 h 116"/>
                <a:gd name="T12" fmla="*/ 148 w 169"/>
                <a:gd name="T13" fmla="*/ 106 h 116"/>
                <a:gd name="T14" fmla="*/ 156 w 169"/>
                <a:gd name="T15" fmla="*/ 107 h 116"/>
                <a:gd name="T16" fmla="*/ 156 w 169"/>
                <a:gd name="T17" fmla="*/ 107 h 116"/>
                <a:gd name="T18" fmla="*/ 156 w 169"/>
                <a:gd name="T19" fmla="*/ 108 h 116"/>
                <a:gd name="T20" fmla="*/ 169 w 169"/>
                <a:gd name="T21" fmla="*/ 116 h 116"/>
                <a:gd name="T22" fmla="*/ 63 w 169"/>
                <a:gd name="T23" fmla="*/ 10 h 116"/>
                <a:gd name="T24" fmla="*/ 38 w 16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6">
                  <a:moveTo>
                    <a:pt x="38" y="0"/>
                  </a:moveTo>
                  <a:cubicBezTo>
                    <a:pt x="29" y="0"/>
                    <a:pt x="20" y="3"/>
                    <a:pt x="13" y="10"/>
                  </a:cubicBezTo>
                  <a:cubicBezTo>
                    <a:pt x="0" y="24"/>
                    <a:pt x="0" y="46"/>
                    <a:pt x="13" y="60"/>
                  </a:cubicBezTo>
                  <a:cubicBezTo>
                    <a:pt x="59" y="105"/>
                    <a:pt x="59" y="105"/>
                    <a:pt x="59" y="105"/>
                  </a:cubicBezTo>
                  <a:cubicBezTo>
                    <a:pt x="144" y="105"/>
                    <a:pt x="144" y="105"/>
                    <a:pt x="144" y="105"/>
                  </a:cubicBezTo>
                  <a:cubicBezTo>
                    <a:pt x="144" y="105"/>
                    <a:pt x="144" y="105"/>
                    <a:pt x="144" y="105"/>
                  </a:cubicBezTo>
                  <a:cubicBezTo>
                    <a:pt x="146" y="105"/>
                    <a:pt x="147" y="105"/>
                    <a:pt x="148" y="106"/>
                  </a:cubicBezTo>
                  <a:cubicBezTo>
                    <a:pt x="151" y="106"/>
                    <a:pt x="154" y="106"/>
                    <a:pt x="156" y="107"/>
                  </a:cubicBezTo>
                  <a:cubicBezTo>
                    <a:pt x="156" y="107"/>
                    <a:pt x="156" y="107"/>
                    <a:pt x="156" y="107"/>
                  </a:cubicBezTo>
                  <a:cubicBezTo>
                    <a:pt x="156" y="107"/>
                    <a:pt x="156" y="107"/>
                    <a:pt x="156" y="108"/>
                  </a:cubicBezTo>
                  <a:cubicBezTo>
                    <a:pt x="161" y="109"/>
                    <a:pt x="166" y="112"/>
                    <a:pt x="169" y="116"/>
                  </a:cubicBezTo>
                  <a:cubicBezTo>
                    <a:pt x="63" y="10"/>
                    <a:pt x="63" y="10"/>
                    <a:pt x="63" y="10"/>
                  </a:cubicBezTo>
                  <a:cubicBezTo>
                    <a:pt x="57" y="3"/>
                    <a:pt x="48" y="0"/>
                    <a:pt x="38"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2" name="Freeform 74"/>
            <p:cNvSpPr>
              <a:spLocks noEditPoints="1"/>
            </p:cNvSpPr>
            <p:nvPr/>
          </p:nvSpPr>
          <p:spPr bwMode="auto">
            <a:xfrm>
              <a:off x="8362931" y="1092202"/>
              <a:ext cx="169862" cy="61912"/>
            </a:xfrm>
            <a:custGeom>
              <a:avLst/>
              <a:gdLst>
                <a:gd name="T0" fmla="*/ 97 w 97"/>
                <a:gd name="T1" fmla="*/ 2 h 36"/>
                <a:gd name="T2" fmla="*/ 97 w 97"/>
                <a:gd name="T3" fmla="*/ 3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3"/>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3" name="Freeform 75"/>
            <p:cNvSpPr>
              <a:spLocks/>
            </p:cNvSpPr>
            <p:nvPr/>
          </p:nvSpPr>
          <p:spPr bwMode="auto">
            <a:xfrm>
              <a:off x="8259736" y="1198563"/>
              <a:ext cx="295274" cy="203201"/>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8 w 169"/>
                <a:gd name="T21" fmla="*/ 7 h 116"/>
                <a:gd name="T22" fmla="*/ 144 w 169"/>
                <a:gd name="T23" fmla="*/ 10 h 116"/>
                <a:gd name="T24" fmla="*/ 59 w 169"/>
                <a:gd name="T25" fmla="*/ 10 h 116"/>
                <a:gd name="T26" fmla="*/ 13 w 169"/>
                <a:gd name="T27" fmla="*/ 56 h 116"/>
                <a:gd name="T28" fmla="*/ 13 w 169"/>
                <a:gd name="T29" fmla="*/ 106 h 116"/>
                <a:gd name="T30" fmla="*/ 38 w 169"/>
                <a:gd name="T31" fmla="*/ 116 h 116"/>
                <a:gd name="T32" fmla="*/ 63 w 169"/>
                <a:gd name="T33" fmla="*/ 106 h 116"/>
                <a:gd name="T34" fmla="*/ 169 w 169"/>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8" y="7"/>
                    <a:pt x="158" y="7"/>
                    <a:pt x="158" y="7"/>
                  </a:cubicBezTo>
                  <a:cubicBezTo>
                    <a:pt x="154" y="9"/>
                    <a:pt x="149"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4" name="Freeform 76"/>
            <p:cNvSpPr>
              <a:spLocks noEditPoints="1"/>
            </p:cNvSpPr>
            <p:nvPr/>
          </p:nvSpPr>
          <p:spPr bwMode="auto">
            <a:xfrm>
              <a:off x="8362925" y="1154114"/>
              <a:ext cx="192088" cy="61912"/>
            </a:xfrm>
            <a:custGeom>
              <a:avLst/>
              <a:gdLst>
                <a:gd name="T0" fmla="*/ 99 w 110"/>
                <a:gd name="T1" fmla="*/ 32 h 35"/>
                <a:gd name="T2" fmla="*/ 99 w 110"/>
                <a:gd name="T3" fmla="*/ 32 h 35"/>
                <a:gd name="T4" fmla="*/ 99 w 110"/>
                <a:gd name="T5" fmla="*/ 32 h 35"/>
                <a:gd name="T6" fmla="*/ 110 w 110"/>
                <a:gd name="T7" fmla="*/ 25 h 35"/>
                <a:gd name="T8" fmla="*/ 110 w 110"/>
                <a:gd name="T9" fmla="*/ 25 h 35"/>
                <a:gd name="T10" fmla="*/ 110 w 110"/>
                <a:gd name="T11" fmla="*/ 25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35 w 110"/>
                <a:gd name="T33" fmla="*/ 0 h 35"/>
                <a:gd name="T34" fmla="*/ 0 w 110"/>
                <a:gd name="T35" fmla="*/ 35 h 35"/>
                <a:gd name="T36" fmla="*/ 85 w 110"/>
                <a:gd name="T37" fmla="*/ 35 h 35"/>
                <a:gd name="T38" fmla="*/ 99 w 110"/>
                <a:gd name="T39" fmla="*/ 32 h 35"/>
                <a:gd name="T40" fmla="*/ 85 w 110"/>
                <a:gd name="T41" fmla="*/ 35 h 35"/>
                <a:gd name="T42" fmla="*/ 60 w 110"/>
                <a:gd name="T43" fmla="*/ 25 h 35"/>
                <a:gd name="T44" fmla="*/ 35 w 110"/>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35">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0" y="35"/>
                    <a:pt x="95" y="34"/>
                    <a:pt x="99" y="32"/>
                  </a:cubicBezTo>
                  <a:cubicBezTo>
                    <a:pt x="94" y="34"/>
                    <a:pt x="90" y="35"/>
                    <a:pt x="85" y="35"/>
                  </a:cubicBezTo>
                  <a:cubicBezTo>
                    <a:pt x="76" y="35"/>
                    <a:pt x="67" y="32"/>
                    <a:pt x="60" y="25"/>
                  </a:cubicBezTo>
                  <a:cubicBezTo>
                    <a:pt x="35" y="0"/>
                    <a:pt x="35" y="0"/>
                    <a:pt x="3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5" name="Freeform 77"/>
            <p:cNvSpPr>
              <a:spLocks noEditPoints="1"/>
            </p:cNvSpPr>
            <p:nvPr/>
          </p:nvSpPr>
          <p:spPr bwMode="auto">
            <a:xfrm>
              <a:off x="8510563" y="1092202"/>
              <a:ext cx="58737" cy="119063"/>
            </a:xfrm>
            <a:custGeom>
              <a:avLst/>
              <a:gdLst>
                <a:gd name="T0" fmla="*/ 14 w 33"/>
                <a:gd name="T1" fmla="*/ 68 h 68"/>
                <a:gd name="T2" fmla="*/ 14 w 33"/>
                <a:gd name="T3" fmla="*/ 68 h 68"/>
                <a:gd name="T4" fmla="*/ 14 w 33"/>
                <a:gd name="T5" fmla="*/ 68 h 68"/>
                <a:gd name="T6" fmla="*/ 25 w 33"/>
                <a:gd name="T7" fmla="*/ 61 h 68"/>
                <a:gd name="T8" fmla="*/ 14 w 33"/>
                <a:gd name="T9" fmla="*/ 68 h 68"/>
                <a:gd name="T10" fmla="*/ 25 w 33"/>
                <a:gd name="T11" fmla="*/ 61 h 68"/>
                <a:gd name="T12" fmla="*/ 25 w 33"/>
                <a:gd name="T13" fmla="*/ 61 h 68"/>
                <a:gd name="T14" fmla="*/ 25 w 33"/>
                <a:gd name="T15" fmla="*/ 61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6 w 33"/>
                <a:gd name="T31" fmla="*/ 60 h 68"/>
                <a:gd name="T32" fmla="*/ 26 w 33"/>
                <a:gd name="T33" fmla="*/ 61 h 68"/>
                <a:gd name="T34" fmla="*/ 26 w 33"/>
                <a:gd name="T35" fmla="*/ 60 h 68"/>
                <a:gd name="T36" fmla="*/ 26 w 33"/>
                <a:gd name="T37" fmla="*/ 60 h 68"/>
                <a:gd name="T38" fmla="*/ 26 w 33"/>
                <a:gd name="T39" fmla="*/ 60 h 68"/>
                <a:gd name="T40" fmla="*/ 26 w 33"/>
                <a:gd name="T41" fmla="*/ 60 h 68"/>
                <a:gd name="T42" fmla="*/ 26 w 33"/>
                <a:gd name="T43" fmla="*/ 60 h 68"/>
                <a:gd name="T44" fmla="*/ 26 w 33"/>
                <a:gd name="T45" fmla="*/ 60 h 68"/>
                <a:gd name="T46" fmla="*/ 26 w 33"/>
                <a:gd name="T47" fmla="*/ 60 h 68"/>
                <a:gd name="T48" fmla="*/ 33 w 33"/>
                <a:gd name="T49" fmla="*/ 50 h 68"/>
                <a:gd name="T50" fmla="*/ 26 w 33"/>
                <a:gd name="T51" fmla="*/ 60 h 68"/>
                <a:gd name="T52" fmla="*/ 33 w 33"/>
                <a:gd name="T53" fmla="*/ 50 h 68"/>
                <a:gd name="T54" fmla="*/ 33 w 33"/>
                <a:gd name="T55" fmla="*/ 50 h 68"/>
                <a:gd name="T56" fmla="*/ 33 w 33"/>
                <a:gd name="T57" fmla="*/ 50 h 68"/>
                <a:gd name="T58" fmla="*/ 33 w 33"/>
                <a:gd name="T59" fmla="*/ 50 h 68"/>
                <a:gd name="T60" fmla="*/ 33 w 33"/>
                <a:gd name="T61" fmla="*/ 50 h 68"/>
                <a:gd name="T62" fmla="*/ 33 w 33"/>
                <a:gd name="T63" fmla="*/ 50 h 68"/>
                <a:gd name="T64" fmla="*/ 33 w 33"/>
                <a:gd name="T65" fmla="*/ 50 h 68"/>
                <a:gd name="T66" fmla="*/ 32 w 33"/>
                <a:gd name="T67" fmla="*/ 21 h 68"/>
                <a:gd name="T68" fmla="*/ 33 w 33"/>
                <a:gd name="T69" fmla="*/ 21 h 68"/>
                <a:gd name="T70" fmla="*/ 32 w 33"/>
                <a:gd name="T71" fmla="*/ 21 h 68"/>
                <a:gd name="T72" fmla="*/ 12 w 33"/>
                <a:gd name="T73" fmla="*/ 3 h 68"/>
                <a:gd name="T74" fmla="*/ 32 w 33"/>
                <a:gd name="T75" fmla="*/ 21 h 68"/>
                <a:gd name="T76" fmla="*/ 25 w 33"/>
                <a:gd name="T77" fmla="*/ 11 h 68"/>
                <a:gd name="T78" fmla="*/ 25 w 33"/>
                <a:gd name="T79" fmla="*/ 11 h 68"/>
                <a:gd name="T80" fmla="*/ 12 w 33"/>
                <a:gd name="T81" fmla="*/ 3 h 68"/>
                <a:gd name="T82" fmla="*/ 12 w 33"/>
                <a:gd name="T83" fmla="*/ 2 h 68"/>
                <a:gd name="T84" fmla="*/ 12 w 33"/>
                <a:gd name="T85" fmla="*/ 2 h 68"/>
                <a:gd name="T86" fmla="*/ 12 w 33"/>
                <a:gd name="T87" fmla="*/ 2 h 68"/>
                <a:gd name="T88" fmla="*/ 0 w 33"/>
                <a:gd name="T89" fmla="*/ 0 h 68"/>
                <a:gd name="T90" fmla="*/ 0 w 33"/>
                <a:gd name="T91" fmla="*/ 0 h 68"/>
                <a:gd name="T92" fmla="*/ 0 w 33"/>
                <a:gd name="T93" fmla="*/ 0 h 68"/>
                <a:gd name="T94" fmla="*/ 4 w 33"/>
                <a:gd name="T95" fmla="*/ 1 h 68"/>
                <a:gd name="T96" fmla="*/ 0 w 33"/>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68">
                  <a:moveTo>
                    <a:pt x="14" y="68"/>
                  </a:moveTo>
                  <a:cubicBezTo>
                    <a:pt x="14" y="68"/>
                    <a:pt x="14" y="68"/>
                    <a:pt x="14" y="68"/>
                  </a:cubicBezTo>
                  <a:cubicBezTo>
                    <a:pt x="14" y="68"/>
                    <a:pt x="14"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1"/>
                    <a:pt x="26" y="61"/>
                    <a:pt x="26" y="61"/>
                  </a:cubicBezTo>
                  <a:cubicBezTo>
                    <a:pt x="26" y="61"/>
                    <a:pt x="26" y="61"/>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1"/>
                  </a:moveTo>
                  <a:cubicBezTo>
                    <a:pt x="33" y="21"/>
                    <a:pt x="33" y="21"/>
                    <a:pt x="33" y="21"/>
                  </a:cubicBezTo>
                  <a:cubicBezTo>
                    <a:pt x="33" y="21"/>
                    <a:pt x="33" y="21"/>
                    <a:pt x="32" y="21"/>
                  </a:cubicBezTo>
                  <a:moveTo>
                    <a:pt x="12" y="3"/>
                  </a:moveTo>
                  <a:cubicBezTo>
                    <a:pt x="21" y="6"/>
                    <a:pt x="29" y="12"/>
                    <a:pt x="32" y="21"/>
                  </a:cubicBezTo>
                  <a:cubicBezTo>
                    <a:pt x="31" y="17"/>
                    <a:pt x="28" y="14"/>
                    <a:pt x="25" y="11"/>
                  </a:cubicBezTo>
                  <a:cubicBezTo>
                    <a:pt x="25" y="11"/>
                    <a:pt x="25" y="11"/>
                    <a:pt x="25" y="11"/>
                  </a:cubicBezTo>
                  <a:cubicBezTo>
                    <a:pt x="22" y="7"/>
                    <a:pt x="17" y="4"/>
                    <a:pt x="12" y="3"/>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C80606"/>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96" name="Freeform 78"/>
            <p:cNvSpPr>
              <a:spLocks/>
            </p:cNvSpPr>
            <p:nvPr/>
          </p:nvSpPr>
          <p:spPr bwMode="auto">
            <a:xfrm>
              <a:off x="8423274" y="1092202"/>
              <a:ext cx="150813" cy="123824"/>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4 w 86"/>
                <a:gd name="T13" fmla="*/ 68 h 71"/>
                <a:gd name="T14" fmla="*/ 64 w 86"/>
                <a:gd name="T15" fmla="*/ 68 h 71"/>
                <a:gd name="T16" fmla="*/ 64 w 86"/>
                <a:gd name="T17" fmla="*/ 68 h 71"/>
                <a:gd name="T18" fmla="*/ 75 w 86"/>
                <a:gd name="T19" fmla="*/ 61 h 71"/>
                <a:gd name="T20" fmla="*/ 75 w 86"/>
                <a:gd name="T21" fmla="*/ 61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6 w 86"/>
                <a:gd name="T37" fmla="*/ 61 h 71"/>
                <a:gd name="T38" fmla="*/ 76 w 86"/>
                <a:gd name="T39" fmla="*/ 60 h 71"/>
                <a:gd name="T40" fmla="*/ 76 w 86"/>
                <a:gd name="T41" fmla="*/ 60 h 71"/>
                <a:gd name="T42" fmla="*/ 76 w 86"/>
                <a:gd name="T43" fmla="*/ 60 h 71"/>
                <a:gd name="T44" fmla="*/ 76 w 86"/>
                <a:gd name="T45" fmla="*/ 60 h 71"/>
                <a:gd name="T46" fmla="*/ 76 w 86"/>
                <a:gd name="T47" fmla="*/ 60 h 71"/>
                <a:gd name="T48" fmla="*/ 76 w 86"/>
                <a:gd name="T49" fmla="*/ 60 h 71"/>
                <a:gd name="T50" fmla="*/ 83 w 86"/>
                <a:gd name="T51" fmla="*/ 50 h 71"/>
                <a:gd name="T52" fmla="*/ 83 w 86"/>
                <a:gd name="T53" fmla="*/ 50 h 71"/>
                <a:gd name="T54" fmla="*/ 83 w 86"/>
                <a:gd name="T55" fmla="*/ 50 h 71"/>
                <a:gd name="T56" fmla="*/ 83 w 86"/>
                <a:gd name="T57" fmla="*/ 50 h 71"/>
                <a:gd name="T58" fmla="*/ 83 w 86"/>
                <a:gd name="T59" fmla="*/ 50 h 71"/>
                <a:gd name="T60" fmla="*/ 86 w 86"/>
                <a:gd name="T61" fmla="*/ 36 h 71"/>
                <a:gd name="T62" fmla="*/ 83 w 86"/>
                <a:gd name="T63" fmla="*/ 21 h 71"/>
                <a:gd name="T64" fmla="*/ 82 w 86"/>
                <a:gd name="T65" fmla="*/ 21 h 71"/>
                <a:gd name="T66" fmla="*/ 82 w 86"/>
                <a:gd name="T67" fmla="*/ 21 h 71"/>
                <a:gd name="T68" fmla="*/ 62 w 86"/>
                <a:gd name="T69" fmla="*/ 3 h 71"/>
                <a:gd name="T70" fmla="*/ 62 w 86"/>
                <a:gd name="T71" fmla="*/ 2 h 71"/>
                <a:gd name="T72" fmla="*/ 62 w 86"/>
                <a:gd name="T73" fmla="*/ 2 h 71"/>
                <a:gd name="T74" fmla="*/ 54 w 86"/>
                <a:gd name="T75" fmla="*/ 1 h 71"/>
                <a:gd name="T76" fmla="*/ 50 w 86"/>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59" y="70"/>
                    <a:pt x="64" y="68"/>
                  </a:cubicBezTo>
                  <a:cubicBezTo>
                    <a:pt x="64" y="68"/>
                    <a:pt x="64"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1"/>
                    <a:pt x="86" y="36"/>
                  </a:cubicBezTo>
                  <a:cubicBezTo>
                    <a:pt x="86" y="31"/>
                    <a:pt x="85" y="26"/>
                    <a:pt x="83" y="21"/>
                  </a:cubicBezTo>
                  <a:cubicBezTo>
                    <a:pt x="83" y="21"/>
                    <a:pt x="83" y="21"/>
                    <a:pt x="82" y="21"/>
                  </a:cubicBezTo>
                  <a:cubicBezTo>
                    <a:pt x="82" y="21"/>
                    <a:pt x="82" y="21"/>
                    <a:pt x="82" y="21"/>
                  </a:cubicBezTo>
                  <a:cubicBezTo>
                    <a:pt x="79" y="12"/>
                    <a:pt x="71" y="6"/>
                    <a:pt x="62" y="3"/>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B10101"/>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grpSp>
        <p:nvGrpSpPr>
          <p:cNvPr id="1085" name="Group 1084"/>
          <p:cNvGrpSpPr/>
          <p:nvPr/>
        </p:nvGrpSpPr>
        <p:grpSpPr>
          <a:xfrm>
            <a:off x="6170581" y="989648"/>
            <a:ext cx="2425164" cy="2231632"/>
            <a:chOff x="6170581" y="1069357"/>
            <a:chExt cx="2425164" cy="2231632"/>
          </a:xfrm>
        </p:grpSpPr>
        <p:sp>
          <p:nvSpPr>
            <p:cNvPr id="108" name="TextBox 107"/>
            <p:cNvSpPr txBox="1"/>
            <p:nvPr/>
          </p:nvSpPr>
          <p:spPr>
            <a:xfrm>
              <a:off x="6170581" y="1069357"/>
              <a:ext cx="2425164" cy="523220"/>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Blocked across network, endpoints, email and cloud</a:t>
              </a:r>
            </a:p>
          </p:txBody>
        </p:sp>
        <p:grpSp>
          <p:nvGrpSpPr>
            <p:cNvPr id="68" name="Group 67"/>
            <p:cNvGrpSpPr/>
            <p:nvPr/>
          </p:nvGrpSpPr>
          <p:grpSpPr>
            <a:xfrm>
              <a:off x="6818691" y="2165745"/>
              <a:ext cx="1135244" cy="1135244"/>
              <a:chOff x="6089334" y="2153346"/>
              <a:chExt cx="1474446" cy="1474447"/>
            </a:xfrm>
          </p:grpSpPr>
          <p:grpSp>
            <p:nvGrpSpPr>
              <p:cNvPr id="67" name="Group 66"/>
              <p:cNvGrpSpPr/>
              <p:nvPr/>
            </p:nvGrpSpPr>
            <p:grpSpPr>
              <a:xfrm>
                <a:off x="6089334" y="2153346"/>
                <a:ext cx="1474446" cy="1474447"/>
                <a:chOff x="6089334" y="2153346"/>
                <a:chExt cx="1474446" cy="1474447"/>
              </a:xfrm>
            </p:grpSpPr>
            <p:sp>
              <p:nvSpPr>
                <p:cNvPr id="779" name="Oval 778"/>
                <p:cNvSpPr/>
                <p:nvPr/>
              </p:nvSpPr>
              <p:spPr>
                <a:xfrm>
                  <a:off x="6089334" y="2153346"/>
                  <a:ext cx="1474446" cy="147444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84" name="Freeform 306">
                  <a:extLst>
                    <a:ext uri="{FF2B5EF4-FFF2-40B4-BE49-F238E27FC236}">
                      <a16:creationId xmlns:a16="http://schemas.microsoft.com/office/drawing/2014/main" id="{8EB7136F-84E3-4514-85A6-8DDB07AEDB43}"/>
                    </a:ext>
                  </a:extLst>
                </p:cNvPr>
                <p:cNvSpPr>
                  <a:spLocks noChangeAspect="1"/>
                </p:cNvSpPr>
                <p:nvPr/>
              </p:nvSpPr>
              <p:spPr bwMode="auto">
                <a:xfrm>
                  <a:off x="6229587" y="2566744"/>
                  <a:ext cx="1193940" cy="591428"/>
                </a:xfrm>
                <a:custGeom>
                  <a:avLst/>
                  <a:gdLst>
                    <a:gd name="connsiteX0" fmla="*/ 501085 w 826646"/>
                    <a:gd name="connsiteY0" fmla="*/ 0 h 409487"/>
                    <a:gd name="connsiteX1" fmla="*/ 602585 w 826646"/>
                    <a:gd name="connsiteY1" fmla="*/ 0 h 409487"/>
                    <a:gd name="connsiteX2" fmla="*/ 693210 w 826646"/>
                    <a:gd name="connsiteY2" fmla="*/ 87137 h 409487"/>
                    <a:gd name="connsiteX3" fmla="*/ 687394 w 826646"/>
                    <a:gd name="connsiteY3" fmla="*/ 116639 h 409487"/>
                    <a:gd name="connsiteX4" fmla="*/ 714829 w 826646"/>
                    <a:gd name="connsiteY4" fmla="*/ 122063 h 409487"/>
                    <a:gd name="connsiteX5" fmla="*/ 769897 w 826646"/>
                    <a:gd name="connsiteY5" fmla="*/ 205796 h 409487"/>
                    <a:gd name="connsiteX6" fmla="*/ 763446 w 826646"/>
                    <a:gd name="connsiteY6" fmla="*/ 236587 h 409487"/>
                    <a:gd name="connsiteX7" fmla="*/ 773111 w 826646"/>
                    <a:gd name="connsiteY7" fmla="*/ 238618 h 409487"/>
                    <a:gd name="connsiteX8" fmla="*/ 826646 w 826646"/>
                    <a:gd name="connsiteY8" fmla="*/ 322350 h 409487"/>
                    <a:gd name="connsiteX9" fmla="*/ 739631 w 826646"/>
                    <a:gd name="connsiteY9" fmla="*/ 409487 h 409487"/>
                    <a:gd name="connsiteX10" fmla="*/ 87016 w 826646"/>
                    <a:gd name="connsiteY10" fmla="*/ 409487 h 409487"/>
                    <a:gd name="connsiteX11" fmla="*/ 0 w 826646"/>
                    <a:gd name="connsiteY11" fmla="*/ 322350 h 409487"/>
                    <a:gd name="connsiteX12" fmla="*/ 87016 w 826646"/>
                    <a:gd name="connsiteY12" fmla="*/ 231583 h 409487"/>
                    <a:gd name="connsiteX13" fmla="*/ 187865 w 826646"/>
                    <a:gd name="connsiteY13" fmla="*/ 231583 h 409487"/>
                    <a:gd name="connsiteX14" fmla="*/ 182505 w 826646"/>
                    <a:gd name="connsiteY14" fmla="*/ 205796 h 409487"/>
                    <a:gd name="connsiteX15" fmla="*/ 269526 w 826646"/>
                    <a:gd name="connsiteY15" fmla="*/ 115029 h 409487"/>
                    <a:gd name="connsiteX16" fmla="*/ 404767 w 826646"/>
                    <a:gd name="connsiteY16" fmla="*/ 115029 h 409487"/>
                    <a:gd name="connsiteX17" fmla="*/ 419539 w 826646"/>
                    <a:gd name="connsiteY17" fmla="*/ 115029 h 409487"/>
                    <a:gd name="connsiteX18" fmla="*/ 414084 w 826646"/>
                    <a:gd name="connsiteY18" fmla="*/ 87137 h 409487"/>
                    <a:gd name="connsiteX19" fmla="*/ 501085 w 826646"/>
                    <a:gd name="connsiteY19" fmla="*/ 0 h 4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646" h="409487">
                      <a:moveTo>
                        <a:pt x="501085" y="0"/>
                      </a:moveTo>
                      <a:cubicBezTo>
                        <a:pt x="602585" y="0"/>
                        <a:pt x="602585" y="0"/>
                        <a:pt x="602585" y="0"/>
                      </a:cubicBezTo>
                      <a:cubicBezTo>
                        <a:pt x="653335" y="0"/>
                        <a:pt x="693210" y="39938"/>
                        <a:pt x="693210" y="87137"/>
                      </a:cubicBezTo>
                      <a:lnTo>
                        <a:pt x="687394" y="116639"/>
                      </a:lnTo>
                      <a:lnTo>
                        <a:pt x="714829" y="122063"/>
                      </a:lnTo>
                      <a:cubicBezTo>
                        <a:pt x="747462" y="135679"/>
                        <a:pt x="769897" y="167674"/>
                        <a:pt x="769897" y="205796"/>
                      </a:cubicBezTo>
                      <a:lnTo>
                        <a:pt x="763446" y="236587"/>
                      </a:lnTo>
                      <a:lnTo>
                        <a:pt x="773111" y="238618"/>
                      </a:lnTo>
                      <a:cubicBezTo>
                        <a:pt x="804213" y="252233"/>
                        <a:pt x="826646" y="284228"/>
                        <a:pt x="826646" y="322350"/>
                      </a:cubicBezTo>
                      <a:cubicBezTo>
                        <a:pt x="826646" y="369549"/>
                        <a:pt x="786764" y="409487"/>
                        <a:pt x="739631" y="409487"/>
                      </a:cubicBezTo>
                      <a:cubicBezTo>
                        <a:pt x="87016" y="409487"/>
                        <a:pt x="87016" y="409487"/>
                        <a:pt x="87016" y="409487"/>
                      </a:cubicBezTo>
                      <a:cubicBezTo>
                        <a:pt x="39882" y="409487"/>
                        <a:pt x="0" y="369549"/>
                        <a:pt x="0" y="322350"/>
                      </a:cubicBezTo>
                      <a:cubicBezTo>
                        <a:pt x="0" y="271521"/>
                        <a:pt x="39882" y="231583"/>
                        <a:pt x="87016" y="231583"/>
                      </a:cubicBezTo>
                      <a:lnTo>
                        <a:pt x="187865" y="231583"/>
                      </a:lnTo>
                      <a:lnTo>
                        <a:pt x="182505" y="205796"/>
                      </a:lnTo>
                      <a:cubicBezTo>
                        <a:pt x="182505" y="154967"/>
                        <a:pt x="222390" y="115029"/>
                        <a:pt x="269526" y="115029"/>
                      </a:cubicBezTo>
                      <a:cubicBezTo>
                        <a:pt x="320742" y="115029"/>
                        <a:pt x="365555" y="115029"/>
                        <a:pt x="404767" y="115029"/>
                      </a:cubicBezTo>
                      <a:lnTo>
                        <a:pt x="419539" y="115029"/>
                      </a:lnTo>
                      <a:lnTo>
                        <a:pt x="414084" y="87137"/>
                      </a:lnTo>
                      <a:cubicBezTo>
                        <a:pt x="414084" y="39938"/>
                        <a:pt x="453959" y="0"/>
                        <a:pt x="501085" y="0"/>
                      </a:cubicBezTo>
                      <a:close/>
                    </a:path>
                  </a:pathLst>
                </a:custGeom>
                <a:solidFill>
                  <a:schemeClr val="tx1"/>
                </a:solidFill>
                <a:ln>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grpSp>
            <p:nvGrpSpPr>
              <p:cNvPr id="785" name="Group 784"/>
              <p:cNvGrpSpPr>
                <a:grpSpLocks noChangeAspect="1"/>
              </p:cNvGrpSpPr>
              <p:nvPr/>
            </p:nvGrpSpPr>
            <p:grpSpPr>
              <a:xfrm>
                <a:off x="6673689" y="2735243"/>
                <a:ext cx="382376" cy="376072"/>
                <a:chOff x="6333580" y="2334557"/>
                <a:chExt cx="545984" cy="536983"/>
              </a:xfrm>
            </p:grpSpPr>
            <p:sp>
              <p:nvSpPr>
                <p:cNvPr id="786" name="Freeform 251"/>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787" name="Freeform 256"/>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788" name="Freeform 260"/>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grpSp>
      </p:grpSp>
      <p:pic>
        <p:nvPicPr>
          <p:cNvPr id="817" name="Picture 816">
            <a:extLst>
              <a:ext uri="{FF2B5EF4-FFF2-40B4-BE49-F238E27FC236}">
                <a16:creationId xmlns:a16="http://schemas.microsoft.com/office/drawing/2014/main" id="{290D7FA7-84F4-4587-99FB-F57B172C75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02665" y="3063646"/>
            <a:ext cx="324790" cy="324790"/>
          </a:xfrm>
          <a:prstGeom prst="rect">
            <a:avLst/>
          </a:prstGeom>
        </p:spPr>
      </p:pic>
      <p:pic>
        <p:nvPicPr>
          <p:cNvPr id="131" name="Picture 130">
            <a:extLst>
              <a:ext uri="{FF2B5EF4-FFF2-40B4-BE49-F238E27FC236}">
                <a16:creationId xmlns:a16="http://schemas.microsoft.com/office/drawing/2014/main" id="{83B2CAC0-FC13-924D-A25A-37B54390DD6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19166" y="1710460"/>
            <a:ext cx="324790" cy="324790"/>
          </a:xfrm>
          <a:prstGeom prst="rect">
            <a:avLst/>
          </a:prstGeom>
          <a:effectLst/>
        </p:spPr>
      </p:pic>
      <p:pic>
        <p:nvPicPr>
          <p:cNvPr id="133" name="Picture 132">
            <a:extLst>
              <a:ext uri="{FF2B5EF4-FFF2-40B4-BE49-F238E27FC236}">
                <a16:creationId xmlns:a16="http://schemas.microsoft.com/office/drawing/2014/main" id="{F1309830-DBFF-0846-B83F-9DB0E3F2FF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82258" y="1918800"/>
            <a:ext cx="324790" cy="324790"/>
          </a:xfrm>
          <a:prstGeom prst="rect">
            <a:avLst/>
          </a:prstGeom>
          <a:effectLst/>
        </p:spPr>
      </p:pic>
      <p:pic>
        <p:nvPicPr>
          <p:cNvPr id="135" name="Picture 134">
            <a:extLst>
              <a:ext uri="{FF2B5EF4-FFF2-40B4-BE49-F238E27FC236}">
                <a16:creationId xmlns:a16="http://schemas.microsoft.com/office/drawing/2014/main" id="{F231A7C5-5329-B545-9B5F-3E94B7A4351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17011" y="2274872"/>
            <a:ext cx="324790" cy="324790"/>
          </a:xfrm>
          <a:prstGeom prst="rect">
            <a:avLst/>
          </a:prstGeom>
          <a:effectLst/>
        </p:spPr>
      </p:pic>
      <p:grpSp>
        <p:nvGrpSpPr>
          <p:cNvPr id="72" name="Group 71"/>
          <p:cNvGrpSpPr/>
          <p:nvPr/>
        </p:nvGrpSpPr>
        <p:grpSpPr>
          <a:xfrm>
            <a:off x="7421351" y="3265297"/>
            <a:ext cx="324889" cy="324888"/>
            <a:chOff x="2627522" y="1784732"/>
            <a:chExt cx="3668618" cy="3668618"/>
          </a:xfrm>
          <a:solidFill>
            <a:schemeClr val="tx1"/>
          </a:solidFill>
        </p:grpSpPr>
        <p:sp>
          <p:nvSpPr>
            <p:cNvPr id="70" name="Oval 69"/>
            <p:cNvSpPr/>
            <p:nvPr/>
          </p:nvSpPr>
          <p:spPr>
            <a:xfrm>
              <a:off x="2627522" y="1784732"/>
              <a:ext cx="3668618" cy="366861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nvGrpSpPr>
            <p:cNvPr id="71" name="Group 70"/>
            <p:cNvGrpSpPr/>
            <p:nvPr/>
          </p:nvGrpSpPr>
          <p:grpSpPr>
            <a:xfrm>
              <a:off x="2963435" y="2273799"/>
              <a:ext cx="3020986" cy="2693649"/>
              <a:chOff x="2963435" y="2273799"/>
              <a:chExt cx="3020986" cy="2693649"/>
            </a:xfrm>
            <a:grpFill/>
          </p:grpSpPr>
          <p:sp>
            <p:nvSpPr>
              <p:cNvPr id="69" name="Rounded Rectangle 68"/>
              <p:cNvSpPr/>
              <p:nvPr/>
            </p:nvSpPr>
            <p:spPr>
              <a:xfrm>
                <a:off x="4021415" y="2273799"/>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97" name="Rounded Rectangle 796"/>
              <p:cNvSpPr/>
              <p:nvPr/>
            </p:nvSpPr>
            <p:spPr>
              <a:xfrm>
                <a:off x="402141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98" name="Rounded Rectangle 797"/>
              <p:cNvSpPr/>
              <p:nvPr/>
            </p:nvSpPr>
            <p:spPr>
              <a:xfrm>
                <a:off x="4021415" y="4567885"/>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99" name="Rounded Rectangle 798"/>
              <p:cNvSpPr/>
              <p:nvPr/>
            </p:nvSpPr>
            <p:spPr>
              <a:xfrm>
                <a:off x="349286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00" name="Rounded Rectangle 799"/>
              <p:cNvSpPr/>
              <p:nvPr/>
            </p:nvSpPr>
            <p:spPr>
              <a:xfrm>
                <a:off x="455928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01" name="Rounded Rectangle 800"/>
              <p:cNvSpPr/>
              <p:nvPr/>
            </p:nvSpPr>
            <p:spPr>
              <a:xfrm>
                <a:off x="349286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02" name="Rounded Rectangle 801"/>
              <p:cNvSpPr/>
              <p:nvPr/>
            </p:nvSpPr>
            <p:spPr>
              <a:xfrm>
                <a:off x="455928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03" name="Rounded Rectangle 802"/>
              <p:cNvSpPr/>
              <p:nvPr/>
            </p:nvSpPr>
            <p:spPr>
              <a:xfrm>
                <a:off x="296343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04" name="Rounded Rectangle 803"/>
              <p:cNvSpPr/>
              <p:nvPr/>
            </p:nvSpPr>
            <p:spPr>
              <a:xfrm>
                <a:off x="5082602" y="3420842"/>
                <a:ext cx="901819" cy="39956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pic>
        <p:nvPicPr>
          <p:cNvPr id="818" name="Picture 817"/>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04877" y="2700519"/>
            <a:ext cx="324790" cy="324790"/>
          </a:xfrm>
          <a:prstGeom prst="rect">
            <a:avLst/>
          </a:prstGeom>
        </p:spPr>
      </p:pic>
      <p:grpSp>
        <p:nvGrpSpPr>
          <p:cNvPr id="111" name="Group 110"/>
          <p:cNvGrpSpPr/>
          <p:nvPr/>
        </p:nvGrpSpPr>
        <p:grpSpPr>
          <a:xfrm>
            <a:off x="2720709" y="2313731"/>
            <a:ext cx="573820" cy="573820"/>
            <a:chOff x="2682636" y="2355367"/>
            <a:chExt cx="649966" cy="649966"/>
          </a:xfrm>
        </p:grpSpPr>
        <p:sp>
          <p:nvSpPr>
            <p:cNvPr id="23" name="Oval 22"/>
            <p:cNvSpPr>
              <a:spLocks noChangeAspect="1"/>
            </p:cNvSpPr>
            <p:nvPr/>
          </p:nvSpPr>
          <p:spPr>
            <a:xfrm>
              <a:off x="2682636" y="2355367"/>
              <a:ext cx="649966" cy="6499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nvGrpSpPr>
            <p:cNvPr id="109" name="Group 108"/>
            <p:cNvGrpSpPr/>
            <p:nvPr/>
          </p:nvGrpSpPr>
          <p:grpSpPr>
            <a:xfrm>
              <a:off x="2737417" y="2409918"/>
              <a:ext cx="540404" cy="540864"/>
              <a:chOff x="2809689" y="3202883"/>
              <a:chExt cx="540404" cy="540864"/>
            </a:xfrm>
          </p:grpSpPr>
          <p:sp>
            <p:nvSpPr>
              <p:cNvPr id="309" name="Freeform 5">
                <a:extLst>
                  <a:ext uri="{FF2B5EF4-FFF2-40B4-BE49-F238E27FC236}">
                    <a16:creationId xmlns:a16="http://schemas.microsoft.com/office/drawing/2014/main" id="{F7018270-1F05-4869-9E3D-572D15B0720E}"/>
                  </a:ext>
                </a:extLst>
              </p:cNvPr>
              <p:cNvSpPr>
                <a:spLocks noEditPoints="1"/>
              </p:cNvSpPr>
              <p:nvPr/>
            </p:nvSpPr>
            <p:spPr bwMode="auto">
              <a:xfrm>
                <a:off x="2809689" y="3202883"/>
                <a:ext cx="540404" cy="540864"/>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74"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iscoSansTT Light" panose="020B0503020201020303" pitchFamily="34" charset="0"/>
                  <a:ea typeface=""/>
                  <a:cs typeface="CiscoSansTT Light" panose="020B0503020201020303" pitchFamily="34" charset="0"/>
                </a:endParaRPr>
              </a:p>
            </p:txBody>
          </p:sp>
          <p:sp>
            <p:nvSpPr>
              <p:cNvPr id="978"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a:off x="2960242" y="3353666"/>
                <a:ext cx="252746" cy="252746"/>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solidFill>
                <a:schemeClr val="tx1"/>
              </a:solidFill>
              <a:ln>
                <a:noFill/>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grpSp>
      <p:grpSp>
        <p:nvGrpSpPr>
          <p:cNvPr id="1035" name="Group 1034"/>
          <p:cNvGrpSpPr/>
          <p:nvPr/>
        </p:nvGrpSpPr>
        <p:grpSpPr>
          <a:xfrm>
            <a:off x="4441920" y="2545085"/>
            <a:ext cx="2321295" cy="129002"/>
            <a:chOff x="1687391" y="2665135"/>
            <a:chExt cx="2321295" cy="129002"/>
          </a:xfrm>
          <a:solidFill>
            <a:schemeClr val="accent2">
              <a:lumMod val="75000"/>
              <a:alpha val="50000"/>
            </a:schemeClr>
          </a:solidFill>
        </p:grpSpPr>
        <p:grpSp>
          <p:nvGrpSpPr>
            <p:cNvPr id="1036" name="Group 1035"/>
            <p:cNvGrpSpPr/>
            <p:nvPr/>
          </p:nvGrpSpPr>
          <p:grpSpPr>
            <a:xfrm rot="13500000">
              <a:off x="3879685" y="2665136"/>
              <a:ext cx="129002" cy="129000"/>
              <a:chOff x="5083114" y="968807"/>
              <a:chExt cx="2027925" cy="2027916"/>
            </a:xfrm>
            <a:grpFill/>
          </p:grpSpPr>
          <p:sp>
            <p:nvSpPr>
              <p:cNvPr id="1082" name="Rounded Rectangle 1081"/>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83" name="Rounded Rectangle 1082"/>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37" name="Group 1036"/>
            <p:cNvGrpSpPr/>
            <p:nvPr/>
          </p:nvGrpSpPr>
          <p:grpSpPr>
            <a:xfrm rot="13500000">
              <a:off x="3734248" y="2665136"/>
              <a:ext cx="129002" cy="129000"/>
              <a:chOff x="5083114" y="968807"/>
              <a:chExt cx="2027925" cy="2027916"/>
            </a:xfrm>
            <a:grpFill/>
          </p:grpSpPr>
          <p:sp>
            <p:nvSpPr>
              <p:cNvPr id="1080" name="Rounded Rectangle 1079"/>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81" name="Rounded Rectangle 1080"/>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38" name="Group 1037"/>
            <p:cNvGrpSpPr/>
            <p:nvPr/>
          </p:nvGrpSpPr>
          <p:grpSpPr>
            <a:xfrm rot="13500000">
              <a:off x="2699054" y="2665136"/>
              <a:ext cx="129002" cy="129000"/>
              <a:chOff x="5083114" y="968807"/>
              <a:chExt cx="2027925" cy="2027916"/>
            </a:xfrm>
            <a:grpFill/>
          </p:grpSpPr>
          <p:sp>
            <p:nvSpPr>
              <p:cNvPr id="1078" name="Rounded Rectangle 1077"/>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79" name="Rounded Rectangle 1078"/>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39" name="Group 1038"/>
            <p:cNvGrpSpPr/>
            <p:nvPr/>
          </p:nvGrpSpPr>
          <p:grpSpPr>
            <a:xfrm rot="13500000">
              <a:off x="2553617" y="2665136"/>
              <a:ext cx="129002" cy="129000"/>
              <a:chOff x="5083114" y="968807"/>
              <a:chExt cx="2027925" cy="2027916"/>
            </a:xfrm>
            <a:grpFill/>
          </p:grpSpPr>
          <p:sp>
            <p:nvSpPr>
              <p:cNvPr id="1076" name="Rounded Rectangle 1075"/>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77" name="Rounded Rectangle 1076"/>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0" name="Group 1039"/>
            <p:cNvGrpSpPr/>
            <p:nvPr/>
          </p:nvGrpSpPr>
          <p:grpSpPr>
            <a:xfrm rot="13500000">
              <a:off x="2408180" y="2665136"/>
              <a:ext cx="129002" cy="129000"/>
              <a:chOff x="5083114" y="968807"/>
              <a:chExt cx="2027925" cy="2027916"/>
            </a:xfrm>
            <a:grpFill/>
          </p:grpSpPr>
          <p:sp>
            <p:nvSpPr>
              <p:cNvPr id="1074" name="Rounded Rectangle 1073"/>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75" name="Rounded Rectangle 1074"/>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1" name="Group 1040"/>
            <p:cNvGrpSpPr/>
            <p:nvPr/>
          </p:nvGrpSpPr>
          <p:grpSpPr>
            <a:xfrm rot="13500000">
              <a:off x="3145526" y="2665136"/>
              <a:ext cx="129002" cy="129000"/>
              <a:chOff x="5083114" y="968807"/>
              <a:chExt cx="2027925" cy="2027916"/>
            </a:xfrm>
            <a:grpFill/>
          </p:grpSpPr>
          <p:sp>
            <p:nvSpPr>
              <p:cNvPr id="1072" name="Rounded Rectangle 1071"/>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73" name="Rounded Rectangle 1072"/>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2" name="Group 1041"/>
            <p:cNvGrpSpPr/>
            <p:nvPr/>
          </p:nvGrpSpPr>
          <p:grpSpPr>
            <a:xfrm rot="13500000">
              <a:off x="3000089" y="2665136"/>
              <a:ext cx="129002" cy="129000"/>
              <a:chOff x="5083114" y="968807"/>
              <a:chExt cx="2027925" cy="2027916"/>
            </a:xfrm>
            <a:grpFill/>
          </p:grpSpPr>
          <p:sp>
            <p:nvSpPr>
              <p:cNvPr id="1070" name="Rounded Rectangle 1069"/>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71" name="Rounded Rectangle 1070"/>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3" name="Group 1042"/>
            <p:cNvGrpSpPr/>
            <p:nvPr/>
          </p:nvGrpSpPr>
          <p:grpSpPr>
            <a:xfrm rot="13500000">
              <a:off x="2854652" y="2665136"/>
              <a:ext cx="129002" cy="129000"/>
              <a:chOff x="5083114" y="968807"/>
              <a:chExt cx="2027925" cy="2027916"/>
            </a:xfrm>
            <a:grpFill/>
          </p:grpSpPr>
          <p:sp>
            <p:nvSpPr>
              <p:cNvPr id="1068" name="Rounded Rectangle 1067"/>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9" name="Rounded Rectangle 1068"/>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4" name="Group 1043"/>
            <p:cNvGrpSpPr/>
            <p:nvPr/>
          </p:nvGrpSpPr>
          <p:grpSpPr>
            <a:xfrm rot="13500000">
              <a:off x="3591998" y="2665136"/>
              <a:ext cx="129002" cy="129000"/>
              <a:chOff x="5083114" y="968807"/>
              <a:chExt cx="2027925" cy="2027916"/>
            </a:xfrm>
            <a:grpFill/>
          </p:grpSpPr>
          <p:sp>
            <p:nvSpPr>
              <p:cNvPr id="1066" name="Rounded Rectangle 1065"/>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7" name="Rounded Rectangle 1066"/>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5" name="Group 1044"/>
            <p:cNvGrpSpPr/>
            <p:nvPr/>
          </p:nvGrpSpPr>
          <p:grpSpPr>
            <a:xfrm rot="13500000">
              <a:off x="3446561" y="2665136"/>
              <a:ext cx="129002" cy="129000"/>
              <a:chOff x="5083114" y="968807"/>
              <a:chExt cx="2027925" cy="2027916"/>
            </a:xfrm>
            <a:grpFill/>
          </p:grpSpPr>
          <p:sp>
            <p:nvSpPr>
              <p:cNvPr id="1064" name="Rounded Rectangle 1063"/>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5" name="Rounded Rectangle 1064"/>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6" name="Group 1045"/>
            <p:cNvGrpSpPr/>
            <p:nvPr/>
          </p:nvGrpSpPr>
          <p:grpSpPr>
            <a:xfrm rot="13500000">
              <a:off x="3301124" y="2665136"/>
              <a:ext cx="129002" cy="129000"/>
              <a:chOff x="5083114" y="968807"/>
              <a:chExt cx="2027925" cy="2027916"/>
            </a:xfrm>
            <a:grpFill/>
          </p:grpSpPr>
          <p:sp>
            <p:nvSpPr>
              <p:cNvPr id="1062" name="Rounded Rectangle 1061"/>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3" name="Rounded Rectangle 1062"/>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7" name="Group 1046"/>
            <p:cNvGrpSpPr/>
            <p:nvPr/>
          </p:nvGrpSpPr>
          <p:grpSpPr>
            <a:xfrm rot="13500000">
              <a:off x="1832827" y="2665136"/>
              <a:ext cx="129002" cy="129000"/>
              <a:chOff x="5083114" y="968807"/>
              <a:chExt cx="2027925" cy="2027916"/>
            </a:xfrm>
            <a:grpFill/>
          </p:grpSpPr>
          <p:sp>
            <p:nvSpPr>
              <p:cNvPr id="1060" name="Rounded Rectangle 1059"/>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61" name="Rounded Rectangle 1060"/>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8" name="Group 1047"/>
            <p:cNvGrpSpPr/>
            <p:nvPr/>
          </p:nvGrpSpPr>
          <p:grpSpPr>
            <a:xfrm rot="13500000">
              <a:off x="1687390" y="2665136"/>
              <a:ext cx="129002" cy="129000"/>
              <a:chOff x="5083114" y="968807"/>
              <a:chExt cx="2027925" cy="2027916"/>
            </a:xfrm>
            <a:grpFill/>
          </p:grpSpPr>
          <p:sp>
            <p:nvSpPr>
              <p:cNvPr id="1058" name="Rounded Rectangle 1057"/>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59" name="Rounded Rectangle 1058"/>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49" name="Group 1048"/>
            <p:cNvGrpSpPr/>
            <p:nvPr/>
          </p:nvGrpSpPr>
          <p:grpSpPr>
            <a:xfrm rot="13500000">
              <a:off x="2279299" y="2665136"/>
              <a:ext cx="129002" cy="129000"/>
              <a:chOff x="5083114" y="968807"/>
              <a:chExt cx="2027925" cy="2027916"/>
            </a:xfrm>
            <a:grpFill/>
          </p:grpSpPr>
          <p:sp>
            <p:nvSpPr>
              <p:cNvPr id="1056" name="Rounded Rectangle 1055"/>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57" name="Rounded Rectangle 1056"/>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50" name="Group 1049"/>
            <p:cNvGrpSpPr/>
            <p:nvPr/>
          </p:nvGrpSpPr>
          <p:grpSpPr>
            <a:xfrm rot="13500000">
              <a:off x="2133862" y="2665136"/>
              <a:ext cx="129002" cy="129000"/>
              <a:chOff x="5083114" y="968807"/>
              <a:chExt cx="2027925" cy="2027916"/>
            </a:xfrm>
            <a:grpFill/>
          </p:grpSpPr>
          <p:sp>
            <p:nvSpPr>
              <p:cNvPr id="1054" name="Rounded Rectangle 1053"/>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55" name="Rounded Rectangle 1054"/>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nvGrpSpPr>
            <p:cNvPr id="1051" name="Group 1050"/>
            <p:cNvGrpSpPr/>
            <p:nvPr/>
          </p:nvGrpSpPr>
          <p:grpSpPr>
            <a:xfrm rot="13500000">
              <a:off x="1988425" y="2665136"/>
              <a:ext cx="129002" cy="129000"/>
              <a:chOff x="5083114" y="968807"/>
              <a:chExt cx="2027925" cy="2027916"/>
            </a:xfrm>
            <a:grpFill/>
          </p:grpSpPr>
          <p:sp>
            <p:nvSpPr>
              <p:cNvPr id="1052" name="Rounded Rectangle 1051"/>
              <p:cNvSpPr/>
              <p:nvPr/>
            </p:nvSpPr>
            <p:spPr>
              <a:xfrm rot="16200000" flipH="1">
                <a:off x="5710461" y="1596144"/>
                <a:ext cx="773244"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53" name="Rounded Rectangle 1052"/>
              <p:cNvSpPr/>
              <p:nvPr/>
            </p:nvSpPr>
            <p:spPr>
              <a:xfrm rot="10800000" flipH="1">
                <a:off x="5083114" y="968807"/>
                <a:ext cx="773253" cy="202791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grpSp>
      <p:grpSp>
        <p:nvGrpSpPr>
          <p:cNvPr id="110" name="Group 109"/>
          <p:cNvGrpSpPr/>
          <p:nvPr/>
        </p:nvGrpSpPr>
        <p:grpSpPr>
          <a:xfrm>
            <a:off x="4159398" y="2373840"/>
            <a:ext cx="600861" cy="453587"/>
            <a:chOff x="4113549" y="2427313"/>
            <a:chExt cx="692562" cy="522813"/>
          </a:xfrm>
        </p:grpSpPr>
        <p:grpSp>
          <p:nvGrpSpPr>
            <p:cNvPr id="759" name="Group 758">
              <a:extLst>
                <a:ext uri="{FF2B5EF4-FFF2-40B4-BE49-F238E27FC236}">
                  <a16:creationId xmlns:a16="http://schemas.microsoft.com/office/drawing/2014/main" id="{6587B1E9-966C-4DFB-B3D2-0A47C339A947}"/>
                </a:ext>
              </a:extLst>
            </p:cNvPr>
            <p:cNvGrpSpPr/>
            <p:nvPr/>
          </p:nvGrpSpPr>
          <p:grpSpPr>
            <a:xfrm>
              <a:off x="4113549" y="2427313"/>
              <a:ext cx="692562" cy="522813"/>
              <a:chOff x="3273781" y="3689563"/>
              <a:chExt cx="445731" cy="336481"/>
            </a:xfrm>
          </p:grpSpPr>
          <p:sp>
            <p:nvSpPr>
              <p:cNvPr id="760" name="Rectangle: Rounded Corners 263">
                <a:extLst>
                  <a:ext uri="{FF2B5EF4-FFF2-40B4-BE49-F238E27FC236}">
                    <a16:creationId xmlns:a16="http://schemas.microsoft.com/office/drawing/2014/main" id="{CFE0F991-644D-495C-A2D2-7DD3898E3A84}"/>
                  </a:ext>
                </a:extLst>
              </p:cNvPr>
              <p:cNvSpPr/>
              <p:nvPr/>
            </p:nvSpPr>
            <p:spPr>
              <a:xfrm>
                <a:off x="3273781" y="3689563"/>
                <a:ext cx="445731" cy="336481"/>
              </a:xfrm>
              <a:prstGeom prst="roundRect">
                <a:avLst>
                  <a:gd name="adj" fmla="val 7961"/>
                </a:avLst>
              </a:prstGeom>
              <a:solidFill>
                <a:srgbClr val="FFFFFF"/>
              </a:solidFill>
              <a:ln w="25400" cap="flat" cmpd="sng" algn="ctr">
                <a:solidFill>
                  <a:schemeClr val="tx1">
                    <a:lumMod val="6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
                  <a:cs typeface=""/>
                </a:endParaRPr>
              </a:p>
            </p:txBody>
          </p:sp>
          <p:sp>
            <p:nvSpPr>
              <p:cNvPr id="761" name="Rectangle: Top Corners Rounded 264">
                <a:extLst>
                  <a:ext uri="{FF2B5EF4-FFF2-40B4-BE49-F238E27FC236}">
                    <a16:creationId xmlns:a16="http://schemas.microsoft.com/office/drawing/2014/main" id="{9472F413-E0EE-4561-80C0-DD4750A0A5D8}"/>
                  </a:ext>
                </a:extLst>
              </p:cNvPr>
              <p:cNvSpPr/>
              <p:nvPr/>
            </p:nvSpPr>
            <p:spPr>
              <a:xfrm>
                <a:off x="3279584" y="3697940"/>
                <a:ext cx="434125" cy="73152"/>
              </a:xfrm>
              <a:prstGeom prst="round2SameRect">
                <a:avLst>
                  <a:gd name="adj1" fmla="val 36539"/>
                  <a:gd name="adj2" fmla="val 0"/>
                </a:avLst>
              </a:prstGeom>
              <a:solidFill>
                <a:schemeClr val="tx1">
                  <a:lumMod val="8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
                  <a:cs typeface=""/>
                </a:endParaRPr>
              </a:p>
            </p:txBody>
          </p:sp>
          <p:grpSp>
            <p:nvGrpSpPr>
              <p:cNvPr id="762" name="Group 761">
                <a:extLst>
                  <a:ext uri="{FF2B5EF4-FFF2-40B4-BE49-F238E27FC236}">
                    <a16:creationId xmlns:a16="http://schemas.microsoft.com/office/drawing/2014/main" id="{D4BB2CA1-327E-4C21-BB58-A27E683E216E}"/>
                  </a:ext>
                </a:extLst>
              </p:cNvPr>
              <p:cNvGrpSpPr/>
              <p:nvPr/>
            </p:nvGrpSpPr>
            <p:grpSpPr>
              <a:xfrm>
                <a:off x="3297007" y="3719117"/>
                <a:ext cx="126109" cy="30798"/>
                <a:chOff x="3294980" y="3714545"/>
                <a:chExt cx="126109" cy="30798"/>
              </a:xfrm>
            </p:grpSpPr>
            <p:sp>
              <p:nvSpPr>
                <p:cNvPr id="763" name="Oval 762">
                  <a:extLst>
                    <a:ext uri="{FF2B5EF4-FFF2-40B4-BE49-F238E27FC236}">
                      <a16:creationId xmlns:a16="http://schemas.microsoft.com/office/drawing/2014/main" id="{2D31B099-E5DC-4132-86C7-EDEC433418E4}"/>
                    </a:ext>
                  </a:extLst>
                </p:cNvPr>
                <p:cNvSpPr>
                  <a:spLocks noChangeAspect="1"/>
                </p:cNvSpPr>
                <p:nvPr/>
              </p:nvSpPr>
              <p:spPr>
                <a:xfrm>
                  <a:off x="3294980" y="3714545"/>
                  <a:ext cx="30799" cy="30798"/>
                </a:xfrm>
                <a:prstGeom prst="ellipse">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
                    <a:cs typeface=""/>
                  </a:endParaRPr>
                </a:p>
              </p:txBody>
            </p:sp>
            <p:sp>
              <p:nvSpPr>
                <p:cNvPr id="764" name="Oval 763">
                  <a:extLst>
                    <a:ext uri="{FF2B5EF4-FFF2-40B4-BE49-F238E27FC236}">
                      <a16:creationId xmlns:a16="http://schemas.microsoft.com/office/drawing/2014/main" id="{F42B4014-8059-4486-9867-2FA41938F18C}"/>
                    </a:ext>
                  </a:extLst>
                </p:cNvPr>
                <p:cNvSpPr>
                  <a:spLocks noChangeAspect="1"/>
                </p:cNvSpPr>
                <p:nvPr/>
              </p:nvSpPr>
              <p:spPr>
                <a:xfrm>
                  <a:off x="3342636" y="3714545"/>
                  <a:ext cx="30799" cy="30798"/>
                </a:xfrm>
                <a:prstGeom prst="ellipse">
                  <a:avLst/>
                </a:prstGeom>
                <a:solidFill>
                  <a:schemeClr val="accent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
                    <a:cs typeface=""/>
                  </a:endParaRPr>
                </a:p>
              </p:txBody>
            </p:sp>
            <p:sp>
              <p:nvSpPr>
                <p:cNvPr id="765" name="Oval 764">
                  <a:extLst>
                    <a:ext uri="{FF2B5EF4-FFF2-40B4-BE49-F238E27FC236}">
                      <a16:creationId xmlns:a16="http://schemas.microsoft.com/office/drawing/2014/main" id="{296AB4A5-754E-4654-B1A6-0F6D6CC457A3}"/>
                    </a:ext>
                  </a:extLst>
                </p:cNvPr>
                <p:cNvSpPr>
                  <a:spLocks noChangeAspect="1"/>
                </p:cNvSpPr>
                <p:nvPr/>
              </p:nvSpPr>
              <p:spPr>
                <a:xfrm>
                  <a:off x="3390290" y="3714545"/>
                  <a:ext cx="30799" cy="30798"/>
                </a:xfrm>
                <a:prstGeom prst="ellips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
                    <a:cs typeface=""/>
                  </a:endParaRPr>
                </a:p>
              </p:txBody>
            </p:sp>
          </p:grpSp>
        </p:grpSp>
        <p:grpSp>
          <p:nvGrpSpPr>
            <p:cNvPr id="979" name="Group 978"/>
            <p:cNvGrpSpPr/>
            <p:nvPr/>
          </p:nvGrpSpPr>
          <p:grpSpPr>
            <a:xfrm>
              <a:off x="4288086" y="2580432"/>
              <a:ext cx="343483" cy="343775"/>
              <a:chOff x="2809689" y="3202883"/>
              <a:chExt cx="540404" cy="540864"/>
            </a:xfrm>
            <a:solidFill>
              <a:schemeClr val="accent6"/>
            </a:solidFill>
          </p:grpSpPr>
          <p:sp>
            <p:nvSpPr>
              <p:cNvPr id="980" name="Freeform 5">
                <a:extLst>
                  <a:ext uri="{FF2B5EF4-FFF2-40B4-BE49-F238E27FC236}">
                    <a16:creationId xmlns:a16="http://schemas.microsoft.com/office/drawing/2014/main" id="{F7018270-1F05-4869-9E3D-572D15B0720E}"/>
                  </a:ext>
                </a:extLst>
              </p:cNvPr>
              <p:cNvSpPr>
                <a:spLocks noEditPoints="1"/>
              </p:cNvSpPr>
              <p:nvPr/>
            </p:nvSpPr>
            <p:spPr bwMode="auto">
              <a:xfrm>
                <a:off x="2809689" y="3202883"/>
                <a:ext cx="540404" cy="540864"/>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74"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iscoSansTT Light" panose="020B0503020201020303" pitchFamily="34" charset="0"/>
                  <a:ea typeface=""/>
                  <a:cs typeface="CiscoSansTT Light" panose="020B0503020201020303" pitchFamily="34" charset="0"/>
                </a:endParaRPr>
              </a:p>
            </p:txBody>
          </p:sp>
          <p:sp>
            <p:nvSpPr>
              <p:cNvPr id="981"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a:off x="2964096" y="3357520"/>
                <a:ext cx="252745" cy="252746"/>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grpFill/>
              <a:ln>
                <a:noFill/>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grpSp>
      <p:grpSp>
        <p:nvGrpSpPr>
          <p:cNvPr id="212" name="Group 211">
            <a:extLst>
              <a:ext uri="{FF2B5EF4-FFF2-40B4-BE49-F238E27FC236}">
                <a16:creationId xmlns:a16="http://schemas.microsoft.com/office/drawing/2014/main" id="{29806D47-6571-B045-889C-E048F85EEBAE}"/>
              </a:ext>
            </a:extLst>
          </p:cNvPr>
          <p:cNvGrpSpPr/>
          <p:nvPr/>
        </p:nvGrpSpPr>
        <p:grpSpPr>
          <a:xfrm>
            <a:off x="143753" y="322652"/>
            <a:ext cx="2460959" cy="688472"/>
            <a:chOff x="143753" y="322652"/>
            <a:chExt cx="2460959" cy="688472"/>
          </a:xfrm>
        </p:grpSpPr>
        <p:grpSp>
          <p:nvGrpSpPr>
            <p:cNvPr id="213" name="Group 212">
              <a:extLst>
                <a:ext uri="{FF2B5EF4-FFF2-40B4-BE49-F238E27FC236}">
                  <a16:creationId xmlns:a16="http://schemas.microsoft.com/office/drawing/2014/main" id="{D4079879-EB50-5E43-AAB0-2A8537693365}"/>
                </a:ext>
              </a:extLst>
            </p:cNvPr>
            <p:cNvGrpSpPr/>
            <p:nvPr/>
          </p:nvGrpSpPr>
          <p:grpSpPr>
            <a:xfrm>
              <a:off x="143753" y="322652"/>
              <a:ext cx="2460959" cy="688472"/>
              <a:chOff x="523240" y="1241364"/>
              <a:chExt cx="2460959" cy="688472"/>
            </a:xfrm>
          </p:grpSpPr>
          <p:sp>
            <p:nvSpPr>
              <p:cNvPr id="215" name="Rounded Rectangle 214">
                <a:extLst>
                  <a:ext uri="{FF2B5EF4-FFF2-40B4-BE49-F238E27FC236}">
                    <a16:creationId xmlns:a16="http://schemas.microsoft.com/office/drawing/2014/main" id="{CA174822-ACF1-C647-914F-0B1694743D6B}"/>
                  </a:ext>
                </a:extLst>
              </p:cNvPr>
              <p:cNvSpPr/>
              <p:nvPr/>
            </p:nvSpPr>
            <p:spPr>
              <a:xfrm>
                <a:off x="523240" y="1241364"/>
                <a:ext cx="2460959" cy="688472"/>
              </a:xfrm>
              <a:prstGeom prst="roundRect">
                <a:avLst>
                  <a:gd name="adj" fmla="val 50000"/>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0" rIns="0" bIns="0" numCol="1" spcCol="1270" anchor="ctr" anchorCtr="0">
                <a:noAutofit/>
              </a:bodyPr>
              <a:lstStyle/>
              <a:p>
                <a:pPr defTabSz="1033463">
                  <a:lnSpc>
                    <a:spcPct val="90000"/>
                  </a:lnSpc>
                  <a:spcAft>
                    <a:spcPct val="35000"/>
                  </a:spcAft>
                </a:pPr>
                <a:r>
                  <a:rPr lang="en-US" b="1" dirty="0" err="1">
                    <a:solidFill>
                      <a:schemeClr val="tx1"/>
                    </a:solidFill>
                    <a:latin typeface="CiscoSansTT" panose="020B0503020201020303" pitchFamily="34" charset="0"/>
                    <a:cs typeface="CiscoSansTT" panose="020B0503020201020303" pitchFamily="34" charset="0"/>
                  </a:rPr>
                  <a:t>AMP+Email</a:t>
                </a:r>
                <a:endParaRPr lang="en-US" b="1" dirty="0">
                  <a:solidFill>
                    <a:schemeClr val="tx1"/>
                  </a:solidFill>
                  <a:latin typeface="CiscoSansTT" panose="020B0503020201020303" pitchFamily="34" charset="0"/>
                  <a:cs typeface="CiscoSansTT" panose="020B0503020201020303" pitchFamily="34" charset="0"/>
                </a:endParaRPr>
              </a:p>
            </p:txBody>
          </p:sp>
          <p:sp>
            <p:nvSpPr>
              <p:cNvPr id="216" name="Freeform 215">
                <a:extLst>
                  <a:ext uri="{FF2B5EF4-FFF2-40B4-BE49-F238E27FC236}">
                    <a16:creationId xmlns:a16="http://schemas.microsoft.com/office/drawing/2014/main" id="{6C92246B-1113-504C-9CBD-5AEE208EBCFB}"/>
                  </a:ext>
                </a:extLst>
              </p:cNvPr>
              <p:cNvSpPr/>
              <p:nvPr/>
            </p:nvSpPr>
            <p:spPr>
              <a:xfrm>
                <a:off x="631468" y="1349592"/>
                <a:ext cx="469344" cy="469344"/>
              </a:xfrm>
              <a:custGeom>
                <a:avLst/>
                <a:gdLst>
                  <a:gd name="connsiteX0" fmla="*/ 1932561 w 3865122"/>
                  <a:gd name="connsiteY0" fmla="*/ 899808 h 3865122"/>
                  <a:gd name="connsiteX1" fmla="*/ 2662828 w 3865122"/>
                  <a:gd name="connsiteY1" fmla="*/ 1202294 h 3865122"/>
                  <a:gd name="connsiteX2" fmla="*/ 2738164 w 3865122"/>
                  <a:gd name="connsiteY2" fmla="*/ 1293602 h 3865122"/>
                  <a:gd name="connsiteX3" fmla="*/ 2520252 w 3865122"/>
                  <a:gd name="connsiteY3" fmla="*/ 1511514 h 3865122"/>
                  <a:gd name="connsiteX4" fmla="*/ 2444916 w 3865122"/>
                  <a:gd name="connsiteY4" fmla="*/ 1420206 h 3865122"/>
                  <a:gd name="connsiteX5" fmla="*/ 1932561 w 3865122"/>
                  <a:gd name="connsiteY5" fmla="*/ 1207981 h 3865122"/>
                  <a:gd name="connsiteX6" fmla="*/ 1207981 w 3865122"/>
                  <a:gd name="connsiteY6" fmla="*/ 1932561 h 3865122"/>
                  <a:gd name="connsiteX7" fmla="*/ 1932561 w 3865122"/>
                  <a:gd name="connsiteY7" fmla="*/ 2657141 h 3865122"/>
                  <a:gd name="connsiteX8" fmla="*/ 2657141 w 3865122"/>
                  <a:gd name="connsiteY8" fmla="*/ 1932561 h 3865122"/>
                  <a:gd name="connsiteX9" fmla="*/ 2647201 w 3865122"/>
                  <a:gd name="connsiteY9" fmla="*/ 1833961 h 3865122"/>
                  <a:gd name="connsiteX10" fmla="*/ 2901957 w 3865122"/>
                  <a:gd name="connsiteY10" fmla="*/ 1579206 h 3865122"/>
                  <a:gd name="connsiteX11" fmla="*/ 2918884 w 3865122"/>
                  <a:gd name="connsiteY11" fmla="*/ 1625452 h 3865122"/>
                  <a:gd name="connsiteX12" fmla="*/ 2965314 w 3865122"/>
                  <a:gd name="connsiteY12" fmla="*/ 1932561 h 3865122"/>
                  <a:gd name="connsiteX13" fmla="*/ 1932561 w 3865122"/>
                  <a:gd name="connsiteY13" fmla="*/ 2965314 h 3865122"/>
                  <a:gd name="connsiteX14" fmla="*/ 899808 w 3865122"/>
                  <a:gd name="connsiteY14" fmla="*/ 1932561 h 3865122"/>
                  <a:gd name="connsiteX15" fmla="*/ 1932561 w 3865122"/>
                  <a:gd name="connsiteY15" fmla="*/ 899808 h 3865122"/>
                  <a:gd name="connsiteX16" fmla="*/ 1932561 w 3865122"/>
                  <a:gd name="connsiteY16" fmla="*/ 0 h 3865122"/>
                  <a:gd name="connsiteX17" fmla="*/ 3299088 w 3865122"/>
                  <a:gd name="connsiteY17" fmla="*/ 566034 h 3865122"/>
                  <a:gd name="connsiteX18" fmla="*/ 3378432 w 3865122"/>
                  <a:gd name="connsiteY18" fmla="*/ 653334 h 3865122"/>
                  <a:gd name="connsiteX19" fmla="*/ 3164626 w 3865122"/>
                  <a:gd name="connsiteY19" fmla="*/ 867141 h 3865122"/>
                  <a:gd name="connsiteX20" fmla="*/ 3085282 w 3865122"/>
                  <a:gd name="connsiteY20" fmla="*/ 779840 h 3865122"/>
                  <a:gd name="connsiteX21" fmla="*/ 1932561 w 3865122"/>
                  <a:gd name="connsiteY21" fmla="*/ 302368 h 3865122"/>
                  <a:gd name="connsiteX22" fmla="*/ 302368 w 3865122"/>
                  <a:gd name="connsiteY22" fmla="*/ 1932561 h 3865122"/>
                  <a:gd name="connsiteX23" fmla="*/ 1932561 w 3865122"/>
                  <a:gd name="connsiteY23" fmla="*/ 3562754 h 3865122"/>
                  <a:gd name="connsiteX24" fmla="*/ 3562754 w 3865122"/>
                  <a:gd name="connsiteY24" fmla="*/ 1932561 h 3865122"/>
                  <a:gd name="connsiteX25" fmla="*/ 3365999 w 3865122"/>
                  <a:gd name="connsiteY25" fmla="*/ 1155514 h 3865122"/>
                  <a:gd name="connsiteX26" fmla="*/ 3350750 w 3865122"/>
                  <a:gd name="connsiteY26" fmla="*/ 1130413 h 3865122"/>
                  <a:gd name="connsiteX27" fmla="*/ 3570613 w 3865122"/>
                  <a:gd name="connsiteY27" fmla="*/ 910551 h 3865122"/>
                  <a:gd name="connsiteX28" fmla="*/ 3631873 w 3865122"/>
                  <a:gd name="connsiteY28" fmla="*/ 1011388 h 3865122"/>
                  <a:gd name="connsiteX29" fmla="*/ 3865122 w 3865122"/>
                  <a:gd name="connsiteY29" fmla="*/ 1932561 h 3865122"/>
                  <a:gd name="connsiteX30" fmla="*/ 1932561 w 3865122"/>
                  <a:gd name="connsiteY30" fmla="*/ 3865122 h 3865122"/>
                  <a:gd name="connsiteX31" fmla="*/ 0 w 3865122"/>
                  <a:gd name="connsiteY31" fmla="*/ 1932561 h 3865122"/>
                  <a:gd name="connsiteX32" fmla="*/ 1932561 w 3865122"/>
                  <a:gd name="connsiteY32" fmla="*/ 0 h 386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65122" h="3865122">
                    <a:moveTo>
                      <a:pt x="1932561" y="899808"/>
                    </a:moveTo>
                    <a:cubicBezTo>
                      <a:pt x="2217748" y="899808"/>
                      <a:pt x="2475937" y="1015403"/>
                      <a:pt x="2662828" y="1202294"/>
                    </a:cubicBezTo>
                    <a:lnTo>
                      <a:pt x="2738164" y="1293602"/>
                    </a:lnTo>
                    <a:lnTo>
                      <a:pt x="2520252" y="1511514"/>
                    </a:lnTo>
                    <a:lnTo>
                      <a:pt x="2444916" y="1420206"/>
                    </a:lnTo>
                    <a:cubicBezTo>
                      <a:pt x="2313793" y="1289083"/>
                      <a:pt x="2132648" y="1207981"/>
                      <a:pt x="1932561" y="1207981"/>
                    </a:cubicBezTo>
                    <a:cubicBezTo>
                      <a:pt x="1532387" y="1207981"/>
                      <a:pt x="1207981" y="1532387"/>
                      <a:pt x="1207981" y="1932561"/>
                    </a:cubicBezTo>
                    <a:cubicBezTo>
                      <a:pt x="1207981" y="2332735"/>
                      <a:pt x="1532387" y="2657141"/>
                      <a:pt x="1932561" y="2657141"/>
                    </a:cubicBezTo>
                    <a:cubicBezTo>
                      <a:pt x="2332735" y="2657141"/>
                      <a:pt x="2657141" y="2332735"/>
                      <a:pt x="2657141" y="1932561"/>
                    </a:cubicBezTo>
                    <a:lnTo>
                      <a:pt x="2647201" y="1833961"/>
                    </a:lnTo>
                    <a:lnTo>
                      <a:pt x="2901957" y="1579206"/>
                    </a:lnTo>
                    <a:lnTo>
                      <a:pt x="2918884" y="1625452"/>
                    </a:lnTo>
                    <a:cubicBezTo>
                      <a:pt x="2949059" y="1722468"/>
                      <a:pt x="2965314" y="1825616"/>
                      <a:pt x="2965314" y="1932561"/>
                    </a:cubicBezTo>
                    <a:cubicBezTo>
                      <a:pt x="2965314" y="2502935"/>
                      <a:pt x="2502935" y="2965314"/>
                      <a:pt x="1932561" y="2965314"/>
                    </a:cubicBezTo>
                    <a:cubicBezTo>
                      <a:pt x="1362187" y="2965314"/>
                      <a:pt x="899808" y="2502935"/>
                      <a:pt x="899808" y="1932561"/>
                    </a:cubicBezTo>
                    <a:cubicBezTo>
                      <a:pt x="899808" y="1362187"/>
                      <a:pt x="1362187" y="899808"/>
                      <a:pt x="1932561" y="899808"/>
                    </a:cubicBezTo>
                    <a:close/>
                    <a:moveTo>
                      <a:pt x="1932561" y="0"/>
                    </a:moveTo>
                    <a:cubicBezTo>
                      <a:pt x="2466223" y="0"/>
                      <a:pt x="2949363" y="216309"/>
                      <a:pt x="3299088" y="566034"/>
                    </a:cubicBezTo>
                    <a:lnTo>
                      <a:pt x="3378432" y="653334"/>
                    </a:lnTo>
                    <a:lnTo>
                      <a:pt x="3164626" y="867141"/>
                    </a:lnTo>
                    <a:lnTo>
                      <a:pt x="3085282" y="779840"/>
                    </a:lnTo>
                    <a:cubicBezTo>
                      <a:pt x="2790275" y="484834"/>
                      <a:pt x="2382727" y="302368"/>
                      <a:pt x="1932561" y="302368"/>
                    </a:cubicBezTo>
                    <a:cubicBezTo>
                      <a:pt x="1032230" y="302368"/>
                      <a:pt x="302368" y="1032230"/>
                      <a:pt x="302368" y="1932561"/>
                    </a:cubicBezTo>
                    <a:cubicBezTo>
                      <a:pt x="302368" y="2832892"/>
                      <a:pt x="1032230" y="3562754"/>
                      <a:pt x="1932561" y="3562754"/>
                    </a:cubicBezTo>
                    <a:cubicBezTo>
                      <a:pt x="2832892" y="3562754"/>
                      <a:pt x="3562754" y="2832892"/>
                      <a:pt x="3562754" y="1932561"/>
                    </a:cubicBezTo>
                    <a:cubicBezTo>
                      <a:pt x="3562754" y="1651208"/>
                      <a:pt x="3491479" y="1386502"/>
                      <a:pt x="3365999" y="1155514"/>
                    </a:cubicBezTo>
                    <a:lnTo>
                      <a:pt x="3350750" y="1130413"/>
                    </a:lnTo>
                    <a:lnTo>
                      <a:pt x="3570613" y="910551"/>
                    </a:lnTo>
                    <a:lnTo>
                      <a:pt x="3631873" y="1011388"/>
                    </a:lnTo>
                    <a:cubicBezTo>
                      <a:pt x="3780626" y="1285219"/>
                      <a:pt x="3865122" y="1599022"/>
                      <a:pt x="3865122" y="1932561"/>
                    </a:cubicBezTo>
                    <a:cubicBezTo>
                      <a:pt x="3865122" y="2999885"/>
                      <a:pt x="2999885" y="3865122"/>
                      <a:pt x="1932561" y="3865122"/>
                    </a:cubicBezTo>
                    <a:cubicBezTo>
                      <a:pt x="865237" y="3865122"/>
                      <a:pt x="0" y="2999885"/>
                      <a:pt x="0" y="1932561"/>
                    </a:cubicBezTo>
                    <a:cubicBezTo>
                      <a:pt x="0" y="865237"/>
                      <a:pt x="865237" y="0"/>
                      <a:pt x="19325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14" name="Picture 213">
              <a:extLst>
                <a:ext uri="{FF2B5EF4-FFF2-40B4-BE49-F238E27FC236}">
                  <a16:creationId xmlns:a16="http://schemas.microsoft.com/office/drawing/2014/main" id="{0B8AA99F-DD90-EB46-B29B-5996DB4A74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984" y="323883"/>
              <a:ext cx="683337" cy="683337"/>
            </a:xfrm>
            <a:prstGeom prst="rect">
              <a:avLst/>
            </a:prstGeom>
          </p:spPr>
        </p:pic>
      </p:grpSp>
      <p:sp>
        <p:nvSpPr>
          <p:cNvPr id="203" name="Title 2">
            <a:extLst>
              <a:ext uri="{FF2B5EF4-FFF2-40B4-BE49-F238E27FC236}">
                <a16:creationId xmlns:a16="http://schemas.microsoft.com/office/drawing/2014/main" id="{400BBC0D-4999-9E45-BF93-FA7E9C32989A}"/>
              </a:ext>
            </a:extLst>
          </p:cNvPr>
          <p:cNvSpPr txBox="1">
            <a:spLocks/>
          </p:cNvSpPr>
          <p:nvPr/>
        </p:nvSpPr>
        <p:spPr bwMode="auto">
          <a:xfrm>
            <a:off x="1326528" y="3520973"/>
            <a:ext cx="5600150" cy="89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tx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r>
              <a:rPr lang="en-US" sz="1600" b="1" dirty="0">
                <a:solidFill>
                  <a:schemeClr val="tx2"/>
                </a:solidFill>
              </a:rPr>
              <a:t>Get the comprehensive protection today’s threats demand </a:t>
            </a:r>
          </a:p>
          <a:p>
            <a:pPr algn="ctr"/>
            <a:r>
              <a:rPr lang="en-US" sz="1400" dirty="0"/>
              <a:t>by making the switch to Email or Endpoint Security from Cisco</a:t>
            </a:r>
            <a:endParaRPr lang="en-US" sz="1400" b="1" dirty="0"/>
          </a:p>
        </p:txBody>
      </p:sp>
      <p:sp>
        <p:nvSpPr>
          <p:cNvPr id="6" name="Rounded Rectangle 5">
            <a:extLst>
              <a:ext uri="{FF2B5EF4-FFF2-40B4-BE49-F238E27FC236}">
                <a16:creationId xmlns:a16="http://schemas.microsoft.com/office/drawing/2014/main" id="{0C0087BA-90FB-EC49-BD71-0DBCEB043024}"/>
              </a:ext>
            </a:extLst>
          </p:cNvPr>
          <p:cNvSpPr/>
          <p:nvPr/>
        </p:nvSpPr>
        <p:spPr>
          <a:xfrm>
            <a:off x="1539223" y="4206240"/>
            <a:ext cx="5279468" cy="54066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bg1">
                    <a:lumMod val="50000"/>
                  </a:schemeClr>
                </a:solidFill>
              </a:rPr>
              <a:t>Act now to take advantage of the Email or Endpoint Security Replacement Promotion for Symantec customers</a:t>
            </a:r>
          </a:p>
        </p:txBody>
      </p:sp>
    </p:spTree>
    <p:extLst>
      <p:ext uri="{BB962C8B-B14F-4D97-AF65-F5344CB8AC3E}">
        <p14:creationId xmlns:p14="http://schemas.microsoft.com/office/powerpoint/2010/main" val="30332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decel="50000" fill="hold" grpId="0" nodeType="withEffect">
                                  <p:stCondLst>
                                    <p:cond delay="0"/>
                                  </p:stCondLst>
                                  <p:childTnLst>
                                    <p:animMotion origin="layout" path="M 4.44444E-6 -3.08642E-6 L 4.44444E-6 0.08951 C 4.44444E-6 0.12963 0.00538 0.17932 0.00972 0.17932 L 0.01961 0.17932 " pathEditMode="relative" rAng="0" ptsTypes="AAAA">
                                      <p:cBhvr>
                                        <p:cTn id="6" dur="1500" fill="hold"/>
                                        <p:tgtEl>
                                          <p:spTgt spid="253"/>
                                        </p:tgtEl>
                                        <p:attrNameLst>
                                          <p:attrName>ppt_x</p:attrName>
                                          <p:attrName>ppt_y</p:attrName>
                                        </p:attrNameLst>
                                      </p:cBhvr>
                                      <p:rCtr x="972" y="8951"/>
                                    </p:animMotion>
                                  </p:childTnLst>
                                </p:cTn>
                              </p:par>
                              <p:par>
                                <p:cTn id="7" presetID="8" presetClass="emph" presetSubtype="0" fill="hold" grpId="1" nodeType="withEffect">
                                  <p:stCondLst>
                                    <p:cond delay="1000"/>
                                  </p:stCondLst>
                                  <p:childTnLst>
                                    <p:animRot by="-5400000">
                                      <p:cBhvr>
                                        <p:cTn id="8" dur="500" fill="hold"/>
                                        <p:tgtEl>
                                          <p:spTgt spid="253"/>
                                        </p:tgtEl>
                                        <p:attrNameLst>
                                          <p:attrName>r</p:attrName>
                                        </p:attrNameLst>
                                      </p:cBhvr>
                                    </p:animRot>
                                  </p:childTnLst>
                                </p:cTn>
                              </p:par>
                              <p:par>
                                <p:cTn id="9" presetID="10" presetClass="exit" presetSubtype="0" fill="hold" nodeType="withEffect">
                                  <p:stCondLst>
                                    <p:cond delay="0"/>
                                  </p:stCondLst>
                                  <p:childTnLst>
                                    <p:animEffect transition="out" filter="fade">
                                      <p:cBhvr>
                                        <p:cTn id="10" dur="500"/>
                                        <p:tgtEl>
                                          <p:spTgt spid="789"/>
                                        </p:tgtEl>
                                      </p:cBhvr>
                                    </p:animEffect>
                                    <p:set>
                                      <p:cBhvr>
                                        <p:cTn id="11" dur="1" fill="hold">
                                          <p:stCondLst>
                                            <p:cond delay="499"/>
                                          </p:stCondLst>
                                        </p:cTn>
                                        <p:tgtEl>
                                          <p:spTgt spid="789"/>
                                        </p:tgtEl>
                                        <p:attrNameLst>
                                          <p:attrName>style.visibility</p:attrName>
                                        </p:attrNameLst>
                                      </p:cBhvr>
                                      <p:to>
                                        <p:strVal val="hidden"/>
                                      </p:to>
                                    </p:se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084"/>
                                        </p:tgtEl>
                                        <p:attrNameLst>
                                          <p:attrName>style.visibility</p:attrName>
                                        </p:attrNameLst>
                                      </p:cBhvr>
                                      <p:to>
                                        <p:strVal val="visible"/>
                                      </p:to>
                                    </p:set>
                                    <p:animEffect transition="in" filter="wipe(left)">
                                      <p:cBhvr>
                                        <p:cTn id="15" dur="500"/>
                                        <p:tgtEl>
                                          <p:spTgt spid="10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5"/>
                                        </p:tgtEl>
                                        <p:attrNameLst>
                                          <p:attrName>style.visibility</p:attrName>
                                        </p:attrNameLst>
                                      </p:cBhvr>
                                      <p:to>
                                        <p:strVal val="visible"/>
                                      </p:to>
                                    </p:set>
                                    <p:animEffect transition="in" filter="fade">
                                      <p:cBhvr>
                                        <p:cTn id="18" dur="500"/>
                                        <p:tgtEl>
                                          <p:spTgt spid="315"/>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p:stCondLst>
                              <p:cond delay="2500"/>
                            </p:stCondLst>
                            <p:childTnLst>
                              <p:par>
                                <p:cTn id="24" presetID="63" presetClass="path" presetSubtype="0" decel="50000" fill="hold" grpId="1" nodeType="afterEffect">
                                  <p:stCondLst>
                                    <p:cond delay="0"/>
                                  </p:stCondLst>
                                  <p:childTnLst>
                                    <p:animMotion origin="layout" path="M 2.77778E-6 -2.22222E-6 L 0.15972 -2.22222E-6 " pathEditMode="relative" rAng="0" ptsTypes="AA">
                                      <p:cBhvr>
                                        <p:cTn id="25" dur="2000" fill="hold"/>
                                        <p:tgtEl>
                                          <p:spTgt spid="315"/>
                                        </p:tgtEl>
                                        <p:attrNameLst>
                                          <p:attrName>ppt_x</p:attrName>
                                          <p:attrName>ppt_y</p:attrName>
                                        </p:attrNameLst>
                                      </p:cBhvr>
                                      <p:rCtr x="7986" y="0"/>
                                    </p:animMotion>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childTnLst>
                          </p:cTn>
                        </p:par>
                        <p:par>
                          <p:cTn id="30" fill="hold">
                            <p:stCondLst>
                              <p:cond delay="5000"/>
                            </p:stCondLst>
                            <p:childTnLst>
                              <p:par>
                                <p:cTn id="31" presetID="10" presetClass="entr" presetSubtype="0" fill="hold" nodeType="afterEffect">
                                  <p:stCondLst>
                                    <p:cond delay="50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500"/>
                                        <p:tgtEl>
                                          <p:spTgt spid="113"/>
                                        </p:tgtEl>
                                      </p:cBhvr>
                                    </p:animEffect>
                                  </p:childTnLst>
                                </p:cTn>
                              </p:par>
                            </p:childTnLst>
                          </p:cTn>
                        </p:par>
                        <p:par>
                          <p:cTn id="34" fill="hold">
                            <p:stCondLst>
                              <p:cond delay="6000"/>
                            </p:stCondLst>
                            <p:childTnLst>
                              <p:par>
                                <p:cTn id="35" presetID="10" presetClass="entr" presetSubtype="0" fill="hold" nodeType="afterEffect">
                                  <p:stCondLst>
                                    <p:cond delay="50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childTnLst>
                          </p:cTn>
                        </p:par>
                        <p:par>
                          <p:cTn id="38" fill="hold">
                            <p:stCondLst>
                              <p:cond delay="7000"/>
                            </p:stCondLst>
                            <p:childTnLst>
                              <p:par>
                                <p:cTn id="39" presetID="10" presetClass="entr" presetSubtype="0" fill="hold" nodeType="afterEffect">
                                  <p:stCondLst>
                                    <p:cond delay="50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childTnLst>
                          </p:cTn>
                        </p:par>
                        <p:par>
                          <p:cTn id="42" fill="hold">
                            <p:stCondLst>
                              <p:cond delay="8000"/>
                            </p:stCondLst>
                            <p:childTnLst>
                              <p:par>
                                <p:cTn id="43" presetID="22" presetClass="entr" presetSubtype="8" fill="hold" nodeType="afterEffect">
                                  <p:stCondLst>
                                    <p:cond delay="500"/>
                                  </p:stCondLst>
                                  <p:childTnLst>
                                    <p:set>
                                      <p:cBhvr>
                                        <p:cTn id="44" dur="1" fill="hold">
                                          <p:stCondLst>
                                            <p:cond delay="0"/>
                                          </p:stCondLst>
                                        </p:cTn>
                                        <p:tgtEl>
                                          <p:spTgt spid="1035"/>
                                        </p:tgtEl>
                                        <p:attrNameLst>
                                          <p:attrName>style.visibility</p:attrName>
                                        </p:attrNameLst>
                                      </p:cBhvr>
                                      <p:to>
                                        <p:strVal val="visible"/>
                                      </p:to>
                                    </p:set>
                                    <p:animEffect transition="in" filter="wipe(left)">
                                      <p:cBhvr>
                                        <p:cTn id="45" dur="1000"/>
                                        <p:tgtEl>
                                          <p:spTgt spid="1035"/>
                                        </p:tgtEl>
                                      </p:cBhvr>
                                    </p:animEffect>
                                  </p:childTnLst>
                                </p:cTn>
                              </p:par>
                            </p:childTnLst>
                          </p:cTn>
                        </p:par>
                        <p:par>
                          <p:cTn id="46" fill="hold">
                            <p:stCondLst>
                              <p:cond delay="9500"/>
                            </p:stCondLst>
                            <p:childTnLst>
                              <p:par>
                                <p:cTn id="47" presetID="10" presetClass="entr" presetSubtype="0" fill="hold" nodeType="afterEffect">
                                  <p:stCondLst>
                                    <p:cond delay="500"/>
                                  </p:stCondLst>
                                  <p:childTnLst>
                                    <p:set>
                                      <p:cBhvr>
                                        <p:cTn id="48" dur="1" fill="hold">
                                          <p:stCondLst>
                                            <p:cond delay="0"/>
                                          </p:stCondLst>
                                        </p:cTn>
                                        <p:tgtEl>
                                          <p:spTgt spid="1085"/>
                                        </p:tgtEl>
                                        <p:attrNameLst>
                                          <p:attrName>style.visibility</p:attrName>
                                        </p:attrNameLst>
                                      </p:cBhvr>
                                      <p:to>
                                        <p:strVal val="visible"/>
                                      </p:to>
                                    </p:set>
                                    <p:animEffect transition="in" filter="fade">
                                      <p:cBhvr>
                                        <p:cTn id="49" dur="500"/>
                                        <p:tgtEl>
                                          <p:spTgt spid="1085"/>
                                        </p:tgtEl>
                                      </p:cBhvr>
                                    </p:animEffect>
                                  </p:childTnLst>
                                </p:cTn>
                              </p:par>
                            </p:childTnLst>
                          </p:cTn>
                        </p:par>
                        <p:par>
                          <p:cTn id="50" fill="hold">
                            <p:stCondLst>
                              <p:cond delay="10500"/>
                            </p:stCondLst>
                            <p:childTnLst>
                              <p:par>
                                <p:cTn id="51" presetID="23" presetClass="entr" presetSubtype="272" fill="hold" grpId="0" nodeType="afterEffect">
                                  <p:stCondLst>
                                    <p:cond delay="500"/>
                                  </p:stCondLst>
                                  <p:childTnLst>
                                    <p:set>
                                      <p:cBhvr>
                                        <p:cTn id="52" dur="1" fill="hold">
                                          <p:stCondLst>
                                            <p:cond delay="0"/>
                                          </p:stCondLst>
                                        </p:cTn>
                                        <p:tgtEl>
                                          <p:spTgt spid="821"/>
                                        </p:tgtEl>
                                        <p:attrNameLst>
                                          <p:attrName>style.visibility</p:attrName>
                                        </p:attrNameLst>
                                      </p:cBhvr>
                                      <p:to>
                                        <p:strVal val="visible"/>
                                      </p:to>
                                    </p:set>
                                    <p:anim calcmode="lin" valueType="num">
                                      <p:cBhvr>
                                        <p:cTn id="53" dur="500" fill="hold"/>
                                        <p:tgtEl>
                                          <p:spTgt spid="821"/>
                                        </p:tgtEl>
                                        <p:attrNameLst>
                                          <p:attrName>ppt_w</p:attrName>
                                        </p:attrNameLst>
                                      </p:cBhvr>
                                      <p:tavLst>
                                        <p:tav tm="0">
                                          <p:val>
                                            <p:strVal val="2/3*#ppt_w"/>
                                          </p:val>
                                        </p:tav>
                                        <p:tav tm="100000">
                                          <p:val>
                                            <p:strVal val="#ppt_w"/>
                                          </p:val>
                                        </p:tav>
                                      </p:tavLst>
                                    </p:anim>
                                    <p:anim calcmode="lin" valueType="num">
                                      <p:cBhvr>
                                        <p:cTn id="54" dur="500" fill="hold"/>
                                        <p:tgtEl>
                                          <p:spTgt spid="821"/>
                                        </p:tgtEl>
                                        <p:attrNameLst>
                                          <p:attrName>ppt_h</p:attrName>
                                        </p:attrNameLst>
                                      </p:cBhvr>
                                      <p:tavLst>
                                        <p:tav tm="0">
                                          <p:val>
                                            <p:strVal val="2/3*#ppt_h"/>
                                          </p:val>
                                        </p:tav>
                                        <p:tav tm="100000">
                                          <p:val>
                                            <p:strVal val="#ppt_h"/>
                                          </p:val>
                                        </p:tav>
                                      </p:tavLst>
                                    </p:anim>
                                  </p:childTnLst>
                                </p:cTn>
                              </p:par>
                            </p:childTnLst>
                          </p:cTn>
                        </p:par>
                        <p:par>
                          <p:cTn id="55" fill="hold">
                            <p:stCondLst>
                              <p:cond delay="11500"/>
                            </p:stCondLst>
                            <p:childTnLst>
                              <p:par>
                                <p:cTn id="56" presetID="10" presetClass="entr" presetSubtype="0" fill="hold" nodeType="after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300"/>
                                        <p:tgtEl>
                                          <p:spTgt spid="131"/>
                                        </p:tgtEl>
                                      </p:cBhvr>
                                    </p:animEffect>
                                  </p:childTnLst>
                                </p:cTn>
                              </p:par>
                            </p:childTnLst>
                          </p:cTn>
                        </p:par>
                        <p:par>
                          <p:cTn id="59" fill="hold">
                            <p:stCondLst>
                              <p:cond delay="11800"/>
                            </p:stCondLst>
                            <p:childTnLst>
                              <p:par>
                                <p:cTn id="60" presetID="10" presetClass="entr" presetSubtype="0" fill="hold" nodeType="after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fade">
                                      <p:cBhvr>
                                        <p:cTn id="62" dur="300"/>
                                        <p:tgtEl>
                                          <p:spTgt spid="133"/>
                                        </p:tgtEl>
                                      </p:cBhvr>
                                    </p:animEffect>
                                  </p:childTnLst>
                                </p:cTn>
                              </p:par>
                            </p:childTnLst>
                          </p:cTn>
                        </p:par>
                        <p:par>
                          <p:cTn id="63" fill="hold">
                            <p:stCondLst>
                              <p:cond delay="12100"/>
                            </p:stCondLst>
                            <p:childTnLst>
                              <p:par>
                                <p:cTn id="64" presetID="10" presetClass="entr" presetSubtype="0" fill="hold" nodeType="after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fade">
                                      <p:cBhvr>
                                        <p:cTn id="66" dur="300"/>
                                        <p:tgtEl>
                                          <p:spTgt spid="135"/>
                                        </p:tgtEl>
                                      </p:cBhvr>
                                    </p:animEffect>
                                  </p:childTnLst>
                                </p:cTn>
                              </p:par>
                            </p:childTnLst>
                          </p:cTn>
                        </p:par>
                        <p:par>
                          <p:cTn id="67" fill="hold">
                            <p:stCondLst>
                              <p:cond delay="12400"/>
                            </p:stCondLst>
                            <p:childTnLst>
                              <p:par>
                                <p:cTn id="68" presetID="10" presetClass="entr" presetSubtype="0" fill="hold" nodeType="afterEffect">
                                  <p:stCondLst>
                                    <p:cond delay="0"/>
                                  </p:stCondLst>
                                  <p:childTnLst>
                                    <p:set>
                                      <p:cBhvr>
                                        <p:cTn id="69" dur="1" fill="hold">
                                          <p:stCondLst>
                                            <p:cond delay="0"/>
                                          </p:stCondLst>
                                        </p:cTn>
                                        <p:tgtEl>
                                          <p:spTgt spid="818"/>
                                        </p:tgtEl>
                                        <p:attrNameLst>
                                          <p:attrName>style.visibility</p:attrName>
                                        </p:attrNameLst>
                                      </p:cBhvr>
                                      <p:to>
                                        <p:strVal val="visible"/>
                                      </p:to>
                                    </p:set>
                                    <p:animEffect transition="in" filter="fade">
                                      <p:cBhvr>
                                        <p:cTn id="70" dur="300"/>
                                        <p:tgtEl>
                                          <p:spTgt spid="818"/>
                                        </p:tgtEl>
                                      </p:cBhvr>
                                    </p:animEffect>
                                  </p:childTnLst>
                                </p:cTn>
                              </p:par>
                            </p:childTnLst>
                          </p:cTn>
                        </p:par>
                        <p:par>
                          <p:cTn id="71" fill="hold">
                            <p:stCondLst>
                              <p:cond delay="12700"/>
                            </p:stCondLst>
                            <p:childTnLst>
                              <p:par>
                                <p:cTn id="72" presetID="10" presetClass="entr" presetSubtype="0" fill="hold" nodeType="afterEffect">
                                  <p:stCondLst>
                                    <p:cond delay="0"/>
                                  </p:stCondLst>
                                  <p:childTnLst>
                                    <p:set>
                                      <p:cBhvr>
                                        <p:cTn id="73" dur="1" fill="hold">
                                          <p:stCondLst>
                                            <p:cond delay="0"/>
                                          </p:stCondLst>
                                        </p:cTn>
                                        <p:tgtEl>
                                          <p:spTgt spid="817"/>
                                        </p:tgtEl>
                                        <p:attrNameLst>
                                          <p:attrName>style.visibility</p:attrName>
                                        </p:attrNameLst>
                                      </p:cBhvr>
                                      <p:to>
                                        <p:strVal val="visible"/>
                                      </p:to>
                                    </p:set>
                                    <p:animEffect transition="in" filter="fade">
                                      <p:cBhvr>
                                        <p:cTn id="74" dur="300"/>
                                        <p:tgtEl>
                                          <p:spTgt spid="817"/>
                                        </p:tgtEl>
                                      </p:cBhvr>
                                    </p:animEffect>
                                  </p:childTnLst>
                                </p:cTn>
                              </p:par>
                            </p:childTnLst>
                          </p:cTn>
                        </p:par>
                        <p:par>
                          <p:cTn id="75" fill="hold">
                            <p:stCondLst>
                              <p:cond delay="13000"/>
                            </p:stCondLst>
                            <p:childTnLst>
                              <p:par>
                                <p:cTn id="76" presetID="10" presetClass="entr" presetSubtype="0"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3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animBg="1"/>
      <p:bldP spid="253" grpId="0" animBg="1"/>
      <p:bldP spid="253" grpId="1" animBg="1"/>
      <p:bldP spid="315" grpId="0" animBg="1"/>
      <p:bldP spid="3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F175FE-78A8-4245-AEF0-32A6853DEBDE}"/>
              </a:ext>
            </a:extLst>
          </p:cNvPr>
          <p:cNvGrpSpPr/>
          <p:nvPr/>
        </p:nvGrpSpPr>
        <p:grpSpPr>
          <a:xfrm>
            <a:off x="3039239" y="2933205"/>
            <a:ext cx="2954343" cy="1642570"/>
            <a:chOff x="109366" y="-1473124"/>
            <a:chExt cx="6070608" cy="3375164"/>
          </a:xfrm>
        </p:grpSpPr>
        <p:pic>
          <p:nvPicPr>
            <p:cNvPr id="5" name="Picture 4">
              <a:extLst>
                <a:ext uri="{FF2B5EF4-FFF2-40B4-BE49-F238E27FC236}">
                  <a16:creationId xmlns:a16="http://schemas.microsoft.com/office/drawing/2014/main" id="{FC79D282-5C10-6846-BF01-427A0970D216}"/>
                </a:ext>
              </a:extLst>
            </p:cNvPr>
            <p:cNvPicPr>
              <a:picLocks noChangeAspect="1"/>
            </p:cNvPicPr>
            <p:nvPr/>
          </p:nvPicPr>
          <p:blipFill rotWithShape="1">
            <a:blip r:embed="rId2"/>
            <a:srcRect b="486"/>
            <a:stretch/>
          </p:blipFill>
          <p:spPr>
            <a:xfrm>
              <a:off x="1175102" y="-1001353"/>
              <a:ext cx="3869049" cy="2176751"/>
            </a:xfrm>
            <a:prstGeom prst="rect">
              <a:avLst/>
            </a:prstGeom>
          </p:spPr>
        </p:pic>
        <p:pic>
          <p:nvPicPr>
            <p:cNvPr id="6" name="Picture 2">
              <a:extLst>
                <a:ext uri="{FF2B5EF4-FFF2-40B4-BE49-F238E27FC236}">
                  <a16:creationId xmlns:a16="http://schemas.microsoft.com/office/drawing/2014/main" id="{1C1E35E9-EF9B-6C47-BEC9-92E8FBF89035}"/>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366" y="-1473124"/>
              <a:ext cx="6070608" cy="3375164"/>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5CFD75A-F248-7A46-8A48-06D1A807DD0E}"/>
              </a:ext>
            </a:extLst>
          </p:cNvPr>
          <p:cNvGrpSpPr/>
          <p:nvPr/>
        </p:nvGrpSpPr>
        <p:grpSpPr>
          <a:xfrm>
            <a:off x="122272" y="159281"/>
            <a:ext cx="1272906" cy="981161"/>
            <a:chOff x="5380967" y="930472"/>
            <a:chExt cx="648976" cy="500233"/>
          </a:xfrm>
        </p:grpSpPr>
        <p:sp>
          <p:nvSpPr>
            <p:cNvPr id="8" name="Hexagon 7">
              <a:extLst>
                <a:ext uri="{FF2B5EF4-FFF2-40B4-BE49-F238E27FC236}">
                  <a16:creationId xmlns:a16="http://schemas.microsoft.com/office/drawing/2014/main" id="{1D8B267C-3DA0-9F48-A806-782F7D7050AB}"/>
                </a:ext>
              </a:extLst>
            </p:cNvPr>
            <p:cNvSpPr/>
            <p:nvPr/>
          </p:nvSpPr>
          <p:spPr>
            <a:xfrm rot="5400000" flipH="1">
              <a:off x="5454946" y="930568"/>
              <a:ext cx="500233" cy="500042"/>
            </a:xfrm>
            <a:prstGeom prst="hexagon">
              <a:avLst/>
            </a:prstGeom>
            <a:solidFill>
              <a:schemeClr val="bg2"/>
            </a:solidFill>
            <a:ln w="9525" cap="rnd">
              <a:solidFill>
                <a:schemeClr val="tx1">
                  <a:lumMod val="25000"/>
                  <a:lumOff val="7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5073"/>
                </a:solidFill>
                <a:effectLst/>
                <a:uLnTx/>
                <a:uFillTx/>
                <a:latin typeface="CiscoSansTT" panose="020B0503020201020303" pitchFamily="34" charset="0"/>
                <a:ea typeface="+mn-ea"/>
                <a:cs typeface="CiscoSansTT" panose="020B0503020201020303" pitchFamily="34" charset="0"/>
              </a:endParaRPr>
            </a:p>
          </p:txBody>
        </p:sp>
        <p:sp>
          <p:nvSpPr>
            <p:cNvPr id="9" name="TextBox 8">
              <a:extLst>
                <a:ext uri="{FF2B5EF4-FFF2-40B4-BE49-F238E27FC236}">
                  <a16:creationId xmlns:a16="http://schemas.microsoft.com/office/drawing/2014/main" id="{D7353BF0-62A2-2448-A03E-56EBCA1812BD}"/>
                </a:ext>
              </a:extLst>
            </p:cNvPr>
            <p:cNvSpPr txBox="1"/>
            <p:nvPr/>
          </p:nvSpPr>
          <p:spPr>
            <a:xfrm>
              <a:off x="5380967" y="1096852"/>
              <a:ext cx="648976" cy="175746"/>
            </a:xfrm>
            <a:prstGeom prst="rect">
              <a:avLst/>
            </a:prstGeom>
            <a:noFill/>
            <a:ln>
              <a:noFill/>
            </a:ln>
          </p:spPr>
          <p:txBody>
            <a:bodyPr wrap="square" lIns="0" tIns="0" rIns="0" bIns="0" rtlCol="0">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iscoSansTT" panose="020B0503020201020303" pitchFamily="34" charset="0"/>
                  <a:ea typeface="ＭＳ Ｐゴシック" charset="0"/>
                  <a:cs typeface="CiscoSansTT" panose="020B0503020201020303" pitchFamily="34" charset="0"/>
                </a:rPr>
                <a:t>“We are secure”</a:t>
              </a:r>
            </a:p>
          </p:txBody>
        </p:sp>
      </p:grpSp>
      <p:sp>
        <p:nvSpPr>
          <p:cNvPr id="13" name="TextBox 12">
            <a:extLst>
              <a:ext uri="{FF2B5EF4-FFF2-40B4-BE49-F238E27FC236}">
                <a16:creationId xmlns:a16="http://schemas.microsoft.com/office/drawing/2014/main" id="{1F9924B5-4955-6E41-AE9C-EB16ECB6466E}"/>
              </a:ext>
            </a:extLst>
          </p:cNvPr>
          <p:cNvSpPr txBox="1"/>
          <p:nvPr/>
        </p:nvSpPr>
        <p:spPr>
          <a:xfrm>
            <a:off x="1827976" y="2277153"/>
            <a:ext cx="5376867" cy="830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rPr>
              <a:t>Integrated threat hunting delivers answers and action in seconds</a:t>
            </a:r>
          </a:p>
        </p:txBody>
      </p:sp>
      <p:sp>
        <p:nvSpPr>
          <p:cNvPr id="26" name="Oval 25">
            <a:extLst>
              <a:ext uri="{FF2B5EF4-FFF2-40B4-BE49-F238E27FC236}">
                <a16:creationId xmlns:a16="http://schemas.microsoft.com/office/drawing/2014/main" id="{83215230-01D7-6042-B0E4-9D9D3541F882}"/>
              </a:ext>
            </a:extLst>
          </p:cNvPr>
          <p:cNvSpPr/>
          <p:nvPr/>
        </p:nvSpPr>
        <p:spPr>
          <a:xfrm>
            <a:off x="3526667" y="392295"/>
            <a:ext cx="1934259" cy="1934259"/>
          </a:xfrm>
          <a:prstGeom prst="ellipse">
            <a:avLst/>
          </a:prstGeom>
          <a:gradFill flip="none" rotWithShape="1">
            <a:gsLst>
              <a:gs pos="14000">
                <a:srgbClr val="00B050"/>
              </a:gs>
              <a:gs pos="66000">
                <a:srgbClr val="00283A"/>
              </a:gs>
              <a:gs pos="83000">
                <a:srgbClr val="00283A"/>
              </a:gs>
              <a:gs pos="100000">
                <a:srgbClr val="00283A"/>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7" name="Group 26">
            <a:extLst>
              <a:ext uri="{FF2B5EF4-FFF2-40B4-BE49-F238E27FC236}">
                <a16:creationId xmlns:a16="http://schemas.microsoft.com/office/drawing/2014/main" id="{90EDFFCF-9391-0C49-8463-539E5DF2E10E}"/>
              </a:ext>
            </a:extLst>
          </p:cNvPr>
          <p:cNvGrpSpPr/>
          <p:nvPr/>
        </p:nvGrpSpPr>
        <p:grpSpPr>
          <a:xfrm>
            <a:off x="3878588" y="758393"/>
            <a:ext cx="1234848" cy="1235319"/>
            <a:chOff x="5105746" y="874956"/>
            <a:chExt cx="648976" cy="649224"/>
          </a:xfrm>
          <a:solidFill>
            <a:srgbClr val="005073"/>
          </a:solidFill>
        </p:grpSpPr>
        <p:sp>
          <p:nvSpPr>
            <p:cNvPr id="28" name="Hexagon 27">
              <a:extLst>
                <a:ext uri="{FF2B5EF4-FFF2-40B4-BE49-F238E27FC236}">
                  <a16:creationId xmlns:a16="http://schemas.microsoft.com/office/drawing/2014/main" id="{73B9CB5C-8C6C-BC4F-9CDC-67A60626EBCE}"/>
                </a:ext>
              </a:extLst>
            </p:cNvPr>
            <p:cNvSpPr/>
            <p:nvPr/>
          </p:nvSpPr>
          <p:spPr>
            <a:xfrm rot="5400000" flipH="1">
              <a:off x="5105622" y="875080"/>
              <a:ext cx="649224" cy="648976"/>
            </a:xfrm>
            <a:prstGeom prst="hexagon">
              <a:avLst/>
            </a:prstGeom>
            <a:solidFill>
              <a:schemeClr val="bg1"/>
            </a:solidFill>
            <a:ln w="317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iscoSansTT" panose="020B0503020201020303" pitchFamily="34" charset="0"/>
                <a:ea typeface="+mn-ea"/>
                <a:cs typeface="CiscoSansTT" panose="020B0503020201020303" pitchFamily="34" charset="0"/>
              </a:endParaRPr>
            </a:p>
          </p:txBody>
        </p:sp>
        <p:sp>
          <p:nvSpPr>
            <p:cNvPr id="29" name="TextBox 28">
              <a:extLst>
                <a:ext uri="{FF2B5EF4-FFF2-40B4-BE49-F238E27FC236}">
                  <a16:creationId xmlns:a16="http://schemas.microsoft.com/office/drawing/2014/main" id="{D6176C89-4823-0D4D-A8B0-508947722FB6}"/>
                </a:ext>
              </a:extLst>
            </p:cNvPr>
            <p:cNvSpPr txBox="1"/>
            <p:nvPr/>
          </p:nvSpPr>
          <p:spPr>
            <a:xfrm>
              <a:off x="5105746" y="1095136"/>
              <a:ext cx="648976" cy="203808"/>
            </a:xfrm>
            <a:prstGeom prst="rect">
              <a:avLst/>
            </a:prstGeom>
            <a:noFill/>
            <a:ln>
              <a:noFill/>
            </a:ln>
          </p:spPr>
          <p:txBody>
            <a:bodyPr wrap="square" lIns="0" tIns="0" rIns="0" bIns="0" rtlCol="0">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sz="1050" b="1" i="0" u="none" strike="noStrike" kern="1200" cap="none" spc="0" normalizeH="0" baseline="0" noProof="0" dirty="0">
                  <a:ln>
                    <a:noFill/>
                  </a:ln>
                  <a:effectLst/>
                  <a:uLnTx/>
                  <a:uFillTx/>
                  <a:latin typeface="CiscoSansTT" panose="020B0503020201020303" pitchFamily="34" charset="0"/>
                  <a:ea typeface="ＭＳ Ｐゴシック" charset="0"/>
                  <a:cs typeface="CiscoSansTT" panose="020B0503020201020303" pitchFamily="34" charset="0"/>
                </a:rPr>
                <a:t>Cisco</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sz="1050" b="1" i="0" u="none" strike="noStrike" kern="1200" cap="none" spc="0" normalizeH="0" baseline="0" noProof="0" dirty="0">
                  <a:ln>
                    <a:noFill/>
                  </a:ln>
                  <a:effectLst/>
                  <a:uLnTx/>
                  <a:uFillTx/>
                  <a:latin typeface="CiscoSansTT" panose="020B0503020201020303" pitchFamily="34" charset="0"/>
                  <a:ea typeface="ＭＳ Ｐゴシック" charset="0"/>
                  <a:cs typeface="CiscoSansTT" panose="020B0503020201020303" pitchFamily="34" charset="0"/>
                </a:rPr>
                <a:t>Threat</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sz="1050" b="1" i="0" u="none" strike="noStrike" kern="1200" cap="none" spc="0" normalizeH="0" baseline="0" noProof="0" dirty="0">
                  <a:ln>
                    <a:noFill/>
                  </a:ln>
                  <a:effectLst/>
                  <a:uLnTx/>
                  <a:uFillTx/>
                  <a:latin typeface="CiscoSansTT" panose="020B0503020201020303" pitchFamily="34" charset="0"/>
                  <a:ea typeface="ＭＳ Ｐゴシック" charset="0"/>
                  <a:cs typeface="CiscoSansTT" panose="020B0503020201020303" pitchFamily="34" charset="0"/>
                </a:rPr>
                <a:t>Response</a:t>
              </a:r>
            </a:p>
          </p:txBody>
        </p:sp>
      </p:grpSp>
      <p:sp>
        <p:nvSpPr>
          <p:cNvPr id="14" name="Parallelogram 13">
            <a:extLst>
              <a:ext uri="{FF2B5EF4-FFF2-40B4-BE49-F238E27FC236}">
                <a16:creationId xmlns:a16="http://schemas.microsoft.com/office/drawing/2014/main" id="{13F2A428-00E1-7541-9B26-79E1D22006C1}"/>
              </a:ext>
            </a:extLst>
          </p:cNvPr>
          <p:cNvSpPr/>
          <p:nvPr/>
        </p:nvSpPr>
        <p:spPr>
          <a:xfrm>
            <a:off x="4792617" y="681710"/>
            <a:ext cx="1162357" cy="267572"/>
          </a:xfrm>
          <a:prstGeom prst="parallelogram">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288"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INCLUDED</a:t>
            </a:r>
          </a:p>
        </p:txBody>
      </p:sp>
      <p:sp>
        <p:nvSpPr>
          <p:cNvPr id="2" name="TextBox 1">
            <a:extLst>
              <a:ext uri="{FF2B5EF4-FFF2-40B4-BE49-F238E27FC236}">
                <a16:creationId xmlns:a16="http://schemas.microsoft.com/office/drawing/2014/main" id="{61817974-041C-B44B-B73F-3BDADACFCCF9}"/>
              </a:ext>
            </a:extLst>
          </p:cNvPr>
          <p:cNvSpPr txBox="1"/>
          <p:nvPr/>
        </p:nvSpPr>
        <p:spPr>
          <a:xfrm>
            <a:off x="71562" y="4435614"/>
            <a:ext cx="9072438" cy="707886"/>
          </a:xfrm>
          <a:prstGeom prst="rect">
            <a:avLst/>
          </a:prstGeom>
          <a:noFill/>
        </p:spPr>
        <p:txBody>
          <a:bodyPr wrap="square" rtlCol="0">
            <a:spAutoFit/>
          </a:bodyPr>
          <a:lstStyle/>
          <a:p>
            <a:r>
              <a:rPr lang="en-US" sz="1000" dirty="0">
                <a:solidFill>
                  <a:schemeClr val="tx2"/>
                </a:solidFill>
                <a:latin typeface="+mj-lt"/>
              </a:rPr>
              <a:t>Cisco Threat Response provides a far-reaching look into threat history and trajectory across a wide array of other Cisco Security products. Feeds come from Talos and inputs of </a:t>
            </a:r>
            <a:r>
              <a:rPr lang="en-US" sz="1000" dirty="0" err="1">
                <a:solidFill>
                  <a:schemeClr val="tx2"/>
                </a:solidFill>
                <a:latin typeface="+mj-lt"/>
              </a:rPr>
              <a:t>IoC</a:t>
            </a:r>
            <a:r>
              <a:rPr lang="en-US" sz="1000" dirty="0">
                <a:solidFill>
                  <a:schemeClr val="tx2"/>
                </a:solidFill>
                <a:latin typeface="+mj-lt"/>
              </a:rPr>
              <a:t> from Email Security, NGFW, AMP and Umbrella. Cisco Threat Response automates integrations across a growing number of Cisco Security products and accelerates key security operations functions: detection, investigation, and remediation. It is a key pillar of Cisco’s integrated security architecture. </a:t>
            </a:r>
          </a:p>
        </p:txBody>
      </p:sp>
    </p:spTree>
    <p:extLst>
      <p:ext uri="{BB962C8B-B14F-4D97-AF65-F5344CB8AC3E}">
        <p14:creationId xmlns:p14="http://schemas.microsoft.com/office/powerpoint/2010/main" val="132990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453F-F906-4FD2-8D1C-E5A1721F0083}"/>
              </a:ext>
            </a:extLst>
          </p:cNvPr>
          <p:cNvSpPr>
            <a:spLocks noGrp="1"/>
          </p:cNvSpPr>
          <p:nvPr>
            <p:ph type="ctrTitle"/>
          </p:nvPr>
        </p:nvSpPr>
        <p:spPr/>
        <p:txBody>
          <a:bodyPr/>
          <a:lstStyle/>
          <a:p>
            <a:r>
              <a:rPr lang="en-US"/>
              <a:t>What’s the offer?</a:t>
            </a:r>
            <a:r>
              <a:rPr lang="en-US">
                <a:solidFill>
                  <a:schemeClr val="tx1"/>
                </a:solidFill>
              </a:rPr>
              <a:t> </a:t>
            </a:r>
          </a:p>
        </p:txBody>
      </p:sp>
    </p:spTree>
    <p:extLst>
      <p:ext uri="{BB962C8B-B14F-4D97-AF65-F5344CB8AC3E}">
        <p14:creationId xmlns:p14="http://schemas.microsoft.com/office/powerpoint/2010/main" val="396213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81A5C2-EA1A-934B-A9E2-D2AF70A27435}"/>
              </a:ext>
            </a:extLst>
          </p:cNvPr>
          <p:cNvSpPr txBox="1">
            <a:spLocks/>
          </p:cNvSpPr>
          <p:nvPr/>
        </p:nvSpPr>
        <p:spPr>
          <a:xfrm>
            <a:off x="4792337" y="542131"/>
            <a:ext cx="4152620" cy="4059237"/>
          </a:xfrm>
          <a:prstGeom prst="rect">
            <a:avLst/>
          </a:prstGeom>
        </p:spPr>
        <p:txBody>
          <a:bodyPr lIns="91420" tIns="45710" rIns="91420" bIns="45710" anchor="t">
            <a:noAutofit/>
          </a:bodyPr>
          <a:lstStyle>
            <a:lvl1pPr marL="228600" indent="-171450" algn="l" defTabSz="684213" rtl="0" eaLnBrk="1" fontAlgn="base" hangingPunct="1">
              <a:lnSpc>
                <a:spcPct val="95000"/>
              </a:lnSpc>
              <a:spcBef>
                <a:spcPts val="1110"/>
              </a:spcBef>
              <a:spcAft>
                <a:spcPct val="0"/>
              </a:spcAft>
              <a:buClr>
                <a:schemeClr val="tx1"/>
              </a:buClr>
              <a:buSzPct val="80000"/>
              <a:buFont typeface="Arial"/>
              <a:buChar char="•"/>
              <a:defRPr lang="en-US" sz="2000" b="0" i="0" kern="1200">
                <a:solidFill>
                  <a:schemeClr val="tx1"/>
                </a:solidFill>
                <a:latin typeface="+mn-lt"/>
                <a:ea typeface="CiscoSansTT Thin" charset="0"/>
                <a:cs typeface="CiscoSansTT Thin" charset="0"/>
              </a:defRPr>
            </a:lvl1pPr>
            <a:lvl2pPr marL="457200" indent="-165100"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chemeClr val="tx1"/>
                </a:solidFill>
                <a:latin typeface="+mn-lt"/>
                <a:ea typeface="CiscoSansTT Thin" charset="0"/>
                <a:cs typeface="CiscoSansTT Thin" charset="0"/>
              </a:defRPr>
            </a:lvl2pPr>
            <a:lvl3pPr marL="685800" indent="-109538"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chemeClr val="tx1"/>
                </a:solidFill>
                <a:latin typeface="+mn-lt"/>
                <a:ea typeface="CiscoSansTT Thin" charset="0"/>
                <a:cs typeface="CiscoSansTT Thin" charset="0"/>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chemeClr val="tx1"/>
                </a:solidFill>
                <a:latin typeface="+mn-lt"/>
                <a:ea typeface="CiscoSansTT Thin" charset="0"/>
                <a:cs typeface="CiscoSansTT Thin" charset="0"/>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spcBef>
                <a:spcPts val="800"/>
              </a:spcBef>
              <a:buNone/>
            </a:pPr>
            <a:r>
              <a:rPr lang="en-US" sz="2200" b="1" dirty="0">
                <a:solidFill>
                  <a:schemeClr val="accent5"/>
                </a:solidFill>
              </a:rPr>
              <a:t>Replacement Promotion: </a:t>
            </a:r>
            <a:r>
              <a:rPr lang="en-US" sz="1800" b="1" dirty="0">
                <a:solidFill>
                  <a:schemeClr val="accent5"/>
                </a:solidFill>
              </a:rPr>
              <a:t>Offering Incredible Savings</a:t>
            </a:r>
          </a:p>
          <a:p>
            <a:pPr lvl="1">
              <a:spcBef>
                <a:spcPts val="800"/>
              </a:spcBef>
            </a:pPr>
            <a:r>
              <a:rPr lang="en-US" sz="1200" dirty="0"/>
              <a:t>Email Security Bundles</a:t>
            </a:r>
          </a:p>
          <a:p>
            <a:pPr lvl="1">
              <a:spcBef>
                <a:spcPts val="800"/>
              </a:spcBef>
            </a:pPr>
            <a:r>
              <a:rPr lang="en-US" sz="1200" dirty="0"/>
              <a:t>Email security + AMP + Threat Grid bundles</a:t>
            </a:r>
          </a:p>
          <a:p>
            <a:pPr lvl="1">
              <a:spcBef>
                <a:spcPts val="800"/>
              </a:spcBef>
            </a:pPr>
            <a:r>
              <a:rPr lang="en-US" sz="1200" dirty="0"/>
              <a:t>Email Security Appliances</a:t>
            </a:r>
          </a:p>
          <a:p>
            <a:pPr lvl="1">
              <a:spcBef>
                <a:spcPts val="800"/>
              </a:spcBef>
            </a:pPr>
            <a:r>
              <a:rPr lang="en-US" sz="1200" dirty="0"/>
              <a:t>Advanced Malware Protection (AMP) for Endpoints </a:t>
            </a:r>
          </a:p>
          <a:p>
            <a:pPr lvl="1">
              <a:spcBef>
                <a:spcPts val="800"/>
              </a:spcBef>
            </a:pPr>
            <a:endParaRPr lang="en-US" sz="1200" dirty="0"/>
          </a:p>
          <a:p>
            <a:pPr marL="57150" indent="0">
              <a:spcBef>
                <a:spcPts val="800"/>
              </a:spcBef>
              <a:buNone/>
            </a:pPr>
            <a:r>
              <a:rPr lang="en-US" sz="2200" b="1" dirty="0">
                <a:solidFill>
                  <a:schemeClr val="accent5"/>
                </a:solidFill>
              </a:rPr>
              <a:t>Free Policy Migration</a:t>
            </a:r>
          </a:p>
          <a:p>
            <a:pPr>
              <a:spcBef>
                <a:spcPts val="800"/>
              </a:spcBef>
            </a:pPr>
            <a:endParaRPr lang="en-US" sz="1200" dirty="0"/>
          </a:p>
          <a:p>
            <a:pPr marL="57150" indent="0">
              <a:spcBef>
                <a:spcPts val="800"/>
              </a:spcBef>
              <a:buNone/>
            </a:pPr>
            <a:r>
              <a:rPr lang="en-US" sz="1100" dirty="0"/>
              <a:t>Offer available to current Symantec customers who are new to Cisco Email Security. Limitations apply. </a:t>
            </a:r>
          </a:p>
          <a:p>
            <a:pPr marL="57150" indent="0">
              <a:spcBef>
                <a:spcPts val="800"/>
              </a:spcBef>
              <a:buNone/>
            </a:pPr>
            <a:endParaRPr lang="en-US" sz="1200" dirty="0">
              <a:solidFill>
                <a:schemeClr val="tx2"/>
              </a:solidFill>
            </a:endParaRPr>
          </a:p>
          <a:p>
            <a:pPr marL="57150" indent="0">
              <a:spcBef>
                <a:spcPts val="800"/>
              </a:spcBef>
              <a:buNone/>
            </a:pPr>
            <a:r>
              <a:rPr lang="en-US" sz="1200" dirty="0">
                <a:solidFill>
                  <a:schemeClr val="tx2"/>
                </a:solidFill>
              </a:rPr>
              <a:t>For more information contact your Cisco Account Manager or Partner today!</a:t>
            </a:r>
          </a:p>
          <a:p>
            <a:pPr>
              <a:spcBef>
                <a:spcPts val="800"/>
              </a:spcBef>
            </a:pPr>
            <a:endParaRPr lang="en-US" sz="1200" dirty="0"/>
          </a:p>
          <a:p>
            <a:pPr>
              <a:spcBef>
                <a:spcPts val="800"/>
              </a:spcBef>
            </a:pPr>
            <a:endParaRPr lang="en-US" sz="1000" dirty="0"/>
          </a:p>
          <a:p>
            <a:pPr marL="57150" indent="0">
              <a:spcBef>
                <a:spcPts val="800"/>
              </a:spcBef>
              <a:buFont typeface="Arial"/>
              <a:buNone/>
            </a:pPr>
            <a:endParaRPr lang="en-US" sz="1600" dirty="0"/>
          </a:p>
        </p:txBody>
      </p:sp>
      <p:sp>
        <p:nvSpPr>
          <p:cNvPr id="6" name="Title 1">
            <a:extLst>
              <a:ext uri="{FF2B5EF4-FFF2-40B4-BE49-F238E27FC236}">
                <a16:creationId xmlns:a16="http://schemas.microsoft.com/office/drawing/2014/main" id="{FED33353-FBB7-B54A-89FE-DA1DC16969DF}"/>
              </a:ext>
            </a:extLst>
          </p:cNvPr>
          <p:cNvSpPr txBox="1">
            <a:spLocks/>
          </p:cNvSpPr>
          <p:nvPr/>
        </p:nvSpPr>
        <p:spPr bwMode="auto">
          <a:xfrm>
            <a:off x="437766" y="1659731"/>
            <a:ext cx="3808797"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u="none" kern="1200" dirty="0">
                <a:solidFill>
                  <a:schemeClr val="bg2">
                    <a:lumMod val="75000"/>
                  </a:schemeClr>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The Offer</a:t>
            </a:r>
            <a:br>
              <a:rPr lang="en-US" dirty="0"/>
            </a:br>
            <a:endParaRPr lang="en-US" sz="2000" dirty="0"/>
          </a:p>
        </p:txBody>
      </p:sp>
    </p:spTree>
    <p:extLst>
      <p:ext uri="{BB962C8B-B14F-4D97-AF65-F5344CB8AC3E}">
        <p14:creationId xmlns:p14="http://schemas.microsoft.com/office/powerpoint/2010/main" val="296868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DD11-81B5-1943-AABB-FF744AB10F74}"/>
              </a:ext>
            </a:extLst>
          </p:cNvPr>
          <p:cNvSpPr>
            <a:spLocks noGrp="1"/>
          </p:cNvSpPr>
          <p:nvPr>
            <p:ph type="ctrTitle"/>
          </p:nvPr>
        </p:nvSpPr>
        <p:spPr/>
        <p:txBody>
          <a:bodyPr/>
          <a:lstStyle/>
          <a:p>
            <a:r>
              <a:rPr lang="en-US" dirty="0"/>
              <a:t>Applicable SKUs</a:t>
            </a:r>
          </a:p>
        </p:txBody>
      </p:sp>
    </p:spTree>
    <p:extLst>
      <p:ext uri="{BB962C8B-B14F-4D97-AF65-F5344CB8AC3E}">
        <p14:creationId xmlns:p14="http://schemas.microsoft.com/office/powerpoint/2010/main" val="231424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11DA0-6DB0-4090-B2D3-6DFA28FE8FFA}"/>
              </a:ext>
            </a:extLst>
          </p:cNvPr>
          <p:cNvSpPr>
            <a:spLocks noGrp="1"/>
          </p:cNvSpPr>
          <p:nvPr>
            <p:ph type="title"/>
          </p:nvPr>
        </p:nvSpPr>
        <p:spPr>
          <a:xfrm>
            <a:off x="437766" y="186192"/>
            <a:ext cx="8345488" cy="731837"/>
          </a:xfrm>
        </p:spPr>
        <p:txBody>
          <a:bodyPr/>
          <a:lstStyle/>
          <a:p>
            <a:r>
              <a:rPr lang="en-US"/>
              <a:t>Applicable SKUs: Base CES, ESA and Hardware</a:t>
            </a:r>
          </a:p>
        </p:txBody>
      </p:sp>
      <p:graphicFrame>
        <p:nvGraphicFramePr>
          <p:cNvPr id="11" name="Table 10">
            <a:extLst>
              <a:ext uri="{FF2B5EF4-FFF2-40B4-BE49-F238E27FC236}">
                <a16:creationId xmlns:a16="http://schemas.microsoft.com/office/drawing/2014/main" id="{8B1D67B9-DF3C-4B7A-B309-65189BDBB2AF}"/>
              </a:ext>
            </a:extLst>
          </p:cNvPr>
          <p:cNvGraphicFramePr>
            <a:graphicFrameLocks noGrp="1"/>
          </p:cNvGraphicFramePr>
          <p:nvPr>
            <p:extLst>
              <p:ext uri="{D42A27DB-BD31-4B8C-83A1-F6EECF244321}">
                <p14:modId xmlns:p14="http://schemas.microsoft.com/office/powerpoint/2010/main" val="37695345"/>
              </p:ext>
            </p:extLst>
          </p:nvPr>
        </p:nvGraphicFramePr>
        <p:xfrm>
          <a:off x="1119352" y="757674"/>
          <a:ext cx="7204841" cy="4375317"/>
        </p:xfrm>
        <a:graphic>
          <a:graphicData uri="http://schemas.openxmlformats.org/drawingml/2006/table">
            <a:tbl>
              <a:tblPr firstRow="1" bandRow="1"/>
              <a:tblGrid>
                <a:gridCol w="1859983">
                  <a:extLst>
                    <a:ext uri="{9D8B030D-6E8A-4147-A177-3AD203B41FA5}">
                      <a16:colId xmlns:a16="http://schemas.microsoft.com/office/drawing/2014/main" val="1406743918"/>
                    </a:ext>
                  </a:extLst>
                </a:gridCol>
                <a:gridCol w="5344858">
                  <a:extLst>
                    <a:ext uri="{9D8B030D-6E8A-4147-A177-3AD203B41FA5}">
                      <a16:colId xmlns:a16="http://schemas.microsoft.com/office/drawing/2014/main" val="3436623852"/>
                    </a:ext>
                  </a:extLst>
                </a:gridCol>
              </a:tblGrid>
              <a:tr h="383769">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Subscription SKU</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Description</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857046131"/>
                  </a:ext>
                </a:extLst>
              </a:tr>
              <a:tr h="38376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dirty="0">
                          <a:solidFill>
                            <a:schemeClr val="tx1"/>
                          </a:solidFill>
                        </a:rPr>
                        <a:t>L-CES-ESI-LIC=</a:t>
                      </a:r>
                    </a:p>
                    <a:p>
                      <a:endParaRPr lang="en-US" sz="900">
                        <a:solidFill>
                          <a:schemeClr val="tx1"/>
                        </a:solidFill>
                      </a:endParaRP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algn="l" defTabSz="685777" rtl="0" eaLnBrk="1" latinLnBrk="0" hangingPunct="1"/>
                      <a:r>
                        <a:rPr lang="en-US" sz="900" kern="1200" dirty="0">
                          <a:solidFill>
                            <a:schemeClr val="tx1"/>
                          </a:solidFill>
                          <a:latin typeface="CiscoSansTT ExtraLight"/>
                          <a:ea typeface="+mn-ea"/>
                          <a:cs typeface="+mn-cs"/>
                        </a:rPr>
                        <a:t>Cloud Subscription SKU that combines </a:t>
                      </a:r>
                    </a:p>
                    <a:p>
                      <a:pPr marL="285750" indent="-285750" algn="l" defTabSz="685777" rtl="0" eaLnBrk="1" latinLnBrk="0" hangingPunct="1">
                        <a:buFont typeface="Arial" panose="020B0604020202020204" pitchFamily="34" charset="0"/>
                        <a:buChar char="•"/>
                      </a:pPr>
                      <a:r>
                        <a:rPr lang="en-US" sz="900" kern="1200" dirty="0">
                          <a:solidFill>
                            <a:schemeClr val="tx1"/>
                          </a:solidFill>
                          <a:latin typeface="CiscoSansTT ExtraLight"/>
                          <a:ea typeface="+mn-ea"/>
                          <a:cs typeface="+mn-cs"/>
                        </a:rPr>
                        <a:t>Email Inbound bundle (Anti-spam, AV, Outbreak Filters, </a:t>
                      </a:r>
                      <a:r>
                        <a:rPr lang="en-US" sz="900" dirty="0">
                          <a:solidFill>
                            <a:schemeClr val="tx1"/>
                          </a:solidFill>
                        </a:rPr>
                        <a:t>custom filters)</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4098165984"/>
                  </a:ext>
                </a:extLst>
              </a:tr>
              <a:tr h="38376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dirty="0">
                          <a:solidFill>
                            <a:schemeClr val="tx1"/>
                          </a:solidFill>
                        </a:rPr>
                        <a:t>L-CES-ESP-LIC=</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u="sng" dirty="0">
                          <a:solidFill>
                            <a:schemeClr val="tx1"/>
                          </a:solidFill>
                        </a:rPr>
                        <a:t>Premium bundle</a:t>
                      </a:r>
                      <a:r>
                        <a:rPr lang="en-US" sz="900" dirty="0">
                          <a:solidFill>
                            <a:schemeClr val="tx1"/>
                          </a:solidFill>
                        </a:rPr>
                        <a:t> (Anti-spam, AV, Outbreak Filters, custom filters, DLP, Encryption) </a:t>
                      </a:r>
                      <a:endParaRPr lang="en-US" sz="90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613370740"/>
                  </a:ext>
                </a:extLst>
              </a:tr>
              <a:tr h="38376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latin typeface="CiscoSansTT ExtraLight"/>
                          <a:ea typeface="+mn-ea"/>
                          <a:cs typeface="+mn-cs"/>
                        </a:rPr>
                        <a:t>L-CES-SUB</a:t>
                      </a:r>
                    </a:p>
                    <a:p>
                      <a:endParaRPr lang="en-US" sz="900" b="1"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p>
                      <a:pPr algn="l" defTabSz="685777" rtl="0" eaLnBrk="1" fontAlgn="base" latinLnBrk="0" hangingPunct="1"/>
                      <a:r>
                        <a:rPr lang="en-US" sz="900" kern="1200" dirty="0">
                          <a:solidFill>
                            <a:schemeClr val="tx1"/>
                          </a:solidFill>
                          <a:latin typeface="CiscoSansTT ExtraLight"/>
                          <a:ea typeface="+mn-ea"/>
                          <a:cs typeface="+mn-cs"/>
                        </a:rPr>
                        <a:t>Flexible Billing Option using the Subscription Billing Platform (SBP)</a:t>
                      </a:r>
                    </a:p>
                    <a:p>
                      <a:pPr algn="l" defTabSz="685777" rtl="0" eaLnBrk="1" latinLnBrk="0" hangingPunct="1"/>
                      <a:br>
                        <a:rPr lang="en-US" sz="900" kern="1200" dirty="0">
                          <a:solidFill>
                            <a:schemeClr val="tx1"/>
                          </a:solidFill>
                          <a:latin typeface="CiscoSansTT ExtraLight"/>
                          <a:ea typeface="+mn-ea"/>
                          <a:cs typeface="+mn-cs"/>
                        </a:rPr>
                      </a:br>
                      <a:endParaRPr lang="en-US" sz="900" kern="1200" dirty="0">
                        <a:solidFill>
                          <a:schemeClr val="tx1"/>
                        </a:solidFill>
                        <a:latin typeface="CiscoSansTT ExtraLigh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171667302"/>
                  </a:ext>
                </a:extLst>
              </a:tr>
              <a:tr h="38376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dirty="0">
                          <a:solidFill>
                            <a:schemeClr val="tx1"/>
                          </a:solidFill>
                        </a:rPr>
                        <a:t>ESA-ESI-LIC=</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u="sng" dirty="0">
                          <a:solidFill>
                            <a:schemeClr val="tx1"/>
                          </a:solidFill>
                        </a:rPr>
                        <a:t>Inbound bundle</a:t>
                      </a:r>
                      <a:r>
                        <a:rPr lang="en-US" sz="900" dirty="0">
                          <a:solidFill>
                            <a:schemeClr val="tx1"/>
                          </a:solidFill>
                        </a:rPr>
                        <a:t> (Anti-spam, AV, Outbreak Filters, custom filters)</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3503536081"/>
                  </a:ext>
                </a:extLst>
              </a:tr>
              <a:tr h="489692">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dirty="0">
                          <a:solidFill>
                            <a:schemeClr val="tx1"/>
                          </a:solidFill>
                        </a:rPr>
                        <a:t>ESA-ESP-LIC=</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endParaRPr lang="en-US" sz="900">
                        <a:solidFill>
                          <a:schemeClr val="tx1"/>
                        </a:solidFill>
                      </a:endParaRPr>
                    </a:p>
                    <a:p>
                      <a:pPr marL="285750" indent="-285750">
                        <a:buFont typeface="Arial" panose="020B0604020202020204" pitchFamily="34" charset="0"/>
                        <a:buChar char="•"/>
                      </a:pPr>
                      <a:r>
                        <a:rPr lang="en-US" sz="900" dirty="0">
                          <a:solidFill>
                            <a:schemeClr val="tx1"/>
                          </a:solidFill>
                        </a:rPr>
                        <a:t>Email </a:t>
                      </a:r>
                      <a:r>
                        <a:rPr lang="en-US" sz="900" b="1" u="sng" dirty="0">
                          <a:solidFill>
                            <a:schemeClr val="tx1"/>
                          </a:solidFill>
                        </a:rPr>
                        <a:t>Premium bundle</a:t>
                      </a:r>
                      <a:r>
                        <a:rPr lang="en-US" sz="900" dirty="0">
                          <a:solidFill>
                            <a:schemeClr val="tx1"/>
                          </a:solidFill>
                        </a:rPr>
                        <a:t> (Anti-spam, AV, Outbreak Filters, custom filters, DLP, Encryption) </a:t>
                      </a:r>
                      <a:endParaRPr lang="en-US" sz="900" kern="1200">
                        <a:solidFill>
                          <a:schemeClr val="tx1"/>
                        </a:solidFill>
                        <a:latin typeface="+mn-lt"/>
                        <a:ea typeface="+mn-ea"/>
                        <a:cs typeface="+mn-cs"/>
                      </a:endParaRPr>
                    </a:p>
                    <a:p>
                      <a:pPr marL="0" indent="0">
                        <a:buFont typeface="Arial" panose="020B0604020202020204" pitchFamily="34" charset="0"/>
                        <a:buNone/>
                      </a:pPr>
                      <a:endParaRPr lang="en-US" sz="90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216623330"/>
                  </a:ext>
                </a:extLst>
              </a:tr>
              <a:tr h="22258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ESA-C195-PR-K9</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C195 ESA Appliance</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757944416"/>
                  </a:ext>
                </a:extLst>
              </a:tr>
              <a:tr h="22258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ESA-C395-PR-K9</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C395 ESA Appliance</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744443145"/>
                  </a:ext>
                </a:extLst>
              </a:tr>
              <a:tr h="22258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ESA-C695-PR-K9</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C695 ESA Appliance</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824629906"/>
                  </a:ext>
                </a:extLst>
              </a:tr>
              <a:tr h="22382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ESA-C695F-PR-K9</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C695F ESA Appliance</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79296717"/>
                  </a:ext>
                </a:extLst>
              </a:tr>
              <a:tr h="22258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SMA-M195-PR-K9</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M195 Management Appliance</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3377954699"/>
                  </a:ext>
                </a:extLst>
              </a:tr>
              <a:tr h="222587">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AU" sz="900" dirty="0">
                          <a:solidFill>
                            <a:schemeClr val="tx1"/>
                          </a:solidFill>
                        </a:rPr>
                        <a:t>SMA-M395-PR-K9</a:t>
                      </a:r>
                      <a:endParaRPr lang="en-US" sz="9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a:solidFill>
                            <a:schemeClr val="tx1"/>
                          </a:solidFill>
                        </a:rPr>
                        <a:t>M395 Management Appliance</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2653440943"/>
                  </a:ext>
                </a:extLst>
              </a:tr>
              <a:tr h="234201">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AU" sz="900" dirty="0">
                          <a:solidFill>
                            <a:schemeClr val="tx1"/>
                          </a:solidFill>
                        </a:rPr>
                        <a:t>SMA-M695-PR-K9</a:t>
                      </a:r>
                      <a:endParaRPr lang="en-US" sz="9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a:solidFill>
                            <a:schemeClr val="tx1"/>
                          </a:solidFill>
                        </a:rPr>
                        <a:t>M695 Management Appliance</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551820546"/>
                  </a:ext>
                </a:extLst>
              </a:tr>
              <a:tr h="22645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AU" sz="900" dirty="0">
                          <a:solidFill>
                            <a:schemeClr val="tx1"/>
                          </a:solidFill>
                        </a:rPr>
                        <a:t>SMA-M695F-PR-K9</a:t>
                      </a:r>
                      <a:endParaRPr lang="en-US" sz="90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M695F Management Appliance</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908006130"/>
                  </a:ext>
                </a:extLst>
              </a:tr>
            </a:tbl>
          </a:graphicData>
        </a:graphic>
      </p:graphicFrame>
      <p:sp>
        <p:nvSpPr>
          <p:cNvPr id="12" name="Rectangle 11">
            <a:extLst>
              <a:ext uri="{FF2B5EF4-FFF2-40B4-BE49-F238E27FC236}">
                <a16:creationId xmlns:a16="http://schemas.microsoft.com/office/drawing/2014/main" id="{210D49B4-8BFB-40A8-8559-91578E7FCE15}"/>
              </a:ext>
            </a:extLst>
          </p:cNvPr>
          <p:cNvSpPr/>
          <p:nvPr/>
        </p:nvSpPr>
        <p:spPr>
          <a:xfrm>
            <a:off x="659150" y="2296104"/>
            <a:ext cx="7664667" cy="845830"/>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3" name="Rectangle 12">
            <a:extLst>
              <a:ext uri="{FF2B5EF4-FFF2-40B4-BE49-F238E27FC236}">
                <a16:creationId xmlns:a16="http://schemas.microsoft.com/office/drawing/2014/main" id="{B77659F9-85BA-4935-B1F6-1E332F7D6333}"/>
              </a:ext>
            </a:extLst>
          </p:cNvPr>
          <p:cNvSpPr/>
          <p:nvPr/>
        </p:nvSpPr>
        <p:spPr>
          <a:xfrm>
            <a:off x="656541" y="1120786"/>
            <a:ext cx="7667970" cy="1148160"/>
          </a:xfrm>
          <a:prstGeom prst="rect">
            <a:avLst/>
          </a:prstGeom>
          <a:noFill/>
          <a:ln w="25400" cap="flat" cmpd="sng" algn="ctr">
            <a:solidFill>
              <a:srgbClr val="6EBE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4" name="TextBox 13">
            <a:extLst>
              <a:ext uri="{FF2B5EF4-FFF2-40B4-BE49-F238E27FC236}">
                <a16:creationId xmlns:a16="http://schemas.microsoft.com/office/drawing/2014/main" id="{936F97A3-A86A-4CD9-B518-835B82B465F2}"/>
              </a:ext>
            </a:extLst>
          </p:cNvPr>
          <p:cNvSpPr txBox="1"/>
          <p:nvPr/>
        </p:nvSpPr>
        <p:spPr>
          <a:xfrm>
            <a:off x="659151" y="1059275"/>
            <a:ext cx="400110" cy="703256"/>
          </a:xfrm>
          <a:prstGeom prst="rect">
            <a:avLst/>
          </a:prstGeom>
          <a:noFill/>
        </p:spPr>
        <p:txBody>
          <a:bodyPr vert="vert270" wrap="square" rtlCol="0" anchor="ctr">
            <a:spAutoFit/>
          </a:bodyPr>
          <a:lstStyle/>
          <a:p>
            <a:r>
              <a:rPr lang="en-US" sz="1400" b="1">
                <a:solidFill>
                  <a:srgbClr val="00B050"/>
                </a:solidFill>
                <a:latin typeface="CiscoSansTT ExtraLight"/>
              </a:rPr>
              <a:t>Cloud</a:t>
            </a:r>
          </a:p>
        </p:txBody>
      </p:sp>
      <p:sp>
        <p:nvSpPr>
          <p:cNvPr id="15" name="TextBox 14">
            <a:extLst>
              <a:ext uri="{FF2B5EF4-FFF2-40B4-BE49-F238E27FC236}">
                <a16:creationId xmlns:a16="http://schemas.microsoft.com/office/drawing/2014/main" id="{F0CC20E1-2281-4C46-A601-CCF26C7762F9}"/>
              </a:ext>
            </a:extLst>
          </p:cNvPr>
          <p:cNvSpPr txBox="1"/>
          <p:nvPr/>
        </p:nvSpPr>
        <p:spPr>
          <a:xfrm>
            <a:off x="659151" y="2272908"/>
            <a:ext cx="400110" cy="845830"/>
          </a:xfrm>
          <a:prstGeom prst="rect">
            <a:avLst/>
          </a:prstGeom>
          <a:noFill/>
        </p:spPr>
        <p:txBody>
          <a:bodyPr vert="vert270" wrap="square" rtlCol="0" anchor="ctr">
            <a:spAutoFit/>
          </a:bodyPr>
          <a:lstStyle/>
          <a:p>
            <a:r>
              <a:rPr lang="en-US" sz="1400" b="1" dirty="0">
                <a:solidFill>
                  <a:schemeClr val="tx2"/>
                </a:solidFill>
                <a:latin typeface="CiscoSansTT ExtraLight"/>
              </a:rPr>
              <a:t>On-prem</a:t>
            </a:r>
          </a:p>
        </p:txBody>
      </p:sp>
      <p:sp>
        <p:nvSpPr>
          <p:cNvPr id="16" name="Rectangle 15">
            <a:extLst>
              <a:ext uri="{FF2B5EF4-FFF2-40B4-BE49-F238E27FC236}">
                <a16:creationId xmlns:a16="http://schemas.microsoft.com/office/drawing/2014/main" id="{69A3ED58-DF85-4722-8F9F-88409B2A60BB}"/>
              </a:ext>
            </a:extLst>
          </p:cNvPr>
          <p:cNvSpPr/>
          <p:nvPr/>
        </p:nvSpPr>
        <p:spPr>
          <a:xfrm>
            <a:off x="656541" y="3182975"/>
            <a:ext cx="7667276" cy="1918211"/>
          </a:xfrm>
          <a:prstGeom prst="rect">
            <a:avLst/>
          </a:prstGeom>
          <a:noFill/>
          <a:ln w="25400" cap="flat" cmpd="sng" algn="ctr">
            <a:solidFill>
              <a:schemeClr val="accent4">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17" name="TextBox 16">
            <a:extLst>
              <a:ext uri="{FF2B5EF4-FFF2-40B4-BE49-F238E27FC236}">
                <a16:creationId xmlns:a16="http://schemas.microsoft.com/office/drawing/2014/main" id="{40DEF285-CFEB-412E-9723-D109B13E71C3}"/>
              </a:ext>
            </a:extLst>
          </p:cNvPr>
          <p:cNvSpPr txBox="1"/>
          <p:nvPr/>
        </p:nvSpPr>
        <p:spPr>
          <a:xfrm>
            <a:off x="656541" y="3069864"/>
            <a:ext cx="400110" cy="1839467"/>
          </a:xfrm>
          <a:prstGeom prst="rect">
            <a:avLst/>
          </a:prstGeom>
          <a:noFill/>
        </p:spPr>
        <p:txBody>
          <a:bodyPr vert="vert270" wrap="square" rtlCol="0" anchor="ctr">
            <a:spAutoFit/>
          </a:bodyPr>
          <a:lstStyle/>
          <a:p>
            <a:pPr algn="ctr"/>
            <a:r>
              <a:rPr lang="en-US" sz="1400" b="1">
                <a:solidFill>
                  <a:schemeClr val="accent4">
                    <a:lumMod val="40000"/>
                    <a:lumOff val="60000"/>
                  </a:schemeClr>
                </a:solidFill>
                <a:latin typeface="CiscoSansTT ExtraLight"/>
              </a:rPr>
              <a:t>Hardware</a:t>
            </a:r>
          </a:p>
        </p:txBody>
      </p:sp>
      <p:sp>
        <p:nvSpPr>
          <p:cNvPr id="2" name="TextBox 1">
            <a:extLst>
              <a:ext uri="{FF2B5EF4-FFF2-40B4-BE49-F238E27FC236}">
                <a16:creationId xmlns:a16="http://schemas.microsoft.com/office/drawing/2014/main" id="{F0C38258-075C-0840-B8E9-F52C8C1D462B}"/>
              </a:ext>
            </a:extLst>
          </p:cNvPr>
          <p:cNvSpPr txBox="1"/>
          <p:nvPr/>
        </p:nvSpPr>
        <p:spPr>
          <a:xfrm rot="19036704">
            <a:off x="5488486" y="3861229"/>
            <a:ext cx="2127505" cy="646331"/>
          </a:xfrm>
          <a:prstGeom prst="rect">
            <a:avLst/>
          </a:prstGeom>
          <a:noFill/>
        </p:spPr>
        <p:txBody>
          <a:bodyPr wrap="none" rtlCol="0">
            <a:spAutoFit/>
          </a:bodyPr>
          <a:lstStyle/>
          <a:p>
            <a:pPr algn="ctr"/>
            <a:r>
              <a:rPr lang="en-US" b="1" dirty="0">
                <a:solidFill>
                  <a:schemeClr val="accent5"/>
                </a:solidFill>
                <a:latin typeface="+mn-lt"/>
              </a:rPr>
              <a:t>Promotional Offers</a:t>
            </a:r>
          </a:p>
          <a:p>
            <a:pPr algn="ctr"/>
            <a:r>
              <a:rPr lang="en-US" b="1" dirty="0">
                <a:solidFill>
                  <a:schemeClr val="accent5"/>
                </a:solidFill>
                <a:latin typeface="+mn-lt"/>
              </a:rPr>
              <a:t>Up to 30% off</a:t>
            </a:r>
          </a:p>
        </p:txBody>
      </p:sp>
    </p:spTree>
    <p:extLst>
      <p:ext uri="{BB962C8B-B14F-4D97-AF65-F5344CB8AC3E}">
        <p14:creationId xmlns:p14="http://schemas.microsoft.com/office/powerpoint/2010/main" val="176943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11DA0-6DB0-4090-B2D3-6DFA28FE8FFA}"/>
              </a:ext>
            </a:extLst>
          </p:cNvPr>
          <p:cNvSpPr>
            <a:spLocks noGrp="1"/>
          </p:cNvSpPr>
          <p:nvPr>
            <p:ph type="title"/>
          </p:nvPr>
        </p:nvSpPr>
        <p:spPr>
          <a:xfrm>
            <a:off x="429602" y="202520"/>
            <a:ext cx="8345488" cy="731837"/>
          </a:xfrm>
        </p:spPr>
        <p:txBody>
          <a:bodyPr/>
          <a:lstStyle/>
          <a:p>
            <a:r>
              <a:rPr lang="en-US" dirty="0"/>
              <a:t>Applicable SKUs: CES with AMP and Threat Grid</a:t>
            </a:r>
          </a:p>
        </p:txBody>
      </p:sp>
      <p:graphicFrame>
        <p:nvGraphicFramePr>
          <p:cNvPr id="22" name="Table 21">
            <a:extLst>
              <a:ext uri="{FF2B5EF4-FFF2-40B4-BE49-F238E27FC236}">
                <a16:creationId xmlns:a16="http://schemas.microsoft.com/office/drawing/2014/main" id="{C706E9DA-EE2E-4BE9-A0C8-FA1CC3FE3BF3}"/>
              </a:ext>
            </a:extLst>
          </p:cNvPr>
          <p:cNvGraphicFramePr>
            <a:graphicFrameLocks noGrp="1"/>
          </p:cNvGraphicFramePr>
          <p:nvPr>
            <p:extLst>
              <p:ext uri="{D42A27DB-BD31-4B8C-83A1-F6EECF244321}">
                <p14:modId xmlns:p14="http://schemas.microsoft.com/office/powerpoint/2010/main" val="2961699557"/>
              </p:ext>
            </p:extLst>
          </p:nvPr>
        </p:nvGraphicFramePr>
        <p:xfrm>
          <a:off x="1126018" y="939334"/>
          <a:ext cx="7205472" cy="3813048"/>
        </p:xfrm>
        <a:graphic>
          <a:graphicData uri="http://schemas.openxmlformats.org/drawingml/2006/table">
            <a:tbl>
              <a:tblPr firstRow="1" bandRow="1"/>
              <a:tblGrid>
                <a:gridCol w="2519835">
                  <a:extLst>
                    <a:ext uri="{9D8B030D-6E8A-4147-A177-3AD203B41FA5}">
                      <a16:colId xmlns:a16="http://schemas.microsoft.com/office/drawing/2014/main" val="1406743918"/>
                    </a:ext>
                  </a:extLst>
                </a:gridCol>
                <a:gridCol w="4685637">
                  <a:extLst>
                    <a:ext uri="{9D8B030D-6E8A-4147-A177-3AD203B41FA5}">
                      <a16:colId xmlns:a16="http://schemas.microsoft.com/office/drawing/2014/main" val="3436623852"/>
                    </a:ext>
                  </a:extLst>
                </a:gridCol>
              </a:tblGrid>
              <a:tr h="384048">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Subscription SKU</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a:solidFill>
                            <a:schemeClr val="tx1"/>
                          </a:solidFill>
                        </a:rPr>
                        <a:t>Description</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857046131"/>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L-CESI-AT200-K9=</a:t>
                      </a:r>
                    </a:p>
                    <a:p>
                      <a:endParaRPr lang="en-US" sz="900">
                        <a:solidFill>
                          <a:schemeClr val="tx1"/>
                        </a:solidFill>
                      </a:endParaRPr>
                    </a:p>
                    <a:p>
                      <a:r>
                        <a:rPr lang="en-US" sz="900">
                          <a:solidFill>
                            <a:schemeClr val="tx1"/>
                          </a:solidFill>
                        </a:rPr>
                        <a:t>(For seat bands S1-S8 : 100-9999 users)</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Inbound bundle</a:t>
                      </a:r>
                      <a:r>
                        <a:rPr lang="en-US" sz="900" dirty="0">
                          <a:solidFill>
                            <a:schemeClr val="tx1"/>
                          </a:solidFill>
                        </a:rPr>
                        <a:t>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200</a:t>
                      </a:r>
                      <a:r>
                        <a:rPr lang="en-US" sz="900" dirty="0">
                          <a:solidFill>
                            <a:schemeClr val="tx1"/>
                          </a:solidFill>
                        </a:rPr>
                        <a:t> file uploads per day</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4098165984"/>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L-CESI-AT2K-K9=</a:t>
                      </a:r>
                    </a:p>
                    <a:p>
                      <a:endParaRPr lang="en-US" sz="900">
                        <a:solidFill>
                          <a:schemeClr val="tx1"/>
                        </a:solidFill>
                      </a:endParaRPr>
                    </a:p>
                    <a:p>
                      <a:r>
                        <a:rPr lang="en-US" sz="900">
                          <a:solidFill>
                            <a:schemeClr val="tx1"/>
                          </a:solidFill>
                        </a:rPr>
                        <a:t>(For seat bands S9-S10 : 10K-49999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Inbound bundle</a:t>
                      </a:r>
                      <a:r>
                        <a:rPr lang="en-US" sz="900" dirty="0">
                          <a:solidFill>
                            <a:schemeClr val="tx1"/>
                          </a:solidFill>
                        </a:rPr>
                        <a:t>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613370740"/>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L-CESI-AT6K-K9=</a:t>
                      </a:r>
                    </a:p>
                    <a:p>
                      <a:endParaRPr lang="en-US" sz="900">
                        <a:solidFill>
                          <a:schemeClr val="tx1"/>
                        </a:solidFill>
                      </a:endParaRPr>
                    </a:p>
                    <a:p>
                      <a:r>
                        <a:rPr lang="en-US" sz="900">
                          <a:solidFill>
                            <a:schemeClr val="tx1"/>
                          </a:solidFill>
                        </a:rPr>
                        <a:t>(For seat bands S9-S10 : 50K+ users)</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Inbound bundle</a:t>
                      </a:r>
                      <a:r>
                        <a:rPr lang="en-US" sz="900" dirty="0">
                          <a:solidFill>
                            <a:schemeClr val="tx1"/>
                          </a:solidFill>
                        </a:rPr>
                        <a:t>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6K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3503536081"/>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L-CESP-AT200-K9=</a:t>
                      </a:r>
                    </a:p>
                    <a:p>
                      <a:endParaRPr lang="en-US" sz="900">
                        <a:solidFill>
                          <a:schemeClr val="tx1"/>
                        </a:solidFill>
                      </a:endParaRPr>
                    </a:p>
                    <a:p>
                      <a:r>
                        <a:rPr lang="en-US" sz="900">
                          <a:solidFill>
                            <a:schemeClr val="tx1"/>
                          </a:solidFill>
                        </a:rPr>
                        <a:t>(For seat bands S1-S8 : 100-9999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a:t>
                      </a:r>
                      <a:r>
                        <a:rPr lang="en-US" sz="900" dirty="0">
                          <a:solidFill>
                            <a:schemeClr val="tx1"/>
                          </a:solidFill>
                        </a:rPr>
                        <a:t>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200</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216623330"/>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L-CESP-AT2K-K9=</a:t>
                      </a:r>
                    </a:p>
                    <a:p>
                      <a:endParaRPr lang="en-US" sz="900">
                        <a:solidFill>
                          <a:schemeClr val="tx1"/>
                        </a:solidFill>
                      </a:endParaRPr>
                    </a:p>
                    <a:p>
                      <a:r>
                        <a:rPr lang="en-US" sz="900">
                          <a:solidFill>
                            <a:schemeClr val="tx1"/>
                          </a:solidFill>
                        </a:rPr>
                        <a:t>(For seat bands S9-S10 : 10K-49999 users)</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a:t>
                      </a:r>
                      <a:r>
                        <a:rPr lang="en-US" sz="900" dirty="0">
                          <a:solidFill>
                            <a:schemeClr val="tx1"/>
                          </a:solidFill>
                        </a:rPr>
                        <a:t>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757944416"/>
                  </a:ext>
                </a:extLst>
              </a:tr>
              <a:tr h="394136">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L-CESP-AT6K-K9=</a:t>
                      </a:r>
                    </a:p>
                    <a:p>
                      <a:endParaRPr lang="en-US" sz="900">
                        <a:solidFill>
                          <a:schemeClr val="tx1"/>
                        </a:solidFill>
                      </a:endParaRPr>
                    </a:p>
                    <a:p>
                      <a:r>
                        <a:rPr lang="en-US" sz="900">
                          <a:solidFill>
                            <a:schemeClr val="tx1"/>
                          </a:solidFill>
                        </a:rPr>
                        <a:t>(For seat bands S9-S10 : 50K+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Cloud Subscription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 </a:t>
                      </a:r>
                      <a:r>
                        <a:rPr lang="en-US" sz="900" dirty="0">
                          <a:solidFill>
                            <a:schemeClr val="tx1"/>
                          </a:solidFill>
                        </a:rPr>
                        <a:t>(Anti-spam,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6K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744443145"/>
                  </a:ext>
                </a:extLst>
              </a:tr>
            </a:tbl>
          </a:graphicData>
        </a:graphic>
      </p:graphicFrame>
      <p:sp>
        <p:nvSpPr>
          <p:cNvPr id="23" name="Rectangle 22">
            <a:extLst>
              <a:ext uri="{FF2B5EF4-FFF2-40B4-BE49-F238E27FC236}">
                <a16:creationId xmlns:a16="http://schemas.microsoft.com/office/drawing/2014/main" id="{D3521960-CD46-4396-8657-8C7CFC8C3CA3}"/>
              </a:ext>
            </a:extLst>
          </p:cNvPr>
          <p:cNvSpPr/>
          <p:nvPr/>
        </p:nvSpPr>
        <p:spPr>
          <a:xfrm>
            <a:off x="638683" y="2845584"/>
            <a:ext cx="7690112" cy="1906798"/>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4" name="Rectangle 23">
            <a:extLst>
              <a:ext uri="{FF2B5EF4-FFF2-40B4-BE49-F238E27FC236}">
                <a16:creationId xmlns:a16="http://schemas.microsoft.com/office/drawing/2014/main" id="{A07DD4C9-4AD3-4900-8C3C-B5E7A308D362}"/>
              </a:ext>
            </a:extLst>
          </p:cNvPr>
          <p:cNvSpPr/>
          <p:nvPr/>
        </p:nvSpPr>
        <p:spPr>
          <a:xfrm>
            <a:off x="638683" y="1339075"/>
            <a:ext cx="7690111" cy="1451702"/>
          </a:xfrm>
          <a:prstGeom prst="rect">
            <a:avLst/>
          </a:prstGeom>
          <a:noFill/>
          <a:ln w="25400" cap="flat" cmpd="sng" algn="ctr">
            <a:solidFill>
              <a:srgbClr val="6EBE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5" name="TextBox 24">
            <a:extLst>
              <a:ext uri="{FF2B5EF4-FFF2-40B4-BE49-F238E27FC236}">
                <a16:creationId xmlns:a16="http://schemas.microsoft.com/office/drawing/2014/main" id="{F6F99FC2-3F3B-42F6-A76C-E42D8940C6A5}"/>
              </a:ext>
            </a:extLst>
          </p:cNvPr>
          <p:cNvSpPr txBox="1"/>
          <p:nvPr/>
        </p:nvSpPr>
        <p:spPr>
          <a:xfrm>
            <a:off x="641379" y="1338794"/>
            <a:ext cx="461665" cy="1506790"/>
          </a:xfrm>
          <a:prstGeom prst="rect">
            <a:avLst/>
          </a:prstGeom>
          <a:noFill/>
        </p:spPr>
        <p:txBody>
          <a:bodyPr vert="vert270" wrap="square" rtlCol="0" anchor="ctr">
            <a:spAutoFit/>
          </a:bodyPr>
          <a:lstStyle/>
          <a:p>
            <a:pPr algn="ctr"/>
            <a:r>
              <a:rPr lang="en-US" dirty="0">
                <a:solidFill>
                  <a:srgbClr val="00B050"/>
                </a:solidFill>
                <a:latin typeface="CiscoSansTT ExtraLight"/>
              </a:rPr>
              <a:t>Inbound Plus</a:t>
            </a:r>
          </a:p>
        </p:txBody>
      </p:sp>
      <p:sp>
        <p:nvSpPr>
          <p:cNvPr id="26" name="TextBox 25">
            <a:extLst>
              <a:ext uri="{FF2B5EF4-FFF2-40B4-BE49-F238E27FC236}">
                <a16:creationId xmlns:a16="http://schemas.microsoft.com/office/drawing/2014/main" id="{E2A5284E-88AB-408A-ACCD-AA6CFED5C341}"/>
              </a:ext>
            </a:extLst>
          </p:cNvPr>
          <p:cNvSpPr txBox="1"/>
          <p:nvPr/>
        </p:nvSpPr>
        <p:spPr>
          <a:xfrm>
            <a:off x="641379" y="2900260"/>
            <a:ext cx="461665" cy="1713333"/>
          </a:xfrm>
          <a:prstGeom prst="rect">
            <a:avLst/>
          </a:prstGeom>
          <a:noFill/>
        </p:spPr>
        <p:txBody>
          <a:bodyPr vert="vert270" wrap="square" rtlCol="0" anchor="ctr">
            <a:spAutoFit/>
          </a:bodyPr>
          <a:lstStyle/>
          <a:p>
            <a:pPr algn="ctr"/>
            <a:r>
              <a:rPr lang="en-US" dirty="0">
                <a:solidFill>
                  <a:schemeClr val="accent1"/>
                </a:solidFill>
                <a:latin typeface="CiscoSansTT ExtraLight"/>
              </a:rPr>
              <a:t>Premium Plus</a:t>
            </a:r>
          </a:p>
        </p:txBody>
      </p:sp>
    </p:spTree>
    <p:extLst>
      <p:ext uri="{BB962C8B-B14F-4D97-AF65-F5344CB8AC3E}">
        <p14:creationId xmlns:p14="http://schemas.microsoft.com/office/powerpoint/2010/main" val="247182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11DA0-6DB0-4090-B2D3-6DFA28FE8FFA}"/>
              </a:ext>
            </a:extLst>
          </p:cNvPr>
          <p:cNvSpPr>
            <a:spLocks noGrp="1"/>
          </p:cNvSpPr>
          <p:nvPr>
            <p:ph type="title"/>
          </p:nvPr>
        </p:nvSpPr>
        <p:spPr>
          <a:xfrm>
            <a:off x="437766" y="202520"/>
            <a:ext cx="8345488" cy="731837"/>
          </a:xfrm>
        </p:spPr>
        <p:txBody>
          <a:bodyPr/>
          <a:lstStyle/>
          <a:p>
            <a:r>
              <a:rPr lang="en-US" dirty="0"/>
              <a:t>Applicable SKUs: ESA with AMP and Threat Grid</a:t>
            </a:r>
          </a:p>
        </p:txBody>
      </p:sp>
      <p:graphicFrame>
        <p:nvGraphicFramePr>
          <p:cNvPr id="9" name="Table 8">
            <a:extLst>
              <a:ext uri="{FF2B5EF4-FFF2-40B4-BE49-F238E27FC236}">
                <a16:creationId xmlns:a16="http://schemas.microsoft.com/office/drawing/2014/main" id="{0CF6DAF8-B2E6-41A1-A6A3-511CAF50D57C}"/>
              </a:ext>
            </a:extLst>
          </p:cNvPr>
          <p:cNvGraphicFramePr>
            <a:graphicFrameLocks noGrp="1"/>
          </p:cNvGraphicFramePr>
          <p:nvPr>
            <p:extLst>
              <p:ext uri="{D42A27DB-BD31-4B8C-83A1-F6EECF244321}">
                <p14:modId xmlns:p14="http://schemas.microsoft.com/office/powerpoint/2010/main" val="1906131910"/>
              </p:ext>
            </p:extLst>
          </p:nvPr>
        </p:nvGraphicFramePr>
        <p:xfrm>
          <a:off x="1126018" y="947219"/>
          <a:ext cx="7205471" cy="3886391"/>
        </p:xfrm>
        <a:graphic>
          <a:graphicData uri="http://schemas.openxmlformats.org/drawingml/2006/table">
            <a:tbl>
              <a:tblPr firstRow="1" bandRow="1"/>
              <a:tblGrid>
                <a:gridCol w="2425927">
                  <a:extLst>
                    <a:ext uri="{9D8B030D-6E8A-4147-A177-3AD203B41FA5}">
                      <a16:colId xmlns:a16="http://schemas.microsoft.com/office/drawing/2014/main" val="1406743918"/>
                    </a:ext>
                  </a:extLst>
                </a:gridCol>
                <a:gridCol w="4779544">
                  <a:extLst>
                    <a:ext uri="{9D8B030D-6E8A-4147-A177-3AD203B41FA5}">
                      <a16:colId xmlns:a16="http://schemas.microsoft.com/office/drawing/2014/main" val="3436623852"/>
                    </a:ext>
                  </a:extLst>
                </a:gridCol>
              </a:tblGrid>
              <a:tr h="384048">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Subscription SKU</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a:solidFill>
                            <a:schemeClr val="tx1"/>
                          </a:solidFill>
                        </a:rPr>
                        <a:t>Description</a:t>
                      </a:r>
                    </a:p>
                  </a:txBody>
                  <a:tcPr anchor="ct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857046131"/>
                  </a:ext>
                </a:extLst>
              </a:tr>
              <a:tr h="452778">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L-ESAI-AT200-K9=</a:t>
                      </a:r>
                    </a:p>
                    <a:p>
                      <a:endParaRPr lang="en-US" sz="900">
                        <a:solidFill>
                          <a:schemeClr val="tx1"/>
                        </a:solidFill>
                      </a:endParaRPr>
                    </a:p>
                    <a:p>
                      <a:r>
                        <a:rPr lang="en-US" sz="900">
                          <a:solidFill>
                            <a:schemeClr val="tx1"/>
                          </a:solidFill>
                        </a:rPr>
                        <a:t>(For seat bands S1-S8 : 100-9999 users)</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Inbound bundle</a:t>
                      </a:r>
                      <a:r>
                        <a:rPr lang="en-US" sz="900" dirty="0">
                          <a:solidFill>
                            <a:schemeClr val="tx1"/>
                          </a:solidFill>
                        </a:rPr>
                        <a:t>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200</a:t>
                      </a:r>
                      <a:r>
                        <a:rPr lang="en-US" sz="900" dirty="0">
                          <a:solidFill>
                            <a:schemeClr val="tx1"/>
                          </a:solidFill>
                        </a:rPr>
                        <a:t> file uploads per day</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4098165984"/>
                  </a:ext>
                </a:extLst>
              </a:tr>
              <a:tr h="576263">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L-ESAI-AT2K-K9=</a:t>
                      </a:r>
                    </a:p>
                    <a:p>
                      <a:endParaRPr lang="en-US" sz="900">
                        <a:solidFill>
                          <a:schemeClr val="tx1"/>
                        </a:solidFill>
                      </a:endParaRPr>
                    </a:p>
                    <a:p>
                      <a:r>
                        <a:rPr lang="en-US" sz="900">
                          <a:solidFill>
                            <a:schemeClr val="tx1"/>
                          </a:solidFill>
                        </a:rPr>
                        <a:t>(For seat bands S9-S10 : 10K-49999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Inbound bundle</a:t>
                      </a:r>
                      <a:r>
                        <a:rPr lang="en-US" sz="900" dirty="0">
                          <a:solidFill>
                            <a:schemeClr val="tx1"/>
                          </a:solidFill>
                        </a:rPr>
                        <a:t>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613370740"/>
                  </a:ext>
                </a:extLst>
              </a:tr>
              <a:tr h="452778">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L-ESAI-AT6K-K9=</a:t>
                      </a:r>
                    </a:p>
                    <a:p>
                      <a:endParaRPr lang="en-US" sz="900">
                        <a:solidFill>
                          <a:schemeClr val="tx1"/>
                        </a:solidFill>
                      </a:endParaRPr>
                    </a:p>
                    <a:p>
                      <a:r>
                        <a:rPr lang="en-US" sz="900">
                          <a:solidFill>
                            <a:schemeClr val="tx1"/>
                          </a:solidFill>
                        </a:rPr>
                        <a:t>(For seat bands S9-S10 : 50K+ users)</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Inbound bundle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6K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3503536081"/>
                  </a:ext>
                </a:extLst>
              </a:tr>
              <a:tr h="576263">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L-ESAP-AT200-K9=</a:t>
                      </a:r>
                    </a:p>
                    <a:p>
                      <a:endParaRPr lang="en-US" sz="900">
                        <a:solidFill>
                          <a:schemeClr val="tx1"/>
                        </a:solidFill>
                      </a:endParaRPr>
                    </a:p>
                    <a:p>
                      <a:r>
                        <a:rPr lang="en-US" sz="900">
                          <a:solidFill>
                            <a:schemeClr val="tx1"/>
                          </a:solidFill>
                        </a:rPr>
                        <a:t>(For seat bands S1-S8 : 100-9999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a:t>
                      </a:r>
                      <a:r>
                        <a:rPr lang="en-US" sz="900" dirty="0">
                          <a:solidFill>
                            <a:schemeClr val="tx1"/>
                          </a:solidFill>
                        </a:rPr>
                        <a:t>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200</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216623330"/>
                  </a:ext>
                </a:extLst>
              </a:tr>
              <a:tr h="576263">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L-ESAP-AT2K-K9=</a:t>
                      </a:r>
                    </a:p>
                    <a:p>
                      <a:endParaRPr lang="en-US" sz="900">
                        <a:solidFill>
                          <a:schemeClr val="tx1"/>
                        </a:solidFill>
                      </a:endParaRPr>
                    </a:p>
                    <a:p>
                      <a:r>
                        <a:rPr lang="en-US" sz="900">
                          <a:solidFill>
                            <a:schemeClr val="tx1"/>
                          </a:solidFill>
                        </a:rPr>
                        <a:t>(For seat bands S9-S10 : 10K-49999 users)</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a:t>
                      </a:r>
                      <a:r>
                        <a:rPr lang="en-US" sz="900" dirty="0">
                          <a:solidFill>
                            <a:schemeClr val="tx1"/>
                          </a:solidFill>
                        </a:rPr>
                        <a:t>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757944416"/>
                  </a:ext>
                </a:extLst>
              </a:tr>
              <a:tr h="576263">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b="1">
                          <a:solidFill>
                            <a:schemeClr val="tx1"/>
                          </a:solidFill>
                        </a:rPr>
                        <a:t>L-ESAP-AT6K-K9=</a:t>
                      </a:r>
                    </a:p>
                    <a:p>
                      <a:endParaRPr lang="en-US" sz="900">
                        <a:solidFill>
                          <a:schemeClr val="tx1"/>
                        </a:solidFill>
                      </a:endParaRPr>
                    </a:p>
                    <a:p>
                      <a:r>
                        <a:rPr lang="en-US" sz="900">
                          <a:solidFill>
                            <a:schemeClr val="tx1"/>
                          </a:solidFill>
                        </a:rPr>
                        <a:t>(For seat bands S9-S10 : 50K+ users)</a:t>
                      </a:r>
                    </a:p>
                  </a:txBody>
                  <a:tcPr>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solidFill>
                            <a:schemeClr val="tx1"/>
                          </a:solidFill>
                        </a:rPr>
                        <a:t>On-prem SKU that combines </a:t>
                      </a:r>
                    </a:p>
                    <a:p>
                      <a:pPr marL="285750" indent="-285750">
                        <a:buFont typeface="Arial" panose="020B0604020202020204" pitchFamily="34" charset="0"/>
                        <a:buChar char="•"/>
                      </a:pPr>
                      <a:r>
                        <a:rPr lang="en-US" sz="900" dirty="0">
                          <a:solidFill>
                            <a:schemeClr val="tx1"/>
                          </a:solidFill>
                        </a:rPr>
                        <a:t>Email </a:t>
                      </a:r>
                      <a:r>
                        <a:rPr lang="en-US" sz="900" b="1" dirty="0">
                          <a:solidFill>
                            <a:schemeClr val="tx1"/>
                          </a:solidFill>
                        </a:rPr>
                        <a:t>Premium bundle</a:t>
                      </a:r>
                      <a:r>
                        <a:rPr lang="en-US" sz="900" dirty="0">
                          <a:solidFill>
                            <a:schemeClr val="tx1"/>
                          </a:solidFill>
                        </a:rPr>
                        <a:t>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6K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744443145"/>
                  </a:ext>
                </a:extLst>
              </a:tr>
            </a:tbl>
          </a:graphicData>
        </a:graphic>
      </p:graphicFrame>
      <p:sp>
        <p:nvSpPr>
          <p:cNvPr id="23" name="Rectangle 22">
            <a:extLst>
              <a:ext uri="{FF2B5EF4-FFF2-40B4-BE49-F238E27FC236}">
                <a16:creationId xmlns:a16="http://schemas.microsoft.com/office/drawing/2014/main" id="{D3521960-CD46-4396-8657-8C7CFC8C3CA3}"/>
              </a:ext>
            </a:extLst>
          </p:cNvPr>
          <p:cNvSpPr/>
          <p:nvPr/>
        </p:nvSpPr>
        <p:spPr>
          <a:xfrm>
            <a:off x="638684" y="2988843"/>
            <a:ext cx="7690111" cy="1908584"/>
          </a:xfrm>
          <a:prstGeom prst="rect">
            <a:avLst/>
          </a:prstGeom>
          <a:no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4" name="Rectangle 23">
            <a:extLst>
              <a:ext uri="{FF2B5EF4-FFF2-40B4-BE49-F238E27FC236}">
                <a16:creationId xmlns:a16="http://schemas.microsoft.com/office/drawing/2014/main" id="{A07DD4C9-4AD3-4900-8C3C-B5E7A308D362}"/>
              </a:ext>
            </a:extLst>
          </p:cNvPr>
          <p:cNvSpPr/>
          <p:nvPr/>
        </p:nvSpPr>
        <p:spPr>
          <a:xfrm>
            <a:off x="638684" y="1336029"/>
            <a:ext cx="7690110" cy="1607196"/>
          </a:xfrm>
          <a:prstGeom prst="rect">
            <a:avLst/>
          </a:prstGeom>
          <a:noFill/>
          <a:ln w="25400" cap="flat" cmpd="sng" algn="ctr">
            <a:solidFill>
              <a:srgbClr val="6EBE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25" name="TextBox 24">
            <a:extLst>
              <a:ext uri="{FF2B5EF4-FFF2-40B4-BE49-F238E27FC236}">
                <a16:creationId xmlns:a16="http://schemas.microsoft.com/office/drawing/2014/main" id="{F6F99FC2-3F3B-42F6-A76C-E42D8940C6A5}"/>
              </a:ext>
            </a:extLst>
          </p:cNvPr>
          <p:cNvSpPr txBox="1"/>
          <p:nvPr/>
        </p:nvSpPr>
        <p:spPr>
          <a:xfrm>
            <a:off x="641379" y="1338794"/>
            <a:ext cx="461665" cy="1506790"/>
          </a:xfrm>
          <a:prstGeom prst="rect">
            <a:avLst/>
          </a:prstGeom>
          <a:noFill/>
        </p:spPr>
        <p:txBody>
          <a:bodyPr vert="vert270" wrap="square" rtlCol="0" anchor="ctr">
            <a:spAutoFit/>
          </a:bodyPr>
          <a:lstStyle/>
          <a:p>
            <a:pPr algn="ctr"/>
            <a:r>
              <a:rPr lang="en-US" dirty="0">
                <a:solidFill>
                  <a:srgbClr val="00B050"/>
                </a:solidFill>
                <a:latin typeface="CiscoSansTT ExtraLight"/>
              </a:rPr>
              <a:t>Inbound Plus</a:t>
            </a:r>
          </a:p>
        </p:txBody>
      </p:sp>
      <p:sp>
        <p:nvSpPr>
          <p:cNvPr id="26" name="TextBox 25">
            <a:extLst>
              <a:ext uri="{FF2B5EF4-FFF2-40B4-BE49-F238E27FC236}">
                <a16:creationId xmlns:a16="http://schemas.microsoft.com/office/drawing/2014/main" id="{E2A5284E-88AB-408A-ACCD-AA6CFED5C341}"/>
              </a:ext>
            </a:extLst>
          </p:cNvPr>
          <p:cNvSpPr txBox="1"/>
          <p:nvPr/>
        </p:nvSpPr>
        <p:spPr>
          <a:xfrm>
            <a:off x="641379" y="3012105"/>
            <a:ext cx="461665" cy="1713333"/>
          </a:xfrm>
          <a:prstGeom prst="rect">
            <a:avLst/>
          </a:prstGeom>
          <a:noFill/>
        </p:spPr>
        <p:txBody>
          <a:bodyPr vert="vert270" wrap="square" rtlCol="0" anchor="ctr">
            <a:spAutoFit/>
          </a:bodyPr>
          <a:lstStyle/>
          <a:p>
            <a:pPr algn="ctr"/>
            <a:r>
              <a:rPr lang="en-US" dirty="0">
                <a:solidFill>
                  <a:schemeClr val="accent1"/>
                </a:solidFill>
                <a:latin typeface="CiscoSansTT ExtraLight"/>
              </a:rPr>
              <a:t>Premium Plus</a:t>
            </a:r>
          </a:p>
        </p:txBody>
      </p:sp>
    </p:spTree>
    <p:extLst>
      <p:ext uri="{BB962C8B-B14F-4D97-AF65-F5344CB8AC3E}">
        <p14:creationId xmlns:p14="http://schemas.microsoft.com/office/powerpoint/2010/main" val="170730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11DA0-6DB0-4090-B2D3-6DFA28FE8FFA}"/>
              </a:ext>
            </a:extLst>
          </p:cNvPr>
          <p:cNvSpPr>
            <a:spLocks noGrp="1"/>
          </p:cNvSpPr>
          <p:nvPr>
            <p:ph type="title"/>
          </p:nvPr>
        </p:nvSpPr>
        <p:spPr>
          <a:xfrm>
            <a:off x="429602" y="210685"/>
            <a:ext cx="8345488" cy="731837"/>
          </a:xfrm>
        </p:spPr>
        <p:txBody>
          <a:bodyPr/>
          <a:lstStyle/>
          <a:p>
            <a:r>
              <a:rPr lang="en-US"/>
              <a:t>Applicable SKUs: Hybrid (CES and ESA)</a:t>
            </a:r>
          </a:p>
        </p:txBody>
      </p:sp>
      <p:graphicFrame>
        <p:nvGraphicFramePr>
          <p:cNvPr id="10" name="Table 9">
            <a:extLst>
              <a:ext uri="{FF2B5EF4-FFF2-40B4-BE49-F238E27FC236}">
                <a16:creationId xmlns:a16="http://schemas.microsoft.com/office/drawing/2014/main" id="{43710A44-AED9-4CCE-9871-A4DC8F36039C}"/>
              </a:ext>
            </a:extLst>
          </p:cNvPr>
          <p:cNvGraphicFramePr>
            <a:graphicFrameLocks noGrp="1"/>
          </p:cNvGraphicFramePr>
          <p:nvPr>
            <p:extLst>
              <p:ext uri="{D42A27DB-BD31-4B8C-83A1-F6EECF244321}">
                <p14:modId xmlns:p14="http://schemas.microsoft.com/office/powerpoint/2010/main" val="4288958603"/>
              </p:ext>
            </p:extLst>
          </p:nvPr>
        </p:nvGraphicFramePr>
        <p:xfrm>
          <a:off x="1126018" y="947219"/>
          <a:ext cx="7205471" cy="2402953"/>
        </p:xfrm>
        <a:graphic>
          <a:graphicData uri="http://schemas.openxmlformats.org/drawingml/2006/table">
            <a:tbl>
              <a:tblPr firstRow="1" bandRow="1"/>
              <a:tblGrid>
                <a:gridCol w="1995554">
                  <a:extLst>
                    <a:ext uri="{9D8B030D-6E8A-4147-A177-3AD203B41FA5}">
                      <a16:colId xmlns:a16="http://schemas.microsoft.com/office/drawing/2014/main" val="1406743918"/>
                    </a:ext>
                  </a:extLst>
                </a:gridCol>
                <a:gridCol w="5209917">
                  <a:extLst>
                    <a:ext uri="{9D8B030D-6E8A-4147-A177-3AD203B41FA5}">
                      <a16:colId xmlns:a16="http://schemas.microsoft.com/office/drawing/2014/main" val="3436623852"/>
                    </a:ext>
                  </a:extLst>
                </a:gridCol>
              </a:tblGrid>
              <a:tr h="407279">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Subscription SKU</a:t>
                      </a:r>
                    </a:p>
                  </a:txBody>
                  <a:tcP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a:solidFill>
                            <a:schemeClr val="tx1"/>
                          </a:solidFill>
                        </a:rPr>
                        <a:t>Description</a:t>
                      </a:r>
                    </a:p>
                  </a:txBody>
                  <a:tcP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857046131"/>
                  </a:ext>
                </a:extLst>
              </a:tr>
              <a:tr h="40727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1" kern="1200">
                          <a:solidFill>
                            <a:schemeClr val="tx1"/>
                          </a:solidFill>
                          <a:latin typeface="+mn-lt"/>
                          <a:ea typeface="+mn-ea"/>
                          <a:cs typeface="+mn-cs"/>
                        </a:rPr>
                        <a:t>HYB-EMAIL-ESI-BUN</a:t>
                      </a:r>
                    </a:p>
                  </a:txBody>
                  <a:tcPr marL="68580" marR="68580" marT="0" marB="0">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indent="0">
                        <a:buFont typeface="Arial" panose="020B0604020202020204" pitchFamily="34" charset="0"/>
                        <a:buNone/>
                      </a:pPr>
                      <a:r>
                        <a:rPr lang="en-US" sz="900">
                          <a:solidFill>
                            <a:schemeClr val="tx1"/>
                          </a:solidFill>
                        </a:rPr>
                        <a:t>Cisco Email Security </a:t>
                      </a:r>
                      <a:r>
                        <a:rPr lang="en-US" sz="900" b="1" u="sng">
                          <a:solidFill>
                            <a:schemeClr val="tx1"/>
                          </a:solidFill>
                        </a:rPr>
                        <a:t>Inbound</a:t>
                      </a:r>
                      <a:r>
                        <a:rPr lang="en-US" sz="900">
                          <a:solidFill>
                            <a:schemeClr val="tx1"/>
                          </a:solidFill>
                        </a:rPr>
                        <a:t> Hybrid – Includes license for ESA, ESAv &amp; CES</a:t>
                      </a:r>
                    </a:p>
                    <a:p>
                      <a:pPr marL="171450" indent="-171450">
                        <a:buFont typeface="Arial" panose="020B0604020202020204" pitchFamily="34" charset="0"/>
                        <a:buChar char="•"/>
                      </a:pPr>
                      <a:r>
                        <a:rPr lang="en-US" sz="900">
                          <a:solidFill>
                            <a:schemeClr val="tx1"/>
                          </a:solidFill>
                        </a:rPr>
                        <a:t>Anti-spam + Anti-virus + Forged Email Detection + Outbreak Filters</a:t>
                      </a: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460324275"/>
                  </a:ext>
                </a:extLst>
              </a:tr>
              <a:tr h="40727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1" kern="1200">
                          <a:solidFill>
                            <a:schemeClr val="tx1"/>
                          </a:solidFill>
                          <a:latin typeface="+mn-lt"/>
                          <a:ea typeface="+mn-ea"/>
                          <a:cs typeface="+mn-cs"/>
                        </a:rPr>
                        <a:t>HYB-EMAIL-ESP-BUN</a:t>
                      </a:r>
                    </a:p>
                  </a:txBody>
                  <a:tcPr marL="68580" marR="68580" marT="0" marB="0">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indent="0">
                        <a:buFont typeface="Arial" panose="020B0604020202020204" pitchFamily="34" charset="0"/>
                        <a:buNone/>
                      </a:pPr>
                      <a:r>
                        <a:rPr lang="en-US" sz="900">
                          <a:solidFill>
                            <a:schemeClr val="tx1"/>
                          </a:solidFill>
                        </a:rPr>
                        <a:t>Cisco Email Security </a:t>
                      </a:r>
                      <a:r>
                        <a:rPr lang="en-US" sz="900" b="1" u="sng">
                          <a:solidFill>
                            <a:schemeClr val="tx1"/>
                          </a:solidFill>
                        </a:rPr>
                        <a:t>Premium</a:t>
                      </a:r>
                      <a:r>
                        <a:rPr lang="en-US" sz="900">
                          <a:solidFill>
                            <a:schemeClr val="tx1"/>
                          </a:solidFill>
                        </a:rPr>
                        <a:t> Hybrid – Includes license for ESA, ESAv &amp; CES</a:t>
                      </a:r>
                    </a:p>
                    <a:p>
                      <a:pPr marL="171450" indent="-171450">
                        <a:buFont typeface="Arial" panose="020B0604020202020204" pitchFamily="34" charset="0"/>
                        <a:buChar char="•"/>
                      </a:pPr>
                      <a:r>
                        <a:rPr lang="en-US" sz="900">
                          <a:solidFill>
                            <a:schemeClr val="tx1"/>
                          </a:solidFill>
                        </a:rPr>
                        <a:t>Anti-spam + Anti-virus + Forged Email Detection + Outbreak Filters + DLP + Encryption</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4244117733"/>
                  </a:ext>
                </a:extLst>
              </a:tr>
              <a:tr h="519691">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1" kern="1200">
                          <a:solidFill>
                            <a:schemeClr val="tx1"/>
                          </a:solidFill>
                          <a:latin typeface="+mn-lt"/>
                          <a:ea typeface="+mn-ea"/>
                          <a:cs typeface="+mn-cs"/>
                        </a:rPr>
                        <a:t>HYB-ESAI-AT-BUN</a:t>
                      </a:r>
                    </a:p>
                  </a:txBody>
                  <a:tcPr marL="68580" marR="68580" marT="0" marB="0">
                    <a:lnL>
                      <a:noFill/>
                    </a:lnL>
                    <a:lnR>
                      <a:noFill/>
                    </a:lnR>
                    <a:lnT>
                      <a:no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These are </a:t>
                      </a:r>
                      <a:r>
                        <a:rPr lang="en-US" sz="900" b="1" dirty="0">
                          <a:solidFill>
                            <a:schemeClr val="tx1"/>
                          </a:solidFill>
                        </a:rPr>
                        <a:t>multi-line bundles</a:t>
                      </a:r>
                      <a:r>
                        <a:rPr lang="en-US" sz="900" dirty="0">
                          <a:solidFill>
                            <a:schemeClr val="tx1"/>
                          </a:solidFill>
                        </a:rPr>
                        <a:t> with mix of cloud and on-prem SKUs that combine</a:t>
                      </a:r>
                    </a:p>
                    <a:p>
                      <a:pPr marL="285750" indent="-285750">
                        <a:buFont typeface="Arial" panose="020B0604020202020204" pitchFamily="34" charset="0"/>
                        <a:buChar char="•"/>
                      </a:pPr>
                      <a:r>
                        <a:rPr lang="en-US" sz="900" dirty="0">
                          <a:solidFill>
                            <a:schemeClr val="tx1"/>
                          </a:solidFill>
                        </a:rPr>
                        <a:t>Email </a:t>
                      </a:r>
                      <a:r>
                        <a:rPr lang="en-US" sz="900" b="1" u="sng" dirty="0">
                          <a:solidFill>
                            <a:schemeClr val="tx1"/>
                          </a:solidFill>
                        </a:rPr>
                        <a:t>Inbound</a:t>
                      </a:r>
                      <a:r>
                        <a:rPr lang="en-US" sz="900" dirty="0">
                          <a:solidFill>
                            <a:schemeClr val="tx1"/>
                          </a:solidFill>
                        </a:rPr>
                        <a:t> bundle (Anti-spam, AV, Outbreak Filters, custom filters)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4098165984"/>
                  </a:ext>
                </a:extLst>
              </a:tr>
              <a:tr h="661425">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lgn="l" defTabSz="685777" rtl="0" eaLnBrk="1" latinLnBrk="0" hangingPunct="1">
                        <a:spcBef>
                          <a:spcPts val="0"/>
                        </a:spcBef>
                        <a:spcAft>
                          <a:spcPts val="0"/>
                        </a:spcAft>
                      </a:pPr>
                      <a:r>
                        <a:rPr lang="en-US" sz="900" b="1" kern="1200">
                          <a:solidFill>
                            <a:schemeClr val="tx1"/>
                          </a:solidFill>
                          <a:latin typeface="+mn-lt"/>
                          <a:ea typeface="+mn-ea"/>
                          <a:cs typeface="+mn-cs"/>
                        </a:rPr>
                        <a:t>HYB-ESAP-AT-BUN</a:t>
                      </a:r>
                    </a:p>
                  </a:txBody>
                  <a:tcPr marL="68580" marR="68580" marT="0" marB="0">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r>
                        <a:rPr lang="en-US" sz="900" dirty="0">
                          <a:solidFill>
                            <a:schemeClr val="tx1"/>
                          </a:solidFill>
                        </a:rPr>
                        <a:t>These are </a:t>
                      </a:r>
                      <a:r>
                        <a:rPr lang="en-US" sz="900" b="1" dirty="0">
                          <a:solidFill>
                            <a:schemeClr val="tx1"/>
                          </a:solidFill>
                        </a:rPr>
                        <a:t>multi-line bundles</a:t>
                      </a:r>
                      <a:r>
                        <a:rPr lang="en-US" sz="900" dirty="0">
                          <a:solidFill>
                            <a:schemeClr val="tx1"/>
                          </a:solidFill>
                        </a:rPr>
                        <a:t> with mix of cloud and on-prem SKUs that combine</a:t>
                      </a:r>
                    </a:p>
                    <a:p>
                      <a:pPr marL="285750" indent="-285750">
                        <a:buFont typeface="Arial" panose="020B0604020202020204" pitchFamily="34" charset="0"/>
                        <a:buChar char="•"/>
                      </a:pPr>
                      <a:r>
                        <a:rPr lang="en-US" sz="900" dirty="0">
                          <a:solidFill>
                            <a:schemeClr val="tx1"/>
                          </a:solidFill>
                        </a:rPr>
                        <a:t>Email </a:t>
                      </a:r>
                      <a:r>
                        <a:rPr lang="en-US" sz="900" b="1" u="sng" dirty="0">
                          <a:solidFill>
                            <a:schemeClr val="tx1"/>
                          </a:solidFill>
                        </a:rPr>
                        <a:t>Premium</a:t>
                      </a:r>
                      <a:r>
                        <a:rPr lang="en-US" sz="900" dirty="0">
                          <a:solidFill>
                            <a:schemeClr val="tx1"/>
                          </a:solidFill>
                        </a:rPr>
                        <a:t> bundle (Anti-spam, AV, Outbreak Filters, custom filters, DLP, Encryption) with </a:t>
                      </a:r>
                    </a:p>
                    <a:p>
                      <a:pPr marL="285750" indent="-285750">
                        <a:buFont typeface="Arial" panose="020B0604020202020204" pitchFamily="34" charset="0"/>
                        <a:buChar char="•"/>
                      </a:pPr>
                      <a:r>
                        <a:rPr lang="en-US" sz="900" dirty="0">
                          <a:solidFill>
                            <a:schemeClr val="tx1"/>
                          </a:solidFill>
                        </a:rPr>
                        <a:t>AMP and TG subscription – with </a:t>
                      </a:r>
                      <a:r>
                        <a:rPr lang="en-US" sz="900" b="1" dirty="0">
                          <a:solidFill>
                            <a:schemeClr val="tx1"/>
                          </a:solidFill>
                        </a:rPr>
                        <a:t>2K</a:t>
                      </a:r>
                      <a:r>
                        <a:rPr lang="en-US" sz="900" dirty="0">
                          <a:solidFill>
                            <a:schemeClr val="tx1"/>
                          </a:solidFill>
                        </a:rPr>
                        <a:t> file uploads per day</a:t>
                      </a: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3613370740"/>
                  </a:ext>
                </a:extLst>
              </a:tr>
            </a:tbl>
          </a:graphicData>
        </a:graphic>
      </p:graphicFrame>
      <p:sp>
        <p:nvSpPr>
          <p:cNvPr id="11" name="Text Placeholder 1">
            <a:extLst>
              <a:ext uri="{FF2B5EF4-FFF2-40B4-BE49-F238E27FC236}">
                <a16:creationId xmlns:a16="http://schemas.microsoft.com/office/drawing/2014/main" id="{5034997E-1555-41D0-8332-8D7701C43C0D}"/>
              </a:ext>
            </a:extLst>
          </p:cNvPr>
          <p:cNvSpPr>
            <a:spLocks noGrp="1"/>
          </p:cNvSpPr>
          <p:nvPr>
            <p:ph type="body" sz="quarter" idx="10"/>
          </p:nvPr>
        </p:nvSpPr>
        <p:spPr>
          <a:xfrm>
            <a:off x="462301" y="3484179"/>
            <a:ext cx="8277344" cy="1513489"/>
          </a:xfrm>
        </p:spPr>
        <p:txBody>
          <a:bodyPr/>
          <a:lstStyle/>
          <a:p>
            <a:pPr marL="57150" indent="0">
              <a:lnSpc>
                <a:spcPct val="100000"/>
              </a:lnSpc>
              <a:spcBef>
                <a:spcPts val="600"/>
              </a:spcBef>
              <a:buNone/>
            </a:pPr>
            <a:r>
              <a:rPr lang="en-US" sz="1400" b="1"/>
              <a:t>NOTE:</a:t>
            </a:r>
          </a:p>
          <a:p>
            <a:pPr marL="57150" indent="0">
              <a:lnSpc>
                <a:spcPct val="100000"/>
              </a:lnSpc>
              <a:spcBef>
                <a:spcPts val="600"/>
              </a:spcBef>
              <a:buNone/>
            </a:pPr>
            <a:r>
              <a:rPr lang="en-US" sz="1200"/>
              <a:t>Hybrid makes life simple while migrating from on-premise to cloud: Take the </a:t>
            </a:r>
            <a:r>
              <a:rPr lang="en-US" sz="1200">
                <a:hlinkClick r:id="rId3">
                  <a:extLst>
                    <a:ext uri="{A12FA001-AC4F-418D-AE19-62706E023703}">
                      <ahyp:hlinkClr xmlns:ahyp="http://schemas.microsoft.com/office/drawing/2018/hyperlinkcolor" val="tx"/>
                    </a:ext>
                  </a:extLst>
                </a:hlinkClick>
              </a:rPr>
              <a:t>redistribution form </a:t>
            </a:r>
            <a:r>
              <a:rPr lang="en-US" sz="1200"/>
              <a:t>and fill in the requested information.</a:t>
            </a:r>
          </a:p>
          <a:p>
            <a:pPr marL="57150" indent="0">
              <a:lnSpc>
                <a:spcPct val="100000"/>
              </a:lnSpc>
              <a:spcBef>
                <a:spcPts val="600"/>
              </a:spcBef>
              <a:buNone/>
            </a:pPr>
            <a:r>
              <a:rPr lang="en-US" sz="1200"/>
              <a:t>When ordering hybrid bundles please ensure:</a:t>
            </a:r>
          </a:p>
          <a:p>
            <a:pPr marL="342900" indent="-342900">
              <a:lnSpc>
                <a:spcPct val="100000"/>
              </a:lnSpc>
              <a:spcBef>
                <a:spcPts val="600"/>
              </a:spcBef>
              <a:buFont typeface="+mj-lt"/>
              <a:buAutoNum type="arabicPeriod"/>
            </a:pPr>
            <a:r>
              <a:rPr lang="en-US" sz="1200"/>
              <a:t>The term for each of the underlying PIDs are equal</a:t>
            </a:r>
          </a:p>
          <a:p>
            <a:pPr marL="342900" indent="-342900">
              <a:lnSpc>
                <a:spcPct val="100000"/>
              </a:lnSpc>
              <a:spcBef>
                <a:spcPts val="600"/>
              </a:spcBef>
              <a:buFont typeface="+mj-lt"/>
              <a:buAutoNum type="arabicPeriod"/>
            </a:pPr>
            <a:r>
              <a:rPr lang="en-US" sz="1200"/>
              <a:t>The start and end date for each of the underlying PIDs are the same</a:t>
            </a:r>
          </a:p>
        </p:txBody>
      </p:sp>
    </p:spTree>
    <p:extLst>
      <p:ext uri="{BB962C8B-B14F-4D97-AF65-F5344CB8AC3E}">
        <p14:creationId xmlns:p14="http://schemas.microsoft.com/office/powerpoint/2010/main" val="307435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5625" b="-1"/>
          <a:stretch/>
        </p:blipFill>
        <p:spPr>
          <a:xfrm>
            <a:off x="0" y="-1"/>
            <a:ext cx="9144000" cy="5143501"/>
          </a:xfrm>
          <a:prstGeom prst="rect">
            <a:avLst/>
          </a:prstGeom>
        </p:spPr>
      </p:pic>
      <p:sp>
        <p:nvSpPr>
          <p:cNvPr id="20" name="Rectangle 19"/>
          <p:cNvSpPr/>
          <p:nvPr/>
        </p:nvSpPr>
        <p:spPr>
          <a:xfrm>
            <a:off x="0" y="-1"/>
            <a:ext cx="9144000" cy="5143501"/>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base" latinLnBrk="0" hangingPunct="1">
              <a:lnSpc>
                <a:spcPct val="100000"/>
              </a:lnSpc>
              <a:spcBef>
                <a:spcPts val="450"/>
              </a:spcBef>
              <a:spcAft>
                <a:spcPct val="0"/>
              </a:spcAft>
              <a:buClrTx/>
              <a:buSzTx/>
              <a:buFontTx/>
              <a:buNone/>
              <a:tabLst/>
              <a:defRPr/>
            </a:pPr>
            <a:endParaRPr kumimoji="0" lang="en-US" sz="788"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5" name="Title 4"/>
          <p:cNvSpPr>
            <a:spLocks noGrp="1"/>
          </p:cNvSpPr>
          <p:nvPr>
            <p:ph type="title"/>
          </p:nvPr>
        </p:nvSpPr>
        <p:spPr/>
        <p:txBody>
          <a:bodyPr/>
          <a:lstStyle/>
          <a:p>
            <a:r>
              <a:rPr lang="en-US">
                <a:solidFill>
                  <a:schemeClr val="bg2"/>
                </a:solidFill>
              </a:rPr>
              <a:t>Cisco delivers superior protection and visibility to specialized threats</a:t>
            </a:r>
          </a:p>
        </p:txBody>
      </p:sp>
      <p:sp>
        <p:nvSpPr>
          <p:cNvPr id="24" name="Rectangle 23"/>
          <p:cNvSpPr/>
          <p:nvPr/>
        </p:nvSpPr>
        <p:spPr>
          <a:xfrm>
            <a:off x="548712" y="1369172"/>
            <a:ext cx="2606040"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Reduce threats exposure</a:t>
            </a:r>
          </a:p>
        </p:txBody>
      </p:sp>
      <p:sp>
        <p:nvSpPr>
          <p:cNvPr id="25" name="Rectangle 24"/>
          <p:cNvSpPr/>
          <p:nvPr/>
        </p:nvSpPr>
        <p:spPr>
          <a:xfrm>
            <a:off x="3387319" y="1369172"/>
            <a:ext cx="2606040"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Support cloud transition</a:t>
            </a:r>
          </a:p>
        </p:txBody>
      </p:sp>
      <p:sp>
        <p:nvSpPr>
          <p:cNvPr id="26" name="Rectangle 25"/>
          <p:cNvSpPr/>
          <p:nvPr/>
        </p:nvSpPr>
        <p:spPr>
          <a:xfrm>
            <a:off x="6225926" y="1395956"/>
            <a:ext cx="2399358"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Achieve granular controls</a:t>
            </a:r>
          </a:p>
        </p:txBody>
      </p:sp>
      <p:grpSp>
        <p:nvGrpSpPr>
          <p:cNvPr id="9" name="Group 8"/>
          <p:cNvGrpSpPr/>
          <p:nvPr/>
        </p:nvGrpSpPr>
        <p:grpSpPr>
          <a:xfrm>
            <a:off x="4109571" y="2290254"/>
            <a:ext cx="934303" cy="963964"/>
            <a:chOff x="4109571" y="2323859"/>
            <a:chExt cx="934303" cy="963964"/>
          </a:xfrm>
          <a:solidFill>
            <a:srgbClr val="36A4D7"/>
          </a:solidFill>
        </p:grpSpPr>
        <p:sp>
          <p:nvSpPr>
            <p:cNvPr id="47" name="Freeform 46"/>
            <p:cNvSpPr>
              <a:spLocks/>
            </p:cNvSpPr>
            <p:nvPr/>
          </p:nvSpPr>
          <p:spPr bwMode="auto">
            <a:xfrm>
              <a:off x="4110394" y="2683879"/>
              <a:ext cx="928132" cy="603944"/>
            </a:xfrm>
            <a:custGeom>
              <a:avLst/>
              <a:gdLst>
                <a:gd name="connsiteX0" fmla="*/ 3280422 w 3581400"/>
                <a:gd name="connsiteY0" fmla="*/ 169862 h 2330450"/>
                <a:gd name="connsiteX1" fmla="*/ 1859585 w 3581400"/>
                <a:gd name="connsiteY1" fmla="*/ 1604811 h 2330450"/>
                <a:gd name="connsiteX2" fmla="*/ 1244596 w 3581400"/>
                <a:gd name="connsiteY2" fmla="*/ 984621 h 2330450"/>
                <a:gd name="connsiteX3" fmla="*/ 638695 w 3581400"/>
                <a:gd name="connsiteY3" fmla="*/ 1595691 h 2330450"/>
                <a:gd name="connsiteX4" fmla="*/ 120650 w 3581400"/>
                <a:gd name="connsiteY4" fmla="*/ 1112307 h 2330450"/>
                <a:gd name="connsiteX5" fmla="*/ 120650 w 3581400"/>
                <a:gd name="connsiteY5" fmla="*/ 2115556 h 2330450"/>
                <a:gd name="connsiteX6" fmla="*/ 214565 w 3581400"/>
                <a:gd name="connsiteY6" fmla="*/ 2209800 h 2330450"/>
                <a:gd name="connsiteX7" fmla="*/ 3365249 w 3581400"/>
                <a:gd name="connsiteY7" fmla="*/ 2209800 h 2330450"/>
                <a:gd name="connsiteX8" fmla="*/ 3459163 w 3581400"/>
                <a:gd name="connsiteY8" fmla="*/ 2115556 h 2330450"/>
                <a:gd name="connsiteX9" fmla="*/ 3459163 w 3581400"/>
                <a:gd name="connsiteY9" fmla="*/ 349231 h 2330450"/>
                <a:gd name="connsiteX10" fmla="*/ 3280422 w 3581400"/>
                <a:gd name="connsiteY10" fmla="*/ 169862 h 2330450"/>
                <a:gd name="connsiteX11" fmla="*/ 3281435 w 3581400"/>
                <a:gd name="connsiteY11" fmla="*/ 0 h 2330450"/>
                <a:gd name="connsiteX12" fmla="*/ 3581400 w 3581400"/>
                <a:gd name="connsiteY12" fmla="*/ 300801 h 2330450"/>
                <a:gd name="connsiteX13" fmla="*/ 3581400 w 3581400"/>
                <a:gd name="connsiteY13" fmla="*/ 2114724 h 2330450"/>
                <a:gd name="connsiteX14" fmla="*/ 3366273 w 3581400"/>
                <a:gd name="connsiteY14" fmla="*/ 2330450 h 2330450"/>
                <a:gd name="connsiteX15" fmla="*/ 215127 w 3581400"/>
                <a:gd name="connsiteY15" fmla="*/ 2330450 h 2330450"/>
                <a:gd name="connsiteX16" fmla="*/ 0 w 3581400"/>
                <a:gd name="connsiteY16" fmla="*/ 2114724 h 2330450"/>
                <a:gd name="connsiteX17" fmla="*/ 0 w 3581400"/>
                <a:gd name="connsiteY17" fmla="*/ 829482 h 2330450"/>
                <a:gd name="connsiteX18" fmla="*/ 636289 w 3581400"/>
                <a:gd name="connsiteY18" fmla="*/ 1428046 h 2330450"/>
                <a:gd name="connsiteX19" fmla="*/ 1245309 w 3581400"/>
                <a:gd name="connsiteY19" fmla="*/ 814290 h 2330450"/>
                <a:gd name="connsiteX20" fmla="*/ 1860389 w 3581400"/>
                <a:gd name="connsiteY20" fmla="*/ 1431085 h 2330450"/>
                <a:gd name="connsiteX21" fmla="*/ 3281435 w 3581400"/>
                <a:gd name="connsiteY21" fmla="*/ 0 h 233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1400" h="2330450">
                  <a:moveTo>
                    <a:pt x="3280422" y="169862"/>
                  </a:moveTo>
                  <a:cubicBezTo>
                    <a:pt x="1859585" y="1604811"/>
                    <a:pt x="1859585" y="1604811"/>
                    <a:pt x="1859585" y="1604811"/>
                  </a:cubicBezTo>
                  <a:cubicBezTo>
                    <a:pt x="1244596" y="984621"/>
                    <a:pt x="1244596" y="984621"/>
                    <a:pt x="1244596" y="984621"/>
                  </a:cubicBezTo>
                  <a:cubicBezTo>
                    <a:pt x="638695" y="1595691"/>
                    <a:pt x="638695" y="1595691"/>
                    <a:pt x="638695" y="1595691"/>
                  </a:cubicBezTo>
                  <a:lnTo>
                    <a:pt x="120650" y="1112307"/>
                  </a:lnTo>
                  <a:cubicBezTo>
                    <a:pt x="120650" y="2115556"/>
                    <a:pt x="120650" y="2115556"/>
                    <a:pt x="120650" y="2115556"/>
                  </a:cubicBezTo>
                  <a:cubicBezTo>
                    <a:pt x="120650" y="2167238"/>
                    <a:pt x="163063" y="2209800"/>
                    <a:pt x="214565" y="2209800"/>
                  </a:cubicBezTo>
                  <a:cubicBezTo>
                    <a:pt x="3365249" y="2209800"/>
                    <a:pt x="3365249" y="2209800"/>
                    <a:pt x="3365249" y="2209800"/>
                  </a:cubicBezTo>
                  <a:cubicBezTo>
                    <a:pt x="3416750" y="2209800"/>
                    <a:pt x="3459163" y="2167238"/>
                    <a:pt x="3459163" y="2115556"/>
                  </a:cubicBezTo>
                  <a:cubicBezTo>
                    <a:pt x="3459163" y="349231"/>
                    <a:pt x="3459163" y="349231"/>
                    <a:pt x="3459163" y="349231"/>
                  </a:cubicBezTo>
                  <a:cubicBezTo>
                    <a:pt x="3280422" y="169862"/>
                    <a:pt x="3280422" y="169862"/>
                    <a:pt x="3280422" y="169862"/>
                  </a:cubicBezTo>
                  <a:close/>
                  <a:moveTo>
                    <a:pt x="3281435" y="0"/>
                  </a:moveTo>
                  <a:cubicBezTo>
                    <a:pt x="3581400" y="300801"/>
                    <a:pt x="3581400" y="300801"/>
                    <a:pt x="3581400" y="300801"/>
                  </a:cubicBezTo>
                  <a:cubicBezTo>
                    <a:pt x="3581400" y="2114724"/>
                    <a:pt x="3581400" y="2114724"/>
                    <a:pt x="3581400" y="2114724"/>
                  </a:cubicBezTo>
                  <a:cubicBezTo>
                    <a:pt x="3581400" y="2233221"/>
                    <a:pt x="3484441" y="2330450"/>
                    <a:pt x="3366273" y="2330450"/>
                  </a:cubicBezTo>
                  <a:cubicBezTo>
                    <a:pt x="215127" y="2330450"/>
                    <a:pt x="215127" y="2330450"/>
                    <a:pt x="215127" y="2330450"/>
                  </a:cubicBezTo>
                  <a:cubicBezTo>
                    <a:pt x="96959" y="2330450"/>
                    <a:pt x="0" y="2233221"/>
                    <a:pt x="0" y="2114724"/>
                  </a:cubicBezTo>
                  <a:cubicBezTo>
                    <a:pt x="0" y="829482"/>
                    <a:pt x="0" y="829482"/>
                    <a:pt x="0" y="829482"/>
                  </a:cubicBezTo>
                  <a:cubicBezTo>
                    <a:pt x="636289" y="1428046"/>
                    <a:pt x="636289" y="1428046"/>
                    <a:pt x="636289" y="1428046"/>
                  </a:cubicBezTo>
                  <a:cubicBezTo>
                    <a:pt x="1245309" y="814290"/>
                    <a:pt x="1245309" y="814290"/>
                    <a:pt x="1245309" y="814290"/>
                  </a:cubicBezTo>
                  <a:cubicBezTo>
                    <a:pt x="1860389" y="1431085"/>
                    <a:pt x="1860389" y="1431085"/>
                    <a:pt x="1860389" y="1431085"/>
                  </a:cubicBezTo>
                  <a:cubicBezTo>
                    <a:pt x="3281435" y="0"/>
                    <a:pt x="3281435" y="0"/>
                    <a:pt x="328143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48" name="Freeform 47"/>
            <p:cNvSpPr>
              <a:spLocks/>
            </p:cNvSpPr>
            <p:nvPr/>
          </p:nvSpPr>
          <p:spPr bwMode="auto">
            <a:xfrm>
              <a:off x="4109571" y="2323859"/>
              <a:ext cx="934303" cy="644262"/>
            </a:xfrm>
            <a:custGeom>
              <a:avLst/>
              <a:gdLst>
                <a:gd name="connsiteX0" fmla="*/ 2554288 w 3605213"/>
                <a:gd name="connsiteY0" fmla="*/ 127000 h 2486025"/>
                <a:gd name="connsiteX1" fmla="*/ 2871788 w 3605213"/>
                <a:gd name="connsiteY1" fmla="*/ 446088 h 2486025"/>
                <a:gd name="connsiteX2" fmla="*/ 1811338 w 3605213"/>
                <a:gd name="connsiteY2" fmla="*/ 1355725 h 2486025"/>
                <a:gd name="connsiteX3" fmla="*/ 1233488 w 3605213"/>
                <a:gd name="connsiteY3" fmla="*/ 808038 h 2486025"/>
                <a:gd name="connsiteX4" fmla="*/ 173038 w 3605213"/>
                <a:gd name="connsiteY4" fmla="*/ 1881188 h 2486025"/>
                <a:gd name="connsiteX5" fmla="*/ 630238 w 3605213"/>
                <a:gd name="connsiteY5" fmla="*/ 2309813 h 2486025"/>
                <a:gd name="connsiteX6" fmla="*/ 1250950 w 3605213"/>
                <a:gd name="connsiteY6" fmla="*/ 1695451 h 2486025"/>
                <a:gd name="connsiteX7" fmla="*/ 1863726 w 3605213"/>
                <a:gd name="connsiteY7" fmla="*/ 2312988 h 2486025"/>
                <a:gd name="connsiteX8" fmla="*/ 3284538 w 3605213"/>
                <a:gd name="connsiteY8" fmla="*/ 881063 h 2486025"/>
                <a:gd name="connsiteX9" fmla="*/ 3481388 w 3605213"/>
                <a:gd name="connsiteY9" fmla="*/ 1076325 h 2486025"/>
                <a:gd name="connsiteX10" fmla="*/ 3484563 w 3605213"/>
                <a:gd name="connsiteY10" fmla="*/ 136525 h 2486025"/>
                <a:gd name="connsiteX11" fmla="*/ 2227263 w 3605213"/>
                <a:gd name="connsiteY11" fmla="*/ 0 h 2486025"/>
                <a:gd name="connsiteX12" fmla="*/ 3605213 w 3605213"/>
                <a:gd name="connsiteY12" fmla="*/ 15875 h 2486025"/>
                <a:gd name="connsiteX13" fmla="*/ 3598863 w 3605213"/>
                <a:gd name="connsiteY13" fmla="*/ 1370013 h 2486025"/>
                <a:gd name="connsiteX14" fmla="*/ 3284538 w 3605213"/>
                <a:gd name="connsiteY14" fmla="*/ 1050925 h 2486025"/>
                <a:gd name="connsiteX15" fmla="*/ 1863725 w 3605213"/>
                <a:gd name="connsiteY15" fmla="*/ 2486025 h 2486025"/>
                <a:gd name="connsiteX16" fmla="*/ 1247775 w 3605213"/>
                <a:gd name="connsiteY16" fmla="*/ 1865313 h 2486025"/>
                <a:gd name="connsiteX17" fmla="*/ 630238 w 3605213"/>
                <a:gd name="connsiteY17" fmla="*/ 2476500 h 2486025"/>
                <a:gd name="connsiteX18" fmla="*/ 0 w 3605213"/>
                <a:gd name="connsiteY18" fmla="*/ 1884363 h 2486025"/>
                <a:gd name="connsiteX19" fmla="*/ 1230313 w 3605213"/>
                <a:gd name="connsiteY19" fmla="*/ 638175 h 2486025"/>
                <a:gd name="connsiteX20" fmla="*/ 1814513 w 3605213"/>
                <a:gd name="connsiteY20" fmla="*/ 1190625 h 2486025"/>
                <a:gd name="connsiteX21" fmla="*/ 2693988 w 3605213"/>
                <a:gd name="connsiteY21" fmla="*/ 441325 h 2486025"/>
                <a:gd name="connsiteX22" fmla="*/ 2435225 w 3605213"/>
                <a:gd name="connsiteY22" fmla="*/ 182563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5213" h="2486025">
                  <a:moveTo>
                    <a:pt x="2554288" y="127000"/>
                  </a:moveTo>
                  <a:lnTo>
                    <a:pt x="2871788" y="446088"/>
                  </a:lnTo>
                  <a:lnTo>
                    <a:pt x="1811338" y="1355725"/>
                  </a:lnTo>
                  <a:lnTo>
                    <a:pt x="1233488" y="808038"/>
                  </a:lnTo>
                  <a:lnTo>
                    <a:pt x="173038" y="1881188"/>
                  </a:lnTo>
                  <a:lnTo>
                    <a:pt x="630238" y="2309813"/>
                  </a:lnTo>
                  <a:lnTo>
                    <a:pt x="1250950" y="1695451"/>
                  </a:lnTo>
                  <a:lnTo>
                    <a:pt x="1863726" y="2312988"/>
                  </a:lnTo>
                  <a:lnTo>
                    <a:pt x="3284538" y="881063"/>
                  </a:lnTo>
                  <a:lnTo>
                    <a:pt x="3481388" y="1076325"/>
                  </a:lnTo>
                  <a:lnTo>
                    <a:pt x="3484563" y="136525"/>
                  </a:lnTo>
                  <a:close/>
                  <a:moveTo>
                    <a:pt x="2227263" y="0"/>
                  </a:moveTo>
                  <a:lnTo>
                    <a:pt x="3605213" y="15875"/>
                  </a:lnTo>
                  <a:lnTo>
                    <a:pt x="3598863" y="1370013"/>
                  </a:lnTo>
                  <a:lnTo>
                    <a:pt x="3284538" y="1050925"/>
                  </a:lnTo>
                  <a:lnTo>
                    <a:pt x="1863725" y="2486025"/>
                  </a:lnTo>
                  <a:lnTo>
                    <a:pt x="1247775" y="1865313"/>
                  </a:lnTo>
                  <a:lnTo>
                    <a:pt x="630238" y="2476500"/>
                  </a:lnTo>
                  <a:lnTo>
                    <a:pt x="0" y="1884363"/>
                  </a:lnTo>
                  <a:lnTo>
                    <a:pt x="1230313" y="638175"/>
                  </a:lnTo>
                  <a:lnTo>
                    <a:pt x="1814513" y="1190625"/>
                  </a:lnTo>
                  <a:lnTo>
                    <a:pt x="2693988" y="441325"/>
                  </a:lnTo>
                  <a:lnTo>
                    <a:pt x="2435225" y="1825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grpSp>
        <p:nvGrpSpPr>
          <p:cNvPr id="55" name="Group 54"/>
          <p:cNvGrpSpPr/>
          <p:nvPr/>
        </p:nvGrpSpPr>
        <p:grpSpPr>
          <a:xfrm>
            <a:off x="6880534" y="2179510"/>
            <a:ext cx="1064257" cy="1074708"/>
            <a:chOff x="9779000" y="958850"/>
            <a:chExt cx="3879850" cy="3917951"/>
          </a:xfrm>
          <a:solidFill>
            <a:srgbClr val="36A4D7"/>
          </a:solidFill>
        </p:grpSpPr>
        <p:sp>
          <p:nvSpPr>
            <p:cNvPr id="52" name="Freeform 5"/>
            <p:cNvSpPr>
              <a:spLocks noEditPoints="1"/>
            </p:cNvSpPr>
            <p:nvPr/>
          </p:nvSpPr>
          <p:spPr bwMode="auto">
            <a:xfrm>
              <a:off x="9779000" y="1690688"/>
              <a:ext cx="3879850" cy="3186113"/>
            </a:xfrm>
            <a:custGeom>
              <a:avLst/>
              <a:gdLst>
                <a:gd name="T0" fmla="*/ 1117 w 1281"/>
                <a:gd name="T1" fmla="*/ 96 h 1049"/>
                <a:gd name="T2" fmla="*/ 1037 w 1281"/>
                <a:gd name="T3" fmla="*/ 176 h 1049"/>
                <a:gd name="T4" fmla="*/ 936 w 1281"/>
                <a:gd name="T5" fmla="*/ 75 h 1049"/>
                <a:gd name="T6" fmla="*/ 742 w 1281"/>
                <a:gd name="T7" fmla="*/ 2 h 1049"/>
                <a:gd name="T8" fmla="*/ 613 w 1281"/>
                <a:gd name="T9" fmla="*/ 0 h 1049"/>
                <a:gd name="T10" fmla="*/ 483 w 1281"/>
                <a:gd name="T11" fmla="*/ 71 h 1049"/>
                <a:gd name="T12" fmla="*/ 321 w 1281"/>
                <a:gd name="T13" fmla="*/ 271 h 1049"/>
                <a:gd name="T14" fmla="*/ 498 w 1281"/>
                <a:gd name="T15" fmla="*/ 269 h 1049"/>
                <a:gd name="T16" fmla="*/ 561 w 1281"/>
                <a:gd name="T17" fmla="*/ 192 h 1049"/>
                <a:gd name="T18" fmla="*/ 617 w 1281"/>
                <a:gd name="T19" fmla="*/ 144 h 1049"/>
                <a:gd name="T20" fmla="*/ 556 w 1281"/>
                <a:gd name="T21" fmla="*/ 254 h 1049"/>
                <a:gd name="T22" fmla="*/ 232 w 1281"/>
                <a:gd name="T23" fmla="*/ 526 h 1049"/>
                <a:gd name="T24" fmla="*/ 0 w 1281"/>
                <a:gd name="T25" fmla="*/ 597 h 1049"/>
                <a:gd name="T26" fmla="*/ 73 w 1281"/>
                <a:gd name="T27" fmla="*/ 697 h 1049"/>
                <a:gd name="T28" fmla="*/ 258 w 1281"/>
                <a:gd name="T29" fmla="*/ 697 h 1049"/>
                <a:gd name="T30" fmla="*/ 437 w 1281"/>
                <a:gd name="T31" fmla="*/ 686 h 1049"/>
                <a:gd name="T32" fmla="*/ 525 w 1281"/>
                <a:gd name="T33" fmla="*/ 598 h 1049"/>
                <a:gd name="T34" fmla="*/ 716 w 1281"/>
                <a:gd name="T35" fmla="*/ 645 h 1049"/>
                <a:gd name="T36" fmla="*/ 715 w 1281"/>
                <a:gd name="T37" fmla="*/ 731 h 1049"/>
                <a:gd name="T38" fmla="*/ 689 w 1281"/>
                <a:gd name="T39" fmla="*/ 848 h 1049"/>
                <a:gd name="T40" fmla="*/ 738 w 1281"/>
                <a:gd name="T41" fmla="*/ 1049 h 1049"/>
                <a:gd name="T42" fmla="*/ 848 w 1281"/>
                <a:gd name="T43" fmla="*/ 928 h 1049"/>
                <a:gd name="T44" fmla="*/ 901 w 1281"/>
                <a:gd name="T45" fmla="*/ 694 h 1049"/>
                <a:gd name="T46" fmla="*/ 856 w 1281"/>
                <a:gd name="T47" fmla="*/ 482 h 1049"/>
                <a:gd name="T48" fmla="*/ 768 w 1281"/>
                <a:gd name="T49" fmla="*/ 394 h 1049"/>
                <a:gd name="T50" fmla="*/ 939 w 1281"/>
                <a:gd name="T51" fmla="*/ 284 h 1049"/>
                <a:gd name="T52" fmla="*/ 1118 w 1281"/>
                <a:gd name="T53" fmla="*/ 302 h 1049"/>
                <a:gd name="T54" fmla="*/ 1236 w 1281"/>
                <a:gd name="T55" fmla="*/ 183 h 1049"/>
                <a:gd name="T56" fmla="*/ 1242 w 1281"/>
                <a:gd name="T57" fmla="*/ 118 h 1049"/>
                <a:gd name="T58" fmla="*/ 1174 w 1281"/>
                <a:gd name="T59" fmla="*/ 193 h 1049"/>
                <a:gd name="T60" fmla="*/ 1030 w 1281"/>
                <a:gd name="T61" fmla="*/ 314 h 1049"/>
                <a:gd name="T62" fmla="*/ 882 w 1281"/>
                <a:gd name="T63" fmla="*/ 206 h 1049"/>
                <a:gd name="T64" fmla="*/ 731 w 1281"/>
                <a:gd name="T65" fmla="*/ 405 h 1049"/>
                <a:gd name="T66" fmla="*/ 832 w 1281"/>
                <a:gd name="T67" fmla="*/ 509 h 1049"/>
                <a:gd name="T68" fmla="*/ 866 w 1281"/>
                <a:gd name="T69" fmla="*/ 686 h 1049"/>
                <a:gd name="T70" fmla="*/ 812 w 1281"/>
                <a:gd name="T71" fmla="*/ 921 h 1049"/>
                <a:gd name="T72" fmla="*/ 712 w 1281"/>
                <a:gd name="T73" fmla="*/ 994 h 1049"/>
                <a:gd name="T74" fmla="*/ 742 w 1281"/>
                <a:gd name="T75" fmla="*/ 777 h 1049"/>
                <a:gd name="T76" fmla="*/ 769 w 1281"/>
                <a:gd name="T77" fmla="*/ 656 h 1049"/>
                <a:gd name="T78" fmla="*/ 604 w 1281"/>
                <a:gd name="T79" fmla="*/ 486 h 1049"/>
                <a:gd name="T80" fmla="*/ 462 w 1281"/>
                <a:gd name="T81" fmla="*/ 616 h 1049"/>
                <a:gd name="T82" fmla="*/ 338 w 1281"/>
                <a:gd name="T83" fmla="*/ 662 h 1049"/>
                <a:gd name="T84" fmla="*/ 189 w 1281"/>
                <a:gd name="T85" fmla="*/ 663 h 1049"/>
                <a:gd name="T86" fmla="*/ 36 w 1281"/>
                <a:gd name="T87" fmla="*/ 621 h 1049"/>
                <a:gd name="T88" fmla="*/ 231 w 1281"/>
                <a:gd name="T89" fmla="*/ 562 h 1049"/>
                <a:gd name="T90" fmla="*/ 342 w 1281"/>
                <a:gd name="T91" fmla="*/ 557 h 1049"/>
                <a:gd name="T92" fmla="*/ 684 w 1281"/>
                <a:gd name="T93" fmla="*/ 161 h 1049"/>
                <a:gd name="T94" fmla="*/ 679 w 1281"/>
                <a:gd name="T95" fmla="*/ 111 h 1049"/>
                <a:gd name="T96" fmla="*/ 617 w 1281"/>
                <a:gd name="T97" fmla="*/ 108 h 1049"/>
                <a:gd name="T98" fmla="*/ 534 w 1281"/>
                <a:gd name="T99" fmla="*/ 169 h 1049"/>
                <a:gd name="T100" fmla="*/ 469 w 1281"/>
                <a:gd name="T101" fmla="*/ 247 h 1049"/>
                <a:gd name="T102" fmla="*/ 364 w 1281"/>
                <a:gd name="T103" fmla="*/ 306 h 1049"/>
                <a:gd name="T104" fmla="*/ 402 w 1281"/>
                <a:gd name="T105" fmla="*/ 219 h 1049"/>
                <a:gd name="T106" fmla="*/ 560 w 1281"/>
                <a:gd name="T107" fmla="*/ 42 h 1049"/>
                <a:gd name="T108" fmla="*/ 703 w 1281"/>
                <a:gd name="T109" fmla="*/ 39 h 1049"/>
                <a:gd name="T110" fmla="*/ 846 w 1281"/>
                <a:gd name="T111" fmla="*/ 42 h 1049"/>
                <a:gd name="T112" fmla="*/ 940 w 1281"/>
                <a:gd name="T113" fmla="*/ 132 h 1049"/>
                <a:gd name="T114" fmla="*/ 1100 w 1281"/>
                <a:gd name="T115" fmla="*/ 165 h 1049"/>
                <a:gd name="T116" fmla="*/ 1203 w 1281"/>
                <a:gd name="T117" fmla="*/ 7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1" h="1049">
                  <a:moveTo>
                    <a:pt x="1261" y="63"/>
                  </a:moveTo>
                  <a:cubicBezTo>
                    <a:pt x="1247" y="47"/>
                    <a:pt x="1224" y="37"/>
                    <a:pt x="1201" y="38"/>
                  </a:cubicBezTo>
                  <a:cubicBezTo>
                    <a:pt x="1166" y="40"/>
                    <a:pt x="1139" y="71"/>
                    <a:pt x="1117" y="96"/>
                  </a:cubicBezTo>
                  <a:cubicBezTo>
                    <a:pt x="1112" y="102"/>
                    <a:pt x="1107" y="108"/>
                    <a:pt x="1102" y="112"/>
                  </a:cubicBezTo>
                  <a:cubicBezTo>
                    <a:pt x="1093" y="121"/>
                    <a:pt x="1084" y="130"/>
                    <a:pt x="1075" y="139"/>
                  </a:cubicBezTo>
                  <a:cubicBezTo>
                    <a:pt x="1062" y="151"/>
                    <a:pt x="1049" y="163"/>
                    <a:pt x="1037" y="176"/>
                  </a:cubicBezTo>
                  <a:cubicBezTo>
                    <a:pt x="1013" y="155"/>
                    <a:pt x="991" y="132"/>
                    <a:pt x="966" y="107"/>
                  </a:cubicBezTo>
                  <a:cubicBezTo>
                    <a:pt x="958" y="99"/>
                    <a:pt x="958" y="99"/>
                    <a:pt x="958" y="99"/>
                  </a:cubicBezTo>
                  <a:cubicBezTo>
                    <a:pt x="952" y="93"/>
                    <a:pt x="944" y="84"/>
                    <a:pt x="936" y="75"/>
                  </a:cubicBezTo>
                  <a:cubicBezTo>
                    <a:pt x="913" y="49"/>
                    <a:pt x="887" y="19"/>
                    <a:pt x="858" y="8"/>
                  </a:cubicBezTo>
                  <a:cubicBezTo>
                    <a:pt x="843" y="3"/>
                    <a:pt x="822" y="0"/>
                    <a:pt x="793" y="0"/>
                  </a:cubicBezTo>
                  <a:cubicBezTo>
                    <a:pt x="776" y="0"/>
                    <a:pt x="759" y="1"/>
                    <a:pt x="742" y="2"/>
                  </a:cubicBezTo>
                  <a:cubicBezTo>
                    <a:pt x="728" y="2"/>
                    <a:pt x="714" y="3"/>
                    <a:pt x="703" y="3"/>
                  </a:cubicBezTo>
                  <a:cubicBezTo>
                    <a:pt x="691" y="3"/>
                    <a:pt x="677" y="2"/>
                    <a:pt x="662" y="2"/>
                  </a:cubicBezTo>
                  <a:cubicBezTo>
                    <a:pt x="646" y="1"/>
                    <a:pt x="629" y="0"/>
                    <a:pt x="613" y="0"/>
                  </a:cubicBezTo>
                  <a:cubicBezTo>
                    <a:pt x="585" y="0"/>
                    <a:pt x="564" y="3"/>
                    <a:pt x="548" y="8"/>
                  </a:cubicBezTo>
                  <a:cubicBezTo>
                    <a:pt x="527" y="16"/>
                    <a:pt x="511" y="36"/>
                    <a:pt x="496" y="55"/>
                  </a:cubicBezTo>
                  <a:cubicBezTo>
                    <a:pt x="491" y="61"/>
                    <a:pt x="487" y="66"/>
                    <a:pt x="483" y="71"/>
                  </a:cubicBezTo>
                  <a:cubicBezTo>
                    <a:pt x="446" y="114"/>
                    <a:pt x="413" y="151"/>
                    <a:pt x="375" y="196"/>
                  </a:cubicBezTo>
                  <a:cubicBezTo>
                    <a:pt x="371" y="200"/>
                    <a:pt x="367" y="204"/>
                    <a:pt x="362" y="209"/>
                  </a:cubicBezTo>
                  <a:cubicBezTo>
                    <a:pt x="345" y="226"/>
                    <a:pt x="324" y="247"/>
                    <a:pt x="321" y="271"/>
                  </a:cubicBezTo>
                  <a:cubicBezTo>
                    <a:pt x="318" y="293"/>
                    <a:pt x="324" y="314"/>
                    <a:pt x="337" y="329"/>
                  </a:cubicBezTo>
                  <a:cubicBezTo>
                    <a:pt x="351" y="345"/>
                    <a:pt x="372" y="354"/>
                    <a:pt x="393" y="354"/>
                  </a:cubicBezTo>
                  <a:cubicBezTo>
                    <a:pt x="435" y="353"/>
                    <a:pt x="471" y="304"/>
                    <a:pt x="498" y="269"/>
                  </a:cubicBezTo>
                  <a:cubicBezTo>
                    <a:pt x="504" y="261"/>
                    <a:pt x="509" y="253"/>
                    <a:pt x="514" y="248"/>
                  </a:cubicBezTo>
                  <a:cubicBezTo>
                    <a:pt x="519" y="242"/>
                    <a:pt x="525" y="235"/>
                    <a:pt x="531" y="228"/>
                  </a:cubicBezTo>
                  <a:cubicBezTo>
                    <a:pt x="540" y="217"/>
                    <a:pt x="550" y="205"/>
                    <a:pt x="561" y="192"/>
                  </a:cubicBezTo>
                  <a:cubicBezTo>
                    <a:pt x="564" y="189"/>
                    <a:pt x="568" y="185"/>
                    <a:pt x="572" y="180"/>
                  </a:cubicBezTo>
                  <a:cubicBezTo>
                    <a:pt x="579" y="171"/>
                    <a:pt x="597" y="149"/>
                    <a:pt x="603" y="146"/>
                  </a:cubicBezTo>
                  <a:cubicBezTo>
                    <a:pt x="607" y="145"/>
                    <a:pt x="612" y="144"/>
                    <a:pt x="617" y="144"/>
                  </a:cubicBezTo>
                  <a:cubicBezTo>
                    <a:pt x="624" y="144"/>
                    <a:pt x="631" y="145"/>
                    <a:pt x="638" y="146"/>
                  </a:cubicBezTo>
                  <a:cubicBezTo>
                    <a:pt x="641" y="146"/>
                    <a:pt x="644" y="147"/>
                    <a:pt x="648" y="147"/>
                  </a:cubicBezTo>
                  <a:cubicBezTo>
                    <a:pt x="618" y="182"/>
                    <a:pt x="587" y="218"/>
                    <a:pt x="556" y="254"/>
                  </a:cubicBezTo>
                  <a:cubicBezTo>
                    <a:pt x="478" y="344"/>
                    <a:pt x="398" y="438"/>
                    <a:pt x="320" y="527"/>
                  </a:cubicBezTo>
                  <a:cubicBezTo>
                    <a:pt x="313" y="528"/>
                    <a:pt x="305" y="528"/>
                    <a:pt x="296" y="528"/>
                  </a:cubicBezTo>
                  <a:cubicBezTo>
                    <a:pt x="275" y="528"/>
                    <a:pt x="253" y="527"/>
                    <a:pt x="232" y="526"/>
                  </a:cubicBezTo>
                  <a:cubicBezTo>
                    <a:pt x="210" y="525"/>
                    <a:pt x="188" y="524"/>
                    <a:pt x="167" y="524"/>
                  </a:cubicBezTo>
                  <a:cubicBezTo>
                    <a:pt x="102" y="524"/>
                    <a:pt x="32" y="532"/>
                    <a:pt x="2" y="588"/>
                  </a:cubicBezTo>
                  <a:cubicBezTo>
                    <a:pt x="1" y="591"/>
                    <a:pt x="0" y="594"/>
                    <a:pt x="0" y="597"/>
                  </a:cubicBezTo>
                  <a:cubicBezTo>
                    <a:pt x="0" y="623"/>
                    <a:pt x="0" y="623"/>
                    <a:pt x="0" y="623"/>
                  </a:cubicBezTo>
                  <a:cubicBezTo>
                    <a:pt x="0" y="625"/>
                    <a:pt x="0" y="626"/>
                    <a:pt x="0" y="627"/>
                  </a:cubicBezTo>
                  <a:cubicBezTo>
                    <a:pt x="8" y="663"/>
                    <a:pt x="39" y="692"/>
                    <a:pt x="73" y="697"/>
                  </a:cubicBezTo>
                  <a:cubicBezTo>
                    <a:pt x="91" y="700"/>
                    <a:pt x="110" y="701"/>
                    <a:pt x="133" y="701"/>
                  </a:cubicBezTo>
                  <a:cubicBezTo>
                    <a:pt x="152" y="701"/>
                    <a:pt x="171" y="700"/>
                    <a:pt x="191" y="699"/>
                  </a:cubicBezTo>
                  <a:cubicBezTo>
                    <a:pt x="212" y="698"/>
                    <a:pt x="234" y="697"/>
                    <a:pt x="258" y="697"/>
                  </a:cubicBezTo>
                  <a:cubicBezTo>
                    <a:pt x="271" y="697"/>
                    <a:pt x="284" y="698"/>
                    <a:pt x="297" y="698"/>
                  </a:cubicBezTo>
                  <a:cubicBezTo>
                    <a:pt x="310" y="698"/>
                    <a:pt x="324" y="698"/>
                    <a:pt x="338" y="698"/>
                  </a:cubicBezTo>
                  <a:cubicBezTo>
                    <a:pt x="372" y="698"/>
                    <a:pt x="411" y="697"/>
                    <a:pt x="437" y="686"/>
                  </a:cubicBezTo>
                  <a:cubicBezTo>
                    <a:pt x="455" y="678"/>
                    <a:pt x="473" y="658"/>
                    <a:pt x="486" y="643"/>
                  </a:cubicBezTo>
                  <a:cubicBezTo>
                    <a:pt x="489" y="640"/>
                    <a:pt x="489" y="640"/>
                    <a:pt x="489" y="640"/>
                  </a:cubicBezTo>
                  <a:cubicBezTo>
                    <a:pt x="501" y="626"/>
                    <a:pt x="513" y="612"/>
                    <a:pt x="525" y="598"/>
                  </a:cubicBezTo>
                  <a:cubicBezTo>
                    <a:pt x="548" y="571"/>
                    <a:pt x="570" y="546"/>
                    <a:pt x="592" y="524"/>
                  </a:cubicBezTo>
                  <a:cubicBezTo>
                    <a:pt x="626" y="558"/>
                    <a:pt x="661" y="592"/>
                    <a:pt x="699" y="630"/>
                  </a:cubicBezTo>
                  <a:cubicBezTo>
                    <a:pt x="704" y="635"/>
                    <a:pt x="710" y="640"/>
                    <a:pt x="716" y="645"/>
                  </a:cubicBezTo>
                  <a:cubicBezTo>
                    <a:pt x="722" y="650"/>
                    <a:pt x="732" y="658"/>
                    <a:pt x="733" y="661"/>
                  </a:cubicBezTo>
                  <a:cubicBezTo>
                    <a:pt x="734" y="669"/>
                    <a:pt x="728" y="688"/>
                    <a:pt x="723" y="702"/>
                  </a:cubicBezTo>
                  <a:cubicBezTo>
                    <a:pt x="720" y="712"/>
                    <a:pt x="717" y="722"/>
                    <a:pt x="715" y="731"/>
                  </a:cubicBezTo>
                  <a:cubicBezTo>
                    <a:pt x="712" y="745"/>
                    <a:pt x="709" y="758"/>
                    <a:pt x="707" y="770"/>
                  </a:cubicBezTo>
                  <a:cubicBezTo>
                    <a:pt x="704" y="785"/>
                    <a:pt x="701" y="799"/>
                    <a:pt x="698" y="812"/>
                  </a:cubicBezTo>
                  <a:cubicBezTo>
                    <a:pt x="696" y="823"/>
                    <a:pt x="692" y="835"/>
                    <a:pt x="689" y="848"/>
                  </a:cubicBezTo>
                  <a:cubicBezTo>
                    <a:pt x="673" y="905"/>
                    <a:pt x="655" y="970"/>
                    <a:pt x="681" y="1013"/>
                  </a:cubicBezTo>
                  <a:cubicBezTo>
                    <a:pt x="692" y="1031"/>
                    <a:pt x="710" y="1044"/>
                    <a:pt x="735" y="1049"/>
                  </a:cubicBezTo>
                  <a:cubicBezTo>
                    <a:pt x="736" y="1049"/>
                    <a:pt x="737" y="1049"/>
                    <a:pt x="738" y="1049"/>
                  </a:cubicBezTo>
                  <a:cubicBezTo>
                    <a:pt x="765" y="1049"/>
                    <a:pt x="765" y="1049"/>
                    <a:pt x="765" y="1049"/>
                  </a:cubicBezTo>
                  <a:cubicBezTo>
                    <a:pt x="767" y="1049"/>
                    <a:pt x="768" y="1049"/>
                    <a:pt x="769" y="1049"/>
                  </a:cubicBezTo>
                  <a:cubicBezTo>
                    <a:pt x="828" y="1035"/>
                    <a:pt x="838" y="981"/>
                    <a:pt x="848" y="928"/>
                  </a:cubicBezTo>
                  <a:cubicBezTo>
                    <a:pt x="849" y="918"/>
                    <a:pt x="851" y="908"/>
                    <a:pt x="853" y="898"/>
                  </a:cubicBezTo>
                  <a:cubicBezTo>
                    <a:pt x="861" y="861"/>
                    <a:pt x="871" y="819"/>
                    <a:pt x="881" y="779"/>
                  </a:cubicBezTo>
                  <a:cubicBezTo>
                    <a:pt x="888" y="751"/>
                    <a:pt x="895" y="721"/>
                    <a:pt x="901" y="694"/>
                  </a:cubicBezTo>
                  <a:cubicBezTo>
                    <a:pt x="903" y="686"/>
                    <a:pt x="905" y="678"/>
                    <a:pt x="907" y="669"/>
                  </a:cubicBezTo>
                  <a:cubicBezTo>
                    <a:pt x="917" y="633"/>
                    <a:pt x="927" y="591"/>
                    <a:pt x="917" y="558"/>
                  </a:cubicBezTo>
                  <a:cubicBezTo>
                    <a:pt x="907" y="527"/>
                    <a:pt x="880" y="503"/>
                    <a:pt x="856" y="482"/>
                  </a:cubicBezTo>
                  <a:cubicBezTo>
                    <a:pt x="849" y="475"/>
                    <a:pt x="842" y="469"/>
                    <a:pt x="836" y="464"/>
                  </a:cubicBezTo>
                  <a:cubicBezTo>
                    <a:pt x="830" y="457"/>
                    <a:pt x="830" y="457"/>
                    <a:pt x="830" y="457"/>
                  </a:cubicBezTo>
                  <a:cubicBezTo>
                    <a:pt x="809" y="437"/>
                    <a:pt x="788" y="416"/>
                    <a:pt x="768" y="394"/>
                  </a:cubicBezTo>
                  <a:cubicBezTo>
                    <a:pt x="779" y="382"/>
                    <a:pt x="790" y="369"/>
                    <a:pt x="800" y="357"/>
                  </a:cubicBezTo>
                  <a:cubicBezTo>
                    <a:pt x="833" y="320"/>
                    <a:pt x="867" y="281"/>
                    <a:pt x="899" y="242"/>
                  </a:cubicBezTo>
                  <a:cubicBezTo>
                    <a:pt x="913" y="253"/>
                    <a:pt x="926" y="268"/>
                    <a:pt x="939" y="284"/>
                  </a:cubicBezTo>
                  <a:cubicBezTo>
                    <a:pt x="962" y="312"/>
                    <a:pt x="986" y="341"/>
                    <a:pt x="1022" y="349"/>
                  </a:cubicBezTo>
                  <a:cubicBezTo>
                    <a:pt x="1027" y="350"/>
                    <a:pt x="1032" y="351"/>
                    <a:pt x="1037" y="351"/>
                  </a:cubicBezTo>
                  <a:cubicBezTo>
                    <a:pt x="1071" y="351"/>
                    <a:pt x="1096" y="326"/>
                    <a:pt x="1118" y="302"/>
                  </a:cubicBezTo>
                  <a:cubicBezTo>
                    <a:pt x="1147" y="271"/>
                    <a:pt x="1171" y="247"/>
                    <a:pt x="1200" y="218"/>
                  </a:cubicBezTo>
                  <a:cubicBezTo>
                    <a:pt x="1208" y="210"/>
                    <a:pt x="1216" y="202"/>
                    <a:pt x="1225" y="193"/>
                  </a:cubicBezTo>
                  <a:cubicBezTo>
                    <a:pt x="1228" y="190"/>
                    <a:pt x="1232" y="186"/>
                    <a:pt x="1236" y="183"/>
                  </a:cubicBezTo>
                  <a:cubicBezTo>
                    <a:pt x="1253" y="167"/>
                    <a:pt x="1274" y="148"/>
                    <a:pt x="1278" y="123"/>
                  </a:cubicBezTo>
                  <a:cubicBezTo>
                    <a:pt x="1281" y="100"/>
                    <a:pt x="1275" y="79"/>
                    <a:pt x="1261" y="63"/>
                  </a:cubicBezTo>
                  <a:close/>
                  <a:moveTo>
                    <a:pt x="1242" y="118"/>
                  </a:moveTo>
                  <a:cubicBezTo>
                    <a:pt x="1241" y="130"/>
                    <a:pt x="1225" y="144"/>
                    <a:pt x="1212" y="156"/>
                  </a:cubicBezTo>
                  <a:cubicBezTo>
                    <a:pt x="1208" y="160"/>
                    <a:pt x="1204" y="164"/>
                    <a:pt x="1200" y="168"/>
                  </a:cubicBezTo>
                  <a:cubicBezTo>
                    <a:pt x="1191" y="177"/>
                    <a:pt x="1183" y="185"/>
                    <a:pt x="1174" y="193"/>
                  </a:cubicBezTo>
                  <a:cubicBezTo>
                    <a:pt x="1146" y="221"/>
                    <a:pt x="1121" y="246"/>
                    <a:pt x="1091" y="278"/>
                  </a:cubicBezTo>
                  <a:cubicBezTo>
                    <a:pt x="1075" y="296"/>
                    <a:pt x="1056" y="315"/>
                    <a:pt x="1037" y="315"/>
                  </a:cubicBezTo>
                  <a:cubicBezTo>
                    <a:pt x="1035" y="315"/>
                    <a:pt x="1032" y="315"/>
                    <a:pt x="1030" y="314"/>
                  </a:cubicBezTo>
                  <a:cubicBezTo>
                    <a:pt x="1006" y="309"/>
                    <a:pt x="987" y="285"/>
                    <a:pt x="966" y="261"/>
                  </a:cubicBezTo>
                  <a:cubicBezTo>
                    <a:pt x="948" y="239"/>
                    <a:pt x="929" y="216"/>
                    <a:pt x="904" y="202"/>
                  </a:cubicBezTo>
                  <a:cubicBezTo>
                    <a:pt x="897" y="198"/>
                    <a:pt x="887" y="200"/>
                    <a:pt x="882" y="206"/>
                  </a:cubicBezTo>
                  <a:cubicBezTo>
                    <a:pt x="846" y="249"/>
                    <a:pt x="809" y="292"/>
                    <a:pt x="773" y="334"/>
                  </a:cubicBezTo>
                  <a:cubicBezTo>
                    <a:pt x="759" y="350"/>
                    <a:pt x="745" y="366"/>
                    <a:pt x="731" y="382"/>
                  </a:cubicBezTo>
                  <a:cubicBezTo>
                    <a:pt x="725" y="389"/>
                    <a:pt x="725" y="399"/>
                    <a:pt x="731" y="405"/>
                  </a:cubicBezTo>
                  <a:cubicBezTo>
                    <a:pt x="754" y="433"/>
                    <a:pt x="779" y="458"/>
                    <a:pt x="804" y="483"/>
                  </a:cubicBezTo>
                  <a:cubicBezTo>
                    <a:pt x="811" y="489"/>
                    <a:pt x="811" y="489"/>
                    <a:pt x="811" y="489"/>
                  </a:cubicBezTo>
                  <a:cubicBezTo>
                    <a:pt x="817" y="496"/>
                    <a:pt x="824" y="502"/>
                    <a:pt x="832" y="509"/>
                  </a:cubicBezTo>
                  <a:cubicBezTo>
                    <a:pt x="853" y="527"/>
                    <a:pt x="876" y="547"/>
                    <a:pt x="883" y="569"/>
                  </a:cubicBezTo>
                  <a:cubicBezTo>
                    <a:pt x="890" y="592"/>
                    <a:pt x="881" y="628"/>
                    <a:pt x="872" y="660"/>
                  </a:cubicBezTo>
                  <a:cubicBezTo>
                    <a:pt x="870" y="669"/>
                    <a:pt x="868" y="677"/>
                    <a:pt x="866" y="686"/>
                  </a:cubicBezTo>
                  <a:cubicBezTo>
                    <a:pt x="860" y="713"/>
                    <a:pt x="853" y="742"/>
                    <a:pt x="846" y="771"/>
                  </a:cubicBezTo>
                  <a:cubicBezTo>
                    <a:pt x="836" y="811"/>
                    <a:pt x="826" y="853"/>
                    <a:pt x="818" y="891"/>
                  </a:cubicBezTo>
                  <a:cubicBezTo>
                    <a:pt x="816" y="901"/>
                    <a:pt x="814" y="911"/>
                    <a:pt x="812" y="921"/>
                  </a:cubicBezTo>
                  <a:cubicBezTo>
                    <a:pt x="802" y="974"/>
                    <a:pt x="795" y="1005"/>
                    <a:pt x="763" y="1013"/>
                  </a:cubicBezTo>
                  <a:cubicBezTo>
                    <a:pt x="740" y="1013"/>
                    <a:pt x="740" y="1013"/>
                    <a:pt x="740" y="1013"/>
                  </a:cubicBezTo>
                  <a:cubicBezTo>
                    <a:pt x="727" y="1010"/>
                    <a:pt x="718" y="1004"/>
                    <a:pt x="712" y="994"/>
                  </a:cubicBezTo>
                  <a:cubicBezTo>
                    <a:pt x="694" y="965"/>
                    <a:pt x="710" y="905"/>
                    <a:pt x="723" y="858"/>
                  </a:cubicBezTo>
                  <a:cubicBezTo>
                    <a:pt x="727" y="844"/>
                    <a:pt x="731" y="832"/>
                    <a:pt x="733" y="820"/>
                  </a:cubicBezTo>
                  <a:cubicBezTo>
                    <a:pt x="736" y="806"/>
                    <a:pt x="739" y="792"/>
                    <a:pt x="742" y="777"/>
                  </a:cubicBezTo>
                  <a:cubicBezTo>
                    <a:pt x="744" y="765"/>
                    <a:pt x="747" y="752"/>
                    <a:pt x="750" y="739"/>
                  </a:cubicBezTo>
                  <a:cubicBezTo>
                    <a:pt x="751" y="732"/>
                    <a:pt x="754" y="722"/>
                    <a:pt x="758" y="713"/>
                  </a:cubicBezTo>
                  <a:cubicBezTo>
                    <a:pt x="764" y="692"/>
                    <a:pt x="771" y="672"/>
                    <a:pt x="769" y="656"/>
                  </a:cubicBezTo>
                  <a:cubicBezTo>
                    <a:pt x="766" y="640"/>
                    <a:pt x="752" y="628"/>
                    <a:pt x="739" y="617"/>
                  </a:cubicBezTo>
                  <a:cubicBezTo>
                    <a:pt x="733" y="613"/>
                    <a:pt x="728" y="609"/>
                    <a:pt x="724" y="605"/>
                  </a:cubicBezTo>
                  <a:cubicBezTo>
                    <a:pt x="682" y="562"/>
                    <a:pt x="643" y="524"/>
                    <a:pt x="604" y="486"/>
                  </a:cubicBezTo>
                  <a:cubicBezTo>
                    <a:pt x="597" y="480"/>
                    <a:pt x="586" y="480"/>
                    <a:pt x="579" y="486"/>
                  </a:cubicBezTo>
                  <a:cubicBezTo>
                    <a:pt x="552" y="511"/>
                    <a:pt x="526" y="542"/>
                    <a:pt x="498" y="574"/>
                  </a:cubicBezTo>
                  <a:cubicBezTo>
                    <a:pt x="486" y="588"/>
                    <a:pt x="474" y="602"/>
                    <a:pt x="462" y="616"/>
                  </a:cubicBezTo>
                  <a:cubicBezTo>
                    <a:pt x="459" y="619"/>
                    <a:pt x="459" y="619"/>
                    <a:pt x="459" y="619"/>
                  </a:cubicBezTo>
                  <a:cubicBezTo>
                    <a:pt x="449" y="630"/>
                    <a:pt x="434" y="648"/>
                    <a:pt x="423" y="652"/>
                  </a:cubicBezTo>
                  <a:cubicBezTo>
                    <a:pt x="402" y="661"/>
                    <a:pt x="367" y="662"/>
                    <a:pt x="338" y="662"/>
                  </a:cubicBezTo>
                  <a:cubicBezTo>
                    <a:pt x="324" y="662"/>
                    <a:pt x="311" y="662"/>
                    <a:pt x="298" y="662"/>
                  </a:cubicBezTo>
                  <a:cubicBezTo>
                    <a:pt x="284" y="662"/>
                    <a:pt x="271" y="661"/>
                    <a:pt x="258" y="661"/>
                  </a:cubicBezTo>
                  <a:cubicBezTo>
                    <a:pt x="233" y="661"/>
                    <a:pt x="211" y="662"/>
                    <a:pt x="189" y="663"/>
                  </a:cubicBezTo>
                  <a:cubicBezTo>
                    <a:pt x="169" y="664"/>
                    <a:pt x="151" y="665"/>
                    <a:pt x="133" y="665"/>
                  </a:cubicBezTo>
                  <a:cubicBezTo>
                    <a:pt x="112" y="665"/>
                    <a:pt x="95" y="664"/>
                    <a:pt x="79" y="662"/>
                  </a:cubicBezTo>
                  <a:cubicBezTo>
                    <a:pt x="59" y="659"/>
                    <a:pt x="41" y="641"/>
                    <a:pt x="36" y="621"/>
                  </a:cubicBezTo>
                  <a:cubicBezTo>
                    <a:pt x="36" y="601"/>
                    <a:pt x="36" y="601"/>
                    <a:pt x="36" y="601"/>
                  </a:cubicBezTo>
                  <a:cubicBezTo>
                    <a:pt x="54" y="572"/>
                    <a:pt x="93" y="560"/>
                    <a:pt x="167" y="560"/>
                  </a:cubicBezTo>
                  <a:cubicBezTo>
                    <a:pt x="187" y="560"/>
                    <a:pt x="209" y="561"/>
                    <a:pt x="231" y="562"/>
                  </a:cubicBezTo>
                  <a:cubicBezTo>
                    <a:pt x="252" y="563"/>
                    <a:pt x="274" y="564"/>
                    <a:pt x="296" y="564"/>
                  </a:cubicBezTo>
                  <a:cubicBezTo>
                    <a:pt x="308" y="564"/>
                    <a:pt x="319" y="563"/>
                    <a:pt x="330" y="563"/>
                  </a:cubicBezTo>
                  <a:cubicBezTo>
                    <a:pt x="334" y="562"/>
                    <a:pt x="339" y="560"/>
                    <a:pt x="342" y="557"/>
                  </a:cubicBezTo>
                  <a:cubicBezTo>
                    <a:pt x="422" y="466"/>
                    <a:pt x="504" y="370"/>
                    <a:pt x="584" y="277"/>
                  </a:cubicBezTo>
                  <a:cubicBezTo>
                    <a:pt x="616" y="239"/>
                    <a:pt x="648" y="202"/>
                    <a:pt x="680" y="165"/>
                  </a:cubicBezTo>
                  <a:cubicBezTo>
                    <a:pt x="680" y="164"/>
                    <a:pt x="682" y="163"/>
                    <a:pt x="684" y="161"/>
                  </a:cubicBezTo>
                  <a:cubicBezTo>
                    <a:pt x="690" y="155"/>
                    <a:pt x="703" y="144"/>
                    <a:pt x="700" y="126"/>
                  </a:cubicBezTo>
                  <a:cubicBezTo>
                    <a:pt x="700" y="121"/>
                    <a:pt x="697" y="117"/>
                    <a:pt x="693" y="114"/>
                  </a:cubicBezTo>
                  <a:cubicBezTo>
                    <a:pt x="689" y="111"/>
                    <a:pt x="684" y="110"/>
                    <a:pt x="679" y="111"/>
                  </a:cubicBezTo>
                  <a:cubicBezTo>
                    <a:pt x="675" y="112"/>
                    <a:pt x="671" y="112"/>
                    <a:pt x="666" y="112"/>
                  </a:cubicBezTo>
                  <a:cubicBezTo>
                    <a:pt x="658" y="112"/>
                    <a:pt x="651" y="111"/>
                    <a:pt x="643" y="110"/>
                  </a:cubicBezTo>
                  <a:cubicBezTo>
                    <a:pt x="634" y="109"/>
                    <a:pt x="626" y="108"/>
                    <a:pt x="617" y="108"/>
                  </a:cubicBezTo>
                  <a:cubicBezTo>
                    <a:pt x="608" y="108"/>
                    <a:pt x="600" y="109"/>
                    <a:pt x="592" y="112"/>
                  </a:cubicBezTo>
                  <a:cubicBezTo>
                    <a:pt x="578" y="116"/>
                    <a:pt x="563" y="133"/>
                    <a:pt x="544" y="157"/>
                  </a:cubicBezTo>
                  <a:cubicBezTo>
                    <a:pt x="540" y="162"/>
                    <a:pt x="537" y="166"/>
                    <a:pt x="534" y="169"/>
                  </a:cubicBezTo>
                  <a:cubicBezTo>
                    <a:pt x="523" y="182"/>
                    <a:pt x="513" y="194"/>
                    <a:pt x="503" y="205"/>
                  </a:cubicBezTo>
                  <a:cubicBezTo>
                    <a:pt x="497" y="212"/>
                    <a:pt x="492" y="219"/>
                    <a:pt x="487" y="225"/>
                  </a:cubicBezTo>
                  <a:cubicBezTo>
                    <a:pt x="481" y="231"/>
                    <a:pt x="476" y="238"/>
                    <a:pt x="469" y="247"/>
                  </a:cubicBezTo>
                  <a:cubicBezTo>
                    <a:pt x="449" y="273"/>
                    <a:pt x="416" y="317"/>
                    <a:pt x="392" y="318"/>
                  </a:cubicBezTo>
                  <a:cubicBezTo>
                    <a:pt x="391" y="318"/>
                    <a:pt x="391" y="318"/>
                    <a:pt x="391" y="318"/>
                  </a:cubicBezTo>
                  <a:cubicBezTo>
                    <a:pt x="381" y="318"/>
                    <a:pt x="371" y="313"/>
                    <a:pt x="364" y="306"/>
                  </a:cubicBezTo>
                  <a:cubicBezTo>
                    <a:pt x="358" y="298"/>
                    <a:pt x="355" y="288"/>
                    <a:pt x="357" y="276"/>
                  </a:cubicBezTo>
                  <a:cubicBezTo>
                    <a:pt x="358" y="264"/>
                    <a:pt x="374" y="248"/>
                    <a:pt x="387" y="235"/>
                  </a:cubicBezTo>
                  <a:cubicBezTo>
                    <a:pt x="393" y="229"/>
                    <a:pt x="398" y="224"/>
                    <a:pt x="402" y="219"/>
                  </a:cubicBezTo>
                  <a:cubicBezTo>
                    <a:pt x="440" y="175"/>
                    <a:pt x="473" y="137"/>
                    <a:pt x="510" y="95"/>
                  </a:cubicBezTo>
                  <a:cubicBezTo>
                    <a:pt x="515" y="89"/>
                    <a:pt x="520" y="83"/>
                    <a:pt x="524" y="77"/>
                  </a:cubicBezTo>
                  <a:cubicBezTo>
                    <a:pt x="536" y="62"/>
                    <a:pt x="549" y="46"/>
                    <a:pt x="560" y="42"/>
                  </a:cubicBezTo>
                  <a:cubicBezTo>
                    <a:pt x="572" y="38"/>
                    <a:pt x="589" y="36"/>
                    <a:pt x="613" y="36"/>
                  </a:cubicBezTo>
                  <a:cubicBezTo>
                    <a:pt x="628" y="36"/>
                    <a:pt x="644" y="37"/>
                    <a:pt x="660" y="38"/>
                  </a:cubicBezTo>
                  <a:cubicBezTo>
                    <a:pt x="675" y="38"/>
                    <a:pt x="690" y="39"/>
                    <a:pt x="703" y="39"/>
                  </a:cubicBezTo>
                  <a:cubicBezTo>
                    <a:pt x="715" y="39"/>
                    <a:pt x="729" y="38"/>
                    <a:pt x="744" y="38"/>
                  </a:cubicBezTo>
                  <a:cubicBezTo>
                    <a:pt x="760" y="37"/>
                    <a:pt x="777" y="36"/>
                    <a:pt x="793" y="36"/>
                  </a:cubicBezTo>
                  <a:cubicBezTo>
                    <a:pt x="818" y="36"/>
                    <a:pt x="835" y="38"/>
                    <a:pt x="846" y="42"/>
                  </a:cubicBezTo>
                  <a:cubicBezTo>
                    <a:pt x="866" y="49"/>
                    <a:pt x="890" y="77"/>
                    <a:pt x="909" y="99"/>
                  </a:cubicBezTo>
                  <a:cubicBezTo>
                    <a:pt x="917" y="109"/>
                    <a:pt x="925" y="118"/>
                    <a:pt x="933" y="125"/>
                  </a:cubicBezTo>
                  <a:cubicBezTo>
                    <a:pt x="940" y="132"/>
                    <a:pt x="940" y="132"/>
                    <a:pt x="940" y="132"/>
                  </a:cubicBezTo>
                  <a:cubicBezTo>
                    <a:pt x="970" y="163"/>
                    <a:pt x="997" y="189"/>
                    <a:pt x="1027" y="215"/>
                  </a:cubicBezTo>
                  <a:cubicBezTo>
                    <a:pt x="1034" y="221"/>
                    <a:pt x="1045" y="220"/>
                    <a:pt x="1052" y="213"/>
                  </a:cubicBezTo>
                  <a:cubicBezTo>
                    <a:pt x="1067" y="196"/>
                    <a:pt x="1083" y="181"/>
                    <a:pt x="1100" y="165"/>
                  </a:cubicBezTo>
                  <a:cubicBezTo>
                    <a:pt x="1109" y="156"/>
                    <a:pt x="1118" y="147"/>
                    <a:pt x="1128" y="137"/>
                  </a:cubicBezTo>
                  <a:cubicBezTo>
                    <a:pt x="1133" y="132"/>
                    <a:pt x="1138" y="126"/>
                    <a:pt x="1144" y="120"/>
                  </a:cubicBezTo>
                  <a:cubicBezTo>
                    <a:pt x="1160" y="101"/>
                    <a:pt x="1183" y="75"/>
                    <a:pt x="1203" y="74"/>
                  </a:cubicBezTo>
                  <a:cubicBezTo>
                    <a:pt x="1215" y="74"/>
                    <a:pt x="1227" y="78"/>
                    <a:pt x="1234" y="87"/>
                  </a:cubicBezTo>
                  <a:cubicBezTo>
                    <a:pt x="1241" y="95"/>
                    <a:pt x="1244" y="106"/>
                    <a:pt x="1242" y="11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sp>
          <p:nvSpPr>
            <p:cNvPr id="53" name="Freeform 6"/>
            <p:cNvSpPr>
              <a:spLocks noEditPoints="1"/>
            </p:cNvSpPr>
            <p:nvPr/>
          </p:nvSpPr>
          <p:spPr bwMode="auto">
            <a:xfrm>
              <a:off x="12395200" y="958850"/>
              <a:ext cx="720725" cy="722313"/>
            </a:xfrm>
            <a:custGeom>
              <a:avLst/>
              <a:gdLst>
                <a:gd name="T0" fmla="*/ 119 w 238"/>
                <a:gd name="T1" fmla="*/ 0 h 238"/>
                <a:gd name="T2" fmla="*/ 0 w 238"/>
                <a:gd name="T3" fmla="*/ 119 h 238"/>
                <a:gd name="T4" fmla="*/ 119 w 238"/>
                <a:gd name="T5" fmla="*/ 238 h 238"/>
                <a:gd name="T6" fmla="*/ 238 w 238"/>
                <a:gd name="T7" fmla="*/ 119 h 238"/>
                <a:gd name="T8" fmla="*/ 119 w 238"/>
                <a:gd name="T9" fmla="*/ 0 h 238"/>
                <a:gd name="T10" fmla="*/ 119 w 238"/>
                <a:gd name="T11" fmla="*/ 202 h 238"/>
                <a:gd name="T12" fmla="*/ 36 w 238"/>
                <a:gd name="T13" fmla="*/ 119 h 238"/>
                <a:gd name="T14" fmla="*/ 119 w 238"/>
                <a:gd name="T15" fmla="*/ 36 h 238"/>
                <a:gd name="T16" fmla="*/ 202 w 238"/>
                <a:gd name="T17" fmla="*/ 119 h 238"/>
                <a:gd name="T18" fmla="*/ 119 w 238"/>
                <a:gd name="T19" fmla="*/ 20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0"/>
                  </a:moveTo>
                  <a:cubicBezTo>
                    <a:pt x="53" y="0"/>
                    <a:pt x="0" y="53"/>
                    <a:pt x="0" y="119"/>
                  </a:cubicBezTo>
                  <a:cubicBezTo>
                    <a:pt x="0" y="185"/>
                    <a:pt x="53" y="238"/>
                    <a:pt x="119" y="238"/>
                  </a:cubicBezTo>
                  <a:cubicBezTo>
                    <a:pt x="185" y="238"/>
                    <a:pt x="238" y="185"/>
                    <a:pt x="238" y="119"/>
                  </a:cubicBezTo>
                  <a:cubicBezTo>
                    <a:pt x="238" y="53"/>
                    <a:pt x="185" y="0"/>
                    <a:pt x="119" y="0"/>
                  </a:cubicBezTo>
                  <a:close/>
                  <a:moveTo>
                    <a:pt x="119" y="202"/>
                  </a:moveTo>
                  <a:cubicBezTo>
                    <a:pt x="73" y="202"/>
                    <a:pt x="36" y="165"/>
                    <a:pt x="36" y="119"/>
                  </a:cubicBezTo>
                  <a:cubicBezTo>
                    <a:pt x="36" y="73"/>
                    <a:pt x="73" y="36"/>
                    <a:pt x="119" y="36"/>
                  </a:cubicBezTo>
                  <a:cubicBezTo>
                    <a:pt x="165" y="36"/>
                    <a:pt x="202" y="73"/>
                    <a:pt x="202" y="119"/>
                  </a:cubicBezTo>
                  <a:cubicBezTo>
                    <a:pt x="202" y="165"/>
                    <a:pt x="165" y="202"/>
                    <a:pt x="119" y="20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sp>
        <p:nvSpPr>
          <p:cNvPr id="21" name="Rectangle 20"/>
          <p:cNvSpPr/>
          <p:nvPr/>
        </p:nvSpPr>
        <p:spPr>
          <a:xfrm>
            <a:off x="0" y="3653076"/>
            <a:ext cx="9144000" cy="971031"/>
          </a:xfrm>
          <a:prstGeom prst="rect">
            <a:avLst/>
          </a:prstGeom>
          <a:solidFill>
            <a:srgbClr val="36A4D7">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40" name="Rectangle 39"/>
          <p:cNvSpPr/>
          <p:nvPr/>
        </p:nvSpPr>
        <p:spPr>
          <a:xfrm>
            <a:off x="432428" y="3821713"/>
            <a:ext cx="2722322"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t"/>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with advanced protection</a:t>
            </a:r>
          </a:p>
        </p:txBody>
      </p:sp>
      <p:sp>
        <p:nvSpPr>
          <p:cNvPr id="42" name="Rectangle 41"/>
          <p:cNvSpPr/>
          <p:nvPr/>
        </p:nvSpPr>
        <p:spPr>
          <a:xfrm>
            <a:off x="5998697" y="3821713"/>
            <a:ext cx="2716985"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t"/>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through operational efficiency </a:t>
            </a:r>
          </a:p>
        </p:txBody>
      </p:sp>
      <p:sp>
        <p:nvSpPr>
          <p:cNvPr id="41" name="Rectangle 40"/>
          <p:cNvSpPr/>
          <p:nvPr/>
        </p:nvSpPr>
        <p:spPr>
          <a:xfrm>
            <a:off x="3218230" y="3821713"/>
            <a:ext cx="2716985" cy="741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70" tIns="48006" rIns="102870" bIns="48006" rtlCol="0" anchor="t"/>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iscoSansTT ExtraLight"/>
                <a:ea typeface="+mn-ea"/>
                <a:cs typeface="+mn-cs"/>
              </a:rPr>
              <a:t>with availability and assurance </a:t>
            </a:r>
          </a:p>
        </p:txBody>
      </p:sp>
      <p:cxnSp>
        <p:nvCxnSpPr>
          <p:cNvPr id="44" name="Straight Connector 43"/>
          <p:cNvCxnSpPr/>
          <p:nvPr/>
        </p:nvCxnSpPr>
        <p:spPr>
          <a:xfrm>
            <a:off x="3154751" y="3822046"/>
            <a:ext cx="0" cy="740664"/>
          </a:xfrm>
          <a:prstGeom prst="line">
            <a:avLst/>
          </a:prstGeom>
          <a:ln>
            <a:solidFill>
              <a:schemeClr val="tx1">
                <a:lumMod val="40000"/>
                <a:lumOff val="6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93359" y="3822046"/>
            <a:ext cx="0" cy="740664"/>
          </a:xfrm>
          <a:prstGeom prst="line">
            <a:avLst/>
          </a:prstGeom>
          <a:ln>
            <a:solidFill>
              <a:schemeClr val="tx1">
                <a:lumMod val="40000"/>
                <a:lumOff val="6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54751" y="1507789"/>
            <a:ext cx="0" cy="517667"/>
          </a:xfrm>
          <a:prstGeom prst="line">
            <a:avLst/>
          </a:prstGeom>
          <a:ln>
            <a:solidFill>
              <a:schemeClr val="tx1">
                <a:lumMod val="40000"/>
                <a:lumOff val="6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93359" y="1507789"/>
            <a:ext cx="0" cy="517667"/>
          </a:xfrm>
          <a:prstGeom prst="line">
            <a:avLst/>
          </a:prstGeom>
          <a:ln>
            <a:solidFill>
              <a:schemeClr val="tx1">
                <a:lumMod val="40000"/>
                <a:lumOff val="6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7" name="Freeform 26"/>
          <p:cNvSpPr>
            <a:spLocks noEditPoints="1"/>
          </p:cNvSpPr>
          <p:nvPr/>
        </p:nvSpPr>
        <p:spPr bwMode="auto">
          <a:xfrm>
            <a:off x="1437082" y="2231887"/>
            <a:ext cx="866596" cy="1053966"/>
          </a:xfrm>
          <a:custGeom>
            <a:avLst/>
            <a:gdLst>
              <a:gd name="T0" fmla="*/ 214 w 262"/>
              <a:gd name="T1" fmla="*/ 19 h 312"/>
              <a:gd name="T2" fmla="*/ 214 w 262"/>
              <a:gd name="T3" fmla="*/ 36 h 312"/>
              <a:gd name="T4" fmla="*/ 161 w 262"/>
              <a:gd name="T5" fmla="*/ 24 h 312"/>
              <a:gd name="T6" fmla="*/ 161 w 262"/>
              <a:gd name="T7" fmla="*/ 7 h 312"/>
              <a:gd name="T8" fmla="*/ 131 w 262"/>
              <a:gd name="T9" fmla="*/ 0 h 312"/>
              <a:gd name="T10" fmla="*/ 101 w 262"/>
              <a:gd name="T11" fmla="*/ 7 h 312"/>
              <a:gd name="T12" fmla="*/ 101 w 262"/>
              <a:gd name="T13" fmla="*/ 24 h 312"/>
              <a:gd name="T14" fmla="*/ 48 w 262"/>
              <a:gd name="T15" fmla="*/ 36 h 312"/>
              <a:gd name="T16" fmla="*/ 48 w 262"/>
              <a:gd name="T17" fmla="*/ 19 h 312"/>
              <a:gd name="T18" fmla="*/ 0 w 262"/>
              <a:gd name="T19" fmla="*/ 29 h 312"/>
              <a:gd name="T20" fmla="*/ 0 w 262"/>
              <a:gd name="T21" fmla="*/ 122 h 312"/>
              <a:gd name="T22" fmla="*/ 131 w 262"/>
              <a:gd name="T23" fmla="*/ 312 h 312"/>
              <a:gd name="T24" fmla="*/ 262 w 262"/>
              <a:gd name="T25" fmla="*/ 122 h 312"/>
              <a:gd name="T26" fmla="*/ 262 w 262"/>
              <a:gd name="T27" fmla="*/ 29 h 312"/>
              <a:gd name="T28" fmla="*/ 214 w 262"/>
              <a:gd name="T29" fmla="*/ 19 h 312"/>
              <a:gd name="T30" fmla="*/ 226 w 262"/>
              <a:gd name="T31" fmla="*/ 122 h 312"/>
              <a:gd name="T32" fmla="*/ 222 w 262"/>
              <a:gd name="T33" fmla="*/ 156 h 312"/>
              <a:gd name="T34" fmla="*/ 131 w 262"/>
              <a:gd name="T35" fmla="*/ 156 h 312"/>
              <a:gd name="T36" fmla="*/ 131 w 262"/>
              <a:gd name="T37" fmla="*/ 273 h 312"/>
              <a:gd name="T38" fmla="*/ 40 w 262"/>
              <a:gd name="T39" fmla="*/ 156 h 312"/>
              <a:gd name="T40" fmla="*/ 131 w 262"/>
              <a:gd name="T41" fmla="*/ 156 h 312"/>
              <a:gd name="T42" fmla="*/ 131 w 262"/>
              <a:gd name="T43" fmla="*/ 54 h 312"/>
              <a:gd name="T44" fmla="*/ 226 w 262"/>
              <a:gd name="T45" fmla="*/ 76 h 312"/>
              <a:gd name="T46" fmla="*/ 226 w 262"/>
              <a:gd name="T47" fmla="*/ 12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12">
                <a:moveTo>
                  <a:pt x="214" y="19"/>
                </a:moveTo>
                <a:cubicBezTo>
                  <a:pt x="214" y="36"/>
                  <a:pt x="214" y="36"/>
                  <a:pt x="214" y="36"/>
                </a:cubicBezTo>
                <a:cubicBezTo>
                  <a:pt x="161" y="24"/>
                  <a:pt x="161" y="24"/>
                  <a:pt x="161" y="24"/>
                </a:cubicBezTo>
                <a:cubicBezTo>
                  <a:pt x="161" y="7"/>
                  <a:pt x="161" y="7"/>
                  <a:pt x="161" y="7"/>
                </a:cubicBezTo>
                <a:cubicBezTo>
                  <a:pt x="131" y="0"/>
                  <a:pt x="131" y="0"/>
                  <a:pt x="131" y="0"/>
                </a:cubicBezTo>
                <a:cubicBezTo>
                  <a:pt x="101" y="7"/>
                  <a:pt x="101" y="7"/>
                  <a:pt x="101" y="7"/>
                </a:cubicBezTo>
                <a:cubicBezTo>
                  <a:pt x="101" y="24"/>
                  <a:pt x="101" y="24"/>
                  <a:pt x="101" y="24"/>
                </a:cubicBezTo>
                <a:cubicBezTo>
                  <a:pt x="48" y="36"/>
                  <a:pt x="48" y="36"/>
                  <a:pt x="48" y="36"/>
                </a:cubicBezTo>
                <a:cubicBezTo>
                  <a:pt x="48" y="19"/>
                  <a:pt x="48" y="19"/>
                  <a:pt x="48" y="19"/>
                </a:cubicBezTo>
                <a:cubicBezTo>
                  <a:pt x="0" y="29"/>
                  <a:pt x="0" y="29"/>
                  <a:pt x="0" y="29"/>
                </a:cubicBezTo>
                <a:cubicBezTo>
                  <a:pt x="0" y="122"/>
                  <a:pt x="0" y="122"/>
                  <a:pt x="0" y="122"/>
                </a:cubicBezTo>
                <a:cubicBezTo>
                  <a:pt x="0" y="208"/>
                  <a:pt x="54" y="281"/>
                  <a:pt x="131" y="312"/>
                </a:cubicBezTo>
                <a:cubicBezTo>
                  <a:pt x="208" y="281"/>
                  <a:pt x="262" y="208"/>
                  <a:pt x="262" y="122"/>
                </a:cubicBezTo>
                <a:cubicBezTo>
                  <a:pt x="262" y="29"/>
                  <a:pt x="262" y="29"/>
                  <a:pt x="262" y="29"/>
                </a:cubicBezTo>
                <a:lnTo>
                  <a:pt x="214" y="19"/>
                </a:lnTo>
                <a:close/>
                <a:moveTo>
                  <a:pt x="226" y="122"/>
                </a:moveTo>
                <a:cubicBezTo>
                  <a:pt x="226" y="134"/>
                  <a:pt x="225" y="145"/>
                  <a:pt x="222" y="156"/>
                </a:cubicBezTo>
                <a:cubicBezTo>
                  <a:pt x="131" y="156"/>
                  <a:pt x="131" y="156"/>
                  <a:pt x="131" y="156"/>
                </a:cubicBezTo>
                <a:cubicBezTo>
                  <a:pt x="131" y="273"/>
                  <a:pt x="131" y="273"/>
                  <a:pt x="131" y="273"/>
                </a:cubicBezTo>
                <a:cubicBezTo>
                  <a:pt x="84" y="249"/>
                  <a:pt x="50" y="206"/>
                  <a:pt x="40" y="156"/>
                </a:cubicBezTo>
                <a:cubicBezTo>
                  <a:pt x="131" y="156"/>
                  <a:pt x="131" y="156"/>
                  <a:pt x="131" y="156"/>
                </a:cubicBezTo>
                <a:cubicBezTo>
                  <a:pt x="131" y="54"/>
                  <a:pt x="131" y="54"/>
                  <a:pt x="131" y="54"/>
                </a:cubicBezTo>
                <a:cubicBezTo>
                  <a:pt x="226" y="76"/>
                  <a:pt x="226" y="76"/>
                  <a:pt x="226" y="76"/>
                </a:cubicBezTo>
                <a:lnTo>
                  <a:pt x="226" y="122"/>
                </a:lnTo>
                <a:close/>
              </a:path>
            </a:pathLst>
          </a:custGeom>
          <a:noFill/>
          <a:ln w="38100">
            <a:solidFill>
              <a:srgbClr val="36A4D7"/>
            </a:solidFill>
            <a:round/>
            <a:headEnd/>
            <a:tailEnd/>
          </a:ln>
          <a:effectLst/>
        </p:spPr>
        <p:txBody>
          <a:bodyPr vert="horz" wrap="square" lIns="68589" tIns="34295" rIns="68589" bIns="34295"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Light"/>
              <a:ea typeface="ＭＳ Ｐゴシック" charset="0"/>
              <a:cs typeface="CiscoSansTT Light"/>
            </a:endParaRPr>
          </a:p>
        </p:txBody>
      </p:sp>
    </p:spTree>
    <p:extLst>
      <p:ext uri="{BB962C8B-B14F-4D97-AF65-F5344CB8AC3E}">
        <p14:creationId xmlns:p14="http://schemas.microsoft.com/office/powerpoint/2010/main" val="60252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11DA0-6DB0-4090-B2D3-6DFA28FE8FFA}"/>
              </a:ext>
            </a:extLst>
          </p:cNvPr>
          <p:cNvSpPr>
            <a:spLocks noGrp="1"/>
          </p:cNvSpPr>
          <p:nvPr>
            <p:ph type="title"/>
          </p:nvPr>
        </p:nvSpPr>
        <p:spPr>
          <a:xfrm>
            <a:off x="462259" y="202521"/>
            <a:ext cx="8345488" cy="731837"/>
          </a:xfrm>
        </p:spPr>
        <p:txBody>
          <a:bodyPr/>
          <a:lstStyle/>
          <a:p>
            <a:r>
              <a:rPr lang="en-US" dirty="0"/>
              <a:t>Applicable SKUs: AMP for Endpoints</a:t>
            </a:r>
          </a:p>
        </p:txBody>
      </p:sp>
      <p:graphicFrame>
        <p:nvGraphicFramePr>
          <p:cNvPr id="10" name="Table 9">
            <a:extLst>
              <a:ext uri="{FF2B5EF4-FFF2-40B4-BE49-F238E27FC236}">
                <a16:creationId xmlns:a16="http://schemas.microsoft.com/office/drawing/2014/main" id="{43710A44-AED9-4CCE-9871-A4DC8F36039C}"/>
              </a:ext>
            </a:extLst>
          </p:cNvPr>
          <p:cNvGraphicFramePr>
            <a:graphicFrameLocks noGrp="1"/>
          </p:cNvGraphicFramePr>
          <p:nvPr/>
        </p:nvGraphicFramePr>
        <p:xfrm>
          <a:off x="1126018" y="947219"/>
          <a:ext cx="7205471" cy="2036395"/>
        </p:xfrm>
        <a:graphic>
          <a:graphicData uri="http://schemas.openxmlformats.org/drawingml/2006/table">
            <a:tbl>
              <a:tblPr firstRow="1" bandRow="1"/>
              <a:tblGrid>
                <a:gridCol w="1995554">
                  <a:extLst>
                    <a:ext uri="{9D8B030D-6E8A-4147-A177-3AD203B41FA5}">
                      <a16:colId xmlns:a16="http://schemas.microsoft.com/office/drawing/2014/main" val="1406743918"/>
                    </a:ext>
                  </a:extLst>
                </a:gridCol>
                <a:gridCol w="5209917">
                  <a:extLst>
                    <a:ext uri="{9D8B030D-6E8A-4147-A177-3AD203B41FA5}">
                      <a16:colId xmlns:a16="http://schemas.microsoft.com/office/drawing/2014/main" val="3436623852"/>
                    </a:ext>
                  </a:extLst>
                </a:gridCol>
              </a:tblGrid>
              <a:tr h="407279">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Subscription SKU</a:t>
                      </a:r>
                    </a:p>
                  </a:txBody>
                  <a:tcP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tc>
                  <a:txBody>
                    <a:bodyPr/>
                    <a:lstStyle>
                      <a:lvl1pPr marL="0" algn="l" defTabSz="685777" rtl="0" eaLnBrk="1" latinLnBrk="0" hangingPunct="1">
                        <a:defRPr sz="1400" b="1" kern="1200">
                          <a:solidFill>
                            <a:schemeClr val="lt1"/>
                          </a:solidFill>
                          <a:latin typeface="CiscoSansTT ExtraLight"/>
                        </a:defRPr>
                      </a:lvl1pPr>
                      <a:lvl2pPr marL="342886" algn="l" defTabSz="685777" rtl="0" eaLnBrk="1" latinLnBrk="0" hangingPunct="1">
                        <a:defRPr sz="1400" b="1" kern="1200">
                          <a:solidFill>
                            <a:schemeClr val="lt1"/>
                          </a:solidFill>
                          <a:latin typeface="CiscoSansTT ExtraLight"/>
                        </a:defRPr>
                      </a:lvl2pPr>
                      <a:lvl3pPr marL="685777" algn="l" defTabSz="685777" rtl="0" eaLnBrk="1" latinLnBrk="0" hangingPunct="1">
                        <a:defRPr sz="1400" b="1" kern="1200">
                          <a:solidFill>
                            <a:schemeClr val="lt1"/>
                          </a:solidFill>
                          <a:latin typeface="CiscoSansTT ExtraLight"/>
                        </a:defRPr>
                      </a:lvl3pPr>
                      <a:lvl4pPr marL="1028665" algn="l" defTabSz="685777" rtl="0" eaLnBrk="1" latinLnBrk="0" hangingPunct="1">
                        <a:defRPr sz="1400" b="1" kern="1200">
                          <a:solidFill>
                            <a:schemeClr val="lt1"/>
                          </a:solidFill>
                          <a:latin typeface="CiscoSansTT ExtraLight"/>
                        </a:defRPr>
                      </a:lvl4pPr>
                      <a:lvl5pPr marL="1371555" algn="l" defTabSz="685777" rtl="0" eaLnBrk="1" latinLnBrk="0" hangingPunct="1">
                        <a:defRPr sz="1400" b="1" kern="1200">
                          <a:solidFill>
                            <a:schemeClr val="lt1"/>
                          </a:solidFill>
                          <a:latin typeface="CiscoSansTT ExtraLight"/>
                        </a:defRPr>
                      </a:lvl5pPr>
                      <a:lvl6pPr marL="1714441" algn="l" defTabSz="685777" rtl="0" eaLnBrk="1" latinLnBrk="0" hangingPunct="1">
                        <a:defRPr sz="1400" b="1" kern="1200">
                          <a:solidFill>
                            <a:schemeClr val="lt1"/>
                          </a:solidFill>
                          <a:latin typeface="CiscoSansTT ExtraLight"/>
                        </a:defRPr>
                      </a:lvl6pPr>
                      <a:lvl7pPr marL="2057332" algn="l" defTabSz="685777" rtl="0" eaLnBrk="1" latinLnBrk="0" hangingPunct="1">
                        <a:defRPr sz="1400" b="1" kern="1200">
                          <a:solidFill>
                            <a:schemeClr val="lt1"/>
                          </a:solidFill>
                          <a:latin typeface="CiscoSansTT ExtraLight"/>
                        </a:defRPr>
                      </a:lvl7pPr>
                      <a:lvl8pPr marL="2400220" algn="l" defTabSz="685777" rtl="0" eaLnBrk="1" latinLnBrk="0" hangingPunct="1">
                        <a:defRPr sz="1400" b="1" kern="1200">
                          <a:solidFill>
                            <a:schemeClr val="lt1"/>
                          </a:solidFill>
                          <a:latin typeface="CiscoSansTT ExtraLight"/>
                        </a:defRPr>
                      </a:lvl8pPr>
                      <a:lvl9pPr marL="2743110" algn="l" defTabSz="685777" rtl="0" eaLnBrk="1" latinLnBrk="0" hangingPunct="1">
                        <a:defRPr sz="1400" b="1" kern="1200">
                          <a:solidFill>
                            <a:schemeClr val="lt1"/>
                          </a:solidFill>
                          <a:latin typeface="CiscoSansTT ExtraLight"/>
                        </a:defRPr>
                      </a:lvl9pPr>
                    </a:lstStyle>
                    <a:p>
                      <a:r>
                        <a:rPr lang="en-US" sz="900" dirty="0">
                          <a:solidFill>
                            <a:schemeClr val="tx1"/>
                          </a:solidFill>
                        </a:rPr>
                        <a:t>Description</a:t>
                      </a:r>
                    </a:p>
                  </a:txBody>
                  <a:tcPr>
                    <a:lnL>
                      <a:noFill/>
                    </a:lnL>
                    <a:lnR>
                      <a:noFill/>
                    </a:lnR>
                    <a:lnT>
                      <a:noFill/>
                    </a:lnT>
                    <a:lnB w="25400" cmpd="sng">
                      <a:solidFill>
                        <a:srgbClr val="005073"/>
                      </a:solid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857046131"/>
                  </a:ext>
                </a:extLst>
              </a:tr>
              <a:tr h="40727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0" i="0" u="none" strike="noStrike" kern="1200" dirty="0">
                          <a:solidFill>
                            <a:schemeClr val="tx1"/>
                          </a:solidFill>
                          <a:effectLst/>
                          <a:latin typeface="+mn-lt"/>
                          <a:ea typeface="+mn-ea"/>
                          <a:cs typeface="+mn-cs"/>
                        </a:rPr>
                        <a:t>AMP4E-CL-SUB</a:t>
                      </a:r>
                      <a:endParaRPr lang="en-US" sz="900" b="1" kern="1200" dirty="0">
                        <a:solidFill>
                          <a:schemeClr val="tx1"/>
                        </a:solidFill>
                        <a:latin typeface="+mn-lt"/>
                        <a:ea typeface="+mn-ea"/>
                        <a:cs typeface="+mn-cs"/>
                      </a:endParaRPr>
                    </a:p>
                  </a:txBody>
                  <a:tcPr marL="68580" marR="68580" marT="0" marB="0">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lvl="0" indent="0" algn="l" defTabSz="6857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chemeClr val="tx1"/>
                          </a:solidFill>
                          <a:effectLst/>
                          <a:latin typeface="+mn-lt"/>
                          <a:ea typeface="+mn-ea"/>
                          <a:cs typeface="+mn-cs"/>
                        </a:rPr>
                        <a:t>AMP for Endpoints Essentials package</a:t>
                      </a:r>
                      <a:endParaRPr lang="en-US" sz="900" dirty="0">
                        <a:solidFill>
                          <a:schemeClr val="tx1"/>
                        </a:solidFill>
                        <a:latin typeface="+mn-lt"/>
                      </a:endParaRPr>
                    </a:p>
                  </a:txBody>
                  <a:tcPr>
                    <a:lnL>
                      <a:noFill/>
                    </a:lnL>
                    <a:lnR>
                      <a:noFill/>
                    </a:lnR>
                    <a:lnT w="25400" cmpd="sng">
                      <a:solidFill>
                        <a:srgbClr val="005073"/>
                      </a:solidFill>
                    </a:lnT>
                    <a:lnB>
                      <a:noFill/>
                    </a:lnB>
                    <a:lnTlToBr w="12700" cmpd="sng">
                      <a:noFill/>
                      <a:prstDash val="solid"/>
                    </a:lnTlToBr>
                    <a:lnBlToTr w="12700" cmpd="sng">
                      <a:noFill/>
                      <a:prstDash val="solid"/>
                    </a:lnBlToTr>
                    <a:solidFill>
                      <a:srgbClr val="005073">
                        <a:shade val="60000"/>
                      </a:srgbClr>
                    </a:solidFill>
                  </a:tcPr>
                </a:tc>
                <a:extLst>
                  <a:ext uri="{0D108BD9-81ED-4DB2-BD59-A6C34878D82A}">
                    <a16:rowId xmlns:a16="http://schemas.microsoft.com/office/drawing/2014/main" val="1460324275"/>
                  </a:ext>
                </a:extLst>
              </a:tr>
              <a:tr h="40727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0" i="0" u="none" strike="noStrike" kern="1200" dirty="0">
                          <a:solidFill>
                            <a:schemeClr val="tx1"/>
                          </a:solidFill>
                          <a:effectLst/>
                          <a:latin typeface="+mn-lt"/>
                          <a:ea typeface="+mn-ea"/>
                          <a:cs typeface="+mn-cs"/>
                        </a:rPr>
                        <a:t>FP-AMP-LIC=</a:t>
                      </a:r>
                      <a:endParaRPr lang="en-US" sz="900" b="1" kern="1200" dirty="0">
                        <a:solidFill>
                          <a:schemeClr val="tx1"/>
                        </a:solidFill>
                        <a:latin typeface="+mn-lt"/>
                        <a:ea typeface="+mn-ea"/>
                        <a:cs typeface="+mn-cs"/>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5073"/>
                    </a:solid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indent="0">
                        <a:buFont typeface="Arial" panose="020B0604020202020204" pitchFamily="34" charset="0"/>
                        <a:buNone/>
                      </a:pPr>
                      <a:r>
                        <a:rPr lang="en-US" sz="900" b="0" i="0" u="none" strike="noStrike" kern="1200" dirty="0">
                          <a:solidFill>
                            <a:schemeClr val="tx1"/>
                          </a:solidFill>
                          <a:effectLst/>
                          <a:latin typeface="+mn-lt"/>
                          <a:ea typeface="+mn-ea"/>
                          <a:cs typeface="+mn-cs"/>
                        </a:rPr>
                        <a:t>AMP for Endpoints Essentials package</a:t>
                      </a:r>
                      <a:endParaRPr lang="en-US" sz="9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4244117733"/>
                  </a:ext>
                </a:extLst>
              </a:tr>
              <a:tr h="407279">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marR="0">
                        <a:spcBef>
                          <a:spcPts val="0"/>
                        </a:spcBef>
                        <a:spcAft>
                          <a:spcPts val="0"/>
                        </a:spcAft>
                      </a:pPr>
                      <a:r>
                        <a:rPr lang="en-US" sz="900" b="0" i="0" u="none" strike="noStrike" kern="1200" dirty="0">
                          <a:solidFill>
                            <a:schemeClr val="tx1"/>
                          </a:solidFill>
                          <a:effectLst/>
                          <a:latin typeface="+mn-lt"/>
                          <a:ea typeface="+mn-ea"/>
                          <a:cs typeface="+mn-cs"/>
                        </a:rPr>
                        <a:t>AMP4E-ADV-CL-SUB</a:t>
                      </a:r>
                      <a:endParaRPr lang="en-US" sz="900" b="1" kern="1200" dirty="0">
                        <a:solidFill>
                          <a:schemeClr val="tx1"/>
                        </a:solidFill>
                        <a:latin typeface="+mn-lt"/>
                        <a:ea typeface="+mn-ea"/>
                        <a:cs typeface="+mn-cs"/>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77" rtl="0" eaLnBrk="1" latinLnBrk="0" hangingPunct="1">
                        <a:defRPr sz="1400" kern="1200">
                          <a:solidFill>
                            <a:schemeClr val="lt1"/>
                          </a:solidFill>
                          <a:latin typeface="CiscoSansTT ExtraLight"/>
                        </a:defRPr>
                      </a:lvl1pPr>
                      <a:lvl2pPr marL="342886" algn="l" defTabSz="685777" rtl="0" eaLnBrk="1" latinLnBrk="0" hangingPunct="1">
                        <a:defRPr sz="1400" kern="1200">
                          <a:solidFill>
                            <a:schemeClr val="lt1"/>
                          </a:solidFill>
                          <a:latin typeface="CiscoSansTT ExtraLight"/>
                        </a:defRPr>
                      </a:lvl2pPr>
                      <a:lvl3pPr marL="685777" algn="l" defTabSz="685777" rtl="0" eaLnBrk="1" latinLnBrk="0" hangingPunct="1">
                        <a:defRPr sz="1400" kern="1200">
                          <a:solidFill>
                            <a:schemeClr val="lt1"/>
                          </a:solidFill>
                          <a:latin typeface="CiscoSansTT ExtraLight"/>
                        </a:defRPr>
                      </a:lvl3pPr>
                      <a:lvl4pPr marL="1028665" algn="l" defTabSz="685777" rtl="0" eaLnBrk="1" latinLnBrk="0" hangingPunct="1">
                        <a:defRPr sz="1400" kern="1200">
                          <a:solidFill>
                            <a:schemeClr val="lt1"/>
                          </a:solidFill>
                          <a:latin typeface="CiscoSansTT ExtraLight"/>
                        </a:defRPr>
                      </a:lvl4pPr>
                      <a:lvl5pPr marL="1371555" algn="l" defTabSz="685777" rtl="0" eaLnBrk="1" latinLnBrk="0" hangingPunct="1">
                        <a:defRPr sz="1400" kern="1200">
                          <a:solidFill>
                            <a:schemeClr val="lt1"/>
                          </a:solidFill>
                          <a:latin typeface="CiscoSansTT ExtraLight"/>
                        </a:defRPr>
                      </a:lvl5pPr>
                      <a:lvl6pPr marL="1714441" algn="l" defTabSz="685777" rtl="0" eaLnBrk="1" latinLnBrk="0" hangingPunct="1">
                        <a:defRPr sz="1400" kern="1200">
                          <a:solidFill>
                            <a:schemeClr val="lt1"/>
                          </a:solidFill>
                          <a:latin typeface="CiscoSansTT ExtraLight"/>
                        </a:defRPr>
                      </a:lvl6pPr>
                      <a:lvl7pPr marL="2057332" algn="l" defTabSz="685777" rtl="0" eaLnBrk="1" latinLnBrk="0" hangingPunct="1">
                        <a:defRPr sz="1400" kern="1200">
                          <a:solidFill>
                            <a:schemeClr val="lt1"/>
                          </a:solidFill>
                          <a:latin typeface="CiscoSansTT ExtraLight"/>
                        </a:defRPr>
                      </a:lvl7pPr>
                      <a:lvl8pPr marL="2400220" algn="l" defTabSz="685777" rtl="0" eaLnBrk="1" latinLnBrk="0" hangingPunct="1">
                        <a:defRPr sz="1400" kern="1200">
                          <a:solidFill>
                            <a:schemeClr val="lt1"/>
                          </a:solidFill>
                          <a:latin typeface="CiscoSansTT ExtraLight"/>
                        </a:defRPr>
                      </a:lvl8pPr>
                      <a:lvl9pPr marL="2743110" algn="l" defTabSz="685777" rtl="0" eaLnBrk="1" latinLnBrk="0" hangingPunct="1">
                        <a:defRPr sz="1400" kern="1200">
                          <a:solidFill>
                            <a:schemeClr val="lt1"/>
                          </a:solidFill>
                          <a:latin typeface="CiscoSansTT ExtraLight"/>
                        </a:defRPr>
                      </a:lvl9pPr>
                    </a:lstStyle>
                    <a:p>
                      <a:pPr marL="0" indent="0">
                        <a:buFont typeface="Arial" panose="020B0604020202020204" pitchFamily="34" charset="0"/>
                        <a:buNone/>
                      </a:pPr>
                      <a:r>
                        <a:rPr lang="en-US" sz="900" b="0" i="0" u="none" strike="noStrike" kern="1200" dirty="0">
                          <a:solidFill>
                            <a:schemeClr val="tx1"/>
                          </a:solidFill>
                          <a:effectLst/>
                          <a:latin typeface="+mn-lt"/>
                          <a:ea typeface="+mn-ea"/>
                          <a:cs typeface="+mn-cs"/>
                        </a:rPr>
                        <a:t>AMP for Endpoints Advantage package</a:t>
                      </a:r>
                      <a:endParaRPr lang="en-US" sz="9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77989707"/>
                  </a:ext>
                </a:extLst>
              </a:tr>
              <a:tr h="407279">
                <a:tc>
                  <a:txBody>
                    <a:bodyPr/>
                    <a:lstStyle/>
                    <a:p>
                      <a:pPr marL="0" marR="0">
                        <a:spcBef>
                          <a:spcPts val="0"/>
                        </a:spcBef>
                        <a:spcAft>
                          <a:spcPts val="0"/>
                        </a:spcAft>
                      </a:pPr>
                      <a:r>
                        <a:rPr lang="en-US" sz="900" b="0" i="0" u="none" strike="noStrike" kern="1200" dirty="0">
                          <a:solidFill>
                            <a:schemeClr val="tx1"/>
                          </a:solidFill>
                          <a:effectLst/>
                          <a:latin typeface="+mn-lt"/>
                          <a:ea typeface="+mn-ea"/>
                          <a:cs typeface="+mn-cs"/>
                        </a:rPr>
                        <a:t>FP-AMP-ADV-LIC=</a:t>
                      </a:r>
                      <a:endParaRPr lang="en-US" sz="900" b="1" kern="1200" dirty="0">
                        <a:solidFill>
                          <a:schemeClr val="tx1"/>
                        </a:solidFill>
                        <a:latin typeface="+mn-lt"/>
                        <a:ea typeface="+mn-ea"/>
                        <a:cs typeface="+mn-cs"/>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5073"/>
                    </a:solidFill>
                  </a:tcPr>
                </a:tc>
                <a:tc>
                  <a:txBody>
                    <a:bodyPr/>
                    <a:lstStyle/>
                    <a:p>
                      <a:pPr marL="0" indent="0">
                        <a:buFont typeface="Arial" panose="020B0604020202020204" pitchFamily="34" charset="0"/>
                        <a:buNone/>
                      </a:pPr>
                      <a:r>
                        <a:rPr lang="en-US" sz="900" b="0" i="0" u="none" strike="noStrike" kern="1200" dirty="0">
                          <a:solidFill>
                            <a:schemeClr val="tx1"/>
                          </a:solidFill>
                          <a:effectLst/>
                          <a:latin typeface="+mn-lt"/>
                          <a:ea typeface="+mn-ea"/>
                          <a:cs typeface="+mn-cs"/>
                        </a:rPr>
                        <a:t>AMP for Endpoints Advantage package</a:t>
                      </a:r>
                      <a:endParaRPr lang="en-US" sz="9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005073"/>
                    </a:solidFill>
                  </a:tcPr>
                </a:tc>
                <a:extLst>
                  <a:ext uri="{0D108BD9-81ED-4DB2-BD59-A6C34878D82A}">
                    <a16:rowId xmlns:a16="http://schemas.microsoft.com/office/drawing/2014/main" val="1859115059"/>
                  </a:ext>
                </a:extLst>
              </a:tr>
            </a:tbl>
          </a:graphicData>
        </a:graphic>
      </p:graphicFrame>
    </p:spTree>
    <p:extLst>
      <p:ext uri="{BB962C8B-B14F-4D97-AF65-F5344CB8AC3E}">
        <p14:creationId xmlns:p14="http://schemas.microsoft.com/office/powerpoint/2010/main" val="47746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653-1DB6-4993-861F-1CEC738D3DBB}"/>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2005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0775A0-DF80-4997-810D-60CDD1E51383}"/>
              </a:ext>
            </a:extLst>
          </p:cNvPr>
          <p:cNvSpPr>
            <a:spLocks noGrp="1"/>
          </p:cNvSpPr>
          <p:nvPr>
            <p:ph type="body" sz="quarter" idx="10"/>
          </p:nvPr>
        </p:nvSpPr>
        <p:spPr/>
        <p:txBody>
          <a:bodyPr lIns="91420" tIns="45710" rIns="91420" bIns="45710" anchor="t">
            <a:noAutofit/>
          </a:bodyPr>
          <a:lstStyle/>
          <a:p>
            <a:pPr marL="342900" indent="-342900">
              <a:buFont typeface="Arial" panose="020B0604020202020204" pitchFamily="34" charset="0"/>
              <a:buChar char="•"/>
            </a:pPr>
            <a:r>
              <a:rPr lang="en-US" sz="1400" dirty="0"/>
              <a:t>Symantec has two separate email security solutions, on-premise based appliances/virtual appliances and a Cloud based platform, email security. Cloud that it acquired as part of MessageLabs</a:t>
            </a:r>
          </a:p>
          <a:p>
            <a:pPr marL="517525" lvl="2" indent="-171450">
              <a:buClr>
                <a:schemeClr val="tx2"/>
              </a:buClr>
              <a:buFont typeface="Wingdings" panose="05000000000000000000" pitchFamily="2" charset="2"/>
              <a:buChar char="Ø"/>
            </a:pPr>
            <a:r>
              <a:rPr lang="en-US" sz="1200" dirty="0"/>
              <a:t>The two platforms are not comparable in terms of features</a:t>
            </a:r>
          </a:p>
          <a:p>
            <a:pPr marL="517525" lvl="2" indent="-171450">
              <a:buClr>
                <a:schemeClr val="tx2"/>
              </a:buClr>
              <a:buFont typeface="Wingdings" panose="05000000000000000000" pitchFamily="2" charset="2"/>
              <a:buChar char="Ø"/>
            </a:pPr>
            <a:r>
              <a:rPr lang="en-US" sz="1200" dirty="0"/>
              <a:t>The analyst reports are based very much around the feature rich on-premise solution, but the bulk of the customer base is on the much cheaper cloud platform with less capability, so the solution regarded by Analysts is not necessarily the one the customer is running</a:t>
            </a:r>
          </a:p>
          <a:p>
            <a:pPr marL="0" indent="0">
              <a:spcBef>
                <a:spcPts val="0"/>
              </a:spcBef>
              <a:buNone/>
            </a:pPr>
            <a:endParaRPr lang="en-US" sz="1400" dirty="0"/>
          </a:p>
          <a:p>
            <a:pPr marL="342900" indent="-342900">
              <a:buFont typeface="Arial" panose="020B0604020202020204" pitchFamily="34" charset="0"/>
              <a:buChar char="•"/>
            </a:pPr>
            <a:r>
              <a:rPr lang="en-US" sz="1400" dirty="0"/>
              <a:t>Symantec Email </a:t>
            </a:r>
            <a:r>
              <a:rPr lang="en-US" sz="1400" dirty="0" err="1"/>
              <a:t>Security.cloud</a:t>
            </a:r>
            <a:r>
              <a:rPr lang="en-US" sz="1400" dirty="0"/>
              <a:t> has historically been priced lower than Cisco (less capable product) and recently Symantec has been discounting even more to try and close renewals</a:t>
            </a:r>
          </a:p>
          <a:p>
            <a:pPr marL="517525" lvl="2" indent="-171450">
              <a:buClr>
                <a:schemeClr val="tx2"/>
              </a:buClr>
              <a:buFont typeface="Wingdings" panose="05000000000000000000" pitchFamily="2" charset="2"/>
              <a:buChar char="Ø"/>
              <a:tabLst>
                <a:tab pos="512763" algn="l"/>
              </a:tabLst>
            </a:pPr>
            <a:r>
              <a:rPr lang="en-US" sz="1200" dirty="0"/>
              <a:t>Note: Normally Proofpoint &amp; Mimecast cloud offerings are priced ~25% higher than Cisco’s CES</a:t>
            </a:r>
          </a:p>
          <a:p>
            <a:endParaRPr lang="en-US" sz="1400" dirty="0"/>
          </a:p>
        </p:txBody>
      </p:sp>
      <p:sp>
        <p:nvSpPr>
          <p:cNvPr id="3" name="Title 2">
            <a:extLst>
              <a:ext uri="{FF2B5EF4-FFF2-40B4-BE49-F238E27FC236}">
                <a16:creationId xmlns:a16="http://schemas.microsoft.com/office/drawing/2014/main" id="{D763225A-1AC9-456E-BE6F-7A12816AC1C0}"/>
              </a:ext>
            </a:extLst>
          </p:cNvPr>
          <p:cNvSpPr>
            <a:spLocks noGrp="1"/>
          </p:cNvSpPr>
          <p:nvPr>
            <p:ph type="title"/>
          </p:nvPr>
        </p:nvSpPr>
        <p:spPr/>
        <p:txBody>
          <a:bodyPr/>
          <a:lstStyle/>
          <a:p>
            <a:r>
              <a:rPr lang="en-US" dirty="0"/>
              <a:t>Symantec Background for Email Security</a:t>
            </a:r>
          </a:p>
        </p:txBody>
      </p:sp>
    </p:spTree>
    <p:extLst>
      <p:ext uri="{BB962C8B-B14F-4D97-AF65-F5344CB8AC3E}">
        <p14:creationId xmlns:p14="http://schemas.microsoft.com/office/powerpoint/2010/main" val="354701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0775A0-DF80-4997-810D-60CDD1E51383}"/>
              </a:ext>
            </a:extLst>
          </p:cNvPr>
          <p:cNvSpPr>
            <a:spLocks noGrp="1"/>
          </p:cNvSpPr>
          <p:nvPr>
            <p:ph type="body" sz="quarter" idx="10"/>
          </p:nvPr>
        </p:nvSpPr>
        <p:spPr/>
        <p:txBody>
          <a:bodyPr lIns="91420" tIns="45710" rIns="91420" bIns="45710" anchor="t">
            <a:noAutofit/>
          </a:bodyPr>
          <a:lstStyle/>
          <a:p>
            <a:pPr marL="285750" indent="-285750">
              <a:buFont typeface="Arial" panose="020B0604020202020204" pitchFamily="34" charset="0"/>
              <a:buChar char="•"/>
            </a:pPr>
            <a:r>
              <a:rPr lang="en-US" sz="1400" dirty="0"/>
              <a:t>Among the changes Broadcom outlined when announcing its purchase of Symantec, the networking chipmaker said it will:</a:t>
            </a:r>
          </a:p>
          <a:p>
            <a:pPr marL="512445" lvl="2" indent="-166370">
              <a:buClr>
                <a:schemeClr val="tx2"/>
              </a:buClr>
              <a:buFont typeface="Wingdings" panose="05000000000000000000" pitchFamily="2" charset="2"/>
              <a:buChar char="Ø"/>
            </a:pPr>
            <a:r>
              <a:rPr lang="en-US" sz="1000" dirty="0"/>
              <a:t>Focus on data loss prevention (DLP), endpoint, and web security and scale back investments with lower returns—no mention of what it plans for email security</a:t>
            </a:r>
          </a:p>
          <a:p>
            <a:pPr marL="512445" lvl="2" indent="-166370">
              <a:buClr>
                <a:schemeClr val="tx2"/>
              </a:buClr>
              <a:buFont typeface="Wingdings" panose="05000000000000000000" pitchFamily="2" charset="2"/>
              <a:buChar char="Ø"/>
            </a:pPr>
            <a:r>
              <a:rPr lang="en-US" sz="1000" dirty="0"/>
              <a:t>Slash more than $1 billion in spending across R&amp;D (a 40% cut) and sales (an 82% cut)</a:t>
            </a:r>
          </a:p>
          <a:p>
            <a:pPr marL="512445" lvl="2" indent="-166370">
              <a:buClr>
                <a:schemeClr val="tx2"/>
              </a:buClr>
              <a:buFont typeface="Wingdings" panose="05000000000000000000" pitchFamily="2" charset="2"/>
              <a:buChar char="Ø"/>
            </a:pPr>
            <a:r>
              <a:rPr lang="en-US" sz="1000" dirty="0"/>
              <a:t>Focus on Global 1000 customers, a move that leaves its commitment to smaller customers in doubt</a:t>
            </a:r>
          </a:p>
          <a:p>
            <a:pPr marL="342900" indent="-342900">
              <a:buFont typeface="Arial" panose="020B0604020202020204" pitchFamily="34" charset="0"/>
              <a:buChar char="•"/>
            </a:pPr>
            <a:r>
              <a:rPr lang="en-US" sz="1400" dirty="0"/>
              <a:t>Business Email Compromise (BEC) has hit Symantec customers particularly hard. BEC fraud are the low volume emails that impersonate senior execs, no attachment, no embedded URL.  Cisco has added some capability to its base product and we also have the Advanced Phishing Protection module to address these attacks, we have spoken to many Symantec customers that have been financially impacted by BEC attacks.</a:t>
            </a:r>
          </a:p>
          <a:p>
            <a:pPr marL="342900" indent="-342900">
              <a:buFont typeface="Arial" panose="020B0604020202020204" pitchFamily="34" charset="0"/>
              <a:buChar char="•"/>
            </a:pPr>
            <a:r>
              <a:rPr lang="en-US" sz="1400" dirty="0"/>
              <a:t>The other big impact has been the increasing email policy requirements from new regulatory compliance regulation, whether GDPR in Europe, mandatory data disclosure in Australia, lots of examples of this and the issue affecting Symantec Email </a:t>
            </a:r>
            <a:r>
              <a:rPr lang="en-US" sz="1400" dirty="0" err="1"/>
              <a:t>Security.cloud</a:t>
            </a:r>
            <a:r>
              <a:rPr lang="en-US" sz="1400" dirty="0"/>
              <a:t> (MessageLabs) customers in particular is the limitations of the policy engine, its just not flexible enough and does not have enough depth.</a:t>
            </a:r>
          </a:p>
          <a:p>
            <a:endParaRPr lang="en-US" sz="1400" dirty="0"/>
          </a:p>
        </p:txBody>
      </p:sp>
      <p:sp>
        <p:nvSpPr>
          <p:cNvPr id="3" name="Title 2">
            <a:extLst>
              <a:ext uri="{FF2B5EF4-FFF2-40B4-BE49-F238E27FC236}">
                <a16:creationId xmlns:a16="http://schemas.microsoft.com/office/drawing/2014/main" id="{D763225A-1AC9-456E-BE6F-7A12816AC1C0}"/>
              </a:ext>
            </a:extLst>
          </p:cNvPr>
          <p:cNvSpPr>
            <a:spLocks noGrp="1"/>
          </p:cNvSpPr>
          <p:nvPr>
            <p:ph type="title"/>
          </p:nvPr>
        </p:nvSpPr>
        <p:spPr/>
        <p:txBody>
          <a:bodyPr/>
          <a:lstStyle/>
          <a:p>
            <a:r>
              <a:rPr lang="en-US" dirty="0"/>
              <a:t>Symantec Background Email Security </a:t>
            </a:r>
            <a:r>
              <a:rPr lang="en-US" sz="1800" dirty="0"/>
              <a:t>(continued) </a:t>
            </a:r>
          </a:p>
        </p:txBody>
      </p:sp>
    </p:spTree>
    <p:extLst>
      <p:ext uri="{BB962C8B-B14F-4D97-AF65-F5344CB8AC3E}">
        <p14:creationId xmlns:p14="http://schemas.microsoft.com/office/powerpoint/2010/main" val="317038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42E74-D09F-42F1-834E-3AD8A7D49F22}"/>
              </a:ext>
            </a:extLst>
          </p:cNvPr>
          <p:cNvSpPr>
            <a:spLocks noGrp="1"/>
          </p:cNvSpPr>
          <p:nvPr>
            <p:ph type="body" sz="quarter" idx="10"/>
          </p:nvPr>
        </p:nvSpPr>
        <p:spPr>
          <a:xfrm>
            <a:off x="462300" y="1201738"/>
            <a:ext cx="8186399" cy="3389312"/>
          </a:xfrm>
        </p:spPr>
        <p:txBody>
          <a:bodyPr/>
          <a:lstStyle/>
          <a:p>
            <a:pPr marL="400050" indent="-342900">
              <a:buFont typeface="+mj-lt"/>
              <a:buAutoNum type="arabicPeriod"/>
            </a:pPr>
            <a:r>
              <a:rPr lang="en-US" sz="1600" dirty="0"/>
              <a:t>Top 10 Reasons for customers to migrate from Symantec to Cisco</a:t>
            </a:r>
          </a:p>
          <a:p>
            <a:pPr marL="400050" indent="-342900">
              <a:buFont typeface="+mj-lt"/>
              <a:buAutoNum type="arabicPeriod"/>
            </a:pPr>
            <a:r>
              <a:rPr lang="en-US" sz="1600" dirty="0"/>
              <a:t>Updated Symantec battlecard on the campaign site</a:t>
            </a:r>
          </a:p>
          <a:p>
            <a:pPr marL="401638" indent="0">
              <a:buNone/>
            </a:pPr>
            <a:r>
              <a:rPr lang="en-US" sz="1400" dirty="0">
                <a:hlinkClick r:id="rId3"/>
              </a:rPr>
              <a:t>https://www.cisco.com/c/dam/en/us/products/se/2019/11/Collateral/battlecard-symantec-email-pte.pdf</a:t>
            </a:r>
            <a:endParaRPr lang="en-US" sz="1400" dirty="0"/>
          </a:p>
        </p:txBody>
      </p:sp>
      <p:sp>
        <p:nvSpPr>
          <p:cNvPr id="3" name="Title 2">
            <a:extLst>
              <a:ext uri="{FF2B5EF4-FFF2-40B4-BE49-F238E27FC236}">
                <a16:creationId xmlns:a16="http://schemas.microsoft.com/office/drawing/2014/main" id="{7575FFD5-7A41-4FD6-8DA3-520BEAF8BE11}"/>
              </a:ext>
            </a:extLst>
          </p:cNvPr>
          <p:cNvSpPr>
            <a:spLocks noGrp="1"/>
          </p:cNvSpPr>
          <p:nvPr>
            <p:ph type="title"/>
          </p:nvPr>
        </p:nvSpPr>
        <p:spPr/>
        <p:txBody>
          <a:bodyPr/>
          <a:lstStyle/>
          <a:p>
            <a:r>
              <a:rPr lang="en-US" dirty="0"/>
              <a:t>Updated Competitive Content</a:t>
            </a:r>
          </a:p>
        </p:txBody>
      </p:sp>
      <p:pic>
        <p:nvPicPr>
          <p:cNvPr id="6" name="Picture 5">
            <a:extLst>
              <a:ext uri="{FF2B5EF4-FFF2-40B4-BE49-F238E27FC236}">
                <a16:creationId xmlns:a16="http://schemas.microsoft.com/office/drawing/2014/main" id="{B2867016-95DB-489C-959E-74AAE206F9B8}"/>
              </a:ext>
            </a:extLst>
          </p:cNvPr>
          <p:cNvPicPr>
            <a:picLocks noChangeAspect="1"/>
          </p:cNvPicPr>
          <p:nvPr/>
        </p:nvPicPr>
        <p:blipFill>
          <a:blip r:embed="rId4"/>
          <a:stretch>
            <a:fillRect/>
          </a:stretch>
        </p:blipFill>
        <p:spPr>
          <a:xfrm>
            <a:off x="553023" y="2658978"/>
            <a:ext cx="8046720" cy="1458852"/>
          </a:xfrm>
          <a:prstGeom prst="rect">
            <a:avLst/>
          </a:prstGeom>
          <a:ln w="19050">
            <a:solidFill>
              <a:schemeClr val="accent1"/>
            </a:solidFill>
          </a:ln>
        </p:spPr>
      </p:pic>
    </p:spTree>
    <p:extLst>
      <p:ext uri="{BB962C8B-B14F-4D97-AF65-F5344CB8AC3E}">
        <p14:creationId xmlns:p14="http://schemas.microsoft.com/office/powerpoint/2010/main" val="239967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3225A-1AC9-456E-BE6F-7A12816AC1C0}"/>
              </a:ext>
            </a:extLst>
          </p:cNvPr>
          <p:cNvSpPr>
            <a:spLocks noGrp="1"/>
          </p:cNvSpPr>
          <p:nvPr>
            <p:ph type="title"/>
          </p:nvPr>
        </p:nvSpPr>
        <p:spPr>
          <a:xfrm>
            <a:off x="437766" y="265046"/>
            <a:ext cx="8345488" cy="731837"/>
          </a:xfrm>
        </p:spPr>
        <p:txBody>
          <a:bodyPr/>
          <a:lstStyle/>
          <a:p>
            <a:r>
              <a:rPr lang="en-US" dirty="0"/>
              <a:t>Symantec: Background for AMP</a:t>
            </a:r>
          </a:p>
        </p:txBody>
      </p:sp>
      <p:sp>
        <p:nvSpPr>
          <p:cNvPr id="6" name="Content Placeholder 3">
            <a:extLst>
              <a:ext uri="{FF2B5EF4-FFF2-40B4-BE49-F238E27FC236}">
                <a16:creationId xmlns:a16="http://schemas.microsoft.com/office/drawing/2014/main" id="{D5878AC5-EB15-C649-AA65-0D22182DC149}"/>
              </a:ext>
            </a:extLst>
          </p:cNvPr>
          <p:cNvSpPr txBox="1">
            <a:spLocks/>
          </p:cNvSpPr>
          <p:nvPr/>
        </p:nvSpPr>
        <p:spPr>
          <a:xfrm>
            <a:off x="360746" y="996883"/>
            <a:ext cx="8394875" cy="1069682"/>
          </a:xfrm>
          <a:prstGeom prst="rect">
            <a:avLst/>
          </a:prstGeom>
        </p:spPr>
        <p:txBody>
          <a:bodyPr vert="horz" lIns="60512" tIns="30256" rIns="60512" bIns="30256" rtlCol="0">
            <a:noAutofit/>
          </a:bodyPr>
          <a:lstStyle>
            <a:lvl1pPr marL="275307" indent="-275307" algn="l" defTabSz="612233" rtl="0" eaLnBrk="1" latinLnBrk="0" hangingPunct="1">
              <a:spcBef>
                <a:spcPct val="20000"/>
              </a:spcBef>
              <a:buClr>
                <a:schemeClr val="tx2"/>
              </a:buClr>
              <a:buFont typeface="Wingdings" charset="2"/>
              <a:buChar char="§"/>
              <a:tabLst/>
              <a:defRPr sz="2400" b="0" i="0" kern="1200">
                <a:solidFill>
                  <a:schemeClr val="bg2"/>
                </a:solidFill>
                <a:latin typeface="DIN Next LT Pro Light" charset="0"/>
                <a:ea typeface="DIN Next LT Pro Light" charset="0"/>
                <a:cs typeface="DIN Next LT Pro Light" charset="0"/>
              </a:defRPr>
            </a:lvl1pPr>
            <a:lvl2pPr marL="864610" indent="-252984" algn="l" defTabSz="612233" rtl="0" eaLnBrk="1" latinLnBrk="0" hangingPunct="1">
              <a:spcBef>
                <a:spcPct val="20000"/>
              </a:spcBef>
              <a:buClr>
                <a:schemeClr val="bg2"/>
              </a:buClr>
              <a:buFont typeface="Arial" charset="0"/>
              <a:buChar char="•"/>
              <a:tabLst/>
              <a:defRPr sz="2400" b="0" i="0" kern="1200">
                <a:solidFill>
                  <a:schemeClr val="bg2"/>
                </a:solidFill>
                <a:latin typeface="DIN Next LT Pro Light" charset="0"/>
                <a:ea typeface="DIN Next LT Pro Light" charset="0"/>
                <a:cs typeface="DIN Next LT Pro Light" charset="0"/>
              </a:defRPr>
            </a:lvl2pPr>
            <a:lvl3pPr marL="1503022" indent="-278282" algn="l" defTabSz="612233" rtl="0" eaLnBrk="1" latinLnBrk="0" hangingPunct="1">
              <a:spcBef>
                <a:spcPct val="20000"/>
              </a:spcBef>
              <a:buClr>
                <a:schemeClr val="bg2"/>
              </a:buClr>
              <a:buFont typeface="Helvetica" charset="0"/>
              <a:buChar char="-"/>
              <a:tabLst/>
              <a:defRPr sz="2400" b="0" i="0" kern="1200">
                <a:solidFill>
                  <a:schemeClr val="bg2"/>
                </a:solidFill>
                <a:latin typeface="DIN Next LT Pro Light" charset="0"/>
                <a:ea typeface="DIN Next LT Pro Light" charset="0"/>
                <a:cs typeface="DIN Next LT Pro Light" charset="0"/>
              </a:defRPr>
            </a:lvl3pPr>
            <a:lvl4pPr marL="2041729" indent="-205363" algn="l" defTabSz="612233" rtl="0" eaLnBrk="1" latinLnBrk="0" hangingPunct="1">
              <a:spcBef>
                <a:spcPct val="20000"/>
              </a:spcBef>
              <a:buClr>
                <a:schemeClr val="accent6"/>
              </a:buClr>
              <a:buFont typeface="Arial" charset="0"/>
              <a:buChar char="•"/>
              <a:tabLst/>
              <a:defRPr sz="2400" b="0" i="0" kern="1200">
                <a:solidFill>
                  <a:schemeClr val="bg2"/>
                </a:solidFill>
                <a:latin typeface="DIN Next LT Pro Light" charset="0"/>
                <a:ea typeface="DIN Next LT Pro Light" charset="0"/>
                <a:cs typeface="DIN Next LT Pro Light" charset="0"/>
              </a:defRPr>
            </a:lvl4pPr>
            <a:lvl5pPr marL="2631032" indent="-181553" algn="l" defTabSz="612233" rtl="0" eaLnBrk="1" latinLnBrk="0" hangingPunct="1">
              <a:spcBef>
                <a:spcPct val="20000"/>
              </a:spcBef>
              <a:buClr>
                <a:schemeClr val="accent6"/>
              </a:buClr>
              <a:buFont typeface="Arial" charset="0"/>
              <a:buChar char="•"/>
              <a:tabLst/>
              <a:defRPr sz="2400" b="0" i="0" kern="1200">
                <a:solidFill>
                  <a:schemeClr val="bg2"/>
                </a:solidFill>
                <a:latin typeface="DIN Next LT Pro Light" charset="0"/>
                <a:ea typeface="DIN Next LT Pro Light" charset="0"/>
                <a:cs typeface="DIN Next LT Pro Light" charset="0"/>
              </a:defRPr>
            </a:lvl5pPr>
            <a:lvl6pPr marL="3367281" indent="-306117" algn="l" defTabSz="612233" rtl="0" eaLnBrk="1" latinLnBrk="0" hangingPunct="1">
              <a:spcBef>
                <a:spcPct val="20000"/>
              </a:spcBef>
              <a:buFont typeface="Arial"/>
              <a:buChar char="•"/>
              <a:defRPr sz="2719" kern="1200">
                <a:solidFill>
                  <a:schemeClr val="tx1"/>
                </a:solidFill>
                <a:latin typeface="+mn-lt"/>
                <a:ea typeface="+mn-ea"/>
                <a:cs typeface="+mn-cs"/>
              </a:defRPr>
            </a:lvl6pPr>
            <a:lvl7pPr marL="3979514" indent="-306117" algn="l" defTabSz="612233" rtl="0" eaLnBrk="1" latinLnBrk="0" hangingPunct="1">
              <a:spcBef>
                <a:spcPct val="20000"/>
              </a:spcBef>
              <a:buFont typeface="Arial"/>
              <a:buChar char="•"/>
              <a:defRPr sz="2719" kern="1200">
                <a:solidFill>
                  <a:schemeClr val="tx1"/>
                </a:solidFill>
                <a:latin typeface="+mn-lt"/>
                <a:ea typeface="+mn-ea"/>
                <a:cs typeface="+mn-cs"/>
              </a:defRPr>
            </a:lvl7pPr>
            <a:lvl8pPr marL="4591748" indent="-306117" algn="l" defTabSz="612233" rtl="0" eaLnBrk="1" latinLnBrk="0" hangingPunct="1">
              <a:spcBef>
                <a:spcPct val="20000"/>
              </a:spcBef>
              <a:buFont typeface="Arial"/>
              <a:buChar char="•"/>
              <a:defRPr sz="2719" kern="1200">
                <a:solidFill>
                  <a:schemeClr val="tx1"/>
                </a:solidFill>
                <a:latin typeface="+mn-lt"/>
                <a:ea typeface="+mn-ea"/>
                <a:cs typeface="+mn-cs"/>
              </a:defRPr>
            </a:lvl8pPr>
            <a:lvl9pPr marL="5203980" indent="-306117" algn="l" defTabSz="612233" rtl="0" eaLnBrk="1" latinLnBrk="0" hangingPunct="1">
              <a:spcBef>
                <a:spcPct val="20000"/>
              </a:spcBef>
              <a:buFont typeface="Arial"/>
              <a:buChar char="•"/>
              <a:defRPr sz="2719" kern="1200">
                <a:solidFill>
                  <a:schemeClr val="tx1"/>
                </a:solidFill>
                <a:latin typeface="+mn-lt"/>
                <a:ea typeface="+mn-ea"/>
                <a:cs typeface="+mn-cs"/>
              </a:defRPr>
            </a:lvl9pPr>
          </a:lstStyle>
          <a:p>
            <a:pPr marL="228600" lvl="0" indent="-228600">
              <a:buFont typeface="+mj-lt"/>
              <a:buAutoNum type="arabicPeriod"/>
            </a:pPr>
            <a:r>
              <a:rPr lang="en-US" sz="1050" b="1" dirty="0">
                <a:solidFill>
                  <a:schemeClr val="tx1"/>
                </a:solidFill>
                <a:latin typeface="+mj-lt"/>
              </a:rPr>
              <a:t>Strategic Recommendations Position AMP for Endpoints as a </a:t>
            </a:r>
            <a:r>
              <a:rPr lang="en-US" sz="1050" b="1" dirty="0">
                <a:solidFill>
                  <a:schemeClr val="tx1"/>
                </a:solidFill>
                <a:latin typeface="+mj-lt"/>
                <a:hlinkClick r:id="rId3"/>
              </a:rPr>
              <a:t>full AV replacement </a:t>
            </a:r>
            <a:r>
              <a:rPr lang="en-US" sz="1050" b="1" dirty="0">
                <a:solidFill>
                  <a:schemeClr val="tx1"/>
                </a:solidFill>
                <a:latin typeface="+mj-lt"/>
              </a:rPr>
              <a:t>with strong advanced Endpoint Detect and Remediation (EDR) capabilities including Advanced Search for complex investigations and threat hunting, and access to Threat Grid Cloud which allows security teams to perform in-depth static and advanced dynamic file analysis in order to identify malware quickly in a safe and secure environment. </a:t>
            </a:r>
          </a:p>
          <a:p>
            <a:pPr marL="228600" lvl="0" indent="-228600">
              <a:buFont typeface="+mj-lt"/>
              <a:buAutoNum type="arabicPeriod"/>
            </a:pPr>
            <a:r>
              <a:rPr lang="en-US" sz="1050" b="1" dirty="0">
                <a:solidFill>
                  <a:schemeClr val="tx1"/>
                </a:solidFill>
                <a:latin typeface="+mj-lt"/>
              </a:rPr>
              <a:t>For organizations that are looking to augment their EPP deployment with EDR capabilities without the installation and management overhead of adding new agents to their environment -position AMP4E as a single product that delivers strong EPP and EDR solution against the riskiest threats.</a:t>
            </a:r>
          </a:p>
          <a:p>
            <a:pPr marL="228600" lvl="0" indent="-228600">
              <a:buFont typeface="+mj-lt"/>
              <a:buAutoNum type="arabicPeriod"/>
            </a:pPr>
            <a:r>
              <a:rPr lang="en-US" sz="1050" b="1" dirty="0">
                <a:solidFill>
                  <a:schemeClr val="tx1"/>
                </a:solidFill>
                <a:latin typeface="+mj-lt"/>
              </a:rPr>
              <a:t>AMP for Endpoints is a powerful standalone endpoint security solution, but the competitive differentiators is the Cisco Security Platform that is powered by an integrated security architecture – fit for customers who are prefer a platform approach to their security. Use Cisco Threat Response to demonstrate the value of our integrations.</a:t>
            </a:r>
          </a:p>
          <a:p>
            <a:pPr marL="228600" lvl="0" indent="-228600">
              <a:buFont typeface="+mj-lt"/>
              <a:buAutoNum type="arabicPeriod"/>
            </a:pPr>
            <a:endParaRPr lang="en-US" sz="1050" b="1" dirty="0">
              <a:solidFill>
                <a:schemeClr val="tx1"/>
              </a:solidFill>
              <a:latin typeface="+mj-lt"/>
            </a:endParaRPr>
          </a:p>
        </p:txBody>
      </p:sp>
      <p:sp>
        <p:nvSpPr>
          <p:cNvPr id="8" name="Content Placeholder 3">
            <a:extLst>
              <a:ext uri="{FF2B5EF4-FFF2-40B4-BE49-F238E27FC236}">
                <a16:creationId xmlns:a16="http://schemas.microsoft.com/office/drawing/2014/main" id="{A822745C-5FEF-6F45-92BD-9913143EDD35}"/>
              </a:ext>
            </a:extLst>
          </p:cNvPr>
          <p:cNvSpPr txBox="1">
            <a:spLocks/>
          </p:cNvSpPr>
          <p:nvPr/>
        </p:nvSpPr>
        <p:spPr>
          <a:xfrm>
            <a:off x="437766" y="3308228"/>
            <a:ext cx="3717686" cy="2147614"/>
          </a:xfr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buFont typeface="Arial" charset="0"/>
              <a:buNone/>
            </a:pPr>
            <a:r>
              <a:rPr lang="en-US" sz="1000" b="1" dirty="0">
                <a:solidFill>
                  <a:schemeClr val="accent2"/>
                </a:solidFill>
                <a:latin typeface="+mj-lt"/>
              </a:rPr>
              <a:t>Solution Recommendations</a:t>
            </a:r>
          </a:p>
          <a:p>
            <a:pPr lvl="0"/>
            <a:r>
              <a:rPr lang="en-US" sz="950" dirty="0"/>
              <a:t>Add an EDR capability as part of the overall solution in the security platform</a:t>
            </a:r>
          </a:p>
          <a:p>
            <a:pPr lvl="0"/>
            <a:r>
              <a:rPr lang="en-US" sz="950" dirty="0"/>
              <a:t>Perform further analysis to evaluate pricing competitiveness considering potentially less expensive marketplace solutions</a:t>
            </a:r>
          </a:p>
          <a:p>
            <a:pPr lvl="0"/>
            <a:r>
              <a:rPr lang="en-US" sz="950" dirty="0"/>
              <a:t>Review Threat Hunting to understand compatibility with other solutions and false positive reduction.</a:t>
            </a:r>
          </a:p>
          <a:p>
            <a:pPr lvl="0"/>
            <a:r>
              <a:rPr lang="en-US" sz="950" dirty="0"/>
              <a:t>Incorporate/position AMP4E to support our zero trust architecture-Integrates with other zero trust technologies such as Cisco DUO multi-factor authentication, Cisco AnyConnect VPN, and Cisco Umbrella secure internet gateway </a:t>
            </a:r>
          </a:p>
          <a:p>
            <a:pPr>
              <a:lnSpc>
                <a:spcPct val="100000"/>
              </a:lnSpc>
            </a:pPr>
            <a:endParaRPr lang="en-US" sz="500" dirty="0">
              <a:latin typeface="+mj-lt"/>
            </a:endParaRPr>
          </a:p>
          <a:p>
            <a:pPr marL="0" indent="0">
              <a:lnSpc>
                <a:spcPct val="100000"/>
              </a:lnSpc>
              <a:buFont typeface="Arial" charset="0"/>
              <a:buNone/>
            </a:pPr>
            <a:endParaRPr lang="en-US" sz="500" dirty="0">
              <a:latin typeface="+mj-lt"/>
            </a:endParaRPr>
          </a:p>
          <a:p>
            <a:pPr marL="0" indent="0">
              <a:lnSpc>
                <a:spcPct val="100000"/>
              </a:lnSpc>
              <a:buFont typeface="Arial" charset="0"/>
              <a:buNone/>
            </a:pPr>
            <a:endParaRPr lang="en-US" sz="500" dirty="0">
              <a:latin typeface="+mj-lt"/>
            </a:endParaRPr>
          </a:p>
          <a:p>
            <a:pPr marL="0" indent="0">
              <a:lnSpc>
                <a:spcPct val="100000"/>
              </a:lnSpc>
              <a:buFont typeface="Arial" charset="0"/>
              <a:buNone/>
            </a:pPr>
            <a:endParaRPr lang="en-US" sz="500" dirty="0">
              <a:latin typeface="+mj-lt"/>
            </a:endParaRPr>
          </a:p>
          <a:p>
            <a:pPr marL="0" indent="0">
              <a:lnSpc>
                <a:spcPct val="100000"/>
              </a:lnSpc>
              <a:buFont typeface="Arial" charset="0"/>
              <a:buNone/>
            </a:pPr>
            <a:endParaRPr lang="en-US" sz="500" dirty="0">
              <a:latin typeface="+mj-lt"/>
            </a:endParaRPr>
          </a:p>
        </p:txBody>
      </p:sp>
      <p:sp>
        <p:nvSpPr>
          <p:cNvPr id="9" name="Content Placeholder 3">
            <a:extLst>
              <a:ext uri="{FF2B5EF4-FFF2-40B4-BE49-F238E27FC236}">
                <a16:creationId xmlns:a16="http://schemas.microsoft.com/office/drawing/2014/main" id="{A7F29FCE-CB5E-8945-BF4A-1DB07AEC7811}"/>
              </a:ext>
            </a:extLst>
          </p:cNvPr>
          <p:cNvSpPr txBox="1">
            <a:spLocks/>
          </p:cNvSpPr>
          <p:nvPr/>
        </p:nvSpPr>
        <p:spPr>
          <a:xfrm>
            <a:off x="4222865" y="2722135"/>
            <a:ext cx="4699500" cy="2348629"/>
          </a:xfrm>
          <a:prstGeom prst="rect">
            <a:avLst/>
          </a:prstGeom>
        </p:spPr>
        <p:txBody>
          <a:bodyPr vert="horz" lIns="60512" tIns="30256" rIns="60512" bIns="30256" rtlCol="0">
            <a:noAutofit/>
          </a:bodyPr>
          <a:lstStyle>
            <a:lvl1pPr marL="275307" indent="-275307" algn="l" defTabSz="612233" rtl="0" eaLnBrk="1" latinLnBrk="0" hangingPunct="1">
              <a:spcBef>
                <a:spcPct val="20000"/>
              </a:spcBef>
              <a:buClr>
                <a:schemeClr val="tx2"/>
              </a:buClr>
              <a:buFont typeface="Wingdings" charset="2"/>
              <a:buChar char="§"/>
              <a:tabLst/>
              <a:defRPr sz="2400" b="0" i="0" kern="1200">
                <a:solidFill>
                  <a:schemeClr val="bg2"/>
                </a:solidFill>
                <a:latin typeface="DIN Next LT Pro Light" charset="0"/>
                <a:ea typeface="DIN Next LT Pro Light" charset="0"/>
                <a:cs typeface="DIN Next LT Pro Light" charset="0"/>
              </a:defRPr>
            </a:lvl1pPr>
            <a:lvl2pPr marL="864610" indent="-252984" algn="l" defTabSz="612233" rtl="0" eaLnBrk="1" latinLnBrk="0" hangingPunct="1">
              <a:spcBef>
                <a:spcPct val="20000"/>
              </a:spcBef>
              <a:buClr>
                <a:schemeClr val="bg2"/>
              </a:buClr>
              <a:buFont typeface="Arial" charset="0"/>
              <a:buChar char="•"/>
              <a:tabLst/>
              <a:defRPr sz="2400" b="0" i="0" kern="1200">
                <a:solidFill>
                  <a:schemeClr val="bg2"/>
                </a:solidFill>
                <a:latin typeface="DIN Next LT Pro Light" charset="0"/>
                <a:ea typeface="DIN Next LT Pro Light" charset="0"/>
                <a:cs typeface="DIN Next LT Pro Light" charset="0"/>
              </a:defRPr>
            </a:lvl2pPr>
            <a:lvl3pPr marL="1503022" indent="-278282" algn="l" defTabSz="612233" rtl="0" eaLnBrk="1" latinLnBrk="0" hangingPunct="1">
              <a:spcBef>
                <a:spcPct val="20000"/>
              </a:spcBef>
              <a:buClr>
                <a:schemeClr val="bg2"/>
              </a:buClr>
              <a:buFont typeface="Helvetica" charset="0"/>
              <a:buChar char="-"/>
              <a:tabLst/>
              <a:defRPr sz="2400" b="0" i="0" kern="1200">
                <a:solidFill>
                  <a:schemeClr val="bg2"/>
                </a:solidFill>
                <a:latin typeface="DIN Next LT Pro Light" charset="0"/>
                <a:ea typeface="DIN Next LT Pro Light" charset="0"/>
                <a:cs typeface="DIN Next LT Pro Light" charset="0"/>
              </a:defRPr>
            </a:lvl3pPr>
            <a:lvl4pPr marL="2041729" indent="-205363" algn="l" defTabSz="612233" rtl="0" eaLnBrk="1" latinLnBrk="0" hangingPunct="1">
              <a:spcBef>
                <a:spcPct val="20000"/>
              </a:spcBef>
              <a:buClr>
                <a:schemeClr val="accent6"/>
              </a:buClr>
              <a:buFont typeface="Arial" charset="0"/>
              <a:buChar char="•"/>
              <a:tabLst/>
              <a:defRPr sz="2400" b="0" i="0" kern="1200">
                <a:solidFill>
                  <a:schemeClr val="bg2"/>
                </a:solidFill>
                <a:latin typeface="DIN Next LT Pro Light" charset="0"/>
                <a:ea typeface="DIN Next LT Pro Light" charset="0"/>
                <a:cs typeface="DIN Next LT Pro Light" charset="0"/>
              </a:defRPr>
            </a:lvl4pPr>
            <a:lvl5pPr marL="2631032" indent="-181553" algn="l" defTabSz="612233" rtl="0" eaLnBrk="1" latinLnBrk="0" hangingPunct="1">
              <a:spcBef>
                <a:spcPct val="20000"/>
              </a:spcBef>
              <a:buClr>
                <a:schemeClr val="accent6"/>
              </a:buClr>
              <a:buFont typeface="Arial" charset="0"/>
              <a:buChar char="•"/>
              <a:tabLst/>
              <a:defRPr sz="2400" b="0" i="0" kern="1200">
                <a:solidFill>
                  <a:schemeClr val="bg2"/>
                </a:solidFill>
                <a:latin typeface="DIN Next LT Pro Light" charset="0"/>
                <a:ea typeface="DIN Next LT Pro Light" charset="0"/>
                <a:cs typeface="DIN Next LT Pro Light" charset="0"/>
              </a:defRPr>
            </a:lvl5pPr>
            <a:lvl6pPr marL="3367281" indent="-306117" algn="l" defTabSz="612233" rtl="0" eaLnBrk="1" latinLnBrk="0" hangingPunct="1">
              <a:spcBef>
                <a:spcPct val="20000"/>
              </a:spcBef>
              <a:buFont typeface="Arial"/>
              <a:buChar char="•"/>
              <a:defRPr sz="2719" kern="1200">
                <a:solidFill>
                  <a:schemeClr val="tx1"/>
                </a:solidFill>
                <a:latin typeface="+mn-lt"/>
                <a:ea typeface="+mn-ea"/>
                <a:cs typeface="+mn-cs"/>
              </a:defRPr>
            </a:lvl6pPr>
            <a:lvl7pPr marL="3979514" indent="-306117" algn="l" defTabSz="612233" rtl="0" eaLnBrk="1" latinLnBrk="0" hangingPunct="1">
              <a:spcBef>
                <a:spcPct val="20000"/>
              </a:spcBef>
              <a:buFont typeface="Arial"/>
              <a:buChar char="•"/>
              <a:defRPr sz="2719" kern="1200">
                <a:solidFill>
                  <a:schemeClr val="tx1"/>
                </a:solidFill>
                <a:latin typeface="+mn-lt"/>
                <a:ea typeface="+mn-ea"/>
                <a:cs typeface="+mn-cs"/>
              </a:defRPr>
            </a:lvl7pPr>
            <a:lvl8pPr marL="4591748" indent="-306117" algn="l" defTabSz="612233" rtl="0" eaLnBrk="1" latinLnBrk="0" hangingPunct="1">
              <a:spcBef>
                <a:spcPct val="20000"/>
              </a:spcBef>
              <a:buFont typeface="Arial"/>
              <a:buChar char="•"/>
              <a:defRPr sz="2719" kern="1200">
                <a:solidFill>
                  <a:schemeClr val="tx1"/>
                </a:solidFill>
                <a:latin typeface="+mn-lt"/>
                <a:ea typeface="+mn-ea"/>
                <a:cs typeface="+mn-cs"/>
              </a:defRPr>
            </a:lvl8pPr>
            <a:lvl9pPr marL="5203980" indent="-306117" algn="l" defTabSz="612233" rtl="0" eaLnBrk="1" latinLnBrk="0" hangingPunct="1">
              <a:spcBef>
                <a:spcPct val="20000"/>
              </a:spcBef>
              <a:buFont typeface="Arial"/>
              <a:buChar char="•"/>
              <a:defRPr sz="2719" kern="1200">
                <a:solidFill>
                  <a:schemeClr val="tx1"/>
                </a:solidFill>
                <a:latin typeface="+mn-lt"/>
                <a:ea typeface="+mn-ea"/>
                <a:cs typeface="+mn-cs"/>
              </a:defRPr>
            </a:lvl9pPr>
          </a:lstStyle>
          <a:p>
            <a:pPr marL="0" indent="0">
              <a:buNone/>
            </a:pPr>
            <a:r>
              <a:rPr lang="en-US" sz="1050" b="1" dirty="0">
                <a:solidFill>
                  <a:schemeClr val="accent2"/>
                </a:solidFill>
                <a:latin typeface="+mj-lt"/>
              </a:rPr>
              <a:t>Positioning/Messaging Highlights</a:t>
            </a:r>
          </a:p>
          <a:p>
            <a:pPr marL="0" indent="0">
              <a:buNone/>
            </a:pPr>
            <a:r>
              <a:rPr lang="en-US" sz="950" dirty="0">
                <a:solidFill>
                  <a:schemeClr val="tx1"/>
                </a:solidFill>
                <a:latin typeface="+mj-lt"/>
              </a:rPr>
              <a:t>Highlight our three value pillars:</a:t>
            </a:r>
          </a:p>
          <a:p>
            <a:r>
              <a:rPr lang="en-US" sz="950" dirty="0">
                <a:solidFill>
                  <a:schemeClr val="tx1"/>
                </a:solidFill>
                <a:latin typeface="+mj-lt"/>
              </a:rPr>
              <a:t>Block threats. Before they target you.</a:t>
            </a:r>
          </a:p>
          <a:p>
            <a:pPr lvl="1">
              <a:buFont typeface="Wingdings" pitchFamily="2" charset="2"/>
              <a:buChar char="q"/>
            </a:pPr>
            <a:r>
              <a:rPr lang="en-US" sz="950" dirty="0">
                <a:solidFill>
                  <a:schemeClr val="tx1"/>
                </a:solidFill>
                <a:latin typeface="+mj-lt"/>
              </a:rPr>
              <a:t>Leverages multiple protection engines fueled by Cisco Talos threat intelligence to block threats before they target you. </a:t>
            </a:r>
          </a:p>
          <a:p>
            <a:r>
              <a:rPr lang="en-US" sz="950" dirty="0">
                <a:solidFill>
                  <a:schemeClr val="tx1"/>
                </a:solidFill>
                <a:latin typeface="+mj-lt"/>
              </a:rPr>
              <a:t>Know everything. About every endpoint.</a:t>
            </a:r>
          </a:p>
          <a:p>
            <a:pPr lvl="1"/>
            <a:r>
              <a:rPr lang="en-US" sz="950" dirty="0">
                <a:solidFill>
                  <a:schemeClr val="tx1"/>
                </a:solidFill>
                <a:latin typeface="+mj-lt"/>
              </a:rPr>
              <a:t>Provides advanced EDR capabilities make threat hunting and security investigations easy </a:t>
            </a:r>
          </a:p>
          <a:p>
            <a:r>
              <a:rPr lang="en-US" sz="950" dirty="0">
                <a:solidFill>
                  <a:schemeClr val="tx1"/>
                </a:solidFill>
                <a:latin typeface="+mj-lt"/>
              </a:rPr>
              <a:t>Respond completely. With security that works together.</a:t>
            </a:r>
          </a:p>
          <a:p>
            <a:pPr lvl="1"/>
            <a:r>
              <a:rPr lang="en-US" sz="950" dirty="0">
                <a:solidFill>
                  <a:schemeClr val="tx1"/>
                </a:solidFill>
                <a:latin typeface="+mj-lt"/>
              </a:rPr>
              <a:t>Integrates seamlessly with other security technologies so you can respond to threats completely with security that works together. </a:t>
            </a:r>
          </a:p>
          <a:p>
            <a:r>
              <a:rPr lang="en-US" sz="950" dirty="0">
                <a:solidFill>
                  <a:schemeClr val="tx1"/>
                </a:solidFill>
                <a:latin typeface="+mj-lt"/>
              </a:rPr>
              <a:t>Drive prospects to “Join our Threat Hunting Workshops”, “Request a Demo” and “Sign up for our Free Trial’. Designate ‘demo experts’ for this purpose. </a:t>
            </a:r>
          </a:p>
          <a:p>
            <a:endParaRPr lang="en-US" sz="1000" dirty="0">
              <a:solidFill>
                <a:schemeClr val="tx1"/>
              </a:solidFill>
              <a:latin typeface="+mj-lt"/>
            </a:endParaRPr>
          </a:p>
          <a:p>
            <a:endParaRPr lang="en-US" sz="1000" dirty="0">
              <a:solidFill>
                <a:schemeClr val="tx1"/>
              </a:solidFill>
              <a:latin typeface="+mj-lt"/>
            </a:endParaRPr>
          </a:p>
          <a:p>
            <a:endParaRPr lang="en-US" sz="1050" dirty="0">
              <a:solidFill>
                <a:schemeClr val="tx1"/>
              </a:solidFill>
              <a:latin typeface="+mj-lt"/>
            </a:endParaRPr>
          </a:p>
          <a:p>
            <a:pPr marL="0" indent="0">
              <a:buNone/>
            </a:pPr>
            <a:endParaRPr lang="en-US" sz="1050" dirty="0">
              <a:solidFill>
                <a:schemeClr val="tx1"/>
              </a:solidFill>
              <a:latin typeface="+mj-lt"/>
            </a:endParaRPr>
          </a:p>
        </p:txBody>
      </p:sp>
    </p:spTree>
    <p:extLst>
      <p:ext uri="{BB962C8B-B14F-4D97-AF65-F5344CB8AC3E}">
        <p14:creationId xmlns:p14="http://schemas.microsoft.com/office/powerpoint/2010/main" val="200315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5FFD5-7A41-4FD6-8DA3-520BEAF8BE11}"/>
              </a:ext>
            </a:extLst>
          </p:cNvPr>
          <p:cNvSpPr>
            <a:spLocks noGrp="1"/>
          </p:cNvSpPr>
          <p:nvPr>
            <p:ph type="title"/>
          </p:nvPr>
        </p:nvSpPr>
        <p:spPr>
          <a:xfrm>
            <a:off x="399256" y="222044"/>
            <a:ext cx="8345488" cy="731837"/>
          </a:xfrm>
        </p:spPr>
        <p:txBody>
          <a:bodyPr/>
          <a:lstStyle/>
          <a:p>
            <a:r>
              <a:rPr lang="en-US" dirty="0"/>
              <a:t>Customer Flyer</a:t>
            </a:r>
            <a:endParaRPr lang="en-US" dirty="0">
              <a:solidFill>
                <a:schemeClr val="accent6"/>
              </a:solidFill>
            </a:endParaRPr>
          </a:p>
        </p:txBody>
      </p:sp>
      <p:pic>
        <p:nvPicPr>
          <p:cNvPr id="6" name="Picture 5" descr="A screenshot of a cell phone&#10;&#10;Description automatically generated">
            <a:extLst>
              <a:ext uri="{FF2B5EF4-FFF2-40B4-BE49-F238E27FC236}">
                <a16:creationId xmlns:a16="http://schemas.microsoft.com/office/drawing/2014/main" id="{500CA146-A50E-114B-9F9F-D7132A8C3B09}"/>
              </a:ext>
            </a:extLst>
          </p:cNvPr>
          <p:cNvPicPr>
            <a:picLocks noChangeAspect="1"/>
          </p:cNvPicPr>
          <p:nvPr/>
        </p:nvPicPr>
        <p:blipFill>
          <a:blip r:embed="rId3"/>
          <a:stretch>
            <a:fillRect/>
          </a:stretch>
        </p:blipFill>
        <p:spPr>
          <a:xfrm>
            <a:off x="4704216" y="55659"/>
            <a:ext cx="3928582" cy="5071662"/>
          </a:xfrm>
          <a:prstGeom prst="rect">
            <a:avLst/>
          </a:prstGeom>
        </p:spPr>
      </p:pic>
      <p:sp>
        <p:nvSpPr>
          <p:cNvPr id="7" name="TextBox 6">
            <a:extLst>
              <a:ext uri="{FF2B5EF4-FFF2-40B4-BE49-F238E27FC236}">
                <a16:creationId xmlns:a16="http://schemas.microsoft.com/office/drawing/2014/main" id="{6291FCFA-8061-8F4A-BD57-D0E0F0904F3B}"/>
              </a:ext>
            </a:extLst>
          </p:cNvPr>
          <p:cNvSpPr txBox="1"/>
          <p:nvPr/>
        </p:nvSpPr>
        <p:spPr>
          <a:xfrm>
            <a:off x="641709" y="1971585"/>
            <a:ext cx="2765200" cy="1200329"/>
          </a:xfrm>
          <a:prstGeom prst="rect">
            <a:avLst/>
          </a:prstGeom>
          <a:noFill/>
        </p:spPr>
        <p:txBody>
          <a:bodyPr wrap="square" rtlCol="0">
            <a:spAutoFit/>
          </a:bodyPr>
          <a:lstStyle/>
          <a:p>
            <a:r>
              <a:rPr lang="en-US" dirty="0">
                <a:solidFill>
                  <a:schemeClr val="tx2"/>
                </a:solidFill>
                <a:latin typeface="+mn-lt"/>
              </a:rPr>
              <a:t>https://</a:t>
            </a:r>
            <a:r>
              <a:rPr lang="en-US" dirty="0" err="1">
                <a:solidFill>
                  <a:schemeClr val="tx2"/>
                </a:solidFill>
                <a:latin typeface="+mn-lt"/>
              </a:rPr>
              <a:t>salesconnect.cisco.com</a:t>
            </a:r>
            <a:r>
              <a:rPr lang="en-US" dirty="0">
                <a:solidFill>
                  <a:schemeClr val="tx2"/>
                </a:solidFill>
                <a:latin typeface="+mn-lt"/>
              </a:rPr>
              <a:t>/</a:t>
            </a:r>
            <a:r>
              <a:rPr lang="en-US" dirty="0" err="1">
                <a:solidFill>
                  <a:schemeClr val="tx2"/>
                </a:solidFill>
                <a:latin typeface="+mn-lt"/>
              </a:rPr>
              <a:t>open.html?c</a:t>
            </a:r>
            <a:r>
              <a:rPr lang="en-US" dirty="0">
                <a:solidFill>
                  <a:schemeClr val="tx2"/>
                </a:solidFill>
                <a:latin typeface="+mn-lt"/>
              </a:rPr>
              <a:t>=6b788704-872a-40d2-8524-822ab554ed8b</a:t>
            </a:r>
          </a:p>
        </p:txBody>
      </p:sp>
    </p:spTree>
    <p:extLst>
      <p:ext uri="{BB962C8B-B14F-4D97-AF65-F5344CB8AC3E}">
        <p14:creationId xmlns:p14="http://schemas.microsoft.com/office/powerpoint/2010/main" val="296882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42E74-D09F-42F1-834E-3AD8A7D49F22}"/>
              </a:ext>
            </a:extLst>
          </p:cNvPr>
          <p:cNvSpPr>
            <a:spLocks noGrp="1"/>
          </p:cNvSpPr>
          <p:nvPr>
            <p:ph type="body" sz="quarter" idx="10"/>
          </p:nvPr>
        </p:nvSpPr>
        <p:spPr>
          <a:xfrm>
            <a:off x="462300" y="1071109"/>
            <a:ext cx="8186399" cy="3389312"/>
          </a:xfrm>
        </p:spPr>
        <p:txBody>
          <a:bodyPr/>
          <a:lstStyle/>
          <a:p>
            <a:pPr marL="0" lvl="1" indent="0">
              <a:spcBef>
                <a:spcPts val="0"/>
              </a:spcBef>
              <a:buNone/>
            </a:pPr>
            <a:r>
              <a:rPr lang="en-US" sz="1600">
                <a:hlinkClick r:id="rId3"/>
              </a:rPr>
              <a:t>https://www.cisco.com/c/dam/en/us/products/collateral/security/cloud-email-security/amp-email-sec-info.pdf</a:t>
            </a:r>
            <a:endParaRPr lang="en-AU" sz="1600"/>
          </a:p>
          <a:p>
            <a:pPr marL="0" indent="0">
              <a:buNone/>
            </a:pPr>
            <a:endParaRPr lang="en-AU" sz="1600"/>
          </a:p>
        </p:txBody>
      </p:sp>
      <p:sp>
        <p:nvSpPr>
          <p:cNvPr id="3" name="Title 2">
            <a:extLst>
              <a:ext uri="{FF2B5EF4-FFF2-40B4-BE49-F238E27FC236}">
                <a16:creationId xmlns:a16="http://schemas.microsoft.com/office/drawing/2014/main" id="{7575FFD5-7A41-4FD6-8DA3-520BEAF8BE11}"/>
              </a:ext>
            </a:extLst>
          </p:cNvPr>
          <p:cNvSpPr>
            <a:spLocks noGrp="1"/>
          </p:cNvSpPr>
          <p:nvPr>
            <p:ph type="title"/>
          </p:nvPr>
        </p:nvSpPr>
        <p:spPr/>
        <p:txBody>
          <a:bodyPr/>
          <a:lstStyle/>
          <a:p>
            <a:r>
              <a:rPr lang="en-US" dirty="0"/>
              <a:t>AMP for Email Security Infographic</a:t>
            </a:r>
          </a:p>
        </p:txBody>
      </p:sp>
      <p:pic>
        <p:nvPicPr>
          <p:cNvPr id="4" name="Picture 3">
            <a:extLst>
              <a:ext uri="{FF2B5EF4-FFF2-40B4-BE49-F238E27FC236}">
                <a16:creationId xmlns:a16="http://schemas.microsoft.com/office/drawing/2014/main" id="{3A0B6486-B1B3-429F-9D28-76A1AF47FF87}"/>
              </a:ext>
            </a:extLst>
          </p:cNvPr>
          <p:cNvPicPr>
            <a:picLocks noChangeAspect="1"/>
          </p:cNvPicPr>
          <p:nvPr/>
        </p:nvPicPr>
        <p:blipFill rotWithShape="1">
          <a:blip r:embed="rId4"/>
          <a:srcRect b="52322"/>
          <a:stretch/>
        </p:blipFill>
        <p:spPr>
          <a:xfrm>
            <a:off x="4555499" y="1726707"/>
            <a:ext cx="4062911" cy="3146425"/>
          </a:xfrm>
          <a:prstGeom prst="rect">
            <a:avLst/>
          </a:prstGeom>
          <a:ln w="19050">
            <a:solidFill>
              <a:schemeClr val="tx2"/>
            </a:solidFill>
          </a:ln>
        </p:spPr>
      </p:pic>
    </p:spTree>
    <p:extLst>
      <p:ext uri="{BB962C8B-B14F-4D97-AF65-F5344CB8AC3E}">
        <p14:creationId xmlns:p14="http://schemas.microsoft.com/office/powerpoint/2010/main" val="207010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672736-ABBD-394F-A610-32C305CF9FFA}"/>
              </a:ext>
            </a:extLst>
          </p:cNvPr>
          <p:cNvSpPr>
            <a:spLocks noGrp="1"/>
          </p:cNvSpPr>
          <p:nvPr>
            <p:ph type="body" sz="quarter" idx="10"/>
          </p:nvPr>
        </p:nvSpPr>
        <p:spPr/>
        <p:txBody>
          <a:bodyPr/>
          <a:lstStyle/>
          <a:p>
            <a:pPr marL="514350" indent="-457200">
              <a:buFont typeface="+mj-lt"/>
              <a:buAutoNum type="arabicPeriod"/>
            </a:pPr>
            <a:r>
              <a:rPr lang="en-US" sz="1200" dirty="0">
                <a:hlinkClick r:id="rId2"/>
              </a:rPr>
              <a:t>Cisco AMP for Endpoints At a glance</a:t>
            </a:r>
            <a:endParaRPr lang="en-US" sz="1200" dirty="0"/>
          </a:p>
          <a:p>
            <a:pPr marL="514350" indent="-457200">
              <a:buFont typeface="+mj-lt"/>
              <a:buAutoNum type="arabicPeriod"/>
            </a:pPr>
            <a:r>
              <a:rPr lang="en-US" sz="1200" dirty="0">
                <a:hlinkClick r:id="rId3"/>
              </a:rPr>
              <a:t>5 Reasons To Sell Cisco AMP for Endpoints (AMP4E) for Cisco Partner</a:t>
            </a:r>
            <a:endParaRPr lang="en-US" sz="1200" dirty="0"/>
          </a:p>
          <a:p>
            <a:pPr marL="514350" indent="-457200">
              <a:buFont typeface="+mj-lt"/>
              <a:buAutoNum type="arabicPeriod"/>
            </a:pPr>
            <a:r>
              <a:rPr lang="en-US" sz="1200" dirty="0"/>
              <a:t>AMP Attach Sales Playbook How to sell AMP for Endpoints  (includes a section for Partners and links to additional resources.)</a:t>
            </a:r>
          </a:p>
          <a:p>
            <a:pPr marL="514350" indent="-457200">
              <a:buFont typeface="+mj-lt"/>
              <a:buAutoNum type="arabicPeriod"/>
            </a:pPr>
            <a:r>
              <a:rPr lang="en-US" sz="1200" dirty="0"/>
              <a:t>Visit the AMP for Endpoints, AMP Everywhere, Integrated Security Architecture, and Cisco Threat Response pages on SalesConnect for the latest collateral, videos, and sales tools: </a:t>
            </a:r>
          </a:p>
          <a:p>
            <a:pPr marL="285750" lvl="1" indent="0">
              <a:buNone/>
            </a:pPr>
            <a:r>
              <a:rPr lang="en-US" sz="1000" dirty="0"/>
              <a:t>Security Sales Plays: </a:t>
            </a:r>
            <a:r>
              <a:rPr lang="en-US" sz="1000" dirty="0">
                <a:hlinkClick r:id="rId4"/>
              </a:rPr>
              <a:t>https://salesconnect.cisco.com/#/program/PAGE-11166</a:t>
            </a:r>
            <a:endParaRPr lang="en-US" sz="1000" dirty="0"/>
          </a:p>
          <a:p>
            <a:pPr marL="285750" lvl="1" indent="0">
              <a:buNone/>
            </a:pPr>
            <a:r>
              <a:rPr lang="en-US" sz="1000" dirty="0"/>
              <a:t>AMP for Endpoints: </a:t>
            </a:r>
            <a:r>
              <a:rPr lang="en-US" sz="1000" dirty="0">
                <a:hlinkClick r:id="rId5"/>
              </a:rPr>
              <a:t>https://salesconnect.cisco.com/#/program/PAGE-2254</a:t>
            </a:r>
            <a:r>
              <a:rPr lang="en-US" sz="1000" dirty="0"/>
              <a:t> </a:t>
            </a:r>
          </a:p>
          <a:p>
            <a:pPr marL="285750" lvl="1" indent="0">
              <a:buNone/>
            </a:pPr>
            <a:r>
              <a:rPr lang="en-US" sz="1000" dirty="0"/>
              <a:t>Cisco Threat Response: </a:t>
            </a:r>
            <a:r>
              <a:rPr lang="en-US" sz="1000" dirty="0">
                <a:hlinkClick r:id="rId6"/>
              </a:rPr>
              <a:t>https://salesconnect.cisco.com/#/program/PAGE-13369</a:t>
            </a:r>
            <a:r>
              <a:rPr lang="en-US" sz="1000" dirty="0"/>
              <a:t> </a:t>
            </a:r>
          </a:p>
          <a:p>
            <a:pPr marL="285750" lvl="1" indent="0">
              <a:buNone/>
            </a:pPr>
            <a:r>
              <a:rPr lang="en-US" sz="1000" dirty="0"/>
              <a:t>Breach Readiness and Response: </a:t>
            </a:r>
            <a:r>
              <a:rPr lang="en-US" sz="1000" dirty="0">
                <a:hlinkClick r:id="rId7"/>
              </a:rPr>
              <a:t>https://salesconnect.cisco.com/#/program/PAGE-11728</a:t>
            </a:r>
            <a:r>
              <a:rPr lang="en-US" sz="1000" dirty="0"/>
              <a:t> </a:t>
            </a:r>
          </a:p>
          <a:p>
            <a:pPr marL="285750" lvl="1" indent="0">
              <a:buNone/>
            </a:pPr>
            <a:r>
              <a:rPr lang="en-US" sz="1000" dirty="0"/>
              <a:t>Battlecards: </a:t>
            </a:r>
            <a:r>
              <a:rPr lang="en-US" sz="1000" dirty="0">
                <a:hlinkClick r:id="rId8"/>
              </a:rPr>
              <a:t>https://salesconnect.cisco.com/#/search/endpoint%2520battlecards/content</a:t>
            </a:r>
            <a:endParaRPr lang="en-US" sz="1200" dirty="0"/>
          </a:p>
          <a:p>
            <a:pPr marL="285750" indent="-228600">
              <a:buFont typeface="+mj-lt"/>
              <a:buAutoNum type="arabicPeriod"/>
            </a:pPr>
            <a:r>
              <a:rPr lang="en-US" sz="1200" dirty="0">
                <a:hlinkClick r:id="rId9"/>
              </a:rPr>
              <a:t>AV-Comparatives: Business Main-Test Series 2019</a:t>
            </a:r>
            <a:endParaRPr lang="en-US" sz="1200" dirty="0"/>
          </a:p>
          <a:p>
            <a:pPr marL="285750" indent="-228600">
              <a:buFont typeface="+mj-lt"/>
              <a:buAutoNum type="arabicPeriod"/>
            </a:pPr>
            <a:r>
              <a:rPr lang="en-US" sz="1200" dirty="0">
                <a:hlinkClick r:id="rId10"/>
              </a:rPr>
              <a:t>Cisco Advanced Malware Protection for Endpoints Data Sheet</a:t>
            </a:r>
            <a:endParaRPr lang="en-US" sz="1200" dirty="0"/>
          </a:p>
          <a:p>
            <a:pPr marL="285750" indent="-228600">
              <a:buFont typeface="+mj-lt"/>
              <a:buAutoNum type="arabicPeriod"/>
            </a:pPr>
            <a:endParaRPr lang="en-US" sz="1200" dirty="0"/>
          </a:p>
        </p:txBody>
      </p:sp>
      <p:sp>
        <p:nvSpPr>
          <p:cNvPr id="3" name="Title 2">
            <a:extLst>
              <a:ext uri="{FF2B5EF4-FFF2-40B4-BE49-F238E27FC236}">
                <a16:creationId xmlns:a16="http://schemas.microsoft.com/office/drawing/2014/main" id="{DDEB3CF6-531D-0E46-B8FA-78513AA54704}"/>
              </a:ext>
            </a:extLst>
          </p:cNvPr>
          <p:cNvSpPr>
            <a:spLocks noGrp="1"/>
          </p:cNvSpPr>
          <p:nvPr>
            <p:ph type="title"/>
          </p:nvPr>
        </p:nvSpPr>
        <p:spPr/>
        <p:txBody>
          <a:bodyPr/>
          <a:lstStyle/>
          <a:p>
            <a:r>
              <a:rPr lang="en-US" dirty="0"/>
              <a:t>AMP for endpoint Resources</a:t>
            </a:r>
          </a:p>
        </p:txBody>
      </p:sp>
    </p:spTree>
    <p:extLst>
      <p:ext uri="{BB962C8B-B14F-4D97-AF65-F5344CB8AC3E}">
        <p14:creationId xmlns:p14="http://schemas.microsoft.com/office/powerpoint/2010/main" val="325907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5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9B5C26-BA7F-453B-9A59-6D7E98342E2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9B5C26-BA7F-453B-9A59-6D7E98342E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descr="A person with a mountain in the background&#10;&#10;Description automatically generated">
            <a:extLst>
              <a:ext uri="{FF2B5EF4-FFF2-40B4-BE49-F238E27FC236}">
                <a16:creationId xmlns:a16="http://schemas.microsoft.com/office/drawing/2014/main" id="{E4A087FB-4F98-4475-9860-0E9708EF44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88" b="1"/>
          <a:stretch/>
        </p:blipFill>
        <p:spPr>
          <a:xfrm>
            <a:off x="0" y="0"/>
            <a:ext cx="9144000" cy="5143500"/>
          </a:xfrm>
          <a:prstGeom prst="rect">
            <a:avLst/>
          </a:prstGeom>
        </p:spPr>
      </p:pic>
      <p:sp>
        <p:nvSpPr>
          <p:cNvPr id="24" name="Rectangle 23">
            <a:extLst>
              <a:ext uri="{FF2B5EF4-FFF2-40B4-BE49-F238E27FC236}">
                <a16:creationId xmlns:a16="http://schemas.microsoft.com/office/drawing/2014/main" id="{A6621D49-9063-4316-8C81-3FAA5B090E06}"/>
              </a:ext>
            </a:extLst>
          </p:cNvPr>
          <p:cNvSpPr/>
          <p:nvPr/>
        </p:nvSpPr>
        <p:spPr>
          <a:xfrm>
            <a:off x="-3348" y="0"/>
            <a:ext cx="9147348" cy="5143500"/>
          </a:xfrm>
          <a:prstGeom prst="rect">
            <a:avLst/>
          </a:prstGeom>
          <a:solidFill>
            <a:schemeClr val="tx2">
              <a:lumMod val="65000"/>
              <a:lumOff val="35000"/>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38" name="TextBox 37">
            <a:extLst>
              <a:ext uri="{FF2B5EF4-FFF2-40B4-BE49-F238E27FC236}">
                <a16:creationId xmlns:a16="http://schemas.microsoft.com/office/drawing/2014/main" id="{A3B21C42-9686-4EFC-BF8A-C3DAF1537972}"/>
              </a:ext>
            </a:extLst>
          </p:cNvPr>
          <p:cNvSpPr txBox="1"/>
          <p:nvPr/>
        </p:nvSpPr>
        <p:spPr>
          <a:xfrm>
            <a:off x="3900184" y="686092"/>
            <a:ext cx="1353480" cy="1000274"/>
          </a:xfrm>
          <a:prstGeom prst="rect">
            <a:avLst/>
          </a:prstGeom>
          <a:noFill/>
        </p:spPr>
        <p:txBody>
          <a:bodyPr wrap="square" lIns="88900" tIns="38100" rIns="88900" bIns="381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Secure Web Gateway </a:t>
            </a:r>
            <a:b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b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Magic Quadrant 2018</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Challenger</a:t>
            </a:r>
          </a:p>
        </p:txBody>
      </p:sp>
      <p:sp>
        <p:nvSpPr>
          <p:cNvPr id="39" name="TextBox 38">
            <a:extLst>
              <a:ext uri="{FF2B5EF4-FFF2-40B4-BE49-F238E27FC236}">
                <a16:creationId xmlns:a16="http://schemas.microsoft.com/office/drawing/2014/main" id="{746CD9E8-D1AE-44B4-8F52-824ECD4E0067}"/>
              </a:ext>
            </a:extLst>
          </p:cNvPr>
          <p:cNvSpPr txBox="1"/>
          <p:nvPr/>
        </p:nvSpPr>
        <p:spPr>
          <a:xfrm>
            <a:off x="6436398" y="686092"/>
            <a:ext cx="1353480" cy="1000274"/>
          </a:xfrm>
          <a:prstGeom prst="rect">
            <a:avLst/>
          </a:prstGeom>
          <a:noFill/>
        </p:spPr>
        <p:txBody>
          <a:bodyPr wrap="square" lIns="88900" tIns="38100" rIns="88900" bIns="381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Zero Trust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Forrester Wave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2018</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Strong Performer</a:t>
            </a:r>
          </a:p>
        </p:txBody>
      </p:sp>
      <p:sp>
        <p:nvSpPr>
          <p:cNvPr id="40" name="TextBox 39">
            <a:extLst>
              <a:ext uri="{FF2B5EF4-FFF2-40B4-BE49-F238E27FC236}">
                <a16:creationId xmlns:a16="http://schemas.microsoft.com/office/drawing/2014/main" id="{607F38D4-256E-4831-B3B4-6141269E7DB6}"/>
              </a:ext>
            </a:extLst>
          </p:cNvPr>
          <p:cNvSpPr txBox="1"/>
          <p:nvPr/>
        </p:nvSpPr>
        <p:spPr>
          <a:xfrm>
            <a:off x="2645396" y="3379340"/>
            <a:ext cx="1428476" cy="1000274"/>
          </a:xfrm>
          <a:prstGeom prst="rect">
            <a:avLst/>
          </a:prstGeom>
          <a:noFill/>
        </p:spPr>
        <p:txBody>
          <a:bodyPr wrap="square" lIns="88900" tIns="38100" rIns="88900" bIns="381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cs typeface="+mn-cs"/>
              </a:rPr>
              <a:t>E</a:t>
            </a: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mail Security </a:t>
            </a:r>
            <a:b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Forrester Wave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2019</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Leader</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282828"/>
              </a:solidFill>
              <a:effectLst/>
              <a:uLnTx/>
              <a:uFillTx/>
              <a:latin typeface="CiscoSansTT ExtraLight"/>
              <a:ea typeface="ＭＳ Ｐゴシック" charset="0"/>
              <a:cs typeface="+mn-cs"/>
            </a:endParaRPr>
          </a:p>
        </p:txBody>
      </p:sp>
      <p:sp>
        <p:nvSpPr>
          <p:cNvPr id="41" name="TextBox 40">
            <a:extLst>
              <a:ext uri="{FF2B5EF4-FFF2-40B4-BE49-F238E27FC236}">
                <a16:creationId xmlns:a16="http://schemas.microsoft.com/office/drawing/2014/main" id="{DE3FBBC8-11B1-4708-82FB-39AEE03DE43D}"/>
              </a:ext>
            </a:extLst>
          </p:cNvPr>
          <p:cNvSpPr txBox="1"/>
          <p:nvPr/>
        </p:nvSpPr>
        <p:spPr>
          <a:xfrm>
            <a:off x="5108076" y="3385691"/>
            <a:ext cx="1417055" cy="815608"/>
          </a:xfrm>
          <a:prstGeom prst="rect">
            <a:avLst/>
          </a:prstGeom>
          <a:noFill/>
        </p:spPr>
        <p:txBody>
          <a:bodyPr wrap="none" lIns="88900" tIns="38100" rIns="88900" bIns="381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AV-Comparatives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APPROVED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Business Security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43433"/>
                </a:solidFill>
                <a:effectLst/>
                <a:uLnTx/>
                <a:uFillTx/>
                <a:latin typeface="CiscoSansTT ExtraLight"/>
                <a:ea typeface="ＭＳ Ｐゴシック" charset="0"/>
                <a:cs typeface="+mn-cs"/>
              </a:rPr>
              <a:t>2019</a:t>
            </a:r>
          </a:p>
        </p:txBody>
      </p:sp>
      <p:sp>
        <p:nvSpPr>
          <p:cNvPr id="26" name="Title 1">
            <a:extLst>
              <a:ext uri="{FF2B5EF4-FFF2-40B4-BE49-F238E27FC236}">
                <a16:creationId xmlns:a16="http://schemas.microsoft.com/office/drawing/2014/main" id="{6C10A13E-4DE9-435B-9B24-30C223FF220C}"/>
              </a:ext>
            </a:extLst>
          </p:cNvPr>
          <p:cNvSpPr txBox="1">
            <a:spLocks/>
          </p:cNvSpPr>
          <p:nvPr/>
        </p:nvSpPr>
        <p:spPr bwMode="auto">
          <a:xfrm>
            <a:off x="2009600" y="2374773"/>
            <a:ext cx="512480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282828"/>
                </a:solidFill>
                <a:effectLst/>
                <a:uLnTx/>
                <a:uFillTx/>
                <a:latin typeface="CiscoSansTT ExtraLight"/>
                <a:cs typeface="CiscoSansTT Thin" charset="0"/>
              </a:rPr>
              <a:t>Built by a recognized leader</a:t>
            </a:r>
          </a:p>
        </p:txBody>
      </p:sp>
      <p:sp>
        <p:nvSpPr>
          <p:cNvPr id="37" name="TextBox 36">
            <a:extLst>
              <a:ext uri="{FF2B5EF4-FFF2-40B4-BE49-F238E27FC236}">
                <a16:creationId xmlns:a16="http://schemas.microsoft.com/office/drawing/2014/main" id="{8382550F-4C30-4030-B0A6-CA293CFD5781}"/>
              </a:ext>
            </a:extLst>
          </p:cNvPr>
          <p:cNvSpPr txBox="1"/>
          <p:nvPr/>
        </p:nvSpPr>
        <p:spPr>
          <a:xfrm>
            <a:off x="1354122" y="686092"/>
            <a:ext cx="1353480" cy="1184940"/>
          </a:xfrm>
          <a:prstGeom prst="rect">
            <a:avLst/>
          </a:prstGeom>
          <a:noFill/>
        </p:spPr>
        <p:txBody>
          <a:bodyPr wrap="square" lIns="88900" tIns="38100" rIns="88900" bIns="381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Enterprise Network Firewall  Magic Quadrant </a:t>
            </a:r>
            <a:b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b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2018</a:t>
            </a:r>
            <a:b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br>
            <a:r>
              <a:rPr kumimoji="0" lang="en-US" sz="1200" b="0" i="0" u="none" strike="noStrike" kern="1200" cap="none" spc="0" normalizeH="0" baseline="0" noProof="0">
                <a:ln>
                  <a:noFill/>
                </a:ln>
                <a:solidFill>
                  <a:srgbClr val="343433"/>
                </a:solidFill>
                <a:effectLst/>
                <a:uLnTx/>
                <a:uFillTx/>
                <a:latin typeface="CiscoSansTT ExtraLight"/>
                <a:ea typeface="ＭＳ Ｐゴシック" charset="0"/>
                <a:cs typeface="+mn-cs"/>
              </a:rPr>
              <a:t>Leader</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grpSp>
        <p:nvGrpSpPr>
          <p:cNvPr id="411" name="Group 410">
            <a:extLst>
              <a:ext uri="{FF2B5EF4-FFF2-40B4-BE49-F238E27FC236}">
                <a16:creationId xmlns:a16="http://schemas.microsoft.com/office/drawing/2014/main" id="{CB068CC5-153A-402B-B716-FE4639BA0540}"/>
              </a:ext>
            </a:extLst>
          </p:cNvPr>
          <p:cNvGrpSpPr/>
          <p:nvPr/>
        </p:nvGrpSpPr>
        <p:grpSpPr>
          <a:xfrm>
            <a:off x="3690804" y="336756"/>
            <a:ext cx="1774162" cy="1837656"/>
            <a:chOff x="1250277" y="438678"/>
            <a:chExt cx="1577359" cy="1633811"/>
          </a:xfrm>
          <a:solidFill>
            <a:schemeClr val="tx1">
              <a:lumMod val="10000"/>
              <a:lumOff val="90000"/>
            </a:schemeClr>
          </a:solidFill>
        </p:grpSpPr>
        <p:grpSp>
          <p:nvGrpSpPr>
            <p:cNvPr id="412" name="Group 411">
              <a:extLst>
                <a:ext uri="{FF2B5EF4-FFF2-40B4-BE49-F238E27FC236}">
                  <a16:creationId xmlns:a16="http://schemas.microsoft.com/office/drawing/2014/main" id="{D1503788-EBB2-4F1A-AB48-4217A2CB58E1}"/>
                </a:ext>
              </a:extLst>
            </p:cNvPr>
            <p:cNvGrpSpPr/>
            <p:nvPr/>
          </p:nvGrpSpPr>
          <p:grpSpPr>
            <a:xfrm>
              <a:off x="1662409" y="438678"/>
              <a:ext cx="744531" cy="259659"/>
              <a:chOff x="3535801" y="164442"/>
              <a:chExt cx="2077447" cy="724520"/>
            </a:xfrm>
            <a:grpFill/>
          </p:grpSpPr>
          <p:sp>
            <p:nvSpPr>
              <p:cNvPr id="451" name="Freeform: Shape 450">
                <a:extLst>
                  <a:ext uri="{FF2B5EF4-FFF2-40B4-BE49-F238E27FC236}">
                    <a16:creationId xmlns:a16="http://schemas.microsoft.com/office/drawing/2014/main" id="{2B0930A5-5E33-4047-8493-12E15305F83F}"/>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52" name="Freeform: Shape 451">
                <a:extLst>
                  <a:ext uri="{FF2B5EF4-FFF2-40B4-BE49-F238E27FC236}">
                    <a16:creationId xmlns:a16="http://schemas.microsoft.com/office/drawing/2014/main" id="{EE48F3DE-02AB-4F60-A1D6-E36017AD843B}"/>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53" name="Freeform: Shape 452">
                <a:extLst>
                  <a:ext uri="{FF2B5EF4-FFF2-40B4-BE49-F238E27FC236}">
                    <a16:creationId xmlns:a16="http://schemas.microsoft.com/office/drawing/2014/main" id="{8865357F-307E-4309-ABF8-245B9E24DD59}"/>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13" name="Freeform: Shape 412">
              <a:extLst>
                <a:ext uri="{FF2B5EF4-FFF2-40B4-BE49-F238E27FC236}">
                  <a16:creationId xmlns:a16="http://schemas.microsoft.com/office/drawing/2014/main" id="{C0BC9A3C-23D7-4B45-86A8-3A3DA5A70599}"/>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414" name="Group 413">
              <a:extLst>
                <a:ext uri="{FF2B5EF4-FFF2-40B4-BE49-F238E27FC236}">
                  <a16:creationId xmlns:a16="http://schemas.microsoft.com/office/drawing/2014/main" id="{996E9EE0-01BD-4491-B4ED-22A6651CC995}"/>
                </a:ext>
              </a:extLst>
            </p:cNvPr>
            <p:cNvGrpSpPr/>
            <p:nvPr/>
          </p:nvGrpSpPr>
          <p:grpSpPr>
            <a:xfrm>
              <a:off x="1250277" y="793047"/>
              <a:ext cx="1577359" cy="1279442"/>
              <a:chOff x="1250277" y="699247"/>
              <a:chExt cx="1577359" cy="1373242"/>
            </a:xfrm>
            <a:grpFill/>
          </p:grpSpPr>
          <p:grpSp>
            <p:nvGrpSpPr>
              <p:cNvPr id="415" name="Group 414">
                <a:extLst>
                  <a:ext uri="{FF2B5EF4-FFF2-40B4-BE49-F238E27FC236}">
                    <a16:creationId xmlns:a16="http://schemas.microsoft.com/office/drawing/2014/main" id="{8A5CC36A-5674-4A39-BBF6-79505FA5EE8A}"/>
                  </a:ext>
                </a:extLst>
              </p:cNvPr>
              <p:cNvGrpSpPr/>
              <p:nvPr/>
            </p:nvGrpSpPr>
            <p:grpSpPr>
              <a:xfrm rot="20997099">
                <a:off x="1250277" y="699247"/>
                <a:ext cx="607260" cy="1373242"/>
                <a:chOff x="2046450" y="1157001"/>
                <a:chExt cx="2314020" cy="3831727"/>
              </a:xfrm>
              <a:grpFill/>
            </p:grpSpPr>
            <p:sp>
              <p:nvSpPr>
                <p:cNvPr id="434" name="Freeform: Shape 433">
                  <a:extLst>
                    <a:ext uri="{FF2B5EF4-FFF2-40B4-BE49-F238E27FC236}">
                      <a16:creationId xmlns:a16="http://schemas.microsoft.com/office/drawing/2014/main" id="{376702FA-E1B6-4357-868C-982740CD4194}"/>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5" name="Freeform: Shape 434">
                  <a:extLst>
                    <a:ext uri="{FF2B5EF4-FFF2-40B4-BE49-F238E27FC236}">
                      <a16:creationId xmlns:a16="http://schemas.microsoft.com/office/drawing/2014/main" id="{DEAEF4E1-321A-459D-B4E3-233D45799578}"/>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6" name="Freeform: Shape 435">
                  <a:extLst>
                    <a:ext uri="{FF2B5EF4-FFF2-40B4-BE49-F238E27FC236}">
                      <a16:creationId xmlns:a16="http://schemas.microsoft.com/office/drawing/2014/main" id="{B438E668-B205-40A9-B3D0-68287F2C4C51}"/>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7" name="Freeform: Shape 436">
                  <a:extLst>
                    <a:ext uri="{FF2B5EF4-FFF2-40B4-BE49-F238E27FC236}">
                      <a16:creationId xmlns:a16="http://schemas.microsoft.com/office/drawing/2014/main" id="{D9E16BD9-6C34-48C2-9A26-0F56073487F2}"/>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8" name="Freeform: Shape 437">
                  <a:extLst>
                    <a:ext uri="{FF2B5EF4-FFF2-40B4-BE49-F238E27FC236}">
                      <a16:creationId xmlns:a16="http://schemas.microsoft.com/office/drawing/2014/main" id="{A2DF6764-E330-462F-95BE-C7C4AD48D87A}"/>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9" name="Freeform: Shape 438">
                  <a:extLst>
                    <a:ext uri="{FF2B5EF4-FFF2-40B4-BE49-F238E27FC236}">
                      <a16:creationId xmlns:a16="http://schemas.microsoft.com/office/drawing/2014/main" id="{C0B89B8D-1AC8-4D2E-B95B-1E6848B16B12}"/>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0" name="Freeform: Shape 439">
                  <a:extLst>
                    <a:ext uri="{FF2B5EF4-FFF2-40B4-BE49-F238E27FC236}">
                      <a16:creationId xmlns:a16="http://schemas.microsoft.com/office/drawing/2014/main" id="{B0F4C3E0-AF2A-4C9C-9CBD-5C5DD6B66869}"/>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1" name="Freeform: Shape 440">
                  <a:extLst>
                    <a:ext uri="{FF2B5EF4-FFF2-40B4-BE49-F238E27FC236}">
                      <a16:creationId xmlns:a16="http://schemas.microsoft.com/office/drawing/2014/main" id="{EF3FAC34-735E-46C1-89CA-71F1519A077B}"/>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2" name="Freeform: Shape 441">
                  <a:extLst>
                    <a:ext uri="{FF2B5EF4-FFF2-40B4-BE49-F238E27FC236}">
                      <a16:creationId xmlns:a16="http://schemas.microsoft.com/office/drawing/2014/main" id="{0B3B9B3A-40B6-488C-B3DB-E2E73B865A1B}"/>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3" name="Freeform: Shape 442">
                  <a:extLst>
                    <a:ext uri="{FF2B5EF4-FFF2-40B4-BE49-F238E27FC236}">
                      <a16:creationId xmlns:a16="http://schemas.microsoft.com/office/drawing/2014/main" id="{16B85693-FBD4-456A-9635-5B3FA535F499}"/>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4" name="Freeform: Shape 443">
                  <a:extLst>
                    <a:ext uri="{FF2B5EF4-FFF2-40B4-BE49-F238E27FC236}">
                      <a16:creationId xmlns:a16="http://schemas.microsoft.com/office/drawing/2014/main" id="{CB124988-C3E9-48DE-A0C8-93BD26996FF1}"/>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5" name="Freeform: Shape 444">
                  <a:extLst>
                    <a:ext uri="{FF2B5EF4-FFF2-40B4-BE49-F238E27FC236}">
                      <a16:creationId xmlns:a16="http://schemas.microsoft.com/office/drawing/2014/main" id="{3602B632-461D-4039-B3AC-69210B80C4C7}"/>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6" name="Freeform: Shape 445">
                  <a:extLst>
                    <a:ext uri="{FF2B5EF4-FFF2-40B4-BE49-F238E27FC236}">
                      <a16:creationId xmlns:a16="http://schemas.microsoft.com/office/drawing/2014/main" id="{E7415537-1C7D-4672-8E60-CAA804523DEB}"/>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7" name="Freeform: Shape 446">
                  <a:extLst>
                    <a:ext uri="{FF2B5EF4-FFF2-40B4-BE49-F238E27FC236}">
                      <a16:creationId xmlns:a16="http://schemas.microsoft.com/office/drawing/2014/main" id="{E937EFF0-E7A8-4683-A23E-D0323BA5443A}"/>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8" name="Freeform: Shape 447">
                  <a:extLst>
                    <a:ext uri="{FF2B5EF4-FFF2-40B4-BE49-F238E27FC236}">
                      <a16:creationId xmlns:a16="http://schemas.microsoft.com/office/drawing/2014/main" id="{413C9435-CAB9-4DAA-8F29-40ED2681F29D}"/>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49" name="Freeform: Shape 448">
                  <a:extLst>
                    <a:ext uri="{FF2B5EF4-FFF2-40B4-BE49-F238E27FC236}">
                      <a16:creationId xmlns:a16="http://schemas.microsoft.com/office/drawing/2014/main" id="{BEE6EECF-3794-4DF6-8897-2B365D0837AC}"/>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50" name="Freeform: Shape 449">
                  <a:extLst>
                    <a:ext uri="{FF2B5EF4-FFF2-40B4-BE49-F238E27FC236}">
                      <a16:creationId xmlns:a16="http://schemas.microsoft.com/office/drawing/2014/main" id="{15D7B50D-C214-4BE1-9D4B-ABE0CFE183C1}"/>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16" name="Group 415">
                <a:extLst>
                  <a:ext uri="{FF2B5EF4-FFF2-40B4-BE49-F238E27FC236}">
                    <a16:creationId xmlns:a16="http://schemas.microsoft.com/office/drawing/2014/main" id="{DE411D0F-94E7-4F78-AB73-2F5F7C34BA99}"/>
                  </a:ext>
                </a:extLst>
              </p:cNvPr>
              <p:cNvGrpSpPr/>
              <p:nvPr/>
            </p:nvGrpSpPr>
            <p:grpSpPr>
              <a:xfrm rot="602901" flipH="1">
                <a:off x="2220376" y="699247"/>
                <a:ext cx="607260" cy="1373242"/>
                <a:chOff x="2046450" y="1157001"/>
                <a:chExt cx="2314020" cy="3831727"/>
              </a:xfrm>
              <a:grpFill/>
            </p:grpSpPr>
            <p:sp>
              <p:nvSpPr>
                <p:cNvPr id="417" name="Freeform: Shape 416">
                  <a:extLst>
                    <a:ext uri="{FF2B5EF4-FFF2-40B4-BE49-F238E27FC236}">
                      <a16:creationId xmlns:a16="http://schemas.microsoft.com/office/drawing/2014/main" id="{7DEB10A8-3587-4CCC-9096-9994099AFA3F}"/>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8" name="Freeform: Shape 417">
                  <a:extLst>
                    <a:ext uri="{FF2B5EF4-FFF2-40B4-BE49-F238E27FC236}">
                      <a16:creationId xmlns:a16="http://schemas.microsoft.com/office/drawing/2014/main" id="{E3D2DAC2-873A-4F36-ABC1-989C0BF4CA1C}"/>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9" name="Freeform: Shape 418">
                  <a:extLst>
                    <a:ext uri="{FF2B5EF4-FFF2-40B4-BE49-F238E27FC236}">
                      <a16:creationId xmlns:a16="http://schemas.microsoft.com/office/drawing/2014/main" id="{06A7B3A4-C8BD-4C89-9D04-E2E9382CC3B4}"/>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0" name="Freeform: Shape 419">
                  <a:extLst>
                    <a:ext uri="{FF2B5EF4-FFF2-40B4-BE49-F238E27FC236}">
                      <a16:creationId xmlns:a16="http://schemas.microsoft.com/office/drawing/2014/main" id="{BF3D0359-FFA7-466A-AA80-B92A657C99A3}"/>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1" name="Freeform: Shape 420">
                  <a:extLst>
                    <a:ext uri="{FF2B5EF4-FFF2-40B4-BE49-F238E27FC236}">
                      <a16:creationId xmlns:a16="http://schemas.microsoft.com/office/drawing/2014/main" id="{FA90903C-BE87-496E-AE90-DEF5FE7AFE68}"/>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2" name="Freeform: Shape 421">
                  <a:extLst>
                    <a:ext uri="{FF2B5EF4-FFF2-40B4-BE49-F238E27FC236}">
                      <a16:creationId xmlns:a16="http://schemas.microsoft.com/office/drawing/2014/main" id="{91501B32-15AE-495B-B62D-21F0197CAE91}"/>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3" name="Freeform: Shape 422">
                  <a:extLst>
                    <a:ext uri="{FF2B5EF4-FFF2-40B4-BE49-F238E27FC236}">
                      <a16:creationId xmlns:a16="http://schemas.microsoft.com/office/drawing/2014/main" id="{60BE7FE5-D02A-454F-9EDE-5FCDCE0E7A3A}"/>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4" name="Freeform: Shape 423">
                  <a:extLst>
                    <a:ext uri="{FF2B5EF4-FFF2-40B4-BE49-F238E27FC236}">
                      <a16:creationId xmlns:a16="http://schemas.microsoft.com/office/drawing/2014/main" id="{A59A3606-F1F1-430F-B4F0-730AD08E377C}"/>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5" name="Freeform: Shape 424">
                  <a:extLst>
                    <a:ext uri="{FF2B5EF4-FFF2-40B4-BE49-F238E27FC236}">
                      <a16:creationId xmlns:a16="http://schemas.microsoft.com/office/drawing/2014/main" id="{6891C5C4-BE53-4237-9B98-81291863BF00}"/>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6" name="Freeform: Shape 425">
                  <a:extLst>
                    <a:ext uri="{FF2B5EF4-FFF2-40B4-BE49-F238E27FC236}">
                      <a16:creationId xmlns:a16="http://schemas.microsoft.com/office/drawing/2014/main" id="{BC20E0A4-3739-4D70-ABE4-A71E68823B3C}"/>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7" name="Freeform: Shape 426">
                  <a:extLst>
                    <a:ext uri="{FF2B5EF4-FFF2-40B4-BE49-F238E27FC236}">
                      <a16:creationId xmlns:a16="http://schemas.microsoft.com/office/drawing/2014/main" id="{18C03017-E4D7-465F-B1DA-904FD4547A4E}"/>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8" name="Freeform: Shape 427">
                  <a:extLst>
                    <a:ext uri="{FF2B5EF4-FFF2-40B4-BE49-F238E27FC236}">
                      <a16:creationId xmlns:a16="http://schemas.microsoft.com/office/drawing/2014/main" id="{5480CFB3-C413-4515-BFB9-EC88CCE50E9E}"/>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9" name="Freeform: Shape 428">
                  <a:extLst>
                    <a:ext uri="{FF2B5EF4-FFF2-40B4-BE49-F238E27FC236}">
                      <a16:creationId xmlns:a16="http://schemas.microsoft.com/office/drawing/2014/main" id="{B62A0BCE-739C-4661-B869-1CB5961031A4}"/>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0" name="Freeform: Shape 429">
                  <a:extLst>
                    <a:ext uri="{FF2B5EF4-FFF2-40B4-BE49-F238E27FC236}">
                      <a16:creationId xmlns:a16="http://schemas.microsoft.com/office/drawing/2014/main" id="{5F6C84F5-A9A2-4E25-8172-6D0BEFE8424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1" name="Freeform: Shape 430">
                  <a:extLst>
                    <a:ext uri="{FF2B5EF4-FFF2-40B4-BE49-F238E27FC236}">
                      <a16:creationId xmlns:a16="http://schemas.microsoft.com/office/drawing/2014/main" id="{22631566-38C7-4425-9FE1-F3AF055BBE53}"/>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2" name="Freeform: Shape 431">
                  <a:extLst>
                    <a:ext uri="{FF2B5EF4-FFF2-40B4-BE49-F238E27FC236}">
                      <a16:creationId xmlns:a16="http://schemas.microsoft.com/office/drawing/2014/main" id="{5372D6F9-5644-469B-9063-75CFE138901E}"/>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33" name="Freeform: Shape 432">
                  <a:extLst>
                    <a:ext uri="{FF2B5EF4-FFF2-40B4-BE49-F238E27FC236}">
                      <a16:creationId xmlns:a16="http://schemas.microsoft.com/office/drawing/2014/main" id="{91D3A134-CD43-483B-8A36-57AC819A0052}"/>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grpSp>
      <p:grpSp>
        <p:nvGrpSpPr>
          <p:cNvPr id="455" name="Group 454">
            <a:extLst>
              <a:ext uri="{FF2B5EF4-FFF2-40B4-BE49-F238E27FC236}">
                <a16:creationId xmlns:a16="http://schemas.microsoft.com/office/drawing/2014/main" id="{AF8BE781-9F70-4BAE-9C88-9C05C9381A71}"/>
              </a:ext>
            </a:extLst>
          </p:cNvPr>
          <p:cNvGrpSpPr/>
          <p:nvPr/>
        </p:nvGrpSpPr>
        <p:grpSpPr>
          <a:xfrm>
            <a:off x="6683210" y="336756"/>
            <a:ext cx="837424" cy="292056"/>
            <a:chOff x="3535801" y="164442"/>
            <a:chExt cx="2077447" cy="724520"/>
          </a:xfrm>
          <a:solidFill>
            <a:schemeClr val="tx1">
              <a:lumMod val="10000"/>
              <a:lumOff val="90000"/>
            </a:schemeClr>
          </a:solidFill>
        </p:grpSpPr>
        <p:sp>
          <p:nvSpPr>
            <p:cNvPr id="494" name="Freeform: Shape 493">
              <a:extLst>
                <a:ext uri="{FF2B5EF4-FFF2-40B4-BE49-F238E27FC236}">
                  <a16:creationId xmlns:a16="http://schemas.microsoft.com/office/drawing/2014/main" id="{609CC12F-B0FF-46DB-9686-A5C51F40758C}"/>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5" name="Freeform: Shape 494">
              <a:extLst>
                <a:ext uri="{FF2B5EF4-FFF2-40B4-BE49-F238E27FC236}">
                  <a16:creationId xmlns:a16="http://schemas.microsoft.com/office/drawing/2014/main" id="{21E47A70-1F26-4270-837F-0C2FEF51EB10}"/>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6" name="Freeform: Shape 495">
              <a:extLst>
                <a:ext uri="{FF2B5EF4-FFF2-40B4-BE49-F238E27FC236}">
                  <a16:creationId xmlns:a16="http://schemas.microsoft.com/office/drawing/2014/main" id="{6D2A3E0F-D696-4098-89D0-399937588365}"/>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56" name="Freeform: Shape 455">
            <a:extLst>
              <a:ext uri="{FF2B5EF4-FFF2-40B4-BE49-F238E27FC236}">
                <a16:creationId xmlns:a16="http://schemas.microsoft.com/office/drawing/2014/main" id="{8D09D023-6A32-464B-BFD5-A256B24A1941}"/>
              </a:ext>
            </a:extLst>
          </p:cNvPr>
          <p:cNvSpPr/>
          <p:nvPr/>
        </p:nvSpPr>
        <p:spPr>
          <a:xfrm>
            <a:off x="7067593" y="1972807"/>
            <a:ext cx="69730" cy="69730"/>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solidFill>
            <a:schemeClr val="tx1"/>
          </a:solid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458" name="Group 457">
            <a:extLst>
              <a:ext uri="{FF2B5EF4-FFF2-40B4-BE49-F238E27FC236}">
                <a16:creationId xmlns:a16="http://schemas.microsoft.com/office/drawing/2014/main" id="{636373D1-86EA-4D14-A7ED-B4B556DFC49A}"/>
              </a:ext>
            </a:extLst>
          </p:cNvPr>
          <p:cNvGrpSpPr/>
          <p:nvPr/>
        </p:nvGrpSpPr>
        <p:grpSpPr>
          <a:xfrm rot="20997099">
            <a:off x="6219657" y="735338"/>
            <a:ext cx="683026" cy="1439074"/>
            <a:chOff x="2046450" y="1157001"/>
            <a:chExt cx="2314020" cy="3831727"/>
          </a:xfrm>
          <a:solidFill>
            <a:schemeClr val="tx1">
              <a:lumMod val="10000"/>
              <a:lumOff val="90000"/>
            </a:schemeClr>
          </a:solidFill>
        </p:grpSpPr>
        <p:sp>
          <p:nvSpPr>
            <p:cNvPr id="477" name="Freeform: Shape 476">
              <a:extLst>
                <a:ext uri="{FF2B5EF4-FFF2-40B4-BE49-F238E27FC236}">
                  <a16:creationId xmlns:a16="http://schemas.microsoft.com/office/drawing/2014/main" id="{47F3DFAA-C430-4FA9-8DA6-F2ED183DED83}"/>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8" name="Freeform: Shape 477">
              <a:extLst>
                <a:ext uri="{FF2B5EF4-FFF2-40B4-BE49-F238E27FC236}">
                  <a16:creationId xmlns:a16="http://schemas.microsoft.com/office/drawing/2014/main" id="{E888A335-1692-4A7A-B8C8-2A637DA533BA}"/>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9" name="Freeform: Shape 478">
              <a:extLst>
                <a:ext uri="{FF2B5EF4-FFF2-40B4-BE49-F238E27FC236}">
                  <a16:creationId xmlns:a16="http://schemas.microsoft.com/office/drawing/2014/main" id="{1CDC5615-0FBB-4687-8560-6F9A39CB41F0}"/>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0" name="Freeform: Shape 479">
              <a:extLst>
                <a:ext uri="{FF2B5EF4-FFF2-40B4-BE49-F238E27FC236}">
                  <a16:creationId xmlns:a16="http://schemas.microsoft.com/office/drawing/2014/main" id="{728C5F29-5392-4EB4-BC5C-F4D130932ED5}"/>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 name="Freeform: Shape 480">
              <a:extLst>
                <a:ext uri="{FF2B5EF4-FFF2-40B4-BE49-F238E27FC236}">
                  <a16:creationId xmlns:a16="http://schemas.microsoft.com/office/drawing/2014/main" id="{7C8C96E2-0BE3-4A34-B422-40004F009C4E}"/>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2" name="Freeform: Shape 481">
              <a:extLst>
                <a:ext uri="{FF2B5EF4-FFF2-40B4-BE49-F238E27FC236}">
                  <a16:creationId xmlns:a16="http://schemas.microsoft.com/office/drawing/2014/main" id="{0480EDDA-851E-40A8-94BC-E56AC2923577}"/>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3" name="Freeform: Shape 482">
              <a:extLst>
                <a:ext uri="{FF2B5EF4-FFF2-40B4-BE49-F238E27FC236}">
                  <a16:creationId xmlns:a16="http://schemas.microsoft.com/office/drawing/2014/main" id="{EF011667-58EB-4660-B1B6-A7608C653334}"/>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4" name="Freeform: Shape 483">
              <a:extLst>
                <a:ext uri="{FF2B5EF4-FFF2-40B4-BE49-F238E27FC236}">
                  <a16:creationId xmlns:a16="http://schemas.microsoft.com/office/drawing/2014/main" id="{F736BA53-28CB-40F0-9A1F-6687E4504FD0}"/>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5" name="Freeform: Shape 484">
              <a:extLst>
                <a:ext uri="{FF2B5EF4-FFF2-40B4-BE49-F238E27FC236}">
                  <a16:creationId xmlns:a16="http://schemas.microsoft.com/office/drawing/2014/main" id="{05FF9A6B-49E2-45C9-BDDF-D019CDC08214}"/>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6" name="Freeform: Shape 485">
              <a:extLst>
                <a:ext uri="{FF2B5EF4-FFF2-40B4-BE49-F238E27FC236}">
                  <a16:creationId xmlns:a16="http://schemas.microsoft.com/office/drawing/2014/main" id="{F524BC33-121C-49CA-B33B-6C723313C8AD}"/>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7" name="Freeform: Shape 486">
              <a:extLst>
                <a:ext uri="{FF2B5EF4-FFF2-40B4-BE49-F238E27FC236}">
                  <a16:creationId xmlns:a16="http://schemas.microsoft.com/office/drawing/2014/main" id="{94189B87-ED0A-4862-A3B6-207C8468A3E3}"/>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8" name="Freeform: Shape 487">
              <a:extLst>
                <a:ext uri="{FF2B5EF4-FFF2-40B4-BE49-F238E27FC236}">
                  <a16:creationId xmlns:a16="http://schemas.microsoft.com/office/drawing/2014/main" id="{63C940D3-615D-4D2D-8BED-BCE0222FB35E}"/>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9" name="Freeform: Shape 488">
              <a:extLst>
                <a:ext uri="{FF2B5EF4-FFF2-40B4-BE49-F238E27FC236}">
                  <a16:creationId xmlns:a16="http://schemas.microsoft.com/office/drawing/2014/main" id="{98B30763-7ED6-477D-B4CA-AA36C283DB38}"/>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0" name="Freeform: Shape 489">
              <a:extLst>
                <a:ext uri="{FF2B5EF4-FFF2-40B4-BE49-F238E27FC236}">
                  <a16:creationId xmlns:a16="http://schemas.microsoft.com/office/drawing/2014/main" id="{C64DBFA5-CC4A-46F3-AF27-5F0F4414F286}"/>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1" name="Freeform: Shape 490">
              <a:extLst>
                <a:ext uri="{FF2B5EF4-FFF2-40B4-BE49-F238E27FC236}">
                  <a16:creationId xmlns:a16="http://schemas.microsoft.com/office/drawing/2014/main" id="{0836E7E6-8642-4700-A654-A0E50C6132E8}"/>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2" name="Freeform: Shape 491">
              <a:extLst>
                <a:ext uri="{FF2B5EF4-FFF2-40B4-BE49-F238E27FC236}">
                  <a16:creationId xmlns:a16="http://schemas.microsoft.com/office/drawing/2014/main" id="{869A8C7C-B18E-4B19-8E75-A51E937DA210}"/>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3" name="Freeform: Shape 492">
              <a:extLst>
                <a:ext uri="{FF2B5EF4-FFF2-40B4-BE49-F238E27FC236}">
                  <a16:creationId xmlns:a16="http://schemas.microsoft.com/office/drawing/2014/main" id="{FB0370EE-C561-4E02-8836-81EC7D37B627}"/>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59" name="Group 458">
            <a:extLst>
              <a:ext uri="{FF2B5EF4-FFF2-40B4-BE49-F238E27FC236}">
                <a16:creationId xmlns:a16="http://schemas.microsoft.com/office/drawing/2014/main" id="{F04B54A5-19E5-4A9B-9434-A7A39EC45D64}"/>
              </a:ext>
            </a:extLst>
          </p:cNvPr>
          <p:cNvGrpSpPr/>
          <p:nvPr/>
        </p:nvGrpSpPr>
        <p:grpSpPr>
          <a:xfrm rot="602901" flipH="1">
            <a:off x="7310793" y="735338"/>
            <a:ext cx="683026" cy="1439074"/>
            <a:chOff x="2046450" y="1157001"/>
            <a:chExt cx="2314020" cy="3831727"/>
          </a:xfrm>
          <a:solidFill>
            <a:schemeClr val="tx1">
              <a:lumMod val="10000"/>
              <a:lumOff val="90000"/>
            </a:schemeClr>
          </a:solidFill>
        </p:grpSpPr>
        <p:sp>
          <p:nvSpPr>
            <p:cNvPr id="460" name="Freeform: Shape 459">
              <a:extLst>
                <a:ext uri="{FF2B5EF4-FFF2-40B4-BE49-F238E27FC236}">
                  <a16:creationId xmlns:a16="http://schemas.microsoft.com/office/drawing/2014/main" id="{A78AAF18-B0A1-48CA-A9BE-624C4286E5B0}"/>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1" name="Freeform: Shape 460">
              <a:extLst>
                <a:ext uri="{FF2B5EF4-FFF2-40B4-BE49-F238E27FC236}">
                  <a16:creationId xmlns:a16="http://schemas.microsoft.com/office/drawing/2014/main" id="{61FA32E8-8E5A-4B59-94C2-BBC9BC2F646D}"/>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2" name="Freeform: Shape 461">
              <a:extLst>
                <a:ext uri="{FF2B5EF4-FFF2-40B4-BE49-F238E27FC236}">
                  <a16:creationId xmlns:a16="http://schemas.microsoft.com/office/drawing/2014/main" id="{ECB71B32-6A3F-4133-A3F7-EC72893EC2DF}"/>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3" name="Freeform: Shape 462">
              <a:extLst>
                <a:ext uri="{FF2B5EF4-FFF2-40B4-BE49-F238E27FC236}">
                  <a16:creationId xmlns:a16="http://schemas.microsoft.com/office/drawing/2014/main" id="{62ED6B52-C0FE-4F64-8E6F-36E88EE5251C}"/>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4" name="Freeform: Shape 463">
              <a:extLst>
                <a:ext uri="{FF2B5EF4-FFF2-40B4-BE49-F238E27FC236}">
                  <a16:creationId xmlns:a16="http://schemas.microsoft.com/office/drawing/2014/main" id="{C649890A-C689-4109-A30E-67370553FD8F}"/>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5" name="Freeform: Shape 464">
              <a:extLst>
                <a:ext uri="{FF2B5EF4-FFF2-40B4-BE49-F238E27FC236}">
                  <a16:creationId xmlns:a16="http://schemas.microsoft.com/office/drawing/2014/main" id="{5B2799CB-F2B8-4A4A-B62B-AB65856B1203}"/>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6" name="Freeform: Shape 465">
              <a:extLst>
                <a:ext uri="{FF2B5EF4-FFF2-40B4-BE49-F238E27FC236}">
                  <a16:creationId xmlns:a16="http://schemas.microsoft.com/office/drawing/2014/main" id="{B6E39361-1295-4B09-BF2C-26C4FEC29B73}"/>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7" name="Freeform: Shape 466">
              <a:extLst>
                <a:ext uri="{FF2B5EF4-FFF2-40B4-BE49-F238E27FC236}">
                  <a16:creationId xmlns:a16="http://schemas.microsoft.com/office/drawing/2014/main" id="{0B65F461-049B-430F-B8B9-52DD0CD85BB3}"/>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8" name="Freeform: Shape 467">
              <a:extLst>
                <a:ext uri="{FF2B5EF4-FFF2-40B4-BE49-F238E27FC236}">
                  <a16:creationId xmlns:a16="http://schemas.microsoft.com/office/drawing/2014/main" id="{F65054D7-9A43-4CA9-99AF-87EB5536C7E3}"/>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69" name="Freeform: Shape 468">
              <a:extLst>
                <a:ext uri="{FF2B5EF4-FFF2-40B4-BE49-F238E27FC236}">
                  <a16:creationId xmlns:a16="http://schemas.microsoft.com/office/drawing/2014/main" id="{7C3D1057-4CF7-41A1-8EF9-9F54D0B7091A}"/>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0" name="Freeform: Shape 469">
              <a:extLst>
                <a:ext uri="{FF2B5EF4-FFF2-40B4-BE49-F238E27FC236}">
                  <a16:creationId xmlns:a16="http://schemas.microsoft.com/office/drawing/2014/main" id="{35F8B361-1A75-4EB6-BB5F-E867D460D5B7}"/>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1" name="Freeform: Shape 470">
              <a:extLst>
                <a:ext uri="{FF2B5EF4-FFF2-40B4-BE49-F238E27FC236}">
                  <a16:creationId xmlns:a16="http://schemas.microsoft.com/office/drawing/2014/main" id="{C602E814-ADD7-4E60-90A0-E8373016E6AF}"/>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2" name="Freeform: Shape 471">
              <a:extLst>
                <a:ext uri="{FF2B5EF4-FFF2-40B4-BE49-F238E27FC236}">
                  <a16:creationId xmlns:a16="http://schemas.microsoft.com/office/drawing/2014/main" id="{9E0ABF3D-E5FC-42DE-A448-F91505F251B8}"/>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3" name="Freeform: Shape 472">
              <a:extLst>
                <a:ext uri="{FF2B5EF4-FFF2-40B4-BE49-F238E27FC236}">
                  <a16:creationId xmlns:a16="http://schemas.microsoft.com/office/drawing/2014/main" id="{26383425-6363-4A99-B27B-42B9868D641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4" name="Freeform: Shape 473">
              <a:extLst>
                <a:ext uri="{FF2B5EF4-FFF2-40B4-BE49-F238E27FC236}">
                  <a16:creationId xmlns:a16="http://schemas.microsoft.com/office/drawing/2014/main" id="{3640405E-CF6C-4116-8EA5-754E5A54DA6E}"/>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5" name="Freeform: Shape 474">
              <a:extLst>
                <a:ext uri="{FF2B5EF4-FFF2-40B4-BE49-F238E27FC236}">
                  <a16:creationId xmlns:a16="http://schemas.microsoft.com/office/drawing/2014/main" id="{FF220145-2E5E-471A-B1EB-760F054E7B61}"/>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6" name="Freeform: Shape 475">
              <a:extLst>
                <a:ext uri="{FF2B5EF4-FFF2-40B4-BE49-F238E27FC236}">
                  <a16:creationId xmlns:a16="http://schemas.microsoft.com/office/drawing/2014/main" id="{26EAA3A0-E3F6-41CD-BCFB-AC97D6668A1A}"/>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97" name="Group 496">
            <a:extLst>
              <a:ext uri="{FF2B5EF4-FFF2-40B4-BE49-F238E27FC236}">
                <a16:creationId xmlns:a16="http://schemas.microsoft.com/office/drawing/2014/main" id="{FF08F528-8F24-4938-99F9-CCDB6989C5F8}"/>
              </a:ext>
            </a:extLst>
          </p:cNvPr>
          <p:cNvGrpSpPr/>
          <p:nvPr/>
        </p:nvGrpSpPr>
        <p:grpSpPr>
          <a:xfrm>
            <a:off x="2479431" y="2999147"/>
            <a:ext cx="1774162" cy="1837656"/>
            <a:chOff x="1250277" y="438678"/>
            <a:chExt cx="1577359" cy="1633811"/>
          </a:xfrm>
          <a:solidFill>
            <a:schemeClr val="tx1">
              <a:lumMod val="10000"/>
              <a:lumOff val="90000"/>
            </a:schemeClr>
          </a:solidFill>
        </p:grpSpPr>
        <p:grpSp>
          <p:nvGrpSpPr>
            <p:cNvPr id="498" name="Group 497">
              <a:extLst>
                <a:ext uri="{FF2B5EF4-FFF2-40B4-BE49-F238E27FC236}">
                  <a16:creationId xmlns:a16="http://schemas.microsoft.com/office/drawing/2014/main" id="{5D4AC16B-5FB3-42EC-999D-9E52C6F1F4E0}"/>
                </a:ext>
              </a:extLst>
            </p:cNvPr>
            <p:cNvGrpSpPr/>
            <p:nvPr/>
          </p:nvGrpSpPr>
          <p:grpSpPr>
            <a:xfrm>
              <a:off x="1662409" y="438678"/>
              <a:ext cx="744531" cy="259659"/>
              <a:chOff x="3535801" y="164442"/>
              <a:chExt cx="2077447" cy="724520"/>
            </a:xfrm>
            <a:grpFill/>
          </p:grpSpPr>
          <p:sp>
            <p:nvSpPr>
              <p:cNvPr id="537" name="Freeform: Shape 536">
                <a:extLst>
                  <a:ext uri="{FF2B5EF4-FFF2-40B4-BE49-F238E27FC236}">
                    <a16:creationId xmlns:a16="http://schemas.microsoft.com/office/drawing/2014/main" id="{992A0C8F-052E-4433-BEFE-54FE8143C277}"/>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8" name="Freeform: Shape 537">
                <a:extLst>
                  <a:ext uri="{FF2B5EF4-FFF2-40B4-BE49-F238E27FC236}">
                    <a16:creationId xmlns:a16="http://schemas.microsoft.com/office/drawing/2014/main" id="{03B0C3AB-ADE8-44A4-8102-348BD278DF4E}"/>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9" name="Freeform: Shape 538">
                <a:extLst>
                  <a:ext uri="{FF2B5EF4-FFF2-40B4-BE49-F238E27FC236}">
                    <a16:creationId xmlns:a16="http://schemas.microsoft.com/office/drawing/2014/main" id="{B5139963-45DB-4D17-986E-15313E15215F}"/>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99" name="Freeform: Shape 498">
              <a:extLst>
                <a:ext uri="{FF2B5EF4-FFF2-40B4-BE49-F238E27FC236}">
                  <a16:creationId xmlns:a16="http://schemas.microsoft.com/office/drawing/2014/main" id="{9582B879-A406-446A-BBCC-6C74655BA47E}"/>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500" name="Group 499">
              <a:extLst>
                <a:ext uri="{FF2B5EF4-FFF2-40B4-BE49-F238E27FC236}">
                  <a16:creationId xmlns:a16="http://schemas.microsoft.com/office/drawing/2014/main" id="{32598445-01ED-4ADA-A7E7-C81A6EBBE0AA}"/>
                </a:ext>
              </a:extLst>
            </p:cNvPr>
            <p:cNvGrpSpPr/>
            <p:nvPr/>
          </p:nvGrpSpPr>
          <p:grpSpPr>
            <a:xfrm>
              <a:off x="1250277" y="793047"/>
              <a:ext cx="1577359" cy="1279442"/>
              <a:chOff x="1250277" y="699247"/>
              <a:chExt cx="1577359" cy="1373242"/>
            </a:xfrm>
            <a:grpFill/>
          </p:grpSpPr>
          <p:grpSp>
            <p:nvGrpSpPr>
              <p:cNvPr id="501" name="Group 500">
                <a:extLst>
                  <a:ext uri="{FF2B5EF4-FFF2-40B4-BE49-F238E27FC236}">
                    <a16:creationId xmlns:a16="http://schemas.microsoft.com/office/drawing/2014/main" id="{1409063E-609C-47F6-8558-956AD9E3DA2F}"/>
                  </a:ext>
                </a:extLst>
              </p:cNvPr>
              <p:cNvGrpSpPr/>
              <p:nvPr/>
            </p:nvGrpSpPr>
            <p:grpSpPr>
              <a:xfrm rot="20997099">
                <a:off x="1250277" y="699247"/>
                <a:ext cx="607260" cy="1373242"/>
                <a:chOff x="2046450" y="1157001"/>
                <a:chExt cx="2314020" cy="3831727"/>
              </a:xfrm>
              <a:grpFill/>
            </p:grpSpPr>
            <p:sp>
              <p:nvSpPr>
                <p:cNvPr id="520" name="Freeform: Shape 519">
                  <a:extLst>
                    <a:ext uri="{FF2B5EF4-FFF2-40B4-BE49-F238E27FC236}">
                      <a16:creationId xmlns:a16="http://schemas.microsoft.com/office/drawing/2014/main" id="{0185CE9B-6A2F-4A16-BE97-023D5D62BAB3}"/>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1" name="Freeform: Shape 520">
                  <a:extLst>
                    <a:ext uri="{FF2B5EF4-FFF2-40B4-BE49-F238E27FC236}">
                      <a16:creationId xmlns:a16="http://schemas.microsoft.com/office/drawing/2014/main" id="{8E716FAE-BC41-4FC2-A88E-85721D59061F}"/>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2" name="Freeform: Shape 521">
                  <a:extLst>
                    <a:ext uri="{FF2B5EF4-FFF2-40B4-BE49-F238E27FC236}">
                      <a16:creationId xmlns:a16="http://schemas.microsoft.com/office/drawing/2014/main" id="{61E5A8AC-DE59-4022-A648-6B156794256B}"/>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3" name="Freeform: Shape 522">
                  <a:extLst>
                    <a:ext uri="{FF2B5EF4-FFF2-40B4-BE49-F238E27FC236}">
                      <a16:creationId xmlns:a16="http://schemas.microsoft.com/office/drawing/2014/main" id="{35A8A4BF-E0DE-4705-882F-C33B24751A8D}"/>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4" name="Freeform: Shape 523">
                  <a:extLst>
                    <a:ext uri="{FF2B5EF4-FFF2-40B4-BE49-F238E27FC236}">
                      <a16:creationId xmlns:a16="http://schemas.microsoft.com/office/drawing/2014/main" id="{A0A55968-395E-485B-8C5D-2C17ACD39891}"/>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5" name="Freeform: Shape 524">
                  <a:extLst>
                    <a:ext uri="{FF2B5EF4-FFF2-40B4-BE49-F238E27FC236}">
                      <a16:creationId xmlns:a16="http://schemas.microsoft.com/office/drawing/2014/main" id="{E25D6935-2F2C-47E5-B5D4-F37389EACFB3}"/>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6" name="Freeform: Shape 525">
                  <a:extLst>
                    <a:ext uri="{FF2B5EF4-FFF2-40B4-BE49-F238E27FC236}">
                      <a16:creationId xmlns:a16="http://schemas.microsoft.com/office/drawing/2014/main" id="{676283E6-9029-445B-9AF4-24DE804A5DA7}"/>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7" name="Freeform: Shape 526">
                  <a:extLst>
                    <a:ext uri="{FF2B5EF4-FFF2-40B4-BE49-F238E27FC236}">
                      <a16:creationId xmlns:a16="http://schemas.microsoft.com/office/drawing/2014/main" id="{3F52A9AC-904F-4F39-BE40-D8A74DE11C48}"/>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8" name="Freeform: Shape 527">
                  <a:extLst>
                    <a:ext uri="{FF2B5EF4-FFF2-40B4-BE49-F238E27FC236}">
                      <a16:creationId xmlns:a16="http://schemas.microsoft.com/office/drawing/2014/main" id="{17217710-E243-4532-8626-035534DF165B}"/>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29" name="Freeform: Shape 528">
                  <a:extLst>
                    <a:ext uri="{FF2B5EF4-FFF2-40B4-BE49-F238E27FC236}">
                      <a16:creationId xmlns:a16="http://schemas.microsoft.com/office/drawing/2014/main" id="{68106DD9-619F-46C3-AA93-3B5CF72A7E02}"/>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0" name="Freeform: Shape 529">
                  <a:extLst>
                    <a:ext uri="{FF2B5EF4-FFF2-40B4-BE49-F238E27FC236}">
                      <a16:creationId xmlns:a16="http://schemas.microsoft.com/office/drawing/2014/main" id="{6E8850E1-C8F2-47C8-A8DF-0948F0F61F1F}"/>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1" name="Freeform: Shape 530">
                  <a:extLst>
                    <a:ext uri="{FF2B5EF4-FFF2-40B4-BE49-F238E27FC236}">
                      <a16:creationId xmlns:a16="http://schemas.microsoft.com/office/drawing/2014/main" id="{5665BA4E-6B79-4945-AD85-B3873ECF6F0C}"/>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 name="Freeform: Shape 531">
                  <a:extLst>
                    <a:ext uri="{FF2B5EF4-FFF2-40B4-BE49-F238E27FC236}">
                      <a16:creationId xmlns:a16="http://schemas.microsoft.com/office/drawing/2014/main" id="{4B458105-00BF-40EE-AB36-AD1EC343B806}"/>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3" name="Freeform: Shape 532">
                  <a:extLst>
                    <a:ext uri="{FF2B5EF4-FFF2-40B4-BE49-F238E27FC236}">
                      <a16:creationId xmlns:a16="http://schemas.microsoft.com/office/drawing/2014/main" id="{3DCA072B-21E6-4E5C-A9B4-70A109161975}"/>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4" name="Freeform: Shape 533">
                  <a:extLst>
                    <a:ext uri="{FF2B5EF4-FFF2-40B4-BE49-F238E27FC236}">
                      <a16:creationId xmlns:a16="http://schemas.microsoft.com/office/drawing/2014/main" id="{BC4E4315-AF56-49A2-9A28-CCD1B8CF2C59}"/>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5" name="Freeform: Shape 534">
                  <a:extLst>
                    <a:ext uri="{FF2B5EF4-FFF2-40B4-BE49-F238E27FC236}">
                      <a16:creationId xmlns:a16="http://schemas.microsoft.com/office/drawing/2014/main" id="{EC04F23E-99C4-4CF6-AFFF-80A50D66ECC7}"/>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6" name="Freeform: Shape 535">
                  <a:extLst>
                    <a:ext uri="{FF2B5EF4-FFF2-40B4-BE49-F238E27FC236}">
                      <a16:creationId xmlns:a16="http://schemas.microsoft.com/office/drawing/2014/main" id="{4E6527B7-BC46-49E8-BF5D-CA5E14BCA029}"/>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502" name="Group 501">
                <a:extLst>
                  <a:ext uri="{FF2B5EF4-FFF2-40B4-BE49-F238E27FC236}">
                    <a16:creationId xmlns:a16="http://schemas.microsoft.com/office/drawing/2014/main" id="{C2A64383-BE69-496C-813D-4218A9167154}"/>
                  </a:ext>
                </a:extLst>
              </p:cNvPr>
              <p:cNvGrpSpPr/>
              <p:nvPr/>
            </p:nvGrpSpPr>
            <p:grpSpPr>
              <a:xfrm rot="602901" flipH="1">
                <a:off x="2220376" y="699247"/>
                <a:ext cx="607260" cy="1373242"/>
                <a:chOff x="2046450" y="1157001"/>
                <a:chExt cx="2314020" cy="3831727"/>
              </a:xfrm>
              <a:grpFill/>
            </p:grpSpPr>
            <p:sp>
              <p:nvSpPr>
                <p:cNvPr id="503" name="Freeform: Shape 502">
                  <a:extLst>
                    <a:ext uri="{FF2B5EF4-FFF2-40B4-BE49-F238E27FC236}">
                      <a16:creationId xmlns:a16="http://schemas.microsoft.com/office/drawing/2014/main" id="{14456421-A396-4BA5-A4C1-BFD90AEE8737}"/>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4" name="Freeform: Shape 503">
                  <a:extLst>
                    <a:ext uri="{FF2B5EF4-FFF2-40B4-BE49-F238E27FC236}">
                      <a16:creationId xmlns:a16="http://schemas.microsoft.com/office/drawing/2014/main" id="{F9D4E7C9-3E45-43B1-A6DE-FEFE4AD9E50E}"/>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5" name="Freeform: Shape 504">
                  <a:extLst>
                    <a:ext uri="{FF2B5EF4-FFF2-40B4-BE49-F238E27FC236}">
                      <a16:creationId xmlns:a16="http://schemas.microsoft.com/office/drawing/2014/main" id="{CB9AEFFC-B705-437B-95B6-1BFE53FC7409}"/>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6" name="Freeform: Shape 505">
                  <a:extLst>
                    <a:ext uri="{FF2B5EF4-FFF2-40B4-BE49-F238E27FC236}">
                      <a16:creationId xmlns:a16="http://schemas.microsoft.com/office/drawing/2014/main" id="{8CB6CB2C-CA8D-457A-AE46-EA4B41B153BE}"/>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7" name="Freeform: Shape 506">
                  <a:extLst>
                    <a:ext uri="{FF2B5EF4-FFF2-40B4-BE49-F238E27FC236}">
                      <a16:creationId xmlns:a16="http://schemas.microsoft.com/office/drawing/2014/main" id="{9CAEFF84-661B-406B-953E-7E4C6463D265}"/>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8" name="Freeform: Shape 507">
                  <a:extLst>
                    <a:ext uri="{FF2B5EF4-FFF2-40B4-BE49-F238E27FC236}">
                      <a16:creationId xmlns:a16="http://schemas.microsoft.com/office/drawing/2014/main" id="{CCCD2660-DAD7-49B8-BDCD-28C5C3362807}"/>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9" name="Freeform: Shape 508">
                  <a:extLst>
                    <a:ext uri="{FF2B5EF4-FFF2-40B4-BE49-F238E27FC236}">
                      <a16:creationId xmlns:a16="http://schemas.microsoft.com/office/drawing/2014/main" id="{3AA739D5-65A2-49C6-8408-7C32353F7AEF}"/>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0" name="Freeform: Shape 509">
                  <a:extLst>
                    <a:ext uri="{FF2B5EF4-FFF2-40B4-BE49-F238E27FC236}">
                      <a16:creationId xmlns:a16="http://schemas.microsoft.com/office/drawing/2014/main" id="{094AF558-01D3-443E-888C-B0C234297AED}"/>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1" name="Freeform: Shape 510">
                  <a:extLst>
                    <a:ext uri="{FF2B5EF4-FFF2-40B4-BE49-F238E27FC236}">
                      <a16:creationId xmlns:a16="http://schemas.microsoft.com/office/drawing/2014/main" id="{51ECDBD6-D28A-4DC1-BA24-C521CF571A2C}"/>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2" name="Freeform: Shape 511">
                  <a:extLst>
                    <a:ext uri="{FF2B5EF4-FFF2-40B4-BE49-F238E27FC236}">
                      <a16:creationId xmlns:a16="http://schemas.microsoft.com/office/drawing/2014/main" id="{0418A511-7BC6-4681-BA7E-F463D509E824}"/>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3" name="Freeform: Shape 512">
                  <a:extLst>
                    <a:ext uri="{FF2B5EF4-FFF2-40B4-BE49-F238E27FC236}">
                      <a16:creationId xmlns:a16="http://schemas.microsoft.com/office/drawing/2014/main" id="{60A7890E-2A40-4E84-9B75-A47C503C6AD9}"/>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4" name="Freeform: Shape 513">
                  <a:extLst>
                    <a:ext uri="{FF2B5EF4-FFF2-40B4-BE49-F238E27FC236}">
                      <a16:creationId xmlns:a16="http://schemas.microsoft.com/office/drawing/2014/main" id="{5AB7355A-C67E-4DB0-8AE5-FE3D4752E586}"/>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5" name="Freeform: Shape 514">
                  <a:extLst>
                    <a:ext uri="{FF2B5EF4-FFF2-40B4-BE49-F238E27FC236}">
                      <a16:creationId xmlns:a16="http://schemas.microsoft.com/office/drawing/2014/main" id="{5933072A-B83E-4D5B-9F58-3A0CFE699287}"/>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6" name="Freeform: Shape 515">
                  <a:extLst>
                    <a:ext uri="{FF2B5EF4-FFF2-40B4-BE49-F238E27FC236}">
                      <a16:creationId xmlns:a16="http://schemas.microsoft.com/office/drawing/2014/main" id="{76698BD7-70B5-49EC-9D2A-50901CC62106}"/>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7" name="Freeform: Shape 516">
                  <a:extLst>
                    <a:ext uri="{FF2B5EF4-FFF2-40B4-BE49-F238E27FC236}">
                      <a16:creationId xmlns:a16="http://schemas.microsoft.com/office/drawing/2014/main" id="{5C303820-213E-45B3-8676-45F6AF4FD9DC}"/>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8" name="Freeform: Shape 517">
                  <a:extLst>
                    <a:ext uri="{FF2B5EF4-FFF2-40B4-BE49-F238E27FC236}">
                      <a16:creationId xmlns:a16="http://schemas.microsoft.com/office/drawing/2014/main" id="{8407BC8E-7922-4AD4-867F-76181F39AF56}"/>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9" name="Freeform: Shape 518">
                  <a:extLst>
                    <a:ext uri="{FF2B5EF4-FFF2-40B4-BE49-F238E27FC236}">
                      <a16:creationId xmlns:a16="http://schemas.microsoft.com/office/drawing/2014/main" id="{487751F0-63B8-4DE8-B735-BDF7ED2BD97D}"/>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grpSp>
      <p:grpSp>
        <p:nvGrpSpPr>
          <p:cNvPr id="540" name="Group 539">
            <a:extLst>
              <a:ext uri="{FF2B5EF4-FFF2-40B4-BE49-F238E27FC236}">
                <a16:creationId xmlns:a16="http://schemas.microsoft.com/office/drawing/2014/main" id="{17CD926C-101C-407E-BEA9-3F7BF1AB69DF}"/>
              </a:ext>
            </a:extLst>
          </p:cNvPr>
          <p:cNvGrpSpPr/>
          <p:nvPr/>
        </p:nvGrpSpPr>
        <p:grpSpPr>
          <a:xfrm>
            <a:off x="4926565" y="2999147"/>
            <a:ext cx="1774162" cy="1837656"/>
            <a:chOff x="1250277" y="438678"/>
            <a:chExt cx="1577359" cy="1633811"/>
          </a:xfrm>
          <a:solidFill>
            <a:schemeClr val="tx1">
              <a:lumMod val="10000"/>
              <a:lumOff val="90000"/>
            </a:schemeClr>
          </a:solidFill>
        </p:grpSpPr>
        <p:grpSp>
          <p:nvGrpSpPr>
            <p:cNvPr id="541" name="Group 540">
              <a:extLst>
                <a:ext uri="{FF2B5EF4-FFF2-40B4-BE49-F238E27FC236}">
                  <a16:creationId xmlns:a16="http://schemas.microsoft.com/office/drawing/2014/main" id="{01FE61D6-C56C-46B9-9799-5A60B06A506A}"/>
                </a:ext>
              </a:extLst>
            </p:cNvPr>
            <p:cNvGrpSpPr/>
            <p:nvPr/>
          </p:nvGrpSpPr>
          <p:grpSpPr>
            <a:xfrm>
              <a:off x="1662409" y="438678"/>
              <a:ext cx="744531" cy="259659"/>
              <a:chOff x="3535801" y="164442"/>
              <a:chExt cx="2077447" cy="724520"/>
            </a:xfrm>
            <a:grpFill/>
          </p:grpSpPr>
          <p:sp>
            <p:nvSpPr>
              <p:cNvPr id="580" name="Freeform: Shape 579">
                <a:extLst>
                  <a:ext uri="{FF2B5EF4-FFF2-40B4-BE49-F238E27FC236}">
                    <a16:creationId xmlns:a16="http://schemas.microsoft.com/office/drawing/2014/main" id="{DB80E490-F5EA-495E-9FE1-FEAAE5222500}"/>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81" name="Freeform: Shape 580">
                <a:extLst>
                  <a:ext uri="{FF2B5EF4-FFF2-40B4-BE49-F238E27FC236}">
                    <a16:creationId xmlns:a16="http://schemas.microsoft.com/office/drawing/2014/main" id="{2C4B3F3E-073E-4C0A-B924-879B362B9CAF}"/>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82" name="Freeform: Shape 581">
                <a:extLst>
                  <a:ext uri="{FF2B5EF4-FFF2-40B4-BE49-F238E27FC236}">
                    <a16:creationId xmlns:a16="http://schemas.microsoft.com/office/drawing/2014/main" id="{3F4812A4-5224-4512-A9A2-383BAB283600}"/>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542" name="Freeform: Shape 541">
              <a:extLst>
                <a:ext uri="{FF2B5EF4-FFF2-40B4-BE49-F238E27FC236}">
                  <a16:creationId xmlns:a16="http://schemas.microsoft.com/office/drawing/2014/main" id="{74B9BB85-7C25-49C0-87D2-294B73A29757}"/>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543" name="Group 542">
              <a:extLst>
                <a:ext uri="{FF2B5EF4-FFF2-40B4-BE49-F238E27FC236}">
                  <a16:creationId xmlns:a16="http://schemas.microsoft.com/office/drawing/2014/main" id="{631D87CB-6EBA-4635-94E0-C1F7FA5CFE7F}"/>
                </a:ext>
              </a:extLst>
            </p:cNvPr>
            <p:cNvGrpSpPr/>
            <p:nvPr/>
          </p:nvGrpSpPr>
          <p:grpSpPr>
            <a:xfrm>
              <a:off x="1250277" y="793047"/>
              <a:ext cx="1577359" cy="1279442"/>
              <a:chOff x="1250277" y="699247"/>
              <a:chExt cx="1577359" cy="1373242"/>
            </a:xfrm>
            <a:grpFill/>
          </p:grpSpPr>
          <p:grpSp>
            <p:nvGrpSpPr>
              <p:cNvPr id="544" name="Group 543">
                <a:extLst>
                  <a:ext uri="{FF2B5EF4-FFF2-40B4-BE49-F238E27FC236}">
                    <a16:creationId xmlns:a16="http://schemas.microsoft.com/office/drawing/2014/main" id="{285F0066-D33B-4236-B4FC-49E8628DCDCB}"/>
                  </a:ext>
                </a:extLst>
              </p:cNvPr>
              <p:cNvGrpSpPr/>
              <p:nvPr/>
            </p:nvGrpSpPr>
            <p:grpSpPr>
              <a:xfrm rot="20997099">
                <a:off x="1250277" y="699247"/>
                <a:ext cx="607260" cy="1373242"/>
                <a:chOff x="2046450" y="1157001"/>
                <a:chExt cx="2314020" cy="3831727"/>
              </a:xfrm>
              <a:grpFill/>
            </p:grpSpPr>
            <p:sp>
              <p:nvSpPr>
                <p:cNvPr id="563" name="Freeform: Shape 562">
                  <a:extLst>
                    <a:ext uri="{FF2B5EF4-FFF2-40B4-BE49-F238E27FC236}">
                      <a16:creationId xmlns:a16="http://schemas.microsoft.com/office/drawing/2014/main" id="{A0CEB8B9-DFC1-414E-85BD-9EB5FDE59321}"/>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4" name="Freeform: Shape 563">
                  <a:extLst>
                    <a:ext uri="{FF2B5EF4-FFF2-40B4-BE49-F238E27FC236}">
                      <a16:creationId xmlns:a16="http://schemas.microsoft.com/office/drawing/2014/main" id="{D971D7CD-AEC2-4EDE-897D-408D8CB22C2B}"/>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5" name="Freeform: Shape 564">
                  <a:extLst>
                    <a:ext uri="{FF2B5EF4-FFF2-40B4-BE49-F238E27FC236}">
                      <a16:creationId xmlns:a16="http://schemas.microsoft.com/office/drawing/2014/main" id="{03E37FF8-1E03-45FC-B17D-8298779B8521}"/>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6" name="Freeform: Shape 565">
                  <a:extLst>
                    <a:ext uri="{FF2B5EF4-FFF2-40B4-BE49-F238E27FC236}">
                      <a16:creationId xmlns:a16="http://schemas.microsoft.com/office/drawing/2014/main" id="{A6B6CF26-5BA5-48CB-AFCD-A6A876B0506D}"/>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7" name="Freeform: Shape 566">
                  <a:extLst>
                    <a:ext uri="{FF2B5EF4-FFF2-40B4-BE49-F238E27FC236}">
                      <a16:creationId xmlns:a16="http://schemas.microsoft.com/office/drawing/2014/main" id="{8E176A9D-3319-448A-A68B-67C13EA80316}"/>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8" name="Freeform: Shape 567">
                  <a:extLst>
                    <a:ext uri="{FF2B5EF4-FFF2-40B4-BE49-F238E27FC236}">
                      <a16:creationId xmlns:a16="http://schemas.microsoft.com/office/drawing/2014/main" id="{9B7030D5-796A-4A01-9F1A-4F2F80ED96A3}"/>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9" name="Freeform: Shape 568">
                  <a:extLst>
                    <a:ext uri="{FF2B5EF4-FFF2-40B4-BE49-F238E27FC236}">
                      <a16:creationId xmlns:a16="http://schemas.microsoft.com/office/drawing/2014/main" id="{62A39386-5E83-4218-862C-FC92BBA8B2EF}"/>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0" name="Freeform: Shape 569">
                  <a:extLst>
                    <a:ext uri="{FF2B5EF4-FFF2-40B4-BE49-F238E27FC236}">
                      <a16:creationId xmlns:a16="http://schemas.microsoft.com/office/drawing/2014/main" id="{6A1DD0E0-AAB5-4AA4-98C8-7BAE1DFE5434}"/>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1" name="Freeform: Shape 570">
                  <a:extLst>
                    <a:ext uri="{FF2B5EF4-FFF2-40B4-BE49-F238E27FC236}">
                      <a16:creationId xmlns:a16="http://schemas.microsoft.com/office/drawing/2014/main" id="{85AC9013-F956-4F51-9AC3-4BA1E56917DC}"/>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2" name="Freeform: Shape 571">
                  <a:extLst>
                    <a:ext uri="{FF2B5EF4-FFF2-40B4-BE49-F238E27FC236}">
                      <a16:creationId xmlns:a16="http://schemas.microsoft.com/office/drawing/2014/main" id="{54FC4240-9B3B-432A-89BE-F3395C84D9D7}"/>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3" name="Freeform: Shape 572">
                  <a:extLst>
                    <a:ext uri="{FF2B5EF4-FFF2-40B4-BE49-F238E27FC236}">
                      <a16:creationId xmlns:a16="http://schemas.microsoft.com/office/drawing/2014/main" id="{C3ECB32C-DD16-464B-BE2B-5F3E17D52006}"/>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4" name="Freeform: Shape 573">
                  <a:extLst>
                    <a:ext uri="{FF2B5EF4-FFF2-40B4-BE49-F238E27FC236}">
                      <a16:creationId xmlns:a16="http://schemas.microsoft.com/office/drawing/2014/main" id="{B36239F5-CD78-4128-B494-B2B30CF17523}"/>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5" name="Freeform: Shape 574">
                  <a:extLst>
                    <a:ext uri="{FF2B5EF4-FFF2-40B4-BE49-F238E27FC236}">
                      <a16:creationId xmlns:a16="http://schemas.microsoft.com/office/drawing/2014/main" id="{9FD987B8-E57C-4126-8539-A757C0F9F0C4}"/>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6" name="Freeform: Shape 575">
                  <a:extLst>
                    <a:ext uri="{FF2B5EF4-FFF2-40B4-BE49-F238E27FC236}">
                      <a16:creationId xmlns:a16="http://schemas.microsoft.com/office/drawing/2014/main" id="{BB044C22-0E31-4D18-A166-F88FA494EB20}"/>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7" name="Freeform: Shape 576">
                  <a:extLst>
                    <a:ext uri="{FF2B5EF4-FFF2-40B4-BE49-F238E27FC236}">
                      <a16:creationId xmlns:a16="http://schemas.microsoft.com/office/drawing/2014/main" id="{BCC7F942-42F3-4469-8AC8-85EF3A32A626}"/>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8" name="Freeform: Shape 577">
                  <a:extLst>
                    <a:ext uri="{FF2B5EF4-FFF2-40B4-BE49-F238E27FC236}">
                      <a16:creationId xmlns:a16="http://schemas.microsoft.com/office/drawing/2014/main" id="{797C804D-E493-4DE0-812C-7F0759844B9D}"/>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9" name="Freeform: Shape 578">
                  <a:extLst>
                    <a:ext uri="{FF2B5EF4-FFF2-40B4-BE49-F238E27FC236}">
                      <a16:creationId xmlns:a16="http://schemas.microsoft.com/office/drawing/2014/main" id="{E1BE7F62-5BBA-4DDA-806A-7C2D47253E1E}"/>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545" name="Group 544">
                <a:extLst>
                  <a:ext uri="{FF2B5EF4-FFF2-40B4-BE49-F238E27FC236}">
                    <a16:creationId xmlns:a16="http://schemas.microsoft.com/office/drawing/2014/main" id="{D8D2FC15-16F0-4F34-A456-42DC635DD086}"/>
                  </a:ext>
                </a:extLst>
              </p:cNvPr>
              <p:cNvGrpSpPr/>
              <p:nvPr/>
            </p:nvGrpSpPr>
            <p:grpSpPr>
              <a:xfrm rot="602901" flipH="1">
                <a:off x="2220376" y="699247"/>
                <a:ext cx="607260" cy="1373242"/>
                <a:chOff x="2046450" y="1157001"/>
                <a:chExt cx="2314020" cy="3831727"/>
              </a:xfrm>
              <a:grpFill/>
            </p:grpSpPr>
            <p:sp>
              <p:nvSpPr>
                <p:cNvPr id="546" name="Freeform: Shape 545">
                  <a:extLst>
                    <a:ext uri="{FF2B5EF4-FFF2-40B4-BE49-F238E27FC236}">
                      <a16:creationId xmlns:a16="http://schemas.microsoft.com/office/drawing/2014/main" id="{047B23C8-8369-4AB5-B0B3-D919FA88DE7C}"/>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47" name="Freeform: Shape 546">
                  <a:extLst>
                    <a:ext uri="{FF2B5EF4-FFF2-40B4-BE49-F238E27FC236}">
                      <a16:creationId xmlns:a16="http://schemas.microsoft.com/office/drawing/2014/main" id="{FEFF5EB8-77AA-4D9D-8157-8712C3A84D29}"/>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48" name="Freeform: Shape 547">
                  <a:extLst>
                    <a:ext uri="{FF2B5EF4-FFF2-40B4-BE49-F238E27FC236}">
                      <a16:creationId xmlns:a16="http://schemas.microsoft.com/office/drawing/2014/main" id="{C3DEB7AE-8573-45FE-9466-A46F1FC38BF8}"/>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49" name="Freeform: Shape 548">
                  <a:extLst>
                    <a:ext uri="{FF2B5EF4-FFF2-40B4-BE49-F238E27FC236}">
                      <a16:creationId xmlns:a16="http://schemas.microsoft.com/office/drawing/2014/main" id="{B0F17FD2-D326-42FC-A573-5461E211E33C}"/>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0" name="Freeform: Shape 549">
                  <a:extLst>
                    <a:ext uri="{FF2B5EF4-FFF2-40B4-BE49-F238E27FC236}">
                      <a16:creationId xmlns:a16="http://schemas.microsoft.com/office/drawing/2014/main" id="{13DD3A26-A2E8-491B-89AD-A241B087C32A}"/>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1" name="Freeform: Shape 550">
                  <a:extLst>
                    <a:ext uri="{FF2B5EF4-FFF2-40B4-BE49-F238E27FC236}">
                      <a16:creationId xmlns:a16="http://schemas.microsoft.com/office/drawing/2014/main" id="{D901A3EF-1589-4089-A386-DC483A759FD5}"/>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2" name="Freeform: Shape 551">
                  <a:extLst>
                    <a:ext uri="{FF2B5EF4-FFF2-40B4-BE49-F238E27FC236}">
                      <a16:creationId xmlns:a16="http://schemas.microsoft.com/office/drawing/2014/main" id="{F977A0F5-48D6-4D8B-90A0-655B365F5009}"/>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3" name="Freeform: Shape 552">
                  <a:extLst>
                    <a:ext uri="{FF2B5EF4-FFF2-40B4-BE49-F238E27FC236}">
                      <a16:creationId xmlns:a16="http://schemas.microsoft.com/office/drawing/2014/main" id="{7878C930-8583-4C84-AFBC-BBF20918FF16}"/>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4" name="Freeform: Shape 553">
                  <a:extLst>
                    <a:ext uri="{FF2B5EF4-FFF2-40B4-BE49-F238E27FC236}">
                      <a16:creationId xmlns:a16="http://schemas.microsoft.com/office/drawing/2014/main" id="{E59E6025-A72E-4D69-ABD5-D2619A7608C6}"/>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5" name="Freeform: Shape 554">
                  <a:extLst>
                    <a:ext uri="{FF2B5EF4-FFF2-40B4-BE49-F238E27FC236}">
                      <a16:creationId xmlns:a16="http://schemas.microsoft.com/office/drawing/2014/main" id="{52B7C995-CE05-4035-B81A-F04F6B11A337}"/>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6" name="Freeform: Shape 555">
                  <a:extLst>
                    <a:ext uri="{FF2B5EF4-FFF2-40B4-BE49-F238E27FC236}">
                      <a16:creationId xmlns:a16="http://schemas.microsoft.com/office/drawing/2014/main" id="{5DA40B87-C6AC-4620-B04C-267DB59069DC}"/>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7" name="Freeform: Shape 556">
                  <a:extLst>
                    <a:ext uri="{FF2B5EF4-FFF2-40B4-BE49-F238E27FC236}">
                      <a16:creationId xmlns:a16="http://schemas.microsoft.com/office/drawing/2014/main" id="{C5B80A81-0434-4136-8D8A-3054ED1B9D17}"/>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8" name="Freeform: Shape 557">
                  <a:extLst>
                    <a:ext uri="{FF2B5EF4-FFF2-40B4-BE49-F238E27FC236}">
                      <a16:creationId xmlns:a16="http://schemas.microsoft.com/office/drawing/2014/main" id="{9CAA9528-B3FF-42C1-A6EA-BA801EDBC5DB}"/>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9" name="Freeform: Shape 558">
                  <a:extLst>
                    <a:ext uri="{FF2B5EF4-FFF2-40B4-BE49-F238E27FC236}">
                      <a16:creationId xmlns:a16="http://schemas.microsoft.com/office/drawing/2014/main" id="{2FAE4B3C-D170-4AC5-8D6E-42AC7D60140F}"/>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0" name="Freeform: Shape 559">
                  <a:extLst>
                    <a:ext uri="{FF2B5EF4-FFF2-40B4-BE49-F238E27FC236}">
                      <a16:creationId xmlns:a16="http://schemas.microsoft.com/office/drawing/2014/main" id="{70B6612F-DFF0-4808-AEB9-35842AC0EE23}"/>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1" name="Freeform: Shape 560">
                  <a:extLst>
                    <a:ext uri="{FF2B5EF4-FFF2-40B4-BE49-F238E27FC236}">
                      <a16:creationId xmlns:a16="http://schemas.microsoft.com/office/drawing/2014/main" id="{4E78A330-2EE0-4E67-9553-E38D04ECB71C}"/>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62" name="Freeform: Shape 561">
                  <a:extLst>
                    <a:ext uri="{FF2B5EF4-FFF2-40B4-BE49-F238E27FC236}">
                      <a16:creationId xmlns:a16="http://schemas.microsoft.com/office/drawing/2014/main" id="{3417FE34-A80F-4EED-BAE8-BCE089F497FC}"/>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grpSp>
      <p:grpSp>
        <p:nvGrpSpPr>
          <p:cNvPr id="5" name="Group 4">
            <a:extLst>
              <a:ext uri="{FF2B5EF4-FFF2-40B4-BE49-F238E27FC236}">
                <a16:creationId xmlns:a16="http://schemas.microsoft.com/office/drawing/2014/main" id="{5F065555-7A7F-41A2-AC20-F0047260DA19}"/>
              </a:ext>
            </a:extLst>
          </p:cNvPr>
          <p:cNvGrpSpPr/>
          <p:nvPr/>
        </p:nvGrpSpPr>
        <p:grpSpPr>
          <a:xfrm>
            <a:off x="1151876" y="336756"/>
            <a:ext cx="1774162" cy="1837656"/>
            <a:chOff x="1250277" y="438678"/>
            <a:chExt cx="1577359" cy="1633811"/>
          </a:xfrm>
          <a:solidFill>
            <a:schemeClr val="tx1">
              <a:lumMod val="10000"/>
              <a:lumOff val="90000"/>
            </a:schemeClr>
          </a:solidFill>
        </p:grpSpPr>
        <p:grpSp>
          <p:nvGrpSpPr>
            <p:cNvPr id="28" name="Group 27">
              <a:extLst>
                <a:ext uri="{FF2B5EF4-FFF2-40B4-BE49-F238E27FC236}">
                  <a16:creationId xmlns:a16="http://schemas.microsoft.com/office/drawing/2014/main" id="{0149A570-913D-4B7D-B064-E95E6461FA07}"/>
                </a:ext>
              </a:extLst>
            </p:cNvPr>
            <p:cNvGrpSpPr/>
            <p:nvPr/>
          </p:nvGrpSpPr>
          <p:grpSpPr>
            <a:xfrm>
              <a:off x="1662409" y="438678"/>
              <a:ext cx="744531" cy="259659"/>
              <a:chOff x="3535801" y="164442"/>
              <a:chExt cx="2077447" cy="724520"/>
            </a:xfrm>
            <a:grpFill/>
          </p:grpSpPr>
          <p:sp>
            <p:nvSpPr>
              <p:cNvPr id="53" name="Freeform: Shape 52">
                <a:extLst>
                  <a:ext uri="{FF2B5EF4-FFF2-40B4-BE49-F238E27FC236}">
                    <a16:creationId xmlns:a16="http://schemas.microsoft.com/office/drawing/2014/main" id="{01C8050A-91F7-427B-A552-2AA338573081}"/>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4" name="Freeform: Shape 53">
                <a:extLst>
                  <a:ext uri="{FF2B5EF4-FFF2-40B4-BE49-F238E27FC236}">
                    <a16:creationId xmlns:a16="http://schemas.microsoft.com/office/drawing/2014/main" id="{909FEA7F-ADC9-43FE-B1A6-D17F84BD4D1B}"/>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 name="Freeform: Shape 54">
                <a:extLst>
                  <a:ext uri="{FF2B5EF4-FFF2-40B4-BE49-F238E27FC236}">
                    <a16:creationId xmlns:a16="http://schemas.microsoft.com/office/drawing/2014/main" id="{44E49403-7D7D-44CF-9BAF-ACC958D0F07E}"/>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27" name="Freeform: Shape 26">
              <a:extLst>
                <a:ext uri="{FF2B5EF4-FFF2-40B4-BE49-F238E27FC236}">
                  <a16:creationId xmlns:a16="http://schemas.microsoft.com/office/drawing/2014/main" id="{8DFB0EF7-2631-4151-8A6B-BBC510C2E4E3}"/>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2" name="Group 1">
              <a:extLst>
                <a:ext uri="{FF2B5EF4-FFF2-40B4-BE49-F238E27FC236}">
                  <a16:creationId xmlns:a16="http://schemas.microsoft.com/office/drawing/2014/main" id="{26C8C709-0A38-48D2-8DEB-1F381C604349}"/>
                </a:ext>
              </a:extLst>
            </p:cNvPr>
            <p:cNvGrpSpPr/>
            <p:nvPr/>
          </p:nvGrpSpPr>
          <p:grpSpPr>
            <a:xfrm>
              <a:off x="1250277" y="793047"/>
              <a:ext cx="1577359" cy="1279442"/>
              <a:chOff x="1250277" y="699247"/>
              <a:chExt cx="1577359" cy="1373242"/>
            </a:xfrm>
            <a:grpFill/>
          </p:grpSpPr>
          <p:grpSp>
            <p:nvGrpSpPr>
              <p:cNvPr id="25" name="Group 24">
                <a:extLst>
                  <a:ext uri="{FF2B5EF4-FFF2-40B4-BE49-F238E27FC236}">
                    <a16:creationId xmlns:a16="http://schemas.microsoft.com/office/drawing/2014/main" id="{ED7B5FC3-07BC-42BD-96F2-96B6AEC55E9E}"/>
                  </a:ext>
                </a:extLst>
              </p:cNvPr>
              <p:cNvGrpSpPr/>
              <p:nvPr/>
            </p:nvGrpSpPr>
            <p:grpSpPr>
              <a:xfrm rot="20997099">
                <a:off x="1250277" y="699247"/>
                <a:ext cx="607260" cy="1373242"/>
                <a:chOff x="2046450" y="1157001"/>
                <a:chExt cx="2314020" cy="3831727"/>
              </a:xfrm>
              <a:grpFill/>
            </p:grpSpPr>
            <p:sp>
              <p:nvSpPr>
                <p:cNvPr id="56" name="Freeform: Shape 55">
                  <a:extLst>
                    <a:ext uri="{FF2B5EF4-FFF2-40B4-BE49-F238E27FC236}">
                      <a16:creationId xmlns:a16="http://schemas.microsoft.com/office/drawing/2014/main" id="{1946812D-7436-4DE6-B8B5-2B5E164C8DC4}"/>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 name="Freeform: Shape 56">
                  <a:extLst>
                    <a:ext uri="{FF2B5EF4-FFF2-40B4-BE49-F238E27FC236}">
                      <a16:creationId xmlns:a16="http://schemas.microsoft.com/office/drawing/2014/main" id="{9A516A49-D522-4697-BB54-9DC903C01A59}"/>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8" name="Freeform: Shape 57">
                  <a:extLst>
                    <a:ext uri="{FF2B5EF4-FFF2-40B4-BE49-F238E27FC236}">
                      <a16:creationId xmlns:a16="http://schemas.microsoft.com/office/drawing/2014/main" id="{5BE01F9E-65B8-45A8-AD32-9E8899F2FE61}"/>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9" name="Freeform: Shape 58">
                  <a:extLst>
                    <a:ext uri="{FF2B5EF4-FFF2-40B4-BE49-F238E27FC236}">
                      <a16:creationId xmlns:a16="http://schemas.microsoft.com/office/drawing/2014/main" id="{6DA55B69-E8F0-4043-B5B4-687833B09AFA}"/>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0" name="Freeform: Shape 59">
                  <a:extLst>
                    <a:ext uri="{FF2B5EF4-FFF2-40B4-BE49-F238E27FC236}">
                      <a16:creationId xmlns:a16="http://schemas.microsoft.com/office/drawing/2014/main" id="{CE868A2E-96E5-439D-9D13-9674EEC7CF06}"/>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1" name="Freeform: Shape 60">
                  <a:extLst>
                    <a:ext uri="{FF2B5EF4-FFF2-40B4-BE49-F238E27FC236}">
                      <a16:creationId xmlns:a16="http://schemas.microsoft.com/office/drawing/2014/main" id="{ABD59A72-9B3F-476D-B69C-2BF48795BB5B}"/>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2" name="Freeform: Shape 61">
                  <a:extLst>
                    <a:ext uri="{FF2B5EF4-FFF2-40B4-BE49-F238E27FC236}">
                      <a16:creationId xmlns:a16="http://schemas.microsoft.com/office/drawing/2014/main" id="{D7CADF2D-8502-433B-B6FF-70F6C6AB8B3F}"/>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3" name="Freeform: Shape 62">
                  <a:extLst>
                    <a:ext uri="{FF2B5EF4-FFF2-40B4-BE49-F238E27FC236}">
                      <a16:creationId xmlns:a16="http://schemas.microsoft.com/office/drawing/2014/main" id="{FEFBFFF8-1F7F-4220-9E7F-5CD4A96D4FB7}"/>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 name="Freeform: Shape 63">
                  <a:extLst>
                    <a:ext uri="{FF2B5EF4-FFF2-40B4-BE49-F238E27FC236}">
                      <a16:creationId xmlns:a16="http://schemas.microsoft.com/office/drawing/2014/main" id="{9EFAE5E5-6898-4B52-8E81-3B5AC90866DB}"/>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 name="Freeform: Shape 64">
                  <a:extLst>
                    <a:ext uri="{FF2B5EF4-FFF2-40B4-BE49-F238E27FC236}">
                      <a16:creationId xmlns:a16="http://schemas.microsoft.com/office/drawing/2014/main" id="{89C7C646-AA19-4458-8760-86976333A5F2}"/>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 name="Freeform: Shape 65">
                  <a:extLst>
                    <a:ext uri="{FF2B5EF4-FFF2-40B4-BE49-F238E27FC236}">
                      <a16:creationId xmlns:a16="http://schemas.microsoft.com/office/drawing/2014/main" id="{3A4A7C9D-B76F-4046-9B0F-F24BD2ED56E4}"/>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 name="Freeform: Shape 66">
                  <a:extLst>
                    <a:ext uri="{FF2B5EF4-FFF2-40B4-BE49-F238E27FC236}">
                      <a16:creationId xmlns:a16="http://schemas.microsoft.com/office/drawing/2014/main" id="{2E121B0C-A4C9-427A-A5B2-1D79BB0330A3}"/>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 name="Freeform: Shape 67">
                  <a:extLst>
                    <a:ext uri="{FF2B5EF4-FFF2-40B4-BE49-F238E27FC236}">
                      <a16:creationId xmlns:a16="http://schemas.microsoft.com/office/drawing/2014/main" id="{3A2EA6A4-8E37-418F-8ACF-C8ED3EE98B98}"/>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9" name="Freeform: Shape 68">
                  <a:extLst>
                    <a:ext uri="{FF2B5EF4-FFF2-40B4-BE49-F238E27FC236}">
                      <a16:creationId xmlns:a16="http://schemas.microsoft.com/office/drawing/2014/main" id="{C50EBBA5-5020-4867-B773-BF3BF3A99ACD}"/>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0" name="Freeform: Shape 69">
                  <a:extLst>
                    <a:ext uri="{FF2B5EF4-FFF2-40B4-BE49-F238E27FC236}">
                      <a16:creationId xmlns:a16="http://schemas.microsoft.com/office/drawing/2014/main" id="{16BD2AA2-6716-41EC-9B6B-EE5C9D9443CB}"/>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1" name="Freeform: Shape 70">
                  <a:extLst>
                    <a:ext uri="{FF2B5EF4-FFF2-40B4-BE49-F238E27FC236}">
                      <a16:creationId xmlns:a16="http://schemas.microsoft.com/office/drawing/2014/main" id="{EE600904-1FCD-4BC5-81FF-861729A6354D}"/>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2" name="Freeform: Shape 71">
                  <a:extLst>
                    <a:ext uri="{FF2B5EF4-FFF2-40B4-BE49-F238E27FC236}">
                      <a16:creationId xmlns:a16="http://schemas.microsoft.com/office/drawing/2014/main" id="{AB86F0BC-0801-4261-8769-F977C7A20B73}"/>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261" name="Group 260">
                <a:extLst>
                  <a:ext uri="{FF2B5EF4-FFF2-40B4-BE49-F238E27FC236}">
                    <a16:creationId xmlns:a16="http://schemas.microsoft.com/office/drawing/2014/main" id="{202DFCBC-76B7-4DAD-B1F3-BC8CEDD9E386}"/>
                  </a:ext>
                </a:extLst>
              </p:cNvPr>
              <p:cNvGrpSpPr/>
              <p:nvPr/>
            </p:nvGrpSpPr>
            <p:grpSpPr>
              <a:xfrm rot="602901" flipH="1">
                <a:off x="2220376" y="699247"/>
                <a:ext cx="607260" cy="1373242"/>
                <a:chOff x="2046450" y="1157001"/>
                <a:chExt cx="2314020" cy="3831727"/>
              </a:xfrm>
              <a:grpFill/>
            </p:grpSpPr>
            <p:sp>
              <p:nvSpPr>
                <p:cNvPr id="262" name="Freeform: Shape 261">
                  <a:extLst>
                    <a:ext uri="{FF2B5EF4-FFF2-40B4-BE49-F238E27FC236}">
                      <a16:creationId xmlns:a16="http://schemas.microsoft.com/office/drawing/2014/main" id="{E10E06E6-316C-4FDD-BEF9-2E9B1BCC1746}"/>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3" name="Freeform: Shape 262">
                  <a:extLst>
                    <a:ext uri="{FF2B5EF4-FFF2-40B4-BE49-F238E27FC236}">
                      <a16:creationId xmlns:a16="http://schemas.microsoft.com/office/drawing/2014/main" id="{46F4F817-FF79-4BC5-B533-A48C03436C83}"/>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4" name="Freeform: Shape 263">
                  <a:extLst>
                    <a:ext uri="{FF2B5EF4-FFF2-40B4-BE49-F238E27FC236}">
                      <a16:creationId xmlns:a16="http://schemas.microsoft.com/office/drawing/2014/main" id="{ADB0CE65-3FD6-49D8-936F-A8C402E72FBE}"/>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5" name="Freeform: Shape 264">
                  <a:extLst>
                    <a:ext uri="{FF2B5EF4-FFF2-40B4-BE49-F238E27FC236}">
                      <a16:creationId xmlns:a16="http://schemas.microsoft.com/office/drawing/2014/main" id="{1F9E0121-CDB4-4C65-BF3F-821DA76B5423}"/>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6" name="Freeform: Shape 265">
                  <a:extLst>
                    <a:ext uri="{FF2B5EF4-FFF2-40B4-BE49-F238E27FC236}">
                      <a16:creationId xmlns:a16="http://schemas.microsoft.com/office/drawing/2014/main" id="{2B974FFC-D27E-4358-9404-76C5F0BE5F9F}"/>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7" name="Freeform: Shape 266">
                  <a:extLst>
                    <a:ext uri="{FF2B5EF4-FFF2-40B4-BE49-F238E27FC236}">
                      <a16:creationId xmlns:a16="http://schemas.microsoft.com/office/drawing/2014/main" id="{B9DE37D7-924A-47B4-B55A-CA5E8BFC1297}"/>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8" name="Freeform: Shape 267">
                  <a:extLst>
                    <a:ext uri="{FF2B5EF4-FFF2-40B4-BE49-F238E27FC236}">
                      <a16:creationId xmlns:a16="http://schemas.microsoft.com/office/drawing/2014/main" id="{AABE75BE-CFCE-4068-A107-234A0AA1B0AE}"/>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9" name="Freeform: Shape 268">
                  <a:extLst>
                    <a:ext uri="{FF2B5EF4-FFF2-40B4-BE49-F238E27FC236}">
                      <a16:creationId xmlns:a16="http://schemas.microsoft.com/office/drawing/2014/main" id="{C4445DE3-B9E3-4C98-A7E7-DBE36441EDE8}"/>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0" name="Freeform: Shape 269">
                  <a:extLst>
                    <a:ext uri="{FF2B5EF4-FFF2-40B4-BE49-F238E27FC236}">
                      <a16:creationId xmlns:a16="http://schemas.microsoft.com/office/drawing/2014/main" id="{A89ED2EF-DA26-4DAD-8497-4A8FB2694E7B}"/>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1" name="Freeform: Shape 270">
                  <a:extLst>
                    <a:ext uri="{FF2B5EF4-FFF2-40B4-BE49-F238E27FC236}">
                      <a16:creationId xmlns:a16="http://schemas.microsoft.com/office/drawing/2014/main" id="{A71B97BE-086B-4EC6-B48A-21BAFEDE08E4}"/>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2" name="Freeform: Shape 271">
                  <a:extLst>
                    <a:ext uri="{FF2B5EF4-FFF2-40B4-BE49-F238E27FC236}">
                      <a16:creationId xmlns:a16="http://schemas.microsoft.com/office/drawing/2014/main" id="{E9B6D7AB-9795-4F9D-9F6D-1D6FC9D3F086}"/>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3" name="Freeform: Shape 272">
                  <a:extLst>
                    <a:ext uri="{FF2B5EF4-FFF2-40B4-BE49-F238E27FC236}">
                      <a16:creationId xmlns:a16="http://schemas.microsoft.com/office/drawing/2014/main" id="{B4CF0EA5-92CD-48F0-933D-C540008BF7FE}"/>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4" name="Freeform: Shape 273">
                  <a:extLst>
                    <a:ext uri="{FF2B5EF4-FFF2-40B4-BE49-F238E27FC236}">
                      <a16:creationId xmlns:a16="http://schemas.microsoft.com/office/drawing/2014/main" id="{06BB5455-9693-4D70-9318-A0558EB7F878}"/>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5" name="Freeform: Shape 274">
                  <a:extLst>
                    <a:ext uri="{FF2B5EF4-FFF2-40B4-BE49-F238E27FC236}">
                      <a16:creationId xmlns:a16="http://schemas.microsoft.com/office/drawing/2014/main" id="{97DE9C90-27DF-4890-9C59-2A500CE6709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6" name="Freeform: Shape 275">
                  <a:extLst>
                    <a:ext uri="{FF2B5EF4-FFF2-40B4-BE49-F238E27FC236}">
                      <a16:creationId xmlns:a16="http://schemas.microsoft.com/office/drawing/2014/main" id="{CBECB559-082B-4903-8550-C724D8D47A62}"/>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7" name="Freeform: Shape 276">
                  <a:extLst>
                    <a:ext uri="{FF2B5EF4-FFF2-40B4-BE49-F238E27FC236}">
                      <a16:creationId xmlns:a16="http://schemas.microsoft.com/office/drawing/2014/main" id="{4803003A-B91D-477B-A356-F1BD19D415DE}"/>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8" name="Freeform: Shape 277">
                  <a:extLst>
                    <a:ext uri="{FF2B5EF4-FFF2-40B4-BE49-F238E27FC236}">
                      <a16:creationId xmlns:a16="http://schemas.microsoft.com/office/drawing/2014/main" id="{A069C478-F5C3-4E01-841E-BC698E81B928}"/>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grpSp>
    </p:spTree>
    <p:extLst>
      <p:ext uri="{BB962C8B-B14F-4D97-AF65-F5344CB8AC3E}">
        <p14:creationId xmlns:p14="http://schemas.microsoft.com/office/powerpoint/2010/main" val="474216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653-1DB6-4993-861F-1CEC738D3DBB}"/>
              </a:ext>
            </a:extLst>
          </p:cNvPr>
          <p:cNvSpPr>
            <a:spLocks noGrp="1"/>
          </p:cNvSpPr>
          <p:nvPr>
            <p:ph type="ctrTitle"/>
          </p:nvPr>
        </p:nvSpPr>
        <p:spPr/>
        <p:txBody>
          <a:bodyPr/>
          <a:lstStyle/>
          <a:p>
            <a:r>
              <a:rPr lang="en-US" dirty="0"/>
              <a:t>Why migrate to Cisco Email Security?</a:t>
            </a:r>
          </a:p>
        </p:txBody>
      </p:sp>
    </p:spTree>
    <p:extLst>
      <p:ext uri="{BB962C8B-B14F-4D97-AF65-F5344CB8AC3E}">
        <p14:creationId xmlns:p14="http://schemas.microsoft.com/office/powerpoint/2010/main" val="68211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3994E-3503-4F6C-8932-00CA2A59B6DC}"/>
              </a:ext>
            </a:extLst>
          </p:cNvPr>
          <p:cNvSpPr>
            <a:spLocks noGrp="1"/>
          </p:cNvSpPr>
          <p:nvPr>
            <p:ph type="title"/>
          </p:nvPr>
        </p:nvSpPr>
        <p:spPr>
          <a:xfrm>
            <a:off x="437766" y="227013"/>
            <a:ext cx="8345488" cy="731837"/>
          </a:xfrm>
        </p:spPr>
        <p:txBody>
          <a:bodyPr/>
          <a:lstStyle/>
          <a:p>
            <a:r>
              <a:rPr lang="en-US"/>
              <a:t>Top 10 reasons why you should migrate</a:t>
            </a:r>
          </a:p>
        </p:txBody>
      </p:sp>
      <p:sp>
        <p:nvSpPr>
          <p:cNvPr id="4" name="Rectangle: Rounded Corners 3">
            <a:extLst>
              <a:ext uri="{FF2B5EF4-FFF2-40B4-BE49-F238E27FC236}">
                <a16:creationId xmlns:a16="http://schemas.microsoft.com/office/drawing/2014/main" id="{B52B5BA4-202A-4C7E-93D4-92A26BB6A6F7}"/>
              </a:ext>
            </a:extLst>
          </p:cNvPr>
          <p:cNvSpPr/>
          <p:nvPr/>
        </p:nvSpPr>
        <p:spPr>
          <a:xfrm>
            <a:off x="786493" y="1209902"/>
            <a:ext cx="1842407" cy="73183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Cisco leads the market in Email Security</a:t>
            </a:r>
          </a:p>
        </p:txBody>
      </p:sp>
      <p:sp>
        <p:nvSpPr>
          <p:cNvPr id="5" name="Rectangle: Rounded Corners 4">
            <a:extLst>
              <a:ext uri="{FF2B5EF4-FFF2-40B4-BE49-F238E27FC236}">
                <a16:creationId xmlns:a16="http://schemas.microsoft.com/office/drawing/2014/main" id="{4C00A0D5-3F73-49FC-B232-3C2E11F28869}"/>
              </a:ext>
            </a:extLst>
          </p:cNvPr>
          <p:cNvSpPr/>
          <p:nvPr/>
        </p:nvSpPr>
        <p:spPr>
          <a:xfrm>
            <a:off x="3657600" y="1209901"/>
            <a:ext cx="1842407" cy="73183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Effective &amp; complete management console</a:t>
            </a:r>
          </a:p>
        </p:txBody>
      </p:sp>
      <p:sp>
        <p:nvSpPr>
          <p:cNvPr id="6" name="Rectangle: Rounded Corners 5">
            <a:extLst>
              <a:ext uri="{FF2B5EF4-FFF2-40B4-BE49-F238E27FC236}">
                <a16:creationId xmlns:a16="http://schemas.microsoft.com/office/drawing/2014/main" id="{CB63D566-81A8-4F78-86EA-7FE56CE0D07E}"/>
              </a:ext>
            </a:extLst>
          </p:cNvPr>
          <p:cNvSpPr/>
          <p:nvPr/>
        </p:nvSpPr>
        <p:spPr>
          <a:xfrm>
            <a:off x="6528707" y="1203326"/>
            <a:ext cx="1842407" cy="731837"/>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Email efficacy un-matched; BEC fraud detection</a:t>
            </a:r>
          </a:p>
        </p:txBody>
      </p:sp>
      <p:sp>
        <p:nvSpPr>
          <p:cNvPr id="8" name="Rectangle: Rounded Corners 7">
            <a:extLst>
              <a:ext uri="{FF2B5EF4-FFF2-40B4-BE49-F238E27FC236}">
                <a16:creationId xmlns:a16="http://schemas.microsoft.com/office/drawing/2014/main" id="{E5D413A3-A144-44F0-A795-CD97B849FE93}"/>
              </a:ext>
            </a:extLst>
          </p:cNvPr>
          <p:cNvSpPr/>
          <p:nvPr/>
        </p:nvSpPr>
        <p:spPr>
          <a:xfrm>
            <a:off x="786493" y="3515635"/>
            <a:ext cx="1842407" cy="731837"/>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t>Minimize confusion with Cisco’s attachment &amp; embedded URL handling</a:t>
            </a:r>
          </a:p>
        </p:txBody>
      </p:sp>
      <p:sp>
        <p:nvSpPr>
          <p:cNvPr id="9" name="Rectangle: Rounded Corners 8">
            <a:extLst>
              <a:ext uri="{FF2B5EF4-FFF2-40B4-BE49-F238E27FC236}">
                <a16:creationId xmlns:a16="http://schemas.microsoft.com/office/drawing/2014/main" id="{D0BB9D87-229B-41E8-8642-B8DB6D86982E}"/>
              </a:ext>
            </a:extLst>
          </p:cNvPr>
          <p:cNvSpPr/>
          <p:nvPr/>
        </p:nvSpPr>
        <p:spPr>
          <a:xfrm>
            <a:off x="3657600" y="3515634"/>
            <a:ext cx="1842407" cy="731837"/>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rPr>
              <a:t>Integrations into on-prem and cloud-based directories</a:t>
            </a:r>
          </a:p>
        </p:txBody>
      </p:sp>
      <p:sp>
        <p:nvSpPr>
          <p:cNvPr id="10" name="Rectangle: Rounded Corners 9">
            <a:extLst>
              <a:ext uri="{FF2B5EF4-FFF2-40B4-BE49-F238E27FC236}">
                <a16:creationId xmlns:a16="http://schemas.microsoft.com/office/drawing/2014/main" id="{77F2EF91-E169-43D1-AB6F-FFFBE309FBA4}"/>
              </a:ext>
            </a:extLst>
          </p:cNvPr>
          <p:cNvSpPr/>
          <p:nvPr/>
        </p:nvSpPr>
        <p:spPr>
          <a:xfrm>
            <a:off x="6528707" y="3509059"/>
            <a:ext cx="1842407" cy="731837"/>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Effective connection policies spam and unwanted emails</a:t>
            </a:r>
          </a:p>
        </p:txBody>
      </p:sp>
      <p:sp>
        <p:nvSpPr>
          <p:cNvPr id="11" name="Rectangle: Rounded Corners 10">
            <a:extLst>
              <a:ext uri="{FF2B5EF4-FFF2-40B4-BE49-F238E27FC236}">
                <a16:creationId xmlns:a16="http://schemas.microsoft.com/office/drawing/2014/main" id="{2BBECEA1-3309-44E5-A02D-2F2C11F6B436}"/>
              </a:ext>
            </a:extLst>
          </p:cNvPr>
          <p:cNvSpPr/>
          <p:nvPr/>
        </p:nvSpPr>
        <p:spPr>
          <a:xfrm>
            <a:off x="437766" y="2379095"/>
            <a:ext cx="1842407" cy="731837"/>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rPr>
              <a:t>External </a:t>
            </a:r>
          </a:p>
          <a:p>
            <a:pPr algn="ctr"/>
            <a:r>
              <a:rPr lang="en-US" sz="1300">
                <a:solidFill>
                  <a:schemeClr val="tx1"/>
                </a:solidFill>
              </a:rPr>
              <a:t>integrations</a:t>
            </a:r>
          </a:p>
        </p:txBody>
      </p:sp>
      <p:sp>
        <p:nvSpPr>
          <p:cNvPr id="12" name="Rectangle: Rounded Corners 11">
            <a:extLst>
              <a:ext uri="{FF2B5EF4-FFF2-40B4-BE49-F238E27FC236}">
                <a16:creationId xmlns:a16="http://schemas.microsoft.com/office/drawing/2014/main" id="{8305B12F-67F6-48B9-9EB8-6C4AA7508212}"/>
              </a:ext>
            </a:extLst>
          </p:cNvPr>
          <p:cNvSpPr/>
          <p:nvPr/>
        </p:nvSpPr>
        <p:spPr>
          <a:xfrm>
            <a:off x="2579530" y="2350520"/>
            <a:ext cx="1842407" cy="731837"/>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In-depth </a:t>
            </a:r>
          </a:p>
          <a:p>
            <a:pPr algn="ctr"/>
            <a:r>
              <a:rPr lang="en-US" sz="1300"/>
              <a:t>reporting</a:t>
            </a:r>
          </a:p>
        </p:txBody>
      </p:sp>
      <p:sp>
        <p:nvSpPr>
          <p:cNvPr id="13" name="Rectangle: Rounded Corners 12">
            <a:extLst>
              <a:ext uri="{FF2B5EF4-FFF2-40B4-BE49-F238E27FC236}">
                <a16:creationId xmlns:a16="http://schemas.microsoft.com/office/drawing/2014/main" id="{00AC3756-FE27-4DED-9925-B5A71B7A485E}"/>
              </a:ext>
            </a:extLst>
          </p:cNvPr>
          <p:cNvSpPr/>
          <p:nvPr/>
        </p:nvSpPr>
        <p:spPr>
          <a:xfrm>
            <a:off x="4721295" y="2350520"/>
            <a:ext cx="1842407" cy="73183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Enterprise class policy engine</a:t>
            </a:r>
          </a:p>
        </p:txBody>
      </p:sp>
      <p:sp>
        <p:nvSpPr>
          <p:cNvPr id="14" name="Rectangle: Rounded Corners 13">
            <a:extLst>
              <a:ext uri="{FF2B5EF4-FFF2-40B4-BE49-F238E27FC236}">
                <a16:creationId xmlns:a16="http://schemas.microsoft.com/office/drawing/2014/main" id="{E3F4B666-07F6-4221-B334-D9B5BAECECBC}"/>
              </a:ext>
            </a:extLst>
          </p:cNvPr>
          <p:cNvSpPr/>
          <p:nvPr/>
        </p:nvSpPr>
        <p:spPr>
          <a:xfrm>
            <a:off x="6863060" y="2350520"/>
            <a:ext cx="1842407" cy="73183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t>Simple to use and configure security controls</a:t>
            </a:r>
          </a:p>
        </p:txBody>
      </p:sp>
    </p:spTree>
    <p:extLst>
      <p:ext uri="{BB962C8B-B14F-4D97-AF65-F5344CB8AC3E}">
        <p14:creationId xmlns:p14="http://schemas.microsoft.com/office/powerpoint/2010/main" val="390793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75CA054-1F9A-4A1A-B7EB-CA816E505B6B}"/>
              </a:ext>
            </a:extLst>
          </p:cNvPr>
          <p:cNvSpPr/>
          <p:nvPr/>
        </p:nvSpPr>
        <p:spPr>
          <a:xfrm>
            <a:off x="6012708" y="1398248"/>
            <a:ext cx="982562" cy="982562"/>
          </a:xfrm>
          <a:prstGeom prst="ellipse">
            <a:avLst/>
          </a:prstGeom>
          <a:gradFill flip="none" rotWithShape="1">
            <a:gsLst>
              <a:gs pos="14000">
                <a:srgbClr val="00B050"/>
              </a:gs>
              <a:gs pos="66000">
                <a:srgbClr val="00283A"/>
              </a:gs>
              <a:gs pos="83000">
                <a:srgbClr val="00283A"/>
              </a:gs>
              <a:gs pos="100000">
                <a:srgbClr val="00283A"/>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1C211FE3-DC62-4731-BAA1-C7DBE176E02C}"/>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saturation sat="0"/>
                    </a14:imgEffect>
                    <a14:imgEffect>
                      <a14:brightnessContrast bright="-15000"/>
                    </a14:imgEffect>
                  </a14:imgLayer>
                </a14:imgProps>
              </a:ext>
              <a:ext uri="{28A0092B-C50C-407E-A947-70E740481C1C}">
                <a14:useLocalDpi xmlns:a14="http://schemas.microsoft.com/office/drawing/2010/main"/>
              </a:ext>
            </a:extLst>
          </a:blip>
          <a:srcRect/>
          <a:stretch/>
        </p:blipFill>
        <p:spPr>
          <a:xfrm>
            <a:off x="6216308" y="1584525"/>
            <a:ext cx="585216" cy="585216"/>
          </a:xfrm>
          <a:prstGeom prst="ellipse">
            <a:avLst/>
          </a:prstGeom>
          <a:ln>
            <a:solidFill>
              <a:schemeClr val="accent1"/>
            </a:solidFill>
          </a:ln>
        </p:spPr>
      </p:pic>
      <p:sp>
        <p:nvSpPr>
          <p:cNvPr id="4" name="Title 2">
            <a:extLst>
              <a:ext uri="{FF2B5EF4-FFF2-40B4-BE49-F238E27FC236}">
                <a16:creationId xmlns:a16="http://schemas.microsoft.com/office/drawing/2014/main" id="{504C1121-0588-401E-A024-E47C6FD37749}"/>
              </a:ext>
            </a:extLst>
          </p:cNvPr>
          <p:cNvSpPr>
            <a:spLocks noGrp="1"/>
          </p:cNvSpPr>
          <p:nvPr>
            <p:ph type="title"/>
          </p:nvPr>
        </p:nvSpPr>
        <p:spPr>
          <a:xfrm>
            <a:off x="499211" y="335360"/>
            <a:ext cx="7589788" cy="731837"/>
          </a:xfrm>
        </p:spPr>
        <p:txBody>
          <a:bodyPr/>
          <a:lstStyle/>
          <a:p>
            <a:r>
              <a:rPr lang="en-US" dirty="0"/>
              <a:t>Email Security</a:t>
            </a:r>
          </a:p>
        </p:txBody>
      </p:sp>
      <p:cxnSp>
        <p:nvCxnSpPr>
          <p:cNvPr id="5" name="Straight Connector 4">
            <a:extLst>
              <a:ext uri="{FF2B5EF4-FFF2-40B4-BE49-F238E27FC236}">
                <a16:creationId xmlns:a16="http://schemas.microsoft.com/office/drawing/2014/main" id="{AA473329-6288-4CD0-B5F2-BD13E9E129E4}"/>
              </a:ext>
            </a:extLst>
          </p:cNvPr>
          <p:cNvCxnSpPr>
            <a:cxnSpLocks/>
          </p:cNvCxnSpPr>
          <p:nvPr/>
        </p:nvCxnSpPr>
        <p:spPr>
          <a:xfrm rot="5400000">
            <a:off x="1658125" y="1616202"/>
            <a:ext cx="0" cy="191109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F4404F-B5E7-452B-9CD0-E1945A29E0E9}"/>
              </a:ext>
            </a:extLst>
          </p:cNvPr>
          <p:cNvSpPr txBox="1"/>
          <p:nvPr/>
        </p:nvSpPr>
        <p:spPr>
          <a:xfrm>
            <a:off x="618114" y="2644353"/>
            <a:ext cx="2381320"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“Automatically protects us against phishing and fraudulent senders trying to compromise our business”</a:t>
            </a:r>
          </a:p>
        </p:txBody>
      </p:sp>
      <p:sp>
        <p:nvSpPr>
          <p:cNvPr id="8" name="TextBox 7">
            <a:extLst>
              <a:ext uri="{FF2B5EF4-FFF2-40B4-BE49-F238E27FC236}">
                <a16:creationId xmlns:a16="http://schemas.microsoft.com/office/drawing/2014/main" id="{BBB87F36-BA32-4BE0-B21F-4BBC0AC106D1}"/>
              </a:ext>
            </a:extLst>
          </p:cNvPr>
          <p:cNvSpPr txBox="1"/>
          <p:nvPr/>
        </p:nvSpPr>
        <p:spPr>
          <a:xfrm>
            <a:off x="3331323" y="2644353"/>
            <a:ext cx="2381320" cy="156966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“Blocks known and zero-day threats with advanced sandbox analysis of file-based email threats, keeping our users safe”</a:t>
            </a:r>
          </a:p>
        </p:txBody>
      </p:sp>
      <p:sp>
        <p:nvSpPr>
          <p:cNvPr id="9" name="TextBox 8">
            <a:extLst>
              <a:ext uri="{FF2B5EF4-FFF2-40B4-BE49-F238E27FC236}">
                <a16:creationId xmlns:a16="http://schemas.microsoft.com/office/drawing/2014/main" id="{D0EE162C-F16B-4CB6-A21A-F540A2A74D1C}"/>
              </a:ext>
            </a:extLst>
          </p:cNvPr>
          <p:cNvSpPr txBox="1"/>
          <p:nvPr/>
        </p:nvSpPr>
        <p:spPr>
          <a:xfrm>
            <a:off x="6044531" y="2644353"/>
            <a:ext cx="2381320"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“Maximizes our blocking malicious emails and attachments without increasing our false positive rate”</a:t>
            </a:r>
          </a:p>
        </p:txBody>
      </p:sp>
      <p:sp>
        <p:nvSpPr>
          <p:cNvPr id="10" name="TextBox 9">
            <a:extLst>
              <a:ext uri="{FF2B5EF4-FFF2-40B4-BE49-F238E27FC236}">
                <a16:creationId xmlns:a16="http://schemas.microsoft.com/office/drawing/2014/main" id="{40160B94-46F1-451D-BD89-B9316182CF66}"/>
              </a:ext>
            </a:extLst>
          </p:cNvPr>
          <p:cNvSpPr txBox="1"/>
          <p:nvPr/>
        </p:nvSpPr>
        <p:spPr>
          <a:xfrm>
            <a:off x="524828" y="839487"/>
            <a:ext cx="7538553"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Your </a:t>
            </a:r>
            <a:r>
              <a:rPr kumimoji="0" lang="en-US" sz="1600" b="0" i="0" u="none" strike="noStrike" kern="1200" cap="none" spc="0" normalizeH="0" baseline="0" noProof="0" dirty="0">
                <a:ln>
                  <a:noFill/>
                </a:ln>
                <a:solidFill>
                  <a:srgbClr val="00BCEB"/>
                </a:solidFill>
                <a:effectLst/>
                <a:uLnTx/>
                <a:uFillTx/>
                <a:latin typeface="CiscoSansTT ExtraLight"/>
                <a:ea typeface="ＭＳ Ｐゴシック" charset="0"/>
              </a:rPr>
              <a:t>layered threat defense </a:t>
            </a: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against the #1 attack vector</a:t>
            </a:r>
          </a:p>
        </p:txBody>
      </p:sp>
      <p:cxnSp>
        <p:nvCxnSpPr>
          <p:cNvPr id="14" name="Straight Connector 13">
            <a:extLst>
              <a:ext uri="{FF2B5EF4-FFF2-40B4-BE49-F238E27FC236}">
                <a16:creationId xmlns:a16="http://schemas.microsoft.com/office/drawing/2014/main" id="{B1A96DEC-9E1A-40B2-9BC1-07E486B35F42}"/>
              </a:ext>
            </a:extLst>
          </p:cNvPr>
          <p:cNvCxnSpPr>
            <a:cxnSpLocks/>
          </p:cNvCxnSpPr>
          <p:nvPr/>
        </p:nvCxnSpPr>
        <p:spPr>
          <a:xfrm flipH="1">
            <a:off x="3437403" y="2571750"/>
            <a:ext cx="2023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8B58F0-5104-4103-AB09-05A433ABB2BB}"/>
              </a:ext>
            </a:extLst>
          </p:cNvPr>
          <p:cNvCxnSpPr>
            <a:cxnSpLocks/>
          </p:cNvCxnSpPr>
          <p:nvPr/>
        </p:nvCxnSpPr>
        <p:spPr>
          <a:xfrm flipH="1">
            <a:off x="6135385" y="2571750"/>
            <a:ext cx="2159831"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ight Bracket 35">
            <a:extLst>
              <a:ext uri="{FF2B5EF4-FFF2-40B4-BE49-F238E27FC236}">
                <a16:creationId xmlns:a16="http://schemas.microsoft.com/office/drawing/2014/main" id="{9034D8A8-C8FB-46B3-B5A0-93B48CCF98C7}"/>
              </a:ext>
            </a:extLst>
          </p:cNvPr>
          <p:cNvSpPr/>
          <p:nvPr/>
        </p:nvSpPr>
        <p:spPr>
          <a:xfrm rot="16200000">
            <a:off x="4329182" y="-323549"/>
            <a:ext cx="222115" cy="5568482"/>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 name="Right Bracket 36">
            <a:extLst>
              <a:ext uri="{FF2B5EF4-FFF2-40B4-BE49-F238E27FC236}">
                <a16:creationId xmlns:a16="http://schemas.microsoft.com/office/drawing/2014/main" id="{5A8CC05E-94D3-4ACE-A27E-7DEB10E347E3}"/>
              </a:ext>
            </a:extLst>
          </p:cNvPr>
          <p:cNvSpPr/>
          <p:nvPr/>
        </p:nvSpPr>
        <p:spPr>
          <a:xfrm rot="16200000">
            <a:off x="2940141" y="1067170"/>
            <a:ext cx="222114" cy="2790402"/>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mn-ea"/>
              <a:cs typeface="+mn-cs"/>
            </a:endParaRPr>
          </a:p>
        </p:txBody>
      </p:sp>
      <p:pic>
        <p:nvPicPr>
          <p:cNvPr id="35" name="Picture 34">
            <a:extLst>
              <a:ext uri="{FF2B5EF4-FFF2-40B4-BE49-F238E27FC236}">
                <a16:creationId xmlns:a16="http://schemas.microsoft.com/office/drawing/2014/main" id="{1332846F-FC66-4732-BEB9-C94D30773A6C}"/>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colorTemperature colorTemp="66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5524210" y="1581490"/>
            <a:ext cx="585216" cy="585216"/>
          </a:xfrm>
          <a:prstGeom prst="ellipse">
            <a:avLst/>
          </a:prstGeom>
          <a:ln>
            <a:solidFill>
              <a:schemeClr val="accent1"/>
            </a:solidFill>
          </a:ln>
        </p:spPr>
      </p:pic>
      <p:grpSp>
        <p:nvGrpSpPr>
          <p:cNvPr id="38" name="Group 37">
            <a:extLst>
              <a:ext uri="{FF2B5EF4-FFF2-40B4-BE49-F238E27FC236}">
                <a16:creationId xmlns:a16="http://schemas.microsoft.com/office/drawing/2014/main" id="{AFDF8958-B480-4049-947F-DC86F27BFCD9}"/>
              </a:ext>
            </a:extLst>
          </p:cNvPr>
          <p:cNvGrpSpPr/>
          <p:nvPr/>
        </p:nvGrpSpPr>
        <p:grpSpPr>
          <a:xfrm>
            <a:off x="4747938" y="1255697"/>
            <a:ext cx="776272" cy="1093937"/>
            <a:chOff x="4747938" y="1255697"/>
            <a:chExt cx="776272" cy="1093937"/>
          </a:xfrm>
        </p:grpSpPr>
        <p:grpSp>
          <p:nvGrpSpPr>
            <p:cNvPr id="39" name="Group 38">
              <a:extLst>
                <a:ext uri="{FF2B5EF4-FFF2-40B4-BE49-F238E27FC236}">
                  <a16:creationId xmlns:a16="http://schemas.microsoft.com/office/drawing/2014/main" id="{7996EAF1-81ED-4F7D-88EB-774DA94605A7}"/>
                </a:ext>
              </a:extLst>
            </p:cNvPr>
            <p:cNvGrpSpPr/>
            <p:nvPr/>
          </p:nvGrpSpPr>
          <p:grpSpPr>
            <a:xfrm>
              <a:off x="4747938" y="1255697"/>
              <a:ext cx="776272" cy="923770"/>
              <a:chOff x="1419740" y="157688"/>
              <a:chExt cx="776272" cy="923770"/>
            </a:xfrm>
          </p:grpSpPr>
          <p:pic>
            <p:nvPicPr>
              <p:cNvPr id="41" name="Picture 40">
                <a:extLst>
                  <a:ext uri="{FF2B5EF4-FFF2-40B4-BE49-F238E27FC236}">
                    <a16:creationId xmlns:a16="http://schemas.microsoft.com/office/drawing/2014/main" id="{12C31885-C4D6-4E9C-A02A-713EC8E90459}"/>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b="-6918"/>
              <a:stretch/>
            </p:blipFill>
            <p:spPr>
              <a:xfrm>
                <a:off x="1515268" y="496242"/>
                <a:ext cx="585216" cy="585216"/>
              </a:xfrm>
              <a:prstGeom prst="ellipse">
                <a:avLst/>
              </a:prstGeom>
              <a:ln>
                <a:solidFill>
                  <a:schemeClr val="accent1"/>
                </a:solidFill>
              </a:ln>
            </p:spPr>
          </p:pic>
          <p:sp>
            <p:nvSpPr>
              <p:cNvPr id="42" name="TextBox 41">
                <a:extLst>
                  <a:ext uri="{FF2B5EF4-FFF2-40B4-BE49-F238E27FC236}">
                    <a16:creationId xmlns:a16="http://schemas.microsoft.com/office/drawing/2014/main" id="{05DC0C4E-5EE4-4254-8980-B7B614BE2C79}"/>
                  </a:ext>
                </a:extLst>
              </p:cNvPr>
              <p:cNvSpPr txBox="1"/>
              <p:nvPr/>
            </p:nvSpPr>
            <p:spPr>
              <a:xfrm>
                <a:off x="1419740" y="157688"/>
                <a:ext cx="77627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Network Security</a:t>
                </a:r>
              </a:p>
            </p:txBody>
          </p:sp>
        </p:grpSp>
        <p:cxnSp>
          <p:nvCxnSpPr>
            <p:cNvPr id="40" name="Straight Connector 39">
              <a:extLst>
                <a:ext uri="{FF2B5EF4-FFF2-40B4-BE49-F238E27FC236}">
                  <a16:creationId xmlns:a16="http://schemas.microsoft.com/office/drawing/2014/main" id="{4315C5A3-5FAF-44BE-B8D2-201FAC381C82}"/>
                </a:ext>
              </a:extLst>
            </p:cNvPr>
            <p:cNvCxnSpPr>
              <a:cxnSpLocks/>
            </p:cNvCxnSpPr>
            <p:nvPr/>
          </p:nvCxnSpPr>
          <p:spPr>
            <a:xfrm>
              <a:off x="5136078"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A762DBB-7891-47DA-B1FD-29E005478061}"/>
              </a:ext>
            </a:extLst>
          </p:cNvPr>
          <p:cNvGrpSpPr/>
          <p:nvPr/>
        </p:nvGrpSpPr>
        <p:grpSpPr>
          <a:xfrm>
            <a:off x="4156299" y="1391738"/>
            <a:ext cx="585216" cy="957896"/>
            <a:chOff x="4156299" y="1391738"/>
            <a:chExt cx="585216" cy="957896"/>
          </a:xfrm>
        </p:grpSpPr>
        <p:pic>
          <p:nvPicPr>
            <p:cNvPr id="44" name="Picture 43">
              <a:extLst>
                <a:ext uri="{FF2B5EF4-FFF2-40B4-BE49-F238E27FC236}">
                  <a16:creationId xmlns:a16="http://schemas.microsoft.com/office/drawing/2014/main" id="{D8389AD9-CCE0-4D07-A52A-33467988147B}"/>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4156299" y="1594251"/>
              <a:ext cx="585216" cy="585216"/>
            </a:xfrm>
            <a:prstGeom prst="ellipse">
              <a:avLst/>
            </a:prstGeom>
            <a:ln>
              <a:solidFill>
                <a:schemeClr val="accent1"/>
              </a:solidFill>
            </a:ln>
          </p:spPr>
        </p:pic>
        <p:grpSp>
          <p:nvGrpSpPr>
            <p:cNvPr id="45" name="Group 44">
              <a:extLst>
                <a:ext uri="{FF2B5EF4-FFF2-40B4-BE49-F238E27FC236}">
                  <a16:creationId xmlns:a16="http://schemas.microsoft.com/office/drawing/2014/main" id="{26D51DB3-D9F7-4D1F-942F-8C6C32FFEB3E}"/>
                </a:ext>
              </a:extLst>
            </p:cNvPr>
            <p:cNvGrpSpPr/>
            <p:nvPr/>
          </p:nvGrpSpPr>
          <p:grpSpPr>
            <a:xfrm>
              <a:off x="4170188" y="1391738"/>
              <a:ext cx="550148" cy="957896"/>
              <a:chOff x="2724359" y="1391738"/>
              <a:chExt cx="550148" cy="957896"/>
            </a:xfrm>
          </p:grpSpPr>
          <p:sp>
            <p:nvSpPr>
              <p:cNvPr id="46" name="TextBox 45">
                <a:extLst>
                  <a:ext uri="{FF2B5EF4-FFF2-40B4-BE49-F238E27FC236}">
                    <a16:creationId xmlns:a16="http://schemas.microsoft.com/office/drawing/2014/main" id="{FA9CCAC3-A373-49B3-B473-191FFC9F6D3D}"/>
                  </a:ext>
                </a:extLst>
              </p:cNvPr>
              <p:cNvSpPr txBox="1"/>
              <p:nvPr/>
            </p:nvSpPr>
            <p:spPr>
              <a:xfrm>
                <a:off x="2724359" y="1391738"/>
                <a:ext cx="550148" cy="21544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CISO</a:t>
                </a:r>
              </a:p>
            </p:txBody>
          </p:sp>
          <p:cxnSp>
            <p:nvCxnSpPr>
              <p:cNvPr id="47" name="Straight Connector 46">
                <a:extLst>
                  <a:ext uri="{FF2B5EF4-FFF2-40B4-BE49-F238E27FC236}">
                    <a16:creationId xmlns:a16="http://schemas.microsoft.com/office/drawing/2014/main" id="{14CCB2F7-9B1A-4120-9908-673FD0E6BD0D}"/>
                  </a:ext>
                </a:extLst>
              </p:cNvPr>
              <p:cNvCxnSpPr>
                <a:cxnSpLocks/>
              </p:cNvCxnSpPr>
              <p:nvPr/>
            </p:nvCxnSpPr>
            <p:spPr>
              <a:xfrm>
                <a:off x="2999437"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D7C36E21-28AA-46E8-B000-41B119C5D99D}"/>
              </a:ext>
            </a:extLst>
          </p:cNvPr>
          <p:cNvGrpSpPr/>
          <p:nvPr/>
        </p:nvGrpSpPr>
        <p:grpSpPr>
          <a:xfrm>
            <a:off x="5428682" y="1242936"/>
            <a:ext cx="776272" cy="1093937"/>
            <a:chOff x="4747938" y="1255697"/>
            <a:chExt cx="776272" cy="1093937"/>
          </a:xfrm>
        </p:grpSpPr>
        <p:sp>
          <p:nvSpPr>
            <p:cNvPr id="49" name="TextBox 48">
              <a:extLst>
                <a:ext uri="{FF2B5EF4-FFF2-40B4-BE49-F238E27FC236}">
                  <a16:creationId xmlns:a16="http://schemas.microsoft.com/office/drawing/2014/main" id="{4EC9A175-5805-4E50-B4A0-D3CC0E0F6D8B}"/>
                </a:ext>
              </a:extLst>
            </p:cNvPr>
            <p:cNvSpPr txBox="1"/>
            <p:nvPr/>
          </p:nvSpPr>
          <p:spPr>
            <a:xfrm>
              <a:off x="4747938" y="1255697"/>
              <a:ext cx="77627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Endpoint Security</a:t>
              </a:r>
            </a:p>
          </p:txBody>
        </p:sp>
        <p:cxnSp>
          <p:nvCxnSpPr>
            <p:cNvPr id="50" name="Straight Connector 49">
              <a:extLst>
                <a:ext uri="{FF2B5EF4-FFF2-40B4-BE49-F238E27FC236}">
                  <a16:creationId xmlns:a16="http://schemas.microsoft.com/office/drawing/2014/main" id="{D5148012-416F-43C5-A0CC-2994940F89D8}"/>
                </a:ext>
              </a:extLst>
            </p:cNvPr>
            <p:cNvCxnSpPr>
              <a:cxnSpLocks/>
            </p:cNvCxnSpPr>
            <p:nvPr/>
          </p:nvCxnSpPr>
          <p:spPr>
            <a:xfrm>
              <a:off x="5136078"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D3FCCE6C-5AEA-41D4-9992-BBF32CD61CD4}"/>
              </a:ext>
            </a:extLst>
          </p:cNvPr>
          <p:cNvGrpSpPr/>
          <p:nvPr/>
        </p:nvGrpSpPr>
        <p:grpSpPr>
          <a:xfrm>
            <a:off x="6120780" y="1245434"/>
            <a:ext cx="776272" cy="1093937"/>
            <a:chOff x="4747938" y="1255697"/>
            <a:chExt cx="776272" cy="1093937"/>
          </a:xfrm>
        </p:grpSpPr>
        <p:sp>
          <p:nvSpPr>
            <p:cNvPr id="63" name="TextBox 62">
              <a:extLst>
                <a:ext uri="{FF2B5EF4-FFF2-40B4-BE49-F238E27FC236}">
                  <a16:creationId xmlns:a16="http://schemas.microsoft.com/office/drawing/2014/main" id="{121A69A4-DBBA-41F6-83AD-F25BEE0EC046}"/>
                </a:ext>
              </a:extLst>
            </p:cNvPr>
            <p:cNvSpPr txBox="1"/>
            <p:nvPr/>
          </p:nvSpPr>
          <p:spPr>
            <a:xfrm>
              <a:off x="4747938" y="1255697"/>
              <a:ext cx="77627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Email</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800" dirty="0">
                  <a:solidFill>
                    <a:schemeClr val="tx2"/>
                  </a:solidFill>
                  <a:latin typeface="CiscoSansTT" panose="020B0503020201020303" pitchFamily="34" charset="0"/>
                  <a:cs typeface="CiscoSansTT" panose="020B0503020201020303" pitchFamily="34" charset="0"/>
                </a:rPr>
                <a:t>Security</a:t>
              </a:r>
              <a:endParaRPr kumimoji="0" lang="en-US" sz="800" b="0" i="0" u="none" strike="noStrike" kern="1200" cap="none" spc="0" normalizeH="0" baseline="0" noProof="0" dirty="0">
                <a:ln>
                  <a:noFill/>
                </a:ln>
                <a:solidFill>
                  <a:schemeClr val="tx2"/>
                </a:solidFill>
                <a:effectLst/>
                <a:uLnTx/>
                <a:uFillTx/>
                <a:latin typeface="CiscoSansTT" panose="020B0503020201020303" pitchFamily="34" charset="0"/>
                <a:cs typeface="CiscoSansTT" panose="020B0503020201020303" pitchFamily="34" charset="0"/>
              </a:endParaRPr>
            </a:p>
          </p:txBody>
        </p:sp>
        <p:cxnSp>
          <p:nvCxnSpPr>
            <p:cNvPr id="61" name="Straight Connector 60">
              <a:extLst>
                <a:ext uri="{FF2B5EF4-FFF2-40B4-BE49-F238E27FC236}">
                  <a16:creationId xmlns:a16="http://schemas.microsoft.com/office/drawing/2014/main" id="{51AE0D75-B6B9-4AD9-876F-2254D7087382}"/>
                </a:ext>
              </a:extLst>
            </p:cNvPr>
            <p:cNvCxnSpPr>
              <a:cxnSpLocks/>
            </p:cNvCxnSpPr>
            <p:nvPr/>
          </p:nvCxnSpPr>
          <p:spPr>
            <a:xfrm>
              <a:off x="5136078"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750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653-1DB6-4993-861F-1CEC738D3DBB}"/>
              </a:ext>
            </a:extLst>
          </p:cNvPr>
          <p:cNvSpPr>
            <a:spLocks noGrp="1"/>
          </p:cNvSpPr>
          <p:nvPr>
            <p:ph type="ctrTitle"/>
          </p:nvPr>
        </p:nvSpPr>
        <p:spPr/>
        <p:txBody>
          <a:bodyPr/>
          <a:lstStyle/>
          <a:p>
            <a:r>
              <a:rPr lang="en-US" dirty="0"/>
              <a:t>Why migrate to Cisco AMP for Endpoint?</a:t>
            </a:r>
          </a:p>
        </p:txBody>
      </p:sp>
    </p:spTree>
    <p:extLst>
      <p:ext uri="{BB962C8B-B14F-4D97-AF65-F5344CB8AC3E}">
        <p14:creationId xmlns:p14="http://schemas.microsoft.com/office/powerpoint/2010/main" val="39256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Cisco AMP for endpoint advantage </a:t>
            </a:r>
            <a:endParaRPr lang="en-US" i="1" dirty="0"/>
          </a:p>
        </p:txBody>
      </p:sp>
      <p:sp>
        <p:nvSpPr>
          <p:cNvPr id="4" name="Oval 54"/>
          <p:cNvSpPr>
            <a:spLocks/>
          </p:cNvSpPr>
          <p:nvPr/>
        </p:nvSpPr>
        <p:spPr>
          <a:xfrm>
            <a:off x="533400" y="3115167"/>
            <a:ext cx="2864866" cy="640080"/>
          </a:xfrm>
          <a:prstGeom prst="roundRect">
            <a:avLst>
              <a:gd name="adj" fmla="val 50000"/>
            </a:avLst>
          </a:prstGeom>
          <a:solidFill>
            <a:schemeClr val="accent2"/>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AMP Everywhere</a:t>
            </a:r>
          </a:p>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panose="020B0503020201020303" pitchFamily="34" charset="0"/>
                <a:ea typeface="ＭＳ Ｐゴシック" pitchFamily="34" charset="-128"/>
                <a:cs typeface="CiscoSansTT" panose="020B0503020201020303" pitchFamily="34" charset="0"/>
              </a:rPr>
              <a:t>90,000+ </a:t>
            </a: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customers</a:t>
            </a:r>
          </a:p>
        </p:txBody>
      </p:sp>
      <p:sp>
        <p:nvSpPr>
          <p:cNvPr id="5" name="Oval 57"/>
          <p:cNvSpPr>
            <a:spLocks/>
          </p:cNvSpPr>
          <p:nvPr/>
        </p:nvSpPr>
        <p:spPr>
          <a:xfrm>
            <a:off x="533400" y="2361327"/>
            <a:ext cx="3253918" cy="640080"/>
          </a:xfrm>
          <a:prstGeom prst="roundRect">
            <a:avLst>
              <a:gd name="adj" fmla="val 50000"/>
            </a:avLst>
          </a:prstGeom>
          <a:solidFill>
            <a:schemeClr val="accent2"/>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CiscoSansTT" panose="020B0503020201020303" pitchFamily="34" charset="0"/>
                <a:ea typeface="ＭＳ Ｐゴシック" pitchFamily="34" charset="-128"/>
                <a:cs typeface="CiscoSansTT" panose="020B0503020201020303" pitchFamily="34" charset="0"/>
              </a:rPr>
              <a:t>14.7M</a:t>
            </a:r>
            <a:r>
              <a:rPr kumimoji="0" lang="en-US" sz="1400" b="1" i="0" u="none" strike="noStrike" kern="0" cap="none" spc="0" normalizeH="0" baseline="0" noProof="0" dirty="0">
                <a:ln>
                  <a:noFill/>
                </a:ln>
                <a:solidFill>
                  <a:srgbClr val="FFFFFF"/>
                </a:solidFill>
                <a:effectLst/>
                <a:uLnTx/>
                <a:uFillTx/>
                <a:latin typeface="CiscoSansTT" panose="020B0503020201020303" pitchFamily="34" charset="0"/>
                <a:ea typeface="ＭＳ Ｐゴシック" pitchFamily="34" charset="-128"/>
                <a:cs typeface="CiscoSansTT" panose="020B0503020201020303" pitchFamily="34" charset="0"/>
              </a:rPr>
              <a:t>+ </a:t>
            </a: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Endpoints</a:t>
            </a:r>
          </a:p>
        </p:txBody>
      </p:sp>
      <p:sp>
        <p:nvSpPr>
          <p:cNvPr id="7" name="Oval 63"/>
          <p:cNvSpPr>
            <a:spLocks/>
          </p:cNvSpPr>
          <p:nvPr/>
        </p:nvSpPr>
        <p:spPr>
          <a:xfrm>
            <a:off x="3876658" y="2361327"/>
            <a:ext cx="3011765"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Apple Partnership</a:t>
            </a:r>
          </a:p>
        </p:txBody>
      </p:sp>
      <p:sp>
        <p:nvSpPr>
          <p:cNvPr id="8" name="Oval 66"/>
          <p:cNvSpPr>
            <a:spLocks/>
          </p:cNvSpPr>
          <p:nvPr/>
        </p:nvSpPr>
        <p:spPr>
          <a:xfrm>
            <a:off x="5889827" y="3115167"/>
            <a:ext cx="2758874"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Architecture:</a:t>
            </a:r>
          </a:p>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Network, Endpoint, Cloud</a:t>
            </a:r>
          </a:p>
        </p:txBody>
      </p:sp>
      <p:sp>
        <p:nvSpPr>
          <p:cNvPr id="9" name="Oval 72"/>
          <p:cNvSpPr>
            <a:spLocks/>
          </p:cNvSpPr>
          <p:nvPr/>
        </p:nvSpPr>
        <p:spPr>
          <a:xfrm>
            <a:off x="2421014" y="3869007"/>
            <a:ext cx="2032825"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Cisco Partner Ecosystem</a:t>
            </a:r>
          </a:p>
        </p:txBody>
      </p:sp>
      <p:sp>
        <p:nvSpPr>
          <p:cNvPr id="10" name="Oval 81"/>
          <p:cNvSpPr>
            <a:spLocks/>
          </p:cNvSpPr>
          <p:nvPr/>
        </p:nvSpPr>
        <p:spPr>
          <a:xfrm>
            <a:off x="5819509" y="1516047"/>
            <a:ext cx="2829191" cy="73152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Protection, Detection and Response in Single Agent</a:t>
            </a:r>
          </a:p>
        </p:txBody>
      </p:sp>
      <p:sp>
        <p:nvSpPr>
          <p:cNvPr id="11" name="Oval 44">
            <a:extLst>
              <a:ext uri="{FF2B5EF4-FFF2-40B4-BE49-F238E27FC236}">
                <a16:creationId xmlns:a16="http://schemas.microsoft.com/office/drawing/2014/main" id="{C6377945-7BFB-D646-82CA-A1B09BF90663}"/>
              </a:ext>
            </a:extLst>
          </p:cNvPr>
          <p:cNvSpPr>
            <a:spLocks/>
          </p:cNvSpPr>
          <p:nvPr/>
        </p:nvSpPr>
        <p:spPr>
          <a:xfrm>
            <a:off x="533400" y="3869008"/>
            <a:ext cx="1799400"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Global Customer</a:t>
            </a:r>
          </a:p>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Success</a:t>
            </a:r>
          </a:p>
        </p:txBody>
      </p:sp>
      <p:sp>
        <p:nvSpPr>
          <p:cNvPr id="12" name="Oval 47">
            <a:extLst>
              <a:ext uri="{FF2B5EF4-FFF2-40B4-BE49-F238E27FC236}">
                <a16:creationId xmlns:a16="http://schemas.microsoft.com/office/drawing/2014/main" id="{B4EC0D62-5511-7B4F-9F4E-5246E3203114}"/>
              </a:ext>
            </a:extLst>
          </p:cNvPr>
          <p:cNvSpPr>
            <a:spLocks/>
          </p:cNvSpPr>
          <p:nvPr/>
        </p:nvSpPr>
        <p:spPr>
          <a:xfrm>
            <a:off x="3478029" y="3115167"/>
            <a:ext cx="2332035" cy="640080"/>
          </a:xfrm>
          <a:prstGeom prst="roundRect">
            <a:avLst>
              <a:gd name="adj" fmla="val 50000"/>
            </a:avLst>
          </a:prstGeom>
          <a:solidFill>
            <a:srgbClr val="1E4471"/>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NSS Labs </a:t>
            </a:r>
            <a:r>
              <a:rPr kumimoji="0" lang="en-US" sz="1400" b="0"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“Recommended”</a:t>
            </a:r>
          </a:p>
        </p:txBody>
      </p:sp>
      <p:sp>
        <p:nvSpPr>
          <p:cNvPr id="13" name="Rounded Rectangle 12">
            <a:extLst>
              <a:ext uri="{FF2B5EF4-FFF2-40B4-BE49-F238E27FC236}">
                <a16:creationId xmlns:a16="http://schemas.microsoft.com/office/drawing/2014/main" id="{E9453125-C9CF-2E45-B7D5-46183920B72D}"/>
              </a:ext>
            </a:extLst>
          </p:cNvPr>
          <p:cNvSpPr>
            <a:spLocks/>
          </p:cNvSpPr>
          <p:nvPr/>
        </p:nvSpPr>
        <p:spPr>
          <a:xfrm>
            <a:off x="3092197" y="1516047"/>
            <a:ext cx="2629625" cy="731520"/>
          </a:xfrm>
          <a:prstGeom prst="roundRect">
            <a:avLst>
              <a:gd name="adj" fmla="val 50000"/>
            </a:avLst>
          </a:prstGeom>
          <a:solidFill>
            <a:srgbClr val="1E4471"/>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CiscoSansTT" panose="020B0503020201020303" pitchFamily="34" charset="0"/>
              </a:rPr>
              <a:t>AV-Comparatives</a:t>
            </a:r>
            <a:endParaRPr kumimoji="0" lang="en-US" sz="1400" b="0"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endParaRPr>
          </a:p>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2019 Business Security Test Series</a:t>
            </a:r>
          </a:p>
        </p:txBody>
      </p:sp>
      <p:sp>
        <p:nvSpPr>
          <p:cNvPr id="14" name="Rounded Rectangle 13">
            <a:extLst>
              <a:ext uri="{FF2B5EF4-FFF2-40B4-BE49-F238E27FC236}">
                <a16:creationId xmlns:a16="http://schemas.microsoft.com/office/drawing/2014/main" id="{5FBF16AC-59E4-6A40-86B8-D773A5E57458}"/>
              </a:ext>
            </a:extLst>
          </p:cNvPr>
          <p:cNvSpPr>
            <a:spLocks/>
          </p:cNvSpPr>
          <p:nvPr/>
        </p:nvSpPr>
        <p:spPr>
          <a:xfrm>
            <a:off x="6850110" y="3869007"/>
            <a:ext cx="1798591"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iscoSansTT ExtraLight"/>
              <a:ea typeface="ＭＳ Ｐゴシック" charset="0"/>
              <a:cs typeface="+mn-cs"/>
            </a:endParaRPr>
          </a:p>
        </p:txBody>
      </p:sp>
      <p:sp>
        <p:nvSpPr>
          <p:cNvPr id="15" name="Rounded Rectangle 14">
            <a:extLst>
              <a:ext uri="{FF2B5EF4-FFF2-40B4-BE49-F238E27FC236}">
                <a16:creationId xmlns:a16="http://schemas.microsoft.com/office/drawing/2014/main" id="{6EC59356-4142-B24E-9B70-0096152A052F}"/>
              </a:ext>
            </a:extLst>
          </p:cNvPr>
          <p:cNvSpPr>
            <a:spLocks/>
          </p:cNvSpPr>
          <p:nvPr/>
        </p:nvSpPr>
        <p:spPr>
          <a:xfrm>
            <a:off x="4542053" y="3869007"/>
            <a:ext cx="2219842"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Broad OS, </a:t>
            </a:r>
          </a:p>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Platform Support</a:t>
            </a:r>
          </a:p>
        </p:txBody>
      </p:sp>
      <p:sp>
        <p:nvSpPr>
          <p:cNvPr id="16" name="Rounded Rectangle 15">
            <a:extLst>
              <a:ext uri="{FF2B5EF4-FFF2-40B4-BE49-F238E27FC236}">
                <a16:creationId xmlns:a16="http://schemas.microsoft.com/office/drawing/2014/main" id="{A407437F-3C1E-2C4A-8238-3DFB1D4F91B5}"/>
              </a:ext>
            </a:extLst>
          </p:cNvPr>
          <p:cNvSpPr>
            <a:spLocks/>
          </p:cNvSpPr>
          <p:nvPr/>
        </p:nvSpPr>
        <p:spPr>
          <a:xfrm>
            <a:off x="533400" y="1516047"/>
            <a:ext cx="2461109" cy="731520"/>
          </a:xfrm>
          <a:prstGeom prst="roundRect">
            <a:avLst>
              <a:gd name="adj" fmla="val 50000"/>
            </a:avLst>
          </a:prstGeom>
          <a:solidFill>
            <a:schemeClr val="accent2"/>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panose="020B0503020201020303" pitchFamily="34" charset="0"/>
                <a:ea typeface="ＭＳ Ｐゴシック" pitchFamily="34" charset="-128"/>
                <a:cs typeface="CiscoSansTT" panose="020B0503020201020303" pitchFamily="34" charset="0"/>
              </a:rPr>
              <a:t>5,500+</a:t>
            </a: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 Endpoint Customers</a:t>
            </a:r>
          </a:p>
        </p:txBody>
      </p:sp>
      <p:pic>
        <p:nvPicPr>
          <p:cNvPr id="17" name="Picture 16">
            <a:extLst>
              <a:ext uri="{FF2B5EF4-FFF2-40B4-BE49-F238E27FC236}">
                <a16:creationId xmlns:a16="http://schemas.microsoft.com/office/drawing/2014/main" id="{EF46B754-DA77-B348-981E-7D37E34BC6A3}"/>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155045" y="4041727"/>
            <a:ext cx="1188720" cy="294640"/>
          </a:xfrm>
          <a:prstGeom prst="rect">
            <a:avLst/>
          </a:prstGeom>
        </p:spPr>
      </p:pic>
      <p:pic>
        <p:nvPicPr>
          <p:cNvPr id="18" name="Picture 17">
            <a:extLst>
              <a:ext uri="{FF2B5EF4-FFF2-40B4-BE49-F238E27FC236}">
                <a16:creationId xmlns:a16="http://schemas.microsoft.com/office/drawing/2014/main" id="{21D11DFE-B749-D846-B5A9-EEFBD76148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68036" y="2557113"/>
            <a:ext cx="171605" cy="210799"/>
          </a:xfrm>
          <a:prstGeom prst="rect">
            <a:avLst/>
          </a:prstGeom>
        </p:spPr>
      </p:pic>
      <p:sp>
        <p:nvSpPr>
          <p:cNvPr id="19" name="Rounded Rectangle 18">
            <a:extLst>
              <a:ext uri="{FF2B5EF4-FFF2-40B4-BE49-F238E27FC236}">
                <a16:creationId xmlns:a16="http://schemas.microsoft.com/office/drawing/2014/main" id="{6EC59356-4142-B24E-9B70-0096152A052F}"/>
              </a:ext>
            </a:extLst>
          </p:cNvPr>
          <p:cNvSpPr>
            <a:spLocks/>
          </p:cNvSpPr>
          <p:nvPr/>
        </p:nvSpPr>
        <p:spPr>
          <a:xfrm>
            <a:off x="6950181" y="2361327"/>
            <a:ext cx="1698520" cy="640080"/>
          </a:xfrm>
          <a:prstGeom prst="roundRect">
            <a:avLst>
              <a:gd name="adj" fmla="val 50000"/>
            </a:avLst>
          </a:prstGeom>
          <a:solidFill>
            <a:srgbClr val="00BCEB"/>
          </a:solidFill>
          <a:ln w="25400" cap="flat" cmpd="sng" algn="ctr">
            <a:noFill/>
            <a:prstDash val="solid"/>
          </a:ln>
          <a:effectLst/>
        </p:spPr>
        <p:txBody>
          <a:bodyPr lIns="121877" tIns="60939" rIns="121877" bIns="60939" rtlCol="0" anchor="ctr"/>
          <a:lstStyle/>
          <a:p>
            <a:pPr marL="0" marR="0" lvl="0" indent="0" algn="ctr" defTabSz="685379" rtl="0" eaLnBrk="1" fontAlgn="auto" latinLnBrk="0" hangingPunct="1">
              <a:lnSpc>
                <a:spcPct val="9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iscoSansTT ExtraLight"/>
                <a:ea typeface="ＭＳ Ｐゴシック" pitchFamily="34" charset="-128"/>
                <a:cs typeface="+mn-cs"/>
              </a:rPr>
              <a:t>MSS Ready</a:t>
            </a:r>
          </a:p>
        </p:txBody>
      </p:sp>
    </p:spTree>
    <p:extLst>
      <p:ext uri="{BB962C8B-B14F-4D97-AF65-F5344CB8AC3E}">
        <p14:creationId xmlns:p14="http://schemas.microsoft.com/office/powerpoint/2010/main" val="76586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AFA2AF72-07E6-4CE3-8F47-4B36C8714207}"/>
              </a:ext>
            </a:extLst>
          </p:cNvPr>
          <p:cNvSpPr/>
          <p:nvPr/>
        </p:nvSpPr>
        <p:spPr>
          <a:xfrm>
            <a:off x="5325537" y="1398248"/>
            <a:ext cx="982562" cy="982562"/>
          </a:xfrm>
          <a:prstGeom prst="ellipse">
            <a:avLst/>
          </a:prstGeom>
          <a:gradFill flip="none" rotWithShape="1">
            <a:gsLst>
              <a:gs pos="14000">
                <a:srgbClr val="00B050"/>
              </a:gs>
              <a:gs pos="66000">
                <a:srgbClr val="00283A"/>
              </a:gs>
              <a:gs pos="83000">
                <a:srgbClr val="00283A"/>
              </a:gs>
              <a:gs pos="100000">
                <a:srgbClr val="00283A"/>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F852E7D9-EBC3-41E1-B26F-E6BB09763D5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colorTemperature colorTemp="66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5524210" y="1581490"/>
            <a:ext cx="585216" cy="585216"/>
          </a:xfrm>
          <a:prstGeom prst="ellipse">
            <a:avLst/>
          </a:prstGeom>
          <a:ln>
            <a:solidFill>
              <a:schemeClr val="accent1"/>
            </a:solidFill>
          </a:ln>
        </p:spPr>
      </p:pic>
      <p:sp>
        <p:nvSpPr>
          <p:cNvPr id="4" name="Title 2">
            <a:extLst>
              <a:ext uri="{FF2B5EF4-FFF2-40B4-BE49-F238E27FC236}">
                <a16:creationId xmlns:a16="http://schemas.microsoft.com/office/drawing/2014/main" id="{504C1121-0588-401E-A024-E47C6FD37749}"/>
              </a:ext>
            </a:extLst>
          </p:cNvPr>
          <p:cNvSpPr>
            <a:spLocks noGrp="1"/>
          </p:cNvSpPr>
          <p:nvPr>
            <p:ph type="title"/>
          </p:nvPr>
        </p:nvSpPr>
        <p:spPr>
          <a:xfrm>
            <a:off x="515113" y="384732"/>
            <a:ext cx="7589788" cy="731837"/>
          </a:xfrm>
        </p:spPr>
        <p:txBody>
          <a:bodyPr/>
          <a:lstStyle/>
          <a:p>
            <a:r>
              <a:rPr lang="en-US" dirty="0"/>
              <a:t>AMP for Endpoints</a:t>
            </a:r>
          </a:p>
        </p:txBody>
      </p:sp>
      <p:cxnSp>
        <p:nvCxnSpPr>
          <p:cNvPr id="5" name="Straight Connector 4">
            <a:extLst>
              <a:ext uri="{FF2B5EF4-FFF2-40B4-BE49-F238E27FC236}">
                <a16:creationId xmlns:a16="http://schemas.microsoft.com/office/drawing/2014/main" id="{AA473329-6288-4CD0-B5F2-BD13E9E129E4}"/>
              </a:ext>
            </a:extLst>
          </p:cNvPr>
          <p:cNvCxnSpPr>
            <a:cxnSpLocks/>
          </p:cNvCxnSpPr>
          <p:nvPr/>
        </p:nvCxnSpPr>
        <p:spPr>
          <a:xfrm rot="5400000">
            <a:off x="1658125" y="1616202"/>
            <a:ext cx="0" cy="191109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F4404F-B5E7-452B-9CD0-E1945A29E0E9}"/>
              </a:ext>
            </a:extLst>
          </p:cNvPr>
          <p:cNvSpPr txBox="1"/>
          <p:nvPr/>
        </p:nvSpPr>
        <p:spPr>
          <a:xfrm>
            <a:off x="618114" y="2644353"/>
            <a:ext cx="2381320" cy="156966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“Replaces antivirus to automatically block advanced exploit-based and in-memory attacks before they are launched against us”</a:t>
            </a:r>
          </a:p>
        </p:txBody>
      </p:sp>
      <p:sp>
        <p:nvSpPr>
          <p:cNvPr id="8" name="TextBox 7">
            <a:extLst>
              <a:ext uri="{FF2B5EF4-FFF2-40B4-BE49-F238E27FC236}">
                <a16:creationId xmlns:a16="http://schemas.microsoft.com/office/drawing/2014/main" id="{BBB87F36-BA32-4BE0-B21F-4BBC0AC106D1}"/>
              </a:ext>
            </a:extLst>
          </p:cNvPr>
          <p:cNvSpPr txBox="1"/>
          <p:nvPr/>
        </p:nvSpPr>
        <p:spPr>
          <a:xfrm>
            <a:off x="3331323" y="2644353"/>
            <a:ext cx="2381320" cy="181588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“Continuously analyzes our 30-day history of endpoint behavior to expose and block any attempts to compromise our devices”</a:t>
            </a:r>
          </a:p>
        </p:txBody>
      </p:sp>
      <p:sp>
        <p:nvSpPr>
          <p:cNvPr id="9" name="TextBox 8">
            <a:extLst>
              <a:ext uri="{FF2B5EF4-FFF2-40B4-BE49-F238E27FC236}">
                <a16:creationId xmlns:a16="http://schemas.microsoft.com/office/drawing/2014/main" id="{D0EE162C-F16B-4CB6-A21A-F540A2A74D1C}"/>
              </a:ext>
            </a:extLst>
          </p:cNvPr>
          <p:cNvSpPr txBox="1"/>
          <p:nvPr/>
        </p:nvSpPr>
        <p:spPr>
          <a:xfrm>
            <a:off x="6044531" y="2644353"/>
            <a:ext cx="2381320" cy="156966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“Gives us environment-wide answers and action at our fingertips to reduce our response time from hours to seconds”</a:t>
            </a:r>
          </a:p>
        </p:txBody>
      </p:sp>
      <p:sp>
        <p:nvSpPr>
          <p:cNvPr id="10" name="TextBox 9">
            <a:extLst>
              <a:ext uri="{FF2B5EF4-FFF2-40B4-BE49-F238E27FC236}">
                <a16:creationId xmlns:a16="http://schemas.microsoft.com/office/drawing/2014/main" id="{40160B94-46F1-451D-BD89-B9316182CF66}"/>
              </a:ext>
            </a:extLst>
          </p:cNvPr>
          <p:cNvSpPr txBox="1"/>
          <p:nvPr/>
        </p:nvSpPr>
        <p:spPr>
          <a:xfrm>
            <a:off x="515112" y="847506"/>
            <a:ext cx="7538553"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Your </a:t>
            </a:r>
            <a:r>
              <a:rPr kumimoji="0" lang="en-US" sz="1600" b="0" i="0" u="none" strike="noStrike" kern="1200" cap="none" spc="0" normalizeH="0" baseline="0" noProof="0" dirty="0">
                <a:ln>
                  <a:noFill/>
                </a:ln>
                <a:solidFill>
                  <a:srgbClr val="00BCEB"/>
                </a:solidFill>
                <a:effectLst/>
                <a:uLnTx/>
                <a:uFillTx/>
                <a:latin typeface="CiscoSansTT ExtraLight"/>
                <a:ea typeface="ＭＳ Ｐゴシック" charset="0"/>
              </a:rPr>
              <a:t>last line of defense </a:t>
            </a:r>
            <a:r>
              <a:rPr kumimoji="0" lang="en-US" sz="1600" b="0" i="0" u="none" strike="noStrike" kern="1200" cap="none" spc="0" normalizeH="0" baseline="0" noProof="0" dirty="0">
                <a:ln>
                  <a:noFill/>
                </a:ln>
                <a:solidFill>
                  <a:srgbClr val="FFFFFF"/>
                </a:solidFill>
                <a:effectLst/>
                <a:uLnTx/>
                <a:uFillTx/>
                <a:latin typeface="CiscoSansTT ExtraLight"/>
                <a:ea typeface="ＭＳ Ｐゴシック" charset="0"/>
              </a:rPr>
              <a:t>protecting laptops, desktops, servers, and mobile</a:t>
            </a:r>
          </a:p>
        </p:txBody>
      </p:sp>
      <p:cxnSp>
        <p:nvCxnSpPr>
          <p:cNvPr id="14" name="Straight Connector 13">
            <a:extLst>
              <a:ext uri="{FF2B5EF4-FFF2-40B4-BE49-F238E27FC236}">
                <a16:creationId xmlns:a16="http://schemas.microsoft.com/office/drawing/2014/main" id="{B1A96DEC-9E1A-40B2-9BC1-07E486B35F42}"/>
              </a:ext>
            </a:extLst>
          </p:cNvPr>
          <p:cNvCxnSpPr>
            <a:cxnSpLocks/>
          </p:cNvCxnSpPr>
          <p:nvPr/>
        </p:nvCxnSpPr>
        <p:spPr>
          <a:xfrm flipH="1">
            <a:off x="3437403" y="2571750"/>
            <a:ext cx="2023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8B58F0-5104-4103-AB09-05A433ABB2BB}"/>
              </a:ext>
            </a:extLst>
          </p:cNvPr>
          <p:cNvCxnSpPr>
            <a:cxnSpLocks/>
          </p:cNvCxnSpPr>
          <p:nvPr/>
        </p:nvCxnSpPr>
        <p:spPr>
          <a:xfrm flipH="1">
            <a:off x="6135385" y="2571750"/>
            <a:ext cx="2159831"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ight Bracket 35">
            <a:extLst>
              <a:ext uri="{FF2B5EF4-FFF2-40B4-BE49-F238E27FC236}">
                <a16:creationId xmlns:a16="http://schemas.microsoft.com/office/drawing/2014/main" id="{9034D8A8-C8FB-46B3-B5A0-93B48CCF98C7}"/>
              </a:ext>
            </a:extLst>
          </p:cNvPr>
          <p:cNvSpPr/>
          <p:nvPr/>
        </p:nvSpPr>
        <p:spPr>
          <a:xfrm rot="16200000">
            <a:off x="4329182" y="-323549"/>
            <a:ext cx="222115" cy="5568482"/>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 name="Right Bracket 36">
            <a:extLst>
              <a:ext uri="{FF2B5EF4-FFF2-40B4-BE49-F238E27FC236}">
                <a16:creationId xmlns:a16="http://schemas.microsoft.com/office/drawing/2014/main" id="{5A8CC05E-94D3-4ACE-A27E-7DEB10E347E3}"/>
              </a:ext>
            </a:extLst>
          </p:cNvPr>
          <p:cNvSpPr/>
          <p:nvPr/>
        </p:nvSpPr>
        <p:spPr>
          <a:xfrm rot="16200000">
            <a:off x="2940141" y="1067170"/>
            <a:ext cx="222114" cy="2790402"/>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mn-ea"/>
              <a:cs typeface="+mn-cs"/>
            </a:endParaRPr>
          </a:p>
        </p:txBody>
      </p:sp>
      <p:grpSp>
        <p:nvGrpSpPr>
          <p:cNvPr id="3" name="Group 2">
            <a:extLst>
              <a:ext uri="{FF2B5EF4-FFF2-40B4-BE49-F238E27FC236}">
                <a16:creationId xmlns:a16="http://schemas.microsoft.com/office/drawing/2014/main" id="{35E232FE-DC8E-41F0-A882-B025363D932B}"/>
              </a:ext>
            </a:extLst>
          </p:cNvPr>
          <p:cNvGrpSpPr/>
          <p:nvPr/>
        </p:nvGrpSpPr>
        <p:grpSpPr>
          <a:xfrm>
            <a:off x="4747938" y="1255697"/>
            <a:ext cx="776272" cy="1093937"/>
            <a:chOff x="4747938" y="1255697"/>
            <a:chExt cx="776272" cy="1093937"/>
          </a:xfrm>
        </p:grpSpPr>
        <p:grpSp>
          <p:nvGrpSpPr>
            <p:cNvPr id="27" name="Group 26">
              <a:extLst>
                <a:ext uri="{FF2B5EF4-FFF2-40B4-BE49-F238E27FC236}">
                  <a16:creationId xmlns:a16="http://schemas.microsoft.com/office/drawing/2014/main" id="{6EB7EF81-EDD2-4807-9FFF-462CE2A7065A}"/>
                </a:ext>
              </a:extLst>
            </p:cNvPr>
            <p:cNvGrpSpPr/>
            <p:nvPr/>
          </p:nvGrpSpPr>
          <p:grpSpPr>
            <a:xfrm>
              <a:off x="4747938" y="1255697"/>
              <a:ext cx="776272" cy="923770"/>
              <a:chOff x="1419740" y="157688"/>
              <a:chExt cx="776272" cy="923770"/>
            </a:xfrm>
          </p:grpSpPr>
          <p:pic>
            <p:nvPicPr>
              <p:cNvPr id="28" name="Picture 27">
                <a:extLst>
                  <a:ext uri="{FF2B5EF4-FFF2-40B4-BE49-F238E27FC236}">
                    <a16:creationId xmlns:a16="http://schemas.microsoft.com/office/drawing/2014/main" id="{73D3FF57-8217-4C0E-9440-1136554CCEC3}"/>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b="-6918"/>
              <a:stretch/>
            </p:blipFill>
            <p:spPr>
              <a:xfrm>
                <a:off x="1515268" y="496242"/>
                <a:ext cx="585216" cy="585216"/>
              </a:xfrm>
              <a:prstGeom prst="ellipse">
                <a:avLst/>
              </a:prstGeom>
              <a:ln>
                <a:solidFill>
                  <a:schemeClr val="accent1"/>
                </a:solidFill>
              </a:ln>
            </p:spPr>
          </p:pic>
          <p:sp>
            <p:nvSpPr>
              <p:cNvPr id="33" name="TextBox 32">
                <a:extLst>
                  <a:ext uri="{FF2B5EF4-FFF2-40B4-BE49-F238E27FC236}">
                    <a16:creationId xmlns:a16="http://schemas.microsoft.com/office/drawing/2014/main" id="{E0BC1708-A278-4694-B572-FC28E6AAB386}"/>
                  </a:ext>
                </a:extLst>
              </p:cNvPr>
              <p:cNvSpPr txBox="1"/>
              <p:nvPr/>
            </p:nvSpPr>
            <p:spPr>
              <a:xfrm>
                <a:off x="1419740" y="157688"/>
                <a:ext cx="77627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Network Security</a:t>
                </a:r>
              </a:p>
            </p:txBody>
          </p:sp>
        </p:grpSp>
        <p:cxnSp>
          <p:nvCxnSpPr>
            <p:cNvPr id="40" name="Straight Connector 39">
              <a:extLst>
                <a:ext uri="{FF2B5EF4-FFF2-40B4-BE49-F238E27FC236}">
                  <a16:creationId xmlns:a16="http://schemas.microsoft.com/office/drawing/2014/main" id="{372A4554-2C57-4F25-A5AE-B2F52DED89FE}"/>
                </a:ext>
              </a:extLst>
            </p:cNvPr>
            <p:cNvCxnSpPr>
              <a:cxnSpLocks/>
            </p:cNvCxnSpPr>
            <p:nvPr/>
          </p:nvCxnSpPr>
          <p:spPr>
            <a:xfrm>
              <a:off x="5136078"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A31A2F8-3BE7-4E76-BE90-023626383525}"/>
              </a:ext>
            </a:extLst>
          </p:cNvPr>
          <p:cNvGrpSpPr/>
          <p:nvPr/>
        </p:nvGrpSpPr>
        <p:grpSpPr>
          <a:xfrm>
            <a:off x="4156299" y="1391738"/>
            <a:ext cx="585216" cy="957896"/>
            <a:chOff x="4156299" y="1391738"/>
            <a:chExt cx="585216" cy="957896"/>
          </a:xfrm>
        </p:grpSpPr>
        <p:pic>
          <p:nvPicPr>
            <p:cNvPr id="41" name="Picture 40">
              <a:extLst>
                <a:ext uri="{FF2B5EF4-FFF2-40B4-BE49-F238E27FC236}">
                  <a16:creationId xmlns:a16="http://schemas.microsoft.com/office/drawing/2014/main" id="{1C968F33-F7E2-445D-B51D-4B3D98001DD7}"/>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4156299" y="1594251"/>
              <a:ext cx="585216" cy="585216"/>
            </a:xfrm>
            <a:prstGeom prst="ellipse">
              <a:avLst/>
            </a:prstGeom>
            <a:ln>
              <a:solidFill>
                <a:schemeClr val="accent1"/>
              </a:solidFill>
            </a:ln>
          </p:spPr>
        </p:pic>
        <p:grpSp>
          <p:nvGrpSpPr>
            <p:cNvPr id="42" name="Group 41">
              <a:extLst>
                <a:ext uri="{FF2B5EF4-FFF2-40B4-BE49-F238E27FC236}">
                  <a16:creationId xmlns:a16="http://schemas.microsoft.com/office/drawing/2014/main" id="{4B404166-02DC-420D-9A42-DAEB921AA2DE}"/>
                </a:ext>
              </a:extLst>
            </p:cNvPr>
            <p:cNvGrpSpPr/>
            <p:nvPr/>
          </p:nvGrpSpPr>
          <p:grpSpPr>
            <a:xfrm>
              <a:off x="4170188" y="1391738"/>
              <a:ext cx="550148" cy="957896"/>
              <a:chOff x="2724359" y="1391738"/>
              <a:chExt cx="550148" cy="957896"/>
            </a:xfrm>
          </p:grpSpPr>
          <p:sp>
            <p:nvSpPr>
              <p:cNvPr id="43" name="TextBox 42">
                <a:extLst>
                  <a:ext uri="{FF2B5EF4-FFF2-40B4-BE49-F238E27FC236}">
                    <a16:creationId xmlns:a16="http://schemas.microsoft.com/office/drawing/2014/main" id="{F6B8B91F-2270-4341-BACE-ED10B8B4A6AB}"/>
                  </a:ext>
                </a:extLst>
              </p:cNvPr>
              <p:cNvSpPr txBox="1"/>
              <p:nvPr/>
            </p:nvSpPr>
            <p:spPr>
              <a:xfrm>
                <a:off x="2724359" y="1391738"/>
                <a:ext cx="550148" cy="21544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CISO</a:t>
                </a:r>
              </a:p>
            </p:txBody>
          </p:sp>
          <p:cxnSp>
            <p:nvCxnSpPr>
              <p:cNvPr id="44" name="Straight Connector 43">
                <a:extLst>
                  <a:ext uri="{FF2B5EF4-FFF2-40B4-BE49-F238E27FC236}">
                    <a16:creationId xmlns:a16="http://schemas.microsoft.com/office/drawing/2014/main" id="{AFB3C7C1-7FA7-4CA9-B959-5F82D989C112}"/>
                  </a:ext>
                </a:extLst>
              </p:cNvPr>
              <p:cNvCxnSpPr>
                <a:cxnSpLocks/>
              </p:cNvCxnSpPr>
              <p:nvPr/>
            </p:nvCxnSpPr>
            <p:spPr>
              <a:xfrm>
                <a:off x="2999437"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53A31C3C-3756-497A-AEEC-8BEB5504A42D}"/>
              </a:ext>
            </a:extLst>
          </p:cNvPr>
          <p:cNvGrpSpPr/>
          <p:nvPr/>
        </p:nvGrpSpPr>
        <p:grpSpPr>
          <a:xfrm>
            <a:off x="5428682" y="1242936"/>
            <a:ext cx="776272" cy="1093937"/>
            <a:chOff x="4747938" y="1255697"/>
            <a:chExt cx="776272" cy="1093937"/>
          </a:xfrm>
        </p:grpSpPr>
        <p:sp>
          <p:nvSpPr>
            <p:cNvPr id="49" name="TextBox 48">
              <a:extLst>
                <a:ext uri="{FF2B5EF4-FFF2-40B4-BE49-F238E27FC236}">
                  <a16:creationId xmlns:a16="http://schemas.microsoft.com/office/drawing/2014/main" id="{310712B3-0822-4E08-BD25-ABDB1EC0D3FA}"/>
                </a:ext>
              </a:extLst>
            </p:cNvPr>
            <p:cNvSpPr txBox="1"/>
            <p:nvPr/>
          </p:nvSpPr>
          <p:spPr>
            <a:xfrm>
              <a:off x="4747938" y="1255697"/>
              <a:ext cx="77627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CiscoSansTT" panose="020B0503020201020303" pitchFamily="34" charset="0"/>
                  <a:ea typeface="ＭＳ Ｐゴシック" charset="0"/>
                  <a:cs typeface="CiscoSansTT" panose="020B0503020201020303" pitchFamily="34" charset="0"/>
                </a:rPr>
                <a:t>Endpoint Security</a:t>
              </a:r>
            </a:p>
          </p:txBody>
        </p:sp>
        <p:cxnSp>
          <p:nvCxnSpPr>
            <p:cNvPr id="47" name="Straight Connector 46">
              <a:extLst>
                <a:ext uri="{FF2B5EF4-FFF2-40B4-BE49-F238E27FC236}">
                  <a16:creationId xmlns:a16="http://schemas.microsoft.com/office/drawing/2014/main" id="{240DD4CD-C86E-45DD-B006-0D88893EA842}"/>
                </a:ext>
              </a:extLst>
            </p:cNvPr>
            <p:cNvCxnSpPr>
              <a:cxnSpLocks/>
            </p:cNvCxnSpPr>
            <p:nvPr/>
          </p:nvCxnSpPr>
          <p:spPr>
            <a:xfrm>
              <a:off x="5136078" y="2183759"/>
              <a:ext cx="0" cy="16587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7670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SECTOMILLISECCONVERTED" val="1"/>
  <p:tag name="MMPROD_UIDATA" val="&lt;database version=&quot;11.0&quot;&gt;&lt;object type=&quot;1&quot; unique_id=&quot;10001&quot;&gt;&lt;object type=&quot;2&quot; unique_id=&quot;10002&quot;&gt;&lt;object type=&quot;3&quot; unique_id=&quot;184152&quot;&gt;&lt;property id=&quot;20148&quot; value=&quot;5&quot;/&gt;&lt;property id=&quot;20300&quot; value=&quot;Slide 1 - &amp;quot;Please read&amp;quot;&quot;/&gt;&lt;property id=&quot;20307&quot; value=&quot;283&quot;/&gt;&lt;/object&gt;&lt;object type=&quot;3&quot; unique_id=&quot;184153&quot;&gt;&lt;property id=&quot;20148&quot; value=&quot;5&quot;/&gt;&lt;property id=&quot;20300&quot; value=&quot;Slide 5 - &amp;quot;Presentation Title Goes Here&amp;quot;&quot;/&gt;&lt;property id=&quot;20307&quot; value=&quot;257&quot;/&gt;&lt;/object&gt;&lt;object type=&quot;3&quot; unique_id=&quot;184154&quot;&gt;&lt;property id=&quot;20148&quot; value=&quot;5&quot;/&gt;&lt;property id=&quot;20300&quot; value=&quot;Slide 6 - &amp;quot;Use this slide for transitions&amp;quot;&quot;/&gt;&lt;property id=&quot;20307&quot; value=&quot;258&quot;/&gt;&lt;/object&gt;&lt;object type=&quot;3&quot; unique_id=&quot;184155&quot;&gt;&lt;property id=&quot;20148&quot; value=&quot;5&quot;/&gt;&lt;property id=&quot;20300&quot; value=&quot;Slide 7 - &amp;quot;Use this slide for transitions&amp;quot;&quot;/&gt;&lt;property id=&quot;20307&quot; value=&quot;259&quot;/&gt;&lt;/object&gt;&lt;object type=&quot;3&quot; unique_id=&quot;184156&quot;&gt;&lt;property id=&quot;20148&quot; value=&quot;5&quot;/&gt;&lt;property id=&quot;20300&quot; value=&quot;Slide 8 - &amp;quot;“Design is the silent  ambassador of your brand.”&amp;quot;&quot;/&gt;&lt;property id=&quot;20307&quot; value=&quot;260&quot;/&gt;&lt;/object&gt;&lt;object type=&quot;3&quot; unique_id=&quot;184157&quot;&gt;&lt;property id=&quot;20148&quot; value=&quot;5&quot;/&gt;&lt;property id=&quot;20300&quot; value=&quot;Slide 9 - &amp;quot;“Design is the silent  ambassador of your brand.”&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3 - &amp;quot;Two-column layout&amp;quot;&quot;/&gt;&lt;property id=&quot;20307&quot; value=&quot;265&quot;/&gt;&lt;/object&gt;&lt;object type=&quot;3&quot; unique_id=&quot;184162&quot;&gt;&lt;property id=&quot;20148&quot; value=&quot;5&quot;/&gt;&lt;property id=&quot;20300&quot; value=&quot;Slide 14 - &amp;quot;This is a sample headline&amp;quot;&quot;/&gt;&lt;property id=&quot;20307&quot; value=&quot;266&quot;/&gt;&lt;/object&gt;&lt;object type=&quot;3&quot; unique_id=&quot;184163&quot;&gt;&lt;property id=&quot;20148&quot; value=&quot;5&quot;/&gt;&lt;property id=&quot;20300&quot; value=&quot;Slide 15 - &amp;quot;This is a sample headline&amp;quot;&quot;/&gt;&lt;property id=&quot;20307&quot; value=&quot;267&quot;/&gt;&lt;/object&gt;&lt;object type=&quot;3&quot; unique_id=&quot;184164&quot;&gt;&lt;property id=&quot;20148&quot; value=&quot;5&quot;/&gt;&lt;property id=&quot;20300&quot; value=&quot;Slide 16 - &amp;quot;This is a sample headline&amp;quot;&quot;/&gt;&lt;property id=&quot;20307&quot; value=&quot;268&quot;/&gt;&lt;/object&gt;&lt;object type=&quot;3&quot; unique_id=&quot;184165&quot;&gt;&lt;property id=&quot;20148&quot; value=&quot;5&quot;/&gt;&lt;property id=&quot;20300&quot; value=&quot;Slide 17 - &amp;quot;Bar charts&amp;quot;&quot;/&gt;&lt;property id=&quot;20307&quot; value=&quot;269&quot;/&gt;&lt;/object&gt;&lt;object type=&quot;3&quot; unique_id=&quot;184166&quot;&gt;&lt;property id=&quot;20148&quot; value=&quot;5&quot;/&gt;&lt;property id=&quot;20300&quot; value=&quot;Slide 18 - &amp;quot;Line charts&amp;quot;&quot;/&gt;&lt;property id=&quot;20307&quot; value=&quot;270&quot;/&gt;&lt;/object&gt;&lt;object type=&quot;3&quot; unique_id=&quot;184167&quot;&gt;&lt;property id=&quot;20148&quot; value=&quot;5&quot;/&gt;&lt;property id=&quot;20300&quot; value=&quot;Slide 19 - &amp;quot;This is a sample headline&amp;quot;&quot;/&gt;&lt;property id=&quot;20307&quot; value=&quot;271&quot;/&gt;&lt;/object&gt;&lt;object type=&quot;3&quot; unique_id=&quot;184168&quot;&gt;&lt;property id=&quot;20148&quot; value=&quot;5&quot;/&gt;&lt;property id=&quot;20300&quot; value=&quot;Slide 20 - &amp;quot;Slide title&amp;quot;&quot;/&gt;&lt;property id=&quot;20307&quot; value=&quot;272&quot;/&gt;&lt;/object&gt;&lt;object type=&quot;3&quot; unique_id=&quot;184169&quot;&gt;&lt;property id=&quot;20148&quot; value=&quot;5&quot;/&gt;&lt;property id=&quot;20300&quot; value=&quot;Slide 21 - &amp;quot;Use this layout when pairing words with a picture.&amp;quot;&quot;/&gt;&lt;property id=&quot;20307&quot; value=&quot;273&quot;/&gt;&lt;/object&gt;&lt;object type=&quot;3&quot; unique_id=&quot;184170&quot;&gt;&lt;property id=&quot;20148&quot; value=&quot;5&quot;/&gt;&lt;property id=&quot;20300&quot; value=&quot;Slide 22 - &amp;quot;Use this layout when pairing words with a picture.&amp;quot;&quot;/&gt;&lt;property id=&quot;20307&quot; value=&quot;274&quot;/&gt;&lt;/object&gt;&lt;object type=&quot;3&quot; unique_id=&quot;184171&quot;&gt;&lt;property id=&quot;20148&quot; value=&quot;5&quot;/&gt;&lt;property id=&quot;20300&quot; value=&quot;Slide 23&quot;/&gt;&lt;property id=&quot;20307&quot; value=&quot;275&quot;/&gt;&lt;/object&gt;&lt;object type=&quot;3&quot; unique_id=&quot;184172&quot;&gt;&lt;property id=&quot;20148&quot; value=&quot;5&quot;/&gt;&lt;property id=&quot;20300&quot; value=&quot;Slide 24 - &amp;quot;Best practices&amp;quot;&quot;/&gt;&lt;property id=&quot;20307&quot; value=&quot;276&quot;/&gt;&lt;/object&gt;&lt;object type=&quot;3&quot; unique_id=&quot;184173&quot;&gt;&lt;property id=&quot;20148&quot; value=&quot;5&quot;/&gt;&lt;property id=&quot;20300&quot; value=&quot;Slide 25 - &amp;quot;Color palette&amp;quot;&quot;/&gt;&lt;property id=&quot;20307&quot; value=&quot;277&quot;/&gt;&lt;/object&gt;&lt;object type=&quot;3&quot; unique_id=&quot;184174&quot;&gt;&lt;property id=&quot;20148&quot; value=&quot;5&quot;/&gt;&lt;property id=&quot;20300&quot; value=&quot;Slide 26 - &amp;quot;Only use the themes provided&amp;quot;&quot;/&gt;&lt;property id=&quot;20307&quot; value=&quot;278&quot;/&gt;&lt;/object&gt;&lt;object type=&quot;3&quot; unique_id=&quot;184175&quot;&gt;&lt;property id=&quot;20148&quot; value=&quot;5&quot;/&gt;&lt;property id=&quot;20300&quot; value=&quot;Slide 26 - &amp;quot;Color themes&amp;quot;&quot;/&gt;&lt;property id=&quot;20307&quot; value=&quot;279&quot;/&gt;&lt;/object&gt;&lt;object type=&quot;3&quot; unique_id=&quot;184176&quot;&gt;&lt;property id=&quot;20148&quot; value=&quot;5&quot;/&gt;&lt;property id=&quot;20300&quot; value=&quot;Slide 27 - &amp;quot;Seven tips for better presentations&amp;quot;&quot;/&gt;&lt;property id=&quot;20307&quot; value=&quot;280&quot;/&gt;&lt;/object&gt;&lt;object type=&quot;3&quot; unique_id=&quot;184178&quot;&gt;&lt;property id=&quot;20148&quot; value=&quot;5&quot;/&gt;&lt;property id=&quot;20300&quot; value=&quot;Slide 28&quot;/&gt;&lt;property id=&quot;20307&quot; value=&quot;282&quot;/&gt;&lt;/object&gt;&lt;object type=&quot;3&quot; unique_id=&quot;198815&quot;&gt;&lt;property id=&quot;20148&quot; value=&quot;5&quot;/&gt;&lt;property id=&quot;20300&quot; value=&quot;Slide 2 - &amp;quot;Everyone is responsible for security&amp;quot;&quot;/&gt;&lt;property id=&quot;20307&quot; value=&quot;286&quot;/&gt;&lt;/object&gt;&lt;object type=&quot;3&quot; unique_id=&quot;198816&quot;&gt;&lt;property id=&quot;20148&quot; value=&quot;5&quot;/&gt;&lt;property id=&quot;20300&quot; value=&quot;Slide 3 - &amp;quot;Please read&amp;quot;&quot;/&gt;&lt;property id=&quot;20307&quot; value=&quot;287&quot;/&gt;&lt;/object&gt;&lt;object type=&quot;3&quot; unique_id=&quot;198998&quot;&gt;&lt;property id=&quot;20148&quot; value=&quot;5&quot;/&gt;&lt;property id=&quot;20300&quot; value=&quot;Slide 4 - &amp;quot;Color themes&amp;quot;&quot;/&gt;&lt;property id=&quot;20307&quot; value=&quot;288&quot;/&gt;&lt;/object&gt;&lt;/object&gt;&lt;object type=&quot;8&quot; unique_id=&quot;10268&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ue theme 2015 16x9">
  <a:themeElements>
    <a:clrScheme name="Custom 9">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BCEB"/>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2_Blue theme 2015 16x9">
  <a:themeElements>
    <a:clrScheme name="Cisco Dark Template Colors_FINAL">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3_Blue theme 2015 16x9">
  <a:themeElements>
    <a:clrScheme name="Cisco Dark Template Colors_FINAL">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6877</TotalTime>
  <Words>3346</Words>
  <Application>Microsoft Office PowerPoint</Application>
  <PresentationFormat>On-screen Show (16:9)</PresentationFormat>
  <Paragraphs>400</Paragraphs>
  <Slides>29</Slides>
  <Notes>16</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1" baseType="lpstr">
      <vt:lpstr>Arial</vt:lpstr>
      <vt:lpstr>Calibri</vt:lpstr>
      <vt:lpstr>CiscoSans ExtraLight</vt:lpstr>
      <vt:lpstr>CiscoSansTT</vt:lpstr>
      <vt:lpstr>CiscoSansTT ExtraLight</vt:lpstr>
      <vt:lpstr>CiscoSansTT Light</vt:lpstr>
      <vt:lpstr>Wingdings</vt:lpstr>
      <vt:lpstr>Blue theme 2015 16x9</vt:lpstr>
      <vt:lpstr>1_Blue theme 2015 16x9</vt:lpstr>
      <vt:lpstr>2_Blue theme 2015 16x9</vt:lpstr>
      <vt:lpstr>3_Blue theme 2015 16x9</vt:lpstr>
      <vt:lpstr>think-cell Slide</vt:lpstr>
      <vt:lpstr>Why migrate to Cisco?   </vt:lpstr>
      <vt:lpstr>Cisco delivers superior protection and visibility to specialized threats</vt:lpstr>
      <vt:lpstr>PowerPoint Presentation</vt:lpstr>
      <vt:lpstr>Why migrate to Cisco Email Security?</vt:lpstr>
      <vt:lpstr>Top 10 reasons why you should migrate</vt:lpstr>
      <vt:lpstr>Email Security</vt:lpstr>
      <vt:lpstr>Why migrate to Cisco AMP for Endpoint?</vt:lpstr>
      <vt:lpstr>The Cisco AMP for endpoint advantage </vt:lpstr>
      <vt:lpstr>AMP for Endpoints</vt:lpstr>
      <vt:lpstr>Cisco AMP for Endpoints is full AV replacement</vt:lpstr>
      <vt:lpstr>See once, block everywhere</vt:lpstr>
      <vt:lpstr>PowerPoint Presentation</vt:lpstr>
      <vt:lpstr>What’s the offer? </vt:lpstr>
      <vt:lpstr>PowerPoint Presentation</vt:lpstr>
      <vt:lpstr>Applicable SKUs</vt:lpstr>
      <vt:lpstr>Applicable SKUs: Base CES, ESA and Hardware</vt:lpstr>
      <vt:lpstr>Applicable SKUs: CES with AMP and Threat Grid</vt:lpstr>
      <vt:lpstr>Applicable SKUs: ESA with AMP and Threat Grid</vt:lpstr>
      <vt:lpstr>Applicable SKUs: Hybrid (CES and ESA)</vt:lpstr>
      <vt:lpstr>Applicable SKUs: AMP for Endpoints</vt:lpstr>
      <vt:lpstr>Resources</vt:lpstr>
      <vt:lpstr>Symantec Background for Email Security</vt:lpstr>
      <vt:lpstr>Symantec Background Email Security (continued) </vt:lpstr>
      <vt:lpstr>Updated Competitive Content</vt:lpstr>
      <vt:lpstr>Symantec: Background for AMP</vt:lpstr>
      <vt:lpstr>Customer Flyer</vt:lpstr>
      <vt:lpstr>AMP for Email Security Infographic</vt:lpstr>
      <vt:lpstr>AMP for endpoint Resources</vt:lpstr>
      <vt:lpstr>PowerPoint Presentation</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spius@cisco.com</dc:creator>
  <cp:lastModifiedBy>dylan larocque</cp:lastModifiedBy>
  <cp:revision>108</cp:revision>
  <cp:lastPrinted>2018-04-03T17:16:52Z</cp:lastPrinted>
  <dcterms:created xsi:type="dcterms:W3CDTF">2014-07-09T19:55:36Z</dcterms:created>
  <dcterms:modified xsi:type="dcterms:W3CDTF">2020-10-06T15:17:50Z</dcterms:modified>
</cp:coreProperties>
</file>